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diagrams/data1.xml" ContentType="application/vnd.openxmlformats-officedocument.drawingml.diagramData+xml"/>
  <Override PartName="/ppt/presentation.xml" ContentType="application/vnd.openxmlformats-officedocument.presentationml.presentation.main+xml"/>
  <Override PartName="/ppt/slides/slide6.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commentAuthors.xml" ContentType="application/vnd.openxmlformats-officedocument.presentationml.commentAuthors+xml"/>
  <Override PartName="/ppt/diagrams/layout1.xml" ContentType="application/vnd.openxmlformats-officedocument.drawingml.diagramLayout+xml"/>
  <Override PartName="/ppt/theme/theme1.xml" ContentType="application/vnd.openxmlformats-officedocument.theme+xml"/>
  <Override PartName="/ppt/notesMasters/notesMaster1.xml" ContentType="application/vnd.openxmlformats-officedocument.presentationml.notesMaster+xml"/>
  <Override PartName="/ppt/diagrams/quickStyle1.xml" ContentType="application/vnd.openxmlformats-officedocument.drawingml.diagramStyle+xml"/>
  <Override PartName="/ppt/diagrams/drawing1.xml" ContentType="application/vnd.ms-office.drawingml.diagramDrawing+xml"/>
  <Override PartName="/ppt/diagrams/colors1.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ppt/tags/tag1.xml" ContentType="application/vnd.openxmlformats-officedocument.presentationml.tag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3" r:id="rId1"/>
  </p:sldMasterIdLst>
  <p:notesMasterIdLst>
    <p:notesMasterId r:id="rId24"/>
  </p:notesMasterIdLst>
  <p:handoutMasterIdLst>
    <p:handoutMasterId r:id="rId25"/>
  </p:handoutMasterIdLst>
  <p:sldIdLst>
    <p:sldId id="318" r:id="rId2"/>
    <p:sldId id="327" r:id="rId3"/>
    <p:sldId id="285" r:id="rId4"/>
    <p:sldId id="298" r:id="rId5"/>
    <p:sldId id="299" r:id="rId6"/>
    <p:sldId id="330" r:id="rId7"/>
    <p:sldId id="307" r:id="rId8"/>
    <p:sldId id="313" r:id="rId9"/>
    <p:sldId id="334" r:id="rId10"/>
    <p:sldId id="316" r:id="rId11"/>
    <p:sldId id="336" r:id="rId12"/>
    <p:sldId id="319" r:id="rId13"/>
    <p:sldId id="321" r:id="rId14"/>
    <p:sldId id="331" r:id="rId15"/>
    <p:sldId id="335" r:id="rId16"/>
    <p:sldId id="325" r:id="rId17"/>
    <p:sldId id="339" r:id="rId18"/>
    <p:sldId id="310" r:id="rId19"/>
    <p:sldId id="332" r:id="rId20"/>
    <p:sldId id="302" r:id="rId21"/>
    <p:sldId id="329" r:id="rId22"/>
    <p:sldId id="333" r:id="rId23"/>
  </p:sldIdLst>
  <p:sldSz cx="9144000" cy="6858000" type="screen4x3"/>
  <p:notesSz cx="6858000" cy="9926638"/>
  <p:defaultTextStyle>
    <a:defPPr>
      <a:defRPr lang="fr-FR"/>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OUTEAU Stephanie" initials="RTE" lastIdx="1" clrIdx="0"/>
  <p:cmAuthor id="1" name="Ester Peregrina" initials="EP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E3250"/>
    <a:srgbClr val="000000"/>
    <a:srgbClr val="E36F0F"/>
    <a:srgbClr val="0077BD"/>
    <a:srgbClr val="A5BFE4"/>
    <a:srgbClr val="DA1233"/>
    <a:srgbClr val="8C8C8C"/>
    <a:srgbClr val="5F5F5F"/>
    <a:srgbClr val="72727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p:cViewPr>
        <p:scale>
          <a:sx n="90" d="100"/>
          <a:sy n="90" d="100"/>
        </p:scale>
        <p:origin x="-504" y="-4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294" y="-96"/>
      </p:cViewPr>
      <p:guideLst>
        <p:guide orient="horz" pos="3126"/>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0BF7AB-418B-4F0C-99C6-CBA722151D21}"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fr-FR"/>
        </a:p>
      </dgm:t>
    </dgm:pt>
    <dgm:pt modelId="{2CEF57BF-6AF3-423D-8614-FAA341A017E1}">
      <dgm:prSet phldrT="[Texte]" custT="1"/>
      <dgm:spPr/>
      <dgm:t>
        <a:bodyPr/>
        <a:lstStyle/>
        <a:p>
          <a:r>
            <a:rPr lang="fr-FR" sz="1000" b="1" smtClean="0"/>
            <a:t>GENERAL WORK GROUP</a:t>
          </a:r>
        </a:p>
        <a:p>
          <a:r>
            <a:rPr lang="fr-FR" sz="1000" b="1" smtClean="0"/>
            <a:t>(OMIE)</a:t>
          </a:r>
          <a:endParaRPr lang="fr-FR" sz="1000" b="1" dirty="0"/>
        </a:p>
      </dgm:t>
    </dgm:pt>
    <dgm:pt modelId="{6A266CB8-06AC-4465-AC9A-F2B543C7860B}" type="parTrans" cxnId="{E024424D-4200-4033-9AA9-C3990EE1F774}">
      <dgm:prSet/>
      <dgm:spPr>
        <a:ln>
          <a:solidFill>
            <a:srgbClr val="EE3250"/>
          </a:solidFill>
        </a:ln>
      </dgm:spPr>
      <dgm:t>
        <a:bodyPr/>
        <a:lstStyle/>
        <a:p>
          <a:endParaRPr lang="fr-FR" sz="2400"/>
        </a:p>
      </dgm:t>
    </dgm:pt>
    <dgm:pt modelId="{73C75C33-763A-41FF-A9A3-F9738FB8DC4E}" type="sibTrans" cxnId="{E024424D-4200-4033-9AA9-C3990EE1F774}">
      <dgm:prSet/>
      <dgm:spPr/>
      <dgm:t>
        <a:bodyPr/>
        <a:lstStyle/>
        <a:p>
          <a:endParaRPr lang="fr-FR" sz="2400"/>
        </a:p>
      </dgm:t>
    </dgm:pt>
    <dgm:pt modelId="{07DA38D8-A678-4E95-B106-6E410A9CC609}">
      <dgm:prSet phldrT="[Texte]" custT="1"/>
      <dgm:spPr/>
      <dgm:t>
        <a:bodyPr/>
        <a:lstStyle/>
        <a:p>
          <a:r>
            <a:rPr lang="fr-FR" sz="1000" b="1" dirty="0" smtClean="0"/>
            <a:t>SWE PPC PROCESSES STEERING COMMITTEE (SC)</a:t>
          </a:r>
        </a:p>
        <a:p>
          <a:r>
            <a:rPr lang="fr-FR" sz="1000" b="1" dirty="0" smtClean="0"/>
            <a:t>(REE)</a:t>
          </a:r>
          <a:endParaRPr lang="fr-FR" sz="1000" b="1" dirty="0"/>
        </a:p>
      </dgm:t>
    </dgm:pt>
    <dgm:pt modelId="{3A2F8847-9815-463A-B7BD-687622534083}" type="parTrans" cxnId="{933B0731-E1CB-44CA-83EE-4CF44F93D417}">
      <dgm:prSet/>
      <dgm:spPr/>
      <dgm:t>
        <a:bodyPr/>
        <a:lstStyle/>
        <a:p>
          <a:endParaRPr lang="fr-FR" sz="2400"/>
        </a:p>
      </dgm:t>
    </dgm:pt>
    <dgm:pt modelId="{1723E0E3-1EE3-48EE-A2B8-997D5F12ACA3}" type="sibTrans" cxnId="{933B0731-E1CB-44CA-83EE-4CF44F93D417}">
      <dgm:prSet/>
      <dgm:spPr/>
      <dgm:t>
        <a:bodyPr/>
        <a:lstStyle/>
        <a:p>
          <a:endParaRPr lang="fr-FR" sz="2400"/>
        </a:p>
      </dgm:t>
    </dgm:pt>
    <dgm:pt modelId="{3696F6F0-0DCB-4A2C-8D21-BF034FC1B4D2}">
      <dgm:prSet phldrT="[Texte]" custT="1"/>
      <dgm:spPr/>
      <dgm:t>
        <a:bodyPr/>
        <a:lstStyle/>
        <a:p>
          <a:r>
            <a:rPr lang="fr-FR" sz="1000" b="1" smtClean="0"/>
            <a:t>LEGAL WORKING GROUP (LWG) </a:t>
          </a:r>
        </a:p>
        <a:p>
          <a:r>
            <a:rPr lang="fr-FR" sz="1000" b="1" smtClean="0"/>
            <a:t>(EPEXSpot) </a:t>
          </a:r>
          <a:endParaRPr lang="fr-FR" sz="1000" b="1" dirty="0"/>
        </a:p>
      </dgm:t>
    </dgm:pt>
    <dgm:pt modelId="{9292EFC4-479C-4EF7-904B-D736EB4D24F9}" type="parTrans" cxnId="{7F73CA8D-D6C9-4B4C-8145-7B1ED6CEF3B1}">
      <dgm:prSet/>
      <dgm:spPr>
        <a:ln w="12700">
          <a:solidFill>
            <a:srgbClr val="EE3250"/>
          </a:solidFill>
        </a:ln>
      </dgm:spPr>
      <dgm:t>
        <a:bodyPr/>
        <a:lstStyle/>
        <a:p>
          <a:endParaRPr lang="fr-FR" sz="2400"/>
        </a:p>
      </dgm:t>
    </dgm:pt>
    <dgm:pt modelId="{122ACCF3-AA19-4969-A812-31B88210F23D}" type="sibTrans" cxnId="{7F73CA8D-D6C9-4B4C-8145-7B1ED6CEF3B1}">
      <dgm:prSet/>
      <dgm:spPr/>
      <dgm:t>
        <a:bodyPr/>
        <a:lstStyle/>
        <a:p>
          <a:endParaRPr lang="fr-FR" sz="2400"/>
        </a:p>
      </dgm:t>
    </dgm:pt>
    <dgm:pt modelId="{D45E4321-8C1C-48AA-832B-DF499E642CA7}">
      <dgm:prSet phldrT="[Texte]" custT="1"/>
      <dgm:spPr/>
      <dgm:t>
        <a:bodyPr/>
        <a:lstStyle/>
        <a:p>
          <a:r>
            <a:rPr lang="fr-FR" sz="1000" b="1" dirty="0" smtClean="0"/>
            <a:t>PROCEDURES AND TESTING WORKING GROUP (</a:t>
          </a:r>
          <a:r>
            <a:rPr lang="fr-FR" sz="1000" b="1" dirty="0" smtClean="0">
              <a:solidFill>
                <a:schemeClr val="tx1"/>
              </a:solidFill>
            </a:rPr>
            <a:t>P</a:t>
          </a:r>
          <a:r>
            <a:rPr lang="fr-FR" sz="1000" b="1" dirty="0" smtClean="0"/>
            <a:t>TWG)</a:t>
          </a:r>
        </a:p>
        <a:p>
          <a:r>
            <a:rPr lang="fr-FR" sz="1000" b="1" dirty="0" smtClean="0"/>
            <a:t>(EPEX Spot/OMIE)</a:t>
          </a:r>
          <a:endParaRPr lang="fr-FR" sz="1000" b="1" dirty="0"/>
        </a:p>
      </dgm:t>
    </dgm:pt>
    <dgm:pt modelId="{1DD450E7-9A3A-45F2-9179-0DE30D4E2508}" type="parTrans" cxnId="{CF3B8EF4-56FE-4728-9898-9937EE95F5AD}">
      <dgm:prSet/>
      <dgm:spPr>
        <a:ln w="12700">
          <a:solidFill>
            <a:srgbClr val="EE3250"/>
          </a:solidFill>
        </a:ln>
      </dgm:spPr>
      <dgm:t>
        <a:bodyPr/>
        <a:lstStyle/>
        <a:p>
          <a:endParaRPr lang="fr-FR" sz="2400"/>
        </a:p>
      </dgm:t>
    </dgm:pt>
    <dgm:pt modelId="{1CB3B2DF-AC5C-45B3-97BF-F8DF6255312F}" type="sibTrans" cxnId="{CF3B8EF4-56FE-4728-9898-9937EE95F5AD}">
      <dgm:prSet/>
      <dgm:spPr/>
      <dgm:t>
        <a:bodyPr/>
        <a:lstStyle/>
        <a:p>
          <a:endParaRPr lang="fr-FR" sz="2400"/>
        </a:p>
      </dgm:t>
    </dgm:pt>
    <dgm:pt modelId="{EDE7468C-1813-42F6-9200-F4F7A15EDCBB}" type="pres">
      <dgm:prSet presAssocID="{C50BF7AB-418B-4F0C-99C6-CBA722151D21}" presName="hierChild1" presStyleCnt="0">
        <dgm:presLayoutVars>
          <dgm:chPref val="1"/>
          <dgm:dir/>
          <dgm:animOne val="branch"/>
          <dgm:animLvl val="lvl"/>
          <dgm:resizeHandles/>
        </dgm:presLayoutVars>
      </dgm:prSet>
      <dgm:spPr/>
      <dgm:t>
        <a:bodyPr/>
        <a:lstStyle/>
        <a:p>
          <a:endParaRPr lang="fr-FR"/>
        </a:p>
      </dgm:t>
    </dgm:pt>
    <dgm:pt modelId="{79938A26-FB0F-4728-A80A-35EAB904A58B}" type="pres">
      <dgm:prSet presAssocID="{07DA38D8-A678-4E95-B106-6E410A9CC609}" presName="hierRoot1" presStyleCnt="0"/>
      <dgm:spPr/>
      <dgm:t>
        <a:bodyPr/>
        <a:lstStyle/>
        <a:p>
          <a:endParaRPr lang="fr-FR"/>
        </a:p>
      </dgm:t>
    </dgm:pt>
    <dgm:pt modelId="{BBC6A47E-1FE7-4929-8454-AF3A7333E3DB}" type="pres">
      <dgm:prSet presAssocID="{07DA38D8-A678-4E95-B106-6E410A9CC609}" presName="composite" presStyleCnt="0"/>
      <dgm:spPr/>
      <dgm:t>
        <a:bodyPr/>
        <a:lstStyle/>
        <a:p>
          <a:endParaRPr lang="fr-FR"/>
        </a:p>
      </dgm:t>
    </dgm:pt>
    <dgm:pt modelId="{78B08B60-EBE4-463D-B4A5-D50C99E3E88C}" type="pres">
      <dgm:prSet presAssocID="{07DA38D8-A678-4E95-B106-6E410A9CC609}" presName="background" presStyleLbl="node0" presStyleIdx="0" presStyleCnt="1"/>
      <dgm:spPr/>
      <dgm:t>
        <a:bodyPr/>
        <a:lstStyle/>
        <a:p>
          <a:endParaRPr lang="fr-FR"/>
        </a:p>
      </dgm:t>
    </dgm:pt>
    <dgm:pt modelId="{5AB6A3A2-AF86-436D-A13A-BBC7470B121D}" type="pres">
      <dgm:prSet presAssocID="{07DA38D8-A678-4E95-B106-6E410A9CC609}" presName="text" presStyleLbl="fgAcc0" presStyleIdx="0" presStyleCnt="1">
        <dgm:presLayoutVars>
          <dgm:chPref val="3"/>
        </dgm:presLayoutVars>
      </dgm:prSet>
      <dgm:spPr/>
      <dgm:t>
        <a:bodyPr/>
        <a:lstStyle/>
        <a:p>
          <a:endParaRPr lang="fr-FR"/>
        </a:p>
      </dgm:t>
    </dgm:pt>
    <dgm:pt modelId="{50D96AC1-4988-4AA8-ABE6-9D01FAFECEBE}" type="pres">
      <dgm:prSet presAssocID="{07DA38D8-A678-4E95-B106-6E410A9CC609}" presName="hierChild2" presStyleCnt="0"/>
      <dgm:spPr/>
      <dgm:t>
        <a:bodyPr/>
        <a:lstStyle/>
        <a:p>
          <a:endParaRPr lang="fr-FR"/>
        </a:p>
      </dgm:t>
    </dgm:pt>
    <dgm:pt modelId="{363BEB30-E9D4-4E67-8513-D3157C640EE3}" type="pres">
      <dgm:prSet presAssocID="{6A266CB8-06AC-4465-AC9A-F2B543C7860B}" presName="Name10" presStyleLbl="parChTrans1D2" presStyleIdx="0" presStyleCnt="1"/>
      <dgm:spPr/>
      <dgm:t>
        <a:bodyPr/>
        <a:lstStyle/>
        <a:p>
          <a:endParaRPr lang="fr-FR"/>
        </a:p>
      </dgm:t>
    </dgm:pt>
    <dgm:pt modelId="{DEDFC289-282F-4ABE-B10C-273943BD3B09}" type="pres">
      <dgm:prSet presAssocID="{2CEF57BF-6AF3-423D-8614-FAA341A017E1}" presName="hierRoot2" presStyleCnt="0"/>
      <dgm:spPr/>
      <dgm:t>
        <a:bodyPr/>
        <a:lstStyle/>
        <a:p>
          <a:endParaRPr lang="fr-FR"/>
        </a:p>
      </dgm:t>
    </dgm:pt>
    <dgm:pt modelId="{E38203C3-439A-44AA-9E34-C8261FB554D8}" type="pres">
      <dgm:prSet presAssocID="{2CEF57BF-6AF3-423D-8614-FAA341A017E1}" presName="composite2" presStyleCnt="0"/>
      <dgm:spPr/>
      <dgm:t>
        <a:bodyPr/>
        <a:lstStyle/>
        <a:p>
          <a:endParaRPr lang="fr-FR"/>
        </a:p>
      </dgm:t>
    </dgm:pt>
    <dgm:pt modelId="{5C425B82-BA6C-4CC7-9EB0-1CB837335998}" type="pres">
      <dgm:prSet presAssocID="{2CEF57BF-6AF3-423D-8614-FAA341A017E1}" presName="background2" presStyleLbl="node2" presStyleIdx="0" presStyleCnt="1"/>
      <dgm:spPr/>
      <dgm:t>
        <a:bodyPr/>
        <a:lstStyle/>
        <a:p>
          <a:endParaRPr lang="fr-FR"/>
        </a:p>
      </dgm:t>
    </dgm:pt>
    <dgm:pt modelId="{6203FB4C-1A56-4BF2-8899-683E9B05C46D}" type="pres">
      <dgm:prSet presAssocID="{2CEF57BF-6AF3-423D-8614-FAA341A017E1}" presName="text2" presStyleLbl="fgAcc2" presStyleIdx="0" presStyleCnt="1">
        <dgm:presLayoutVars>
          <dgm:chPref val="3"/>
        </dgm:presLayoutVars>
      </dgm:prSet>
      <dgm:spPr/>
      <dgm:t>
        <a:bodyPr/>
        <a:lstStyle/>
        <a:p>
          <a:endParaRPr lang="fr-FR"/>
        </a:p>
      </dgm:t>
    </dgm:pt>
    <dgm:pt modelId="{3EF54FD7-E952-46B2-AF9B-8823205F49F3}" type="pres">
      <dgm:prSet presAssocID="{2CEF57BF-6AF3-423D-8614-FAA341A017E1}" presName="hierChild3" presStyleCnt="0"/>
      <dgm:spPr/>
      <dgm:t>
        <a:bodyPr/>
        <a:lstStyle/>
        <a:p>
          <a:endParaRPr lang="fr-FR"/>
        </a:p>
      </dgm:t>
    </dgm:pt>
    <dgm:pt modelId="{647B2787-97D6-48B6-B9BA-C00A9E6A1281}" type="pres">
      <dgm:prSet presAssocID="{9292EFC4-479C-4EF7-904B-D736EB4D24F9}" presName="Name17" presStyleLbl="parChTrans1D3" presStyleIdx="0" presStyleCnt="2"/>
      <dgm:spPr/>
      <dgm:t>
        <a:bodyPr/>
        <a:lstStyle/>
        <a:p>
          <a:endParaRPr lang="fr-FR"/>
        </a:p>
      </dgm:t>
    </dgm:pt>
    <dgm:pt modelId="{84FDD969-D001-4DE2-86BD-3E7FF11D1C91}" type="pres">
      <dgm:prSet presAssocID="{3696F6F0-0DCB-4A2C-8D21-BF034FC1B4D2}" presName="hierRoot3" presStyleCnt="0"/>
      <dgm:spPr/>
      <dgm:t>
        <a:bodyPr/>
        <a:lstStyle/>
        <a:p>
          <a:endParaRPr lang="fr-FR"/>
        </a:p>
      </dgm:t>
    </dgm:pt>
    <dgm:pt modelId="{46C5FF5C-09B9-4D76-909B-F5C9C75E2440}" type="pres">
      <dgm:prSet presAssocID="{3696F6F0-0DCB-4A2C-8D21-BF034FC1B4D2}" presName="composite3" presStyleCnt="0"/>
      <dgm:spPr/>
      <dgm:t>
        <a:bodyPr/>
        <a:lstStyle/>
        <a:p>
          <a:endParaRPr lang="fr-FR"/>
        </a:p>
      </dgm:t>
    </dgm:pt>
    <dgm:pt modelId="{1F06222C-76CC-44AE-9820-9490BE18DFD0}" type="pres">
      <dgm:prSet presAssocID="{3696F6F0-0DCB-4A2C-8D21-BF034FC1B4D2}" presName="background3" presStyleLbl="node3" presStyleIdx="0" presStyleCnt="2"/>
      <dgm:spPr/>
      <dgm:t>
        <a:bodyPr/>
        <a:lstStyle/>
        <a:p>
          <a:endParaRPr lang="fr-FR"/>
        </a:p>
      </dgm:t>
    </dgm:pt>
    <dgm:pt modelId="{9FB5B1DC-4E67-48EE-83A2-06E4D1464420}" type="pres">
      <dgm:prSet presAssocID="{3696F6F0-0DCB-4A2C-8D21-BF034FC1B4D2}" presName="text3" presStyleLbl="fgAcc3" presStyleIdx="0" presStyleCnt="2">
        <dgm:presLayoutVars>
          <dgm:chPref val="3"/>
        </dgm:presLayoutVars>
      </dgm:prSet>
      <dgm:spPr/>
      <dgm:t>
        <a:bodyPr/>
        <a:lstStyle/>
        <a:p>
          <a:endParaRPr lang="fr-FR"/>
        </a:p>
      </dgm:t>
    </dgm:pt>
    <dgm:pt modelId="{F41C9F74-7177-4D7E-B40D-CE20873BA4C8}" type="pres">
      <dgm:prSet presAssocID="{3696F6F0-0DCB-4A2C-8D21-BF034FC1B4D2}" presName="hierChild4" presStyleCnt="0"/>
      <dgm:spPr/>
      <dgm:t>
        <a:bodyPr/>
        <a:lstStyle/>
        <a:p>
          <a:endParaRPr lang="fr-FR"/>
        </a:p>
      </dgm:t>
    </dgm:pt>
    <dgm:pt modelId="{F1B54F3E-097E-4C6F-8081-A6F7FDF20BDA}" type="pres">
      <dgm:prSet presAssocID="{1DD450E7-9A3A-45F2-9179-0DE30D4E2508}" presName="Name17" presStyleLbl="parChTrans1D3" presStyleIdx="1" presStyleCnt="2"/>
      <dgm:spPr/>
      <dgm:t>
        <a:bodyPr/>
        <a:lstStyle/>
        <a:p>
          <a:endParaRPr lang="fr-FR"/>
        </a:p>
      </dgm:t>
    </dgm:pt>
    <dgm:pt modelId="{0098365B-F6FB-402C-AA03-6C52C110F721}" type="pres">
      <dgm:prSet presAssocID="{D45E4321-8C1C-48AA-832B-DF499E642CA7}" presName="hierRoot3" presStyleCnt="0"/>
      <dgm:spPr/>
      <dgm:t>
        <a:bodyPr/>
        <a:lstStyle/>
        <a:p>
          <a:endParaRPr lang="fr-FR"/>
        </a:p>
      </dgm:t>
    </dgm:pt>
    <dgm:pt modelId="{20BB43DD-8D6C-439D-8C40-6C8381060872}" type="pres">
      <dgm:prSet presAssocID="{D45E4321-8C1C-48AA-832B-DF499E642CA7}" presName="composite3" presStyleCnt="0"/>
      <dgm:spPr/>
      <dgm:t>
        <a:bodyPr/>
        <a:lstStyle/>
        <a:p>
          <a:endParaRPr lang="fr-FR"/>
        </a:p>
      </dgm:t>
    </dgm:pt>
    <dgm:pt modelId="{018CB85A-71D7-4589-885B-AD9717DC640B}" type="pres">
      <dgm:prSet presAssocID="{D45E4321-8C1C-48AA-832B-DF499E642CA7}" presName="background3" presStyleLbl="node3" presStyleIdx="1" presStyleCnt="2"/>
      <dgm:spPr/>
      <dgm:t>
        <a:bodyPr/>
        <a:lstStyle/>
        <a:p>
          <a:endParaRPr lang="fr-FR"/>
        </a:p>
      </dgm:t>
    </dgm:pt>
    <dgm:pt modelId="{5373B5CD-2AFF-4E35-8E8C-391DA88BFC2B}" type="pres">
      <dgm:prSet presAssocID="{D45E4321-8C1C-48AA-832B-DF499E642CA7}" presName="text3" presStyleLbl="fgAcc3" presStyleIdx="1" presStyleCnt="2">
        <dgm:presLayoutVars>
          <dgm:chPref val="3"/>
        </dgm:presLayoutVars>
      </dgm:prSet>
      <dgm:spPr/>
      <dgm:t>
        <a:bodyPr/>
        <a:lstStyle/>
        <a:p>
          <a:endParaRPr lang="fr-FR"/>
        </a:p>
      </dgm:t>
    </dgm:pt>
    <dgm:pt modelId="{B577B3D8-8D1C-422F-9840-D791B695F87A}" type="pres">
      <dgm:prSet presAssocID="{D45E4321-8C1C-48AA-832B-DF499E642CA7}" presName="hierChild4" presStyleCnt="0"/>
      <dgm:spPr/>
      <dgm:t>
        <a:bodyPr/>
        <a:lstStyle/>
        <a:p>
          <a:endParaRPr lang="fr-FR"/>
        </a:p>
      </dgm:t>
    </dgm:pt>
  </dgm:ptLst>
  <dgm:cxnLst>
    <dgm:cxn modelId="{59F13D43-951B-4C72-A05F-47565AD2C686}" type="presOf" srcId="{9292EFC4-479C-4EF7-904B-D736EB4D24F9}" destId="{647B2787-97D6-48B6-B9BA-C00A9E6A1281}" srcOrd="0" destOrd="0" presId="urn:microsoft.com/office/officeart/2005/8/layout/hierarchy1"/>
    <dgm:cxn modelId="{0ACB760D-5D54-48C2-BE6F-73CD02031119}" type="presOf" srcId="{6A266CB8-06AC-4465-AC9A-F2B543C7860B}" destId="{363BEB30-E9D4-4E67-8513-D3157C640EE3}" srcOrd="0" destOrd="0" presId="urn:microsoft.com/office/officeart/2005/8/layout/hierarchy1"/>
    <dgm:cxn modelId="{933B0731-E1CB-44CA-83EE-4CF44F93D417}" srcId="{C50BF7AB-418B-4F0C-99C6-CBA722151D21}" destId="{07DA38D8-A678-4E95-B106-6E410A9CC609}" srcOrd="0" destOrd="0" parTransId="{3A2F8847-9815-463A-B7BD-687622534083}" sibTransId="{1723E0E3-1EE3-48EE-A2B8-997D5F12ACA3}"/>
    <dgm:cxn modelId="{E024424D-4200-4033-9AA9-C3990EE1F774}" srcId="{07DA38D8-A678-4E95-B106-6E410A9CC609}" destId="{2CEF57BF-6AF3-423D-8614-FAA341A017E1}" srcOrd="0" destOrd="0" parTransId="{6A266CB8-06AC-4465-AC9A-F2B543C7860B}" sibTransId="{73C75C33-763A-41FF-A9A3-F9738FB8DC4E}"/>
    <dgm:cxn modelId="{CF3B8EF4-56FE-4728-9898-9937EE95F5AD}" srcId="{2CEF57BF-6AF3-423D-8614-FAA341A017E1}" destId="{D45E4321-8C1C-48AA-832B-DF499E642CA7}" srcOrd="1" destOrd="0" parTransId="{1DD450E7-9A3A-45F2-9179-0DE30D4E2508}" sibTransId="{1CB3B2DF-AC5C-45B3-97BF-F8DF6255312F}"/>
    <dgm:cxn modelId="{7D16CF0F-FB13-4AA6-85EC-B97E10D84AD0}" type="presOf" srcId="{2CEF57BF-6AF3-423D-8614-FAA341A017E1}" destId="{6203FB4C-1A56-4BF2-8899-683E9B05C46D}" srcOrd="0" destOrd="0" presId="urn:microsoft.com/office/officeart/2005/8/layout/hierarchy1"/>
    <dgm:cxn modelId="{A2DC9E29-5CEF-4CC7-87C3-9CCE59C9BBCD}" type="presOf" srcId="{07DA38D8-A678-4E95-B106-6E410A9CC609}" destId="{5AB6A3A2-AF86-436D-A13A-BBC7470B121D}" srcOrd="0" destOrd="0" presId="urn:microsoft.com/office/officeart/2005/8/layout/hierarchy1"/>
    <dgm:cxn modelId="{C398A962-9D1E-4063-95CD-9E19FF064245}" type="presOf" srcId="{3696F6F0-0DCB-4A2C-8D21-BF034FC1B4D2}" destId="{9FB5B1DC-4E67-48EE-83A2-06E4D1464420}" srcOrd="0" destOrd="0" presId="urn:microsoft.com/office/officeart/2005/8/layout/hierarchy1"/>
    <dgm:cxn modelId="{11A784B2-DAB9-4A32-8858-34B82F76DEA4}" type="presOf" srcId="{C50BF7AB-418B-4F0C-99C6-CBA722151D21}" destId="{EDE7468C-1813-42F6-9200-F4F7A15EDCBB}" srcOrd="0" destOrd="0" presId="urn:microsoft.com/office/officeart/2005/8/layout/hierarchy1"/>
    <dgm:cxn modelId="{5D73CB11-0489-41E4-BE9C-8C2F20EA953E}" type="presOf" srcId="{1DD450E7-9A3A-45F2-9179-0DE30D4E2508}" destId="{F1B54F3E-097E-4C6F-8081-A6F7FDF20BDA}" srcOrd="0" destOrd="0" presId="urn:microsoft.com/office/officeart/2005/8/layout/hierarchy1"/>
    <dgm:cxn modelId="{7F73CA8D-D6C9-4B4C-8145-7B1ED6CEF3B1}" srcId="{2CEF57BF-6AF3-423D-8614-FAA341A017E1}" destId="{3696F6F0-0DCB-4A2C-8D21-BF034FC1B4D2}" srcOrd="0" destOrd="0" parTransId="{9292EFC4-479C-4EF7-904B-D736EB4D24F9}" sibTransId="{122ACCF3-AA19-4969-A812-31B88210F23D}"/>
    <dgm:cxn modelId="{47AB1A97-CC0B-4A32-A7CE-63B265C2F201}" type="presOf" srcId="{D45E4321-8C1C-48AA-832B-DF499E642CA7}" destId="{5373B5CD-2AFF-4E35-8E8C-391DA88BFC2B}" srcOrd="0" destOrd="0" presId="urn:microsoft.com/office/officeart/2005/8/layout/hierarchy1"/>
    <dgm:cxn modelId="{3E330B19-A14E-4043-92DF-4DED0BF5D34E}" type="presParOf" srcId="{EDE7468C-1813-42F6-9200-F4F7A15EDCBB}" destId="{79938A26-FB0F-4728-A80A-35EAB904A58B}" srcOrd="0" destOrd="0" presId="urn:microsoft.com/office/officeart/2005/8/layout/hierarchy1"/>
    <dgm:cxn modelId="{9BCD70AB-333C-49A6-8B7C-D76EB201BDBB}" type="presParOf" srcId="{79938A26-FB0F-4728-A80A-35EAB904A58B}" destId="{BBC6A47E-1FE7-4929-8454-AF3A7333E3DB}" srcOrd="0" destOrd="0" presId="urn:microsoft.com/office/officeart/2005/8/layout/hierarchy1"/>
    <dgm:cxn modelId="{F19436E4-825A-4835-A024-81498B5A3AF7}" type="presParOf" srcId="{BBC6A47E-1FE7-4929-8454-AF3A7333E3DB}" destId="{78B08B60-EBE4-463D-B4A5-D50C99E3E88C}" srcOrd="0" destOrd="0" presId="urn:microsoft.com/office/officeart/2005/8/layout/hierarchy1"/>
    <dgm:cxn modelId="{A2B5AF25-7D44-4576-80F7-B8324C45CC41}" type="presParOf" srcId="{BBC6A47E-1FE7-4929-8454-AF3A7333E3DB}" destId="{5AB6A3A2-AF86-436D-A13A-BBC7470B121D}" srcOrd="1" destOrd="0" presId="urn:microsoft.com/office/officeart/2005/8/layout/hierarchy1"/>
    <dgm:cxn modelId="{248110FF-C0FB-493A-BCC2-91AE0CE2BD33}" type="presParOf" srcId="{79938A26-FB0F-4728-A80A-35EAB904A58B}" destId="{50D96AC1-4988-4AA8-ABE6-9D01FAFECEBE}" srcOrd="1" destOrd="0" presId="urn:microsoft.com/office/officeart/2005/8/layout/hierarchy1"/>
    <dgm:cxn modelId="{8367C7C2-BA51-41D1-B6A2-7E9C816B45D9}" type="presParOf" srcId="{50D96AC1-4988-4AA8-ABE6-9D01FAFECEBE}" destId="{363BEB30-E9D4-4E67-8513-D3157C640EE3}" srcOrd="0" destOrd="0" presId="urn:microsoft.com/office/officeart/2005/8/layout/hierarchy1"/>
    <dgm:cxn modelId="{E39311F6-90E7-4CC7-BE94-CBB9B26827DC}" type="presParOf" srcId="{50D96AC1-4988-4AA8-ABE6-9D01FAFECEBE}" destId="{DEDFC289-282F-4ABE-B10C-273943BD3B09}" srcOrd="1" destOrd="0" presId="urn:microsoft.com/office/officeart/2005/8/layout/hierarchy1"/>
    <dgm:cxn modelId="{D543200F-C1D8-4DD8-A511-A728B7B7405B}" type="presParOf" srcId="{DEDFC289-282F-4ABE-B10C-273943BD3B09}" destId="{E38203C3-439A-44AA-9E34-C8261FB554D8}" srcOrd="0" destOrd="0" presId="urn:microsoft.com/office/officeart/2005/8/layout/hierarchy1"/>
    <dgm:cxn modelId="{8BA77D20-5D62-41D8-B42F-39F354BF5029}" type="presParOf" srcId="{E38203C3-439A-44AA-9E34-C8261FB554D8}" destId="{5C425B82-BA6C-4CC7-9EB0-1CB837335998}" srcOrd="0" destOrd="0" presId="urn:microsoft.com/office/officeart/2005/8/layout/hierarchy1"/>
    <dgm:cxn modelId="{3014A988-DD44-4814-B853-574B5E0A351D}" type="presParOf" srcId="{E38203C3-439A-44AA-9E34-C8261FB554D8}" destId="{6203FB4C-1A56-4BF2-8899-683E9B05C46D}" srcOrd="1" destOrd="0" presId="urn:microsoft.com/office/officeart/2005/8/layout/hierarchy1"/>
    <dgm:cxn modelId="{2E5C1B3D-0391-46FF-A2B0-5D10684C14AB}" type="presParOf" srcId="{DEDFC289-282F-4ABE-B10C-273943BD3B09}" destId="{3EF54FD7-E952-46B2-AF9B-8823205F49F3}" srcOrd="1" destOrd="0" presId="urn:microsoft.com/office/officeart/2005/8/layout/hierarchy1"/>
    <dgm:cxn modelId="{CC8B6298-81B4-4A3C-AC48-C822BC6B4F19}" type="presParOf" srcId="{3EF54FD7-E952-46B2-AF9B-8823205F49F3}" destId="{647B2787-97D6-48B6-B9BA-C00A9E6A1281}" srcOrd="0" destOrd="0" presId="urn:microsoft.com/office/officeart/2005/8/layout/hierarchy1"/>
    <dgm:cxn modelId="{BDC767C4-5AD3-45EA-97FA-508CF7453406}" type="presParOf" srcId="{3EF54FD7-E952-46B2-AF9B-8823205F49F3}" destId="{84FDD969-D001-4DE2-86BD-3E7FF11D1C91}" srcOrd="1" destOrd="0" presId="urn:microsoft.com/office/officeart/2005/8/layout/hierarchy1"/>
    <dgm:cxn modelId="{CB54E8CF-E19B-42F3-AB7C-F33259CF9A8D}" type="presParOf" srcId="{84FDD969-D001-4DE2-86BD-3E7FF11D1C91}" destId="{46C5FF5C-09B9-4D76-909B-F5C9C75E2440}" srcOrd="0" destOrd="0" presId="urn:microsoft.com/office/officeart/2005/8/layout/hierarchy1"/>
    <dgm:cxn modelId="{C614B576-8D95-4C0C-AEEE-52C992972528}" type="presParOf" srcId="{46C5FF5C-09B9-4D76-909B-F5C9C75E2440}" destId="{1F06222C-76CC-44AE-9820-9490BE18DFD0}" srcOrd="0" destOrd="0" presId="urn:microsoft.com/office/officeart/2005/8/layout/hierarchy1"/>
    <dgm:cxn modelId="{C971C839-391E-45F9-81AC-C4C224A1FCAF}" type="presParOf" srcId="{46C5FF5C-09B9-4D76-909B-F5C9C75E2440}" destId="{9FB5B1DC-4E67-48EE-83A2-06E4D1464420}" srcOrd="1" destOrd="0" presId="urn:microsoft.com/office/officeart/2005/8/layout/hierarchy1"/>
    <dgm:cxn modelId="{9E1C6F7C-0303-4EC3-8354-663878AB0AB5}" type="presParOf" srcId="{84FDD969-D001-4DE2-86BD-3E7FF11D1C91}" destId="{F41C9F74-7177-4D7E-B40D-CE20873BA4C8}" srcOrd="1" destOrd="0" presId="urn:microsoft.com/office/officeart/2005/8/layout/hierarchy1"/>
    <dgm:cxn modelId="{F3C07E7D-7781-4F3D-929E-A069E1C3835C}" type="presParOf" srcId="{3EF54FD7-E952-46B2-AF9B-8823205F49F3}" destId="{F1B54F3E-097E-4C6F-8081-A6F7FDF20BDA}" srcOrd="2" destOrd="0" presId="urn:microsoft.com/office/officeart/2005/8/layout/hierarchy1"/>
    <dgm:cxn modelId="{BE711DB7-01BC-4A55-ADE5-2AEA350CB63C}" type="presParOf" srcId="{3EF54FD7-E952-46B2-AF9B-8823205F49F3}" destId="{0098365B-F6FB-402C-AA03-6C52C110F721}" srcOrd="3" destOrd="0" presId="urn:microsoft.com/office/officeart/2005/8/layout/hierarchy1"/>
    <dgm:cxn modelId="{E16267CB-74A9-4A1C-8A92-CCD01675414D}" type="presParOf" srcId="{0098365B-F6FB-402C-AA03-6C52C110F721}" destId="{20BB43DD-8D6C-439D-8C40-6C8381060872}" srcOrd="0" destOrd="0" presId="urn:microsoft.com/office/officeart/2005/8/layout/hierarchy1"/>
    <dgm:cxn modelId="{9E18F6DA-B1D8-414D-B391-1D037C6481FF}" type="presParOf" srcId="{20BB43DD-8D6C-439D-8C40-6C8381060872}" destId="{018CB85A-71D7-4589-885B-AD9717DC640B}" srcOrd="0" destOrd="0" presId="urn:microsoft.com/office/officeart/2005/8/layout/hierarchy1"/>
    <dgm:cxn modelId="{24839194-7A4A-47AF-AC4F-9F4473186916}" type="presParOf" srcId="{20BB43DD-8D6C-439D-8C40-6C8381060872}" destId="{5373B5CD-2AFF-4E35-8E8C-391DA88BFC2B}" srcOrd="1" destOrd="0" presId="urn:microsoft.com/office/officeart/2005/8/layout/hierarchy1"/>
    <dgm:cxn modelId="{C8A83F37-9706-405D-83CF-439CE07A8E2D}" type="presParOf" srcId="{0098365B-F6FB-402C-AA03-6C52C110F721}" destId="{B577B3D8-8D1C-422F-9840-D791B695F87A}" srcOrd="1" destOrd="0" presId="urn:microsoft.com/office/officeart/2005/8/layout/hierarchy1"/>
  </dgm:cxnLst>
  <dgm:bg>
    <a:noFill/>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B54F3E-097E-4C6F-8081-A6F7FDF20BDA}">
      <dsp:nvSpPr>
        <dsp:cNvPr id="0" name=""/>
        <dsp:cNvSpPr/>
      </dsp:nvSpPr>
      <dsp:spPr>
        <a:xfrm>
          <a:off x="2491383" y="2325978"/>
          <a:ext cx="909728" cy="432948"/>
        </a:xfrm>
        <a:custGeom>
          <a:avLst/>
          <a:gdLst/>
          <a:ahLst/>
          <a:cxnLst/>
          <a:rect l="0" t="0" r="0" b="0"/>
          <a:pathLst>
            <a:path>
              <a:moveTo>
                <a:pt x="0" y="0"/>
              </a:moveTo>
              <a:lnTo>
                <a:pt x="0" y="295041"/>
              </a:lnTo>
              <a:lnTo>
                <a:pt x="909728" y="295041"/>
              </a:lnTo>
              <a:lnTo>
                <a:pt x="909728" y="432948"/>
              </a:lnTo>
            </a:path>
          </a:pathLst>
        </a:custGeom>
        <a:noFill/>
        <a:ln w="12700" cap="flat" cmpd="sng" algn="ctr">
          <a:solidFill>
            <a:srgbClr val="EE3250"/>
          </a:solidFill>
          <a:prstDash val="solid"/>
        </a:ln>
        <a:effectLst/>
      </dsp:spPr>
      <dsp:style>
        <a:lnRef idx="2">
          <a:scrgbClr r="0" g="0" b="0"/>
        </a:lnRef>
        <a:fillRef idx="0">
          <a:scrgbClr r="0" g="0" b="0"/>
        </a:fillRef>
        <a:effectRef idx="0">
          <a:scrgbClr r="0" g="0" b="0"/>
        </a:effectRef>
        <a:fontRef idx="minor"/>
      </dsp:style>
    </dsp:sp>
    <dsp:sp modelId="{647B2787-97D6-48B6-B9BA-C00A9E6A1281}">
      <dsp:nvSpPr>
        <dsp:cNvPr id="0" name=""/>
        <dsp:cNvSpPr/>
      </dsp:nvSpPr>
      <dsp:spPr>
        <a:xfrm>
          <a:off x="1581655" y="2325978"/>
          <a:ext cx="909728" cy="432948"/>
        </a:xfrm>
        <a:custGeom>
          <a:avLst/>
          <a:gdLst/>
          <a:ahLst/>
          <a:cxnLst/>
          <a:rect l="0" t="0" r="0" b="0"/>
          <a:pathLst>
            <a:path>
              <a:moveTo>
                <a:pt x="909728" y="0"/>
              </a:moveTo>
              <a:lnTo>
                <a:pt x="909728" y="295041"/>
              </a:lnTo>
              <a:lnTo>
                <a:pt x="0" y="295041"/>
              </a:lnTo>
              <a:lnTo>
                <a:pt x="0" y="432948"/>
              </a:lnTo>
            </a:path>
          </a:pathLst>
        </a:custGeom>
        <a:noFill/>
        <a:ln w="12700" cap="flat" cmpd="sng" algn="ctr">
          <a:solidFill>
            <a:srgbClr val="EE3250"/>
          </a:solidFill>
          <a:prstDash val="solid"/>
        </a:ln>
        <a:effectLst/>
      </dsp:spPr>
      <dsp:style>
        <a:lnRef idx="2">
          <a:scrgbClr r="0" g="0" b="0"/>
        </a:lnRef>
        <a:fillRef idx="0">
          <a:scrgbClr r="0" g="0" b="0"/>
        </a:fillRef>
        <a:effectRef idx="0">
          <a:scrgbClr r="0" g="0" b="0"/>
        </a:effectRef>
        <a:fontRef idx="minor"/>
      </dsp:style>
    </dsp:sp>
    <dsp:sp modelId="{363BEB30-E9D4-4E67-8513-D3157C640EE3}">
      <dsp:nvSpPr>
        <dsp:cNvPr id="0" name=""/>
        <dsp:cNvSpPr/>
      </dsp:nvSpPr>
      <dsp:spPr>
        <a:xfrm>
          <a:off x="2445663" y="947739"/>
          <a:ext cx="91440" cy="432948"/>
        </a:xfrm>
        <a:custGeom>
          <a:avLst/>
          <a:gdLst/>
          <a:ahLst/>
          <a:cxnLst/>
          <a:rect l="0" t="0" r="0" b="0"/>
          <a:pathLst>
            <a:path>
              <a:moveTo>
                <a:pt x="45720" y="0"/>
              </a:moveTo>
              <a:lnTo>
                <a:pt x="45720" y="432948"/>
              </a:lnTo>
            </a:path>
          </a:pathLst>
        </a:custGeom>
        <a:noFill/>
        <a:ln w="25400" cap="flat" cmpd="sng" algn="ctr">
          <a:solidFill>
            <a:srgbClr val="EE3250"/>
          </a:solidFill>
          <a:prstDash val="solid"/>
        </a:ln>
        <a:effectLst/>
      </dsp:spPr>
      <dsp:style>
        <a:lnRef idx="2">
          <a:scrgbClr r="0" g="0" b="0"/>
        </a:lnRef>
        <a:fillRef idx="0">
          <a:scrgbClr r="0" g="0" b="0"/>
        </a:fillRef>
        <a:effectRef idx="0">
          <a:scrgbClr r="0" g="0" b="0"/>
        </a:effectRef>
        <a:fontRef idx="minor"/>
      </dsp:style>
    </dsp:sp>
    <dsp:sp modelId="{78B08B60-EBE4-463D-B4A5-D50C99E3E88C}">
      <dsp:nvSpPr>
        <dsp:cNvPr id="0" name=""/>
        <dsp:cNvSpPr/>
      </dsp:nvSpPr>
      <dsp:spPr>
        <a:xfrm>
          <a:off x="1747060" y="2449"/>
          <a:ext cx="1488646" cy="94529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AB6A3A2-AF86-436D-A13A-BBC7470B121D}">
      <dsp:nvSpPr>
        <dsp:cNvPr id="0" name=""/>
        <dsp:cNvSpPr/>
      </dsp:nvSpPr>
      <dsp:spPr>
        <a:xfrm>
          <a:off x="1912465" y="159584"/>
          <a:ext cx="1488646" cy="94529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b="1" kern="1200" dirty="0" smtClean="0"/>
            <a:t>SWE PPC PROCESSES STEERING COMMITTEE (SC)</a:t>
          </a:r>
        </a:p>
        <a:p>
          <a:pPr lvl="0" algn="ctr" defTabSz="444500">
            <a:lnSpc>
              <a:spcPct val="90000"/>
            </a:lnSpc>
            <a:spcBef>
              <a:spcPct val="0"/>
            </a:spcBef>
            <a:spcAft>
              <a:spcPct val="35000"/>
            </a:spcAft>
          </a:pPr>
          <a:r>
            <a:rPr lang="fr-FR" sz="1000" b="1" kern="1200" dirty="0" smtClean="0"/>
            <a:t>(REE)</a:t>
          </a:r>
          <a:endParaRPr lang="fr-FR" sz="1000" b="1" kern="1200" dirty="0"/>
        </a:p>
      </dsp:txBody>
      <dsp:txXfrm>
        <a:off x="1912465" y="159584"/>
        <a:ext cx="1488646" cy="945290"/>
      </dsp:txXfrm>
    </dsp:sp>
    <dsp:sp modelId="{5C425B82-BA6C-4CC7-9EB0-1CB837335998}">
      <dsp:nvSpPr>
        <dsp:cNvPr id="0" name=""/>
        <dsp:cNvSpPr/>
      </dsp:nvSpPr>
      <dsp:spPr>
        <a:xfrm>
          <a:off x="1747060" y="1380687"/>
          <a:ext cx="1488646" cy="94529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203FB4C-1A56-4BF2-8899-683E9B05C46D}">
      <dsp:nvSpPr>
        <dsp:cNvPr id="0" name=""/>
        <dsp:cNvSpPr/>
      </dsp:nvSpPr>
      <dsp:spPr>
        <a:xfrm>
          <a:off x="1912465" y="1537822"/>
          <a:ext cx="1488646" cy="94529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b="1" kern="1200" smtClean="0"/>
            <a:t>GENERAL WORK GROUP</a:t>
          </a:r>
        </a:p>
        <a:p>
          <a:pPr lvl="0" algn="ctr" defTabSz="444500">
            <a:lnSpc>
              <a:spcPct val="90000"/>
            </a:lnSpc>
            <a:spcBef>
              <a:spcPct val="0"/>
            </a:spcBef>
            <a:spcAft>
              <a:spcPct val="35000"/>
            </a:spcAft>
          </a:pPr>
          <a:r>
            <a:rPr lang="fr-FR" sz="1000" b="1" kern="1200" smtClean="0"/>
            <a:t>(OMIE)</a:t>
          </a:r>
          <a:endParaRPr lang="fr-FR" sz="1000" b="1" kern="1200" dirty="0"/>
        </a:p>
      </dsp:txBody>
      <dsp:txXfrm>
        <a:off x="1912465" y="1537822"/>
        <a:ext cx="1488646" cy="945290"/>
      </dsp:txXfrm>
    </dsp:sp>
    <dsp:sp modelId="{1F06222C-76CC-44AE-9820-9490BE18DFD0}">
      <dsp:nvSpPr>
        <dsp:cNvPr id="0" name=""/>
        <dsp:cNvSpPr/>
      </dsp:nvSpPr>
      <dsp:spPr>
        <a:xfrm>
          <a:off x="837332" y="2758926"/>
          <a:ext cx="1488646" cy="94529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FB5B1DC-4E67-48EE-83A2-06E4D1464420}">
      <dsp:nvSpPr>
        <dsp:cNvPr id="0" name=""/>
        <dsp:cNvSpPr/>
      </dsp:nvSpPr>
      <dsp:spPr>
        <a:xfrm>
          <a:off x="1002737" y="2916061"/>
          <a:ext cx="1488646" cy="94529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b="1" kern="1200" smtClean="0"/>
            <a:t>LEGAL WORKING GROUP (LWG) </a:t>
          </a:r>
        </a:p>
        <a:p>
          <a:pPr lvl="0" algn="ctr" defTabSz="444500">
            <a:lnSpc>
              <a:spcPct val="90000"/>
            </a:lnSpc>
            <a:spcBef>
              <a:spcPct val="0"/>
            </a:spcBef>
            <a:spcAft>
              <a:spcPct val="35000"/>
            </a:spcAft>
          </a:pPr>
          <a:r>
            <a:rPr lang="fr-FR" sz="1000" b="1" kern="1200" smtClean="0"/>
            <a:t>(EPEXSpot) </a:t>
          </a:r>
          <a:endParaRPr lang="fr-FR" sz="1000" b="1" kern="1200" dirty="0"/>
        </a:p>
      </dsp:txBody>
      <dsp:txXfrm>
        <a:off x="1002737" y="2916061"/>
        <a:ext cx="1488646" cy="945290"/>
      </dsp:txXfrm>
    </dsp:sp>
    <dsp:sp modelId="{018CB85A-71D7-4589-885B-AD9717DC640B}">
      <dsp:nvSpPr>
        <dsp:cNvPr id="0" name=""/>
        <dsp:cNvSpPr/>
      </dsp:nvSpPr>
      <dsp:spPr>
        <a:xfrm>
          <a:off x="2656789" y="2758926"/>
          <a:ext cx="1488646" cy="94529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373B5CD-2AFF-4E35-8E8C-391DA88BFC2B}">
      <dsp:nvSpPr>
        <dsp:cNvPr id="0" name=""/>
        <dsp:cNvSpPr/>
      </dsp:nvSpPr>
      <dsp:spPr>
        <a:xfrm>
          <a:off x="2822194" y="2916061"/>
          <a:ext cx="1488646" cy="94529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b="1" kern="1200" dirty="0" smtClean="0"/>
            <a:t>PROCEDURES AND TESTING WORKING GROUP (</a:t>
          </a:r>
          <a:r>
            <a:rPr lang="fr-FR" sz="1000" b="1" kern="1200" dirty="0" smtClean="0">
              <a:solidFill>
                <a:schemeClr val="tx1"/>
              </a:solidFill>
            </a:rPr>
            <a:t>P</a:t>
          </a:r>
          <a:r>
            <a:rPr lang="fr-FR" sz="1000" b="1" kern="1200" dirty="0" smtClean="0"/>
            <a:t>TWG)</a:t>
          </a:r>
        </a:p>
        <a:p>
          <a:pPr lvl="0" algn="ctr" defTabSz="444500">
            <a:lnSpc>
              <a:spcPct val="90000"/>
            </a:lnSpc>
            <a:spcBef>
              <a:spcPct val="0"/>
            </a:spcBef>
            <a:spcAft>
              <a:spcPct val="35000"/>
            </a:spcAft>
          </a:pPr>
          <a:r>
            <a:rPr lang="fr-FR" sz="1000" b="1" kern="1200" dirty="0" smtClean="0"/>
            <a:t>(EPEX Spot/OMIE)</a:t>
          </a:r>
          <a:endParaRPr lang="fr-FR" sz="1000" b="1" kern="1200" dirty="0"/>
        </a:p>
      </dsp:txBody>
      <dsp:txXfrm>
        <a:off x="2822194" y="2916061"/>
        <a:ext cx="1488646" cy="94529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3"/>
            <a:ext cx="2971092" cy="496888"/>
          </a:xfrm>
          <a:prstGeom prst="rect">
            <a:avLst/>
          </a:prstGeom>
        </p:spPr>
        <p:txBody>
          <a:bodyPr vert="horz" lIns="91418" tIns="45709" rIns="91418" bIns="45709" rtlCol="0"/>
          <a:lstStyle>
            <a:lvl1pPr algn="l">
              <a:defRPr sz="1200"/>
            </a:lvl1pPr>
          </a:lstStyle>
          <a:p>
            <a:endParaRPr lang="es-ES_tradnl"/>
          </a:p>
        </p:txBody>
      </p:sp>
      <p:sp>
        <p:nvSpPr>
          <p:cNvPr id="3" name="2 Marcador de fecha"/>
          <p:cNvSpPr>
            <a:spLocks noGrp="1"/>
          </p:cNvSpPr>
          <p:nvPr>
            <p:ph type="dt" sz="quarter" idx="1"/>
          </p:nvPr>
        </p:nvSpPr>
        <p:spPr>
          <a:xfrm>
            <a:off x="3885278" y="3"/>
            <a:ext cx="2971092" cy="496888"/>
          </a:xfrm>
          <a:prstGeom prst="rect">
            <a:avLst/>
          </a:prstGeom>
        </p:spPr>
        <p:txBody>
          <a:bodyPr vert="horz" lIns="91418" tIns="45709" rIns="91418" bIns="45709" rtlCol="0"/>
          <a:lstStyle>
            <a:lvl1pPr algn="r">
              <a:defRPr sz="1200"/>
            </a:lvl1pPr>
          </a:lstStyle>
          <a:p>
            <a:fld id="{C72C05CA-387F-47F6-A127-E913BC337964}" type="datetimeFigureOut">
              <a:rPr lang="es-ES" smtClean="0"/>
              <a:pPr/>
              <a:t>08/04/2013</a:t>
            </a:fld>
            <a:endParaRPr lang="es-ES_tradnl"/>
          </a:p>
        </p:txBody>
      </p:sp>
      <p:sp>
        <p:nvSpPr>
          <p:cNvPr id="4" name="3 Marcador de pie de página"/>
          <p:cNvSpPr>
            <a:spLocks noGrp="1"/>
          </p:cNvSpPr>
          <p:nvPr>
            <p:ph type="ftr" sz="quarter" idx="2"/>
          </p:nvPr>
        </p:nvSpPr>
        <p:spPr>
          <a:xfrm>
            <a:off x="4" y="9428164"/>
            <a:ext cx="2971092" cy="496887"/>
          </a:xfrm>
          <a:prstGeom prst="rect">
            <a:avLst/>
          </a:prstGeom>
        </p:spPr>
        <p:txBody>
          <a:bodyPr vert="horz" lIns="91418" tIns="45709" rIns="91418" bIns="45709" rtlCol="0" anchor="b"/>
          <a:lstStyle>
            <a:lvl1pPr algn="l">
              <a:defRPr sz="1200"/>
            </a:lvl1pPr>
          </a:lstStyle>
          <a:p>
            <a:endParaRPr lang="es-ES_tradnl"/>
          </a:p>
        </p:txBody>
      </p:sp>
      <p:sp>
        <p:nvSpPr>
          <p:cNvPr id="5" name="4 Marcador de número de diapositiva"/>
          <p:cNvSpPr>
            <a:spLocks noGrp="1"/>
          </p:cNvSpPr>
          <p:nvPr>
            <p:ph type="sldNum" sz="quarter" idx="3"/>
          </p:nvPr>
        </p:nvSpPr>
        <p:spPr>
          <a:xfrm>
            <a:off x="3885278" y="9428164"/>
            <a:ext cx="2971092" cy="496887"/>
          </a:xfrm>
          <a:prstGeom prst="rect">
            <a:avLst/>
          </a:prstGeom>
        </p:spPr>
        <p:txBody>
          <a:bodyPr vert="horz" lIns="91418" tIns="45709" rIns="91418" bIns="45709" rtlCol="0" anchor="b"/>
          <a:lstStyle>
            <a:lvl1pPr algn="r">
              <a:defRPr sz="1200"/>
            </a:lvl1pPr>
          </a:lstStyle>
          <a:p>
            <a:fld id="{BE452141-8352-44F1-8D06-80E05F67C3CF}" type="slidenum">
              <a:rPr lang="es-ES_tradnl" smtClean="0"/>
              <a:pPr/>
              <a:t>‹Nº›</a:t>
            </a:fld>
            <a:endParaRPr lang="es-ES_tradnl"/>
          </a:p>
        </p:txBody>
      </p:sp>
    </p:spTree>
    <p:extLst>
      <p:ext uri="{BB962C8B-B14F-4D97-AF65-F5344CB8AC3E}">
        <p14:creationId xmlns:p14="http://schemas.microsoft.com/office/powerpoint/2010/main" xmlns="" val="474298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4" y="4"/>
            <a:ext cx="2971799" cy="496332"/>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eaLnBrk="0" hangingPunct="0">
              <a:defRPr sz="1200"/>
            </a:lvl1pPr>
          </a:lstStyle>
          <a:p>
            <a:pPr>
              <a:defRPr/>
            </a:pPr>
            <a:endParaRPr lang="fr-FR"/>
          </a:p>
        </p:txBody>
      </p:sp>
      <p:sp>
        <p:nvSpPr>
          <p:cNvPr id="4099" name="Rectangle 3"/>
          <p:cNvSpPr>
            <a:spLocks noGrp="1" noChangeArrowheads="1"/>
          </p:cNvSpPr>
          <p:nvPr>
            <p:ph type="dt" idx="1"/>
          </p:nvPr>
        </p:nvSpPr>
        <p:spPr bwMode="auto">
          <a:xfrm>
            <a:off x="3886203" y="4"/>
            <a:ext cx="2971799" cy="496332"/>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lgn="r" eaLnBrk="0" hangingPunct="0">
              <a:defRPr sz="1200"/>
            </a:lvl1pPr>
          </a:lstStyle>
          <a:p>
            <a:pPr>
              <a:defRPr/>
            </a:pPr>
            <a:endParaRPr lang="fr-FR"/>
          </a:p>
        </p:txBody>
      </p:sp>
      <p:sp>
        <p:nvSpPr>
          <p:cNvPr id="5124" name="Rectangle 4"/>
          <p:cNvSpPr>
            <a:spLocks noGrp="1" noRot="1" noChangeAspect="1" noChangeArrowheads="1" noTextEdit="1"/>
          </p:cNvSpPr>
          <p:nvPr>
            <p:ph type="sldImg" idx="2"/>
          </p:nvPr>
        </p:nvSpPr>
        <p:spPr bwMode="auto">
          <a:xfrm>
            <a:off x="949325" y="746125"/>
            <a:ext cx="4959350" cy="371951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2" y="4715154"/>
            <a:ext cx="5029200" cy="446698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102" name="Rectangle 6"/>
          <p:cNvSpPr>
            <a:spLocks noGrp="1" noChangeArrowheads="1"/>
          </p:cNvSpPr>
          <p:nvPr>
            <p:ph type="ftr" sz="quarter" idx="4"/>
          </p:nvPr>
        </p:nvSpPr>
        <p:spPr bwMode="auto">
          <a:xfrm>
            <a:off x="4" y="9430307"/>
            <a:ext cx="2971799" cy="496332"/>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eaLnBrk="0" hangingPunct="0">
              <a:defRPr sz="1200"/>
            </a:lvl1pPr>
          </a:lstStyle>
          <a:p>
            <a:pPr>
              <a:defRPr/>
            </a:pPr>
            <a:endParaRPr lang="fr-FR"/>
          </a:p>
        </p:txBody>
      </p:sp>
      <p:sp>
        <p:nvSpPr>
          <p:cNvPr id="4103" name="Rectangle 7"/>
          <p:cNvSpPr>
            <a:spLocks noGrp="1" noChangeArrowheads="1"/>
          </p:cNvSpPr>
          <p:nvPr>
            <p:ph type="sldNum" sz="quarter" idx="5"/>
          </p:nvPr>
        </p:nvSpPr>
        <p:spPr bwMode="auto">
          <a:xfrm>
            <a:off x="3886203" y="9430307"/>
            <a:ext cx="2971799" cy="496332"/>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lgn="r" eaLnBrk="0" hangingPunct="0">
              <a:defRPr sz="1200"/>
            </a:lvl1pPr>
          </a:lstStyle>
          <a:p>
            <a:pPr>
              <a:defRPr/>
            </a:pPr>
            <a:fld id="{BB1C53DC-EF51-40BE-8D81-0AD05BEF2CAD}" type="slidenum">
              <a:rPr lang="fr-FR"/>
              <a:pPr>
                <a:defRPr/>
              </a:pPr>
              <a:t>‹Nº›</a:t>
            </a:fld>
            <a:endParaRPr lang="fr-FR"/>
          </a:p>
        </p:txBody>
      </p:sp>
    </p:spTree>
    <p:extLst>
      <p:ext uri="{BB962C8B-B14F-4D97-AF65-F5344CB8AC3E}">
        <p14:creationId xmlns:p14="http://schemas.microsoft.com/office/powerpoint/2010/main" xmlns="" val="26771601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hyperlink" Target="http://www.epexspot.com/fr" TargetMode="External"/><Relationship Id="rId1" Type="http://schemas.openxmlformats.org/officeDocument/2006/relationships/slideMaster" Target="../slideMasters/slideMaster1.xml"/><Relationship Id="rId6" Type="http://schemas.openxmlformats.org/officeDocument/2006/relationships/image" Target="../media/image4.wmf"/><Relationship Id="rId5" Type="http://schemas.openxmlformats.org/officeDocument/2006/relationships/image" Target="../media/image3.jpeg"/><Relationship Id="rId4" Type="http://schemas.openxmlformats.org/officeDocument/2006/relationships/hyperlink" Target="http://www.omel.es/inicio" TargetMode="Externa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hyperlink" Target="http://www.epexspot.com/fr" TargetMode="External"/><Relationship Id="rId1" Type="http://schemas.openxmlformats.org/officeDocument/2006/relationships/slideMaster" Target="../slideMasters/slideMaster1.xml"/><Relationship Id="rId6" Type="http://schemas.openxmlformats.org/officeDocument/2006/relationships/image" Target="../media/image4.wmf"/><Relationship Id="rId5" Type="http://schemas.openxmlformats.org/officeDocument/2006/relationships/image" Target="../media/image3.jpeg"/><Relationship Id="rId4" Type="http://schemas.openxmlformats.org/officeDocument/2006/relationships/hyperlink" Target="http://www.omel.es/inicio" TargetMode="Externa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II">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bwMode="auto">
          <a:xfrm>
            <a:off x="2228940" y="9524"/>
            <a:ext cx="16615" cy="5868000"/>
          </a:xfrm>
          <a:prstGeom prst="rect">
            <a:avLst/>
          </a:prstGeom>
          <a:gradFill flip="none" rotWithShape="1">
            <a:gsLst>
              <a:gs pos="0">
                <a:schemeClr val="bg1"/>
              </a:gs>
              <a:gs pos="67000">
                <a:schemeClr val="bg1">
                  <a:lumMod val="65000"/>
                </a:schemeClr>
              </a:gs>
              <a:gs pos="100000">
                <a:schemeClr val="bg1">
                  <a:shade val="100000"/>
                  <a:satMod val="115000"/>
                </a:schemeClr>
              </a:gs>
            </a:gsLst>
            <a:lin ang="162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buFont typeface="Wingdings" pitchFamily="2" charset="2"/>
              <a:buNone/>
            </a:pPr>
            <a:endParaRPr lang="en-GB" sz="1300" b="1" smtClean="0">
              <a:solidFill>
                <a:srgbClr val="FFFFFF"/>
              </a:solidFill>
              <a:latin typeface="Arial" pitchFamily="34" charset="0"/>
            </a:endParaRPr>
          </a:p>
        </p:txBody>
      </p:sp>
      <p:sp>
        <p:nvSpPr>
          <p:cNvPr id="2" name="Title 1"/>
          <p:cNvSpPr>
            <a:spLocks noGrp="1"/>
          </p:cNvSpPr>
          <p:nvPr>
            <p:ph type="ctrTitle"/>
          </p:nvPr>
        </p:nvSpPr>
        <p:spPr>
          <a:xfrm>
            <a:off x="2263015" y="1584000"/>
            <a:ext cx="6646154" cy="720000"/>
          </a:xfrm>
        </p:spPr>
        <p:txBody>
          <a:bodyPr anchor="t"/>
          <a:lstStyle>
            <a:lvl1pPr>
              <a:defRPr sz="2800">
                <a:solidFill>
                  <a:schemeClr val="tx2"/>
                </a:solidFill>
              </a:defRPr>
            </a:lvl1pPr>
          </a:lstStyle>
          <a:p>
            <a:r>
              <a:rPr lang="fr-FR" smtClean="0"/>
              <a:t>Modifiez le style du titre</a:t>
            </a:r>
            <a:endParaRPr lang="en-GB"/>
          </a:p>
        </p:txBody>
      </p:sp>
      <p:sp>
        <p:nvSpPr>
          <p:cNvPr id="3" name="Subtitle 2"/>
          <p:cNvSpPr>
            <a:spLocks noGrp="1"/>
          </p:cNvSpPr>
          <p:nvPr>
            <p:ph type="subTitle" idx="1"/>
          </p:nvPr>
        </p:nvSpPr>
        <p:spPr>
          <a:xfrm>
            <a:off x="2263015" y="2529840"/>
            <a:ext cx="6646154" cy="575310"/>
          </a:xfrm>
          <a:noFill/>
          <a:ln w="9525">
            <a:noFill/>
            <a:miter lim="800000"/>
            <a:headEnd/>
            <a:tailEnd/>
          </a:ln>
        </p:spPr>
        <p:txBody>
          <a:bodyPr vert="horz" wrap="square" lIns="0" tIns="0" rIns="0" bIns="0" numCol="1" anchor="b" anchorCtr="0" compatLnSpc="1">
            <a:prstTxWarp prst="textNoShape">
              <a:avLst/>
            </a:prstTxWarp>
          </a:bodyPr>
          <a:lstStyle>
            <a:lvl1pPr marL="266700" indent="-266700" algn="l" rtl="0" eaLnBrk="0" fontAlgn="base" hangingPunct="0">
              <a:lnSpc>
                <a:spcPct val="90000"/>
              </a:lnSpc>
              <a:spcBef>
                <a:spcPct val="0"/>
              </a:spcBef>
              <a:spcAft>
                <a:spcPct val="0"/>
              </a:spcAft>
              <a:buClr>
                <a:schemeClr val="tx2"/>
              </a:buClr>
              <a:buSzPct val="120000"/>
              <a:buFont typeface="Wingdings" pitchFamily="2" charset="2"/>
              <a:buNone/>
              <a:tabLst/>
              <a:defRPr lang="en-GB" sz="1200" b="0" kern="0" smtClean="0">
                <a:solidFill>
                  <a:schemeClr val="tx2"/>
                </a:solidFill>
                <a:latin typeface="Arial" pitchFamily="34" charset="0"/>
                <a:ea typeface="+mj-ea"/>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en-GB"/>
          </a:p>
        </p:txBody>
      </p:sp>
      <p:pic>
        <p:nvPicPr>
          <p:cNvPr id="9" name="Picture 4" descr="EPEX Logo">
            <a:hlinkClick r:id="rId2" tooltip="home"/>
          </p:cNvPr>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872589" y="3246143"/>
            <a:ext cx="1305524" cy="3739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 name="Picture 6" descr="http://www.omel.es/files/framework_logo.jpg">
            <a:hlinkClick r:id="rId4"/>
          </p:cNvPr>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auto">
          <a:xfrm>
            <a:off x="317921" y="4077072"/>
            <a:ext cx="1207431" cy="4395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 name="Imagen 2"/>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rcRect/>
          <a:stretch>
            <a:fillRect/>
          </a:stretch>
        </p:blipFill>
        <p:spPr bwMode="auto">
          <a:xfrm>
            <a:off x="250863" y="564423"/>
            <a:ext cx="1145664" cy="4001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 name="Imagen 1"/>
          <p:cNvPicPr>
            <a:picLocks noChangeAspect="1" noChangeArrowheads="1"/>
          </p:cNvPicPr>
          <p:nvPr userDrawn="1"/>
        </p:nvPicPr>
        <p:blipFill>
          <a:blip r:embed="rId7" cstate="print">
            <a:extLst>
              <a:ext uri="{28A0092B-C50C-407E-A947-70E740481C1C}">
                <a14:useLocalDpi xmlns:a14="http://schemas.microsoft.com/office/drawing/2010/main" xmlns="" val="0"/>
              </a:ext>
            </a:extLst>
          </a:blip>
          <a:srcRect/>
          <a:stretch>
            <a:fillRect/>
          </a:stretch>
        </p:blipFill>
        <p:spPr bwMode="auto">
          <a:xfrm>
            <a:off x="770562" y="1421594"/>
            <a:ext cx="1085111" cy="4696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Imagen 3"/>
          <p:cNvPicPr>
            <a:picLocks noChangeAspect="1" noChangeArrowheads="1"/>
          </p:cNvPicPr>
          <p:nvPr userDrawn="1"/>
        </p:nvPicPr>
        <p:blipFill>
          <a:blip r:embed="rId8" cstate="print">
            <a:extLst>
              <a:ext uri="{28A0092B-C50C-407E-A947-70E740481C1C}">
                <a14:useLocalDpi xmlns:a14="http://schemas.microsoft.com/office/drawing/2010/main" xmlns="" val="0"/>
              </a:ext>
            </a:extLst>
          </a:blip>
          <a:srcRect/>
          <a:stretch>
            <a:fillRect/>
          </a:stretch>
        </p:blipFill>
        <p:spPr bwMode="auto">
          <a:xfrm>
            <a:off x="250863" y="2348301"/>
            <a:ext cx="978538" cy="4408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049053807"/>
      </p:ext>
    </p:extLst>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GB"/>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pic>
        <p:nvPicPr>
          <p:cNvPr id="7" name="Picture 2" descr="image001"/>
          <p:cNvPicPr>
            <a:picLocks noChangeAspect="1" noChangeArrowheads="1"/>
          </p:cNvPicPr>
          <p:nvPr userDrawn="1"/>
        </p:nvPicPr>
        <p:blipFill rotWithShape="1">
          <a:blip r:embed="rId2" cstate="print">
            <a:extLst>
              <a:ext uri="{28A0092B-C50C-407E-A947-70E740481C1C}">
                <a14:useLocalDpi xmlns:a14="http://schemas.microsoft.com/office/drawing/2010/main" xmlns="" val="0"/>
              </a:ext>
            </a:extLst>
          </a:blip>
          <a:srcRect t="48568" r="36015" b="2"/>
          <a:stretch/>
        </p:blipFill>
        <p:spPr bwMode="auto">
          <a:xfrm>
            <a:off x="8321095" y="0"/>
            <a:ext cx="770792" cy="83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Slide Number Placeholder 3"/>
          <p:cNvSpPr>
            <a:spLocks noGrp="1"/>
          </p:cNvSpPr>
          <p:nvPr>
            <p:ph type="sldNum" sz="quarter" idx="12"/>
          </p:nvPr>
        </p:nvSpPr>
        <p:spPr>
          <a:xfrm>
            <a:off x="118582" y="6597353"/>
            <a:ext cx="334108" cy="179387"/>
          </a:xfrm>
        </p:spPr>
        <p:txBody>
          <a:bodyPr/>
          <a:lstStyle>
            <a:lvl1pPr>
              <a:defRPr/>
            </a:lvl1pPr>
          </a:lstStyle>
          <a:p>
            <a:fld id="{295CE0A7-6159-4932-9B5C-B07A3C24A47B}" type="slidenum">
              <a:rPr lang="en-US">
                <a:solidFill>
                  <a:srgbClr val="B20E10"/>
                </a:solidFill>
              </a:rPr>
              <a:pPr/>
              <a:t>‹Nº›</a:t>
            </a:fld>
            <a:endParaRPr lang="en-US">
              <a:solidFill>
                <a:srgbClr val="B20E10"/>
              </a:solidFill>
            </a:endParaRPr>
          </a:p>
        </p:txBody>
      </p:sp>
    </p:spTree>
    <p:extLst>
      <p:ext uri="{BB962C8B-B14F-4D97-AF65-F5344CB8AC3E}">
        <p14:creationId xmlns:p14="http://schemas.microsoft.com/office/powerpoint/2010/main" xmlns="" val="4177478831"/>
      </p:ext>
    </p:extLst>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GB"/>
          </a:p>
        </p:txBody>
      </p:sp>
      <p:sp>
        <p:nvSpPr>
          <p:cNvPr id="6" name="Slide Number Placeholder 3"/>
          <p:cNvSpPr txBox="1">
            <a:spLocks/>
          </p:cNvSpPr>
          <p:nvPr userDrawn="1"/>
        </p:nvSpPr>
        <p:spPr bwMode="auto">
          <a:xfrm>
            <a:off x="118582" y="6597353"/>
            <a:ext cx="334108" cy="179387"/>
          </a:xfrm>
          <a:prstGeom prst="rect">
            <a:avLst/>
          </a:prstGeom>
          <a:noFill/>
          <a:ln w="9525">
            <a:noFill/>
            <a:miter lim="800000"/>
            <a:headEnd/>
            <a:tailEnd/>
          </a:ln>
          <a:effectLst/>
        </p:spPr>
        <p:txBody>
          <a:bodyPr vert="horz" wrap="none" lIns="36513" tIns="36513" rIns="36513" bIns="36513" numCol="1" anchor="ctr" anchorCtr="0" compatLnSpc="1">
            <a:prstTxWarp prst="textNoShape">
              <a:avLst/>
            </a:prstTxWarp>
          </a:bodyPr>
          <a:lstStyle>
            <a:defPPr>
              <a:defRPr lang="en-US"/>
            </a:defPPr>
            <a:lvl1pPr algn="ctr" rtl="0" eaLnBrk="0" fontAlgn="base" hangingPunct="0">
              <a:spcBef>
                <a:spcPct val="0"/>
              </a:spcBef>
              <a:spcAft>
                <a:spcPct val="0"/>
              </a:spcAft>
              <a:defRPr sz="900" kern="1200">
                <a:solidFill>
                  <a:schemeClr val="tx2"/>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fld id="{295CE0A7-6159-4932-9B5C-B07A3C24A47B}" type="slidenum">
              <a:rPr lang="en-US" smtClean="0">
                <a:solidFill>
                  <a:srgbClr val="B20E10"/>
                </a:solidFill>
              </a:rPr>
              <a:pPr/>
              <a:t>‹Nº›</a:t>
            </a:fld>
            <a:endParaRPr lang="en-US">
              <a:solidFill>
                <a:srgbClr val="B20E10"/>
              </a:solidFill>
            </a:endParaRPr>
          </a:p>
        </p:txBody>
      </p:sp>
    </p:spTree>
    <p:extLst>
      <p:ext uri="{BB962C8B-B14F-4D97-AF65-F5344CB8AC3E}">
        <p14:creationId xmlns:p14="http://schemas.microsoft.com/office/powerpoint/2010/main" xmlns="" val="3657251394"/>
      </p:ext>
    </p:extLst>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ltle and right content">
    <p:spTree>
      <p:nvGrpSpPr>
        <p:cNvPr id="1" name=""/>
        <p:cNvGrpSpPr/>
        <p:nvPr/>
      </p:nvGrpSpPr>
      <p:grpSpPr>
        <a:xfrm>
          <a:off x="0" y="0"/>
          <a:ext cx="0" cy="0"/>
          <a:chOff x="0" y="0"/>
          <a:chExt cx="0" cy="0"/>
        </a:xfrm>
      </p:grpSpPr>
      <p:sp>
        <p:nvSpPr>
          <p:cNvPr id="5" name="Title 4"/>
          <p:cNvSpPr>
            <a:spLocks noGrp="1"/>
          </p:cNvSpPr>
          <p:nvPr>
            <p:ph type="title" hasCustomPrompt="1"/>
          </p:nvPr>
        </p:nvSpPr>
        <p:spPr/>
        <p:txBody>
          <a:bodyPr/>
          <a:lstStyle>
            <a:lvl1pPr>
              <a:defRPr/>
            </a:lvl1pPr>
          </a:lstStyle>
          <a:p>
            <a:r>
              <a:rPr lang="en-GB" noProof="0" smtClean="0"/>
              <a:t>Click to edit master title style</a:t>
            </a:r>
            <a:endParaRPr lang="en-GB" noProof="0"/>
          </a:p>
        </p:txBody>
      </p:sp>
      <p:sp>
        <p:nvSpPr>
          <p:cNvPr id="10" name="Text Placeholder 9"/>
          <p:cNvSpPr>
            <a:spLocks noGrp="1"/>
          </p:cNvSpPr>
          <p:nvPr>
            <p:ph type="body" sz="quarter" idx="10" hasCustomPrompt="1"/>
          </p:nvPr>
        </p:nvSpPr>
        <p:spPr>
          <a:xfrm>
            <a:off x="4884923" y="1584000"/>
            <a:ext cx="4020923" cy="2088000"/>
          </a:xfrm>
        </p:spPr>
        <p:txBody>
          <a:bodyPr/>
          <a:lstStyle>
            <a:lvl1pPr>
              <a:defRPr/>
            </a:lvl1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8" name="Slide Number Placeholder 3"/>
          <p:cNvSpPr>
            <a:spLocks noGrp="1"/>
          </p:cNvSpPr>
          <p:nvPr>
            <p:ph type="sldNum" sz="quarter" idx="12"/>
          </p:nvPr>
        </p:nvSpPr>
        <p:spPr>
          <a:xfrm>
            <a:off x="118582" y="6597353"/>
            <a:ext cx="334108" cy="179387"/>
          </a:xfrm>
        </p:spPr>
        <p:txBody>
          <a:bodyPr/>
          <a:lstStyle>
            <a:lvl1pPr>
              <a:defRPr/>
            </a:lvl1pPr>
          </a:lstStyle>
          <a:p>
            <a:fld id="{295CE0A7-6159-4932-9B5C-B07A3C24A47B}" type="slidenum">
              <a:rPr lang="en-US">
                <a:solidFill>
                  <a:srgbClr val="B20E10"/>
                </a:solidFill>
              </a:rPr>
              <a:pPr/>
              <a:t>‹Nº›</a:t>
            </a:fld>
            <a:endParaRPr lang="en-US">
              <a:solidFill>
                <a:srgbClr val="B20E10"/>
              </a:solidFill>
            </a:endParaRPr>
          </a:p>
        </p:txBody>
      </p:sp>
    </p:spTree>
    <p:extLst>
      <p:ext uri="{BB962C8B-B14F-4D97-AF65-F5344CB8AC3E}">
        <p14:creationId xmlns:p14="http://schemas.microsoft.com/office/powerpoint/2010/main" xmlns="" val="342136969"/>
      </p:ext>
    </p:extLst>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GB"/>
          </a:p>
        </p:txBody>
      </p:sp>
      <p:sp>
        <p:nvSpPr>
          <p:cNvPr id="3" name="Content Placeholder 2"/>
          <p:cNvSpPr>
            <a:spLocks noGrp="1"/>
          </p:cNvSpPr>
          <p:nvPr>
            <p:ph sz="half" idx="1"/>
          </p:nvPr>
        </p:nvSpPr>
        <p:spPr>
          <a:xfrm>
            <a:off x="665285" y="1584326"/>
            <a:ext cx="3987692" cy="2087563"/>
          </a:xfrm>
        </p:spPr>
        <p:txBody>
          <a:bodyPr/>
          <a:lstStyle>
            <a:lvl1pPr>
              <a:defRPr sz="1600"/>
            </a:lvl1pPr>
            <a:lvl2pPr>
              <a:defRPr sz="1400"/>
            </a:lvl2pPr>
            <a:lvl3pPr>
              <a:defRPr sz="1400"/>
            </a:lvl3pPr>
            <a:lvl4pPr>
              <a:defRPr sz="1200"/>
            </a:lvl4pPr>
            <a:lvl5pPr>
              <a:defRPr sz="12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Content Placeholder 3"/>
          <p:cNvSpPr>
            <a:spLocks noGrp="1"/>
          </p:cNvSpPr>
          <p:nvPr>
            <p:ph sz="half" idx="2"/>
          </p:nvPr>
        </p:nvSpPr>
        <p:spPr>
          <a:xfrm>
            <a:off x="4884923" y="1584326"/>
            <a:ext cx="3987692" cy="2087563"/>
          </a:xfrm>
        </p:spPr>
        <p:txBody>
          <a:bodyPr/>
          <a:lstStyle>
            <a:lvl1pPr>
              <a:defRPr sz="1600"/>
            </a:lvl1pPr>
            <a:lvl2pPr>
              <a:defRPr sz="1400"/>
            </a:lvl2pPr>
            <a:lvl3pPr>
              <a:defRPr sz="1400"/>
            </a:lvl3pPr>
            <a:lvl4pPr>
              <a:defRPr sz="1200"/>
            </a:lvl4pPr>
            <a:lvl5pPr>
              <a:defRPr sz="12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8" name="Slide Number Placeholder 3"/>
          <p:cNvSpPr>
            <a:spLocks noGrp="1"/>
          </p:cNvSpPr>
          <p:nvPr>
            <p:ph type="sldNum" sz="quarter" idx="12"/>
          </p:nvPr>
        </p:nvSpPr>
        <p:spPr>
          <a:xfrm>
            <a:off x="118582" y="6597353"/>
            <a:ext cx="334108" cy="179387"/>
          </a:xfrm>
        </p:spPr>
        <p:txBody>
          <a:bodyPr/>
          <a:lstStyle>
            <a:lvl1pPr>
              <a:defRPr/>
            </a:lvl1pPr>
          </a:lstStyle>
          <a:p>
            <a:fld id="{295CE0A7-6159-4932-9B5C-B07A3C24A47B}" type="slidenum">
              <a:rPr lang="en-US">
                <a:solidFill>
                  <a:srgbClr val="B20E10"/>
                </a:solidFill>
              </a:rPr>
              <a:pPr/>
              <a:t>‹Nº›</a:t>
            </a:fld>
            <a:endParaRPr lang="en-US">
              <a:solidFill>
                <a:srgbClr val="B20E10"/>
              </a:solidFill>
            </a:endParaRPr>
          </a:p>
        </p:txBody>
      </p:sp>
    </p:spTree>
    <p:extLst>
      <p:ext uri="{BB962C8B-B14F-4D97-AF65-F5344CB8AC3E}">
        <p14:creationId xmlns:p14="http://schemas.microsoft.com/office/powerpoint/2010/main" xmlns="" val="4261436328"/>
      </p:ext>
    </p:extLst>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genda Slide">
    <p:spTree>
      <p:nvGrpSpPr>
        <p:cNvPr id="1" name=""/>
        <p:cNvGrpSpPr/>
        <p:nvPr/>
      </p:nvGrpSpPr>
      <p:grpSpPr>
        <a:xfrm>
          <a:off x="0" y="0"/>
          <a:ext cx="0" cy="0"/>
          <a:chOff x="0" y="0"/>
          <a:chExt cx="0" cy="0"/>
        </a:xfrm>
      </p:grpSpPr>
      <p:sp>
        <p:nvSpPr>
          <p:cNvPr id="19" name="Rectangle 18"/>
          <p:cNvSpPr/>
          <p:nvPr userDrawn="1"/>
        </p:nvSpPr>
        <p:spPr bwMode="auto">
          <a:xfrm>
            <a:off x="1" y="-1"/>
            <a:ext cx="2259623" cy="6858001"/>
          </a:xfrm>
          <a:prstGeom prst="rect">
            <a:avLst/>
          </a:prstGeom>
          <a:solidFill>
            <a:srgbClr val="DDDDDD"/>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buFont typeface="Wingdings" pitchFamily="2" charset="2"/>
              <a:buNone/>
            </a:pPr>
            <a:endParaRPr lang="en-GB" sz="1300" b="1" smtClean="0">
              <a:solidFill>
                <a:srgbClr val="FFFFFF"/>
              </a:solidFill>
              <a:latin typeface="Arial" pitchFamily="34" charset="0"/>
            </a:endParaRPr>
          </a:p>
        </p:txBody>
      </p:sp>
      <p:sp>
        <p:nvSpPr>
          <p:cNvPr id="17" name="Rectangle 8"/>
          <p:cNvSpPr>
            <a:spLocks noGrp="1" noChangeArrowheads="1"/>
          </p:cNvSpPr>
          <p:nvPr>
            <p:ph type="sldNum" sz="quarter" idx="4"/>
          </p:nvPr>
        </p:nvSpPr>
        <p:spPr bwMode="auto">
          <a:xfrm>
            <a:off x="8676456" y="6577861"/>
            <a:ext cx="334108" cy="179387"/>
          </a:xfrm>
          <a:prstGeom prst="rect">
            <a:avLst/>
          </a:prstGeom>
          <a:noFill/>
          <a:ln w="9525">
            <a:noFill/>
            <a:miter lim="800000"/>
            <a:headEnd/>
            <a:tailEnd/>
          </a:ln>
          <a:effectLst/>
        </p:spPr>
        <p:txBody>
          <a:bodyPr vert="horz" wrap="none" lIns="36513" tIns="36513" rIns="36513" bIns="36513" numCol="1" anchor="ctr" anchorCtr="0" compatLnSpc="1">
            <a:prstTxWarp prst="textNoShape">
              <a:avLst/>
            </a:prstTxWarp>
          </a:bodyPr>
          <a:lstStyle>
            <a:lvl1pPr algn="ctr" eaLnBrk="0" hangingPunct="0">
              <a:defRPr sz="900">
                <a:solidFill>
                  <a:schemeClr val="tx2"/>
                </a:solidFill>
              </a:defRPr>
            </a:lvl1pPr>
          </a:lstStyle>
          <a:p>
            <a:fld id="{E9FB5508-8CD9-40A3-A530-2F0FD42D89A7}" type="slidenum">
              <a:rPr lang="en-US">
                <a:solidFill>
                  <a:srgbClr val="B20E10"/>
                </a:solidFill>
              </a:rPr>
              <a:pPr/>
              <a:t>‹Nº›</a:t>
            </a:fld>
            <a:endParaRPr lang="en-US">
              <a:solidFill>
                <a:srgbClr val="B20E10"/>
              </a:solidFill>
            </a:endParaRPr>
          </a:p>
        </p:txBody>
      </p:sp>
      <p:sp>
        <p:nvSpPr>
          <p:cNvPr id="23" name="Content Placeholder 22"/>
          <p:cNvSpPr>
            <a:spLocks noGrp="1"/>
          </p:cNvSpPr>
          <p:nvPr>
            <p:ph sz="quarter" idx="12"/>
          </p:nvPr>
        </p:nvSpPr>
        <p:spPr>
          <a:xfrm>
            <a:off x="2259691" y="720000"/>
            <a:ext cx="6313846" cy="4680000"/>
          </a:xfrm>
        </p:spPr>
        <p:txBody>
          <a:bodyPr/>
          <a:lstStyle>
            <a:lvl1pPr>
              <a:spcBef>
                <a:spcPts val="2500"/>
              </a:spcBef>
              <a:defRPr b="0">
                <a:solidFill>
                  <a:schemeClr val="tx1"/>
                </a:solidFill>
              </a:defRPr>
            </a:lvl1pPr>
            <a:lvl2pPr>
              <a:defRPr b="0">
                <a:solidFill>
                  <a:schemeClr val="tx1"/>
                </a:solidFill>
              </a:defRPr>
            </a:lvl2pPr>
            <a:lvl3pPr>
              <a:defRPr b="0">
                <a:solidFill>
                  <a:schemeClr val="tx1"/>
                </a:solidFill>
              </a:defRPr>
            </a:lvl3pPr>
            <a:lvl4pPr>
              <a:defRPr b="0">
                <a:solidFill>
                  <a:schemeClr val="tx1"/>
                </a:solidFill>
              </a:defRPr>
            </a:lvl4pPr>
            <a:lvl5pPr>
              <a:defRPr b="0">
                <a:solidFill>
                  <a:schemeClr val="tx1"/>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24" name="Title 8"/>
          <p:cNvSpPr>
            <a:spLocks noGrp="1"/>
          </p:cNvSpPr>
          <p:nvPr>
            <p:ph type="title"/>
          </p:nvPr>
        </p:nvSpPr>
        <p:spPr>
          <a:xfrm>
            <a:off x="70338" y="689520"/>
            <a:ext cx="2060308" cy="792000"/>
          </a:xfrm>
        </p:spPr>
        <p:txBody>
          <a:bodyPr tIns="46800" anchor="t"/>
          <a:lstStyle>
            <a:lvl1pPr algn="r">
              <a:defRPr/>
            </a:lvl1pPr>
          </a:lstStyle>
          <a:p>
            <a:r>
              <a:rPr lang="fr-FR" smtClean="0"/>
              <a:t>Modifiez le style du titre</a:t>
            </a:r>
            <a:endParaRPr lang="en-GB"/>
          </a:p>
        </p:txBody>
      </p:sp>
      <p:pic>
        <p:nvPicPr>
          <p:cNvPr id="6" name="Picture 4" descr="EPEX Logo">
            <a:hlinkClick r:id="rId2" tooltip="home"/>
          </p:cNvPr>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3568397" y="6568004"/>
            <a:ext cx="810627" cy="232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6" descr="http://www.omel.es/files/framework_logo.jpg">
            <a:hlinkClick r:id="rId4"/>
          </p:cNvPr>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auto">
          <a:xfrm>
            <a:off x="7092280" y="6547638"/>
            <a:ext cx="749720" cy="2729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agen 2"/>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rcRect/>
          <a:stretch>
            <a:fillRect/>
          </a:stretch>
        </p:blipFill>
        <p:spPr bwMode="auto">
          <a:xfrm>
            <a:off x="2379731" y="6559858"/>
            <a:ext cx="711368" cy="2484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Imagen 1"/>
          <p:cNvPicPr>
            <a:picLocks noChangeAspect="1" noChangeArrowheads="1"/>
          </p:cNvPicPr>
          <p:nvPr userDrawn="1"/>
        </p:nvPicPr>
        <p:blipFill>
          <a:blip r:embed="rId7" cstate="print">
            <a:extLst>
              <a:ext uri="{28A0092B-C50C-407E-A947-70E740481C1C}">
                <a14:useLocalDpi xmlns:a14="http://schemas.microsoft.com/office/drawing/2010/main" xmlns="" val="0"/>
              </a:ext>
            </a:extLst>
          </a:blip>
          <a:srcRect/>
          <a:stretch>
            <a:fillRect/>
          </a:stretch>
        </p:blipFill>
        <p:spPr bwMode="auto">
          <a:xfrm>
            <a:off x="5941215" y="6538270"/>
            <a:ext cx="673768" cy="2916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Imagen 3"/>
          <p:cNvPicPr>
            <a:picLocks noChangeAspect="1" noChangeArrowheads="1"/>
          </p:cNvPicPr>
          <p:nvPr userDrawn="1"/>
        </p:nvPicPr>
        <p:blipFill>
          <a:blip r:embed="rId8" cstate="print">
            <a:extLst>
              <a:ext uri="{28A0092B-C50C-407E-A947-70E740481C1C}">
                <a14:useLocalDpi xmlns:a14="http://schemas.microsoft.com/office/drawing/2010/main" xmlns="" val="0"/>
              </a:ext>
            </a:extLst>
          </a:blip>
          <a:srcRect/>
          <a:stretch>
            <a:fillRect/>
          </a:stretch>
        </p:blipFill>
        <p:spPr bwMode="auto">
          <a:xfrm>
            <a:off x="4856322" y="6547231"/>
            <a:ext cx="607595" cy="2737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1" name="Connecteur droit 10"/>
          <p:cNvCxnSpPr/>
          <p:nvPr userDrawn="1"/>
        </p:nvCxnSpPr>
        <p:spPr bwMode="auto">
          <a:xfrm>
            <a:off x="2259624" y="6442319"/>
            <a:ext cx="6884376" cy="0"/>
          </a:xfrm>
          <a:prstGeom prst="line">
            <a:avLst/>
          </a:prstGeom>
          <a:solidFill>
            <a:schemeClr val="accent1"/>
          </a:solidFill>
          <a:ln w="12700" cap="flat" cmpd="sng" algn="ctr">
            <a:solidFill>
              <a:srgbClr val="C00000"/>
            </a:solidFill>
            <a:prstDash val="solid"/>
            <a:round/>
            <a:headEnd type="none" w="sm" len="sm"/>
            <a:tailEnd type="none" w="sm" len="sm"/>
          </a:ln>
          <a:effectLst/>
        </p:spPr>
      </p:cxnSp>
    </p:spTree>
    <p:extLst>
      <p:ext uri="{BB962C8B-B14F-4D97-AF65-F5344CB8AC3E}">
        <p14:creationId xmlns:p14="http://schemas.microsoft.com/office/powerpoint/2010/main" xmlns="" val="2527555327"/>
      </p:ext>
    </p:extLst>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64616" y="432000"/>
            <a:ext cx="8307692" cy="324000"/>
          </a:xfrm>
        </p:spPr>
        <p:txBody>
          <a:bodyPr/>
          <a:lstStyle>
            <a:lvl1pPr>
              <a:defRPr/>
            </a:lvl1pPr>
          </a:lstStyle>
          <a:p>
            <a:r>
              <a:rPr lang="fr-FR" smtClean="0"/>
              <a:t>Modifiez le style du titre</a:t>
            </a:r>
            <a:endParaRPr lang="en-GB"/>
          </a:p>
        </p:txBody>
      </p:sp>
      <p:sp>
        <p:nvSpPr>
          <p:cNvPr id="3" name="Text Placeholder 2"/>
          <p:cNvSpPr>
            <a:spLocks noGrp="1"/>
          </p:cNvSpPr>
          <p:nvPr>
            <p:ph type="body" idx="1"/>
          </p:nvPr>
        </p:nvSpPr>
        <p:spPr>
          <a:xfrm>
            <a:off x="664616" y="1584000"/>
            <a:ext cx="3987692" cy="504000"/>
          </a:xfrm>
        </p:spPr>
        <p:txBody>
          <a:bodyPr anchor="t"/>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64616" y="2174875"/>
            <a:ext cx="3987692" cy="3951288"/>
          </a:xfrm>
        </p:spPr>
        <p:txBody>
          <a:bodyPr/>
          <a:lstStyle>
            <a:lvl1pPr>
              <a:defRPr sz="1400" b="0">
                <a:solidFill>
                  <a:schemeClr val="tx1"/>
                </a:solidFill>
              </a:defRPr>
            </a:lvl1pPr>
            <a:lvl2pPr>
              <a:defRPr sz="1400" b="0">
                <a:solidFill>
                  <a:schemeClr val="tx1"/>
                </a:solidFill>
              </a:defRPr>
            </a:lvl2pPr>
            <a:lvl3pPr>
              <a:defRPr sz="1400" b="0">
                <a:solidFill>
                  <a:schemeClr val="tx1"/>
                </a:solidFill>
              </a:defRPr>
            </a:lvl3pPr>
            <a:lvl4pPr>
              <a:defRPr sz="1200" b="0">
                <a:solidFill>
                  <a:schemeClr val="tx1"/>
                </a:solidFill>
              </a:defRPr>
            </a:lvl4pPr>
            <a:lvl5pPr>
              <a:defRPr sz="1200" b="0">
                <a:solidFill>
                  <a:schemeClr val="tx1"/>
                </a:solidFill>
              </a:defRPr>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Text Placeholder 4"/>
          <p:cNvSpPr>
            <a:spLocks noGrp="1"/>
          </p:cNvSpPr>
          <p:nvPr>
            <p:ph type="body" sz="quarter" idx="3"/>
          </p:nvPr>
        </p:nvSpPr>
        <p:spPr>
          <a:xfrm>
            <a:off x="4884923" y="1584000"/>
            <a:ext cx="3987692" cy="504000"/>
          </a:xfrm>
        </p:spPr>
        <p:txBody>
          <a:bodyPr anchor="t"/>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884923" y="2174875"/>
            <a:ext cx="3987692" cy="3951288"/>
          </a:xfrm>
        </p:spPr>
        <p:txBody>
          <a:bodyPr/>
          <a:lstStyle>
            <a:lvl1pPr>
              <a:defRPr sz="1400" b="0">
                <a:solidFill>
                  <a:schemeClr val="tx1"/>
                </a:solidFill>
              </a:defRPr>
            </a:lvl1pPr>
            <a:lvl2pPr>
              <a:defRPr sz="1400" b="0">
                <a:solidFill>
                  <a:schemeClr val="tx1"/>
                </a:solidFill>
              </a:defRPr>
            </a:lvl2pPr>
            <a:lvl3pPr>
              <a:defRPr sz="1400" b="0">
                <a:solidFill>
                  <a:schemeClr val="tx1"/>
                </a:solidFill>
              </a:defRPr>
            </a:lvl3pPr>
            <a:lvl4pPr>
              <a:defRPr sz="1200" b="0">
                <a:solidFill>
                  <a:schemeClr val="tx1"/>
                </a:solidFill>
              </a:defRPr>
            </a:lvl4pPr>
            <a:lvl5pPr>
              <a:defRPr sz="1200" b="0">
                <a:solidFill>
                  <a:schemeClr val="tx1"/>
                </a:solidFill>
              </a:defRPr>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10" name="Slide Number Placeholder 3"/>
          <p:cNvSpPr>
            <a:spLocks noGrp="1"/>
          </p:cNvSpPr>
          <p:nvPr>
            <p:ph type="sldNum" sz="quarter" idx="12"/>
          </p:nvPr>
        </p:nvSpPr>
        <p:spPr>
          <a:xfrm>
            <a:off x="118582" y="6597353"/>
            <a:ext cx="334108" cy="179387"/>
          </a:xfrm>
        </p:spPr>
        <p:txBody>
          <a:bodyPr/>
          <a:lstStyle>
            <a:lvl1pPr>
              <a:defRPr/>
            </a:lvl1pPr>
          </a:lstStyle>
          <a:p>
            <a:fld id="{295CE0A7-6159-4932-9B5C-B07A3C24A47B}" type="slidenum">
              <a:rPr lang="en-US">
                <a:solidFill>
                  <a:srgbClr val="B20E10"/>
                </a:solidFill>
              </a:rPr>
              <a:pPr/>
              <a:t>‹Nº›</a:t>
            </a:fld>
            <a:endParaRPr lang="en-US">
              <a:solidFill>
                <a:srgbClr val="B20E10"/>
              </a:solidFill>
            </a:endParaRPr>
          </a:p>
        </p:txBody>
      </p:sp>
    </p:spTree>
    <p:extLst>
      <p:ext uri="{BB962C8B-B14F-4D97-AF65-F5344CB8AC3E}">
        <p14:creationId xmlns:p14="http://schemas.microsoft.com/office/powerpoint/2010/main" xmlns="" val="3821486299"/>
      </p:ext>
    </p:extLst>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18582" y="6597353"/>
            <a:ext cx="334108" cy="179387"/>
          </a:xfrm>
        </p:spPr>
        <p:txBody>
          <a:bodyPr/>
          <a:lstStyle>
            <a:lvl1pPr>
              <a:defRPr/>
            </a:lvl1pPr>
          </a:lstStyle>
          <a:p>
            <a:fld id="{295CE0A7-6159-4932-9B5C-B07A3C24A47B}" type="slidenum">
              <a:rPr lang="en-US">
                <a:solidFill>
                  <a:srgbClr val="B20E10"/>
                </a:solidFill>
              </a:rPr>
              <a:pPr/>
              <a:t>‹Nº›</a:t>
            </a:fld>
            <a:endParaRPr lang="en-US">
              <a:solidFill>
                <a:srgbClr val="B20E10"/>
              </a:solidFill>
            </a:endParaRPr>
          </a:p>
        </p:txBody>
      </p:sp>
    </p:spTree>
    <p:extLst>
      <p:ext uri="{BB962C8B-B14F-4D97-AF65-F5344CB8AC3E}">
        <p14:creationId xmlns:p14="http://schemas.microsoft.com/office/powerpoint/2010/main" xmlns="" val="3393700322"/>
      </p:ext>
    </p:extLst>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omel.es/inicio"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17" Type="http://schemas.openxmlformats.org/officeDocument/2006/relationships/image" Target="../media/image6.pn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epexspot.com/fr" TargetMode="External"/><Relationship Id="rId5" Type="http://schemas.openxmlformats.org/officeDocument/2006/relationships/slideLayout" Target="../slideLayouts/slideLayout5.xml"/><Relationship Id="rId15" Type="http://schemas.openxmlformats.org/officeDocument/2006/relationships/image" Target="../media/image4.wmf"/><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orme libre 11"/>
          <p:cNvSpPr/>
          <p:nvPr userDrawn="1"/>
        </p:nvSpPr>
        <p:spPr bwMode="auto">
          <a:xfrm>
            <a:off x="-10258" y="-11113"/>
            <a:ext cx="9154258" cy="847825"/>
          </a:xfrm>
          <a:prstGeom prst="rect">
            <a:avLst/>
          </a:prstGeom>
          <a:solidFill>
            <a:srgbClr val="DDDDDD"/>
          </a:solidFill>
          <a:ln w="9525" cap="flat" cmpd="sng" algn="ctr">
            <a:noFill/>
            <a:prstDash val="solid"/>
            <a:round/>
            <a:headEnd type="none" w="med" len="med"/>
            <a:tailEnd type="none" w="med" len="med"/>
          </a:ln>
          <a:effectLst/>
        </p:spPr>
        <p:txBody>
          <a:bodyPr/>
          <a:lstStyle/>
          <a:p>
            <a:endParaRPr lang="en-GB" sz="1800">
              <a:solidFill>
                <a:srgbClr val="000000"/>
              </a:solidFill>
              <a:latin typeface="Arial" pitchFamily="34" charset="0"/>
            </a:endParaRPr>
          </a:p>
        </p:txBody>
      </p:sp>
      <p:sp>
        <p:nvSpPr>
          <p:cNvPr id="1027" name="Rectangle 3"/>
          <p:cNvSpPr>
            <a:spLocks noGrp="1" noChangeArrowheads="1"/>
          </p:cNvSpPr>
          <p:nvPr>
            <p:ph type="title"/>
          </p:nvPr>
        </p:nvSpPr>
        <p:spPr bwMode="auto">
          <a:xfrm>
            <a:off x="665285" y="296838"/>
            <a:ext cx="8307266" cy="3238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fr-FR" smtClean="0"/>
              <a:t>Modifiez le style du titre</a:t>
            </a:r>
            <a:endParaRPr lang="en-US" smtClean="0"/>
          </a:p>
        </p:txBody>
      </p:sp>
      <p:sp>
        <p:nvSpPr>
          <p:cNvPr id="1028" name="Rectangle 4"/>
          <p:cNvSpPr>
            <a:spLocks noGrp="1" noChangeArrowheads="1"/>
          </p:cNvSpPr>
          <p:nvPr>
            <p:ph type="body" idx="1"/>
          </p:nvPr>
        </p:nvSpPr>
        <p:spPr bwMode="auto">
          <a:xfrm>
            <a:off x="665285" y="1584326"/>
            <a:ext cx="8307266" cy="2087563"/>
          </a:xfrm>
          <a:prstGeom prst="rect">
            <a:avLst/>
          </a:prstGeom>
          <a:noFill/>
          <a:ln w="9525">
            <a:noFill/>
            <a:miter lim="800000"/>
            <a:headEnd/>
            <a:tailEnd/>
          </a:ln>
          <a:effectLst/>
        </p:spPr>
        <p:txBody>
          <a:bodyPr vert="horz" wrap="square" lIns="0" tIns="46038" rIns="0" bIns="46038"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32" name="Rectangle 8"/>
          <p:cNvSpPr>
            <a:spLocks noGrp="1" noChangeArrowheads="1"/>
          </p:cNvSpPr>
          <p:nvPr>
            <p:ph type="sldNum" sz="quarter" idx="4"/>
          </p:nvPr>
        </p:nvSpPr>
        <p:spPr bwMode="auto">
          <a:xfrm>
            <a:off x="118582" y="6584016"/>
            <a:ext cx="334108" cy="179387"/>
          </a:xfrm>
          <a:prstGeom prst="rect">
            <a:avLst/>
          </a:prstGeom>
          <a:noFill/>
          <a:ln w="9525">
            <a:noFill/>
            <a:miter lim="800000"/>
            <a:headEnd/>
            <a:tailEnd/>
          </a:ln>
          <a:effectLst/>
        </p:spPr>
        <p:txBody>
          <a:bodyPr vert="horz" wrap="none" lIns="36513" tIns="36513" rIns="36513" bIns="36513" numCol="1" anchor="ctr" anchorCtr="0" compatLnSpc="1">
            <a:prstTxWarp prst="textNoShape">
              <a:avLst/>
            </a:prstTxWarp>
          </a:bodyPr>
          <a:lstStyle>
            <a:lvl1pPr algn="ctr" eaLnBrk="0" hangingPunct="0">
              <a:defRPr sz="900">
                <a:solidFill>
                  <a:schemeClr val="tx2"/>
                </a:solidFill>
              </a:defRPr>
            </a:lvl1pPr>
          </a:lstStyle>
          <a:p>
            <a:fld id="{E9FB5508-8CD9-40A3-A530-2F0FD42D89A7}" type="slidenum">
              <a:rPr lang="en-US">
                <a:solidFill>
                  <a:srgbClr val="B20E10"/>
                </a:solidFill>
                <a:latin typeface="Arial" pitchFamily="34" charset="0"/>
              </a:rPr>
              <a:pPr/>
              <a:t>‹Nº›</a:t>
            </a:fld>
            <a:endParaRPr lang="en-US">
              <a:solidFill>
                <a:srgbClr val="B20E10"/>
              </a:solidFill>
              <a:latin typeface="Arial" pitchFamily="34" charset="0"/>
            </a:endParaRPr>
          </a:p>
        </p:txBody>
      </p:sp>
      <p:pic>
        <p:nvPicPr>
          <p:cNvPr id="11" name="Picture 2" descr="image001"/>
          <p:cNvPicPr>
            <a:picLocks noChangeAspect="1" noChangeArrowheads="1"/>
          </p:cNvPicPr>
          <p:nvPr userDrawn="1"/>
        </p:nvPicPr>
        <p:blipFill rotWithShape="1">
          <a:blip r:embed="rId10" cstate="print">
            <a:extLst>
              <a:ext uri="{28A0092B-C50C-407E-A947-70E740481C1C}">
                <a14:useLocalDpi xmlns:a14="http://schemas.microsoft.com/office/drawing/2010/main" xmlns="" val="0"/>
              </a:ext>
            </a:extLst>
          </a:blip>
          <a:srcRect t="48568" r="36015" b="2"/>
          <a:stretch/>
        </p:blipFill>
        <p:spPr bwMode="auto">
          <a:xfrm>
            <a:off x="8321095" y="0"/>
            <a:ext cx="770792" cy="83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4" descr="EPEX Logo">
            <a:hlinkClick r:id="rId11" tooltip="home"/>
          </p:cNvPr>
          <p:cNvPicPr>
            <a:picLocks noChangeAspect="1" noChangeArrowheads="1"/>
          </p:cNvPicPr>
          <p:nvPr userDrawn="1"/>
        </p:nvPicPr>
        <p:blipFill>
          <a:blip r:embed="rId12" cstate="print">
            <a:extLst>
              <a:ext uri="{28A0092B-C50C-407E-A947-70E740481C1C}">
                <a14:useLocalDpi xmlns:a14="http://schemas.microsoft.com/office/drawing/2010/main" xmlns="" val="0"/>
              </a:ext>
            </a:extLst>
          </a:blip>
          <a:srcRect/>
          <a:stretch>
            <a:fillRect/>
          </a:stretch>
        </p:blipFill>
        <p:spPr bwMode="auto">
          <a:xfrm>
            <a:off x="2648848" y="6551469"/>
            <a:ext cx="810627" cy="232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6" descr="http://www.omel.es/files/framework_logo.jpg">
            <a:hlinkClick r:id="rId13"/>
          </p:cNvPr>
          <p:cNvPicPr>
            <a:picLocks noChangeAspect="1" noChangeArrowheads="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7276849" y="6531103"/>
            <a:ext cx="749720" cy="2729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Imagen 2"/>
          <p:cNvPicPr>
            <a:picLocks noChangeAspect="1" noChangeArrowheads="1"/>
          </p:cNvPicPr>
          <p:nvPr userDrawn="1"/>
        </p:nvPicPr>
        <p:blipFill>
          <a:blip r:embed="rId15" cstate="print">
            <a:extLst>
              <a:ext uri="{28A0092B-C50C-407E-A947-70E740481C1C}">
                <a14:useLocalDpi xmlns:a14="http://schemas.microsoft.com/office/drawing/2010/main" xmlns="" val="0"/>
              </a:ext>
            </a:extLst>
          </a:blip>
          <a:srcRect/>
          <a:stretch>
            <a:fillRect/>
          </a:stretch>
        </p:blipFill>
        <p:spPr bwMode="auto">
          <a:xfrm>
            <a:off x="1047075" y="6543323"/>
            <a:ext cx="711368" cy="2484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 name="Imagen 1"/>
          <p:cNvPicPr>
            <a:picLocks noChangeAspect="1" noChangeArrowheads="1"/>
          </p:cNvPicPr>
          <p:nvPr userDrawn="1"/>
        </p:nvPicPr>
        <p:blipFill>
          <a:blip r:embed="rId16" cstate="print">
            <a:extLst>
              <a:ext uri="{28A0092B-C50C-407E-A947-70E740481C1C}">
                <a14:useLocalDpi xmlns:a14="http://schemas.microsoft.com/office/drawing/2010/main" xmlns="" val="0"/>
              </a:ext>
            </a:extLst>
          </a:blip>
          <a:srcRect/>
          <a:stretch>
            <a:fillRect/>
          </a:stretch>
        </p:blipFill>
        <p:spPr bwMode="auto">
          <a:xfrm>
            <a:off x="5742748" y="6521735"/>
            <a:ext cx="673768" cy="2916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 name="Imagen 3"/>
          <p:cNvPicPr>
            <a:picLocks noChangeAspect="1" noChangeArrowheads="1"/>
          </p:cNvPicPr>
          <p:nvPr userDrawn="1"/>
        </p:nvPicPr>
        <p:blipFill>
          <a:blip r:embed="rId17" cstate="print">
            <a:extLst>
              <a:ext uri="{28A0092B-C50C-407E-A947-70E740481C1C}">
                <a14:useLocalDpi xmlns:a14="http://schemas.microsoft.com/office/drawing/2010/main" xmlns="" val="0"/>
              </a:ext>
            </a:extLst>
          </a:blip>
          <a:srcRect/>
          <a:stretch>
            <a:fillRect/>
          </a:stretch>
        </p:blipFill>
        <p:spPr bwMode="auto">
          <a:xfrm>
            <a:off x="4318203" y="6530696"/>
            <a:ext cx="607595" cy="2737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3" name="Connecteur droit 2"/>
          <p:cNvCxnSpPr/>
          <p:nvPr userDrawn="1"/>
        </p:nvCxnSpPr>
        <p:spPr bwMode="auto">
          <a:xfrm>
            <a:off x="-10258" y="6442319"/>
            <a:ext cx="9154258" cy="0"/>
          </a:xfrm>
          <a:prstGeom prst="line">
            <a:avLst/>
          </a:prstGeom>
          <a:solidFill>
            <a:schemeClr val="accent1"/>
          </a:solidFill>
          <a:ln w="12700" cap="flat" cmpd="sng" algn="ctr">
            <a:solidFill>
              <a:srgbClr val="C00000"/>
            </a:solidFill>
            <a:prstDash val="solid"/>
            <a:round/>
            <a:headEnd type="none" w="sm" len="sm"/>
            <a:tailEnd type="none" w="sm" len="sm"/>
          </a:ln>
          <a:effectLst/>
        </p:spPr>
      </p:cxnSp>
    </p:spTree>
    <p:extLst>
      <p:ext uri="{BB962C8B-B14F-4D97-AF65-F5344CB8AC3E}">
        <p14:creationId xmlns:p14="http://schemas.microsoft.com/office/powerpoint/2010/main" xmlns="" val="292427052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Lst>
  <p:transition spd="med">
    <p:zoom/>
  </p:transition>
  <p:hf hdr="0" ftr="0" dt="0"/>
  <p:txStyles>
    <p:titleStyle>
      <a:lvl1pPr algn="l" rtl="0" eaLnBrk="1" fontAlgn="base" hangingPunct="1">
        <a:lnSpc>
          <a:spcPct val="90000"/>
        </a:lnSpc>
        <a:spcBef>
          <a:spcPct val="0"/>
        </a:spcBef>
        <a:spcAft>
          <a:spcPct val="0"/>
        </a:spcAft>
        <a:defRPr sz="2000" b="1">
          <a:solidFill>
            <a:schemeClr val="tx2"/>
          </a:solidFill>
          <a:latin typeface="+mj-lt"/>
          <a:ea typeface="+mj-ea"/>
          <a:cs typeface="+mj-cs"/>
        </a:defRPr>
      </a:lvl1pPr>
      <a:lvl2pPr algn="l" rtl="0" eaLnBrk="1" fontAlgn="base" hangingPunct="1">
        <a:lnSpc>
          <a:spcPct val="90000"/>
        </a:lnSpc>
        <a:spcBef>
          <a:spcPct val="0"/>
        </a:spcBef>
        <a:spcAft>
          <a:spcPct val="0"/>
        </a:spcAft>
        <a:defRPr sz="2000" b="1">
          <a:solidFill>
            <a:schemeClr val="tx2"/>
          </a:solidFill>
          <a:latin typeface="Arial" pitchFamily="34" charset="0"/>
        </a:defRPr>
      </a:lvl2pPr>
      <a:lvl3pPr algn="l" rtl="0" eaLnBrk="1" fontAlgn="base" hangingPunct="1">
        <a:lnSpc>
          <a:spcPct val="90000"/>
        </a:lnSpc>
        <a:spcBef>
          <a:spcPct val="0"/>
        </a:spcBef>
        <a:spcAft>
          <a:spcPct val="0"/>
        </a:spcAft>
        <a:defRPr sz="2000" b="1">
          <a:solidFill>
            <a:schemeClr val="tx2"/>
          </a:solidFill>
          <a:latin typeface="Arial" pitchFamily="34" charset="0"/>
        </a:defRPr>
      </a:lvl3pPr>
      <a:lvl4pPr algn="l" rtl="0" eaLnBrk="1" fontAlgn="base" hangingPunct="1">
        <a:lnSpc>
          <a:spcPct val="90000"/>
        </a:lnSpc>
        <a:spcBef>
          <a:spcPct val="0"/>
        </a:spcBef>
        <a:spcAft>
          <a:spcPct val="0"/>
        </a:spcAft>
        <a:defRPr sz="2000" b="1">
          <a:solidFill>
            <a:schemeClr val="tx2"/>
          </a:solidFill>
          <a:latin typeface="Arial" pitchFamily="34" charset="0"/>
        </a:defRPr>
      </a:lvl4pPr>
      <a:lvl5pPr algn="l" rtl="0" eaLnBrk="1" fontAlgn="base" hangingPunct="1">
        <a:lnSpc>
          <a:spcPct val="90000"/>
        </a:lnSpc>
        <a:spcBef>
          <a:spcPct val="0"/>
        </a:spcBef>
        <a:spcAft>
          <a:spcPct val="0"/>
        </a:spcAft>
        <a:defRPr sz="2000" b="1">
          <a:solidFill>
            <a:schemeClr val="tx2"/>
          </a:solidFill>
          <a:latin typeface="Arial" pitchFamily="34" charset="0"/>
        </a:defRPr>
      </a:lvl5pPr>
      <a:lvl6pPr marL="457200" algn="l" rtl="0" eaLnBrk="1" fontAlgn="base" hangingPunct="1">
        <a:lnSpc>
          <a:spcPct val="90000"/>
        </a:lnSpc>
        <a:spcBef>
          <a:spcPct val="0"/>
        </a:spcBef>
        <a:spcAft>
          <a:spcPct val="0"/>
        </a:spcAft>
        <a:defRPr sz="2000" b="1">
          <a:solidFill>
            <a:schemeClr val="tx2"/>
          </a:solidFill>
          <a:latin typeface="Arial" pitchFamily="34" charset="0"/>
        </a:defRPr>
      </a:lvl6pPr>
      <a:lvl7pPr marL="914400" algn="l" rtl="0" eaLnBrk="1" fontAlgn="base" hangingPunct="1">
        <a:lnSpc>
          <a:spcPct val="90000"/>
        </a:lnSpc>
        <a:spcBef>
          <a:spcPct val="0"/>
        </a:spcBef>
        <a:spcAft>
          <a:spcPct val="0"/>
        </a:spcAft>
        <a:defRPr sz="2000" b="1">
          <a:solidFill>
            <a:schemeClr val="tx2"/>
          </a:solidFill>
          <a:latin typeface="Arial" pitchFamily="34" charset="0"/>
        </a:defRPr>
      </a:lvl7pPr>
      <a:lvl8pPr marL="1371600" algn="l" rtl="0" eaLnBrk="1" fontAlgn="base" hangingPunct="1">
        <a:lnSpc>
          <a:spcPct val="90000"/>
        </a:lnSpc>
        <a:spcBef>
          <a:spcPct val="0"/>
        </a:spcBef>
        <a:spcAft>
          <a:spcPct val="0"/>
        </a:spcAft>
        <a:defRPr sz="2000" b="1">
          <a:solidFill>
            <a:schemeClr val="tx2"/>
          </a:solidFill>
          <a:latin typeface="Arial" pitchFamily="34" charset="0"/>
        </a:defRPr>
      </a:lvl8pPr>
      <a:lvl9pPr marL="1828800" algn="l" rtl="0" eaLnBrk="1" fontAlgn="base" hangingPunct="1">
        <a:lnSpc>
          <a:spcPct val="90000"/>
        </a:lnSpc>
        <a:spcBef>
          <a:spcPct val="0"/>
        </a:spcBef>
        <a:spcAft>
          <a:spcPct val="0"/>
        </a:spcAft>
        <a:defRPr sz="2000" b="1">
          <a:solidFill>
            <a:schemeClr val="tx2"/>
          </a:solidFill>
          <a:latin typeface="Arial" pitchFamily="34" charset="0"/>
        </a:defRPr>
      </a:lvl9pPr>
    </p:titleStyle>
    <p:bodyStyle>
      <a:lvl1pPr marL="266700" indent="-266700" algn="l" rtl="0" eaLnBrk="1" fontAlgn="base" hangingPunct="1">
        <a:spcBef>
          <a:spcPts val="500"/>
        </a:spcBef>
        <a:spcAft>
          <a:spcPct val="0"/>
        </a:spcAft>
        <a:buClr>
          <a:schemeClr val="tx2"/>
        </a:buClr>
        <a:buSzPct val="120000"/>
        <a:buFont typeface="Wingdings" pitchFamily="2" charset="2"/>
        <a:buChar char="§"/>
        <a:defRPr sz="1600" b="1">
          <a:solidFill>
            <a:schemeClr val="tx2"/>
          </a:solidFill>
          <a:latin typeface="+mn-lt"/>
          <a:ea typeface="+mn-ea"/>
          <a:cs typeface="+mn-cs"/>
        </a:defRPr>
      </a:lvl1pPr>
      <a:lvl2pPr marL="449263" indent="-182563" algn="l" rtl="0" eaLnBrk="1" fontAlgn="base" hangingPunct="1">
        <a:spcBef>
          <a:spcPts val="500"/>
        </a:spcBef>
        <a:spcAft>
          <a:spcPct val="0"/>
        </a:spcAft>
        <a:buClr>
          <a:schemeClr val="tx2"/>
        </a:buClr>
        <a:buSzPct val="120000"/>
        <a:buFont typeface="Arial" pitchFamily="34" charset="0"/>
        <a:buChar char="•"/>
        <a:defRPr sz="1400">
          <a:solidFill>
            <a:schemeClr val="tx1"/>
          </a:solidFill>
          <a:latin typeface="+mn-lt"/>
        </a:defRPr>
      </a:lvl2pPr>
      <a:lvl3pPr marL="625475" indent="-176213" algn="l" rtl="0" eaLnBrk="1" fontAlgn="base" hangingPunct="1">
        <a:spcBef>
          <a:spcPts val="500"/>
        </a:spcBef>
        <a:spcAft>
          <a:spcPct val="0"/>
        </a:spcAft>
        <a:buClr>
          <a:srgbClr val="C10022"/>
        </a:buClr>
        <a:buFont typeface="Arial" pitchFamily="34" charset="0"/>
        <a:buChar char="-"/>
        <a:defRPr sz="1400">
          <a:solidFill>
            <a:schemeClr val="tx1"/>
          </a:solidFill>
          <a:latin typeface="+mn-lt"/>
        </a:defRPr>
      </a:lvl3pPr>
      <a:lvl4pPr marL="808038" indent="-182563"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4pPr>
      <a:lvl5pPr marL="982663" indent="-174625"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5pPr>
      <a:lvl6pPr marL="17160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6pPr>
      <a:lvl7pPr marL="21732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7pPr>
      <a:lvl8pPr marL="26304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8pPr>
      <a:lvl9pPr marL="30876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Documento_de_Microsoft_Office_Word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wmf"/><Relationship Id="rId7" Type="http://schemas.openxmlformats.org/officeDocument/2006/relationships/hyperlink" Target="http://www.epexspot.com/fr" TargetMode="Externa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www.omel.es/inicio" TargetMode="Externa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jpeg"/><Relationship Id="rId7" Type="http://schemas.openxmlformats.org/officeDocument/2006/relationships/image" Target="../media/image4.wmf"/><Relationship Id="rId2" Type="http://schemas.openxmlformats.org/officeDocument/2006/relationships/hyperlink" Target="http://www.omel.es/inicio"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2.png"/><Relationship Id="rId4" Type="http://schemas.openxmlformats.org/officeDocument/2006/relationships/hyperlink" Target="http://www.epexspot.com/fr"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epexspot.com/fr" TargetMode="Externa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hyperlink" Target="http://www.omel.es/inicio" TargetMode="External"/><Relationship Id="rId4" Type="http://schemas.openxmlformats.org/officeDocument/2006/relationships/image" Target="../media/image2.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Documento_de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package" Target="../embeddings/Documento_de_Microsoft_Office_Word2.docx"/><Relationship Id="rId2" Type="http://schemas.openxmlformats.org/officeDocument/2006/relationships/slideLayout" Target="../slideLayouts/slideLayout3.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ctrTitle"/>
          </p:nvPr>
        </p:nvSpPr>
        <p:spPr/>
        <p:txBody>
          <a:bodyPr/>
          <a:lstStyle/>
          <a:p>
            <a:r>
              <a:rPr lang="en-GB" dirty="0" smtClean="0"/>
              <a:t/>
            </a:r>
            <a:br>
              <a:rPr lang="en-GB" dirty="0" smtClean="0"/>
            </a:br>
            <a:r>
              <a:rPr lang="en-GB" dirty="0" smtClean="0"/>
              <a:t/>
            </a:r>
            <a:br>
              <a:rPr lang="en-GB" dirty="0" smtClean="0"/>
            </a:br>
            <a:endParaRPr lang="fr-FR" dirty="0" smtClean="0"/>
          </a:p>
        </p:txBody>
      </p:sp>
      <p:sp>
        <p:nvSpPr>
          <p:cNvPr id="5" name="Sous-titre 4"/>
          <p:cNvSpPr>
            <a:spLocks noGrp="1"/>
          </p:cNvSpPr>
          <p:nvPr>
            <p:ph type="subTitle" idx="1"/>
          </p:nvPr>
        </p:nvSpPr>
        <p:spPr>
          <a:xfrm>
            <a:off x="2263015" y="2523907"/>
            <a:ext cx="6646154" cy="1121117"/>
          </a:xfrm>
        </p:spPr>
        <p:txBody>
          <a:bodyPr anchor="ctr"/>
          <a:lstStyle/>
          <a:p>
            <a:pPr algn="ctr"/>
            <a:r>
              <a:rPr lang="en-GB" sz="2000" b="1" dirty="0"/>
              <a:t>SWE Day-ahead market coupling</a:t>
            </a:r>
          </a:p>
          <a:p>
            <a:pPr algn="ctr"/>
            <a:endParaRPr lang="en-GB" sz="1600" b="1" dirty="0"/>
          </a:p>
          <a:p>
            <a:pPr algn="ctr"/>
            <a:r>
              <a:rPr lang="en-GB" sz="1600" b="1" dirty="0"/>
              <a:t>(Pre- and Post-Coupling project)</a:t>
            </a:r>
          </a:p>
          <a:p>
            <a:pPr algn="ctr"/>
            <a:endParaRPr lang="en-GB" sz="2800" b="1" dirty="0"/>
          </a:p>
          <a:p>
            <a:pPr algn="ctr"/>
            <a:endParaRPr lang="en-GB" sz="2400" b="1" dirty="0"/>
          </a:p>
          <a:p>
            <a:pPr algn="ctr"/>
            <a:r>
              <a:rPr lang="en-GB" b="1" dirty="0"/>
              <a:t>Paris, 1</a:t>
            </a:r>
            <a:r>
              <a:rPr lang="en-GB" b="1" baseline="30000" dirty="0"/>
              <a:t>st</a:t>
            </a:r>
            <a:r>
              <a:rPr lang="en-GB" b="1" dirty="0"/>
              <a:t> March 2013</a:t>
            </a:r>
          </a:p>
          <a:p>
            <a:pPr algn="ctr"/>
            <a:endParaRPr lang="en-GB" b="1" dirty="0"/>
          </a:p>
          <a:p>
            <a:pPr algn="ctr"/>
            <a:r>
              <a:rPr lang="en-GB" b="1" dirty="0"/>
              <a:t>11</a:t>
            </a:r>
            <a:r>
              <a:rPr lang="en-GB" b="1" baseline="30000" dirty="0"/>
              <a:t>th</a:t>
            </a:r>
            <a:r>
              <a:rPr lang="en-GB" b="1" dirty="0"/>
              <a:t> IG meeting - SWE ERI </a:t>
            </a:r>
          </a:p>
          <a:p>
            <a:endParaRPr lang="fr-FR" dirty="0"/>
          </a:p>
        </p:txBody>
      </p:sp>
    </p:spTree>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High </a:t>
            </a:r>
            <a:r>
              <a:rPr lang="fr-FR" dirty="0" err="1"/>
              <a:t>Level</a:t>
            </a:r>
            <a:r>
              <a:rPr lang="fr-FR" dirty="0"/>
              <a:t> </a:t>
            </a:r>
            <a:r>
              <a:rPr lang="fr-FR" dirty="0" err="1"/>
              <a:t>Functional</a:t>
            </a:r>
            <a:r>
              <a:rPr lang="fr-FR" dirty="0"/>
              <a:t> Architecture </a:t>
            </a:r>
            <a:r>
              <a:rPr lang="fr-FR" dirty="0" smtClean="0"/>
              <a:t/>
            </a:r>
            <a:br>
              <a:rPr lang="fr-FR" dirty="0" smtClean="0"/>
            </a:br>
            <a:r>
              <a:rPr lang="fr-FR" sz="1600" b="0" i="1" dirty="0" smtClean="0"/>
              <a:t>Post-</a:t>
            </a:r>
            <a:r>
              <a:rPr lang="fr-FR" sz="1600" b="0" i="1" dirty="0" err="1" smtClean="0"/>
              <a:t>coupling</a:t>
            </a:r>
            <a:r>
              <a:rPr lang="fr-FR" sz="1600" b="0" i="1" dirty="0" smtClean="0"/>
              <a:t>, congestion </a:t>
            </a:r>
            <a:r>
              <a:rPr lang="fr-FR" sz="1600" b="0" i="1" dirty="0" err="1" smtClean="0"/>
              <a:t>rent</a:t>
            </a:r>
            <a:endParaRPr lang="fr-FR" sz="1600" b="0" i="1" dirty="0"/>
          </a:p>
        </p:txBody>
      </p:sp>
      <p:sp>
        <p:nvSpPr>
          <p:cNvPr id="3" name="Espace réservé du contenu 2"/>
          <p:cNvSpPr>
            <a:spLocks noGrp="1"/>
          </p:cNvSpPr>
          <p:nvPr>
            <p:ph idx="1"/>
          </p:nvPr>
        </p:nvSpPr>
        <p:spPr>
          <a:xfrm>
            <a:off x="467544" y="1196752"/>
            <a:ext cx="8307266" cy="792088"/>
          </a:xfrm>
        </p:spPr>
        <p:txBody>
          <a:bodyPr>
            <a:normAutofit/>
          </a:bodyPr>
          <a:lstStyle/>
          <a:p>
            <a:r>
              <a:rPr lang="en-US" sz="1400" dirty="0" smtClean="0">
                <a:solidFill>
                  <a:schemeClr val="tx1"/>
                </a:solidFill>
              </a:rPr>
              <a:t>50% share of day-ahead rent, involvement of CASC for RTE</a:t>
            </a:r>
          </a:p>
          <a:p>
            <a:r>
              <a:rPr lang="en-US" sz="1400" dirty="0" smtClean="0">
                <a:solidFill>
                  <a:schemeClr val="tx1"/>
                </a:solidFill>
              </a:rPr>
              <a:t>Explicit nomination for the French side only</a:t>
            </a:r>
          </a:p>
          <a:p>
            <a:endParaRPr lang="fr-FR" sz="2000" dirty="0"/>
          </a:p>
        </p:txBody>
      </p:sp>
      <p:graphicFrame>
        <p:nvGraphicFramePr>
          <p:cNvPr id="4098" name="Object 2"/>
          <p:cNvGraphicFramePr>
            <a:graphicFrameLocks noChangeAspect="1"/>
          </p:cNvGraphicFramePr>
          <p:nvPr>
            <p:extLst>
              <p:ext uri="{D42A27DB-BD31-4B8C-83A1-F6EECF244321}">
                <p14:modId xmlns:p14="http://schemas.microsoft.com/office/powerpoint/2010/main" xmlns="" val="3299238881"/>
              </p:ext>
            </p:extLst>
          </p:nvPr>
        </p:nvGraphicFramePr>
        <p:xfrm>
          <a:off x="947856" y="1988840"/>
          <a:ext cx="8016632" cy="4330443"/>
        </p:xfrm>
        <a:graphic>
          <a:graphicData uri="http://schemas.openxmlformats.org/presentationml/2006/ole">
            <p:oleObj spid="_x0000_s4139" name="Documento" r:id="rId3" imgW="5773536" imgH="3104869" progId="Word.Document.12">
              <p:embed/>
            </p:oleObj>
          </a:graphicData>
        </a:graphic>
      </p:graphicFrame>
      <p:sp>
        <p:nvSpPr>
          <p:cNvPr id="4" name="Espace réservé du numéro de diapositive 3"/>
          <p:cNvSpPr>
            <a:spLocks noGrp="1"/>
          </p:cNvSpPr>
          <p:nvPr>
            <p:ph type="sldNum" sz="quarter" idx="12"/>
          </p:nvPr>
        </p:nvSpPr>
        <p:spPr/>
        <p:txBody>
          <a:bodyPr/>
          <a:lstStyle/>
          <a:p>
            <a:fld id="{295CE0A7-6159-4932-9B5C-B07A3C24A47B}" type="slidenum">
              <a:rPr lang="en-US" smtClean="0">
                <a:solidFill>
                  <a:srgbClr val="B20E10"/>
                </a:solidFill>
              </a:rPr>
              <a:pPr/>
              <a:t>10</a:t>
            </a:fld>
            <a:endParaRPr lang="en-US">
              <a:solidFill>
                <a:srgbClr val="B20E10"/>
              </a:solidFill>
            </a:endParaRPr>
          </a:p>
        </p:txBody>
      </p:sp>
      <p:sp>
        <p:nvSpPr>
          <p:cNvPr id="6" name="Espace réservé du contenu 2"/>
          <p:cNvSpPr txBox="1">
            <a:spLocks/>
          </p:cNvSpPr>
          <p:nvPr/>
        </p:nvSpPr>
        <p:spPr bwMode="auto">
          <a:xfrm>
            <a:off x="619944" y="6093296"/>
            <a:ext cx="8307266" cy="792088"/>
          </a:xfrm>
          <a:prstGeom prst="rect">
            <a:avLst/>
          </a:prstGeom>
          <a:noFill/>
          <a:ln w="9525">
            <a:noFill/>
            <a:miter lim="800000"/>
            <a:headEnd/>
            <a:tailEnd/>
          </a:ln>
          <a:effectLst/>
        </p:spPr>
        <p:txBody>
          <a:bodyPr vert="horz" wrap="square" lIns="0" tIns="46038" rIns="0" bIns="46038" numCol="1" anchor="t" anchorCtr="0" compatLnSpc="1">
            <a:prstTxWarp prst="textNoShape">
              <a:avLst/>
            </a:prstTxWarp>
            <a:normAutofit/>
          </a:bodyPr>
          <a:lstStyle/>
          <a:p>
            <a:pPr marL="266700" marR="0" lvl="0" indent="-266700" algn="l" defTabSz="914400" rtl="0" eaLnBrk="1" fontAlgn="base" latinLnBrk="0" hangingPunct="1">
              <a:lnSpc>
                <a:spcPct val="100000"/>
              </a:lnSpc>
              <a:spcBef>
                <a:spcPts val="500"/>
              </a:spcBef>
              <a:spcAft>
                <a:spcPct val="0"/>
              </a:spcAft>
              <a:buClr>
                <a:schemeClr val="tx2"/>
              </a:buClr>
              <a:buSzPct val="120000"/>
              <a:tabLst/>
              <a:defRPr/>
            </a:pPr>
            <a:r>
              <a:rPr kumimoji="0" lang="en-US" sz="1050" i="0" u="none" strike="noStrike" kern="0" cap="none" spc="0" normalizeH="0" baseline="0" noProof="0" dirty="0" smtClean="0">
                <a:ln>
                  <a:noFill/>
                </a:ln>
                <a:solidFill>
                  <a:schemeClr val="tx1"/>
                </a:solidFill>
                <a:effectLst/>
                <a:uLnTx/>
                <a:uFillTx/>
                <a:latin typeface="+mn-lt"/>
                <a:ea typeface="+mn-ea"/>
                <a:cs typeface="+mn-cs"/>
              </a:rPr>
              <a:t>CRDS: Congestion Rent Distribution System</a:t>
            </a:r>
            <a:endParaRPr kumimoji="0" lang="fr-FR" sz="1400" i="0" u="none" strike="noStrike" kern="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High </a:t>
            </a:r>
            <a:r>
              <a:rPr lang="fr-FR" dirty="0" err="1"/>
              <a:t>Level</a:t>
            </a:r>
            <a:r>
              <a:rPr lang="fr-FR" dirty="0"/>
              <a:t> </a:t>
            </a:r>
            <a:r>
              <a:rPr lang="fr-FR" dirty="0" err="1"/>
              <a:t>Functional</a:t>
            </a:r>
            <a:r>
              <a:rPr lang="fr-FR" dirty="0"/>
              <a:t> Architecture </a:t>
            </a:r>
            <a:r>
              <a:rPr lang="fr-FR" dirty="0" smtClean="0"/>
              <a:t/>
            </a:r>
            <a:br>
              <a:rPr lang="fr-FR" dirty="0" smtClean="0"/>
            </a:br>
            <a:r>
              <a:rPr lang="fr-FR" sz="1600" b="0" i="1" dirty="0" err="1" smtClean="0"/>
              <a:t>Exceptional</a:t>
            </a:r>
            <a:r>
              <a:rPr lang="fr-FR" sz="1600" b="0" i="1" dirty="0" smtClean="0"/>
              <a:t> situations</a:t>
            </a:r>
            <a:endParaRPr lang="fr-FR" sz="1600" b="0" i="1" dirty="0"/>
          </a:p>
        </p:txBody>
      </p:sp>
      <p:sp>
        <p:nvSpPr>
          <p:cNvPr id="3" name="Espace réservé du contenu 2"/>
          <p:cNvSpPr>
            <a:spLocks noGrp="1"/>
          </p:cNvSpPr>
          <p:nvPr>
            <p:ph idx="1"/>
          </p:nvPr>
        </p:nvSpPr>
        <p:spPr>
          <a:xfrm>
            <a:off x="665285" y="980728"/>
            <a:ext cx="8307266" cy="389216"/>
          </a:xfrm>
        </p:spPr>
        <p:txBody>
          <a:bodyPr>
            <a:normAutofit/>
          </a:bodyPr>
          <a:lstStyle/>
          <a:p>
            <a:r>
              <a:rPr lang="fr-FR" sz="1400" dirty="0" smtClean="0">
                <a:solidFill>
                  <a:schemeClr val="tx1"/>
                </a:solidFill>
              </a:rPr>
              <a:t>The </a:t>
            </a:r>
            <a:r>
              <a:rPr lang="fr-FR" sz="1400" dirty="0" err="1" smtClean="0">
                <a:solidFill>
                  <a:schemeClr val="tx1"/>
                </a:solidFill>
              </a:rPr>
              <a:t>following</a:t>
            </a:r>
            <a:r>
              <a:rPr lang="fr-FR" sz="1400" dirty="0" smtClean="0">
                <a:solidFill>
                  <a:schemeClr val="tx1"/>
                </a:solidFill>
              </a:rPr>
              <a:t> cases are </a:t>
            </a:r>
            <a:r>
              <a:rPr lang="fr-FR" sz="1400" dirty="0" err="1" smtClean="0">
                <a:solidFill>
                  <a:schemeClr val="tx1"/>
                </a:solidFill>
              </a:rPr>
              <a:t>being</a:t>
            </a:r>
            <a:r>
              <a:rPr lang="fr-FR" sz="1400" dirty="0" smtClean="0">
                <a:solidFill>
                  <a:schemeClr val="tx1"/>
                </a:solidFill>
              </a:rPr>
              <a:t> </a:t>
            </a:r>
            <a:r>
              <a:rPr lang="fr-FR" sz="1400" dirty="0" err="1" smtClean="0">
                <a:solidFill>
                  <a:schemeClr val="tx1"/>
                </a:solidFill>
              </a:rPr>
              <a:t>investigated</a:t>
            </a:r>
            <a:r>
              <a:rPr lang="fr-FR" sz="1400" dirty="0" smtClean="0">
                <a:solidFill>
                  <a:schemeClr val="tx1"/>
                </a:solidFill>
              </a:rPr>
              <a:t> by the GWG</a:t>
            </a:r>
            <a:endParaRPr lang="fr-FR" sz="2000" strike="sngStrike" dirty="0">
              <a:solidFill>
                <a:schemeClr val="tx1"/>
              </a:solidFill>
            </a:endParaRPr>
          </a:p>
        </p:txBody>
      </p:sp>
      <p:sp>
        <p:nvSpPr>
          <p:cNvPr id="4" name="Espace réservé du numéro de diapositive 3"/>
          <p:cNvSpPr>
            <a:spLocks noGrp="1"/>
          </p:cNvSpPr>
          <p:nvPr>
            <p:ph type="sldNum" sz="quarter" idx="12"/>
          </p:nvPr>
        </p:nvSpPr>
        <p:spPr/>
        <p:txBody>
          <a:bodyPr/>
          <a:lstStyle/>
          <a:p>
            <a:fld id="{295CE0A7-6159-4932-9B5C-B07A3C24A47B}" type="slidenum">
              <a:rPr lang="en-US" smtClean="0">
                <a:solidFill>
                  <a:srgbClr val="B20E10"/>
                </a:solidFill>
              </a:rPr>
              <a:pPr/>
              <a:t>11</a:t>
            </a:fld>
            <a:endParaRPr lang="en-US">
              <a:solidFill>
                <a:srgbClr val="B20E10"/>
              </a:solidFill>
            </a:endParaRPr>
          </a:p>
        </p:txBody>
      </p:sp>
      <p:sp>
        <p:nvSpPr>
          <p:cNvPr id="7" name="Rectangle 6"/>
          <p:cNvSpPr/>
          <p:nvPr/>
        </p:nvSpPr>
        <p:spPr>
          <a:xfrm>
            <a:off x="578107" y="4762540"/>
            <a:ext cx="6840760" cy="898708"/>
          </a:xfrm>
          <a:prstGeom prst="rect">
            <a:avLst/>
          </a:prstGeom>
        </p:spPr>
        <p:txBody>
          <a:bodyPr wrap="square">
            <a:spAutoFit/>
          </a:bodyPr>
          <a:lstStyle/>
          <a:p>
            <a:pPr marL="266700" lvl="0" indent="-266700">
              <a:spcBef>
                <a:spcPts val="500"/>
              </a:spcBef>
              <a:buClr>
                <a:srgbClr val="B20E10"/>
              </a:buClr>
              <a:buSzPct val="120000"/>
              <a:buFont typeface="Wingdings" pitchFamily="2" charset="2"/>
              <a:buChar char="§"/>
            </a:pPr>
            <a:r>
              <a:rPr lang="fr-FR" sz="1400" b="1" kern="0" dirty="0" smtClean="0">
                <a:solidFill>
                  <a:srgbClr val="000000"/>
                </a:solidFill>
                <a:latin typeface="Arial"/>
              </a:rPr>
              <a:t>The </a:t>
            </a:r>
            <a:r>
              <a:rPr lang="fr-FR" sz="1400" b="1" kern="0" dirty="0" err="1" smtClean="0">
                <a:solidFill>
                  <a:srgbClr val="000000"/>
                </a:solidFill>
                <a:latin typeface="Arial"/>
              </a:rPr>
              <a:t>following</a:t>
            </a:r>
            <a:r>
              <a:rPr lang="fr-FR" sz="1400" b="1" kern="0" dirty="0" smtClean="0">
                <a:solidFill>
                  <a:srgbClr val="000000"/>
                </a:solidFill>
                <a:latin typeface="Arial"/>
              </a:rPr>
              <a:t> </a:t>
            </a:r>
            <a:r>
              <a:rPr lang="fr-FR" sz="1400" b="1" kern="0" dirty="0" err="1" smtClean="0">
                <a:solidFill>
                  <a:srgbClr val="000000"/>
                </a:solidFill>
                <a:latin typeface="Arial"/>
              </a:rPr>
              <a:t>fallback</a:t>
            </a:r>
            <a:r>
              <a:rPr lang="fr-FR" sz="1400" b="1" kern="0" dirty="0" smtClean="0">
                <a:solidFill>
                  <a:srgbClr val="000000"/>
                </a:solidFill>
                <a:latin typeface="Arial"/>
              </a:rPr>
              <a:t> solutions are </a:t>
            </a:r>
            <a:r>
              <a:rPr lang="fr-FR" sz="1400" b="1" kern="0" dirty="0" err="1" smtClean="0">
                <a:solidFill>
                  <a:srgbClr val="000000"/>
                </a:solidFill>
                <a:latin typeface="Arial"/>
              </a:rPr>
              <a:t>discussed</a:t>
            </a:r>
            <a:r>
              <a:rPr lang="fr-FR" sz="1400" b="1" kern="0" dirty="0" smtClean="0">
                <a:solidFill>
                  <a:srgbClr val="000000"/>
                </a:solidFill>
                <a:latin typeface="Arial"/>
              </a:rPr>
              <a:t>: </a:t>
            </a:r>
          </a:p>
          <a:p>
            <a:pPr marL="866775" lvl="2" indent="-285750" algn="just">
              <a:lnSpc>
                <a:spcPct val="150000"/>
              </a:lnSpc>
              <a:spcBef>
                <a:spcPct val="20000"/>
              </a:spcBef>
              <a:buClr>
                <a:srgbClr val="C00000"/>
              </a:buClr>
              <a:buSzPct val="120000"/>
              <a:buFont typeface="Arial" pitchFamily="34" charset="0"/>
              <a:buChar char="•"/>
              <a:defRPr/>
            </a:pPr>
            <a:r>
              <a:rPr lang="fr-FR" sz="1200" dirty="0">
                <a:latin typeface="+mn-lt"/>
              </a:rPr>
              <a:t>Shadow </a:t>
            </a:r>
            <a:r>
              <a:rPr lang="fr-FR" sz="1200" dirty="0" err="1">
                <a:latin typeface="+mn-lt"/>
              </a:rPr>
              <a:t>auctions</a:t>
            </a:r>
            <a:endParaRPr lang="fr-FR" sz="1200" dirty="0">
              <a:latin typeface="+mn-lt"/>
            </a:endParaRPr>
          </a:p>
          <a:p>
            <a:pPr marL="866775" lvl="2" indent="-285750" algn="just">
              <a:lnSpc>
                <a:spcPct val="150000"/>
              </a:lnSpc>
              <a:spcBef>
                <a:spcPts val="0"/>
              </a:spcBef>
              <a:buClr>
                <a:srgbClr val="C00000"/>
              </a:buClr>
              <a:buSzPct val="120000"/>
              <a:buFont typeface="Arial" pitchFamily="34" charset="0"/>
              <a:buChar char="•"/>
              <a:defRPr/>
            </a:pPr>
            <a:r>
              <a:rPr lang="fr-FR" sz="1200" dirty="0" err="1">
                <a:latin typeface="+mn-lt"/>
              </a:rPr>
              <a:t>Deemed</a:t>
            </a:r>
            <a:r>
              <a:rPr lang="fr-FR" sz="1200" dirty="0">
                <a:latin typeface="+mn-lt"/>
              </a:rPr>
              <a:t> flow </a:t>
            </a:r>
            <a:r>
              <a:rPr lang="fr-FR" sz="1200" dirty="0" err="1">
                <a:latin typeface="+mn-lt"/>
              </a:rPr>
              <a:t>zero</a:t>
            </a:r>
            <a:r>
              <a:rPr lang="fr-FR" sz="1200" dirty="0">
                <a:latin typeface="+mn-lt"/>
              </a:rPr>
              <a:t> - </a:t>
            </a:r>
            <a:r>
              <a:rPr lang="fr-FR" sz="1200" dirty="0" err="1">
                <a:latin typeface="+mn-lt"/>
              </a:rPr>
              <a:t>Intraday</a:t>
            </a:r>
            <a:r>
              <a:rPr lang="fr-FR" sz="1200" dirty="0">
                <a:latin typeface="+mn-lt"/>
              </a:rPr>
              <a:t> allocation</a:t>
            </a:r>
          </a:p>
        </p:txBody>
      </p:sp>
      <p:graphicFrame>
        <p:nvGraphicFramePr>
          <p:cNvPr id="9" name="Tableau 8"/>
          <p:cNvGraphicFramePr>
            <a:graphicFrameLocks noGrp="1"/>
          </p:cNvGraphicFramePr>
          <p:nvPr>
            <p:extLst>
              <p:ext uri="{D42A27DB-BD31-4B8C-83A1-F6EECF244321}">
                <p14:modId xmlns:p14="http://schemas.microsoft.com/office/powerpoint/2010/main" xmlns="" val="1437394019"/>
              </p:ext>
            </p:extLst>
          </p:nvPr>
        </p:nvGraphicFramePr>
        <p:xfrm>
          <a:off x="1115616" y="1484784"/>
          <a:ext cx="4896544" cy="2994801"/>
        </p:xfrm>
        <a:graphic>
          <a:graphicData uri="http://schemas.openxmlformats.org/drawingml/2006/table">
            <a:tbl>
              <a:tblPr firstRow="1" firstCol="1" bandRow="1"/>
              <a:tblGrid>
                <a:gridCol w="4896544"/>
              </a:tblGrid>
              <a:tr h="0">
                <a:tc>
                  <a:txBody>
                    <a:bodyPr/>
                    <a:lstStyle/>
                    <a:p>
                      <a:pPr marL="0" indent="0" algn="ctr">
                        <a:spcAft>
                          <a:spcPts val="0"/>
                        </a:spcAft>
                      </a:pPr>
                      <a:r>
                        <a:rPr lang="en-US" sz="1100" b="1" dirty="0">
                          <a:solidFill>
                            <a:srgbClr val="FFFFFF"/>
                          </a:solidFill>
                          <a:effectLst/>
                          <a:latin typeface="Arial"/>
                          <a:ea typeface="Calibri"/>
                          <a:cs typeface="Times New Roman"/>
                        </a:rPr>
                        <a:t>Situation description</a:t>
                      </a:r>
                      <a:endParaRPr lang="fr-FR" sz="1100" dirty="0">
                        <a:effectLst/>
                        <a:latin typeface="Arial"/>
                        <a:ea typeface="Calibri"/>
                        <a:cs typeface="Times New Roman"/>
                      </a:endParaRPr>
                    </a:p>
                  </a:txBody>
                  <a:tcPr marL="72000" marR="72000" marT="72000" marB="72000" anchor="ctr">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r>
              <a:tr h="768737">
                <a:tc>
                  <a:txBody>
                    <a:bodyPr/>
                    <a:lstStyle/>
                    <a:p>
                      <a:pPr>
                        <a:spcAft>
                          <a:spcPts val="600"/>
                        </a:spcAft>
                      </a:pPr>
                      <a:r>
                        <a:rPr lang="en-US" sz="1050" b="1" dirty="0">
                          <a:solidFill>
                            <a:schemeClr val="tx1"/>
                          </a:solidFill>
                          <a:effectLst/>
                          <a:latin typeface="Arial"/>
                          <a:ea typeface="Calibri"/>
                          <a:cs typeface="Times New Roman"/>
                        </a:rPr>
                        <a:t>Case 1 : No ATC </a:t>
                      </a:r>
                      <a:r>
                        <a:rPr lang="en-US" sz="1050" b="1" dirty="0" smtClean="0">
                          <a:solidFill>
                            <a:schemeClr val="tx1"/>
                          </a:solidFill>
                          <a:effectLst/>
                          <a:latin typeface="Arial"/>
                          <a:ea typeface="Calibri"/>
                          <a:cs typeface="Times New Roman"/>
                        </a:rPr>
                        <a:t>received</a:t>
                      </a:r>
                      <a:endParaRPr lang="fr-FR" sz="1050" dirty="0">
                        <a:solidFill>
                          <a:schemeClr val="tx1"/>
                        </a:solidFill>
                        <a:effectLst/>
                        <a:latin typeface="Arial"/>
                        <a:ea typeface="Calibri"/>
                        <a:cs typeface="Times New Roman"/>
                      </a:endParaRPr>
                    </a:p>
                    <a:p>
                      <a:pPr marL="742950" lvl="1" indent="-285750">
                        <a:spcAft>
                          <a:spcPts val="0"/>
                        </a:spcAft>
                        <a:buFont typeface="Courier New"/>
                        <a:buChar char="o"/>
                      </a:pPr>
                      <a:r>
                        <a:rPr lang="en-US" sz="1000" b="0" dirty="0" smtClean="0">
                          <a:solidFill>
                            <a:schemeClr val="tx1"/>
                          </a:solidFill>
                          <a:effectLst/>
                          <a:latin typeface="Arial"/>
                          <a:ea typeface="Calibri"/>
                          <a:cs typeface="Times New Roman"/>
                        </a:rPr>
                        <a:t>No </a:t>
                      </a:r>
                      <a:r>
                        <a:rPr lang="en-US" sz="1000" b="0" dirty="0">
                          <a:solidFill>
                            <a:schemeClr val="tx1"/>
                          </a:solidFill>
                          <a:effectLst/>
                          <a:latin typeface="Arial"/>
                          <a:ea typeface="Calibri"/>
                          <a:cs typeface="Times New Roman"/>
                        </a:rPr>
                        <a:t>ATC value from REE and RTE</a:t>
                      </a:r>
                      <a:endParaRPr lang="fr-FR" sz="1050" b="0" dirty="0">
                        <a:solidFill>
                          <a:schemeClr val="tx1"/>
                        </a:solidFill>
                        <a:effectLst/>
                        <a:latin typeface="Arial"/>
                        <a:ea typeface="Calibri"/>
                        <a:cs typeface="Times New Roman"/>
                      </a:endParaRPr>
                    </a:p>
                    <a:p>
                      <a:pPr marL="742950" lvl="1" indent="-285750">
                        <a:spcAft>
                          <a:spcPts val="0"/>
                        </a:spcAft>
                        <a:buFont typeface="Courier New"/>
                        <a:buChar char="o"/>
                      </a:pPr>
                      <a:r>
                        <a:rPr lang="en-US" sz="1000" b="0" dirty="0" smtClean="0">
                          <a:solidFill>
                            <a:schemeClr val="tx1"/>
                          </a:solidFill>
                          <a:effectLst/>
                          <a:latin typeface="Arial"/>
                          <a:ea typeface="Calibri"/>
                          <a:cs typeface="Times New Roman"/>
                        </a:rPr>
                        <a:t>No </a:t>
                      </a:r>
                      <a:r>
                        <a:rPr lang="en-US" sz="1000" b="0" dirty="0">
                          <a:solidFill>
                            <a:schemeClr val="tx1"/>
                          </a:solidFill>
                          <a:effectLst/>
                          <a:latin typeface="Arial"/>
                          <a:ea typeface="Calibri"/>
                          <a:cs typeface="Times New Roman"/>
                        </a:rPr>
                        <a:t>ATC value from REE and REN</a:t>
                      </a:r>
                      <a:endParaRPr lang="fr-FR" sz="1050" b="0" dirty="0">
                        <a:solidFill>
                          <a:schemeClr val="tx1"/>
                        </a:solidFill>
                        <a:effectLst/>
                        <a:latin typeface="Arial"/>
                        <a:ea typeface="Calibri"/>
                        <a:cs typeface="Times New Roman"/>
                      </a:endParaRPr>
                    </a:p>
                  </a:txBody>
                  <a:tcPr marL="180000" marR="57662" marT="72000" marB="72000" anchor="ctr">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110787">
                <a:tc>
                  <a:txBody>
                    <a:bodyPr/>
                    <a:lstStyle/>
                    <a:p>
                      <a:pPr>
                        <a:spcAft>
                          <a:spcPts val="600"/>
                        </a:spcAft>
                      </a:pPr>
                      <a:r>
                        <a:rPr lang="en-US" sz="1050" b="1" dirty="0">
                          <a:solidFill>
                            <a:schemeClr val="tx1"/>
                          </a:solidFill>
                          <a:effectLst/>
                          <a:latin typeface="Arial"/>
                          <a:ea typeface="Calibri"/>
                          <a:cs typeface="Times New Roman"/>
                        </a:rPr>
                        <a:t>Case 2 : One ATC value missing </a:t>
                      </a:r>
                      <a:endParaRPr lang="fr-FR" sz="1050" dirty="0">
                        <a:solidFill>
                          <a:schemeClr val="tx1"/>
                        </a:solidFill>
                        <a:effectLst/>
                        <a:latin typeface="Arial"/>
                        <a:ea typeface="Calibri"/>
                        <a:cs typeface="Times New Roman"/>
                      </a:endParaRPr>
                    </a:p>
                    <a:p>
                      <a:pPr marL="742950" lvl="1" indent="-285750">
                        <a:spcAft>
                          <a:spcPts val="0"/>
                        </a:spcAft>
                        <a:buFont typeface="Courier New"/>
                        <a:buChar char="o"/>
                      </a:pPr>
                      <a:r>
                        <a:rPr lang="en-US" sz="1000" b="0" dirty="0">
                          <a:solidFill>
                            <a:schemeClr val="tx1"/>
                          </a:solidFill>
                          <a:effectLst/>
                          <a:latin typeface="Arial"/>
                          <a:ea typeface="Calibri"/>
                          <a:cs typeface="Times New Roman"/>
                        </a:rPr>
                        <a:t>ATC from REN and no ATC from REE </a:t>
                      </a:r>
                      <a:endParaRPr lang="fr-FR" sz="1050" b="0" dirty="0">
                        <a:solidFill>
                          <a:schemeClr val="tx1"/>
                        </a:solidFill>
                        <a:effectLst/>
                        <a:latin typeface="Arial"/>
                        <a:ea typeface="Calibri"/>
                        <a:cs typeface="Times New Roman"/>
                      </a:endParaRPr>
                    </a:p>
                    <a:p>
                      <a:pPr marL="742950" lvl="1" indent="-285750">
                        <a:spcAft>
                          <a:spcPts val="0"/>
                        </a:spcAft>
                        <a:buFont typeface="Courier New"/>
                        <a:buChar char="o"/>
                      </a:pPr>
                      <a:r>
                        <a:rPr lang="en-US" sz="1000" b="0" dirty="0">
                          <a:solidFill>
                            <a:schemeClr val="tx1"/>
                          </a:solidFill>
                          <a:effectLst/>
                          <a:latin typeface="Arial"/>
                          <a:ea typeface="Calibri"/>
                          <a:cs typeface="Times New Roman"/>
                        </a:rPr>
                        <a:t>ATC from RTE and no ATC from REE</a:t>
                      </a:r>
                      <a:endParaRPr lang="fr-FR" sz="1050" b="0" dirty="0">
                        <a:solidFill>
                          <a:schemeClr val="tx1"/>
                        </a:solidFill>
                        <a:effectLst/>
                        <a:latin typeface="Arial"/>
                        <a:ea typeface="Calibri"/>
                        <a:cs typeface="Times New Roman"/>
                      </a:endParaRPr>
                    </a:p>
                    <a:p>
                      <a:pPr marL="742950" lvl="1" indent="-285750">
                        <a:spcAft>
                          <a:spcPts val="0"/>
                        </a:spcAft>
                        <a:buFont typeface="Courier New"/>
                        <a:buChar char="o"/>
                      </a:pPr>
                      <a:r>
                        <a:rPr lang="en-US" sz="1000" b="0" dirty="0">
                          <a:solidFill>
                            <a:schemeClr val="tx1"/>
                          </a:solidFill>
                          <a:effectLst/>
                          <a:latin typeface="Arial"/>
                          <a:ea typeface="Calibri"/>
                          <a:cs typeface="Times New Roman"/>
                        </a:rPr>
                        <a:t>ATC from REE and no ATC from REN</a:t>
                      </a:r>
                      <a:endParaRPr lang="fr-FR" sz="1050" b="0" dirty="0">
                        <a:solidFill>
                          <a:schemeClr val="tx1"/>
                        </a:solidFill>
                        <a:effectLst/>
                        <a:latin typeface="Arial"/>
                        <a:ea typeface="Calibri"/>
                        <a:cs typeface="Times New Roman"/>
                      </a:endParaRPr>
                    </a:p>
                    <a:p>
                      <a:pPr marL="742950" lvl="1" indent="-285750">
                        <a:spcAft>
                          <a:spcPts val="0"/>
                        </a:spcAft>
                        <a:buFont typeface="Courier New"/>
                        <a:buChar char="o"/>
                      </a:pPr>
                      <a:r>
                        <a:rPr lang="en-US" sz="1000" b="0" dirty="0">
                          <a:solidFill>
                            <a:schemeClr val="tx1"/>
                          </a:solidFill>
                          <a:effectLst/>
                          <a:latin typeface="Arial"/>
                          <a:ea typeface="Calibri"/>
                          <a:cs typeface="Times New Roman"/>
                        </a:rPr>
                        <a:t>ATC from REE and no ATC from RTE</a:t>
                      </a:r>
                      <a:endParaRPr lang="fr-FR" sz="1050" b="0" dirty="0">
                        <a:solidFill>
                          <a:schemeClr val="tx1"/>
                        </a:solidFill>
                        <a:effectLst/>
                        <a:latin typeface="Arial"/>
                        <a:ea typeface="Calibri"/>
                        <a:cs typeface="Times New Roman"/>
                      </a:endParaRPr>
                    </a:p>
                  </a:txBody>
                  <a:tcPr marL="180000" marR="57662" marT="72000" marB="72000" anchor="ctr">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803637">
                <a:tc>
                  <a:txBody>
                    <a:bodyPr/>
                    <a:lstStyle/>
                    <a:p>
                      <a:pPr>
                        <a:spcAft>
                          <a:spcPts val="600"/>
                        </a:spcAft>
                      </a:pPr>
                      <a:r>
                        <a:rPr lang="en-US" sz="1050" b="1" dirty="0">
                          <a:solidFill>
                            <a:schemeClr val="tx1"/>
                          </a:solidFill>
                          <a:effectLst/>
                          <a:latin typeface="Arial"/>
                          <a:ea typeface="Calibri"/>
                          <a:cs typeface="Times New Roman"/>
                        </a:rPr>
                        <a:t>Case 3 : </a:t>
                      </a:r>
                      <a:r>
                        <a:rPr lang="en-US" sz="1050" b="1" dirty="0" err="1">
                          <a:solidFill>
                            <a:schemeClr val="tx1"/>
                          </a:solidFill>
                          <a:effectLst/>
                          <a:latin typeface="Arial"/>
                          <a:ea typeface="Calibri"/>
                          <a:cs typeface="Times New Roman"/>
                        </a:rPr>
                        <a:t>Mis</a:t>
                      </a:r>
                      <a:r>
                        <a:rPr lang="en-US" sz="1050" b="1" dirty="0">
                          <a:solidFill>
                            <a:schemeClr val="tx1"/>
                          </a:solidFill>
                          <a:effectLst/>
                          <a:latin typeface="Arial"/>
                          <a:ea typeface="Calibri"/>
                          <a:cs typeface="Times New Roman"/>
                        </a:rPr>
                        <a:t>-matches ATC </a:t>
                      </a:r>
                      <a:r>
                        <a:rPr lang="en-US" sz="1050" b="1" dirty="0" smtClean="0">
                          <a:solidFill>
                            <a:schemeClr val="tx1"/>
                          </a:solidFill>
                          <a:effectLst/>
                          <a:latin typeface="Arial"/>
                          <a:ea typeface="Calibri"/>
                          <a:cs typeface="Times New Roman"/>
                        </a:rPr>
                        <a:t>values</a:t>
                      </a:r>
                      <a:endParaRPr lang="fr-FR" sz="1050" dirty="0">
                        <a:solidFill>
                          <a:schemeClr val="tx1"/>
                        </a:solidFill>
                        <a:effectLst/>
                        <a:latin typeface="Arial"/>
                        <a:ea typeface="Calibri"/>
                        <a:cs typeface="Times New Roman"/>
                      </a:endParaRPr>
                    </a:p>
                    <a:p>
                      <a:pPr marL="742950" lvl="1" indent="-285750">
                        <a:spcAft>
                          <a:spcPts val="0"/>
                        </a:spcAft>
                        <a:buFont typeface="Courier New"/>
                        <a:buChar char="o"/>
                      </a:pPr>
                      <a:r>
                        <a:rPr lang="en-US" sz="1000" b="0" dirty="0">
                          <a:solidFill>
                            <a:schemeClr val="tx1"/>
                          </a:solidFill>
                          <a:effectLst/>
                          <a:latin typeface="Arial"/>
                          <a:ea typeface="Calibri"/>
                          <a:cs typeface="Times New Roman"/>
                        </a:rPr>
                        <a:t>Different ATC values from REE and REN </a:t>
                      </a:r>
                      <a:endParaRPr lang="fr-FR" sz="1050" b="0" dirty="0">
                        <a:solidFill>
                          <a:schemeClr val="tx1"/>
                        </a:solidFill>
                        <a:effectLst/>
                        <a:latin typeface="Arial"/>
                        <a:ea typeface="Calibri"/>
                        <a:cs typeface="Times New Roman"/>
                      </a:endParaRPr>
                    </a:p>
                    <a:p>
                      <a:pPr marL="742950" lvl="1" indent="-285750">
                        <a:spcAft>
                          <a:spcPts val="0"/>
                        </a:spcAft>
                        <a:buFont typeface="Courier New"/>
                        <a:buChar char="o"/>
                      </a:pPr>
                      <a:r>
                        <a:rPr lang="en-US" sz="1000" b="0" dirty="0">
                          <a:solidFill>
                            <a:schemeClr val="tx1"/>
                          </a:solidFill>
                          <a:effectLst/>
                          <a:latin typeface="Arial"/>
                          <a:ea typeface="Calibri"/>
                          <a:cs typeface="Times New Roman"/>
                        </a:rPr>
                        <a:t>Different ATC values from REE and RTE </a:t>
                      </a:r>
                      <a:endParaRPr lang="fr-FR" sz="1050" b="0" dirty="0">
                        <a:solidFill>
                          <a:schemeClr val="tx1"/>
                        </a:solidFill>
                        <a:effectLst/>
                        <a:latin typeface="Arial"/>
                        <a:ea typeface="Calibri"/>
                        <a:cs typeface="Times New Roman"/>
                      </a:endParaRPr>
                    </a:p>
                  </a:txBody>
                  <a:tcPr marL="180000" marR="57662" marT="72000" marB="72000" anchor="ctr">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549171784"/>
      </p:ext>
    </p:extLst>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2"/>
          <p:cNvSpPr>
            <a:spLocks noGrp="1"/>
          </p:cNvSpPr>
          <p:nvPr>
            <p:ph type="title"/>
          </p:nvPr>
        </p:nvSpPr>
        <p:spPr>
          <a:xfrm>
            <a:off x="665285" y="38771"/>
            <a:ext cx="8307266" cy="839985"/>
          </a:xfrm>
        </p:spPr>
        <p:txBody>
          <a:bodyPr/>
          <a:lstStyle/>
          <a:p>
            <a:r>
              <a:rPr lang="fr-FR" dirty="0"/>
              <a:t>High </a:t>
            </a:r>
            <a:r>
              <a:rPr lang="fr-FR" dirty="0" err="1"/>
              <a:t>Level</a:t>
            </a:r>
            <a:r>
              <a:rPr lang="fr-FR" dirty="0"/>
              <a:t> </a:t>
            </a:r>
            <a:r>
              <a:rPr lang="fr-FR" dirty="0" err="1"/>
              <a:t>Functional</a:t>
            </a:r>
            <a:r>
              <a:rPr lang="fr-FR" dirty="0"/>
              <a:t> Architecture </a:t>
            </a:r>
            <a:r>
              <a:rPr lang="fr-FR" dirty="0" smtClean="0"/>
              <a:t/>
            </a:r>
            <a:br>
              <a:rPr lang="fr-FR" dirty="0" smtClean="0"/>
            </a:br>
            <a:r>
              <a:rPr lang="fr-FR" sz="1600" b="0" i="1" dirty="0" err="1"/>
              <a:t>Fallback</a:t>
            </a:r>
            <a:r>
              <a:rPr lang="fr-FR" sz="1600" b="0" i="1" dirty="0"/>
              <a:t> solutions for </a:t>
            </a:r>
            <a:r>
              <a:rPr lang="fr-FR" sz="1600" b="0" i="1" dirty="0" err="1"/>
              <a:t>coupling</a:t>
            </a:r>
            <a:r>
              <a:rPr lang="fr-FR" sz="1600" b="0" i="1" dirty="0"/>
              <a:t> – Option </a:t>
            </a:r>
            <a:r>
              <a:rPr lang="fr-FR" sz="1600" b="0" i="1" dirty="0" smtClean="0"/>
              <a:t>1: </a:t>
            </a:r>
            <a:r>
              <a:rPr lang="fr-FR" sz="1600" b="0" i="1" dirty="0"/>
              <a:t>Shadow </a:t>
            </a:r>
            <a:r>
              <a:rPr lang="fr-FR" sz="1600" b="0" i="1" dirty="0" err="1" smtClean="0"/>
              <a:t>auctions</a:t>
            </a:r>
            <a:endParaRPr lang="fr-FR" b="0" i="1" dirty="0" smtClean="0"/>
          </a:p>
        </p:txBody>
      </p:sp>
      <p:sp>
        <p:nvSpPr>
          <p:cNvPr id="5123" name="Espace réservé du contenu 3"/>
          <p:cNvSpPr>
            <a:spLocks noGrp="1"/>
          </p:cNvSpPr>
          <p:nvPr>
            <p:ph idx="1"/>
          </p:nvPr>
        </p:nvSpPr>
        <p:spPr>
          <a:xfrm>
            <a:off x="665285" y="1197421"/>
            <a:ext cx="8307266" cy="2087563"/>
          </a:xfrm>
        </p:spPr>
        <p:txBody>
          <a:bodyPr/>
          <a:lstStyle/>
          <a:p>
            <a:pPr>
              <a:spcAft>
                <a:spcPts val="600"/>
              </a:spcAft>
              <a:defRPr/>
            </a:pPr>
            <a:r>
              <a:rPr lang="en-US" sz="1400" dirty="0" smtClean="0">
                <a:solidFill>
                  <a:schemeClr val="tx1"/>
                </a:solidFill>
                <a:latin typeface="Calibri" pitchFamily="34" charset="0"/>
              </a:rPr>
              <a:t>Explicit shadow auctions are carried out for allocating physical capacities </a:t>
            </a:r>
            <a:r>
              <a:rPr lang="en-US" sz="1400" b="0" dirty="0" smtClean="0">
                <a:solidFill>
                  <a:schemeClr val="tx1"/>
                </a:solidFill>
                <a:latin typeface="Calibri" pitchFamily="34" charset="0"/>
              </a:rPr>
              <a:t>for the following day</a:t>
            </a:r>
          </a:p>
          <a:p>
            <a:pPr>
              <a:spcAft>
                <a:spcPts val="600"/>
              </a:spcAft>
              <a:defRPr/>
            </a:pPr>
            <a:r>
              <a:rPr lang="en-US" sz="1400" b="0" dirty="0" smtClean="0">
                <a:solidFill>
                  <a:schemeClr val="tx1"/>
                </a:solidFill>
                <a:latin typeface="Calibri" pitchFamily="34" charset="0"/>
              </a:rPr>
              <a:t>Taking into account the results of this explicit allocation of capacities, </a:t>
            </a:r>
            <a:r>
              <a:rPr lang="en-US" sz="1400" dirty="0" smtClean="0">
                <a:solidFill>
                  <a:schemeClr val="tx1"/>
                </a:solidFill>
                <a:latin typeface="Calibri" pitchFamily="34" charset="0"/>
              </a:rPr>
              <a:t>Market Parties have to modify their bids in the day-ahead market or make bilateral contracts</a:t>
            </a:r>
            <a:r>
              <a:rPr lang="en-US" sz="1400" b="0" dirty="0" smtClean="0">
                <a:solidFill>
                  <a:schemeClr val="tx1"/>
                </a:solidFill>
                <a:latin typeface="Calibri" pitchFamily="34" charset="0"/>
              </a:rPr>
              <a:t>. PXs should reopen their orders books once the explicit auctions have been carried out</a:t>
            </a:r>
          </a:p>
          <a:p>
            <a:pPr>
              <a:spcAft>
                <a:spcPts val="600"/>
              </a:spcAft>
              <a:defRPr/>
            </a:pPr>
            <a:r>
              <a:rPr lang="en-US" sz="1400" b="0" dirty="0" smtClean="0">
                <a:solidFill>
                  <a:schemeClr val="tx1"/>
                </a:solidFill>
                <a:latin typeface="Calibri" pitchFamily="34" charset="0"/>
              </a:rPr>
              <a:t>This mechanism is similar to the daily explicit auction currently in place on the France-Spain border</a:t>
            </a:r>
          </a:p>
          <a:p>
            <a:pPr>
              <a:spcAft>
                <a:spcPts val="600"/>
              </a:spcAft>
              <a:defRPr/>
            </a:pPr>
            <a:r>
              <a:rPr lang="en-US" sz="1400" b="0" dirty="0" smtClean="0">
                <a:solidFill>
                  <a:schemeClr val="tx1"/>
                </a:solidFill>
                <a:latin typeface="Calibri" pitchFamily="34" charset="0"/>
              </a:rPr>
              <a:t>This mechanism is currently in place as the standard fallback solution in CWE coupling</a:t>
            </a:r>
            <a:endParaRPr lang="fr-FR" sz="1400" b="0" strike="sngStrike" dirty="0" smtClean="0">
              <a:solidFill>
                <a:schemeClr val="tx1"/>
              </a:solidFill>
              <a:latin typeface="Calibri" pitchFamily="34" charset="0"/>
            </a:endParaRPr>
          </a:p>
        </p:txBody>
      </p:sp>
      <p:sp>
        <p:nvSpPr>
          <p:cNvPr id="2" name="Espace réservé du numéro de diapositive 1"/>
          <p:cNvSpPr>
            <a:spLocks noGrp="1"/>
          </p:cNvSpPr>
          <p:nvPr>
            <p:ph type="sldNum" sz="quarter" idx="12"/>
          </p:nvPr>
        </p:nvSpPr>
        <p:spPr/>
        <p:txBody>
          <a:bodyPr/>
          <a:lstStyle/>
          <a:p>
            <a:fld id="{295CE0A7-6159-4932-9B5C-B07A3C24A47B}" type="slidenum">
              <a:rPr lang="en-US" smtClean="0">
                <a:solidFill>
                  <a:srgbClr val="B20E10"/>
                </a:solidFill>
              </a:rPr>
              <a:pPr/>
              <a:t>12</a:t>
            </a:fld>
            <a:endParaRPr lang="en-US">
              <a:solidFill>
                <a:srgbClr val="B20E10"/>
              </a:solidFill>
            </a:endParaRPr>
          </a:p>
        </p:txBody>
      </p:sp>
      <p:graphicFrame>
        <p:nvGraphicFramePr>
          <p:cNvPr id="5" name="Espace réservé du contenu 4"/>
          <p:cNvGraphicFramePr>
            <a:graphicFrameLocks/>
          </p:cNvGraphicFramePr>
          <p:nvPr>
            <p:extLst>
              <p:ext uri="{D42A27DB-BD31-4B8C-83A1-F6EECF244321}">
                <p14:modId xmlns:p14="http://schemas.microsoft.com/office/powerpoint/2010/main" xmlns="" val="971799633"/>
              </p:ext>
            </p:extLst>
          </p:nvPr>
        </p:nvGraphicFramePr>
        <p:xfrm>
          <a:off x="611560" y="3429000"/>
          <a:ext cx="8308070" cy="2454422"/>
        </p:xfrm>
        <a:graphic>
          <a:graphicData uri="http://schemas.openxmlformats.org/drawingml/2006/table">
            <a:tbl>
              <a:tblPr/>
              <a:tblGrid>
                <a:gridCol w="4115729"/>
                <a:gridCol w="4192341"/>
              </a:tblGrid>
              <a:tr h="274266">
                <a:tc>
                  <a:txBody>
                    <a:bodyPr/>
                    <a:lstStyle/>
                    <a:p>
                      <a:pPr algn="ctr">
                        <a:lnSpc>
                          <a:spcPct val="115000"/>
                        </a:lnSpc>
                        <a:spcAft>
                          <a:spcPts val="1000"/>
                        </a:spcAft>
                      </a:pPr>
                      <a:r>
                        <a:rPr lang="fr-FR" sz="1600" b="1" dirty="0" smtClean="0">
                          <a:latin typeface="Calibri"/>
                          <a:ea typeface="Calibri"/>
                          <a:cs typeface="Times New Roman"/>
                        </a:rPr>
                        <a:t>PROS</a:t>
                      </a:r>
                      <a:endParaRPr lang="fr-FR" sz="1600" b="1" dirty="0">
                        <a:latin typeface="Calibri"/>
                        <a:ea typeface="Calibri"/>
                        <a:cs typeface="Times New Roman"/>
                      </a:endParaRPr>
                    </a:p>
                  </a:txBody>
                  <a:tcPr marL="44557" marR="445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E399"/>
                    </a:solidFill>
                  </a:tcPr>
                </a:tc>
                <a:tc>
                  <a:txBody>
                    <a:bodyPr/>
                    <a:lstStyle/>
                    <a:p>
                      <a:pPr marL="0" algn="ctr" defTabSz="914400" rtl="0" eaLnBrk="1" latinLnBrk="0" hangingPunct="1">
                        <a:lnSpc>
                          <a:spcPct val="115000"/>
                        </a:lnSpc>
                        <a:spcAft>
                          <a:spcPts val="1000"/>
                        </a:spcAft>
                      </a:pPr>
                      <a:r>
                        <a:rPr lang="fr-FR" sz="1600" b="1" kern="1200" dirty="0" smtClean="0">
                          <a:solidFill>
                            <a:schemeClr val="tx1"/>
                          </a:solidFill>
                          <a:latin typeface="Calibri"/>
                          <a:ea typeface="Calibri"/>
                          <a:cs typeface="Times New Roman"/>
                        </a:rPr>
                        <a:t>CONS</a:t>
                      </a:r>
                      <a:endParaRPr lang="fr-FR" sz="1600" b="1" kern="1200" dirty="0">
                        <a:solidFill>
                          <a:schemeClr val="tx1"/>
                        </a:solidFill>
                        <a:latin typeface="Calibri"/>
                        <a:ea typeface="Calibri"/>
                        <a:cs typeface="Times New Roman"/>
                      </a:endParaRPr>
                    </a:p>
                  </a:txBody>
                  <a:tcPr marL="44557" marR="445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BF90"/>
                    </a:solidFill>
                  </a:tcPr>
                </a:tc>
              </a:tr>
              <a:tr h="2174006">
                <a:tc>
                  <a:txBody>
                    <a:bodyPr/>
                    <a:lstStyle/>
                    <a:p>
                      <a:pPr marL="171450" indent="-171450">
                        <a:lnSpc>
                          <a:spcPct val="115000"/>
                        </a:lnSpc>
                        <a:spcAft>
                          <a:spcPts val="1000"/>
                        </a:spcAft>
                        <a:buFont typeface="Arial" pitchFamily="34" charset="0"/>
                        <a:buChar char="•"/>
                      </a:pPr>
                      <a:r>
                        <a:rPr lang="en-US" sz="1200" b="1" noProof="0" dirty="0" smtClean="0">
                          <a:solidFill>
                            <a:schemeClr val="tx1"/>
                          </a:solidFill>
                          <a:latin typeface="Calibri"/>
                          <a:ea typeface="Calibri"/>
                          <a:cs typeface="Times New Roman"/>
                        </a:rPr>
                        <a:t>Market based mechanisms</a:t>
                      </a:r>
                    </a:p>
                    <a:p>
                      <a:pPr marL="171450" indent="-171450">
                        <a:lnSpc>
                          <a:spcPct val="115000"/>
                        </a:lnSpc>
                        <a:spcAft>
                          <a:spcPts val="1000"/>
                        </a:spcAft>
                        <a:buFont typeface="Arial" pitchFamily="34" charset="0"/>
                        <a:buChar char="•"/>
                      </a:pPr>
                      <a:r>
                        <a:rPr lang="en-US" sz="1200" b="1" noProof="0" dirty="0" smtClean="0">
                          <a:solidFill>
                            <a:schemeClr val="tx1"/>
                          </a:solidFill>
                          <a:latin typeface="Calibri"/>
                          <a:ea typeface="Calibri"/>
                          <a:cs typeface="Times New Roman"/>
                        </a:rPr>
                        <a:t>Financial risk is not carried </a:t>
                      </a:r>
                      <a:r>
                        <a:rPr lang="en-US" sz="1200" noProof="0" dirty="0" smtClean="0">
                          <a:solidFill>
                            <a:schemeClr val="tx1"/>
                          </a:solidFill>
                          <a:latin typeface="Calibri"/>
                          <a:ea typeface="Calibri"/>
                          <a:cs typeface="Times New Roman"/>
                        </a:rPr>
                        <a:t>by TSOs nor PXs</a:t>
                      </a:r>
                    </a:p>
                    <a:p>
                      <a:pPr marL="171450" indent="-171450">
                        <a:lnSpc>
                          <a:spcPct val="115000"/>
                        </a:lnSpc>
                        <a:spcAft>
                          <a:spcPts val="1000"/>
                        </a:spcAft>
                        <a:buFont typeface="Arial" pitchFamily="34" charset="0"/>
                        <a:buChar char="•"/>
                      </a:pPr>
                      <a:r>
                        <a:rPr lang="en-US" sz="1200" b="1" noProof="0" dirty="0" smtClean="0">
                          <a:solidFill>
                            <a:schemeClr val="tx1"/>
                          </a:solidFill>
                          <a:latin typeface="Calibri"/>
                          <a:ea typeface="Calibri"/>
                          <a:cs typeface="Times New Roman"/>
                        </a:rPr>
                        <a:t>Market Parties can decide </a:t>
                      </a:r>
                      <a:r>
                        <a:rPr lang="en-US" sz="1200" noProof="0" dirty="0" smtClean="0">
                          <a:solidFill>
                            <a:schemeClr val="tx1"/>
                          </a:solidFill>
                          <a:latin typeface="Calibri"/>
                          <a:ea typeface="Calibri"/>
                          <a:cs typeface="Times New Roman"/>
                        </a:rPr>
                        <a:t>the use of capacity (direction, volume and price), depending on their needs</a:t>
                      </a:r>
                    </a:p>
                    <a:p>
                      <a:pPr marL="171450" indent="-171450">
                        <a:lnSpc>
                          <a:spcPct val="115000"/>
                        </a:lnSpc>
                        <a:spcAft>
                          <a:spcPts val="1000"/>
                        </a:spcAft>
                        <a:buFont typeface="Arial" pitchFamily="34" charset="0"/>
                        <a:buChar char="•"/>
                      </a:pPr>
                      <a:r>
                        <a:rPr lang="en-US" sz="1200" noProof="0" dirty="0" smtClean="0">
                          <a:solidFill>
                            <a:schemeClr val="tx1"/>
                          </a:solidFill>
                          <a:latin typeface="Calibri"/>
                          <a:ea typeface="Calibri"/>
                          <a:cs typeface="Times New Roman"/>
                        </a:rPr>
                        <a:t>Solution </a:t>
                      </a:r>
                      <a:r>
                        <a:rPr lang="en-US" sz="1200" b="1" noProof="0" dirty="0" smtClean="0">
                          <a:solidFill>
                            <a:schemeClr val="tx1"/>
                          </a:solidFill>
                          <a:latin typeface="Calibri"/>
                          <a:ea typeface="Calibri"/>
                          <a:cs typeface="Times New Roman"/>
                        </a:rPr>
                        <a:t>known</a:t>
                      </a:r>
                      <a:r>
                        <a:rPr lang="en-US" sz="1200" b="1" baseline="0" noProof="0" dirty="0" smtClean="0">
                          <a:solidFill>
                            <a:schemeClr val="tx1"/>
                          </a:solidFill>
                          <a:latin typeface="Calibri"/>
                          <a:ea typeface="Calibri"/>
                          <a:cs typeface="Times New Roman"/>
                        </a:rPr>
                        <a:t> by market parties </a:t>
                      </a:r>
                      <a:r>
                        <a:rPr lang="en-US" sz="1200" baseline="0" noProof="0" dirty="0" smtClean="0">
                          <a:solidFill>
                            <a:schemeClr val="tx1"/>
                          </a:solidFill>
                          <a:latin typeface="Calibri"/>
                          <a:ea typeface="Calibri"/>
                          <a:cs typeface="Times New Roman"/>
                        </a:rPr>
                        <a:t>(similar to current mechanisms and already in place on other borders)</a:t>
                      </a:r>
                      <a:endParaRPr lang="en-US" sz="1200" noProof="0" dirty="0">
                        <a:solidFill>
                          <a:schemeClr val="tx1"/>
                        </a:solidFill>
                        <a:latin typeface="Calibri"/>
                        <a:ea typeface="Calibri"/>
                        <a:cs typeface="Times New Roman"/>
                      </a:endParaRPr>
                    </a:p>
                  </a:txBody>
                  <a:tcPr marL="44557" marR="44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a:lnSpc>
                          <a:spcPct val="115000"/>
                        </a:lnSpc>
                        <a:spcAft>
                          <a:spcPts val="1000"/>
                        </a:spcAft>
                        <a:buFont typeface="Arial" pitchFamily="34" charset="0"/>
                        <a:buChar char="•"/>
                      </a:pPr>
                      <a:r>
                        <a:rPr lang="en-US" sz="1200" b="1" noProof="0" dirty="0" smtClean="0">
                          <a:solidFill>
                            <a:schemeClr val="tx1"/>
                          </a:solidFill>
                          <a:latin typeface="Calibri"/>
                          <a:ea typeface="Calibri"/>
                          <a:cs typeface="Times New Roman"/>
                        </a:rPr>
                        <a:t>Time</a:t>
                      </a:r>
                      <a:r>
                        <a:rPr lang="en-US" sz="1200" baseline="0" noProof="0" dirty="0" smtClean="0">
                          <a:solidFill>
                            <a:schemeClr val="tx1"/>
                          </a:solidFill>
                          <a:latin typeface="Calibri"/>
                          <a:ea typeface="Calibri"/>
                          <a:cs typeface="Times New Roman"/>
                        </a:rPr>
                        <a:t> necessary for carrying out Shadow auctions may not be sufficient:  need for a more detailed analysis of timings</a:t>
                      </a:r>
                      <a:endParaRPr lang="en-US" sz="1200" noProof="0" dirty="0" smtClean="0">
                        <a:solidFill>
                          <a:schemeClr val="tx1"/>
                        </a:solidFill>
                        <a:latin typeface="Calibri"/>
                        <a:ea typeface="Calibri"/>
                        <a:cs typeface="Times New Roman"/>
                      </a:endParaRPr>
                    </a:p>
                    <a:p>
                      <a:pPr marL="171450" marR="0" indent="-171450" algn="l" defTabSz="914400" rtl="0" eaLnBrk="1" fontAlgn="auto" latinLnBrk="0" hangingPunct="1">
                        <a:lnSpc>
                          <a:spcPct val="115000"/>
                        </a:lnSpc>
                        <a:spcBef>
                          <a:spcPts val="0"/>
                        </a:spcBef>
                        <a:spcAft>
                          <a:spcPts val="1000"/>
                        </a:spcAft>
                        <a:buClrTx/>
                        <a:buSzTx/>
                        <a:buFont typeface="Arial" pitchFamily="34" charset="0"/>
                        <a:buChar char="•"/>
                        <a:tabLst/>
                        <a:defRPr/>
                      </a:pPr>
                      <a:r>
                        <a:rPr lang="en-US" sz="1200" b="1" noProof="0" dirty="0" smtClean="0">
                          <a:solidFill>
                            <a:schemeClr val="tx1"/>
                          </a:solidFill>
                          <a:latin typeface="Calibri"/>
                          <a:ea typeface="Calibri"/>
                          <a:cs typeface="Times New Roman"/>
                        </a:rPr>
                        <a:t>Need of proper reaction </a:t>
                      </a:r>
                      <a:r>
                        <a:rPr lang="en-US" sz="1200" noProof="0" dirty="0" smtClean="0">
                          <a:solidFill>
                            <a:schemeClr val="tx1"/>
                          </a:solidFill>
                          <a:latin typeface="Calibri"/>
                          <a:ea typeface="Calibri"/>
                          <a:cs typeface="Times New Roman"/>
                        </a:rPr>
                        <a:t>by MPs</a:t>
                      </a:r>
                      <a:r>
                        <a:rPr lang="en-US" sz="1200" baseline="0" noProof="0" dirty="0" smtClean="0">
                          <a:solidFill>
                            <a:schemeClr val="tx1"/>
                          </a:solidFill>
                          <a:latin typeface="Calibri"/>
                          <a:ea typeface="Calibri"/>
                          <a:cs typeface="Times New Roman"/>
                        </a:rPr>
                        <a:t> (r</a:t>
                      </a:r>
                      <a:r>
                        <a:rPr lang="en-US" sz="1200" noProof="0" dirty="0" smtClean="0">
                          <a:solidFill>
                            <a:schemeClr val="tx1"/>
                          </a:solidFill>
                          <a:latin typeface="Calibri"/>
                          <a:ea typeface="Calibri"/>
                          <a:cs typeface="Times New Roman"/>
                        </a:rPr>
                        <a:t>isk of unacceptable</a:t>
                      </a:r>
                      <a:r>
                        <a:rPr lang="en-US" sz="1200" baseline="0" noProof="0" dirty="0" smtClean="0">
                          <a:solidFill>
                            <a:schemeClr val="tx1"/>
                          </a:solidFill>
                          <a:latin typeface="Calibri"/>
                          <a:ea typeface="Calibri"/>
                          <a:cs typeface="Times New Roman"/>
                        </a:rPr>
                        <a:t> </a:t>
                      </a:r>
                      <a:r>
                        <a:rPr lang="en-US" sz="1200" noProof="0" dirty="0" smtClean="0">
                          <a:solidFill>
                            <a:schemeClr val="tx1"/>
                          </a:solidFill>
                          <a:latin typeface="Calibri"/>
                          <a:ea typeface="Calibri"/>
                          <a:cs typeface="Times New Roman"/>
                        </a:rPr>
                        <a:t>peak</a:t>
                      </a:r>
                      <a:r>
                        <a:rPr lang="en-US" sz="1200" baseline="0" noProof="0" dirty="0" smtClean="0">
                          <a:solidFill>
                            <a:schemeClr val="tx1"/>
                          </a:solidFill>
                          <a:latin typeface="Calibri"/>
                          <a:ea typeface="Calibri"/>
                          <a:cs typeface="Times New Roman"/>
                        </a:rPr>
                        <a:t> prices if some bids are not </a:t>
                      </a:r>
                      <a:r>
                        <a:rPr lang="en-US" sz="1200" baseline="0" noProof="0" dirty="0" smtClean="0">
                          <a:solidFill>
                            <a:schemeClr val="tx1"/>
                          </a:solidFill>
                          <a:latin typeface="Calibri"/>
                          <a:ea typeface="Calibri"/>
                          <a:cs typeface="Times New Roman"/>
                        </a:rPr>
                        <a:t>duly </a:t>
                      </a:r>
                      <a:r>
                        <a:rPr lang="en-US" sz="1200" baseline="0" noProof="0" dirty="0" smtClean="0">
                          <a:solidFill>
                            <a:schemeClr val="tx1"/>
                          </a:solidFill>
                          <a:latin typeface="Calibri"/>
                          <a:ea typeface="Calibri"/>
                          <a:cs typeface="Times New Roman"/>
                        </a:rPr>
                        <a:t>updated  in DA market - p</a:t>
                      </a:r>
                      <a:r>
                        <a:rPr lang="en-US" sz="1200" noProof="0" dirty="0" smtClean="0">
                          <a:solidFill>
                            <a:schemeClr val="tx1"/>
                          </a:solidFill>
                          <a:latin typeface="Calibri"/>
                          <a:ea typeface="Calibri"/>
                          <a:cs typeface="Times New Roman"/>
                        </a:rPr>
                        <a:t>ast experience not always positive)</a:t>
                      </a:r>
                    </a:p>
                    <a:p>
                      <a:pPr marL="171450" marR="0" indent="-171450" algn="l" defTabSz="914400" rtl="0" eaLnBrk="1" fontAlgn="auto" latinLnBrk="0" hangingPunct="1">
                        <a:lnSpc>
                          <a:spcPct val="115000"/>
                        </a:lnSpc>
                        <a:spcBef>
                          <a:spcPts val="0"/>
                        </a:spcBef>
                        <a:spcAft>
                          <a:spcPts val="1000"/>
                        </a:spcAft>
                        <a:buClrTx/>
                        <a:buSzTx/>
                        <a:buFont typeface="Arial" pitchFamily="34" charset="0"/>
                        <a:buChar char="•"/>
                        <a:tabLst/>
                        <a:defRPr/>
                      </a:pPr>
                      <a:r>
                        <a:rPr lang="en-US" sz="1200" noProof="0" dirty="0" smtClean="0">
                          <a:solidFill>
                            <a:schemeClr val="tx1"/>
                          </a:solidFill>
                          <a:latin typeface="Calibri"/>
                          <a:ea typeface="Calibri"/>
                          <a:cs typeface="Times New Roman"/>
                        </a:rPr>
                        <a:t>Need to take into account </a:t>
                      </a:r>
                      <a:r>
                        <a:rPr lang="en-US" sz="1200" b="1" noProof="0" dirty="0" smtClean="0">
                          <a:solidFill>
                            <a:schemeClr val="tx1"/>
                          </a:solidFill>
                          <a:latin typeface="Calibri"/>
                          <a:ea typeface="Calibri"/>
                          <a:cs typeface="Times New Roman"/>
                        </a:rPr>
                        <a:t>the delays</a:t>
                      </a:r>
                      <a:r>
                        <a:rPr lang="en-US" sz="1200" b="1" baseline="0" noProof="0" dirty="0" smtClean="0">
                          <a:solidFill>
                            <a:schemeClr val="tx1"/>
                          </a:solidFill>
                          <a:latin typeface="Calibri"/>
                          <a:ea typeface="Calibri"/>
                          <a:cs typeface="Times New Roman"/>
                        </a:rPr>
                        <a:t> and implications on the following markets </a:t>
                      </a:r>
                      <a:r>
                        <a:rPr lang="en-US" sz="1200" b="1" noProof="0" dirty="0" smtClean="0">
                          <a:solidFill>
                            <a:schemeClr val="tx1"/>
                          </a:solidFill>
                          <a:latin typeface="Calibri"/>
                          <a:ea typeface="Calibri"/>
                          <a:cs typeface="Times New Roman"/>
                        </a:rPr>
                        <a:t> in Spain</a:t>
                      </a:r>
                      <a:r>
                        <a:rPr lang="en-US" sz="1200" noProof="0" dirty="0" smtClean="0">
                          <a:solidFill>
                            <a:schemeClr val="tx1"/>
                          </a:solidFill>
                          <a:latin typeface="Calibri"/>
                          <a:ea typeface="Calibri"/>
                          <a:cs typeface="Times New Roman"/>
                        </a:rPr>
                        <a:t> (implicit nomination, generation scheduling  ...)</a:t>
                      </a:r>
                      <a:endParaRPr lang="en-US" sz="1200" b="1" noProof="0" dirty="0" smtClean="0">
                        <a:solidFill>
                          <a:srgbClr val="FF0000"/>
                        </a:solidFill>
                        <a:latin typeface="Calibri"/>
                        <a:ea typeface="Calibri"/>
                        <a:cs typeface="Times New Roman"/>
                      </a:endParaRPr>
                    </a:p>
                  </a:txBody>
                  <a:tcPr marL="44557" marR="445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re 2"/>
          <p:cNvSpPr>
            <a:spLocks noGrp="1"/>
          </p:cNvSpPr>
          <p:nvPr>
            <p:ph type="title"/>
          </p:nvPr>
        </p:nvSpPr>
        <p:spPr/>
        <p:txBody>
          <a:bodyPr/>
          <a:lstStyle/>
          <a:p>
            <a:r>
              <a:rPr lang="fr-FR" dirty="0"/>
              <a:t>High </a:t>
            </a:r>
            <a:r>
              <a:rPr lang="fr-FR" dirty="0" err="1"/>
              <a:t>Level</a:t>
            </a:r>
            <a:r>
              <a:rPr lang="fr-FR" dirty="0"/>
              <a:t> </a:t>
            </a:r>
            <a:r>
              <a:rPr lang="fr-FR" dirty="0" err="1"/>
              <a:t>Functional</a:t>
            </a:r>
            <a:r>
              <a:rPr lang="fr-FR" dirty="0"/>
              <a:t> Architecture</a:t>
            </a:r>
            <a:r>
              <a:rPr lang="fr-FR" dirty="0" smtClean="0"/>
              <a:t/>
            </a:r>
            <a:br>
              <a:rPr lang="fr-FR" dirty="0" smtClean="0"/>
            </a:br>
            <a:r>
              <a:rPr lang="fr-FR" sz="1600" b="0" i="1" dirty="0" err="1"/>
              <a:t>Fallback</a:t>
            </a:r>
            <a:r>
              <a:rPr lang="fr-FR" sz="1600" b="0" i="1" dirty="0"/>
              <a:t> solutions for </a:t>
            </a:r>
            <a:r>
              <a:rPr lang="fr-FR" sz="1600" b="0" i="1" dirty="0" err="1"/>
              <a:t>coupling</a:t>
            </a:r>
            <a:r>
              <a:rPr lang="fr-FR" sz="1600" b="0" i="1" dirty="0"/>
              <a:t> – Option </a:t>
            </a:r>
            <a:r>
              <a:rPr lang="fr-FR" sz="1600" b="0" i="1" dirty="0" smtClean="0"/>
              <a:t>2: </a:t>
            </a:r>
            <a:r>
              <a:rPr lang="fr-FR" sz="1600" b="0" i="1" dirty="0" err="1" smtClean="0"/>
              <a:t>Deemed</a:t>
            </a:r>
            <a:r>
              <a:rPr lang="fr-FR" sz="1600" b="0" i="1" dirty="0" smtClean="0"/>
              <a:t> flow </a:t>
            </a:r>
            <a:r>
              <a:rPr lang="fr-FR" sz="1600" b="0" i="1" dirty="0" err="1" smtClean="0"/>
              <a:t>zero</a:t>
            </a:r>
            <a:r>
              <a:rPr lang="fr-FR" sz="1600" b="0" i="1" dirty="0" smtClean="0"/>
              <a:t> - </a:t>
            </a:r>
            <a:r>
              <a:rPr lang="fr-FR" sz="1600" b="0" i="1" dirty="0" err="1" smtClean="0"/>
              <a:t>Intraday</a:t>
            </a:r>
            <a:r>
              <a:rPr lang="fr-FR" sz="1600" b="0" i="1" dirty="0" smtClean="0"/>
              <a:t> allocations</a:t>
            </a:r>
          </a:p>
        </p:txBody>
      </p:sp>
      <p:sp>
        <p:nvSpPr>
          <p:cNvPr id="7170" name="Espace réservé du contenu 1"/>
          <p:cNvSpPr>
            <a:spLocks noGrp="1"/>
          </p:cNvSpPr>
          <p:nvPr>
            <p:ph idx="1"/>
          </p:nvPr>
        </p:nvSpPr>
        <p:spPr>
          <a:xfrm>
            <a:off x="665285" y="1269429"/>
            <a:ext cx="8307266" cy="2087563"/>
          </a:xfrm>
        </p:spPr>
        <p:txBody>
          <a:bodyPr/>
          <a:lstStyle/>
          <a:p>
            <a:pPr>
              <a:spcAft>
                <a:spcPts val="600"/>
              </a:spcAft>
            </a:pPr>
            <a:r>
              <a:rPr lang="en-US" sz="1400" dirty="0">
                <a:solidFill>
                  <a:schemeClr val="tx1"/>
                </a:solidFill>
                <a:latin typeface="Calibri" pitchFamily="34" charset="0"/>
              </a:rPr>
              <a:t>A volume of zero is given as capacity to be allocated in the matching process between FR and ES for the resolution of the pricing algorithms </a:t>
            </a:r>
            <a:r>
              <a:rPr lang="en-US" sz="1400" b="0" dirty="0">
                <a:solidFill>
                  <a:schemeClr val="tx1"/>
                </a:solidFill>
                <a:latin typeface="Calibri" pitchFamily="34" charset="0"/>
              </a:rPr>
              <a:t>in the decoupled markets (long term </a:t>
            </a:r>
            <a:r>
              <a:rPr lang="en-US" sz="1400" b="0" dirty="0" smtClean="0">
                <a:solidFill>
                  <a:schemeClr val="tx1"/>
                </a:solidFill>
                <a:latin typeface="Calibri" pitchFamily="34" charset="0"/>
              </a:rPr>
              <a:t>capacities </a:t>
            </a:r>
            <a:r>
              <a:rPr lang="en-US" sz="1400" b="0" dirty="0">
                <a:solidFill>
                  <a:schemeClr val="tx1"/>
                </a:solidFill>
                <a:latin typeface="Calibri" pitchFamily="34" charset="0"/>
              </a:rPr>
              <a:t>are taken into account in any case)</a:t>
            </a:r>
            <a:endParaRPr lang="fr-FR" sz="1400" b="0" dirty="0">
              <a:solidFill>
                <a:schemeClr val="tx1"/>
              </a:solidFill>
              <a:latin typeface="Calibri" pitchFamily="34" charset="0"/>
            </a:endParaRPr>
          </a:p>
          <a:p>
            <a:pPr>
              <a:spcAft>
                <a:spcPts val="600"/>
              </a:spcAft>
            </a:pPr>
            <a:r>
              <a:rPr lang="en-US" sz="1400" dirty="0">
                <a:solidFill>
                  <a:schemeClr val="tx1"/>
                </a:solidFill>
                <a:latin typeface="Calibri" pitchFamily="34" charset="0"/>
              </a:rPr>
              <a:t>The capacity</a:t>
            </a:r>
            <a:r>
              <a:rPr lang="en-US" sz="1400" b="0" dirty="0">
                <a:solidFill>
                  <a:schemeClr val="tx1"/>
                </a:solidFill>
                <a:latin typeface="Calibri" pitchFamily="34" charset="0"/>
              </a:rPr>
              <a:t> that is not given in the DA market </a:t>
            </a:r>
            <a:r>
              <a:rPr lang="en-US" sz="1400" dirty="0">
                <a:solidFill>
                  <a:schemeClr val="tx1"/>
                </a:solidFill>
                <a:latin typeface="Calibri" pitchFamily="34" charset="0"/>
              </a:rPr>
              <a:t>is </a:t>
            </a:r>
            <a:r>
              <a:rPr lang="en-US" sz="1400" dirty="0" smtClean="0">
                <a:solidFill>
                  <a:schemeClr val="tx1"/>
                </a:solidFill>
                <a:latin typeface="Calibri" pitchFamily="34" charset="0"/>
              </a:rPr>
              <a:t>offered later </a:t>
            </a:r>
            <a:r>
              <a:rPr lang="en-US" sz="1400" dirty="0">
                <a:solidFill>
                  <a:schemeClr val="tx1"/>
                </a:solidFill>
                <a:latin typeface="Calibri" pitchFamily="34" charset="0"/>
              </a:rPr>
              <a:t>on in the intraday timeframe, </a:t>
            </a:r>
            <a:r>
              <a:rPr lang="en-US" sz="1400" b="0" dirty="0">
                <a:solidFill>
                  <a:schemeClr val="tx1"/>
                </a:solidFill>
                <a:latin typeface="Calibri" pitchFamily="34" charset="0"/>
              </a:rPr>
              <a:t>whatever the allocation method is in place.</a:t>
            </a:r>
          </a:p>
          <a:p>
            <a:pPr>
              <a:spcAft>
                <a:spcPts val="600"/>
              </a:spcAft>
            </a:pPr>
            <a:r>
              <a:rPr lang="en-US" sz="1400" b="0" dirty="0">
                <a:solidFill>
                  <a:schemeClr val="tx1"/>
                </a:solidFill>
                <a:latin typeface="Calibri" pitchFamily="34" charset="0"/>
              </a:rPr>
              <a:t>MPs may need to update their bids in the DA market once the information about the </a:t>
            </a:r>
            <a:r>
              <a:rPr lang="en-US" sz="1400" b="0" dirty="0" smtClean="0">
                <a:solidFill>
                  <a:schemeClr val="tx1"/>
                </a:solidFill>
                <a:latin typeface="Calibri" pitchFamily="34" charset="0"/>
              </a:rPr>
              <a:t>initiation of fallback </a:t>
            </a:r>
            <a:r>
              <a:rPr lang="en-US" sz="1400" b="0" dirty="0">
                <a:solidFill>
                  <a:schemeClr val="tx1"/>
                </a:solidFill>
                <a:latin typeface="Calibri" pitchFamily="34" charset="0"/>
              </a:rPr>
              <a:t>is given. In this case PXs </a:t>
            </a:r>
            <a:r>
              <a:rPr lang="en-US" sz="1400" b="0" dirty="0" smtClean="0">
                <a:solidFill>
                  <a:schemeClr val="tx1"/>
                </a:solidFill>
                <a:latin typeface="Calibri" pitchFamily="34" charset="0"/>
              </a:rPr>
              <a:t>would </a:t>
            </a:r>
            <a:r>
              <a:rPr lang="en-US" sz="1400" b="0" dirty="0">
                <a:solidFill>
                  <a:schemeClr val="tx1"/>
                </a:solidFill>
                <a:latin typeface="Calibri" pitchFamily="34" charset="0"/>
              </a:rPr>
              <a:t>then reopen their order books </a:t>
            </a:r>
            <a:endParaRPr lang="fr-FR" sz="1400" b="0" dirty="0">
              <a:solidFill>
                <a:schemeClr val="tx1"/>
              </a:solidFill>
              <a:latin typeface="Calibri" pitchFamily="34" charset="0"/>
            </a:endParaRPr>
          </a:p>
        </p:txBody>
      </p:sp>
      <p:sp>
        <p:nvSpPr>
          <p:cNvPr id="2" name="Espace réservé du numéro de diapositive 1"/>
          <p:cNvSpPr>
            <a:spLocks noGrp="1"/>
          </p:cNvSpPr>
          <p:nvPr>
            <p:ph type="sldNum" sz="quarter" idx="12"/>
          </p:nvPr>
        </p:nvSpPr>
        <p:spPr/>
        <p:txBody>
          <a:bodyPr/>
          <a:lstStyle/>
          <a:p>
            <a:fld id="{295CE0A7-6159-4932-9B5C-B07A3C24A47B}" type="slidenum">
              <a:rPr lang="en-US" smtClean="0">
                <a:solidFill>
                  <a:srgbClr val="B20E10"/>
                </a:solidFill>
              </a:rPr>
              <a:pPr/>
              <a:t>13</a:t>
            </a:fld>
            <a:endParaRPr lang="en-US">
              <a:solidFill>
                <a:srgbClr val="B20E10"/>
              </a:solidFill>
            </a:endParaRPr>
          </a:p>
        </p:txBody>
      </p:sp>
      <p:graphicFrame>
        <p:nvGraphicFramePr>
          <p:cNvPr id="5" name="Espace réservé du contenu 4"/>
          <p:cNvGraphicFramePr>
            <a:graphicFrameLocks/>
          </p:cNvGraphicFramePr>
          <p:nvPr>
            <p:extLst>
              <p:ext uri="{D42A27DB-BD31-4B8C-83A1-F6EECF244321}">
                <p14:modId xmlns:p14="http://schemas.microsoft.com/office/powerpoint/2010/main" xmlns="" val="439277366"/>
              </p:ext>
            </p:extLst>
          </p:nvPr>
        </p:nvGraphicFramePr>
        <p:xfrm>
          <a:off x="611561" y="3428999"/>
          <a:ext cx="8280920" cy="2397652"/>
        </p:xfrm>
        <a:graphic>
          <a:graphicData uri="http://schemas.openxmlformats.org/drawingml/2006/table">
            <a:tbl>
              <a:tblPr/>
              <a:tblGrid>
                <a:gridCol w="4102279"/>
                <a:gridCol w="4178641"/>
              </a:tblGrid>
              <a:tr h="259028">
                <a:tc>
                  <a:txBody>
                    <a:bodyPr/>
                    <a:lstStyle/>
                    <a:p>
                      <a:pPr algn="ctr">
                        <a:lnSpc>
                          <a:spcPct val="115000"/>
                        </a:lnSpc>
                        <a:spcAft>
                          <a:spcPts val="1000"/>
                        </a:spcAft>
                      </a:pPr>
                      <a:r>
                        <a:rPr lang="fr-FR" sz="1600" b="1" dirty="0" smtClean="0">
                          <a:latin typeface="Calibri"/>
                          <a:ea typeface="Calibri"/>
                          <a:cs typeface="Times New Roman"/>
                        </a:rPr>
                        <a:t>PROS</a:t>
                      </a:r>
                      <a:endParaRPr lang="fr-FR" sz="1600" b="1" dirty="0">
                        <a:latin typeface="Calibri"/>
                        <a:ea typeface="Calibri"/>
                        <a:cs typeface="Times New Roman"/>
                      </a:endParaRPr>
                    </a:p>
                  </a:txBody>
                  <a:tcPr marL="42096" marR="420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E399"/>
                    </a:solidFill>
                  </a:tcPr>
                </a:tc>
                <a:tc>
                  <a:txBody>
                    <a:bodyPr/>
                    <a:lstStyle/>
                    <a:p>
                      <a:pPr marL="0" algn="ctr" defTabSz="914400" rtl="0" eaLnBrk="1" latinLnBrk="0" hangingPunct="1">
                        <a:lnSpc>
                          <a:spcPct val="115000"/>
                        </a:lnSpc>
                        <a:spcAft>
                          <a:spcPts val="1000"/>
                        </a:spcAft>
                      </a:pPr>
                      <a:r>
                        <a:rPr lang="fr-FR" sz="1600" b="1" kern="1200" dirty="0" smtClean="0">
                          <a:solidFill>
                            <a:schemeClr val="tx1"/>
                          </a:solidFill>
                          <a:latin typeface="Calibri"/>
                          <a:ea typeface="Calibri"/>
                          <a:cs typeface="Times New Roman"/>
                        </a:rPr>
                        <a:t>CONS</a:t>
                      </a:r>
                      <a:endParaRPr lang="fr-FR" sz="1600" b="1" kern="1200" dirty="0">
                        <a:solidFill>
                          <a:schemeClr val="tx1"/>
                        </a:solidFill>
                        <a:latin typeface="Calibri"/>
                        <a:ea typeface="Calibri"/>
                        <a:cs typeface="Times New Roman"/>
                      </a:endParaRPr>
                    </a:p>
                  </a:txBody>
                  <a:tcPr marL="42096" marR="420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BF90"/>
                    </a:solidFill>
                  </a:tcPr>
                </a:tc>
              </a:tr>
              <a:tr h="2117236">
                <a:tc>
                  <a:txBody>
                    <a:bodyPr/>
                    <a:lstStyle/>
                    <a:p>
                      <a:pPr marL="171450" indent="-171450" algn="l" defTabSz="914400" rtl="0" eaLnBrk="1" latinLnBrk="0" hangingPunct="1">
                        <a:lnSpc>
                          <a:spcPct val="115000"/>
                        </a:lnSpc>
                        <a:spcAft>
                          <a:spcPts val="1000"/>
                        </a:spcAft>
                        <a:buFont typeface="Arial" pitchFamily="34" charset="0"/>
                        <a:buChar char="•"/>
                      </a:pPr>
                      <a:r>
                        <a:rPr lang="en-US" sz="1200" b="1" kern="1200" noProof="0" dirty="0" smtClean="0">
                          <a:solidFill>
                            <a:schemeClr val="tx1"/>
                          </a:solidFill>
                          <a:latin typeface="Calibri"/>
                          <a:ea typeface="Calibri"/>
                          <a:cs typeface="Times New Roman"/>
                        </a:rPr>
                        <a:t>Timing</a:t>
                      </a:r>
                      <a:r>
                        <a:rPr lang="en-US" sz="1200" kern="1200" noProof="0" dirty="0" smtClean="0">
                          <a:solidFill>
                            <a:schemeClr val="tx1"/>
                          </a:solidFill>
                          <a:latin typeface="Calibri"/>
                          <a:ea typeface="Calibri"/>
                          <a:cs typeface="Times New Roman"/>
                        </a:rPr>
                        <a:t>: the pricing algorithm can be easily run with a zero capacity between bidding areas.</a:t>
                      </a:r>
                    </a:p>
                    <a:p>
                      <a:pPr marL="171450" marR="0" indent="-171450" algn="l" defTabSz="914400" rtl="0" eaLnBrk="1" fontAlgn="auto" latinLnBrk="0" hangingPunct="1">
                        <a:lnSpc>
                          <a:spcPct val="115000"/>
                        </a:lnSpc>
                        <a:spcBef>
                          <a:spcPts val="0"/>
                        </a:spcBef>
                        <a:spcAft>
                          <a:spcPts val="1000"/>
                        </a:spcAft>
                        <a:buClrTx/>
                        <a:buSzTx/>
                        <a:buFont typeface="Arial" pitchFamily="34" charset="0"/>
                        <a:buChar char="•"/>
                        <a:tabLst/>
                        <a:defRPr/>
                      </a:pPr>
                      <a:r>
                        <a:rPr lang="en-US" sz="1200" b="1" kern="1200" noProof="0" dirty="0" smtClean="0">
                          <a:solidFill>
                            <a:schemeClr val="tx1"/>
                          </a:solidFill>
                          <a:latin typeface="Calibri"/>
                          <a:ea typeface="Calibri"/>
                          <a:cs typeface="Times New Roman"/>
                        </a:rPr>
                        <a:t>Robustness</a:t>
                      </a:r>
                      <a:r>
                        <a:rPr lang="en-US" sz="1200" kern="1200" noProof="0" dirty="0" smtClean="0">
                          <a:solidFill>
                            <a:schemeClr val="tx1"/>
                          </a:solidFill>
                          <a:latin typeface="Calibri"/>
                          <a:ea typeface="Calibri"/>
                          <a:cs typeface="Times New Roman"/>
                        </a:rPr>
                        <a:t>: this solution seems easier to implement and has less operative impact on MPs,</a:t>
                      </a:r>
                      <a:r>
                        <a:rPr lang="en-US" sz="1200" kern="1200" baseline="0" noProof="0" dirty="0" smtClean="0">
                          <a:solidFill>
                            <a:schemeClr val="tx1"/>
                          </a:solidFill>
                          <a:latin typeface="Calibri"/>
                          <a:ea typeface="Calibri"/>
                          <a:cs typeface="Times New Roman"/>
                        </a:rPr>
                        <a:t> compared to shadow auctions</a:t>
                      </a:r>
                    </a:p>
                    <a:p>
                      <a:pPr marL="171450" indent="-171450" algn="l" defTabSz="914400" rtl="0" eaLnBrk="1" latinLnBrk="0" hangingPunct="1">
                        <a:lnSpc>
                          <a:spcPct val="115000"/>
                        </a:lnSpc>
                        <a:spcAft>
                          <a:spcPts val="1000"/>
                        </a:spcAft>
                        <a:buFont typeface="Arial" pitchFamily="34" charset="0"/>
                        <a:buChar char="•"/>
                      </a:pPr>
                      <a:r>
                        <a:rPr lang="en-US" sz="1200" b="1" kern="1200" noProof="0" dirty="0" smtClean="0">
                          <a:solidFill>
                            <a:schemeClr val="tx1"/>
                          </a:solidFill>
                          <a:latin typeface="Calibri"/>
                          <a:ea typeface="Calibri"/>
                          <a:cs typeface="Times New Roman"/>
                        </a:rPr>
                        <a:t>Avoidance of some financial risk</a:t>
                      </a:r>
                      <a:r>
                        <a:rPr lang="en-US" sz="1200" kern="1200" noProof="0" dirty="0" smtClean="0">
                          <a:solidFill>
                            <a:schemeClr val="tx1"/>
                          </a:solidFill>
                          <a:latin typeface="Calibri"/>
                          <a:ea typeface="Calibri"/>
                          <a:cs typeface="Times New Roman"/>
                        </a:rPr>
                        <a:t> to TSOs and PXs as the D-1 congestion rent is zero (cannot be negative)</a:t>
                      </a:r>
                    </a:p>
                    <a:p>
                      <a:pPr marL="171450" indent="-171450" algn="l" defTabSz="914400" rtl="0" eaLnBrk="1" latinLnBrk="0" hangingPunct="1">
                        <a:lnSpc>
                          <a:spcPct val="115000"/>
                        </a:lnSpc>
                        <a:spcAft>
                          <a:spcPts val="1000"/>
                        </a:spcAft>
                        <a:buFont typeface="Arial" pitchFamily="34" charset="0"/>
                        <a:buChar char="•"/>
                      </a:pPr>
                      <a:r>
                        <a:rPr lang="en-US" sz="1200" kern="1200" baseline="0" noProof="0" dirty="0" smtClean="0">
                          <a:solidFill>
                            <a:schemeClr val="tx1"/>
                          </a:solidFill>
                          <a:latin typeface="Calibri"/>
                          <a:ea typeface="Calibri"/>
                          <a:cs typeface="Times New Roman"/>
                        </a:rPr>
                        <a:t>Can be a last resort solution if shadow auctions fail</a:t>
                      </a:r>
                    </a:p>
                  </a:txBody>
                  <a:tcPr marL="42096" marR="420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algn="l" defTabSz="914400" rtl="0" eaLnBrk="1" latinLnBrk="0" hangingPunct="1">
                        <a:lnSpc>
                          <a:spcPct val="115000"/>
                        </a:lnSpc>
                        <a:spcAft>
                          <a:spcPts val="1000"/>
                        </a:spcAft>
                        <a:buFont typeface="Arial" pitchFamily="34" charset="0"/>
                        <a:buChar char="•"/>
                      </a:pPr>
                      <a:r>
                        <a:rPr lang="en-US" sz="1200" b="1" kern="1200" noProof="0" dirty="0" smtClean="0">
                          <a:solidFill>
                            <a:schemeClr val="tx1"/>
                          </a:solidFill>
                          <a:latin typeface="Calibri"/>
                          <a:ea typeface="Calibri"/>
                          <a:cs typeface="Times New Roman"/>
                        </a:rPr>
                        <a:t>Risk of price spread spikes </a:t>
                      </a:r>
                      <a:r>
                        <a:rPr lang="en-US" sz="1200" kern="1200" noProof="0" dirty="0" smtClean="0">
                          <a:solidFill>
                            <a:schemeClr val="tx1"/>
                          </a:solidFill>
                          <a:latin typeface="Calibri"/>
                          <a:ea typeface="Calibri"/>
                          <a:cs typeface="Times New Roman"/>
                        </a:rPr>
                        <a:t>in the day-ahead markets</a:t>
                      </a:r>
                      <a:r>
                        <a:rPr lang="en-US" sz="1200" kern="1200" baseline="0" noProof="0" dirty="0" smtClean="0">
                          <a:solidFill>
                            <a:schemeClr val="tx1"/>
                          </a:solidFill>
                          <a:latin typeface="Calibri"/>
                          <a:ea typeface="Calibri"/>
                          <a:cs typeface="Times New Roman"/>
                        </a:rPr>
                        <a:t> when no capacity is allocated in DA</a:t>
                      </a:r>
                      <a:endParaRPr lang="en-US" sz="1200" kern="1200" noProof="0" dirty="0" smtClean="0">
                        <a:solidFill>
                          <a:schemeClr val="tx1"/>
                        </a:solidFill>
                        <a:latin typeface="Calibri"/>
                        <a:ea typeface="Calibri"/>
                        <a:cs typeface="Times New Roman"/>
                      </a:endParaRPr>
                    </a:p>
                    <a:p>
                      <a:pPr marL="171450" indent="-171450" algn="l" defTabSz="914400" rtl="0" eaLnBrk="1" latinLnBrk="0" hangingPunct="1">
                        <a:lnSpc>
                          <a:spcPct val="115000"/>
                        </a:lnSpc>
                        <a:spcAft>
                          <a:spcPts val="1000"/>
                        </a:spcAft>
                        <a:buFont typeface="Arial" pitchFamily="34" charset="0"/>
                        <a:buChar char="•"/>
                      </a:pPr>
                      <a:r>
                        <a:rPr lang="fr-FR" sz="1200" b="1" kern="1200" noProof="0" dirty="0" smtClean="0">
                          <a:solidFill>
                            <a:schemeClr val="tx1"/>
                          </a:solidFill>
                          <a:latin typeface="Calibri"/>
                          <a:ea typeface="Calibri"/>
                          <a:cs typeface="Times New Roman"/>
                        </a:rPr>
                        <a:t>No congestion </a:t>
                      </a:r>
                      <a:r>
                        <a:rPr lang="fr-FR" sz="1200" b="1" kern="1200" noProof="0" dirty="0" err="1" smtClean="0">
                          <a:solidFill>
                            <a:schemeClr val="tx1"/>
                          </a:solidFill>
                          <a:latin typeface="Calibri"/>
                          <a:ea typeface="Calibri"/>
                          <a:cs typeface="Times New Roman"/>
                        </a:rPr>
                        <a:t>rent</a:t>
                      </a:r>
                      <a:r>
                        <a:rPr lang="fr-FR" sz="1200" b="1" kern="1200" noProof="0" dirty="0" smtClean="0">
                          <a:solidFill>
                            <a:schemeClr val="tx1"/>
                          </a:solidFill>
                          <a:latin typeface="Calibri"/>
                          <a:ea typeface="Calibri"/>
                          <a:cs typeface="Times New Roman"/>
                        </a:rPr>
                        <a:t> </a:t>
                      </a:r>
                      <a:r>
                        <a:rPr lang="fr-FR" sz="1200" kern="1200" noProof="0" dirty="0" smtClean="0">
                          <a:solidFill>
                            <a:schemeClr val="tx1"/>
                          </a:solidFill>
                          <a:latin typeface="Calibri"/>
                          <a:ea typeface="Calibri"/>
                          <a:cs typeface="Times New Roman"/>
                        </a:rPr>
                        <a:t>in DA</a:t>
                      </a:r>
                    </a:p>
                    <a:p>
                      <a:pPr marL="171450" indent="-171450" algn="l" defTabSz="914400" rtl="0" eaLnBrk="1" latinLnBrk="0" hangingPunct="1">
                        <a:lnSpc>
                          <a:spcPct val="115000"/>
                        </a:lnSpc>
                        <a:spcAft>
                          <a:spcPts val="1000"/>
                        </a:spcAft>
                        <a:buFont typeface="Arial" pitchFamily="34" charset="0"/>
                        <a:buChar char="•"/>
                      </a:pPr>
                      <a:r>
                        <a:rPr lang="fr-FR" sz="1200" b="1" strike="noStrike" kern="1200" noProof="0" dirty="0" smtClean="0">
                          <a:solidFill>
                            <a:schemeClr val="tx1"/>
                          </a:solidFill>
                          <a:latin typeface="Calibri"/>
                          <a:ea typeface="Calibri"/>
                          <a:cs typeface="Times New Roman"/>
                        </a:rPr>
                        <a:t>Non </a:t>
                      </a:r>
                      <a:r>
                        <a:rPr lang="fr-FR" sz="1200" b="1" strike="noStrike" kern="1200" noProof="0" dirty="0" err="1" smtClean="0">
                          <a:solidFill>
                            <a:schemeClr val="tx1"/>
                          </a:solidFill>
                          <a:latin typeface="Calibri"/>
                          <a:ea typeface="Calibri"/>
                          <a:cs typeface="Times New Roman"/>
                        </a:rPr>
                        <a:t>market</a:t>
                      </a:r>
                      <a:r>
                        <a:rPr lang="fr-FR" sz="1200" b="1" strike="noStrike" kern="1200" noProof="0" dirty="0" smtClean="0">
                          <a:solidFill>
                            <a:schemeClr val="tx1"/>
                          </a:solidFill>
                          <a:latin typeface="Calibri"/>
                          <a:ea typeface="Calibri"/>
                          <a:cs typeface="Times New Roman"/>
                        </a:rPr>
                        <a:t>-</a:t>
                      </a:r>
                      <a:r>
                        <a:rPr lang="fr-FR" sz="1200" b="1" strike="noStrike" kern="1200" noProof="0" dirty="0" err="1" smtClean="0">
                          <a:solidFill>
                            <a:schemeClr val="tx1"/>
                          </a:solidFill>
                          <a:latin typeface="Calibri"/>
                          <a:ea typeface="Calibri"/>
                          <a:cs typeface="Times New Roman"/>
                        </a:rPr>
                        <a:t>based</a:t>
                      </a:r>
                      <a:r>
                        <a:rPr lang="fr-FR" sz="1200" b="1" strike="noStrike" kern="1200" noProof="0" dirty="0" smtClean="0">
                          <a:solidFill>
                            <a:schemeClr val="tx1"/>
                          </a:solidFill>
                          <a:latin typeface="Calibri"/>
                          <a:ea typeface="Calibri"/>
                          <a:cs typeface="Times New Roman"/>
                        </a:rPr>
                        <a:t> </a:t>
                      </a:r>
                      <a:r>
                        <a:rPr lang="fr-FR" sz="1200" strike="noStrike" kern="1200" noProof="0" dirty="0" smtClean="0">
                          <a:solidFill>
                            <a:schemeClr val="tx1"/>
                          </a:solidFill>
                          <a:latin typeface="Calibri"/>
                          <a:ea typeface="Calibri"/>
                          <a:cs typeface="Times New Roman"/>
                        </a:rPr>
                        <a:t>solution</a:t>
                      </a:r>
                    </a:p>
                    <a:p>
                      <a:pPr marL="0" algn="l" defTabSz="914400" rtl="0" eaLnBrk="1" latinLnBrk="0" hangingPunct="1">
                        <a:lnSpc>
                          <a:spcPct val="115000"/>
                        </a:lnSpc>
                        <a:spcAft>
                          <a:spcPts val="1000"/>
                        </a:spcAft>
                        <a:buFont typeface="Arial" pitchFamily="34" charset="0"/>
                        <a:buChar char="•"/>
                      </a:pPr>
                      <a:endParaRPr lang="en-US" sz="1200" kern="1200" noProof="0" dirty="0" smtClean="0">
                        <a:solidFill>
                          <a:schemeClr val="tx1"/>
                        </a:solidFill>
                        <a:latin typeface="Calibri"/>
                        <a:ea typeface="Calibri"/>
                        <a:cs typeface="Times New Roman"/>
                      </a:endParaRPr>
                    </a:p>
                    <a:p>
                      <a:pPr marL="0" algn="l" defTabSz="914400" rtl="0" eaLnBrk="1" latinLnBrk="0" hangingPunct="1">
                        <a:lnSpc>
                          <a:spcPct val="115000"/>
                        </a:lnSpc>
                        <a:spcAft>
                          <a:spcPts val="1000"/>
                        </a:spcAft>
                        <a:buFont typeface="Arial" pitchFamily="34" charset="0"/>
                        <a:buChar char="•"/>
                      </a:pPr>
                      <a:endParaRPr lang="en-US" sz="1200" kern="1200" noProof="0" dirty="0" smtClean="0">
                        <a:solidFill>
                          <a:schemeClr val="tx1"/>
                        </a:solidFill>
                        <a:latin typeface="Calibri"/>
                        <a:ea typeface="Calibri"/>
                        <a:cs typeface="Times New Roman"/>
                      </a:endParaRPr>
                    </a:p>
                  </a:txBody>
                  <a:tcPr marL="42096" marR="420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295CE0A7-6159-4932-9B5C-B07A3C24A47B}" type="slidenum">
              <a:rPr lang="en-US" smtClean="0">
                <a:solidFill>
                  <a:srgbClr val="B20E10"/>
                </a:solidFill>
              </a:rPr>
              <a:pPr/>
              <a:t>14</a:t>
            </a:fld>
            <a:endParaRPr lang="en-US">
              <a:solidFill>
                <a:srgbClr val="B20E10"/>
              </a:solidFill>
            </a:endParaRPr>
          </a:p>
        </p:txBody>
      </p:sp>
      <p:sp>
        <p:nvSpPr>
          <p:cNvPr id="5" name="Titre 4"/>
          <p:cNvSpPr>
            <a:spLocks noGrp="1"/>
          </p:cNvSpPr>
          <p:nvPr>
            <p:ph type="title"/>
          </p:nvPr>
        </p:nvSpPr>
        <p:spPr/>
        <p:txBody>
          <a:bodyPr/>
          <a:lstStyle/>
          <a:p>
            <a:r>
              <a:rPr lang="fr-FR" dirty="0" smtClean="0"/>
              <a:t>Agenda</a:t>
            </a:r>
            <a:endParaRPr lang="fr-FR" dirty="0"/>
          </a:p>
        </p:txBody>
      </p:sp>
      <p:sp>
        <p:nvSpPr>
          <p:cNvPr id="7" name="Rectangle 7"/>
          <p:cNvSpPr>
            <a:spLocks noChangeArrowheads="1"/>
          </p:cNvSpPr>
          <p:nvPr/>
        </p:nvSpPr>
        <p:spPr bwMode="auto">
          <a:xfrm>
            <a:off x="3241861" y="1398985"/>
            <a:ext cx="5688012" cy="509587"/>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Project overview</a:t>
            </a:r>
          </a:p>
        </p:txBody>
      </p:sp>
      <p:sp>
        <p:nvSpPr>
          <p:cNvPr id="8" name="Rectangle 2"/>
          <p:cNvSpPr>
            <a:spLocks noChangeArrowheads="1"/>
          </p:cNvSpPr>
          <p:nvPr/>
        </p:nvSpPr>
        <p:spPr bwMode="auto">
          <a:xfrm>
            <a:off x="3241861" y="2338900"/>
            <a:ext cx="5688012" cy="509588"/>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High Level Functional Architecture 			</a:t>
            </a:r>
          </a:p>
        </p:txBody>
      </p:sp>
      <p:sp>
        <p:nvSpPr>
          <p:cNvPr id="9" name="Rectangle 2"/>
          <p:cNvSpPr>
            <a:spLocks noChangeArrowheads="1"/>
          </p:cNvSpPr>
          <p:nvPr/>
        </p:nvSpPr>
        <p:spPr bwMode="auto">
          <a:xfrm>
            <a:off x="3241861" y="3278816"/>
            <a:ext cx="5688012" cy="508000"/>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defTabSz="700088">
              <a:lnSpc>
                <a:spcPct val="90000"/>
              </a:lnSpc>
            </a:pPr>
            <a:r>
              <a:rPr lang="en-US" sz="1600" b="1" dirty="0">
                <a:solidFill>
                  <a:schemeClr val="bg1"/>
                </a:solidFill>
                <a:cs typeface="Arial" pitchFamily="34" charset="0"/>
              </a:rPr>
              <a:t>Legal framework and regulatory evolutions</a:t>
            </a:r>
          </a:p>
        </p:txBody>
      </p:sp>
      <p:sp>
        <p:nvSpPr>
          <p:cNvPr id="10" name="Rectangle 8"/>
          <p:cNvSpPr>
            <a:spLocks noChangeArrowheads="1"/>
          </p:cNvSpPr>
          <p:nvPr/>
        </p:nvSpPr>
        <p:spPr bwMode="auto">
          <a:xfrm>
            <a:off x="2699792" y="1403228"/>
            <a:ext cx="426977" cy="509103"/>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defRPr/>
            </a:pPr>
            <a:r>
              <a:rPr lang="en-US" sz="1600" b="1" smtClean="0">
                <a:solidFill>
                  <a:schemeClr val="bg1"/>
                </a:solidFill>
                <a:cs typeface="Arial" pitchFamily="34" charset="0"/>
              </a:rPr>
              <a:t>1</a:t>
            </a:r>
            <a:endParaRPr lang="en-US" sz="1600" b="1">
              <a:solidFill>
                <a:schemeClr val="bg1"/>
              </a:solidFill>
              <a:cs typeface="Arial" pitchFamily="34" charset="0"/>
            </a:endParaRPr>
          </a:p>
        </p:txBody>
      </p:sp>
      <p:sp>
        <p:nvSpPr>
          <p:cNvPr id="11" name="Rectangle 9"/>
          <p:cNvSpPr>
            <a:spLocks noChangeArrowheads="1"/>
          </p:cNvSpPr>
          <p:nvPr/>
        </p:nvSpPr>
        <p:spPr bwMode="auto">
          <a:xfrm>
            <a:off x="2699792" y="3272499"/>
            <a:ext cx="427038" cy="509588"/>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3</a:t>
            </a:r>
          </a:p>
        </p:txBody>
      </p:sp>
      <p:sp>
        <p:nvSpPr>
          <p:cNvPr id="12" name="Rectangle 9"/>
          <p:cNvSpPr>
            <a:spLocks noChangeArrowheads="1"/>
          </p:cNvSpPr>
          <p:nvPr/>
        </p:nvSpPr>
        <p:spPr bwMode="auto">
          <a:xfrm>
            <a:off x="2699792" y="2338415"/>
            <a:ext cx="427038" cy="508000"/>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2</a:t>
            </a:r>
          </a:p>
        </p:txBody>
      </p:sp>
      <p:sp>
        <p:nvSpPr>
          <p:cNvPr id="13" name="Rectangle 2"/>
          <p:cNvSpPr>
            <a:spLocks noChangeArrowheads="1"/>
          </p:cNvSpPr>
          <p:nvPr/>
        </p:nvSpPr>
        <p:spPr bwMode="auto">
          <a:xfrm>
            <a:off x="3241861" y="4217144"/>
            <a:ext cx="5688012" cy="508000"/>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Project planning </a:t>
            </a:r>
          </a:p>
        </p:txBody>
      </p:sp>
      <p:sp>
        <p:nvSpPr>
          <p:cNvPr id="14" name="Rectangle 9"/>
          <p:cNvSpPr>
            <a:spLocks noChangeArrowheads="1"/>
          </p:cNvSpPr>
          <p:nvPr/>
        </p:nvSpPr>
        <p:spPr bwMode="auto">
          <a:xfrm>
            <a:off x="2699792" y="4208171"/>
            <a:ext cx="427038" cy="508000"/>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4</a:t>
            </a:r>
          </a:p>
        </p:txBody>
      </p:sp>
    </p:spTree>
    <p:extLst>
      <p:ext uri="{BB962C8B-B14F-4D97-AF65-F5344CB8AC3E}">
        <p14:creationId xmlns:p14="http://schemas.microsoft.com/office/powerpoint/2010/main" xmlns="" val="4165142923"/>
      </p:ext>
    </p:extLst>
  </p:cSld>
  <p:clrMapOvr>
    <a:masterClrMapping/>
  </p:clrMapOvr>
  <p:transition spd="med">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5004048" y="2023718"/>
            <a:ext cx="3816424" cy="1716491"/>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fr-FR" sz="1400" b="1" i="1" dirty="0" smtClean="0">
                <a:solidFill>
                  <a:srgbClr val="C00000"/>
                </a:solidFill>
              </a:rPr>
              <a:t>Post-</a:t>
            </a:r>
            <a:r>
              <a:rPr lang="fr-FR" sz="1400" b="1" i="1" dirty="0" err="1" smtClean="0">
                <a:solidFill>
                  <a:srgbClr val="C00000"/>
                </a:solidFill>
              </a:rPr>
              <a:t>coupling</a:t>
            </a:r>
            <a:r>
              <a:rPr lang="fr-FR" sz="1400" b="1" i="1" dirty="0" smtClean="0">
                <a:solidFill>
                  <a:srgbClr val="C00000"/>
                </a:solidFill>
              </a:rPr>
              <a:t> </a:t>
            </a:r>
            <a:endParaRPr lang="fr-FR" sz="1400" b="1" i="1" dirty="0">
              <a:solidFill>
                <a:srgbClr val="C00000"/>
              </a:solidFill>
            </a:endParaRPr>
          </a:p>
        </p:txBody>
      </p:sp>
      <p:sp>
        <p:nvSpPr>
          <p:cNvPr id="11" name="Rectangle 10"/>
          <p:cNvSpPr/>
          <p:nvPr/>
        </p:nvSpPr>
        <p:spPr bwMode="auto">
          <a:xfrm>
            <a:off x="827584" y="2023718"/>
            <a:ext cx="3816424" cy="1716491"/>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fr-FR" sz="1400" b="1" i="1" dirty="0" err="1">
                <a:solidFill>
                  <a:srgbClr val="C00000"/>
                </a:solidFill>
              </a:rPr>
              <a:t>Pre-coupling</a:t>
            </a:r>
            <a:r>
              <a:rPr lang="fr-FR" sz="1400" b="1" i="1" dirty="0">
                <a:solidFill>
                  <a:srgbClr val="C00000"/>
                </a:solidFill>
              </a:rPr>
              <a:t> </a:t>
            </a:r>
          </a:p>
        </p:txBody>
      </p:sp>
      <p:sp>
        <p:nvSpPr>
          <p:cNvPr id="7" name="6 Título"/>
          <p:cNvSpPr>
            <a:spLocks noGrp="1"/>
          </p:cNvSpPr>
          <p:nvPr>
            <p:ph type="title"/>
          </p:nvPr>
        </p:nvSpPr>
        <p:spPr/>
        <p:txBody>
          <a:bodyPr/>
          <a:lstStyle/>
          <a:p>
            <a:r>
              <a:rPr lang="es-ES" dirty="0" smtClean="0"/>
              <a:t>Legal </a:t>
            </a:r>
            <a:r>
              <a:rPr lang="es-ES" dirty="0" err="1" smtClean="0"/>
              <a:t>structure</a:t>
            </a:r>
            <a:r>
              <a:rPr lang="es-ES" dirty="0" smtClean="0"/>
              <a:t> </a:t>
            </a:r>
            <a:r>
              <a:rPr lang="es-ES" dirty="0" err="1" smtClean="0"/>
              <a:t>for</a:t>
            </a:r>
            <a:r>
              <a:rPr lang="es-ES" dirty="0" smtClean="0"/>
              <a:t> </a:t>
            </a:r>
            <a:r>
              <a:rPr lang="es-ES" dirty="0" err="1" smtClean="0"/>
              <a:t>the</a:t>
            </a:r>
            <a:r>
              <a:rPr lang="es-ES" dirty="0" smtClean="0"/>
              <a:t> </a:t>
            </a:r>
            <a:r>
              <a:rPr lang="es-ES" dirty="0" err="1" smtClean="0"/>
              <a:t>operational</a:t>
            </a:r>
            <a:r>
              <a:rPr lang="es-ES" dirty="0" smtClean="0"/>
              <a:t> </a:t>
            </a:r>
            <a:r>
              <a:rPr lang="es-ES" dirty="0" err="1" smtClean="0"/>
              <a:t>phase</a:t>
            </a:r>
            <a:endParaRPr lang="es-ES" dirty="0"/>
          </a:p>
        </p:txBody>
      </p:sp>
      <p:sp>
        <p:nvSpPr>
          <p:cNvPr id="3" name="Espace réservé du contenu 2"/>
          <p:cNvSpPr>
            <a:spLocks noGrp="1"/>
          </p:cNvSpPr>
          <p:nvPr>
            <p:ph idx="1"/>
          </p:nvPr>
        </p:nvSpPr>
        <p:spPr>
          <a:xfrm>
            <a:off x="665285" y="1412776"/>
            <a:ext cx="8307266" cy="476522"/>
          </a:xfrm>
        </p:spPr>
        <p:txBody>
          <a:bodyPr/>
          <a:lstStyle/>
          <a:p>
            <a:pPr algn="just"/>
            <a:r>
              <a:rPr lang="en-US" sz="1400" dirty="0">
                <a:solidFill>
                  <a:schemeClr val="tx1"/>
                </a:solidFill>
              </a:rPr>
              <a:t>An analysis of the necessary contractual and regulatory </a:t>
            </a:r>
            <a:r>
              <a:rPr lang="en-US" sz="1400" dirty="0" smtClean="0">
                <a:solidFill>
                  <a:schemeClr val="tx1"/>
                </a:solidFill>
              </a:rPr>
              <a:t>developments </a:t>
            </a:r>
            <a:r>
              <a:rPr lang="en-US" sz="1400" dirty="0">
                <a:solidFill>
                  <a:schemeClr val="tx1"/>
                </a:solidFill>
              </a:rPr>
              <a:t>to start the SWE coupling is required</a:t>
            </a:r>
            <a:r>
              <a:rPr lang="en-US" sz="1400" dirty="0" smtClean="0">
                <a:solidFill>
                  <a:schemeClr val="tx1"/>
                </a:solidFill>
              </a:rPr>
              <a:t>:</a:t>
            </a:r>
            <a:endParaRPr lang="en-US" sz="1400" dirty="0">
              <a:solidFill>
                <a:schemeClr val="tx1"/>
              </a:solidFill>
            </a:endParaRPr>
          </a:p>
        </p:txBody>
      </p:sp>
      <p:pic>
        <p:nvPicPr>
          <p:cNvPr id="5" name="Picture 2" descr="image013"/>
          <p:cNvPicPr>
            <a:picLocks noChangeAspect="1" noChangeArrowheads="1"/>
          </p:cNvPicPr>
          <p:nvPr/>
        </p:nvPicPr>
        <p:blipFill>
          <a:blip r:embed="rId2" cstate="print"/>
          <a:srcRect/>
          <a:stretch>
            <a:fillRect/>
          </a:stretch>
        </p:blipFill>
        <p:spPr bwMode="auto">
          <a:xfrm>
            <a:off x="971600" y="2535646"/>
            <a:ext cx="3504010" cy="771641"/>
          </a:xfrm>
          <a:prstGeom prst="rect">
            <a:avLst/>
          </a:prstGeom>
          <a:noFill/>
          <a:ln w="9525">
            <a:noFill/>
            <a:miter lim="800000"/>
            <a:headEnd/>
            <a:tailEnd/>
          </a:ln>
        </p:spPr>
      </p:pic>
      <p:sp>
        <p:nvSpPr>
          <p:cNvPr id="2" name="Espace réservé du numéro de diapositive 1"/>
          <p:cNvSpPr>
            <a:spLocks noGrp="1"/>
          </p:cNvSpPr>
          <p:nvPr>
            <p:ph type="sldNum" sz="quarter" idx="12"/>
          </p:nvPr>
        </p:nvSpPr>
        <p:spPr/>
        <p:txBody>
          <a:bodyPr/>
          <a:lstStyle/>
          <a:p>
            <a:fld id="{295CE0A7-6159-4932-9B5C-B07A3C24A47B}" type="slidenum">
              <a:rPr lang="en-US" smtClean="0">
                <a:solidFill>
                  <a:srgbClr val="B20E10"/>
                </a:solidFill>
              </a:rPr>
              <a:pPr/>
              <a:t>15</a:t>
            </a:fld>
            <a:endParaRPr lang="en-US">
              <a:solidFill>
                <a:srgbClr val="B20E10"/>
              </a:solidFill>
            </a:endParaRPr>
          </a:p>
        </p:txBody>
      </p:sp>
      <p:sp>
        <p:nvSpPr>
          <p:cNvPr id="10" name="Rectangle 9"/>
          <p:cNvSpPr/>
          <p:nvPr/>
        </p:nvSpPr>
        <p:spPr>
          <a:xfrm>
            <a:off x="539552" y="4100249"/>
            <a:ext cx="8208912" cy="1856919"/>
          </a:xfrm>
          <a:prstGeom prst="rect">
            <a:avLst/>
          </a:prstGeom>
        </p:spPr>
        <p:txBody>
          <a:bodyPr wrap="square">
            <a:spAutoFit/>
          </a:bodyPr>
          <a:lstStyle/>
          <a:p>
            <a:pPr marL="266700" lvl="0" indent="-266700" algn="just">
              <a:spcBef>
                <a:spcPts val="500"/>
              </a:spcBef>
              <a:buClr>
                <a:srgbClr val="B20E10"/>
              </a:buClr>
              <a:buSzPct val="120000"/>
              <a:buFont typeface="Wingdings" pitchFamily="2" charset="2"/>
              <a:buChar char="§"/>
            </a:pPr>
            <a:r>
              <a:rPr lang="en-US" sz="1400" b="1" kern="0" dirty="0" smtClean="0">
                <a:latin typeface="Arial"/>
              </a:rPr>
              <a:t>The </a:t>
            </a:r>
            <a:r>
              <a:rPr lang="en-US" sz="1400" b="1" kern="0" dirty="0">
                <a:latin typeface="Arial"/>
              </a:rPr>
              <a:t>common aim of all parties is to stick as much as possible to the existing contractual, statutory and regulatory </a:t>
            </a:r>
            <a:r>
              <a:rPr lang="en-US" sz="1400" b="1" kern="0" dirty="0" smtClean="0">
                <a:latin typeface="Arial"/>
              </a:rPr>
              <a:t>arrangements</a:t>
            </a:r>
          </a:p>
          <a:p>
            <a:pPr marL="266700" indent="-266700" algn="just">
              <a:spcBef>
                <a:spcPts val="500"/>
              </a:spcBef>
              <a:buClr>
                <a:srgbClr val="B20E10"/>
              </a:buClr>
              <a:buSzPct val="120000"/>
              <a:buFont typeface="Wingdings" pitchFamily="2" charset="2"/>
              <a:buChar char="§"/>
            </a:pPr>
            <a:r>
              <a:rPr lang="en-US" sz="1400" b="1" kern="0" dirty="0" smtClean="0">
                <a:latin typeface="Arial"/>
              </a:rPr>
              <a:t>However </a:t>
            </a:r>
            <a:r>
              <a:rPr lang="en-US" sz="1400" b="1" kern="0" dirty="0">
                <a:latin typeface="Arial"/>
              </a:rPr>
              <a:t>in any case, some points do require contractual provisions </a:t>
            </a:r>
            <a:endParaRPr lang="en-US" sz="1400" b="1" kern="0" dirty="0" smtClean="0">
              <a:latin typeface="Arial"/>
            </a:endParaRPr>
          </a:p>
          <a:p>
            <a:pPr marL="266700" indent="-266700" algn="just">
              <a:spcBef>
                <a:spcPts val="500"/>
              </a:spcBef>
              <a:buClr>
                <a:srgbClr val="B20E10"/>
              </a:buClr>
              <a:buSzPct val="120000"/>
              <a:buFont typeface="Wingdings" pitchFamily="2" charset="2"/>
              <a:buChar char="§"/>
            </a:pPr>
            <a:endParaRPr lang="en-US" sz="1400" b="1" kern="0" dirty="0">
              <a:solidFill>
                <a:srgbClr val="000000"/>
              </a:solidFill>
              <a:latin typeface="Arial"/>
            </a:endParaRPr>
          </a:p>
          <a:p>
            <a:pPr marL="266700" indent="-266700" algn="just">
              <a:spcBef>
                <a:spcPts val="500"/>
              </a:spcBef>
              <a:buClr>
                <a:srgbClr val="B20E10"/>
              </a:buClr>
              <a:buSzPct val="120000"/>
              <a:buFont typeface="Wingdings" pitchFamily="2" charset="2"/>
              <a:buChar char="§"/>
            </a:pPr>
            <a:r>
              <a:rPr lang="en-US" sz="1400" b="1" kern="0" dirty="0" smtClean="0">
                <a:solidFill>
                  <a:srgbClr val="C00000"/>
                </a:solidFill>
                <a:latin typeface="Arial"/>
              </a:rPr>
              <a:t>The proposed legal framework is based on a light framework agreement and bilateral contracts</a:t>
            </a:r>
            <a:endParaRPr lang="en-US" sz="1400" kern="0" dirty="0">
              <a:solidFill>
                <a:srgbClr val="000000"/>
              </a:solidFill>
              <a:latin typeface="Arial"/>
            </a:endParaRPr>
          </a:p>
          <a:p>
            <a:pPr marL="266700" lvl="0" indent="-266700" algn="just">
              <a:spcBef>
                <a:spcPts val="500"/>
              </a:spcBef>
              <a:buClr>
                <a:srgbClr val="B20E10"/>
              </a:buClr>
              <a:buSzPct val="120000"/>
              <a:buFont typeface="Wingdings" pitchFamily="2" charset="2"/>
              <a:buChar char="§"/>
            </a:pPr>
            <a:endParaRPr lang="en-US" sz="1400" b="1" kern="0" dirty="0">
              <a:solidFill>
                <a:srgbClr val="000000"/>
              </a:solidFill>
              <a:latin typeface="Arial"/>
            </a:endParaRPr>
          </a:p>
        </p:txBody>
      </p:sp>
      <p:pic>
        <p:nvPicPr>
          <p:cNvPr id="12"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292080" y="2299375"/>
            <a:ext cx="3528392" cy="163368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367835164"/>
      </p:ext>
    </p:extLst>
  </p:cSld>
  <p:clrMapOvr>
    <a:masterClrMapping/>
  </p:clrMapOvr>
  <p:transition spd="med">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Box 3"/>
          <p:cNvSpPr txBox="1">
            <a:spLocks noChangeArrowheads="1"/>
          </p:cNvSpPr>
          <p:nvPr/>
        </p:nvSpPr>
        <p:spPr bwMode="auto">
          <a:xfrm>
            <a:off x="2858394" y="5024209"/>
            <a:ext cx="2998787" cy="2762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0" i="1" u="none" strike="noStrike" cap="none" normalizeH="0" baseline="0" dirty="0" smtClean="0">
                <a:ln>
                  <a:noFill/>
                </a:ln>
                <a:solidFill>
                  <a:srgbClr val="76923C"/>
                </a:solidFill>
                <a:effectLst/>
                <a:latin typeface="Calibri" pitchFamily="34" charset="0"/>
                <a:cs typeface="Arial" pitchFamily="34" charset="0"/>
              </a:rPr>
              <a:t>Contractual </a:t>
            </a:r>
            <a:r>
              <a:rPr kumimoji="0" lang="fr-FR" sz="1200" b="0" i="1" u="none" strike="noStrike" cap="none" normalizeH="0" baseline="0" dirty="0" err="1" smtClean="0">
                <a:ln>
                  <a:noFill/>
                </a:ln>
                <a:solidFill>
                  <a:srgbClr val="76923C"/>
                </a:solidFill>
                <a:effectLst/>
                <a:latin typeface="Calibri" pitchFamily="34" charset="0"/>
                <a:cs typeface="Arial" pitchFamily="34" charset="0"/>
              </a:rPr>
              <a:t>relationship</a:t>
            </a:r>
            <a:endParaRPr kumimoji="0" lang="fr-FR" sz="1200" b="0" i="1" u="none" strike="noStrike" cap="none" normalizeH="0" baseline="0" dirty="0" smtClean="0">
              <a:ln>
                <a:noFill/>
              </a:ln>
              <a:solidFill>
                <a:srgbClr val="76923C"/>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3" name="Connecteur droit avec flèche 22"/>
          <p:cNvCxnSpPr/>
          <p:nvPr/>
        </p:nvCxnSpPr>
        <p:spPr bwMode="auto">
          <a:xfrm>
            <a:off x="6732240" y="3656057"/>
            <a:ext cx="0" cy="504056"/>
          </a:xfrm>
          <a:prstGeom prst="straightConnector1">
            <a:avLst/>
          </a:prstGeom>
          <a:noFill/>
          <a:ln w="9525" cap="flat" cmpd="sng" algn="ctr">
            <a:solidFill>
              <a:srgbClr val="F17900"/>
            </a:solidFill>
            <a:prstDash val="solid"/>
            <a:round/>
            <a:headEnd type="arrow"/>
            <a:tailEnd type="arrow"/>
          </a:ln>
          <a:effectLst/>
        </p:spPr>
      </p:cxnSp>
      <p:sp>
        <p:nvSpPr>
          <p:cNvPr id="7" name="Rectangle 6"/>
          <p:cNvSpPr/>
          <p:nvPr/>
        </p:nvSpPr>
        <p:spPr bwMode="auto">
          <a:xfrm>
            <a:off x="6001197" y="4160113"/>
            <a:ext cx="1440160" cy="1512168"/>
          </a:xfrm>
          <a:prstGeom prst="rect">
            <a:avLst/>
          </a:prstGeom>
          <a:solidFill>
            <a:schemeClr val="bg1"/>
          </a:solidFill>
          <a:ln w="9525" cap="flat" cmpd="sng" algn="ctr">
            <a:solidFill>
              <a:srgbClr val="F17900"/>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charset="0"/>
            </a:endParaRPr>
          </a:p>
        </p:txBody>
      </p:sp>
      <p:sp>
        <p:nvSpPr>
          <p:cNvPr id="8" name="Rectangle 7"/>
          <p:cNvSpPr/>
          <p:nvPr/>
        </p:nvSpPr>
        <p:spPr bwMode="auto">
          <a:xfrm>
            <a:off x="1104653" y="4160113"/>
            <a:ext cx="1440160" cy="1440160"/>
          </a:xfrm>
          <a:prstGeom prst="rect">
            <a:avLst/>
          </a:prstGeom>
          <a:solidFill>
            <a:schemeClr val="bg1"/>
          </a:solidFill>
          <a:ln>
            <a:solidFill>
              <a:srgbClr val="17559A"/>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charset="0"/>
            </a:endParaRPr>
          </a:p>
        </p:txBody>
      </p:sp>
      <p:pic>
        <p:nvPicPr>
          <p:cNvPr id="9" name="Imagen 1"/>
          <p:cNvPicPr/>
          <p:nvPr/>
        </p:nvPicPr>
        <p:blipFill>
          <a:blip r:embed="rId2" cstate="print"/>
          <a:srcRect/>
          <a:stretch>
            <a:fillRect/>
          </a:stretch>
        </p:blipFill>
        <p:spPr bwMode="auto">
          <a:xfrm>
            <a:off x="1331640" y="4667809"/>
            <a:ext cx="1080120" cy="428408"/>
          </a:xfrm>
          <a:prstGeom prst="rect">
            <a:avLst/>
          </a:prstGeom>
          <a:noFill/>
          <a:ln w="9525">
            <a:noFill/>
            <a:miter lim="800000"/>
            <a:headEnd/>
            <a:tailEnd/>
          </a:ln>
          <a:effectLst/>
        </p:spPr>
      </p:pic>
      <p:pic>
        <p:nvPicPr>
          <p:cNvPr id="12" name="Imagen 2"/>
          <p:cNvPicPr/>
          <p:nvPr/>
        </p:nvPicPr>
        <p:blipFill>
          <a:blip r:embed="rId3" cstate="print"/>
          <a:srcRect/>
          <a:stretch>
            <a:fillRect/>
          </a:stretch>
        </p:blipFill>
        <p:spPr bwMode="auto">
          <a:xfrm>
            <a:off x="1259632" y="2935977"/>
            <a:ext cx="1139813" cy="337484"/>
          </a:xfrm>
          <a:prstGeom prst="rect">
            <a:avLst/>
          </a:prstGeom>
          <a:solidFill>
            <a:schemeClr val="bg1"/>
          </a:solidFill>
          <a:ln w="9525">
            <a:solidFill>
              <a:srgbClr val="17559A"/>
            </a:solidFill>
            <a:miter lim="800000"/>
            <a:headEnd/>
            <a:tailEnd/>
          </a:ln>
        </p:spPr>
      </p:pic>
      <p:pic>
        <p:nvPicPr>
          <p:cNvPr id="13" name="Imagen 3"/>
          <p:cNvPicPr/>
          <p:nvPr/>
        </p:nvPicPr>
        <p:blipFill>
          <a:blip r:embed="rId4" cstate="print"/>
          <a:srcRect/>
          <a:stretch>
            <a:fillRect/>
          </a:stretch>
        </p:blipFill>
        <p:spPr bwMode="auto">
          <a:xfrm>
            <a:off x="1331640" y="2503929"/>
            <a:ext cx="895568" cy="278273"/>
          </a:xfrm>
          <a:prstGeom prst="rect">
            <a:avLst/>
          </a:prstGeom>
          <a:solidFill>
            <a:schemeClr val="bg1"/>
          </a:solidFill>
          <a:ln w="9525">
            <a:solidFill>
              <a:srgbClr val="17559A"/>
            </a:solidFill>
            <a:miter lim="800000"/>
            <a:headEnd/>
            <a:tailEnd/>
          </a:ln>
        </p:spPr>
      </p:pic>
      <p:grpSp>
        <p:nvGrpSpPr>
          <p:cNvPr id="2" name="Groupe 13"/>
          <p:cNvGrpSpPr/>
          <p:nvPr/>
        </p:nvGrpSpPr>
        <p:grpSpPr>
          <a:xfrm>
            <a:off x="6001197" y="2143889"/>
            <a:ext cx="1440160" cy="1512168"/>
            <a:chOff x="6012160" y="1949563"/>
            <a:chExt cx="1368152" cy="1335421"/>
          </a:xfrm>
          <a:solidFill>
            <a:schemeClr val="bg1"/>
          </a:solidFill>
        </p:grpSpPr>
        <p:sp>
          <p:nvSpPr>
            <p:cNvPr id="15" name="Rectangle 14"/>
            <p:cNvSpPr/>
            <p:nvPr/>
          </p:nvSpPr>
          <p:spPr bwMode="auto">
            <a:xfrm>
              <a:off x="6012160" y="1949563"/>
              <a:ext cx="1368152" cy="1335421"/>
            </a:xfrm>
            <a:prstGeom prst="rect">
              <a:avLst/>
            </a:prstGeom>
            <a:grpFill/>
            <a:ln>
              <a:solidFill>
                <a:srgbClr val="92D050"/>
              </a:solidFill>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charset="0"/>
              </a:endParaRPr>
            </a:p>
          </p:txBody>
        </p:sp>
        <p:pic>
          <p:nvPicPr>
            <p:cNvPr id="16" name="Picture 6" descr="http://www.omel.es/files/framework_logo.jpg">
              <a:hlinkClick r:id="rId5"/>
            </p:cNvPr>
            <p:cNvPicPr>
              <a:picLocks noChangeAspect="1" noChangeArrowheads="1"/>
            </p:cNvPicPr>
            <p:nvPr/>
          </p:nvPicPr>
          <p:blipFill>
            <a:blip r:embed="rId6" cstate="print"/>
            <a:srcRect/>
            <a:stretch>
              <a:fillRect/>
            </a:stretch>
          </p:blipFill>
          <p:spPr bwMode="auto">
            <a:xfrm>
              <a:off x="6309584" y="2510341"/>
              <a:ext cx="782695" cy="270587"/>
            </a:xfrm>
            <a:prstGeom prst="rect">
              <a:avLst/>
            </a:prstGeom>
            <a:grpFill/>
            <a:ln>
              <a:solidFill>
                <a:srgbClr val="92D050"/>
              </a:solidFill>
            </a:ln>
          </p:spPr>
        </p:pic>
      </p:grpSp>
      <p:sp>
        <p:nvSpPr>
          <p:cNvPr id="19" name="Text Box 2"/>
          <p:cNvSpPr txBox="1">
            <a:spLocks noChangeArrowheads="1"/>
          </p:cNvSpPr>
          <p:nvPr/>
        </p:nvSpPr>
        <p:spPr bwMode="auto">
          <a:xfrm>
            <a:off x="2843808" y="2431921"/>
            <a:ext cx="2998787" cy="2762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0" i="1" u="none" strike="noStrike" cap="none" normalizeH="0" baseline="0" dirty="0" err="1" smtClean="0">
                <a:ln>
                  <a:noFill/>
                </a:ln>
                <a:solidFill>
                  <a:srgbClr val="76923C"/>
                </a:solidFill>
                <a:effectLst/>
                <a:latin typeface="Calibri" pitchFamily="34" charset="0"/>
                <a:cs typeface="Arial" pitchFamily="34" charset="0"/>
              </a:rPr>
              <a:t>Statutory</a:t>
            </a:r>
            <a:r>
              <a:rPr kumimoji="0" lang="fr-FR" sz="1200" b="0" i="1" u="none" strike="noStrike" cap="none" normalizeH="0" baseline="0" dirty="0" smtClean="0">
                <a:ln>
                  <a:noFill/>
                </a:ln>
                <a:solidFill>
                  <a:srgbClr val="76923C"/>
                </a:solidFill>
                <a:effectLst/>
                <a:latin typeface="Calibri" pitchFamily="34" charset="0"/>
                <a:cs typeface="Arial" pitchFamily="34" charset="0"/>
              </a:rPr>
              <a:t> and </a:t>
            </a:r>
            <a:r>
              <a:rPr kumimoji="0" lang="fr-FR" sz="1200" b="0" i="1" u="none" strike="noStrike" cap="none" normalizeH="0" baseline="0" dirty="0" err="1" smtClean="0">
                <a:ln>
                  <a:noFill/>
                </a:ln>
                <a:solidFill>
                  <a:srgbClr val="76923C"/>
                </a:solidFill>
                <a:effectLst/>
                <a:latin typeface="Calibri" pitchFamily="34" charset="0"/>
                <a:cs typeface="Arial" pitchFamily="34" charset="0"/>
              </a:rPr>
              <a:t>regulatory</a:t>
            </a:r>
            <a:r>
              <a:rPr kumimoji="0" lang="fr-FR" sz="1200" b="0" i="1" u="none" strike="noStrike" cap="none" normalizeH="0" baseline="0" dirty="0" smtClean="0">
                <a:ln>
                  <a:noFill/>
                </a:ln>
                <a:solidFill>
                  <a:srgbClr val="76923C"/>
                </a:solidFill>
                <a:effectLst/>
                <a:latin typeface="Calibri" pitchFamily="34" charset="0"/>
                <a:cs typeface="Arial" pitchFamily="34" charset="0"/>
              </a:rPr>
              <a:t>  provisions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2"/>
          <p:cNvSpPr txBox="1">
            <a:spLocks noChangeArrowheads="1"/>
          </p:cNvSpPr>
          <p:nvPr/>
        </p:nvSpPr>
        <p:spPr bwMode="auto">
          <a:xfrm>
            <a:off x="6937301" y="3800073"/>
            <a:ext cx="1235099" cy="2160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0" i="1" u="none" strike="noStrike" cap="none" normalizeH="0" baseline="0" dirty="0" smtClean="0">
                <a:ln>
                  <a:noFill/>
                </a:ln>
                <a:solidFill>
                  <a:srgbClr val="F17900"/>
                </a:solidFill>
                <a:effectLst/>
                <a:latin typeface="Calibri" pitchFamily="34" charset="0"/>
                <a:cs typeface="Arial" pitchFamily="34" charset="0"/>
              </a:rPr>
              <a:t>PCR </a:t>
            </a:r>
            <a:r>
              <a:rPr kumimoji="0" lang="fr-FR" sz="1200" b="0" i="1" u="none" strike="noStrike" cap="none" normalizeH="0" baseline="0" dirty="0" err="1" smtClean="0">
                <a:ln>
                  <a:noFill/>
                </a:ln>
                <a:solidFill>
                  <a:srgbClr val="F17900"/>
                </a:solidFill>
                <a:effectLst/>
                <a:latin typeface="Calibri" pitchFamily="34" charset="0"/>
                <a:cs typeface="Arial" pitchFamily="34" charset="0"/>
              </a:rPr>
              <a:t>agreements</a:t>
            </a:r>
            <a:endParaRPr kumimoji="0" lang="fr-FR" sz="1200" b="0" i="1" u="none" strike="noStrike" cap="none" normalizeH="0" baseline="0" dirty="0" smtClean="0">
              <a:ln>
                <a:noFill/>
              </a:ln>
              <a:solidFill>
                <a:srgbClr val="F17900"/>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rgbClr val="F17900"/>
              </a:solidFill>
              <a:effectLst/>
              <a:latin typeface="Arial" pitchFamily="34" charset="0"/>
              <a:cs typeface="Arial" pitchFamily="34" charset="0"/>
            </a:endParaRPr>
          </a:p>
        </p:txBody>
      </p:sp>
      <p:pic>
        <p:nvPicPr>
          <p:cNvPr id="24" name="Picture 4" descr="EPEX Logo">
            <a:hlinkClick r:id="rId7" tooltip="home"/>
          </p:cNvPr>
          <p:cNvPicPr>
            <a:picLocks noChangeAspect="1" noChangeArrowheads="1"/>
          </p:cNvPicPr>
          <p:nvPr/>
        </p:nvPicPr>
        <p:blipFill>
          <a:blip r:embed="rId8" cstate="print"/>
          <a:srcRect/>
          <a:stretch>
            <a:fillRect/>
          </a:stretch>
        </p:blipFill>
        <p:spPr bwMode="auto">
          <a:xfrm>
            <a:off x="6137596" y="4732550"/>
            <a:ext cx="1242716" cy="363667"/>
          </a:xfrm>
          <a:prstGeom prst="rect">
            <a:avLst/>
          </a:prstGeom>
          <a:noFill/>
        </p:spPr>
      </p:pic>
      <p:cxnSp>
        <p:nvCxnSpPr>
          <p:cNvPr id="2050" name="AutoShape 2"/>
          <p:cNvCxnSpPr>
            <a:cxnSpLocks noChangeShapeType="1"/>
            <a:endCxn id="7" idx="1"/>
          </p:cNvCxnSpPr>
          <p:nvPr/>
        </p:nvCxnSpPr>
        <p:spPr bwMode="auto">
          <a:xfrm>
            <a:off x="2507771" y="2919975"/>
            <a:ext cx="3493426" cy="1996222"/>
          </a:xfrm>
          <a:prstGeom prst="straightConnector1">
            <a:avLst/>
          </a:prstGeom>
          <a:noFill/>
          <a:ln w="9525">
            <a:solidFill>
              <a:srgbClr val="3399FF"/>
            </a:solidFill>
            <a:prstDash val="dash"/>
            <a:round/>
            <a:headEnd type="triangle" w="med" len="med"/>
            <a:tailEnd type="triangle" w="med" len="med"/>
          </a:ln>
        </p:spPr>
      </p:cxnSp>
      <p:cxnSp>
        <p:nvCxnSpPr>
          <p:cNvPr id="38" name="AutoShape 2"/>
          <p:cNvCxnSpPr>
            <a:cxnSpLocks noChangeShapeType="1"/>
            <a:stCxn id="13" idx="1"/>
            <a:endCxn id="8" idx="0"/>
          </p:cNvCxnSpPr>
          <p:nvPr/>
        </p:nvCxnSpPr>
        <p:spPr bwMode="auto">
          <a:xfrm>
            <a:off x="1331640" y="2643066"/>
            <a:ext cx="493093" cy="1517047"/>
          </a:xfrm>
          <a:prstGeom prst="straightConnector1">
            <a:avLst/>
          </a:prstGeom>
          <a:noFill/>
          <a:ln w="9525">
            <a:solidFill>
              <a:srgbClr val="3399FF"/>
            </a:solidFill>
            <a:prstDash val="dash"/>
            <a:round/>
            <a:headEnd type="triangle" w="med" len="med"/>
            <a:tailEnd type="triangle" w="med" len="med"/>
          </a:ln>
        </p:spPr>
      </p:cxnSp>
      <p:cxnSp>
        <p:nvCxnSpPr>
          <p:cNvPr id="29" name="AutoShape 2"/>
          <p:cNvCxnSpPr>
            <a:cxnSpLocks noChangeShapeType="1"/>
          </p:cNvCxnSpPr>
          <p:nvPr/>
        </p:nvCxnSpPr>
        <p:spPr bwMode="auto">
          <a:xfrm flipH="1">
            <a:off x="395536" y="6248345"/>
            <a:ext cx="576064" cy="0"/>
          </a:xfrm>
          <a:prstGeom prst="straightConnector1">
            <a:avLst/>
          </a:prstGeom>
          <a:noFill/>
          <a:ln w="9525">
            <a:solidFill>
              <a:srgbClr val="3399FF"/>
            </a:solidFill>
            <a:prstDash val="dash"/>
            <a:round/>
            <a:headEnd type="triangle" w="med" len="med"/>
            <a:tailEnd type="triangle" w="med" len="med"/>
          </a:ln>
        </p:spPr>
      </p:cxnSp>
      <p:sp>
        <p:nvSpPr>
          <p:cNvPr id="30" name="ZoneTexte 29"/>
          <p:cNvSpPr txBox="1"/>
          <p:nvPr/>
        </p:nvSpPr>
        <p:spPr>
          <a:xfrm>
            <a:off x="971600" y="6104329"/>
            <a:ext cx="3815468" cy="276999"/>
          </a:xfrm>
          <a:prstGeom prst="rect">
            <a:avLst/>
          </a:prstGeom>
          <a:noFill/>
        </p:spPr>
        <p:txBody>
          <a:bodyPr wrap="none" rtlCol="0">
            <a:spAutoFit/>
          </a:bodyPr>
          <a:lstStyle/>
          <a:p>
            <a:r>
              <a:rPr lang="fr-FR" sz="1200" dirty="0" smtClean="0">
                <a:solidFill>
                  <a:schemeClr val="tx1">
                    <a:lumMod val="65000"/>
                    <a:lumOff val="35000"/>
                  </a:schemeClr>
                </a:solidFill>
                <a:latin typeface="+mn-lt"/>
              </a:rPr>
              <a:t>No contractual </a:t>
            </a:r>
            <a:r>
              <a:rPr lang="fr-FR" sz="1200" dirty="0" err="1" smtClean="0">
                <a:solidFill>
                  <a:schemeClr val="tx1">
                    <a:lumMod val="65000"/>
                    <a:lumOff val="35000"/>
                  </a:schemeClr>
                </a:solidFill>
                <a:latin typeface="+mn-lt"/>
              </a:rPr>
              <a:t>nor</a:t>
            </a:r>
            <a:r>
              <a:rPr lang="fr-FR" sz="1200" dirty="0" smtClean="0">
                <a:solidFill>
                  <a:schemeClr val="tx1">
                    <a:lumMod val="65000"/>
                    <a:lumOff val="35000"/>
                  </a:schemeClr>
                </a:solidFill>
                <a:latin typeface="+mn-lt"/>
              </a:rPr>
              <a:t> </a:t>
            </a:r>
            <a:r>
              <a:rPr lang="fr-FR" sz="1200" dirty="0" err="1" smtClean="0">
                <a:solidFill>
                  <a:schemeClr val="tx1">
                    <a:lumMod val="65000"/>
                    <a:lumOff val="35000"/>
                  </a:schemeClr>
                </a:solidFill>
                <a:latin typeface="+mn-lt"/>
              </a:rPr>
              <a:t>regulatory</a:t>
            </a:r>
            <a:r>
              <a:rPr lang="fr-FR" sz="1200" dirty="0" smtClean="0">
                <a:solidFill>
                  <a:schemeClr val="tx1">
                    <a:lumMod val="65000"/>
                    <a:lumOff val="35000"/>
                  </a:schemeClr>
                </a:solidFill>
                <a:latin typeface="+mn-lt"/>
              </a:rPr>
              <a:t> provisions </a:t>
            </a:r>
            <a:r>
              <a:rPr lang="fr-FR" sz="1200" dirty="0" err="1" smtClean="0">
                <a:solidFill>
                  <a:schemeClr val="tx1">
                    <a:lumMod val="65000"/>
                    <a:lumOff val="35000"/>
                  </a:schemeClr>
                </a:solidFill>
                <a:latin typeface="+mn-lt"/>
              </a:rPr>
              <a:t>implemented</a:t>
            </a:r>
            <a:endParaRPr lang="fr-FR" sz="1200" dirty="0" smtClean="0">
              <a:solidFill>
                <a:schemeClr val="tx1">
                  <a:lumMod val="65000"/>
                  <a:lumOff val="35000"/>
                </a:schemeClr>
              </a:solidFill>
              <a:latin typeface="+mn-lt"/>
            </a:endParaRPr>
          </a:p>
        </p:txBody>
      </p:sp>
      <p:cxnSp>
        <p:nvCxnSpPr>
          <p:cNvPr id="32" name="AutoShape 2"/>
          <p:cNvCxnSpPr>
            <a:cxnSpLocks noChangeShapeType="1"/>
            <a:stCxn id="8" idx="3"/>
            <a:endCxn id="15" idx="1"/>
          </p:cNvCxnSpPr>
          <p:nvPr/>
        </p:nvCxnSpPr>
        <p:spPr bwMode="auto">
          <a:xfrm flipV="1">
            <a:off x="2544813" y="2899973"/>
            <a:ext cx="3456384" cy="1980220"/>
          </a:xfrm>
          <a:prstGeom prst="straightConnector1">
            <a:avLst/>
          </a:prstGeom>
          <a:noFill/>
          <a:ln w="9525">
            <a:solidFill>
              <a:srgbClr val="3399FF"/>
            </a:solidFill>
            <a:prstDash val="dash"/>
            <a:round/>
            <a:headEnd type="triangle" w="med" len="med"/>
            <a:tailEnd type="triangle" w="med" len="med"/>
          </a:ln>
        </p:spPr>
      </p:cxnSp>
      <p:cxnSp>
        <p:nvCxnSpPr>
          <p:cNvPr id="37" name="Connecteur droit avec flèche 36"/>
          <p:cNvCxnSpPr/>
          <p:nvPr/>
        </p:nvCxnSpPr>
        <p:spPr bwMode="auto">
          <a:xfrm>
            <a:off x="2555776" y="2791961"/>
            <a:ext cx="3384376" cy="0"/>
          </a:xfrm>
          <a:prstGeom prst="straightConnector1">
            <a:avLst/>
          </a:prstGeom>
          <a:noFill/>
          <a:ln w="9525" cap="flat" cmpd="sng" algn="ctr">
            <a:solidFill>
              <a:srgbClr val="92D050"/>
            </a:solidFill>
            <a:prstDash val="solid"/>
            <a:round/>
            <a:headEnd type="arrow" w="med" len="med"/>
            <a:tailEnd type="arrow"/>
          </a:ln>
          <a:effectLst/>
        </p:spPr>
      </p:cxnSp>
      <p:cxnSp>
        <p:nvCxnSpPr>
          <p:cNvPr id="39" name="Connecteur droit avec flèche 38"/>
          <p:cNvCxnSpPr/>
          <p:nvPr/>
        </p:nvCxnSpPr>
        <p:spPr bwMode="auto">
          <a:xfrm>
            <a:off x="2555776" y="4952201"/>
            <a:ext cx="3384376" cy="0"/>
          </a:xfrm>
          <a:prstGeom prst="straightConnector1">
            <a:avLst/>
          </a:prstGeom>
          <a:noFill/>
          <a:ln w="9525" cap="flat" cmpd="sng" algn="ctr">
            <a:solidFill>
              <a:srgbClr val="F17900"/>
            </a:solidFill>
            <a:prstDash val="solid"/>
            <a:round/>
            <a:headEnd type="arrow" w="med" len="med"/>
            <a:tailEnd type="arrow"/>
          </a:ln>
          <a:effectLst/>
        </p:spPr>
      </p:cxnSp>
      <p:sp>
        <p:nvSpPr>
          <p:cNvPr id="40" name="Ellipse 39"/>
          <p:cNvSpPr/>
          <p:nvPr/>
        </p:nvSpPr>
        <p:spPr bwMode="auto">
          <a:xfrm>
            <a:off x="6300192" y="3728065"/>
            <a:ext cx="360040" cy="360040"/>
          </a:xfrm>
          <a:prstGeom prst="ellipse">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chemeClr val="bg1"/>
                </a:solidFill>
              </a:rPr>
              <a:t>4</a:t>
            </a:r>
            <a:endParaRPr kumimoji="0" lang="en-US" sz="2000" b="1" i="0" u="none" strike="noStrike" cap="none" normalizeH="0" baseline="0" dirty="0" smtClean="0">
              <a:ln>
                <a:noFill/>
              </a:ln>
              <a:solidFill>
                <a:schemeClr val="bg1"/>
              </a:solidFill>
              <a:effectLst/>
              <a:latin typeface="Arial" charset="0"/>
            </a:endParaRPr>
          </a:p>
        </p:txBody>
      </p:sp>
      <p:sp>
        <p:nvSpPr>
          <p:cNvPr id="41" name="Ellipse 40"/>
          <p:cNvSpPr/>
          <p:nvPr/>
        </p:nvSpPr>
        <p:spPr bwMode="auto">
          <a:xfrm>
            <a:off x="4788024" y="5096217"/>
            <a:ext cx="360040" cy="360040"/>
          </a:xfrm>
          <a:prstGeom prst="ellipse">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chemeClr val="bg1"/>
                </a:solidFill>
              </a:rPr>
              <a:t>2</a:t>
            </a:r>
            <a:endParaRPr kumimoji="0" lang="en-US" sz="2000" b="1" i="0" u="none" strike="noStrike" cap="none" normalizeH="0" baseline="0" dirty="0" smtClean="0">
              <a:ln>
                <a:noFill/>
              </a:ln>
              <a:solidFill>
                <a:schemeClr val="bg1"/>
              </a:solidFill>
              <a:effectLst/>
              <a:latin typeface="Arial" charset="0"/>
            </a:endParaRPr>
          </a:p>
        </p:txBody>
      </p:sp>
      <p:sp>
        <p:nvSpPr>
          <p:cNvPr id="43" name="Ellipse 42"/>
          <p:cNvSpPr/>
          <p:nvPr/>
        </p:nvSpPr>
        <p:spPr bwMode="auto">
          <a:xfrm>
            <a:off x="5220072" y="2287905"/>
            <a:ext cx="360040" cy="360040"/>
          </a:xfrm>
          <a:prstGeom prst="ellipse">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chemeClr val="bg1"/>
                </a:solidFill>
              </a:rPr>
              <a:t>3</a:t>
            </a:r>
            <a:endParaRPr kumimoji="0" lang="en-US" sz="2000" b="1" i="0" u="none" strike="noStrike" cap="none" normalizeH="0" baseline="0" dirty="0" smtClean="0">
              <a:ln>
                <a:noFill/>
              </a:ln>
              <a:solidFill>
                <a:schemeClr val="bg1"/>
              </a:solidFill>
              <a:effectLst/>
              <a:latin typeface="Arial" charset="0"/>
            </a:endParaRPr>
          </a:p>
        </p:txBody>
      </p:sp>
      <p:sp>
        <p:nvSpPr>
          <p:cNvPr id="44" name="Ellipse 43"/>
          <p:cNvSpPr/>
          <p:nvPr/>
        </p:nvSpPr>
        <p:spPr bwMode="auto">
          <a:xfrm>
            <a:off x="8316416" y="1783849"/>
            <a:ext cx="360040" cy="360040"/>
          </a:xfrm>
          <a:prstGeom prst="ellipse">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chemeClr val="bg1"/>
                </a:solidFill>
              </a:rPr>
              <a:t>1</a:t>
            </a:r>
            <a:endParaRPr kumimoji="0" lang="en-US" sz="2000" b="1" i="0" u="none" strike="noStrike" cap="none" normalizeH="0" baseline="0" dirty="0" smtClean="0">
              <a:ln>
                <a:noFill/>
              </a:ln>
              <a:solidFill>
                <a:schemeClr val="bg1"/>
              </a:solidFill>
              <a:effectLst/>
              <a:latin typeface="Arial" charset="0"/>
            </a:endParaRPr>
          </a:p>
        </p:txBody>
      </p:sp>
      <p:sp>
        <p:nvSpPr>
          <p:cNvPr id="46" name="Rectangle 45"/>
          <p:cNvSpPr/>
          <p:nvPr/>
        </p:nvSpPr>
        <p:spPr bwMode="auto">
          <a:xfrm>
            <a:off x="683568" y="1927865"/>
            <a:ext cx="7560840" cy="4032448"/>
          </a:xfrm>
          <a:prstGeom prst="rect">
            <a:avLst/>
          </a:prstGeom>
          <a:noFill/>
          <a:ln w="34925" cap="flat" cmpd="sng" algn="ctr">
            <a:solidFill>
              <a:srgbClr val="C00000"/>
            </a:solidFill>
            <a:prstDash val="sysDot"/>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charset="0"/>
            </a:endParaRPr>
          </a:p>
        </p:txBody>
      </p:sp>
      <p:cxnSp>
        <p:nvCxnSpPr>
          <p:cNvPr id="35" name="Connecteur droit avec flèche 34"/>
          <p:cNvCxnSpPr>
            <a:stCxn id="12" idx="2"/>
          </p:cNvCxnSpPr>
          <p:nvPr/>
        </p:nvCxnSpPr>
        <p:spPr bwMode="auto">
          <a:xfrm>
            <a:off x="1829539" y="3273461"/>
            <a:ext cx="6158" cy="838340"/>
          </a:xfrm>
          <a:prstGeom prst="straightConnector1">
            <a:avLst/>
          </a:prstGeom>
          <a:noFill/>
          <a:ln w="9525" cap="flat" cmpd="sng" algn="ctr">
            <a:solidFill>
              <a:srgbClr val="F17900"/>
            </a:solidFill>
            <a:prstDash val="solid"/>
            <a:round/>
            <a:headEnd type="arrow"/>
            <a:tailEnd type="arrow"/>
          </a:ln>
          <a:effectLst/>
        </p:spPr>
      </p:cxnSp>
      <p:sp>
        <p:nvSpPr>
          <p:cNvPr id="31" name="6 Título"/>
          <p:cNvSpPr>
            <a:spLocks noGrp="1"/>
          </p:cNvSpPr>
          <p:nvPr>
            <p:ph type="title"/>
          </p:nvPr>
        </p:nvSpPr>
        <p:spPr/>
        <p:txBody>
          <a:bodyPr/>
          <a:lstStyle/>
          <a:p>
            <a:r>
              <a:rPr lang="es-ES" dirty="0" smtClean="0"/>
              <a:t>High </a:t>
            </a:r>
            <a:r>
              <a:rPr lang="es-ES" dirty="0" err="1" smtClean="0"/>
              <a:t>Level</a:t>
            </a:r>
            <a:r>
              <a:rPr lang="es-ES" dirty="0" smtClean="0"/>
              <a:t> legal </a:t>
            </a:r>
            <a:r>
              <a:rPr lang="es-ES" dirty="0" err="1" smtClean="0"/>
              <a:t>framework</a:t>
            </a:r>
            <a:endParaRPr lang="es-ES" dirty="0"/>
          </a:p>
        </p:txBody>
      </p:sp>
      <p:sp>
        <p:nvSpPr>
          <p:cNvPr id="4" name="Espace réservé du numéro de diapositive 3"/>
          <p:cNvSpPr>
            <a:spLocks noGrp="1"/>
          </p:cNvSpPr>
          <p:nvPr>
            <p:ph type="sldNum" sz="quarter" idx="12"/>
          </p:nvPr>
        </p:nvSpPr>
        <p:spPr/>
        <p:txBody>
          <a:bodyPr/>
          <a:lstStyle/>
          <a:p>
            <a:fld id="{295CE0A7-6159-4932-9B5C-B07A3C24A47B}" type="slidenum">
              <a:rPr lang="en-US" smtClean="0">
                <a:solidFill>
                  <a:srgbClr val="B20E10"/>
                </a:solidFill>
              </a:rPr>
              <a:pPr/>
              <a:t>16</a:t>
            </a:fld>
            <a:endParaRPr lang="en-US">
              <a:solidFill>
                <a:srgbClr val="B20E10"/>
              </a:solidFill>
            </a:endParaRPr>
          </a:p>
        </p:txBody>
      </p:sp>
      <p:sp>
        <p:nvSpPr>
          <p:cNvPr id="33" name="Ellipse 32"/>
          <p:cNvSpPr/>
          <p:nvPr/>
        </p:nvSpPr>
        <p:spPr bwMode="auto">
          <a:xfrm>
            <a:off x="503548" y="908720"/>
            <a:ext cx="360040" cy="288032"/>
          </a:xfrm>
          <a:prstGeom prst="ellipse">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dirty="0" smtClean="0">
                <a:solidFill>
                  <a:schemeClr val="bg1"/>
                </a:solidFill>
              </a:rPr>
              <a:t>1</a:t>
            </a:r>
            <a:endParaRPr kumimoji="0" lang="en-US" sz="1400" b="1" i="0" u="none" strike="noStrike" cap="none" normalizeH="0" baseline="0" dirty="0" smtClean="0">
              <a:ln>
                <a:noFill/>
              </a:ln>
              <a:solidFill>
                <a:schemeClr val="bg1"/>
              </a:solidFill>
              <a:effectLst/>
              <a:latin typeface="Arial" charset="0"/>
            </a:endParaRPr>
          </a:p>
        </p:txBody>
      </p:sp>
      <p:sp>
        <p:nvSpPr>
          <p:cNvPr id="36" name="Espace réservé du contenu 1"/>
          <p:cNvSpPr>
            <a:spLocks noGrp="1"/>
          </p:cNvSpPr>
          <p:nvPr>
            <p:ph idx="1"/>
          </p:nvPr>
        </p:nvSpPr>
        <p:spPr>
          <a:xfrm>
            <a:off x="925612" y="909389"/>
            <a:ext cx="3582590" cy="359371"/>
          </a:xfrm>
        </p:spPr>
        <p:txBody>
          <a:bodyPr/>
          <a:lstStyle/>
          <a:p>
            <a:pPr marL="0" indent="0">
              <a:spcAft>
                <a:spcPts val="600"/>
              </a:spcAft>
              <a:buNone/>
            </a:pPr>
            <a:r>
              <a:rPr lang="fr-FR" sz="1400" b="0" dirty="0" smtClean="0">
                <a:solidFill>
                  <a:schemeClr val="tx1"/>
                </a:solidFill>
                <a:latin typeface="Calibri" pitchFamily="34" charset="0"/>
              </a:rPr>
              <a:t>: Light </a:t>
            </a:r>
            <a:r>
              <a:rPr lang="fr-FR" sz="1400" b="0" dirty="0" err="1" smtClean="0">
                <a:solidFill>
                  <a:schemeClr val="tx1"/>
                </a:solidFill>
                <a:latin typeface="Calibri" pitchFamily="34" charset="0"/>
              </a:rPr>
              <a:t>framework</a:t>
            </a:r>
            <a:r>
              <a:rPr lang="fr-FR" sz="1400" b="0" dirty="0" smtClean="0">
                <a:solidFill>
                  <a:schemeClr val="tx1"/>
                </a:solidFill>
                <a:latin typeface="Calibri" pitchFamily="34" charset="0"/>
              </a:rPr>
              <a:t> </a:t>
            </a:r>
            <a:r>
              <a:rPr lang="fr-FR" sz="1400" b="0" dirty="0" smtClean="0">
                <a:solidFill>
                  <a:schemeClr val="tx1"/>
                </a:solidFill>
                <a:latin typeface="Calibri" pitchFamily="34" charset="0"/>
              </a:rPr>
              <a:t>agreement </a:t>
            </a:r>
            <a:r>
              <a:rPr lang="fr-FR" sz="1400" b="0" dirty="0" smtClean="0">
                <a:solidFill>
                  <a:schemeClr val="tx1"/>
                </a:solidFill>
                <a:latin typeface="Calibri" pitchFamily="34" charset="0"/>
              </a:rPr>
              <a:t>for all parties</a:t>
            </a:r>
            <a:endParaRPr lang="fr-FR" sz="1400" b="0" dirty="0">
              <a:solidFill>
                <a:schemeClr val="tx1"/>
              </a:solidFill>
              <a:latin typeface="Calibri" pitchFamily="34" charset="0"/>
            </a:endParaRPr>
          </a:p>
        </p:txBody>
      </p:sp>
      <p:sp>
        <p:nvSpPr>
          <p:cNvPr id="42" name="Ellipse 41"/>
          <p:cNvSpPr/>
          <p:nvPr/>
        </p:nvSpPr>
        <p:spPr bwMode="auto">
          <a:xfrm>
            <a:off x="1238543" y="1338710"/>
            <a:ext cx="360040" cy="290090"/>
          </a:xfrm>
          <a:prstGeom prst="ellipse">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dirty="0" smtClean="0">
                <a:solidFill>
                  <a:schemeClr val="bg1"/>
                </a:solidFill>
              </a:rPr>
              <a:t>4</a:t>
            </a:r>
            <a:endParaRPr kumimoji="0" lang="en-US" sz="1400" b="1" i="0" u="none" strike="noStrike" cap="none" normalizeH="0" baseline="0" dirty="0" smtClean="0">
              <a:ln>
                <a:noFill/>
              </a:ln>
              <a:solidFill>
                <a:schemeClr val="bg1"/>
              </a:solidFill>
              <a:effectLst/>
              <a:latin typeface="Arial" charset="0"/>
            </a:endParaRPr>
          </a:p>
        </p:txBody>
      </p:sp>
      <p:sp>
        <p:nvSpPr>
          <p:cNvPr id="45" name="Ellipse 44"/>
          <p:cNvSpPr/>
          <p:nvPr/>
        </p:nvSpPr>
        <p:spPr bwMode="auto">
          <a:xfrm>
            <a:off x="503548" y="1338710"/>
            <a:ext cx="360040" cy="290090"/>
          </a:xfrm>
          <a:prstGeom prst="ellipse">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dirty="0" smtClean="0">
                <a:solidFill>
                  <a:schemeClr val="bg1"/>
                </a:solidFill>
              </a:rPr>
              <a:t>2</a:t>
            </a:r>
            <a:endParaRPr kumimoji="0" lang="en-US" sz="1400" b="1" i="0" u="none" strike="noStrike" cap="none" normalizeH="0" baseline="0" dirty="0" smtClean="0">
              <a:ln>
                <a:noFill/>
              </a:ln>
              <a:solidFill>
                <a:schemeClr val="bg1"/>
              </a:solidFill>
              <a:effectLst/>
              <a:latin typeface="Arial" charset="0"/>
            </a:endParaRPr>
          </a:p>
        </p:txBody>
      </p:sp>
      <p:sp>
        <p:nvSpPr>
          <p:cNvPr id="47" name="Ellipse 46"/>
          <p:cNvSpPr/>
          <p:nvPr/>
        </p:nvSpPr>
        <p:spPr bwMode="auto">
          <a:xfrm>
            <a:off x="863303" y="1338710"/>
            <a:ext cx="360040" cy="290090"/>
          </a:xfrm>
          <a:prstGeom prst="ellipse">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dirty="0" smtClean="0">
                <a:solidFill>
                  <a:schemeClr val="bg1"/>
                </a:solidFill>
              </a:rPr>
              <a:t>3</a:t>
            </a:r>
            <a:endParaRPr kumimoji="0" lang="en-US" sz="1400" b="1" i="0" u="none" strike="noStrike" cap="none" normalizeH="0" baseline="0" dirty="0" smtClean="0">
              <a:ln>
                <a:noFill/>
              </a:ln>
              <a:solidFill>
                <a:schemeClr val="bg1"/>
              </a:solidFill>
              <a:effectLst/>
              <a:latin typeface="Arial" charset="0"/>
            </a:endParaRPr>
          </a:p>
        </p:txBody>
      </p:sp>
      <p:sp>
        <p:nvSpPr>
          <p:cNvPr id="48" name="Espace réservé du contenu 1"/>
          <p:cNvSpPr txBox="1">
            <a:spLocks/>
          </p:cNvSpPr>
          <p:nvPr/>
        </p:nvSpPr>
        <p:spPr bwMode="auto">
          <a:xfrm>
            <a:off x="1638700" y="1268760"/>
            <a:ext cx="2655901" cy="359371"/>
          </a:xfrm>
          <a:prstGeom prst="rect">
            <a:avLst/>
          </a:prstGeom>
          <a:noFill/>
          <a:ln w="9525">
            <a:noFill/>
            <a:miter lim="800000"/>
            <a:headEnd/>
            <a:tailEnd/>
          </a:ln>
          <a:effectLst/>
        </p:spPr>
        <p:txBody>
          <a:bodyPr vert="horz" wrap="square" lIns="0" tIns="46038" rIns="0" bIns="46038" numCol="1" anchor="t" anchorCtr="0" compatLnSpc="1">
            <a:prstTxWarp prst="textNoShape">
              <a:avLst/>
            </a:prstTxWarp>
          </a:bodyPr>
          <a:lstStyle>
            <a:lvl1pPr marL="266700" indent="-266700" algn="l" rtl="0" eaLnBrk="1" fontAlgn="base" hangingPunct="1">
              <a:spcBef>
                <a:spcPts val="500"/>
              </a:spcBef>
              <a:spcAft>
                <a:spcPct val="0"/>
              </a:spcAft>
              <a:buClr>
                <a:schemeClr val="tx2"/>
              </a:buClr>
              <a:buSzPct val="120000"/>
              <a:buFont typeface="Wingdings" pitchFamily="2" charset="2"/>
              <a:buChar char="§"/>
              <a:defRPr sz="1600" b="1">
                <a:solidFill>
                  <a:schemeClr val="tx2"/>
                </a:solidFill>
                <a:latin typeface="+mn-lt"/>
                <a:ea typeface="+mn-ea"/>
                <a:cs typeface="+mn-cs"/>
              </a:defRPr>
            </a:lvl1pPr>
            <a:lvl2pPr marL="449263" indent="-182563" algn="l" rtl="0" eaLnBrk="1" fontAlgn="base" hangingPunct="1">
              <a:spcBef>
                <a:spcPts val="500"/>
              </a:spcBef>
              <a:spcAft>
                <a:spcPct val="0"/>
              </a:spcAft>
              <a:buClr>
                <a:schemeClr val="tx2"/>
              </a:buClr>
              <a:buSzPct val="120000"/>
              <a:buFont typeface="Arial" pitchFamily="34" charset="0"/>
              <a:buChar char="•"/>
              <a:defRPr sz="1400">
                <a:solidFill>
                  <a:schemeClr val="tx1"/>
                </a:solidFill>
                <a:latin typeface="+mn-lt"/>
              </a:defRPr>
            </a:lvl2pPr>
            <a:lvl3pPr marL="625475" indent="-176213" algn="l" rtl="0" eaLnBrk="1" fontAlgn="base" hangingPunct="1">
              <a:spcBef>
                <a:spcPts val="500"/>
              </a:spcBef>
              <a:spcAft>
                <a:spcPct val="0"/>
              </a:spcAft>
              <a:buClr>
                <a:srgbClr val="C10022"/>
              </a:buClr>
              <a:buFont typeface="Arial" pitchFamily="34" charset="0"/>
              <a:buChar char="-"/>
              <a:defRPr sz="1400">
                <a:solidFill>
                  <a:schemeClr val="tx1"/>
                </a:solidFill>
                <a:latin typeface="+mn-lt"/>
              </a:defRPr>
            </a:lvl3pPr>
            <a:lvl4pPr marL="808038" indent="-182563"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4pPr>
            <a:lvl5pPr marL="982663" indent="-174625"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5pPr>
            <a:lvl6pPr marL="17160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6pPr>
            <a:lvl7pPr marL="21732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7pPr>
            <a:lvl8pPr marL="26304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8pPr>
            <a:lvl9pPr marL="3087688" indent="-69850" algn="l" rtl="0" eaLnBrk="1" fontAlgn="base" hangingPunct="1">
              <a:spcBef>
                <a:spcPts val="500"/>
              </a:spcBef>
              <a:spcAft>
                <a:spcPct val="0"/>
              </a:spcAft>
              <a:buClr>
                <a:srgbClr val="C10022"/>
              </a:buClr>
              <a:buFont typeface="Arial" pitchFamily="34" charset="0"/>
              <a:buChar char="-"/>
              <a:defRPr sz="1200">
                <a:solidFill>
                  <a:schemeClr val="tx1"/>
                </a:solidFill>
                <a:latin typeface="+mn-lt"/>
              </a:defRPr>
            </a:lvl9pPr>
          </a:lstStyle>
          <a:p>
            <a:pPr marL="0" indent="0">
              <a:spcAft>
                <a:spcPts val="600"/>
              </a:spcAft>
              <a:buFont typeface="Wingdings" pitchFamily="2" charset="2"/>
              <a:buNone/>
            </a:pPr>
            <a:r>
              <a:rPr lang="fr-FR" sz="1400" b="0" kern="0" dirty="0" smtClean="0">
                <a:solidFill>
                  <a:schemeClr val="tx1"/>
                </a:solidFill>
                <a:latin typeface="Calibri" pitchFamily="34" charset="0"/>
              </a:rPr>
              <a:t>: </a:t>
            </a:r>
            <a:r>
              <a:rPr lang="fr-FR" sz="1400" b="0" kern="0" dirty="0" err="1" smtClean="0">
                <a:solidFill>
                  <a:schemeClr val="tx1"/>
                </a:solidFill>
                <a:latin typeface="Calibri" pitchFamily="34" charset="0"/>
              </a:rPr>
              <a:t>Bilateral</a:t>
            </a:r>
            <a:r>
              <a:rPr lang="fr-FR" sz="1400" b="0" kern="0" dirty="0" smtClean="0">
                <a:solidFill>
                  <a:schemeClr val="tx1"/>
                </a:solidFill>
                <a:latin typeface="Calibri" pitchFamily="34" charset="0"/>
              </a:rPr>
              <a:t> </a:t>
            </a:r>
            <a:r>
              <a:rPr lang="fr-FR" sz="1400" b="0" kern="0" dirty="0" err="1" smtClean="0">
                <a:solidFill>
                  <a:schemeClr val="tx1"/>
                </a:solidFill>
                <a:latin typeface="Calibri" pitchFamily="34" charset="0"/>
              </a:rPr>
              <a:t>contracts</a:t>
            </a:r>
            <a:endParaRPr lang="fr-FR" sz="1400" b="0" kern="0" dirty="0">
              <a:solidFill>
                <a:schemeClr val="tx1"/>
              </a:solidFill>
              <a:latin typeface="Calibri" pitchFamily="34" charset="0"/>
            </a:endParaRPr>
          </a:p>
        </p:txBody>
      </p:sp>
    </p:spTree>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Connecteur droit 41"/>
          <p:cNvCxnSpPr/>
          <p:nvPr/>
        </p:nvCxnSpPr>
        <p:spPr bwMode="auto">
          <a:xfrm>
            <a:off x="4355976" y="2708920"/>
            <a:ext cx="0" cy="3744416"/>
          </a:xfrm>
          <a:prstGeom prst="line">
            <a:avLst/>
          </a:prstGeom>
          <a:noFill/>
          <a:ln w="9525" cap="flat" cmpd="sng" algn="ctr">
            <a:solidFill>
              <a:schemeClr val="bg2"/>
            </a:solidFill>
            <a:prstDash val="solid"/>
            <a:round/>
            <a:headEnd type="none" w="med" len="med"/>
            <a:tailEnd type="none" w="med" len="med"/>
          </a:ln>
          <a:effectLst/>
        </p:spPr>
      </p:cxnSp>
      <p:sp>
        <p:nvSpPr>
          <p:cNvPr id="4" name="Rectangle 3"/>
          <p:cNvSpPr/>
          <p:nvPr/>
        </p:nvSpPr>
        <p:spPr bwMode="auto">
          <a:xfrm>
            <a:off x="251520" y="2628619"/>
            <a:ext cx="3456384" cy="440341"/>
          </a:xfrm>
          <a:prstGeom prst="rect">
            <a:avLst/>
          </a:prstGeom>
          <a:solidFill>
            <a:srgbClr val="4D4D4D"/>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457200" indent="-457200" algn="ctr">
              <a:buNone/>
            </a:pPr>
            <a:r>
              <a:rPr lang="en-US" sz="1200" b="1" dirty="0" smtClean="0">
                <a:solidFill>
                  <a:schemeClr val="bg1"/>
                </a:solidFill>
                <a:latin typeface="+mn-lt"/>
              </a:rPr>
              <a:t>OMIE – EPEX : PCR</a:t>
            </a:r>
          </a:p>
        </p:txBody>
      </p:sp>
      <p:cxnSp>
        <p:nvCxnSpPr>
          <p:cNvPr id="23" name="Connecteur droit avec flèche 22"/>
          <p:cNvCxnSpPr>
            <a:stCxn id="15" idx="2"/>
            <a:endCxn id="7" idx="0"/>
          </p:cNvCxnSpPr>
          <p:nvPr/>
        </p:nvCxnSpPr>
        <p:spPr bwMode="auto">
          <a:xfrm flipH="1">
            <a:off x="611560" y="4077072"/>
            <a:ext cx="36004" cy="1152128"/>
          </a:xfrm>
          <a:prstGeom prst="straightConnector1">
            <a:avLst/>
          </a:prstGeom>
          <a:noFill/>
          <a:ln w="9525" cap="flat" cmpd="sng" algn="ctr">
            <a:solidFill>
              <a:srgbClr val="F17900"/>
            </a:solidFill>
            <a:prstDash val="solid"/>
            <a:round/>
            <a:headEnd type="arrow"/>
            <a:tailEnd type="arrow"/>
          </a:ln>
          <a:effectLst/>
        </p:spPr>
      </p:cxnSp>
      <p:sp>
        <p:nvSpPr>
          <p:cNvPr id="7" name="Rectangle 6"/>
          <p:cNvSpPr/>
          <p:nvPr/>
        </p:nvSpPr>
        <p:spPr bwMode="auto">
          <a:xfrm>
            <a:off x="251520" y="5229200"/>
            <a:ext cx="720080" cy="792088"/>
          </a:xfrm>
          <a:prstGeom prst="rect">
            <a:avLst/>
          </a:prstGeom>
          <a:solidFill>
            <a:schemeClr val="bg1"/>
          </a:solidFill>
          <a:ln w="9525" cap="flat" cmpd="sng" algn="ctr">
            <a:solidFill>
              <a:srgbClr val="F17900"/>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charset="0"/>
            </a:endParaRPr>
          </a:p>
        </p:txBody>
      </p:sp>
      <p:grpSp>
        <p:nvGrpSpPr>
          <p:cNvPr id="2" name="Groupe 13"/>
          <p:cNvGrpSpPr/>
          <p:nvPr/>
        </p:nvGrpSpPr>
        <p:grpSpPr>
          <a:xfrm>
            <a:off x="251520" y="3284984"/>
            <a:ext cx="792088" cy="792088"/>
            <a:chOff x="6012160" y="1949563"/>
            <a:chExt cx="1368152" cy="1335421"/>
          </a:xfrm>
          <a:solidFill>
            <a:schemeClr val="bg1"/>
          </a:solidFill>
        </p:grpSpPr>
        <p:sp>
          <p:nvSpPr>
            <p:cNvPr id="15" name="Rectangle 14"/>
            <p:cNvSpPr/>
            <p:nvPr/>
          </p:nvSpPr>
          <p:spPr bwMode="auto">
            <a:xfrm>
              <a:off x="6012160" y="1949563"/>
              <a:ext cx="1368152" cy="1335421"/>
            </a:xfrm>
            <a:prstGeom prst="rect">
              <a:avLst/>
            </a:prstGeom>
            <a:grpFill/>
            <a:ln>
              <a:solidFill>
                <a:srgbClr val="92D050"/>
              </a:solidFill>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charset="0"/>
              </a:endParaRPr>
            </a:p>
          </p:txBody>
        </p:sp>
        <p:pic>
          <p:nvPicPr>
            <p:cNvPr id="16" name="Picture 6" descr="http://www.omel.es/files/framework_logo.jpg">
              <a:hlinkClick r:id="rId2"/>
            </p:cNvPr>
            <p:cNvPicPr>
              <a:picLocks noChangeAspect="1" noChangeArrowheads="1"/>
            </p:cNvPicPr>
            <p:nvPr/>
          </p:nvPicPr>
          <p:blipFill>
            <a:blip r:embed="rId3" cstate="print"/>
            <a:srcRect/>
            <a:stretch>
              <a:fillRect/>
            </a:stretch>
          </p:blipFill>
          <p:spPr bwMode="auto">
            <a:xfrm>
              <a:off x="6309584" y="2510341"/>
              <a:ext cx="782695" cy="270587"/>
            </a:xfrm>
            <a:prstGeom prst="rect">
              <a:avLst/>
            </a:prstGeom>
            <a:grpFill/>
            <a:ln>
              <a:solidFill>
                <a:srgbClr val="92D050"/>
              </a:solidFill>
            </a:ln>
          </p:spPr>
        </p:pic>
      </p:grpSp>
      <p:sp>
        <p:nvSpPr>
          <p:cNvPr id="22" name="Text Box 2"/>
          <p:cNvSpPr txBox="1">
            <a:spLocks noChangeArrowheads="1"/>
          </p:cNvSpPr>
          <p:nvPr/>
        </p:nvSpPr>
        <p:spPr bwMode="auto">
          <a:xfrm>
            <a:off x="107504" y="4221088"/>
            <a:ext cx="1235099" cy="2160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800" b="0" i="1" u="none" strike="noStrike" cap="none" normalizeH="0" baseline="0" dirty="0" smtClean="0">
                <a:ln>
                  <a:noFill/>
                </a:ln>
                <a:solidFill>
                  <a:srgbClr val="F17900"/>
                </a:solidFill>
                <a:effectLst/>
                <a:latin typeface="Calibri" pitchFamily="34" charset="0"/>
                <a:cs typeface="Arial" pitchFamily="34" charset="0"/>
              </a:rPr>
              <a:t>PCR </a:t>
            </a:r>
            <a:r>
              <a:rPr kumimoji="0" lang="fr-FR" sz="800" b="0" i="1" u="none" strike="noStrike" cap="none" normalizeH="0" baseline="0" dirty="0" err="1" smtClean="0">
                <a:ln>
                  <a:noFill/>
                </a:ln>
                <a:solidFill>
                  <a:srgbClr val="F17900"/>
                </a:solidFill>
                <a:effectLst/>
                <a:latin typeface="Calibri" pitchFamily="34" charset="0"/>
                <a:cs typeface="Arial" pitchFamily="34" charset="0"/>
              </a:rPr>
              <a:t>agreements</a:t>
            </a:r>
            <a:endParaRPr kumimoji="0" lang="fr-FR" sz="800" b="0" i="1" u="none" strike="noStrike" cap="none" normalizeH="0" baseline="0" dirty="0" smtClean="0">
              <a:ln>
                <a:noFill/>
              </a:ln>
              <a:solidFill>
                <a:srgbClr val="F17900"/>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smtClean="0">
              <a:ln>
                <a:noFill/>
              </a:ln>
              <a:solidFill>
                <a:srgbClr val="F17900"/>
              </a:solidFill>
              <a:effectLst/>
              <a:latin typeface="Arial" pitchFamily="34" charset="0"/>
              <a:cs typeface="Arial" pitchFamily="34" charset="0"/>
            </a:endParaRPr>
          </a:p>
        </p:txBody>
      </p:sp>
      <p:pic>
        <p:nvPicPr>
          <p:cNvPr id="24" name="Picture 4" descr="EPEX Logo">
            <a:hlinkClick r:id="rId4" tooltip="home"/>
          </p:cNvPr>
          <p:cNvPicPr>
            <a:picLocks noChangeAspect="1" noChangeArrowheads="1"/>
          </p:cNvPicPr>
          <p:nvPr/>
        </p:nvPicPr>
        <p:blipFill>
          <a:blip r:embed="rId5" cstate="print"/>
          <a:srcRect/>
          <a:stretch>
            <a:fillRect/>
          </a:stretch>
        </p:blipFill>
        <p:spPr bwMode="auto">
          <a:xfrm>
            <a:off x="323529" y="5636685"/>
            <a:ext cx="576064" cy="168579"/>
          </a:xfrm>
          <a:prstGeom prst="rect">
            <a:avLst/>
          </a:prstGeom>
          <a:noFill/>
        </p:spPr>
      </p:pic>
      <p:sp>
        <p:nvSpPr>
          <p:cNvPr id="14" name="Espace réservé du contenu 2"/>
          <p:cNvSpPr>
            <a:spLocks noGrp="1"/>
          </p:cNvSpPr>
          <p:nvPr>
            <p:ph idx="1"/>
          </p:nvPr>
        </p:nvSpPr>
        <p:spPr>
          <a:xfrm>
            <a:off x="1115616" y="3140968"/>
            <a:ext cx="2952328" cy="4032448"/>
          </a:xfrm>
        </p:spPr>
        <p:txBody>
          <a:bodyPr/>
          <a:lstStyle/>
          <a:p>
            <a:pPr marL="457200" indent="-457200" algn="just">
              <a:buNone/>
            </a:pPr>
            <a:r>
              <a:rPr lang="en-US" sz="1050" dirty="0" smtClean="0">
                <a:solidFill>
                  <a:schemeClr val="accent6">
                    <a:lumMod val="75000"/>
                  </a:schemeClr>
                </a:solidFill>
              </a:rPr>
              <a:t>	</a:t>
            </a:r>
            <a:r>
              <a:rPr lang="en-US" sz="1200" b="0" kern="1200" dirty="0" smtClean="0">
                <a:solidFill>
                  <a:schemeClr val="tx1"/>
                </a:solidFill>
                <a:latin typeface="Arial" charset="0"/>
                <a:cs typeface="Calibri" pitchFamily="34" charset="0"/>
              </a:rPr>
              <a:t>PCR agreements provide interregional procedures for the coupling </a:t>
            </a:r>
            <a:r>
              <a:rPr lang="en-US" sz="1200" b="0" kern="1200" dirty="0" smtClean="0">
                <a:solidFill>
                  <a:schemeClr val="tx1"/>
                </a:solidFill>
                <a:latin typeface="Arial" charset="0"/>
                <a:cs typeface="Calibri" pitchFamily="34" charset="0"/>
                <a:sym typeface="Wingdings"/>
              </a:rPr>
              <a:t> t</a:t>
            </a:r>
            <a:r>
              <a:rPr lang="en-US" sz="1200" b="0" kern="1200" dirty="0" smtClean="0">
                <a:solidFill>
                  <a:schemeClr val="tx1"/>
                </a:solidFill>
                <a:latin typeface="Arial" charset="0"/>
                <a:cs typeface="Calibri" pitchFamily="34" charset="0"/>
              </a:rPr>
              <a:t>o be added : pre-post coupling regional procedures.</a:t>
            </a:r>
          </a:p>
          <a:p>
            <a:pPr marL="457200" indent="-457200" algn="just">
              <a:buNone/>
            </a:pPr>
            <a:endParaRPr lang="en-US" sz="1050" dirty="0" smtClean="0">
              <a:solidFill>
                <a:schemeClr val="tx1"/>
              </a:solidFill>
            </a:endParaRPr>
          </a:p>
          <a:p>
            <a:pPr marL="268288" indent="-268288" algn="just"/>
            <a:r>
              <a:rPr lang="en-US" sz="1200" b="0" kern="1200" dirty="0" smtClean="0">
                <a:solidFill>
                  <a:schemeClr val="tx1"/>
                </a:solidFill>
                <a:latin typeface="Arial" charset="0"/>
                <a:cs typeface="Calibri" pitchFamily="34" charset="0"/>
              </a:rPr>
              <a:t>Daily operation procedures </a:t>
            </a:r>
          </a:p>
          <a:p>
            <a:pPr lvl="1" algn="just"/>
            <a:r>
              <a:rPr lang="en-US" sz="1200" kern="1200" dirty="0" smtClean="0">
                <a:latin typeface="Arial" charset="0"/>
                <a:ea typeface="+mn-ea"/>
                <a:cs typeface="Calibri" pitchFamily="34" charset="0"/>
              </a:rPr>
              <a:t>matching of the ATC</a:t>
            </a:r>
          </a:p>
          <a:p>
            <a:pPr lvl="1" algn="just"/>
            <a:r>
              <a:rPr lang="en-US" sz="1200" kern="1200" dirty="0" smtClean="0">
                <a:latin typeface="Arial" charset="0"/>
                <a:ea typeface="+mn-ea"/>
                <a:cs typeface="Calibri" pitchFamily="34" charset="0"/>
              </a:rPr>
              <a:t>decoupling</a:t>
            </a:r>
          </a:p>
          <a:p>
            <a:pPr lvl="1" algn="just"/>
            <a:r>
              <a:rPr lang="en-US" sz="1200" kern="1200" dirty="0" smtClean="0">
                <a:latin typeface="Arial" charset="0"/>
                <a:ea typeface="+mn-ea"/>
                <a:cs typeface="Calibri" pitchFamily="34" charset="0"/>
              </a:rPr>
              <a:t>fall-back</a:t>
            </a:r>
          </a:p>
          <a:p>
            <a:pPr marL="268288" indent="-268288" algn="just"/>
            <a:r>
              <a:rPr lang="en-US" sz="1200" b="0" kern="1200" dirty="0" smtClean="0">
                <a:solidFill>
                  <a:schemeClr val="tx1"/>
                </a:solidFill>
                <a:latin typeface="Arial" charset="0"/>
                <a:cs typeface="Calibri" pitchFamily="34" charset="0"/>
              </a:rPr>
              <a:t>Obligation to ensure consistency on operational side of all bilateral arrangements among themselves and with PCR + liability provisions of PCR</a:t>
            </a:r>
          </a:p>
          <a:p>
            <a:pPr marL="457200" lvl="1" indent="-457200" algn="just">
              <a:buNone/>
            </a:pPr>
            <a:endParaRPr lang="en-US" sz="1050" dirty="0" smtClean="0">
              <a:solidFill>
                <a:schemeClr val="accent6">
                  <a:lumMod val="75000"/>
                </a:schemeClr>
              </a:solidFill>
            </a:endParaRPr>
          </a:p>
          <a:p>
            <a:pPr marL="457200" lvl="1" indent="-457200" algn="just">
              <a:buNone/>
            </a:pPr>
            <a:r>
              <a:rPr lang="en-US" sz="1050" dirty="0" smtClean="0">
                <a:solidFill>
                  <a:schemeClr val="accent6">
                    <a:lumMod val="75000"/>
                  </a:schemeClr>
                </a:solidFill>
              </a:rPr>
              <a:t>	</a:t>
            </a:r>
            <a:endParaRPr lang="en-US" sz="1050" b="1" dirty="0">
              <a:solidFill>
                <a:schemeClr val="accent6">
                  <a:lumMod val="75000"/>
                </a:schemeClr>
              </a:solidFill>
            </a:endParaRPr>
          </a:p>
          <a:p>
            <a:pPr marL="457200" lvl="1" indent="-457200" algn="just">
              <a:buNone/>
            </a:pPr>
            <a:endParaRPr lang="en-US" sz="1050" dirty="0" smtClean="0"/>
          </a:p>
        </p:txBody>
      </p:sp>
      <p:sp>
        <p:nvSpPr>
          <p:cNvPr id="30" name="Rectangle 29"/>
          <p:cNvSpPr/>
          <p:nvPr/>
        </p:nvSpPr>
        <p:spPr bwMode="auto">
          <a:xfrm>
            <a:off x="3707904" y="2628619"/>
            <a:ext cx="2736304" cy="440341"/>
          </a:xfrm>
          <a:prstGeom prst="rect">
            <a:avLst/>
          </a:prstGeom>
          <a:solidFill>
            <a:srgbClr val="4D4D4D"/>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457200" indent="-457200" algn="ctr">
              <a:buNone/>
            </a:pPr>
            <a:r>
              <a:rPr lang="en-US" sz="1200" b="1" dirty="0" smtClean="0">
                <a:solidFill>
                  <a:schemeClr val="bg1"/>
                </a:solidFill>
                <a:latin typeface="+mn-lt"/>
              </a:rPr>
              <a:t>RTE – EPEX</a:t>
            </a:r>
          </a:p>
        </p:txBody>
      </p:sp>
      <p:sp>
        <p:nvSpPr>
          <p:cNvPr id="31" name="Rectangle 30"/>
          <p:cNvSpPr/>
          <p:nvPr/>
        </p:nvSpPr>
        <p:spPr bwMode="auto">
          <a:xfrm>
            <a:off x="6372200" y="2628619"/>
            <a:ext cx="2631579" cy="440341"/>
          </a:xfrm>
          <a:prstGeom prst="rect">
            <a:avLst/>
          </a:prstGeom>
          <a:solidFill>
            <a:srgbClr val="4D4D4D"/>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457200" indent="-457200" algn="ctr">
              <a:buNone/>
            </a:pPr>
            <a:r>
              <a:rPr lang="en-US" sz="1200" b="1" dirty="0" smtClean="0">
                <a:solidFill>
                  <a:schemeClr val="bg1"/>
                </a:solidFill>
                <a:latin typeface="+mn-lt"/>
              </a:rPr>
              <a:t>OMIE – REE / REN</a:t>
            </a:r>
          </a:p>
        </p:txBody>
      </p:sp>
      <p:sp>
        <p:nvSpPr>
          <p:cNvPr id="32" name="Espace réservé du contenu 2"/>
          <p:cNvSpPr txBox="1">
            <a:spLocks/>
          </p:cNvSpPr>
          <p:nvPr/>
        </p:nvSpPr>
        <p:spPr bwMode="auto">
          <a:xfrm>
            <a:off x="5508104" y="3212976"/>
            <a:ext cx="3384376" cy="13681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defTabSz="914400" rtl="0" eaLnBrk="1" fontAlgn="base" latinLnBrk="0" hangingPunct="1">
              <a:lnSpc>
                <a:spcPct val="100000"/>
              </a:lnSpc>
              <a:spcBef>
                <a:spcPct val="20000"/>
              </a:spcBef>
              <a:spcAft>
                <a:spcPct val="0"/>
              </a:spcAft>
              <a:buClr>
                <a:srgbClr val="F17900"/>
              </a:buClr>
              <a:buSzTx/>
              <a:buFontTx/>
              <a:buNone/>
              <a:tabLst/>
              <a:defRPr/>
            </a:pPr>
            <a:r>
              <a:rPr kumimoji="0" lang="en-US" sz="1100" b="1" i="1" u="none" strike="noStrike" kern="0" cap="none" spc="0" normalizeH="0" baseline="0" noProof="0" dirty="0" smtClean="0">
                <a:ln>
                  <a:noFill/>
                </a:ln>
                <a:effectLst/>
                <a:uLnTx/>
                <a:uFillTx/>
                <a:latin typeface="+mn-lt"/>
                <a:ea typeface="+mn-ea"/>
                <a:cs typeface="+mn-cs"/>
              </a:rPr>
              <a:t>Operations</a:t>
            </a:r>
          </a:p>
          <a:p>
            <a:pPr marL="269875" marR="0" lvl="2" indent="-182563" algn="just" defTabSz="914400" eaLnBrk="1" latinLnBrk="0" hangingPunct="1">
              <a:lnSpc>
                <a:spcPct val="100000"/>
              </a:lnSpc>
              <a:spcBef>
                <a:spcPts val="500"/>
              </a:spcBef>
              <a:spcAft>
                <a:spcPts val="0"/>
              </a:spcAft>
              <a:buClr>
                <a:srgbClr val="C00000"/>
              </a:buClr>
              <a:buSzTx/>
              <a:buFont typeface="Arial" pitchFamily="34" charset="0"/>
              <a:buChar char="•"/>
              <a:tabLst/>
              <a:defRPr/>
            </a:pPr>
            <a:r>
              <a:rPr lang="en-US" sz="1100" dirty="0" smtClean="0">
                <a:cs typeface="Calibri" pitchFamily="34" charset="0"/>
              </a:rPr>
              <a:t>Daily operation procedures </a:t>
            </a:r>
          </a:p>
          <a:p>
            <a:pPr marL="727075" lvl="3" indent="-182563" algn="just">
              <a:spcBef>
                <a:spcPts val="500"/>
              </a:spcBef>
              <a:spcAft>
                <a:spcPts val="0"/>
              </a:spcAft>
              <a:buClr>
                <a:srgbClr val="C00000"/>
              </a:buClr>
              <a:buFont typeface="Arial" pitchFamily="34" charset="0"/>
              <a:buChar char="•"/>
              <a:defRPr/>
            </a:pPr>
            <a:r>
              <a:rPr lang="en-US" sz="1100" dirty="0" smtClean="0">
                <a:cs typeface="Calibri" pitchFamily="34" charset="0"/>
              </a:rPr>
              <a:t>Pre- and post-coupling</a:t>
            </a:r>
          </a:p>
          <a:p>
            <a:pPr marL="727075" lvl="3" indent="-182563" algn="just">
              <a:spcBef>
                <a:spcPts val="500"/>
              </a:spcBef>
              <a:spcAft>
                <a:spcPts val="0"/>
              </a:spcAft>
              <a:buClr>
                <a:srgbClr val="C00000"/>
              </a:buClr>
              <a:buFont typeface="Arial" pitchFamily="34" charset="0"/>
              <a:buChar char="•"/>
              <a:defRPr/>
            </a:pPr>
            <a:r>
              <a:rPr lang="en-US" sz="1100" dirty="0" smtClean="0">
                <a:cs typeface="Calibri" pitchFamily="34" charset="0"/>
              </a:rPr>
              <a:t>fall-back</a:t>
            </a:r>
          </a:p>
          <a:p>
            <a:pPr marL="727075" lvl="3" indent="-182563" algn="just">
              <a:spcBef>
                <a:spcPts val="500"/>
              </a:spcBef>
              <a:spcAft>
                <a:spcPts val="0"/>
              </a:spcAft>
              <a:buClr>
                <a:srgbClr val="C00000"/>
              </a:buClr>
              <a:buFont typeface="Arial" pitchFamily="34" charset="0"/>
              <a:buChar char="•"/>
              <a:defRPr/>
            </a:pPr>
            <a:r>
              <a:rPr lang="en-US" sz="1100" dirty="0" smtClean="0">
                <a:cs typeface="Calibri" pitchFamily="34" charset="0"/>
              </a:rPr>
              <a:t>exceptional situations </a:t>
            </a:r>
          </a:p>
          <a:p>
            <a:pPr marL="269875" marR="0" lvl="2" indent="-182563" algn="just" defTabSz="914400" eaLnBrk="1" latinLnBrk="0" hangingPunct="1">
              <a:lnSpc>
                <a:spcPct val="100000"/>
              </a:lnSpc>
              <a:spcBef>
                <a:spcPts val="500"/>
              </a:spcBef>
              <a:spcAft>
                <a:spcPts val="0"/>
              </a:spcAft>
              <a:buClr>
                <a:srgbClr val="C00000"/>
              </a:buClr>
              <a:buSzTx/>
              <a:buFont typeface="Arial" pitchFamily="34" charset="0"/>
              <a:buChar char="•"/>
              <a:tabLst/>
              <a:defRPr/>
            </a:pPr>
            <a:r>
              <a:rPr lang="en-US" sz="1100" dirty="0" smtClean="0">
                <a:cs typeface="Calibri" pitchFamily="34" charset="0"/>
              </a:rPr>
              <a:t>Firmness of the ATC </a:t>
            </a:r>
          </a:p>
        </p:txBody>
      </p:sp>
      <p:cxnSp>
        <p:nvCxnSpPr>
          <p:cNvPr id="34" name="Connecteur droit avec flèche 33"/>
          <p:cNvCxnSpPr>
            <a:stCxn id="38" idx="2"/>
          </p:cNvCxnSpPr>
          <p:nvPr/>
        </p:nvCxnSpPr>
        <p:spPr bwMode="auto">
          <a:xfrm>
            <a:off x="4968044" y="4179941"/>
            <a:ext cx="0" cy="1193275"/>
          </a:xfrm>
          <a:prstGeom prst="straightConnector1">
            <a:avLst/>
          </a:prstGeom>
          <a:noFill/>
          <a:ln w="9525" cap="flat" cmpd="sng" algn="ctr">
            <a:solidFill>
              <a:srgbClr val="F17900"/>
            </a:solidFill>
            <a:prstDash val="solid"/>
            <a:round/>
            <a:headEnd type="arrow"/>
            <a:tailEnd type="arrow"/>
          </a:ln>
          <a:effectLst/>
        </p:spPr>
      </p:cxnSp>
      <p:sp>
        <p:nvSpPr>
          <p:cNvPr id="38" name="Rectangle 37"/>
          <p:cNvSpPr/>
          <p:nvPr/>
        </p:nvSpPr>
        <p:spPr bwMode="auto">
          <a:xfrm>
            <a:off x="4572000" y="3356992"/>
            <a:ext cx="792088" cy="822949"/>
          </a:xfrm>
          <a:prstGeom prst="rect">
            <a:avLst/>
          </a:prstGeom>
          <a:solidFill>
            <a:schemeClr val="bg1"/>
          </a:solidFill>
          <a:ln>
            <a:solidFill>
              <a:srgbClr val="17559A"/>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charset="0"/>
            </a:endParaRPr>
          </a:p>
        </p:txBody>
      </p:sp>
      <p:pic>
        <p:nvPicPr>
          <p:cNvPr id="39" name="Imagen 1"/>
          <p:cNvPicPr/>
          <p:nvPr/>
        </p:nvPicPr>
        <p:blipFill>
          <a:blip r:embed="rId6" cstate="print"/>
          <a:srcRect/>
          <a:stretch>
            <a:fillRect/>
          </a:stretch>
        </p:blipFill>
        <p:spPr bwMode="auto">
          <a:xfrm>
            <a:off x="4669558" y="3717032"/>
            <a:ext cx="594066" cy="244805"/>
          </a:xfrm>
          <a:prstGeom prst="rect">
            <a:avLst/>
          </a:prstGeom>
          <a:noFill/>
          <a:ln w="9525">
            <a:noFill/>
            <a:miter lim="800000"/>
            <a:headEnd/>
            <a:tailEnd/>
          </a:ln>
          <a:effectLst/>
        </p:spPr>
      </p:pic>
      <p:pic>
        <p:nvPicPr>
          <p:cNvPr id="43" name="Imagen 2"/>
          <p:cNvPicPr/>
          <p:nvPr/>
        </p:nvPicPr>
        <p:blipFill>
          <a:blip r:embed="rId7" cstate="print"/>
          <a:srcRect/>
          <a:stretch>
            <a:fillRect/>
          </a:stretch>
        </p:blipFill>
        <p:spPr bwMode="auto">
          <a:xfrm>
            <a:off x="8100392" y="5821266"/>
            <a:ext cx="947014" cy="242583"/>
          </a:xfrm>
          <a:prstGeom prst="rect">
            <a:avLst/>
          </a:prstGeom>
          <a:solidFill>
            <a:schemeClr val="bg1"/>
          </a:solidFill>
          <a:ln w="9525">
            <a:solidFill>
              <a:srgbClr val="17559A"/>
            </a:solidFill>
            <a:miter lim="800000"/>
            <a:headEnd/>
            <a:tailEnd/>
          </a:ln>
        </p:spPr>
      </p:pic>
      <p:pic>
        <p:nvPicPr>
          <p:cNvPr id="44" name="Imagen 3"/>
          <p:cNvPicPr/>
          <p:nvPr/>
        </p:nvPicPr>
        <p:blipFill>
          <a:blip r:embed="rId8" cstate="print"/>
          <a:srcRect/>
          <a:stretch>
            <a:fillRect/>
          </a:stretch>
        </p:blipFill>
        <p:spPr bwMode="auto">
          <a:xfrm>
            <a:off x="7164288" y="5877272"/>
            <a:ext cx="744083" cy="200022"/>
          </a:xfrm>
          <a:prstGeom prst="rect">
            <a:avLst/>
          </a:prstGeom>
          <a:solidFill>
            <a:schemeClr val="bg1"/>
          </a:solidFill>
          <a:ln w="9525">
            <a:solidFill>
              <a:srgbClr val="17559A"/>
            </a:solidFill>
            <a:miter lim="800000"/>
            <a:headEnd/>
            <a:tailEnd/>
          </a:ln>
        </p:spPr>
      </p:pic>
      <p:cxnSp>
        <p:nvCxnSpPr>
          <p:cNvPr id="45" name="Connecteur droit avec flèche 44"/>
          <p:cNvCxnSpPr>
            <a:stCxn id="48" idx="2"/>
            <a:endCxn id="43" idx="0"/>
          </p:cNvCxnSpPr>
          <p:nvPr/>
        </p:nvCxnSpPr>
        <p:spPr bwMode="auto">
          <a:xfrm>
            <a:off x="8424428" y="4869160"/>
            <a:ext cx="149471" cy="952106"/>
          </a:xfrm>
          <a:prstGeom prst="straightConnector1">
            <a:avLst/>
          </a:prstGeom>
          <a:noFill/>
          <a:ln w="9525" cap="flat" cmpd="sng" algn="ctr">
            <a:solidFill>
              <a:srgbClr val="92D050"/>
            </a:solidFill>
            <a:prstDash val="solid"/>
            <a:round/>
            <a:headEnd type="arrow" w="med" len="med"/>
            <a:tailEnd type="arrow"/>
          </a:ln>
          <a:effectLst/>
        </p:spPr>
      </p:cxnSp>
      <p:grpSp>
        <p:nvGrpSpPr>
          <p:cNvPr id="3" name="Groupe 13"/>
          <p:cNvGrpSpPr/>
          <p:nvPr/>
        </p:nvGrpSpPr>
        <p:grpSpPr>
          <a:xfrm>
            <a:off x="8028384" y="4005064"/>
            <a:ext cx="792088" cy="864096"/>
            <a:chOff x="6012160" y="1949563"/>
            <a:chExt cx="1368152" cy="1335421"/>
          </a:xfrm>
          <a:solidFill>
            <a:schemeClr val="bg1"/>
          </a:solidFill>
        </p:grpSpPr>
        <p:sp>
          <p:nvSpPr>
            <p:cNvPr id="48" name="Rectangle 47"/>
            <p:cNvSpPr/>
            <p:nvPr/>
          </p:nvSpPr>
          <p:spPr bwMode="auto">
            <a:xfrm>
              <a:off x="6012160" y="1949563"/>
              <a:ext cx="1368152" cy="1335421"/>
            </a:xfrm>
            <a:prstGeom prst="rect">
              <a:avLst/>
            </a:prstGeom>
            <a:grpFill/>
            <a:ln>
              <a:solidFill>
                <a:srgbClr val="92D050"/>
              </a:solidFill>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charset="0"/>
              </a:endParaRPr>
            </a:p>
          </p:txBody>
        </p:sp>
        <p:pic>
          <p:nvPicPr>
            <p:cNvPr id="49" name="Picture 6" descr="http://www.omel.es/files/framework_logo.jpg">
              <a:hlinkClick r:id="rId2"/>
            </p:cNvPr>
            <p:cNvPicPr>
              <a:picLocks noChangeAspect="1" noChangeArrowheads="1"/>
            </p:cNvPicPr>
            <p:nvPr/>
          </p:nvPicPr>
          <p:blipFill>
            <a:blip r:embed="rId3" cstate="print"/>
            <a:srcRect/>
            <a:stretch>
              <a:fillRect/>
            </a:stretch>
          </p:blipFill>
          <p:spPr bwMode="auto">
            <a:xfrm>
              <a:off x="6309584" y="2510341"/>
              <a:ext cx="782695" cy="270587"/>
            </a:xfrm>
            <a:prstGeom prst="rect">
              <a:avLst/>
            </a:prstGeom>
            <a:grpFill/>
            <a:ln>
              <a:solidFill>
                <a:srgbClr val="92D050"/>
              </a:solidFill>
            </a:ln>
          </p:spPr>
        </p:pic>
      </p:grpSp>
      <p:sp>
        <p:nvSpPr>
          <p:cNvPr id="51" name="Rectangle 50"/>
          <p:cNvSpPr/>
          <p:nvPr/>
        </p:nvSpPr>
        <p:spPr bwMode="auto">
          <a:xfrm>
            <a:off x="4572000" y="5381600"/>
            <a:ext cx="720080" cy="792088"/>
          </a:xfrm>
          <a:prstGeom prst="rect">
            <a:avLst/>
          </a:prstGeom>
          <a:solidFill>
            <a:schemeClr val="bg1"/>
          </a:solidFill>
          <a:ln w="9525" cap="flat" cmpd="sng" algn="ctr">
            <a:solidFill>
              <a:srgbClr val="F17900"/>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charset="0"/>
            </a:endParaRPr>
          </a:p>
        </p:txBody>
      </p:sp>
      <p:pic>
        <p:nvPicPr>
          <p:cNvPr id="52" name="Picture 4" descr="EPEX Logo">
            <a:hlinkClick r:id="rId4" tooltip="home"/>
          </p:cNvPr>
          <p:cNvPicPr>
            <a:picLocks noChangeAspect="1" noChangeArrowheads="1"/>
          </p:cNvPicPr>
          <p:nvPr/>
        </p:nvPicPr>
        <p:blipFill>
          <a:blip r:embed="rId5" cstate="print"/>
          <a:srcRect/>
          <a:stretch>
            <a:fillRect/>
          </a:stretch>
        </p:blipFill>
        <p:spPr bwMode="auto">
          <a:xfrm>
            <a:off x="4644009" y="5789085"/>
            <a:ext cx="576064" cy="168579"/>
          </a:xfrm>
          <a:prstGeom prst="rect">
            <a:avLst/>
          </a:prstGeom>
          <a:noFill/>
        </p:spPr>
      </p:pic>
      <p:sp>
        <p:nvSpPr>
          <p:cNvPr id="35" name="Rectangle 3"/>
          <p:cNvSpPr/>
          <p:nvPr/>
        </p:nvSpPr>
        <p:spPr bwMode="auto">
          <a:xfrm>
            <a:off x="0" y="813134"/>
            <a:ext cx="9144000" cy="360040"/>
          </a:xfrm>
          <a:prstGeom prst="rect">
            <a:avLst/>
          </a:prstGeom>
          <a:solidFill>
            <a:srgbClr val="4D4D4D"/>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457200" indent="-457200" algn="ctr">
              <a:buNone/>
            </a:pPr>
            <a:r>
              <a:rPr lang="en-US" sz="1200" b="1" dirty="0" smtClean="0">
                <a:solidFill>
                  <a:srgbClr val="00B0F0"/>
                </a:solidFill>
                <a:latin typeface="+mn-lt"/>
              </a:rPr>
              <a:t> </a:t>
            </a:r>
            <a:r>
              <a:rPr lang="en-US" sz="1200" b="1" dirty="0" smtClean="0">
                <a:solidFill>
                  <a:schemeClr val="bg1"/>
                </a:solidFill>
                <a:latin typeface="+mn-lt"/>
              </a:rPr>
              <a:t>All parties light framework agreement</a:t>
            </a:r>
          </a:p>
        </p:txBody>
      </p:sp>
      <p:sp>
        <p:nvSpPr>
          <p:cNvPr id="41" name="Espace réservé du contenu 2"/>
          <p:cNvSpPr txBox="1">
            <a:spLocks/>
          </p:cNvSpPr>
          <p:nvPr/>
        </p:nvSpPr>
        <p:spPr bwMode="auto">
          <a:xfrm>
            <a:off x="179512" y="1268760"/>
            <a:ext cx="3744416" cy="12961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69875" marR="0" lvl="2" indent="-182563" algn="just" defTabSz="914400" eaLnBrk="1" latinLnBrk="0" hangingPunct="1">
              <a:lnSpc>
                <a:spcPct val="100000"/>
              </a:lnSpc>
              <a:spcBef>
                <a:spcPts val="500"/>
              </a:spcBef>
              <a:spcAft>
                <a:spcPts val="0"/>
              </a:spcAft>
              <a:buClr>
                <a:srgbClr val="C00000"/>
              </a:buClr>
              <a:buSzTx/>
              <a:buFont typeface="Arial" pitchFamily="34" charset="0"/>
              <a:buChar char="•"/>
              <a:tabLst/>
              <a:defRPr/>
            </a:pPr>
            <a:r>
              <a:rPr lang="en-US" sz="1100" dirty="0" smtClean="0">
                <a:cs typeface="Calibri" pitchFamily="34" charset="0"/>
              </a:rPr>
              <a:t>High level description of procedures </a:t>
            </a:r>
          </a:p>
          <a:p>
            <a:pPr marL="269875" marR="0" lvl="2" indent="-182563" algn="just" defTabSz="914400" eaLnBrk="1" latinLnBrk="0" hangingPunct="1">
              <a:lnSpc>
                <a:spcPct val="100000"/>
              </a:lnSpc>
              <a:spcBef>
                <a:spcPts val="500"/>
              </a:spcBef>
              <a:spcAft>
                <a:spcPts val="0"/>
              </a:spcAft>
              <a:buClr>
                <a:srgbClr val="C00000"/>
              </a:buClr>
              <a:buSzTx/>
              <a:buFont typeface="Arial" pitchFamily="34" charset="0"/>
              <a:buChar char="•"/>
              <a:tabLst/>
              <a:defRPr/>
            </a:pPr>
            <a:r>
              <a:rPr lang="en-US" sz="1100" dirty="0" smtClean="0">
                <a:cs typeface="Calibri" pitchFamily="34" charset="0"/>
              </a:rPr>
              <a:t>Congestion rent waiver (only for market results and decoupling to be evaluated in a further stage – </a:t>
            </a:r>
            <a:r>
              <a:rPr lang="en-US" sz="1100" b="1" i="1" dirty="0" smtClean="0">
                <a:cs typeface="Calibri" pitchFamily="34" charset="0"/>
              </a:rPr>
              <a:t>to be discussed at further stage</a:t>
            </a:r>
            <a:r>
              <a:rPr lang="en-US" sz="1100" dirty="0" smtClean="0">
                <a:cs typeface="Calibri" pitchFamily="34" charset="0"/>
              </a:rPr>
              <a:t>)</a:t>
            </a:r>
          </a:p>
          <a:p>
            <a:pPr marL="269875" lvl="2" indent="-182563" algn="just">
              <a:spcBef>
                <a:spcPts val="500"/>
              </a:spcBef>
              <a:spcAft>
                <a:spcPts val="0"/>
              </a:spcAft>
              <a:buClr>
                <a:srgbClr val="C00000"/>
              </a:buClr>
              <a:buFont typeface="Arial" pitchFamily="34" charset="0"/>
              <a:buChar char="•"/>
              <a:defRPr/>
            </a:pPr>
            <a:r>
              <a:rPr lang="en-US" sz="1100" dirty="0" smtClean="0">
                <a:cs typeface="Calibri" pitchFamily="34" charset="0"/>
              </a:rPr>
              <a:t>Governance </a:t>
            </a:r>
          </a:p>
          <a:p>
            <a:pPr marL="269875" lvl="2" indent="-182563" algn="just">
              <a:spcBef>
                <a:spcPts val="500"/>
              </a:spcBef>
              <a:spcAft>
                <a:spcPts val="0"/>
              </a:spcAft>
              <a:buClr>
                <a:srgbClr val="C00000"/>
              </a:buClr>
              <a:buFont typeface="Arial" pitchFamily="34" charset="0"/>
              <a:buChar char="•"/>
              <a:defRPr/>
            </a:pPr>
            <a:r>
              <a:rPr lang="en-US" sz="1100" dirty="0" smtClean="0">
                <a:cs typeface="Calibri" pitchFamily="34" charset="0"/>
              </a:rPr>
              <a:t>Change control procedure </a:t>
            </a:r>
          </a:p>
          <a:p>
            <a:pPr marL="457200" marR="0" lvl="1" indent="-457200" algn="just" defTabSz="914400" rtl="0" eaLnBrk="1" fontAlgn="base" latinLnBrk="0" hangingPunct="1">
              <a:lnSpc>
                <a:spcPct val="100000"/>
              </a:lnSpc>
              <a:spcBef>
                <a:spcPct val="20000"/>
              </a:spcBef>
              <a:spcAft>
                <a:spcPct val="0"/>
              </a:spcAft>
              <a:buClr>
                <a:srgbClr val="F17900"/>
              </a:buClr>
              <a:buSzTx/>
              <a:tabLst/>
              <a:defRPr/>
            </a:pPr>
            <a:endParaRPr kumimoji="0" lang="en-US" sz="1050" b="0" i="0" u="none" strike="noStrike" kern="1200" cap="none" spc="0" normalizeH="0" baseline="0" dirty="0">
              <a:ln>
                <a:noFill/>
              </a:ln>
              <a:effectLst/>
              <a:uLnTx/>
              <a:uFillTx/>
              <a:sym typeface="Wingdings"/>
            </a:endParaRPr>
          </a:p>
        </p:txBody>
      </p:sp>
      <p:cxnSp>
        <p:nvCxnSpPr>
          <p:cNvPr id="33" name="Connecteur droit avec flèche 44"/>
          <p:cNvCxnSpPr>
            <a:stCxn id="48" idx="2"/>
            <a:endCxn id="44" idx="0"/>
          </p:cNvCxnSpPr>
          <p:nvPr/>
        </p:nvCxnSpPr>
        <p:spPr bwMode="auto">
          <a:xfrm flipH="1">
            <a:off x="7536330" y="4869160"/>
            <a:ext cx="888098" cy="1008112"/>
          </a:xfrm>
          <a:prstGeom prst="straightConnector1">
            <a:avLst/>
          </a:prstGeom>
          <a:noFill/>
          <a:ln w="9525" cap="flat" cmpd="sng" algn="ctr">
            <a:solidFill>
              <a:srgbClr val="92D050"/>
            </a:solidFill>
            <a:prstDash val="solid"/>
            <a:round/>
            <a:headEnd type="arrow" w="med" len="med"/>
            <a:tailEnd type="arrow"/>
          </a:ln>
          <a:effectLst/>
        </p:spPr>
      </p:cxnSp>
      <p:sp>
        <p:nvSpPr>
          <p:cNvPr id="47" name="Rectangle 46"/>
          <p:cNvSpPr/>
          <p:nvPr/>
        </p:nvSpPr>
        <p:spPr>
          <a:xfrm>
            <a:off x="3995936" y="1196752"/>
            <a:ext cx="4968552" cy="1379865"/>
          </a:xfrm>
          <a:prstGeom prst="rect">
            <a:avLst/>
          </a:prstGeom>
        </p:spPr>
        <p:txBody>
          <a:bodyPr wrap="square">
            <a:spAutoFit/>
          </a:bodyPr>
          <a:lstStyle/>
          <a:p>
            <a:pPr marL="269875" lvl="2" indent="-182563" algn="just">
              <a:spcBef>
                <a:spcPts val="500"/>
              </a:spcBef>
              <a:spcAft>
                <a:spcPts val="0"/>
              </a:spcAft>
              <a:buClr>
                <a:srgbClr val="C00000"/>
              </a:buClr>
              <a:buFont typeface="Arial" pitchFamily="34" charset="0"/>
              <a:buChar char="•"/>
              <a:defRPr/>
            </a:pPr>
            <a:r>
              <a:rPr lang="en-US" sz="1100" dirty="0" smtClean="0">
                <a:cs typeface="Calibri" pitchFamily="34" charset="0"/>
              </a:rPr>
              <a:t>Communication</a:t>
            </a:r>
          </a:p>
          <a:p>
            <a:pPr marL="269875" lvl="2" indent="-182563" algn="just">
              <a:spcBef>
                <a:spcPts val="500"/>
              </a:spcBef>
              <a:spcAft>
                <a:spcPts val="0"/>
              </a:spcAft>
              <a:buClr>
                <a:srgbClr val="C00000"/>
              </a:buClr>
              <a:buFont typeface="Arial" pitchFamily="34" charset="0"/>
              <a:buChar char="•"/>
              <a:defRPr/>
            </a:pPr>
            <a:r>
              <a:rPr lang="en-US" sz="1100" dirty="0" smtClean="0">
                <a:cs typeface="Calibri" pitchFamily="34" charset="0"/>
              </a:rPr>
              <a:t>Non-disclosure obligations</a:t>
            </a:r>
          </a:p>
          <a:p>
            <a:pPr marL="269875" lvl="2" indent="-182563" algn="just">
              <a:spcBef>
                <a:spcPts val="500"/>
              </a:spcBef>
              <a:spcAft>
                <a:spcPts val="0"/>
              </a:spcAft>
              <a:buClr>
                <a:srgbClr val="C00000"/>
              </a:buClr>
              <a:buFont typeface="Arial" pitchFamily="34" charset="0"/>
              <a:buChar char="•"/>
              <a:defRPr/>
            </a:pPr>
            <a:r>
              <a:rPr lang="en-US" sz="1100" dirty="0" smtClean="0">
                <a:cs typeface="Calibri" pitchFamily="34" charset="0"/>
                <a:sym typeface="Wingdings"/>
              </a:rPr>
              <a:t>Intellectual Property Rights (IPRs)</a:t>
            </a:r>
          </a:p>
          <a:p>
            <a:pPr marL="269875" lvl="2" indent="-182563" algn="just">
              <a:spcBef>
                <a:spcPts val="500"/>
              </a:spcBef>
              <a:spcAft>
                <a:spcPts val="0"/>
              </a:spcAft>
              <a:buClr>
                <a:srgbClr val="C00000"/>
              </a:buClr>
              <a:buFont typeface="Arial" pitchFamily="34" charset="0"/>
              <a:buChar char="•"/>
              <a:defRPr/>
            </a:pPr>
            <a:endParaRPr lang="en-US" sz="1100" dirty="0" smtClean="0">
              <a:cs typeface="Calibri" pitchFamily="34" charset="0"/>
            </a:endParaRPr>
          </a:p>
          <a:p>
            <a:pPr marL="269875" lvl="2" indent="-182563" algn="just">
              <a:spcBef>
                <a:spcPts val="500"/>
              </a:spcBef>
              <a:spcAft>
                <a:spcPts val="0"/>
              </a:spcAft>
              <a:buClr>
                <a:srgbClr val="C00000"/>
              </a:buClr>
              <a:buFont typeface="Arial" pitchFamily="34" charset="0"/>
              <a:buChar char="•"/>
              <a:defRPr/>
            </a:pPr>
            <a:r>
              <a:rPr lang="en-US" sz="1100" dirty="0" smtClean="0">
                <a:cs typeface="Calibri" pitchFamily="34" charset="0"/>
              </a:rPr>
              <a:t>Light liability provisions (exclusion  of indirect damages, specific provisions but no single liability cap). </a:t>
            </a:r>
            <a:endParaRPr lang="en-US" sz="1100" dirty="0" smtClean="0">
              <a:cs typeface="Calibri" pitchFamily="34" charset="0"/>
              <a:sym typeface="Wingdings"/>
            </a:endParaRPr>
          </a:p>
        </p:txBody>
      </p:sp>
      <p:sp>
        <p:nvSpPr>
          <p:cNvPr id="50" name="Titre 1"/>
          <p:cNvSpPr>
            <a:spLocks noGrp="1"/>
          </p:cNvSpPr>
          <p:nvPr>
            <p:ph type="title"/>
          </p:nvPr>
        </p:nvSpPr>
        <p:spPr>
          <a:xfrm>
            <a:off x="665285" y="296838"/>
            <a:ext cx="8307266" cy="323850"/>
          </a:xfrm>
        </p:spPr>
        <p:txBody>
          <a:bodyPr/>
          <a:lstStyle/>
          <a:p>
            <a:r>
              <a:rPr lang="en-US" dirty="0" smtClean="0"/>
              <a:t>Option 2: </a:t>
            </a:r>
            <a:r>
              <a:rPr lang="en-US" dirty="0"/>
              <a:t>detailed </a:t>
            </a:r>
            <a:r>
              <a:rPr lang="en-US" dirty="0" smtClean="0"/>
              <a:t>presentation</a:t>
            </a:r>
            <a:endParaRPr lang="fr-FR" sz="1600" b="0" i="1" dirty="0"/>
          </a:p>
        </p:txBody>
      </p:sp>
      <p:sp>
        <p:nvSpPr>
          <p:cNvPr id="53" name="Ellipse 52"/>
          <p:cNvSpPr/>
          <p:nvPr/>
        </p:nvSpPr>
        <p:spPr bwMode="auto">
          <a:xfrm>
            <a:off x="827584" y="2780928"/>
            <a:ext cx="180467" cy="192878"/>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200" b="1" dirty="0">
                <a:solidFill>
                  <a:schemeClr val="bg1"/>
                </a:solidFill>
              </a:rPr>
              <a:t>4</a:t>
            </a:r>
            <a:endParaRPr kumimoji="0" lang="en-US" sz="1200" b="1" i="0" u="none" strike="noStrike" cap="none" normalizeH="0" baseline="0" dirty="0" smtClean="0">
              <a:ln>
                <a:noFill/>
              </a:ln>
              <a:solidFill>
                <a:schemeClr val="bg1"/>
              </a:solidFill>
              <a:effectLst/>
              <a:latin typeface="Arial" charset="0"/>
            </a:endParaRPr>
          </a:p>
        </p:txBody>
      </p:sp>
      <p:sp>
        <p:nvSpPr>
          <p:cNvPr id="54" name="Ellipse 53"/>
          <p:cNvSpPr/>
          <p:nvPr/>
        </p:nvSpPr>
        <p:spPr bwMode="auto">
          <a:xfrm>
            <a:off x="4283968" y="2780928"/>
            <a:ext cx="180467" cy="192878"/>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200" b="1" dirty="0" smtClean="0">
                <a:solidFill>
                  <a:schemeClr val="bg1"/>
                </a:solidFill>
              </a:rPr>
              <a:t>2</a:t>
            </a:r>
            <a:endParaRPr kumimoji="0" lang="en-US" sz="1200" b="1" i="0" u="none" strike="noStrike" cap="none" normalizeH="0" baseline="0" dirty="0" smtClean="0">
              <a:ln>
                <a:noFill/>
              </a:ln>
              <a:solidFill>
                <a:schemeClr val="bg1"/>
              </a:solidFill>
              <a:effectLst/>
              <a:latin typeface="Arial" charset="0"/>
            </a:endParaRPr>
          </a:p>
        </p:txBody>
      </p:sp>
      <p:sp>
        <p:nvSpPr>
          <p:cNvPr id="55" name="Ellipse 54"/>
          <p:cNvSpPr/>
          <p:nvPr/>
        </p:nvSpPr>
        <p:spPr bwMode="auto">
          <a:xfrm>
            <a:off x="6660232" y="2780928"/>
            <a:ext cx="180467" cy="192878"/>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200" b="1" dirty="0" smtClean="0">
                <a:solidFill>
                  <a:schemeClr val="bg1"/>
                </a:solidFill>
              </a:rPr>
              <a:t>3</a:t>
            </a:r>
            <a:endParaRPr kumimoji="0" lang="en-US" sz="1200" b="1" i="0" u="none" strike="noStrike" cap="none" normalizeH="0" baseline="0" dirty="0" smtClean="0">
              <a:ln>
                <a:noFill/>
              </a:ln>
              <a:solidFill>
                <a:schemeClr val="bg1"/>
              </a:solidFill>
              <a:effectLst/>
              <a:latin typeface="Arial" charset="0"/>
            </a:endParaRPr>
          </a:p>
        </p:txBody>
      </p:sp>
      <p:sp>
        <p:nvSpPr>
          <p:cNvPr id="56" name="Ellipse 55"/>
          <p:cNvSpPr/>
          <p:nvPr/>
        </p:nvSpPr>
        <p:spPr bwMode="auto">
          <a:xfrm>
            <a:off x="2267744" y="908720"/>
            <a:ext cx="180467" cy="192878"/>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1</a:t>
            </a:r>
          </a:p>
        </p:txBody>
      </p:sp>
      <p:sp>
        <p:nvSpPr>
          <p:cNvPr id="5" name="Rectangle 4"/>
          <p:cNvSpPr/>
          <p:nvPr/>
        </p:nvSpPr>
        <p:spPr bwMode="auto">
          <a:xfrm>
            <a:off x="8355147" y="5220816"/>
            <a:ext cx="692259" cy="29641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pitchFamily="34" charset="0"/>
              </a:rPr>
              <a:t>Regulatory</a:t>
            </a:r>
            <a:r>
              <a:rPr kumimoji="0" lang="en-US" sz="800" b="0" i="0" u="none" strike="noStrike" cap="none" normalizeH="0" smtClean="0">
                <a:ln>
                  <a:noFill/>
                </a:ln>
                <a:solidFill>
                  <a:schemeClr val="tx1"/>
                </a:solidFill>
                <a:effectLst/>
                <a:latin typeface="Arial" pitchFamily="34" charset="0"/>
              </a:rPr>
              <a:t> framework</a:t>
            </a:r>
            <a:endParaRPr kumimoji="0" lang="en-US" sz="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xmlns="" val="834916972"/>
      </p:ext>
    </p:extLst>
  </p:cSld>
  <p:clrMapOvr>
    <a:masterClrMapping/>
  </p:clrMapOvr>
  <p:transition spd="med">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en-GB" dirty="0" smtClean="0"/>
              <a:t>Status of operational and regulatory changes</a:t>
            </a:r>
            <a:endParaRPr lang="fr-FR" dirty="0"/>
          </a:p>
        </p:txBody>
      </p:sp>
      <p:sp>
        <p:nvSpPr>
          <p:cNvPr id="2" name="Espace réservé du contenu 1"/>
          <p:cNvSpPr>
            <a:spLocks noGrp="1"/>
          </p:cNvSpPr>
          <p:nvPr>
            <p:ph idx="1"/>
          </p:nvPr>
        </p:nvSpPr>
        <p:spPr>
          <a:xfrm>
            <a:off x="665285" y="1196752"/>
            <a:ext cx="7723139" cy="5112568"/>
          </a:xfrm>
        </p:spPr>
        <p:txBody>
          <a:bodyPr/>
          <a:lstStyle/>
          <a:p>
            <a:pPr marL="285750" lvl="1" indent="-285750" algn="just">
              <a:lnSpc>
                <a:spcPct val="150000"/>
              </a:lnSpc>
              <a:spcBef>
                <a:spcPct val="20000"/>
              </a:spcBef>
              <a:spcAft>
                <a:spcPts val="1200"/>
              </a:spcAft>
              <a:buClr>
                <a:srgbClr val="C00000"/>
              </a:buClr>
              <a:buSzPct val="120000"/>
              <a:buFont typeface="Wingdings" pitchFamily="2" charset="2"/>
              <a:buChar char="§"/>
              <a:defRPr/>
            </a:pPr>
            <a:r>
              <a:rPr lang="en-GB" sz="1400" b="1" dirty="0" smtClean="0"/>
              <a:t>Change of Gate Closure Time of the Iberian market to 12:00 (CET)</a:t>
            </a:r>
          </a:p>
          <a:p>
            <a:pPr marL="285750" lvl="1" indent="-285750" algn="just">
              <a:lnSpc>
                <a:spcPct val="150000"/>
              </a:lnSpc>
              <a:spcBef>
                <a:spcPct val="20000"/>
              </a:spcBef>
              <a:buClr>
                <a:srgbClr val="C00000"/>
              </a:buClr>
              <a:buSzPct val="120000"/>
              <a:buFont typeface="Wingdings" pitchFamily="2" charset="2"/>
              <a:buChar char="§"/>
              <a:defRPr/>
            </a:pPr>
            <a:r>
              <a:rPr lang="en-GB" sz="1400" b="1" dirty="0" smtClean="0"/>
              <a:t>A set of regulatory changes needed in Spain can be identified</a:t>
            </a:r>
          </a:p>
          <a:p>
            <a:pPr marL="866775" lvl="2" indent="-285750" algn="just">
              <a:lnSpc>
                <a:spcPct val="150000"/>
              </a:lnSpc>
              <a:spcBef>
                <a:spcPct val="20000"/>
              </a:spcBef>
              <a:buClr>
                <a:srgbClr val="C00000"/>
              </a:buClr>
              <a:buSzPct val="120000"/>
              <a:buFont typeface="Arial" pitchFamily="34" charset="0"/>
              <a:buChar char="•"/>
              <a:defRPr/>
            </a:pPr>
            <a:r>
              <a:rPr lang="en-GB" sz="1200" dirty="0" smtClean="0"/>
              <a:t>High level regulation (Ministerial Order 4112/2005)</a:t>
            </a:r>
          </a:p>
          <a:p>
            <a:pPr marL="866775" lvl="2" indent="-285750" algn="just">
              <a:lnSpc>
                <a:spcPct val="150000"/>
              </a:lnSpc>
              <a:spcBef>
                <a:spcPct val="20000"/>
              </a:spcBef>
              <a:buClr>
                <a:srgbClr val="C00000"/>
              </a:buClr>
              <a:buSzPct val="120000"/>
              <a:buFont typeface="Arial" pitchFamily="34" charset="0"/>
              <a:buChar char="•"/>
              <a:defRPr/>
            </a:pPr>
            <a:r>
              <a:rPr lang="en-GB" sz="1200" dirty="0" smtClean="0"/>
              <a:t>MIBEL Markets Rules and Operational Procedures in Spain </a:t>
            </a:r>
            <a:r>
              <a:rPr lang="en-GB" sz="1200" dirty="0" smtClean="0"/>
              <a:t>(</a:t>
            </a:r>
            <a:r>
              <a:rPr lang="en-GB" sz="1200" smtClean="0"/>
              <a:t>e.g. tick </a:t>
            </a:r>
            <a:r>
              <a:rPr lang="en-GB" sz="1200" dirty="0" smtClean="0"/>
              <a:t>size…)</a:t>
            </a:r>
          </a:p>
          <a:p>
            <a:pPr marL="866775" lvl="2" indent="-285750" algn="just">
              <a:lnSpc>
                <a:spcPct val="150000"/>
              </a:lnSpc>
              <a:spcBef>
                <a:spcPct val="20000"/>
              </a:spcBef>
              <a:buClr>
                <a:srgbClr val="C00000"/>
              </a:buClr>
              <a:buSzPct val="120000"/>
              <a:buFont typeface="Arial" pitchFamily="34" charset="0"/>
              <a:buChar char="•"/>
              <a:defRPr/>
            </a:pPr>
            <a:r>
              <a:rPr lang="en-GB" sz="1200" dirty="0" smtClean="0"/>
              <a:t>FR-ES Interconnection rules (IFE Rules)</a:t>
            </a:r>
          </a:p>
          <a:p>
            <a:pPr marL="866775" lvl="2" indent="-285750" algn="just">
              <a:lnSpc>
                <a:spcPct val="150000"/>
              </a:lnSpc>
              <a:spcBef>
                <a:spcPct val="20000"/>
              </a:spcBef>
              <a:spcAft>
                <a:spcPts val="1200"/>
              </a:spcAft>
              <a:buClr>
                <a:srgbClr val="C00000"/>
              </a:buClr>
              <a:buSzPct val="120000"/>
              <a:buFont typeface="Arial" pitchFamily="34" charset="0"/>
              <a:buChar char="•"/>
              <a:defRPr/>
            </a:pPr>
            <a:r>
              <a:rPr lang="en-GB" sz="1200" dirty="0" smtClean="0"/>
              <a:t>Cooperation Agreement RTE-REE for the management of the interconnection </a:t>
            </a:r>
          </a:p>
          <a:p>
            <a:pPr marL="285750" lvl="1" indent="-285750" algn="just">
              <a:lnSpc>
                <a:spcPct val="150000"/>
              </a:lnSpc>
              <a:spcBef>
                <a:spcPct val="20000"/>
              </a:spcBef>
              <a:buClr>
                <a:srgbClr val="C00000"/>
              </a:buClr>
              <a:buSzPct val="120000"/>
              <a:buFont typeface="Wingdings" pitchFamily="2" charset="2"/>
              <a:buChar char="§"/>
              <a:defRPr/>
            </a:pPr>
            <a:r>
              <a:rPr lang="en-GB" sz="1400" b="1" dirty="0" smtClean="0"/>
              <a:t>A set of regulatory changes needed in Portugal can be identified</a:t>
            </a:r>
          </a:p>
          <a:p>
            <a:pPr marL="866775" lvl="2" indent="-285750" algn="just">
              <a:lnSpc>
                <a:spcPct val="150000"/>
              </a:lnSpc>
              <a:spcBef>
                <a:spcPct val="20000"/>
              </a:spcBef>
              <a:buClr>
                <a:srgbClr val="C00000"/>
              </a:buClr>
              <a:buSzPct val="120000"/>
              <a:buFont typeface="Arial" pitchFamily="34" charset="0"/>
              <a:buChar char="•"/>
              <a:defRPr/>
            </a:pPr>
            <a:r>
              <a:rPr lang="en-GB" sz="1200" dirty="0" smtClean="0"/>
              <a:t>Manual de </a:t>
            </a:r>
            <a:r>
              <a:rPr lang="en-GB" sz="1200" dirty="0" err="1" smtClean="0"/>
              <a:t>Procedimento</a:t>
            </a:r>
            <a:r>
              <a:rPr lang="en-GB" sz="1200" dirty="0" smtClean="0"/>
              <a:t> da </a:t>
            </a:r>
            <a:r>
              <a:rPr lang="en-GB" sz="1200" dirty="0" err="1" smtClean="0"/>
              <a:t>Gestão</a:t>
            </a:r>
            <a:r>
              <a:rPr lang="en-GB" sz="1200" dirty="0" smtClean="0"/>
              <a:t> Global do </a:t>
            </a:r>
            <a:r>
              <a:rPr lang="en-GB" sz="1200" dirty="0" err="1" smtClean="0"/>
              <a:t>Sistema</a:t>
            </a:r>
            <a:r>
              <a:rPr lang="en-GB" sz="1200" dirty="0" smtClean="0"/>
              <a:t> and corresponding </a:t>
            </a:r>
            <a:r>
              <a:rPr lang="en-GB" sz="1200" dirty="0" err="1" smtClean="0"/>
              <a:t>Avisos</a:t>
            </a:r>
            <a:r>
              <a:rPr lang="en-GB" sz="1200" dirty="0" smtClean="0"/>
              <a:t>;</a:t>
            </a:r>
          </a:p>
          <a:p>
            <a:pPr marL="866775" lvl="2" indent="-285750" algn="just">
              <a:lnSpc>
                <a:spcPct val="150000"/>
              </a:lnSpc>
              <a:spcBef>
                <a:spcPct val="20000"/>
              </a:spcBef>
              <a:buClr>
                <a:srgbClr val="C00000"/>
              </a:buClr>
              <a:buSzPct val="120000"/>
              <a:buFont typeface="Arial" pitchFamily="34" charset="0"/>
              <a:buChar char="•"/>
              <a:defRPr/>
            </a:pPr>
            <a:r>
              <a:rPr lang="en-GB" sz="1200" dirty="0" smtClean="0"/>
              <a:t>Agreement between REN and OMIE.</a:t>
            </a:r>
          </a:p>
          <a:p>
            <a:pPr marL="866775" lvl="2" indent="-285750" algn="just">
              <a:lnSpc>
                <a:spcPct val="150000"/>
              </a:lnSpc>
              <a:spcBef>
                <a:spcPct val="20000"/>
              </a:spcBef>
              <a:buClr>
                <a:srgbClr val="C00000"/>
              </a:buClr>
              <a:buSzPct val="120000"/>
              <a:buFont typeface="Arial" pitchFamily="34" charset="0"/>
              <a:buChar char="•"/>
              <a:defRPr/>
            </a:pPr>
            <a:endParaRPr lang="en-GB" sz="1200" dirty="0"/>
          </a:p>
          <a:p>
            <a:pPr marL="285750" lvl="1" indent="-285750" algn="just">
              <a:lnSpc>
                <a:spcPct val="150000"/>
              </a:lnSpc>
              <a:spcBef>
                <a:spcPct val="20000"/>
              </a:spcBef>
              <a:buClr>
                <a:srgbClr val="C00000"/>
              </a:buClr>
              <a:buFont typeface="Wingdings" pitchFamily="2" charset="2"/>
              <a:buChar char="§"/>
              <a:defRPr/>
            </a:pPr>
            <a:r>
              <a:rPr lang="en-GB" b="1" dirty="0">
                <a:solidFill>
                  <a:srgbClr val="C00000"/>
                </a:solidFill>
              </a:rPr>
              <a:t>Implementation of these changes before </a:t>
            </a:r>
            <a:r>
              <a:rPr lang="en-GB" b="1" dirty="0" smtClean="0">
                <a:solidFill>
                  <a:srgbClr val="C00000"/>
                </a:solidFill>
              </a:rPr>
              <a:t>November </a:t>
            </a:r>
            <a:r>
              <a:rPr lang="en-GB" b="1" dirty="0">
                <a:solidFill>
                  <a:srgbClr val="C00000"/>
                </a:solidFill>
              </a:rPr>
              <a:t>2013 is on the critical path for market coupling go live</a:t>
            </a:r>
          </a:p>
          <a:p>
            <a:pPr marL="285750" lvl="1" indent="-285750" algn="just">
              <a:lnSpc>
                <a:spcPct val="150000"/>
              </a:lnSpc>
              <a:spcBef>
                <a:spcPct val="20000"/>
              </a:spcBef>
              <a:buClr>
                <a:srgbClr val="C00000"/>
              </a:buClr>
              <a:buFont typeface="Wingdings" pitchFamily="2" charset="2"/>
              <a:buChar char="§"/>
              <a:defRPr/>
            </a:pPr>
            <a:r>
              <a:rPr lang="en-GB" b="1" dirty="0">
                <a:solidFill>
                  <a:srgbClr val="C00000"/>
                </a:solidFill>
              </a:rPr>
              <a:t>The signature of all needed agreements between parties is a critical condition for program progress</a:t>
            </a:r>
          </a:p>
        </p:txBody>
      </p:sp>
      <p:sp>
        <p:nvSpPr>
          <p:cNvPr id="4" name="Espace réservé du numéro de diapositive 3"/>
          <p:cNvSpPr>
            <a:spLocks noGrp="1"/>
          </p:cNvSpPr>
          <p:nvPr>
            <p:ph type="sldNum" sz="quarter" idx="12"/>
          </p:nvPr>
        </p:nvSpPr>
        <p:spPr/>
        <p:txBody>
          <a:bodyPr/>
          <a:lstStyle/>
          <a:p>
            <a:fld id="{295CE0A7-6159-4932-9B5C-B07A3C24A47B}" type="slidenum">
              <a:rPr lang="en-US" smtClean="0">
                <a:solidFill>
                  <a:srgbClr val="B20E10"/>
                </a:solidFill>
              </a:rPr>
              <a:pPr/>
              <a:t>18</a:t>
            </a:fld>
            <a:endParaRPr lang="en-US">
              <a:solidFill>
                <a:srgbClr val="B20E10"/>
              </a:solidFill>
            </a:endParaRPr>
          </a:p>
        </p:txBody>
      </p:sp>
    </p:spTree>
  </p:cSld>
  <p:clrMapOvr>
    <a:masterClrMapping/>
  </p:clrMapOvr>
  <p:transition spd="med">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295CE0A7-6159-4932-9B5C-B07A3C24A47B}" type="slidenum">
              <a:rPr lang="en-US" smtClean="0">
                <a:solidFill>
                  <a:srgbClr val="B20E10"/>
                </a:solidFill>
              </a:rPr>
              <a:pPr/>
              <a:t>19</a:t>
            </a:fld>
            <a:endParaRPr lang="en-US">
              <a:solidFill>
                <a:srgbClr val="B20E10"/>
              </a:solidFill>
            </a:endParaRPr>
          </a:p>
        </p:txBody>
      </p:sp>
      <p:sp>
        <p:nvSpPr>
          <p:cNvPr id="5" name="Titre 4"/>
          <p:cNvSpPr>
            <a:spLocks noGrp="1"/>
          </p:cNvSpPr>
          <p:nvPr>
            <p:ph type="title"/>
          </p:nvPr>
        </p:nvSpPr>
        <p:spPr/>
        <p:txBody>
          <a:bodyPr/>
          <a:lstStyle/>
          <a:p>
            <a:r>
              <a:rPr lang="fr-FR" dirty="0" smtClean="0"/>
              <a:t>Agenda</a:t>
            </a:r>
            <a:endParaRPr lang="fr-FR" dirty="0"/>
          </a:p>
        </p:txBody>
      </p:sp>
      <p:sp>
        <p:nvSpPr>
          <p:cNvPr id="7" name="Rectangle 7"/>
          <p:cNvSpPr>
            <a:spLocks noChangeArrowheads="1"/>
          </p:cNvSpPr>
          <p:nvPr/>
        </p:nvSpPr>
        <p:spPr bwMode="auto">
          <a:xfrm>
            <a:off x="3241861" y="1398985"/>
            <a:ext cx="5688012" cy="509587"/>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Project overview</a:t>
            </a:r>
          </a:p>
        </p:txBody>
      </p:sp>
      <p:sp>
        <p:nvSpPr>
          <p:cNvPr id="8" name="Rectangle 2"/>
          <p:cNvSpPr>
            <a:spLocks noChangeArrowheads="1"/>
          </p:cNvSpPr>
          <p:nvPr/>
        </p:nvSpPr>
        <p:spPr bwMode="auto">
          <a:xfrm>
            <a:off x="3241861" y="2338900"/>
            <a:ext cx="5688012" cy="509588"/>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High Level Functional Architecture 			</a:t>
            </a:r>
          </a:p>
        </p:txBody>
      </p:sp>
      <p:sp>
        <p:nvSpPr>
          <p:cNvPr id="9" name="Rectangle 2"/>
          <p:cNvSpPr>
            <a:spLocks noChangeArrowheads="1"/>
          </p:cNvSpPr>
          <p:nvPr/>
        </p:nvSpPr>
        <p:spPr bwMode="auto">
          <a:xfrm>
            <a:off x="3241861" y="3278816"/>
            <a:ext cx="5688012" cy="508000"/>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Legal framework and regulatory evolutions</a:t>
            </a:r>
          </a:p>
        </p:txBody>
      </p:sp>
      <p:sp>
        <p:nvSpPr>
          <p:cNvPr id="10" name="Rectangle 8"/>
          <p:cNvSpPr>
            <a:spLocks noChangeArrowheads="1"/>
          </p:cNvSpPr>
          <p:nvPr/>
        </p:nvSpPr>
        <p:spPr bwMode="auto">
          <a:xfrm>
            <a:off x="2699792" y="1403228"/>
            <a:ext cx="426977" cy="509103"/>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defRPr/>
            </a:pPr>
            <a:r>
              <a:rPr lang="en-US" sz="1600" b="1" smtClean="0">
                <a:solidFill>
                  <a:schemeClr val="bg1"/>
                </a:solidFill>
                <a:cs typeface="Arial" pitchFamily="34" charset="0"/>
              </a:rPr>
              <a:t>1</a:t>
            </a:r>
            <a:endParaRPr lang="en-US" sz="1600" b="1">
              <a:solidFill>
                <a:schemeClr val="bg1"/>
              </a:solidFill>
              <a:cs typeface="Arial" pitchFamily="34" charset="0"/>
            </a:endParaRPr>
          </a:p>
        </p:txBody>
      </p:sp>
      <p:sp>
        <p:nvSpPr>
          <p:cNvPr id="11" name="Rectangle 9"/>
          <p:cNvSpPr>
            <a:spLocks noChangeArrowheads="1"/>
          </p:cNvSpPr>
          <p:nvPr/>
        </p:nvSpPr>
        <p:spPr bwMode="auto">
          <a:xfrm>
            <a:off x="2699792" y="3272499"/>
            <a:ext cx="427038" cy="509588"/>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3</a:t>
            </a:r>
          </a:p>
        </p:txBody>
      </p:sp>
      <p:sp>
        <p:nvSpPr>
          <p:cNvPr id="12" name="Rectangle 9"/>
          <p:cNvSpPr>
            <a:spLocks noChangeArrowheads="1"/>
          </p:cNvSpPr>
          <p:nvPr/>
        </p:nvSpPr>
        <p:spPr bwMode="auto">
          <a:xfrm>
            <a:off x="2699792" y="2338415"/>
            <a:ext cx="427038" cy="508000"/>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2</a:t>
            </a:r>
          </a:p>
        </p:txBody>
      </p:sp>
      <p:sp>
        <p:nvSpPr>
          <p:cNvPr id="13" name="Rectangle 2"/>
          <p:cNvSpPr>
            <a:spLocks noChangeArrowheads="1"/>
          </p:cNvSpPr>
          <p:nvPr/>
        </p:nvSpPr>
        <p:spPr bwMode="auto">
          <a:xfrm>
            <a:off x="3241861" y="4217144"/>
            <a:ext cx="5688012" cy="508000"/>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defTabSz="700088">
              <a:lnSpc>
                <a:spcPct val="90000"/>
              </a:lnSpc>
            </a:pPr>
            <a:r>
              <a:rPr lang="en-US" sz="1600" b="1" dirty="0">
                <a:solidFill>
                  <a:schemeClr val="bg1"/>
                </a:solidFill>
                <a:cs typeface="Arial" pitchFamily="34" charset="0"/>
              </a:rPr>
              <a:t>Project planning </a:t>
            </a:r>
          </a:p>
        </p:txBody>
      </p:sp>
      <p:sp>
        <p:nvSpPr>
          <p:cNvPr id="14" name="Rectangle 9"/>
          <p:cNvSpPr>
            <a:spLocks noChangeArrowheads="1"/>
          </p:cNvSpPr>
          <p:nvPr/>
        </p:nvSpPr>
        <p:spPr bwMode="auto">
          <a:xfrm>
            <a:off x="2699792" y="4208171"/>
            <a:ext cx="427038" cy="508000"/>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4</a:t>
            </a:r>
          </a:p>
        </p:txBody>
      </p:sp>
    </p:spTree>
    <p:extLst>
      <p:ext uri="{BB962C8B-B14F-4D97-AF65-F5344CB8AC3E}">
        <p14:creationId xmlns:p14="http://schemas.microsoft.com/office/powerpoint/2010/main" xmlns="" val="3338079342"/>
      </p:ext>
    </p:extLst>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295CE0A7-6159-4932-9B5C-B07A3C24A47B}" type="slidenum">
              <a:rPr lang="en-US" smtClean="0">
                <a:solidFill>
                  <a:srgbClr val="B20E10"/>
                </a:solidFill>
              </a:rPr>
              <a:pPr/>
              <a:t>2</a:t>
            </a:fld>
            <a:endParaRPr lang="en-US">
              <a:solidFill>
                <a:srgbClr val="B20E10"/>
              </a:solidFill>
            </a:endParaRPr>
          </a:p>
        </p:txBody>
      </p:sp>
      <p:sp>
        <p:nvSpPr>
          <p:cNvPr id="5" name="Titre 4"/>
          <p:cNvSpPr>
            <a:spLocks noGrp="1"/>
          </p:cNvSpPr>
          <p:nvPr>
            <p:ph type="title"/>
          </p:nvPr>
        </p:nvSpPr>
        <p:spPr/>
        <p:txBody>
          <a:bodyPr/>
          <a:lstStyle/>
          <a:p>
            <a:r>
              <a:rPr lang="fr-FR" dirty="0" smtClean="0"/>
              <a:t>Agenda</a:t>
            </a:r>
            <a:endParaRPr lang="fr-FR" dirty="0"/>
          </a:p>
        </p:txBody>
      </p:sp>
      <p:sp>
        <p:nvSpPr>
          <p:cNvPr id="7" name="Rectangle 7"/>
          <p:cNvSpPr>
            <a:spLocks noChangeArrowheads="1"/>
          </p:cNvSpPr>
          <p:nvPr/>
        </p:nvSpPr>
        <p:spPr bwMode="auto">
          <a:xfrm>
            <a:off x="3241861" y="1398985"/>
            <a:ext cx="5688012" cy="509587"/>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Project overview</a:t>
            </a:r>
          </a:p>
        </p:txBody>
      </p:sp>
      <p:sp>
        <p:nvSpPr>
          <p:cNvPr id="8" name="Rectangle 2"/>
          <p:cNvSpPr>
            <a:spLocks noChangeArrowheads="1"/>
          </p:cNvSpPr>
          <p:nvPr/>
        </p:nvSpPr>
        <p:spPr bwMode="auto">
          <a:xfrm>
            <a:off x="3241861" y="2338900"/>
            <a:ext cx="5688012" cy="509588"/>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High Level Functional Architecture 			</a:t>
            </a:r>
          </a:p>
        </p:txBody>
      </p:sp>
      <p:sp>
        <p:nvSpPr>
          <p:cNvPr id="9" name="Rectangle 2"/>
          <p:cNvSpPr>
            <a:spLocks noChangeArrowheads="1"/>
          </p:cNvSpPr>
          <p:nvPr/>
        </p:nvSpPr>
        <p:spPr bwMode="auto">
          <a:xfrm>
            <a:off x="3241861" y="3278816"/>
            <a:ext cx="5688012" cy="508000"/>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Legal framework and regulatory evolutions</a:t>
            </a:r>
          </a:p>
        </p:txBody>
      </p:sp>
      <p:sp>
        <p:nvSpPr>
          <p:cNvPr id="10" name="Rectangle 8"/>
          <p:cNvSpPr>
            <a:spLocks noChangeArrowheads="1"/>
          </p:cNvSpPr>
          <p:nvPr/>
        </p:nvSpPr>
        <p:spPr bwMode="auto">
          <a:xfrm>
            <a:off x="2699792" y="1403228"/>
            <a:ext cx="426977" cy="509103"/>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defRPr/>
            </a:pPr>
            <a:r>
              <a:rPr lang="en-US" sz="1600" b="1" smtClean="0">
                <a:solidFill>
                  <a:schemeClr val="bg1"/>
                </a:solidFill>
                <a:cs typeface="Arial" pitchFamily="34" charset="0"/>
              </a:rPr>
              <a:t>1</a:t>
            </a:r>
            <a:endParaRPr lang="en-US" sz="1600" b="1">
              <a:solidFill>
                <a:schemeClr val="bg1"/>
              </a:solidFill>
              <a:cs typeface="Arial" pitchFamily="34" charset="0"/>
            </a:endParaRPr>
          </a:p>
        </p:txBody>
      </p:sp>
      <p:sp>
        <p:nvSpPr>
          <p:cNvPr id="11" name="Rectangle 9"/>
          <p:cNvSpPr>
            <a:spLocks noChangeArrowheads="1"/>
          </p:cNvSpPr>
          <p:nvPr/>
        </p:nvSpPr>
        <p:spPr bwMode="auto">
          <a:xfrm>
            <a:off x="2699792" y="3272499"/>
            <a:ext cx="427038" cy="509588"/>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3</a:t>
            </a:r>
          </a:p>
        </p:txBody>
      </p:sp>
      <p:sp>
        <p:nvSpPr>
          <p:cNvPr id="12" name="Rectangle 9"/>
          <p:cNvSpPr>
            <a:spLocks noChangeArrowheads="1"/>
          </p:cNvSpPr>
          <p:nvPr/>
        </p:nvSpPr>
        <p:spPr bwMode="auto">
          <a:xfrm>
            <a:off x="2699792" y="2338415"/>
            <a:ext cx="427038" cy="508000"/>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2</a:t>
            </a:r>
          </a:p>
        </p:txBody>
      </p:sp>
      <p:sp>
        <p:nvSpPr>
          <p:cNvPr id="13" name="Rectangle 2"/>
          <p:cNvSpPr>
            <a:spLocks noChangeArrowheads="1"/>
          </p:cNvSpPr>
          <p:nvPr/>
        </p:nvSpPr>
        <p:spPr bwMode="auto">
          <a:xfrm>
            <a:off x="3241861" y="4217144"/>
            <a:ext cx="5688012" cy="508000"/>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Project planning </a:t>
            </a:r>
          </a:p>
        </p:txBody>
      </p:sp>
      <p:sp>
        <p:nvSpPr>
          <p:cNvPr id="14" name="Rectangle 9"/>
          <p:cNvSpPr>
            <a:spLocks noChangeArrowheads="1"/>
          </p:cNvSpPr>
          <p:nvPr/>
        </p:nvSpPr>
        <p:spPr bwMode="auto">
          <a:xfrm>
            <a:off x="2699792" y="4208171"/>
            <a:ext cx="427038" cy="508000"/>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4</a:t>
            </a:r>
          </a:p>
        </p:txBody>
      </p:sp>
    </p:spTree>
    <p:extLst>
      <p:ext uri="{BB962C8B-B14F-4D97-AF65-F5344CB8AC3E}">
        <p14:creationId xmlns:p14="http://schemas.microsoft.com/office/powerpoint/2010/main" xmlns="" val="3248993392"/>
      </p:ext>
    </p:extLst>
  </p:cSld>
  <p:clrMapOvr>
    <a:masterClrMapping/>
  </p:clrMapOvr>
  <p:transition spd="med">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The SWE-PPC </a:t>
            </a:r>
            <a:r>
              <a:rPr lang="fr-FR" dirty="0" err="1"/>
              <a:t>project</a:t>
            </a:r>
            <a:r>
              <a:rPr lang="fr-FR" dirty="0"/>
              <a:t> planning</a:t>
            </a:r>
          </a:p>
        </p:txBody>
      </p:sp>
      <p:sp>
        <p:nvSpPr>
          <p:cNvPr id="3" name="Espace réservé du contenu 2"/>
          <p:cNvSpPr>
            <a:spLocks noGrp="1"/>
          </p:cNvSpPr>
          <p:nvPr>
            <p:ph idx="1"/>
          </p:nvPr>
        </p:nvSpPr>
        <p:spPr>
          <a:xfrm>
            <a:off x="665285" y="1124744"/>
            <a:ext cx="7867155" cy="4536504"/>
          </a:xfrm>
        </p:spPr>
        <p:txBody>
          <a:bodyPr/>
          <a:lstStyle/>
          <a:p>
            <a:pPr marL="180975" lvl="1" indent="-285750" algn="just">
              <a:spcBef>
                <a:spcPct val="20000"/>
              </a:spcBef>
              <a:spcAft>
                <a:spcPts val="600"/>
              </a:spcAft>
              <a:buClr>
                <a:srgbClr val="C00000"/>
              </a:buClr>
              <a:buSzPct val="120000"/>
              <a:buFont typeface="Wingdings" pitchFamily="2" charset="2"/>
              <a:buChar char="§"/>
              <a:defRPr/>
            </a:pPr>
            <a:r>
              <a:rPr lang="en-GB" sz="1400" b="1" dirty="0" smtClean="0">
                <a:solidFill>
                  <a:schemeClr val="tx1"/>
                </a:solidFill>
                <a:latin typeface="+mn-lt"/>
              </a:rPr>
              <a:t>Preliminary SWE Project planning:</a:t>
            </a:r>
          </a:p>
          <a:p>
            <a:pPr marL="600075" lvl="2" indent="-285750" algn="just">
              <a:spcBef>
                <a:spcPct val="20000"/>
              </a:spcBef>
              <a:spcAft>
                <a:spcPts val="600"/>
              </a:spcAft>
              <a:buClr>
                <a:srgbClr val="C00000"/>
              </a:buClr>
              <a:buSzPct val="120000"/>
              <a:defRPr/>
            </a:pPr>
            <a:r>
              <a:rPr lang="en-GB" dirty="0" smtClean="0">
                <a:solidFill>
                  <a:schemeClr val="tx1"/>
                </a:solidFill>
              </a:rPr>
              <a:t>The remaining design activities are mainly the finalization of the design, the extension of the project to implementation, the proposal of the regulatory changes and contractual developments needed to implement PPC processes. It is foreseen to finish the design phase in March 2013 and to start the implementation phase of the project with IT developments and testing</a:t>
            </a:r>
          </a:p>
          <a:p>
            <a:pPr marL="600075" lvl="2" indent="-285750" algn="just">
              <a:spcBef>
                <a:spcPct val="20000"/>
              </a:spcBef>
              <a:spcAft>
                <a:spcPts val="600"/>
              </a:spcAft>
              <a:buClr>
                <a:srgbClr val="C00000"/>
              </a:buClr>
              <a:buSzPct val="120000"/>
              <a:defRPr/>
            </a:pPr>
            <a:r>
              <a:rPr lang="en-GB" dirty="0" smtClean="0">
                <a:solidFill>
                  <a:schemeClr val="tx1"/>
                </a:solidFill>
              </a:rPr>
              <a:t>It is the objective of all SWE parties to participate in the NWE integration tests in June 2013, provided that all local SWE tests are completed successfully at that date. As PCR members EPEX and OMIE already participate in the PCR testing</a:t>
            </a:r>
          </a:p>
          <a:p>
            <a:pPr marL="600075" lvl="2" indent="-285750" algn="just">
              <a:spcBef>
                <a:spcPct val="20000"/>
              </a:spcBef>
              <a:spcAft>
                <a:spcPts val="600"/>
              </a:spcAft>
              <a:buClr>
                <a:srgbClr val="C00000"/>
              </a:buClr>
              <a:buSzPct val="120000"/>
              <a:defRPr/>
            </a:pPr>
            <a:r>
              <a:rPr lang="en-US" dirty="0" smtClean="0">
                <a:solidFill>
                  <a:schemeClr val="tx1"/>
                </a:solidFill>
              </a:rPr>
              <a:t>The Florence Forum conclusions of the 20</a:t>
            </a:r>
            <a:r>
              <a:rPr lang="en-US" baseline="30000" dirty="0" smtClean="0">
                <a:solidFill>
                  <a:schemeClr val="tx1"/>
                </a:solidFill>
              </a:rPr>
              <a:t>th</a:t>
            </a:r>
            <a:r>
              <a:rPr lang="en-US" dirty="0" smtClean="0">
                <a:solidFill>
                  <a:schemeClr val="tx1"/>
                </a:solidFill>
              </a:rPr>
              <a:t>  and 21</a:t>
            </a:r>
            <a:r>
              <a:rPr lang="en-US" baseline="30000" dirty="0" smtClean="0">
                <a:solidFill>
                  <a:schemeClr val="tx1"/>
                </a:solidFill>
              </a:rPr>
              <a:t>st</a:t>
            </a:r>
            <a:r>
              <a:rPr lang="en-US" dirty="0" smtClean="0">
                <a:solidFill>
                  <a:schemeClr val="tx1"/>
                </a:solidFill>
              </a:rPr>
              <a:t> November 2012 meeting have confirmed that the European community supports “all parties to proceed speedily, including the SWE region as soon as possible” </a:t>
            </a:r>
          </a:p>
          <a:p>
            <a:pPr marL="600075" lvl="2" indent="-285750" algn="just">
              <a:spcBef>
                <a:spcPct val="20000"/>
              </a:spcBef>
              <a:spcAft>
                <a:spcPts val="1200"/>
              </a:spcAft>
              <a:buClr>
                <a:srgbClr val="C00000"/>
              </a:buClr>
              <a:buSzPct val="120000"/>
              <a:defRPr/>
            </a:pPr>
            <a:r>
              <a:rPr lang="en-US" dirty="0" smtClean="0">
                <a:solidFill>
                  <a:schemeClr val="tx1"/>
                </a:solidFill>
              </a:rPr>
              <a:t>The SWE project go-live date will be defined in a reasonable manner once the process is evaluated in detail together with NWE</a:t>
            </a:r>
          </a:p>
          <a:p>
            <a:pPr marL="600075" lvl="2" indent="-285750" algn="just">
              <a:spcBef>
                <a:spcPct val="20000"/>
              </a:spcBef>
              <a:spcAft>
                <a:spcPts val="1200"/>
              </a:spcAft>
              <a:buClr>
                <a:srgbClr val="C00000"/>
              </a:buClr>
              <a:buSzPct val="120000"/>
              <a:defRPr/>
            </a:pPr>
            <a:endParaRPr lang="en-US" sz="1200" dirty="0" smtClean="0">
              <a:solidFill>
                <a:schemeClr val="tx1"/>
              </a:solidFill>
            </a:endParaRPr>
          </a:p>
          <a:p>
            <a:pPr marL="285750" lvl="1" indent="-285750" algn="just">
              <a:spcBef>
                <a:spcPct val="20000"/>
              </a:spcBef>
              <a:spcAft>
                <a:spcPts val="600"/>
              </a:spcAft>
              <a:buClr>
                <a:srgbClr val="C00000"/>
              </a:buClr>
              <a:buFont typeface="Wingdings" pitchFamily="2" charset="2"/>
              <a:buChar char="§"/>
              <a:defRPr/>
            </a:pPr>
            <a:r>
              <a:rPr lang="en-US" sz="1400" b="1" dirty="0" smtClean="0">
                <a:solidFill>
                  <a:schemeClr val="tx1"/>
                </a:solidFill>
                <a:latin typeface="+mn-lt"/>
              </a:rPr>
              <a:t>SWE parties </a:t>
            </a:r>
            <a:r>
              <a:rPr lang="en-US" b="1" dirty="0" smtClean="0"/>
              <a:t>have assessed</a:t>
            </a:r>
            <a:r>
              <a:rPr lang="en-US" sz="1400" b="1" dirty="0" smtClean="0">
                <a:solidFill>
                  <a:schemeClr val="tx1"/>
                </a:solidFill>
                <a:latin typeface="+mn-lt"/>
              </a:rPr>
              <a:t> two options for the planning (cf. next slides). These planning options take into account coordination with NWE and include the assessment of temporary solutions for some specific processes</a:t>
            </a:r>
          </a:p>
          <a:p>
            <a:pPr marL="180975" lvl="1" indent="-285750" algn="just">
              <a:spcBef>
                <a:spcPct val="20000"/>
              </a:spcBef>
              <a:spcAft>
                <a:spcPts val="600"/>
              </a:spcAft>
              <a:buClr>
                <a:srgbClr val="C00000"/>
              </a:buClr>
              <a:buSzPct val="120000"/>
              <a:defRPr/>
            </a:pPr>
            <a:endParaRPr lang="fr-FR" sz="1400" b="1" dirty="0" smtClean="0">
              <a:solidFill>
                <a:srgbClr val="FF0000"/>
              </a:solidFill>
              <a:latin typeface="+mn-lt"/>
            </a:endParaRPr>
          </a:p>
          <a:p>
            <a:pPr>
              <a:spcAft>
                <a:spcPts val="600"/>
              </a:spcAft>
            </a:pPr>
            <a:endParaRPr lang="en-GB" dirty="0"/>
          </a:p>
        </p:txBody>
      </p:sp>
      <p:sp>
        <p:nvSpPr>
          <p:cNvPr id="2" name="Espace réservé du numéro de diapositive 1"/>
          <p:cNvSpPr>
            <a:spLocks noGrp="1"/>
          </p:cNvSpPr>
          <p:nvPr>
            <p:ph type="sldNum" sz="quarter" idx="12"/>
          </p:nvPr>
        </p:nvSpPr>
        <p:spPr/>
        <p:txBody>
          <a:bodyPr/>
          <a:lstStyle/>
          <a:p>
            <a:fld id="{295CE0A7-6159-4932-9B5C-B07A3C24A47B}" type="slidenum">
              <a:rPr lang="en-US" smtClean="0">
                <a:solidFill>
                  <a:srgbClr val="B20E10"/>
                </a:solidFill>
              </a:rPr>
              <a:pPr/>
              <a:t>20</a:t>
            </a:fld>
            <a:endParaRPr lang="en-US">
              <a:solidFill>
                <a:srgbClr val="B20E10"/>
              </a:solidFill>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27" name="Rectangle 3"/>
          <p:cNvSpPr>
            <a:spLocks noChangeArrowheads="1"/>
          </p:cNvSpPr>
          <p:nvPr/>
        </p:nvSpPr>
        <p:spPr bwMode="auto">
          <a:xfrm>
            <a:off x="457200" y="4924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extLst>
              <p:ext uri="{D42A27DB-BD31-4B8C-83A1-F6EECF244321}">
                <p14:modId xmlns:p14="http://schemas.microsoft.com/office/powerpoint/2010/main" xmlns="" val="1061226544"/>
              </p:ext>
            </p:extLst>
          </p:nvPr>
        </p:nvGraphicFramePr>
        <p:xfrm>
          <a:off x="87625" y="1172244"/>
          <a:ext cx="8872946" cy="5569124"/>
        </p:xfrm>
        <a:graphic>
          <a:graphicData uri="http://schemas.openxmlformats.org/drawingml/2006/table">
            <a:tbl>
              <a:tblPr/>
              <a:tblGrid>
                <a:gridCol w="1160929"/>
                <a:gridCol w="132938"/>
                <a:gridCol w="593495"/>
                <a:gridCol w="582132"/>
                <a:gridCol w="582132"/>
                <a:gridCol w="582132"/>
                <a:gridCol w="582132"/>
                <a:gridCol w="582132"/>
                <a:gridCol w="582132"/>
                <a:gridCol w="582132"/>
                <a:gridCol w="582132"/>
                <a:gridCol w="582132"/>
                <a:gridCol w="582132"/>
                <a:gridCol w="582132"/>
                <a:gridCol w="582132"/>
              </a:tblGrid>
              <a:tr h="210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rgbClr val="FFFFFF"/>
                        </a:solidFill>
                        <a:effectLst/>
                        <a:latin typeface="Arial" pitchFamily="34" charset="0"/>
                        <a:ea typeface="ＭＳ Ｐゴシック" pitchFamily="34" charset="-128"/>
                      </a:endParaRPr>
                    </a:p>
                  </a:txBody>
                  <a:tcPr marL="84405" marR="84405"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rgbClr val="FFFFFF"/>
                        </a:solidFill>
                        <a:effectLst/>
                        <a:latin typeface="Arial" pitchFamily="34" charset="0"/>
                        <a:ea typeface="ＭＳ Ｐゴシック" pitchFamily="34" charset="-128"/>
                      </a:endParaRPr>
                    </a:p>
                  </a:txBody>
                  <a:tcPr marL="33231" marR="33231"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Feb</a:t>
                      </a:r>
                    </a:p>
                  </a:txBody>
                  <a:tcPr marL="84405" marR="84405"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March</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April</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May</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June</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July</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Aug</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Sept</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Oct</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Nov</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Dec</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Jan</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pitchFamily="34" charset="0"/>
                          <a:ea typeface="ＭＳ Ｐゴシック" pitchFamily="34" charset="-128"/>
                        </a:rPr>
                        <a:t>Feb</a:t>
                      </a:r>
                    </a:p>
                  </a:txBody>
                  <a:tcPr marL="84405" marR="84405" marT="45716" marB="45716" anchor="ctr"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r>
              <a:tr h="1796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000" b="1" kern="1200" noProof="0" dirty="0" smtClean="0">
                          <a:solidFill>
                            <a:schemeClr val="bg2">
                              <a:lumMod val="75000"/>
                            </a:schemeClr>
                          </a:solidFill>
                          <a:latin typeface="Calibri" pitchFamily="34" charset="0"/>
                          <a:ea typeface="ＭＳ Ｐゴシック" charset="0"/>
                          <a:cs typeface="Calibri" pitchFamily="34" charset="0"/>
                        </a:rPr>
                        <a:t>Operational activities</a:t>
                      </a:r>
                    </a:p>
                  </a:txBody>
                  <a:tcPr marL="84405" marR="84405"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en-US" sz="1000" b="1" kern="1200" noProof="0" dirty="0" smtClean="0">
                        <a:solidFill>
                          <a:schemeClr val="bg2">
                            <a:lumMod val="75000"/>
                          </a:schemeClr>
                        </a:solidFill>
                        <a:latin typeface="Calibri" pitchFamily="34" charset="0"/>
                        <a:ea typeface="ＭＳ Ｐゴシック" charset="0"/>
                        <a:cs typeface="Calibri" pitchFamily="34" charset="0"/>
                      </a:endParaRPr>
                    </a:p>
                  </a:txBody>
                  <a:tcPr marL="33231" marR="33231"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r>
              <a:tr h="136815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000" b="1" kern="1200" noProof="0" dirty="0" smtClean="0">
                          <a:solidFill>
                            <a:srgbClr val="000000">
                              <a:lumMod val="65000"/>
                              <a:lumOff val="35000"/>
                            </a:srgbClr>
                          </a:solidFill>
                          <a:latin typeface="Calibri" pitchFamily="34" charset="0"/>
                          <a:ea typeface="ＭＳ Ｐゴシック" charset="0"/>
                          <a:cs typeface="Calibri" pitchFamily="34" charset="0"/>
                        </a:rPr>
                        <a:t>IT developments</a:t>
                      </a:r>
                    </a:p>
                  </a:txBody>
                  <a:tcPr marL="84405" marR="84405"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sz="1000" b="1" kern="1200" noProof="0" dirty="0" smtClean="0">
                        <a:solidFill>
                          <a:srgbClr val="000000">
                            <a:lumMod val="65000"/>
                            <a:lumOff val="35000"/>
                          </a:srgbClr>
                        </a:solidFill>
                        <a:latin typeface="Calibri" pitchFamily="34" charset="0"/>
                        <a:ea typeface="ＭＳ Ｐゴシック" charset="0"/>
                        <a:cs typeface="Calibri" pitchFamily="34" charset="0"/>
                      </a:endParaRPr>
                    </a:p>
                  </a:txBody>
                  <a:tcPr marL="33231" marR="33231"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r>
              <a:tr h="158417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000" b="1" kern="1200" noProof="0" dirty="0" smtClean="0">
                          <a:solidFill>
                            <a:srgbClr val="000000">
                              <a:lumMod val="65000"/>
                              <a:lumOff val="35000"/>
                            </a:srgbClr>
                          </a:solidFill>
                          <a:latin typeface="Calibri" pitchFamily="34" charset="0"/>
                          <a:ea typeface="ＭＳ Ｐゴシック" charset="0"/>
                          <a:cs typeface="Calibri" pitchFamily="34" charset="0"/>
                        </a:rPr>
                        <a:t>Testing activities</a:t>
                      </a:r>
                    </a:p>
                  </a:txBody>
                  <a:tcPr marL="84405" marR="84405"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en-US" sz="1000" b="1" kern="1200" noProof="0" dirty="0" smtClean="0">
                        <a:solidFill>
                          <a:srgbClr val="000000">
                            <a:lumMod val="65000"/>
                            <a:lumOff val="35000"/>
                          </a:srgbClr>
                        </a:solidFill>
                        <a:latin typeface="Calibri" pitchFamily="34" charset="0"/>
                        <a:ea typeface="ＭＳ Ｐゴシック" charset="0"/>
                        <a:cs typeface="Calibri" pitchFamily="34" charset="0"/>
                      </a:endParaRPr>
                    </a:p>
                  </a:txBody>
                  <a:tcPr marL="33231" marR="33231"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r>
              <a:tr h="5760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000" b="1" kern="1200" noProof="0" dirty="0" smtClean="0">
                          <a:solidFill>
                            <a:srgbClr val="000000">
                              <a:lumMod val="65000"/>
                              <a:lumOff val="35000"/>
                            </a:srgbClr>
                          </a:solidFill>
                          <a:latin typeface="Calibri" pitchFamily="34" charset="0"/>
                          <a:ea typeface="ＭＳ Ｐゴシック" charset="0"/>
                          <a:cs typeface="Calibri" pitchFamily="34" charset="0"/>
                        </a:rPr>
                        <a:t>Regulatory evolutions</a:t>
                      </a:r>
                    </a:p>
                  </a:txBody>
                  <a:tcPr marL="84405" marR="84405"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en-US" sz="1000" b="1" kern="1200" noProof="0" dirty="0" smtClean="0">
                        <a:solidFill>
                          <a:srgbClr val="000000">
                            <a:lumMod val="65000"/>
                            <a:lumOff val="35000"/>
                          </a:srgbClr>
                        </a:solidFill>
                        <a:latin typeface="Calibri" pitchFamily="34" charset="0"/>
                        <a:ea typeface="ＭＳ Ｐゴシック" charset="0"/>
                        <a:cs typeface="Calibri" pitchFamily="34" charset="0"/>
                      </a:endParaRPr>
                    </a:p>
                  </a:txBody>
                  <a:tcPr marL="33231" marR="33231" marT="45716" marB="457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a typeface="ＭＳ Ｐゴシック" pitchFamily="34" charset="-128"/>
                      </a:endParaRPr>
                    </a:p>
                  </a:txBody>
                  <a:tcPr marL="84405" marR="84405" marT="45716" marB="45716" horzOverflow="overflow">
                    <a:lnL w="12700" cap="flat" cmpd="sng" algn="ctr">
                      <a:solidFill>
                        <a:schemeClr val="bg1"/>
                      </a:solidFill>
                      <a:prstDash val="sysDot"/>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5F5F5"/>
                    </a:solidFill>
                  </a:tcPr>
                </a:tc>
              </a:tr>
            </a:tbl>
          </a:graphicData>
        </a:graphic>
      </p:graphicFrame>
      <p:sp>
        <p:nvSpPr>
          <p:cNvPr id="76" name="Pentagone 70"/>
          <p:cNvSpPr>
            <a:spLocks noChangeArrowheads="1"/>
          </p:cNvSpPr>
          <p:nvPr/>
        </p:nvSpPr>
        <p:spPr bwMode="auto">
          <a:xfrm>
            <a:off x="2599000" y="2890597"/>
            <a:ext cx="1707125" cy="250371"/>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r>
              <a:rPr lang="en-US" sz="900" dirty="0">
                <a:solidFill>
                  <a:schemeClr val="bg2">
                    <a:lumMod val="50000"/>
                  </a:schemeClr>
                </a:solidFill>
                <a:latin typeface="Calibri" pitchFamily="34" charset="0"/>
                <a:cs typeface="Calibri" pitchFamily="34" charset="0"/>
              </a:rPr>
              <a:t>Contracts drafting</a:t>
            </a:r>
          </a:p>
        </p:txBody>
      </p:sp>
      <p:sp>
        <p:nvSpPr>
          <p:cNvPr id="2" name="Titre 1"/>
          <p:cNvSpPr>
            <a:spLocks noGrp="1"/>
          </p:cNvSpPr>
          <p:nvPr>
            <p:ph type="title"/>
          </p:nvPr>
        </p:nvSpPr>
        <p:spPr>
          <a:xfrm>
            <a:off x="384458" y="296838"/>
            <a:ext cx="8588093" cy="323850"/>
          </a:xfrm>
        </p:spPr>
        <p:txBody>
          <a:bodyPr/>
          <a:lstStyle/>
          <a:p>
            <a:r>
              <a:rPr lang="fr-FR" dirty="0" err="1" smtClean="0"/>
              <a:t>Proposal</a:t>
            </a:r>
            <a:r>
              <a:rPr lang="fr-FR" dirty="0" smtClean="0"/>
              <a:t> of the high </a:t>
            </a:r>
            <a:r>
              <a:rPr lang="fr-FR" dirty="0" err="1" smtClean="0"/>
              <a:t>level</a:t>
            </a:r>
            <a:r>
              <a:rPr lang="fr-FR" dirty="0"/>
              <a:t> planning</a:t>
            </a:r>
            <a:br>
              <a:rPr lang="fr-FR" dirty="0"/>
            </a:br>
            <a:r>
              <a:rPr lang="fr-FR" sz="1600" b="0" i="1" dirty="0"/>
              <a:t>Startup solution</a:t>
            </a:r>
          </a:p>
        </p:txBody>
      </p:sp>
      <p:sp>
        <p:nvSpPr>
          <p:cNvPr id="8" name="ZoneTexte 1"/>
          <p:cNvSpPr txBox="1">
            <a:spLocks noChangeArrowheads="1"/>
          </p:cNvSpPr>
          <p:nvPr/>
        </p:nvSpPr>
        <p:spPr bwMode="auto">
          <a:xfrm>
            <a:off x="4035133" y="987182"/>
            <a:ext cx="725365" cy="1692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r>
              <a:rPr lang="en-US" sz="1100" b="1">
                <a:solidFill>
                  <a:srgbClr val="000000"/>
                </a:solidFill>
                <a:latin typeface="Calibri" pitchFamily="34" charset="0"/>
              </a:rPr>
              <a:t>2013</a:t>
            </a:r>
          </a:p>
        </p:txBody>
      </p:sp>
      <p:sp>
        <p:nvSpPr>
          <p:cNvPr id="9" name="ZoneTexte 35"/>
          <p:cNvSpPr txBox="1">
            <a:spLocks noChangeArrowheads="1"/>
          </p:cNvSpPr>
          <p:nvPr/>
        </p:nvSpPr>
        <p:spPr bwMode="auto">
          <a:xfrm>
            <a:off x="8061968" y="980728"/>
            <a:ext cx="726831" cy="1692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r>
              <a:rPr lang="en-US" sz="1100" b="1" dirty="0" smtClean="0">
                <a:solidFill>
                  <a:srgbClr val="000000"/>
                </a:solidFill>
                <a:latin typeface="Calibri" pitchFamily="34" charset="0"/>
              </a:rPr>
              <a:t>2014</a:t>
            </a:r>
            <a:endParaRPr lang="en-US" sz="1100" b="1" dirty="0">
              <a:solidFill>
                <a:srgbClr val="000000"/>
              </a:solidFill>
              <a:latin typeface="Calibri" pitchFamily="34" charset="0"/>
            </a:endParaRPr>
          </a:p>
        </p:txBody>
      </p:sp>
      <p:cxnSp>
        <p:nvCxnSpPr>
          <p:cNvPr id="10" name="Connecteur droit 3"/>
          <p:cNvCxnSpPr>
            <a:cxnSpLocks noChangeShapeType="1"/>
          </p:cNvCxnSpPr>
          <p:nvPr/>
        </p:nvCxnSpPr>
        <p:spPr bwMode="auto">
          <a:xfrm flipV="1">
            <a:off x="7791354" y="1033116"/>
            <a:ext cx="0" cy="130175"/>
          </a:xfrm>
          <a:prstGeom prst="line">
            <a:avLst/>
          </a:prstGeom>
          <a:noFill/>
          <a:ln w="19050">
            <a:solidFill>
              <a:srgbClr val="C00000"/>
            </a:solidFill>
            <a:round/>
            <a:headEnd type="none" w="sm" len="sm"/>
            <a:tailEnd type="none" w="sm" len="sm"/>
          </a:ln>
          <a:extLst>
            <a:ext uri="{909E8E84-426E-40DD-AFC4-6F175D3DCCD1}">
              <a14:hiddenFill xmlns:a14="http://schemas.microsoft.com/office/drawing/2010/main" xmlns="">
                <a:noFill/>
              </a14:hiddenFill>
            </a:ext>
          </a:extLst>
        </p:spPr>
      </p:cxnSp>
      <p:sp>
        <p:nvSpPr>
          <p:cNvPr id="32" name="Rectangle 122"/>
          <p:cNvSpPr>
            <a:spLocks noChangeArrowheads="1"/>
          </p:cNvSpPr>
          <p:nvPr/>
        </p:nvSpPr>
        <p:spPr bwMode="auto">
          <a:xfrm>
            <a:off x="6636670" y="1460276"/>
            <a:ext cx="1146638" cy="215900"/>
          </a:xfrm>
          <a:prstGeom prst="rect">
            <a:avLst/>
          </a:prstGeom>
          <a:solidFill>
            <a:srgbClr val="C9C9ED"/>
          </a:solidFill>
          <a:ln>
            <a:noFill/>
          </a:ln>
          <a:extLst>
            <a:ext uri="{91240B29-F687-4F45-9708-019B960494DF}">
              <a14:hiddenLine xmlns:a14="http://schemas.microsoft.com/office/drawing/2010/main" xmlns="" w="12700" algn="ctr">
                <a:solidFill>
                  <a:srgbClr val="000000"/>
                </a:solidFill>
                <a:round/>
                <a:headEnd type="none" w="sm" len="sm"/>
                <a:tailEnd type="none" w="sm" len="sm"/>
              </a14:hiddenLine>
            </a:ext>
          </a:extLst>
        </p:spPr>
        <p:txBody>
          <a:bodyPr lIns="0" tIns="0" rIns="0" bIns="0" anchor="ctr"/>
          <a:lstStyle/>
          <a:p>
            <a:pPr algn="ctr">
              <a:defRPr/>
            </a:pPr>
            <a:r>
              <a:rPr lang="en-US" sz="1000" b="1" i="1" dirty="0">
                <a:solidFill>
                  <a:schemeClr val="bg2">
                    <a:lumMod val="75000"/>
                  </a:schemeClr>
                </a:solidFill>
                <a:latin typeface="Calibri" pitchFamily="34" charset="0"/>
                <a:ea typeface="ＭＳ Ｐゴシック" pitchFamily="34" charset="-128"/>
              </a:rPr>
              <a:t>NWE Go live window</a:t>
            </a:r>
          </a:p>
        </p:txBody>
      </p:sp>
      <p:sp>
        <p:nvSpPr>
          <p:cNvPr id="38" name="Pentagone 70"/>
          <p:cNvSpPr>
            <a:spLocks noChangeArrowheads="1"/>
          </p:cNvSpPr>
          <p:nvPr/>
        </p:nvSpPr>
        <p:spPr bwMode="auto">
          <a:xfrm>
            <a:off x="1355840" y="1547117"/>
            <a:ext cx="563196" cy="403226"/>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r>
              <a:rPr lang="en-US" sz="900" dirty="0">
                <a:solidFill>
                  <a:schemeClr val="bg2">
                    <a:lumMod val="50000"/>
                  </a:schemeClr>
                </a:solidFill>
                <a:latin typeface="Calibri" pitchFamily="34" charset="0"/>
                <a:cs typeface="Calibri" pitchFamily="34" charset="0"/>
              </a:rPr>
              <a:t>Design finalization</a:t>
            </a:r>
          </a:p>
        </p:txBody>
      </p:sp>
      <p:sp>
        <p:nvSpPr>
          <p:cNvPr id="53" name="Pentagone 70"/>
          <p:cNvSpPr>
            <a:spLocks noChangeArrowheads="1"/>
          </p:cNvSpPr>
          <p:nvPr/>
        </p:nvSpPr>
        <p:spPr bwMode="auto">
          <a:xfrm>
            <a:off x="2018681" y="1567717"/>
            <a:ext cx="578735" cy="403225"/>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en-US" sz="900" dirty="0" smtClean="0">
                <a:solidFill>
                  <a:schemeClr val="bg2">
                    <a:lumMod val="50000"/>
                  </a:schemeClr>
                </a:solidFill>
                <a:latin typeface="Calibri" pitchFamily="34" charset="0"/>
                <a:cs typeface="Calibri" pitchFamily="34" charset="0"/>
              </a:rPr>
              <a:t>Implementation preparation</a:t>
            </a:r>
            <a:endParaRPr lang="en-US" sz="900" dirty="0">
              <a:solidFill>
                <a:schemeClr val="bg2">
                  <a:lumMod val="50000"/>
                </a:schemeClr>
              </a:solidFill>
              <a:latin typeface="Calibri" pitchFamily="34" charset="0"/>
              <a:cs typeface="Calibri" pitchFamily="34" charset="0"/>
            </a:endParaRPr>
          </a:p>
        </p:txBody>
      </p:sp>
      <p:sp>
        <p:nvSpPr>
          <p:cNvPr id="11" name="ZoneTexte 29"/>
          <p:cNvSpPr txBox="1">
            <a:spLocks noChangeArrowheads="1"/>
          </p:cNvSpPr>
          <p:nvPr/>
        </p:nvSpPr>
        <p:spPr bwMode="auto">
          <a:xfrm>
            <a:off x="2365942" y="2076476"/>
            <a:ext cx="1340741" cy="1231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r>
              <a:rPr lang="en-US" sz="800" dirty="0">
                <a:solidFill>
                  <a:srgbClr val="C00000"/>
                </a:solidFill>
                <a:latin typeface="Calibri" pitchFamily="34" charset="0"/>
              </a:rPr>
              <a:t>Project implementation plan</a:t>
            </a:r>
          </a:p>
        </p:txBody>
      </p:sp>
      <p:sp>
        <p:nvSpPr>
          <p:cNvPr id="20" name="Triangle isocèle 45"/>
          <p:cNvSpPr>
            <a:spLocks noChangeArrowheads="1"/>
          </p:cNvSpPr>
          <p:nvPr/>
        </p:nvSpPr>
        <p:spPr bwMode="auto">
          <a:xfrm>
            <a:off x="2577520" y="1952140"/>
            <a:ext cx="133350" cy="122238"/>
          </a:xfrm>
          <a:prstGeom prst="triangle">
            <a:avLst>
              <a:gd name="adj" fmla="val 50000"/>
            </a:avLst>
          </a:prstGeom>
          <a:solidFill>
            <a:srgbClr val="C00000"/>
          </a:solidFill>
          <a:ln>
            <a:noFill/>
          </a:ln>
          <a:extLst>
            <a:ext uri="{91240B29-F687-4F45-9708-019B960494DF}">
              <a14:hiddenLine xmlns:a14="http://schemas.microsoft.com/office/drawing/2010/main" xmlns="" w="12700">
                <a:solidFill>
                  <a:srgbClr val="000000"/>
                </a:solidFill>
                <a:round/>
                <a:headEnd type="none" w="sm" len="sm"/>
                <a:tailEnd type="none" w="sm" len="sm"/>
              </a14:hiddenLine>
            </a:ext>
          </a:extLst>
        </p:spPr>
        <p:txBody>
          <a:bodyPr lIns="0" tIns="0" rIns="0" bIns="0" anchor="ctr"/>
          <a:lstStyle/>
          <a:p>
            <a:pPr algn="ctr"/>
            <a:endParaRPr lang="fr-FR" sz="1400">
              <a:solidFill>
                <a:srgbClr val="000000"/>
              </a:solidFill>
              <a:latin typeface="Calibri" pitchFamily="34" charset="0"/>
            </a:endParaRPr>
          </a:p>
        </p:txBody>
      </p:sp>
      <p:sp>
        <p:nvSpPr>
          <p:cNvPr id="58" name="ZoneTexte 29"/>
          <p:cNvSpPr txBox="1">
            <a:spLocks noChangeArrowheads="1"/>
          </p:cNvSpPr>
          <p:nvPr/>
        </p:nvSpPr>
        <p:spPr bwMode="auto">
          <a:xfrm>
            <a:off x="1392043" y="2076476"/>
            <a:ext cx="1164981" cy="1231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r>
              <a:rPr lang="en-US" sz="800" dirty="0" smtClean="0">
                <a:solidFill>
                  <a:srgbClr val="C00000"/>
                </a:solidFill>
                <a:latin typeface="Calibri" pitchFamily="34" charset="0"/>
              </a:rPr>
              <a:t>Design approval</a:t>
            </a:r>
            <a:endParaRPr lang="en-US" sz="800" dirty="0">
              <a:solidFill>
                <a:srgbClr val="C00000"/>
              </a:solidFill>
              <a:latin typeface="Calibri" pitchFamily="34" charset="0"/>
            </a:endParaRPr>
          </a:p>
        </p:txBody>
      </p:sp>
      <p:sp>
        <p:nvSpPr>
          <p:cNvPr id="59" name="Losange 26"/>
          <p:cNvSpPr>
            <a:spLocks noChangeArrowheads="1"/>
          </p:cNvSpPr>
          <p:nvPr/>
        </p:nvSpPr>
        <p:spPr bwMode="auto">
          <a:xfrm>
            <a:off x="1919035" y="1939057"/>
            <a:ext cx="99646" cy="142875"/>
          </a:xfrm>
          <a:prstGeom prst="diamond">
            <a:avLst/>
          </a:prstGeom>
          <a:solidFill>
            <a:srgbClr val="C00000"/>
          </a:solidFill>
          <a:ln>
            <a:noFill/>
          </a:ln>
          <a:extLst>
            <a:ext uri="{91240B29-F687-4F45-9708-019B960494DF}">
              <a14:hiddenLine xmlns:a14="http://schemas.microsoft.com/office/drawing/2010/main" xmlns="" w="12700">
                <a:solidFill>
                  <a:srgbClr val="000000"/>
                </a:solidFill>
                <a:round/>
                <a:headEnd type="none" w="sm" len="sm"/>
                <a:tailEnd type="none" w="sm" len="sm"/>
              </a14:hiddenLine>
            </a:ext>
          </a:extLst>
        </p:spPr>
        <p:txBody>
          <a:bodyPr lIns="0" tIns="0" rIns="0" bIns="0" anchor="ctr"/>
          <a:lstStyle/>
          <a:p>
            <a:pPr algn="ctr"/>
            <a:endParaRPr lang="en-US" sz="1400">
              <a:solidFill>
                <a:srgbClr val="000000"/>
              </a:solidFill>
              <a:latin typeface="Calibri" pitchFamily="34" charset="0"/>
            </a:endParaRPr>
          </a:p>
        </p:txBody>
      </p:sp>
      <p:sp>
        <p:nvSpPr>
          <p:cNvPr id="44" name="Pentagone 70"/>
          <p:cNvSpPr>
            <a:spLocks noChangeArrowheads="1"/>
          </p:cNvSpPr>
          <p:nvPr/>
        </p:nvSpPr>
        <p:spPr bwMode="auto">
          <a:xfrm>
            <a:off x="1940540" y="2636533"/>
            <a:ext cx="1207692" cy="216403"/>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en-US" sz="900" dirty="0" smtClean="0">
                <a:solidFill>
                  <a:schemeClr val="bg2">
                    <a:lumMod val="50000"/>
                  </a:schemeClr>
                </a:solidFill>
                <a:latin typeface="Calibri" pitchFamily="34" charset="0"/>
                <a:cs typeface="Calibri" pitchFamily="34" charset="0"/>
              </a:rPr>
              <a:t>Procedures refinement</a:t>
            </a:r>
            <a:endParaRPr lang="en-US" sz="900" dirty="0">
              <a:solidFill>
                <a:schemeClr val="bg2">
                  <a:lumMod val="50000"/>
                </a:schemeClr>
              </a:solidFill>
              <a:latin typeface="Calibri" pitchFamily="34" charset="0"/>
              <a:cs typeface="Calibri" pitchFamily="34" charset="0"/>
            </a:endParaRPr>
          </a:p>
        </p:txBody>
      </p:sp>
      <p:sp>
        <p:nvSpPr>
          <p:cNvPr id="45" name="Rectangle 26"/>
          <p:cNvSpPr/>
          <p:nvPr/>
        </p:nvSpPr>
        <p:spPr bwMode="auto">
          <a:xfrm>
            <a:off x="3143614" y="1604292"/>
            <a:ext cx="971357" cy="295002"/>
          </a:xfrm>
          <a:prstGeom prst="rect">
            <a:avLst/>
          </a:prstGeom>
          <a:solidFill>
            <a:schemeClr val="accent5">
              <a:lumMod val="40000"/>
              <a:lumOff val="60000"/>
            </a:schemeClr>
          </a:solidFill>
          <a:ln>
            <a:solidFill>
              <a:schemeClr val="accent3"/>
            </a:solidFill>
            <a:headEnd type="none" w="sm" len="sm"/>
            <a:tailEnd type="none" w="sm" len="sm"/>
          </a:ln>
          <a:effec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en-US" sz="900" dirty="0">
                <a:solidFill>
                  <a:schemeClr val="bg2">
                    <a:lumMod val="50000"/>
                  </a:schemeClr>
                </a:solidFill>
                <a:latin typeface="Calibri" pitchFamily="34" charset="0"/>
                <a:cs typeface="Calibri" pitchFamily="34" charset="0"/>
              </a:rPr>
              <a:t>Operators </a:t>
            </a:r>
            <a:r>
              <a:rPr lang="en-US" sz="900" dirty="0" smtClean="0">
                <a:solidFill>
                  <a:schemeClr val="bg2">
                    <a:lumMod val="50000"/>
                  </a:schemeClr>
                </a:solidFill>
                <a:latin typeface="Calibri" pitchFamily="34" charset="0"/>
                <a:cs typeface="Calibri" pitchFamily="34" charset="0"/>
              </a:rPr>
              <a:t>training</a:t>
            </a:r>
            <a:endParaRPr lang="en-US" sz="900" dirty="0">
              <a:solidFill>
                <a:schemeClr val="bg2">
                  <a:lumMod val="50000"/>
                </a:schemeClr>
              </a:solidFill>
              <a:latin typeface="Calibri" pitchFamily="34" charset="0"/>
              <a:cs typeface="Calibri" pitchFamily="34" charset="0"/>
            </a:endParaRPr>
          </a:p>
        </p:txBody>
      </p:sp>
      <p:sp>
        <p:nvSpPr>
          <p:cNvPr id="47" name="Triangle isocèle 45"/>
          <p:cNvSpPr>
            <a:spLocks noChangeArrowheads="1"/>
          </p:cNvSpPr>
          <p:nvPr/>
        </p:nvSpPr>
        <p:spPr bwMode="auto">
          <a:xfrm>
            <a:off x="6569994" y="1492966"/>
            <a:ext cx="133350" cy="122238"/>
          </a:xfrm>
          <a:prstGeom prst="triangle">
            <a:avLst>
              <a:gd name="adj" fmla="val 50000"/>
            </a:avLst>
          </a:prstGeom>
          <a:solidFill>
            <a:srgbClr val="C00000"/>
          </a:solidFill>
          <a:ln>
            <a:noFill/>
          </a:ln>
          <a:extLst>
            <a:ext uri="{91240B29-F687-4F45-9708-019B960494DF}">
              <a14:hiddenLine xmlns:a14="http://schemas.microsoft.com/office/drawing/2010/main" xmlns="" w="12700">
                <a:solidFill>
                  <a:srgbClr val="000000"/>
                </a:solidFill>
                <a:round/>
                <a:headEnd type="none" w="sm" len="sm"/>
                <a:tailEnd type="none" w="sm" len="sm"/>
              </a14:hiddenLine>
            </a:ext>
          </a:extLst>
        </p:spPr>
        <p:txBody>
          <a:bodyPr lIns="0" tIns="0" rIns="0" bIns="0" anchor="ctr"/>
          <a:lstStyle/>
          <a:p>
            <a:pPr algn="ctr"/>
            <a:endParaRPr lang="fr-FR" sz="1400">
              <a:solidFill>
                <a:srgbClr val="000000"/>
              </a:solidFill>
              <a:latin typeface="Calibri" pitchFamily="34" charset="0"/>
            </a:endParaRPr>
          </a:p>
        </p:txBody>
      </p:sp>
      <p:sp>
        <p:nvSpPr>
          <p:cNvPr id="52" name="Pentagone 70"/>
          <p:cNvSpPr>
            <a:spLocks noChangeArrowheads="1"/>
          </p:cNvSpPr>
          <p:nvPr/>
        </p:nvSpPr>
        <p:spPr bwMode="auto">
          <a:xfrm>
            <a:off x="2910277" y="4275388"/>
            <a:ext cx="1396567" cy="209859"/>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en-US" sz="900" dirty="0" smtClean="0">
                <a:solidFill>
                  <a:schemeClr val="bg2">
                    <a:lumMod val="50000"/>
                  </a:schemeClr>
                </a:solidFill>
                <a:latin typeface="Calibri" pitchFamily="34" charset="0"/>
                <a:cs typeface="Calibri" pitchFamily="34" charset="0"/>
              </a:rPr>
              <a:t>TSO’s IT </a:t>
            </a:r>
            <a:r>
              <a:rPr lang="en-US" sz="900" dirty="0" err="1" smtClean="0">
                <a:solidFill>
                  <a:schemeClr val="bg2">
                    <a:lumMod val="50000"/>
                  </a:schemeClr>
                </a:solidFill>
                <a:latin typeface="Calibri" pitchFamily="34" charset="0"/>
                <a:cs typeface="Calibri" pitchFamily="34" charset="0"/>
              </a:rPr>
              <a:t>Specs..Post</a:t>
            </a:r>
            <a:r>
              <a:rPr lang="en-US" sz="900" dirty="0" smtClean="0">
                <a:solidFill>
                  <a:schemeClr val="bg2">
                    <a:lumMod val="50000"/>
                  </a:schemeClr>
                </a:solidFill>
                <a:latin typeface="Calibri" pitchFamily="34" charset="0"/>
                <a:cs typeface="Calibri" pitchFamily="34" charset="0"/>
              </a:rPr>
              <a:t> Coupling</a:t>
            </a:r>
            <a:endParaRPr lang="en-US" sz="900" dirty="0">
              <a:solidFill>
                <a:schemeClr val="bg2">
                  <a:lumMod val="50000"/>
                </a:schemeClr>
              </a:solidFill>
              <a:latin typeface="Calibri" pitchFamily="34" charset="0"/>
              <a:cs typeface="Calibri" pitchFamily="34" charset="0"/>
            </a:endParaRPr>
          </a:p>
        </p:txBody>
      </p:sp>
      <p:sp>
        <p:nvSpPr>
          <p:cNvPr id="54" name="Pentagone 70"/>
          <p:cNvSpPr>
            <a:spLocks noChangeArrowheads="1"/>
          </p:cNvSpPr>
          <p:nvPr/>
        </p:nvSpPr>
        <p:spPr bwMode="auto">
          <a:xfrm>
            <a:off x="1381492" y="2890596"/>
            <a:ext cx="1196441" cy="248848"/>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r>
              <a:rPr lang="en-US" sz="900" dirty="0">
                <a:solidFill>
                  <a:schemeClr val="bg2">
                    <a:lumMod val="50000"/>
                  </a:schemeClr>
                </a:solidFill>
                <a:latin typeface="Calibri" pitchFamily="34" charset="0"/>
                <a:cs typeface="Calibri" pitchFamily="34" charset="0"/>
              </a:rPr>
              <a:t>Contractual framework drafting</a:t>
            </a:r>
          </a:p>
        </p:txBody>
      </p:sp>
      <p:sp>
        <p:nvSpPr>
          <p:cNvPr id="77" name="Rectangle 76"/>
          <p:cNvSpPr/>
          <p:nvPr/>
        </p:nvSpPr>
        <p:spPr bwMode="auto">
          <a:xfrm>
            <a:off x="3719063" y="1952364"/>
            <a:ext cx="983274" cy="244029"/>
          </a:xfrm>
          <a:prstGeom prst="rect">
            <a:avLst/>
          </a:prstGeom>
          <a:solidFill>
            <a:schemeClr val="accent3">
              <a:lumMod val="75000"/>
            </a:schemeClr>
          </a:solidFill>
          <a:ln>
            <a:solidFill>
              <a:schemeClr val="accent3"/>
            </a:solidFill>
            <a:headEnd type="none" w="sm" len="sm"/>
            <a:tailEnd type="none" w="sm" len="sm"/>
          </a:ln>
          <a:effec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r>
              <a:rPr lang="en-US" sz="900" dirty="0">
                <a:solidFill>
                  <a:schemeClr val="bg2">
                    <a:lumMod val="50000"/>
                  </a:schemeClr>
                </a:solidFill>
                <a:latin typeface="Calibri" pitchFamily="34" charset="0"/>
                <a:cs typeface="Calibri" pitchFamily="34" charset="0"/>
              </a:rPr>
              <a:t>MPs training</a:t>
            </a:r>
          </a:p>
        </p:txBody>
      </p:sp>
      <p:sp>
        <p:nvSpPr>
          <p:cNvPr id="56" name="Pentagone 70"/>
          <p:cNvSpPr>
            <a:spLocks noChangeArrowheads="1"/>
          </p:cNvSpPr>
          <p:nvPr/>
        </p:nvSpPr>
        <p:spPr bwMode="auto">
          <a:xfrm>
            <a:off x="4306844" y="4305606"/>
            <a:ext cx="1926879" cy="203514"/>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r>
              <a:rPr lang="en-US" sz="900" dirty="0" smtClean="0">
                <a:solidFill>
                  <a:schemeClr val="bg2">
                    <a:lumMod val="50000"/>
                  </a:schemeClr>
                </a:solidFill>
                <a:latin typeface="Calibri" pitchFamily="34" charset="0"/>
                <a:cs typeface="Calibri" pitchFamily="34" charset="0"/>
              </a:rPr>
              <a:t>TSO’s Post Coupling IT </a:t>
            </a:r>
            <a:r>
              <a:rPr lang="en-US" sz="900" dirty="0">
                <a:solidFill>
                  <a:schemeClr val="bg2">
                    <a:lumMod val="50000"/>
                  </a:schemeClr>
                </a:solidFill>
                <a:latin typeface="Calibri" pitchFamily="34" charset="0"/>
                <a:cs typeface="Calibri" pitchFamily="34" charset="0"/>
              </a:rPr>
              <a:t>developments</a:t>
            </a:r>
          </a:p>
        </p:txBody>
      </p:sp>
      <p:sp>
        <p:nvSpPr>
          <p:cNvPr id="62" name="Pentagone 70"/>
          <p:cNvSpPr>
            <a:spLocks noChangeArrowheads="1"/>
          </p:cNvSpPr>
          <p:nvPr/>
        </p:nvSpPr>
        <p:spPr bwMode="auto">
          <a:xfrm>
            <a:off x="1924205" y="3336330"/>
            <a:ext cx="361967" cy="195684"/>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en-US" sz="900" dirty="0" smtClean="0">
                <a:solidFill>
                  <a:schemeClr val="bg2">
                    <a:lumMod val="50000"/>
                  </a:schemeClr>
                </a:solidFill>
                <a:latin typeface="Calibri" pitchFamily="34" charset="0"/>
                <a:cs typeface="Calibri" pitchFamily="34" charset="0"/>
              </a:rPr>
              <a:t>IT Specs</a:t>
            </a:r>
            <a:endParaRPr lang="en-US" sz="900" dirty="0">
              <a:solidFill>
                <a:schemeClr val="bg2">
                  <a:lumMod val="50000"/>
                </a:schemeClr>
              </a:solidFill>
              <a:latin typeface="Calibri" pitchFamily="34" charset="0"/>
              <a:cs typeface="Calibri" pitchFamily="34" charset="0"/>
            </a:endParaRPr>
          </a:p>
        </p:txBody>
      </p:sp>
      <p:sp>
        <p:nvSpPr>
          <p:cNvPr id="63" name="Pentagone 70"/>
          <p:cNvSpPr>
            <a:spLocks noChangeArrowheads="1"/>
          </p:cNvSpPr>
          <p:nvPr/>
        </p:nvSpPr>
        <p:spPr bwMode="auto">
          <a:xfrm>
            <a:off x="2511464" y="4653136"/>
            <a:ext cx="631467" cy="431702"/>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en-US" sz="900" dirty="0" smtClean="0">
                <a:solidFill>
                  <a:schemeClr val="bg2">
                    <a:lumMod val="50000"/>
                  </a:schemeClr>
                </a:solidFill>
                <a:latin typeface="Calibri" pitchFamily="34" charset="0"/>
                <a:cs typeface="Calibri" pitchFamily="34" charset="0"/>
              </a:rPr>
              <a:t>Master test plan definition</a:t>
            </a:r>
            <a:endParaRPr lang="en-US" sz="900" dirty="0">
              <a:solidFill>
                <a:schemeClr val="bg2">
                  <a:lumMod val="50000"/>
                </a:schemeClr>
              </a:solidFill>
              <a:latin typeface="Calibri" pitchFamily="34" charset="0"/>
              <a:cs typeface="Calibri" pitchFamily="34" charset="0"/>
            </a:endParaRPr>
          </a:p>
        </p:txBody>
      </p:sp>
      <p:sp>
        <p:nvSpPr>
          <p:cNvPr id="72" name="Triangle isocèle 43"/>
          <p:cNvSpPr>
            <a:spLocks noChangeArrowheads="1"/>
          </p:cNvSpPr>
          <p:nvPr/>
        </p:nvSpPr>
        <p:spPr bwMode="auto">
          <a:xfrm>
            <a:off x="3076255" y="5099928"/>
            <a:ext cx="133350" cy="122238"/>
          </a:xfrm>
          <a:prstGeom prst="triangle">
            <a:avLst>
              <a:gd name="adj" fmla="val 50000"/>
            </a:avLst>
          </a:prstGeom>
          <a:solidFill>
            <a:srgbClr val="C00000"/>
          </a:solidFill>
          <a:ln>
            <a:noFill/>
          </a:ln>
          <a:extLst>
            <a:ext uri="{91240B29-F687-4F45-9708-019B960494DF}">
              <a14:hiddenLine xmlns:a14="http://schemas.microsoft.com/office/drawing/2010/main" xmlns="" w="12700">
                <a:solidFill>
                  <a:srgbClr val="000000"/>
                </a:solidFill>
                <a:round/>
                <a:headEnd type="none" w="sm" len="sm"/>
                <a:tailEnd type="none" w="sm" len="sm"/>
              </a14:hiddenLine>
            </a:ext>
          </a:extLst>
        </p:spPr>
        <p:txBody>
          <a:bodyPr lIns="0" tIns="0" rIns="0" bIns="0" anchor="ctr"/>
          <a:lstStyle/>
          <a:p>
            <a:pPr algn="ctr"/>
            <a:endParaRPr lang="fr-FR" sz="1400">
              <a:solidFill>
                <a:srgbClr val="000000"/>
              </a:solidFill>
              <a:latin typeface="Calibri" pitchFamily="34" charset="0"/>
            </a:endParaRPr>
          </a:p>
        </p:txBody>
      </p:sp>
      <p:sp>
        <p:nvSpPr>
          <p:cNvPr id="73" name="ZoneTexte 29"/>
          <p:cNvSpPr txBox="1">
            <a:spLocks noChangeArrowheads="1"/>
          </p:cNvSpPr>
          <p:nvPr/>
        </p:nvSpPr>
        <p:spPr bwMode="auto">
          <a:xfrm>
            <a:off x="2146030" y="5101054"/>
            <a:ext cx="908767" cy="1231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defPPr>
              <a:defRPr lang="en-US"/>
            </a:defPPr>
            <a:lvl1pPr eaLnBrk="1" hangingPunct="1">
              <a:defRPr sz="800">
                <a:solidFill>
                  <a:srgbClr val="C00000"/>
                </a:solidFill>
                <a:latin typeface="Calibri" pitchFamily="34" charset="0"/>
                <a:ea typeface="MS PGothic" pitchFamily="34" charset="-128"/>
              </a:defRPr>
            </a:lvl1pPr>
            <a:lvl2pPr marL="742950" indent="-285750" eaLnBrk="0" hangingPunct="0">
              <a:defRPr>
                <a:latin typeface="Arial" charset="0"/>
                <a:ea typeface="MS PGothic" pitchFamily="34" charset="-128"/>
              </a:defRPr>
            </a:lvl2pPr>
            <a:lvl3pPr marL="1143000" indent="-228600" eaLnBrk="0" hangingPunct="0">
              <a:defRPr>
                <a:latin typeface="Arial" charset="0"/>
                <a:ea typeface="MS PGothic" pitchFamily="34" charset="-128"/>
              </a:defRPr>
            </a:lvl3pPr>
            <a:lvl4pPr marL="1600200" indent="-228600" eaLnBrk="0" hangingPunct="0">
              <a:defRPr>
                <a:latin typeface="Arial" charset="0"/>
                <a:ea typeface="MS PGothic" pitchFamily="34" charset="-128"/>
              </a:defRPr>
            </a:lvl4pPr>
            <a:lvl5pPr marL="2057400" indent="-228600" eaLnBrk="0" hangingPunct="0">
              <a:defRPr>
                <a:latin typeface="Arial" charset="0"/>
                <a:ea typeface="MS PGothic" pitchFamily="34" charset="-128"/>
              </a:defRPr>
            </a:lvl5pPr>
            <a:lvl6pPr marL="2514600" indent="-228600" eaLnBrk="0" fontAlgn="base" hangingPunct="0">
              <a:spcBef>
                <a:spcPct val="0"/>
              </a:spcBef>
              <a:spcAft>
                <a:spcPct val="0"/>
              </a:spcAft>
              <a:defRPr>
                <a:latin typeface="Arial" charset="0"/>
                <a:ea typeface="MS PGothic" pitchFamily="34" charset="-128"/>
              </a:defRPr>
            </a:lvl6pPr>
            <a:lvl7pPr marL="2971800" indent="-228600" eaLnBrk="0" fontAlgn="base" hangingPunct="0">
              <a:spcBef>
                <a:spcPct val="0"/>
              </a:spcBef>
              <a:spcAft>
                <a:spcPct val="0"/>
              </a:spcAft>
              <a:defRPr>
                <a:latin typeface="Arial" charset="0"/>
                <a:ea typeface="MS PGothic" pitchFamily="34" charset="-128"/>
              </a:defRPr>
            </a:lvl7pPr>
            <a:lvl8pPr marL="3429000" indent="-228600" eaLnBrk="0" fontAlgn="base" hangingPunct="0">
              <a:spcBef>
                <a:spcPct val="0"/>
              </a:spcBef>
              <a:spcAft>
                <a:spcPct val="0"/>
              </a:spcAft>
              <a:defRPr>
                <a:latin typeface="Arial" charset="0"/>
                <a:ea typeface="MS PGothic" pitchFamily="34" charset="-128"/>
              </a:defRPr>
            </a:lvl8pPr>
            <a:lvl9pPr marL="3886200" indent="-228600" eaLnBrk="0" fontAlgn="base" hangingPunct="0">
              <a:spcBef>
                <a:spcPct val="0"/>
              </a:spcBef>
              <a:spcAft>
                <a:spcPct val="0"/>
              </a:spcAft>
              <a:defRPr>
                <a:latin typeface="Arial" charset="0"/>
                <a:ea typeface="MS PGothic" pitchFamily="34" charset="-128"/>
              </a:defRPr>
            </a:lvl9pPr>
          </a:lstStyle>
          <a:p>
            <a:pPr algn="r"/>
            <a:r>
              <a:rPr lang="en-US" dirty="0"/>
              <a:t>Master test plan</a:t>
            </a:r>
          </a:p>
        </p:txBody>
      </p:sp>
      <p:sp>
        <p:nvSpPr>
          <p:cNvPr id="80" name="Pentagone 82"/>
          <p:cNvSpPr>
            <a:spLocks noChangeArrowheads="1"/>
          </p:cNvSpPr>
          <p:nvPr/>
        </p:nvSpPr>
        <p:spPr bwMode="auto">
          <a:xfrm>
            <a:off x="3183044" y="4656003"/>
            <a:ext cx="95664" cy="168809"/>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endParaRPr lang="en-US" sz="900" dirty="0">
              <a:solidFill>
                <a:schemeClr val="bg2">
                  <a:lumMod val="50000"/>
                </a:schemeClr>
              </a:solidFill>
              <a:latin typeface="Calibri" pitchFamily="34" charset="0"/>
              <a:cs typeface="Calibri" pitchFamily="34" charset="0"/>
            </a:endParaRPr>
          </a:p>
        </p:txBody>
      </p:sp>
      <p:sp>
        <p:nvSpPr>
          <p:cNvPr id="89" name="Pentagone 82"/>
          <p:cNvSpPr>
            <a:spLocks noChangeArrowheads="1"/>
          </p:cNvSpPr>
          <p:nvPr/>
        </p:nvSpPr>
        <p:spPr bwMode="auto">
          <a:xfrm>
            <a:off x="3263742" y="4848472"/>
            <a:ext cx="125831" cy="172986"/>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endParaRPr lang="en-US" sz="900" dirty="0">
              <a:solidFill>
                <a:schemeClr val="bg2">
                  <a:lumMod val="50000"/>
                </a:schemeClr>
              </a:solidFill>
              <a:latin typeface="Calibri" pitchFamily="34" charset="0"/>
              <a:cs typeface="Calibri" pitchFamily="34" charset="0"/>
            </a:endParaRPr>
          </a:p>
        </p:txBody>
      </p:sp>
      <p:sp>
        <p:nvSpPr>
          <p:cNvPr id="90" name="ZoneTexte 29"/>
          <p:cNvSpPr txBox="1">
            <a:spLocks noChangeArrowheads="1"/>
          </p:cNvSpPr>
          <p:nvPr/>
        </p:nvSpPr>
        <p:spPr bwMode="auto">
          <a:xfrm>
            <a:off x="3401451" y="4654977"/>
            <a:ext cx="908767" cy="1231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ctr">
            <a:spAutoFit/>
          </a:bodyPr>
          <a:lstStyle>
            <a:defPPr>
              <a:defRPr lang="en-US"/>
            </a:defPPr>
            <a:lvl1pPr eaLnBrk="1" hangingPunct="1">
              <a:defRPr sz="800">
                <a:solidFill>
                  <a:srgbClr val="C00000"/>
                </a:solidFill>
                <a:latin typeface="Calibri" pitchFamily="34" charset="0"/>
                <a:ea typeface="MS PGothic" pitchFamily="34" charset="-128"/>
              </a:defRPr>
            </a:lvl1pPr>
            <a:lvl2pPr marL="742950" indent="-285750" eaLnBrk="0" hangingPunct="0">
              <a:defRPr>
                <a:latin typeface="Arial" charset="0"/>
                <a:ea typeface="MS PGothic" pitchFamily="34" charset="-128"/>
              </a:defRPr>
            </a:lvl2pPr>
            <a:lvl3pPr marL="1143000" indent="-228600" eaLnBrk="0" hangingPunct="0">
              <a:defRPr>
                <a:latin typeface="Arial" charset="0"/>
                <a:ea typeface="MS PGothic" pitchFamily="34" charset="-128"/>
              </a:defRPr>
            </a:lvl3pPr>
            <a:lvl4pPr marL="1600200" indent="-228600" eaLnBrk="0" hangingPunct="0">
              <a:defRPr>
                <a:latin typeface="Arial" charset="0"/>
                <a:ea typeface="MS PGothic" pitchFamily="34" charset="-128"/>
              </a:defRPr>
            </a:lvl4pPr>
            <a:lvl5pPr marL="2057400" indent="-228600" eaLnBrk="0" hangingPunct="0">
              <a:defRPr>
                <a:latin typeface="Arial" charset="0"/>
                <a:ea typeface="MS PGothic" pitchFamily="34" charset="-128"/>
              </a:defRPr>
            </a:lvl5pPr>
            <a:lvl6pPr marL="2514600" indent="-228600" eaLnBrk="0" fontAlgn="base" hangingPunct="0">
              <a:spcBef>
                <a:spcPct val="0"/>
              </a:spcBef>
              <a:spcAft>
                <a:spcPct val="0"/>
              </a:spcAft>
              <a:defRPr>
                <a:latin typeface="Arial" charset="0"/>
                <a:ea typeface="MS PGothic" pitchFamily="34" charset="-128"/>
              </a:defRPr>
            </a:lvl6pPr>
            <a:lvl7pPr marL="2971800" indent="-228600" eaLnBrk="0" fontAlgn="base" hangingPunct="0">
              <a:spcBef>
                <a:spcPct val="0"/>
              </a:spcBef>
              <a:spcAft>
                <a:spcPct val="0"/>
              </a:spcAft>
              <a:defRPr>
                <a:latin typeface="Arial" charset="0"/>
                <a:ea typeface="MS PGothic" pitchFamily="34" charset="-128"/>
              </a:defRPr>
            </a:lvl7pPr>
            <a:lvl8pPr marL="3429000" indent="-228600" eaLnBrk="0" fontAlgn="base" hangingPunct="0">
              <a:spcBef>
                <a:spcPct val="0"/>
              </a:spcBef>
              <a:spcAft>
                <a:spcPct val="0"/>
              </a:spcAft>
              <a:defRPr>
                <a:latin typeface="Arial" charset="0"/>
                <a:ea typeface="MS PGothic" pitchFamily="34" charset="-128"/>
              </a:defRPr>
            </a:lvl8pPr>
            <a:lvl9pPr marL="3886200" indent="-228600" eaLnBrk="0" fontAlgn="base" hangingPunct="0">
              <a:spcBef>
                <a:spcPct val="0"/>
              </a:spcBef>
              <a:spcAft>
                <a:spcPct val="0"/>
              </a:spcAft>
              <a:defRPr>
                <a:latin typeface="Arial" charset="0"/>
                <a:ea typeface="MS PGothic" pitchFamily="34" charset="-128"/>
              </a:defRPr>
            </a:lvl9pPr>
          </a:lstStyle>
          <a:p>
            <a:r>
              <a:rPr lang="en-US" dirty="0" smtClean="0"/>
              <a:t>Local testing</a:t>
            </a:r>
            <a:endParaRPr lang="en-US" dirty="0"/>
          </a:p>
        </p:txBody>
      </p:sp>
      <p:sp>
        <p:nvSpPr>
          <p:cNvPr id="91" name="ZoneTexte 29"/>
          <p:cNvSpPr txBox="1">
            <a:spLocks noChangeArrowheads="1"/>
          </p:cNvSpPr>
          <p:nvPr/>
        </p:nvSpPr>
        <p:spPr bwMode="auto">
          <a:xfrm>
            <a:off x="3501684" y="4811896"/>
            <a:ext cx="1349054" cy="1231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defPPr>
              <a:defRPr lang="en-US"/>
            </a:defPPr>
            <a:lvl1pPr eaLnBrk="1" hangingPunct="1">
              <a:defRPr sz="800">
                <a:solidFill>
                  <a:srgbClr val="C00000"/>
                </a:solidFill>
                <a:latin typeface="Calibri" pitchFamily="34" charset="0"/>
                <a:ea typeface="MS PGothic" pitchFamily="34" charset="-128"/>
              </a:defRPr>
            </a:lvl1pPr>
            <a:lvl2pPr marL="742950" indent="-285750" eaLnBrk="0" hangingPunct="0">
              <a:defRPr>
                <a:latin typeface="Arial" charset="0"/>
                <a:ea typeface="MS PGothic" pitchFamily="34" charset="-128"/>
              </a:defRPr>
            </a:lvl2pPr>
            <a:lvl3pPr marL="1143000" indent="-228600" eaLnBrk="0" hangingPunct="0">
              <a:defRPr>
                <a:latin typeface="Arial" charset="0"/>
                <a:ea typeface="MS PGothic" pitchFamily="34" charset="-128"/>
              </a:defRPr>
            </a:lvl3pPr>
            <a:lvl4pPr marL="1600200" indent="-228600" eaLnBrk="0" hangingPunct="0">
              <a:defRPr>
                <a:latin typeface="Arial" charset="0"/>
                <a:ea typeface="MS PGothic" pitchFamily="34" charset="-128"/>
              </a:defRPr>
            </a:lvl4pPr>
            <a:lvl5pPr marL="2057400" indent="-228600" eaLnBrk="0" hangingPunct="0">
              <a:defRPr>
                <a:latin typeface="Arial" charset="0"/>
                <a:ea typeface="MS PGothic" pitchFamily="34" charset="-128"/>
              </a:defRPr>
            </a:lvl5pPr>
            <a:lvl6pPr marL="2514600" indent="-228600" eaLnBrk="0" fontAlgn="base" hangingPunct="0">
              <a:spcBef>
                <a:spcPct val="0"/>
              </a:spcBef>
              <a:spcAft>
                <a:spcPct val="0"/>
              </a:spcAft>
              <a:defRPr>
                <a:latin typeface="Arial" charset="0"/>
                <a:ea typeface="MS PGothic" pitchFamily="34" charset="-128"/>
              </a:defRPr>
            </a:lvl6pPr>
            <a:lvl7pPr marL="2971800" indent="-228600" eaLnBrk="0" fontAlgn="base" hangingPunct="0">
              <a:spcBef>
                <a:spcPct val="0"/>
              </a:spcBef>
              <a:spcAft>
                <a:spcPct val="0"/>
              </a:spcAft>
              <a:defRPr>
                <a:latin typeface="Arial" charset="0"/>
                <a:ea typeface="MS PGothic" pitchFamily="34" charset="-128"/>
              </a:defRPr>
            </a:lvl7pPr>
            <a:lvl8pPr marL="3429000" indent="-228600" eaLnBrk="0" fontAlgn="base" hangingPunct="0">
              <a:spcBef>
                <a:spcPct val="0"/>
              </a:spcBef>
              <a:spcAft>
                <a:spcPct val="0"/>
              </a:spcAft>
              <a:defRPr>
                <a:latin typeface="Arial" charset="0"/>
                <a:ea typeface="MS PGothic" pitchFamily="34" charset="-128"/>
              </a:defRPr>
            </a:lvl8pPr>
            <a:lvl9pPr marL="3886200" indent="-228600" eaLnBrk="0" fontAlgn="base" hangingPunct="0">
              <a:spcBef>
                <a:spcPct val="0"/>
              </a:spcBef>
              <a:spcAft>
                <a:spcPct val="0"/>
              </a:spcAft>
              <a:defRPr>
                <a:latin typeface="Arial" charset="0"/>
                <a:ea typeface="MS PGothic" pitchFamily="34" charset="-128"/>
              </a:defRPr>
            </a:lvl9pPr>
          </a:lstStyle>
          <a:p>
            <a:r>
              <a:rPr lang="en-US" dirty="0" smtClean="0"/>
              <a:t>Connectivity testing</a:t>
            </a:r>
            <a:endParaRPr lang="en-US" dirty="0"/>
          </a:p>
        </p:txBody>
      </p:sp>
      <p:sp>
        <p:nvSpPr>
          <p:cNvPr id="92" name="Pentagone 82"/>
          <p:cNvSpPr>
            <a:spLocks noChangeArrowheads="1"/>
          </p:cNvSpPr>
          <p:nvPr/>
        </p:nvSpPr>
        <p:spPr bwMode="auto">
          <a:xfrm>
            <a:off x="3410153" y="5063352"/>
            <a:ext cx="294774" cy="157260"/>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endParaRPr lang="en-US" sz="900" dirty="0">
              <a:solidFill>
                <a:schemeClr val="bg2">
                  <a:lumMod val="50000"/>
                </a:schemeClr>
              </a:solidFill>
              <a:latin typeface="Calibri" pitchFamily="34" charset="0"/>
              <a:cs typeface="Calibri" pitchFamily="34" charset="0"/>
            </a:endParaRPr>
          </a:p>
        </p:txBody>
      </p:sp>
      <p:sp>
        <p:nvSpPr>
          <p:cNvPr id="93" name="ZoneTexte 29"/>
          <p:cNvSpPr txBox="1">
            <a:spLocks noChangeArrowheads="1"/>
          </p:cNvSpPr>
          <p:nvPr/>
        </p:nvSpPr>
        <p:spPr bwMode="auto">
          <a:xfrm>
            <a:off x="3842636" y="5233489"/>
            <a:ext cx="1953500" cy="1231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ctr">
            <a:spAutoFit/>
          </a:bodyPr>
          <a:lstStyle>
            <a:defPPr>
              <a:defRPr lang="en-US"/>
            </a:defPPr>
            <a:lvl1pPr eaLnBrk="1" hangingPunct="1">
              <a:defRPr sz="800">
                <a:solidFill>
                  <a:srgbClr val="C00000"/>
                </a:solidFill>
                <a:latin typeface="Calibri" pitchFamily="34" charset="0"/>
                <a:ea typeface="MS PGothic" pitchFamily="34" charset="-128"/>
              </a:defRPr>
            </a:lvl1pPr>
            <a:lvl2pPr marL="742950" indent="-285750" eaLnBrk="0" hangingPunct="0">
              <a:defRPr>
                <a:latin typeface="Arial" charset="0"/>
                <a:ea typeface="MS PGothic" pitchFamily="34" charset="-128"/>
              </a:defRPr>
            </a:lvl2pPr>
            <a:lvl3pPr marL="1143000" indent="-228600" eaLnBrk="0" hangingPunct="0">
              <a:defRPr>
                <a:latin typeface="Arial" charset="0"/>
                <a:ea typeface="MS PGothic" pitchFamily="34" charset="-128"/>
              </a:defRPr>
            </a:lvl3pPr>
            <a:lvl4pPr marL="1600200" indent="-228600" eaLnBrk="0" hangingPunct="0">
              <a:defRPr>
                <a:latin typeface="Arial" charset="0"/>
                <a:ea typeface="MS PGothic" pitchFamily="34" charset="-128"/>
              </a:defRPr>
            </a:lvl4pPr>
            <a:lvl5pPr marL="2057400" indent="-228600" eaLnBrk="0" hangingPunct="0">
              <a:defRPr>
                <a:latin typeface="Arial" charset="0"/>
                <a:ea typeface="MS PGothic" pitchFamily="34" charset="-128"/>
              </a:defRPr>
            </a:lvl5pPr>
            <a:lvl6pPr marL="2514600" indent="-228600" eaLnBrk="0" fontAlgn="base" hangingPunct="0">
              <a:spcBef>
                <a:spcPct val="0"/>
              </a:spcBef>
              <a:spcAft>
                <a:spcPct val="0"/>
              </a:spcAft>
              <a:defRPr>
                <a:latin typeface="Arial" charset="0"/>
                <a:ea typeface="MS PGothic" pitchFamily="34" charset="-128"/>
              </a:defRPr>
            </a:lvl6pPr>
            <a:lvl7pPr marL="2971800" indent="-228600" eaLnBrk="0" fontAlgn="base" hangingPunct="0">
              <a:spcBef>
                <a:spcPct val="0"/>
              </a:spcBef>
              <a:spcAft>
                <a:spcPct val="0"/>
              </a:spcAft>
              <a:defRPr>
                <a:latin typeface="Arial" charset="0"/>
                <a:ea typeface="MS PGothic" pitchFamily="34" charset="-128"/>
              </a:defRPr>
            </a:lvl7pPr>
            <a:lvl8pPr marL="3429000" indent="-228600" eaLnBrk="0" fontAlgn="base" hangingPunct="0">
              <a:spcBef>
                <a:spcPct val="0"/>
              </a:spcBef>
              <a:spcAft>
                <a:spcPct val="0"/>
              </a:spcAft>
              <a:defRPr>
                <a:latin typeface="Arial" charset="0"/>
                <a:ea typeface="MS PGothic" pitchFamily="34" charset="-128"/>
              </a:defRPr>
            </a:lvl8pPr>
            <a:lvl9pPr marL="3886200" indent="-228600" eaLnBrk="0" fontAlgn="base" hangingPunct="0">
              <a:spcBef>
                <a:spcPct val="0"/>
              </a:spcBef>
              <a:spcAft>
                <a:spcPct val="0"/>
              </a:spcAft>
              <a:defRPr>
                <a:latin typeface="Arial" charset="0"/>
                <a:ea typeface="MS PGothic" pitchFamily="34" charset="-128"/>
              </a:defRPr>
            </a:lvl9pPr>
          </a:lstStyle>
          <a:p>
            <a:r>
              <a:rPr lang="en-US" dirty="0" smtClean="0"/>
              <a:t>Sanity, integration  testing</a:t>
            </a:r>
            <a:endParaRPr lang="en-US" dirty="0"/>
          </a:p>
        </p:txBody>
      </p:sp>
      <p:sp>
        <p:nvSpPr>
          <p:cNvPr id="94" name="Pentagone 82"/>
          <p:cNvSpPr>
            <a:spLocks noChangeArrowheads="1"/>
          </p:cNvSpPr>
          <p:nvPr/>
        </p:nvSpPr>
        <p:spPr bwMode="auto">
          <a:xfrm>
            <a:off x="3139800" y="5279940"/>
            <a:ext cx="565129" cy="408244"/>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lnSpc>
                <a:spcPts val="700"/>
              </a:lnSpc>
              <a:defRPr/>
            </a:pPr>
            <a:r>
              <a:rPr lang="en-US" sz="900" dirty="0" smtClean="0">
                <a:solidFill>
                  <a:schemeClr val="bg2">
                    <a:lumMod val="50000"/>
                  </a:schemeClr>
                </a:solidFill>
                <a:latin typeface="Calibri" pitchFamily="34" charset="0"/>
                <a:cs typeface="Calibri" pitchFamily="34" charset="0"/>
              </a:rPr>
              <a:t>Procedural and acceptance testing</a:t>
            </a:r>
            <a:endParaRPr lang="en-US" sz="900" dirty="0">
              <a:solidFill>
                <a:schemeClr val="bg2">
                  <a:lumMod val="50000"/>
                </a:schemeClr>
              </a:solidFill>
              <a:latin typeface="Calibri" pitchFamily="34" charset="0"/>
              <a:cs typeface="Calibri" pitchFamily="34" charset="0"/>
            </a:endParaRPr>
          </a:p>
        </p:txBody>
      </p:sp>
      <p:sp>
        <p:nvSpPr>
          <p:cNvPr id="95" name="Pentagone 70"/>
          <p:cNvSpPr>
            <a:spLocks noChangeArrowheads="1"/>
          </p:cNvSpPr>
          <p:nvPr/>
        </p:nvSpPr>
        <p:spPr bwMode="auto">
          <a:xfrm>
            <a:off x="1979713" y="5711177"/>
            <a:ext cx="1709370" cy="374946"/>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en-US" sz="900" dirty="0" smtClean="0">
                <a:solidFill>
                  <a:schemeClr val="bg2">
                    <a:lumMod val="50000"/>
                  </a:schemeClr>
                </a:solidFill>
                <a:latin typeface="Calibri" pitchFamily="34" charset="0"/>
                <a:cs typeface="Calibri" pitchFamily="34" charset="0"/>
              </a:rPr>
              <a:t>Coordination with NWE testing activities</a:t>
            </a:r>
            <a:endParaRPr lang="en-US" sz="900" dirty="0">
              <a:solidFill>
                <a:schemeClr val="bg2">
                  <a:lumMod val="50000"/>
                </a:schemeClr>
              </a:solidFill>
              <a:latin typeface="Calibri" pitchFamily="34" charset="0"/>
              <a:cs typeface="Calibri" pitchFamily="34" charset="0"/>
            </a:endParaRPr>
          </a:p>
        </p:txBody>
      </p:sp>
      <p:sp>
        <p:nvSpPr>
          <p:cNvPr id="96" name="Pentagone 70"/>
          <p:cNvSpPr>
            <a:spLocks noChangeArrowheads="1"/>
          </p:cNvSpPr>
          <p:nvPr/>
        </p:nvSpPr>
        <p:spPr bwMode="auto">
          <a:xfrm>
            <a:off x="3704929" y="5711177"/>
            <a:ext cx="645743" cy="374946"/>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lnSpc>
                <a:spcPts val="800"/>
              </a:lnSpc>
              <a:defRPr/>
            </a:pPr>
            <a:r>
              <a:rPr lang="en-US" sz="900" dirty="0">
                <a:solidFill>
                  <a:schemeClr val="bg2">
                    <a:lumMod val="50000"/>
                  </a:schemeClr>
                </a:solidFill>
                <a:latin typeface="Calibri" pitchFamily="34" charset="0"/>
                <a:cs typeface="Calibri" pitchFamily="34" charset="0"/>
              </a:rPr>
              <a:t>Participating in </a:t>
            </a:r>
            <a:r>
              <a:rPr lang="en-US" sz="900" dirty="0" smtClean="0">
                <a:solidFill>
                  <a:schemeClr val="bg2">
                    <a:lumMod val="50000"/>
                  </a:schemeClr>
                </a:solidFill>
                <a:latin typeface="Calibri" pitchFamily="34" charset="0"/>
                <a:cs typeface="Calibri" pitchFamily="34" charset="0"/>
              </a:rPr>
              <a:t>PCR/NWE testing </a:t>
            </a:r>
            <a:endParaRPr lang="en-US" sz="900" dirty="0">
              <a:solidFill>
                <a:schemeClr val="bg2">
                  <a:lumMod val="50000"/>
                </a:schemeClr>
              </a:solidFill>
              <a:latin typeface="Calibri" pitchFamily="34" charset="0"/>
              <a:cs typeface="Calibri" pitchFamily="34" charset="0"/>
            </a:endParaRPr>
          </a:p>
        </p:txBody>
      </p:sp>
      <p:sp>
        <p:nvSpPr>
          <p:cNvPr id="98" name="Pentagone 70"/>
          <p:cNvSpPr>
            <a:spLocks noChangeArrowheads="1"/>
          </p:cNvSpPr>
          <p:nvPr/>
        </p:nvSpPr>
        <p:spPr bwMode="auto">
          <a:xfrm>
            <a:off x="1979713" y="6474680"/>
            <a:ext cx="2355114" cy="182805"/>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r>
              <a:rPr lang="en-US" sz="900" dirty="0">
                <a:solidFill>
                  <a:schemeClr val="bg2">
                    <a:lumMod val="50000"/>
                  </a:schemeClr>
                </a:solidFill>
                <a:latin typeface="Calibri" pitchFamily="34" charset="0"/>
                <a:cs typeface="Calibri" pitchFamily="34" charset="0"/>
              </a:rPr>
              <a:t>Auction rules evolution</a:t>
            </a:r>
          </a:p>
        </p:txBody>
      </p:sp>
      <p:sp>
        <p:nvSpPr>
          <p:cNvPr id="99" name="Pentagone 70"/>
          <p:cNvSpPr>
            <a:spLocks noChangeArrowheads="1"/>
          </p:cNvSpPr>
          <p:nvPr/>
        </p:nvSpPr>
        <p:spPr bwMode="auto">
          <a:xfrm>
            <a:off x="1916101" y="3552978"/>
            <a:ext cx="1232130" cy="203514"/>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en-US" sz="900" dirty="0" smtClean="0">
                <a:solidFill>
                  <a:schemeClr val="bg2">
                    <a:lumMod val="50000"/>
                  </a:schemeClr>
                </a:solidFill>
                <a:latin typeface="Calibri" pitchFamily="34" charset="0"/>
                <a:cs typeface="Calibri" pitchFamily="34" charset="0"/>
              </a:rPr>
              <a:t>IT developments</a:t>
            </a:r>
            <a:endParaRPr lang="en-US" sz="900" dirty="0">
              <a:solidFill>
                <a:schemeClr val="bg2">
                  <a:lumMod val="50000"/>
                </a:schemeClr>
              </a:solidFill>
              <a:latin typeface="Calibri" pitchFamily="34" charset="0"/>
              <a:cs typeface="Calibri" pitchFamily="34" charset="0"/>
            </a:endParaRPr>
          </a:p>
        </p:txBody>
      </p:sp>
      <p:sp>
        <p:nvSpPr>
          <p:cNvPr id="100" name="Pentagone 70"/>
          <p:cNvSpPr>
            <a:spLocks noChangeArrowheads="1"/>
          </p:cNvSpPr>
          <p:nvPr/>
        </p:nvSpPr>
        <p:spPr bwMode="auto">
          <a:xfrm>
            <a:off x="2488841" y="3778561"/>
            <a:ext cx="659391" cy="220671"/>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lnSpc>
                <a:spcPts val="700"/>
              </a:lnSpc>
              <a:defRPr/>
            </a:pPr>
            <a:r>
              <a:rPr lang="en-US" sz="900" dirty="0" smtClean="0">
                <a:solidFill>
                  <a:schemeClr val="bg2">
                    <a:lumMod val="50000"/>
                  </a:schemeClr>
                </a:solidFill>
                <a:latin typeface="Calibri" pitchFamily="34" charset="0"/>
                <a:cs typeface="Calibri" pitchFamily="34" charset="0"/>
              </a:rPr>
              <a:t>PX’s IT </a:t>
            </a:r>
            <a:r>
              <a:rPr lang="en-US" sz="900" dirty="0" err="1" smtClean="0">
                <a:solidFill>
                  <a:schemeClr val="bg2">
                    <a:lumMod val="50000"/>
                  </a:schemeClr>
                </a:solidFill>
                <a:latin typeface="Calibri" pitchFamily="34" charset="0"/>
                <a:cs typeface="Calibri" pitchFamily="34" charset="0"/>
              </a:rPr>
              <a:t>Specs..Post</a:t>
            </a:r>
            <a:r>
              <a:rPr lang="en-US" sz="900" dirty="0" smtClean="0">
                <a:solidFill>
                  <a:schemeClr val="bg2">
                    <a:lumMod val="50000"/>
                  </a:schemeClr>
                </a:solidFill>
                <a:latin typeface="Calibri" pitchFamily="34" charset="0"/>
                <a:cs typeface="Calibri" pitchFamily="34" charset="0"/>
              </a:rPr>
              <a:t> C.</a:t>
            </a:r>
            <a:endParaRPr lang="en-US" sz="900" dirty="0">
              <a:solidFill>
                <a:schemeClr val="bg2">
                  <a:lumMod val="50000"/>
                </a:schemeClr>
              </a:solidFill>
              <a:latin typeface="Calibri" pitchFamily="34" charset="0"/>
              <a:cs typeface="Calibri" pitchFamily="34" charset="0"/>
            </a:endParaRPr>
          </a:p>
        </p:txBody>
      </p:sp>
      <p:sp>
        <p:nvSpPr>
          <p:cNvPr id="101" name="Pentagone 70"/>
          <p:cNvSpPr>
            <a:spLocks noChangeArrowheads="1"/>
          </p:cNvSpPr>
          <p:nvPr/>
        </p:nvSpPr>
        <p:spPr bwMode="auto">
          <a:xfrm>
            <a:off x="2488840" y="4041959"/>
            <a:ext cx="1818004" cy="197614"/>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r>
              <a:rPr lang="en-US" sz="900" dirty="0" smtClean="0">
                <a:solidFill>
                  <a:schemeClr val="bg2">
                    <a:lumMod val="50000"/>
                  </a:schemeClr>
                </a:solidFill>
                <a:latin typeface="Calibri" pitchFamily="34" charset="0"/>
                <a:cs typeface="Calibri" pitchFamily="34" charset="0"/>
              </a:rPr>
              <a:t>PX’s Post Coupling IT </a:t>
            </a:r>
            <a:r>
              <a:rPr lang="en-US" sz="900" dirty="0">
                <a:solidFill>
                  <a:schemeClr val="bg2">
                    <a:lumMod val="50000"/>
                  </a:schemeClr>
                </a:solidFill>
                <a:latin typeface="Calibri" pitchFamily="34" charset="0"/>
                <a:cs typeface="Calibri" pitchFamily="34" charset="0"/>
              </a:rPr>
              <a:t>developments</a:t>
            </a:r>
          </a:p>
        </p:txBody>
      </p:sp>
      <p:sp>
        <p:nvSpPr>
          <p:cNvPr id="43" name="Pentagone 70"/>
          <p:cNvSpPr>
            <a:spLocks noChangeArrowheads="1"/>
          </p:cNvSpPr>
          <p:nvPr/>
        </p:nvSpPr>
        <p:spPr bwMode="auto">
          <a:xfrm>
            <a:off x="1979713" y="6237312"/>
            <a:ext cx="2342972" cy="197445"/>
          </a:xfrm>
          <a:prstGeom prst="rect">
            <a:avLst/>
          </a:prstGeom>
          <a:solidFill>
            <a:schemeClr val="accent5">
              <a:lumMod val="40000"/>
              <a:lumOff val="60000"/>
            </a:schemeClr>
          </a:solidFill>
          <a:ln>
            <a:solidFill>
              <a:schemeClr val="accent3"/>
            </a:solidFill>
            <a:headEnd type="none" w="sm" len="sm"/>
            <a:tailEnd type="none" w="sm" len="sm"/>
          </a:ln>
          <a:effectLst/>
          <a:extLst/>
        </p:spPr>
        <p:style>
          <a:lnRef idx="1">
            <a:schemeClr val="accent2"/>
          </a:lnRef>
          <a:fillRef idx="2">
            <a:schemeClr val="accent2"/>
          </a:fillRef>
          <a:effectRef idx="1">
            <a:schemeClr val="accent2"/>
          </a:effectRef>
          <a:fontRef idx="minor">
            <a:schemeClr val="dk1"/>
          </a:fontRef>
        </p:style>
        <p:txBody>
          <a:bodyPr lIns="0" tIns="0" rIns="0" bIns="0" anchor="ctr"/>
          <a:lstStyle/>
          <a:p>
            <a:pPr algn="ctr"/>
            <a:r>
              <a:rPr lang="en-US" sz="900" dirty="0">
                <a:solidFill>
                  <a:schemeClr val="bg2">
                    <a:lumMod val="50000"/>
                  </a:schemeClr>
                </a:solidFill>
                <a:latin typeface="Calibri" pitchFamily="34" charset="0"/>
                <a:cs typeface="Calibri" pitchFamily="34" charset="0"/>
              </a:rPr>
              <a:t>Local regulation evolutions/changes</a:t>
            </a:r>
          </a:p>
        </p:txBody>
      </p:sp>
      <p:sp>
        <p:nvSpPr>
          <p:cNvPr id="46" name="ZoneTexte 29"/>
          <p:cNvSpPr txBox="1">
            <a:spLocks noChangeArrowheads="1"/>
          </p:cNvSpPr>
          <p:nvPr/>
        </p:nvSpPr>
        <p:spPr bwMode="auto">
          <a:xfrm>
            <a:off x="4463263" y="6261819"/>
            <a:ext cx="999392" cy="1231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ctr">
            <a:spAutoFit/>
          </a:bodyPr>
          <a:lstStyle>
            <a:defPPr>
              <a:defRPr lang="en-US"/>
            </a:defPPr>
            <a:lvl1pPr eaLnBrk="1" hangingPunct="1">
              <a:defRPr sz="1000">
                <a:solidFill>
                  <a:srgbClr val="C00000"/>
                </a:solidFill>
                <a:latin typeface="Calibri" pitchFamily="34" charset="0"/>
                <a:ea typeface="MS PGothic" pitchFamily="34" charset="-128"/>
              </a:defRPr>
            </a:lvl1pPr>
            <a:lvl2pPr marL="742950" indent="-285750" eaLnBrk="0" hangingPunct="0">
              <a:defRPr>
                <a:latin typeface="Arial" charset="0"/>
                <a:ea typeface="MS PGothic" pitchFamily="34" charset="-128"/>
              </a:defRPr>
            </a:lvl2pPr>
            <a:lvl3pPr marL="1143000" indent="-228600" eaLnBrk="0" hangingPunct="0">
              <a:defRPr>
                <a:latin typeface="Arial" charset="0"/>
                <a:ea typeface="MS PGothic" pitchFamily="34" charset="-128"/>
              </a:defRPr>
            </a:lvl3pPr>
            <a:lvl4pPr marL="1600200" indent="-228600" eaLnBrk="0" hangingPunct="0">
              <a:defRPr>
                <a:latin typeface="Arial" charset="0"/>
                <a:ea typeface="MS PGothic" pitchFamily="34" charset="-128"/>
              </a:defRPr>
            </a:lvl4pPr>
            <a:lvl5pPr marL="2057400" indent="-228600" eaLnBrk="0" hangingPunct="0">
              <a:defRPr>
                <a:latin typeface="Arial" charset="0"/>
                <a:ea typeface="MS PGothic" pitchFamily="34" charset="-128"/>
              </a:defRPr>
            </a:lvl5pPr>
            <a:lvl6pPr marL="2514600" indent="-228600" eaLnBrk="0" fontAlgn="base" hangingPunct="0">
              <a:spcBef>
                <a:spcPct val="0"/>
              </a:spcBef>
              <a:spcAft>
                <a:spcPct val="0"/>
              </a:spcAft>
              <a:defRPr>
                <a:latin typeface="Arial" charset="0"/>
                <a:ea typeface="MS PGothic" pitchFamily="34" charset="-128"/>
              </a:defRPr>
            </a:lvl6pPr>
            <a:lvl7pPr marL="2971800" indent="-228600" eaLnBrk="0" fontAlgn="base" hangingPunct="0">
              <a:spcBef>
                <a:spcPct val="0"/>
              </a:spcBef>
              <a:spcAft>
                <a:spcPct val="0"/>
              </a:spcAft>
              <a:defRPr>
                <a:latin typeface="Arial" charset="0"/>
                <a:ea typeface="MS PGothic" pitchFamily="34" charset="-128"/>
              </a:defRPr>
            </a:lvl7pPr>
            <a:lvl8pPr marL="3429000" indent="-228600" eaLnBrk="0" fontAlgn="base" hangingPunct="0">
              <a:spcBef>
                <a:spcPct val="0"/>
              </a:spcBef>
              <a:spcAft>
                <a:spcPct val="0"/>
              </a:spcAft>
              <a:defRPr>
                <a:latin typeface="Arial" charset="0"/>
                <a:ea typeface="MS PGothic" pitchFamily="34" charset="-128"/>
              </a:defRPr>
            </a:lvl8pPr>
            <a:lvl9pPr marL="3886200" indent="-228600" eaLnBrk="0" fontAlgn="base" hangingPunct="0">
              <a:spcBef>
                <a:spcPct val="0"/>
              </a:spcBef>
              <a:spcAft>
                <a:spcPct val="0"/>
              </a:spcAft>
              <a:defRPr>
                <a:latin typeface="Arial" charset="0"/>
                <a:ea typeface="MS PGothic" pitchFamily="34" charset="-128"/>
              </a:defRPr>
            </a:lvl9pPr>
          </a:lstStyle>
          <a:p>
            <a:r>
              <a:rPr lang="en-US" sz="800" dirty="0"/>
              <a:t>Public consultation(s)</a:t>
            </a:r>
          </a:p>
        </p:txBody>
      </p:sp>
      <p:sp>
        <p:nvSpPr>
          <p:cNvPr id="48" name="Triangle isocèle 43"/>
          <p:cNvSpPr>
            <a:spLocks noChangeArrowheads="1"/>
          </p:cNvSpPr>
          <p:nvPr/>
        </p:nvSpPr>
        <p:spPr bwMode="auto">
          <a:xfrm>
            <a:off x="6555106" y="6255967"/>
            <a:ext cx="133350" cy="101023"/>
          </a:xfrm>
          <a:prstGeom prst="triangle">
            <a:avLst>
              <a:gd name="adj" fmla="val 50000"/>
            </a:avLst>
          </a:prstGeom>
          <a:solidFill>
            <a:srgbClr val="C00000"/>
          </a:solidFill>
          <a:ln>
            <a:noFill/>
          </a:ln>
        </p:spPr>
        <p:txBody>
          <a:bodyPr lIns="0" tIns="0" rIns="0" bIns="0" anchor="ctr"/>
          <a:lstStyle/>
          <a:p>
            <a:pPr algn="ctr"/>
            <a:endParaRPr lang="fr-FR" sz="1400">
              <a:solidFill>
                <a:srgbClr val="002060"/>
              </a:solidFill>
              <a:latin typeface="Calibri" pitchFamily="34" charset="0"/>
            </a:endParaRPr>
          </a:p>
        </p:txBody>
      </p:sp>
      <p:sp>
        <p:nvSpPr>
          <p:cNvPr id="49" name="ZoneTexte 29"/>
          <p:cNvSpPr txBox="1">
            <a:spLocks noChangeArrowheads="1"/>
          </p:cNvSpPr>
          <p:nvPr/>
        </p:nvSpPr>
        <p:spPr bwMode="auto">
          <a:xfrm>
            <a:off x="6775445" y="6261819"/>
            <a:ext cx="1246890" cy="1231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800" dirty="0">
                <a:solidFill>
                  <a:srgbClr val="C00000"/>
                </a:solidFill>
                <a:latin typeface="Calibri" pitchFamily="34" charset="0"/>
                <a:ea typeface="ＭＳ Ｐゴシック" pitchFamily="34" charset="-128"/>
              </a:rPr>
              <a:t>Regulatory approval(s)</a:t>
            </a:r>
          </a:p>
        </p:txBody>
      </p:sp>
      <p:sp>
        <p:nvSpPr>
          <p:cNvPr id="50" name="Triangle isocèle 43"/>
          <p:cNvSpPr>
            <a:spLocks noChangeArrowheads="1"/>
          </p:cNvSpPr>
          <p:nvPr/>
        </p:nvSpPr>
        <p:spPr bwMode="auto">
          <a:xfrm>
            <a:off x="4306125" y="6278503"/>
            <a:ext cx="133350" cy="101023"/>
          </a:xfrm>
          <a:prstGeom prst="triangle">
            <a:avLst>
              <a:gd name="adj" fmla="val 50000"/>
            </a:avLst>
          </a:prstGeom>
          <a:solidFill>
            <a:srgbClr val="C00000"/>
          </a:solidFill>
          <a:ln>
            <a:noFill/>
          </a:ln>
          <a:extLst>
            <a:ext uri="{91240B29-F687-4F45-9708-019B960494DF}">
              <a14:hiddenLine xmlns:a14="http://schemas.microsoft.com/office/drawing/2010/main" xmlns="" w="12700">
                <a:solidFill>
                  <a:srgbClr val="000000"/>
                </a:solidFill>
                <a:round/>
                <a:headEnd type="none" w="sm" len="sm"/>
                <a:tailEnd type="none" w="sm" len="sm"/>
              </a14:hiddenLine>
            </a:ext>
          </a:extLst>
        </p:spPr>
        <p:txBody>
          <a:bodyPr lIns="0" tIns="0" rIns="0" bIns="0" anchor="ctr"/>
          <a:lstStyle/>
          <a:p>
            <a:pPr algn="ctr"/>
            <a:endParaRPr lang="fr-FR" sz="1400">
              <a:solidFill>
                <a:srgbClr val="000000"/>
              </a:solidFill>
              <a:latin typeface="Calibri" pitchFamily="34" charset="0"/>
            </a:endParaRPr>
          </a:p>
        </p:txBody>
      </p:sp>
      <p:sp>
        <p:nvSpPr>
          <p:cNvPr id="4" name="Espace réservé du numéro de diapositive 3"/>
          <p:cNvSpPr>
            <a:spLocks noGrp="1"/>
          </p:cNvSpPr>
          <p:nvPr>
            <p:ph type="sldNum" sz="quarter" idx="12"/>
          </p:nvPr>
        </p:nvSpPr>
        <p:spPr>
          <a:xfrm>
            <a:off x="118582" y="6961591"/>
            <a:ext cx="334108" cy="179387"/>
          </a:xfrm>
        </p:spPr>
        <p:txBody>
          <a:bodyPr/>
          <a:lstStyle/>
          <a:p>
            <a:fld id="{295CE0A7-6159-4932-9B5C-B07A3C24A47B}" type="slidenum">
              <a:rPr lang="en-US" smtClean="0"/>
              <a:pPr/>
              <a:t>21</a:t>
            </a:fld>
            <a:endParaRPr lang="en-US"/>
          </a:p>
        </p:txBody>
      </p:sp>
      <p:sp>
        <p:nvSpPr>
          <p:cNvPr id="51" name="Rectangle 50"/>
          <p:cNvSpPr/>
          <p:nvPr/>
        </p:nvSpPr>
        <p:spPr bwMode="auto">
          <a:xfrm>
            <a:off x="6192752" y="1844824"/>
            <a:ext cx="2732719" cy="2219439"/>
          </a:xfrm>
          <a:prstGeom prst="rect">
            <a:avLst/>
          </a:prstGeom>
          <a:solidFill>
            <a:schemeClr val="bg1"/>
          </a:solidFill>
          <a:ln w="12700" cap="flat" cmpd="sng" algn="ctr">
            <a:solidFill>
              <a:schemeClr val="bg2"/>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spcAft>
                <a:spcPts val="600"/>
              </a:spcAft>
            </a:pPr>
            <a:r>
              <a:rPr lang="en-US" sz="1100" b="1" dirty="0" smtClean="0">
                <a:latin typeface="Calibri" pitchFamily="34" charset="0"/>
              </a:rPr>
              <a:t>Main characteristic of this startup solution:</a:t>
            </a:r>
          </a:p>
          <a:p>
            <a:pPr marL="177800" indent="-177800">
              <a:buFont typeface="Arial" pitchFamily="34" charset="0"/>
              <a:buChar char="•"/>
            </a:pPr>
            <a:r>
              <a:rPr kumimoji="0" lang="en-US" sz="1100" i="0" u="none" strike="noStrike" cap="none" normalizeH="0" baseline="0" dirty="0" smtClean="0">
                <a:ln>
                  <a:noFill/>
                </a:ln>
                <a:solidFill>
                  <a:schemeClr val="tx1"/>
                </a:solidFill>
                <a:effectLst/>
                <a:latin typeface="Calibri" pitchFamily="34" charset="0"/>
              </a:rPr>
              <a:t>Sending</a:t>
            </a:r>
            <a:r>
              <a:rPr kumimoji="0" lang="en-US" sz="1100" i="0" u="none" strike="noStrike" cap="none" normalizeH="0" dirty="0" smtClean="0">
                <a:ln>
                  <a:noFill/>
                </a:ln>
                <a:solidFill>
                  <a:schemeClr val="tx1"/>
                </a:solidFill>
                <a:effectLst/>
                <a:latin typeface="Calibri" pitchFamily="34" charset="0"/>
              </a:rPr>
              <a:t> of </a:t>
            </a:r>
            <a:r>
              <a:rPr kumimoji="0" lang="en-US" sz="1100" i="0" u="none" strike="noStrike" cap="none" normalizeH="0" dirty="0" smtClean="0">
                <a:ln>
                  <a:noFill/>
                </a:ln>
                <a:effectLst/>
                <a:latin typeface="Calibri" pitchFamily="34" charset="0"/>
              </a:rPr>
              <a:t>ATCs </a:t>
            </a:r>
            <a:r>
              <a:rPr lang="en-US" sz="1100" dirty="0" smtClean="0">
                <a:latin typeface="Calibri" pitchFamily="34" charset="0"/>
              </a:rPr>
              <a:t>on FR/ES only by </a:t>
            </a:r>
            <a:r>
              <a:rPr kumimoji="0" lang="en-US" sz="1100" i="0" u="none" strike="noStrike" cap="none" normalizeH="0" dirty="0" smtClean="0">
                <a:ln>
                  <a:noFill/>
                </a:ln>
                <a:solidFill>
                  <a:schemeClr val="tx1"/>
                </a:solidFill>
                <a:effectLst/>
                <a:latin typeface="Calibri" pitchFamily="34" charset="0"/>
              </a:rPr>
              <a:t>REE</a:t>
            </a:r>
            <a:endParaRPr lang="en-US" sz="1100" dirty="0" smtClean="0">
              <a:latin typeface="Calibri" pitchFamily="34" charset="0"/>
            </a:endParaRPr>
          </a:p>
          <a:p>
            <a:pPr marL="177800" indent="-177800">
              <a:buFont typeface="Arial" pitchFamily="34" charset="0"/>
              <a:buChar char="•"/>
            </a:pPr>
            <a:endParaRPr kumimoji="0" lang="en-US" sz="1100" i="0" u="none" strike="noStrike" cap="none" normalizeH="0" dirty="0" smtClean="0">
              <a:ln>
                <a:noFill/>
              </a:ln>
              <a:solidFill>
                <a:schemeClr val="tx1"/>
              </a:solidFill>
              <a:effectLst/>
              <a:latin typeface="Calibri" pitchFamily="34" charset="0"/>
            </a:endParaRPr>
          </a:p>
          <a:p>
            <a:pPr>
              <a:spcAft>
                <a:spcPts val="600"/>
              </a:spcAft>
            </a:pPr>
            <a:r>
              <a:rPr lang="en-US" sz="1100" b="1" dirty="0" smtClean="0">
                <a:latin typeface="Calibri" pitchFamily="34" charset="0"/>
              </a:rPr>
              <a:t>Aspects to be taken into account:</a:t>
            </a:r>
            <a:endParaRPr kumimoji="0" lang="en-US" sz="1100" b="1" i="0" u="none" strike="noStrike" cap="none" normalizeH="0" dirty="0" smtClean="0">
              <a:ln>
                <a:noFill/>
              </a:ln>
              <a:solidFill>
                <a:schemeClr val="tx1"/>
              </a:solidFill>
              <a:effectLst/>
              <a:latin typeface="Calibri" pitchFamily="34" charset="0"/>
            </a:endParaRPr>
          </a:p>
          <a:p>
            <a:pPr marL="177800" indent="-177800">
              <a:buFont typeface="Arial" pitchFamily="34" charset="0"/>
              <a:buChar char="•"/>
            </a:pPr>
            <a:r>
              <a:rPr lang="en-US" sz="1100" dirty="0">
                <a:latin typeface="Calibri" pitchFamily="34" charset="0"/>
              </a:rPr>
              <a:t>Reduced time for industrialized post coupling testing (including nominations)</a:t>
            </a:r>
          </a:p>
          <a:p>
            <a:pPr marL="177800" indent="-177800">
              <a:buFont typeface="Arial" pitchFamily="34" charset="0"/>
              <a:buChar char="•"/>
            </a:pPr>
            <a:r>
              <a:rPr kumimoji="0" lang="en-US" sz="1100" i="0" u="none" strike="noStrike" cap="none" normalizeH="0" baseline="0" dirty="0" smtClean="0">
                <a:ln>
                  <a:noFill/>
                </a:ln>
                <a:solidFill>
                  <a:schemeClr val="tx1"/>
                </a:solidFill>
                <a:effectLst/>
                <a:latin typeface="Calibri" pitchFamily="34" charset="0"/>
              </a:rPr>
              <a:t>No room for contingency</a:t>
            </a:r>
          </a:p>
          <a:p>
            <a:pPr marL="177800" indent="-177800">
              <a:buFont typeface="Arial" pitchFamily="34" charset="0"/>
              <a:buChar char="•"/>
            </a:pPr>
            <a:r>
              <a:rPr lang="en-US" sz="1100" dirty="0" smtClean="0">
                <a:latin typeface="Calibri" pitchFamily="34" charset="0"/>
              </a:rPr>
              <a:t>Regulatory modalities for this specific interim solution to be defined</a:t>
            </a:r>
            <a:endParaRPr kumimoji="0" lang="en-US" sz="1100" i="0" u="none" strike="noStrike" cap="none" normalizeH="0" baseline="0" dirty="0" smtClean="0">
              <a:ln>
                <a:noFill/>
              </a:ln>
              <a:solidFill>
                <a:schemeClr val="tx1"/>
              </a:solidFill>
              <a:effectLst/>
              <a:latin typeface="Calibri" pitchFamily="34" charset="0"/>
            </a:endParaRPr>
          </a:p>
        </p:txBody>
      </p:sp>
      <p:sp>
        <p:nvSpPr>
          <p:cNvPr id="55" name="ZoneTexte 29"/>
          <p:cNvSpPr txBox="1">
            <a:spLocks noChangeArrowheads="1"/>
          </p:cNvSpPr>
          <p:nvPr/>
        </p:nvSpPr>
        <p:spPr bwMode="auto">
          <a:xfrm>
            <a:off x="3076255" y="2234895"/>
            <a:ext cx="2195939" cy="707886"/>
          </a:xfrm>
          <a:prstGeom prst="rect">
            <a:avLst/>
          </a:prstGeom>
          <a:noFill/>
          <a:ln>
            <a:noFill/>
          </a:ln>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82550" indent="-82550" eaLnBrk="1" hangingPunct="1">
              <a:buFont typeface="Arial" pitchFamily="34" charset="0"/>
              <a:buChar char="•"/>
            </a:pPr>
            <a:r>
              <a:rPr lang="en-US" sz="800" dirty="0">
                <a:solidFill>
                  <a:srgbClr val="C00000"/>
                </a:solidFill>
                <a:latin typeface="Calibri" pitchFamily="34" charset="0"/>
                <a:ea typeface="MS PGothic" pitchFamily="34" charset="-128"/>
              </a:rPr>
              <a:t>Signature of amendment to Cooperation </a:t>
            </a:r>
            <a:r>
              <a:rPr lang="en-US" sz="800" dirty="0" smtClean="0">
                <a:solidFill>
                  <a:srgbClr val="C00000"/>
                </a:solidFill>
                <a:latin typeface="Calibri" pitchFamily="34" charset="0"/>
                <a:ea typeface="MS PGothic" pitchFamily="34" charset="-128"/>
              </a:rPr>
              <a:t>Agreement for implementation</a:t>
            </a:r>
            <a:endParaRPr lang="en-US" sz="800" dirty="0">
              <a:solidFill>
                <a:srgbClr val="C00000"/>
              </a:solidFill>
              <a:latin typeface="Calibri" pitchFamily="34" charset="0"/>
              <a:ea typeface="MS PGothic" pitchFamily="34" charset="-128"/>
            </a:endParaRPr>
          </a:p>
          <a:p>
            <a:pPr marL="82550" indent="-82550" eaLnBrk="1" hangingPunct="1">
              <a:buFont typeface="Arial" pitchFamily="34" charset="0"/>
              <a:buChar char="•"/>
            </a:pPr>
            <a:r>
              <a:rPr lang="en-US" sz="800" dirty="0">
                <a:solidFill>
                  <a:srgbClr val="C00000"/>
                </a:solidFill>
                <a:latin typeface="Calibri" pitchFamily="34" charset="0"/>
                <a:ea typeface="MS PGothic" pitchFamily="34" charset="-128"/>
              </a:rPr>
              <a:t>Design approval</a:t>
            </a:r>
          </a:p>
          <a:p>
            <a:pPr marL="82550" indent="-82550" eaLnBrk="1" hangingPunct="1">
              <a:buFont typeface="Arial" pitchFamily="34" charset="0"/>
              <a:buChar char="•"/>
            </a:pPr>
            <a:r>
              <a:rPr lang="en-US" sz="800" dirty="0">
                <a:solidFill>
                  <a:srgbClr val="C00000"/>
                </a:solidFill>
                <a:latin typeface="Calibri" pitchFamily="34" charset="0"/>
                <a:ea typeface="MS PGothic" pitchFamily="34" charset="-128"/>
              </a:rPr>
              <a:t>C</a:t>
            </a:r>
            <a:r>
              <a:rPr lang="en-US" sz="800" dirty="0" smtClean="0">
                <a:solidFill>
                  <a:srgbClr val="C00000"/>
                </a:solidFill>
                <a:latin typeface="Calibri" pitchFamily="34" charset="0"/>
                <a:ea typeface="MS PGothic" pitchFamily="34" charset="-128"/>
              </a:rPr>
              <a:t>omfort letters</a:t>
            </a:r>
            <a:endParaRPr lang="en-US" sz="800" dirty="0">
              <a:solidFill>
                <a:srgbClr val="C00000"/>
              </a:solidFill>
              <a:latin typeface="Calibri" pitchFamily="34" charset="0"/>
              <a:ea typeface="MS PGothic" pitchFamily="34" charset="-128"/>
            </a:endParaRPr>
          </a:p>
          <a:p>
            <a:pPr marL="82550" indent="-82550" eaLnBrk="1" hangingPunct="1">
              <a:buFont typeface="Arial" pitchFamily="34" charset="0"/>
              <a:buChar char="•"/>
            </a:pPr>
            <a:r>
              <a:rPr lang="en-US" sz="800" dirty="0">
                <a:solidFill>
                  <a:srgbClr val="C00000"/>
                </a:solidFill>
                <a:latin typeface="Calibri" pitchFamily="34" charset="0"/>
                <a:ea typeface="MS PGothic" pitchFamily="34" charset="-128"/>
              </a:rPr>
              <a:t>Project implementation </a:t>
            </a:r>
            <a:r>
              <a:rPr lang="en-US" sz="800" dirty="0" smtClean="0">
                <a:solidFill>
                  <a:srgbClr val="C00000"/>
                </a:solidFill>
                <a:latin typeface="Calibri" pitchFamily="34" charset="0"/>
                <a:ea typeface="MS PGothic" pitchFamily="34" charset="-128"/>
              </a:rPr>
              <a:t>plan</a:t>
            </a:r>
            <a:endParaRPr lang="en-US" sz="800" dirty="0">
              <a:solidFill>
                <a:srgbClr val="C00000"/>
              </a:solidFill>
              <a:latin typeface="Calibri" pitchFamily="34" charset="0"/>
              <a:ea typeface="MS PGothic" pitchFamily="34" charset="-128"/>
            </a:endParaRPr>
          </a:p>
        </p:txBody>
      </p:sp>
      <p:sp>
        <p:nvSpPr>
          <p:cNvPr id="57" name="Losange 26"/>
          <p:cNvSpPr>
            <a:spLocks noChangeArrowheads="1"/>
          </p:cNvSpPr>
          <p:nvPr/>
        </p:nvSpPr>
        <p:spPr bwMode="auto">
          <a:xfrm flipV="1">
            <a:off x="2827196" y="2348880"/>
            <a:ext cx="138113" cy="144462"/>
          </a:xfrm>
          <a:prstGeom prst="diamond">
            <a:avLst/>
          </a:prstGeom>
          <a:solidFill>
            <a:srgbClr val="C00000"/>
          </a:solidFill>
          <a:ln>
            <a:noFill/>
          </a:ln>
          <a:extLst>
            <a:ext uri="{91240B29-F687-4F45-9708-019B960494DF}">
              <a14:hiddenLine xmlns:a14="http://schemas.microsoft.com/office/drawing/2010/main" xmlns="" w="12700">
                <a:solidFill>
                  <a:srgbClr val="000000"/>
                </a:solidFill>
                <a:round/>
                <a:headEnd type="none" w="sm" len="sm"/>
                <a:tailEnd type="none" w="sm" len="sm"/>
              </a14:hiddenLine>
            </a:ext>
          </a:extLst>
        </p:spPr>
        <p:txBody>
          <a:bodyPr anchor="ctr"/>
          <a:lstStyle/>
          <a:p>
            <a:pPr algn="ctr"/>
            <a:endParaRPr lang="fr-FR" sz="1400">
              <a:solidFill>
                <a:srgbClr val="000000"/>
              </a:solidFill>
              <a:latin typeface="Calibri" pitchFamily="34" charset="0"/>
            </a:endParaRPr>
          </a:p>
        </p:txBody>
      </p:sp>
      <p:sp>
        <p:nvSpPr>
          <p:cNvPr id="60" name="ZoneTexte 29"/>
          <p:cNvSpPr txBox="1">
            <a:spLocks noChangeArrowheads="1"/>
          </p:cNvSpPr>
          <p:nvPr/>
        </p:nvSpPr>
        <p:spPr bwMode="auto">
          <a:xfrm>
            <a:off x="4341055" y="1554728"/>
            <a:ext cx="1743113"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800" dirty="0">
                <a:solidFill>
                  <a:srgbClr val="C00000"/>
                </a:solidFill>
                <a:latin typeface="Calibri" pitchFamily="34" charset="0"/>
                <a:ea typeface="MS PGothic" pitchFamily="34" charset="-128"/>
              </a:rPr>
              <a:t>Reception of comfort </a:t>
            </a:r>
            <a:r>
              <a:rPr lang="en-US" sz="800" dirty="0" smtClean="0">
                <a:solidFill>
                  <a:srgbClr val="C00000"/>
                </a:solidFill>
                <a:latin typeface="Calibri" pitchFamily="34" charset="0"/>
                <a:ea typeface="MS PGothic" pitchFamily="34" charset="-128"/>
              </a:rPr>
              <a:t>letters (RTE)</a:t>
            </a:r>
            <a:endParaRPr lang="en-US" sz="800" dirty="0">
              <a:solidFill>
                <a:srgbClr val="C00000"/>
              </a:solidFill>
              <a:latin typeface="Calibri" pitchFamily="34" charset="0"/>
              <a:ea typeface="MS PGothic" pitchFamily="34" charset="-128"/>
            </a:endParaRPr>
          </a:p>
        </p:txBody>
      </p:sp>
      <p:sp>
        <p:nvSpPr>
          <p:cNvPr id="61" name="Triangle isocèle 43"/>
          <p:cNvSpPr>
            <a:spLocks noChangeArrowheads="1"/>
          </p:cNvSpPr>
          <p:nvPr/>
        </p:nvSpPr>
        <p:spPr bwMode="auto">
          <a:xfrm>
            <a:off x="4268030" y="1626166"/>
            <a:ext cx="144462" cy="122237"/>
          </a:xfrm>
          <a:prstGeom prst="triangle">
            <a:avLst>
              <a:gd name="adj" fmla="val 50000"/>
            </a:avLst>
          </a:prstGeom>
          <a:solidFill>
            <a:srgbClr val="C00000"/>
          </a:solidFill>
          <a:ln>
            <a:noFill/>
          </a:ln>
          <a:extLst>
            <a:ext uri="{91240B29-F687-4F45-9708-019B960494DF}">
              <a14:hiddenLine xmlns:a14="http://schemas.microsoft.com/office/drawing/2010/main" xmlns="" w="12700">
                <a:solidFill>
                  <a:srgbClr val="000000"/>
                </a:solidFill>
                <a:round/>
                <a:headEnd type="none" w="sm" len="sm"/>
                <a:tailEnd type="none" w="sm" len="sm"/>
              </a14:hiddenLine>
            </a:ext>
          </a:extLst>
        </p:spPr>
        <p:txBody>
          <a:bodyPr anchor="ctr"/>
          <a:lstStyle/>
          <a:p>
            <a:pPr algn="ctr"/>
            <a:endParaRPr lang="fr-FR" sz="1400">
              <a:solidFill>
                <a:srgbClr val="000000"/>
              </a:solidFill>
              <a:latin typeface="Calibri" pitchFamily="34" charset="0"/>
            </a:endParaRPr>
          </a:p>
        </p:txBody>
      </p:sp>
    </p:spTree>
    <p:extLst>
      <p:ext uri="{BB962C8B-B14F-4D97-AF65-F5344CB8AC3E}">
        <p14:creationId xmlns:p14="http://schemas.microsoft.com/office/powerpoint/2010/main" xmlns="" val="1912339110"/>
      </p:ext>
    </p:extLst>
  </p:cSld>
  <p:clrMapOvr>
    <a:masterClrMapping/>
  </p:clrMapOvr>
  <p:transition spd="med">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4458" y="296838"/>
            <a:ext cx="8588093" cy="323850"/>
          </a:xfrm>
        </p:spPr>
        <p:txBody>
          <a:bodyPr/>
          <a:lstStyle/>
          <a:p>
            <a:r>
              <a:rPr lang="fr-FR" dirty="0" err="1" smtClean="0"/>
              <a:t>Proposal</a:t>
            </a:r>
            <a:r>
              <a:rPr lang="fr-FR" dirty="0" smtClean="0"/>
              <a:t> of the high </a:t>
            </a:r>
            <a:r>
              <a:rPr lang="fr-FR" dirty="0" err="1" smtClean="0"/>
              <a:t>level</a:t>
            </a:r>
            <a:r>
              <a:rPr lang="fr-FR" dirty="0"/>
              <a:t> planning</a:t>
            </a:r>
            <a:br>
              <a:rPr lang="fr-FR" dirty="0"/>
            </a:br>
            <a:r>
              <a:rPr lang="fr-FR" sz="1600" b="0" i="1" dirty="0" smtClean="0"/>
              <a:t>Final </a:t>
            </a:r>
            <a:r>
              <a:rPr lang="fr-FR" sz="1600" b="0" i="1" dirty="0"/>
              <a:t>solution</a:t>
            </a:r>
          </a:p>
        </p:txBody>
      </p:sp>
      <p:sp>
        <p:nvSpPr>
          <p:cNvPr id="4" name="Espace réservé du numéro de diapositive 3"/>
          <p:cNvSpPr>
            <a:spLocks noGrp="1"/>
          </p:cNvSpPr>
          <p:nvPr>
            <p:ph type="sldNum" sz="quarter" idx="12"/>
          </p:nvPr>
        </p:nvSpPr>
        <p:spPr>
          <a:xfrm>
            <a:off x="118582" y="6633990"/>
            <a:ext cx="334108" cy="179387"/>
          </a:xfrm>
        </p:spPr>
        <p:txBody>
          <a:bodyPr/>
          <a:lstStyle/>
          <a:p>
            <a:fld id="{295CE0A7-6159-4932-9B5C-B07A3C24A47B}" type="slidenum">
              <a:rPr lang="en-US" smtClean="0"/>
              <a:pPr/>
              <a:t>22</a:t>
            </a:fld>
            <a:endParaRPr lang="en-US"/>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938907"/>
            <a:ext cx="9108198" cy="51543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20798854"/>
      </p:ext>
    </p:extLst>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en-US" dirty="0" smtClean="0"/>
              <a:t>Reminder: background of SWE market coupling</a:t>
            </a:r>
            <a:endParaRPr lang="en-US" dirty="0"/>
          </a:p>
        </p:txBody>
      </p:sp>
      <p:sp>
        <p:nvSpPr>
          <p:cNvPr id="13" name="Espace réservé du contenu 12"/>
          <p:cNvSpPr>
            <a:spLocks noGrp="1"/>
          </p:cNvSpPr>
          <p:nvPr>
            <p:ph idx="1"/>
          </p:nvPr>
        </p:nvSpPr>
        <p:spPr>
          <a:xfrm>
            <a:off x="411432" y="1124744"/>
            <a:ext cx="8435094" cy="3518340"/>
          </a:xfrm>
        </p:spPr>
        <p:txBody>
          <a:bodyPr/>
          <a:lstStyle/>
          <a:p>
            <a:pPr lvl="1" indent="-352425" algn="just" eaLnBrk="0" hangingPunct="0">
              <a:spcBef>
                <a:spcPct val="20000"/>
              </a:spcBef>
              <a:spcAft>
                <a:spcPct val="30000"/>
              </a:spcAft>
              <a:buClr>
                <a:srgbClr val="C00000"/>
              </a:buClr>
              <a:defRPr/>
            </a:pPr>
            <a:r>
              <a:rPr lang="en-US" sz="1600" b="1" dirty="0" smtClean="0">
                <a:cs typeface="Arial" pitchFamily="34" charset="0"/>
              </a:rPr>
              <a:t>Project objective: Day Ahead </a:t>
            </a:r>
            <a:r>
              <a:rPr lang="en-US" sz="1600" b="1" dirty="0">
                <a:cs typeface="Arial" pitchFamily="34" charset="0"/>
              </a:rPr>
              <a:t>market coupling of the SWE region to the NWE region, based on PCR solution</a:t>
            </a:r>
          </a:p>
          <a:p>
            <a:pPr lvl="1" indent="-352425" algn="just" eaLnBrk="0" hangingPunct="0">
              <a:lnSpc>
                <a:spcPct val="200000"/>
              </a:lnSpc>
              <a:spcBef>
                <a:spcPct val="20000"/>
              </a:spcBef>
              <a:spcAft>
                <a:spcPct val="30000"/>
              </a:spcAft>
              <a:buClr>
                <a:srgbClr val="C00000"/>
              </a:buClr>
              <a:defRPr/>
            </a:pPr>
            <a:r>
              <a:rPr lang="en-US" sz="1600" b="1" dirty="0" smtClean="0">
                <a:cs typeface="Arial" pitchFamily="34" charset="0"/>
              </a:rPr>
              <a:t>XXI </a:t>
            </a:r>
            <a:r>
              <a:rPr lang="en-US" sz="1600" b="1" dirty="0">
                <a:cs typeface="Arial" pitchFamily="34" charset="0"/>
              </a:rPr>
              <a:t>Florence Forum: European single internal market by 2014</a:t>
            </a:r>
          </a:p>
          <a:p>
            <a:pPr lvl="1" indent="-352425" algn="just" eaLnBrk="0" hangingPunct="0">
              <a:spcBef>
                <a:spcPct val="20000"/>
              </a:spcBef>
              <a:spcAft>
                <a:spcPts val="600"/>
              </a:spcAft>
              <a:buClr>
                <a:srgbClr val="C00000"/>
              </a:buClr>
              <a:tabLst>
                <a:tab pos="3946525" algn="l"/>
              </a:tabLst>
              <a:defRPr/>
            </a:pPr>
            <a:r>
              <a:rPr lang="en-US" sz="1600" b="1" dirty="0" smtClean="0">
                <a:cs typeface="Arial" pitchFamily="34" charset="0"/>
              </a:rPr>
              <a:t>10</a:t>
            </a:r>
            <a:r>
              <a:rPr lang="en-US" sz="1600" b="1" baseline="30000" dirty="0" smtClean="0">
                <a:cs typeface="Arial" pitchFamily="34" charset="0"/>
              </a:rPr>
              <a:t>th</a:t>
            </a:r>
            <a:r>
              <a:rPr lang="en-US" sz="1600" b="1" dirty="0" smtClean="0">
                <a:cs typeface="Arial" pitchFamily="34" charset="0"/>
              </a:rPr>
              <a:t> </a:t>
            </a:r>
            <a:r>
              <a:rPr lang="en-US" sz="1600" b="1" dirty="0">
                <a:cs typeface="Arial" pitchFamily="34" charset="0"/>
              </a:rPr>
              <a:t>IG meeting of the SWE ERI (14/05/2012 in Paris): mandate to enter in a project phase through the signature of a Cooperation Agreement between the parties to specify Pre- and Post-Coupling (PPC) arrangements, analyze impacts and changes to be made and </a:t>
            </a:r>
            <a:r>
              <a:rPr lang="en-US" sz="1600" b="1" dirty="0" smtClean="0">
                <a:cs typeface="Arial" pitchFamily="34" charset="0"/>
              </a:rPr>
              <a:t>prepared </a:t>
            </a:r>
            <a:r>
              <a:rPr lang="en-US" sz="1600" b="1" dirty="0">
                <a:cs typeface="Arial" pitchFamily="34" charset="0"/>
              </a:rPr>
              <a:t>for implementation</a:t>
            </a:r>
          </a:p>
          <a:p>
            <a:pPr lvl="1" indent="-352425" algn="just" eaLnBrk="0" hangingPunct="0">
              <a:spcBef>
                <a:spcPct val="20000"/>
              </a:spcBef>
              <a:spcAft>
                <a:spcPts val="0"/>
              </a:spcAft>
              <a:buClr>
                <a:srgbClr val="C00000"/>
              </a:buClr>
              <a:tabLst>
                <a:tab pos="3849688" algn="l"/>
              </a:tabLst>
              <a:defRPr/>
            </a:pPr>
            <a:r>
              <a:rPr lang="en-US" sz="1600" b="1" dirty="0" smtClean="0">
                <a:cs typeface="Arial" pitchFamily="34" charset="0"/>
              </a:rPr>
              <a:t>6th </a:t>
            </a:r>
            <a:r>
              <a:rPr lang="en-US" sz="1600" b="1" dirty="0">
                <a:cs typeface="Arial" pitchFamily="34" charset="0"/>
              </a:rPr>
              <a:t>SG meeting of the SWE </a:t>
            </a:r>
            <a:r>
              <a:rPr lang="en-US" sz="1600" b="1" dirty="0" smtClean="0">
                <a:cs typeface="Arial" pitchFamily="34" charset="0"/>
              </a:rPr>
              <a:t>ERI </a:t>
            </a:r>
          </a:p>
          <a:p>
            <a:pPr marL="442913" lvl="1" indent="0" algn="just" eaLnBrk="0" hangingPunct="0">
              <a:spcBef>
                <a:spcPct val="20000"/>
              </a:spcBef>
              <a:spcAft>
                <a:spcPct val="30000"/>
              </a:spcAft>
              <a:buClr>
                <a:srgbClr val="C00000"/>
              </a:buClr>
              <a:buNone/>
              <a:tabLst>
                <a:tab pos="3849688" algn="l"/>
              </a:tabLst>
              <a:defRPr/>
            </a:pPr>
            <a:r>
              <a:rPr lang="en-US" sz="1600" b="1" dirty="0" smtClean="0">
                <a:cs typeface="Arial" pitchFamily="34" charset="0"/>
              </a:rPr>
              <a:t>(25/10/2012 in Madrid): first report</a:t>
            </a:r>
          </a:p>
          <a:p>
            <a:pPr lvl="1" indent="-352425" algn="just" eaLnBrk="0" hangingPunct="0">
              <a:lnSpc>
                <a:spcPct val="200000"/>
              </a:lnSpc>
              <a:spcBef>
                <a:spcPct val="20000"/>
              </a:spcBef>
              <a:spcAft>
                <a:spcPct val="30000"/>
              </a:spcAft>
              <a:buClr>
                <a:srgbClr val="C00000"/>
              </a:buClr>
              <a:tabLst>
                <a:tab pos="3849688" algn="l"/>
              </a:tabLst>
              <a:defRPr/>
            </a:pPr>
            <a:endParaRPr lang="en-US" sz="1600" b="1" dirty="0">
              <a:cs typeface="Arial" pitchFamily="34" charset="0"/>
            </a:endParaRPr>
          </a:p>
          <a:p>
            <a:pPr marL="449263" indent="-352425">
              <a:lnSpc>
                <a:spcPct val="200000"/>
              </a:lnSpc>
              <a:buFont typeface="Arial" pitchFamily="34" charset="0"/>
              <a:buChar char="•"/>
            </a:pPr>
            <a:endParaRPr lang="fr-FR" dirty="0"/>
          </a:p>
        </p:txBody>
      </p:sp>
      <p:grpSp>
        <p:nvGrpSpPr>
          <p:cNvPr id="24" name="Groupe 5"/>
          <p:cNvGrpSpPr>
            <a:grpSpLocks noChangeAspect="1"/>
          </p:cNvGrpSpPr>
          <p:nvPr/>
        </p:nvGrpSpPr>
        <p:grpSpPr>
          <a:xfrm>
            <a:off x="5004048" y="3341913"/>
            <a:ext cx="3770470" cy="2607367"/>
            <a:chOff x="2213746" y="3230811"/>
            <a:chExt cx="3654398" cy="2502445"/>
          </a:xfrm>
        </p:grpSpPr>
        <p:sp>
          <p:nvSpPr>
            <p:cNvPr id="25" name="Freeform 62"/>
            <p:cNvSpPr>
              <a:spLocks noChangeAspect="1"/>
            </p:cNvSpPr>
            <p:nvPr/>
          </p:nvSpPr>
          <p:spPr bwMode="auto">
            <a:xfrm>
              <a:off x="2945170" y="4287148"/>
              <a:ext cx="2052679" cy="1446108"/>
            </a:xfrm>
            <a:custGeom>
              <a:avLst/>
              <a:gdLst>
                <a:gd name="T0" fmla="*/ 481 w 665"/>
                <a:gd name="T1" fmla="*/ 125 h 590"/>
                <a:gd name="T2" fmla="*/ 439 w 665"/>
                <a:gd name="T3" fmla="*/ 117 h 590"/>
                <a:gd name="T4" fmla="*/ 410 w 665"/>
                <a:gd name="T5" fmla="*/ 112 h 590"/>
                <a:gd name="T6" fmla="*/ 377 w 665"/>
                <a:gd name="T7" fmla="*/ 92 h 590"/>
                <a:gd name="T8" fmla="*/ 314 w 665"/>
                <a:gd name="T9" fmla="*/ 79 h 590"/>
                <a:gd name="T10" fmla="*/ 268 w 665"/>
                <a:gd name="T11" fmla="*/ 69 h 590"/>
                <a:gd name="T12" fmla="*/ 167 w 665"/>
                <a:gd name="T13" fmla="*/ 34 h 590"/>
                <a:gd name="T14" fmla="*/ 109 w 665"/>
                <a:gd name="T15" fmla="*/ 3 h 590"/>
                <a:gd name="T16" fmla="*/ 80 w 665"/>
                <a:gd name="T17" fmla="*/ 23 h 590"/>
                <a:gd name="T18" fmla="*/ 49 w 665"/>
                <a:gd name="T19" fmla="*/ 30 h 590"/>
                <a:gd name="T20" fmla="*/ 18 w 665"/>
                <a:gd name="T21" fmla="*/ 26 h 590"/>
                <a:gd name="T22" fmla="*/ 15 w 665"/>
                <a:gd name="T23" fmla="*/ 133 h 590"/>
                <a:gd name="T24" fmla="*/ 35 w 665"/>
                <a:gd name="T25" fmla="*/ 150 h 590"/>
                <a:gd name="T26" fmla="*/ 52 w 665"/>
                <a:gd name="T27" fmla="*/ 173 h 590"/>
                <a:gd name="T28" fmla="*/ 157 w 665"/>
                <a:gd name="T29" fmla="*/ 191 h 590"/>
                <a:gd name="T30" fmla="*/ 168 w 665"/>
                <a:gd name="T31" fmla="*/ 237 h 590"/>
                <a:gd name="T32" fmla="*/ 120 w 665"/>
                <a:gd name="T33" fmla="*/ 276 h 590"/>
                <a:gd name="T34" fmla="*/ 111 w 665"/>
                <a:gd name="T35" fmla="*/ 322 h 590"/>
                <a:gd name="T36" fmla="*/ 100 w 665"/>
                <a:gd name="T37" fmla="*/ 358 h 590"/>
                <a:gd name="T38" fmla="*/ 77 w 665"/>
                <a:gd name="T39" fmla="*/ 394 h 590"/>
                <a:gd name="T40" fmla="*/ 55 w 665"/>
                <a:gd name="T41" fmla="*/ 402 h 590"/>
                <a:gd name="T42" fmla="*/ 58 w 665"/>
                <a:gd name="T43" fmla="*/ 471 h 590"/>
                <a:gd name="T44" fmla="*/ 41 w 665"/>
                <a:gd name="T45" fmla="*/ 510 h 590"/>
                <a:gd name="T46" fmla="*/ 49 w 665"/>
                <a:gd name="T47" fmla="*/ 532 h 590"/>
                <a:gd name="T48" fmla="*/ 28 w 665"/>
                <a:gd name="T49" fmla="*/ 557 h 590"/>
                <a:gd name="T50" fmla="*/ 0 w 665"/>
                <a:gd name="T51" fmla="*/ 600 h 590"/>
                <a:gd name="T52" fmla="*/ 41 w 665"/>
                <a:gd name="T53" fmla="*/ 640 h 590"/>
                <a:gd name="T54" fmla="*/ 69 w 665"/>
                <a:gd name="T55" fmla="*/ 699 h 590"/>
                <a:gd name="T56" fmla="*/ 91 w 665"/>
                <a:gd name="T57" fmla="*/ 768 h 590"/>
                <a:gd name="T58" fmla="*/ 151 w 665"/>
                <a:gd name="T59" fmla="*/ 745 h 590"/>
                <a:gd name="T60" fmla="*/ 226 w 665"/>
                <a:gd name="T61" fmla="*/ 721 h 590"/>
                <a:gd name="T62" fmla="*/ 342 w 665"/>
                <a:gd name="T63" fmla="*/ 738 h 590"/>
                <a:gd name="T64" fmla="*/ 409 w 665"/>
                <a:gd name="T65" fmla="*/ 699 h 590"/>
                <a:gd name="T66" fmla="*/ 489 w 665"/>
                <a:gd name="T67" fmla="*/ 674 h 590"/>
                <a:gd name="T68" fmla="*/ 533 w 665"/>
                <a:gd name="T69" fmla="*/ 592 h 590"/>
                <a:gd name="T70" fmla="*/ 547 w 665"/>
                <a:gd name="T71" fmla="*/ 553 h 590"/>
                <a:gd name="T72" fmla="*/ 529 w 665"/>
                <a:gd name="T73" fmla="*/ 527 h 590"/>
                <a:gd name="T74" fmla="*/ 555 w 665"/>
                <a:gd name="T75" fmla="*/ 483 h 590"/>
                <a:gd name="T76" fmla="*/ 584 w 665"/>
                <a:gd name="T77" fmla="*/ 444 h 590"/>
                <a:gd name="T78" fmla="*/ 605 w 665"/>
                <a:gd name="T79" fmla="*/ 410 h 590"/>
                <a:gd name="T80" fmla="*/ 635 w 665"/>
                <a:gd name="T81" fmla="*/ 387 h 590"/>
                <a:gd name="T82" fmla="*/ 668 w 665"/>
                <a:gd name="T83" fmla="*/ 366 h 590"/>
                <a:gd name="T84" fmla="*/ 738 w 665"/>
                <a:gd name="T85" fmla="*/ 348 h 590"/>
                <a:gd name="T86" fmla="*/ 779 w 665"/>
                <a:gd name="T87" fmla="*/ 327 h 590"/>
                <a:gd name="T88" fmla="*/ 802 w 665"/>
                <a:gd name="T89" fmla="*/ 249 h 590"/>
                <a:gd name="T90" fmla="*/ 727 w 665"/>
                <a:gd name="T91" fmla="*/ 251 h 590"/>
                <a:gd name="T92" fmla="*/ 692 w 665"/>
                <a:gd name="T93" fmla="*/ 221 h 590"/>
                <a:gd name="T94" fmla="*/ 646 w 665"/>
                <a:gd name="T95" fmla="*/ 211 h 590"/>
                <a:gd name="T96" fmla="*/ 613 w 665"/>
                <a:gd name="T97" fmla="*/ 207 h 590"/>
                <a:gd name="T98" fmla="*/ 568 w 665"/>
                <a:gd name="T99" fmla="*/ 186 h 590"/>
                <a:gd name="T100" fmla="*/ 532 w 665"/>
                <a:gd name="T101" fmla="*/ 171 h 590"/>
                <a:gd name="T102" fmla="*/ 509 w 665"/>
                <a:gd name="T103" fmla="*/ 116 h 59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65"/>
                <a:gd name="T157" fmla="*/ 0 h 590"/>
                <a:gd name="T158" fmla="*/ 665 w 665"/>
                <a:gd name="T159" fmla="*/ 590 h 59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65" h="590">
                  <a:moveTo>
                    <a:pt x="418" y="89"/>
                  </a:moveTo>
                  <a:cubicBezTo>
                    <a:pt x="411" y="90"/>
                    <a:pt x="402" y="95"/>
                    <a:pt x="395" y="96"/>
                  </a:cubicBezTo>
                  <a:cubicBezTo>
                    <a:pt x="384" y="95"/>
                    <a:pt x="382" y="94"/>
                    <a:pt x="373" y="92"/>
                  </a:cubicBezTo>
                  <a:cubicBezTo>
                    <a:pt x="369" y="91"/>
                    <a:pt x="361" y="90"/>
                    <a:pt x="361" y="90"/>
                  </a:cubicBezTo>
                  <a:cubicBezTo>
                    <a:pt x="358" y="86"/>
                    <a:pt x="356" y="84"/>
                    <a:pt x="351" y="83"/>
                  </a:cubicBezTo>
                  <a:cubicBezTo>
                    <a:pt x="346" y="84"/>
                    <a:pt x="337" y="86"/>
                    <a:pt x="337" y="86"/>
                  </a:cubicBezTo>
                  <a:cubicBezTo>
                    <a:pt x="332" y="84"/>
                    <a:pt x="332" y="78"/>
                    <a:pt x="327" y="75"/>
                  </a:cubicBezTo>
                  <a:cubicBezTo>
                    <a:pt x="323" y="73"/>
                    <a:pt x="315" y="72"/>
                    <a:pt x="310" y="71"/>
                  </a:cubicBezTo>
                  <a:cubicBezTo>
                    <a:pt x="302" y="70"/>
                    <a:pt x="285" y="68"/>
                    <a:pt x="285" y="68"/>
                  </a:cubicBezTo>
                  <a:cubicBezTo>
                    <a:pt x="274" y="64"/>
                    <a:pt x="271" y="62"/>
                    <a:pt x="258" y="61"/>
                  </a:cubicBezTo>
                  <a:cubicBezTo>
                    <a:pt x="249" y="58"/>
                    <a:pt x="240" y="57"/>
                    <a:pt x="231" y="56"/>
                  </a:cubicBezTo>
                  <a:cubicBezTo>
                    <a:pt x="227" y="55"/>
                    <a:pt x="224" y="54"/>
                    <a:pt x="220" y="53"/>
                  </a:cubicBezTo>
                  <a:cubicBezTo>
                    <a:pt x="210" y="43"/>
                    <a:pt x="202" y="37"/>
                    <a:pt x="187" y="35"/>
                  </a:cubicBezTo>
                  <a:cubicBezTo>
                    <a:pt x="168" y="29"/>
                    <a:pt x="160" y="27"/>
                    <a:pt x="137" y="26"/>
                  </a:cubicBezTo>
                  <a:cubicBezTo>
                    <a:pt x="128" y="24"/>
                    <a:pt x="125" y="15"/>
                    <a:pt x="115" y="13"/>
                  </a:cubicBezTo>
                  <a:cubicBezTo>
                    <a:pt x="103" y="5"/>
                    <a:pt x="107" y="3"/>
                    <a:pt x="90" y="2"/>
                  </a:cubicBezTo>
                  <a:cubicBezTo>
                    <a:pt x="84" y="0"/>
                    <a:pt x="84" y="4"/>
                    <a:pt x="79" y="7"/>
                  </a:cubicBezTo>
                  <a:cubicBezTo>
                    <a:pt x="77" y="12"/>
                    <a:pt x="71" y="17"/>
                    <a:pt x="66" y="18"/>
                  </a:cubicBezTo>
                  <a:cubicBezTo>
                    <a:pt x="62" y="21"/>
                    <a:pt x="59" y="24"/>
                    <a:pt x="54" y="26"/>
                  </a:cubicBezTo>
                  <a:cubicBezTo>
                    <a:pt x="49" y="25"/>
                    <a:pt x="45" y="25"/>
                    <a:pt x="40" y="23"/>
                  </a:cubicBezTo>
                  <a:cubicBezTo>
                    <a:pt x="38" y="18"/>
                    <a:pt x="33" y="18"/>
                    <a:pt x="28" y="17"/>
                  </a:cubicBezTo>
                  <a:cubicBezTo>
                    <a:pt x="24" y="18"/>
                    <a:pt x="15" y="20"/>
                    <a:pt x="15" y="20"/>
                  </a:cubicBezTo>
                  <a:cubicBezTo>
                    <a:pt x="6" y="33"/>
                    <a:pt x="14" y="53"/>
                    <a:pt x="16" y="68"/>
                  </a:cubicBezTo>
                  <a:cubicBezTo>
                    <a:pt x="15" y="91"/>
                    <a:pt x="15" y="87"/>
                    <a:pt x="12" y="102"/>
                  </a:cubicBezTo>
                  <a:cubicBezTo>
                    <a:pt x="12" y="109"/>
                    <a:pt x="7" y="121"/>
                    <a:pt x="16" y="119"/>
                  </a:cubicBezTo>
                  <a:cubicBezTo>
                    <a:pt x="23" y="120"/>
                    <a:pt x="24" y="116"/>
                    <a:pt x="29" y="115"/>
                  </a:cubicBezTo>
                  <a:cubicBezTo>
                    <a:pt x="42" y="116"/>
                    <a:pt x="45" y="111"/>
                    <a:pt x="49" y="122"/>
                  </a:cubicBezTo>
                  <a:cubicBezTo>
                    <a:pt x="48" y="127"/>
                    <a:pt x="47" y="130"/>
                    <a:pt x="43" y="133"/>
                  </a:cubicBezTo>
                  <a:cubicBezTo>
                    <a:pt x="55" y="141"/>
                    <a:pt x="67" y="139"/>
                    <a:pt x="81" y="141"/>
                  </a:cubicBezTo>
                  <a:cubicBezTo>
                    <a:pt x="97" y="140"/>
                    <a:pt x="117" y="135"/>
                    <a:pt x="129" y="147"/>
                  </a:cubicBezTo>
                  <a:cubicBezTo>
                    <a:pt x="133" y="158"/>
                    <a:pt x="130" y="164"/>
                    <a:pt x="141" y="170"/>
                  </a:cubicBezTo>
                  <a:cubicBezTo>
                    <a:pt x="142" y="175"/>
                    <a:pt x="142" y="178"/>
                    <a:pt x="138" y="182"/>
                  </a:cubicBezTo>
                  <a:cubicBezTo>
                    <a:pt x="133" y="196"/>
                    <a:pt x="121" y="196"/>
                    <a:pt x="109" y="199"/>
                  </a:cubicBezTo>
                  <a:cubicBezTo>
                    <a:pt x="105" y="204"/>
                    <a:pt x="102" y="207"/>
                    <a:pt x="99" y="212"/>
                  </a:cubicBezTo>
                  <a:cubicBezTo>
                    <a:pt x="98" y="217"/>
                    <a:pt x="95" y="227"/>
                    <a:pt x="95" y="227"/>
                  </a:cubicBezTo>
                  <a:cubicBezTo>
                    <a:pt x="94" y="237"/>
                    <a:pt x="95" y="239"/>
                    <a:pt x="91" y="247"/>
                  </a:cubicBezTo>
                  <a:cubicBezTo>
                    <a:pt x="90" y="255"/>
                    <a:pt x="91" y="263"/>
                    <a:pt x="82" y="266"/>
                  </a:cubicBezTo>
                  <a:cubicBezTo>
                    <a:pt x="78" y="270"/>
                    <a:pt x="80" y="270"/>
                    <a:pt x="82" y="275"/>
                  </a:cubicBezTo>
                  <a:cubicBezTo>
                    <a:pt x="81" y="282"/>
                    <a:pt x="78" y="291"/>
                    <a:pt x="73" y="296"/>
                  </a:cubicBezTo>
                  <a:cubicBezTo>
                    <a:pt x="72" y="300"/>
                    <a:pt x="63" y="303"/>
                    <a:pt x="63" y="303"/>
                  </a:cubicBezTo>
                  <a:cubicBezTo>
                    <a:pt x="59" y="302"/>
                    <a:pt x="55" y="301"/>
                    <a:pt x="51" y="300"/>
                  </a:cubicBezTo>
                  <a:cubicBezTo>
                    <a:pt x="40" y="301"/>
                    <a:pt x="41" y="301"/>
                    <a:pt x="45" y="309"/>
                  </a:cubicBezTo>
                  <a:cubicBezTo>
                    <a:pt x="45" y="316"/>
                    <a:pt x="54" y="336"/>
                    <a:pt x="54" y="345"/>
                  </a:cubicBezTo>
                  <a:cubicBezTo>
                    <a:pt x="65" y="351"/>
                    <a:pt x="54" y="358"/>
                    <a:pt x="48" y="362"/>
                  </a:cubicBezTo>
                  <a:cubicBezTo>
                    <a:pt x="44" y="369"/>
                    <a:pt x="40" y="375"/>
                    <a:pt x="37" y="383"/>
                  </a:cubicBezTo>
                  <a:cubicBezTo>
                    <a:pt x="36" y="386"/>
                    <a:pt x="35" y="389"/>
                    <a:pt x="34" y="392"/>
                  </a:cubicBezTo>
                  <a:cubicBezTo>
                    <a:pt x="34" y="393"/>
                    <a:pt x="33" y="395"/>
                    <a:pt x="33" y="395"/>
                  </a:cubicBezTo>
                  <a:cubicBezTo>
                    <a:pt x="35" y="401"/>
                    <a:pt x="35" y="405"/>
                    <a:pt x="40" y="409"/>
                  </a:cubicBezTo>
                  <a:cubicBezTo>
                    <a:pt x="43" y="415"/>
                    <a:pt x="48" y="416"/>
                    <a:pt x="39" y="422"/>
                  </a:cubicBezTo>
                  <a:cubicBezTo>
                    <a:pt x="35" y="427"/>
                    <a:pt x="29" y="427"/>
                    <a:pt x="23" y="428"/>
                  </a:cubicBezTo>
                  <a:cubicBezTo>
                    <a:pt x="21" y="435"/>
                    <a:pt x="24" y="427"/>
                    <a:pt x="13" y="434"/>
                  </a:cubicBezTo>
                  <a:cubicBezTo>
                    <a:pt x="12" y="435"/>
                    <a:pt x="1" y="458"/>
                    <a:pt x="0" y="461"/>
                  </a:cubicBezTo>
                  <a:cubicBezTo>
                    <a:pt x="1" y="470"/>
                    <a:pt x="2" y="466"/>
                    <a:pt x="4" y="483"/>
                  </a:cubicBezTo>
                  <a:cubicBezTo>
                    <a:pt x="21" y="477"/>
                    <a:pt x="25" y="483"/>
                    <a:pt x="34" y="492"/>
                  </a:cubicBezTo>
                  <a:cubicBezTo>
                    <a:pt x="37" y="500"/>
                    <a:pt x="39" y="510"/>
                    <a:pt x="46" y="515"/>
                  </a:cubicBezTo>
                  <a:cubicBezTo>
                    <a:pt x="51" y="522"/>
                    <a:pt x="52" y="530"/>
                    <a:pt x="57" y="537"/>
                  </a:cubicBezTo>
                  <a:cubicBezTo>
                    <a:pt x="59" y="550"/>
                    <a:pt x="58" y="545"/>
                    <a:pt x="60" y="552"/>
                  </a:cubicBezTo>
                  <a:cubicBezTo>
                    <a:pt x="62" y="565"/>
                    <a:pt x="68" y="579"/>
                    <a:pt x="75" y="590"/>
                  </a:cubicBezTo>
                  <a:cubicBezTo>
                    <a:pt x="87" y="587"/>
                    <a:pt x="97" y="579"/>
                    <a:pt x="111" y="577"/>
                  </a:cubicBezTo>
                  <a:cubicBezTo>
                    <a:pt x="116" y="575"/>
                    <a:pt x="120" y="573"/>
                    <a:pt x="124" y="572"/>
                  </a:cubicBezTo>
                  <a:cubicBezTo>
                    <a:pt x="133" y="563"/>
                    <a:pt x="142" y="565"/>
                    <a:pt x="155" y="564"/>
                  </a:cubicBezTo>
                  <a:cubicBezTo>
                    <a:pt x="166" y="561"/>
                    <a:pt x="175" y="555"/>
                    <a:pt x="186" y="554"/>
                  </a:cubicBezTo>
                  <a:cubicBezTo>
                    <a:pt x="198" y="555"/>
                    <a:pt x="204" y="560"/>
                    <a:pt x="216" y="561"/>
                  </a:cubicBezTo>
                  <a:cubicBezTo>
                    <a:pt x="236" y="569"/>
                    <a:pt x="260" y="566"/>
                    <a:pt x="281" y="567"/>
                  </a:cubicBezTo>
                  <a:cubicBezTo>
                    <a:pt x="302" y="566"/>
                    <a:pt x="289" y="572"/>
                    <a:pt x="309" y="569"/>
                  </a:cubicBezTo>
                  <a:cubicBezTo>
                    <a:pt x="312" y="567"/>
                    <a:pt x="336" y="537"/>
                    <a:pt x="336" y="537"/>
                  </a:cubicBezTo>
                  <a:cubicBezTo>
                    <a:pt x="340" y="526"/>
                    <a:pt x="358" y="529"/>
                    <a:pt x="370" y="527"/>
                  </a:cubicBezTo>
                  <a:cubicBezTo>
                    <a:pt x="394" y="528"/>
                    <a:pt x="396" y="531"/>
                    <a:pt x="402" y="518"/>
                  </a:cubicBezTo>
                  <a:cubicBezTo>
                    <a:pt x="400" y="507"/>
                    <a:pt x="404" y="486"/>
                    <a:pt x="414" y="483"/>
                  </a:cubicBezTo>
                  <a:cubicBezTo>
                    <a:pt x="421" y="474"/>
                    <a:pt x="431" y="462"/>
                    <a:pt x="438" y="455"/>
                  </a:cubicBezTo>
                  <a:cubicBezTo>
                    <a:pt x="440" y="449"/>
                    <a:pt x="455" y="453"/>
                    <a:pt x="459" y="447"/>
                  </a:cubicBezTo>
                  <a:cubicBezTo>
                    <a:pt x="458" y="439"/>
                    <a:pt x="459" y="428"/>
                    <a:pt x="450" y="425"/>
                  </a:cubicBezTo>
                  <a:cubicBezTo>
                    <a:pt x="448" y="421"/>
                    <a:pt x="443" y="418"/>
                    <a:pt x="439" y="415"/>
                  </a:cubicBezTo>
                  <a:cubicBezTo>
                    <a:pt x="437" y="412"/>
                    <a:pt x="435" y="405"/>
                    <a:pt x="435" y="405"/>
                  </a:cubicBezTo>
                  <a:cubicBezTo>
                    <a:pt x="438" y="394"/>
                    <a:pt x="439" y="390"/>
                    <a:pt x="445" y="381"/>
                  </a:cubicBezTo>
                  <a:cubicBezTo>
                    <a:pt x="448" y="377"/>
                    <a:pt x="456" y="371"/>
                    <a:pt x="456" y="371"/>
                  </a:cubicBezTo>
                  <a:cubicBezTo>
                    <a:pt x="458" y="365"/>
                    <a:pt x="466" y="355"/>
                    <a:pt x="471" y="350"/>
                  </a:cubicBezTo>
                  <a:cubicBezTo>
                    <a:pt x="474" y="347"/>
                    <a:pt x="480" y="341"/>
                    <a:pt x="480" y="341"/>
                  </a:cubicBezTo>
                  <a:cubicBezTo>
                    <a:pt x="481" y="337"/>
                    <a:pt x="486" y="333"/>
                    <a:pt x="489" y="330"/>
                  </a:cubicBezTo>
                  <a:cubicBezTo>
                    <a:pt x="491" y="325"/>
                    <a:pt x="492" y="317"/>
                    <a:pt x="497" y="315"/>
                  </a:cubicBezTo>
                  <a:cubicBezTo>
                    <a:pt x="499" y="310"/>
                    <a:pt x="505" y="306"/>
                    <a:pt x="509" y="303"/>
                  </a:cubicBezTo>
                  <a:cubicBezTo>
                    <a:pt x="511" y="300"/>
                    <a:pt x="519" y="300"/>
                    <a:pt x="522" y="297"/>
                  </a:cubicBezTo>
                  <a:cubicBezTo>
                    <a:pt x="524" y="295"/>
                    <a:pt x="528" y="293"/>
                    <a:pt x="528" y="293"/>
                  </a:cubicBezTo>
                  <a:cubicBezTo>
                    <a:pt x="530" y="286"/>
                    <a:pt x="542" y="282"/>
                    <a:pt x="549" y="281"/>
                  </a:cubicBezTo>
                  <a:cubicBezTo>
                    <a:pt x="560" y="276"/>
                    <a:pt x="574" y="277"/>
                    <a:pt x="586" y="275"/>
                  </a:cubicBezTo>
                  <a:cubicBezTo>
                    <a:pt x="592" y="271"/>
                    <a:pt x="600" y="270"/>
                    <a:pt x="607" y="267"/>
                  </a:cubicBezTo>
                  <a:cubicBezTo>
                    <a:pt x="610" y="266"/>
                    <a:pt x="616" y="264"/>
                    <a:pt x="616" y="264"/>
                  </a:cubicBezTo>
                  <a:cubicBezTo>
                    <a:pt x="621" y="259"/>
                    <a:pt x="633" y="254"/>
                    <a:pt x="640" y="251"/>
                  </a:cubicBezTo>
                  <a:cubicBezTo>
                    <a:pt x="643" y="247"/>
                    <a:pt x="650" y="243"/>
                    <a:pt x="654" y="240"/>
                  </a:cubicBezTo>
                  <a:cubicBezTo>
                    <a:pt x="665" y="218"/>
                    <a:pt x="665" y="199"/>
                    <a:pt x="659" y="191"/>
                  </a:cubicBezTo>
                  <a:lnTo>
                    <a:pt x="616" y="194"/>
                  </a:lnTo>
                  <a:lnTo>
                    <a:pt x="598" y="193"/>
                  </a:lnTo>
                  <a:lnTo>
                    <a:pt x="593" y="179"/>
                  </a:lnTo>
                  <a:lnTo>
                    <a:pt x="569" y="170"/>
                  </a:lnTo>
                  <a:lnTo>
                    <a:pt x="539" y="153"/>
                  </a:lnTo>
                  <a:lnTo>
                    <a:pt x="531" y="162"/>
                  </a:lnTo>
                  <a:lnTo>
                    <a:pt x="519" y="164"/>
                  </a:lnTo>
                  <a:lnTo>
                    <a:pt x="504" y="159"/>
                  </a:lnTo>
                  <a:lnTo>
                    <a:pt x="486" y="156"/>
                  </a:lnTo>
                  <a:lnTo>
                    <a:pt x="467" y="143"/>
                  </a:lnTo>
                  <a:lnTo>
                    <a:pt x="455" y="131"/>
                  </a:lnTo>
                  <a:lnTo>
                    <a:pt x="437" y="131"/>
                  </a:lnTo>
                  <a:lnTo>
                    <a:pt x="419" y="110"/>
                  </a:lnTo>
                  <a:lnTo>
                    <a:pt x="418" y="89"/>
                  </a:lnTo>
                  <a:close/>
                </a:path>
              </a:pathLst>
            </a:custGeom>
            <a:solidFill>
              <a:srgbClr val="000000">
                <a:lumMod val="40000"/>
                <a:lumOff val="60000"/>
              </a:srgbClr>
            </a:solidFill>
            <a:ln w="3175">
              <a:solidFill>
                <a:srgbClr val="FFFFFF"/>
              </a:solidFill>
              <a:round/>
              <a:headEnd/>
              <a:tailEnd/>
            </a:ln>
          </p:spPr>
          <p:txBody>
            <a:bodyPr wrap="none" lIns="0" tIns="0" rIns="0" bIns="0" anchor="ctr"/>
            <a:lstStyle/>
            <a:p>
              <a:pPr marL="0" marR="0" lvl="0" indent="0" defTabSz="871538" eaLnBrk="1" fontAlgn="auto" latinLnBrk="0" hangingPunct="1">
                <a:lnSpc>
                  <a:spcPct val="100000"/>
                </a:lnSpc>
                <a:spcBef>
                  <a:spcPts val="0"/>
                </a:spcBef>
                <a:spcAft>
                  <a:spcPts val="0"/>
                </a:spcAft>
                <a:buClrTx/>
                <a:buSzTx/>
                <a:buFontTx/>
                <a:buNone/>
                <a:tabLst/>
                <a:defRPr/>
              </a:pPr>
              <a:endParaRPr kumimoji="0" lang="fr-FR" sz="1700" b="0" i="0" u="none" strike="noStrike" kern="0" cap="none" spc="0" normalizeH="0" baseline="0" noProof="0" smtClean="0">
                <a:ln>
                  <a:noFill/>
                </a:ln>
                <a:solidFill>
                  <a:srgbClr val="000000"/>
                </a:solidFill>
                <a:effectLst/>
                <a:uLnTx/>
                <a:uFillTx/>
              </a:endParaRPr>
            </a:p>
          </p:txBody>
        </p:sp>
        <p:sp>
          <p:nvSpPr>
            <p:cNvPr id="26" name="Freeform 106"/>
            <p:cNvSpPr>
              <a:spLocks noChangeAspect="1"/>
            </p:cNvSpPr>
            <p:nvPr/>
          </p:nvSpPr>
          <p:spPr bwMode="auto">
            <a:xfrm>
              <a:off x="3939793" y="3230811"/>
              <a:ext cx="1928351" cy="1544022"/>
            </a:xfrm>
            <a:custGeom>
              <a:avLst/>
              <a:gdLst>
                <a:gd name="T0" fmla="*/ 396 w 2501"/>
                <a:gd name="T1" fmla="*/ 9 h 2523"/>
                <a:gd name="T2" fmla="*/ 317 w 2501"/>
                <a:gd name="T3" fmla="*/ 100 h 2523"/>
                <a:gd name="T4" fmla="*/ 280 w 2501"/>
                <a:gd name="T5" fmla="*/ 142 h 2523"/>
                <a:gd name="T6" fmla="*/ 221 w 2501"/>
                <a:gd name="T7" fmla="*/ 124 h 2523"/>
                <a:gd name="T8" fmla="*/ 179 w 2501"/>
                <a:gd name="T9" fmla="*/ 112 h 2523"/>
                <a:gd name="T10" fmla="*/ 170 w 2501"/>
                <a:gd name="T11" fmla="*/ 190 h 2523"/>
                <a:gd name="T12" fmla="*/ 50 w 2501"/>
                <a:gd name="T13" fmla="*/ 165 h 2523"/>
                <a:gd name="T14" fmla="*/ 18 w 2501"/>
                <a:gd name="T15" fmla="*/ 190 h 2523"/>
                <a:gd name="T16" fmla="*/ 4 w 2501"/>
                <a:gd name="T17" fmla="*/ 221 h 2523"/>
                <a:gd name="T18" fmla="*/ 30 w 2501"/>
                <a:gd name="T19" fmla="*/ 234 h 2523"/>
                <a:gd name="T20" fmla="*/ 86 w 2501"/>
                <a:gd name="T21" fmla="*/ 283 h 2523"/>
                <a:gd name="T22" fmla="*/ 123 w 2501"/>
                <a:gd name="T23" fmla="*/ 308 h 2523"/>
                <a:gd name="T24" fmla="*/ 125 w 2501"/>
                <a:gd name="T25" fmla="*/ 335 h 2523"/>
                <a:gd name="T26" fmla="*/ 152 w 2501"/>
                <a:gd name="T27" fmla="*/ 391 h 2523"/>
                <a:gd name="T28" fmla="*/ 185 w 2501"/>
                <a:gd name="T29" fmla="*/ 427 h 2523"/>
                <a:gd name="T30" fmla="*/ 196 w 2501"/>
                <a:gd name="T31" fmla="*/ 507 h 2523"/>
                <a:gd name="T32" fmla="*/ 188 w 2501"/>
                <a:gd name="T33" fmla="*/ 522 h 2523"/>
                <a:gd name="T34" fmla="*/ 153 w 2501"/>
                <a:gd name="T35" fmla="*/ 537 h 2523"/>
                <a:gd name="T36" fmla="*/ 135 w 2501"/>
                <a:gd name="T37" fmla="*/ 624 h 2523"/>
                <a:gd name="T38" fmla="*/ 116 w 2501"/>
                <a:gd name="T39" fmla="*/ 683 h 2523"/>
                <a:gd name="T40" fmla="*/ 160 w 2501"/>
                <a:gd name="T41" fmla="*/ 732 h 2523"/>
                <a:gd name="T42" fmla="*/ 239 w 2501"/>
                <a:gd name="T43" fmla="*/ 774 h 2523"/>
                <a:gd name="T44" fmla="*/ 300 w 2501"/>
                <a:gd name="T45" fmla="*/ 782 h 2523"/>
                <a:gd name="T46" fmla="*/ 363 w 2501"/>
                <a:gd name="T47" fmla="*/ 813 h 2523"/>
                <a:gd name="T48" fmla="*/ 409 w 2501"/>
                <a:gd name="T49" fmla="*/ 759 h 2523"/>
                <a:gd name="T50" fmla="*/ 541 w 2501"/>
                <a:gd name="T51" fmla="*/ 742 h 2523"/>
                <a:gd name="T52" fmla="*/ 655 w 2501"/>
                <a:gd name="T53" fmla="*/ 747 h 2523"/>
                <a:gd name="T54" fmla="*/ 702 w 2501"/>
                <a:gd name="T55" fmla="*/ 709 h 2523"/>
                <a:gd name="T56" fmla="*/ 682 w 2501"/>
                <a:gd name="T57" fmla="*/ 673 h 2523"/>
                <a:gd name="T58" fmla="*/ 659 w 2501"/>
                <a:gd name="T59" fmla="*/ 603 h 2523"/>
                <a:gd name="T60" fmla="*/ 682 w 2501"/>
                <a:gd name="T61" fmla="*/ 563 h 2523"/>
                <a:gd name="T62" fmla="*/ 672 w 2501"/>
                <a:gd name="T63" fmla="*/ 514 h 2523"/>
                <a:gd name="T64" fmla="*/ 673 w 2501"/>
                <a:gd name="T65" fmla="*/ 501 h 2523"/>
                <a:gd name="T66" fmla="*/ 631 w 2501"/>
                <a:gd name="T67" fmla="*/ 468 h 2523"/>
                <a:gd name="T68" fmla="*/ 629 w 2501"/>
                <a:gd name="T69" fmla="*/ 435 h 2523"/>
                <a:gd name="T70" fmla="*/ 674 w 2501"/>
                <a:gd name="T71" fmla="*/ 376 h 2523"/>
                <a:gd name="T72" fmla="*/ 718 w 2501"/>
                <a:gd name="T73" fmla="*/ 352 h 2523"/>
                <a:gd name="T74" fmla="*/ 735 w 2501"/>
                <a:gd name="T75" fmla="*/ 246 h 2523"/>
                <a:gd name="T76" fmla="*/ 701 w 2501"/>
                <a:gd name="T77" fmla="*/ 198 h 2523"/>
                <a:gd name="T78" fmla="*/ 645 w 2501"/>
                <a:gd name="T79" fmla="*/ 166 h 2523"/>
                <a:gd name="T80" fmla="*/ 592 w 2501"/>
                <a:gd name="T81" fmla="*/ 147 h 2523"/>
                <a:gd name="T82" fmla="*/ 566 w 2501"/>
                <a:gd name="T83" fmla="*/ 97 h 2523"/>
                <a:gd name="T84" fmla="*/ 506 w 2501"/>
                <a:gd name="T85" fmla="*/ 76 h 2523"/>
                <a:gd name="T86" fmla="*/ 462 w 2501"/>
                <a:gd name="T87" fmla="*/ 33 h 25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501"/>
                <a:gd name="T133" fmla="*/ 0 h 2523"/>
                <a:gd name="T134" fmla="*/ 2501 w 2501"/>
                <a:gd name="T135" fmla="*/ 2523 h 25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501" h="2523">
                  <a:moveTo>
                    <a:pt x="1484" y="0"/>
                  </a:moveTo>
                  <a:cubicBezTo>
                    <a:pt x="1448" y="4"/>
                    <a:pt x="1407" y="8"/>
                    <a:pt x="1371" y="12"/>
                  </a:cubicBezTo>
                  <a:cubicBezTo>
                    <a:pt x="1347" y="16"/>
                    <a:pt x="1303" y="28"/>
                    <a:pt x="1303" y="28"/>
                  </a:cubicBezTo>
                  <a:cubicBezTo>
                    <a:pt x="1299" y="68"/>
                    <a:pt x="1307" y="108"/>
                    <a:pt x="1283" y="140"/>
                  </a:cubicBezTo>
                  <a:cubicBezTo>
                    <a:pt x="1275" y="168"/>
                    <a:pt x="1275" y="200"/>
                    <a:pt x="1259" y="224"/>
                  </a:cubicBezTo>
                  <a:cubicBezTo>
                    <a:pt x="1244" y="296"/>
                    <a:pt x="1100" y="300"/>
                    <a:pt x="1044" y="308"/>
                  </a:cubicBezTo>
                  <a:cubicBezTo>
                    <a:pt x="1016" y="320"/>
                    <a:pt x="980" y="340"/>
                    <a:pt x="968" y="372"/>
                  </a:cubicBezTo>
                  <a:cubicBezTo>
                    <a:pt x="972" y="392"/>
                    <a:pt x="976" y="400"/>
                    <a:pt x="992" y="416"/>
                  </a:cubicBezTo>
                  <a:cubicBezTo>
                    <a:pt x="988" y="436"/>
                    <a:pt x="944" y="432"/>
                    <a:pt x="920" y="436"/>
                  </a:cubicBezTo>
                  <a:cubicBezTo>
                    <a:pt x="792" y="428"/>
                    <a:pt x="880" y="448"/>
                    <a:pt x="816" y="428"/>
                  </a:cubicBezTo>
                  <a:cubicBezTo>
                    <a:pt x="796" y="424"/>
                    <a:pt x="756" y="412"/>
                    <a:pt x="756" y="412"/>
                  </a:cubicBezTo>
                  <a:cubicBezTo>
                    <a:pt x="740" y="404"/>
                    <a:pt x="740" y="392"/>
                    <a:pt x="728" y="380"/>
                  </a:cubicBezTo>
                  <a:cubicBezTo>
                    <a:pt x="720" y="348"/>
                    <a:pt x="716" y="292"/>
                    <a:pt x="680" y="284"/>
                  </a:cubicBezTo>
                  <a:cubicBezTo>
                    <a:pt x="664" y="284"/>
                    <a:pt x="644" y="280"/>
                    <a:pt x="628" y="288"/>
                  </a:cubicBezTo>
                  <a:cubicBezTo>
                    <a:pt x="612" y="296"/>
                    <a:pt x="604" y="332"/>
                    <a:pt x="588" y="344"/>
                  </a:cubicBezTo>
                  <a:cubicBezTo>
                    <a:pt x="584" y="360"/>
                    <a:pt x="584" y="368"/>
                    <a:pt x="600" y="372"/>
                  </a:cubicBezTo>
                  <a:cubicBezTo>
                    <a:pt x="608" y="428"/>
                    <a:pt x="624" y="484"/>
                    <a:pt x="632" y="540"/>
                  </a:cubicBezTo>
                  <a:cubicBezTo>
                    <a:pt x="652" y="620"/>
                    <a:pt x="624" y="604"/>
                    <a:pt x="560" y="584"/>
                  </a:cubicBezTo>
                  <a:cubicBezTo>
                    <a:pt x="508" y="588"/>
                    <a:pt x="460" y="588"/>
                    <a:pt x="412" y="576"/>
                  </a:cubicBezTo>
                  <a:cubicBezTo>
                    <a:pt x="404" y="564"/>
                    <a:pt x="352" y="492"/>
                    <a:pt x="344" y="488"/>
                  </a:cubicBezTo>
                  <a:cubicBezTo>
                    <a:pt x="300" y="444"/>
                    <a:pt x="220" y="504"/>
                    <a:pt x="164" y="508"/>
                  </a:cubicBezTo>
                  <a:cubicBezTo>
                    <a:pt x="112" y="512"/>
                    <a:pt x="60" y="512"/>
                    <a:pt x="8" y="512"/>
                  </a:cubicBezTo>
                  <a:cubicBezTo>
                    <a:pt x="12" y="528"/>
                    <a:pt x="20" y="568"/>
                    <a:pt x="36" y="576"/>
                  </a:cubicBezTo>
                  <a:cubicBezTo>
                    <a:pt x="44" y="580"/>
                    <a:pt x="60" y="584"/>
                    <a:pt x="60" y="584"/>
                  </a:cubicBezTo>
                  <a:cubicBezTo>
                    <a:pt x="68" y="592"/>
                    <a:pt x="68" y="612"/>
                    <a:pt x="56" y="620"/>
                  </a:cubicBezTo>
                  <a:cubicBezTo>
                    <a:pt x="48" y="624"/>
                    <a:pt x="32" y="628"/>
                    <a:pt x="32" y="628"/>
                  </a:cubicBezTo>
                  <a:cubicBezTo>
                    <a:pt x="20" y="656"/>
                    <a:pt x="24" y="640"/>
                    <a:pt x="12" y="680"/>
                  </a:cubicBezTo>
                  <a:cubicBezTo>
                    <a:pt x="8" y="688"/>
                    <a:pt x="4" y="704"/>
                    <a:pt x="4" y="704"/>
                  </a:cubicBezTo>
                  <a:cubicBezTo>
                    <a:pt x="8" y="716"/>
                    <a:pt x="0" y="732"/>
                    <a:pt x="20" y="732"/>
                  </a:cubicBezTo>
                  <a:cubicBezTo>
                    <a:pt x="36" y="732"/>
                    <a:pt x="100" y="720"/>
                    <a:pt x="100" y="720"/>
                  </a:cubicBezTo>
                  <a:cubicBezTo>
                    <a:pt x="136" y="728"/>
                    <a:pt x="124" y="760"/>
                    <a:pt x="164" y="768"/>
                  </a:cubicBezTo>
                  <a:cubicBezTo>
                    <a:pt x="188" y="784"/>
                    <a:pt x="192" y="792"/>
                    <a:pt x="224" y="800"/>
                  </a:cubicBezTo>
                  <a:cubicBezTo>
                    <a:pt x="292" y="788"/>
                    <a:pt x="252" y="844"/>
                    <a:pt x="284" y="872"/>
                  </a:cubicBezTo>
                  <a:cubicBezTo>
                    <a:pt x="304" y="888"/>
                    <a:pt x="320" y="908"/>
                    <a:pt x="344" y="912"/>
                  </a:cubicBezTo>
                  <a:cubicBezTo>
                    <a:pt x="356" y="920"/>
                    <a:pt x="368" y="912"/>
                    <a:pt x="380" y="920"/>
                  </a:cubicBezTo>
                  <a:cubicBezTo>
                    <a:pt x="384" y="936"/>
                    <a:pt x="388" y="944"/>
                    <a:pt x="404" y="948"/>
                  </a:cubicBezTo>
                  <a:cubicBezTo>
                    <a:pt x="412" y="976"/>
                    <a:pt x="452" y="980"/>
                    <a:pt x="476" y="984"/>
                  </a:cubicBezTo>
                  <a:cubicBezTo>
                    <a:pt x="508" y="1000"/>
                    <a:pt x="508" y="996"/>
                    <a:pt x="548" y="992"/>
                  </a:cubicBezTo>
                  <a:cubicBezTo>
                    <a:pt x="536" y="996"/>
                    <a:pt x="432" y="1012"/>
                    <a:pt x="412" y="1032"/>
                  </a:cubicBezTo>
                  <a:cubicBezTo>
                    <a:pt x="420" y="1064"/>
                    <a:pt x="412" y="1076"/>
                    <a:pt x="428" y="1104"/>
                  </a:cubicBezTo>
                  <a:cubicBezTo>
                    <a:pt x="432" y="1128"/>
                    <a:pt x="432" y="1144"/>
                    <a:pt x="452" y="1156"/>
                  </a:cubicBezTo>
                  <a:cubicBezTo>
                    <a:pt x="460" y="1172"/>
                    <a:pt x="484" y="1200"/>
                    <a:pt x="500" y="1204"/>
                  </a:cubicBezTo>
                  <a:cubicBezTo>
                    <a:pt x="516" y="1236"/>
                    <a:pt x="536" y="1240"/>
                    <a:pt x="560" y="1260"/>
                  </a:cubicBezTo>
                  <a:cubicBezTo>
                    <a:pt x="568" y="1267"/>
                    <a:pt x="584" y="1283"/>
                    <a:pt x="584" y="1283"/>
                  </a:cubicBezTo>
                  <a:cubicBezTo>
                    <a:pt x="588" y="1299"/>
                    <a:pt x="600" y="1295"/>
                    <a:pt x="608" y="1315"/>
                  </a:cubicBezTo>
                  <a:cubicBezTo>
                    <a:pt x="612" y="1371"/>
                    <a:pt x="600" y="1399"/>
                    <a:pt x="584" y="1447"/>
                  </a:cubicBezTo>
                  <a:cubicBezTo>
                    <a:pt x="588" y="1475"/>
                    <a:pt x="588" y="1511"/>
                    <a:pt x="620" y="1523"/>
                  </a:cubicBezTo>
                  <a:cubicBezTo>
                    <a:pt x="624" y="1539"/>
                    <a:pt x="632" y="1547"/>
                    <a:pt x="644" y="1559"/>
                  </a:cubicBezTo>
                  <a:cubicBezTo>
                    <a:pt x="652" y="1587"/>
                    <a:pt x="656" y="1611"/>
                    <a:pt x="660" y="1643"/>
                  </a:cubicBezTo>
                  <a:cubicBezTo>
                    <a:pt x="660" y="1655"/>
                    <a:pt x="668" y="1691"/>
                    <a:pt x="668" y="1679"/>
                  </a:cubicBezTo>
                  <a:cubicBezTo>
                    <a:pt x="668" y="1627"/>
                    <a:pt x="652" y="1627"/>
                    <a:pt x="620" y="1607"/>
                  </a:cubicBezTo>
                  <a:cubicBezTo>
                    <a:pt x="604" y="1583"/>
                    <a:pt x="604" y="1559"/>
                    <a:pt x="588" y="1535"/>
                  </a:cubicBezTo>
                  <a:cubicBezTo>
                    <a:pt x="556" y="1547"/>
                    <a:pt x="560" y="1575"/>
                    <a:pt x="536" y="1591"/>
                  </a:cubicBezTo>
                  <a:cubicBezTo>
                    <a:pt x="528" y="1611"/>
                    <a:pt x="512" y="1627"/>
                    <a:pt x="504" y="1651"/>
                  </a:cubicBezTo>
                  <a:cubicBezTo>
                    <a:pt x="500" y="1659"/>
                    <a:pt x="496" y="1711"/>
                    <a:pt x="504" y="1703"/>
                  </a:cubicBezTo>
                  <a:cubicBezTo>
                    <a:pt x="500" y="1727"/>
                    <a:pt x="492" y="1767"/>
                    <a:pt x="484" y="1807"/>
                  </a:cubicBezTo>
                  <a:cubicBezTo>
                    <a:pt x="464" y="1839"/>
                    <a:pt x="460" y="1883"/>
                    <a:pt x="444" y="1919"/>
                  </a:cubicBezTo>
                  <a:cubicBezTo>
                    <a:pt x="440" y="1947"/>
                    <a:pt x="440" y="2047"/>
                    <a:pt x="412" y="2059"/>
                  </a:cubicBezTo>
                  <a:cubicBezTo>
                    <a:pt x="396" y="2067"/>
                    <a:pt x="396" y="2076"/>
                    <a:pt x="384" y="2088"/>
                  </a:cubicBezTo>
                  <a:cubicBezTo>
                    <a:pt x="380" y="2097"/>
                    <a:pt x="383" y="2088"/>
                    <a:pt x="381" y="2100"/>
                  </a:cubicBezTo>
                  <a:cubicBezTo>
                    <a:pt x="389" y="2112"/>
                    <a:pt x="386" y="2127"/>
                    <a:pt x="389" y="2168"/>
                  </a:cubicBezTo>
                  <a:cubicBezTo>
                    <a:pt x="401" y="2192"/>
                    <a:pt x="438" y="2226"/>
                    <a:pt x="456" y="2252"/>
                  </a:cubicBezTo>
                  <a:cubicBezTo>
                    <a:pt x="510" y="2255"/>
                    <a:pt x="488" y="2247"/>
                    <a:pt x="528" y="2251"/>
                  </a:cubicBezTo>
                  <a:cubicBezTo>
                    <a:pt x="564" y="2291"/>
                    <a:pt x="611" y="2325"/>
                    <a:pt x="659" y="2349"/>
                  </a:cubicBezTo>
                  <a:cubicBezTo>
                    <a:pt x="693" y="2363"/>
                    <a:pt x="696" y="2355"/>
                    <a:pt x="720" y="2363"/>
                  </a:cubicBezTo>
                  <a:cubicBezTo>
                    <a:pt x="736" y="2367"/>
                    <a:pt x="768" y="2383"/>
                    <a:pt x="788" y="2383"/>
                  </a:cubicBezTo>
                  <a:cubicBezTo>
                    <a:pt x="808" y="2383"/>
                    <a:pt x="822" y="2382"/>
                    <a:pt x="836" y="2375"/>
                  </a:cubicBezTo>
                  <a:cubicBezTo>
                    <a:pt x="854" y="2354"/>
                    <a:pt x="851" y="2369"/>
                    <a:pt x="869" y="2343"/>
                  </a:cubicBezTo>
                  <a:cubicBezTo>
                    <a:pt x="901" y="2351"/>
                    <a:pt x="956" y="2391"/>
                    <a:pt x="988" y="2407"/>
                  </a:cubicBezTo>
                  <a:cubicBezTo>
                    <a:pt x="1004" y="2415"/>
                    <a:pt x="1067" y="2437"/>
                    <a:pt x="1083" y="2441"/>
                  </a:cubicBezTo>
                  <a:cubicBezTo>
                    <a:pt x="1095" y="2481"/>
                    <a:pt x="1097" y="2481"/>
                    <a:pt x="1101" y="2499"/>
                  </a:cubicBezTo>
                  <a:cubicBezTo>
                    <a:pt x="1133" y="2501"/>
                    <a:pt x="1172" y="2504"/>
                    <a:pt x="1196" y="2502"/>
                  </a:cubicBezTo>
                  <a:cubicBezTo>
                    <a:pt x="1224" y="2502"/>
                    <a:pt x="1247" y="2496"/>
                    <a:pt x="1274" y="2496"/>
                  </a:cubicBezTo>
                  <a:cubicBezTo>
                    <a:pt x="1294" y="2496"/>
                    <a:pt x="1346" y="2493"/>
                    <a:pt x="1346" y="2493"/>
                  </a:cubicBezTo>
                  <a:cubicBezTo>
                    <a:pt x="1362" y="2425"/>
                    <a:pt x="1335" y="2523"/>
                    <a:pt x="1347" y="2335"/>
                  </a:cubicBezTo>
                  <a:cubicBezTo>
                    <a:pt x="1351" y="2271"/>
                    <a:pt x="1459" y="2259"/>
                    <a:pt x="1507" y="2251"/>
                  </a:cubicBezTo>
                  <a:cubicBezTo>
                    <a:pt x="1575" y="2255"/>
                    <a:pt x="1611" y="2223"/>
                    <a:pt x="1679" y="2239"/>
                  </a:cubicBezTo>
                  <a:cubicBezTo>
                    <a:pt x="1699" y="2251"/>
                    <a:pt x="1755" y="2279"/>
                    <a:pt x="1779" y="2283"/>
                  </a:cubicBezTo>
                  <a:cubicBezTo>
                    <a:pt x="1851" y="2311"/>
                    <a:pt x="1919" y="2339"/>
                    <a:pt x="1999" y="2351"/>
                  </a:cubicBezTo>
                  <a:cubicBezTo>
                    <a:pt x="2039" y="2351"/>
                    <a:pt x="2079" y="2355"/>
                    <a:pt x="2115" y="2347"/>
                  </a:cubicBezTo>
                  <a:cubicBezTo>
                    <a:pt x="2119" y="2347"/>
                    <a:pt x="2139" y="2303"/>
                    <a:pt x="2155" y="2299"/>
                  </a:cubicBezTo>
                  <a:cubicBezTo>
                    <a:pt x="2171" y="2283"/>
                    <a:pt x="2171" y="2271"/>
                    <a:pt x="2191" y="2259"/>
                  </a:cubicBezTo>
                  <a:cubicBezTo>
                    <a:pt x="2207" y="2247"/>
                    <a:pt x="2219" y="2215"/>
                    <a:pt x="2239" y="2203"/>
                  </a:cubicBezTo>
                  <a:cubicBezTo>
                    <a:pt x="2259" y="2191"/>
                    <a:pt x="2295" y="2195"/>
                    <a:pt x="2311" y="2183"/>
                  </a:cubicBezTo>
                  <a:cubicBezTo>
                    <a:pt x="2318" y="2150"/>
                    <a:pt x="2333" y="2154"/>
                    <a:pt x="2347" y="2135"/>
                  </a:cubicBezTo>
                  <a:cubicBezTo>
                    <a:pt x="2357" y="2088"/>
                    <a:pt x="2354" y="2100"/>
                    <a:pt x="2345" y="2078"/>
                  </a:cubicBezTo>
                  <a:cubicBezTo>
                    <a:pt x="2304" y="2069"/>
                    <a:pt x="2295" y="2072"/>
                    <a:pt x="2243" y="2071"/>
                  </a:cubicBezTo>
                  <a:cubicBezTo>
                    <a:pt x="2231" y="2067"/>
                    <a:pt x="2198" y="2064"/>
                    <a:pt x="2183" y="1979"/>
                  </a:cubicBezTo>
                  <a:cubicBezTo>
                    <a:pt x="2187" y="1956"/>
                    <a:pt x="2201" y="1937"/>
                    <a:pt x="2220" y="1892"/>
                  </a:cubicBezTo>
                  <a:cubicBezTo>
                    <a:pt x="2219" y="1854"/>
                    <a:pt x="2223" y="1859"/>
                    <a:pt x="2167" y="1855"/>
                  </a:cubicBezTo>
                  <a:cubicBezTo>
                    <a:pt x="2127" y="1859"/>
                    <a:pt x="2142" y="1817"/>
                    <a:pt x="2121" y="1823"/>
                  </a:cubicBezTo>
                  <a:cubicBezTo>
                    <a:pt x="2117" y="1815"/>
                    <a:pt x="2116" y="1798"/>
                    <a:pt x="2124" y="1790"/>
                  </a:cubicBezTo>
                  <a:cubicBezTo>
                    <a:pt x="2186" y="1788"/>
                    <a:pt x="2222" y="1743"/>
                    <a:pt x="2243" y="1733"/>
                  </a:cubicBezTo>
                  <a:cubicBezTo>
                    <a:pt x="2229" y="1704"/>
                    <a:pt x="2225" y="1695"/>
                    <a:pt x="2213" y="1659"/>
                  </a:cubicBezTo>
                  <a:cubicBezTo>
                    <a:pt x="2209" y="1647"/>
                    <a:pt x="2203" y="1619"/>
                    <a:pt x="2203" y="1619"/>
                  </a:cubicBezTo>
                  <a:cubicBezTo>
                    <a:pt x="2201" y="1590"/>
                    <a:pt x="2210" y="1589"/>
                    <a:pt x="2211" y="1581"/>
                  </a:cubicBezTo>
                  <a:cubicBezTo>
                    <a:pt x="2212" y="1573"/>
                    <a:pt x="2205" y="1571"/>
                    <a:pt x="2207" y="1568"/>
                  </a:cubicBezTo>
                  <a:cubicBezTo>
                    <a:pt x="2209" y="1565"/>
                    <a:pt x="2225" y="1564"/>
                    <a:pt x="2226" y="1560"/>
                  </a:cubicBezTo>
                  <a:cubicBezTo>
                    <a:pt x="2227" y="1556"/>
                    <a:pt x="2220" y="1555"/>
                    <a:pt x="2215" y="1543"/>
                  </a:cubicBezTo>
                  <a:cubicBezTo>
                    <a:pt x="2211" y="1519"/>
                    <a:pt x="2207" y="1507"/>
                    <a:pt x="2195" y="1487"/>
                  </a:cubicBezTo>
                  <a:cubicBezTo>
                    <a:pt x="2191" y="1455"/>
                    <a:pt x="2195" y="1431"/>
                    <a:pt x="2159" y="1423"/>
                  </a:cubicBezTo>
                  <a:cubicBezTo>
                    <a:pt x="2127" y="1423"/>
                    <a:pt x="2107" y="1435"/>
                    <a:pt x="2075" y="1439"/>
                  </a:cubicBezTo>
                  <a:cubicBezTo>
                    <a:pt x="2055" y="1443"/>
                    <a:pt x="2043" y="1483"/>
                    <a:pt x="2023" y="1495"/>
                  </a:cubicBezTo>
                  <a:cubicBezTo>
                    <a:pt x="2027" y="1467"/>
                    <a:pt x="2043" y="1423"/>
                    <a:pt x="2059" y="1399"/>
                  </a:cubicBezTo>
                  <a:cubicBezTo>
                    <a:pt x="2071" y="1379"/>
                    <a:pt x="2051" y="1367"/>
                    <a:pt x="2071" y="1339"/>
                  </a:cubicBezTo>
                  <a:cubicBezTo>
                    <a:pt x="2083" y="1323"/>
                    <a:pt x="2107" y="1311"/>
                    <a:pt x="2123" y="1295"/>
                  </a:cubicBezTo>
                  <a:cubicBezTo>
                    <a:pt x="2139" y="1279"/>
                    <a:pt x="2155" y="1256"/>
                    <a:pt x="2171" y="1232"/>
                  </a:cubicBezTo>
                  <a:cubicBezTo>
                    <a:pt x="2187" y="1208"/>
                    <a:pt x="2207" y="1180"/>
                    <a:pt x="2219" y="1156"/>
                  </a:cubicBezTo>
                  <a:cubicBezTo>
                    <a:pt x="2231" y="1132"/>
                    <a:pt x="2231" y="1096"/>
                    <a:pt x="2251" y="1084"/>
                  </a:cubicBezTo>
                  <a:cubicBezTo>
                    <a:pt x="2303" y="1088"/>
                    <a:pt x="2311" y="1096"/>
                    <a:pt x="2347" y="1092"/>
                  </a:cubicBezTo>
                  <a:cubicBezTo>
                    <a:pt x="2358" y="1082"/>
                    <a:pt x="2357" y="1088"/>
                    <a:pt x="2363" y="1082"/>
                  </a:cubicBezTo>
                  <a:cubicBezTo>
                    <a:pt x="2358" y="1073"/>
                    <a:pt x="2343" y="1034"/>
                    <a:pt x="2351" y="993"/>
                  </a:cubicBezTo>
                  <a:cubicBezTo>
                    <a:pt x="2355" y="941"/>
                    <a:pt x="2390" y="899"/>
                    <a:pt x="2414" y="833"/>
                  </a:cubicBezTo>
                  <a:cubicBezTo>
                    <a:pt x="2422" y="805"/>
                    <a:pt x="2394" y="771"/>
                    <a:pt x="2418" y="758"/>
                  </a:cubicBezTo>
                  <a:cubicBezTo>
                    <a:pt x="2469" y="747"/>
                    <a:pt x="2472" y="734"/>
                    <a:pt x="2493" y="705"/>
                  </a:cubicBezTo>
                  <a:cubicBezTo>
                    <a:pt x="2501" y="673"/>
                    <a:pt x="2489" y="680"/>
                    <a:pt x="2431" y="656"/>
                  </a:cubicBezTo>
                  <a:cubicBezTo>
                    <a:pt x="2387" y="626"/>
                    <a:pt x="2346" y="599"/>
                    <a:pt x="2307" y="608"/>
                  </a:cubicBezTo>
                  <a:cubicBezTo>
                    <a:pt x="2275" y="600"/>
                    <a:pt x="2275" y="604"/>
                    <a:pt x="2239" y="600"/>
                  </a:cubicBezTo>
                  <a:cubicBezTo>
                    <a:pt x="2219" y="580"/>
                    <a:pt x="2208" y="567"/>
                    <a:pt x="2183" y="552"/>
                  </a:cubicBezTo>
                  <a:cubicBezTo>
                    <a:pt x="2160" y="509"/>
                    <a:pt x="2162" y="504"/>
                    <a:pt x="2123" y="512"/>
                  </a:cubicBezTo>
                  <a:cubicBezTo>
                    <a:pt x="2109" y="521"/>
                    <a:pt x="2082" y="528"/>
                    <a:pt x="2061" y="513"/>
                  </a:cubicBezTo>
                  <a:cubicBezTo>
                    <a:pt x="2037" y="513"/>
                    <a:pt x="2033" y="492"/>
                    <a:pt x="2010" y="510"/>
                  </a:cubicBezTo>
                  <a:cubicBezTo>
                    <a:pt x="1964" y="497"/>
                    <a:pt x="1970" y="459"/>
                    <a:pt x="1947" y="452"/>
                  </a:cubicBezTo>
                  <a:cubicBezTo>
                    <a:pt x="1932" y="425"/>
                    <a:pt x="1903" y="414"/>
                    <a:pt x="1875" y="408"/>
                  </a:cubicBezTo>
                  <a:cubicBezTo>
                    <a:pt x="1877" y="360"/>
                    <a:pt x="1878" y="360"/>
                    <a:pt x="1860" y="345"/>
                  </a:cubicBezTo>
                  <a:cubicBezTo>
                    <a:pt x="1875" y="315"/>
                    <a:pt x="1869" y="296"/>
                    <a:pt x="1862" y="299"/>
                  </a:cubicBezTo>
                  <a:cubicBezTo>
                    <a:pt x="1836" y="302"/>
                    <a:pt x="1839" y="344"/>
                    <a:pt x="1823" y="360"/>
                  </a:cubicBezTo>
                  <a:cubicBezTo>
                    <a:pt x="1748" y="371"/>
                    <a:pt x="1761" y="356"/>
                    <a:pt x="1747" y="308"/>
                  </a:cubicBezTo>
                  <a:cubicBezTo>
                    <a:pt x="1723" y="204"/>
                    <a:pt x="1715" y="252"/>
                    <a:pt x="1665" y="234"/>
                  </a:cubicBezTo>
                  <a:cubicBezTo>
                    <a:pt x="1645" y="202"/>
                    <a:pt x="1665" y="179"/>
                    <a:pt x="1596" y="173"/>
                  </a:cubicBezTo>
                  <a:cubicBezTo>
                    <a:pt x="1589" y="159"/>
                    <a:pt x="1591" y="136"/>
                    <a:pt x="1575" y="116"/>
                  </a:cubicBezTo>
                  <a:cubicBezTo>
                    <a:pt x="1567" y="96"/>
                    <a:pt x="1557" y="95"/>
                    <a:pt x="1519" y="100"/>
                  </a:cubicBezTo>
                  <a:cubicBezTo>
                    <a:pt x="1484" y="96"/>
                    <a:pt x="1484" y="40"/>
                    <a:pt x="1484" y="0"/>
                  </a:cubicBezTo>
                  <a:close/>
                </a:path>
              </a:pathLst>
            </a:custGeom>
            <a:solidFill>
              <a:srgbClr val="000000">
                <a:lumMod val="40000"/>
                <a:lumOff val="60000"/>
              </a:srgbClr>
            </a:solidFill>
            <a:ln w="3175">
              <a:solidFill>
                <a:srgbClr val="FFFFFF"/>
              </a:solidFill>
              <a:round/>
              <a:headEnd/>
              <a:tailEnd/>
            </a:ln>
          </p:spPr>
          <p:txBody>
            <a:bodyPr wrap="none" lIns="0" tIns="0" rIns="0" bIns="0" anchor="ctr"/>
            <a:lstStyle/>
            <a:p>
              <a:pPr marL="0" marR="0" lvl="0" indent="0" defTabSz="871538" eaLnBrk="1" fontAlgn="auto" latinLnBrk="0" hangingPunct="1">
                <a:lnSpc>
                  <a:spcPct val="100000"/>
                </a:lnSpc>
                <a:spcBef>
                  <a:spcPts val="0"/>
                </a:spcBef>
                <a:spcAft>
                  <a:spcPts val="0"/>
                </a:spcAft>
                <a:buClrTx/>
                <a:buSzTx/>
                <a:buFontTx/>
                <a:buNone/>
                <a:tabLst/>
                <a:defRPr/>
              </a:pPr>
              <a:endParaRPr kumimoji="0" lang="fr-FR" sz="1700" b="0" i="0" u="none" strike="noStrike" kern="0" cap="none" spc="0" normalizeH="0" baseline="0" noProof="0" smtClean="0">
                <a:ln>
                  <a:noFill/>
                </a:ln>
                <a:solidFill>
                  <a:srgbClr val="000000"/>
                </a:solidFill>
                <a:effectLst/>
                <a:uLnTx/>
                <a:uFillTx/>
              </a:endParaRPr>
            </a:p>
          </p:txBody>
        </p:sp>
        <p:sp>
          <p:nvSpPr>
            <p:cNvPr id="27" name="Freeform 127"/>
            <p:cNvSpPr>
              <a:spLocks noChangeAspect="1"/>
            </p:cNvSpPr>
            <p:nvPr>
              <p:custDataLst>
                <p:tags r:id="rId1"/>
              </p:custDataLst>
            </p:nvPr>
          </p:nvSpPr>
          <p:spPr bwMode="auto">
            <a:xfrm>
              <a:off x="2681290" y="4567708"/>
              <a:ext cx="702833" cy="918881"/>
            </a:xfrm>
            <a:custGeom>
              <a:avLst/>
              <a:gdLst>
                <a:gd name="T0" fmla="*/ 64418 w 913"/>
                <a:gd name="T1" fmla="*/ 2333 h 1504"/>
                <a:gd name="T2" fmla="*/ 49656 w 913"/>
                <a:gd name="T3" fmla="*/ 74656 h 1504"/>
                <a:gd name="T4" fmla="*/ 37577 w 913"/>
                <a:gd name="T5" fmla="*/ 105523 h 1504"/>
                <a:gd name="T6" fmla="*/ 30196 w 913"/>
                <a:gd name="T7" fmla="*/ 113419 h 1504"/>
                <a:gd name="T8" fmla="*/ 26170 w 913"/>
                <a:gd name="T9" fmla="*/ 120598 h 1504"/>
                <a:gd name="T10" fmla="*/ 19460 w 913"/>
                <a:gd name="T11" fmla="*/ 124905 h 1504"/>
                <a:gd name="T12" fmla="*/ 12078 w 913"/>
                <a:gd name="T13" fmla="*/ 135672 h 1504"/>
                <a:gd name="T14" fmla="*/ 3355 w 913"/>
                <a:gd name="T15" fmla="*/ 150029 h 1504"/>
                <a:gd name="T16" fmla="*/ 671 w 913"/>
                <a:gd name="T17" fmla="*/ 156490 h 1504"/>
                <a:gd name="T18" fmla="*/ 1342 w 913"/>
                <a:gd name="T19" fmla="*/ 158643 h 1504"/>
                <a:gd name="T20" fmla="*/ 4026 w 913"/>
                <a:gd name="T21" fmla="*/ 159361 h 1504"/>
                <a:gd name="T22" fmla="*/ 6039 w 913"/>
                <a:gd name="T23" fmla="*/ 165822 h 1504"/>
                <a:gd name="T24" fmla="*/ 21473 w 913"/>
                <a:gd name="T25" fmla="*/ 175871 h 1504"/>
                <a:gd name="T26" fmla="*/ 21473 w 913"/>
                <a:gd name="T27" fmla="*/ 185921 h 1504"/>
                <a:gd name="T28" fmla="*/ 20131 w 913"/>
                <a:gd name="T29" fmla="*/ 188793 h 1504"/>
                <a:gd name="T30" fmla="*/ 18118 w 913"/>
                <a:gd name="T31" fmla="*/ 190228 h 1504"/>
                <a:gd name="T32" fmla="*/ 10065 w 913"/>
                <a:gd name="T33" fmla="*/ 211046 h 1504"/>
                <a:gd name="T34" fmla="*/ 1342 w 913"/>
                <a:gd name="T35" fmla="*/ 246938 h 1504"/>
                <a:gd name="T36" fmla="*/ 5368 w 913"/>
                <a:gd name="T37" fmla="*/ 253399 h 1504"/>
                <a:gd name="T38" fmla="*/ 19460 w 913"/>
                <a:gd name="T39" fmla="*/ 254116 h 1504"/>
                <a:gd name="T40" fmla="*/ 36235 w 913"/>
                <a:gd name="T41" fmla="*/ 264884 h 1504"/>
                <a:gd name="T42" fmla="*/ 60057 w 913"/>
                <a:gd name="T43" fmla="*/ 264884 h 1504"/>
                <a:gd name="T44" fmla="*/ 57876 w 913"/>
                <a:gd name="T45" fmla="*/ 248912 h 1504"/>
                <a:gd name="T46" fmla="*/ 66096 w 913"/>
                <a:gd name="T47" fmla="*/ 230069 h 1504"/>
                <a:gd name="T48" fmla="*/ 73645 w 913"/>
                <a:gd name="T49" fmla="*/ 225223 h 1504"/>
                <a:gd name="T50" fmla="*/ 85052 w 913"/>
                <a:gd name="T51" fmla="*/ 220737 h 1504"/>
                <a:gd name="T52" fmla="*/ 85220 w 913"/>
                <a:gd name="T53" fmla="*/ 213917 h 1504"/>
                <a:gd name="T54" fmla="*/ 79517 w 913"/>
                <a:gd name="T55" fmla="*/ 202611 h 1504"/>
                <a:gd name="T56" fmla="*/ 83207 w 913"/>
                <a:gd name="T57" fmla="*/ 190587 h 1504"/>
                <a:gd name="T58" fmla="*/ 93944 w 913"/>
                <a:gd name="T59" fmla="*/ 175871 h 1504"/>
                <a:gd name="T60" fmla="*/ 93776 w 913"/>
                <a:gd name="T61" fmla="*/ 167437 h 1504"/>
                <a:gd name="T62" fmla="*/ 89247 w 913"/>
                <a:gd name="T63" fmla="*/ 147876 h 1504"/>
                <a:gd name="T64" fmla="*/ 86562 w 913"/>
                <a:gd name="T65" fmla="*/ 137826 h 1504"/>
                <a:gd name="T66" fmla="*/ 93944 w 913"/>
                <a:gd name="T67" fmla="*/ 134237 h 1504"/>
                <a:gd name="T68" fmla="*/ 106190 w 913"/>
                <a:gd name="T69" fmla="*/ 131903 h 1504"/>
                <a:gd name="T70" fmla="*/ 110216 w 913"/>
                <a:gd name="T71" fmla="*/ 124366 h 1504"/>
                <a:gd name="T72" fmla="*/ 110048 w 913"/>
                <a:gd name="T73" fmla="*/ 111983 h 1504"/>
                <a:gd name="T74" fmla="*/ 116926 w 913"/>
                <a:gd name="T75" fmla="*/ 106241 h 1504"/>
                <a:gd name="T76" fmla="*/ 118268 w 913"/>
                <a:gd name="T77" fmla="*/ 97627 h 1504"/>
                <a:gd name="T78" fmla="*/ 119443 w 913"/>
                <a:gd name="T79" fmla="*/ 94755 h 1504"/>
                <a:gd name="T80" fmla="*/ 130850 w 913"/>
                <a:gd name="T81" fmla="*/ 61555 h 1504"/>
                <a:gd name="T82" fmla="*/ 141586 w 913"/>
                <a:gd name="T83" fmla="*/ 58684 h 1504"/>
                <a:gd name="T84" fmla="*/ 147626 w 913"/>
                <a:gd name="T85" fmla="*/ 53479 h 1504"/>
                <a:gd name="T86" fmla="*/ 152658 w 913"/>
                <a:gd name="T87" fmla="*/ 40917 h 1504"/>
                <a:gd name="T88" fmla="*/ 146451 w 913"/>
                <a:gd name="T89" fmla="*/ 34636 h 1504"/>
                <a:gd name="T90" fmla="*/ 140915 w 913"/>
                <a:gd name="T91" fmla="*/ 21535 h 1504"/>
                <a:gd name="T92" fmla="*/ 124140 w 913"/>
                <a:gd name="T93" fmla="*/ 18664 h 1504"/>
                <a:gd name="T94" fmla="*/ 110384 w 913"/>
                <a:gd name="T95" fmla="*/ 19920 h 1504"/>
                <a:gd name="T96" fmla="*/ 103338 w 913"/>
                <a:gd name="T97" fmla="*/ 18484 h 1504"/>
                <a:gd name="T98" fmla="*/ 92601 w 913"/>
                <a:gd name="T99" fmla="*/ 16510 h 1504"/>
                <a:gd name="T100" fmla="*/ 86562 w 913"/>
                <a:gd name="T101" fmla="*/ 13998 h 1504"/>
                <a:gd name="T102" fmla="*/ 90588 w 913"/>
                <a:gd name="T103" fmla="*/ 6102 h 1504"/>
                <a:gd name="T104" fmla="*/ 79852 w 913"/>
                <a:gd name="T105" fmla="*/ 718 h 1504"/>
                <a:gd name="T106" fmla="*/ 71968 w 913"/>
                <a:gd name="T107" fmla="*/ 3769 h 1504"/>
                <a:gd name="T108" fmla="*/ 64418 w 913"/>
                <a:gd name="T109" fmla="*/ 2333 h 15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913"/>
                <a:gd name="T166" fmla="*/ 0 h 1504"/>
                <a:gd name="T167" fmla="*/ 913 w 913"/>
                <a:gd name="T168" fmla="*/ 1504 h 150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913" h="1504">
                  <a:moveTo>
                    <a:pt x="384" y="13"/>
                  </a:moveTo>
                  <a:cubicBezTo>
                    <a:pt x="380" y="117"/>
                    <a:pt x="368" y="312"/>
                    <a:pt x="296" y="416"/>
                  </a:cubicBezTo>
                  <a:cubicBezTo>
                    <a:pt x="280" y="468"/>
                    <a:pt x="288" y="568"/>
                    <a:pt x="224" y="588"/>
                  </a:cubicBezTo>
                  <a:cubicBezTo>
                    <a:pt x="212" y="604"/>
                    <a:pt x="196" y="616"/>
                    <a:pt x="180" y="632"/>
                  </a:cubicBezTo>
                  <a:cubicBezTo>
                    <a:pt x="172" y="652"/>
                    <a:pt x="176" y="664"/>
                    <a:pt x="156" y="672"/>
                  </a:cubicBezTo>
                  <a:cubicBezTo>
                    <a:pt x="136" y="700"/>
                    <a:pt x="136" y="684"/>
                    <a:pt x="116" y="696"/>
                  </a:cubicBezTo>
                  <a:cubicBezTo>
                    <a:pt x="112" y="712"/>
                    <a:pt x="88" y="752"/>
                    <a:pt x="72" y="756"/>
                  </a:cubicBezTo>
                  <a:cubicBezTo>
                    <a:pt x="56" y="780"/>
                    <a:pt x="36" y="808"/>
                    <a:pt x="20" y="836"/>
                  </a:cubicBezTo>
                  <a:cubicBezTo>
                    <a:pt x="12" y="848"/>
                    <a:pt x="4" y="872"/>
                    <a:pt x="4" y="872"/>
                  </a:cubicBezTo>
                  <a:cubicBezTo>
                    <a:pt x="4" y="876"/>
                    <a:pt x="4" y="880"/>
                    <a:pt x="8" y="884"/>
                  </a:cubicBezTo>
                  <a:cubicBezTo>
                    <a:pt x="12" y="888"/>
                    <a:pt x="20" y="884"/>
                    <a:pt x="24" y="888"/>
                  </a:cubicBezTo>
                  <a:cubicBezTo>
                    <a:pt x="32" y="896"/>
                    <a:pt x="36" y="924"/>
                    <a:pt x="36" y="924"/>
                  </a:cubicBezTo>
                  <a:cubicBezTo>
                    <a:pt x="44" y="996"/>
                    <a:pt x="40" y="1040"/>
                    <a:pt x="128" y="980"/>
                  </a:cubicBezTo>
                  <a:cubicBezTo>
                    <a:pt x="152" y="988"/>
                    <a:pt x="148" y="1024"/>
                    <a:pt x="128" y="1036"/>
                  </a:cubicBezTo>
                  <a:cubicBezTo>
                    <a:pt x="124" y="1040"/>
                    <a:pt x="124" y="1048"/>
                    <a:pt x="120" y="1052"/>
                  </a:cubicBezTo>
                  <a:cubicBezTo>
                    <a:pt x="116" y="1056"/>
                    <a:pt x="112" y="1056"/>
                    <a:pt x="108" y="1060"/>
                  </a:cubicBezTo>
                  <a:cubicBezTo>
                    <a:pt x="88" y="1092"/>
                    <a:pt x="84" y="1140"/>
                    <a:pt x="60" y="1176"/>
                  </a:cubicBezTo>
                  <a:cubicBezTo>
                    <a:pt x="48" y="1228"/>
                    <a:pt x="56" y="1344"/>
                    <a:pt x="8" y="1376"/>
                  </a:cubicBezTo>
                  <a:cubicBezTo>
                    <a:pt x="0" y="1396"/>
                    <a:pt x="20" y="1396"/>
                    <a:pt x="32" y="1412"/>
                  </a:cubicBezTo>
                  <a:cubicBezTo>
                    <a:pt x="76" y="1388"/>
                    <a:pt x="72" y="1408"/>
                    <a:pt x="116" y="1416"/>
                  </a:cubicBezTo>
                  <a:cubicBezTo>
                    <a:pt x="144" y="1436"/>
                    <a:pt x="180" y="1464"/>
                    <a:pt x="216" y="1476"/>
                  </a:cubicBezTo>
                  <a:cubicBezTo>
                    <a:pt x="244" y="1504"/>
                    <a:pt x="326" y="1496"/>
                    <a:pt x="358" y="1476"/>
                  </a:cubicBezTo>
                  <a:cubicBezTo>
                    <a:pt x="362" y="1452"/>
                    <a:pt x="343" y="1414"/>
                    <a:pt x="345" y="1387"/>
                  </a:cubicBezTo>
                  <a:cubicBezTo>
                    <a:pt x="355" y="1357"/>
                    <a:pt x="378" y="1304"/>
                    <a:pt x="394" y="1282"/>
                  </a:cubicBezTo>
                  <a:cubicBezTo>
                    <a:pt x="410" y="1260"/>
                    <a:pt x="432" y="1282"/>
                    <a:pt x="439" y="1255"/>
                  </a:cubicBezTo>
                  <a:cubicBezTo>
                    <a:pt x="465" y="1254"/>
                    <a:pt x="496" y="1240"/>
                    <a:pt x="507" y="1230"/>
                  </a:cubicBezTo>
                  <a:cubicBezTo>
                    <a:pt x="536" y="1196"/>
                    <a:pt x="513" y="1209"/>
                    <a:pt x="508" y="1192"/>
                  </a:cubicBezTo>
                  <a:cubicBezTo>
                    <a:pt x="503" y="1175"/>
                    <a:pt x="476" y="1151"/>
                    <a:pt x="474" y="1129"/>
                  </a:cubicBezTo>
                  <a:cubicBezTo>
                    <a:pt x="483" y="1087"/>
                    <a:pt x="480" y="1111"/>
                    <a:pt x="496" y="1062"/>
                  </a:cubicBezTo>
                  <a:cubicBezTo>
                    <a:pt x="516" y="1017"/>
                    <a:pt x="531" y="988"/>
                    <a:pt x="560" y="980"/>
                  </a:cubicBezTo>
                  <a:cubicBezTo>
                    <a:pt x="564" y="960"/>
                    <a:pt x="598" y="948"/>
                    <a:pt x="559" y="933"/>
                  </a:cubicBezTo>
                  <a:cubicBezTo>
                    <a:pt x="559" y="898"/>
                    <a:pt x="544" y="862"/>
                    <a:pt x="532" y="824"/>
                  </a:cubicBezTo>
                  <a:cubicBezTo>
                    <a:pt x="525" y="805"/>
                    <a:pt x="526" y="780"/>
                    <a:pt x="516" y="768"/>
                  </a:cubicBezTo>
                  <a:cubicBezTo>
                    <a:pt x="504" y="742"/>
                    <a:pt x="532" y="744"/>
                    <a:pt x="560" y="748"/>
                  </a:cubicBezTo>
                  <a:cubicBezTo>
                    <a:pt x="595" y="771"/>
                    <a:pt x="633" y="735"/>
                    <a:pt x="633" y="735"/>
                  </a:cubicBezTo>
                  <a:cubicBezTo>
                    <a:pt x="651" y="717"/>
                    <a:pt x="641" y="709"/>
                    <a:pt x="657" y="693"/>
                  </a:cubicBezTo>
                  <a:cubicBezTo>
                    <a:pt x="665" y="669"/>
                    <a:pt x="684" y="632"/>
                    <a:pt x="656" y="624"/>
                  </a:cubicBezTo>
                  <a:cubicBezTo>
                    <a:pt x="660" y="608"/>
                    <a:pt x="697" y="592"/>
                    <a:pt x="697" y="592"/>
                  </a:cubicBezTo>
                  <a:cubicBezTo>
                    <a:pt x="705" y="579"/>
                    <a:pt x="702" y="555"/>
                    <a:pt x="705" y="544"/>
                  </a:cubicBezTo>
                  <a:cubicBezTo>
                    <a:pt x="708" y="533"/>
                    <a:pt x="700" y="561"/>
                    <a:pt x="712" y="528"/>
                  </a:cubicBezTo>
                  <a:cubicBezTo>
                    <a:pt x="720" y="484"/>
                    <a:pt x="730" y="372"/>
                    <a:pt x="780" y="343"/>
                  </a:cubicBezTo>
                  <a:cubicBezTo>
                    <a:pt x="810" y="330"/>
                    <a:pt x="824" y="339"/>
                    <a:pt x="844" y="327"/>
                  </a:cubicBezTo>
                  <a:cubicBezTo>
                    <a:pt x="856" y="319"/>
                    <a:pt x="880" y="298"/>
                    <a:pt x="880" y="298"/>
                  </a:cubicBezTo>
                  <a:cubicBezTo>
                    <a:pt x="901" y="282"/>
                    <a:pt x="913" y="246"/>
                    <a:pt x="910" y="228"/>
                  </a:cubicBezTo>
                  <a:cubicBezTo>
                    <a:pt x="895" y="219"/>
                    <a:pt x="885" y="211"/>
                    <a:pt x="873" y="193"/>
                  </a:cubicBezTo>
                  <a:cubicBezTo>
                    <a:pt x="861" y="175"/>
                    <a:pt x="876" y="130"/>
                    <a:pt x="840" y="120"/>
                  </a:cubicBezTo>
                  <a:cubicBezTo>
                    <a:pt x="820" y="104"/>
                    <a:pt x="762" y="96"/>
                    <a:pt x="740" y="104"/>
                  </a:cubicBezTo>
                  <a:cubicBezTo>
                    <a:pt x="710" y="102"/>
                    <a:pt x="689" y="113"/>
                    <a:pt x="658" y="111"/>
                  </a:cubicBezTo>
                  <a:cubicBezTo>
                    <a:pt x="637" y="111"/>
                    <a:pt x="634" y="106"/>
                    <a:pt x="616" y="103"/>
                  </a:cubicBezTo>
                  <a:cubicBezTo>
                    <a:pt x="598" y="100"/>
                    <a:pt x="585" y="112"/>
                    <a:pt x="552" y="92"/>
                  </a:cubicBezTo>
                  <a:cubicBezTo>
                    <a:pt x="517" y="81"/>
                    <a:pt x="518" y="88"/>
                    <a:pt x="516" y="78"/>
                  </a:cubicBezTo>
                  <a:cubicBezTo>
                    <a:pt x="514" y="68"/>
                    <a:pt x="547" y="46"/>
                    <a:pt x="540" y="34"/>
                  </a:cubicBezTo>
                  <a:cubicBezTo>
                    <a:pt x="528" y="0"/>
                    <a:pt x="516" y="8"/>
                    <a:pt x="476" y="4"/>
                  </a:cubicBezTo>
                  <a:cubicBezTo>
                    <a:pt x="460" y="8"/>
                    <a:pt x="444" y="6"/>
                    <a:pt x="429" y="21"/>
                  </a:cubicBezTo>
                  <a:cubicBezTo>
                    <a:pt x="413" y="22"/>
                    <a:pt x="390" y="28"/>
                    <a:pt x="384" y="13"/>
                  </a:cubicBezTo>
                  <a:close/>
                </a:path>
              </a:pathLst>
            </a:custGeom>
            <a:solidFill>
              <a:srgbClr val="000000">
                <a:lumMod val="40000"/>
                <a:lumOff val="60000"/>
              </a:srgbClr>
            </a:solidFill>
            <a:ln w="3175">
              <a:solidFill>
                <a:srgbClr val="FFFFFF"/>
              </a:solidFill>
              <a:round/>
              <a:headEnd/>
              <a:tailEnd/>
            </a:ln>
          </p:spPr>
          <p:txBody>
            <a:bodyPr wrap="none" lIns="0" tIns="0" rIns="0" bIns="0" anchor="ctr"/>
            <a:lstStyle/>
            <a:p>
              <a:pPr marL="0" marR="0" lvl="0" indent="0" defTabSz="871538" eaLnBrk="1" fontAlgn="auto" latinLnBrk="0" hangingPunct="1">
                <a:lnSpc>
                  <a:spcPct val="100000"/>
                </a:lnSpc>
                <a:spcBef>
                  <a:spcPts val="0"/>
                </a:spcBef>
                <a:spcAft>
                  <a:spcPts val="0"/>
                </a:spcAft>
                <a:buClrTx/>
                <a:buSzTx/>
                <a:buFontTx/>
                <a:buNone/>
                <a:tabLst/>
                <a:defRPr/>
              </a:pPr>
              <a:endParaRPr kumimoji="0" lang="fr-FR" sz="1700" b="0" i="0" u="none" strike="noStrike" kern="0" cap="none" spc="0" normalizeH="0" baseline="0" noProof="0" smtClean="0">
                <a:ln>
                  <a:noFill/>
                </a:ln>
                <a:solidFill>
                  <a:srgbClr val="000000"/>
                </a:solidFill>
                <a:effectLst/>
                <a:uLnTx/>
                <a:uFillTx/>
              </a:endParaRPr>
            </a:p>
          </p:txBody>
        </p:sp>
        <p:pic>
          <p:nvPicPr>
            <p:cNvPr id="28" name="Picture 4" descr="EPEX Logo">
              <a:hlinkClick r:id="rId3" tooltip="home"/>
            </p:cNvPr>
            <p:cNvPicPr>
              <a:picLocks noChangeAspect="1" noChangeArrowheads="1"/>
            </p:cNvPicPr>
            <p:nvPr/>
          </p:nvPicPr>
          <p:blipFill>
            <a:blip r:embed="rId4" cstate="print"/>
            <a:srcRect/>
            <a:stretch>
              <a:fillRect/>
            </a:stretch>
          </p:blipFill>
          <p:spPr bwMode="auto">
            <a:xfrm>
              <a:off x="4403847" y="4172795"/>
              <a:ext cx="1090406" cy="288032"/>
            </a:xfrm>
            <a:prstGeom prst="rect">
              <a:avLst/>
            </a:prstGeom>
            <a:noFill/>
          </p:spPr>
        </p:pic>
        <p:pic>
          <p:nvPicPr>
            <p:cNvPr id="29" name="Picture 6" descr="http://www.omel.es/files/framework_logo.jpg">
              <a:hlinkClick r:id="rId5"/>
            </p:cNvPr>
            <p:cNvPicPr>
              <a:picLocks noChangeAspect="1" noChangeArrowheads="1"/>
            </p:cNvPicPr>
            <p:nvPr/>
          </p:nvPicPr>
          <p:blipFill>
            <a:blip r:embed="rId6" cstate="print"/>
            <a:srcRect/>
            <a:stretch>
              <a:fillRect/>
            </a:stretch>
          </p:blipFill>
          <p:spPr bwMode="auto">
            <a:xfrm>
              <a:off x="2645794" y="5213155"/>
              <a:ext cx="858448" cy="288032"/>
            </a:xfrm>
            <a:prstGeom prst="rect">
              <a:avLst/>
            </a:prstGeom>
            <a:noFill/>
          </p:spPr>
        </p:pic>
        <p:pic>
          <p:nvPicPr>
            <p:cNvPr id="30" name="Imagen 2"/>
            <p:cNvPicPr/>
            <p:nvPr/>
          </p:nvPicPr>
          <p:blipFill>
            <a:blip r:embed="rId7" cstate="print"/>
            <a:srcRect/>
            <a:stretch>
              <a:fillRect/>
            </a:stretch>
          </p:blipFill>
          <p:spPr bwMode="auto">
            <a:xfrm>
              <a:off x="3308620" y="4715827"/>
              <a:ext cx="1261191" cy="384529"/>
            </a:xfrm>
            <a:prstGeom prst="rect">
              <a:avLst/>
            </a:prstGeom>
            <a:noFill/>
            <a:ln w="9525">
              <a:noFill/>
              <a:miter lim="800000"/>
              <a:headEnd/>
              <a:tailEnd/>
            </a:ln>
          </p:spPr>
        </p:pic>
        <p:pic>
          <p:nvPicPr>
            <p:cNvPr id="31" name="Imagen 3"/>
            <p:cNvPicPr/>
            <p:nvPr/>
          </p:nvPicPr>
          <p:blipFill>
            <a:blip r:embed="rId8" cstate="print"/>
            <a:srcRect/>
            <a:stretch>
              <a:fillRect/>
            </a:stretch>
          </p:blipFill>
          <p:spPr bwMode="auto">
            <a:xfrm>
              <a:off x="2213746" y="4709099"/>
              <a:ext cx="792088" cy="317063"/>
            </a:xfrm>
            <a:prstGeom prst="rect">
              <a:avLst/>
            </a:prstGeom>
            <a:noFill/>
            <a:ln w="9525">
              <a:noFill/>
              <a:miter lim="800000"/>
              <a:headEnd/>
              <a:tailEnd/>
            </a:ln>
          </p:spPr>
        </p:pic>
        <p:pic>
          <p:nvPicPr>
            <p:cNvPr id="33" name="Imagen 1"/>
            <p:cNvPicPr/>
            <p:nvPr/>
          </p:nvPicPr>
          <p:blipFill>
            <a:blip r:embed="rId9" cstate="print"/>
            <a:srcRect/>
            <a:stretch>
              <a:fillRect/>
            </a:stretch>
          </p:blipFill>
          <p:spPr bwMode="auto">
            <a:xfrm>
              <a:off x="4466279" y="3591815"/>
              <a:ext cx="936104" cy="360040"/>
            </a:xfrm>
            <a:prstGeom prst="rect">
              <a:avLst/>
            </a:prstGeom>
            <a:noFill/>
            <a:ln w="9525">
              <a:noFill/>
              <a:miter lim="800000"/>
              <a:headEnd/>
              <a:tailEnd/>
            </a:ln>
            <a:effectLst/>
          </p:spPr>
        </p:pic>
      </p:grpSp>
      <p:sp>
        <p:nvSpPr>
          <p:cNvPr id="14" name="Espace réservé du numéro de diapositive 13"/>
          <p:cNvSpPr>
            <a:spLocks noGrp="1"/>
          </p:cNvSpPr>
          <p:nvPr>
            <p:ph type="sldNum" sz="quarter" idx="12"/>
          </p:nvPr>
        </p:nvSpPr>
        <p:spPr/>
        <p:txBody>
          <a:bodyPr/>
          <a:lstStyle/>
          <a:p>
            <a:fld id="{295CE0A7-6159-4932-9B5C-B07A3C24A47B}" type="slidenum">
              <a:rPr lang="en-US" smtClean="0">
                <a:solidFill>
                  <a:srgbClr val="B20E10"/>
                </a:solidFill>
              </a:rPr>
              <a:pPr/>
              <a:t>3</a:t>
            </a:fld>
            <a:endParaRPr lang="en-US">
              <a:solidFill>
                <a:srgbClr val="B20E10"/>
              </a:solidFill>
            </a:endParaRPr>
          </a:p>
        </p:txBody>
      </p:sp>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Reminder</a:t>
            </a:r>
            <a:r>
              <a:rPr lang="fr-FR" dirty="0" smtClean="0"/>
              <a:t>: the </a:t>
            </a:r>
            <a:r>
              <a:rPr lang="fr-FR" dirty="0"/>
              <a:t>SWE </a:t>
            </a:r>
            <a:r>
              <a:rPr lang="fr-FR" dirty="0" err="1"/>
              <a:t>project</a:t>
            </a:r>
            <a:r>
              <a:rPr lang="fr-FR" dirty="0"/>
              <a:t> </a:t>
            </a:r>
            <a:r>
              <a:rPr lang="fr-FR" dirty="0" err="1"/>
              <a:t>organization</a:t>
            </a:r>
            <a:endParaRPr lang="fr-FR" dirty="0"/>
          </a:p>
        </p:txBody>
      </p:sp>
      <p:sp>
        <p:nvSpPr>
          <p:cNvPr id="4" name="Espace réservé du contenu 3"/>
          <p:cNvSpPr>
            <a:spLocks noGrp="1"/>
          </p:cNvSpPr>
          <p:nvPr>
            <p:ph idx="1"/>
          </p:nvPr>
        </p:nvSpPr>
        <p:spPr>
          <a:xfrm>
            <a:off x="467544" y="1124744"/>
            <a:ext cx="4122739" cy="5256584"/>
          </a:xfrm>
        </p:spPr>
        <p:txBody>
          <a:bodyPr/>
          <a:lstStyle/>
          <a:p>
            <a:pPr marL="377825" lvl="1" indent="-280988" algn="just">
              <a:lnSpc>
                <a:spcPct val="150000"/>
              </a:lnSpc>
              <a:spcBef>
                <a:spcPct val="20000"/>
              </a:spcBef>
              <a:buClr>
                <a:srgbClr val="C00000"/>
              </a:buClr>
              <a:defRPr/>
            </a:pPr>
            <a:r>
              <a:rPr lang="en-GB" b="1" dirty="0"/>
              <a:t>The SWE Organization comprises:</a:t>
            </a:r>
          </a:p>
          <a:p>
            <a:pPr marL="600075" lvl="2" indent="-285750" algn="just">
              <a:spcBef>
                <a:spcPct val="20000"/>
              </a:spcBef>
              <a:spcAft>
                <a:spcPts val="600"/>
              </a:spcAft>
              <a:buClr>
                <a:srgbClr val="C00000"/>
              </a:buClr>
              <a:buSzPct val="120000"/>
              <a:defRPr/>
            </a:pPr>
            <a:r>
              <a:rPr lang="en-GB" sz="1200" dirty="0"/>
              <a:t>The Steering Committee (“SC”) which contains representatives from all project parties and is the unique body entitled to make decisions</a:t>
            </a:r>
          </a:p>
          <a:p>
            <a:pPr marL="600075" lvl="2" indent="-285750" algn="just">
              <a:spcBef>
                <a:spcPct val="20000"/>
              </a:spcBef>
              <a:spcAft>
                <a:spcPts val="600"/>
              </a:spcAft>
              <a:buClr>
                <a:srgbClr val="C00000"/>
              </a:buClr>
              <a:buSzPct val="120000"/>
              <a:defRPr/>
            </a:pPr>
            <a:r>
              <a:rPr lang="en-GB" sz="1200" dirty="0"/>
              <a:t>The General Working Group (“GWG”) is in charge of the day-to-day management of the project</a:t>
            </a:r>
          </a:p>
          <a:p>
            <a:pPr marL="600075" lvl="2" indent="-285750" algn="just">
              <a:spcBef>
                <a:spcPct val="20000"/>
              </a:spcBef>
              <a:spcAft>
                <a:spcPts val="600"/>
              </a:spcAft>
              <a:buClr>
                <a:srgbClr val="C00000"/>
              </a:buClr>
              <a:buSzPct val="120000"/>
              <a:defRPr/>
            </a:pPr>
            <a:r>
              <a:rPr lang="en-GB" sz="1200" dirty="0"/>
              <a:t>The Legal Working Group (“LWG”) is in charge of preparing the necessary agreements between the SWE parties to operate the Market Coupling and identifying the required regulatory changes</a:t>
            </a:r>
          </a:p>
          <a:p>
            <a:pPr marL="600075" lvl="2" indent="-285750" algn="just">
              <a:spcBef>
                <a:spcPct val="20000"/>
              </a:spcBef>
              <a:spcAft>
                <a:spcPts val="600"/>
              </a:spcAft>
              <a:buClr>
                <a:srgbClr val="C00000"/>
              </a:buClr>
              <a:buSzPct val="120000"/>
              <a:defRPr/>
            </a:pPr>
            <a:r>
              <a:rPr lang="en-GB" sz="1200" dirty="0"/>
              <a:t>The </a:t>
            </a:r>
            <a:r>
              <a:rPr lang="en-GB" sz="1200" dirty="0" smtClean="0"/>
              <a:t>Procedure </a:t>
            </a:r>
            <a:r>
              <a:rPr lang="en-GB" sz="1200" dirty="0"/>
              <a:t>and Testing Working Group </a:t>
            </a:r>
            <a:r>
              <a:rPr lang="en-GB" sz="1200" dirty="0" smtClean="0"/>
              <a:t>(“PTWG</a:t>
            </a:r>
            <a:r>
              <a:rPr lang="en-GB" sz="1200" dirty="0"/>
              <a:t>”)  is in charge of producing the procedures </a:t>
            </a:r>
            <a:r>
              <a:rPr lang="en-GB" sz="1200" dirty="0" smtClean="0"/>
              <a:t>and </a:t>
            </a:r>
            <a:r>
              <a:rPr lang="en-GB" sz="1200" dirty="0"/>
              <a:t>of organizing and carrying out the SWE test activities</a:t>
            </a:r>
          </a:p>
          <a:p>
            <a:pPr marL="600075" lvl="2" indent="-285750" algn="just">
              <a:spcBef>
                <a:spcPct val="20000"/>
              </a:spcBef>
              <a:spcAft>
                <a:spcPts val="600"/>
              </a:spcAft>
              <a:buClr>
                <a:srgbClr val="C00000"/>
              </a:buClr>
              <a:buSzPct val="120000"/>
              <a:defRPr/>
            </a:pPr>
            <a:endParaRPr lang="en-GB" sz="1200" dirty="0"/>
          </a:p>
          <a:p>
            <a:pPr marL="377825" lvl="1" indent="-280988" algn="just">
              <a:spcBef>
                <a:spcPct val="20000"/>
              </a:spcBef>
              <a:buClr>
                <a:srgbClr val="C00000"/>
              </a:buClr>
              <a:defRPr/>
            </a:pPr>
            <a:r>
              <a:rPr lang="en-GB" b="1" dirty="0"/>
              <a:t>Implementation of PCR solution in the region (algorithm, associated IT systems) is being developed by PXs</a:t>
            </a:r>
          </a:p>
          <a:p>
            <a:pPr marL="377825" lvl="1" indent="-280988" algn="just">
              <a:spcBef>
                <a:spcPct val="20000"/>
              </a:spcBef>
              <a:buClr>
                <a:srgbClr val="C00000"/>
              </a:buClr>
              <a:defRPr/>
            </a:pPr>
            <a:endParaRPr lang="en-GB" b="1" dirty="0"/>
          </a:p>
          <a:p>
            <a:endParaRPr lang="fr-FR" sz="1400" dirty="0">
              <a:solidFill>
                <a:schemeClr val="tx1"/>
              </a:solidFill>
            </a:endParaRPr>
          </a:p>
        </p:txBody>
      </p:sp>
      <p:sp>
        <p:nvSpPr>
          <p:cNvPr id="1027" name="Rectangle 3"/>
          <p:cNvSpPr>
            <a:spLocks noChangeArrowheads="1"/>
          </p:cNvSpPr>
          <p:nvPr/>
        </p:nvSpPr>
        <p:spPr bwMode="auto">
          <a:xfrm>
            <a:off x="457200" y="4924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0" name="13 Grupo"/>
          <p:cNvGrpSpPr/>
          <p:nvPr/>
        </p:nvGrpSpPr>
        <p:grpSpPr>
          <a:xfrm>
            <a:off x="5955725" y="1868067"/>
            <a:ext cx="2226202" cy="2713061"/>
            <a:chOff x="1832199" y="180146"/>
            <a:chExt cx="1685473" cy="1070275"/>
          </a:xfrm>
          <a:solidFill>
            <a:schemeClr val="bg1">
              <a:alpha val="0"/>
            </a:schemeClr>
          </a:solidFill>
        </p:grpSpPr>
        <p:sp>
          <p:nvSpPr>
            <p:cNvPr id="11" name="10 Rectángulo redondeado"/>
            <p:cNvSpPr/>
            <p:nvPr/>
          </p:nvSpPr>
          <p:spPr>
            <a:xfrm>
              <a:off x="1832199" y="180146"/>
              <a:ext cx="1685473" cy="1070275"/>
            </a:xfrm>
            <a:prstGeom prst="roundRect">
              <a:avLst>
                <a:gd name="adj" fmla="val 10000"/>
              </a:avLst>
            </a:prstGeom>
            <a:grpFill/>
            <a:ln>
              <a:solidFill>
                <a:schemeClr val="tx1"/>
              </a:solidFill>
              <a:prstDash val="dash"/>
            </a:ln>
          </p:spPr>
          <p:style>
            <a:lnRef idx="2">
              <a:schemeClr val="accent6"/>
            </a:lnRef>
            <a:fillRef idx="1">
              <a:schemeClr val="lt1"/>
            </a:fillRef>
            <a:effectRef idx="0">
              <a:schemeClr val="accent6"/>
            </a:effectRef>
            <a:fontRef idx="minor">
              <a:schemeClr val="dk1">
                <a:hueOff val="0"/>
                <a:satOff val="0"/>
                <a:lumOff val="0"/>
                <a:alphaOff val="0"/>
              </a:schemeClr>
            </a:fontRef>
          </p:style>
        </p:sp>
        <p:sp>
          <p:nvSpPr>
            <p:cNvPr id="12" name="11 Rectángulo"/>
            <p:cNvSpPr/>
            <p:nvPr/>
          </p:nvSpPr>
          <p:spPr>
            <a:xfrm>
              <a:off x="1856334" y="211493"/>
              <a:ext cx="1622779" cy="1007581"/>
            </a:xfrm>
            <a:prstGeom prst="rect">
              <a:avLst/>
            </a:prstGeom>
            <a:grpFill/>
            <a:ln>
              <a:noFill/>
              <a:prstDash val="dash"/>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endParaRPr lang="fr-FR" sz="800" b="1" kern="1200" dirty="0"/>
            </a:p>
          </p:txBody>
        </p:sp>
      </p:grpSp>
      <p:grpSp>
        <p:nvGrpSpPr>
          <p:cNvPr id="13" name="12 Grupo"/>
          <p:cNvGrpSpPr/>
          <p:nvPr/>
        </p:nvGrpSpPr>
        <p:grpSpPr>
          <a:xfrm>
            <a:off x="4536395" y="1052736"/>
            <a:ext cx="5148173" cy="4824536"/>
            <a:chOff x="4464387" y="1484784"/>
            <a:chExt cx="5148173" cy="4795733"/>
          </a:xfrm>
        </p:grpSpPr>
        <p:sp>
          <p:nvSpPr>
            <p:cNvPr id="14" name="Conector recto 3"/>
            <p:cNvSpPr/>
            <p:nvPr/>
          </p:nvSpPr>
          <p:spPr>
            <a:xfrm>
              <a:off x="6900257" y="1969790"/>
              <a:ext cx="91440" cy="490191"/>
            </a:xfrm>
            <a:custGeom>
              <a:avLst/>
              <a:gdLst/>
              <a:ahLst/>
              <a:cxnLst/>
              <a:rect l="0" t="0" r="0" b="0"/>
              <a:pathLst>
                <a:path>
                  <a:moveTo>
                    <a:pt x="45720" y="0"/>
                  </a:moveTo>
                  <a:lnTo>
                    <a:pt x="45720" y="490191"/>
                  </a:lnTo>
                </a:path>
              </a:pathLst>
            </a:custGeom>
            <a:noFill/>
            <a:ln>
              <a:solidFill>
                <a:srgbClr val="EE3250"/>
              </a:solidFill>
            </a:ln>
          </p:spPr>
          <p:style>
            <a:lnRef idx="1">
              <a:schemeClr val="accent6"/>
            </a:lnRef>
            <a:fillRef idx="2">
              <a:schemeClr val="accent6"/>
            </a:fillRef>
            <a:effectRef idx="1">
              <a:schemeClr val="accent6"/>
            </a:effectRef>
            <a:fontRef idx="minor">
              <a:schemeClr val="tx1">
                <a:hueOff val="0"/>
                <a:satOff val="0"/>
                <a:lumOff val="0"/>
                <a:alphaOff val="0"/>
              </a:schemeClr>
            </a:fontRef>
          </p:style>
        </p:sp>
        <p:graphicFrame>
          <p:nvGraphicFramePr>
            <p:cNvPr id="15" name="Diagramme 19"/>
            <p:cNvGraphicFramePr/>
            <p:nvPr>
              <p:extLst>
                <p:ext uri="{D42A27DB-BD31-4B8C-83A1-F6EECF244321}">
                  <p14:modId xmlns:p14="http://schemas.microsoft.com/office/powerpoint/2010/main" xmlns="" val="690957358"/>
                </p:ext>
              </p:extLst>
            </p:nvPr>
          </p:nvGraphicFramePr>
          <p:xfrm>
            <a:off x="4464387" y="2439783"/>
            <a:ext cx="5148173" cy="3840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15 Rectángulo redondeado"/>
            <p:cNvSpPr/>
            <p:nvPr/>
          </p:nvSpPr>
          <p:spPr>
            <a:xfrm>
              <a:off x="5879796" y="1484784"/>
              <a:ext cx="1753227" cy="470161"/>
            </a:xfrm>
            <a:prstGeom prst="roundRect">
              <a:avLst>
                <a:gd name="adj" fmla="val 10000"/>
              </a:avLst>
            </a:prstGeom>
            <a:ln>
              <a:solidFill>
                <a:schemeClr val="bg1">
                  <a:lumMod val="65000"/>
                </a:schemeClr>
              </a:solidFill>
            </a:ln>
          </p:spPr>
          <p:style>
            <a:lnRef idx="1">
              <a:schemeClr val="accent1"/>
            </a:lnRef>
            <a:fillRef idx="2">
              <a:schemeClr val="accent1"/>
            </a:fillRef>
            <a:effectRef idx="1">
              <a:schemeClr val="accent1"/>
            </a:effectRef>
            <a:fontRef idx="minor">
              <a:schemeClr val="dk1"/>
            </a:fontRef>
          </p:style>
        </p:sp>
        <p:sp>
          <p:nvSpPr>
            <p:cNvPr id="18" name="8 Rectángulo redondeado"/>
            <p:cNvSpPr/>
            <p:nvPr/>
          </p:nvSpPr>
          <p:spPr>
            <a:xfrm>
              <a:off x="6067071" y="1662695"/>
              <a:ext cx="1753229" cy="470161"/>
            </a:xfrm>
            <a:prstGeom prst="roundRect">
              <a:avLst>
                <a:gd name="adj" fmla="val 10000"/>
              </a:avLst>
            </a:prstGeom>
            <a:ln w="9525">
              <a:solidFill>
                <a:srgbClr val="EE3250"/>
              </a:solidFill>
            </a:ln>
          </p:spPr>
          <p:style>
            <a:lnRef idx="2">
              <a:schemeClr val="accent6"/>
            </a:lnRef>
            <a:fillRef idx="1">
              <a:schemeClr val="lt1"/>
            </a:fillRef>
            <a:effectRef idx="0">
              <a:schemeClr val="accent6"/>
            </a:effectRef>
            <a:fontRef idx="minor">
              <a:schemeClr val="dk1">
                <a:hueOff val="0"/>
                <a:satOff val="0"/>
                <a:lumOff val="0"/>
                <a:alphaOff val="0"/>
              </a:schemeClr>
            </a:fontRef>
          </p:style>
          <p:txBody>
            <a:bodyPr/>
            <a:lstStyle/>
            <a:p>
              <a:pPr algn="ctr"/>
              <a:r>
                <a:rPr lang="en-US" sz="1050" b="1" dirty="0" smtClean="0"/>
                <a:t>SWE </a:t>
              </a:r>
              <a:r>
                <a:rPr lang="en-US" sz="1050" b="1" dirty="0"/>
                <a:t>High Level Meeting (HLM)</a:t>
              </a:r>
            </a:p>
            <a:p>
              <a:pPr algn="ctr"/>
              <a:endParaRPr lang="fr-FR" sz="1050" b="1" dirty="0"/>
            </a:p>
          </p:txBody>
        </p:sp>
      </p:grpSp>
      <p:sp>
        <p:nvSpPr>
          <p:cNvPr id="21" name="20 Rectángulo"/>
          <p:cNvSpPr/>
          <p:nvPr/>
        </p:nvSpPr>
        <p:spPr>
          <a:xfrm>
            <a:off x="8028384" y="1786533"/>
            <a:ext cx="864096" cy="4426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1000" b="1" dirty="0" smtClean="0">
                <a:solidFill>
                  <a:schemeClr val="tx1"/>
                </a:solidFill>
              </a:rPr>
              <a:t>PMO</a:t>
            </a:r>
            <a:endParaRPr lang="fr-FR" sz="1000" b="1" kern="1200" dirty="0">
              <a:solidFill>
                <a:schemeClr val="tx1"/>
              </a:solidFill>
            </a:endParaRPr>
          </a:p>
        </p:txBody>
      </p:sp>
      <p:sp>
        <p:nvSpPr>
          <p:cNvPr id="5" name="Espace réservé du numéro de diapositive 4"/>
          <p:cNvSpPr>
            <a:spLocks noGrp="1"/>
          </p:cNvSpPr>
          <p:nvPr>
            <p:ph type="sldNum" sz="quarter" idx="12"/>
          </p:nvPr>
        </p:nvSpPr>
        <p:spPr/>
        <p:txBody>
          <a:bodyPr/>
          <a:lstStyle/>
          <a:p>
            <a:fld id="{295CE0A7-6159-4932-9B5C-B07A3C24A47B}" type="slidenum">
              <a:rPr lang="en-US" smtClean="0">
                <a:solidFill>
                  <a:srgbClr val="B20E10"/>
                </a:solidFill>
              </a:rPr>
              <a:pPr/>
              <a:t>4</a:t>
            </a:fld>
            <a:endParaRPr lang="en-US">
              <a:solidFill>
                <a:srgbClr val="B20E10"/>
              </a:solidFill>
            </a:endParaRPr>
          </a:p>
        </p:txBody>
      </p:sp>
    </p:spTree>
  </p:cSld>
  <p:clrMapOvr>
    <a:masterClrMapping/>
  </p:clrMapOvr>
  <p:transition spd="med">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The SWE-PPC </a:t>
            </a:r>
            <a:r>
              <a:rPr lang="fr-FR" dirty="0" err="1"/>
              <a:t>project</a:t>
            </a:r>
            <a:r>
              <a:rPr lang="fr-FR" dirty="0"/>
              <a:t> </a:t>
            </a:r>
            <a:r>
              <a:rPr lang="fr-FR" dirty="0" err="1"/>
              <a:t>status</a:t>
            </a:r>
            <a:endParaRPr lang="fr-FR" dirty="0"/>
          </a:p>
        </p:txBody>
      </p:sp>
      <p:sp>
        <p:nvSpPr>
          <p:cNvPr id="5" name="Espace réservé du contenu 4"/>
          <p:cNvSpPr>
            <a:spLocks noGrp="1"/>
          </p:cNvSpPr>
          <p:nvPr>
            <p:ph idx="1"/>
          </p:nvPr>
        </p:nvSpPr>
        <p:spPr>
          <a:xfrm>
            <a:off x="665285" y="1268760"/>
            <a:ext cx="8307266" cy="4608512"/>
          </a:xfrm>
        </p:spPr>
        <p:txBody>
          <a:bodyPr/>
          <a:lstStyle/>
          <a:p>
            <a:pPr>
              <a:spcAft>
                <a:spcPts val="1800"/>
              </a:spcAft>
            </a:pPr>
            <a:r>
              <a:rPr lang="en-US" sz="1400" dirty="0">
                <a:solidFill>
                  <a:schemeClr val="tx1"/>
                </a:solidFill>
              </a:rPr>
              <a:t>A Cooperation Agreement has been signed for the design phase and an amendment for the implementation phase is to be finalized soon for its signature</a:t>
            </a:r>
          </a:p>
          <a:p>
            <a:pPr>
              <a:spcAft>
                <a:spcPts val="1800"/>
              </a:spcAft>
            </a:pPr>
            <a:r>
              <a:rPr lang="en-US" sz="1400" dirty="0">
                <a:solidFill>
                  <a:schemeClr val="tx1"/>
                </a:solidFill>
              </a:rPr>
              <a:t>The design phase for Pre-Coupling, Post-Coupling and Exceptional Situations is almost finalized</a:t>
            </a:r>
          </a:p>
          <a:p>
            <a:pPr>
              <a:spcAft>
                <a:spcPts val="1800"/>
              </a:spcAft>
            </a:pPr>
            <a:r>
              <a:rPr lang="en-US" sz="1400" dirty="0">
                <a:solidFill>
                  <a:schemeClr val="tx1"/>
                </a:solidFill>
              </a:rPr>
              <a:t>The design of Fallback solutions (the exceptional situation when there is a decoupling) is currently being analyzed. Two options are under evaluation: daily shadow (explicit) auctions aligned with CWE/NWE and deemed flow zero (allocation in ID timeframe) </a:t>
            </a:r>
          </a:p>
          <a:p>
            <a:pPr>
              <a:spcAft>
                <a:spcPts val="1800"/>
              </a:spcAft>
            </a:pPr>
            <a:r>
              <a:rPr lang="en-US" sz="1400" dirty="0" smtClean="0">
                <a:solidFill>
                  <a:schemeClr val="tx1"/>
                </a:solidFill>
              </a:rPr>
              <a:t>A </a:t>
            </a:r>
            <a:r>
              <a:rPr lang="en-US" sz="1400" dirty="0">
                <a:solidFill>
                  <a:schemeClr val="tx1"/>
                </a:solidFill>
              </a:rPr>
              <a:t>first set of regulatory changes which are needed in Spain and Portugal has been provided to the relevant National Regulatory Authorities and is waiting for </a:t>
            </a:r>
            <a:r>
              <a:rPr lang="en-US" sz="1400" dirty="0" smtClean="0">
                <a:solidFill>
                  <a:schemeClr val="tx1"/>
                </a:solidFill>
              </a:rPr>
              <a:t>publication. These </a:t>
            </a:r>
            <a:r>
              <a:rPr lang="en-US" sz="1400" dirty="0">
                <a:solidFill>
                  <a:schemeClr val="tx1"/>
                </a:solidFill>
              </a:rPr>
              <a:t>changes include the modification of Gate Closure Time of the DA Iberian market (MIBEL) to 12:00 (CET)</a:t>
            </a:r>
          </a:p>
          <a:p>
            <a:pPr>
              <a:spcAft>
                <a:spcPts val="1800"/>
              </a:spcAft>
            </a:pPr>
            <a:r>
              <a:rPr lang="en-US" sz="1400" dirty="0">
                <a:solidFill>
                  <a:schemeClr val="tx1"/>
                </a:solidFill>
              </a:rPr>
              <a:t>Preparation of the other regulatory changes (e.g. PCR algorithm and adaptation of Spanish Operation Procedures to PPC process) is in process</a:t>
            </a:r>
          </a:p>
          <a:p>
            <a:pPr>
              <a:spcAft>
                <a:spcPts val="1800"/>
              </a:spcAft>
            </a:pPr>
            <a:endParaRPr lang="fr-FR" sz="1400" dirty="0">
              <a:solidFill>
                <a:schemeClr val="tx1"/>
              </a:solidFill>
            </a:endParaRPr>
          </a:p>
        </p:txBody>
      </p:sp>
      <p:sp>
        <p:nvSpPr>
          <p:cNvPr id="2" name="Espace réservé du numéro de diapositive 1"/>
          <p:cNvSpPr>
            <a:spLocks noGrp="1"/>
          </p:cNvSpPr>
          <p:nvPr>
            <p:ph type="sldNum" sz="quarter" idx="12"/>
          </p:nvPr>
        </p:nvSpPr>
        <p:spPr/>
        <p:txBody>
          <a:bodyPr/>
          <a:lstStyle/>
          <a:p>
            <a:fld id="{295CE0A7-6159-4932-9B5C-B07A3C24A47B}" type="slidenum">
              <a:rPr lang="en-US" smtClean="0">
                <a:solidFill>
                  <a:srgbClr val="B20E10"/>
                </a:solidFill>
              </a:rPr>
              <a:pPr/>
              <a:t>5</a:t>
            </a:fld>
            <a:endParaRPr lang="en-US">
              <a:solidFill>
                <a:srgbClr val="B20E10"/>
              </a:solidFill>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27" name="Rectangle 3"/>
          <p:cNvSpPr>
            <a:spLocks noChangeArrowheads="1"/>
          </p:cNvSpPr>
          <p:nvPr/>
        </p:nvSpPr>
        <p:spPr bwMode="auto">
          <a:xfrm>
            <a:off x="457200" y="4924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295CE0A7-6159-4932-9B5C-B07A3C24A47B}" type="slidenum">
              <a:rPr lang="en-US" smtClean="0">
                <a:solidFill>
                  <a:srgbClr val="B20E10"/>
                </a:solidFill>
              </a:rPr>
              <a:pPr/>
              <a:t>6</a:t>
            </a:fld>
            <a:endParaRPr lang="en-US">
              <a:solidFill>
                <a:srgbClr val="B20E10"/>
              </a:solidFill>
            </a:endParaRPr>
          </a:p>
        </p:txBody>
      </p:sp>
      <p:sp>
        <p:nvSpPr>
          <p:cNvPr id="5" name="Titre 4"/>
          <p:cNvSpPr>
            <a:spLocks noGrp="1"/>
          </p:cNvSpPr>
          <p:nvPr>
            <p:ph type="title"/>
          </p:nvPr>
        </p:nvSpPr>
        <p:spPr/>
        <p:txBody>
          <a:bodyPr/>
          <a:lstStyle/>
          <a:p>
            <a:r>
              <a:rPr lang="fr-FR" dirty="0" smtClean="0"/>
              <a:t>Agenda</a:t>
            </a:r>
            <a:endParaRPr lang="fr-FR" dirty="0"/>
          </a:p>
        </p:txBody>
      </p:sp>
      <p:sp>
        <p:nvSpPr>
          <p:cNvPr id="7" name="Rectangle 7"/>
          <p:cNvSpPr>
            <a:spLocks noChangeArrowheads="1"/>
          </p:cNvSpPr>
          <p:nvPr/>
        </p:nvSpPr>
        <p:spPr bwMode="auto">
          <a:xfrm>
            <a:off x="3241861" y="1398985"/>
            <a:ext cx="5688012" cy="509587"/>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Project overview</a:t>
            </a:r>
          </a:p>
        </p:txBody>
      </p:sp>
      <p:sp>
        <p:nvSpPr>
          <p:cNvPr id="8" name="Rectangle 2"/>
          <p:cNvSpPr>
            <a:spLocks noChangeArrowheads="1"/>
          </p:cNvSpPr>
          <p:nvPr/>
        </p:nvSpPr>
        <p:spPr bwMode="auto">
          <a:xfrm>
            <a:off x="3241861" y="2338900"/>
            <a:ext cx="5688012" cy="509588"/>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defTabSz="700088">
              <a:lnSpc>
                <a:spcPct val="90000"/>
              </a:lnSpc>
            </a:pPr>
            <a:r>
              <a:rPr lang="en-US" sz="1600" b="1" dirty="0">
                <a:solidFill>
                  <a:schemeClr val="bg1"/>
                </a:solidFill>
                <a:cs typeface="Arial" pitchFamily="34" charset="0"/>
              </a:rPr>
              <a:t>High Level Functional Architecture 			</a:t>
            </a:r>
          </a:p>
        </p:txBody>
      </p:sp>
      <p:sp>
        <p:nvSpPr>
          <p:cNvPr id="9" name="Rectangle 2"/>
          <p:cNvSpPr>
            <a:spLocks noChangeArrowheads="1"/>
          </p:cNvSpPr>
          <p:nvPr/>
        </p:nvSpPr>
        <p:spPr bwMode="auto">
          <a:xfrm>
            <a:off x="3241861" y="3278816"/>
            <a:ext cx="5688012" cy="508000"/>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Legal framework and regulatory evolutions</a:t>
            </a:r>
          </a:p>
        </p:txBody>
      </p:sp>
      <p:sp>
        <p:nvSpPr>
          <p:cNvPr id="10" name="Rectangle 8"/>
          <p:cNvSpPr>
            <a:spLocks noChangeArrowheads="1"/>
          </p:cNvSpPr>
          <p:nvPr/>
        </p:nvSpPr>
        <p:spPr bwMode="auto">
          <a:xfrm>
            <a:off x="2699792" y="1403228"/>
            <a:ext cx="426977" cy="509103"/>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defRPr/>
            </a:pPr>
            <a:r>
              <a:rPr lang="en-US" sz="1600" b="1" smtClean="0">
                <a:solidFill>
                  <a:schemeClr val="bg1"/>
                </a:solidFill>
                <a:cs typeface="Arial" pitchFamily="34" charset="0"/>
              </a:rPr>
              <a:t>1</a:t>
            </a:r>
            <a:endParaRPr lang="en-US" sz="1600" b="1">
              <a:solidFill>
                <a:schemeClr val="bg1"/>
              </a:solidFill>
              <a:cs typeface="Arial" pitchFamily="34" charset="0"/>
            </a:endParaRPr>
          </a:p>
        </p:txBody>
      </p:sp>
      <p:sp>
        <p:nvSpPr>
          <p:cNvPr id="11" name="Rectangle 9"/>
          <p:cNvSpPr>
            <a:spLocks noChangeArrowheads="1"/>
          </p:cNvSpPr>
          <p:nvPr/>
        </p:nvSpPr>
        <p:spPr bwMode="auto">
          <a:xfrm>
            <a:off x="2699792" y="3272499"/>
            <a:ext cx="427038" cy="509588"/>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3</a:t>
            </a:r>
          </a:p>
        </p:txBody>
      </p:sp>
      <p:sp>
        <p:nvSpPr>
          <p:cNvPr id="12" name="Rectangle 9"/>
          <p:cNvSpPr>
            <a:spLocks noChangeArrowheads="1"/>
          </p:cNvSpPr>
          <p:nvPr/>
        </p:nvSpPr>
        <p:spPr bwMode="auto">
          <a:xfrm>
            <a:off x="2699792" y="2338415"/>
            <a:ext cx="427038" cy="508000"/>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2</a:t>
            </a:r>
          </a:p>
        </p:txBody>
      </p:sp>
      <p:sp>
        <p:nvSpPr>
          <p:cNvPr id="13" name="Rectangle 2"/>
          <p:cNvSpPr>
            <a:spLocks noChangeArrowheads="1"/>
          </p:cNvSpPr>
          <p:nvPr/>
        </p:nvSpPr>
        <p:spPr bwMode="auto">
          <a:xfrm>
            <a:off x="3241861" y="4217144"/>
            <a:ext cx="5688012" cy="508000"/>
          </a:xfrm>
          <a:prstGeom prst="rect">
            <a:avLst/>
          </a:prstGeom>
          <a:solidFill>
            <a:schemeClr val="bg1">
              <a:lumMod val="85000"/>
            </a:schemeClr>
          </a:solidFill>
          <a:ln w="12700" cap="flat" cmpd="sng" algn="ctr">
            <a:no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700088">
              <a:lnSpc>
                <a:spcPct val="90000"/>
              </a:lnSpc>
            </a:pPr>
            <a:r>
              <a:rPr lang="en-US" sz="1400" b="1" dirty="0">
                <a:solidFill>
                  <a:srgbClr val="900A31"/>
                </a:solidFill>
                <a:cs typeface="Arial" pitchFamily="34" charset="0"/>
              </a:rPr>
              <a:t>Project planning </a:t>
            </a:r>
          </a:p>
        </p:txBody>
      </p:sp>
      <p:sp>
        <p:nvSpPr>
          <p:cNvPr id="14" name="Rectangle 9"/>
          <p:cNvSpPr>
            <a:spLocks noChangeArrowheads="1"/>
          </p:cNvSpPr>
          <p:nvPr/>
        </p:nvSpPr>
        <p:spPr bwMode="auto">
          <a:xfrm>
            <a:off x="2699792" y="4208171"/>
            <a:ext cx="427038" cy="508000"/>
          </a:xfrm>
          <a:prstGeom prst="rect">
            <a:avLst/>
          </a:prstGeom>
          <a:gradFill flip="none" rotWithShape="1">
            <a:gsLst>
              <a:gs pos="0">
                <a:srgbClr val="960000">
                  <a:shade val="30000"/>
                  <a:satMod val="115000"/>
                </a:srgbClr>
              </a:gs>
              <a:gs pos="50000">
                <a:srgbClr val="960000">
                  <a:shade val="67500"/>
                  <a:satMod val="115000"/>
                </a:srgbClr>
              </a:gs>
              <a:gs pos="100000">
                <a:srgbClr val="960000">
                  <a:shade val="100000"/>
                  <a:satMod val="115000"/>
                </a:srgbClr>
              </a:gs>
            </a:gsLst>
            <a:path path="circle">
              <a:fillToRect l="100000" t="100000"/>
            </a:path>
            <a:tileRect r="-100000" b="-100000"/>
          </a:gradFill>
          <a:ln w="12700" algn="ctr">
            <a:noFill/>
            <a:miter lim="800000"/>
            <a:headEnd/>
            <a:tailEnd/>
          </a:ln>
        </p:spPr>
        <p:txBody>
          <a:bodyPr wrap="none" anchor="ctr"/>
          <a:lstStyle/>
          <a:p>
            <a:pPr algn="ctr" defTabSz="700088">
              <a:lnSpc>
                <a:spcPct val="90000"/>
              </a:lnSpc>
            </a:pPr>
            <a:r>
              <a:rPr lang="en-US" sz="1600" b="1">
                <a:solidFill>
                  <a:schemeClr val="bg1"/>
                </a:solidFill>
                <a:cs typeface="Arial" pitchFamily="34" charset="0"/>
              </a:rPr>
              <a:t>4</a:t>
            </a:r>
          </a:p>
        </p:txBody>
      </p:sp>
    </p:spTree>
    <p:extLst>
      <p:ext uri="{BB962C8B-B14F-4D97-AF65-F5344CB8AC3E}">
        <p14:creationId xmlns:p14="http://schemas.microsoft.com/office/powerpoint/2010/main" xmlns="" val="3227071924"/>
      </p:ext>
    </p:extLst>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65285" y="1340768"/>
            <a:ext cx="8083179" cy="4608512"/>
          </a:xfrm>
        </p:spPr>
        <p:txBody>
          <a:bodyPr/>
          <a:lstStyle/>
          <a:p>
            <a:pPr marL="103187" indent="-285750" algn="just">
              <a:lnSpc>
                <a:spcPct val="150000"/>
              </a:lnSpc>
              <a:spcBef>
                <a:spcPct val="20000"/>
              </a:spcBef>
              <a:buClr>
                <a:srgbClr val="C00000"/>
              </a:buClr>
              <a:defRPr/>
            </a:pPr>
            <a:r>
              <a:rPr lang="en-GB" b="1" dirty="0">
                <a:solidFill>
                  <a:schemeClr val="tx1"/>
                </a:solidFill>
              </a:rPr>
              <a:t>Pre-coupling and </a:t>
            </a:r>
            <a:r>
              <a:rPr lang="en-GB" b="1" dirty="0" smtClean="0">
                <a:solidFill>
                  <a:schemeClr val="tx1"/>
                </a:solidFill>
              </a:rPr>
              <a:t>post-coupling</a:t>
            </a:r>
          </a:p>
          <a:p>
            <a:pPr marL="461962" lvl="2" indent="-285750" algn="just">
              <a:lnSpc>
                <a:spcPct val="150000"/>
              </a:lnSpc>
              <a:spcBef>
                <a:spcPct val="20000"/>
              </a:spcBef>
              <a:buClr>
                <a:srgbClr val="C00000"/>
              </a:buClr>
              <a:defRPr/>
            </a:pPr>
            <a:r>
              <a:rPr lang="en-GB" sz="1200" dirty="0" smtClean="0"/>
              <a:t>Pre-coupling describes the process of sending and validating the ATC/NTC needed for the Coupling.</a:t>
            </a:r>
          </a:p>
          <a:p>
            <a:pPr marL="461962" lvl="2" indent="-285750" algn="just">
              <a:lnSpc>
                <a:spcPct val="150000"/>
              </a:lnSpc>
              <a:spcBef>
                <a:spcPct val="20000"/>
              </a:spcBef>
              <a:buClr>
                <a:srgbClr val="C00000"/>
              </a:buClr>
              <a:defRPr/>
            </a:pPr>
            <a:r>
              <a:rPr lang="en-GB" sz="1200" dirty="0" smtClean="0"/>
              <a:t>Post-coupling describes the process of </a:t>
            </a:r>
            <a:r>
              <a:rPr lang="en-GB" sz="1200" dirty="0"/>
              <a:t>checking market results and communicating the scheduled cross border exchanges between the different </a:t>
            </a:r>
            <a:r>
              <a:rPr lang="en-GB" sz="1200" dirty="0" smtClean="0"/>
              <a:t>bidding zones and the </a:t>
            </a:r>
            <a:r>
              <a:rPr lang="en-GB" sz="1200" dirty="0"/>
              <a:t>settlement and </a:t>
            </a:r>
            <a:r>
              <a:rPr lang="en-GB" sz="1200" dirty="0" smtClean="0"/>
              <a:t>billing and payment </a:t>
            </a:r>
            <a:r>
              <a:rPr lang="en-GB" sz="1200" dirty="0"/>
              <a:t>of the congestion rent</a:t>
            </a:r>
            <a:endParaRPr lang="en-GB" sz="1200" dirty="0" smtClean="0"/>
          </a:p>
          <a:p>
            <a:pPr marL="461962" lvl="2" indent="-285750" algn="just">
              <a:lnSpc>
                <a:spcPct val="150000"/>
              </a:lnSpc>
              <a:spcBef>
                <a:spcPct val="20000"/>
              </a:spcBef>
              <a:buClr>
                <a:srgbClr val="C00000"/>
              </a:buClr>
              <a:defRPr/>
            </a:pPr>
            <a:endParaRPr lang="en-GB" sz="1200" dirty="0"/>
          </a:p>
          <a:p>
            <a:pPr marL="103187" lvl="1" indent="-285750" algn="just">
              <a:lnSpc>
                <a:spcPct val="150000"/>
              </a:lnSpc>
              <a:spcBef>
                <a:spcPct val="20000"/>
              </a:spcBef>
              <a:buClr>
                <a:srgbClr val="C00000"/>
              </a:buClr>
              <a:buFont typeface="Wingdings" pitchFamily="2" charset="2"/>
              <a:buChar char="§"/>
              <a:defRPr/>
            </a:pPr>
            <a:r>
              <a:rPr lang="en-GB" sz="1600" b="1" dirty="0"/>
              <a:t>Exceptional situations and </a:t>
            </a:r>
            <a:r>
              <a:rPr lang="en-GB" sz="1600" b="1" dirty="0" err="1"/>
              <a:t>Fallback</a:t>
            </a:r>
            <a:endParaRPr lang="en-GB" b="1" dirty="0"/>
          </a:p>
          <a:p>
            <a:pPr marL="461962" lvl="2" indent="-285750" algn="just">
              <a:lnSpc>
                <a:spcPct val="150000"/>
              </a:lnSpc>
              <a:spcBef>
                <a:spcPct val="20000"/>
              </a:spcBef>
              <a:buClr>
                <a:srgbClr val="C00000"/>
              </a:buClr>
              <a:buSzPct val="120000"/>
              <a:defRPr/>
            </a:pPr>
            <a:r>
              <a:rPr lang="en-GB" sz="1200" dirty="0"/>
              <a:t>Exceptional situations procedures explain how to manage:</a:t>
            </a:r>
          </a:p>
          <a:p>
            <a:pPr marL="866775" lvl="2" indent="-285750" algn="just">
              <a:spcBef>
                <a:spcPct val="20000"/>
              </a:spcBef>
              <a:buClr>
                <a:srgbClr val="C00000"/>
              </a:buClr>
              <a:buSzPct val="120000"/>
              <a:buFont typeface="Arial" pitchFamily="34" charset="0"/>
              <a:buChar char="•"/>
              <a:defRPr/>
            </a:pPr>
            <a:r>
              <a:rPr lang="en-GB" sz="1200" dirty="0"/>
              <a:t>Absence of transfer capacity information for a border in the last permitted moment</a:t>
            </a:r>
          </a:p>
          <a:p>
            <a:pPr marL="866775" lvl="2" indent="-285750" algn="just">
              <a:spcBef>
                <a:spcPct val="20000"/>
              </a:spcBef>
              <a:spcAft>
                <a:spcPts val="600"/>
              </a:spcAft>
              <a:buClr>
                <a:srgbClr val="C00000"/>
              </a:buClr>
              <a:buSzPct val="120000"/>
              <a:buFont typeface="Arial" pitchFamily="34" charset="0"/>
              <a:buChar char="•"/>
              <a:defRPr/>
            </a:pPr>
            <a:r>
              <a:rPr lang="en-GB" sz="1200" dirty="0"/>
              <a:t>Non-coherent transfer capacity </a:t>
            </a:r>
            <a:r>
              <a:rPr lang="en-GB" sz="1200" dirty="0" smtClean="0"/>
              <a:t>information for </a:t>
            </a:r>
            <a:r>
              <a:rPr lang="en-GB" sz="1200" dirty="0"/>
              <a:t>a border in the last permitted moment</a:t>
            </a:r>
          </a:p>
          <a:p>
            <a:pPr marL="461962" lvl="2" indent="-285750" algn="just">
              <a:lnSpc>
                <a:spcPct val="150000"/>
              </a:lnSpc>
              <a:spcBef>
                <a:spcPct val="20000"/>
              </a:spcBef>
              <a:buClr>
                <a:srgbClr val="C00000"/>
              </a:buClr>
              <a:buSzPct val="120000"/>
              <a:defRPr/>
            </a:pPr>
            <a:r>
              <a:rPr lang="en-GB" sz="1200" dirty="0" err="1"/>
              <a:t>Fallback</a:t>
            </a:r>
            <a:r>
              <a:rPr lang="en-GB" sz="1200" dirty="0"/>
              <a:t> is the process initiated in case of:</a:t>
            </a:r>
          </a:p>
          <a:p>
            <a:pPr marL="866775" lvl="2" indent="-285750" algn="just">
              <a:lnSpc>
                <a:spcPct val="150000"/>
              </a:lnSpc>
              <a:spcBef>
                <a:spcPct val="20000"/>
              </a:spcBef>
              <a:buClr>
                <a:srgbClr val="C00000"/>
              </a:buClr>
              <a:buSzPct val="120000"/>
              <a:buFont typeface="Arial" pitchFamily="34" charset="0"/>
              <a:buChar char="•"/>
              <a:defRPr/>
            </a:pPr>
            <a:r>
              <a:rPr lang="en-GB" sz="1200" dirty="0"/>
              <a:t>Impossibility of solving the European Coupled market. Need of a </a:t>
            </a:r>
            <a:r>
              <a:rPr lang="en-GB" sz="1200" dirty="0" err="1"/>
              <a:t>Fallback</a:t>
            </a:r>
            <a:r>
              <a:rPr lang="en-GB" sz="1200" dirty="0"/>
              <a:t> procedure for the Spain – France border in decoupled situation </a:t>
            </a:r>
            <a:endParaRPr lang="en-GB" sz="1200" dirty="0" smtClean="0"/>
          </a:p>
          <a:p>
            <a:pPr marL="866775" lvl="2" indent="-285750" algn="just">
              <a:lnSpc>
                <a:spcPct val="150000"/>
              </a:lnSpc>
              <a:spcBef>
                <a:spcPct val="20000"/>
              </a:spcBef>
              <a:buClr>
                <a:srgbClr val="C00000"/>
              </a:buClr>
              <a:buSzPct val="120000"/>
              <a:buFont typeface="Arial" pitchFamily="34" charset="0"/>
              <a:buChar char="•"/>
              <a:defRPr/>
            </a:pPr>
            <a:r>
              <a:rPr lang="en-GB" sz="1200" dirty="0" smtClean="0"/>
              <a:t>For Portugal and Spain, no </a:t>
            </a:r>
            <a:r>
              <a:rPr lang="en-GB" sz="1200" dirty="0" err="1" smtClean="0"/>
              <a:t>fallback</a:t>
            </a:r>
            <a:r>
              <a:rPr lang="en-GB" sz="1200" dirty="0" smtClean="0"/>
              <a:t> will  be investigated as OMIE will ensure delivery of schedules on the border</a:t>
            </a:r>
            <a:endParaRPr lang="en-GB" sz="1200" dirty="0"/>
          </a:p>
          <a:p>
            <a:pPr marL="461962" lvl="2" indent="-285750" algn="just">
              <a:lnSpc>
                <a:spcPct val="150000"/>
              </a:lnSpc>
              <a:spcBef>
                <a:spcPct val="20000"/>
              </a:spcBef>
              <a:buClr>
                <a:srgbClr val="C00000"/>
              </a:buClr>
              <a:defRPr/>
            </a:pPr>
            <a:endParaRPr lang="en-GB" sz="1200" dirty="0" smtClean="0"/>
          </a:p>
        </p:txBody>
      </p:sp>
      <p:sp>
        <p:nvSpPr>
          <p:cNvPr id="6" name="Espace réservé du numéro de diapositive 5"/>
          <p:cNvSpPr>
            <a:spLocks noGrp="1"/>
          </p:cNvSpPr>
          <p:nvPr>
            <p:ph type="sldNum" sz="quarter" idx="12"/>
          </p:nvPr>
        </p:nvSpPr>
        <p:spPr/>
        <p:txBody>
          <a:bodyPr/>
          <a:lstStyle/>
          <a:p>
            <a:fld id="{295CE0A7-6159-4932-9B5C-B07A3C24A47B}" type="slidenum">
              <a:rPr lang="en-US" smtClean="0">
                <a:solidFill>
                  <a:srgbClr val="B20E10"/>
                </a:solidFill>
              </a:rPr>
              <a:pPr/>
              <a:t>7</a:t>
            </a:fld>
            <a:endParaRPr lang="en-US">
              <a:solidFill>
                <a:srgbClr val="B20E10"/>
              </a:solidFill>
            </a:endParaRPr>
          </a:p>
        </p:txBody>
      </p:sp>
      <p:sp>
        <p:nvSpPr>
          <p:cNvPr id="8" name="Titre 3"/>
          <p:cNvSpPr>
            <a:spLocks noGrp="1"/>
          </p:cNvSpPr>
          <p:nvPr>
            <p:ph type="title"/>
          </p:nvPr>
        </p:nvSpPr>
        <p:spPr/>
        <p:txBody>
          <a:bodyPr/>
          <a:lstStyle/>
          <a:p>
            <a:r>
              <a:rPr lang="fr-FR" dirty="0"/>
              <a:t>High </a:t>
            </a:r>
            <a:r>
              <a:rPr lang="fr-FR" dirty="0" err="1"/>
              <a:t>Level</a:t>
            </a:r>
            <a:r>
              <a:rPr lang="fr-FR" dirty="0"/>
              <a:t> </a:t>
            </a:r>
            <a:r>
              <a:rPr lang="fr-FR" dirty="0" err="1"/>
              <a:t>Functional</a:t>
            </a:r>
            <a:r>
              <a:rPr lang="fr-FR" dirty="0"/>
              <a:t> Architecture </a:t>
            </a:r>
            <a:endParaRPr lang="fr-FR" sz="1600" b="0" i="1" dirty="0"/>
          </a:p>
        </p:txBody>
      </p:sp>
    </p:spTree>
    <p:extLst>
      <p:ext uri="{BB962C8B-B14F-4D97-AF65-F5344CB8AC3E}">
        <p14:creationId xmlns:p14="http://schemas.microsoft.com/office/powerpoint/2010/main" xmlns="" val="4128619937"/>
      </p:ext>
    </p:extLst>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High </a:t>
            </a:r>
            <a:r>
              <a:rPr lang="fr-FR" dirty="0" err="1" smtClean="0"/>
              <a:t>Level</a:t>
            </a:r>
            <a:r>
              <a:rPr lang="fr-FR" dirty="0" smtClean="0"/>
              <a:t> </a:t>
            </a:r>
            <a:r>
              <a:rPr lang="fr-FR" dirty="0" err="1" smtClean="0"/>
              <a:t>Functional</a:t>
            </a:r>
            <a:r>
              <a:rPr lang="fr-FR" dirty="0" smtClean="0"/>
              <a:t> Architecture </a:t>
            </a:r>
            <a:br>
              <a:rPr lang="fr-FR" dirty="0" smtClean="0"/>
            </a:br>
            <a:r>
              <a:rPr lang="fr-FR" sz="1600" b="0" i="1" dirty="0" err="1" smtClean="0"/>
              <a:t>Pre-coupling</a:t>
            </a:r>
            <a:endParaRPr lang="fr-FR" sz="1600" b="0" i="1" dirty="0"/>
          </a:p>
        </p:txBody>
      </p:sp>
      <p:sp>
        <p:nvSpPr>
          <p:cNvPr id="3" name="Espace réservé du contenu 2"/>
          <p:cNvSpPr>
            <a:spLocks noGrp="1"/>
          </p:cNvSpPr>
          <p:nvPr>
            <p:ph idx="1"/>
          </p:nvPr>
        </p:nvSpPr>
        <p:spPr>
          <a:xfrm>
            <a:off x="539552" y="1124744"/>
            <a:ext cx="8307266" cy="604693"/>
          </a:xfrm>
        </p:spPr>
        <p:txBody>
          <a:bodyPr>
            <a:normAutofit/>
          </a:bodyPr>
          <a:lstStyle/>
          <a:p>
            <a:r>
              <a:rPr lang="fr-FR" sz="1400" dirty="0" err="1" smtClean="0">
                <a:solidFill>
                  <a:schemeClr val="tx1"/>
                </a:solidFill>
              </a:rPr>
              <a:t>Parallel</a:t>
            </a:r>
            <a:r>
              <a:rPr lang="fr-FR" sz="1400" dirty="0" smtClean="0">
                <a:solidFill>
                  <a:schemeClr val="tx1"/>
                </a:solidFill>
              </a:rPr>
              <a:t> </a:t>
            </a:r>
            <a:r>
              <a:rPr lang="fr-FR" sz="1400" dirty="0" err="1" smtClean="0">
                <a:solidFill>
                  <a:schemeClr val="tx1"/>
                </a:solidFill>
              </a:rPr>
              <a:t>sending</a:t>
            </a:r>
            <a:r>
              <a:rPr lang="fr-FR" sz="1400" dirty="0" smtClean="0">
                <a:solidFill>
                  <a:schemeClr val="tx1"/>
                </a:solidFill>
              </a:rPr>
              <a:t> of ATC values  </a:t>
            </a:r>
          </a:p>
          <a:p>
            <a:pPr>
              <a:buNone/>
            </a:pPr>
            <a:endParaRPr lang="fr-FR" sz="1400" dirty="0">
              <a:solidFill>
                <a:schemeClr val="tx1"/>
              </a:solidFill>
            </a:endParaRPr>
          </a:p>
        </p:txBody>
      </p:sp>
      <p:graphicFrame>
        <p:nvGraphicFramePr>
          <p:cNvPr id="1026" name="Object 2"/>
          <p:cNvGraphicFramePr>
            <a:graphicFrameLocks noChangeAspect="1"/>
          </p:cNvGraphicFramePr>
          <p:nvPr>
            <p:extLst>
              <p:ext uri="{D42A27DB-BD31-4B8C-83A1-F6EECF244321}">
                <p14:modId xmlns:p14="http://schemas.microsoft.com/office/powerpoint/2010/main" xmlns="" val="2286565040"/>
              </p:ext>
            </p:extLst>
          </p:nvPr>
        </p:nvGraphicFramePr>
        <p:xfrm>
          <a:off x="683568" y="1844824"/>
          <a:ext cx="8136904" cy="4186428"/>
        </p:xfrm>
        <a:graphic>
          <a:graphicData uri="http://schemas.openxmlformats.org/presentationml/2006/ole">
            <p:oleObj spid="_x0000_s1067" name="Document" r:id="rId3" imgW="5748447" imgH="2957332" progId="Word.Document.12">
              <p:embed/>
            </p:oleObj>
          </a:graphicData>
        </a:graphic>
      </p:graphicFrame>
      <p:sp>
        <p:nvSpPr>
          <p:cNvPr id="4" name="Espace réservé du numéro de diapositive 3"/>
          <p:cNvSpPr>
            <a:spLocks noGrp="1"/>
          </p:cNvSpPr>
          <p:nvPr>
            <p:ph type="sldNum" sz="quarter" idx="12"/>
          </p:nvPr>
        </p:nvSpPr>
        <p:spPr/>
        <p:txBody>
          <a:bodyPr/>
          <a:lstStyle/>
          <a:p>
            <a:fld id="{295CE0A7-6159-4932-9B5C-B07A3C24A47B}" type="slidenum">
              <a:rPr lang="en-US" smtClean="0">
                <a:solidFill>
                  <a:srgbClr val="B20E10"/>
                </a:solidFill>
              </a:rPr>
              <a:pPr/>
              <a:t>8</a:t>
            </a:fld>
            <a:endParaRPr lang="en-US">
              <a:solidFill>
                <a:srgbClr val="B20E10"/>
              </a:solidFill>
            </a:endParaRPr>
          </a:p>
        </p:txBody>
      </p:sp>
    </p:spTree>
  </p:cSld>
  <p:clrMapOvr>
    <a:masterClrMapping/>
  </p:clrMapOvr>
  <p:transition spd="med">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High </a:t>
            </a:r>
            <a:r>
              <a:rPr lang="fr-FR" dirty="0" err="1"/>
              <a:t>Level</a:t>
            </a:r>
            <a:r>
              <a:rPr lang="fr-FR" dirty="0"/>
              <a:t> </a:t>
            </a:r>
            <a:r>
              <a:rPr lang="fr-FR" dirty="0" err="1"/>
              <a:t>Functional</a:t>
            </a:r>
            <a:r>
              <a:rPr lang="fr-FR" dirty="0"/>
              <a:t> Architecture </a:t>
            </a:r>
            <a:br>
              <a:rPr lang="fr-FR" dirty="0"/>
            </a:br>
            <a:r>
              <a:rPr lang="fr-FR" sz="1600" b="0" i="1" dirty="0" smtClean="0"/>
              <a:t>Post-</a:t>
            </a:r>
            <a:r>
              <a:rPr lang="fr-FR" sz="1600" b="0" i="1" dirty="0" err="1" smtClean="0"/>
              <a:t>coupling</a:t>
            </a:r>
            <a:r>
              <a:rPr lang="fr-FR" sz="1600" b="0" i="1" dirty="0"/>
              <a:t>, validation of </a:t>
            </a:r>
            <a:r>
              <a:rPr lang="fr-FR" sz="1600" b="0" i="1" dirty="0" err="1"/>
              <a:t>results</a:t>
            </a:r>
            <a:endParaRPr lang="fr-FR" sz="1600" b="0" i="1" dirty="0"/>
          </a:p>
        </p:txBody>
      </p:sp>
      <p:sp>
        <p:nvSpPr>
          <p:cNvPr id="3" name="Espace réservé du contenu 2"/>
          <p:cNvSpPr>
            <a:spLocks noGrp="1"/>
          </p:cNvSpPr>
          <p:nvPr>
            <p:ph idx="4294967295"/>
          </p:nvPr>
        </p:nvSpPr>
        <p:spPr>
          <a:xfrm>
            <a:off x="539552" y="1124744"/>
            <a:ext cx="8305800" cy="647700"/>
          </a:xfrm>
        </p:spPr>
        <p:txBody>
          <a:bodyPr>
            <a:normAutofit/>
          </a:bodyPr>
          <a:lstStyle/>
          <a:p>
            <a:r>
              <a:rPr lang="fr-FR" sz="1400" dirty="0" err="1" smtClean="0">
                <a:solidFill>
                  <a:schemeClr val="tx1"/>
                </a:solidFill>
              </a:rPr>
              <a:t>Parallel</a:t>
            </a:r>
            <a:r>
              <a:rPr lang="fr-FR" sz="1400" dirty="0" smtClean="0">
                <a:solidFill>
                  <a:schemeClr val="tx1"/>
                </a:solidFill>
              </a:rPr>
              <a:t> validation of </a:t>
            </a:r>
            <a:r>
              <a:rPr lang="fr-FR" sz="1400" dirty="0" err="1" smtClean="0">
                <a:solidFill>
                  <a:schemeClr val="tx1"/>
                </a:solidFill>
              </a:rPr>
              <a:t>results</a:t>
            </a:r>
            <a:endParaRPr lang="fr-FR" sz="1400" dirty="0">
              <a:solidFill>
                <a:schemeClr val="tx1"/>
              </a:solidFill>
            </a:endParaRPr>
          </a:p>
        </p:txBody>
      </p:sp>
      <p:graphicFrame>
        <p:nvGraphicFramePr>
          <p:cNvPr id="6" name="Objet 5"/>
          <p:cNvGraphicFramePr>
            <a:graphicFrameLocks noChangeAspect="1"/>
          </p:cNvGraphicFramePr>
          <p:nvPr>
            <p:extLst>
              <p:ext uri="{D42A27DB-BD31-4B8C-83A1-F6EECF244321}">
                <p14:modId xmlns:p14="http://schemas.microsoft.com/office/powerpoint/2010/main" xmlns="" val="383406729"/>
              </p:ext>
            </p:extLst>
          </p:nvPr>
        </p:nvGraphicFramePr>
        <p:xfrm>
          <a:off x="971550" y="1697038"/>
          <a:ext cx="8569325" cy="3460750"/>
        </p:xfrm>
        <a:graphic>
          <a:graphicData uri="http://schemas.openxmlformats.org/presentationml/2006/ole">
            <p:oleObj spid="_x0000_s5151" name="Document" r:id="rId3" imgW="5748447" imgH="2253667" progId="Word.Document.12">
              <p:embed/>
            </p:oleObj>
          </a:graphicData>
        </a:graphic>
      </p:graphicFrame>
      <p:cxnSp>
        <p:nvCxnSpPr>
          <p:cNvPr id="7" name="Connecteur droit avec flèche 6"/>
          <p:cNvCxnSpPr/>
          <p:nvPr/>
        </p:nvCxnSpPr>
        <p:spPr bwMode="auto">
          <a:xfrm>
            <a:off x="4499992" y="2492896"/>
            <a:ext cx="0" cy="360040"/>
          </a:xfrm>
          <a:prstGeom prst="straightConnector1">
            <a:avLst/>
          </a:prstGeom>
          <a:solidFill>
            <a:schemeClr val="accent1"/>
          </a:solidFill>
          <a:ln w="25400" cap="flat" cmpd="sng" algn="ctr">
            <a:solidFill>
              <a:srgbClr val="00B050"/>
            </a:solidFill>
            <a:prstDash val="solid"/>
            <a:round/>
            <a:headEnd type="triangle" w="med" len="med"/>
            <a:tailEnd type="triangle"/>
          </a:ln>
          <a:effectLst/>
        </p:spPr>
      </p:cxnSp>
      <p:sp>
        <p:nvSpPr>
          <p:cNvPr id="10" name="ZoneTexte 9"/>
          <p:cNvSpPr txBox="1"/>
          <p:nvPr/>
        </p:nvSpPr>
        <p:spPr>
          <a:xfrm>
            <a:off x="4211960" y="2527012"/>
            <a:ext cx="1292631" cy="253916"/>
          </a:xfrm>
          <a:prstGeom prst="rect">
            <a:avLst/>
          </a:prstGeom>
          <a:noFill/>
        </p:spPr>
        <p:txBody>
          <a:bodyPr wrap="square" rtlCol="0">
            <a:spAutoFit/>
          </a:bodyPr>
          <a:lstStyle/>
          <a:p>
            <a:pPr algn="ctr"/>
            <a:r>
              <a:rPr lang="fr-FR" sz="1050" dirty="0" smtClean="0">
                <a:solidFill>
                  <a:srgbClr val="00B050"/>
                </a:solidFill>
              </a:rPr>
              <a:t>Validation</a:t>
            </a:r>
            <a:endParaRPr lang="fr-FR" sz="1050" dirty="0">
              <a:solidFill>
                <a:srgbClr val="00B050"/>
              </a:solidFill>
            </a:endParaRPr>
          </a:p>
        </p:txBody>
      </p:sp>
    </p:spTree>
    <p:extLst>
      <p:ext uri="{BB962C8B-B14F-4D97-AF65-F5344CB8AC3E}">
        <p14:creationId xmlns:p14="http://schemas.microsoft.com/office/powerpoint/2010/main" xmlns="" val="3905396825"/>
      </p:ext>
    </p:extLst>
  </p:cSld>
  <p:clrMapOvr>
    <a:masterClrMapping/>
  </p:clrMapOvr>
  <p:transition spd="med">
    <p:zoom/>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9.ebB3i0u0uVWXHDzhp4uw"/>
</p:tagLst>
</file>

<file path=ppt/theme/theme1.xml><?xml version="1.0" encoding="utf-8"?>
<a:theme xmlns:a="http://schemas.openxmlformats.org/drawingml/2006/main" name="Default Theme">
  <a:themeElements>
    <a:clrScheme name="EUROGROUP">
      <a:dk1>
        <a:srgbClr val="000000"/>
      </a:dk1>
      <a:lt1>
        <a:srgbClr val="FFFFFF"/>
      </a:lt1>
      <a:dk2>
        <a:srgbClr val="B20E10"/>
      </a:dk2>
      <a:lt2>
        <a:srgbClr val="808080"/>
      </a:lt2>
      <a:accent1>
        <a:srgbClr val="E73137"/>
      </a:accent1>
      <a:accent2>
        <a:srgbClr val="A59890"/>
      </a:accent2>
      <a:accent3>
        <a:srgbClr val="FFFFFF"/>
      </a:accent3>
      <a:accent4>
        <a:srgbClr val="595959"/>
      </a:accent4>
      <a:accent5>
        <a:srgbClr val="F39200"/>
      </a:accent5>
      <a:accent6>
        <a:srgbClr val="CDCE00"/>
      </a:accent6>
      <a:hlink>
        <a:srgbClr val="808080"/>
      </a:hlink>
      <a:folHlink>
        <a:srgbClr val="E7313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85000"/>
          </a:schemeClr>
        </a:solidFill>
        <a:ln w="12700" cap="flat" cmpd="sng" algn="ctr">
          <a:solidFill>
            <a:schemeClr val="bg2"/>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33CCFF"/>
        </a:lt1>
        <a:dk2>
          <a:srgbClr val="000000"/>
        </a:dk2>
        <a:lt2>
          <a:srgbClr val="808080"/>
        </a:lt2>
        <a:accent1>
          <a:srgbClr val="00CC99"/>
        </a:accent1>
        <a:accent2>
          <a:srgbClr val="3333CC"/>
        </a:accent2>
        <a:accent3>
          <a:srgbClr val="ADE2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182DBF3D393D41A7C77A9F20DB98FF" ma:contentTypeVersion="20" ma:contentTypeDescription="Create a new document." ma:contentTypeScope="" ma:versionID="c60705fc03b3e37c691a89aba64b872d">
  <xsd:schema xmlns:xsd="http://www.w3.org/2001/XMLSchema" xmlns:xs="http://www.w3.org/2001/XMLSchema" xmlns:p="http://schemas.microsoft.com/office/2006/metadata/properties" xmlns:ns2="985daa2e-53d8-4475-82b8-9c7d25324e34" targetNamespace="http://schemas.microsoft.com/office/2006/metadata/properties" ma:root="true" ma:fieldsID="35efc3e5b9c61b0dc7b50a186a6c1079"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ACER-2015-01644</_dlc_DocId>
    <_dlc_DocIdUrl xmlns="985daa2e-53d8-4475-82b8-9c7d25324e34">
      <Url>http://s-do-prod-ap/en/Electricity/Regional_initiatives/Meetings/SWE%20IG%20Meeting/_layouts/DocIdRedir.aspx?ID=ACER-2015-01644</Url>
      <Description>ACER-2015-01644</Description>
    </_dlc_DocIdUrl>
    <ACER_Abstract xmlns="985daa2e-53d8-4475-82b8-9c7d25324e34" xsi:nil="true"/>
  </documentManagement>
</p:properties>
</file>

<file path=customXml/itemProps1.xml><?xml version="1.0" encoding="utf-8"?>
<ds:datastoreItem xmlns:ds="http://schemas.openxmlformats.org/officeDocument/2006/customXml" ds:itemID="{2AB4BEC9-EE9B-4E1C-9122-49EDA0CF14D6}"/>
</file>

<file path=customXml/itemProps2.xml><?xml version="1.0" encoding="utf-8"?>
<ds:datastoreItem xmlns:ds="http://schemas.openxmlformats.org/officeDocument/2006/customXml" ds:itemID="{EA1AFD55-0E8C-4CAA-A488-9BE9C4743230}"/>
</file>

<file path=customXml/itemProps3.xml><?xml version="1.0" encoding="utf-8"?>
<ds:datastoreItem xmlns:ds="http://schemas.openxmlformats.org/officeDocument/2006/customXml" ds:itemID="{5E432E49-9D19-4FAD-B194-73A266DB78F1}"/>
</file>

<file path=customXml/itemProps4.xml><?xml version="1.0" encoding="utf-8"?>
<ds:datastoreItem xmlns:ds="http://schemas.openxmlformats.org/officeDocument/2006/customXml" ds:itemID="{C01ACA88-DD60-441D-BD35-4E1F92DA2162}"/>
</file>

<file path=docProps/app.xml><?xml version="1.0" encoding="utf-8"?>
<Properties xmlns="http://schemas.openxmlformats.org/officeDocument/2006/extended-properties" xmlns:vt="http://schemas.openxmlformats.org/officeDocument/2006/docPropsVTypes">
  <Template/>
  <TotalTime>6323</TotalTime>
  <Words>1997</Words>
  <Application>Microsoft Office PowerPoint</Application>
  <PresentationFormat>Presentación en pantalla (4:3)</PresentationFormat>
  <Paragraphs>299</Paragraphs>
  <Slides>22</Slides>
  <Notes>0</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22</vt:i4>
      </vt:variant>
    </vt:vector>
  </HeadingPairs>
  <TitlesOfParts>
    <vt:vector size="25" baseType="lpstr">
      <vt:lpstr>Default Theme</vt:lpstr>
      <vt:lpstr>Document</vt:lpstr>
      <vt:lpstr>Documento de Microsoft Office Word</vt:lpstr>
      <vt:lpstr>  </vt:lpstr>
      <vt:lpstr>Agenda</vt:lpstr>
      <vt:lpstr>Reminder: background of SWE market coupling</vt:lpstr>
      <vt:lpstr>Reminder: the SWE project organization</vt:lpstr>
      <vt:lpstr>The SWE-PPC project status</vt:lpstr>
      <vt:lpstr>Agenda</vt:lpstr>
      <vt:lpstr>High Level Functional Architecture </vt:lpstr>
      <vt:lpstr>High Level Functional Architecture  Pre-coupling</vt:lpstr>
      <vt:lpstr>High Level Functional Architecture  Post-coupling, validation of results</vt:lpstr>
      <vt:lpstr>High Level Functional Architecture  Post-coupling, congestion rent</vt:lpstr>
      <vt:lpstr>High Level Functional Architecture  Exceptional situations</vt:lpstr>
      <vt:lpstr>High Level Functional Architecture  Fallback solutions for coupling – Option 1: Shadow auctions</vt:lpstr>
      <vt:lpstr>High Level Functional Architecture Fallback solutions for coupling – Option 2: Deemed flow zero - Intraday allocations</vt:lpstr>
      <vt:lpstr>Agenda</vt:lpstr>
      <vt:lpstr>Legal structure for the operational phase</vt:lpstr>
      <vt:lpstr>High Level legal framework</vt:lpstr>
      <vt:lpstr>Option 2: detailed presentation</vt:lpstr>
      <vt:lpstr>Status of operational and regulatory changes</vt:lpstr>
      <vt:lpstr>Agenda</vt:lpstr>
      <vt:lpstr>The SWE-PPC project planning</vt:lpstr>
      <vt:lpstr>Proposal of the high level planning Startup solution</vt:lpstr>
      <vt:lpstr>Proposal of the high level planning Final solution</vt:lpstr>
    </vt:vector>
  </TitlesOfParts>
  <Company>Distingo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RTE</dc:creator>
  <cp:lastModifiedBy>Javier Ojea</cp:lastModifiedBy>
  <cp:revision>913</cp:revision>
  <dcterms:created xsi:type="dcterms:W3CDTF">2004-02-11T15:47:45Z</dcterms:created>
  <dcterms:modified xsi:type="dcterms:W3CDTF">2013-04-08T17:04:07Z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0x010100C4182DBF3D393D41A7C77A9F20DB98FF</vt:lpwstr>
  </property>
  <property fmtid="{D5CDD505-2E9C-101B-9397-08002B2CF9AE}" pid="3" name="_dlc_DocIdItemGuid">
    <vt:lpwstr>67a4af18-2783-4156-bdd3-6fdd15701c83</vt:lpwstr>
  </property>
</Properties>
</file>