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722" r:id="rId5"/>
    <p:sldMasterId id="2147483711" r:id="rId6"/>
    <p:sldMasterId id="2147483660" r:id="rId7"/>
    <p:sldMasterId id="2147483748" r:id="rId8"/>
    <p:sldMasterId id="2147483763" r:id="rId9"/>
    <p:sldMasterId id="2147483777" r:id="rId10"/>
    <p:sldMasterId id="2147483789" r:id="rId11"/>
    <p:sldMasterId id="2147483802" r:id="rId12"/>
  </p:sldMasterIdLst>
  <p:notesMasterIdLst>
    <p:notesMasterId r:id="rId30"/>
  </p:notesMasterIdLst>
  <p:handoutMasterIdLst>
    <p:handoutMasterId r:id="rId31"/>
  </p:handoutMasterIdLst>
  <p:sldIdLst>
    <p:sldId id="424" r:id="rId13"/>
    <p:sldId id="425" r:id="rId14"/>
    <p:sldId id="455" r:id="rId15"/>
    <p:sldId id="484" r:id="rId16"/>
    <p:sldId id="481" r:id="rId17"/>
    <p:sldId id="486" r:id="rId18"/>
    <p:sldId id="490" r:id="rId19"/>
    <p:sldId id="495" r:id="rId20"/>
    <p:sldId id="487" r:id="rId21"/>
    <p:sldId id="433" r:id="rId22"/>
    <p:sldId id="491" r:id="rId23"/>
    <p:sldId id="493" r:id="rId24"/>
    <p:sldId id="494" r:id="rId25"/>
    <p:sldId id="492" r:id="rId26"/>
    <p:sldId id="475" r:id="rId27"/>
    <p:sldId id="443" r:id="rId28"/>
    <p:sldId id="444" r:id="rId29"/>
  </p:sldIdLst>
  <p:sldSz cx="9144000" cy="6858000" type="screen4x3"/>
  <p:notesSz cx="6810375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bastian ZIBERT (ACER)" initials="SZ(" lastIdx="1" clrIdx="0">
    <p:extLst/>
  </p:cmAuthor>
  <p:cmAuthor id="2" name="Bart VEREECKE (ACER)" initials="BV(" lastIdx="1" clrIdx="1">
    <p:extLst>
      <p:ext uri="{19B8F6BF-5375-455C-9EA6-DF929625EA0E}">
        <p15:presenceInfo xmlns:p15="http://schemas.microsoft.com/office/powerpoint/2012/main" userId="S-1-5-21-2095169090-3124838536-772759387-4676" providerId="AD"/>
      </p:ext>
    </p:extLst>
  </p:cmAuthor>
  <p:cmAuthor id="3" name="Alonso Borrego, Nuria" initials="ABN" lastIdx="4" clrIdx="2">
    <p:extLst>
      <p:ext uri="{19B8F6BF-5375-455C-9EA6-DF929625EA0E}">
        <p15:presenceInfo xmlns:p15="http://schemas.microsoft.com/office/powerpoint/2012/main" userId="S-1-5-21-3432830275-2768717626-2736133141-70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B5D6"/>
    <a:srgbClr val="005BA1"/>
    <a:srgbClr val="12515E"/>
    <a:srgbClr val="4843B3"/>
    <a:srgbClr val="307098"/>
    <a:srgbClr val="2953DB"/>
    <a:srgbClr val="4E4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5501" autoAdjust="0"/>
  </p:normalViewPr>
  <p:slideViewPr>
    <p:cSldViewPr snapToGrid="0" snapToObjects="1" showGuides="1">
      <p:cViewPr varScale="1">
        <p:scale>
          <a:sx n="83" d="100"/>
          <a:sy n="83" d="100"/>
        </p:scale>
        <p:origin x="1435" y="82"/>
      </p:cViewPr>
      <p:guideLst>
        <p:guide orient="horz" pos="218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34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12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7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38" y="0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285BC29-8DF3-F144-8A0A-8493F3EEA37A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3662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38" y="9443662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7A7452C-0A13-C447-BA57-7F548E1AE4A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733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8" y="0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E268557-E376-0946-9F44-EA7BAAE1DC32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5"/>
            <a:ext cx="5448300" cy="4474131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3662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8" y="9443662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0DB7E98-F343-8748-B849-B8F9147EECD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824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7E98-F343-8748-B849-B8F9147EECD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76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7E98-F343-8748-B849-B8F9147EECD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65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7E98-F343-8748-B849-B8F9147EECD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01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camuscl\AppData\Local\Microsoft\Windows\Temporary Internet Files\Content.IE5\GTVTTPZC\MP900438622[3].jp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86" y="-812573"/>
            <a:ext cx="8975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FOND_COVER_transp.png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rgbClr val="2953D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9770" y="0"/>
            <a:ext cx="9223769" cy="68580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 userDrawn="1">
            <p:ph type="dt" sz="half" idx="10"/>
          </p:nvPr>
        </p:nvSpPr>
        <p:spPr>
          <a:xfrm>
            <a:off x="6772479" y="568030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 b="0">
                <a:latin typeface="+mj-lt"/>
              </a:defRPr>
            </a:lvl1pPr>
          </a:lstStyle>
          <a:p>
            <a:pPr algn="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à coins arrondis 7"/>
          <p:cNvSpPr/>
          <p:nvPr userDrawn="1"/>
        </p:nvSpPr>
        <p:spPr>
          <a:xfrm>
            <a:off x="-224009" y="770475"/>
            <a:ext cx="2937944" cy="12756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9" name="Pictur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1" y="845118"/>
            <a:ext cx="2299484" cy="1047335"/>
          </a:xfrm>
          <a:prstGeom prst="rect">
            <a:avLst/>
          </a:prstGeom>
        </p:spPr>
      </p:pic>
      <p:sp>
        <p:nvSpPr>
          <p:cNvPr id="10" name="ZoneTexte 9"/>
          <p:cNvSpPr txBox="1"/>
          <p:nvPr userDrawn="1"/>
        </p:nvSpPr>
        <p:spPr>
          <a:xfrm>
            <a:off x="3275856" y="206084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230188"/>
            <a:ext cx="7837487" cy="1039812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230188"/>
            <a:ext cx="7837487" cy="1039812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230188"/>
            <a:ext cx="7837487" cy="1039812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29413" y="230188"/>
            <a:ext cx="2090737" cy="589597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30188"/>
            <a:ext cx="6119813" cy="58959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>
          <a:xfrm>
            <a:off x="611560" y="1961456"/>
            <a:ext cx="8208912" cy="3987824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Verdana" pitchFamily="34" charset="0"/>
              </a:defRPr>
            </a:lvl1pPr>
            <a:lvl2pPr>
              <a:defRPr baseline="0">
                <a:latin typeface="Verdana" pitchFamily="34" charset="0"/>
              </a:defRPr>
            </a:lvl2pPr>
            <a:lvl3pPr>
              <a:defRPr baseline="0">
                <a:latin typeface="Verdana" pitchFamily="34" charset="0"/>
              </a:defRPr>
            </a:lvl3pPr>
            <a:lvl4pPr>
              <a:defRPr baseline="0">
                <a:latin typeface="Verdana" pitchFamily="34" charset="0"/>
              </a:defRPr>
            </a:lvl4pPr>
            <a:lvl5pPr>
              <a:defRPr baseline="0">
                <a:latin typeface="Verdan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 dirty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>
          <a:xfrm>
            <a:off x="8024117" y="6352347"/>
            <a:ext cx="970306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Picture 3" descr="C:\Users\camuscl\AppData\Local\Microsoft\Windows\Temporary Internet Files\Content.IE5\2FRRTCXG\MP900438622[1]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744" y="868680"/>
            <a:ext cx="7921256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10/13/11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22744" y="1318438"/>
            <a:ext cx="8835656" cy="395531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0" name="Picture 2" descr="C:\Users\camuscl\AppData\Local\Microsoft\Windows\Temporary Internet Files\Content.IE5\2FRRTCXG\MP90043862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744" y="1298339"/>
            <a:ext cx="7921256" cy="4261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11" name="Rounded Rectangle 10"/>
          <p:cNvSpPr/>
          <p:nvPr/>
        </p:nvSpPr>
        <p:spPr>
          <a:xfrm>
            <a:off x="2392326" y="1956391"/>
            <a:ext cx="6294474" cy="331735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7363752"/>
          </a:xfrm>
          <a:prstGeom prst="rect">
            <a:avLst/>
          </a:prstGeom>
          <a:solidFill>
            <a:srgbClr val="0374B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Rounded Rectangle 12"/>
          <p:cNvSpPr/>
          <p:nvPr/>
        </p:nvSpPr>
        <p:spPr>
          <a:xfrm>
            <a:off x="1222743" y="5907471"/>
            <a:ext cx="8176437" cy="673328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ounded Rectangle 13"/>
          <p:cNvSpPr/>
          <p:nvPr/>
        </p:nvSpPr>
        <p:spPr>
          <a:xfrm>
            <a:off x="1222745" y="1055282"/>
            <a:ext cx="8495413" cy="4481623"/>
          </a:xfrm>
          <a:prstGeom prst="roundRect">
            <a:avLst/>
          </a:prstGeom>
          <a:blipFill dpi="0" rotWithShape="1"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Rounded Rectangle 14"/>
          <p:cNvSpPr/>
          <p:nvPr/>
        </p:nvSpPr>
        <p:spPr>
          <a:xfrm>
            <a:off x="-318977" y="712381"/>
            <a:ext cx="3285461" cy="14141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4280"/>
            <a:ext cx="2861364" cy="130325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775636" y="6034287"/>
            <a:ext cx="6475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374B9"/>
                </a:solidFill>
                <a:latin typeface="Verdana"/>
                <a:cs typeface="Verdana"/>
              </a:rPr>
              <a:t>EVENT</a:t>
            </a:r>
          </a:p>
        </p:txBody>
      </p:sp>
      <p:sp>
        <p:nvSpPr>
          <p:cNvPr id="18" name="Date Placeholder 3"/>
          <p:cNvSpPr txBox="1">
            <a:spLocks/>
          </p:cNvSpPr>
          <p:nvPr/>
        </p:nvSpPr>
        <p:spPr>
          <a:xfrm>
            <a:off x="6819012" y="6078167"/>
            <a:ext cx="21336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>
                <a:solidFill>
                  <a:srgbClr val="0374B9"/>
                </a:solidFill>
                <a:latin typeface="Verdana"/>
                <a:cs typeface="Verdana"/>
              </a:rPr>
              <a:t>10/13/11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94074" y="2126512"/>
            <a:ext cx="55927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>
                <a:solidFill>
                  <a:srgbClr val="0374B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TITLE OF THE PRESENTATION</a:t>
            </a:r>
          </a:p>
          <a:p>
            <a:endParaRPr lang="en-IE" sz="2800" b="1" dirty="0">
              <a:solidFill>
                <a:srgbClr val="0374B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IE" sz="2400" dirty="0">
                <a:solidFill>
                  <a:srgbClr val="0374B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Name of the speaker</a:t>
            </a:r>
          </a:p>
          <a:p>
            <a:r>
              <a:rPr lang="en-IE" sz="2400" dirty="0">
                <a:solidFill>
                  <a:srgbClr val="0374B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Position</a:t>
            </a:r>
          </a:p>
          <a:p>
            <a:endParaRPr lang="en-IE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/>
          <p:cNvSpPr/>
          <p:nvPr/>
        </p:nvSpPr>
        <p:spPr>
          <a:xfrm>
            <a:off x="0" y="6381721"/>
            <a:ext cx="7937681" cy="476279"/>
          </a:xfrm>
          <a:prstGeom prst="round1Rect">
            <a:avLst/>
          </a:prstGeom>
          <a:solidFill>
            <a:srgbClr val="0374B9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5620869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7329" y="6492875"/>
            <a:ext cx="3698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latin typeface="Verdana"/>
                <a:cs typeface="Verdana"/>
              </a:rPr>
              <a:t>TITLE</a:t>
            </a:r>
          </a:p>
        </p:txBody>
      </p:sp>
      <p:sp>
        <p:nvSpPr>
          <p:cNvPr id="10" name="Round Single Corner Rectangle 9"/>
          <p:cNvSpPr/>
          <p:nvPr/>
        </p:nvSpPr>
        <p:spPr>
          <a:xfrm rot="10800000">
            <a:off x="2217329" y="0"/>
            <a:ext cx="6926671" cy="692675"/>
          </a:xfrm>
          <a:prstGeom prst="round1Rect">
            <a:avLst/>
          </a:prstGeom>
          <a:solidFill>
            <a:srgbClr val="0374B9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69304" y="1504039"/>
            <a:ext cx="6475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374B9"/>
                </a:solidFill>
                <a:latin typeface="Verdana"/>
                <a:cs typeface="Verdana"/>
              </a:rPr>
              <a:t>TITLE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69304" y="2247703"/>
            <a:ext cx="647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Subtitle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69304" y="3072824"/>
            <a:ext cx="6475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Body text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217329" y="1629376"/>
            <a:ext cx="225597" cy="225597"/>
          </a:xfrm>
          <a:prstGeom prst="roundRect">
            <a:avLst/>
          </a:prstGeom>
          <a:solidFill>
            <a:srgbClr val="0374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363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1" y="-1"/>
            <a:ext cx="1466401" cy="6678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/>
          <p:cNvSpPr/>
          <p:nvPr/>
        </p:nvSpPr>
        <p:spPr>
          <a:xfrm flipV="1">
            <a:off x="0" y="0"/>
            <a:ext cx="8530919" cy="1136386"/>
          </a:xfrm>
          <a:prstGeom prst="round1Rect">
            <a:avLst/>
          </a:prstGeom>
          <a:solidFill>
            <a:srgbClr val="0374B9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69304" y="1504039"/>
            <a:ext cx="6475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374B9"/>
                </a:solidFill>
                <a:latin typeface="Verdana"/>
                <a:cs typeface="Verdana"/>
              </a:rPr>
              <a:t>TITRE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69304" y="2247703"/>
            <a:ext cx="647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Verdana"/>
                <a:cs typeface="Verdana"/>
              </a:rPr>
              <a:t>Subtitle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69304" y="3059668"/>
            <a:ext cx="6475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Verdana"/>
                <a:cs typeface="Verdana"/>
              </a:rPr>
              <a:t>Body text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217329" y="1629376"/>
            <a:ext cx="225597" cy="225597"/>
          </a:xfrm>
          <a:prstGeom prst="roundRect">
            <a:avLst/>
          </a:prstGeom>
          <a:solidFill>
            <a:srgbClr val="0374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Same Side Corner Rectangle 11"/>
          <p:cNvSpPr/>
          <p:nvPr/>
        </p:nvSpPr>
        <p:spPr>
          <a:xfrm rot="16200000">
            <a:off x="5231830" y="2804478"/>
            <a:ext cx="547825" cy="727652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374B9"/>
              </a:solidFill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 rot="5400000">
            <a:off x="484616" y="-369110"/>
            <a:ext cx="894034" cy="1871693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72295" y="6291964"/>
            <a:ext cx="3698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374B9"/>
                </a:solidFill>
                <a:latin typeface="Verdana"/>
                <a:cs typeface="Verdana"/>
              </a:rPr>
              <a:t>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6687669" y="6280494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570"/>
            <a:ext cx="1803085" cy="8212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699214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045" y="1083733"/>
            <a:ext cx="7772400" cy="76764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5BA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045" y="1941690"/>
            <a:ext cx="7772400" cy="1752600"/>
          </a:xfrm>
          <a:prstGeom prst="rect">
            <a:avLst/>
          </a:prstGeom>
        </p:spPr>
        <p:txBody>
          <a:bodyPr/>
          <a:lstStyle>
            <a:lvl1pPr marL="0" indent="0" algn="l">
              <a:buSzPct val="150000"/>
              <a:buFont typeface="Arial" pitchFamily="34" charset="0"/>
              <a:buChar char="•"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 Click to edit Master subtitle style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388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4928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297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429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850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240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079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39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6737" y="451556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204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826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815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257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597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618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930209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432652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126813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29135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720647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66934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886001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805504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72149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914045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397094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771525"/>
            <a:ext cx="7837487" cy="10398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1811338"/>
            <a:ext cx="7993062" cy="44259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1" y="1644242"/>
            <a:ext cx="7886700" cy="4420998"/>
          </a:xfr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Clique para editar o estilo do subtítulo do Modelo Global</a:t>
            </a:r>
            <a:endParaRPr lang="en-US" dirty="0"/>
          </a:p>
        </p:txBody>
      </p:sp>
      <p:sp>
        <p:nvSpPr>
          <p:cNvPr id="2" name="Retângulo 1"/>
          <p:cNvSpPr/>
          <p:nvPr userDrawn="1"/>
        </p:nvSpPr>
        <p:spPr>
          <a:xfrm>
            <a:off x="0" y="-1"/>
            <a:ext cx="9144000" cy="771787"/>
          </a:xfrm>
          <a:prstGeom prst="rect">
            <a:avLst/>
          </a:prstGeom>
          <a:solidFill>
            <a:srgbClr val="CC99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071" y="96995"/>
            <a:ext cx="2024280" cy="577793"/>
          </a:xfrm>
          <a:prstGeom prst="rect">
            <a:avLst/>
          </a:prstGeom>
        </p:spPr>
      </p:pic>
      <p:sp>
        <p:nvSpPr>
          <p:cNvPr id="6" name="Retângulo 5"/>
          <p:cNvSpPr/>
          <p:nvPr userDrawn="1"/>
        </p:nvSpPr>
        <p:spPr>
          <a:xfrm>
            <a:off x="0" y="6749757"/>
            <a:ext cx="9144000" cy="116632"/>
          </a:xfrm>
          <a:prstGeom prst="rect">
            <a:avLst/>
          </a:prstGeom>
          <a:solidFill>
            <a:srgbClr val="CC99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83282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81512"/>
            <a:ext cx="8219256" cy="513333"/>
          </a:xfrm>
        </p:spPr>
        <p:txBody>
          <a:bodyPr>
            <a:noAutofit/>
          </a:bodyPr>
          <a:lstStyle>
            <a:lvl1pPr>
              <a:defRPr sz="2000" b="1" cap="small" baseline="0">
                <a:solidFill>
                  <a:srgbClr val="CC992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PT" dirty="0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94845"/>
            <a:ext cx="8219256" cy="468211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C9925"/>
              </a:buClr>
              <a:defRPr b="1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pt-PT" dirty="0" smtClean="0"/>
              <a:t>Editar os estilos de texto do Modelo Global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67544" y="6322796"/>
            <a:ext cx="2218506" cy="254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95A984E8-45F5-4C7B-8D1D-A04259D9FE64}" type="datetimeFigureOut">
              <a:rPr lang="pt-PT" smtClean="0"/>
              <a:pPr/>
              <a:t>21/11/2019</a:t>
            </a:fld>
            <a:endParaRPr lang="pt-PT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22796"/>
            <a:ext cx="3086100" cy="254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pt-PT" dirty="0" smtClean="0"/>
              <a:t>ERSE - Entidade Reguladora dos Serviços Energéticos</a:t>
            </a:r>
            <a:endParaRPr lang="pt-PT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22796"/>
            <a:ext cx="2228850" cy="254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C6699BCF-D366-42DF-93F6-A4A9740904A7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10" name="Retângulo 9"/>
          <p:cNvSpPr/>
          <p:nvPr userDrawn="1"/>
        </p:nvSpPr>
        <p:spPr>
          <a:xfrm>
            <a:off x="0" y="6749757"/>
            <a:ext cx="9144000" cy="116632"/>
          </a:xfrm>
          <a:prstGeom prst="rect">
            <a:avLst/>
          </a:prstGeom>
          <a:solidFill>
            <a:srgbClr val="CC99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cxnSp>
        <p:nvCxnSpPr>
          <p:cNvPr id="12" name="Conexão reta 11"/>
          <p:cNvCxnSpPr/>
          <p:nvPr userDrawn="1"/>
        </p:nvCxnSpPr>
        <p:spPr>
          <a:xfrm>
            <a:off x="467544" y="701085"/>
            <a:ext cx="8219256" cy="0"/>
          </a:xfrm>
          <a:prstGeom prst="line">
            <a:avLst/>
          </a:prstGeom>
          <a:ln>
            <a:solidFill>
              <a:srgbClr val="CC99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931" y="171324"/>
            <a:ext cx="498258" cy="474788"/>
          </a:xfrm>
          <a:prstGeom prst="rect">
            <a:avLst/>
          </a:prstGeom>
        </p:spPr>
      </p:pic>
      <p:sp>
        <p:nvSpPr>
          <p:cNvPr id="6" name="Marcador de Posição do Texto 5"/>
          <p:cNvSpPr>
            <a:spLocks noGrp="1"/>
          </p:cNvSpPr>
          <p:nvPr>
            <p:ph type="body" sz="quarter" idx="10"/>
          </p:nvPr>
        </p:nvSpPr>
        <p:spPr>
          <a:xfrm>
            <a:off x="468313" y="258763"/>
            <a:ext cx="7473950" cy="387350"/>
          </a:xfrm>
        </p:spPr>
        <p:txBody>
          <a:bodyPr/>
          <a:lstStyle>
            <a:lvl1pPr marL="0" indent="0">
              <a:buNone/>
              <a:defRPr b="1">
                <a:solidFill>
                  <a:srgbClr val="CC9925"/>
                </a:solidFill>
              </a:defRPr>
            </a:lvl1pPr>
          </a:lstStyle>
          <a:p>
            <a:pPr lvl="0"/>
            <a:r>
              <a:rPr lang="pt-PT" dirty="0" smtClean="0"/>
              <a:t>Editar os estilos de texto do Modelo Global</a:t>
            </a:r>
          </a:p>
        </p:txBody>
      </p:sp>
    </p:spTree>
    <p:extLst>
      <p:ext uri="{BB962C8B-B14F-4D97-AF65-F5344CB8AC3E}">
        <p14:creationId xmlns:p14="http://schemas.microsoft.com/office/powerpoint/2010/main" val="3748623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909829"/>
      </p:ext>
    </p:extLst>
  </p:cSld>
  <p:clrMapOvr>
    <a:masterClrMapping/>
  </p:clrMapOvr>
  <p:transition spd="med"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67544" y="6322796"/>
            <a:ext cx="2218506" cy="254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95A984E8-45F5-4C7B-8D1D-A04259D9FE64}" type="datetimeFigureOut">
              <a:rPr lang="pt-PT" smtClean="0"/>
              <a:pPr/>
              <a:t>21/11/2019</a:t>
            </a:fld>
            <a:endParaRPr lang="pt-PT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22796"/>
            <a:ext cx="3086100" cy="254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pt-PT" dirty="0" smtClean="0"/>
              <a:t>ERSE - Entidade Reguladora dos Serviços Energéticos</a:t>
            </a:r>
            <a:endParaRPr lang="pt-PT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22796"/>
            <a:ext cx="2228850" cy="254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C6699BCF-D366-42DF-93F6-A4A9740904A7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9" name="Retângulo 8"/>
          <p:cNvSpPr/>
          <p:nvPr userDrawn="1"/>
        </p:nvSpPr>
        <p:spPr>
          <a:xfrm>
            <a:off x="0" y="6749757"/>
            <a:ext cx="9144000" cy="116632"/>
          </a:xfrm>
          <a:prstGeom prst="rect">
            <a:avLst/>
          </a:prstGeom>
          <a:solidFill>
            <a:srgbClr val="CC9925"/>
          </a:solidFill>
          <a:ln>
            <a:solidFill>
              <a:srgbClr val="CC99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cxnSp>
        <p:nvCxnSpPr>
          <p:cNvPr id="11" name="Conexão reta 10"/>
          <p:cNvCxnSpPr/>
          <p:nvPr userDrawn="1"/>
        </p:nvCxnSpPr>
        <p:spPr>
          <a:xfrm>
            <a:off x="467544" y="701085"/>
            <a:ext cx="8219256" cy="0"/>
          </a:xfrm>
          <a:prstGeom prst="line">
            <a:avLst/>
          </a:prstGeom>
          <a:ln>
            <a:solidFill>
              <a:srgbClr val="CC99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931" y="171324"/>
            <a:ext cx="498258" cy="47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20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67544" y="6322796"/>
            <a:ext cx="2218506" cy="254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95A984E8-45F5-4C7B-8D1D-A04259D9FE64}" type="datetimeFigureOut">
              <a:rPr lang="pt-PT" smtClean="0"/>
              <a:pPr/>
              <a:t>21/11/2019</a:t>
            </a:fld>
            <a:endParaRPr lang="pt-PT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22796"/>
            <a:ext cx="3086100" cy="254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pt-PT" dirty="0" smtClean="0"/>
              <a:t>ERSE - Entidade Reguladora dos Serviços Energéticos</a:t>
            </a:r>
            <a:endParaRPr lang="pt-PT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22796"/>
            <a:ext cx="2228850" cy="254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C6699BCF-D366-42DF-93F6-A4A9740904A7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9" name="Retângulo 8"/>
          <p:cNvSpPr/>
          <p:nvPr userDrawn="1"/>
        </p:nvSpPr>
        <p:spPr>
          <a:xfrm>
            <a:off x="0" y="6749757"/>
            <a:ext cx="9144000" cy="116632"/>
          </a:xfrm>
          <a:prstGeom prst="rect">
            <a:avLst/>
          </a:prstGeom>
          <a:solidFill>
            <a:srgbClr val="CC99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cxnSp>
        <p:nvCxnSpPr>
          <p:cNvPr id="11" name="Conexão reta 10"/>
          <p:cNvCxnSpPr/>
          <p:nvPr userDrawn="1"/>
        </p:nvCxnSpPr>
        <p:spPr>
          <a:xfrm>
            <a:off x="467544" y="701085"/>
            <a:ext cx="8219256" cy="0"/>
          </a:xfrm>
          <a:prstGeom prst="line">
            <a:avLst/>
          </a:prstGeom>
          <a:ln>
            <a:solidFill>
              <a:srgbClr val="CC99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931" y="171324"/>
            <a:ext cx="498258" cy="47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637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46341"/>
            <a:ext cx="8219256" cy="622399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870746"/>
            <a:ext cx="8219256" cy="421890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67544" y="6322796"/>
            <a:ext cx="2218506" cy="254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95A984E8-45F5-4C7B-8D1D-A04259D9FE64}" type="datetimeFigureOut">
              <a:rPr lang="pt-PT" smtClean="0"/>
              <a:pPr/>
              <a:t>21/11/2019</a:t>
            </a:fld>
            <a:endParaRPr lang="pt-PT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22796"/>
            <a:ext cx="3086100" cy="254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pt-PT" dirty="0" smtClean="0"/>
              <a:t>ERSE - Entidade Reguladora dos Serviços Energéticos</a:t>
            </a:r>
            <a:endParaRPr lang="pt-PT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22796"/>
            <a:ext cx="2228850" cy="254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C6699BCF-D366-42DF-93F6-A4A9740904A7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10" name="Retângulo 9"/>
          <p:cNvSpPr/>
          <p:nvPr userDrawn="1"/>
        </p:nvSpPr>
        <p:spPr>
          <a:xfrm>
            <a:off x="0" y="6749757"/>
            <a:ext cx="9144000" cy="116632"/>
          </a:xfrm>
          <a:prstGeom prst="rect">
            <a:avLst/>
          </a:prstGeom>
          <a:solidFill>
            <a:srgbClr val="CC99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cxnSp>
        <p:nvCxnSpPr>
          <p:cNvPr id="12" name="Conexão reta 11"/>
          <p:cNvCxnSpPr/>
          <p:nvPr userDrawn="1"/>
        </p:nvCxnSpPr>
        <p:spPr>
          <a:xfrm>
            <a:off x="467544" y="701085"/>
            <a:ext cx="8219256" cy="0"/>
          </a:xfrm>
          <a:prstGeom prst="line">
            <a:avLst/>
          </a:prstGeom>
          <a:ln>
            <a:solidFill>
              <a:srgbClr val="CC99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931" y="171324"/>
            <a:ext cx="498258" cy="47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224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217323"/>
            <a:ext cx="4047306" cy="3959639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217323"/>
            <a:ext cx="4057650" cy="3959640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67544" y="6322796"/>
            <a:ext cx="2218506" cy="254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95A984E8-45F5-4C7B-8D1D-A04259D9FE64}" type="datetimeFigureOut">
              <a:rPr lang="pt-PT" smtClean="0"/>
              <a:pPr/>
              <a:t>21/11/2019</a:t>
            </a:fld>
            <a:endParaRPr lang="pt-PT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22796"/>
            <a:ext cx="3086100" cy="254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pt-PT" dirty="0" smtClean="0"/>
              <a:t>ERSE - Entidade Reguladora dos Serviços Energéticos</a:t>
            </a:r>
            <a:endParaRPr lang="pt-PT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22796"/>
            <a:ext cx="2228850" cy="254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C6699BCF-D366-42DF-93F6-A4A9740904A7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11" name="Retângulo 10"/>
          <p:cNvSpPr/>
          <p:nvPr userDrawn="1"/>
        </p:nvSpPr>
        <p:spPr>
          <a:xfrm>
            <a:off x="0" y="6749757"/>
            <a:ext cx="9144000" cy="116632"/>
          </a:xfrm>
          <a:prstGeom prst="rect">
            <a:avLst/>
          </a:prstGeom>
          <a:solidFill>
            <a:srgbClr val="CC99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cxnSp>
        <p:nvCxnSpPr>
          <p:cNvPr id="13" name="Conexão reta 12"/>
          <p:cNvCxnSpPr/>
          <p:nvPr userDrawn="1"/>
        </p:nvCxnSpPr>
        <p:spPr>
          <a:xfrm>
            <a:off x="467544" y="701085"/>
            <a:ext cx="8219256" cy="0"/>
          </a:xfrm>
          <a:prstGeom prst="line">
            <a:avLst/>
          </a:prstGeom>
          <a:ln>
            <a:solidFill>
              <a:srgbClr val="CC99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931" y="171324"/>
            <a:ext cx="498258" cy="47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33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8899"/>
            <a:ext cx="8219256" cy="85179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887523"/>
            <a:ext cx="4030638" cy="61755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2701909"/>
            <a:ext cx="4030638" cy="3487754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87523"/>
            <a:ext cx="4057650" cy="61755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701909"/>
            <a:ext cx="4057650" cy="3487754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67544" y="6322796"/>
            <a:ext cx="2218506" cy="254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95A984E8-45F5-4C7B-8D1D-A04259D9FE64}" type="datetimeFigureOut">
              <a:rPr lang="pt-PT" smtClean="0"/>
              <a:pPr/>
              <a:t>21/11/2019</a:t>
            </a:fld>
            <a:endParaRPr lang="pt-PT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22796"/>
            <a:ext cx="3086100" cy="254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pt-PT" dirty="0" smtClean="0"/>
              <a:t>ERSE - Entidade Reguladora dos Serviços Energéticos</a:t>
            </a:r>
            <a:endParaRPr lang="pt-PT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22796"/>
            <a:ext cx="2228850" cy="254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C6699BCF-D366-42DF-93F6-A4A9740904A7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13" name="Retângulo 12"/>
          <p:cNvSpPr/>
          <p:nvPr userDrawn="1"/>
        </p:nvSpPr>
        <p:spPr>
          <a:xfrm>
            <a:off x="0" y="6749757"/>
            <a:ext cx="9144000" cy="116632"/>
          </a:xfrm>
          <a:prstGeom prst="rect">
            <a:avLst/>
          </a:prstGeom>
          <a:solidFill>
            <a:srgbClr val="CC99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cxnSp>
        <p:nvCxnSpPr>
          <p:cNvPr id="15" name="Conexão reta 14"/>
          <p:cNvCxnSpPr/>
          <p:nvPr userDrawn="1"/>
        </p:nvCxnSpPr>
        <p:spPr>
          <a:xfrm>
            <a:off x="467544" y="701085"/>
            <a:ext cx="8219256" cy="0"/>
          </a:xfrm>
          <a:prstGeom prst="line">
            <a:avLst/>
          </a:prstGeom>
          <a:ln>
            <a:solidFill>
              <a:srgbClr val="CC99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931" y="171324"/>
            <a:ext cx="498258" cy="47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33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67544" y="6322796"/>
            <a:ext cx="2218506" cy="254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95A984E8-45F5-4C7B-8D1D-A04259D9FE64}" type="datetimeFigureOut">
              <a:rPr lang="pt-PT" smtClean="0"/>
              <a:pPr/>
              <a:t>21/11/2019</a:t>
            </a:fld>
            <a:endParaRPr lang="pt-PT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22796"/>
            <a:ext cx="3086100" cy="254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pt-PT" dirty="0" smtClean="0"/>
              <a:t>ERSE - Entidade Reguladora dos Serviços Energéticos</a:t>
            </a:r>
            <a:endParaRPr lang="pt-PT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22796"/>
            <a:ext cx="2228850" cy="254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C6699BCF-D366-42DF-93F6-A4A9740904A7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9" name="Retângulo 8"/>
          <p:cNvSpPr/>
          <p:nvPr userDrawn="1"/>
        </p:nvSpPr>
        <p:spPr>
          <a:xfrm>
            <a:off x="0" y="6749757"/>
            <a:ext cx="9144000" cy="116632"/>
          </a:xfrm>
          <a:prstGeom prst="rect">
            <a:avLst/>
          </a:prstGeom>
          <a:solidFill>
            <a:srgbClr val="CC99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cxnSp>
        <p:nvCxnSpPr>
          <p:cNvPr id="11" name="Conexão reta 10"/>
          <p:cNvCxnSpPr/>
          <p:nvPr userDrawn="1"/>
        </p:nvCxnSpPr>
        <p:spPr>
          <a:xfrm>
            <a:off x="467544" y="701085"/>
            <a:ext cx="8219256" cy="0"/>
          </a:xfrm>
          <a:prstGeom prst="line">
            <a:avLst/>
          </a:prstGeom>
          <a:ln>
            <a:solidFill>
              <a:srgbClr val="CC99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931" y="171324"/>
            <a:ext cx="498258" cy="47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38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67544" y="6322796"/>
            <a:ext cx="2218506" cy="254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95A984E8-45F5-4C7B-8D1D-A04259D9FE64}" type="datetimeFigureOut">
              <a:rPr lang="pt-PT" smtClean="0"/>
              <a:pPr/>
              <a:t>21/11/2019</a:t>
            </a:fld>
            <a:endParaRPr lang="pt-PT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22796"/>
            <a:ext cx="3086100" cy="254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pt-PT" dirty="0" smtClean="0"/>
              <a:t>ERSE - Entidade Reguladora dos Serviços Energéticos</a:t>
            </a:r>
            <a:endParaRPr lang="pt-PT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22796"/>
            <a:ext cx="2228850" cy="254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C6699BCF-D366-42DF-93F6-A4A9740904A7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8" name="Retângulo 7"/>
          <p:cNvSpPr/>
          <p:nvPr userDrawn="1"/>
        </p:nvSpPr>
        <p:spPr>
          <a:xfrm>
            <a:off x="0" y="6749757"/>
            <a:ext cx="9144000" cy="116632"/>
          </a:xfrm>
          <a:prstGeom prst="rect">
            <a:avLst/>
          </a:prstGeom>
          <a:solidFill>
            <a:srgbClr val="CC99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cxnSp>
        <p:nvCxnSpPr>
          <p:cNvPr id="10" name="Conexão reta 9"/>
          <p:cNvCxnSpPr/>
          <p:nvPr userDrawn="1"/>
        </p:nvCxnSpPr>
        <p:spPr>
          <a:xfrm>
            <a:off x="467544" y="701085"/>
            <a:ext cx="8219256" cy="0"/>
          </a:xfrm>
          <a:prstGeom prst="line">
            <a:avLst/>
          </a:prstGeom>
          <a:ln>
            <a:solidFill>
              <a:srgbClr val="CC99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931" y="171324"/>
            <a:ext cx="498258" cy="47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519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87426"/>
            <a:ext cx="3111475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0" y="987426"/>
            <a:ext cx="4799409" cy="50358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2164359"/>
            <a:ext cx="3111475" cy="385893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67544" y="6322796"/>
            <a:ext cx="2218506" cy="254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95A984E8-45F5-4C7B-8D1D-A04259D9FE64}" type="datetimeFigureOut">
              <a:rPr lang="pt-PT" smtClean="0"/>
              <a:pPr/>
              <a:t>21/11/2019</a:t>
            </a:fld>
            <a:endParaRPr lang="pt-PT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22796"/>
            <a:ext cx="3086100" cy="254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pt-PT" dirty="0" smtClean="0"/>
              <a:t>ERSE - Entidade Reguladora dos Serviços Energéticos</a:t>
            </a:r>
            <a:endParaRPr lang="pt-PT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22796"/>
            <a:ext cx="2228850" cy="254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C6699BCF-D366-42DF-93F6-A4A9740904A7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11" name="Retângulo 10"/>
          <p:cNvSpPr/>
          <p:nvPr userDrawn="1"/>
        </p:nvSpPr>
        <p:spPr>
          <a:xfrm>
            <a:off x="0" y="6749757"/>
            <a:ext cx="9144000" cy="116632"/>
          </a:xfrm>
          <a:prstGeom prst="rect">
            <a:avLst/>
          </a:prstGeom>
          <a:solidFill>
            <a:srgbClr val="CC99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cxnSp>
        <p:nvCxnSpPr>
          <p:cNvPr id="13" name="Conexão reta 12"/>
          <p:cNvCxnSpPr/>
          <p:nvPr userDrawn="1"/>
        </p:nvCxnSpPr>
        <p:spPr>
          <a:xfrm>
            <a:off x="467544" y="701085"/>
            <a:ext cx="8219256" cy="0"/>
          </a:xfrm>
          <a:prstGeom prst="line">
            <a:avLst/>
          </a:prstGeom>
          <a:ln>
            <a:solidFill>
              <a:srgbClr val="CC99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931" y="171324"/>
            <a:ext cx="498258" cy="47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25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87426"/>
            <a:ext cx="3111475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0" y="987426"/>
            <a:ext cx="4799409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2155970"/>
            <a:ext cx="3111475" cy="37130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67544" y="6322796"/>
            <a:ext cx="2218506" cy="254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95A984E8-45F5-4C7B-8D1D-A04259D9FE64}" type="datetimeFigureOut">
              <a:rPr lang="pt-PT" smtClean="0"/>
              <a:pPr/>
              <a:t>21/11/2019</a:t>
            </a:fld>
            <a:endParaRPr lang="pt-PT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22796"/>
            <a:ext cx="3086100" cy="254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pt-PT" dirty="0" smtClean="0"/>
              <a:t>ERSE - Entidade Reguladora dos Serviços Energéticos</a:t>
            </a:r>
            <a:endParaRPr lang="pt-PT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22796"/>
            <a:ext cx="2228850" cy="254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C6699BCF-D366-42DF-93F6-A4A9740904A7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11" name="Retângulo 10"/>
          <p:cNvSpPr/>
          <p:nvPr userDrawn="1"/>
        </p:nvSpPr>
        <p:spPr>
          <a:xfrm>
            <a:off x="0" y="6749757"/>
            <a:ext cx="9144000" cy="116632"/>
          </a:xfrm>
          <a:prstGeom prst="rect">
            <a:avLst/>
          </a:prstGeom>
          <a:solidFill>
            <a:srgbClr val="CC99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cxnSp>
        <p:nvCxnSpPr>
          <p:cNvPr id="13" name="Conexão reta 12"/>
          <p:cNvCxnSpPr/>
          <p:nvPr userDrawn="1"/>
        </p:nvCxnSpPr>
        <p:spPr>
          <a:xfrm>
            <a:off x="467544" y="701085"/>
            <a:ext cx="8219256" cy="0"/>
          </a:xfrm>
          <a:prstGeom prst="line">
            <a:avLst/>
          </a:prstGeom>
          <a:ln>
            <a:solidFill>
              <a:srgbClr val="CC99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931" y="171324"/>
            <a:ext cx="498258" cy="47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17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67544" y="6322796"/>
            <a:ext cx="2218506" cy="254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95A984E8-45F5-4C7B-8D1D-A04259D9FE64}" type="datetimeFigureOut">
              <a:rPr lang="pt-PT" smtClean="0"/>
              <a:pPr/>
              <a:t>21/11/2019</a:t>
            </a:fld>
            <a:endParaRPr lang="pt-PT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22796"/>
            <a:ext cx="3086100" cy="254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pt-PT" dirty="0" smtClean="0"/>
              <a:t>ERSE - Entidade Reguladora dos Serviços Energéticos</a:t>
            </a:r>
            <a:endParaRPr lang="pt-PT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22796"/>
            <a:ext cx="2228850" cy="254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C6699BCF-D366-42DF-93F6-A4A9740904A7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10" name="Retângulo 9"/>
          <p:cNvSpPr/>
          <p:nvPr userDrawn="1"/>
        </p:nvSpPr>
        <p:spPr>
          <a:xfrm>
            <a:off x="0" y="6749757"/>
            <a:ext cx="9144000" cy="116632"/>
          </a:xfrm>
          <a:prstGeom prst="rect">
            <a:avLst/>
          </a:prstGeom>
          <a:solidFill>
            <a:srgbClr val="CC99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cxnSp>
        <p:nvCxnSpPr>
          <p:cNvPr id="12" name="Conexão reta 11"/>
          <p:cNvCxnSpPr/>
          <p:nvPr userDrawn="1"/>
        </p:nvCxnSpPr>
        <p:spPr>
          <a:xfrm>
            <a:off x="467544" y="701085"/>
            <a:ext cx="8219256" cy="0"/>
          </a:xfrm>
          <a:prstGeom prst="line">
            <a:avLst/>
          </a:prstGeom>
          <a:ln>
            <a:solidFill>
              <a:srgbClr val="CC99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931" y="171324"/>
            <a:ext cx="498258" cy="47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87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230188"/>
            <a:ext cx="7837487" cy="1039812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872455"/>
            <a:ext cx="2143125" cy="530450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7544" y="872455"/>
            <a:ext cx="5911497" cy="5304508"/>
          </a:xfrm>
        </p:spPr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67544" y="6322796"/>
            <a:ext cx="2218506" cy="254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95A984E8-45F5-4C7B-8D1D-A04259D9FE64}" type="datetimeFigureOut">
              <a:rPr lang="pt-PT" smtClean="0"/>
              <a:pPr/>
              <a:t>21/11/2019</a:t>
            </a:fld>
            <a:endParaRPr lang="pt-PT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22796"/>
            <a:ext cx="3086100" cy="254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pt-PT" dirty="0" smtClean="0"/>
              <a:t>ERSE - Entidade Reguladora dos Serviços Energéticos</a:t>
            </a:r>
            <a:endParaRPr lang="pt-PT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22796"/>
            <a:ext cx="2228850" cy="254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C6699BCF-D366-42DF-93F6-A4A9740904A7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10" name="Retângulo 9"/>
          <p:cNvSpPr/>
          <p:nvPr userDrawn="1"/>
        </p:nvSpPr>
        <p:spPr>
          <a:xfrm>
            <a:off x="0" y="6749757"/>
            <a:ext cx="9144000" cy="116632"/>
          </a:xfrm>
          <a:prstGeom prst="rect">
            <a:avLst/>
          </a:prstGeom>
          <a:solidFill>
            <a:srgbClr val="CC99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cxnSp>
        <p:nvCxnSpPr>
          <p:cNvPr id="12" name="Conexão reta 11"/>
          <p:cNvCxnSpPr/>
          <p:nvPr userDrawn="1"/>
        </p:nvCxnSpPr>
        <p:spPr>
          <a:xfrm>
            <a:off x="467544" y="701085"/>
            <a:ext cx="8219256" cy="0"/>
          </a:xfrm>
          <a:prstGeom prst="line">
            <a:avLst/>
          </a:prstGeom>
          <a:ln>
            <a:solidFill>
              <a:srgbClr val="CC99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931" y="171324"/>
            <a:ext cx="498258" cy="47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47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5"/>
          <p:cNvSpPr/>
          <p:nvPr/>
        </p:nvSpPr>
        <p:spPr>
          <a:xfrm>
            <a:off x="0" y="6381721"/>
            <a:ext cx="7937681" cy="476279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620869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18" name="Round Single Corner Rectangle 7"/>
          <p:cNvSpPr/>
          <p:nvPr userDrawn="1"/>
        </p:nvSpPr>
        <p:spPr>
          <a:xfrm rot="10800000">
            <a:off x="2217329" y="0"/>
            <a:ext cx="6926671" cy="692675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2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1" y="-1"/>
            <a:ext cx="1466401" cy="667895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8823" y="146756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6" r:id="rId3"/>
    <p:sldLayoutId id="2147483727" r:id="rId4"/>
    <p:sldLayoutId id="2147483730" r:id="rId5"/>
    <p:sldLayoutId id="2147483731" r:id="rId6"/>
    <p:sldLayoutId id="2147483732" r:id="rId7"/>
    <p:sldLayoutId id="2147483801" r:id="rId8"/>
  </p:sldLayoutIdLst>
  <p:transition spd="med"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7"/>
          <p:cNvSpPr/>
          <p:nvPr/>
        </p:nvSpPr>
        <p:spPr>
          <a:xfrm flipV="1">
            <a:off x="0" y="-1"/>
            <a:ext cx="8530919" cy="1136386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9" name="Round Same Side Corner Rectangle 13"/>
          <p:cNvSpPr/>
          <p:nvPr/>
        </p:nvSpPr>
        <p:spPr>
          <a:xfrm rot="16200000">
            <a:off x="5231830" y="2804478"/>
            <a:ext cx="547825" cy="7276520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203200" dir="2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Same Side Corner Rectangle 12"/>
          <p:cNvSpPr/>
          <p:nvPr/>
        </p:nvSpPr>
        <p:spPr>
          <a:xfrm rot="5400000">
            <a:off x="484616" y="-369110"/>
            <a:ext cx="894034" cy="1871693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687669" y="6280494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30708E"/>
              </a:solidFill>
              <a:latin typeface="Verdana"/>
              <a:cs typeface="Verdana"/>
            </a:endParaRPr>
          </a:p>
        </p:txBody>
      </p:sp>
      <p:pic>
        <p:nvPicPr>
          <p:cNvPr id="13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2" y="234244"/>
            <a:ext cx="1466401" cy="6678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</p:sldLayoutIdLst>
  <p:transition spd="med"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7"/>
          <p:cNvSpPr/>
          <p:nvPr userDrawn="1"/>
        </p:nvSpPr>
        <p:spPr>
          <a:xfrm rot="10800000">
            <a:off x="2217329" y="0"/>
            <a:ext cx="6926671" cy="692675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</p:sldLayoutIdLst>
  <p:transition spd="med">
    <p:wipe dir="r"/>
  </p:transition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233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3714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981512"/>
            <a:ext cx="8219256" cy="1098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dirty="0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2252667"/>
            <a:ext cx="8219256" cy="392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dirty="0" smtClean="0"/>
              <a:t>Clique para editar os estilos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46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rse.pt/pt/consultaspublicas/historico/Paginas/66_4.aspx" TargetMode="External"/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www.erse.pt/eng/naturalgas/tariffs/Paginas/Parameters.aspx" TargetMode="External"/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4687175" y="5229225"/>
            <a:ext cx="4456825" cy="1008063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b="1" dirty="0"/>
              <a:t>2</a:t>
            </a:r>
            <a:r>
              <a:rPr lang="en-US" sz="2400" b="1" dirty="0" smtClean="0"/>
              <a:t>2</a:t>
            </a:r>
            <a:r>
              <a:rPr lang="en-US" sz="2400" b="1" baseline="30000" dirty="0" smtClean="0"/>
              <a:t>nd</a:t>
            </a:r>
            <a:r>
              <a:rPr lang="en-US" sz="2400" b="1" dirty="0" smtClean="0"/>
              <a:t> November 2019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dirty="0" smtClean="0"/>
              <a:t>Telco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95536" y="3429000"/>
            <a:ext cx="77724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5715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kern="0" dirty="0" smtClean="0">
                <a:cs typeface="+mn-cs"/>
              </a:rPr>
              <a:t>52</a:t>
            </a:r>
            <a:r>
              <a:rPr lang="en-GB" sz="2800" b="1" kern="0" baseline="30000" dirty="0" smtClean="0">
                <a:cs typeface="+mn-cs"/>
              </a:rPr>
              <a:t>nd</a:t>
            </a:r>
            <a:r>
              <a:rPr lang="en-GB" sz="2800" b="1" kern="0" dirty="0" smtClean="0">
                <a:cs typeface="+mn-cs"/>
              </a:rPr>
              <a:t> </a:t>
            </a:r>
            <a:r>
              <a:rPr lang="en-GB" sz="2800" b="1" kern="0" dirty="0">
                <a:cs typeface="+mn-cs"/>
              </a:rPr>
              <a:t>IG Meeting </a:t>
            </a:r>
            <a:r>
              <a:rPr lang="en-GB" sz="2800" b="1" kern="0" dirty="0">
                <a:solidFill>
                  <a:srgbClr val="264D74"/>
                </a:solidFill>
                <a:cs typeface="+mn-cs"/>
              </a:rPr>
              <a:t/>
            </a:r>
            <a:br>
              <a:rPr lang="en-GB" sz="2800" b="1" kern="0" dirty="0">
                <a:solidFill>
                  <a:srgbClr val="264D74"/>
                </a:solidFill>
                <a:cs typeface="+mn-cs"/>
              </a:rPr>
            </a:br>
            <a:r>
              <a:rPr lang="en-GB" sz="2800" b="1" kern="0" dirty="0">
                <a:cs typeface="+mn-cs"/>
              </a:rPr>
              <a:t>South Gas Regional Initiative</a:t>
            </a:r>
          </a:p>
        </p:txBody>
      </p:sp>
      <p:pic>
        <p:nvPicPr>
          <p:cNvPr id="4" name="3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8890" y="911429"/>
            <a:ext cx="1211026" cy="576064"/>
          </a:xfrm>
          <a:prstGeom prst="rect">
            <a:avLst/>
          </a:prstGeom>
          <a:noFill/>
        </p:spPr>
      </p:pic>
      <p:pic>
        <p:nvPicPr>
          <p:cNvPr id="5" name="4 Imagen" descr="SIMPLIFICADA CMYK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3039" y="914730"/>
            <a:ext cx="1224136" cy="504056"/>
          </a:xfrm>
          <a:prstGeom prst="rect">
            <a:avLst/>
          </a:prstGeom>
          <a:noFill/>
        </p:spPr>
      </p:pic>
      <p:pic>
        <p:nvPicPr>
          <p:cNvPr id="8" name="7 Imagen" descr="Logo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7841" y="914730"/>
            <a:ext cx="148038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626528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5. WP </a:t>
            </a:r>
            <a:r>
              <a:rPr lang="en-GB" sz="2400" b="1" dirty="0" smtClean="0"/>
              <a:t>Forth target: other items for discussion 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140368" y="1226369"/>
            <a:ext cx="8462211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" u="sng" dirty="0"/>
              <a:t>5.1. </a:t>
            </a:r>
            <a:r>
              <a:rPr lang="es-ES" u="sng" dirty="0" err="1" smtClean="0"/>
              <a:t>Public</a:t>
            </a:r>
            <a:r>
              <a:rPr lang="es-ES" u="sng" dirty="0" smtClean="0"/>
              <a:t> </a:t>
            </a:r>
            <a:r>
              <a:rPr lang="es-ES" u="sng" dirty="0" err="1" smtClean="0"/>
              <a:t>consultation</a:t>
            </a:r>
            <a:r>
              <a:rPr lang="es-ES" u="sng" dirty="0" smtClean="0"/>
              <a:t> </a:t>
            </a:r>
            <a:r>
              <a:rPr lang="es-ES" u="sng" dirty="0" err="1" smtClean="0"/>
              <a:t>regarding</a:t>
            </a:r>
            <a:r>
              <a:rPr lang="es-ES" u="sng" dirty="0" smtClean="0"/>
              <a:t> </a:t>
            </a:r>
            <a:r>
              <a:rPr lang="es-ES" u="sng" dirty="0" err="1" smtClean="0"/>
              <a:t>the</a:t>
            </a:r>
            <a:r>
              <a:rPr lang="es-ES" u="sng" dirty="0" smtClean="0"/>
              <a:t> </a:t>
            </a:r>
            <a:r>
              <a:rPr lang="es-ES" u="sng" dirty="0" err="1" smtClean="0"/>
              <a:t>functioning</a:t>
            </a:r>
            <a:r>
              <a:rPr lang="es-ES" u="sng" dirty="0" smtClean="0"/>
              <a:t> of </a:t>
            </a:r>
            <a:r>
              <a:rPr lang="es-ES" u="sng" dirty="0" err="1" smtClean="0"/>
              <a:t>the</a:t>
            </a:r>
            <a:r>
              <a:rPr lang="es-ES" u="sng" dirty="0" smtClean="0"/>
              <a:t> single gas </a:t>
            </a:r>
            <a:r>
              <a:rPr lang="es-ES" u="sng" dirty="0" err="1" smtClean="0"/>
              <a:t>market</a:t>
            </a:r>
            <a:r>
              <a:rPr lang="es-ES" u="sng" dirty="0" smtClean="0"/>
              <a:t> </a:t>
            </a:r>
            <a:r>
              <a:rPr lang="es-ES" u="sng" dirty="0" err="1" smtClean="0"/>
              <a:t>area</a:t>
            </a:r>
            <a:r>
              <a:rPr lang="es-ES" u="sng" dirty="0" smtClean="0"/>
              <a:t> in France</a:t>
            </a:r>
            <a:endParaRPr lang="es-ES" u="sng" dirty="0"/>
          </a:p>
          <a:p>
            <a:pPr lvl="1"/>
            <a:endParaRPr lang="es-ES" u="sng" dirty="0"/>
          </a:p>
          <a:p>
            <a:pPr lvl="2"/>
            <a:endParaRPr lang="es-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b="1" u="sng" dirty="0">
              <a:solidFill>
                <a:srgbClr val="000000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10</a:t>
            </a:fld>
            <a:endParaRPr lang="en-US" sz="120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7" name="Rectángulo 6"/>
          <p:cNvSpPr/>
          <p:nvPr/>
        </p:nvSpPr>
        <p:spPr>
          <a:xfrm>
            <a:off x="965603" y="3272589"/>
            <a:ext cx="6751633" cy="62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b="1" dirty="0">
                <a:solidFill>
                  <a:schemeClr val="bg1"/>
                </a:solidFill>
              </a:rPr>
              <a:t>F</a:t>
            </a:r>
            <a:r>
              <a:rPr lang="en-US" sz="2800" b="1" dirty="0" smtClean="0">
                <a:solidFill>
                  <a:schemeClr val="bg1"/>
                </a:solidFill>
              </a:rPr>
              <a:t>or information by CRE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3802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5. WP </a:t>
            </a:r>
            <a:r>
              <a:rPr lang="en-GB" sz="2400" b="1" dirty="0" smtClean="0"/>
              <a:t>Forth target: other items for discussion 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140368" y="1226369"/>
            <a:ext cx="846221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" u="sng" dirty="0" smtClean="0"/>
              <a:t>5.2. Status of </a:t>
            </a:r>
            <a:r>
              <a:rPr lang="es-ES" u="sng" dirty="0" err="1" smtClean="0"/>
              <a:t>Tariff</a:t>
            </a:r>
            <a:r>
              <a:rPr lang="es-ES" u="sng" dirty="0" smtClean="0"/>
              <a:t> NC </a:t>
            </a:r>
            <a:r>
              <a:rPr lang="es-ES" u="sng" dirty="0" err="1" smtClean="0"/>
              <a:t>implementation</a:t>
            </a:r>
            <a:r>
              <a:rPr lang="es-ES" u="sng" dirty="0" smtClean="0"/>
              <a:t> in </a:t>
            </a:r>
            <a:r>
              <a:rPr lang="es-ES" u="sng" dirty="0" err="1" smtClean="0"/>
              <a:t>the</a:t>
            </a:r>
            <a:r>
              <a:rPr lang="es-ES" u="sng" dirty="0" smtClean="0"/>
              <a:t> </a:t>
            </a:r>
            <a:r>
              <a:rPr lang="es-ES" u="sng" dirty="0" err="1" smtClean="0"/>
              <a:t>Region</a:t>
            </a:r>
            <a:r>
              <a:rPr lang="es-ES" u="sng" dirty="0" smtClean="0"/>
              <a:t>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NRAs)</a:t>
            </a:r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s-ES" u="sng" dirty="0" smtClean="0"/>
              <a:t> </a:t>
            </a:r>
            <a:endParaRPr lang="es-ES" u="sng" dirty="0"/>
          </a:p>
          <a:p>
            <a:pPr lvl="1"/>
            <a:endParaRPr lang="es-ES" u="sng" dirty="0"/>
          </a:p>
          <a:p>
            <a:pPr lvl="2"/>
            <a:endParaRPr lang="es-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b="1" u="sng" dirty="0">
              <a:solidFill>
                <a:srgbClr val="000000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11</a:t>
            </a:fld>
            <a:endParaRPr lang="en-US" sz="120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2" name="CuadroTexto 1"/>
          <p:cNvSpPr txBox="1"/>
          <p:nvPr/>
        </p:nvSpPr>
        <p:spPr>
          <a:xfrm>
            <a:off x="393829" y="1743536"/>
            <a:ext cx="795528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pPr algn="ctr"/>
            <a:r>
              <a:rPr lang="es-ES" b="1" u="sng" dirty="0" smtClean="0"/>
              <a:t>PORTUGAL</a:t>
            </a:r>
            <a:endParaRPr lang="es-ES" b="1" u="sng" dirty="0" smtClean="0"/>
          </a:p>
          <a:p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299297653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ERSE completed the periodic NRA decision-making before the NC deadline and published transmission tariffs for 2019/2020 according to the new RPM</a:t>
            </a:r>
            <a:endParaRPr lang="en-GB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>
          <a:xfrm>
            <a:off x="467544" y="1494845"/>
            <a:ext cx="8219256" cy="5189734"/>
          </a:xfrm>
        </p:spPr>
        <p:txBody>
          <a:bodyPr>
            <a:normAutofit lnSpcReduction="10000"/>
          </a:bodyPr>
          <a:lstStyle/>
          <a:p>
            <a:r>
              <a:rPr lang="en-GB" sz="1800" dirty="0" smtClean="0"/>
              <a:t>Important dates</a:t>
            </a:r>
          </a:p>
          <a:p>
            <a:pPr lvl="1"/>
            <a:r>
              <a:rPr lang="en-GB" sz="1600" dirty="0" smtClean="0"/>
              <a:t>Public consultation: 18/08/2018 – 18/10/2018</a:t>
            </a:r>
          </a:p>
          <a:p>
            <a:pPr lvl="1"/>
            <a:r>
              <a:rPr lang="en-GB" sz="1600" dirty="0" smtClean="0"/>
              <a:t>ACER report: 13/12/2018</a:t>
            </a:r>
          </a:p>
          <a:p>
            <a:pPr lvl="1"/>
            <a:r>
              <a:rPr lang="en-GB" sz="1600" dirty="0" smtClean="0"/>
              <a:t>Motivated NRA decision: 18/03/2019 [NC TAR deadline: 31/05/2019]</a:t>
            </a:r>
          </a:p>
          <a:p>
            <a:pPr lvl="1"/>
            <a:r>
              <a:rPr lang="en-GB" sz="1600" dirty="0" smtClean="0"/>
              <a:t>1</a:t>
            </a:r>
            <a:r>
              <a:rPr lang="en-GB" sz="1600" baseline="30000" dirty="0" smtClean="0"/>
              <a:t>st</a:t>
            </a:r>
            <a:r>
              <a:rPr lang="en-GB" sz="1600" dirty="0" smtClean="0"/>
              <a:t> Tariff period with RPM: 01/10/2019 – 30/09/2020</a:t>
            </a:r>
          </a:p>
          <a:p>
            <a:endParaRPr lang="en-GB" sz="1800" dirty="0" smtClean="0"/>
          </a:p>
          <a:p>
            <a:r>
              <a:rPr lang="en-GB" sz="1800" dirty="0" smtClean="0"/>
              <a:t>Key aspects of motivated decision</a:t>
            </a:r>
          </a:p>
          <a:p>
            <a:endParaRPr lang="en-GB" sz="1800" dirty="0"/>
          </a:p>
          <a:p>
            <a:endParaRPr lang="en-GB" sz="1800" dirty="0" smtClean="0"/>
          </a:p>
          <a:p>
            <a:endParaRPr lang="en-GB" sz="1800" dirty="0"/>
          </a:p>
          <a:p>
            <a:endParaRPr lang="en-GB" sz="1800" dirty="0" smtClean="0"/>
          </a:p>
          <a:p>
            <a:endParaRPr lang="en-GB" sz="1800" dirty="0"/>
          </a:p>
          <a:p>
            <a:endParaRPr lang="en-GB" sz="1800" dirty="0" smtClean="0"/>
          </a:p>
          <a:p>
            <a:endParaRPr lang="en-GB" sz="1800" dirty="0"/>
          </a:p>
          <a:p>
            <a:pPr marL="0" lvl="1" indent="0">
              <a:buNone/>
            </a:pPr>
            <a:r>
              <a:rPr lang="en-GB" sz="1300" dirty="0" smtClean="0"/>
              <a:t>Information regarding ERSE motivated decision on: </a:t>
            </a:r>
          </a:p>
          <a:p>
            <a:pPr marL="0" lvl="1" indent="0">
              <a:buNone/>
            </a:pPr>
            <a:r>
              <a:rPr lang="pt-PT" sz="1300" dirty="0"/>
              <a:t> </a:t>
            </a:r>
            <a:r>
              <a:rPr lang="pt-PT" sz="1300" u="sng" dirty="0">
                <a:hlinkClick r:id="rId2"/>
              </a:rPr>
              <a:t>http://</a:t>
            </a:r>
            <a:r>
              <a:rPr lang="pt-PT" sz="1300" u="sng" dirty="0" smtClean="0">
                <a:hlinkClick r:id="rId2"/>
              </a:rPr>
              <a:t>www.erse.pt/pt/consultaspublicas/historico/Paginas/66_4.aspx</a:t>
            </a:r>
            <a:endParaRPr lang="en-GB" sz="1300" dirty="0"/>
          </a:p>
          <a:p>
            <a:pPr marL="0" lvl="1" indent="0">
              <a:buNone/>
            </a:pPr>
            <a:endParaRPr lang="en-GB" sz="1300" dirty="0"/>
          </a:p>
          <a:p>
            <a:endParaRPr lang="en-GB" sz="1300" dirty="0" smtClean="0"/>
          </a:p>
        </p:txBody>
      </p:sp>
      <p:sp>
        <p:nvSpPr>
          <p:cNvPr id="6" name="Marcador de Posição do Texto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Periodic </a:t>
            </a:r>
            <a:r>
              <a:rPr lang="en-US" dirty="0" smtClean="0"/>
              <a:t>NRA </a:t>
            </a:r>
            <a:r>
              <a:rPr lang="en-US" dirty="0"/>
              <a:t>decision-making</a:t>
            </a:r>
            <a:r>
              <a:rPr lang="en-GB" dirty="0" smtClean="0"/>
              <a:t> (Art. 27)</a:t>
            </a:r>
            <a:endParaRPr lang="en-GB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699BCF-D366-42DF-93F6-A4A9740904A7}" type="slidenum">
              <a:rPr kumimoji="0" lang="pt-P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766863" y="3725904"/>
          <a:ext cx="7452000" cy="20083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052000">
                  <a:extLst>
                    <a:ext uri="{9D8B030D-6E8A-4147-A177-3AD203B41FA5}">
                      <a16:colId xmlns:a16="http://schemas.microsoft.com/office/drawing/2014/main" val="2887933632"/>
                    </a:ext>
                  </a:extLst>
                </a:gridCol>
                <a:gridCol w="5400000">
                  <a:extLst>
                    <a:ext uri="{9D8B030D-6E8A-4147-A177-3AD203B41FA5}">
                      <a16:colId xmlns:a16="http://schemas.microsoft.com/office/drawing/2014/main" val="1778039459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RPM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/>
                        <a:t>Modified capacity</a:t>
                      </a:r>
                      <a:r>
                        <a:rPr lang="en-GB" sz="1400" b="0" baseline="0" dirty="0" smtClean="0"/>
                        <a:t> weighted distance</a:t>
                      </a:r>
                      <a:endParaRPr lang="en-GB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8373997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Entry-exit split</a:t>
                      </a:r>
                      <a:endParaRPr lang="en-GB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28/72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5881337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Art. 9 Discounts</a:t>
                      </a:r>
                    </a:p>
                    <a:p>
                      <a:r>
                        <a:rPr lang="en-GB" sz="1400" b="0" i="1" dirty="0" smtClean="0"/>
                        <a:t>(storage,</a:t>
                      </a:r>
                      <a:r>
                        <a:rPr lang="en-GB" sz="1400" b="0" i="1" baseline="0" dirty="0" smtClean="0"/>
                        <a:t> LNG)</a:t>
                      </a:r>
                      <a:endParaRPr lang="en-GB" sz="1400" b="0" i="1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100% discount</a:t>
                      </a:r>
                      <a:r>
                        <a:rPr lang="en-GB" sz="1400" baseline="0" dirty="0" smtClean="0"/>
                        <a:t> at entry/exit points from/to storage facilities</a:t>
                      </a:r>
                      <a:endParaRPr lang="en-GB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479876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Art. 16 Discount</a:t>
                      </a:r>
                    </a:p>
                    <a:p>
                      <a:r>
                        <a:rPr lang="en-GB" sz="1400" b="0" i="1" dirty="0" smtClean="0"/>
                        <a:t>(interruptible</a:t>
                      </a:r>
                      <a:r>
                        <a:rPr lang="en-GB" sz="1400" b="0" i="1" baseline="0" dirty="0" smtClean="0"/>
                        <a:t> capacity)</a:t>
                      </a:r>
                      <a:endParaRPr lang="en-GB" sz="1400" b="0" i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Ex-post discount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51524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Not applicable issues</a:t>
                      </a:r>
                      <a:endParaRPr lang="en-GB" sz="14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commodity charges,</a:t>
                      </a:r>
                      <a:r>
                        <a:rPr lang="en-GB" sz="1400" baseline="0" dirty="0" smtClean="0"/>
                        <a:t> non-transmission services, seasonal factors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924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298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813812"/>
            <a:ext cx="8219256" cy="513333"/>
          </a:xfrm>
        </p:spPr>
        <p:txBody>
          <a:bodyPr/>
          <a:lstStyle/>
          <a:p>
            <a:r>
              <a:rPr lang="en-GB" dirty="0" smtClean="0"/>
              <a:t>ERSE has moved from a matrix methodology to a modified CWD approach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Marcador de Posição de Conteúdo 4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67758"/>
                <a:ext cx="8219256" cy="5332587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GB" sz="1800" dirty="0" smtClean="0"/>
                  <a:t>Matrix methodology </a:t>
                </a:r>
                <a:r>
                  <a:rPr lang="en-GB" sz="1800" b="0" i="1" dirty="0" smtClean="0"/>
                  <a:t>(until 2018/2019)</a:t>
                </a:r>
              </a:p>
              <a:p>
                <a:pPr marL="228600" lvl="1">
                  <a:buClr>
                    <a:srgbClr val="CC9925"/>
                  </a:buClr>
                  <a:buFont typeface="Wingdings" panose="05000000000000000000" pitchFamily="2" charset="2"/>
                  <a:buChar char="§"/>
                </a:pPr>
                <a:r>
                  <a:rPr lang="en-GB" sz="1800" dirty="0"/>
                  <a:t>Complex </a:t>
                </a:r>
                <a:r>
                  <a:rPr lang="en-GB" sz="1800" dirty="0" smtClean="0"/>
                  <a:t>approach</a:t>
                </a:r>
              </a:p>
              <a:p>
                <a:pPr marL="228600" lvl="1">
                  <a:buClr>
                    <a:srgbClr val="CC9925"/>
                  </a:buClr>
                  <a:buFont typeface="Wingdings" panose="05000000000000000000" pitchFamily="2" charset="2"/>
                  <a:buChar char="§"/>
                </a:pPr>
                <a:r>
                  <a:rPr lang="en-US" sz="1800" dirty="0" smtClean="0"/>
                  <a:t>Cost </a:t>
                </a:r>
                <a:r>
                  <a:rPr lang="en-US" sz="1800" dirty="0"/>
                  <a:t>allocation based on long-term demand flow </a:t>
                </a:r>
                <a:r>
                  <a:rPr lang="en-US" sz="1800" dirty="0" smtClean="0"/>
                  <a:t>scenario</a:t>
                </a:r>
                <a:endParaRPr lang="en-GB" sz="1800" dirty="0"/>
              </a:p>
              <a:p>
                <a:pPr marL="228600" lvl="1">
                  <a:buClr>
                    <a:srgbClr val="CC9925"/>
                  </a:buClr>
                  <a:buFont typeface="Wingdings" panose="05000000000000000000" pitchFamily="2" charset="2"/>
                  <a:buChar char="§"/>
                </a:pPr>
                <a:r>
                  <a:rPr lang="en-GB" sz="1800" dirty="0" smtClean="0"/>
                  <a:t>Zero exit tariffs at points with dominant flows in opposite direction</a:t>
                </a:r>
              </a:p>
              <a:p>
                <a:pPr marL="228600" lvl="1">
                  <a:buClr>
                    <a:srgbClr val="CC9925"/>
                  </a:buClr>
                  <a:buFont typeface="Wingdings" panose="05000000000000000000" pitchFamily="2" charset="2"/>
                  <a:buChar char="§"/>
                </a:pPr>
                <a:endParaRPr lang="en-GB" sz="1800" dirty="0" smtClean="0"/>
              </a:p>
              <a:p>
                <a:pPr marL="0" indent="0">
                  <a:buNone/>
                </a:pPr>
                <a:r>
                  <a:rPr lang="en-GB" sz="1800" dirty="0" smtClean="0"/>
                  <a:t>Modified CWD</a:t>
                </a:r>
                <a:r>
                  <a:rPr lang="en-GB" sz="1800" b="0" i="1" dirty="0" smtClean="0"/>
                  <a:t> (as of 2019/2020)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1800" b="0" dirty="0" smtClean="0"/>
                  <a:t>Same formulas as CWD [Art. 8], but 2 new cost drivers (instead of distance/capacity)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1400" i="0" dirty="0" smtClean="0">
                        <a:latin typeface="Cambria Math" panose="02040503050406030204" pitchFamily="18" charset="0"/>
                      </a:rPr>
                      <m:t>Effective</m:t>
                    </m:r>
                    <m:r>
                      <m:rPr>
                        <m:nor/>
                      </m:rPr>
                      <a:rPr lang="en-GB" sz="140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sz="1400" i="0" dirty="0" smtClean="0">
                        <a:latin typeface="Cambria Math" panose="02040503050406030204" pitchFamily="18" charset="0"/>
                      </a:rPr>
                      <m:t>distance</m:t>
                    </m:r>
                    <m:r>
                      <m:rPr>
                        <m:nor/>
                      </m:rPr>
                      <a:rPr lang="en-GB" sz="1400" i="0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en-GB" sz="1400" i="0" dirty="0" smtClean="0">
                        <a:latin typeface="Cambria Math" panose="02040503050406030204" pitchFamily="18" charset="0"/>
                      </a:rPr>
                      <m:t>Distance</m:t>
                    </m:r>
                    <m:r>
                      <m:rPr>
                        <m:nor/>
                      </m:rPr>
                      <a:rPr lang="en-GB" sz="140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sz="1400" i="0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en-GB" sz="140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sz="1400" i="0" dirty="0" smtClean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endParaRPr lang="en-GB" sz="1400" dirty="0" smtClean="0"/>
              </a:p>
              <a:p>
                <a:pPr lvl="2"/>
                <a:r>
                  <a:rPr lang="en-GB" sz="1000" dirty="0" smtClean="0"/>
                  <a:t>Factor </a:t>
                </a:r>
                <a:r>
                  <a:rPr lang="en-GB" sz="1000" b="1" dirty="0" smtClean="0"/>
                  <a:t>v&gt;1</a:t>
                </a:r>
                <a:r>
                  <a:rPr lang="en-GB" sz="1000" dirty="0" smtClean="0"/>
                  <a:t> for consumption </a:t>
                </a:r>
                <a:r>
                  <a:rPr lang="en-GB" sz="1000" dirty="0"/>
                  <a:t>exits </a:t>
                </a:r>
                <a:r>
                  <a:rPr lang="en-GB" sz="1000" dirty="0" smtClean="0"/>
                  <a:t>due to the use of non-distance assets in the form of GRMS (= </a:t>
                </a:r>
                <a:r>
                  <a:rPr lang="en-GB" sz="1000" u="sng" dirty="0" smtClean="0"/>
                  <a:t>economic network use</a:t>
                </a:r>
                <a:r>
                  <a:rPr lang="en-GB" sz="1000" dirty="0" smtClean="0"/>
                  <a:t>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1400" i="0" dirty="0" smtClean="0">
                        <a:latin typeface="Cambria Math" panose="02040503050406030204" pitchFamily="18" charset="0"/>
                      </a:rPr>
                      <m:t>Effective</m:t>
                    </m:r>
                    <m:r>
                      <m:rPr>
                        <m:nor/>
                      </m:rPr>
                      <a:rPr lang="en-GB" sz="140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sz="1400" i="0" dirty="0" smtClean="0">
                        <a:latin typeface="Cambria Math" panose="02040503050406030204" pitchFamily="18" charset="0"/>
                      </a:rPr>
                      <m:t>capacity</m:t>
                    </m:r>
                    <m:r>
                      <m:rPr>
                        <m:nor/>
                      </m:rPr>
                      <a:rPr lang="en-GB" sz="1400" i="0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en-GB" sz="1400" i="0" dirty="0" smtClean="0">
                        <a:latin typeface="Cambria Math" panose="02040503050406030204" pitchFamily="18" charset="0"/>
                      </a:rPr>
                      <m:t>Capacity</m:t>
                    </m:r>
                    <m:r>
                      <m:rPr>
                        <m:nor/>
                      </m:rPr>
                      <a:rPr lang="en-GB" sz="140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en-GB" sz="140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sz="1400" i="0" dirty="0" smtClean="0">
                        <a:latin typeface="Cambria Math" panose="02040503050406030204" pitchFamily="18" charset="0"/>
                      </a:rPr>
                      <m:t>f</m:t>
                    </m:r>
                  </m:oMath>
                </a14:m>
                <a:endParaRPr lang="en-GB" sz="1400" dirty="0" smtClean="0"/>
              </a:p>
              <a:p>
                <a:pPr lvl="2"/>
                <a:r>
                  <a:rPr lang="en-GB" sz="1000" dirty="0"/>
                  <a:t>Factor </a:t>
                </a:r>
                <a:r>
                  <a:rPr lang="en-GB" sz="1000" b="1" dirty="0" smtClean="0"/>
                  <a:t>f</a:t>
                </a:r>
                <a:r>
                  <a:rPr lang="en-GB" sz="1000" dirty="0" smtClean="0"/>
                  <a:t> </a:t>
                </a:r>
                <a:r>
                  <a:rPr lang="en-GB" sz="1000" dirty="0"/>
                  <a:t>measures the </a:t>
                </a:r>
                <a:r>
                  <a:rPr lang="en-GB" sz="1000" dirty="0" smtClean="0"/>
                  <a:t>proximity of physical flows to the technical capacity of each entry/exit point (= </a:t>
                </a:r>
                <a:r>
                  <a:rPr lang="en-GB" sz="1000" u="sng" dirty="0" smtClean="0"/>
                  <a:t>scarcity signal</a:t>
                </a:r>
                <a:r>
                  <a:rPr lang="en-GB" sz="1000" dirty="0" smtClean="0"/>
                  <a:t>)</a:t>
                </a:r>
              </a:p>
              <a:p>
                <a:pPr lvl="2"/>
                <a:endParaRPr lang="en-GB" sz="1000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1800" b="0" dirty="0" smtClean="0"/>
                  <a:t>Entry-exit split of 28/72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1800" b="0" dirty="0" smtClean="0"/>
                  <a:t>Zero tariffs can result for points with dominant flows in one direction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1400" dirty="0" smtClean="0"/>
                  <a:t>As of tariff period 2019/2020 the exit tariff at the VIP is &gt;0 due to gas flows in PT-&gt;ES in early 2019</a:t>
                </a:r>
                <a:endParaRPr lang="en-GB" sz="1400" dirty="0"/>
              </a:p>
              <a:p>
                <a:pPr marL="0" lvl="1" indent="0">
                  <a:buNone/>
                </a:pPr>
                <a:endParaRPr lang="en-GB" sz="1200" dirty="0" smtClean="0"/>
              </a:p>
              <a:p>
                <a:pPr marL="0" lvl="1" indent="0">
                  <a:buNone/>
                </a:pPr>
                <a:r>
                  <a:rPr lang="en-GB" sz="1200" dirty="0" smtClean="0"/>
                  <a:t>Information regarding tariffs for the tariff period 2019/2020 can be found in:</a:t>
                </a:r>
              </a:p>
              <a:p>
                <a:pPr marL="0" lvl="1" indent="0">
                  <a:buNone/>
                </a:pPr>
                <a:r>
                  <a:rPr lang="en-GB" sz="1200" dirty="0">
                    <a:hlinkClick r:id="rId2"/>
                  </a:rPr>
                  <a:t>http://</a:t>
                </a:r>
                <a:r>
                  <a:rPr lang="en-GB" sz="1200" dirty="0" smtClean="0">
                    <a:hlinkClick r:id="rId2"/>
                  </a:rPr>
                  <a:t>www.erse.pt/eng/naturalgas/tariffs/Paginas/Parameters.aspx</a:t>
                </a:r>
                <a:r>
                  <a:rPr lang="en-GB" sz="1200" dirty="0" smtClean="0"/>
                  <a:t> </a:t>
                </a:r>
              </a:p>
            </p:txBody>
          </p:sp>
        </mc:Choice>
        <mc:Fallback xmlns="">
          <p:sp>
            <p:nvSpPr>
              <p:cNvPr id="5" name="Marcador de Posição de Conteúdo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67758"/>
                <a:ext cx="8219256" cy="5332587"/>
              </a:xfrm>
              <a:blipFill>
                <a:blip r:embed="rId3"/>
                <a:stretch>
                  <a:fillRect l="-668" t="-102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Marcador de Posição do Texto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Reference price methodology</a:t>
            </a:r>
            <a:endParaRPr lang="en-GB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699BCF-D366-42DF-93F6-A4A9740904A7}" type="slidenum">
              <a:rPr kumimoji="0" lang="pt-P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846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5. WP </a:t>
            </a:r>
            <a:r>
              <a:rPr lang="en-GB" sz="2400" b="1" dirty="0" smtClean="0"/>
              <a:t>Forth target: other items for discussion 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140368" y="1226369"/>
            <a:ext cx="846221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" u="sng" dirty="0" smtClean="0"/>
              <a:t>5.2. Status of </a:t>
            </a:r>
            <a:r>
              <a:rPr lang="es-ES" u="sng" dirty="0" err="1" smtClean="0"/>
              <a:t>Tariff</a:t>
            </a:r>
            <a:r>
              <a:rPr lang="es-ES" u="sng" dirty="0" smtClean="0"/>
              <a:t> NC </a:t>
            </a:r>
            <a:r>
              <a:rPr lang="es-ES" u="sng" dirty="0" err="1" smtClean="0"/>
              <a:t>implementation</a:t>
            </a:r>
            <a:r>
              <a:rPr lang="es-ES" u="sng" dirty="0" smtClean="0"/>
              <a:t> in </a:t>
            </a:r>
            <a:r>
              <a:rPr lang="es-ES" u="sng" dirty="0" err="1" smtClean="0"/>
              <a:t>the</a:t>
            </a:r>
            <a:r>
              <a:rPr lang="es-ES" u="sng" dirty="0" smtClean="0"/>
              <a:t> </a:t>
            </a:r>
            <a:r>
              <a:rPr lang="es-ES" u="sng" dirty="0" err="1" smtClean="0"/>
              <a:t>Region</a:t>
            </a:r>
            <a:r>
              <a:rPr lang="es-ES" u="sng" dirty="0" smtClean="0"/>
              <a:t>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NRAs)</a:t>
            </a:r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s-ES" u="sng" dirty="0" smtClean="0"/>
              <a:t> </a:t>
            </a:r>
            <a:endParaRPr lang="es-ES" u="sng" dirty="0"/>
          </a:p>
          <a:p>
            <a:pPr lvl="1"/>
            <a:endParaRPr lang="es-ES" u="sng" dirty="0"/>
          </a:p>
          <a:p>
            <a:pPr lvl="2"/>
            <a:endParaRPr lang="es-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b="1" u="sng" dirty="0">
              <a:solidFill>
                <a:srgbClr val="000000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14</a:t>
            </a:fld>
            <a:endParaRPr lang="en-US" sz="120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2" name="CuadroTexto 1"/>
          <p:cNvSpPr txBox="1"/>
          <p:nvPr/>
        </p:nvSpPr>
        <p:spPr>
          <a:xfrm>
            <a:off x="393829" y="1743536"/>
            <a:ext cx="795528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r>
              <a:rPr lang="es-ES" b="1" u="sng" dirty="0" smtClean="0"/>
              <a:t>SPAIN</a:t>
            </a:r>
          </a:p>
          <a:p>
            <a:endParaRPr lang="es-ES" sz="16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b="1" dirty="0" smtClean="0"/>
              <a:t>Public </a:t>
            </a:r>
            <a:r>
              <a:rPr lang="en-GB" sz="1600" b="1" dirty="0"/>
              <a:t>consultation </a:t>
            </a:r>
            <a:r>
              <a:rPr lang="en-GB" sz="1600" dirty="0"/>
              <a:t>on the methodology in the gas system concerning access tariffs related to transmission network, local networks and LNG facilities </a:t>
            </a:r>
            <a:r>
              <a:rPr lang="en-GB" sz="1600" b="1" dirty="0" smtClean="0"/>
              <a:t>closed on 30</a:t>
            </a:r>
            <a:r>
              <a:rPr lang="en-GB" sz="1600" b="1" baseline="30000" dirty="0" smtClean="0"/>
              <a:t>th</a:t>
            </a:r>
            <a:r>
              <a:rPr lang="en-GB" sz="1600" b="1" dirty="0" smtClean="0"/>
              <a:t> September.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 smtClean="0"/>
              <a:t>Stakeholder´s comments to public consultation have been already published.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 smtClean="0"/>
              <a:t>Methodology was formally submitted to ACER and ACER´s opinion is expected by the end of this month. </a:t>
            </a:r>
          </a:p>
          <a:p>
            <a:pPr lvl="2" algn="just"/>
            <a:endParaRPr lang="en-GB" sz="1600" dirty="0"/>
          </a:p>
          <a:p>
            <a:pPr lvl="2" algn="just"/>
            <a:endParaRPr lang="en-GB" sz="1600" b="1" dirty="0"/>
          </a:p>
          <a:p>
            <a:pPr lvl="1" algn="just"/>
            <a:r>
              <a:rPr lang="en-GB" sz="1600" b="1" dirty="0" smtClean="0"/>
              <a:t>Past public consultation documents </a:t>
            </a:r>
            <a:r>
              <a:rPr lang="en-GB" sz="1600" b="1" dirty="0"/>
              <a:t>available </a:t>
            </a:r>
            <a:r>
              <a:rPr lang="en-GB" sz="1600" b="1" dirty="0" smtClean="0"/>
              <a:t>in </a:t>
            </a:r>
            <a:r>
              <a:rPr lang="en-GB" sz="1600" b="1" dirty="0"/>
              <a:t>the following </a:t>
            </a:r>
            <a:r>
              <a:rPr lang="en-GB" sz="1600" b="1" dirty="0" smtClean="0"/>
              <a:t>link (English version available):</a:t>
            </a:r>
            <a:endParaRPr lang="en-GB" sz="1600" b="1" dirty="0"/>
          </a:p>
          <a:p>
            <a:pPr lvl="1" algn="just"/>
            <a:r>
              <a:rPr lang="es-ES" sz="1600" dirty="0"/>
              <a:t>https://www.cnmc.es/ambitos-de-actuacion/energia/consultas-publicas-finalizadas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312364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67645" y="771525"/>
            <a:ext cx="8052506" cy="353219"/>
          </a:xfrm>
        </p:spPr>
        <p:txBody>
          <a:bodyPr/>
          <a:lstStyle/>
          <a:p>
            <a:pPr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</a:rPr>
              <a:t>5. WP </a:t>
            </a:r>
            <a:r>
              <a:rPr lang="en-GB" sz="2400" dirty="0">
                <a:solidFill>
                  <a:schemeClr val="tx1"/>
                </a:solidFill>
              </a:rPr>
              <a:t>Forth target: other items for discussion </a:t>
            </a:r>
            <a:r>
              <a:rPr lang="es-ES" sz="2400" dirty="0"/>
              <a:t/>
            </a:r>
            <a:br>
              <a:rPr lang="es-ES" sz="2400" dirty="0"/>
            </a:br>
            <a:r>
              <a:rPr lang="en-US" sz="2400" kern="1200" dirty="0" smtClean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/>
            </a:r>
            <a:br>
              <a:rPr lang="en-US" sz="2400" kern="1200" dirty="0" smtClean="0">
                <a:solidFill>
                  <a:srgbClr val="000000"/>
                </a:solidFill>
                <a:latin typeface="Verdana"/>
                <a:ea typeface="+mn-ea"/>
                <a:cs typeface="+mn-cs"/>
              </a:rPr>
            </a:br>
            <a:r>
              <a:rPr lang="en-US" sz="1800" b="0" u="sng" kern="1200" dirty="0" smtClean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5.2. </a:t>
            </a:r>
            <a:r>
              <a:rPr lang="en-GB" sz="1800" b="0" u="sng" kern="1200" dirty="0" smtClean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AOB</a:t>
            </a:r>
            <a:endParaRPr lang="es-ES" sz="1800" b="0" u="sng" kern="1200" dirty="0">
              <a:solidFill>
                <a:srgbClr val="0000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15</a:t>
            </a:fld>
            <a:endParaRPr lang="en-US" sz="120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85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899592" y="650149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/>
              <a:t>6</a:t>
            </a:r>
            <a:r>
              <a:rPr lang="en-US" sz="2400" b="1" dirty="0" smtClean="0"/>
              <a:t>. </a:t>
            </a:r>
            <a:r>
              <a:rPr lang="en-GB" sz="2400" b="1" dirty="0" smtClean="0"/>
              <a:t>Meeting schedule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7" name="4 Rectángulo"/>
          <p:cNvSpPr/>
          <p:nvPr/>
        </p:nvSpPr>
        <p:spPr>
          <a:xfrm>
            <a:off x="770283" y="1601605"/>
            <a:ext cx="698477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pPr lvl="1"/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8" name="5 Rectángulo"/>
          <p:cNvSpPr/>
          <p:nvPr/>
        </p:nvSpPr>
        <p:spPr>
          <a:xfrm>
            <a:off x="575556" y="6036685"/>
            <a:ext cx="7992888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s-ES" sz="1600" b="1" u="sng" dirty="0" err="1" smtClean="0"/>
              <a:t>Next</a:t>
            </a:r>
            <a:r>
              <a:rPr lang="es-ES" sz="1600" b="1" u="sng" dirty="0" smtClean="0"/>
              <a:t> IG meeting</a:t>
            </a:r>
            <a:r>
              <a:rPr lang="es-ES" sz="1600" b="1" dirty="0" smtClean="0"/>
              <a:t>: XX </a:t>
            </a:r>
            <a:r>
              <a:rPr lang="es-ES" sz="1600" b="1" dirty="0" err="1" smtClean="0"/>
              <a:t>February</a:t>
            </a:r>
            <a:r>
              <a:rPr lang="es-ES" sz="1600" b="1" dirty="0" smtClean="0"/>
              <a:t> </a:t>
            </a:r>
            <a:r>
              <a:rPr lang="es-ES" sz="1600" b="1" i="1" dirty="0" smtClean="0"/>
              <a:t>(</a:t>
            </a:r>
            <a:r>
              <a:rPr lang="es-ES" sz="1600" b="1" i="1" dirty="0" err="1" smtClean="0"/>
              <a:t>tbd</a:t>
            </a:r>
            <a:r>
              <a:rPr lang="es-ES" sz="1600" b="1" i="1" dirty="0" smtClean="0"/>
              <a:t>)</a:t>
            </a:r>
            <a:endParaRPr lang="es-ES" sz="1600" b="1" i="1" dirty="0" smtClean="0">
              <a:solidFill>
                <a:srgbClr val="FF0000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8316416" y="1059635"/>
            <a:ext cx="504056" cy="24314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smtClean="0">
                <a:solidFill>
                  <a:schemeClr val="tx1"/>
                </a:solidFill>
              </a:rPr>
              <a:t>IG</a:t>
            </a:r>
            <a:endParaRPr lang="es-ES" sz="1000" b="1" dirty="0">
              <a:solidFill>
                <a:schemeClr val="tx1"/>
              </a:solidFill>
            </a:endParaRPr>
          </a:p>
        </p:txBody>
      </p:sp>
      <p:sp>
        <p:nvSpPr>
          <p:cNvPr id="13" name="Marcador de pie de página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16</a:t>
            </a:fld>
            <a:endParaRPr lang="en-US" sz="120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18" name="Rectángulo 17"/>
          <p:cNvSpPr/>
          <p:nvPr/>
        </p:nvSpPr>
        <p:spPr>
          <a:xfrm>
            <a:off x="8316416" y="755628"/>
            <a:ext cx="504056" cy="24314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smtClean="0">
                <a:solidFill>
                  <a:schemeClr val="tx1"/>
                </a:solidFill>
              </a:rPr>
              <a:t>RCC</a:t>
            </a:r>
            <a:endParaRPr lang="es-ES" sz="1000" b="1" dirty="0">
              <a:solidFill>
                <a:schemeClr val="tx1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8316416" y="1373066"/>
            <a:ext cx="504056" cy="21597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smtClean="0">
                <a:solidFill>
                  <a:schemeClr val="tx1"/>
                </a:solidFill>
              </a:rPr>
              <a:t>SG</a:t>
            </a:r>
            <a:endParaRPr lang="es-ES" sz="1000" b="1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18" y="3186418"/>
            <a:ext cx="6397899" cy="261187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3530" y="2840362"/>
            <a:ext cx="1467055" cy="52394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6399" y="1179332"/>
            <a:ext cx="1381318" cy="40010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854" y="1761548"/>
            <a:ext cx="6534509" cy="107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6235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043608" y="2967335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Thank you for attending</a:t>
            </a:r>
            <a:endParaRPr lang="es-ES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7" name="4 Rectángulo"/>
          <p:cNvSpPr/>
          <p:nvPr/>
        </p:nvSpPr>
        <p:spPr>
          <a:xfrm>
            <a:off x="899592" y="1628800"/>
            <a:ext cx="698477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pPr lvl="1"/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4C91ACA-1C80-4EF1-B622-64D3C00CF61A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17</a:t>
            </a:fld>
            <a:endParaRPr lang="en-US" sz="120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2842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35324" y="464278"/>
            <a:ext cx="7837487" cy="607765"/>
          </a:xfrm>
        </p:spPr>
        <p:txBody>
          <a:bodyPr lIns="0" tIns="0" rIns="0" bIns="0" anchor="b" anchorCtr="0"/>
          <a:lstStyle/>
          <a:p>
            <a:pPr algn="ctr"/>
            <a:r>
              <a:rPr lang="de-DE" sz="2400" dirty="0" smtClean="0"/>
              <a:t>DRAFT AGENDA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268538" y="6308725"/>
            <a:ext cx="4967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</a:pPr>
            <a:endParaRPr lang="de-DE" sz="2400">
              <a:solidFill>
                <a:schemeClr val="bg1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EF8C7C56-833D-49D8-A5E1-C9F16BFB79A6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t>2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468" y="1072042"/>
            <a:ext cx="6866466" cy="53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9706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286345" y="796879"/>
            <a:ext cx="83884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/>
              <a:t>2. </a:t>
            </a:r>
            <a:r>
              <a:rPr lang="en-GB" sz="2000" b="1" dirty="0"/>
              <a:t>WP First target: use of infrastructures in the Region</a:t>
            </a:r>
            <a:endParaRPr lang="es-ES" sz="2000" b="1" dirty="0"/>
          </a:p>
        </p:txBody>
      </p:sp>
      <p:sp>
        <p:nvSpPr>
          <p:cNvPr id="5" name="4 Rectángulo"/>
          <p:cNvSpPr/>
          <p:nvPr/>
        </p:nvSpPr>
        <p:spPr>
          <a:xfrm>
            <a:off x="583446" y="1226369"/>
            <a:ext cx="762537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u="sng" dirty="0" smtClean="0"/>
              <a:t>2.1. </a:t>
            </a:r>
            <a:r>
              <a:rPr lang="en-US" u="sng" dirty="0"/>
              <a:t>Follow-up of infrastructure development (PCIs, TYNDP, GRIP</a:t>
            </a:r>
            <a:r>
              <a:rPr lang="en-US" u="sng" dirty="0" smtClean="0"/>
              <a:t>…)</a:t>
            </a:r>
          </a:p>
          <a:p>
            <a:pPr lvl="0"/>
            <a:endParaRPr lang="en-US" sz="1600" b="1" dirty="0"/>
          </a:p>
          <a:p>
            <a:pPr lvl="0"/>
            <a:endParaRPr lang="en-US" sz="1600" b="1" dirty="0" smtClean="0"/>
          </a:p>
          <a:p>
            <a:pPr lvl="0"/>
            <a:endParaRPr lang="es-ES" sz="1400" b="1" dirty="0"/>
          </a:p>
          <a:p>
            <a:endParaRPr lang="es-ES" sz="1600" dirty="0" smtClean="0"/>
          </a:p>
          <a:p>
            <a:r>
              <a:rPr lang="en-US" dirty="0"/>
              <a:t> 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endParaRPr lang="es-ES" sz="1600" dirty="0" smtClean="0"/>
          </a:p>
          <a:p>
            <a:endParaRPr lang="es-ES" sz="1600" dirty="0" smtClean="0"/>
          </a:p>
          <a:p>
            <a:pPr lvl="2"/>
            <a:endParaRPr lang="es-ES" sz="1600" dirty="0" smtClean="0"/>
          </a:p>
          <a:p>
            <a:r>
              <a:rPr lang="es-ES" sz="1600" dirty="0"/>
              <a:t>	</a:t>
            </a:r>
          </a:p>
          <a:p>
            <a:endParaRPr lang="es-ES" sz="1600" dirty="0" smtClean="0"/>
          </a:p>
          <a:p>
            <a:endParaRPr lang="es-ES" sz="1200" dirty="0"/>
          </a:p>
          <a:p>
            <a:pPr lvl="1"/>
            <a:endParaRPr lang="en-GB" b="1" u="sng" dirty="0" smtClean="0"/>
          </a:p>
          <a:p>
            <a:pPr lvl="1"/>
            <a:endParaRPr lang="en-GB" b="1" u="sng" dirty="0"/>
          </a:p>
          <a:p>
            <a:pPr lvl="1"/>
            <a:endParaRPr lang="en-GB" b="1" u="sng" dirty="0" smtClean="0"/>
          </a:p>
          <a:p>
            <a:pPr lvl="1"/>
            <a:endParaRPr lang="en-GB" sz="1400" b="1" u="sng" dirty="0"/>
          </a:p>
          <a:p>
            <a:pPr lvl="1"/>
            <a:endParaRPr lang="es-ES" sz="1600" dirty="0"/>
          </a:p>
          <a:p>
            <a:pPr algn="just"/>
            <a:endParaRPr lang="en-US" sz="16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3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965603" y="3272589"/>
            <a:ext cx="6751633" cy="62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b="1" dirty="0">
                <a:solidFill>
                  <a:schemeClr val="bg1"/>
                </a:solidFill>
              </a:rPr>
              <a:t>F</a:t>
            </a:r>
            <a:r>
              <a:rPr lang="en-US" sz="2800" b="1" dirty="0" smtClean="0">
                <a:solidFill>
                  <a:schemeClr val="bg1"/>
                </a:solidFill>
              </a:rPr>
              <a:t>or information by TSOs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58634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17358" y="995537"/>
            <a:ext cx="82686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/>
              <a:t>2. WP </a:t>
            </a:r>
            <a:r>
              <a:rPr lang="en-GB" sz="2000" b="1" dirty="0"/>
              <a:t>First target: use of infrastructures in the </a:t>
            </a:r>
            <a:r>
              <a:rPr lang="en-GB" sz="2000" b="1" dirty="0" smtClean="0"/>
              <a:t>Region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94507" y="4498992"/>
            <a:ext cx="7200800" cy="14615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TSOs will </a:t>
            </a:r>
            <a:r>
              <a:rPr lang="en-US" dirty="0" smtClean="0">
                <a:solidFill>
                  <a:schemeClr val="tx1"/>
                </a:solidFill>
              </a:rPr>
              <a:t>periodically inform about </a:t>
            </a: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dirty="0" smtClean="0">
                <a:solidFill>
                  <a:schemeClr val="tx1"/>
                </a:solidFill>
              </a:rPr>
              <a:t>development of </a:t>
            </a:r>
            <a:r>
              <a:rPr lang="en-US" dirty="0">
                <a:solidFill>
                  <a:schemeClr val="tx1"/>
                </a:solidFill>
              </a:rPr>
              <a:t>the report on the use of the interconnections </a:t>
            </a:r>
            <a:r>
              <a:rPr lang="en-US" dirty="0" smtClean="0">
                <a:solidFill>
                  <a:schemeClr val="tx1"/>
                </a:solidFill>
              </a:rPr>
              <a:t>in </a:t>
            </a:r>
            <a:r>
              <a:rPr lang="en-US" dirty="0">
                <a:solidFill>
                  <a:schemeClr val="tx1"/>
                </a:solidFill>
              </a:rPr>
              <a:t>the period 1</a:t>
            </a:r>
            <a:r>
              <a:rPr lang="en-US" baseline="30000" dirty="0">
                <a:solidFill>
                  <a:schemeClr val="tx1"/>
                </a:solidFill>
              </a:rPr>
              <a:t>st</a:t>
            </a:r>
            <a:r>
              <a:rPr lang="en-US" dirty="0">
                <a:solidFill>
                  <a:schemeClr val="tx1"/>
                </a:solidFill>
              </a:rPr>
              <a:t> October </a:t>
            </a:r>
            <a:r>
              <a:rPr lang="en-US" dirty="0" smtClean="0">
                <a:solidFill>
                  <a:schemeClr val="tx1"/>
                </a:solidFill>
              </a:rPr>
              <a:t>2016 </a:t>
            </a:r>
            <a:r>
              <a:rPr lang="en-US" dirty="0">
                <a:solidFill>
                  <a:schemeClr val="tx1"/>
                </a:solidFill>
              </a:rPr>
              <a:t>to 30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September 2019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Deadline: March 2020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-120316" y="1466056"/>
            <a:ext cx="859054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" u="sng" dirty="0" smtClean="0"/>
              <a:t>2.2. </a:t>
            </a:r>
            <a:r>
              <a:rPr lang="en-US" u="sng" dirty="0"/>
              <a:t>Report on use of infrastructures (</a:t>
            </a:r>
            <a:r>
              <a:rPr lang="en-US" u="sng" dirty="0" smtClean="0"/>
              <a:t>Oct16-Sept19): state of play and next steps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TSOs)</a:t>
            </a:r>
            <a:endParaRPr lang="en-US" u="sng" dirty="0" smtClean="0"/>
          </a:p>
          <a:p>
            <a:pPr lvl="1"/>
            <a:endParaRPr lang="en-US" u="sng" dirty="0"/>
          </a:p>
          <a:p>
            <a:pPr marL="1257300" lvl="2" indent="-342900">
              <a:buFont typeface="+mj-lt"/>
              <a:buAutoNum type="arabicParenR"/>
            </a:pPr>
            <a:r>
              <a:rPr lang="en-US" dirty="0" smtClean="0"/>
              <a:t>Detailed index approved</a:t>
            </a:r>
          </a:p>
          <a:p>
            <a:pPr marL="1257300" lvl="2" indent="-342900">
              <a:buFont typeface="+mj-lt"/>
              <a:buAutoNum type="arabicParenR"/>
            </a:pPr>
            <a:r>
              <a:rPr lang="en-US" dirty="0" smtClean="0"/>
              <a:t>Period of analysis was extended: Oct16-Sept19 </a:t>
            </a:r>
          </a:p>
          <a:p>
            <a:pPr marL="1257300" lvl="2" indent="-342900">
              <a:buFont typeface="+mj-lt"/>
              <a:buAutoNum type="arabicParenR"/>
            </a:pPr>
            <a:r>
              <a:rPr lang="en-US" dirty="0" smtClean="0"/>
              <a:t>The way forward agreed (two deliverables):</a:t>
            </a:r>
          </a:p>
          <a:p>
            <a:pPr marL="1714500" lvl="3" indent="-342900">
              <a:buFont typeface="+mj-lt"/>
              <a:buAutoNum type="alphaLcParenR"/>
            </a:pPr>
            <a:r>
              <a:rPr lang="en-US" b="1" dirty="0" smtClean="0"/>
              <a:t>December 2019 draft report for the period Oct16-June 19: status review</a:t>
            </a:r>
          </a:p>
          <a:p>
            <a:pPr marL="1714500" lvl="3" indent="-342900">
              <a:buFont typeface="+mj-lt"/>
              <a:buAutoNum type="alphaLcParenR"/>
            </a:pPr>
            <a:r>
              <a:rPr lang="en-US" dirty="0" smtClean="0"/>
              <a:t>March 2020: final report (updated with Oct16-Sept19 data)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82570114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3. </a:t>
            </a:r>
            <a:r>
              <a:rPr lang="en-GB" sz="2400" b="1" dirty="0"/>
              <a:t>WP </a:t>
            </a:r>
            <a:r>
              <a:rPr lang="en-GB" sz="2400" b="1" dirty="0" smtClean="0"/>
              <a:t>Second target</a:t>
            </a:r>
            <a:r>
              <a:rPr lang="en-GB" sz="2400" b="1" dirty="0"/>
              <a:t>: </a:t>
            </a:r>
            <a:r>
              <a:rPr lang="en-GB" sz="2400" b="1" dirty="0" smtClean="0"/>
              <a:t>market integration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pPr lvl="1"/>
            <a:endParaRPr lang="en-GB" dirty="0" smtClean="0"/>
          </a:p>
          <a:p>
            <a:pPr lvl="1"/>
            <a:endParaRPr lang="es-ES" sz="1600" dirty="0"/>
          </a:p>
          <a:p>
            <a:pPr lvl="1"/>
            <a:endParaRPr lang="es-ES" sz="1600" dirty="0"/>
          </a:p>
          <a:p>
            <a:pPr algn="just"/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2" name="Rectángulo 1"/>
          <p:cNvSpPr/>
          <p:nvPr/>
        </p:nvSpPr>
        <p:spPr>
          <a:xfrm>
            <a:off x="539551" y="1381417"/>
            <a:ext cx="78344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u="sng" dirty="0" smtClean="0"/>
              <a:t>3.1</a:t>
            </a:r>
            <a:r>
              <a:rPr lang="en-GB" u="sng" dirty="0"/>
              <a:t>. Follow-up of gas prices SGRI hubs vs. neighbouring hubs </a:t>
            </a:r>
          </a:p>
          <a:p>
            <a:pPr algn="just"/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NRAs and TSOs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Evolution </a:t>
            </a:r>
            <a:r>
              <a:rPr lang="en-GB" dirty="0"/>
              <a:t>of prices D+1 </a:t>
            </a:r>
            <a:r>
              <a:rPr lang="en-GB" dirty="0" smtClean="0"/>
              <a:t>(1</a:t>
            </a:r>
            <a:r>
              <a:rPr lang="en-GB" baseline="30000" dirty="0" smtClean="0"/>
              <a:t>st</a:t>
            </a:r>
            <a:r>
              <a:rPr lang="en-GB" dirty="0" smtClean="0"/>
              <a:t> </a:t>
            </a:r>
            <a:r>
              <a:rPr lang="en-GB" dirty="0" err="1" smtClean="0"/>
              <a:t>MaY</a:t>
            </a:r>
            <a:r>
              <a:rPr lang="en-GB" dirty="0" smtClean="0"/>
              <a:t> 2019- </a:t>
            </a:r>
            <a:r>
              <a:rPr lang="en-GB" dirty="0" smtClean="0"/>
              <a:t>20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dirty="0" smtClean="0"/>
              <a:t>November 2019) </a:t>
            </a:r>
            <a:endParaRPr lang="en-GB" sz="3200" dirty="0">
              <a:solidFill>
                <a:srgbClr val="FF0000"/>
              </a:solidFill>
            </a:endParaRPr>
          </a:p>
          <a:p>
            <a:pPr algn="just"/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/>
            <a:endParaRPr lang="en-GB" dirty="0"/>
          </a:p>
        </p:txBody>
      </p:sp>
      <p:pic>
        <p:nvPicPr>
          <p:cNvPr id="3" name="Imagen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39" y="2626811"/>
            <a:ext cx="8650070" cy="385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48163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73589" y="773029"/>
            <a:ext cx="7837487" cy="353219"/>
          </a:xfrm>
        </p:spPr>
        <p:txBody>
          <a:bodyPr/>
          <a:lstStyle/>
          <a:p>
            <a:pPr lvl="0"/>
            <a:r>
              <a:rPr lang="en-US" sz="2400" dirty="0">
                <a:solidFill>
                  <a:schemeClr val="tx1"/>
                </a:solidFill>
              </a:rPr>
              <a:t>3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r>
              <a:rPr lang="en-GB" sz="2400" dirty="0">
                <a:solidFill>
                  <a:schemeClr val="tx1"/>
                </a:solidFill>
              </a:rPr>
              <a:t>WP Second target: market integration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71218" y="1250558"/>
            <a:ext cx="79404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u="sng" dirty="0" smtClean="0"/>
              <a:t>3.2</a:t>
            </a:r>
            <a:r>
              <a:rPr lang="en-GB" u="sng" dirty="0"/>
              <a:t>. </a:t>
            </a:r>
            <a:r>
              <a:rPr lang="en-GB" u="sng" dirty="0" smtClean="0"/>
              <a:t>Merger of </a:t>
            </a:r>
            <a:r>
              <a:rPr lang="en-GB" u="sng" dirty="0"/>
              <a:t>market areas in </a:t>
            </a:r>
            <a:r>
              <a:rPr lang="en-GB" u="sng" dirty="0" smtClean="0"/>
              <a:t>France: main achievements and challenges after one year of operation</a:t>
            </a:r>
            <a:endParaRPr lang="en-GB" u="sng" dirty="0"/>
          </a:p>
          <a:p>
            <a:pPr lvl="1"/>
            <a:endParaRPr lang="en-GB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65603" y="3272589"/>
            <a:ext cx="6751633" cy="62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b="1" dirty="0">
                <a:solidFill>
                  <a:schemeClr val="bg1"/>
                </a:solidFill>
              </a:rPr>
              <a:t>F</a:t>
            </a:r>
            <a:r>
              <a:rPr lang="en-US" sz="2800" b="1" dirty="0" smtClean="0">
                <a:solidFill>
                  <a:schemeClr val="bg1"/>
                </a:solidFill>
              </a:rPr>
              <a:t>or information by CRE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6</a:t>
            </a:fld>
            <a:endParaRPr lang="en-US" sz="120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69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73589" y="773029"/>
            <a:ext cx="7837487" cy="353219"/>
          </a:xfrm>
        </p:spPr>
        <p:txBody>
          <a:bodyPr/>
          <a:lstStyle/>
          <a:p>
            <a:pPr lvl="0"/>
            <a:r>
              <a:rPr lang="en-US" sz="2400" dirty="0">
                <a:solidFill>
                  <a:schemeClr val="tx1"/>
                </a:solidFill>
              </a:rPr>
              <a:t>3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r>
              <a:rPr lang="en-GB" sz="2400" dirty="0">
                <a:solidFill>
                  <a:schemeClr val="tx1"/>
                </a:solidFill>
              </a:rPr>
              <a:t>WP Second target: market integration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71218" y="1250558"/>
            <a:ext cx="79404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u="sng" dirty="0" smtClean="0"/>
              <a:t>3.3. Progress on the implementation </a:t>
            </a:r>
            <a:r>
              <a:rPr lang="en-GB" u="sng" dirty="0"/>
              <a:t>of UIOLI LT mechanism </a:t>
            </a:r>
            <a:r>
              <a:rPr lang="en-GB" u="sng" dirty="0" smtClean="0"/>
              <a:t>in VIP </a:t>
            </a:r>
            <a:r>
              <a:rPr lang="en-GB" u="sng" dirty="0" err="1" smtClean="0"/>
              <a:t>Ibérico</a:t>
            </a:r>
            <a:r>
              <a:rPr lang="en-GB" u="sng" dirty="0" smtClean="0"/>
              <a:t> (Portuguese side)</a:t>
            </a:r>
            <a:endParaRPr lang="en-GB" u="sng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62041" y="3113655"/>
            <a:ext cx="7460581" cy="62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b="1" dirty="0">
                <a:solidFill>
                  <a:schemeClr val="bg1"/>
                </a:solidFill>
              </a:rPr>
              <a:t>F</a:t>
            </a:r>
            <a:r>
              <a:rPr lang="en-US" sz="2800" b="1" dirty="0" smtClean="0">
                <a:solidFill>
                  <a:schemeClr val="bg1"/>
                </a:solidFill>
              </a:rPr>
              <a:t>or information by REN/ENAGAS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7</a:t>
            </a:fld>
            <a:endParaRPr lang="en-US" sz="120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12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73589" y="773029"/>
            <a:ext cx="7837487" cy="353219"/>
          </a:xfrm>
        </p:spPr>
        <p:txBody>
          <a:bodyPr/>
          <a:lstStyle/>
          <a:p>
            <a:pPr lvl="0"/>
            <a:r>
              <a:rPr lang="en-US" sz="2400" dirty="0">
                <a:solidFill>
                  <a:schemeClr val="tx1"/>
                </a:solidFill>
              </a:rPr>
              <a:t>3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r>
              <a:rPr lang="en-GB" sz="2400" dirty="0">
                <a:solidFill>
                  <a:schemeClr val="tx1"/>
                </a:solidFill>
              </a:rPr>
              <a:t>WP Second target: market integration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71218" y="1250558"/>
            <a:ext cx="79404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u="sng" dirty="0" smtClean="0"/>
              <a:t>3.3. Progress on the implementation </a:t>
            </a:r>
            <a:r>
              <a:rPr lang="en-GB" u="sng" dirty="0"/>
              <a:t>of UIOLI LT mechanism </a:t>
            </a:r>
            <a:r>
              <a:rPr lang="en-GB" u="sng" dirty="0" smtClean="0"/>
              <a:t>in VIP </a:t>
            </a:r>
            <a:r>
              <a:rPr lang="en-GB" u="sng" dirty="0" err="1" smtClean="0"/>
              <a:t>Ibérico</a:t>
            </a:r>
            <a:r>
              <a:rPr lang="en-GB" u="sng" dirty="0" smtClean="0"/>
              <a:t> (Portuguese side)</a:t>
            </a:r>
            <a:endParaRPr lang="en-GB" u="sng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8</a:t>
            </a:fld>
            <a:endParaRPr lang="en-US" sz="120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2" name="Rectángulo 1"/>
          <p:cNvSpPr/>
          <p:nvPr/>
        </p:nvSpPr>
        <p:spPr>
          <a:xfrm>
            <a:off x="573589" y="2128658"/>
            <a:ext cx="73360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US" b="1" u="sng" dirty="0" smtClean="0">
                <a:latin typeface="Calibri" panose="020F0502020204030204" pitchFamily="34" charset="0"/>
                <a:ea typeface="Calibri" panose="020F0502020204030204" pitchFamily="34" charset="0"/>
              </a:rPr>
              <a:t>Roadmap for the implementation of UIOLI LT at VIP </a:t>
            </a:r>
            <a:r>
              <a:rPr lang="en-US" b="1" u="sng" dirty="0" err="1" smtClean="0">
                <a:latin typeface="Calibri" panose="020F0502020204030204" pitchFamily="34" charset="0"/>
                <a:ea typeface="Calibri" panose="020F0502020204030204" pitchFamily="34" charset="0"/>
              </a:rPr>
              <a:t>Ibérico</a:t>
            </a:r>
            <a:endParaRPr lang="en-US" b="1" u="sng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spcAft>
                <a:spcPts val="0"/>
              </a:spcAft>
            </a:pP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TSOs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presented a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joint draft proposal of UIOLI LT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to be applied in VIP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Ibérico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NRAs are currently assessing the proposal and will provide common comments.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Once agreed,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ERSE will approve the national legislation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according to the corresponding procedure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, which includes submitting the document to public consultation in Portugal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. At the same time, the document will  be submitted to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public consultation in ACER´s website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NRAs will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evaluate the stakeholder´s responses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. In light of the responses, if needed, NRAs will ask TSOs to review the UIOLI LT draft.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Final version of UIOLI LT will be submitted to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IG for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approval and it will be integrated in Portuguese regulation .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66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73589" y="773029"/>
            <a:ext cx="7837487" cy="353219"/>
          </a:xfrm>
        </p:spPr>
        <p:txBody>
          <a:bodyPr/>
          <a:lstStyle/>
          <a:p>
            <a:pPr lvl="0"/>
            <a:r>
              <a:rPr lang="en-US" sz="2400" dirty="0" smtClean="0">
                <a:solidFill>
                  <a:schemeClr val="tx1"/>
                </a:solidFill>
              </a:rPr>
              <a:t>4. </a:t>
            </a:r>
            <a:r>
              <a:rPr lang="en-GB" sz="2400" dirty="0">
                <a:solidFill>
                  <a:schemeClr val="tx1"/>
                </a:solidFill>
              </a:rPr>
              <a:t>WP </a:t>
            </a:r>
            <a:r>
              <a:rPr lang="en-GB" sz="2400" dirty="0" smtClean="0">
                <a:solidFill>
                  <a:schemeClr val="tx1"/>
                </a:solidFill>
              </a:rPr>
              <a:t>Third target</a:t>
            </a:r>
            <a:r>
              <a:rPr lang="en-GB" sz="2400" dirty="0">
                <a:solidFill>
                  <a:schemeClr val="tx1"/>
                </a:solidFill>
              </a:rPr>
              <a:t>: </a:t>
            </a:r>
            <a:r>
              <a:rPr lang="en-GB" sz="2400" dirty="0" smtClean="0">
                <a:solidFill>
                  <a:schemeClr val="tx1"/>
                </a:solidFill>
              </a:rPr>
              <a:t>contribution of gases to decarbonisation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71216" y="1611505"/>
            <a:ext cx="79404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2000" u="sng" dirty="0" smtClean="0"/>
              <a:t>4.1. Follow-up</a:t>
            </a:r>
            <a:endParaRPr lang="en-GB" sz="20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65603" y="3272588"/>
            <a:ext cx="7346018" cy="890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b="1" dirty="0">
                <a:solidFill>
                  <a:schemeClr val="bg1"/>
                </a:solidFill>
              </a:rPr>
              <a:t>F</a:t>
            </a:r>
            <a:r>
              <a:rPr lang="en-US" sz="2800" b="1" dirty="0" smtClean="0">
                <a:solidFill>
                  <a:schemeClr val="bg1"/>
                </a:solidFill>
              </a:rPr>
              <a:t>or information by TSOs and NRAs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9</a:t>
            </a:fld>
            <a:endParaRPr lang="en-US" sz="120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47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ER new presentation template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70C0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AC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AC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Tema do Office">
  <a:themeElements>
    <a:clrScheme name="paletaERSE01a0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13B81"/>
      </a:accent1>
      <a:accent2>
        <a:srgbClr val="E9B209"/>
      </a:accent2>
      <a:accent3>
        <a:srgbClr val="BCBCBC"/>
      </a:accent3>
      <a:accent4>
        <a:srgbClr val="8E2235"/>
      </a:accent4>
      <a:accent5>
        <a:srgbClr val="7DB928"/>
      </a:accent5>
      <a:accent6>
        <a:srgbClr val="2D5726"/>
      </a:accent6>
      <a:hlink>
        <a:srgbClr val="0563C1"/>
      </a:hlink>
      <a:folHlink>
        <a:srgbClr val="954F72"/>
      </a:folHlink>
    </a:clrScheme>
    <a:fontScheme name="Personalizado 1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stitucional.pptx" id="{5138C526-C200-44D8-9B11-242416AF3968}" vid="{C6C6AAE2-55A2-4021-BBFA-02F70F2D1428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ER_Abstract xmlns="985daa2e-53d8-4475-82b8-9c7d25324e34" xsi:nil="true"/>
    <_dlc_DocId xmlns="985daa2e-53d8-4475-82b8-9c7d25324e34">ACER-2019-88752</_dlc_DocId>
    <_dlc_DocIdUrl xmlns="985daa2e-53d8-4475-82b8-9c7d25324e34">
      <Url>https://extranet.acer.europa.eu/Events/52nd-IG-Meeting/_layouts/15/DocIdRedir.aspx?ID=ACER-2019-88752</Url>
      <Description>ACER-2019-88752</Description>
    </_dlc_DocIdUrl>
    <AcerDocumentName xmlns="d0449a69-6ace-41aa-98bb-5d028f4aa414">52st IG_Meeting guide.pptx</AcerDocumentName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2D8B7CEB10D14E80AAF2934816F6B5" ma:contentTypeVersion="20" ma:contentTypeDescription="Create a new document." ma:contentTypeScope="" ma:versionID="0802602ad4a6d923d901ec3cc8551c94">
  <xsd:schema xmlns:xsd="http://www.w3.org/2001/XMLSchema" xmlns:xs="http://www.w3.org/2001/XMLSchema" xmlns:p="http://schemas.microsoft.com/office/2006/metadata/properties" xmlns:ns2="985daa2e-53d8-4475-82b8-9c7d25324e34" xmlns:ns3="d0449a69-6ace-41aa-98bb-5d028f4aa414" targetNamespace="http://schemas.microsoft.com/office/2006/metadata/properties" ma:root="true" ma:fieldsID="e1d9c4bb62623164c344451a2bf2a357" ns2:_="" ns3:_="">
    <xsd:import namespace="985daa2e-53d8-4475-82b8-9c7d25324e34"/>
    <xsd:import namespace="d0449a69-6ace-41aa-98bb-5d028f4aa41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  <xsd:element ref="ns3:AcerDocumentNam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449a69-6ace-41aa-98bb-5d028f4aa414" elementFormDefault="qualified">
    <xsd:import namespace="http://schemas.microsoft.com/office/2006/documentManagement/types"/>
    <xsd:import namespace="http://schemas.microsoft.com/office/infopath/2007/PartnerControls"/>
    <xsd:element name="AcerDocumentName" ma:index="12" nillable="true" ma:displayName="Document name" ma:hidden="true" ma:internalName="AcerDocument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499A92-D434-498F-B1BE-D08B70EC97A9}">
  <ds:schemaRefs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documentManagement/types"/>
    <ds:schemaRef ds:uri="8ca3ab38-a585-4f9b-9e88-13756f347b31"/>
    <ds:schemaRef ds:uri="985daa2e-53d8-4475-82b8-9c7d25324e34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DB85DC0-3A67-4923-AE23-C9A2A2BE6C8A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EEE4ABB7-B611-4B9A-BD80-A7242E230B19}"/>
</file>

<file path=customXml/itemProps4.xml><?xml version="1.0" encoding="utf-8"?>
<ds:datastoreItem xmlns:ds="http://schemas.openxmlformats.org/officeDocument/2006/customXml" ds:itemID="{4B58E53D-22EB-4D1B-9036-37980DC166E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ACER new presentation template</Template>
  <TotalTime>3348</TotalTime>
  <Words>867</Words>
  <Application>Microsoft Office PowerPoint</Application>
  <PresentationFormat>Presentación en pantalla (4:3)</PresentationFormat>
  <Paragraphs>167</Paragraphs>
  <Slides>17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8</vt:i4>
      </vt:variant>
      <vt:variant>
        <vt:lpstr>Títulos de diapositiva</vt:lpstr>
      </vt:variant>
      <vt:variant>
        <vt:i4>17</vt:i4>
      </vt:variant>
    </vt:vector>
  </HeadingPairs>
  <TitlesOfParts>
    <vt:vector size="34" baseType="lpstr">
      <vt:lpstr>ＭＳ Ｐゴシック</vt:lpstr>
      <vt:lpstr>Arial</vt:lpstr>
      <vt:lpstr>Arial Unicode MS</vt:lpstr>
      <vt:lpstr>Calibri</vt:lpstr>
      <vt:lpstr>Calibri Light</vt:lpstr>
      <vt:lpstr>Cambria Math</vt:lpstr>
      <vt:lpstr>Trebuchet MS</vt:lpstr>
      <vt:lpstr>Verdana</vt:lpstr>
      <vt:lpstr>Wingdings</vt:lpstr>
      <vt:lpstr>ACER new presentation template</vt:lpstr>
      <vt:lpstr>Custom Design</vt:lpstr>
      <vt:lpstr>Office Theme</vt:lpstr>
      <vt:lpstr>ACER</vt:lpstr>
      <vt:lpstr>1_ACER</vt:lpstr>
      <vt:lpstr>1_Custom Design</vt:lpstr>
      <vt:lpstr>1_Office Theme</vt:lpstr>
      <vt:lpstr>Tema do Office</vt:lpstr>
      <vt:lpstr>Presentación de PowerPoint</vt:lpstr>
      <vt:lpstr>DRAFT AGENDA</vt:lpstr>
      <vt:lpstr>Presentación de PowerPoint</vt:lpstr>
      <vt:lpstr>Presentación de PowerPoint</vt:lpstr>
      <vt:lpstr>Presentación de PowerPoint</vt:lpstr>
      <vt:lpstr>3. WP Second target: market integration</vt:lpstr>
      <vt:lpstr>3. WP Second target: market integration</vt:lpstr>
      <vt:lpstr>3. WP Second target: market integration</vt:lpstr>
      <vt:lpstr>4. WP Third target: contribution of gases to decarbonisation</vt:lpstr>
      <vt:lpstr>Presentación de PowerPoint</vt:lpstr>
      <vt:lpstr>Presentación de PowerPoint</vt:lpstr>
      <vt:lpstr>ERSE completed the periodic NRA decision-making before the NC deadline and published transmission tariffs for 2019/2020 according to the new RPM</vt:lpstr>
      <vt:lpstr>ERSE has moved from a matrix methodology to a modified CWD approach</vt:lpstr>
      <vt:lpstr>Presentación de PowerPoint</vt:lpstr>
      <vt:lpstr>5. WP Forth target: other items for discussion   5.2. AOB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 wholesale market functioning - for Madrid forum</dc:title>
  <dc:creator>Claire CAMUS (ACER)</dc:creator>
  <cp:lastModifiedBy>Alonso Borrego, Nuria</cp:lastModifiedBy>
  <cp:revision>789</cp:revision>
  <cp:lastPrinted>2017-09-12T10:38:10Z</cp:lastPrinted>
  <dcterms:created xsi:type="dcterms:W3CDTF">2011-11-28T15:46:36Z</dcterms:created>
  <dcterms:modified xsi:type="dcterms:W3CDTF">2019-11-21T10:49:20Z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0x010100082D8B7CEB10D14E80AAF2934816F6B5</vt:lpwstr>
  </property>
  <property fmtid="{D5CDD505-2E9C-101B-9397-08002B2CF9AE}" pid="3" name="_dlc_DocIdItemGuid">
    <vt:lpwstr>82e2d1e7-93e6-401d-bad4-918bdb617e11</vt:lpwstr>
  </property>
</Properties>
</file>