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2" r:id="rId5"/>
    <p:sldMasterId id="2147483711" r:id="rId6"/>
    <p:sldMasterId id="2147483660" r:id="rId7"/>
    <p:sldMasterId id="2147483748" r:id="rId8"/>
    <p:sldMasterId id="2147483763" r:id="rId9"/>
    <p:sldMasterId id="2147483777" r:id="rId10"/>
    <p:sldMasterId id="2147483789" r:id="rId11"/>
  </p:sldMasterIdLst>
  <p:notesMasterIdLst>
    <p:notesMasterId r:id="rId33"/>
  </p:notesMasterIdLst>
  <p:handoutMasterIdLst>
    <p:handoutMasterId r:id="rId34"/>
  </p:handoutMasterIdLst>
  <p:sldIdLst>
    <p:sldId id="424" r:id="rId12"/>
    <p:sldId id="425" r:id="rId13"/>
    <p:sldId id="455" r:id="rId14"/>
    <p:sldId id="481" r:id="rId15"/>
    <p:sldId id="524" r:id="rId16"/>
    <p:sldId id="526" r:id="rId17"/>
    <p:sldId id="487" r:id="rId18"/>
    <p:sldId id="528" r:id="rId19"/>
    <p:sldId id="529" r:id="rId20"/>
    <p:sldId id="530" r:id="rId21"/>
    <p:sldId id="527" r:id="rId22"/>
    <p:sldId id="492" r:id="rId23"/>
    <p:sldId id="535" r:id="rId24"/>
    <p:sldId id="534" r:id="rId25"/>
    <p:sldId id="531" r:id="rId26"/>
    <p:sldId id="532" r:id="rId27"/>
    <p:sldId id="533" r:id="rId28"/>
    <p:sldId id="536" r:id="rId29"/>
    <p:sldId id="475" r:id="rId30"/>
    <p:sldId id="443" r:id="rId31"/>
    <p:sldId id="444" r:id="rId32"/>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ZIBERT (ACER)" initials="SZ(" lastIdx="1" clrIdx="0"/>
  <p:cmAuthor id="2" name="Bart VEREECKE (ACER)" initials="BV(" lastIdx="1" clrIdx="1">
    <p:extLst>
      <p:ext uri="{19B8F6BF-5375-455C-9EA6-DF929625EA0E}">
        <p15:presenceInfo xmlns:p15="http://schemas.microsoft.com/office/powerpoint/2012/main" userId="S-1-5-21-2095169090-3124838536-772759387-4676" providerId="AD"/>
      </p:ext>
    </p:extLst>
  </p:cmAuthor>
  <p:cmAuthor id="3" name="Alonso Borrego, Nuria" initials="ABN" lastIdx="10" clrIdx="2">
    <p:extLst>
      <p:ext uri="{19B8F6BF-5375-455C-9EA6-DF929625EA0E}">
        <p15:presenceInfo xmlns:p15="http://schemas.microsoft.com/office/powerpoint/2012/main" userId="S-1-5-21-3432830275-2768717626-2736133141-7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5D6"/>
    <a:srgbClr val="005BA1"/>
    <a:srgbClr val="12515E"/>
    <a:srgbClr val="4843B3"/>
    <a:srgbClr val="307098"/>
    <a:srgbClr val="2953DB"/>
    <a:srgbClr val="4E4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501" autoAdjust="0"/>
  </p:normalViewPr>
  <p:slideViewPr>
    <p:cSldViewPr snapToGrid="0" snapToObjects="1" showGuides="1">
      <p:cViewPr varScale="1">
        <p:scale>
          <a:sx n="69" d="100"/>
          <a:sy n="69" d="100"/>
        </p:scale>
        <p:origin x="1398" y="72"/>
      </p:cViewPr>
      <p:guideLst>
        <p:guide orient="horz" pos="2183"/>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30T09:27:31.586" idx="10">
    <p:pos x="4874" y="724"/>
    <p:text>Modificar diapo si hay cambios en la agenda</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857638" y="0"/>
            <a:ext cx="2951162" cy="497126"/>
          </a:xfrm>
          <a:prstGeom prst="rect">
            <a:avLst/>
          </a:prstGeom>
        </p:spPr>
        <p:txBody>
          <a:bodyPr vert="horz" lIns="93324" tIns="46662" rIns="93324" bIns="46662" rtlCol="0"/>
          <a:lstStyle>
            <a:lvl1pPr algn="r">
              <a:defRPr sz="1200"/>
            </a:lvl1pPr>
          </a:lstStyle>
          <a:p>
            <a:fld id="{6285BC29-8DF3-F144-8A0A-8493F3EEA37A}" type="datetimeFigureOut">
              <a:rPr lang="en-US" smtClean="0"/>
              <a:pPr/>
              <a:t>12/1/2020</a:t>
            </a:fld>
            <a:endParaRPr lang="en-US"/>
          </a:p>
        </p:txBody>
      </p:sp>
      <p:sp>
        <p:nvSpPr>
          <p:cNvPr id="4" name="Footer Placeholder 3"/>
          <p:cNvSpPr>
            <a:spLocks noGrp="1"/>
          </p:cNvSpPr>
          <p:nvPr>
            <p:ph type="ftr" sz="quarter" idx="2"/>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857638" y="9443662"/>
            <a:ext cx="2951162" cy="497126"/>
          </a:xfrm>
          <a:prstGeom prst="rect">
            <a:avLst/>
          </a:prstGeom>
        </p:spPr>
        <p:txBody>
          <a:bodyPr vert="horz" lIns="93324" tIns="46662" rIns="93324" bIns="46662" rtlCol="0" anchor="b"/>
          <a:lstStyle>
            <a:lvl1pPr algn="r">
              <a:defRPr sz="1200"/>
            </a:lvl1pPr>
          </a:lstStyle>
          <a:p>
            <a:fld id="{E7A7452C-0A13-C447-BA57-7F548E1AE4A6}" type="slidenum">
              <a:rPr lang="en-US" smtClean="0"/>
              <a:pPr/>
              <a:t>‹Nº›</a:t>
            </a:fld>
            <a:endParaRPr lang="en-US"/>
          </a:p>
        </p:txBody>
      </p:sp>
    </p:spTree>
    <p:extLst>
      <p:ext uri="{BB962C8B-B14F-4D97-AF65-F5344CB8AC3E}">
        <p14:creationId xmlns:p14="http://schemas.microsoft.com/office/powerpoint/2010/main" val="2640273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857638" y="0"/>
            <a:ext cx="2951162" cy="497126"/>
          </a:xfrm>
          <a:prstGeom prst="rect">
            <a:avLst/>
          </a:prstGeom>
        </p:spPr>
        <p:txBody>
          <a:bodyPr vert="horz" lIns="93324" tIns="46662" rIns="93324" bIns="46662" rtlCol="0"/>
          <a:lstStyle>
            <a:lvl1pPr algn="r">
              <a:defRPr sz="1200"/>
            </a:lvl1pPr>
          </a:lstStyle>
          <a:p>
            <a:fld id="{1E268557-E376-0946-9F44-EA7BAAE1DC32}" type="datetimeFigureOut">
              <a:rPr lang="en-US" smtClean="0"/>
              <a:pPr/>
              <a:t>12/1/2020</a:t>
            </a:fld>
            <a:endParaRPr lang="en-US"/>
          </a:p>
        </p:txBody>
      </p:sp>
      <p:sp>
        <p:nvSpPr>
          <p:cNvPr id="4" name="Slide Image Placeholder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3324" tIns="46662" rIns="93324" bIns="46662"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857638" y="9443662"/>
            <a:ext cx="2951162" cy="497126"/>
          </a:xfrm>
          <a:prstGeom prst="rect">
            <a:avLst/>
          </a:prstGeom>
        </p:spPr>
        <p:txBody>
          <a:bodyPr vert="horz" lIns="93324" tIns="46662" rIns="93324" bIns="46662" rtlCol="0" anchor="b"/>
          <a:lstStyle>
            <a:lvl1pPr algn="r">
              <a:defRPr sz="1200"/>
            </a:lvl1pPr>
          </a:lstStyle>
          <a:p>
            <a:fld id="{40DB7E98-F343-8748-B849-B8F9147EECDA}" type="slidenum">
              <a:rPr lang="en-US" smtClean="0"/>
              <a:pPr/>
              <a:t>‹Nº›</a:t>
            </a:fld>
            <a:endParaRPr lang="en-US"/>
          </a:p>
        </p:txBody>
      </p:sp>
    </p:spTree>
    <p:extLst>
      <p:ext uri="{BB962C8B-B14F-4D97-AF65-F5344CB8AC3E}">
        <p14:creationId xmlns:p14="http://schemas.microsoft.com/office/powerpoint/2010/main" val="347418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a:t>
            </a:fld>
            <a:endParaRPr lang="en-US"/>
          </a:p>
        </p:txBody>
      </p:sp>
    </p:spTree>
    <p:extLst>
      <p:ext uri="{BB962C8B-B14F-4D97-AF65-F5344CB8AC3E}">
        <p14:creationId xmlns:p14="http://schemas.microsoft.com/office/powerpoint/2010/main" val="159127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20</a:t>
            </a:fld>
            <a:endParaRPr lang="en-US"/>
          </a:p>
        </p:txBody>
      </p:sp>
    </p:spTree>
    <p:extLst>
      <p:ext uri="{BB962C8B-B14F-4D97-AF65-F5344CB8AC3E}">
        <p14:creationId xmlns:p14="http://schemas.microsoft.com/office/powerpoint/2010/main" val="225580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a:t>
            </a:fld>
            <a:endParaRPr lang="en-US"/>
          </a:p>
        </p:txBody>
      </p:sp>
    </p:spTree>
    <p:extLst>
      <p:ext uri="{BB962C8B-B14F-4D97-AF65-F5344CB8AC3E}">
        <p14:creationId xmlns:p14="http://schemas.microsoft.com/office/powerpoint/2010/main" val="226616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12</a:t>
            </a:fld>
            <a:endParaRPr lang="en-US"/>
          </a:p>
        </p:txBody>
      </p:sp>
    </p:spTree>
    <p:extLst>
      <p:ext uri="{BB962C8B-B14F-4D97-AF65-F5344CB8AC3E}">
        <p14:creationId xmlns:p14="http://schemas.microsoft.com/office/powerpoint/2010/main" val="344712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13</a:t>
            </a:fld>
            <a:endParaRPr lang="en-US"/>
          </a:p>
        </p:txBody>
      </p:sp>
    </p:spTree>
    <p:extLst>
      <p:ext uri="{BB962C8B-B14F-4D97-AF65-F5344CB8AC3E}">
        <p14:creationId xmlns:p14="http://schemas.microsoft.com/office/powerpoint/2010/main" val="240558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14</a:t>
            </a:fld>
            <a:endParaRPr lang="en-US"/>
          </a:p>
        </p:txBody>
      </p:sp>
    </p:spTree>
    <p:extLst>
      <p:ext uri="{BB962C8B-B14F-4D97-AF65-F5344CB8AC3E}">
        <p14:creationId xmlns:p14="http://schemas.microsoft.com/office/powerpoint/2010/main" val="3674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15</a:t>
            </a:fld>
            <a:endParaRPr lang="en-US"/>
          </a:p>
        </p:txBody>
      </p:sp>
    </p:spTree>
    <p:extLst>
      <p:ext uri="{BB962C8B-B14F-4D97-AF65-F5344CB8AC3E}">
        <p14:creationId xmlns:p14="http://schemas.microsoft.com/office/powerpoint/2010/main" val="60314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16</a:t>
            </a:fld>
            <a:endParaRPr lang="en-US"/>
          </a:p>
        </p:txBody>
      </p:sp>
    </p:spTree>
    <p:extLst>
      <p:ext uri="{BB962C8B-B14F-4D97-AF65-F5344CB8AC3E}">
        <p14:creationId xmlns:p14="http://schemas.microsoft.com/office/powerpoint/2010/main" val="234578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17</a:t>
            </a:fld>
            <a:endParaRPr lang="en-US"/>
          </a:p>
        </p:txBody>
      </p:sp>
    </p:spTree>
    <p:extLst>
      <p:ext uri="{BB962C8B-B14F-4D97-AF65-F5344CB8AC3E}">
        <p14:creationId xmlns:p14="http://schemas.microsoft.com/office/powerpoint/2010/main" val="93177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18</a:t>
            </a:fld>
            <a:endParaRPr lang="en-US"/>
          </a:p>
        </p:txBody>
      </p:sp>
    </p:spTree>
    <p:extLst>
      <p:ext uri="{BB962C8B-B14F-4D97-AF65-F5344CB8AC3E}">
        <p14:creationId xmlns:p14="http://schemas.microsoft.com/office/powerpoint/2010/main" val="29583743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11" name="Picture 2" descr="C:\Users\camuscl\AppData\Local\Microsoft\Windows\Temporary Internet Files\Content.IE5\GTVTTPZC\MP900438622[3].jpg"/>
          <p:cNvPicPr>
            <a:picLocks noChangeAspect="1" noChangeArrowheads="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8586" y="-812573"/>
            <a:ext cx="8975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OND_COVER_transp.png"/>
          <p:cNvPicPr>
            <a:picLocks noChangeAspect="1"/>
          </p:cNvPicPr>
          <p:nvPr userDrawn="1"/>
        </p:nvPicPr>
        <p:blipFill>
          <a:blip r:embed="rId4" cstate="print">
            <a:duotone>
              <a:prstClr val="black"/>
              <a:srgbClr val="2953DB">
                <a:tint val="45000"/>
                <a:satMod val="400000"/>
              </a:srgb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9770" y="0"/>
            <a:ext cx="9223769" cy="6858000"/>
          </a:xfrm>
          <a:prstGeom prst="rect">
            <a:avLst/>
          </a:prstGeom>
        </p:spPr>
      </p:pic>
      <p:sp>
        <p:nvSpPr>
          <p:cNvPr id="6" name="Date Placeholder 5"/>
          <p:cNvSpPr>
            <a:spLocks noGrp="1"/>
          </p:cNvSpPr>
          <p:nvPr userDrawn="1">
            <p:ph type="dt" sz="half" idx="10"/>
          </p:nvPr>
        </p:nvSpPr>
        <p:spPr>
          <a:xfrm>
            <a:off x="6772479" y="5680302"/>
            <a:ext cx="2133600" cy="365125"/>
          </a:xfrm>
          <a:prstGeom prst="rect">
            <a:avLst/>
          </a:prstGeom>
        </p:spPr>
        <p:txBody>
          <a:bodyPr/>
          <a:lstStyle>
            <a:lvl1pPr>
              <a:defRPr sz="1400" b="0">
                <a:latin typeface="+mj-lt"/>
              </a:defRPr>
            </a:lvl1pPr>
          </a:lstStyle>
          <a:p>
            <a:pPr algn="r"/>
            <a:endParaRPr lang="en-US" dirty="0">
              <a:solidFill>
                <a:schemeClr val="bg1"/>
              </a:solidFill>
            </a:endParaRPr>
          </a:p>
        </p:txBody>
      </p:sp>
      <p:sp>
        <p:nvSpPr>
          <p:cNvPr id="8" name="Rectangle à coins arrondis 7"/>
          <p:cNvSpPr/>
          <p:nvPr userDrawn="1"/>
        </p:nvSpPr>
        <p:spPr>
          <a:xfrm>
            <a:off x="-224009" y="770475"/>
            <a:ext cx="2937944" cy="127564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221" y="845118"/>
            <a:ext cx="2299484" cy="1047335"/>
          </a:xfrm>
          <a:prstGeom prst="rect">
            <a:avLst/>
          </a:prstGeom>
        </p:spPr>
      </p:pic>
      <p:sp>
        <p:nvSpPr>
          <p:cNvPr id="10" name="ZoneTexte 9"/>
          <p:cNvSpPr txBox="1"/>
          <p:nvPr userDrawn="1"/>
        </p:nvSpPr>
        <p:spPr>
          <a:xfrm>
            <a:off x="3275856" y="2060848"/>
            <a:ext cx="4968552" cy="369332"/>
          </a:xfrm>
          <a:prstGeom prst="rect">
            <a:avLst/>
          </a:prstGeom>
          <a:noFill/>
        </p:spPr>
        <p:txBody>
          <a:bodyPr wrap="square" rtlCol="0">
            <a:spAutoFit/>
          </a:bodyPr>
          <a:lstStyle/>
          <a:p>
            <a:endParaRPr lang="fr-BE"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9413" y="230188"/>
            <a:ext cx="2090737" cy="5895975"/>
          </a:xfrm>
          <a:prstGeom prst="rect">
            <a:avLst/>
          </a:prstGeo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230188"/>
            <a:ext cx="6119813" cy="589597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
        <p:nvSpPr>
          <p:cNvPr id="3" name="Marcador de pie de página 2"/>
          <p:cNvSpPr>
            <a:spLocks noGrp="1"/>
          </p:cNvSpPr>
          <p:nvPr>
            <p:ph type="ftr" sz="quarter" idx="12"/>
          </p:nvPr>
        </p:nvSpPr>
        <p:spPr>
          <a:xfrm>
            <a:off x="8024117" y="6352347"/>
            <a:ext cx="970306" cy="365125"/>
          </a:xfrm>
        </p:spPr>
        <p:txBody>
          <a:bodyPr/>
          <a:lstStyle/>
          <a:p>
            <a:endParaRPr lang="en-US"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pic>
        <p:nvPicPr>
          <p:cNvPr id="7" name="Picture 3" descr="C:\Users\camuscl\AppData\Local\Microsoft\Windows\Temporary Internet Files\Content.IE5\2FRRTCXG\MP90043862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222744" y="868680"/>
            <a:ext cx="7921256" cy="512064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txBox="1">
            <a:spLocks/>
          </p:cNvSpPr>
          <p:nvPr/>
        </p:nvSpPr>
        <p:spPr>
          <a:xfrm>
            <a:off x="457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10/13/11</a:t>
            </a:r>
          </a:p>
        </p:txBody>
      </p:sp>
      <p:sp>
        <p:nvSpPr>
          <p:cNvPr id="9" name="Rounded Rectangle 8"/>
          <p:cNvSpPr/>
          <p:nvPr/>
        </p:nvSpPr>
        <p:spPr>
          <a:xfrm>
            <a:off x="1222744" y="1318438"/>
            <a:ext cx="8835656" cy="395531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 name="Picture 2" descr="C:\Users\camuscl\AppData\Local\Microsoft\Windows\Temporary Internet Files\Content.IE5\2FRRTCXG\MP9004386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744" y="1298339"/>
            <a:ext cx="7921256" cy="4261322"/>
          </a:xfrm>
          <a:prstGeom prst="rect">
            <a:avLst/>
          </a:prstGeom>
        </p:spPr>
        <p:style>
          <a:lnRef idx="1">
            <a:schemeClr val="accent1"/>
          </a:lnRef>
          <a:fillRef idx="2">
            <a:schemeClr val="accent1"/>
          </a:fillRef>
          <a:effectRef idx="1">
            <a:schemeClr val="accent1"/>
          </a:effectRef>
          <a:fontRef idx="minor">
            <a:schemeClr val="dk1"/>
          </a:fontRef>
        </p:style>
      </p:pic>
      <p:sp>
        <p:nvSpPr>
          <p:cNvPr id="11" name="Rounded Rectangle 10"/>
          <p:cNvSpPr/>
          <p:nvPr/>
        </p:nvSpPr>
        <p:spPr>
          <a:xfrm>
            <a:off x="2392326" y="1956391"/>
            <a:ext cx="6294474" cy="33173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2" name="Rectangle 11"/>
          <p:cNvSpPr/>
          <p:nvPr/>
        </p:nvSpPr>
        <p:spPr>
          <a:xfrm>
            <a:off x="0" y="0"/>
            <a:ext cx="9144000" cy="7363752"/>
          </a:xfrm>
          <a:prstGeom prst="rect">
            <a:avLst/>
          </a:prstGeom>
          <a:solidFill>
            <a:srgbClr val="0374B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3" name="Rounded Rectangle 12"/>
          <p:cNvSpPr/>
          <p:nvPr/>
        </p:nvSpPr>
        <p:spPr>
          <a:xfrm>
            <a:off x="1222743" y="5907471"/>
            <a:ext cx="8176437" cy="673328"/>
          </a:xfrm>
          <a:prstGeom prst="round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4" name="Rounded Rectangle 13"/>
          <p:cNvSpPr/>
          <p:nvPr/>
        </p:nvSpPr>
        <p:spPr>
          <a:xfrm>
            <a:off x="1222745" y="1055282"/>
            <a:ext cx="8495413" cy="4481623"/>
          </a:xfrm>
          <a:prstGeom prst="roundRect">
            <a:avLst/>
          </a:prstGeom>
          <a:blipFill dpi="0" rotWithShape="1">
            <a:blip r:embed="rId5">
              <a:lum bright="70000" contrast="-70000"/>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Rounded Rectangle 14"/>
          <p:cNvSpPr/>
          <p:nvPr/>
        </p:nvSpPr>
        <p:spPr>
          <a:xfrm>
            <a:off x="-318977" y="712381"/>
            <a:ext cx="3285461" cy="14141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44280"/>
            <a:ext cx="2861364" cy="1303253"/>
          </a:xfrm>
          <a:prstGeom prst="rect">
            <a:avLst/>
          </a:prstGeom>
        </p:spPr>
      </p:pic>
      <p:sp>
        <p:nvSpPr>
          <p:cNvPr id="17" name="TextBox 16"/>
          <p:cNvSpPr txBox="1"/>
          <p:nvPr/>
        </p:nvSpPr>
        <p:spPr>
          <a:xfrm>
            <a:off x="1775636" y="6034287"/>
            <a:ext cx="6475476" cy="461665"/>
          </a:xfrm>
          <a:prstGeom prst="rect">
            <a:avLst/>
          </a:prstGeom>
          <a:noFill/>
        </p:spPr>
        <p:txBody>
          <a:bodyPr wrap="square" rtlCol="0">
            <a:spAutoFit/>
          </a:bodyPr>
          <a:lstStyle/>
          <a:p>
            <a:r>
              <a:rPr lang="en-US" sz="2400" b="1" dirty="0">
                <a:solidFill>
                  <a:srgbClr val="0374B9"/>
                </a:solidFill>
                <a:latin typeface="Verdana"/>
                <a:cs typeface="Verdana"/>
              </a:rPr>
              <a:t>EVENT</a:t>
            </a:r>
          </a:p>
        </p:txBody>
      </p:sp>
      <p:sp>
        <p:nvSpPr>
          <p:cNvPr id="18" name="Date Placeholder 3"/>
          <p:cNvSpPr txBox="1">
            <a:spLocks/>
          </p:cNvSpPr>
          <p:nvPr/>
        </p:nvSpPr>
        <p:spPr>
          <a:xfrm>
            <a:off x="6819012" y="6078167"/>
            <a:ext cx="2133600" cy="33193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rgbClr val="0374B9"/>
                </a:solidFill>
                <a:latin typeface="Verdana"/>
                <a:cs typeface="Verdana"/>
              </a:rPr>
              <a:t>10/13/11</a:t>
            </a:r>
          </a:p>
        </p:txBody>
      </p:sp>
      <p:sp>
        <p:nvSpPr>
          <p:cNvPr id="19" name="TextBox 18"/>
          <p:cNvSpPr txBox="1"/>
          <p:nvPr/>
        </p:nvSpPr>
        <p:spPr>
          <a:xfrm>
            <a:off x="3094074" y="2126512"/>
            <a:ext cx="5592726" cy="2554545"/>
          </a:xfrm>
          <a:prstGeom prst="rect">
            <a:avLst/>
          </a:prstGeom>
          <a:noFill/>
        </p:spPr>
        <p:txBody>
          <a:bodyPr wrap="square" rtlCol="0">
            <a:spAutoFit/>
          </a:bodyPr>
          <a:lstStyle/>
          <a:p>
            <a:r>
              <a:rPr lang="en-IE" sz="2800" b="1" dirty="0">
                <a:solidFill>
                  <a:srgbClr val="0374B9"/>
                </a:solidFill>
                <a:latin typeface="Verdana" pitchFamily="34" charset="0"/>
                <a:ea typeface="Verdana" pitchFamily="34" charset="0"/>
                <a:cs typeface="Verdana" pitchFamily="34" charset="0"/>
              </a:rPr>
              <a:t>TITLE OF THE PRESENTATION</a:t>
            </a:r>
          </a:p>
          <a:p>
            <a:endParaRPr lang="en-IE" sz="2800" b="1" dirty="0">
              <a:solidFill>
                <a:srgbClr val="0374B9"/>
              </a:solidFill>
              <a:latin typeface="Verdana" pitchFamily="34" charset="0"/>
              <a:ea typeface="Verdana" pitchFamily="34" charset="0"/>
              <a:cs typeface="Verdana" pitchFamily="34" charset="0"/>
            </a:endParaRPr>
          </a:p>
          <a:p>
            <a:r>
              <a:rPr lang="en-IE" sz="2400" dirty="0">
                <a:solidFill>
                  <a:srgbClr val="0374B9"/>
                </a:solidFill>
                <a:latin typeface="Verdana" pitchFamily="34" charset="0"/>
                <a:ea typeface="Verdana" pitchFamily="34" charset="0"/>
                <a:cs typeface="Verdana" pitchFamily="34" charset="0"/>
              </a:rPr>
              <a:t>Name of the speaker</a:t>
            </a:r>
          </a:p>
          <a:p>
            <a:r>
              <a:rPr lang="en-IE" sz="2400" dirty="0">
                <a:solidFill>
                  <a:srgbClr val="0374B9"/>
                </a:solidFill>
                <a:latin typeface="Verdana" pitchFamily="34" charset="0"/>
                <a:ea typeface="Verdana" pitchFamily="34" charset="0"/>
                <a:cs typeface="Verdana" pitchFamily="34" charset="0"/>
              </a:rPr>
              <a:t>Position</a:t>
            </a:r>
          </a:p>
          <a:p>
            <a:endParaRPr lang="en-IE" sz="2800" b="1" dirty="0">
              <a:latin typeface="Verdana" pitchFamily="34" charset="0"/>
              <a:ea typeface="Verdana" pitchFamily="34" charset="0"/>
              <a:cs typeface="Verdana"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ound Single Corner Rectangle 6"/>
          <p:cNvSpPr/>
          <p:nvPr/>
        </p:nvSpPr>
        <p:spPr>
          <a:xfrm>
            <a:off x="0" y="6381721"/>
            <a:ext cx="7937681" cy="476279"/>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5620869" y="6492875"/>
            <a:ext cx="2133600" cy="365125"/>
          </a:xfrm>
          <a:prstGeom prst="rect">
            <a:avLst/>
          </a:prstGeom>
        </p:spPr>
        <p:txBody>
          <a:bodyPr/>
          <a:lstStyle/>
          <a:p>
            <a:pPr algn="r"/>
            <a:endParaRPr lang="en-US" b="1" dirty="0">
              <a:solidFill>
                <a:srgbClr val="FFFFFF"/>
              </a:solidFill>
              <a:cs typeface="Verdana"/>
            </a:endParaRPr>
          </a:p>
        </p:txBody>
      </p:sp>
      <p:sp>
        <p:nvSpPr>
          <p:cNvPr id="9" name="TextBox 8"/>
          <p:cNvSpPr txBox="1"/>
          <p:nvPr/>
        </p:nvSpPr>
        <p:spPr>
          <a:xfrm>
            <a:off x="2217329" y="6492875"/>
            <a:ext cx="3698332" cy="307777"/>
          </a:xfrm>
          <a:prstGeom prst="rect">
            <a:avLst/>
          </a:prstGeom>
          <a:noFill/>
        </p:spPr>
        <p:txBody>
          <a:bodyPr wrap="square" rtlCol="0">
            <a:spAutoFit/>
          </a:bodyPr>
          <a:lstStyle/>
          <a:p>
            <a:r>
              <a:rPr lang="en-US" sz="1400" b="1" dirty="0">
                <a:solidFill>
                  <a:srgbClr val="FFFFFF"/>
                </a:solidFill>
                <a:latin typeface="Verdana"/>
                <a:cs typeface="Verdana"/>
              </a:rPr>
              <a:t>TITLE</a:t>
            </a:r>
          </a:p>
        </p:txBody>
      </p:sp>
      <p:sp>
        <p:nvSpPr>
          <p:cNvPr id="10" name="Round Single Corner Rectangle 9"/>
          <p:cNvSpPr/>
          <p:nvPr/>
        </p:nvSpPr>
        <p:spPr>
          <a:xfrm rot="10800000">
            <a:off x="2217329" y="0"/>
            <a:ext cx="6926671" cy="692675"/>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1" name="TextBox 10"/>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TITLE</a:t>
            </a:r>
          </a:p>
        </p:txBody>
      </p:sp>
      <p:sp>
        <p:nvSpPr>
          <p:cNvPr id="12" name="TextBox 11"/>
          <p:cNvSpPr txBox="1"/>
          <p:nvPr/>
        </p:nvSpPr>
        <p:spPr>
          <a:xfrm>
            <a:off x="2569304" y="2247703"/>
            <a:ext cx="6475476" cy="369332"/>
          </a:xfrm>
          <a:prstGeom prst="rect">
            <a:avLst/>
          </a:prstGeom>
          <a:noFill/>
        </p:spPr>
        <p:txBody>
          <a:bodyPr wrap="square" rtlCol="0">
            <a:spAutoFit/>
          </a:bodyPr>
          <a:lstStyle/>
          <a:p>
            <a:r>
              <a:rPr lang="en-US" b="1" i="1" dirty="0">
                <a:solidFill>
                  <a:schemeClr val="tx1">
                    <a:lumMod val="95000"/>
                    <a:lumOff val="5000"/>
                  </a:schemeClr>
                </a:solidFill>
                <a:latin typeface="Verdana"/>
                <a:cs typeface="Verdana"/>
              </a:rPr>
              <a:t>Subtitle</a:t>
            </a:r>
          </a:p>
        </p:txBody>
      </p:sp>
      <p:sp>
        <p:nvSpPr>
          <p:cNvPr id="13" name="TextBox 12"/>
          <p:cNvSpPr txBox="1"/>
          <p:nvPr/>
        </p:nvSpPr>
        <p:spPr>
          <a:xfrm>
            <a:off x="2569304" y="3072824"/>
            <a:ext cx="6475476" cy="307777"/>
          </a:xfrm>
          <a:prstGeom prst="rect">
            <a:avLst/>
          </a:prstGeom>
          <a:noFill/>
        </p:spPr>
        <p:txBody>
          <a:bodyPr wrap="square" rtlCol="0">
            <a:spAutoFit/>
          </a:bodyPr>
          <a:lstStyle/>
          <a:p>
            <a:r>
              <a:rPr lang="en-US" sz="1400" dirty="0">
                <a:solidFill>
                  <a:schemeClr val="tx1">
                    <a:lumMod val="95000"/>
                    <a:lumOff val="5000"/>
                  </a:schemeClr>
                </a:solidFill>
                <a:latin typeface="Verdana"/>
                <a:cs typeface="Verdana"/>
              </a:rPr>
              <a:t>Body text</a:t>
            </a:r>
          </a:p>
        </p:txBody>
      </p:sp>
      <p:sp>
        <p:nvSpPr>
          <p:cNvPr id="14" name="Rounded Rectangle 13"/>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363FF"/>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ound Single Corner Rectangle 6"/>
          <p:cNvSpPr/>
          <p:nvPr/>
        </p:nvSpPr>
        <p:spPr>
          <a:xfrm flipV="1">
            <a:off x="0" y="0"/>
            <a:ext cx="8530919" cy="1136386"/>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extBox 7"/>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TITRE</a:t>
            </a:r>
          </a:p>
        </p:txBody>
      </p:sp>
      <p:sp>
        <p:nvSpPr>
          <p:cNvPr id="9" name="TextBox 8"/>
          <p:cNvSpPr txBox="1"/>
          <p:nvPr/>
        </p:nvSpPr>
        <p:spPr>
          <a:xfrm>
            <a:off x="2569304" y="2247703"/>
            <a:ext cx="6475476" cy="369332"/>
          </a:xfrm>
          <a:prstGeom prst="rect">
            <a:avLst/>
          </a:prstGeom>
          <a:noFill/>
        </p:spPr>
        <p:txBody>
          <a:bodyPr wrap="square" rtlCol="0">
            <a:spAutoFit/>
          </a:bodyPr>
          <a:lstStyle/>
          <a:p>
            <a:r>
              <a:rPr lang="en-US" b="1" i="1" dirty="0">
                <a:latin typeface="Verdana"/>
                <a:cs typeface="Verdana"/>
              </a:rPr>
              <a:t>Subtitle</a:t>
            </a:r>
          </a:p>
        </p:txBody>
      </p:sp>
      <p:sp>
        <p:nvSpPr>
          <p:cNvPr id="10" name="TextBox 9"/>
          <p:cNvSpPr txBox="1"/>
          <p:nvPr/>
        </p:nvSpPr>
        <p:spPr>
          <a:xfrm>
            <a:off x="2569304" y="3059668"/>
            <a:ext cx="6475476" cy="307777"/>
          </a:xfrm>
          <a:prstGeom prst="rect">
            <a:avLst/>
          </a:prstGeom>
          <a:noFill/>
        </p:spPr>
        <p:txBody>
          <a:bodyPr wrap="square" rtlCol="0">
            <a:spAutoFit/>
          </a:bodyPr>
          <a:lstStyle/>
          <a:p>
            <a:r>
              <a:rPr lang="en-US" sz="1400" dirty="0">
                <a:latin typeface="Verdana"/>
                <a:cs typeface="Verdana"/>
              </a:rPr>
              <a:t>Body text</a:t>
            </a:r>
          </a:p>
        </p:txBody>
      </p:sp>
      <p:sp>
        <p:nvSpPr>
          <p:cNvPr id="11" name="Rounded Rectangle 10"/>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rot="16200000">
            <a:off x="5231830" y="2804478"/>
            <a:ext cx="547825" cy="7276520"/>
          </a:xfrm>
          <a:prstGeom prst="round2SameRect">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74B9"/>
              </a:solidFill>
            </a:endParaRPr>
          </a:p>
        </p:txBody>
      </p:sp>
      <p:sp>
        <p:nvSpPr>
          <p:cNvPr id="13"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72295" y="6291964"/>
            <a:ext cx="3698332" cy="307777"/>
          </a:xfrm>
          <a:prstGeom prst="rect">
            <a:avLst/>
          </a:prstGeom>
          <a:noFill/>
        </p:spPr>
        <p:txBody>
          <a:bodyPr wrap="square" rtlCol="0">
            <a:spAutoFit/>
          </a:bodyPr>
          <a:lstStyle/>
          <a:p>
            <a:r>
              <a:rPr lang="en-US" sz="1400" b="1" dirty="0">
                <a:solidFill>
                  <a:srgbClr val="0374B9"/>
                </a:solidFill>
                <a:latin typeface="Verdana"/>
                <a:cs typeface="Verdana"/>
              </a:rPr>
              <a:t>TITLE</a:t>
            </a:r>
          </a:p>
        </p:txBody>
      </p:sp>
      <p:sp>
        <p:nvSpPr>
          <p:cNvPr id="15" name="Date Placeholder 3"/>
          <p:cNvSpPr>
            <a:spLocks noGrp="1"/>
          </p:cNvSpPr>
          <p:nvPr>
            <p:ph type="dt" sz="half" idx="10"/>
          </p:nvPr>
        </p:nvSpPr>
        <p:spPr>
          <a:xfrm>
            <a:off x="6687669" y="6280494"/>
            <a:ext cx="2133600" cy="365125"/>
          </a:xfrm>
          <a:prstGeom prst="rect">
            <a:avLst/>
          </a:prstGeom>
        </p:spPr>
        <p:txBody>
          <a:bodyPr/>
          <a:lstStyle/>
          <a:p>
            <a:pPr algn="r"/>
            <a:endParaRPr lang="en-US" b="1" dirty="0">
              <a:solidFill>
                <a:srgbClr val="FFFFFF"/>
              </a:solidFill>
              <a:cs typeface="Verdana"/>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70"/>
            <a:ext cx="1803085" cy="82124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Tree>
    <p:extLst>
      <p:ext uri="{BB962C8B-B14F-4D97-AF65-F5344CB8AC3E}">
        <p14:creationId xmlns:p14="http://schemas.microsoft.com/office/powerpoint/2010/main" val="2969921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Click to edit Master subtitle style</a:t>
            </a:r>
          </a:p>
          <a:p>
            <a:endParaRPr lang="en-US" dirty="0"/>
          </a:p>
          <a:p>
            <a:endParaRPr lang="en-US" dirty="0"/>
          </a:p>
        </p:txBody>
      </p:sp>
      <p:sp>
        <p:nvSpPr>
          <p:cNvPr id="4" name="Date Placeholder 3"/>
          <p:cNvSpPr>
            <a:spLocks noGrp="1"/>
          </p:cNvSpPr>
          <p:nvPr>
            <p:ph type="dt" sz="half" idx="10"/>
          </p:nvPr>
        </p:nvSpPr>
        <p:spPr>
          <a:xfrm>
            <a:off x="5638800" y="6492875"/>
            <a:ext cx="2133600" cy="365125"/>
          </a:xfrm>
          <a:prstGeom prst="rect">
            <a:avLst/>
          </a:prstGeom>
        </p:spPr>
        <p:txBody>
          <a:bodyPr/>
          <a:lstStyle>
            <a:lvl1pPr algn="r">
              <a:defRPr sz="1400">
                <a:solidFill>
                  <a:schemeClr val="bg1"/>
                </a:solidFill>
              </a:defRPr>
            </a:lvl1pPr>
          </a:lstStyle>
          <a:p>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029929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Tree>
    <p:extLst>
      <p:ext uri="{BB962C8B-B14F-4D97-AF65-F5344CB8AC3E}">
        <p14:creationId xmlns:p14="http://schemas.microsoft.com/office/powerpoint/2010/main" val="1869342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276885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116524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974507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5123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158620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67682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971781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107525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089659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465561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893020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43265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3612681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402913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672064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1816693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8600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0550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57214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491404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7397094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8729098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ound Single Corner Rectangle 5"/>
          <p:cNvSpPr/>
          <p:nvPr/>
        </p:nvSpPr>
        <p:spPr>
          <a:xfrm>
            <a:off x="0" y="6381721"/>
            <a:ext cx="7937681" cy="476279"/>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p>
        </p:txBody>
      </p:sp>
      <p:sp>
        <p:nvSpPr>
          <p:cNvPr id="16" name="Date Placeholder 3"/>
          <p:cNvSpPr>
            <a:spLocks noGrp="1"/>
          </p:cNvSpPr>
          <p:nvPr>
            <p:ph type="dt" sz="half" idx="2"/>
          </p:nvPr>
        </p:nvSpPr>
        <p:spPr>
          <a:xfrm>
            <a:off x="5620869" y="6492875"/>
            <a:ext cx="2133600" cy="365125"/>
          </a:xfrm>
          <a:prstGeom prst="rect">
            <a:avLst/>
          </a:prstGeom>
        </p:spPr>
        <p:txBody>
          <a:bodyPr/>
          <a:lstStyle>
            <a:lvl1pPr>
              <a:defRPr sz="1400"/>
            </a:lvl1pPr>
          </a:lstStyle>
          <a:p>
            <a:pPr algn="r"/>
            <a:endParaRPr lang="en-US" b="1" dirty="0">
              <a:solidFill>
                <a:srgbClr val="FFFFFF"/>
              </a:solidFill>
              <a:cs typeface="Verdana"/>
            </a:endParaRPr>
          </a:p>
        </p:txBody>
      </p:sp>
      <p:sp>
        <p:nvSpPr>
          <p:cNvPr id="18"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2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
        <p:nvSpPr>
          <p:cNvPr id="6" name="Footer Placeholder 4"/>
          <p:cNvSpPr>
            <a:spLocks noGrp="1"/>
          </p:cNvSpPr>
          <p:nvPr>
            <p:ph type="ftr" sz="quarter" idx="3"/>
          </p:nvPr>
        </p:nvSpPr>
        <p:spPr>
          <a:xfrm>
            <a:off x="6098823" y="146756"/>
            <a:ext cx="2895600" cy="365125"/>
          </a:xfrm>
          <a:prstGeom prst="rect">
            <a:avLst/>
          </a:prstGeom>
        </p:spPr>
        <p:txBody>
          <a:bodyPr/>
          <a:lstStyle>
            <a:lvl1pPr>
              <a:defRPr b="1">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30" r:id="rId5"/>
    <p:sldLayoutId id="2147483731" r:id="rId6"/>
    <p:sldLayoutId id="2147483732" r:id="rId7"/>
    <p:sldLayoutId id="2147483801" r:id="rId8"/>
  </p:sldLayoutIdLst>
  <p:transition spd="med">
    <p:wipe dir="r"/>
  </p:transition>
  <p:hf hdr="0" dt="0"/>
  <p:txStyles>
    <p:titleStyle>
      <a:lvl1pPr algn="l" rtl="0" eaLnBrk="1" fontAlgn="base" hangingPunct="1">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ound Single Corner Rectangle 7"/>
          <p:cNvSpPr/>
          <p:nvPr/>
        </p:nvSpPr>
        <p:spPr>
          <a:xfrm flipV="1">
            <a:off x="0" y="-1"/>
            <a:ext cx="8530919" cy="1136386"/>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ound Same Side Corner Rectangle 13"/>
          <p:cNvSpPr/>
          <p:nvPr/>
        </p:nvSpPr>
        <p:spPr>
          <a:xfrm rot="16200000">
            <a:off x="5231830" y="2804478"/>
            <a:ext cx="547825" cy="7276520"/>
          </a:xfrm>
          <a:prstGeom prst="round2SameRect">
            <a:avLst/>
          </a:prstGeom>
          <a:solidFill>
            <a:schemeClr val="bg1"/>
          </a:solidFill>
          <a:ln>
            <a:noFill/>
          </a:ln>
          <a:effectLst>
            <a:outerShdw blurRad="2032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2"/>
          </p:nvPr>
        </p:nvSpPr>
        <p:spPr>
          <a:xfrm>
            <a:off x="6687669" y="6280494"/>
            <a:ext cx="2133600" cy="365125"/>
          </a:xfrm>
          <a:prstGeom prst="rect">
            <a:avLst/>
          </a:prstGeom>
        </p:spPr>
        <p:txBody>
          <a:bodyPr/>
          <a:lstStyle/>
          <a:p>
            <a:pPr algn="r"/>
            <a:endParaRPr lang="en-US" b="1" dirty="0">
              <a:solidFill>
                <a:srgbClr val="30708E"/>
              </a:solidFill>
              <a:latin typeface="Verdana"/>
              <a:cs typeface="Verdana"/>
            </a:endParaRPr>
          </a:p>
        </p:txBody>
      </p:sp>
      <p:pic>
        <p:nvPicPr>
          <p:cNvPr id="13"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432" y="234244"/>
            <a:ext cx="1466401" cy="667895"/>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spd="med">
    <p:wipe dir="r"/>
  </p:transition>
  <p:hf hdr="0" dt="0"/>
  <p:txStyles>
    <p:titleStyle>
      <a:lvl1pPr algn="l" rtl="0" eaLnBrk="0" fontAlgn="base" hangingPunct="0">
        <a:lnSpc>
          <a:spcPct val="90000"/>
        </a:lnSpc>
        <a:spcBef>
          <a:spcPct val="0"/>
        </a:spcBef>
        <a:spcAft>
          <a:spcPct val="0"/>
        </a:spcAft>
        <a:defRPr sz="3200">
          <a:solidFill>
            <a:srgbClr val="000000"/>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rgbClr val="000000"/>
          </a:solidFill>
          <a:latin typeface="Arial" charset="0"/>
        </a:defRPr>
      </a:lvl6pPr>
      <a:lvl7pPr marL="914400" algn="l" rtl="0" fontAlgn="base">
        <a:lnSpc>
          <a:spcPct val="90000"/>
        </a:lnSpc>
        <a:spcBef>
          <a:spcPct val="0"/>
        </a:spcBef>
        <a:spcAft>
          <a:spcPct val="0"/>
        </a:spcAft>
        <a:defRPr sz="3200">
          <a:solidFill>
            <a:srgbClr val="000000"/>
          </a:solidFill>
          <a:latin typeface="Arial" charset="0"/>
        </a:defRPr>
      </a:lvl7pPr>
      <a:lvl8pPr marL="1371600" algn="l" rtl="0" fontAlgn="base">
        <a:lnSpc>
          <a:spcPct val="90000"/>
        </a:lnSpc>
        <a:spcBef>
          <a:spcPct val="0"/>
        </a:spcBef>
        <a:spcAft>
          <a:spcPct val="0"/>
        </a:spcAft>
        <a:defRPr sz="3200">
          <a:solidFill>
            <a:srgbClr val="000000"/>
          </a:solidFill>
          <a:latin typeface="Arial" charset="0"/>
        </a:defRPr>
      </a:lvl8pPr>
      <a:lvl9pPr marL="1828800" algn="l" rtl="0" fontAlgn="base">
        <a:lnSpc>
          <a:spcPct val="90000"/>
        </a:lnSpc>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ransition spd="med">
    <p:wipe dir="r"/>
  </p:transition>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2336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7D7C-36E6-4D70-A6D8-49742D20AFC2}" type="slidenum">
              <a:rPr lang="en-IE" smtClean="0"/>
              <a:t>‹Nº›</a:t>
            </a:fld>
            <a:endParaRPr lang="en-IE"/>
          </a:p>
        </p:txBody>
      </p:sp>
    </p:spTree>
    <p:extLst>
      <p:ext uri="{BB962C8B-B14F-4D97-AF65-F5344CB8AC3E}">
        <p14:creationId xmlns:p14="http://schemas.microsoft.com/office/powerpoint/2010/main" val="323714865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iteco.gob.es/es/ministerio/hoja-de-ruta-del-hidrogeno-renovable.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4294967295"/>
          </p:nvPr>
        </p:nvSpPr>
        <p:spPr>
          <a:xfrm>
            <a:off x="4687175" y="5229225"/>
            <a:ext cx="4456825" cy="1008063"/>
          </a:xfrm>
          <a:prstGeom prst="rect">
            <a:avLst/>
          </a:prstGeom>
        </p:spPr>
        <p:txBody>
          <a:bodyPr/>
          <a:lstStyle/>
          <a:p>
            <a:pPr algn="ctr" eaLnBrk="1" hangingPunct="1">
              <a:lnSpc>
                <a:spcPct val="100000"/>
              </a:lnSpc>
              <a:spcBef>
                <a:spcPct val="0"/>
              </a:spcBef>
              <a:buNone/>
            </a:pPr>
            <a:r>
              <a:rPr lang="en-US" sz="2400" b="1" dirty="0"/>
              <a:t>9</a:t>
            </a:r>
            <a:r>
              <a:rPr lang="en-US" sz="2400" b="1" baseline="30000" dirty="0"/>
              <a:t>th</a:t>
            </a:r>
            <a:r>
              <a:rPr lang="en-US" sz="2400" b="1" dirty="0"/>
              <a:t> December 2020</a:t>
            </a:r>
          </a:p>
          <a:p>
            <a:pPr algn="ctr" eaLnBrk="1" hangingPunct="1">
              <a:lnSpc>
                <a:spcPct val="100000"/>
              </a:lnSpc>
              <a:spcBef>
                <a:spcPct val="0"/>
              </a:spcBef>
              <a:buNone/>
            </a:pPr>
            <a:r>
              <a:rPr lang="en-US" sz="2400" dirty="0"/>
              <a:t>Telco</a:t>
            </a:r>
          </a:p>
        </p:txBody>
      </p:sp>
      <p:sp>
        <p:nvSpPr>
          <p:cNvPr id="9" name="Rectangle 5"/>
          <p:cNvSpPr>
            <a:spLocks noChangeArrowheads="1"/>
          </p:cNvSpPr>
          <p:nvPr/>
        </p:nvSpPr>
        <p:spPr bwMode="auto">
          <a:xfrm>
            <a:off x="395536"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2800" b="1" kern="0" dirty="0">
                <a:cs typeface="+mn-cs"/>
              </a:rPr>
              <a:t>56</a:t>
            </a:r>
            <a:r>
              <a:rPr lang="en-GB" sz="2800" b="1" kern="0" baseline="30000" dirty="0">
                <a:cs typeface="+mn-cs"/>
              </a:rPr>
              <a:t>th</a:t>
            </a:r>
            <a:r>
              <a:rPr lang="en-GB" sz="2800" b="1" kern="0" dirty="0">
                <a:cs typeface="+mn-cs"/>
              </a:rPr>
              <a:t> IG Meeting </a:t>
            </a:r>
            <a:r>
              <a:rPr lang="en-GB" sz="2800" b="1" kern="0" dirty="0">
                <a:solidFill>
                  <a:srgbClr val="264D74"/>
                </a:solidFill>
                <a:cs typeface="+mn-cs"/>
              </a:rPr>
              <a:t/>
            </a:r>
            <a:br>
              <a:rPr lang="en-GB" sz="2800" b="1" kern="0" dirty="0">
                <a:solidFill>
                  <a:srgbClr val="264D74"/>
                </a:solidFill>
                <a:cs typeface="+mn-cs"/>
              </a:rPr>
            </a:br>
            <a:r>
              <a:rPr lang="en-GB" sz="2800" b="1" kern="0" dirty="0">
                <a:cs typeface="+mn-cs"/>
              </a:rPr>
              <a:t>South Gas Regional Initiative</a:t>
            </a:r>
          </a:p>
        </p:txBody>
      </p:sp>
      <p:pic>
        <p:nvPicPr>
          <p:cNvPr id="4" name="3 Imagen"/>
          <p:cNvPicPr/>
          <p:nvPr/>
        </p:nvPicPr>
        <p:blipFill>
          <a:blip r:embed="rId3" cstate="print"/>
          <a:srcRect/>
          <a:stretch>
            <a:fillRect/>
          </a:stretch>
        </p:blipFill>
        <p:spPr bwMode="auto">
          <a:xfrm>
            <a:off x="7008890" y="911429"/>
            <a:ext cx="1211026" cy="576064"/>
          </a:xfrm>
          <a:prstGeom prst="rect">
            <a:avLst/>
          </a:prstGeom>
          <a:noFill/>
        </p:spPr>
      </p:pic>
      <p:pic>
        <p:nvPicPr>
          <p:cNvPr id="5" name="4 Imagen" descr="SIMPLIFICADA CMYK"/>
          <p:cNvPicPr/>
          <p:nvPr/>
        </p:nvPicPr>
        <p:blipFill>
          <a:blip r:embed="rId4" cstate="print"/>
          <a:srcRect/>
          <a:stretch>
            <a:fillRect/>
          </a:stretch>
        </p:blipFill>
        <p:spPr bwMode="auto">
          <a:xfrm>
            <a:off x="3463039" y="914730"/>
            <a:ext cx="1224136" cy="504056"/>
          </a:xfrm>
          <a:prstGeom prst="rect">
            <a:avLst/>
          </a:prstGeom>
          <a:noFill/>
        </p:spPr>
      </p:pic>
      <p:pic>
        <p:nvPicPr>
          <p:cNvPr id="8" name="7 Imagen" descr="Logo"/>
          <p:cNvPicPr/>
          <p:nvPr/>
        </p:nvPicPr>
        <p:blipFill>
          <a:blip r:embed="rId5" cstate="print"/>
          <a:srcRect/>
          <a:stretch>
            <a:fillRect/>
          </a:stretch>
        </p:blipFill>
        <p:spPr bwMode="auto">
          <a:xfrm>
            <a:off x="5107841" y="914730"/>
            <a:ext cx="1480383" cy="504056"/>
          </a:xfrm>
          <a:prstGeom prst="rect">
            <a:avLst/>
          </a:prstGeom>
          <a:noFill/>
          <a:ln w="9525">
            <a:noFill/>
            <a:miter lim="800000"/>
            <a:headEnd/>
            <a:tailEnd/>
          </a:ln>
        </p:spPr>
      </p:pic>
    </p:spTree>
    <p:extLst>
      <p:ext uri="{BB962C8B-B14F-4D97-AF65-F5344CB8AC3E}">
        <p14:creationId xmlns:p14="http://schemas.microsoft.com/office/powerpoint/2010/main" val="3306265289"/>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10</a:t>
            </a:fld>
            <a:endParaRPr lang="en-US" sz="1200">
              <a:solidFill>
                <a:schemeClr val="bg1">
                  <a:lumMod val="50000"/>
                </a:schemeClr>
              </a:solidFill>
            </a:endParaRPr>
          </a:p>
          <a:p>
            <a:endParaRPr lang="en-US" dirty="0"/>
          </a:p>
        </p:txBody>
      </p:sp>
      <p:sp>
        <p:nvSpPr>
          <p:cNvPr id="8" name="Retângulo 1"/>
          <p:cNvSpPr/>
          <p:nvPr/>
        </p:nvSpPr>
        <p:spPr>
          <a:xfrm>
            <a:off x="3505198" y="2266743"/>
            <a:ext cx="5250873" cy="4739759"/>
          </a:xfrm>
          <a:prstGeom prst="rect">
            <a:avLst/>
          </a:prstGeom>
        </p:spPr>
        <p:txBody>
          <a:bodyPr wrap="square">
            <a:spAutoFit/>
          </a:bodyPr>
          <a:lstStyle/>
          <a:p>
            <a:pPr marL="742950" lvl="1" indent="-285750" algn="just">
              <a:spcAft>
                <a:spcPts val="600"/>
              </a:spcAft>
              <a:buFontTx/>
              <a:buChar char="-"/>
            </a:pPr>
            <a:r>
              <a:rPr lang="en-US" sz="1600" dirty="0"/>
              <a:t>2030 vision specific targets foresees an installed capacity of 4 GW </a:t>
            </a:r>
            <a:r>
              <a:rPr lang="en-US" sz="1600" dirty="0" err="1"/>
              <a:t>electrolysers</a:t>
            </a:r>
            <a:r>
              <a:rPr lang="en-US" sz="1600" dirty="0"/>
              <a:t> and milestones in the industrial, mobility and electricity sector (estimated investment cost: 8.900 M€)</a:t>
            </a:r>
          </a:p>
          <a:p>
            <a:pPr marL="742950" lvl="1" indent="-285750" algn="just">
              <a:spcAft>
                <a:spcPts val="600"/>
              </a:spcAft>
              <a:buFontTx/>
              <a:buChar char="-"/>
            </a:pPr>
            <a:r>
              <a:rPr lang="en-US" sz="1600" dirty="0"/>
              <a:t>Based on the evaluation of the progress towards the achievement of the 2030 vision objectives, this roadmap will be updated every three years in order to adapt the plan to technological developments and market evolution.</a:t>
            </a:r>
          </a:p>
          <a:p>
            <a:pPr marL="742950" lvl="1" indent="-285750" algn="just">
              <a:spcAft>
                <a:spcPts val="600"/>
              </a:spcAft>
              <a:buFontTx/>
              <a:buChar char="-"/>
            </a:pPr>
            <a:r>
              <a:rPr lang="en-US" sz="1600" dirty="0"/>
              <a:t>For more information:</a:t>
            </a:r>
            <a:endParaRPr lang="en-US" sz="1600" dirty="0">
              <a:hlinkClick r:id="rId2"/>
            </a:endParaRPr>
          </a:p>
          <a:p>
            <a:pPr lvl="1" algn="just">
              <a:spcAft>
                <a:spcPts val="600"/>
              </a:spcAft>
            </a:pPr>
            <a:r>
              <a:rPr lang="en-US" sz="1600" dirty="0">
                <a:hlinkClick r:id="rId2"/>
              </a:rPr>
              <a:t>https://www.miteco.gob.es/es/ministerio/hoja-de-ruta-del-hidrogeno-renovable.aspx</a:t>
            </a: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pic>
        <p:nvPicPr>
          <p:cNvPr id="6" name="Imagen 5"/>
          <p:cNvPicPr>
            <a:picLocks noChangeAspect="1"/>
          </p:cNvPicPr>
          <p:nvPr/>
        </p:nvPicPr>
        <p:blipFill>
          <a:blip r:embed="rId3"/>
          <a:stretch>
            <a:fillRect/>
          </a:stretch>
        </p:blipFill>
        <p:spPr>
          <a:xfrm>
            <a:off x="0" y="2257836"/>
            <a:ext cx="3920836" cy="3900730"/>
          </a:xfrm>
          <a:prstGeom prst="rect">
            <a:avLst/>
          </a:prstGeom>
        </p:spPr>
      </p:pic>
      <p:sp>
        <p:nvSpPr>
          <p:cNvPr id="9" name="Rectángulo 8">
            <a:extLst>
              <a:ext uri="{FF2B5EF4-FFF2-40B4-BE49-F238E27FC236}">
                <a16:creationId xmlns:a16="http://schemas.microsoft.com/office/drawing/2014/main" id="{42285726-DDB4-4A9C-9BFC-5D3331EFBD95}"/>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106931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581310" y="1647129"/>
            <a:ext cx="7837488" cy="861774"/>
          </a:xfrm>
          <a:prstGeom prst="rect">
            <a:avLst/>
          </a:prstGeom>
        </p:spPr>
        <p:txBody>
          <a:bodyPr wrap="square">
            <a:spAutoFit/>
          </a:bodyPr>
          <a:lstStyle/>
          <a:p>
            <a:pPr marL="622300" lvl="1" indent="-622300" algn="just">
              <a:tabLst>
                <a:tab pos="447675" algn="l"/>
              </a:tabLst>
            </a:pPr>
            <a:r>
              <a:rPr lang="en-GB" dirty="0"/>
              <a:t>4.3. </a:t>
            </a:r>
            <a:r>
              <a:rPr lang="en-GB" u="sng" dirty="0"/>
              <a:t>Organization and functioning of the National Gas  System in Portugal (Decree-Law 62/2020)</a:t>
            </a:r>
            <a:r>
              <a:rPr lang="en-GB" dirty="0"/>
              <a:t> </a:t>
            </a:r>
            <a:r>
              <a:rPr lang="en-GB" dirty="0">
                <a:solidFill>
                  <a:schemeClr val="accent6">
                    <a:lumMod val="60000"/>
                    <a:lumOff val="40000"/>
                  </a:schemeClr>
                </a:solidFill>
              </a:rPr>
              <a:t>(for information by ERSE)</a:t>
            </a:r>
            <a:r>
              <a:rPr lang="en-US" dirty="0">
                <a:solidFill>
                  <a:schemeClr val="accent6">
                    <a:lumMod val="60000"/>
                    <a:lumOff val="40000"/>
                  </a:schemeClr>
                </a:solidFill>
              </a:rPr>
              <a:t> </a:t>
            </a:r>
            <a:endParaRPr lang="es-ES" dirty="0">
              <a:solidFill>
                <a:schemeClr val="accent6">
                  <a:lumMod val="60000"/>
                  <a:lumOff val="40000"/>
                </a:schemeClr>
              </a:solidFill>
            </a:endParaRPr>
          </a:p>
          <a:p>
            <a:pPr marL="622300" indent="-622300">
              <a:tabLst>
                <a:tab pos="447675" algn="l"/>
              </a:tabLst>
            </a:pPr>
            <a:r>
              <a:rPr lang="en-US" sz="1400" dirty="0"/>
              <a:t> </a:t>
            </a:r>
            <a:endParaRPr lang="es-ES" dirty="0"/>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11</a:t>
            </a:fld>
            <a:endParaRPr lang="en-US" sz="1200">
              <a:solidFill>
                <a:schemeClr val="bg1">
                  <a:lumMod val="50000"/>
                </a:schemeClr>
              </a:solidFill>
            </a:endParaRPr>
          </a:p>
          <a:p>
            <a:endParaRPr lang="en-US" dirty="0"/>
          </a:p>
        </p:txBody>
      </p:sp>
      <p:sp>
        <p:nvSpPr>
          <p:cNvPr id="5" name="Rectángulo 4"/>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415696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12</a:t>
            </a:fld>
            <a:endParaRPr lang="en-US" sz="1200">
              <a:solidFill>
                <a:schemeClr val="bg1">
                  <a:lumMod val="50000"/>
                </a:schemeClr>
              </a:solidFill>
            </a:endParaRPr>
          </a:p>
          <a:p>
            <a:endParaRPr lang="en-US" dirty="0"/>
          </a:p>
        </p:txBody>
      </p:sp>
      <p:sp>
        <p:nvSpPr>
          <p:cNvPr id="2" name="CuadroTexto 1"/>
          <p:cNvSpPr txBox="1"/>
          <p:nvPr/>
        </p:nvSpPr>
        <p:spPr>
          <a:xfrm>
            <a:off x="120846" y="1336426"/>
            <a:ext cx="8388424" cy="2000548"/>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pPr lvl="1"/>
            <a:endParaRPr lang="en-GB" dirty="0">
              <a:solidFill>
                <a:schemeClr val="accent6">
                  <a:lumMod val="60000"/>
                  <a:lumOff val="40000"/>
                </a:schemeClr>
              </a:solidFill>
            </a:endParaRPr>
          </a:p>
          <a:p>
            <a:endParaRPr lang="en-GB" b="1" u="sng" dirty="0"/>
          </a:p>
          <a:p>
            <a:pPr marL="444500"/>
            <a:r>
              <a:rPr lang="en-GB" dirty="0"/>
              <a:t> </a:t>
            </a:r>
            <a:endParaRPr lang="es-ES" dirty="0"/>
          </a:p>
          <a:p>
            <a:pPr lvl="1"/>
            <a:endParaRPr lang="en-GB" dirty="0">
              <a:solidFill>
                <a:schemeClr val="accent6">
                  <a:lumMod val="60000"/>
                  <a:lumOff val="40000"/>
                </a:schemeClr>
              </a:solidFill>
            </a:endParaRPr>
          </a:p>
          <a:p>
            <a:pPr algn="just"/>
            <a:endParaRPr lang="en-GB" sz="1600" dirty="0"/>
          </a:p>
        </p:txBody>
      </p:sp>
      <p:sp>
        <p:nvSpPr>
          <p:cNvPr id="5" name="Retângulo 1"/>
          <p:cNvSpPr/>
          <p:nvPr/>
        </p:nvSpPr>
        <p:spPr>
          <a:xfrm>
            <a:off x="-148154" y="2030311"/>
            <a:ext cx="9077999" cy="6324808"/>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Target 1. Infrastructures (follow-up and deliverable).</a:t>
            </a:r>
          </a:p>
          <a:p>
            <a:pPr marL="1254125" lvl="1" indent="-285750" algn="just">
              <a:spcAft>
                <a:spcPts val="600"/>
              </a:spcAft>
              <a:buFont typeface="Courier New" panose="02070309020205020404" pitchFamily="49" charset="0"/>
              <a:buChar char="o"/>
            </a:pPr>
            <a:r>
              <a:rPr lang="en-US" sz="1600" dirty="0"/>
              <a:t>“Report on the use of infrastructures in the Region Oct16-Sept19”</a:t>
            </a:r>
          </a:p>
          <a:p>
            <a:pPr marL="742950" lvl="1" indent="-285750" algn="just">
              <a:spcAft>
                <a:spcPts val="600"/>
              </a:spcAft>
              <a:buFontTx/>
              <a:buChar char="-"/>
            </a:pPr>
            <a:r>
              <a:rPr lang="en-US" sz="1600" b="1" dirty="0"/>
              <a:t>Target 2. Market integration (follow-up and deliverable).</a:t>
            </a:r>
          </a:p>
          <a:p>
            <a:pPr marL="1254125" lvl="1" indent="-285750" algn="just">
              <a:spcAft>
                <a:spcPts val="600"/>
              </a:spcAft>
              <a:buFont typeface="Courier New" panose="02070309020205020404" pitchFamily="49" charset="0"/>
              <a:buChar char="o"/>
            </a:pPr>
            <a:r>
              <a:rPr lang="en-US" sz="1600" dirty="0"/>
              <a:t>Implementation of the UIOLI LT mechanism at VIP </a:t>
            </a:r>
            <a:r>
              <a:rPr lang="en-US" sz="1600" dirty="0" err="1"/>
              <a:t>Ibérico</a:t>
            </a:r>
            <a:r>
              <a:rPr lang="en-US" sz="1600" dirty="0"/>
              <a:t> (April 2020)</a:t>
            </a:r>
          </a:p>
          <a:p>
            <a:pPr marL="1254125" lvl="1" indent="-285750" algn="just">
              <a:spcAft>
                <a:spcPts val="600"/>
              </a:spcAft>
              <a:buFont typeface="Courier New" panose="02070309020205020404" pitchFamily="49" charset="0"/>
              <a:buChar char="o"/>
            </a:pPr>
            <a:r>
              <a:rPr lang="en-US" sz="1600" dirty="0"/>
              <a:t>VIP </a:t>
            </a:r>
            <a:r>
              <a:rPr lang="en-US" sz="1600" dirty="0" err="1"/>
              <a:t>Pirineos</a:t>
            </a:r>
            <a:r>
              <a:rPr lang="en-US" sz="1600" dirty="0"/>
              <a:t> (5 years auctioned: capacity to be auctioned)</a:t>
            </a:r>
          </a:p>
          <a:p>
            <a:pPr marL="742950" lvl="1" indent="-285750" algn="just">
              <a:spcAft>
                <a:spcPts val="600"/>
              </a:spcAft>
              <a:buFontTx/>
              <a:buChar char="-"/>
            </a:pPr>
            <a:r>
              <a:rPr lang="en-US" sz="1600" b="1" dirty="0"/>
              <a:t>Target 3. Contribution of gases to </a:t>
            </a:r>
            <a:r>
              <a:rPr lang="en-US" sz="1600" b="1" dirty="0" err="1"/>
              <a:t>decarbonisation</a:t>
            </a:r>
            <a:r>
              <a:rPr lang="en-US" sz="1600" b="1" dirty="0"/>
              <a:t> (follow-up)</a:t>
            </a:r>
          </a:p>
          <a:p>
            <a:pPr marL="742950" lvl="1" indent="-285750" algn="just">
              <a:spcAft>
                <a:spcPts val="600"/>
              </a:spcAft>
              <a:buFontTx/>
              <a:buChar char="-"/>
            </a:pPr>
            <a:r>
              <a:rPr lang="en-US" sz="1600" b="1" dirty="0"/>
              <a:t>Target 4. Any other item for discussion</a:t>
            </a:r>
          </a:p>
          <a:p>
            <a:pPr marL="1254125" lvl="1" indent="-285750" algn="just">
              <a:spcAft>
                <a:spcPts val="600"/>
              </a:spcAft>
              <a:buFont typeface="Courier New" panose="02070309020205020404" pitchFamily="49" charset="0"/>
              <a:buChar char="o"/>
            </a:pPr>
            <a:r>
              <a:rPr lang="en-US" sz="1600" dirty="0"/>
              <a:t>Impact of the abolition of summer time changes on gas systems (rolled over to the WP 2021-2022).</a:t>
            </a:r>
          </a:p>
          <a:p>
            <a:pPr marL="968375" lvl="1" algn="just">
              <a:spcAft>
                <a:spcPts val="600"/>
              </a:spcAft>
            </a:pPr>
            <a:r>
              <a:rPr lang="en-US" sz="1600" dirty="0"/>
              <a:t>Other issues addressed :</a:t>
            </a:r>
          </a:p>
          <a:p>
            <a:pPr marL="1254125" lvl="1" indent="-285750" algn="just">
              <a:spcAft>
                <a:spcPts val="600"/>
              </a:spcAft>
              <a:buFont typeface="Courier New" panose="02070309020205020404" pitchFamily="49" charset="0"/>
              <a:buChar char="o"/>
            </a:pPr>
            <a:r>
              <a:rPr lang="en-US" sz="1600" dirty="0"/>
              <a:t>Implementation of tariff NC in the SGRI member countries.</a:t>
            </a:r>
          </a:p>
          <a:p>
            <a:pPr marL="1254125" lvl="1" indent="-285750" algn="just">
              <a:spcAft>
                <a:spcPts val="600"/>
              </a:spcAft>
              <a:buFont typeface="Courier New" panose="02070309020205020404" pitchFamily="49" charset="0"/>
              <a:buChar char="o"/>
            </a:pPr>
            <a:r>
              <a:rPr lang="en-US" sz="1600" dirty="0"/>
              <a:t>Allocation of interruptible capacity in a coordinated way (first draft): to be continued in the WP 2021-2022.</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427312364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13</a:t>
            </a:fld>
            <a:endParaRPr lang="en-US" sz="1200">
              <a:solidFill>
                <a:schemeClr val="bg1">
                  <a:lumMod val="50000"/>
                </a:schemeClr>
              </a:solidFill>
            </a:endParaRPr>
          </a:p>
          <a:p>
            <a:endParaRPr lang="en-US" dirty="0"/>
          </a:p>
        </p:txBody>
      </p:sp>
      <p:sp>
        <p:nvSpPr>
          <p:cNvPr id="5" name="Retângulo 1"/>
          <p:cNvSpPr/>
          <p:nvPr/>
        </p:nvSpPr>
        <p:spPr>
          <a:xfrm>
            <a:off x="-148154" y="2030311"/>
            <a:ext cx="9077999" cy="6309420"/>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Information on public consultations launched in the Region:</a:t>
            </a:r>
          </a:p>
          <a:p>
            <a:pPr marL="1200150" lvl="2" indent="-285750" algn="just">
              <a:spcAft>
                <a:spcPts val="600"/>
              </a:spcAft>
              <a:buFont typeface="Courier New" panose="02070309020205020404" pitchFamily="49" charset="0"/>
              <a:buChar char="o"/>
            </a:pPr>
            <a:r>
              <a:rPr lang="en-US" sz="1550" dirty="0"/>
              <a:t>Spain:</a:t>
            </a:r>
          </a:p>
          <a:p>
            <a:pPr marL="1657350" lvl="3" indent="-285750" algn="just">
              <a:spcAft>
                <a:spcPts val="600"/>
              </a:spcAft>
              <a:buFont typeface="Wingdings" panose="05000000000000000000" pitchFamily="2" charset="2"/>
              <a:buChar char="§"/>
            </a:pPr>
            <a:r>
              <a:rPr lang="en-US" sz="1550" dirty="0"/>
              <a:t>2019: Tariffs, balancing and access to national infrastructures regimes.</a:t>
            </a:r>
          </a:p>
          <a:p>
            <a:pPr marL="1657350" lvl="3" indent="-285750" algn="just">
              <a:spcAft>
                <a:spcPts val="600"/>
              </a:spcAft>
              <a:buFont typeface="Wingdings" panose="05000000000000000000" pitchFamily="2" charset="2"/>
              <a:buChar char="§"/>
            </a:pPr>
            <a:r>
              <a:rPr lang="en-US" sz="1550" dirty="0"/>
              <a:t>2020: Roadmap on H2 and biogases. </a:t>
            </a:r>
          </a:p>
          <a:p>
            <a:pPr marL="1200150" lvl="2" indent="-285750" algn="just">
              <a:spcAft>
                <a:spcPts val="600"/>
              </a:spcAft>
              <a:buFont typeface="Courier New" panose="02070309020205020404" pitchFamily="49" charset="0"/>
              <a:buChar char="o"/>
            </a:pPr>
            <a:r>
              <a:rPr lang="en-US" sz="1550" dirty="0"/>
              <a:t>France:</a:t>
            </a:r>
          </a:p>
          <a:p>
            <a:pPr marL="1657350" lvl="3" indent="-285750" algn="just">
              <a:spcAft>
                <a:spcPts val="600"/>
              </a:spcAft>
              <a:buFont typeface="Wingdings" panose="05000000000000000000" pitchFamily="2" charset="2"/>
              <a:buChar char="§"/>
            </a:pPr>
            <a:r>
              <a:rPr lang="en-US" sz="1550" dirty="0"/>
              <a:t>2019: Update on the merger of market areas in France </a:t>
            </a:r>
          </a:p>
          <a:p>
            <a:pPr marL="1657350" lvl="3" indent="-285750" algn="just">
              <a:spcAft>
                <a:spcPts val="600"/>
              </a:spcAft>
              <a:buFont typeface="Wingdings" panose="05000000000000000000" pitchFamily="2" charset="2"/>
              <a:buChar char="§"/>
            </a:pPr>
            <a:r>
              <a:rPr lang="en-US" sz="1550" dirty="0"/>
              <a:t>2019: How to solve congestion episodes in PEG.</a:t>
            </a:r>
          </a:p>
          <a:p>
            <a:pPr marL="1657350" lvl="3" indent="-285750" algn="just">
              <a:spcAft>
                <a:spcPts val="600"/>
              </a:spcAft>
              <a:buFont typeface="Wingdings" panose="05000000000000000000" pitchFamily="2" charset="2"/>
              <a:buChar char="§"/>
            </a:pPr>
            <a:r>
              <a:rPr lang="en-US" sz="1550" dirty="0"/>
              <a:t>2019 : Tariffs</a:t>
            </a:r>
          </a:p>
          <a:p>
            <a:pPr marL="1200150" lvl="2" indent="-285750" algn="just">
              <a:spcAft>
                <a:spcPts val="600"/>
              </a:spcAft>
              <a:buFont typeface="Courier New" panose="02070309020205020404" pitchFamily="49" charset="0"/>
              <a:buChar char="o"/>
            </a:pPr>
            <a:r>
              <a:rPr lang="en-US" sz="1550" dirty="0"/>
              <a:t>Portugal:</a:t>
            </a:r>
          </a:p>
          <a:p>
            <a:pPr marL="1657350" lvl="3" indent="-285750" algn="just">
              <a:spcAft>
                <a:spcPts val="600"/>
              </a:spcAft>
              <a:buFont typeface="Wingdings" panose="05000000000000000000" pitchFamily="2" charset="2"/>
              <a:buChar char="§"/>
            </a:pPr>
            <a:r>
              <a:rPr lang="en-US" sz="1550" dirty="0"/>
              <a:t>2019: UIOLI LT mechanism and Tariffs</a:t>
            </a:r>
          </a:p>
          <a:p>
            <a:pPr marL="1657350" lvl="3" indent="-285750" algn="just">
              <a:spcAft>
                <a:spcPts val="600"/>
              </a:spcAft>
              <a:buFont typeface="Wingdings" panose="05000000000000000000" pitchFamily="2" charset="2"/>
              <a:buChar char="§"/>
            </a:pPr>
            <a:r>
              <a:rPr lang="en-US" sz="1550" dirty="0"/>
              <a:t>2019/2020: Trading rules for the inclusion of Portuguese products in MIBGAS</a:t>
            </a:r>
          </a:p>
          <a:p>
            <a:pPr marL="1657350" lvl="3" indent="-285750" algn="just">
              <a:spcAft>
                <a:spcPts val="600"/>
              </a:spcAft>
              <a:buFont typeface="Wingdings" panose="05000000000000000000" pitchFamily="2" charset="2"/>
              <a:buChar char="§"/>
            </a:pPr>
            <a:r>
              <a:rPr lang="en-US" sz="1550" dirty="0"/>
              <a:t>2020: Balancing rules</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7" name="CuadroTexto 6">
            <a:extLst>
              <a:ext uri="{FF2B5EF4-FFF2-40B4-BE49-F238E27FC236}">
                <a16:creationId xmlns:a16="http://schemas.microsoft.com/office/drawing/2014/main" id="{47BF2365-6F89-4660-B184-5190B6DABA9E}"/>
              </a:ext>
            </a:extLst>
          </p:cNvPr>
          <p:cNvSpPr txBox="1"/>
          <p:nvPr/>
        </p:nvSpPr>
        <p:spPr>
          <a:xfrm>
            <a:off x="120846" y="1336426"/>
            <a:ext cx="8388424" cy="646331"/>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endParaRPr lang="en-GB" sz="1600" dirty="0"/>
          </a:p>
        </p:txBody>
      </p:sp>
    </p:spTree>
    <p:extLst>
      <p:ext uri="{BB962C8B-B14F-4D97-AF65-F5344CB8AC3E}">
        <p14:creationId xmlns:p14="http://schemas.microsoft.com/office/powerpoint/2010/main" val="361697509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14</a:t>
            </a:fld>
            <a:endParaRPr lang="en-US" sz="1200">
              <a:solidFill>
                <a:schemeClr val="bg1">
                  <a:lumMod val="50000"/>
                </a:schemeClr>
              </a:solidFill>
            </a:endParaRPr>
          </a:p>
          <a:p>
            <a:endParaRPr lang="en-US" dirty="0"/>
          </a:p>
        </p:txBody>
      </p:sp>
      <p:sp>
        <p:nvSpPr>
          <p:cNvPr id="2" name="CuadroTexto 1"/>
          <p:cNvSpPr txBox="1"/>
          <p:nvPr/>
        </p:nvSpPr>
        <p:spPr>
          <a:xfrm>
            <a:off x="155327" y="1336426"/>
            <a:ext cx="8388424" cy="5139869"/>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1. INFRASTRUCTURES</a:t>
            </a:r>
            <a:endParaRPr lang="es-ES" dirty="0"/>
          </a:p>
          <a:p>
            <a:pPr marL="444500"/>
            <a:r>
              <a:rPr lang="en-GB" dirty="0"/>
              <a:t> </a:t>
            </a:r>
            <a:endParaRPr lang="es-ES" dirty="0"/>
          </a:p>
          <a:p>
            <a:pPr marL="444500"/>
            <a:r>
              <a:rPr lang="en-GB" u="sng" dirty="0"/>
              <a:t>Follow-up work</a:t>
            </a:r>
            <a:endParaRPr lang="es-ES" dirty="0"/>
          </a:p>
          <a:p>
            <a:pPr marL="444500"/>
            <a:r>
              <a:rPr lang="en-GB" dirty="0"/>
              <a:t> </a:t>
            </a:r>
            <a:endParaRPr lang="es-ES" dirty="0"/>
          </a:p>
          <a:p>
            <a:pPr marL="444500" lvl="0">
              <a:spcAft>
                <a:spcPts val="1200"/>
              </a:spcAft>
            </a:pPr>
            <a:r>
              <a:rPr lang="en-US" dirty="0"/>
              <a:t>- Follow-up of infrastructure development (PCIs, TYNDP, GRIP…).</a:t>
            </a:r>
            <a:endParaRPr lang="es-ES" dirty="0"/>
          </a:p>
          <a:p>
            <a:pPr marL="444500" lvl="0">
              <a:spcAft>
                <a:spcPts val="1200"/>
              </a:spcAft>
            </a:pPr>
            <a:r>
              <a:rPr lang="en-US" dirty="0"/>
              <a:t>- Calculation of capacity at VIPs.</a:t>
            </a:r>
            <a:endParaRPr lang="es-ES" dirty="0"/>
          </a:p>
          <a:p>
            <a:pPr marL="444500" lvl="0">
              <a:spcAft>
                <a:spcPts val="1200"/>
              </a:spcAft>
            </a:pPr>
            <a:r>
              <a:rPr lang="en-US" dirty="0"/>
              <a:t>- Offer, allocation and use of capacity at VIPs.</a:t>
            </a:r>
            <a:endParaRPr lang="es-ES" dirty="0"/>
          </a:p>
          <a:p>
            <a:pPr marL="444500" lvl="0">
              <a:spcAft>
                <a:spcPts val="1200"/>
              </a:spcAft>
            </a:pPr>
            <a:r>
              <a:rPr lang="en-US" dirty="0"/>
              <a:t>- Gas flows in the Region.</a:t>
            </a:r>
            <a:endParaRPr lang="es-ES" dirty="0"/>
          </a:p>
          <a:p>
            <a:pPr marL="444500" lvl="0">
              <a:spcAft>
                <a:spcPts val="1200"/>
              </a:spcAft>
            </a:pPr>
            <a:r>
              <a:rPr lang="en-US" dirty="0"/>
              <a:t>- Expiration of LT contracts.</a:t>
            </a:r>
            <a:endParaRPr lang="es-ES" dirty="0"/>
          </a:p>
          <a:p>
            <a:pPr marL="444500" lvl="0">
              <a:spcAft>
                <a:spcPts val="1200"/>
              </a:spcAft>
            </a:pPr>
            <a:r>
              <a:rPr lang="en-US" dirty="0"/>
              <a:t>- Secondary market and transfer of use.</a:t>
            </a:r>
            <a:endParaRPr lang="es-ES"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82690572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15</a:t>
            </a:fld>
            <a:endParaRPr lang="en-US" sz="1200">
              <a:solidFill>
                <a:schemeClr val="bg1">
                  <a:lumMod val="50000"/>
                </a:schemeClr>
              </a:solidFill>
            </a:endParaRPr>
          </a:p>
          <a:p>
            <a:endParaRPr lang="en-US" dirty="0"/>
          </a:p>
        </p:txBody>
      </p:sp>
      <p:sp>
        <p:nvSpPr>
          <p:cNvPr id="2" name="CuadroTexto 1"/>
          <p:cNvSpPr txBox="1"/>
          <p:nvPr/>
        </p:nvSpPr>
        <p:spPr>
          <a:xfrm>
            <a:off x="42214" y="1265789"/>
            <a:ext cx="9101786" cy="5386090"/>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sz="1600" b="1" u="sng" dirty="0"/>
          </a:p>
          <a:p>
            <a:pPr marL="444500"/>
            <a:r>
              <a:rPr lang="en-GB" sz="1600" b="1" u="sng" dirty="0"/>
              <a:t>TARGET 2. </a:t>
            </a:r>
            <a:r>
              <a:rPr lang="es-ES" sz="1600" b="1" u="sng" dirty="0"/>
              <a:t>MARKET INTEGRATION IN THE REGION</a:t>
            </a:r>
            <a:r>
              <a:rPr lang="en-GB" sz="1600" dirty="0"/>
              <a:t> </a:t>
            </a:r>
            <a:endParaRPr lang="es-ES" sz="1600" dirty="0"/>
          </a:p>
          <a:p>
            <a:pPr marL="444500" algn="ctr"/>
            <a:endParaRPr lang="en-GB" u="sng" dirty="0"/>
          </a:p>
          <a:p>
            <a:pPr marL="444500"/>
            <a:r>
              <a:rPr lang="en-GB" sz="1600" u="sng" dirty="0"/>
              <a:t>Follow-up work</a:t>
            </a:r>
          </a:p>
          <a:p>
            <a:pPr marL="444500"/>
            <a:r>
              <a:rPr lang="en-GB" sz="1600" u="sng" dirty="0"/>
              <a:t> </a:t>
            </a:r>
            <a:endParaRPr lang="es-ES" sz="1600" dirty="0"/>
          </a:p>
          <a:p>
            <a:pPr marL="622300" lvl="0" indent="-177800"/>
            <a:r>
              <a:rPr lang="en-GB" sz="1600" dirty="0"/>
              <a:t>- Market integration in the Region: flows, price spreads and regulated tariffs in interconnections.</a:t>
            </a:r>
            <a:endParaRPr lang="es-ES" sz="1600" dirty="0"/>
          </a:p>
          <a:p>
            <a:pPr marL="622300" lvl="0" indent="-177800"/>
            <a:r>
              <a:rPr lang="en-GB" sz="1600" dirty="0"/>
              <a:t>- Evolution of gas prices and hubs liquidity.</a:t>
            </a:r>
            <a:endParaRPr lang="es-ES" sz="1600" dirty="0"/>
          </a:p>
          <a:p>
            <a:pPr marL="622300" lvl="0" indent="-177800"/>
            <a:r>
              <a:rPr lang="en-US" sz="1600" dirty="0"/>
              <a:t>- Supporting the inclusion of the Portuguese side in MIBGAS and monitoring its well-functioning (interactions between explicit and implicit allocation).</a:t>
            </a:r>
            <a:endParaRPr lang="es-ES" sz="1600" dirty="0"/>
          </a:p>
          <a:p>
            <a:pPr marL="622300" lvl="0" indent="-177800"/>
            <a:r>
              <a:rPr lang="en-GB" sz="1600" dirty="0"/>
              <a:t>- Impact of market dynamics and national regulatory developments on the use of the VIPs.</a:t>
            </a:r>
            <a:endParaRPr lang="es-ES" sz="1600" dirty="0"/>
          </a:p>
          <a:p>
            <a:pPr marL="622300" lvl="0" indent="-177800"/>
            <a:r>
              <a:rPr lang="en-US" sz="1600" dirty="0"/>
              <a:t>- NRAs recommendations and conclusions.</a:t>
            </a:r>
            <a:endParaRPr lang="es-ES" sz="1600" dirty="0"/>
          </a:p>
          <a:p>
            <a:pPr marL="444500" lvl="1"/>
            <a:endParaRPr lang="en-GB" sz="1600" dirty="0">
              <a:solidFill>
                <a:schemeClr val="accent6">
                  <a:lumMod val="60000"/>
                  <a:lumOff val="40000"/>
                </a:schemeClr>
              </a:solidFill>
            </a:endParaRPr>
          </a:p>
          <a:p>
            <a:pPr marL="444500"/>
            <a:r>
              <a:rPr lang="en-GB" sz="1600" u="sng" dirty="0"/>
              <a:t>Deliverable</a:t>
            </a:r>
            <a:endParaRPr lang="es-ES" sz="1600" dirty="0"/>
          </a:p>
          <a:p>
            <a:pPr marL="444500"/>
            <a:r>
              <a:rPr lang="en-GB" sz="1600" dirty="0"/>
              <a:t>Implementation of allocation of interruptible capacity in a coordinated way and implicit allocation at VIP </a:t>
            </a:r>
            <a:r>
              <a:rPr lang="en-GB" sz="1600" dirty="0" err="1"/>
              <a:t>Ibérico</a:t>
            </a:r>
            <a:r>
              <a:rPr lang="en-GB" sz="1600" dirty="0"/>
              <a:t>.</a:t>
            </a:r>
            <a:endParaRPr lang="es-ES" sz="1600"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31017124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16</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386090"/>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3. CONTRIBUTION OF GASES TO DECARBONISATION </a:t>
            </a:r>
            <a:r>
              <a:rPr lang="en-GB" dirty="0"/>
              <a:t> </a:t>
            </a:r>
            <a:endParaRPr lang="es-ES" dirty="0"/>
          </a:p>
          <a:p>
            <a:pPr marL="444500"/>
            <a:endParaRPr lang="en-GB" u="sng" dirty="0"/>
          </a:p>
          <a:p>
            <a:pPr marL="444500"/>
            <a:r>
              <a:rPr lang="en-GB" u="sng" dirty="0"/>
              <a:t>Follow-up work</a:t>
            </a:r>
            <a:endParaRPr lang="es-ES" dirty="0"/>
          </a:p>
          <a:p>
            <a:pPr marL="444500"/>
            <a:r>
              <a:rPr lang="en-GB" dirty="0"/>
              <a:t> </a:t>
            </a:r>
            <a:endParaRPr lang="es-ES" dirty="0"/>
          </a:p>
          <a:p>
            <a:pPr marL="622300" lvl="0" indent="-177800">
              <a:spcAft>
                <a:spcPts val="1200"/>
              </a:spcAft>
            </a:pPr>
            <a:r>
              <a:rPr lang="en-US" dirty="0"/>
              <a:t>- Sharing good practices/pilot projects (hydrogen for mobility, certificates of origin, impact of renewable gases on gas quality…), as well as related regulatory developments in the member countries.</a:t>
            </a:r>
            <a:endParaRPr lang="es-ES" dirty="0"/>
          </a:p>
          <a:p>
            <a:pPr marL="622300" lvl="0" indent="-177800">
              <a:spcAft>
                <a:spcPts val="1200"/>
              </a:spcAft>
            </a:pPr>
            <a:r>
              <a:rPr lang="en-US" dirty="0"/>
              <a:t>- Follow-up on discussions on renewable gases implementation.</a:t>
            </a:r>
            <a:endParaRPr lang="es-ES" dirty="0"/>
          </a:p>
          <a:p>
            <a:pPr marL="622300" lvl="0" indent="-177800">
              <a:spcAft>
                <a:spcPts val="1200"/>
              </a:spcAft>
            </a:pPr>
            <a:r>
              <a:rPr lang="en-US" dirty="0"/>
              <a:t>- Contribution of the SGRI countries to the EU strategies on hydrogen and new gases. </a:t>
            </a:r>
            <a:endParaRPr lang="es-ES" dirty="0"/>
          </a:p>
          <a:p>
            <a:pPr marL="444500" lvl="0">
              <a:spcAft>
                <a:spcPts val="1200"/>
              </a:spcAft>
            </a:pPr>
            <a:r>
              <a:rPr lang="en-US" dirty="0"/>
              <a:t>- The role of gases, in particular for mobility.</a:t>
            </a:r>
            <a:endParaRPr lang="es-ES" dirty="0"/>
          </a:p>
          <a:p>
            <a:pPr algn="just"/>
            <a:endParaRPr lang="en-GB" sz="1600" dirty="0"/>
          </a:p>
        </p:txBody>
      </p:sp>
    </p:spTree>
    <p:extLst>
      <p:ext uri="{BB962C8B-B14F-4D97-AF65-F5344CB8AC3E}">
        <p14:creationId xmlns:p14="http://schemas.microsoft.com/office/powerpoint/2010/main" val="355116535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17</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4401205"/>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4. ANY OTHER ITEM FOR DISCUSSION</a:t>
            </a:r>
            <a:endParaRPr lang="es-ES" dirty="0"/>
          </a:p>
          <a:p>
            <a:pPr marL="444500"/>
            <a:r>
              <a:rPr lang="en-GB" dirty="0"/>
              <a:t> </a:t>
            </a:r>
            <a:endParaRPr lang="es-ES" dirty="0"/>
          </a:p>
          <a:p>
            <a:pPr marL="622300" lvl="0" indent="-177800">
              <a:spcAft>
                <a:spcPts val="1200"/>
              </a:spcAft>
            </a:pPr>
            <a:r>
              <a:rPr lang="en-US" dirty="0"/>
              <a:t>- Follow up of new gas legislation and potential impact on the Region.</a:t>
            </a:r>
            <a:endParaRPr lang="es-ES" dirty="0"/>
          </a:p>
          <a:p>
            <a:pPr marL="622300" lvl="0" indent="-177800">
              <a:spcAft>
                <a:spcPts val="1200"/>
              </a:spcAft>
            </a:pPr>
            <a:r>
              <a:rPr lang="en-US" dirty="0"/>
              <a:t>- Development common position papers in the Region, if needed, related to new gas legislation and EU strategies.</a:t>
            </a:r>
            <a:endParaRPr lang="es-ES" dirty="0"/>
          </a:p>
          <a:p>
            <a:pPr marL="622300" lvl="0" indent="-177800">
              <a:spcAft>
                <a:spcPts val="1200"/>
              </a:spcAft>
            </a:pPr>
            <a:r>
              <a:rPr lang="en-US" dirty="0"/>
              <a:t>- "Abolition of summer time changes" as per new EU Directive proposal - analysis of impacts and implementation (depending on the progress of European regulation to this respect), when the Directive is approved.</a:t>
            </a:r>
            <a:endParaRPr lang="es-ES" dirty="0"/>
          </a:p>
          <a:p>
            <a:pPr algn="just"/>
            <a:endParaRPr lang="en-GB" sz="1600" dirty="0"/>
          </a:p>
        </p:txBody>
      </p:sp>
      <p:sp>
        <p:nvSpPr>
          <p:cNvPr id="5" name="Rectángulo 4"/>
          <p:cNvSpPr/>
          <p:nvPr/>
        </p:nvSpPr>
        <p:spPr>
          <a:xfrm>
            <a:off x="205938" y="5554001"/>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1792818066"/>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18</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016758"/>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NEXT STEPS</a:t>
            </a:r>
            <a:endParaRPr lang="es-ES" dirty="0"/>
          </a:p>
          <a:p>
            <a:pPr marL="444500"/>
            <a:r>
              <a:rPr lang="en-GB" dirty="0"/>
              <a:t> </a:t>
            </a:r>
            <a:endParaRPr lang="es-ES" dirty="0"/>
          </a:p>
          <a:p>
            <a:pPr marL="444500" lvl="0">
              <a:spcAft>
                <a:spcPts val="1200"/>
              </a:spcAft>
            </a:pPr>
            <a:r>
              <a:rPr lang="en-US" dirty="0"/>
              <a:t>-  WP 2021-2022 for comments until the 15</a:t>
            </a:r>
            <a:r>
              <a:rPr lang="en-US" baseline="30000" dirty="0"/>
              <a:t>th</a:t>
            </a:r>
            <a:r>
              <a:rPr lang="en-US" dirty="0"/>
              <a:t> December by noon</a:t>
            </a:r>
          </a:p>
          <a:p>
            <a:pPr marL="730250" lvl="0" indent="-285750">
              <a:spcAft>
                <a:spcPts val="1200"/>
              </a:spcAft>
              <a:buFontTx/>
              <a:buChar char="-"/>
            </a:pPr>
            <a:r>
              <a:rPr lang="en-US" dirty="0"/>
              <a:t>Final version of the WP 2021-2022 will be sent for online (deadline: 18</a:t>
            </a:r>
            <a:r>
              <a:rPr lang="en-US" baseline="30000" dirty="0"/>
              <a:t>th</a:t>
            </a:r>
            <a:r>
              <a:rPr lang="en-US" dirty="0"/>
              <a:t> December) </a:t>
            </a:r>
          </a:p>
          <a:p>
            <a:pPr marL="730250" lvl="0" indent="-285750">
              <a:spcAft>
                <a:spcPts val="1200"/>
              </a:spcAft>
              <a:buFontTx/>
              <a:buChar char="-"/>
            </a:pPr>
            <a:r>
              <a:rPr lang="en-US" dirty="0"/>
              <a:t>Meeting request to SG to present:</a:t>
            </a:r>
          </a:p>
          <a:p>
            <a:pPr marL="1187450" lvl="1" indent="-285750">
              <a:spcAft>
                <a:spcPts val="1200"/>
              </a:spcAft>
              <a:buFont typeface="Courier New" panose="02070309020205020404" pitchFamily="49" charset="0"/>
              <a:buChar char="o"/>
            </a:pPr>
            <a:r>
              <a:rPr lang="en-US" dirty="0"/>
              <a:t>achievements on the WP 2019-2020 </a:t>
            </a:r>
          </a:p>
          <a:p>
            <a:pPr marL="1187450" lvl="1" indent="-285750">
              <a:spcAft>
                <a:spcPts val="1200"/>
              </a:spcAft>
              <a:buFont typeface="Courier New" panose="02070309020205020404" pitchFamily="49" charset="0"/>
              <a:buChar char="o"/>
            </a:pPr>
            <a:r>
              <a:rPr lang="en-US" dirty="0"/>
              <a:t>new WP 2021-2022 </a:t>
            </a:r>
          </a:p>
          <a:p>
            <a:pPr marL="901700" lvl="1">
              <a:spcAft>
                <a:spcPts val="1200"/>
              </a:spcAft>
            </a:pPr>
            <a:r>
              <a:rPr lang="en-US" b="1" dirty="0"/>
              <a:t>SG meeting by the end of January </a:t>
            </a:r>
            <a:r>
              <a:rPr lang="en-US" dirty="0"/>
              <a:t>(</a:t>
            </a:r>
            <a:r>
              <a:rPr lang="en-US" b="1" i="1" dirty="0">
                <a:solidFill>
                  <a:srgbClr val="FF0000"/>
                </a:solidFill>
              </a:rPr>
              <a:t>date </a:t>
            </a:r>
            <a:r>
              <a:rPr lang="en-US" b="1" i="1" dirty="0" err="1">
                <a:solidFill>
                  <a:srgbClr val="FF0000"/>
                </a:solidFill>
              </a:rPr>
              <a:t>tbd</a:t>
            </a:r>
            <a:r>
              <a:rPr lang="en-US" dirty="0"/>
              <a:t>)</a:t>
            </a:r>
          </a:p>
          <a:p>
            <a:pPr marL="444500" lvl="0">
              <a:spcAft>
                <a:spcPts val="1200"/>
              </a:spcAft>
            </a:pPr>
            <a:endParaRPr lang="es-ES" dirty="0"/>
          </a:p>
          <a:p>
            <a:pPr algn="just"/>
            <a:endParaRPr lang="en-GB" sz="1600" dirty="0"/>
          </a:p>
        </p:txBody>
      </p:sp>
    </p:spTree>
    <p:extLst>
      <p:ext uri="{BB962C8B-B14F-4D97-AF65-F5344CB8AC3E}">
        <p14:creationId xmlns:p14="http://schemas.microsoft.com/office/powerpoint/2010/main" val="113761339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47" y="932441"/>
            <a:ext cx="8052506" cy="353219"/>
          </a:xfrm>
        </p:spPr>
        <p:txBody>
          <a:bodyPr/>
          <a:lstStyle/>
          <a:p>
            <a:pPr defTabSz="457200" fontAlgn="auto">
              <a:lnSpc>
                <a:spcPct val="100000"/>
              </a:lnSpc>
              <a:spcBef>
                <a:spcPts val="0"/>
              </a:spcBef>
              <a:spcAft>
                <a:spcPts val="0"/>
              </a:spcAft>
            </a:pPr>
            <a:r>
              <a:rPr lang="en-US" sz="2400" dirty="0">
                <a:solidFill>
                  <a:schemeClr val="tx1"/>
                </a:solidFill>
              </a:rPr>
              <a:t>5. WP </a:t>
            </a:r>
            <a:r>
              <a:rPr lang="en-GB" sz="2400" dirty="0">
                <a:solidFill>
                  <a:schemeClr val="tx1"/>
                </a:solidFill>
              </a:rPr>
              <a:t>Forth target: other items for discussion </a:t>
            </a: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endParaRPr lang="es-ES" sz="2400" u="sng" kern="1200" dirty="0">
              <a:solidFill>
                <a:srgbClr val="000000"/>
              </a:solidFill>
              <a:latin typeface="Verdana"/>
              <a:ea typeface="+mn-ea"/>
              <a:cs typeface="+mn-cs"/>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19</a:t>
            </a:fld>
            <a:endParaRPr lang="en-US" sz="1200">
              <a:solidFill>
                <a:schemeClr val="bg1">
                  <a:lumMod val="50000"/>
                </a:schemeClr>
              </a:solidFill>
            </a:endParaRPr>
          </a:p>
          <a:p>
            <a:endParaRPr lang="en-US" dirty="0"/>
          </a:p>
        </p:txBody>
      </p:sp>
      <p:sp>
        <p:nvSpPr>
          <p:cNvPr id="4" name="Rectángulo 3"/>
          <p:cNvSpPr/>
          <p:nvPr/>
        </p:nvSpPr>
        <p:spPr>
          <a:xfrm>
            <a:off x="545747" y="1625359"/>
            <a:ext cx="8562691" cy="584775"/>
          </a:xfrm>
          <a:prstGeom prst="rect">
            <a:avLst/>
          </a:prstGeom>
        </p:spPr>
        <p:txBody>
          <a:bodyPr wrap="square">
            <a:spAutoFit/>
          </a:bodyPr>
          <a:lstStyle/>
          <a:p>
            <a:pPr marL="0" lvl="1" algn="just"/>
            <a:r>
              <a:rPr lang="en-GB" dirty="0"/>
              <a:t>5.2. </a:t>
            </a:r>
            <a:r>
              <a:rPr lang="es-ES" u="sng" dirty="0"/>
              <a:t>AOB</a:t>
            </a:r>
            <a:endParaRPr lang="es-ES" u="sng" dirty="0">
              <a:solidFill>
                <a:schemeClr val="accent6">
                  <a:lumMod val="60000"/>
                  <a:lumOff val="40000"/>
                </a:schemeClr>
              </a:solidFill>
            </a:endParaRPr>
          </a:p>
          <a:p>
            <a:r>
              <a:rPr lang="en-US" sz="1400" dirty="0"/>
              <a:t> </a:t>
            </a:r>
            <a:endParaRPr lang="es-ES" dirty="0"/>
          </a:p>
        </p:txBody>
      </p:sp>
    </p:spTree>
    <p:extLst>
      <p:ext uri="{BB962C8B-B14F-4D97-AF65-F5344CB8AC3E}">
        <p14:creationId xmlns:p14="http://schemas.microsoft.com/office/powerpoint/2010/main" val="413585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35324" y="464278"/>
            <a:ext cx="7837487" cy="607765"/>
          </a:xfrm>
        </p:spPr>
        <p:txBody>
          <a:bodyPr lIns="0" tIns="0" rIns="0" bIns="0" anchor="b" anchorCtr="0"/>
          <a:lstStyle/>
          <a:p>
            <a:pPr algn="ctr"/>
            <a:r>
              <a:rPr lang="de-DE" sz="2400" dirty="0"/>
              <a:t>DRAFT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3" name="Marcador de pie de página 2"/>
          <p:cNvSpPr>
            <a:spLocks noGrp="1"/>
          </p:cNvSpPr>
          <p:nvPr>
            <p:ph type="ftr" sz="quarter" idx="12"/>
          </p:nvPr>
        </p:nvSpPr>
        <p:spPr/>
        <p:txBody>
          <a:bodyPr/>
          <a:lstStyle/>
          <a:p>
            <a:fld id="{EF8C7C56-833D-49D8-A5E1-C9F16BFB79A6}" type="slidenum">
              <a:rPr lang="en-US" sz="1200" smtClean="0">
                <a:solidFill>
                  <a:schemeClr val="bg1">
                    <a:lumMod val="50000"/>
                  </a:schemeClr>
                </a:solidFill>
              </a:rPr>
              <a:t>2</a:t>
            </a:fld>
            <a:endParaRPr lang="en-US" sz="1200" dirty="0">
              <a:solidFill>
                <a:schemeClr val="bg1">
                  <a:lumMod val="50000"/>
                </a:schemeClr>
              </a:solidFill>
            </a:endParaRPr>
          </a:p>
        </p:txBody>
      </p:sp>
      <p:pic>
        <p:nvPicPr>
          <p:cNvPr id="4" name="Imagen 3">
            <a:extLst>
              <a:ext uri="{FF2B5EF4-FFF2-40B4-BE49-F238E27FC236}">
                <a16:creationId xmlns:a16="http://schemas.microsoft.com/office/drawing/2014/main" id="{F7EB7554-AD64-4099-9CF4-515F87BAD70E}"/>
              </a:ext>
            </a:extLst>
          </p:cNvPr>
          <p:cNvPicPr>
            <a:picLocks noChangeAspect="1"/>
          </p:cNvPicPr>
          <p:nvPr/>
        </p:nvPicPr>
        <p:blipFill>
          <a:blip r:embed="rId3"/>
          <a:stretch>
            <a:fillRect/>
          </a:stretch>
        </p:blipFill>
        <p:spPr>
          <a:xfrm>
            <a:off x="1138334" y="1149522"/>
            <a:ext cx="6599007" cy="5159203"/>
          </a:xfrm>
          <a:prstGeom prst="rect">
            <a:avLst/>
          </a:prstGeom>
        </p:spPr>
      </p:pic>
    </p:spTree>
    <p:extLst>
      <p:ext uri="{BB962C8B-B14F-4D97-AF65-F5344CB8AC3E}">
        <p14:creationId xmlns:p14="http://schemas.microsoft.com/office/powerpoint/2010/main" val="340809706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442613" y="798325"/>
            <a:ext cx="8388424" cy="461665"/>
          </a:xfrm>
          <a:prstGeom prst="rect">
            <a:avLst/>
          </a:prstGeom>
          <a:noFill/>
          <a:ln w="9525">
            <a:noFill/>
            <a:miter lim="800000"/>
            <a:headEnd/>
            <a:tailEnd/>
          </a:ln>
        </p:spPr>
        <p:txBody>
          <a:bodyPr wrap="square">
            <a:spAutoFit/>
          </a:bodyPr>
          <a:lstStyle/>
          <a:p>
            <a:pPr lvl="0"/>
            <a:r>
              <a:rPr lang="en-US" sz="2400" b="1" dirty="0"/>
              <a:t>6. </a:t>
            </a:r>
            <a:r>
              <a:rPr lang="en-GB" sz="2400" b="1" dirty="0"/>
              <a:t>Meeting schedule</a:t>
            </a:r>
            <a:endParaRPr lang="es-ES" sz="2400" b="1" dirty="0"/>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770283" y="1601605"/>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8" name="5 Rectángulo"/>
          <p:cNvSpPr/>
          <p:nvPr/>
        </p:nvSpPr>
        <p:spPr>
          <a:xfrm>
            <a:off x="575556" y="6013793"/>
            <a:ext cx="7992888" cy="338554"/>
          </a:xfrm>
          <a:prstGeom prst="rect">
            <a:avLst/>
          </a:prstGeom>
          <a:ln>
            <a:noFill/>
          </a:ln>
        </p:spPr>
        <p:txBody>
          <a:bodyPr wrap="square">
            <a:spAutoFit/>
          </a:bodyPr>
          <a:lstStyle/>
          <a:p>
            <a:pPr lvl="0"/>
            <a:r>
              <a:rPr lang="es-ES" sz="1600" b="1" u="sng" dirty="0"/>
              <a:t>Next IG meeting</a:t>
            </a:r>
            <a:r>
              <a:rPr lang="es-ES" sz="1600" b="1" dirty="0"/>
              <a:t>: </a:t>
            </a:r>
            <a:r>
              <a:rPr lang="es-ES" sz="1600" b="1" dirty="0">
                <a:solidFill>
                  <a:srgbClr val="FF0000"/>
                </a:solidFill>
              </a:rPr>
              <a:t>XX</a:t>
            </a:r>
            <a:r>
              <a:rPr lang="es-ES" sz="1600" b="1" dirty="0"/>
              <a:t> March</a:t>
            </a:r>
            <a:r>
              <a:rPr lang="es-ES" sz="1600" b="1" i="1" dirty="0"/>
              <a:t> </a:t>
            </a:r>
            <a:r>
              <a:rPr lang="es-ES" sz="1600" b="1" dirty="0"/>
              <a:t>(</a:t>
            </a:r>
            <a:r>
              <a:rPr lang="es-ES" sz="1600" b="1" dirty="0" err="1"/>
              <a:t>tbd</a:t>
            </a:r>
            <a:r>
              <a:rPr lang="es-ES" sz="1600" b="1" dirty="0"/>
              <a:t>) </a:t>
            </a:r>
            <a:endParaRPr lang="es-ES" sz="1600" b="1" i="1" dirty="0">
              <a:solidFill>
                <a:srgbClr val="FF0000"/>
              </a:solidFill>
            </a:endParaRPr>
          </a:p>
        </p:txBody>
      </p:sp>
      <p:sp>
        <p:nvSpPr>
          <p:cNvPr id="10" name="Rectángulo 9"/>
          <p:cNvSpPr/>
          <p:nvPr/>
        </p:nvSpPr>
        <p:spPr>
          <a:xfrm>
            <a:off x="8316416" y="1059635"/>
            <a:ext cx="504056" cy="2431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IG</a:t>
            </a:r>
          </a:p>
        </p:txBody>
      </p:sp>
      <p:sp>
        <p:nvSpPr>
          <p:cNvPr id="13" name="Marcador de pie de página 12"/>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20</a:t>
            </a:fld>
            <a:endParaRPr lang="en-US" sz="1200">
              <a:solidFill>
                <a:schemeClr val="bg1">
                  <a:lumMod val="50000"/>
                </a:schemeClr>
              </a:solidFill>
            </a:endParaRPr>
          </a:p>
          <a:p>
            <a:endParaRPr lang="en-US" dirty="0"/>
          </a:p>
        </p:txBody>
      </p:sp>
      <p:sp>
        <p:nvSpPr>
          <p:cNvPr id="18" name="Rectángulo 17"/>
          <p:cNvSpPr/>
          <p:nvPr/>
        </p:nvSpPr>
        <p:spPr>
          <a:xfrm>
            <a:off x="8316416" y="755628"/>
            <a:ext cx="504056" cy="24314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RCC</a:t>
            </a:r>
          </a:p>
        </p:txBody>
      </p:sp>
      <p:sp>
        <p:nvSpPr>
          <p:cNvPr id="19" name="Rectángulo 18"/>
          <p:cNvSpPr/>
          <p:nvPr/>
        </p:nvSpPr>
        <p:spPr>
          <a:xfrm>
            <a:off x="8316416" y="1373066"/>
            <a:ext cx="504056" cy="2159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SG</a:t>
            </a:r>
          </a:p>
        </p:txBody>
      </p:sp>
      <p:pic>
        <p:nvPicPr>
          <p:cNvPr id="9" name="Imagen 8"/>
          <p:cNvPicPr>
            <a:picLocks noChangeAspect="1"/>
          </p:cNvPicPr>
          <p:nvPr/>
        </p:nvPicPr>
        <p:blipFill>
          <a:blip r:embed="rId3"/>
          <a:stretch>
            <a:fillRect/>
          </a:stretch>
        </p:blipFill>
        <p:spPr>
          <a:xfrm>
            <a:off x="6907973" y="902941"/>
            <a:ext cx="1291600" cy="461286"/>
          </a:xfrm>
          <a:prstGeom prst="rect">
            <a:avLst/>
          </a:prstGeom>
        </p:spPr>
      </p:pic>
      <p:pic>
        <p:nvPicPr>
          <p:cNvPr id="14" name="Imagen 13"/>
          <p:cNvPicPr>
            <a:picLocks noChangeAspect="1"/>
          </p:cNvPicPr>
          <p:nvPr/>
        </p:nvPicPr>
        <p:blipFill>
          <a:blip r:embed="rId4"/>
          <a:stretch>
            <a:fillRect/>
          </a:stretch>
        </p:blipFill>
        <p:spPr>
          <a:xfrm>
            <a:off x="442613" y="1443353"/>
            <a:ext cx="7640116" cy="2934109"/>
          </a:xfrm>
          <a:prstGeom prst="rect">
            <a:avLst/>
          </a:prstGeom>
        </p:spPr>
      </p:pic>
      <p:pic>
        <p:nvPicPr>
          <p:cNvPr id="16" name="Imagen 15"/>
          <p:cNvPicPr>
            <a:picLocks noChangeAspect="1"/>
          </p:cNvPicPr>
          <p:nvPr/>
        </p:nvPicPr>
        <p:blipFill>
          <a:blip r:embed="rId5"/>
          <a:stretch>
            <a:fillRect/>
          </a:stretch>
        </p:blipFill>
        <p:spPr>
          <a:xfrm>
            <a:off x="575556" y="4464766"/>
            <a:ext cx="7308812" cy="1406946"/>
          </a:xfrm>
          <a:prstGeom prst="rect">
            <a:avLst/>
          </a:prstGeom>
        </p:spPr>
      </p:pic>
      <p:pic>
        <p:nvPicPr>
          <p:cNvPr id="17" name="Imagen 16"/>
          <p:cNvPicPr>
            <a:picLocks noChangeAspect="1"/>
          </p:cNvPicPr>
          <p:nvPr/>
        </p:nvPicPr>
        <p:blipFill>
          <a:blip r:embed="rId6"/>
          <a:stretch>
            <a:fillRect/>
          </a:stretch>
        </p:blipFill>
        <p:spPr>
          <a:xfrm>
            <a:off x="7138977" y="4209637"/>
            <a:ext cx="885140" cy="510257"/>
          </a:xfrm>
          <a:prstGeom prst="rect">
            <a:avLst/>
          </a:prstGeom>
        </p:spPr>
      </p:pic>
    </p:spTree>
    <p:extLst>
      <p:ext uri="{BB962C8B-B14F-4D97-AF65-F5344CB8AC3E}">
        <p14:creationId xmlns:p14="http://schemas.microsoft.com/office/powerpoint/2010/main" val="333866235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2613101" y="3259431"/>
            <a:ext cx="4893168" cy="461665"/>
          </a:xfrm>
          <a:prstGeom prst="rect">
            <a:avLst/>
          </a:prstGeom>
          <a:noFill/>
          <a:ln w="9525">
            <a:noFill/>
            <a:miter lim="800000"/>
            <a:headEnd/>
            <a:tailEnd/>
          </a:ln>
        </p:spPr>
        <p:txBody>
          <a:bodyPr wrap="square">
            <a:spAutoFit/>
          </a:bodyPr>
          <a:lstStyle/>
          <a:p>
            <a:pPr lvl="0"/>
            <a:r>
              <a:rPr lang="en-US" sz="2400" b="1" dirty="0">
                <a:solidFill>
                  <a:schemeClr val="accent2">
                    <a:lumMod val="60000"/>
                    <a:lumOff val="40000"/>
                  </a:schemeClr>
                </a:solidFill>
              </a:rPr>
              <a:t>Thank you for attending</a:t>
            </a:r>
            <a:endParaRPr lang="es-ES" sz="2400" b="1" dirty="0">
              <a:solidFill>
                <a:schemeClr val="accent2">
                  <a:lumMod val="60000"/>
                  <a:lumOff val="40000"/>
                </a:schemeClr>
              </a:solidFill>
            </a:endParaRPr>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899592" y="1628800"/>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3" name="Marcador de pie de página 2"/>
          <p:cNvSpPr>
            <a:spLocks noGrp="1"/>
          </p:cNvSpPr>
          <p:nvPr>
            <p:ph type="ftr" sz="quarter" idx="12"/>
          </p:nvPr>
        </p:nvSpPr>
        <p:spPr/>
        <p:txBody>
          <a:bodyPr/>
          <a:lstStyle/>
          <a:p>
            <a:fld id="{34C91ACA-1C80-4EF1-B622-64D3C00CF61A}" type="slidenum">
              <a:rPr lang="en-US" sz="1200" smtClean="0">
                <a:solidFill>
                  <a:schemeClr val="bg1">
                    <a:lumMod val="50000"/>
                  </a:schemeClr>
                </a:solidFill>
              </a:rPr>
              <a:pPr/>
              <a:t>21</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22328425"/>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879"/>
            <a:ext cx="8388424" cy="400110"/>
          </a:xfrm>
          <a:prstGeom prst="rect">
            <a:avLst/>
          </a:prstGeom>
          <a:noFill/>
          <a:ln w="9525">
            <a:noFill/>
            <a:miter lim="800000"/>
            <a:headEnd/>
            <a:tailEnd/>
          </a:ln>
        </p:spPr>
        <p:txBody>
          <a:bodyPr wrap="square">
            <a:spAutoFit/>
          </a:bodyPr>
          <a:lstStyle/>
          <a:p>
            <a:pPr lvl="0"/>
            <a:r>
              <a:rPr lang="en-US" sz="2000" b="1" dirty="0"/>
              <a:t>2. </a:t>
            </a:r>
            <a:r>
              <a:rPr lang="en-GB" sz="2000" b="1" dirty="0"/>
              <a:t>WP First target: use of infrastructures in the Region</a:t>
            </a:r>
            <a:endParaRPr lang="es-ES" sz="2000" b="1" dirty="0"/>
          </a:p>
        </p:txBody>
      </p:sp>
      <p:sp>
        <p:nvSpPr>
          <p:cNvPr id="5" name="4 Rectángulo"/>
          <p:cNvSpPr/>
          <p:nvPr/>
        </p:nvSpPr>
        <p:spPr>
          <a:xfrm>
            <a:off x="398746" y="1274034"/>
            <a:ext cx="8388424" cy="5078313"/>
          </a:xfrm>
          <a:prstGeom prst="rect">
            <a:avLst/>
          </a:prstGeom>
        </p:spPr>
        <p:txBody>
          <a:bodyPr wrap="square">
            <a:spAutoFit/>
          </a:bodyPr>
          <a:lstStyle/>
          <a:p>
            <a:pPr lvl="0"/>
            <a:r>
              <a:rPr lang="es-ES" dirty="0"/>
              <a:t>2.1. </a:t>
            </a:r>
            <a:r>
              <a:rPr lang="en-US" u="sng" dirty="0"/>
              <a:t>Follow-up of infrastructure development (PCIs, TYNDP, GRIP…)</a:t>
            </a:r>
          </a:p>
          <a:p>
            <a:pPr lvl="0"/>
            <a:endParaRPr lang="en-US" sz="1600" b="1" dirty="0"/>
          </a:p>
          <a:p>
            <a:pPr lvl="0"/>
            <a:endParaRPr lang="en-US" sz="1600" b="1" dirty="0"/>
          </a:p>
          <a:p>
            <a:pPr lvl="0"/>
            <a:endParaRPr lang="es-ES" sz="1400" b="1" dirty="0"/>
          </a:p>
          <a:p>
            <a:endParaRPr lang="es-ES" sz="1600" dirty="0"/>
          </a:p>
          <a:p>
            <a:r>
              <a:rPr lang="en-US" dirty="0"/>
              <a:t> </a:t>
            </a:r>
            <a:endParaRPr lang="es-ES" dirty="0"/>
          </a:p>
          <a:p>
            <a:pPr marL="285750" indent="-285750">
              <a:buFont typeface="Arial" panose="020B0604020202020204" pitchFamily="34" charset="0"/>
              <a:buChar char="•"/>
            </a:pPr>
            <a:endParaRPr lang="es-ES" sz="1600" dirty="0"/>
          </a:p>
          <a:p>
            <a:endParaRPr lang="es-ES" sz="1600" dirty="0"/>
          </a:p>
          <a:p>
            <a:endParaRPr lang="es-ES" sz="1600" dirty="0"/>
          </a:p>
          <a:p>
            <a:pPr lvl="2"/>
            <a:endParaRPr lang="es-ES" sz="1600" dirty="0"/>
          </a:p>
          <a:p>
            <a:r>
              <a:rPr lang="es-ES" sz="1600" dirty="0"/>
              <a:t>	</a:t>
            </a:r>
          </a:p>
          <a:p>
            <a:endParaRPr lang="es-ES" sz="1600" dirty="0"/>
          </a:p>
          <a:p>
            <a:endParaRPr lang="es-ES" sz="1200" dirty="0"/>
          </a:p>
          <a:p>
            <a:pPr lvl="1"/>
            <a:endParaRPr lang="en-GB" b="1" u="sng" dirty="0"/>
          </a:p>
          <a:p>
            <a:pPr lvl="1"/>
            <a:endParaRPr lang="en-GB" b="1" u="sng" dirty="0"/>
          </a:p>
          <a:p>
            <a:pPr lvl="1"/>
            <a:endParaRPr lang="en-GB" b="1" u="sng" dirty="0"/>
          </a:p>
          <a:p>
            <a:pPr lvl="1"/>
            <a:endParaRPr lang="en-GB" sz="1400" b="1" u="sng" dirty="0"/>
          </a:p>
          <a:p>
            <a:pPr lvl="1"/>
            <a:endParaRPr lang="es-ES" sz="1600" dirty="0"/>
          </a:p>
          <a:p>
            <a:pPr algn="just"/>
            <a:endParaRPr lang="en-US" sz="1600" b="1" dirty="0">
              <a:ea typeface="Arial Unicode MS" pitchFamily="34" charset="-128"/>
            </a:endParaRPr>
          </a:p>
          <a:p>
            <a:endParaRPr lang="en-US"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3</a:t>
            </a:fld>
            <a:endParaRPr lang="en-US" sz="1200" dirty="0">
              <a:solidFill>
                <a:schemeClr val="bg1">
                  <a:lumMod val="50000"/>
                </a:schemeClr>
              </a:solidFill>
            </a:endParaRPr>
          </a:p>
        </p:txBody>
      </p:sp>
      <p:sp>
        <p:nvSpPr>
          <p:cNvPr id="7" name="Rectángulo 6"/>
          <p:cNvSpPr/>
          <p:nvPr/>
        </p:nvSpPr>
        <p:spPr>
          <a:xfrm>
            <a:off x="965603" y="3272589"/>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3586344"/>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060"/>
            <a:ext cx="8388424" cy="461665"/>
          </a:xfrm>
          <a:prstGeom prst="rect">
            <a:avLst/>
          </a:prstGeom>
          <a:noFill/>
          <a:ln w="9525">
            <a:noFill/>
            <a:miter lim="800000"/>
            <a:headEnd/>
            <a:tailEnd/>
          </a:ln>
        </p:spPr>
        <p:txBody>
          <a:bodyPr wrap="square">
            <a:spAutoFit/>
          </a:bodyPr>
          <a:lstStyle/>
          <a:p>
            <a:pPr lvl="0"/>
            <a:r>
              <a:rPr lang="en-US" sz="2400" b="1" dirty="0"/>
              <a:t>3. </a:t>
            </a:r>
            <a:r>
              <a:rPr lang="en-GB" sz="2400" b="1" dirty="0"/>
              <a:t>WP Second target: market integration</a:t>
            </a:r>
            <a:endParaRPr lang="es-ES" sz="2400" b="1" dirty="0"/>
          </a:p>
        </p:txBody>
      </p:sp>
      <p:sp>
        <p:nvSpPr>
          <p:cNvPr id="5" name="4 Rectángulo"/>
          <p:cNvSpPr/>
          <p:nvPr/>
        </p:nvSpPr>
        <p:spPr>
          <a:xfrm>
            <a:off x="899592" y="1628800"/>
            <a:ext cx="6984776" cy="1754326"/>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lvl="1"/>
            <a:endParaRPr lang="es-ES" sz="1600" dirty="0"/>
          </a:p>
          <a:p>
            <a:pPr lvl="1"/>
            <a:endParaRPr lang="es-ES" sz="1600" dirty="0"/>
          </a:p>
          <a:p>
            <a:pPr algn="just"/>
            <a:endParaRPr lang="en-US" dirty="0">
              <a:solidFill>
                <a:srgbClr val="FF0000"/>
              </a:solidFill>
              <a:ea typeface="Arial Unicode MS" pitchFamily="34" charset="-128"/>
            </a:endParaRPr>
          </a:p>
          <a:p>
            <a:endParaRPr lang="en-US" dirty="0"/>
          </a:p>
        </p:txBody>
      </p:sp>
      <p:sp>
        <p:nvSpPr>
          <p:cNvPr id="2" name="Rectángulo 1"/>
          <p:cNvSpPr/>
          <p:nvPr/>
        </p:nvSpPr>
        <p:spPr>
          <a:xfrm>
            <a:off x="377788" y="1318356"/>
            <a:ext cx="8388424" cy="1200329"/>
          </a:xfrm>
          <a:prstGeom prst="rect">
            <a:avLst/>
          </a:prstGeom>
        </p:spPr>
        <p:txBody>
          <a:bodyPr wrap="square">
            <a:spAutoFit/>
          </a:bodyPr>
          <a:lstStyle/>
          <a:p>
            <a:pPr marL="534988" indent="-534988" algn="just"/>
            <a:r>
              <a:rPr lang="en-GB" dirty="0"/>
              <a:t>3.1. </a:t>
            </a:r>
            <a:r>
              <a:rPr lang="en-GB" u="sng" dirty="0"/>
              <a:t>Follow-up of gas prices and hubs liquidity (SGRI vs. neighbouring hubs) </a:t>
            </a:r>
            <a:r>
              <a:rPr lang="en-GB" dirty="0">
                <a:solidFill>
                  <a:schemeClr val="accent6">
                    <a:lumMod val="60000"/>
                    <a:lumOff val="40000"/>
                  </a:schemeClr>
                </a:solidFill>
              </a:rPr>
              <a:t>(for information by NRAs and TSOs)</a:t>
            </a:r>
          </a:p>
          <a:p>
            <a:pPr algn="just"/>
            <a:endParaRPr lang="en-GB" dirty="0">
              <a:solidFill>
                <a:schemeClr val="accent6">
                  <a:lumMod val="60000"/>
                  <a:lumOff val="40000"/>
                </a:schemeClr>
              </a:solidFill>
            </a:endParaRPr>
          </a:p>
          <a:p>
            <a:pPr algn="just"/>
            <a:endParaRPr lang="en-GB" dirty="0"/>
          </a:p>
        </p:txBody>
      </p:sp>
    </p:spTree>
    <p:extLst>
      <p:ext uri="{BB962C8B-B14F-4D97-AF65-F5344CB8AC3E}">
        <p14:creationId xmlns:p14="http://schemas.microsoft.com/office/powerpoint/2010/main" val="371648163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5</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2101713"/>
            <a:ext cx="8060267" cy="1800493"/>
          </a:xfrm>
          <a:prstGeom prst="rect">
            <a:avLst/>
          </a:prstGeom>
        </p:spPr>
        <p:txBody>
          <a:bodyPr wrap="square">
            <a:spAutoFit/>
          </a:bodyPr>
          <a:lstStyle/>
          <a:p>
            <a:pPr marL="557213" lvl="1" indent="-214313" defTabSz="342900">
              <a:spcAft>
                <a:spcPts val="900"/>
              </a:spcAft>
              <a:buFontTx/>
              <a:buChar char="-"/>
            </a:pPr>
            <a:r>
              <a:rPr lang="en-US" sz="1600" dirty="0">
                <a:solidFill>
                  <a:srgbClr val="000000"/>
                </a:solidFill>
                <a:latin typeface="Verdana"/>
              </a:rPr>
              <a:t>The trading rules in MIBGAS for products delivered in the Portuguese VTP and associated procedures were approved on 7</a:t>
            </a:r>
            <a:r>
              <a:rPr lang="en-US" sz="1600" baseline="30000" dirty="0">
                <a:solidFill>
                  <a:srgbClr val="000000"/>
                </a:solidFill>
                <a:latin typeface="Verdana"/>
              </a:rPr>
              <a:t>th</a:t>
            </a:r>
            <a:r>
              <a:rPr lang="en-US" sz="1600" dirty="0">
                <a:solidFill>
                  <a:srgbClr val="000000"/>
                </a:solidFill>
                <a:latin typeface="Verdana"/>
              </a:rPr>
              <a:t> September;</a:t>
            </a:r>
          </a:p>
          <a:p>
            <a:pPr marL="557213" lvl="1" indent="-214313" defTabSz="342900">
              <a:spcAft>
                <a:spcPts val="900"/>
              </a:spcAft>
              <a:buFontTx/>
              <a:buChar char="-"/>
            </a:pPr>
            <a:r>
              <a:rPr lang="en-US" sz="1600" dirty="0">
                <a:solidFill>
                  <a:srgbClr val="000000"/>
                </a:solidFill>
                <a:latin typeface="Verdana"/>
              </a:rPr>
              <a:t>The final version of the rules and related procedures is very similar to the one submitted to consultation;</a:t>
            </a:r>
          </a:p>
          <a:p>
            <a:pPr marL="557213" lvl="1" indent="-214313" defTabSz="342900">
              <a:spcAft>
                <a:spcPts val="900"/>
              </a:spcAft>
              <a:buFontTx/>
              <a:buChar char="-"/>
            </a:pPr>
            <a:r>
              <a:rPr lang="en-US" sz="1600" dirty="0">
                <a:solidFill>
                  <a:srgbClr val="000000"/>
                </a:solidFill>
                <a:latin typeface="Verdana"/>
              </a:rPr>
              <a:t>Next steps: MIBGAS, S.A. and REN should present to market agents a schedule plan to initiate trading, including tests with agents. </a:t>
            </a: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59194"/>
            <a:ext cx="8094133" cy="1200329"/>
          </a:xfrm>
          <a:prstGeom prst="rect">
            <a:avLst/>
          </a:prstGeom>
        </p:spPr>
        <p:txBody>
          <a:bodyPr wrap="square">
            <a:spAutoFit/>
          </a:bodyPr>
          <a:lstStyle/>
          <a:p>
            <a:pPr marL="447675" lvl="1" indent="-447675" algn="just">
              <a:tabLst>
                <a:tab pos="447675" algn="l"/>
              </a:tabLst>
            </a:pPr>
            <a:r>
              <a:rPr lang="en-GB" dirty="0">
                <a:solidFill>
                  <a:srgbClr val="000000"/>
                </a:solidFill>
              </a:rPr>
              <a:t>3.2.T</a:t>
            </a:r>
            <a:r>
              <a:rPr lang="en-GB" u="sng" dirty="0">
                <a:solidFill>
                  <a:srgbClr val="000000"/>
                </a:solidFill>
              </a:rPr>
              <a:t>rading of Portuguese products in MIBGAS: status and </a:t>
            </a:r>
            <a:r>
              <a:rPr lang="es-ES" u="sng" dirty="0" err="1">
                <a:solidFill>
                  <a:srgbClr val="000000"/>
                </a:solidFill>
              </a:rPr>
              <a:t>next</a:t>
            </a:r>
            <a:r>
              <a:rPr lang="es-ES" u="sng" dirty="0">
                <a:solidFill>
                  <a:srgbClr val="000000"/>
                </a:solidFill>
              </a:rPr>
              <a:t> </a:t>
            </a:r>
            <a:r>
              <a:rPr lang="es-ES" u="sng" dirty="0" err="1">
                <a:solidFill>
                  <a:srgbClr val="000000"/>
                </a:solidFill>
              </a:rPr>
              <a:t>steps</a:t>
            </a:r>
            <a:r>
              <a:rPr lang="es-ES" u="sng" dirty="0">
                <a:solidFill>
                  <a:srgbClr val="000000"/>
                </a:solidFill>
              </a:rPr>
              <a:t> </a:t>
            </a:r>
            <a:r>
              <a:rPr lang="en-GB" dirty="0">
                <a:solidFill>
                  <a:schemeClr val="accent6">
                    <a:lumMod val="60000"/>
                    <a:lumOff val="40000"/>
                  </a:schemeClr>
                </a:solidFill>
              </a:rPr>
              <a:t>(for information by ERSE and REN)</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a:p>
            <a:pPr marL="279797" indent="-394097" defTabSz="342900"/>
            <a:endParaRPr lang="es-ES" u="sng" dirty="0">
              <a:solidFill>
                <a:srgbClr val="000000"/>
              </a:solidFill>
            </a:endParaRPr>
          </a:p>
        </p:txBody>
      </p:sp>
      <p:sp>
        <p:nvSpPr>
          <p:cNvPr id="10" name="Rectángulo 9"/>
          <p:cNvSpPr/>
          <p:nvPr/>
        </p:nvSpPr>
        <p:spPr>
          <a:xfrm>
            <a:off x="954497" y="513329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ERSE/REN</a:t>
            </a:r>
          </a:p>
        </p:txBody>
      </p:sp>
    </p:spTree>
    <p:extLst>
      <p:ext uri="{BB962C8B-B14F-4D97-AF65-F5344CB8AC3E}">
        <p14:creationId xmlns:p14="http://schemas.microsoft.com/office/powerpoint/2010/main" val="107996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6</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1955793"/>
            <a:ext cx="8060267" cy="338554"/>
          </a:xfrm>
          <a:prstGeom prst="rect">
            <a:avLst/>
          </a:prstGeom>
        </p:spPr>
        <p:txBody>
          <a:bodyPr wrap="square">
            <a:spAutoFit/>
          </a:bodyPr>
          <a:lstStyle/>
          <a:p>
            <a:pPr marL="557213" lvl="1" indent="-214313" defTabSz="342900">
              <a:spcAft>
                <a:spcPts val="900"/>
              </a:spcAft>
              <a:buFontTx/>
              <a:buChar char="-"/>
            </a:pPr>
            <a:endParaRPr lang="en-US" sz="1600" dirty="0">
              <a:solidFill>
                <a:srgbClr val="000000"/>
              </a:solidFill>
              <a:latin typeface="Verdana"/>
            </a:endParaRP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37711"/>
            <a:ext cx="8094133" cy="923330"/>
          </a:xfrm>
          <a:prstGeom prst="rect">
            <a:avLst/>
          </a:prstGeom>
        </p:spPr>
        <p:txBody>
          <a:bodyPr wrap="square">
            <a:spAutoFit/>
          </a:bodyPr>
          <a:lstStyle/>
          <a:p>
            <a:pPr marL="534988" lvl="1" indent="-534988" algn="just"/>
            <a:r>
              <a:rPr lang="en-GB" dirty="0">
                <a:solidFill>
                  <a:srgbClr val="000000"/>
                </a:solidFill>
              </a:rPr>
              <a:t>3.3. </a:t>
            </a:r>
            <a:r>
              <a:rPr lang="en-GB" u="sng" dirty="0"/>
              <a:t>Proposal of allocation of interruptible capacity in a coordinated way in the VIPs </a:t>
            </a:r>
            <a:r>
              <a:rPr lang="en-GB" dirty="0">
                <a:solidFill>
                  <a:schemeClr val="accent6">
                    <a:lumMod val="60000"/>
                    <a:lumOff val="40000"/>
                  </a:schemeClr>
                </a:solidFill>
              </a:rPr>
              <a:t>(for information by TSOs)</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10" name="Rectángulo 9"/>
          <p:cNvSpPr/>
          <p:nvPr/>
        </p:nvSpPr>
        <p:spPr>
          <a:xfrm>
            <a:off x="1145381" y="315106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463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marL="447675" lvl="0" indent="-447675"/>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83712" y="1679599"/>
            <a:ext cx="7940405" cy="646331"/>
          </a:xfrm>
          <a:prstGeom prst="rect">
            <a:avLst/>
          </a:prstGeom>
        </p:spPr>
        <p:txBody>
          <a:bodyPr wrap="square">
            <a:spAutoFit/>
          </a:bodyPr>
          <a:lstStyle/>
          <a:p>
            <a:pPr lvl="1"/>
            <a:r>
              <a:rPr lang="en-GB" dirty="0"/>
              <a:t>4.1. </a:t>
            </a:r>
            <a:r>
              <a:rPr lang="en-GB" u="sng" dirty="0"/>
              <a:t>Follow-up </a:t>
            </a:r>
            <a:r>
              <a:rPr lang="en-GB" dirty="0">
                <a:solidFill>
                  <a:schemeClr val="accent6">
                    <a:lumMod val="60000"/>
                    <a:lumOff val="40000"/>
                  </a:schemeClr>
                </a:solidFill>
              </a:rPr>
              <a:t>(for information by NRAs and TSOs)</a:t>
            </a:r>
            <a:r>
              <a:rPr lang="en-US" dirty="0">
                <a:solidFill>
                  <a:schemeClr val="accent6">
                    <a:lumMod val="60000"/>
                    <a:lumOff val="40000"/>
                  </a:schemeClr>
                </a:solidFill>
              </a:rPr>
              <a:t> </a:t>
            </a:r>
            <a:endParaRPr lang="es-ES" dirty="0">
              <a:solidFill>
                <a:schemeClr val="accent6">
                  <a:lumMod val="60000"/>
                  <a:lumOff val="40000"/>
                </a:schemeClr>
              </a:solidFill>
            </a:endParaRPr>
          </a:p>
          <a:p>
            <a:pPr lvl="1"/>
            <a:endParaRPr lang="en-GB" u="sng" dirty="0"/>
          </a:p>
        </p:txBody>
      </p:sp>
      <p:sp>
        <p:nvSpPr>
          <p:cNvPr id="6" name="Rectángulo 5"/>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NRAs and TSOs</a:t>
            </a: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7</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54347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8</a:t>
            </a:fld>
            <a:endParaRPr lang="en-US" sz="1200">
              <a:solidFill>
                <a:schemeClr val="bg1">
                  <a:lumMod val="50000"/>
                </a:schemeClr>
              </a:solidFill>
            </a:endParaRPr>
          </a:p>
          <a:p>
            <a:endParaRPr lang="en-US" dirty="0"/>
          </a:p>
        </p:txBody>
      </p:sp>
      <p:sp>
        <p:nvSpPr>
          <p:cNvPr id="8" name="Retângulo 1"/>
          <p:cNvSpPr/>
          <p:nvPr/>
        </p:nvSpPr>
        <p:spPr>
          <a:xfrm>
            <a:off x="161158" y="2257836"/>
            <a:ext cx="8060267" cy="4339650"/>
          </a:xfrm>
          <a:prstGeom prst="rect">
            <a:avLst/>
          </a:prstGeom>
        </p:spPr>
        <p:txBody>
          <a:bodyPr wrap="square">
            <a:spAutoFit/>
          </a:bodyPr>
          <a:lstStyle/>
          <a:p>
            <a:pPr marL="742950" lvl="1" indent="-285750" algn="just">
              <a:spcAft>
                <a:spcPts val="600"/>
              </a:spcAft>
              <a:buFontTx/>
              <a:buChar char="-"/>
            </a:pPr>
            <a:r>
              <a:rPr lang="en-GB" sz="1600" dirty="0"/>
              <a:t>The Ministry for Ecological Transition launched two public consultations in April 2020, one for biogas and one for hydrogen respectively, in order to develop a roadmap to boost these types of gases.</a:t>
            </a:r>
          </a:p>
          <a:p>
            <a:pPr marL="742950" lvl="1" indent="-285750" algn="just">
              <a:spcAft>
                <a:spcPts val="600"/>
              </a:spcAft>
              <a:buFontTx/>
              <a:buChar char="-"/>
            </a:pPr>
            <a:r>
              <a:rPr lang="en-GB" sz="1600" dirty="0"/>
              <a:t>After gathering opinions from stakeholders, t</a:t>
            </a:r>
            <a:r>
              <a:rPr lang="en-US" sz="1600" dirty="0"/>
              <a:t>he Spanish Government approved in October the "Hydrogen Roadmap: a commitment to renewable hydrogen“ containing a planning to promote the deployment of this sustainable energy vector, which will be key to Spain for achieving climate neutrality by 2050. </a:t>
            </a:r>
          </a:p>
          <a:p>
            <a:pPr marL="742950" lvl="1" indent="-285750" algn="just">
              <a:spcAft>
                <a:spcPts val="600"/>
              </a:spcAft>
              <a:buFontTx/>
              <a:buChar char="-"/>
            </a:pPr>
            <a:r>
              <a:rPr lang="en-US" sz="1600" dirty="0"/>
              <a:t>The development of renewable hydrogen will promote the 	creation of innovative industrial value chains in the country, 	technological knowledge and the generation of sustainable employment, contributing to the reactivation towards a high added value green economy.</a:t>
            </a: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253111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9</a:t>
            </a:fld>
            <a:endParaRPr lang="en-US" sz="1200">
              <a:solidFill>
                <a:schemeClr val="bg1">
                  <a:lumMod val="50000"/>
                </a:schemeClr>
              </a:solidFill>
            </a:endParaRPr>
          </a:p>
          <a:p>
            <a:endParaRPr lang="en-US" dirty="0"/>
          </a:p>
        </p:txBody>
      </p:sp>
      <p:sp>
        <p:nvSpPr>
          <p:cNvPr id="8" name="Retângulo 1"/>
          <p:cNvSpPr/>
          <p:nvPr/>
        </p:nvSpPr>
        <p:spPr>
          <a:xfrm>
            <a:off x="101228" y="2487741"/>
            <a:ext cx="8440974" cy="2523768"/>
          </a:xfrm>
          <a:prstGeom prst="rect">
            <a:avLst/>
          </a:prstGeom>
        </p:spPr>
        <p:txBody>
          <a:bodyPr wrap="square">
            <a:spAutoFit/>
          </a:bodyPr>
          <a:lstStyle/>
          <a:p>
            <a:pPr marL="742950" lvl="1" indent="-285750" algn="just">
              <a:spcAft>
                <a:spcPts val="600"/>
              </a:spcAft>
              <a:buFontTx/>
              <a:buChar char="-"/>
            </a:pPr>
            <a:r>
              <a:rPr lang="en-US" sz="1600" dirty="0"/>
              <a:t>The roadmap is aligned with the 2021 Annual Sustainable Growth Strategy published by the European Commission.</a:t>
            </a:r>
          </a:p>
          <a:p>
            <a:pPr lvl="1" algn="just">
              <a:spcAft>
                <a:spcPts val="600"/>
              </a:spcAft>
            </a:pPr>
            <a:endParaRPr lang="en-US" sz="1600" dirty="0"/>
          </a:p>
          <a:p>
            <a:pPr marL="742950" lvl="1" indent="-285750" algn="just">
              <a:spcAft>
                <a:spcPts val="600"/>
              </a:spcAft>
              <a:buFontTx/>
              <a:buChar char="-"/>
            </a:pPr>
            <a:r>
              <a:rPr lang="en-US" sz="1600" dirty="0"/>
              <a:t>The roadmap provides a vision for 2030 and 2050</a:t>
            </a:r>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6" name="Rectángulo 5">
            <a:extLst>
              <a:ext uri="{FF2B5EF4-FFF2-40B4-BE49-F238E27FC236}">
                <a16:creationId xmlns:a16="http://schemas.microsoft.com/office/drawing/2014/main" id="{77C5EDBB-4950-4E2F-A93E-7D15BD4D25A9}"/>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2305066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ER_Abstract xmlns="985daa2e-53d8-4475-82b8-9c7d25324e34" xsi:nil="true"/>
    <_dlc_DocId xmlns="985daa2e-53d8-4475-82b8-9c7d25324e34">ACER-2020-98728</_dlc_DocId>
    <_dlc_DocIdUrl xmlns="985daa2e-53d8-4475-82b8-9c7d25324e34">
      <Url>https://extranet.acer.europa.eu/Events/56th-IG-Meeting/_layouts/15/DocIdRedir.aspx?ID=ACER-2020-98728</Url>
      <Description>ACER-2020-98728</Description>
    </_dlc_DocIdUrl>
    <AcerDocumentName xmlns="e18ec43a-d1a0-482d-afaa-e467f7143a2f">56th IG_Meeting guide_v2.pptx</AcerDocumentNam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1545CA02AD5E84D80CA4CE6EA356826" ma:contentTypeVersion="2" ma:contentTypeDescription="Create a new document." ma:contentTypeScope="" ma:versionID="d6da305c168c8fe23710065fd5b208f6">
  <xsd:schema xmlns:xsd="http://www.w3.org/2001/XMLSchema" xmlns:xs="http://www.w3.org/2001/XMLSchema" xmlns:p="http://schemas.microsoft.com/office/2006/metadata/properties" xmlns:ns2="985daa2e-53d8-4475-82b8-9c7d25324e34" xmlns:ns3="e18ec43a-d1a0-482d-afaa-e467f7143a2f" targetNamespace="http://schemas.microsoft.com/office/2006/metadata/properties" ma:root="true" ma:fieldsID="60edc07a50f7a845bef81d2189ea86a6" ns2:_="" ns3:_="">
    <xsd:import namespace="985daa2e-53d8-4475-82b8-9c7d25324e34"/>
    <xsd:import namespace="e18ec43a-d1a0-482d-afaa-e467f7143a2f"/>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ec43a-d1a0-482d-afaa-e467f7143a2f"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99A92-D434-498F-B1BE-D08B70EC97A9}">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8ca3ab38-a585-4f9b-9e88-13756f347b31"/>
    <ds:schemaRef ds:uri="985daa2e-53d8-4475-82b8-9c7d25324e34"/>
    <ds:schemaRef ds:uri="http://schemas.microsoft.com/office/2006/metadata/properties"/>
  </ds:schemaRefs>
</ds:datastoreItem>
</file>

<file path=customXml/itemProps2.xml><?xml version="1.0" encoding="utf-8"?>
<ds:datastoreItem xmlns:ds="http://schemas.openxmlformats.org/officeDocument/2006/customXml" ds:itemID="{1DB85DC0-3A67-4923-AE23-C9A2A2BE6C8A}">
  <ds:schemaRefs>
    <ds:schemaRef ds:uri="http://schemas.microsoft.com/sharepoint/events"/>
  </ds:schemaRefs>
</ds:datastoreItem>
</file>

<file path=customXml/itemProps3.xml><?xml version="1.0" encoding="utf-8"?>
<ds:datastoreItem xmlns:ds="http://schemas.openxmlformats.org/officeDocument/2006/customXml" ds:itemID="{DDB02DB5-3C43-4446-BEC4-962453AD6087}"/>
</file>

<file path=customXml/itemProps4.xml><?xml version="1.0" encoding="utf-8"?>
<ds:datastoreItem xmlns:ds="http://schemas.openxmlformats.org/officeDocument/2006/customXml" ds:itemID="{4B58E53D-22EB-4D1B-9036-37980DC16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ACER new presentation template</Template>
  <TotalTime>4340</TotalTime>
  <Words>1439</Words>
  <Application>Microsoft Office PowerPoint</Application>
  <PresentationFormat>Presentación en pantalla (4:3)</PresentationFormat>
  <Paragraphs>210</Paragraphs>
  <Slides>21</Slides>
  <Notes>10</Notes>
  <HiddenSlides>0</HiddenSlides>
  <MMClips>0</MMClips>
  <ScaleCrop>false</ScaleCrop>
  <HeadingPairs>
    <vt:vector size="6" baseType="variant">
      <vt:variant>
        <vt:lpstr>Fuentes usadas</vt:lpstr>
      </vt:variant>
      <vt:variant>
        <vt:i4>8</vt:i4>
      </vt:variant>
      <vt:variant>
        <vt:lpstr>Tema</vt:lpstr>
      </vt:variant>
      <vt:variant>
        <vt:i4>7</vt:i4>
      </vt:variant>
      <vt:variant>
        <vt:lpstr>Títulos de diapositiva</vt:lpstr>
      </vt:variant>
      <vt:variant>
        <vt:i4>21</vt:i4>
      </vt:variant>
    </vt:vector>
  </HeadingPairs>
  <TitlesOfParts>
    <vt:vector size="36" baseType="lpstr">
      <vt:lpstr>ＭＳ Ｐゴシック</vt:lpstr>
      <vt:lpstr>Arial</vt:lpstr>
      <vt:lpstr>Arial Unicode MS</vt:lpstr>
      <vt:lpstr>Calibri</vt:lpstr>
      <vt:lpstr>Courier New</vt:lpstr>
      <vt:lpstr>Trebuchet MS</vt:lpstr>
      <vt:lpstr>Verdana</vt:lpstr>
      <vt:lpstr>Wingdings</vt:lpstr>
      <vt:lpstr>ACER new presentation template</vt:lpstr>
      <vt:lpstr>Custom Design</vt:lpstr>
      <vt:lpstr>Office Theme</vt:lpstr>
      <vt:lpstr>ACER</vt:lpstr>
      <vt:lpstr>1_ACER</vt:lpstr>
      <vt:lpstr>1_Custom Design</vt:lpstr>
      <vt:lpstr>1_Office Theme</vt:lpstr>
      <vt:lpstr>Presentación de PowerPoint</vt:lpstr>
      <vt:lpstr>DRAFT AGENDA</vt:lpstr>
      <vt:lpstr>Presentación de PowerPoint</vt:lpstr>
      <vt:lpstr>Presentación de PowerPoint</vt:lpstr>
      <vt:lpstr>Presentación de PowerPoint</vt:lpstr>
      <vt:lpstr>Presentación de PowerPoint</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WP Forth target: other items for discussion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wholesale market functioning - for Madrid forum</dc:title>
  <dc:creator>Claire CAMUS (ACER)</dc:creator>
  <cp:lastModifiedBy>Alonso Borrego, Nuria</cp:lastModifiedBy>
  <cp:revision>940</cp:revision>
  <cp:lastPrinted>2017-09-12T10:38:10Z</cp:lastPrinted>
  <dcterms:created xsi:type="dcterms:W3CDTF">2011-11-28T15:46:36Z</dcterms:created>
  <dcterms:modified xsi:type="dcterms:W3CDTF">2020-12-01T07:06:14Z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0x01010061545CA02AD5E84D80CA4CE6EA356826</vt:lpwstr>
  </property>
  <property fmtid="{D5CDD505-2E9C-101B-9397-08002B2CF9AE}" pid="3" name="_dlc_DocIdItemGuid">
    <vt:lpwstr>d775d203-c542-4c5f-9238-54d2fc5ea9c5</vt:lpwstr>
  </property>
</Properties>
</file>