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4"/>
    <p:sldMasterId id="2147483711" r:id="rId5"/>
    <p:sldMasterId id="2147483660" r:id="rId6"/>
    <p:sldMasterId id="2147483748" r:id="rId7"/>
    <p:sldMasterId id="2147483763" r:id="rId8"/>
    <p:sldMasterId id="2147483777" r:id="rId9"/>
    <p:sldMasterId id="2147483789" r:id="rId10"/>
  </p:sldMasterIdLst>
  <p:notesMasterIdLst>
    <p:notesMasterId r:id="rId24"/>
  </p:notesMasterIdLst>
  <p:handoutMasterIdLst>
    <p:handoutMasterId r:id="rId25"/>
  </p:handoutMasterIdLst>
  <p:sldIdLst>
    <p:sldId id="424" r:id="rId11"/>
    <p:sldId id="425" r:id="rId12"/>
    <p:sldId id="455" r:id="rId13"/>
    <p:sldId id="481" r:id="rId14"/>
    <p:sldId id="524" r:id="rId15"/>
    <p:sldId id="526" r:id="rId16"/>
    <p:sldId id="549" r:id="rId17"/>
    <p:sldId id="487" r:id="rId18"/>
    <p:sldId id="492" r:id="rId19"/>
    <p:sldId id="550" r:id="rId20"/>
    <p:sldId id="475" r:id="rId21"/>
    <p:sldId id="443" r:id="rId22"/>
    <p:sldId id="444" r:id="rId23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10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28" y="7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/>
              <a:t>23</a:t>
            </a:r>
            <a:r>
              <a:rPr lang="en-US" sz="2400" b="1" baseline="30000"/>
              <a:t>th</a:t>
            </a:r>
            <a:r>
              <a:rPr lang="en-US" sz="2400" b="1"/>
              <a:t> March 2021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cs typeface="+mn-cs"/>
              </a:rPr>
              <a:t>57</a:t>
            </a:r>
            <a:r>
              <a:rPr lang="en-GB" sz="2800" b="1" kern="0" baseline="30000" dirty="0">
                <a:cs typeface="+mn-cs"/>
              </a:rPr>
              <a:t>th</a:t>
            </a:r>
            <a:r>
              <a:rPr lang="en-GB" sz="2800" b="1" kern="0" dirty="0">
                <a:cs typeface="+mn-cs"/>
              </a:rPr>
              <a:t> IG Meeting </a:t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0846" y="1336426"/>
            <a:ext cx="8388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lvl="1" indent="-525463"/>
            <a:r>
              <a:rPr lang="es-ES" dirty="0"/>
              <a:t>5.1. </a:t>
            </a:r>
            <a:r>
              <a:rPr lang="en-GB" dirty="0"/>
              <a:t>Work programme 2021-2022: schedule of deliverables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discussion NRAs/TSOs)</a:t>
            </a:r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/>
          </a:p>
          <a:p>
            <a:pPr marL="444500"/>
            <a:r>
              <a:rPr lang="en-GB" dirty="0"/>
              <a:t> </a:t>
            </a:r>
            <a:endParaRPr lang="es-ES" dirty="0"/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sz="1600" dirty="0"/>
          </a:p>
        </p:txBody>
      </p:sp>
      <p:sp>
        <p:nvSpPr>
          <p:cNvPr id="5" name="Retângulo 1"/>
          <p:cNvSpPr/>
          <p:nvPr/>
        </p:nvSpPr>
        <p:spPr>
          <a:xfrm>
            <a:off x="-148154" y="2281266"/>
            <a:ext cx="907799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2. Market integration (deliverables).</a:t>
            </a:r>
          </a:p>
          <a:p>
            <a:pPr marL="968375" lvl="1" algn="just">
              <a:spcAft>
                <a:spcPts val="600"/>
              </a:spcAft>
            </a:pPr>
            <a:r>
              <a:rPr lang="en-US" sz="1600" u="sng" dirty="0"/>
              <a:t>Deliverable 3: Study on the role of tariffs to foster market integration of the Spanish and Portuguese markets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ERSE/CNMC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- Outline for discussion (September 2021)</a:t>
            </a:r>
          </a:p>
          <a:p>
            <a:pPr lvl="3"/>
            <a:r>
              <a:rPr lang="es-ES" sz="1600" i="1" dirty="0"/>
              <a:t>-  </a:t>
            </a:r>
            <a:r>
              <a:rPr lang="es-ES" sz="1600" i="1" dirty="0" err="1"/>
              <a:t>First</a:t>
            </a:r>
            <a:r>
              <a:rPr lang="es-ES" sz="1600" i="1" dirty="0"/>
              <a:t> draft </a:t>
            </a:r>
            <a:r>
              <a:rPr lang="es-ES" sz="1600" i="1" dirty="0" err="1"/>
              <a:t>for</a:t>
            </a:r>
            <a:r>
              <a:rPr lang="es-ES" sz="1600" i="1" dirty="0"/>
              <a:t> </a:t>
            </a:r>
            <a:r>
              <a:rPr lang="es-ES" sz="1600" i="1" dirty="0" err="1"/>
              <a:t>NRAs</a:t>
            </a:r>
            <a:r>
              <a:rPr lang="es-ES" sz="1600" i="1" dirty="0"/>
              <a:t>´ </a:t>
            </a:r>
            <a:r>
              <a:rPr lang="es-ES" sz="1600" i="1" dirty="0" err="1"/>
              <a:t>comments</a:t>
            </a:r>
            <a:r>
              <a:rPr lang="es-ES" sz="1600" i="1" dirty="0"/>
              <a:t> (June 2022)</a:t>
            </a:r>
          </a:p>
          <a:p>
            <a:pPr lvl="3"/>
            <a:r>
              <a:rPr lang="en-GB" sz="1600" i="1" dirty="0"/>
              <a:t>- Approval (December 2022)</a:t>
            </a:r>
            <a:endParaRPr lang="es-ES" sz="1600" i="1" dirty="0"/>
          </a:p>
          <a:p>
            <a:pPr lvl="1" algn="just">
              <a:spcAft>
                <a:spcPts val="600"/>
              </a:spcAft>
            </a:pPr>
            <a:endParaRPr lang="en-US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marL="1200150" lvl="2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687535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747" y="932441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45747" y="1625359"/>
            <a:ext cx="8562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GB" dirty="0"/>
              <a:t>5.2. </a:t>
            </a:r>
            <a:r>
              <a:rPr lang="es-ES" u="sng" dirty="0"/>
              <a:t>AOB</a:t>
            </a:r>
            <a:endParaRPr lang="es-ES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400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42613" y="79832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13793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dirty="0">
                <a:highlight>
                  <a:srgbClr val="FFFF00"/>
                </a:highlight>
              </a:rPr>
              <a:t>XX</a:t>
            </a:r>
            <a:r>
              <a:rPr lang="es-ES" sz="1600" b="1" dirty="0"/>
              <a:t> June</a:t>
            </a:r>
            <a:r>
              <a:rPr lang="es-ES" sz="1600" b="1" i="1" dirty="0"/>
              <a:t> </a:t>
            </a:r>
            <a:r>
              <a:rPr lang="es-ES" sz="1600" b="1" dirty="0"/>
              <a:t>(</a:t>
            </a:r>
            <a:r>
              <a:rPr lang="es-ES" sz="1600" b="1" dirty="0" err="1"/>
              <a:t>tbd</a:t>
            </a:r>
            <a:r>
              <a:rPr lang="es-ES" sz="1600" b="1" dirty="0"/>
              <a:t>)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73" y="902941"/>
            <a:ext cx="1291600" cy="4612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5D8BFB-7C73-4F30-A778-39A66E39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6" y="1516539"/>
            <a:ext cx="8039100" cy="1457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343F7B-ACE0-4E48-AFE8-71350E1F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1" y="3126176"/>
            <a:ext cx="7874540" cy="29905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74" y="2966197"/>
            <a:ext cx="1161968" cy="4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2DF6A3-9B82-4A2B-BB9F-7D76DB68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8" y="927806"/>
            <a:ext cx="5662424" cy="531824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8897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					DRAFT AGENDA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74034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 algn="just"/>
            <a:r>
              <a:rPr lang="en-GB" dirty="0"/>
              <a:t>3.1. </a:t>
            </a:r>
            <a:r>
              <a:rPr lang="en-GB" u="sng" dirty="0"/>
              <a:t>Follow-up of gas prices and hubs liquidity (SGRI vs. neighbouring hubs)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September 2020-17</a:t>
            </a:r>
            <a:r>
              <a:rPr lang="en-GB" baseline="30000" dirty="0"/>
              <a:t>th </a:t>
            </a:r>
            <a:r>
              <a:rPr lang="en-GB" dirty="0"/>
              <a:t>March 2021 Prices D+1</a:t>
            </a:r>
          </a:p>
          <a:p>
            <a:pPr algn="just"/>
            <a:endParaRPr lang="en-GB" dirty="0"/>
          </a:p>
        </p:txBody>
      </p:sp>
      <p:pic>
        <p:nvPicPr>
          <p:cNvPr id="1026" name="Imagen 1" descr="image001">
            <a:extLst>
              <a:ext uri="{FF2B5EF4-FFF2-40B4-BE49-F238E27FC236}">
                <a16:creationId xmlns:a16="http://schemas.microsoft.com/office/drawing/2014/main" id="{896D0880-95CD-402D-8231-1F59A0FE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4" y="2734180"/>
            <a:ext cx="7978451" cy="35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5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181" y="2101713"/>
            <a:ext cx="8060267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trading rules in MIBGAS for products delivered in the Portuguese VTP and associated procedures were approved on 7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September;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MIBGAS, S.A. and REN agreed on a roadmap indicating 16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March 2021 as the date for the beginning of negotiation. 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59194"/>
            <a:ext cx="8094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>
              <a:tabLst>
                <a:tab pos="447675" algn="l"/>
              </a:tabLst>
            </a:pPr>
            <a:r>
              <a:rPr lang="en-GB" dirty="0">
                <a:solidFill>
                  <a:srgbClr val="000000"/>
                </a:solidFill>
              </a:rPr>
              <a:t>3.2.T</a:t>
            </a:r>
            <a:r>
              <a:rPr lang="en-GB" u="sng" dirty="0">
                <a:solidFill>
                  <a:srgbClr val="000000"/>
                </a:solidFill>
              </a:rPr>
              <a:t>rading of Portuguese products in MIBGAS: start-up and </a:t>
            </a:r>
            <a:r>
              <a:rPr lang="es-ES" u="sng" dirty="0" err="1">
                <a:solidFill>
                  <a:srgbClr val="000000"/>
                </a:solidFill>
              </a:rPr>
              <a:t>next</a:t>
            </a:r>
            <a:r>
              <a:rPr lang="es-ES" u="sng" dirty="0">
                <a:solidFill>
                  <a:srgbClr val="000000"/>
                </a:solidFill>
              </a:rPr>
              <a:t> </a:t>
            </a:r>
            <a:r>
              <a:rPr lang="es-ES" u="sng" dirty="0" err="1">
                <a:solidFill>
                  <a:srgbClr val="000000"/>
                </a:solidFill>
              </a:rPr>
              <a:t>steps</a:t>
            </a:r>
            <a:r>
              <a:rPr lang="es-ES" u="sng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 and REN)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79797" indent="-394097" defTabSz="342900"/>
            <a:endParaRPr lang="es-ES" u="sng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4497" y="3775702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ERSE/REN</a:t>
            </a:r>
          </a:p>
        </p:txBody>
      </p:sp>
    </p:spTree>
    <p:extLst>
      <p:ext uri="{BB962C8B-B14F-4D97-AF65-F5344CB8AC3E}">
        <p14:creationId xmlns:p14="http://schemas.microsoft.com/office/powerpoint/2010/main" val="10799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181" y="1955793"/>
            <a:ext cx="806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37711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534988" algn="just"/>
            <a:r>
              <a:rPr lang="en-GB" dirty="0">
                <a:solidFill>
                  <a:srgbClr val="000000"/>
                </a:solidFill>
              </a:rPr>
              <a:t>3.3. </a:t>
            </a:r>
            <a:r>
              <a:rPr lang="en-GB" u="sng" dirty="0"/>
              <a:t>Proposal of allocation of interruptible capacity in a coordinated way in the VIPs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45381" y="315106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46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7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181" y="1955793"/>
            <a:ext cx="806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>
                <a:solidFill>
                  <a:schemeClr val="tx1"/>
                </a:solidFill>
              </a:rPr>
              <a:t>3. </a:t>
            </a:r>
            <a:r>
              <a:rPr lang="en-GB" sz="2400" ker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337711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1" indent="-534988" algn="just"/>
            <a:r>
              <a:rPr lang="en-GB" dirty="0">
                <a:solidFill>
                  <a:srgbClr val="000000"/>
                </a:solidFill>
              </a:rPr>
              <a:t>3.4. </a:t>
            </a:r>
            <a:r>
              <a:rPr lang="en-GB" u="sng" dirty="0"/>
              <a:t>Proposal of modification of the congestion tariffs applied at French IPs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CRE)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45381" y="315106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CRE</a:t>
            </a:r>
          </a:p>
        </p:txBody>
      </p:sp>
    </p:spTree>
    <p:extLst>
      <p:ext uri="{BB962C8B-B14F-4D97-AF65-F5344CB8AC3E}">
        <p14:creationId xmlns:p14="http://schemas.microsoft.com/office/powerpoint/2010/main" val="7085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marL="447675" lvl="0" indent="-447675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12" y="1679599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/>
              <a:t>Follow-up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573589" y="328935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NRAs and TSOs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0846" y="1336426"/>
            <a:ext cx="8388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lvl="1" indent="-525463"/>
            <a:r>
              <a:rPr lang="es-ES" dirty="0"/>
              <a:t>5.1. </a:t>
            </a:r>
            <a:r>
              <a:rPr lang="en-GB" dirty="0"/>
              <a:t>Work programme 2021-2022: schedule of deliverables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discussion NRAs/TSOs)</a:t>
            </a:r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/>
          </a:p>
          <a:p>
            <a:pPr marL="444500"/>
            <a:r>
              <a:rPr lang="en-GB" dirty="0"/>
              <a:t> </a:t>
            </a:r>
            <a:endParaRPr lang="es-ES" dirty="0"/>
          </a:p>
          <a:p>
            <a:pPr lvl="1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sz="1600" dirty="0"/>
          </a:p>
        </p:txBody>
      </p:sp>
      <p:sp>
        <p:nvSpPr>
          <p:cNvPr id="5" name="Retângulo 1"/>
          <p:cNvSpPr/>
          <p:nvPr/>
        </p:nvSpPr>
        <p:spPr>
          <a:xfrm>
            <a:off x="-83576" y="2108132"/>
            <a:ext cx="907799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1. Infrastructures (deliverable).</a:t>
            </a:r>
          </a:p>
          <a:p>
            <a:pPr lvl="2" algn="just">
              <a:spcAft>
                <a:spcPts val="600"/>
              </a:spcAft>
            </a:pPr>
            <a:r>
              <a:rPr lang="en-US" sz="1600" u="sng" dirty="0"/>
              <a:t>Deliverable 1: Implementation of a common mechanism to offer cross-border day-ahead interruptible capacity.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ENAGAS/REN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 - First draft for NRAs</a:t>
            </a:r>
            <a:r>
              <a:rPr lang="es-ES" sz="1600" i="1" dirty="0"/>
              <a:t>´</a:t>
            </a:r>
            <a:r>
              <a:rPr lang="en-GB" sz="1600" i="1" dirty="0"/>
              <a:t> comments (May/June 2021)</a:t>
            </a:r>
            <a:endParaRPr lang="es-ES" sz="1600" i="1" dirty="0"/>
          </a:p>
          <a:p>
            <a:pPr lvl="3"/>
            <a:r>
              <a:rPr lang="en-GB" sz="1600" i="1" dirty="0"/>
              <a:t>- Approval (Sept 2021)</a:t>
            </a:r>
            <a:endParaRPr lang="es-ES" sz="1600" i="1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1600" b="1" dirty="0"/>
              <a:t>Target 2. Market integration (deliverables).</a:t>
            </a:r>
          </a:p>
          <a:p>
            <a:pPr lvl="2" algn="just">
              <a:spcAft>
                <a:spcPts val="600"/>
              </a:spcAft>
            </a:pPr>
            <a:r>
              <a:rPr lang="en-US" sz="1600" u="sng" dirty="0"/>
              <a:t>Deliverable 2: Study on the viability of cross-border balancing operations in the Region</a:t>
            </a:r>
          </a:p>
          <a:p>
            <a:pPr lvl="3"/>
            <a:r>
              <a:rPr lang="en-GB" sz="1600" b="1" i="1" dirty="0"/>
              <a:t>Drafters</a:t>
            </a:r>
            <a:r>
              <a:rPr lang="en-GB" sz="1600" i="1" dirty="0"/>
              <a:t>: REN</a:t>
            </a:r>
            <a:endParaRPr lang="es-ES" sz="1600" i="1" dirty="0"/>
          </a:p>
          <a:p>
            <a:pPr lvl="3"/>
            <a:r>
              <a:rPr lang="en-GB" sz="1600" b="1" i="1" dirty="0"/>
              <a:t>Next steps (proposal)</a:t>
            </a:r>
            <a:r>
              <a:rPr lang="en-GB" sz="1600" i="1" dirty="0"/>
              <a:t>: </a:t>
            </a:r>
            <a:endParaRPr lang="es-ES" sz="1600" i="1" dirty="0"/>
          </a:p>
          <a:p>
            <a:pPr lvl="3"/>
            <a:r>
              <a:rPr lang="en-GB" sz="1600" i="1" dirty="0"/>
              <a:t>- Outline for discussion (next IG)</a:t>
            </a:r>
          </a:p>
          <a:p>
            <a:pPr lvl="3"/>
            <a:r>
              <a:rPr lang="es-ES" sz="1600" i="1" dirty="0"/>
              <a:t>-  </a:t>
            </a:r>
            <a:r>
              <a:rPr lang="es-ES" sz="1600" i="1" dirty="0" err="1"/>
              <a:t>First</a:t>
            </a:r>
            <a:r>
              <a:rPr lang="es-ES" sz="1600" i="1" dirty="0"/>
              <a:t> draft </a:t>
            </a:r>
            <a:r>
              <a:rPr lang="es-ES" sz="1600" i="1" dirty="0" err="1"/>
              <a:t>for</a:t>
            </a:r>
            <a:r>
              <a:rPr lang="es-ES" sz="1600" i="1" dirty="0"/>
              <a:t> </a:t>
            </a:r>
            <a:r>
              <a:rPr lang="es-ES" sz="1600" i="1" dirty="0" err="1"/>
              <a:t>NRAs</a:t>
            </a:r>
            <a:r>
              <a:rPr lang="es-ES" sz="1600" i="1" dirty="0"/>
              <a:t>´ </a:t>
            </a:r>
            <a:r>
              <a:rPr lang="es-ES" sz="1600" i="1" dirty="0" err="1"/>
              <a:t>comments</a:t>
            </a:r>
            <a:r>
              <a:rPr lang="es-ES" sz="1600" i="1" dirty="0"/>
              <a:t> (</a:t>
            </a:r>
            <a:r>
              <a:rPr lang="es-ES" sz="1600" i="1" dirty="0" err="1"/>
              <a:t>December</a:t>
            </a:r>
            <a:r>
              <a:rPr lang="es-ES" sz="1600" i="1" dirty="0"/>
              <a:t> 2021)</a:t>
            </a:r>
          </a:p>
          <a:p>
            <a:pPr lvl="3"/>
            <a:r>
              <a:rPr lang="en-GB" sz="1600" i="1" dirty="0"/>
              <a:t>- Approval (March 2022)</a:t>
            </a:r>
            <a:endParaRPr lang="es-ES" sz="1600" i="1" dirty="0"/>
          </a:p>
          <a:p>
            <a:pPr lvl="1" algn="just">
              <a:spcAft>
                <a:spcPts val="600"/>
              </a:spcAft>
            </a:pPr>
            <a:endParaRPr lang="en-US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marL="1200150" lvl="2" indent="-285750" algn="just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lvl="1" algn="just">
              <a:spcAft>
                <a:spcPts val="600"/>
              </a:spcAft>
            </a:pPr>
            <a:endParaRPr lang="en-GB" sz="1600" dirty="0"/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5e504213-c016-4119-8560-5144fd469f2b">57th IG_Meeting guide_v4.pptx</AcerDocumentName>
    <ACER_Abstract xmlns="985daa2e-53d8-4475-82b8-9c7d25324e34" xsi:nil="true"/>
    <_dlc_DocId xmlns="985daa2e-53d8-4475-82b8-9c7d25324e34">ACER-2021-01278</_dlc_DocId>
    <_dlc_DocIdUrl xmlns="985daa2e-53d8-4475-82b8-9c7d25324e34">
      <Url>https://extranet.acer.europa.eu/Events/57th-IG-Meeting/_layouts/15/DocIdRedir.aspx?ID=ACER-2021-01278</Url>
      <Description>ACER-2021-01278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F600CC0ACAD499BEFB7356AE0A630" ma:contentTypeVersion="1" ma:contentTypeDescription="Create a new document." ma:contentTypeScope="" ma:versionID="4b4c42244253e0d2dc85654af0bc13b6">
  <xsd:schema xmlns:xsd="http://www.w3.org/2001/XMLSchema" xmlns:xs="http://www.w3.org/2001/XMLSchema" xmlns:p="http://schemas.microsoft.com/office/2006/metadata/properties" xmlns:ns2="985daa2e-53d8-4475-82b8-9c7d25324e34" xmlns:ns3="5e504213-c016-4119-8560-5144fd469f2b" targetNamespace="http://schemas.microsoft.com/office/2006/metadata/properties" ma:root="true" ma:fieldsID="be45795db6d485eef8cf963733d5f8b6" ns2:_="" ns3:_="">
    <xsd:import namespace="985daa2e-53d8-4475-82b8-9c7d25324e34"/>
    <xsd:import namespace="5e504213-c016-4119-8560-5144fd469f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04213-c016-4119-8560-5144fd469f2b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755C8-55EC-40AE-A4F0-010DF3E034BD}"/>
</file>

<file path=customXml/itemProps4.xml><?xml version="1.0" encoding="utf-8"?>
<ds:datastoreItem xmlns:ds="http://schemas.openxmlformats.org/officeDocument/2006/customXml" ds:itemID="{E39B0704-5E39-4819-81F4-290ADF01DC7B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4462</TotalTime>
  <Words>546</Words>
  <Application>Microsoft Office PowerPoint</Application>
  <PresentationFormat>Presentación en pantalla (4:3)</PresentationFormat>
  <Paragraphs>118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     DRAFT 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WP Third target: contribution of gases to decarbonisation</vt:lpstr>
      <vt:lpstr>Presentación de PowerPoint</vt:lpstr>
      <vt:lpstr>Presentación de PowerPoint</vt:lpstr>
      <vt:lpstr>5. WP Forth target: other items for discussion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961</cp:revision>
  <cp:lastPrinted>2017-09-12T10:38:10Z</cp:lastPrinted>
  <dcterms:created xsi:type="dcterms:W3CDTF">2011-11-28T15:46:36Z</dcterms:created>
  <dcterms:modified xsi:type="dcterms:W3CDTF">2021-03-18T11:13:30Z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0x01010098AF600CC0ACAD499BEFB7356AE0A630</vt:lpwstr>
  </property>
  <property fmtid="{D5CDD505-2E9C-101B-9397-08002B2CF9AE}" pid="3" name="_dlc_DocIdItemGuid">
    <vt:lpwstr>9ab2f8a8-ed83-4873-bfd6-2f42bef85cf4</vt:lpwstr>
  </property>
</Properties>
</file>