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2" r:id="rId4"/>
    <p:sldMasterId id="2147483711" r:id="rId5"/>
    <p:sldMasterId id="2147483660" r:id="rId6"/>
    <p:sldMasterId id="2147483748" r:id="rId7"/>
    <p:sldMasterId id="2147483763" r:id="rId8"/>
    <p:sldMasterId id="2147483777" r:id="rId9"/>
    <p:sldMasterId id="2147483789" r:id="rId10"/>
    <p:sldMasterId id="2147483802" r:id="rId11"/>
    <p:sldMasterId id="2147483814" r:id="rId12"/>
  </p:sldMasterIdLst>
  <p:notesMasterIdLst>
    <p:notesMasterId r:id="rId45"/>
  </p:notesMasterIdLst>
  <p:handoutMasterIdLst>
    <p:handoutMasterId r:id="rId46"/>
  </p:handoutMasterIdLst>
  <p:sldIdLst>
    <p:sldId id="424" r:id="rId13"/>
    <p:sldId id="425" r:id="rId14"/>
    <p:sldId id="455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265" r:id="rId23"/>
    <p:sldId id="481" r:id="rId24"/>
    <p:sldId id="559" r:id="rId25"/>
    <p:sldId id="560" r:id="rId26"/>
    <p:sldId id="561" r:id="rId27"/>
    <p:sldId id="551" r:id="rId28"/>
    <p:sldId id="289" r:id="rId29"/>
    <p:sldId id="526" r:id="rId30"/>
    <p:sldId id="549" r:id="rId31"/>
    <p:sldId id="259" r:id="rId32"/>
    <p:sldId id="363" r:id="rId33"/>
    <p:sldId id="364" r:id="rId34"/>
    <p:sldId id="365" r:id="rId35"/>
    <p:sldId id="487" r:id="rId36"/>
    <p:sldId id="527" r:id="rId37"/>
    <p:sldId id="528" r:id="rId38"/>
    <p:sldId id="287" r:id="rId39"/>
    <p:sldId id="492" r:id="rId40"/>
    <p:sldId id="550" r:id="rId41"/>
    <p:sldId id="475" r:id="rId42"/>
    <p:sldId id="443" r:id="rId43"/>
    <p:sldId id="444" r:id="rId44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BERT (ACER)" initials="SZ(" lastIdx="1" clrIdx="0"/>
  <p:cmAuthor id="2" name="Bart VEREECKE (ACER)" initials="BV(" lastIdx="1" clrIdx="1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3" name="Alonso Borrego, Nuria" initials="ABN" lastIdx="10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5D6"/>
    <a:srgbClr val="005BA1"/>
    <a:srgbClr val="12515E"/>
    <a:srgbClr val="4843B3"/>
    <a:srgbClr val="307098"/>
    <a:srgbClr val="2953DB"/>
    <a:srgbClr val="4E4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501" autoAdjust="0"/>
  </p:normalViewPr>
  <p:slideViewPr>
    <p:cSldViewPr snapToGrid="0" snapToObjects="1" showGuides="1">
      <p:cViewPr varScale="1">
        <p:scale>
          <a:sx n="68" d="100"/>
          <a:sy n="68" d="100"/>
        </p:scale>
        <p:origin x="1428" y="72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85BC29-8DF3-F144-8A0A-8493F3EEA37A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A7452C-0A13-C447-BA57-7F548E1AE4A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268557-E376-0946-9F44-EA7BAAE1DC32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DB7E98-F343-8748-B849-B8F9147EECD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2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sldNum" idx="12"/>
          </p:nvPr>
        </p:nvSpPr>
        <p:spPr>
          <a:xfrm>
            <a:off x="3855772" y="9446338"/>
            <a:ext cx="2949841" cy="49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907522" y="4723172"/>
            <a:ext cx="4990571" cy="44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028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:notes"/>
          <p:cNvSpPr txBox="1">
            <a:spLocks noGrp="1"/>
          </p:cNvSpPr>
          <p:nvPr>
            <p:ph type="body" idx="1"/>
          </p:nvPr>
        </p:nvSpPr>
        <p:spPr>
          <a:xfrm>
            <a:off x="907522" y="4723172"/>
            <a:ext cx="4990571" cy="4475083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293" name="Google Shape;2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4599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25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00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0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907522" y="4723172"/>
            <a:ext cx="4990571" cy="4475083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644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907522" y="4723172"/>
            <a:ext cx="4990571" cy="4475083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2724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907522" y="4723172"/>
            <a:ext cx="4990571" cy="4475083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817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907522" y="4723172"/>
            <a:ext cx="4990571" cy="4475083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444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907522" y="4723172"/>
            <a:ext cx="4990571" cy="4475083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179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907522" y="4723172"/>
            <a:ext cx="4990571" cy="4475083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7195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907522" y="4723172"/>
            <a:ext cx="4990571" cy="4475083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227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-812573"/>
            <a:ext cx="89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479" y="56803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-224009" y="770475"/>
            <a:ext cx="2937944" cy="127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845118"/>
            <a:ext cx="2299484" cy="104733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275856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4117" y="6352347"/>
            <a:ext cx="970306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3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868680"/>
            <a:ext cx="792125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10/13/11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2744" y="1318438"/>
            <a:ext cx="8835656" cy="395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2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1298339"/>
            <a:ext cx="7921256" cy="4261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392326" y="1956391"/>
            <a:ext cx="6294474" cy="3317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363752"/>
          </a:xfrm>
          <a:prstGeom prst="rect">
            <a:avLst/>
          </a:prstGeom>
          <a:solidFill>
            <a:srgbClr val="0374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1222743" y="5907471"/>
            <a:ext cx="8176437" cy="6733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1222745" y="1055282"/>
            <a:ext cx="8495413" cy="4481623"/>
          </a:xfrm>
          <a:prstGeom prst="roundRect">
            <a:avLst/>
          </a:prstGeom>
          <a:blipFill dpi="0"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-318977" y="712381"/>
            <a:ext cx="3285461" cy="1414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0"/>
            <a:ext cx="2861364" cy="130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5636" y="6034287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EVENT</a:t>
            </a: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6819012" y="6078167"/>
            <a:ext cx="2133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74B9"/>
                </a:solidFill>
                <a:latin typeface="Verdana"/>
                <a:cs typeface="Verdana"/>
              </a:rPr>
              <a:t>10/13/11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4074" y="2126512"/>
            <a:ext cx="5592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 OF THE PRESENTATION</a:t>
            </a:r>
          </a:p>
          <a:p>
            <a:endParaRPr lang="en-IE" sz="2800" b="1" dirty="0">
              <a:solidFill>
                <a:srgbClr val="0374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speaker</a:t>
            </a: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</a:p>
          <a:p>
            <a:endParaRPr lang="en-I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329" y="6492875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304" y="3072824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Body text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63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 flipV="1">
            <a:off x="0" y="0"/>
            <a:ext cx="8530919" cy="1136386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Verdana"/>
                <a:cs typeface="Verdana"/>
              </a:rPr>
              <a:t>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9304" y="3059668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Body 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4B9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2295" y="6291964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0"/>
            <a:ext cx="1803085" cy="821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9921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9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2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5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4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7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0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2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1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5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1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20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26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681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913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064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693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86001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0550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214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04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709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46257" y="378000"/>
            <a:ext cx="8424000" cy="64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5" hasCustomPrompt="1"/>
          </p:nvPr>
        </p:nvSpPr>
        <p:spPr>
          <a:xfrm>
            <a:off x="2592000" y="549000"/>
            <a:ext cx="3931200" cy="5774400"/>
          </a:xfrm>
          <a:prstGeom prst="rect">
            <a:avLst/>
          </a:prstGeom>
          <a:noFill/>
        </p:spPr>
        <p:txBody>
          <a:bodyPr/>
          <a:lstStyle>
            <a:lvl1pPr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 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256" y="684892"/>
            <a:ext cx="1728000" cy="839096"/>
          </a:xfrm>
          <a:prstGeom prst="rect">
            <a:avLst/>
          </a:prstGeom>
          <a:effectLst/>
        </p:spPr>
      </p:pic>
      <p:sp>
        <p:nvSpPr>
          <p:cNvPr id="26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3142800" y="2291444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2400" b="0" cap="all" baseline="0">
                <a:solidFill>
                  <a:srgbClr val="C32E37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Tapez votre titre ici</a:t>
            </a:r>
          </a:p>
        </p:txBody>
      </p:sp>
      <p:sp>
        <p:nvSpPr>
          <p:cNvPr id="25" name="Espace réservé du texte 27"/>
          <p:cNvSpPr>
            <a:spLocks noGrp="1"/>
          </p:cNvSpPr>
          <p:nvPr>
            <p:ph type="body" sz="quarter" idx="13" hasCustomPrompt="1"/>
          </p:nvPr>
        </p:nvSpPr>
        <p:spPr>
          <a:xfrm>
            <a:off x="3139199" y="3429000"/>
            <a:ext cx="5631058" cy="1604473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90000" rIns="360000"/>
          <a:lstStyle>
            <a:lvl1pPr marL="331200" indent="0">
              <a:buNone/>
              <a:tabLst/>
              <a:defRPr sz="24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Tapez votre titre ici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6"/>
          </p:nvPr>
        </p:nvSpPr>
        <p:spPr>
          <a:xfrm>
            <a:off x="3138543" y="2903033"/>
            <a:ext cx="5631057" cy="52596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331200" indent="0" algn="l">
              <a:lnSpc>
                <a:spcPts val="2600"/>
              </a:lnSpc>
              <a:spcBef>
                <a:spcPts val="0"/>
              </a:spcBef>
              <a:defRPr sz="1000" b="1" cap="all" baseline="0">
                <a:solidFill>
                  <a:srgbClr val="C32E37"/>
                </a:solidFill>
                <a:latin typeface="+mn-lt"/>
              </a:defRPr>
            </a:lvl1pPr>
          </a:lstStyle>
          <a:p>
            <a:pPr>
              <a:lnSpc>
                <a:spcPct val="250000"/>
              </a:lnSpc>
            </a:pPr>
            <a:r>
              <a:rPr lang="fr-FR" dirty="0"/>
              <a:t>JOUR MOIS ANNée</a:t>
            </a:r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7" hasCustomPrompt="1"/>
          </p:nvPr>
        </p:nvSpPr>
        <p:spPr>
          <a:xfrm>
            <a:off x="31392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8" hasCustomPrompt="1"/>
          </p:nvPr>
        </p:nvSpPr>
        <p:spPr>
          <a:xfrm>
            <a:off x="85896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11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3138543" y="5152861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Nom de la direction / Nom de la personne</a:t>
            </a:r>
          </a:p>
        </p:txBody>
      </p:sp>
    </p:spTree>
    <p:extLst>
      <p:ext uri="{BB962C8B-B14F-4D97-AF65-F5344CB8AC3E}">
        <p14:creationId xmlns:p14="http://schemas.microsoft.com/office/powerpoint/2010/main" val="2195771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56443"/>
            <a:ext cx="8229600" cy="5301157"/>
          </a:xfrm>
          <a:prstGeom prst="rect">
            <a:avLst/>
          </a:prstGeom>
        </p:spPr>
        <p:txBody>
          <a:bodyPr/>
          <a:lstStyle>
            <a:lvl1pPr marL="0" indent="-252000"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  <a:defRPr sz="20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buFont typeface="Arial" pitchFamily="34" charset="0"/>
              <a:buChar char="•"/>
              <a:defRPr sz="1800" baseline="0">
                <a:latin typeface="+mn-lt"/>
              </a:defRPr>
            </a:lvl2pPr>
            <a:lvl3pPr marL="720000" indent="-180000">
              <a:buClrTx/>
              <a:buFont typeface="Courier New" panose="02070309020205020404" pitchFamily="49" charset="0"/>
              <a:buChar char="o"/>
              <a:defRPr baseline="0"/>
            </a:lvl3pPr>
            <a:lvl4pPr marL="972000" indent="-180000">
              <a:defRPr sz="1400"/>
            </a:lvl4pPr>
            <a:lvl5pPr marL="1224000" indent="-180000">
              <a:defRPr sz="1200"/>
            </a:lvl5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Puce 1</a:t>
            </a:r>
          </a:p>
          <a:p>
            <a:pPr lvl="2"/>
            <a:r>
              <a:rPr lang="fr-FR" dirty="0"/>
              <a:t>Puce 2</a:t>
            </a:r>
          </a:p>
          <a:p>
            <a:pPr lvl="3"/>
            <a:r>
              <a:rPr lang="fr-FR" dirty="0"/>
              <a:t>Puce 3</a:t>
            </a:r>
          </a:p>
          <a:p>
            <a:pPr lvl="4"/>
            <a:r>
              <a:rPr lang="fr-FR" dirty="0"/>
              <a:t>Puce 4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Puce 1</a:t>
            </a:r>
          </a:p>
          <a:p>
            <a:pPr lvl="2"/>
            <a:r>
              <a:rPr lang="fr-FR" dirty="0"/>
              <a:t>Puce 2</a:t>
            </a:r>
          </a:p>
          <a:p>
            <a:pPr lvl="3"/>
            <a:r>
              <a:rPr lang="fr-FR" dirty="0"/>
              <a:t>Puce 3</a:t>
            </a:r>
          </a:p>
          <a:p>
            <a:pPr lvl="4"/>
            <a:r>
              <a:rPr lang="fr-FR" dirty="0"/>
              <a:t>Puce 4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457200" y="-579"/>
            <a:ext cx="8229600" cy="8528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Tapez votre titre ici</a:t>
            </a:r>
          </a:p>
        </p:txBody>
      </p:sp>
    </p:spTree>
    <p:extLst>
      <p:ext uri="{BB962C8B-B14F-4D97-AF65-F5344CB8AC3E}">
        <p14:creationId xmlns:p14="http://schemas.microsoft.com/office/powerpoint/2010/main" val="245050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09829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énumération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65320"/>
            <a:ext cx="8229600" cy="5292280"/>
          </a:xfrm>
          <a:prstGeom prst="rect">
            <a:avLst/>
          </a:prstGeom>
        </p:spPr>
        <p:txBody>
          <a:bodyPr/>
          <a:lstStyle>
            <a:lvl1pPr marL="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 sz="2000" baseline="0">
                <a:solidFill>
                  <a:schemeClr val="tx1"/>
                </a:solidFill>
                <a:latin typeface="+mn-lt"/>
              </a:defRPr>
            </a:lvl1pPr>
            <a:lvl2pPr marL="468000" indent="-180000">
              <a:buClrTx/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972000" indent="-216000">
              <a:buClrTx/>
              <a:buFont typeface="Franklin Gothic Book" panose="020B0503020102020204" pitchFamily="34" charset="0"/>
              <a:buChar char="—"/>
              <a:defRPr baseline="0"/>
            </a:lvl3pPr>
            <a:lvl4pPr marL="1224000" indent="-180000">
              <a:spcBef>
                <a:spcPts val="600"/>
              </a:spcBef>
              <a:buFont typeface="Arial" panose="020B0604020202020204" pitchFamily="34" charset="0"/>
              <a:buChar char="»"/>
              <a:defRPr sz="1400" baseline="0"/>
            </a:lvl4pPr>
          </a:lstStyle>
          <a:p>
            <a:pPr lvl="0"/>
            <a:r>
              <a:rPr lang="fr-FR" dirty="0" err="1"/>
              <a:t>Enumération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Enumération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Enumération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Enumération</a:t>
            </a:r>
            <a:r>
              <a:rPr lang="fr-FR" dirty="0"/>
              <a:t> 4</a:t>
            </a:r>
          </a:p>
          <a:p>
            <a:pPr lvl="0"/>
            <a:r>
              <a:rPr lang="fr-FR" dirty="0"/>
              <a:t>Énumération</a:t>
            </a:r>
          </a:p>
          <a:p>
            <a:pPr lvl="1"/>
            <a:r>
              <a:rPr lang="fr-FR" dirty="0" err="1"/>
              <a:t>Enumération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Enumération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Enumération</a:t>
            </a:r>
            <a:r>
              <a:rPr lang="fr-FR" dirty="0"/>
              <a:t> 4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43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Tapez votre titre ici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0361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oubl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57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algn="ctr">
              <a:buNone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/>
              <a:t>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56444"/>
            <a:ext cx="8229600" cy="88345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tx2"/>
              </a:buClr>
              <a:buSzPct val="120000"/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00CC33"/>
              </a:buClr>
              <a:buFont typeface="Arial" pitchFamily="34" charset="0"/>
              <a:buChar char="•"/>
              <a:defRPr/>
            </a:lvl2pPr>
            <a:lvl3pPr>
              <a:buClr>
                <a:srgbClr val="00CC33"/>
              </a:buClr>
              <a:buFont typeface="Arial" pitchFamily="34" charset="0"/>
              <a:buChar char="•"/>
              <a:defRPr/>
            </a:lvl3pPr>
            <a:lvl4pPr>
              <a:buClr>
                <a:srgbClr val="00CC33"/>
              </a:buClr>
              <a:buFont typeface="Arial" pitchFamily="34" charset="0"/>
              <a:buChar char="•"/>
              <a:defRPr/>
            </a:lvl4pPr>
            <a:lvl5pPr>
              <a:buClr>
                <a:srgbClr val="00CC33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 dirty="0"/>
              <a:t>Tapez votre texte ici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2620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Tapez votre titre ici</a:t>
            </a:r>
          </a:p>
        </p:txBody>
      </p:sp>
    </p:spTree>
    <p:extLst>
      <p:ext uri="{BB962C8B-B14F-4D97-AF65-F5344CB8AC3E}">
        <p14:creationId xmlns:p14="http://schemas.microsoft.com/office/powerpoint/2010/main" val="42352632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RE : doubl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8794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091953"/>
            <a:ext cx="4038600" cy="5265647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Puce 1</a:t>
            </a:r>
          </a:p>
          <a:p>
            <a:pPr lvl="2"/>
            <a:r>
              <a:rPr lang="fr-FR" dirty="0"/>
              <a:t>Puce 2</a:t>
            </a:r>
          </a:p>
          <a:p>
            <a:pPr lvl="3"/>
            <a:r>
              <a:rPr lang="fr-FR" dirty="0"/>
              <a:t>Puce 3</a:t>
            </a:r>
          </a:p>
          <a:p>
            <a:pPr lvl="4"/>
            <a:r>
              <a:rPr lang="fr-FR" dirty="0"/>
              <a:t>Puce 4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091954"/>
            <a:ext cx="4038600" cy="5265646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defRPr sz="1800"/>
            </a:lvl2pPr>
            <a:lvl3pPr marL="72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Puce 1</a:t>
            </a:r>
          </a:p>
          <a:p>
            <a:pPr lvl="2"/>
            <a:r>
              <a:rPr lang="fr-FR" dirty="0"/>
              <a:t>Puce 2</a:t>
            </a:r>
          </a:p>
          <a:p>
            <a:pPr lvl="3"/>
            <a:r>
              <a:rPr lang="fr-FR" dirty="0"/>
              <a:t>Puce 3</a:t>
            </a:r>
          </a:p>
          <a:p>
            <a:pPr lvl="4"/>
            <a:r>
              <a:rPr lang="fr-FR" dirty="0"/>
              <a:t>Puce 4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66983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Tapez votre titre ici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1" y="1074199"/>
            <a:ext cx="8229600" cy="52378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Tapez votre texte ici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Puce 1</a:t>
            </a:r>
          </a:p>
          <a:p>
            <a:pPr lvl="2"/>
            <a:r>
              <a:rPr lang="fr-FR" dirty="0"/>
              <a:t>Puce 2</a:t>
            </a:r>
          </a:p>
          <a:p>
            <a:pPr lvl="3"/>
            <a:r>
              <a:rPr lang="fr-FR" dirty="0"/>
              <a:t>Puce 3</a:t>
            </a:r>
          </a:p>
          <a:p>
            <a:pPr lvl="4"/>
            <a:r>
              <a:rPr lang="fr-FR" dirty="0"/>
              <a:t>Puce 4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4648201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Puce 1</a:t>
            </a:r>
          </a:p>
          <a:p>
            <a:pPr lvl="2"/>
            <a:r>
              <a:rPr lang="fr-FR" dirty="0"/>
              <a:t>Puce 2</a:t>
            </a:r>
          </a:p>
          <a:p>
            <a:pPr lvl="3"/>
            <a:r>
              <a:rPr lang="fr-FR" dirty="0"/>
              <a:t>Puce 3</a:t>
            </a:r>
          </a:p>
          <a:p>
            <a:pPr lvl="4"/>
            <a:r>
              <a:rPr lang="fr-FR" dirty="0"/>
              <a:t>Puce 4</a:t>
            </a:r>
          </a:p>
        </p:txBody>
      </p:sp>
    </p:spTree>
    <p:extLst>
      <p:ext uri="{BB962C8B-B14F-4D97-AF65-F5344CB8AC3E}">
        <p14:creationId xmlns:p14="http://schemas.microsoft.com/office/powerpoint/2010/main" val="10570029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735212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Tapez votre titre ici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08262"/>
            <a:ext cx="3008313" cy="4349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Tapez votre texte ici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610598" y="271720"/>
            <a:ext cx="5076202" cy="6085879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Puce 1</a:t>
            </a:r>
          </a:p>
          <a:p>
            <a:pPr lvl="2"/>
            <a:r>
              <a:rPr lang="fr-FR" dirty="0"/>
              <a:t>Puce 2</a:t>
            </a:r>
          </a:p>
          <a:p>
            <a:pPr lvl="3"/>
            <a:r>
              <a:rPr lang="fr-FR" dirty="0"/>
              <a:t>Puce 3</a:t>
            </a:r>
          </a:p>
          <a:p>
            <a:pPr lvl="4"/>
            <a:r>
              <a:rPr lang="fr-FR" dirty="0"/>
              <a:t>Puce 4</a:t>
            </a:r>
          </a:p>
        </p:txBody>
      </p:sp>
    </p:spTree>
    <p:extLst>
      <p:ext uri="{BB962C8B-B14F-4D97-AF65-F5344CB8AC3E}">
        <p14:creationId xmlns:p14="http://schemas.microsoft.com/office/powerpoint/2010/main" val="33551606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Tapez votre titre ici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57582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E - Inter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Tapez votre intertitre ici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Tapez votre sous-titre ici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2407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Inter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Tapez votre intertitre ici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Tapez votre sous-titre ici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10454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55600" indent="-355600">
              <a:spcBef>
                <a:spcPts val="3000"/>
              </a:spcBef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tx2"/>
                </a:solidFill>
                <a:latin typeface="+mj-lt"/>
              </a:defRPr>
            </a:lvl1pPr>
            <a:lvl2pPr marL="533400" indent="-177800">
              <a:buClr>
                <a:schemeClr val="tx2"/>
              </a:buClr>
              <a:buFont typeface="Arial" pitchFamily="34" charset="0"/>
              <a:buChar char="•"/>
              <a:defRPr sz="2000" baseline="0">
                <a:latin typeface="+mn-lt"/>
              </a:defRPr>
            </a:lvl2pPr>
            <a:lvl3pPr>
              <a:buClr>
                <a:srgbClr val="009AAA"/>
              </a:buClr>
              <a:buNone/>
              <a:defRPr baseline="0"/>
            </a:lvl3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Puce 1</a:t>
            </a:r>
          </a:p>
          <a:p>
            <a:pPr lvl="1"/>
            <a:r>
              <a:rPr lang="fr-FR" dirty="0"/>
              <a:t>Puce 1</a:t>
            </a:r>
          </a:p>
          <a:p>
            <a:pPr lvl="1"/>
            <a:r>
              <a:rPr lang="fr-FR" dirty="0"/>
              <a:t>Puce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Puce 1</a:t>
            </a:r>
          </a:p>
          <a:p>
            <a:pPr lvl="1"/>
            <a:r>
              <a:rPr lang="fr-FR" dirty="0"/>
              <a:t>Puce 1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6400" y="6357600"/>
            <a:ext cx="46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6C070-4713-42A3-88FB-20B3F3F6179E}" type="datetime1">
              <a:rPr lang="fr-FR" smtClean="0"/>
              <a:t>23/03/2021</a:t>
            </a:fld>
            <a:endParaRPr lang="fr-FR" dirty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0AA3A-08A8-4F54-A59B-E7DECB456EE6}" type="slidenum">
              <a:rPr lang="fr-FR" smtClean="0"/>
              <a:t>‹Nº›</a:t>
            </a:fld>
            <a:endParaRPr lang="fr-FR" dirty="0"/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41804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 type="title">
  <p:cSld name="Diapositive de titr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2"/>
          <p:cNvCxnSpPr/>
          <p:nvPr/>
        </p:nvCxnSpPr>
        <p:spPr>
          <a:xfrm>
            <a:off x="838200" y="5257800"/>
            <a:ext cx="7543800" cy="0"/>
          </a:xfrm>
          <a:prstGeom prst="straightConnector1">
            <a:avLst/>
          </a:prstGeom>
          <a:noFill/>
          <a:ln w="19050" cap="flat" cmpd="sng">
            <a:solidFill>
              <a:srgbClr val="F2E67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" name="Google Shape;22;p2" descr="CABI8VBP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28" y="1360179"/>
            <a:ext cx="1050184" cy="81930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762000" y="3962400"/>
            <a:ext cx="7524750" cy="80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838200" y="5334000"/>
            <a:ext cx="499268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630"/>
              </a:spcBef>
              <a:spcAft>
                <a:spcPts val="0"/>
              </a:spcAft>
              <a:buSzPts val="2160"/>
              <a:buChar char="∙"/>
              <a:defRPr/>
            </a:lvl2pPr>
            <a:lvl3pPr lvl="2" algn="l">
              <a:spcBef>
                <a:spcPts val="450"/>
              </a:spcBef>
              <a:spcAft>
                <a:spcPts val="0"/>
              </a:spcAft>
              <a:buSzPts val="1530"/>
              <a:buChar char="♦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1620"/>
              <a:buChar char="●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1620"/>
              <a:buChar char="−"/>
              <a:defRPr/>
            </a:lvl5pPr>
            <a:lvl6pPr lvl="5" algn="l">
              <a:spcBef>
                <a:spcPts val="270"/>
              </a:spcBef>
              <a:spcAft>
                <a:spcPts val="0"/>
              </a:spcAft>
              <a:buSzPts val="1620"/>
              <a:buChar char="−"/>
              <a:defRPr/>
            </a:lvl6pPr>
            <a:lvl7pPr lvl="6" algn="l">
              <a:spcBef>
                <a:spcPts val="270"/>
              </a:spcBef>
              <a:spcAft>
                <a:spcPts val="0"/>
              </a:spcAft>
              <a:buSzPts val="1620"/>
              <a:buChar char="−"/>
              <a:defRPr/>
            </a:lvl7pPr>
            <a:lvl8pPr lvl="7" algn="l">
              <a:spcBef>
                <a:spcPts val="270"/>
              </a:spcBef>
              <a:spcAft>
                <a:spcPts val="0"/>
              </a:spcAft>
              <a:buSzPts val="1620"/>
              <a:buChar char="−"/>
              <a:defRPr/>
            </a:lvl8pPr>
            <a:lvl9pPr lvl="8" algn="l">
              <a:spcBef>
                <a:spcPts val="270"/>
              </a:spcBef>
              <a:spcAft>
                <a:spcPts val="0"/>
              </a:spcAft>
              <a:buSzPts val="1620"/>
              <a:buChar char="−"/>
              <a:defRPr/>
            </a:lvl9pPr>
          </a:lstStyle>
          <a:p>
            <a:endParaRPr/>
          </a:p>
        </p:txBody>
      </p:sp>
      <p:pic>
        <p:nvPicPr>
          <p:cNvPr id="25" name="Google Shape;25;p2" descr="R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5323" y="1498923"/>
            <a:ext cx="1679975" cy="54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4248" y="1556233"/>
            <a:ext cx="2232248" cy="427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2662" y="1446678"/>
            <a:ext cx="1368152" cy="64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 descr="Inici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19764" y="1546261"/>
            <a:ext cx="1826609" cy="447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27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591106" y="836712"/>
            <a:ext cx="8332788" cy="476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65760" algn="l">
              <a:spcBef>
                <a:spcPts val="630"/>
              </a:spcBef>
              <a:spcAft>
                <a:spcPts val="0"/>
              </a:spcAft>
              <a:buSzPts val="2160"/>
              <a:buChar char="∙"/>
              <a:defRPr/>
            </a:lvl2pPr>
            <a:lvl3pPr marL="1371600" lvl="2" indent="-325755" algn="l">
              <a:spcBef>
                <a:spcPts val="450"/>
              </a:spcBef>
              <a:spcAft>
                <a:spcPts val="0"/>
              </a:spcAft>
              <a:buSzPts val="1530"/>
              <a:buChar char="♦"/>
              <a:defRPr/>
            </a:lvl3pPr>
            <a:lvl4pPr marL="1828800" lvl="3" indent="-331469" algn="l">
              <a:spcBef>
                <a:spcPts val="270"/>
              </a:spcBef>
              <a:spcAft>
                <a:spcPts val="0"/>
              </a:spcAft>
              <a:buSzPts val="1620"/>
              <a:buChar char="●"/>
              <a:defRPr/>
            </a:lvl4pPr>
            <a:lvl5pPr marL="2286000" lvl="4" indent="-331470" algn="l">
              <a:spcBef>
                <a:spcPts val="270"/>
              </a:spcBef>
              <a:spcAft>
                <a:spcPts val="0"/>
              </a:spcAft>
              <a:buSzPts val="1620"/>
              <a:buChar char="−"/>
              <a:defRPr/>
            </a:lvl5pPr>
            <a:lvl6pPr marL="2743200" lvl="5" indent="-331470" algn="l">
              <a:spcBef>
                <a:spcPts val="270"/>
              </a:spcBef>
              <a:spcAft>
                <a:spcPts val="0"/>
              </a:spcAft>
              <a:buSzPts val="1620"/>
              <a:buChar char="−"/>
              <a:defRPr/>
            </a:lvl6pPr>
            <a:lvl7pPr marL="3200400" lvl="6" indent="-331470" algn="l">
              <a:spcBef>
                <a:spcPts val="270"/>
              </a:spcBef>
              <a:spcAft>
                <a:spcPts val="0"/>
              </a:spcAft>
              <a:buSzPts val="1620"/>
              <a:buChar char="−"/>
              <a:defRPr/>
            </a:lvl7pPr>
            <a:lvl8pPr marL="3657600" lvl="7" indent="-331470" algn="l">
              <a:spcBef>
                <a:spcPts val="270"/>
              </a:spcBef>
              <a:spcAft>
                <a:spcPts val="0"/>
              </a:spcAft>
              <a:buSzPts val="1620"/>
              <a:buChar char="−"/>
              <a:defRPr/>
            </a:lvl8pPr>
            <a:lvl9pPr marL="4114800" lvl="8" indent="-331470" algn="l">
              <a:spcBef>
                <a:spcPts val="270"/>
              </a:spcBef>
              <a:spcAft>
                <a:spcPts val="0"/>
              </a:spcAft>
              <a:buSzPts val="1620"/>
              <a:buChar char="−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88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heme" Target="../theme/theme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0" r:id="rId5"/>
    <p:sldLayoutId id="2147483731" r:id="rId6"/>
    <p:sldLayoutId id="2147483732" r:id="rId7"/>
    <p:sldLayoutId id="2147483801" r:id="rId8"/>
  </p:sldLayoutIdLst>
  <p:transition spd="med">
    <p:wipe dir="r"/>
  </p:transition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7"/>
          <p:cNvSpPr/>
          <p:nvPr/>
        </p:nvSpPr>
        <p:spPr>
          <a:xfrm flipV="1">
            <a:off x="0" y="-1"/>
            <a:ext cx="8530919" cy="1136386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 Same Side Corner Rectangle 13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2032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30708E"/>
              </a:solidFill>
              <a:latin typeface="Verdana"/>
              <a:cs typeface="Verdana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" y="234244"/>
            <a:ext cx="1466401" cy="66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med">
    <p:wipe dir="r"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med">
    <p:wipe dir="r"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1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2" name="Rectangle 11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4" name="Rectangle 13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6" name="Espace réservé du titre 15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99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800731" y="6732860"/>
            <a:ext cx="7886069" cy="1588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Image 18" descr="EMBLEME-CR_rou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2523" y="6552860"/>
            <a:ext cx="18620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7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457200" rtl="0" eaLnBrk="1" latinLnBrk="0" hangingPunct="1">
        <a:spcBef>
          <a:spcPct val="20000"/>
        </a:spcBef>
        <a:buClr>
          <a:srgbClr val="009AAA"/>
        </a:buClr>
        <a:buFont typeface="+mj-lt"/>
        <a:buAutoNum type="arabicPeriod"/>
        <a:defRPr sz="2000" kern="1200">
          <a:solidFill>
            <a:srgbClr val="009AAA"/>
          </a:solidFill>
          <a:latin typeface="+mj-lt"/>
          <a:ea typeface="+mn-ea"/>
          <a:cs typeface="+mn-cs"/>
        </a:defRPr>
      </a:lvl1pPr>
      <a:lvl2pPr marL="533400" marR="0" indent="-1778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AAA"/>
        </a:buClr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1700" indent="-177800" algn="l" defTabSz="457200" rtl="0" eaLnBrk="1" latinLnBrk="0" hangingPunct="1">
        <a:spcBef>
          <a:spcPct val="20000"/>
        </a:spcBef>
        <a:buClr>
          <a:srgbClr val="009AAA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1480" algn="l" rtl="0">
              <a:spcBef>
                <a:spcPts val="84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Noto Sans Symbols"/>
              <a:buChar char="∙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Noto Sans Symbols"/>
              <a:buChar char="♦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●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−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−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−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−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−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" name="Google Shape;12;p1"/>
          <p:cNvCxnSpPr/>
          <p:nvPr/>
        </p:nvCxnSpPr>
        <p:spPr>
          <a:xfrm>
            <a:off x="600075" y="765175"/>
            <a:ext cx="8315325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"/>
          <p:cNvCxnSpPr/>
          <p:nvPr/>
        </p:nvCxnSpPr>
        <p:spPr>
          <a:xfrm>
            <a:off x="2362200" y="6165850"/>
            <a:ext cx="6553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1"/>
          <p:cNvSpPr/>
          <p:nvPr/>
        </p:nvSpPr>
        <p:spPr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r>
              <a:rPr lang="en-US" sz="1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15" name="Google Shape;15;p1" descr="CABI8VB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R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4949" y="6256098"/>
            <a:ext cx="1008527" cy="34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54407" y="6245717"/>
            <a:ext cx="1790595" cy="36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53782" y="6222419"/>
            <a:ext cx="872845" cy="41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 descr="Inici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67559" y="6257661"/>
            <a:ext cx="1396458" cy="341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038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.xls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se.pt/atividade/consultas-publicas/consulta-p&#250;blica-n-&#186;-96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9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hyperlink" Target="https://www.entsog.eu/tyndp-2020-public-consultation-until-15-january-2021-and-presentation-day-16-december-202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nergy/consultations/consultation-list-candidate-5th-projects-common-interest-electricity-and-gas_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Relationship Id="rId4" Type="http://schemas.openxmlformats.org/officeDocument/2006/relationships/hyperlink" Target="https://ec.europa.eu/energy/sites/default/files/list_of_candidate_5th_pcis_in_gas_for_public_consultation_final.xls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7175" y="5229225"/>
            <a:ext cx="4456825" cy="10080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/>
              <a:t>23</a:t>
            </a:r>
            <a:r>
              <a:rPr lang="en-US" sz="2400" b="1" baseline="30000"/>
              <a:t>th</a:t>
            </a:r>
            <a:r>
              <a:rPr lang="en-US" sz="2400" b="1"/>
              <a:t> March 2021</a:t>
            </a:r>
            <a:endParaRPr lang="en-US" sz="24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/>
              <a:t>Telco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>
                <a:cs typeface="+mn-cs"/>
              </a:rPr>
              <a:t>57</a:t>
            </a:r>
            <a:r>
              <a:rPr lang="en-GB" sz="2800" b="1" kern="0" baseline="30000" dirty="0">
                <a:cs typeface="+mn-cs"/>
              </a:rPr>
              <a:t>th</a:t>
            </a:r>
            <a:r>
              <a:rPr lang="en-GB" sz="2800" b="1" kern="0" dirty="0">
                <a:cs typeface="+mn-cs"/>
              </a:rPr>
              <a:t> IG Meeting </a:t>
            </a:r>
            <a:br>
              <a:rPr lang="en-GB" sz="2800" b="1" kern="0" dirty="0">
                <a:solidFill>
                  <a:srgbClr val="264D74"/>
                </a:solidFill>
                <a:cs typeface="+mn-cs"/>
              </a:rPr>
            </a:br>
            <a:r>
              <a:rPr lang="en-GB" sz="28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90" y="911429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039" y="914730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841" y="914730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265289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South GRIP</a:t>
            </a:r>
            <a:endParaRPr/>
          </a:p>
        </p:txBody>
      </p:sp>
      <p:sp>
        <p:nvSpPr>
          <p:cNvPr id="168" name="Google Shape;168;p12"/>
          <p:cNvSpPr txBox="1">
            <a:spLocks noGrp="1"/>
          </p:cNvSpPr>
          <p:nvPr>
            <p:ph type="body" idx="1"/>
          </p:nvPr>
        </p:nvSpPr>
        <p:spPr>
          <a:xfrm>
            <a:off x="591106" y="836711"/>
            <a:ext cx="8341758" cy="508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sz="1500" b="1" dirty="0"/>
              <a:t>Planning agreed for the South GRIP 2021 edition:</a:t>
            </a:r>
          </a:p>
          <a:p>
            <a:pPr marL="0" lvl="0" indent="0"/>
            <a:endParaRPr lang="en-US" sz="1500" b="1" dirty="0"/>
          </a:p>
          <a:p>
            <a:pPr marL="0" lvl="0" indent="0"/>
            <a:endParaRPr lang="en-US" sz="1500" b="1" dirty="0"/>
          </a:p>
          <a:p>
            <a:pPr marL="0" lvl="0" indent="0"/>
            <a:endParaRPr lang="en-US" sz="1500" b="1" dirty="0"/>
          </a:p>
          <a:p>
            <a:pPr marL="0" lvl="0" indent="0"/>
            <a:endParaRPr lang="en-US" sz="1500" b="1" dirty="0"/>
          </a:p>
          <a:p>
            <a:pPr marL="0" lvl="0" indent="0"/>
            <a:endParaRPr lang="en-US" sz="1500" b="1" dirty="0"/>
          </a:p>
          <a:p>
            <a:pPr marL="0" lvl="0" indent="0"/>
            <a:endParaRPr lang="en-US" sz="1500" b="1" dirty="0"/>
          </a:p>
          <a:p>
            <a:pPr marL="0" lvl="0" indent="0"/>
            <a:endParaRPr lang="en-US" sz="1500" b="1" dirty="0"/>
          </a:p>
          <a:p>
            <a:pPr marL="0" lvl="0" indent="0"/>
            <a:endParaRPr lang="en-US" sz="1500" b="1" dirty="0"/>
          </a:p>
          <a:p>
            <a:pPr marL="0" lvl="0" indent="0"/>
            <a:endParaRPr lang="en-US" sz="1500" b="1" dirty="0"/>
          </a:p>
          <a:p>
            <a:pPr marL="0" lvl="0" indent="0"/>
            <a:endParaRPr lang="en-US" sz="1500" b="1" dirty="0"/>
          </a:p>
          <a:p>
            <a:pPr marL="0" lvl="0" indent="0"/>
            <a:r>
              <a:rPr lang="en-US" sz="1500" b="1"/>
              <a:t>Publication </a:t>
            </a:r>
            <a:r>
              <a:rPr lang="en-US" sz="1500" b="1" dirty="0"/>
              <a:t>of the South GRIP 2021 edition expected for December 2021</a:t>
            </a:r>
            <a:endParaRPr lang="en-US" sz="1500" dirty="0"/>
          </a:p>
          <a:p>
            <a:pPr lvl="0" indent="-457200">
              <a:buClr>
                <a:schemeClr val="dk2"/>
              </a:buClr>
              <a:buSzPts val="2160"/>
              <a:buFont typeface="Arial"/>
              <a:buChar char="•"/>
            </a:pPr>
            <a:endParaRPr lang="en-US" sz="1500" b="1" dirty="0"/>
          </a:p>
          <a:p>
            <a:pPr lvl="0" indent="-457200">
              <a:buClr>
                <a:schemeClr val="dk2"/>
              </a:buClr>
              <a:buSzPts val="2160"/>
              <a:buFont typeface="Arial"/>
              <a:buChar char="•"/>
            </a:pPr>
            <a:endParaRPr lang="en-US" sz="1500" b="1" dirty="0"/>
          </a:p>
          <a:p>
            <a:pPr lvl="0" indent="-457200">
              <a:buClr>
                <a:schemeClr val="dk2"/>
              </a:buClr>
              <a:buSzPts val="2160"/>
              <a:buFont typeface="Arial"/>
              <a:buChar char="•"/>
            </a:pPr>
            <a:endParaRPr lang="en-US" sz="1500" b="1" dirty="0"/>
          </a:p>
          <a:p>
            <a:pPr lvl="0" indent="-457200">
              <a:buClr>
                <a:schemeClr val="dk2"/>
              </a:buClr>
              <a:buSzPts val="2160"/>
              <a:buFont typeface="Arial"/>
              <a:buChar char="•"/>
            </a:pPr>
            <a:endParaRPr lang="en-US" sz="1500" b="1" dirty="0"/>
          </a:p>
          <a:p>
            <a:pPr lvl="0" indent="-457200">
              <a:buClr>
                <a:schemeClr val="dk2"/>
              </a:buClr>
              <a:buSzPts val="2160"/>
              <a:buFont typeface="Arial"/>
              <a:buChar char="•"/>
            </a:pPr>
            <a:endParaRPr lang="en-US" sz="1500" b="1" dirty="0"/>
          </a:p>
          <a:p>
            <a:pPr lvl="0" indent="-457200">
              <a:buClr>
                <a:schemeClr val="dk2"/>
              </a:buClr>
              <a:buSzPts val="2160"/>
              <a:buFont typeface="Arial"/>
              <a:buChar char="•"/>
            </a:pPr>
            <a:endParaRPr lang="en-US" sz="1500" b="1" dirty="0"/>
          </a:p>
          <a:p>
            <a:pPr marL="0" lvl="0" indent="0">
              <a:buClr>
                <a:schemeClr val="dk2"/>
              </a:buClr>
              <a:buSzPts val="2160"/>
            </a:pPr>
            <a:endParaRPr lang="en-US" sz="1500" b="1" dirty="0"/>
          </a:p>
          <a:p>
            <a:pPr marL="0" lvl="0" indent="0">
              <a:buClr>
                <a:schemeClr val="dk2"/>
              </a:buClr>
              <a:buSzPts val="2160"/>
            </a:pPr>
            <a:endParaRPr lang="en-US" sz="1500" b="1" dirty="0"/>
          </a:p>
          <a:p>
            <a:pPr marL="0" lvl="0" indent="0">
              <a:buClr>
                <a:schemeClr val="dk2"/>
              </a:buClr>
              <a:buSzPts val="2160"/>
            </a:pPr>
            <a:endParaRPr lang="en-US"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127B136E-CFB5-424F-9863-800567BDD82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180" y="1613155"/>
          <a:ext cx="9056914" cy="2863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4" imgW="15268687" imgH="4533729" progId="Excel.Sheet.12">
                  <p:embed/>
                </p:oleObj>
              </mc:Choice>
              <mc:Fallback>
                <p:oleObj name="Worksheet" r:id="rId4" imgW="15268687" imgH="4533729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127B136E-CFB5-424F-9863-800567BDD8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80" y="1613155"/>
                        <a:ext cx="9056914" cy="2863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1699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/>
          <p:nvPr/>
        </p:nvSpPr>
        <p:spPr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A467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3.1 Follow-up gas prices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377788" y="796060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3. </a:t>
            </a:r>
            <a:r>
              <a:rPr lang="en-GB" sz="2400" b="1" dirty="0"/>
              <a:t>WP Second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lvl="1"/>
            <a:endParaRPr lang="es-ES" sz="1600" dirty="0"/>
          </a:p>
          <a:p>
            <a:pPr lvl="1"/>
            <a:endParaRPr lang="es-ES" sz="1600" dirty="0"/>
          </a:p>
          <a:p>
            <a:pPr algn="just"/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377788" y="1318356"/>
            <a:ext cx="8388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 algn="just"/>
            <a:r>
              <a:rPr lang="en-GB" dirty="0"/>
              <a:t>3.1. </a:t>
            </a:r>
            <a:r>
              <a:rPr lang="en-GB" u="sng" dirty="0"/>
              <a:t>Follow-up of gas prices and hubs liquidity (SGRI vs. neighbouring hubs)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TSOs)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September 2020-17</a:t>
            </a:r>
            <a:r>
              <a:rPr lang="en-GB" baseline="30000" dirty="0"/>
              <a:t>th </a:t>
            </a:r>
            <a:r>
              <a:rPr lang="en-GB" dirty="0"/>
              <a:t>March 2021 Prices D+1</a:t>
            </a:r>
          </a:p>
          <a:p>
            <a:pPr algn="just"/>
            <a:endParaRPr lang="en-GB" dirty="0"/>
          </a:p>
        </p:txBody>
      </p:sp>
      <p:pic>
        <p:nvPicPr>
          <p:cNvPr id="1026" name="Imagen 1" descr="image001">
            <a:extLst>
              <a:ext uri="{FF2B5EF4-FFF2-40B4-BE49-F238E27FC236}">
                <a16:creationId xmlns:a16="http://schemas.microsoft.com/office/drawing/2014/main" id="{896D0880-95CD-402D-8231-1F59A0FE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54" y="2734180"/>
            <a:ext cx="7978451" cy="352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481635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145016" cy="365125"/>
          </a:xfrm>
        </p:spPr>
        <p:txBody>
          <a:bodyPr/>
          <a:lstStyle/>
          <a:p>
            <a:r>
              <a:rPr lang="en-US" dirty="0"/>
              <a:t>Day-ahead prices France, Spain and The Netherlands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" y="1154995"/>
            <a:ext cx="8931414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8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0075" y="455258"/>
            <a:ext cx="8332788" cy="365125"/>
          </a:xfrm>
        </p:spPr>
        <p:txBody>
          <a:bodyPr/>
          <a:lstStyle/>
          <a:p>
            <a:r>
              <a:rPr lang="en-US" dirty="0"/>
              <a:t>Capacity utilization VIP </a:t>
            </a:r>
            <a:r>
              <a:rPr lang="en-US" dirty="0" err="1"/>
              <a:t>Pirineos</a:t>
            </a:r>
            <a:r>
              <a:rPr lang="en-US" dirty="0"/>
              <a:t> Nov – Nov </a:t>
            </a:r>
            <a:br>
              <a:rPr lang="en-US" dirty="0"/>
            </a:br>
            <a:r>
              <a:rPr lang="en-US" dirty="0"/>
              <a:t>17-18 vs 18-19 vs 19-20 vs 20-21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47" y="1042209"/>
            <a:ext cx="8419306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9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365125"/>
          </a:xfrm>
        </p:spPr>
        <p:txBody>
          <a:bodyPr/>
          <a:lstStyle/>
          <a:p>
            <a:r>
              <a:rPr lang="en-US" dirty="0"/>
              <a:t>Day-ahead prices France, Spain and The Netherlands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640960" cy="448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21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342900"/>
            <a:fld id="{30945E9D-CBB1-4B9E-B385-030F1D8B0B9C}" type="slidenum">
              <a:rPr lang="en-US" sz="900">
                <a:solidFill>
                  <a:srgbClr val="FFFFFF">
                    <a:lumMod val="50000"/>
                  </a:srgbClr>
                </a:solidFill>
                <a:latin typeface="Verdana"/>
              </a:rPr>
              <a:pPr defTabSz="342900"/>
              <a:t>16</a:t>
            </a:fld>
            <a:endParaRPr lang="en-US" sz="900">
              <a:solidFill>
                <a:srgbClr val="FFFFFF">
                  <a:lumMod val="50000"/>
                </a:srgbClr>
              </a:solidFill>
              <a:latin typeface="Verdana"/>
            </a:endParaRPr>
          </a:p>
          <a:p>
            <a:pPr defTabSz="342900"/>
            <a:endParaRPr lang="en-US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74132" y="855129"/>
            <a:ext cx="8094133" cy="26491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>
                <a:solidFill>
                  <a:schemeClr val="tx1"/>
                </a:solidFill>
              </a:rPr>
              <a:t>3. </a:t>
            </a:r>
            <a:r>
              <a:rPr lang="en-GB" sz="2400" kern="0">
                <a:solidFill>
                  <a:schemeClr val="tx1"/>
                </a:solidFill>
              </a:rPr>
              <a:t>WP Second target: market integration</a:t>
            </a:r>
            <a:endParaRPr lang="es-ES" sz="2400" kern="0" dirty="0">
              <a:solidFill>
                <a:schemeClr val="tx1"/>
              </a:solidFill>
            </a:endParaRPr>
          </a:p>
        </p:txBody>
      </p:sp>
      <p:sp>
        <p:nvSpPr>
          <p:cNvPr id="9" name="Rectángulo 3"/>
          <p:cNvSpPr/>
          <p:nvPr/>
        </p:nvSpPr>
        <p:spPr>
          <a:xfrm>
            <a:off x="474133" y="1359194"/>
            <a:ext cx="8094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 algn="just">
              <a:tabLst>
                <a:tab pos="447675" algn="l"/>
              </a:tabLst>
            </a:pPr>
            <a:r>
              <a:rPr lang="en-GB" dirty="0">
                <a:solidFill>
                  <a:srgbClr val="000000"/>
                </a:solidFill>
              </a:rPr>
              <a:t>3.2.</a:t>
            </a:r>
            <a:r>
              <a:rPr lang="en-GB" u="sng" dirty="0">
                <a:solidFill>
                  <a:srgbClr val="000000"/>
                </a:solidFill>
              </a:rPr>
              <a:t>Trading of Portuguese products in MIBGAS: status and </a:t>
            </a:r>
            <a:r>
              <a:rPr lang="es-ES" u="sng" dirty="0" err="1">
                <a:solidFill>
                  <a:srgbClr val="000000"/>
                </a:solidFill>
              </a:rPr>
              <a:t>next</a:t>
            </a:r>
            <a:r>
              <a:rPr lang="es-ES" u="sng" dirty="0">
                <a:solidFill>
                  <a:srgbClr val="000000"/>
                </a:solidFill>
              </a:rPr>
              <a:t> </a:t>
            </a:r>
            <a:r>
              <a:rPr lang="es-ES" u="sng" dirty="0" err="1">
                <a:solidFill>
                  <a:srgbClr val="000000"/>
                </a:solidFill>
              </a:rPr>
              <a:t>steps</a:t>
            </a:r>
            <a:r>
              <a:rPr lang="es-ES" u="sng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ERSE and REN)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279797" indent="-394097" defTabSz="342900"/>
            <a:endParaRPr lang="es-ES" u="sng" dirty="0">
              <a:solidFill>
                <a:srgbClr val="00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2400" y="2292843"/>
            <a:ext cx="884202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500" b="1" dirty="0"/>
              <a:t>The trading</a:t>
            </a:r>
            <a:r>
              <a:rPr lang="en-IE" sz="1500" dirty="0"/>
              <a:t> in the MIBGAS platform, of products with delivery in the Portuguese VTP was successfully </a:t>
            </a:r>
            <a:r>
              <a:rPr lang="en-IE" sz="1500" b="1" dirty="0"/>
              <a:t>initiated on the 16</a:t>
            </a:r>
            <a:r>
              <a:rPr lang="en-IE" sz="1500" b="1" baseline="30000" dirty="0"/>
              <a:t>th</a:t>
            </a:r>
            <a:r>
              <a:rPr lang="en-IE" sz="1500" b="1" dirty="0"/>
              <a:t> of March, 2021</a:t>
            </a:r>
            <a:r>
              <a:rPr lang="en-IE" sz="15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500" dirty="0"/>
              <a:t>The initiation of trading was preceded by a period of </a:t>
            </a:r>
            <a:r>
              <a:rPr lang="en-IE" sz="1500" b="1" dirty="0"/>
              <a:t>adaptations of the TSO and MIBGAS</a:t>
            </a:r>
            <a:r>
              <a:rPr lang="en-IE" sz="1500" dirty="0"/>
              <a:t> systems and tests with market participants.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Market agents' access to trading on the MIBGAS platform is subject to </a:t>
            </a:r>
            <a:r>
              <a:rPr lang="en-US" sz="1500" b="1" dirty="0"/>
              <a:t>authorization</a:t>
            </a:r>
            <a:r>
              <a:rPr lang="en-US" sz="1500" dirty="0"/>
              <a:t> by the TSO based on </a:t>
            </a:r>
            <a:r>
              <a:rPr lang="en-US" sz="1500" b="1" dirty="0"/>
              <a:t>a daily verification of the agent's position</a:t>
            </a:r>
            <a:r>
              <a:rPr lang="en-US" sz="15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500" dirty="0"/>
              <a:t>MIBGAS platform can now </a:t>
            </a:r>
            <a:r>
              <a:rPr lang="en-IE" sz="1500" b="1" dirty="0"/>
              <a:t>operate as the trading platform </a:t>
            </a:r>
            <a:r>
              <a:rPr lang="en-IE" sz="1500" dirty="0"/>
              <a:t>under NC Gas Bal.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ERSE launched a public consultation on a process for the </a:t>
            </a:r>
            <a:r>
              <a:rPr lang="en-US" sz="1500" b="1" dirty="0"/>
              <a:t>acquisition of regulated gas </a:t>
            </a:r>
            <a:r>
              <a:rPr lang="en-US" sz="1500" dirty="0"/>
              <a:t>by the Portuguese TSO, which is proposed to run on the MIBGAS platform between April and October, 2021.</a:t>
            </a:r>
            <a:endParaRPr lang="en-IE" sz="1500" dirty="0"/>
          </a:p>
        </p:txBody>
      </p:sp>
    </p:spTree>
    <p:extLst>
      <p:ext uri="{BB962C8B-B14F-4D97-AF65-F5344CB8AC3E}">
        <p14:creationId xmlns:p14="http://schemas.microsoft.com/office/powerpoint/2010/main" val="33671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365125"/>
          </a:xfrm>
        </p:spPr>
        <p:txBody>
          <a:bodyPr/>
          <a:lstStyle/>
          <a:p>
            <a:br>
              <a:rPr lang="en-US" sz="2200" dirty="0"/>
            </a:br>
            <a:r>
              <a:rPr lang="en-US" sz="2000" dirty="0"/>
              <a:t>3.2. Trading of Portuguese products in </a:t>
            </a:r>
            <a:r>
              <a:rPr lang="en-US" sz="2000" dirty="0" err="1"/>
              <a:t>MIBGAS:start-up</a:t>
            </a:r>
            <a:r>
              <a:rPr lang="en-US" sz="2000" dirty="0"/>
              <a:t> and next steps</a:t>
            </a:r>
            <a:endParaRPr lang="es-ES" sz="2000" dirty="0"/>
          </a:p>
        </p:txBody>
      </p:sp>
      <p:sp>
        <p:nvSpPr>
          <p:cNvPr id="5" name="Google Shape;88;p6"/>
          <p:cNvSpPr txBox="1">
            <a:spLocks noGrp="1"/>
          </p:cNvSpPr>
          <p:nvPr>
            <p:ph type="body" idx="1"/>
          </p:nvPr>
        </p:nvSpPr>
        <p:spPr>
          <a:xfrm>
            <a:off x="107504" y="854359"/>
            <a:ext cx="8859515" cy="510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•"/>
            </a:pPr>
            <a:r>
              <a:rPr lang="pt-PT" sz="1700" dirty="0" err="1">
                <a:solidFill>
                  <a:srgbClr val="595959"/>
                </a:solidFill>
              </a:rPr>
              <a:t>The</a:t>
            </a:r>
            <a:r>
              <a:rPr lang="pt-PT" sz="1700" dirty="0">
                <a:solidFill>
                  <a:srgbClr val="595959"/>
                </a:solidFill>
              </a:rPr>
              <a:t> </a:t>
            </a:r>
            <a:r>
              <a:rPr lang="pt-PT" sz="1700" dirty="0" err="1">
                <a:solidFill>
                  <a:srgbClr val="595959"/>
                </a:solidFill>
              </a:rPr>
              <a:t>implementation</a:t>
            </a:r>
            <a:r>
              <a:rPr lang="pt-PT" sz="1700" dirty="0">
                <a:solidFill>
                  <a:srgbClr val="595959"/>
                </a:solidFill>
              </a:rPr>
              <a:t> </a:t>
            </a:r>
            <a:r>
              <a:rPr lang="pt-PT" sz="1700" dirty="0" err="1">
                <a:solidFill>
                  <a:srgbClr val="595959"/>
                </a:solidFill>
              </a:rPr>
              <a:t>plan</a:t>
            </a:r>
            <a:r>
              <a:rPr lang="pt-PT" sz="1700" dirty="0">
                <a:solidFill>
                  <a:srgbClr val="595959"/>
                </a:solidFill>
              </a:rPr>
              <a:t> </a:t>
            </a:r>
            <a:r>
              <a:rPr lang="pt-PT" sz="1700" dirty="0" err="1">
                <a:solidFill>
                  <a:srgbClr val="595959"/>
                </a:solidFill>
              </a:rPr>
              <a:t>of</a:t>
            </a:r>
            <a:r>
              <a:rPr lang="pt-PT" sz="1700" dirty="0">
                <a:solidFill>
                  <a:srgbClr val="595959"/>
                </a:solidFill>
              </a:rPr>
              <a:t> </a:t>
            </a:r>
            <a:r>
              <a:rPr lang="pt-PT" sz="1700" dirty="0" err="1">
                <a:solidFill>
                  <a:srgbClr val="595959"/>
                </a:solidFill>
              </a:rPr>
              <a:t>the</a:t>
            </a:r>
            <a:r>
              <a:rPr lang="pt-PT" sz="1700" dirty="0">
                <a:solidFill>
                  <a:srgbClr val="595959"/>
                </a:solidFill>
              </a:rPr>
              <a:t> </a:t>
            </a:r>
            <a:r>
              <a:rPr lang="pt-PT" sz="1700" dirty="0" err="1">
                <a:solidFill>
                  <a:srgbClr val="595959"/>
                </a:solidFill>
              </a:rPr>
              <a:t>Organized</a:t>
            </a:r>
            <a:r>
              <a:rPr lang="pt-PT" sz="1700" dirty="0">
                <a:solidFill>
                  <a:srgbClr val="595959"/>
                </a:solidFill>
              </a:rPr>
              <a:t> </a:t>
            </a:r>
            <a:r>
              <a:rPr lang="pt-PT" sz="1700" dirty="0" err="1">
                <a:solidFill>
                  <a:srgbClr val="595959"/>
                </a:solidFill>
              </a:rPr>
              <a:t>Market</a:t>
            </a:r>
            <a:r>
              <a:rPr lang="pt-PT" sz="1700" dirty="0">
                <a:solidFill>
                  <a:srgbClr val="595959"/>
                </a:solidFill>
              </a:rPr>
              <a:t> in Portugal, </a:t>
            </a:r>
            <a:r>
              <a:rPr lang="pt-PT" sz="1700" dirty="0" err="1">
                <a:solidFill>
                  <a:srgbClr val="595959"/>
                </a:solidFill>
              </a:rPr>
              <a:t>published</a:t>
            </a:r>
            <a:r>
              <a:rPr lang="pt-PT" sz="1700" dirty="0">
                <a:solidFill>
                  <a:srgbClr val="595959"/>
                </a:solidFill>
              </a:rPr>
              <a:t> </a:t>
            </a:r>
            <a:r>
              <a:rPr lang="pt-PT" sz="1700" dirty="0" err="1">
                <a:solidFill>
                  <a:srgbClr val="595959"/>
                </a:solidFill>
              </a:rPr>
              <a:t>by</a:t>
            </a:r>
            <a:r>
              <a:rPr lang="pt-PT" sz="1700" dirty="0">
                <a:solidFill>
                  <a:srgbClr val="595959"/>
                </a:solidFill>
              </a:rPr>
              <a:t> MIBGAS </a:t>
            </a:r>
            <a:r>
              <a:rPr lang="pt-PT" sz="1700" dirty="0" err="1">
                <a:solidFill>
                  <a:srgbClr val="595959"/>
                </a:solidFill>
              </a:rPr>
              <a:t>and</a:t>
            </a:r>
            <a:r>
              <a:rPr lang="pt-PT" sz="1700" dirty="0">
                <a:solidFill>
                  <a:srgbClr val="595959"/>
                </a:solidFill>
              </a:rPr>
              <a:t> REN </a:t>
            </a:r>
            <a:r>
              <a:rPr lang="pt-PT" sz="1700" dirty="0" err="1">
                <a:solidFill>
                  <a:srgbClr val="595959"/>
                </a:solidFill>
              </a:rPr>
              <a:t>on</a:t>
            </a:r>
            <a:r>
              <a:rPr lang="pt-PT" sz="1700" dirty="0">
                <a:solidFill>
                  <a:srgbClr val="595959"/>
                </a:solidFill>
              </a:rPr>
              <a:t> </a:t>
            </a:r>
            <a:r>
              <a:rPr lang="pt-PT" sz="1700" dirty="0" err="1">
                <a:solidFill>
                  <a:srgbClr val="595959"/>
                </a:solidFill>
              </a:rPr>
              <a:t>last</a:t>
            </a:r>
            <a:r>
              <a:rPr lang="pt-PT" sz="1700" dirty="0">
                <a:solidFill>
                  <a:srgbClr val="595959"/>
                </a:solidFill>
              </a:rPr>
              <a:t> </a:t>
            </a:r>
            <a:r>
              <a:rPr lang="pt-PT" sz="1700" dirty="0" err="1">
                <a:solidFill>
                  <a:srgbClr val="595959"/>
                </a:solidFill>
              </a:rPr>
              <a:t>October</a:t>
            </a:r>
            <a:r>
              <a:rPr lang="pt-PT" sz="1700" dirty="0">
                <a:solidFill>
                  <a:srgbClr val="595959"/>
                </a:solidFill>
              </a:rPr>
              <a:t> 27</a:t>
            </a:r>
            <a:r>
              <a:rPr lang="pt-PT" sz="1700" baseline="30000" dirty="0">
                <a:solidFill>
                  <a:srgbClr val="595959"/>
                </a:solidFill>
              </a:rPr>
              <a:t>th</a:t>
            </a:r>
            <a:r>
              <a:rPr lang="pt-PT" sz="1700" dirty="0">
                <a:solidFill>
                  <a:srgbClr val="595959"/>
                </a:solidFill>
              </a:rPr>
              <a:t>, </a:t>
            </a:r>
            <a:r>
              <a:rPr lang="pt-PT" sz="1700" dirty="0" err="1">
                <a:solidFill>
                  <a:srgbClr val="595959"/>
                </a:solidFill>
              </a:rPr>
              <a:t>was</a:t>
            </a:r>
            <a:r>
              <a:rPr lang="pt-PT" sz="1700" dirty="0">
                <a:solidFill>
                  <a:srgbClr val="595959"/>
                </a:solidFill>
              </a:rPr>
              <a:t> </a:t>
            </a:r>
            <a:r>
              <a:rPr lang="pt-PT" sz="1700" dirty="0" err="1">
                <a:solidFill>
                  <a:srgbClr val="595959"/>
                </a:solidFill>
              </a:rPr>
              <a:t>fully</a:t>
            </a:r>
            <a:r>
              <a:rPr lang="pt-PT" sz="1700" dirty="0">
                <a:solidFill>
                  <a:srgbClr val="595959"/>
                </a:solidFill>
              </a:rPr>
              <a:t> </a:t>
            </a:r>
            <a:r>
              <a:rPr lang="pt-PT" sz="1700" dirty="0" err="1">
                <a:solidFill>
                  <a:srgbClr val="595959"/>
                </a:solidFill>
              </a:rPr>
              <a:t>accomplished</a:t>
            </a:r>
            <a:r>
              <a:rPr lang="pt-PT" sz="1700" dirty="0">
                <a:solidFill>
                  <a:srgbClr val="595959"/>
                </a:solidFill>
              </a:rPr>
              <a:t>, </a:t>
            </a:r>
            <a:r>
              <a:rPr lang="pt-PT" sz="1700" dirty="0" err="1">
                <a:solidFill>
                  <a:srgbClr val="595959"/>
                </a:solidFill>
              </a:rPr>
              <a:t>with</a:t>
            </a:r>
            <a:r>
              <a:rPr lang="pt-PT" sz="1700" dirty="0">
                <a:solidFill>
                  <a:srgbClr val="595959"/>
                </a:solidFill>
              </a:rPr>
              <a:t> </a:t>
            </a:r>
            <a:r>
              <a:rPr lang="pt-PT" sz="1700" dirty="0" err="1">
                <a:solidFill>
                  <a:srgbClr val="595959"/>
                </a:solidFill>
              </a:rPr>
              <a:t>all</a:t>
            </a:r>
            <a:r>
              <a:rPr lang="pt-PT" sz="1700" dirty="0">
                <a:solidFill>
                  <a:srgbClr val="595959"/>
                </a:solidFill>
              </a:rPr>
              <a:t> </a:t>
            </a:r>
            <a:r>
              <a:rPr lang="pt-PT" sz="1700" dirty="0" err="1">
                <a:solidFill>
                  <a:srgbClr val="595959"/>
                </a:solidFill>
              </a:rPr>
              <a:t>the</a:t>
            </a:r>
            <a:r>
              <a:rPr lang="pt-PT" sz="1700" dirty="0">
                <a:solidFill>
                  <a:srgbClr val="595959"/>
                </a:solidFill>
              </a:rPr>
              <a:t> </a:t>
            </a:r>
            <a:r>
              <a:rPr lang="pt-PT" sz="1700" dirty="0" err="1">
                <a:solidFill>
                  <a:srgbClr val="595959"/>
                </a:solidFill>
              </a:rPr>
              <a:t>activities</a:t>
            </a:r>
            <a:r>
              <a:rPr lang="pt-PT" sz="1700" dirty="0">
                <a:solidFill>
                  <a:srgbClr val="595959"/>
                </a:solidFill>
              </a:rPr>
              <a:t> </a:t>
            </a:r>
            <a:r>
              <a:rPr lang="pt-PT" sz="1700" dirty="0" err="1">
                <a:solidFill>
                  <a:srgbClr val="595959"/>
                </a:solidFill>
              </a:rPr>
              <a:t>implemented</a:t>
            </a:r>
            <a:r>
              <a:rPr lang="pt-PT" sz="1700" dirty="0">
                <a:solidFill>
                  <a:srgbClr val="595959"/>
                </a:solidFill>
              </a:rPr>
              <a:t> in </a:t>
            </a:r>
            <a:r>
              <a:rPr lang="pt-PT" sz="1700" dirty="0" err="1">
                <a:solidFill>
                  <a:srgbClr val="595959"/>
                </a:solidFill>
              </a:rPr>
              <a:t>the</a:t>
            </a:r>
            <a:r>
              <a:rPr lang="pt-PT" sz="1700" dirty="0">
                <a:solidFill>
                  <a:srgbClr val="595959"/>
                </a:solidFill>
              </a:rPr>
              <a:t> </a:t>
            </a:r>
            <a:r>
              <a:rPr lang="pt-PT" sz="1700" dirty="0" err="1">
                <a:solidFill>
                  <a:srgbClr val="595959"/>
                </a:solidFill>
              </a:rPr>
              <a:t>proposed</a:t>
            </a:r>
            <a:r>
              <a:rPr lang="pt-PT" sz="1700" dirty="0">
                <a:solidFill>
                  <a:srgbClr val="595959"/>
                </a:solidFill>
              </a:rPr>
              <a:t> </a:t>
            </a:r>
            <a:r>
              <a:rPr lang="pt-PT" sz="1700" dirty="0" err="1">
                <a:solidFill>
                  <a:srgbClr val="595959"/>
                </a:solidFill>
              </a:rPr>
              <a:t>timelines</a:t>
            </a:r>
            <a:r>
              <a:rPr lang="pt-PT" sz="1700" dirty="0">
                <a:solidFill>
                  <a:srgbClr val="595959"/>
                </a:solidFill>
              </a:rPr>
              <a:t>, </a:t>
            </a:r>
            <a:r>
              <a:rPr lang="pt-PT" sz="1700" dirty="0" err="1">
                <a:solidFill>
                  <a:srgbClr val="595959"/>
                </a:solidFill>
              </a:rPr>
              <a:t>highlighting</a:t>
            </a:r>
            <a:r>
              <a:rPr lang="pt-PT" sz="1800" dirty="0">
                <a:solidFill>
                  <a:srgbClr val="595959"/>
                </a:solidFill>
              </a:rPr>
              <a:t>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</a:pPr>
            <a:endParaRPr lang="pt-PT" sz="1600" dirty="0">
              <a:solidFill>
                <a:srgbClr val="595959"/>
              </a:solidFill>
            </a:endParaRPr>
          </a:p>
          <a:p>
            <a:pPr lvl="2" indent="-457200" algn="just">
              <a:spcBef>
                <a:spcPts val="0"/>
              </a:spcBef>
              <a:buClr>
                <a:schemeClr val="dk2"/>
              </a:buClr>
              <a:buSzPts val="1920"/>
              <a:buFont typeface="+mj-lt"/>
              <a:buAutoNum type="alphaLcParenR"/>
            </a:pPr>
            <a:r>
              <a:rPr lang="pt-PT" sz="1600" dirty="0" err="1">
                <a:solidFill>
                  <a:srgbClr val="595959"/>
                </a:solidFill>
              </a:rPr>
              <a:t>The</a:t>
            </a:r>
            <a:r>
              <a:rPr lang="pt-PT" sz="1600" dirty="0">
                <a:solidFill>
                  <a:srgbClr val="595959"/>
                </a:solidFill>
              </a:rPr>
              <a:t> workshop </a:t>
            </a:r>
            <a:r>
              <a:rPr lang="pt-PT" sz="1600" dirty="0" err="1">
                <a:solidFill>
                  <a:srgbClr val="595959"/>
                </a:solidFill>
              </a:rPr>
              <a:t>was</a:t>
            </a:r>
            <a:r>
              <a:rPr lang="pt-PT" sz="1600" dirty="0">
                <a:solidFill>
                  <a:srgbClr val="595959"/>
                </a:solidFill>
              </a:rPr>
              <a:t> </a:t>
            </a:r>
            <a:r>
              <a:rPr lang="pt-PT" sz="1600" dirty="0" err="1">
                <a:solidFill>
                  <a:srgbClr val="595959"/>
                </a:solidFill>
              </a:rPr>
              <a:t>held</a:t>
            </a:r>
            <a:r>
              <a:rPr lang="pt-PT" sz="1600" dirty="0">
                <a:solidFill>
                  <a:srgbClr val="595959"/>
                </a:solidFill>
              </a:rPr>
              <a:t> </a:t>
            </a:r>
            <a:r>
              <a:rPr lang="pt-PT" sz="1600" dirty="0" err="1">
                <a:solidFill>
                  <a:srgbClr val="595959"/>
                </a:solidFill>
              </a:rPr>
              <a:t>on</a:t>
            </a:r>
            <a:r>
              <a:rPr lang="pt-PT" sz="1600" dirty="0">
                <a:solidFill>
                  <a:srgbClr val="595959"/>
                </a:solidFill>
              </a:rPr>
              <a:t> </a:t>
            </a:r>
            <a:r>
              <a:rPr lang="pt-PT" sz="1600" dirty="0" err="1">
                <a:solidFill>
                  <a:srgbClr val="595959"/>
                </a:solidFill>
              </a:rPr>
              <a:t>February</a:t>
            </a:r>
            <a:r>
              <a:rPr lang="pt-PT" sz="1600" dirty="0">
                <a:solidFill>
                  <a:srgbClr val="595959"/>
                </a:solidFill>
              </a:rPr>
              <a:t> 23</a:t>
            </a:r>
            <a:r>
              <a:rPr lang="pt-PT" sz="1600" baseline="30000" dirty="0">
                <a:solidFill>
                  <a:srgbClr val="595959"/>
                </a:solidFill>
              </a:rPr>
              <a:t>rd</a:t>
            </a:r>
            <a:r>
              <a:rPr lang="pt-PT" sz="1600" dirty="0">
                <a:solidFill>
                  <a:srgbClr val="595959"/>
                </a:solidFill>
              </a:rPr>
              <a:t> </a:t>
            </a:r>
            <a:r>
              <a:rPr lang="pt-PT" sz="1600" dirty="0" err="1">
                <a:solidFill>
                  <a:srgbClr val="595959"/>
                </a:solidFill>
              </a:rPr>
              <a:t>and</a:t>
            </a:r>
            <a:r>
              <a:rPr lang="pt-PT" sz="1600" dirty="0">
                <a:solidFill>
                  <a:srgbClr val="595959"/>
                </a:solidFill>
              </a:rPr>
              <a:t> 25</a:t>
            </a:r>
            <a:r>
              <a:rPr lang="pt-PT" sz="1600" baseline="30000" dirty="0">
                <a:solidFill>
                  <a:srgbClr val="595959"/>
                </a:solidFill>
              </a:rPr>
              <a:t>th</a:t>
            </a:r>
            <a:r>
              <a:rPr lang="pt-PT" sz="1600" dirty="0">
                <a:solidFill>
                  <a:srgbClr val="595959"/>
                </a:solidFill>
              </a:rPr>
              <a:t> </a:t>
            </a:r>
          </a:p>
          <a:p>
            <a:pPr lvl="2" indent="-457200" algn="just">
              <a:spcBef>
                <a:spcPts val="0"/>
              </a:spcBef>
              <a:buClr>
                <a:schemeClr val="dk2"/>
              </a:buClr>
              <a:buSzPts val="1920"/>
              <a:buFont typeface="+mj-lt"/>
              <a:buAutoNum type="alphaLcParenR"/>
            </a:pPr>
            <a:r>
              <a:rPr lang="en-US" sz="1600" dirty="0">
                <a:solidFill>
                  <a:srgbClr val="595959"/>
                </a:solidFill>
              </a:rPr>
              <a:t>The tests with the interested agents took place on March 9</a:t>
            </a:r>
            <a:r>
              <a:rPr lang="en-US" sz="1600" baseline="30000" dirty="0">
                <a:solidFill>
                  <a:srgbClr val="595959"/>
                </a:solidFill>
              </a:rPr>
              <a:t>th</a:t>
            </a:r>
            <a:r>
              <a:rPr lang="en-US" sz="1600" dirty="0">
                <a:solidFill>
                  <a:srgbClr val="595959"/>
                </a:solidFill>
              </a:rPr>
              <a:t> and10</a:t>
            </a:r>
            <a:r>
              <a:rPr lang="en-US" sz="1600" baseline="30000" dirty="0">
                <a:solidFill>
                  <a:srgbClr val="595959"/>
                </a:solidFill>
              </a:rPr>
              <a:t>th</a:t>
            </a:r>
          </a:p>
          <a:p>
            <a:pPr marL="540000" lvl="2" indent="0" algn="just">
              <a:spcBef>
                <a:spcPts val="0"/>
              </a:spcBef>
              <a:buClr>
                <a:schemeClr val="dk2"/>
              </a:buClr>
              <a:buSzPts val="1920"/>
              <a:buNone/>
            </a:pPr>
            <a:endParaRPr lang="en-US" sz="1600" dirty="0">
              <a:solidFill>
                <a:srgbClr val="595959"/>
              </a:solidFill>
            </a:endParaRP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SzPts val="1920"/>
              <a:buFont typeface="Arial"/>
              <a:buChar char="•"/>
            </a:pPr>
            <a:r>
              <a:rPr lang="en-US" sz="1700" dirty="0">
                <a:solidFill>
                  <a:srgbClr val="595959"/>
                </a:solidFill>
              </a:rPr>
              <a:t>The Organized Market in Portugal started on March 16</a:t>
            </a:r>
            <a:r>
              <a:rPr lang="en-US" sz="1700" baseline="30000" dirty="0">
                <a:solidFill>
                  <a:srgbClr val="595959"/>
                </a:solidFill>
              </a:rPr>
              <a:t>th</a:t>
            </a:r>
            <a:r>
              <a:rPr lang="en-US" sz="1700" dirty="0">
                <a:solidFill>
                  <a:srgbClr val="595959"/>
                </a:solidFill>
              </a:rPr>
              <a:t> with daily, </a:t>
            </a:r>
            <a:r>
              <a:rPr lang="en-US" sz="1700" dirty="0" err="1">
                <a:solidFill>
                  <a:srgbClr val="595959"/>
                </a:solidFill>
              </a:rPr>
              <a:t>withinday</a:t>
            </a:r>
            <a:r>
              <a:rPr lang="en-US" sz="1700" dirty="0">
                <a:solidFill>
                  <a:srgbClr val="595959"/>
                </a:solidFill>
              </a:rPr>
              <a:t> and weekend products (spot products) available on the MIBGAS platform</a:t>
            </a:r>
          </a:p>
          <a:p>
            <a:pPr marL="540000" indent="0" algn="just">
              <a:spcBef>
                <a:spcPts val="0"/>
              </a:spcBef>
              <a:buClr>
                <a:schemeClr val="dk2"/>
              </a:buClr>
              <a:buSzPts val="1920"/>
            </a:pPr>
            <a:endParaRPr lang="en-US" sz="1700" dirty="0">
              <a:solidFill>
                <a:srgbClr val="595959"/>
              </a:solidFill>
            </a:endParaRPr>
          </a:p>
          <a:p>
            <a:pPr marL="457200" lvl="0" indent="-457200" algn="just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•"/>
            </a:pPr>
            <a:r>
              <a:rPr lang="en-US" sz="1700" dirty="0">
                <a:solidFill>
                  <a:srgbClr val="595959"/>
                </a:solidFill>
              </a:rPr>
              <a:t>One transaction was negotiated on March 16</a:t>
            </a:r>
            <a:r>
              <a:rPr lang="en-US" sz="1700" baseline="30000" dirty="0">
                <a:solidFill>
                  <a:srgbClr val="595959"/>
                </a:solidFill>
              </a:rPr>
              <a:t>th</a:t>
            </a:r>
            <a:r>
              <a:rPr lang="en-US" sz="1700" dirty="0">
                <a:solidFill>
                  <a:srgbClr val="595959"/>
                </a:solidFill>
              </a:rPr>
              <a:t>, for the daily product D+1, in the amount of 50 MWh with a price of 18,85€/MWh</a:t>
            </a:r>
          </a:p>
          <a:p>
            <a:pPr marL="54000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</a:pPr>
            <a:r>
              <a:rPr lang="en-US" sz="1700" dirty="0">
                <a:solidFill>
                  <a:srgbClr val="595959"/>
                </a:solidFill>
              </a:rPr>
              <a:t>	</a:t>
            </a:r>
          </a:p>
          <a:p>
            <a:pPr marL="457200" lvl="0" indent="-457200" algn="just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•"/>
            </a:pPr>
            <a:r>
              <a:rPr lang="en-US" sz="1700" dirty="0">
                <a:solidFill>
                  <a:srgbClr val="595959"/>
                </a:solidFill>
              </a:rPr>
              <a:t>From all market agents qualified by the Portuguese System Manager, 6 agents have already completed the registration process with MIBGAS</a:t>
            </a:r>
          </a:p>
          <a:p>
            <a:pPr marL="54000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</a:pPr>
            <a:endParaRPr lang="en-US" sz="1700" dirty="0">
              <a:solidFill>
                <a:srgbClr val="595959"/>
              </a:solidFill>
            </a:endParaRPr>
          </a:p>
          <a:p>
            <a:pPr lvl="0" indent="-457200" algn="just">
              <a:spcBef>
                <a:spcPts val="0"/>
              </a:spcBef>
              <a:buClr>
                <a:schemeClr val="dk2"/>
              </a:buClr>
              <a:buSzPts val="1920"/>
              <a:buFont typeface="Arial"/>
              <a:buChar char="•"/>
            </a:pPr>
            <a:r>
              <a:rPr lang="en-US" sz="1700" dirty="0">
                <a:solidFill>
                  <a:srgbClr val="595959"/>
                </a:solidFill>
              </a:rPr>
              <a:t>REN continues to work with </a:t>
            </a:r>
            <a:r>
              <a:rPr lang="en-US" sz="1700" dirty="0" err="1">
                <a:solidFill>
                  <a:srgbClr val="595959"/>
                </a:solidFill>
              </a:rPr>
              <a:t>Omiclear</a:t>
            </a:r>
            <a:r>
              <a:rPr lang="en-US" sz="1700" dirty="0">
                <a:solidFill>
                  <a:srgbClr val="595959"/>
                </a:solidFill>
              </a:rPr>
              <a:t> to provide prompt products (balance of month and month ahead) on the MIBGAS platform. This products will be settled through the Portuguese Clearing House (</a:t>
            </a:r>
            <a:r>
              <a:rPr lang="en-US" sz="1700" dirty="0" err="1">
                <a:solidFill>
                  <a:srgbClr val="595959"/>
                </a:solidFill>
              </a:rPr>
              <a:t>Omiclear</a:t>
            </a:r>
            <a:r>
              <a:rPr lang="en-US" sz="1700" dirty="0">
                <a:solidFill>
                  <a:srgbClr val="59595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4521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342900"/>
            <a:fld id="{30945E9D-CBB1-4B9E-B385-030F1D8B0B9C}" type="slidenum">
              <a:rPr lang="en-US" sz="900">
                <a:solidFill>
                  <a:srgbClr val="FFFFFF">
                    <a:lumMod val="50000"/>
                  </a:srgbClr>
                </a:solidFill>
                <a:latin typeface="Verdana"/>
              </a:rPr>
              <a:pPr defTabSz="342900"/>
              <a:t>18</a:t>
            </a:fld>
            <a:endParaRPr lang="en-US" sz="900">
              <a:solidFill>
                <a:srgbClr val="FFFFFF">
                  <a:lumMod val="50000"/>
                </a:srgbClr>
              </a:solidFill>
              <a:latin typeface="Verdana"/>
            </a:endParaRPr>
          </a:p>
          <a:p>
            <a:pPr defTabSz="342900"/>
            <a:endParaRPr lang="en-US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0181" y="1955793"/>
            <a:ext cx="8060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74132" y="855129"/>
            <a:ext cx="8094133" cy="26491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>
                <a:solidFill>
                  <a:schemeClr val="tx1"/>
                </a:solidFill>
              </a:rPr>
              <a:t>3. </a:t>
            </a:r>
            <a:r>
              <a:rPr lang="en-GB" sz="2400" kern="0">
                <a:solidFill>
                  <a:schemeClr val="tx1"/>
                </a:solidFill>
              </a:rPr>
              <a:t>WP Second target: market integration</a:t>
            </a:r>
            <a:endParaRPr lang="es-ES" sz="2400" kern="0" dirty="0">
              <a:solidFill>
                <a:schemeClr val="tx1"/>
              </a:solidFill>
            </a:endParaRPr>
          </a:p>
        </p:txBody>
      </p:sp>
      <p:sp>
        <p:nvSpPr>
          <p:cNvPr id="9" name="Rectángulo 3"/>
          <p:cNvSpPr/>
          <p:nvPr/>
        </p:nvSpPr>
        <p:spPr>
          <a:xfrm>
            <a:off x="474133" y="1337711"/>
            <a:ext cx="8094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lvl="1" indent="-534988" algn="just"/>
            <a:r>
              <a:rPr lang="en-GB" dirty="0">
                <a:solidFill>
                  <a:srgbClr val="000000"/>
                </a:solidFill>
              </a:rPr>
              <a:t>3.3. </a:t>
            </a:r>
            <a:r>
              <a:rPr lang="en-GB" u="sng" dirty="0"/>
              <a:t>Proposal of allocation of interruptible capacity in a coordinated way in the VIPs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TSOs)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45381" y="3151065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TSOs</a:t>
            </a:r>
          </a:p>
        </p:txBody>
      </p:sp>
    </p:spTree>
    <p:extLst>
      <p:ext uri="{BB962C8B-B14F-4D97-AF65-F5344CB8AC3E}">
        <p14:creationId xmlns:p14="http://schemas.microsoft.com/office/powerpoint/2010/main" val="13946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342900"/>
            <a:fld id="{30945E9D-CBB1-4B9E-B385-030F1D8B0B9C}" type="slidenum">
              <a:rPr lang="en-US" sz="900">
                <a:solidFill>
                  <a:srgbClr val="FFFFFF">
                    <a:lumMod val="50000"/>
                  </a:srgbClr>
                </a:solidFill>
                <a:latin typeface="Verdana"/>
              </a:rPr>
              <a:pPr defTabSz="342900"/>
              <a:t>19</a:t>
            </a:fld>
            <a:endParaRPr lang="en-US" sz="900">
              <a:solidFill>
                <a:srgbClr val="FFFFFF">
                  <a:lumMod val="50000"/>
                </a:srgbClr>
              </a:solidFill>
              <a:latin typeface="Verdana"/>
            </a:endParaRPr>
          </a:p>
          <a:p>
            <a:pPr defTabSz="342900"/>
            <a:endParaRPr lang="en-US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0181" y="1955793"/>
            <a:ext cx="8060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74132" y="855129"/>
            <a:ext cx="8094133" cy="26491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>
                <a:solidFill>
                  <a:schemeClr val="tx1"/>
                </a:solidFill>
              </a:rPr>
              <a:t>3. </a:t>
            </a:r>
            <a:r>
              <a:rPr lang="en-GB" sz="2400" kern="0">
                <a:solidFill>
                  <a:schemeClr val="tx1"/>
                </a:solidFill>
              </a:rPr>
              <a:t>WP Second target: market integration</a:t>
            </a:r>
            <a:endParaRPr lang="es-ES" sz="2400" kern="0" dirty="0">
              <a:solidFill>
                <a:schemeClr val="tx1"/>
              </a:solidFill>
            </a:endParaRPr>
          </a:p>
        </p:txBody>
      </p:sp>
      <p:sp>
        <p:nvSpPr>
          <p:cNvPr id="9" name="Rectángulo 3"/>
          <p:cNvSpPr/>
          <p:nvPr/>
        </p:nvSpPr>
        <p:spPr>
          <a:xfrm>
            <a:off x="474133" y="1337711"/>
            <a:ext cx="8094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lvl="1" indent="-534988" algn="just"/>
            <a:r>
              <a:rPr lang="en-GB" dirty="0">
                <a:solidFill>
                  <a:srgbClr val="000000"/>
                </a:solidFill>
              </a:rPr>
              <a:t>3.4. </a:t>
            </a:r>
            <a:r>
              <a:rPr lang="en-GB" u="sng" dirty="0"/>
              <a:t>Proposal of modification of the congestion tariffs applied at French IPs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CRE)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45381" y="3151065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CRE</a:t>
            </a:r>
          </a:p>
        </p:txBody>
      </p:sp>
    </p:spTree>
    <p:extLst>
      <p:ext uri="{BB962C8B-B14F-4D97-AF65-F5344CB8AC3E}">
        <p14:creationId xmlns:p14="http://schemas.microsoft.com/office/powerpoint/2010/main" val="70851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E2DF6A3-9B82-4A2B-BB9F-7D76DB688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788" y="927806"/>
            <a:ext cx="5662424" cy="5318249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188897" y="464278"/>
            <a:ext cx="7837487" cy="607765"/>
          </a:xfrm>
        </p:spPr>
        <p:txBody>
          <a:bodyPr lIns="0" tIns="0" rIns="0" bIns="0" anchor="b" anchorCtr="0"/>
          <a:lstStyle/>
          <a:p>
            <a:pPr algn="ctr"/>
            <a:r>
              <a:rPr lang="de-DE" sz="2400" dirty="0"/>
              <a:t>					DRAFT AGENDA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EF8C7C56-833D-49D8-A5E1-C9F16BFB79A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97064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" r="879"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IG meeting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139199" y="3376757"/>
            <a:ext cx="5631058" cy="1604473"/>
          </a:xfrm>
        </p:spPr>
        <p:txBody>
          <a:bodyPr/>
          <a:lstStyle/>
          <a:p>
            <a:r>
              <a:rPr lang="en-GB" sz="3600" dirty="0"/>
              <a:t>Congestion tariffs </a:t>
            </a:r>
          </a:p>
          <a:p>
            <a:r>
              <a:rPr lang="en-GB" sz="3600" dirty="0"/>
              <a:t>at French IPs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>
          <a:xfrm>
            <a:off x="3142800" y="2856790"/>
            <a:ext cx="5631057" cy="525967"/>
          </a:xfrm>
        </p:spPr>
        <p:txBody>
          <a:bodyPr/>
          <a:lstStyle/>
          <a:p>
            <a:pPr marL="33120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all" spc="0" normalizeH="0" baseline="0" noProof="0" dirty="0">
                <a:ln>
                  <a:noFill/>
                </a:ln>
                <a:solidFill>
                  <a:srgbClr val="C32E3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23 march 2021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  6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Espace réservé du texte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CRE</a:t>
            </a:r>
          </a:p>
        </p:txBody>
      </p:sp>
    </p:spTree>
    <p:extLst>
      <p:ext uri="{BB962C8B-B14F-4D97-AF65-F5344CB8AC3E}">
        <p14:creationId xmlns:p14="http://schemas.microsoft.com/office/powerpoint/2010/main" val="2690217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Espace réservé du numéro de diapositive 6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AA3A-08A8-4F54-A59B-E7DECB456EE6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Tariffs at congested Ip</a:t>
            </a:r>
            <a:r>
              <a:rPr lang="en-GB" sz="2000" dirty="0"/>
              <a:t>s</a:t>
            </a:r>
            <a:r>
              <a:rPr lang="en-GB" dirty="0"/>
              <a:t>  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BCD1E46C-8816-4750-8EF8-23E6D9A21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00" y="837427"/>
            <a:ext cx="8755237" cy="5894725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+mn-lt"/>
              </a:rPr>
              <a:t>At French borders, congested IPs benefit from the so-called ‘</a:t>
            </a:r>
            <a:r>
              <a:rPr lang="fr-FR" b="1" dirty="0">
                <a:latin typeface="+mn-lt"/>
              </a:rPr>
              <a:t>congestion tariff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’:</a:t>
            </a:r>
          </a:p>
          <a:p>
            <a:pPr marL="4635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1800" dirty="0" err="1">
                <a:solidFill>
                  <a:schemeClr val="tx1"/>
                </a:solidFill>
                <a:latin typeface="+mn-lt"/>
              </a:rPr>
              <a:t>When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+mn-lt"/>
              </a:rPr>
              <a:t>yearly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+mn-lt"/>
              </a:rPr>
              <a:t>auctions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800" dirty="0"/>
              <a:t>close </a:t>
            </a:r>
            <a:r>
              <a:rPr lang="fr-FR" sz="1800" dirty="0" err="1"/>
              <a:t>with</a:t>
            </a:r>
            <a:r>
              <a:rPr lang="fr-FR" sz="1800" dirty="0"/>
              <a:t> a premium, </a:t>
            </a:r>
            <a:r>
              <a:rPr lang="fr-FR" sz="1800" dirty="0" err="1">
                <a:solidFill>
                  <a:schemeClr val="tx1"/>
                </a:solidFill>
                <a:latin typeface="+mn-lt"/>
              </a:rPr>
              <a:t>multipliers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 for Quarterly, Monthly and Daily products are 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brought down to 1.</a:t>
            </a:r>
          </a:p>
          <a:p>
            <a:pPr marL="4635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Capacity</a:t>
            </a:r>
            <a:r>
              <a:rPr lang="fr-FR" sz="1800" dirty="0"/>
              <a:t> </a:t>
            </a:r>
            <a:r>
              <a:rPr lang="en-GB" sz="1800" dirty="0"/>
              <a:t>users shall not pay multipliers on non-yearly products if yearly capacity is not longer 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available</a:t>
            </a:r>
            <a:endParaRPr lang="en-GB" sz="1800" dirty="0">
              <a:latin typeface="+mn-lt"/>
            </a:endParaRPr>
          </a:p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endParaRPr lang="en-GB" sz="1600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050" b="1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05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n-lt"/>
              </a:rPr>
              <a:t>This provision of French regulation has been identified as a potential “windfall” opportunity for some shippers, artificially creating a congestion on yearly products by participating only to the first round of auctions</a:t>
            </a:r>
          </a:p>
          <a:p>
            <a:pPr marL="4635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800" dirty="0" err="1"/>
              <a:t>Teréga</a:t>
            </a:r>
            <a:r>
              <a:rPr lang="en-GB" sz="1800" dirty="0"/>
              <a:t> informed CRE of unusual booking behaviours at </a:t>
            </a:r>
            <a:r>
              <a:rPr lang="en-GB" sz="1800" dirty="0" err="1"/>
              <a:t>Pirineos</a:t>
            </a:r>
            <a:r>
              <a:rPr lang="en-GB" sz="1800" dirty="0"/>
              <a:t> IP over the last years.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FR" sz="1050" b="1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050" b="1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6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FE076FC-8286-4E8C-8770-C1D6476B29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86103" y="3017347"/>
          <a:ext cx="6564630" cy="1569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8210">
                  <a:extLst>
                    <a:ext uri="{9D8B030D-6E8A-4147-A177-3AD203B41FA5}">
                      <a16:colId xmlns:a16="http://schemas.microsoft.com/office/drawing/2014/main" val="1738167823"/>
                    </a:ext>
                  </a:extLst>
                </a:gridCol>
                <a:gridCol w="2188210">
                  <a:extLst>
                    <a:ext uri="{9D8B030D-6E8A-4147-A177-3AD203B41FA5}">
                      <a16:colId xmlns:a16="http://schemas.microsoft.com/office/drawing/2014/main" val="568490598"/>
                    </a:ext>
                  </a:extLst>
                </a:gridCol>
                <a:gridCol w="2188210">
                  <a:extLst>
                    <a:ext uri="{9D8B030D-6E8A-4147-A177-3AD203B41FA5}">
                      <a16:colId xmlns:a16="http://schemas.microsoft.com/office/drawing/2014/main" val="2375257530"/>
                    </a:ext>
                  </a:extLst>
                </a:gridCol>
              </a:tblGrid>
              <a:tr h="490200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200" b="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6525" indent="-1365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effectLst/>
                          <a:latin typeface="+mj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Tariff multiplier</a:t>
                      </a:r>
                      <a:endParaRPr lang="fr-FR" sz="1400" b="0" i="1" dirty="0">
                        <a:effectLst/>
                        <a:latin typeface="+mj-lt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36525" indent="-13652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00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2681623"/>
                  </a:ext>
                </a:extLst>
              </a:tr>
              <a:tr h="237319"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900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indent="-13652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 congestion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36525" indent="-13652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kern="1200" dirty="0" err="1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400" b="0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congestion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861148"/>
                  </a:ext>
                </a:extLst>
              </a:tr>
              <a:tr h="21427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>
                          <a:effectLst/>
                        </a:rPr>
                        <a:t>Quarterly</a:t>
                      </a:r>
                      <a:endParaRPr lang="fr-FR" sz="1100" b="0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i="0" dirty="0">
                          <a:effectLst/>
                        </a:rPr>
                        <a:t>1</a:t>
                      </a:r>
                      <a:endParaRPr lang="fr-FR" sz="1100" i="0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163370"/>
                  </a:ext>
                </a:extLst>
              </a:tr>
              <a:tr h="24131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err="1">
                          <a:effectLst/>
                        </a:rPr>
                        <a:t>Mothly</a:t>
                      </a:r>
                      <a:endParaRPr lang="fr-FR" sz="1100" b="0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i="0" dirty="0">
                          <a:effectLst/>
                        </a:rPr>
                        <a:t>1</a:t>
                      </a:r>
                      <a:endParaRPr lang="fr-FR" sz="1100" i="0" u="none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37928"/>
                  </a:ext>
                </a:extLst>
              </a:tr>
              <a:tr h="38610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effectLst/>
                        </a:rPr>
                        <a:t>Daily</a:t>
                      </a:r>
                      <a:endParaRPr lang="fr-FR" sz="1100" b="0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i="0" dirty="0"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1,5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i="0" dirty="0">
                          <a:effectLst/>
                        </a:rPr>
                        <a:t>1</a:t>
                      </a:r>
                      <a:endParaRPr lang="fr-FR" sz="1100" i="0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106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519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3F76913-4E71-484D-BCA3-2C1766472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917" y="3429000"/>
            <a:ext cx="4046165" cy="2427699"/>
          </a:xfrm>
          <a:prstGeom prst="rect">
            <a:avLst/>
          </a:prstGeom>
        </p:spPr>
      </p:pic>
      <p:sp>
        <p:nvSpPr>
          <p:cNvPr id="64" name="Espace réservé du numéro de diapositive 6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AA3A-08A8-4F54-A59B-E7DECB456EE6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Tariffs at congested Ip</a:t>
            </a:r>
            <a:r>
              <a:rPr lang="en-GB" sz="2000" dirty="0"/>
              <a:t>s</a:t>
            </a:r>
            <a:r>
              <a:rPr lang="en-GB" dirty="0"/>
              <a:t>  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BCD1E46C-8816-4750-8EF8-23E6D9A21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00" y="837427"/>
            <a:ext cx="8755237" cy="5894725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n-lt"/>
              </a:rPr>
              <a:t>For the last 2 years, premium was reached at </a:t>
            </a:r>
            <a:r>
              <a:rPr lang="en-GB" dirty="0" err="1">
                <a:solidFill>
                  <a:schemeClr val="tx1"/>
                </a:solidFill>
                <a:latin typeface="+mn-lt"/>
              </a:rPr>
              <a:t>Pirineos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 IP while virtually no yearly capacity was booked:</a:t>
            </a:r>
          </a:p>
          <a:p>
            <a:pPr marL="4635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At 1</a:t>
            </a:r>
            <a:r>
              <a:rPr lang="en-GB" sz="1400" dirty="0"/>
              <a:t>st</a:t>
            </a:r>
            <a:r>
              <a:rPr lang="en-GB" sz="1800" dirty="0"/>
              <a:t> round, 2 shippers requested yearly capacity:</a:t>
            </a:r>
          </a:p>
          <a:p>
            <a:pPr marL="831850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dirty="0"/>
              <a:t>Shipper 1 requested the whole available capacity</a:t>
            </a:r>
          </a:p>
          <a:p>
            <a:pPr marL="831850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  <a:latin typeface="+mn-lt"/>
              </a:rPr>
              <a:t>Sipper 2 requested the </a:t>
            </a:r>
            <a:r>
              <a:rPr lang="en-GB" dirty="0"/>
              <a:t>minimum unit of capacity (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1 kWh/h)</a:t>
            </a:r>
          </a:p>
          <a:p>
            <a:pPr marL="4635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As requested capacity was above available capacity, a 2</a:t>
            </a:r>
            <a:r>
              <a:rPr lang="en-GB" sz="1400" dirty="0"/>
              <a:t>nd</a:t>
            </a:r>
            <a:r>
              <a:rPr lang="en-GB" sz="1800" dirty="0"/>
              <a:t> round was organised, with price increment (premium):</a:t>
            </a:r>
          </a:p>
          <a:p>
            <a:pPr marL="831850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dirty="0"/>
              <a:t>Shipper 1 did not renew its request for capacity</a:t>
            </a:r>
          </a:p>
          <a:p>
            <a:pPr marL="831850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dirty="0"/>
              <a:t>Shipper 2 confirmed request for 1 kWh/h</a:t>
            </a:r>
          </a:p>
          <a:p>
            <a:pPr marL="831850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fr-FR" dirty="0"/>
          </a:p>
          <a:p>
            <a:pPr marL="831850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fr-FR" dirty="0"/>
          </a:p>
          <a:p>
            <a:pPr marL="831850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fr-FR" dirty="0"/>
          </a:p>
          <a:p>
            <a:pPr marL="546100" lvl="2" indent="0">
              <a:spcBef>
                <a:spcPts val="0"/>
              </a:spcBef>
            </a:pPr>
            <a:endParaRPr lang="fr-FR" dirty="0"/>
          </a:p>
          <a:p>
            <a:pPr marL="546100" lvl="2" indent="0">
              <a:spcBef>
                <a:spcPts val="0"/>
              </a:spcBef>
            </a:pPr>
            <a:endParaRPr lang="fr-FR" dirty="0"/>
          </a:p>
          <a:p>
            <a:pPr marL="546100" lvl="2" indent="0">
              <a:spcBef>
                <a:spcPts val="0"/>
              </a:spcBef>
            </a:pPr>
            <a:endParaRPr lang="fr-FR" dirty="0"/>
          </a:p>
          <a:p>
            <a:pPr marL="546100" lvl="2" indent="0">
              <a:spcBef>
                <a:spcPts val="0"/>
              </a:spcBef>
            </a:pPr>
            <a:endParaRPr lang="fr-FR" dirty="0"/>
          </a:p>
          <a:p>
            <a:pPr marL="546100" lvl="2" indent="0">
              <a:spcBef>
                <a:spcPts val="0"/>
              </a:spcBef>
            </a:pPr>
            <a:endParaRPr lang="fr-FR" dirty="0"/>
          </a:p>
          <a:p>
            <a:pPr marL="546100" lvl="2" indent="0">
              <a:spcBef>
                <a:spcPts val="0"/>
              </a:spcBef>
            </a:pPr>
            <a:endParaRPr lang="fr-FR" dirty="0"/>
          </a:p>
          <a:p>
            <a:pPr marL="4635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As per tariff rules, the IP was considered ‘congested’ insofar as a premium occurred, and the ‘congestion tariff</a:t>
            </a:r>
            <a:r>
              <a:rPr lang="fr-FR" sz="1800" dirty="0"/>
              <a:t>’ </a:t>
            </a:r>
            <a:r>
              <a:rPr lang="fr-FR" sz="1800" dirty="0" err="1"/>
              <a:t>was</a:t>
            </a:r>
            <a:r>
              <a:rPr lang="fr-FR" sz="1800" dirty="0"/>
              <a:t> </a:t>
            </a:r>
            <a:r>
              <a:rPr lang="fr-FR" sz="1800" dirty="0" err="1"/>
              <a:t>applied</a:t>
            </a:r>
            <a:r>
              <a:rPr lang="fr-FR" sz="1800" dirty="0"/>
              <a:t> to Q, M and D products.</a:t>
            </a:r>
            <a:endParaRPr lang="en-GB" sz="1800" dirty="0"/>
          </a:p>
          <a:p>
            <a:pPr marL="0" indent="0" algn="just">
              <a:spcBef>
                <a:spcPts val="600"/>
              </a:spcBef>
              <a:buNone/>
            </a:pPr>
            <a:endParaRPr lang="fr-FR" sz="1050" b="1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6831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Espace réservé du numéro de diapositive 6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AA3A-08A8-4F54-A59B-E7DECB456EE6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Tariffs at congested Ip</a:t>
            </a:r>
            <a:r>
              <a:rPr lang="en-GB" sz="2000" dirty="0"/>
              <a:t>s</a:t>
            </a:r>
            <a:r>
              <a:rPr lang="en-GB" dirty="0"/>
              <a:t>  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BCD1E46C-8816-4750-8EF8-23E6D9A21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00" y="837427"/>
            <a:ext cx="8755237" cy="5894725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n-lt"/>
              </a:rPr>
              <a:t>CRE consulted upon this issue (public consultation n° 2020-018 of 22 </a:t>
            </a:r>
            <a:r>
              <a:rPr lang="en-GB" dirty="0" err="1">
                <a:solidFill>
                  <a:schemeClr val="tx1"/>
                </a:solidFill>
                <a:latin typeface="+mn-lt"/>
              </a:rPr>
              <a:t>Ocotber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 2020) in the view of potentially amending the ‘congestion tariff’ provisions:</a:t>
            </a:r>
          </a:p>
          <a:p>
            <a:pPr marL="4635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CRE proposed to add a second condition for triggering ‘congestion tariff’:</a:t>
            </a:r>
          </a:p>
          <a:p>
            <a:pPr marL="831850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dirty="0"/>
              <a:t>Premium + at least 98% of yearly capacity effectively booked</a:t>
            </a:r>
          </a:p>
          <a:p>
            <a:pPr marL="4635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Responses were overall supportive of CRE’s analysis and proposal:</a:t>
            </a:r>
          </a:p>
          <a:p>
            <a:pPr marL="831850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dirty="0"/>
              <a:t>Several shippers expressed favourable opinions towards this measure while at the same time requesting outright removal of multipliers </a:t>
            </a:r>
          </a:p>
          <a:p>
            <a:pPr marL="831850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dirty="0"/>
              <a:t>Operators expressed favourable opinions towards this measure, while requesting the removal of ‘congestion tariff’</a:t>
            </a:r>
          </a:p>
          <a:p>
            <a:pPr marL="285750" lvl="2" indent="-28575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In its deliberation dated 9 December 2020, CRE decided on the implementation of this additional condition for the application of the ‘congested tariff’, with entry into effect as of 1 April 2021.</a:t>
            </a:r>
          </a:p>
          <a:p>
            <a:pPr marL="831850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dirty="0"/>
          </a:p>
          <a:p>
            <a:pPr marL="0" indent="0" algn="just">
              <a:spcBef>
                <a:spcPts val="600"/>
              </a:spcBef>
              <a:buNone/>
            </a:pPr>
            <a:endParaRPr lang="fr-FR" sz="1050" b="1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347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marL="447675" lvl="0" indent="-447675"/>
            <a:r>
              <a:rPr lang="en-US" sz="2400" dirty="0">
                <a:solidFill>
                  <a:schemeClr val="tx1"/>
                </a:solidFill>
              </a:rPr>
              <a:t>4. </a:t>
            </a:r>
            <a:r>
              <a:rPr lang="en-GB" sz="2400" dirty="0">
                <a:solidFill>
                  <a:schemeClr val="tx1"/>
                </a:solidFill>
              </a:rPr>
              <a:t>WP Third target: contribution of gases to decarbonisation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712" y="1679599"/>
            <a:ext cx="7940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4.1. </a:t>
            </a:r>
            <a:r>
              <a:rPr lang="en-GB" u="sng" dirty="0"/>
              <a:t>Follow-up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TSOs)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endParaRPr lang="en-GB" u="sng" dirty="0"/>
          </a:p>
        </p:txBody>
      </p:sp>
      <p:sp>
        <p:nvSpPr>
          <p:cNvPr id="6" name="Rectángulo 5"/>
          <p:cNvSpPr/>
          <p:nvPr/>
        </p:nvSpPr>
        <p:spPr>
          <a:xfrm>
            <a:off x="573589" y="3289358"/>
            <a:ext cx="7818179" cy="890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NRAs and TSOs</a:t>
            </a: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24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4. </a:t>
            </a:r>
            <a:r>
              <a:rPr lang="en-GB" sz="2400" dirty="0">
                <a:solidFill>
                  <a:schemeClr val="tx1"/>
                </a:solidFill>
              </a:rPr>
              <a:t>WP Third target: contribution of gases to decarbonisation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1310" y="1647129"/>
            <a:ext cx="78374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lvl="1" indent="-622300" algn="just">
              <a:tabLst>
                <a:tab pos="447675" algn="l"/>
              </a:tabLst>
            </a:pPr>
            <a:r>
              <a:rPr lang="en-GB" dirty="0"/>
              <a:t>4.1. </a:t>
            </a:r>
            <a:r>
              <a:rPr lang="en-GB" u="sng" dirty="0"/>
              <a:t>Follow-up </a:t>
            </a:r>
            <a:r>
              <a:rPr lang="en-GB" dirty="0"/>
              <a:t>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ERSE)</a:t>
            </a:r>
          </a:p>
          <a:p>
            <a:pPr marL="622300" lvl="1" indent="-622300" algn="just">
              <a:tabLst>
                <a:tab pos="447675" algn="l"/>
              </a:tabLst>
            </a:pP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622300" lvl="1" indent="-622300" algn="ctr">
              <a:tabLst>
                <a:tab pos="447675" algn="l"/>
              </a:tabLst>
            </a:pPr>
            <a:r>
              <a:rPr lang="en-GB" b="1" u="sng" dirty="0"/>
              <a:t>PORTUGAL (1/2)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622300" indent="-622300">
              <a:tabLst>
                <a:tab pos="447675" algn="l"/>
              </a:tabLst>
            </a:pPr>
            <a:r>
              <a:rPr lang="en-US" sz="1400" dirty="0"/>
              <a:t> </a:t>
            </a:r>
            <a:endParaRPr lang="es-ES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25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Retângulo 7"/>
          <p:cNvSpPr/>
          <p:nvPr/>
        </p:nvSpPr>
        <p:spPr>
          <a:xfrm>
            <a:off x="152400" y="2599669"/>
            <a:ext cx="88420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500" dirty="0"/>
              <a:t>Decree-Law 62/2020 (Aug 28) approved the </a:t>
            </a:r>
            <a:r>
              <a:rPr lang="en-IE" sz="1500" b="1" dirty="0"/>
              <a:t>new organization of the Portuguese gas sector</a:t>
            </a:r>
            <a:r>
              <a:rPr lang="en-IE" sz="1500" dirty="0"/>
              <a:t>, to include the production of renewable and low carbon gases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500" dirty="0"/>
              <a:t>ERSE has published a </a:t>
            </a:r>
            <a:r>
              <a:rPr lang="en-IE" sz="1500" dirty="0">
                <a:hlinkClick r:id="rId2"/>
              </a:rPr>
              <a:t>consultation</a:t>
            </a:r>
            <a:r>
              <a:rPr lang="en-IE" sz="1500" dirty="0"/>
              <a:t> on the </a:t>
            </a:r>
            <a:r>
              <a:rPr lang="en-IE" sz="1500" b="1" dirty="0"/>
              <a:t>revision of gas codes</a:t>
            </a:r>
            <a:r>
              <a:rPr lang="en-IE" sz="1500" dirty="0"/>
              <a:t> accordingly (</a:t>
            </a:r>
            <a:r>
              <a:rPr lang="en-IE" sz="1500"/>
              <a:t>Jan 19</a:t>
            </a:r>
            <a:r>
              <a:rPr lang="en-IE" sz="1500" baseline="30000"/>
              <a:t>th</a:t>
            </a:r>
            <a:r>
              <a:rPr lang="en-IE" sz="1500"/>
              <a:t>).</a:t>
            </a:r>
            <a:endParaRPr lang="en-IE" sz="1500" dirty="0"/>
          </a:p>
          <a:p>
            <a:endParaRPr lang="en-I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500" dirty="0"/>
              <a:t>The </a:t>
            </a:r>
            <a:r>
              <a:rPr lang="en-IE" sz="1500" b="1" dirty="0"/>
              <a:t>wholesale last resort supplier </a:t>
            </a:r>
            <a:r>
              <a:rPr lang="en-IE" sz="1500" dirty="0"/>
              <a:t>can purchase renewable gases from producers, by request from retail suppliers, and deliver these gases at MIBGAS prices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500" dirty="0"/>
              <a:t>The cost difference between renewable gas production and MIBGAS reference price will be paid by public funds (not the gas tariffs)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dirty="0"/>
              <a:t>Regarding </a:t>
            </a:r>
            <a:r>
              <a:rPr lang="en-GB" sz="1500" b="1" dirty="0"/>
              <a:t>network tariffs</a:t>
            </a:r>
            <a:r>
              <a:rPr lang="en-GB" sz="1500" dirty="0"/>
              <a:t>, gas injections </a:t>
            </a:r>
            <a:r>
              <a:rPr lang="en-IE" sz="1500" dirty="0"/>
              <a:t>of renewable and low carbon gases connected to the transmission network will pay an entry tariff. </a:t>
            </a:r>
            <a:r>
              <a:rPr lang="en-GB" sz="1500" dirty="0"/>
              <a:t>Gas injections </a:t>
            </a:r>
            <a:r>
              <a:rPr lang="en-IE" sz="1500" dirty="0"/>
              <a:t>connected to the distribution network are exempted from the payment of an entry tariff. The same approach is followed in Spain.</a:t>
            </a:r>
          </a:p>
        </p:txBody>
      </p:sp>
    </p:spTree>
    <p:extLst>
      <p:ext uri="{BB962C8B-B14F-4D97-AF65-F5344CB8AC3E}">
        <p14:creationId xmlns:p14="http://schemas.microsoft.com/office/powerpoint/2010/main" val="415696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4. </a:t>
            </a:r>
            <a:r>
              <a:rPr lang="en-GB" sz="2400" dirty="0">
                <a:solidFill>
                  <a:schemeClr val="tx1"/>
                </a:solidFill>
              </a:rPr>
              <a:t>WP Third target: contribution of gases to decarbonisation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1310" y="1647129"/>
            <a:ext cx="78374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lvl="1" indent="-622300" algn="just">
              <a:tabLst>
                <a:tab pos="447675" algn="l"/>
              </a:tabLst>
            </a:pPr>
            <a:r>
              <a:rPr lang="en-GB" dirty="0"/>
              <a:t>4.1. </a:t>
            </a:r>
            <a:r>
              <a:rPr lang="en-GB" u="sng" dirty="0"/>
              <a:t>Follow-up </a:t>
            </a:r>
            <a:r>
              <a:rPr lang="en-GB" dirty="0"/>
              <a:t>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ERSE)</a:t>
            </a:r>
          </a:p>
          <a:p>
            <a:pPr marL="622300" lvl="1" indent="-622300" algn="just">
              <a:tabLst>
                <a:tab pos="447675" algn="l"/>
              </a:tabLst>
            </a:pP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622300" lvl="1" indent="-622300" algn="ctr">
              <a:tabLst>
                <a:tab pos="447675" algn="l"/>
              </a:tabLst>
            </a:pPr>
            <a:r>
              <a:rPr lang="en-GB" b="1" u="sng" dirty="0"/>
              <a:t>PORTUGAL (2/2)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622300" indent="-622300">
              <a:tabLst>
                <a:tab pos="447675" algn="l"/>
              </a:tabLst>
            </a:pPr>
            <a:r>
              <a:rPr lang="en-US" sz="1400" dirty="0"/>
              <a:t> </a:t>
            </a:r>
            <a:endParaRPr lang="es-ES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26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Retângulo 7"/>
          <p:cNvSpPr/>
          <p:nvPr/>
        </p:nvSpPr>
        <p:spPr>
          <a:xfrm>
            <a:off x="152400" y="2434416"/>
            <a:ext cx="884202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I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500" b="1" dirty="0"/>
              <a:t>Transmission system balancing includes green gas injections</a:t>
            </a:r>
            <a:r>
              <a:rPr lang="en-IE" sz="1500" dirty="0"/>
              <a:t>, while producers have similar obligations to consumers regarding metering, forecasts, nominations.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500" dirty="0"/>
              <a:t>A </a:t>
            </a:r>
            <a:r>
              <a:rPr lang="en-IE" sz="1500" b="1" dirty="0"/>
              <a:t>general framework for pilot projects</a:t>
            </a:r>
            <a:r>
              <a:rPr lang="en-IE" sz="1500" dirty="0"/>
              <a:t> in innovation and green gases was established.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b="1" dirty="0"/>
              <a:t>Plan to promote the injection of renewable gases, </a:t>
            </a:r>
            <a:r>
              <a:rPr lang="en-IE" sz="1500" dirty="0"/>
              <a:t>network operators can submitted proposals for projects to adapt the network in order to promote the injection of renewable gases in the network.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500" b="1" dirty="0"/>
              <a:t>Network operators shall establish a tracking tool for gas quality monitoring </a:t>
            </a:r>
            <a:r>
              <a:rPr lang="en-IE" sz="1500" dirty="0"/>
              <a:t>(DSO and TSO, the latter coordinating), including SW for estimating gas quality parameters throughout the network.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500" b="1" dirty="0"/>
              <a:t>Interoperability issues for gas quality </a:t>
            </a:r>
            <a:r>
              <a:rPr lang="en-IE" sz="1500" dirty="0"/>
              <a:t>have to be resolved between green gas injection at DSO or TSO (</a:t>
            </a:r>
            <a:r>
              <a:rPr lang="en-IE" sz="1500" dirty="0" err="1"/>
              <a:t>eg</a:t>
            </a:r>
            <a:r>
              <a:rPr lang="en-IE" sz="1500" dirty="0"/>
              <a:t> compliance with max H2 content)</a:t>
            </a:r>
          </a:p>
        </p:txBody>
      </p:sp>
    </p:spTree>
    <p:extLst>
      <p:ext uri="{BB962C8B-B14F-4D97-AF65-F5344CB8AC3E}">
        <p14:creationId xmlns:p14="http://schemas.microsoft.com/office/powerpoint/2010/main" val="39384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 txBox="1"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H2 REN GRID</a:t>
            </a:r>
          </a:p>
        </p:txBody>
      </p:sp>
      <p:sp>
        <p:nvSpPr>
          <p:cNvPr id="4" name="Google Shape;213;p18"/>
          <p:cNvSpPr txBox="1"/>
          <p:nvPr/>
        </p:nvSpPr>
        <p:spPr>
          <a:xfrm>
            <a:off x="206828" y="1080365"/>
            <a:ext cx="8726035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677"/>
              </a:buClr>
              <a:buSzPts val="15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A4677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“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A4677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H2RENGRID - Enabler for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2A4677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decarbonization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A4677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677"/>
              </a:buClr>
              <a:buSzPts val="1500"/>
              <a:buFont typeface="Arial"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2A4677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677"/>
              </a:buClr>
              <a:buSzPts val="15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A4677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(application submitted to the Innovation Fund Oct2020)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677"/>
              </a:buClr>
              <a:buSzPts val="1500"/>
              <a:buFont typeface="Arial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A4677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828" y="2092181"/>
            <a:ext cx="8726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677"/>
              </a:buClr>
              <a:buSzPts val="1500"/>
              <a:buFont typeface="Arial"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2A4677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/>
              </a:rPr>
              <a:t>“To adapt the current natural gas transmission and underground storage infrastructures to become a large green hydrogen storage solution, allowing a growing percentage of green hydrogen to be blended.“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828" y="3708008"/>
            <a:ext cx="500630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A4677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A4677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/>
              </a:rPr>
              <a:t>Built upon challenging EU and National climate and energy targets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A4677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A4677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/>
              </a:rPr>
              <a:t>Enabling sustainable energy sourcing and best use of current production at local level,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A4677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A4677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/>
              </a:rPr>
              <a:t>And benefitting from low renewable electricity production costs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A4677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A4677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/>
              </a:rPr>
              <a:t>Leveraging on existing national NG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9275" y="328593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Drivers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1800" y="4016054"/>
            <a:ext cx="34210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2A4677">
                  <a:lumMod val="60000"/>
                  <a:lumOff val="40000"/>
                </a:srgbClr>
              </a:buClr>
              <a:buSzPts val="15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Arial" panose="020B0604020202020204" pitchFamily="34" charset="0"/>
                <a:sym typeface="Arial"/>
              </a:rPr>
              <a:t>System preparation and fit to purpose of both infrastructures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2A4677">
                  <a:lumMod val="60000"/>
                  <a:lumOff val="40000"/>
                </a:srgbClr>
              </a:buClr>
              <a:buSzPts val="15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Arial" panose="020B0604020202020204" pitchFamily="34" charset="0"/>
                <a:sym typeface="Arial"/>
              </a:rPr>
              <a:t>Direct replacement of NG with H2, translating into GHG emissions avoidance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88050" y="142403"/>
            <a:ext cx="2854493" cy="601709"/>
            <a:chOff x="5988050" y="159337"/>
            <a:chExt cx="2854493" cy="6017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8050" y="159337"/>
              <a:ext cx="1637890" cy="6017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298531" y="202789"/>
              <a:ext cx="135806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PT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REN-Gasodutos, S.A.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98531" y="461323"/>
              <a:ext cx="15440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PT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REN-Armazenagem, S.A.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9240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41421" y="80412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5. WP </a:t>
            </a:r>
            <a:r>
              <a:rPr lang="en-GB" sz="2400" b="1" dirty="0"/>
              <a:t>Forth target: other items for discussion </a:t>
            </a:r>
            <a:endParaRPr lang="es-ES" sz="2400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28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120846" y="1336426"/>
            <a:ext cx="83884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lvl="1" indent="-525463"/>
            <a:r>
              <a:rPr lang="es-ES" dirty="0"/>
              <a:t>5.1. </a:t>
            </a:r>
            <a:r>
              <a:rPr lang="en-GB" dirty="0"/>
              <a:t>Work programme 2021-2022: schedule of deliverables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discussion NRAs/TSOs)</a:t>
            </a:r>
          </a:p>
          <a:p>
            <a:pPr lvl="1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b="1" u="sng" dirty="0"/>
          </a:p>
          <a:p>
            <a:pPr marL="444500"/>
            <a:r>
              <a:rPr lang="en-GB" dirty="0"/>
              <a:t> </a:t>
            </a:r>
            <a:endParaRPr lang="es-ES" dirty="0"/>
          </a:p>
          <a:p>
            <a:pPr lvl="1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en-GB" sz="1600" dirty="0"/>
          </a:p>
        </p:txBody>
      </p:sp>
      <p:sp>
        <p:nvSpPr>
          <p:cNvPr id="5" name="Retângulo 1"/>
          <p:cNvSpPr/>
          <p:nvPr/>
        </p:nvSpPr>
        <p:spPr>
          <a:xfrm>
            <a:off x="-83576" y="2108132"/>
            <a:ext cx="9077999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600"/>
              </a:spcAft>
              <a:buFontTx/>
              <a:buChar char="-"/>
            </a:pPr>
            <a:r>
              <a:rPr lang="en-US" sz="1600" b="1" dirty="0"/>
              <a:t>Target 1. Infrastructures (deliverable).</a:t>
            </a:r>
          </a:p>
          <a:p>
            <a:pPr lvl="2" algn="just">
              <a:spcAft>
                <a:spcPts val="600"/>
              </a:spcAft>
            </a:pPr>
            <a:r>
              <a:rPr lang="en-US" sz="1600" u="sng" dirty="0"/>
              <a:t>Deliverable 1: Implementation of a common mechanism to offer cross-border day-ahead interruptible capacity.</a:t>
            </a:r>
          </a:p>
          <a:p>
            <a:pPr lvl="3"/>
            <a:r>
              <a:rPr lang="en-GB" sz="1600" b="1" i="1" dirty="0"/>
              <a:t>Drafters</a:t>
            </a:r>
            <a:r>
              <a:rPr lang="en-GB" sz="1600" i="1" dirty="0"/>
              <a:t>: ENAGAS/REN</a:t>
            </a:r>
            <a:endParaRPr lang="es-ES" sz="1600" i="1" dirty="0"/>
          </a:p>
          <a:p>
            <a:pPr lvl="3"/>
            <a:r>
              <a:rPr lang="en-GB" sz="1600" b="1" i="1" dirty="0"/>
              <a:t>Next steps (proposal)</a:t>
            </a:r>
            <a:r>
              <a:rPr lang="en-GB" sz="1600" i="1" dirty="0"/>
              <a:t>: </a:t>
            </a:r>
            <a:endParaRPr lang="es-ES" sz="1600" i="1" dirty="0"/>
          </a:p>
          <a:p>
            <a:pPr lvl="3"/>
            <a:r>
              <a:rPr lang="en-GB" sz="1600" i="1" dirty="0"/>
              <a:t> - First draft for NRAs</a:t>
            </a:r>
            <a:r>
              <a:rPr lang="es-ES" sz="1600" i="1" dirty="0"/>
              <a:t>´</a:t>
            </a:r>
            <a:r>
              <a:rPr lang="en-GB" sz="1600" i="1" dirty="0"/>
              <a:t> comments (May/June 2021)</a:t>
            </a:r>
            <a:endParaRPr lang="es-ES" sz="1600" i="1" dirty="0"/>
          </a:p>
          <a:p>
            <a:pPr lvl="3"/>
            <a:r>
              <a:rPr lang="en-GB" sz="1600" i="1" dirty="0"/>
              <a:t>- Approval (Sept 2021)</a:t>
            </a:r>
            <a:endParaRPr lang="es-ES" sz="1600" i="1" dirty="0"/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r>
              <a:rPr lang="en-US" sz="1600" b="1" dirty="0"/>
              <a:t>Target 2. Market integration (deliverables).</a:t>
            </a:r>
          </a:p>
          <a:p>
            <a:pPr lvl="2" algn="just">
              <a:spcAft>
                <a:spcPts val="600"/>
              </a:spcAft>
            </a:pPr>
            <a:r>
              <a:rPr lang="en-US" sz="1600" u="sng" dirty="0"/>
              <a:t>Deliverable 2: Study on the viability of cross-border balancing operations in the Region</a:t>
            </a:r>
          </a:p>
          <a:p>
            <a:pPr lvl="3"/>
            <a:r>
              <a:rPr lang="en-GB" sz="1600" b="1" i="1" dirty="0"/>
              <a:t>Drafters</a:t>
            </a:r>
            <a:r>
              <a:rPr lang="en-GB" sz="1600" i="1" dirty="0"/>
              <a:t>: REN</a:t>
            </a:r>
            <a:endParaRPr lang="es-ES" sz="1600" i="1" dirty="0"/>
          </a:p>
          <a:p>
            <a:pPr lvl="3"/>
            <a:r>
              <a:rPr lang="en-GB" sz="1600" b="1" i="1" dirty="0"/>
              <a:t>Next steps (proposal)</a:t>
            </a:r>
            <a:r>
              <a:rPr lang="en-GB" sz="1600" i="1" dirty="0"/>
              <a:t>: </a:t>
            </a:r>
            <a:endParaRPr lang="es-ES" sz="1600" i="1" dirty="0"/>
          </a:p>
          <a:p>
            <a:pPr lvl="3"/>
            <a:r>
              <a:rPr lang="en-GB" sz="1600" i="1" dirty="0"/>
              <a:t>- Outline for discussion (next IG)</a:t>
            </a:r>
          </a:p>
          <a:p>
            <a:pPr lvl="3"/>
            <a:r>
              <a:rPr lang="es-ES" sz="1600" i="1" dirty="0"/>
              <a:t>-  </a:t>
            </a:r>
            <a:r>
              <a:rPr lang="es-ES" sz="1600" i="1" dirty="0" err="1"/>
              <a:t>First</a:t>
            </a:r>
            <a:r>
              <a:rPr lang="es-ES" sz="1600" i="1" dirty="0"/>
              <a:t> draft </a:t>
            </a:r>
            <a:r>
              <a:rPr lang="es-ES" sz="1600" i="1" dirty="0" err="1"/>
              <a:t>for</a:t>
            </a:r>
            <a:r>
              <a:rPr lang="es-ES" sz="1600" i="1" dirty="0"/>
              <a:t> </a:t>
            </a:r>
            <a:r>
              <a:rPr lang="es-ES" sz="1600" i="1" dirty="0" err="1"/>
              <a:t>NRAs</a:t>
            </a:r>
            <a:r>
              <a:rPr lang="es-ES" sz="1600" i="1" dirty="0"/>
              <a:t>´ </a:t>
            </a:r>
            <a:r>
              <a:rPr lang="es-ES" sz="1600" i="1" dirty="0" err="1"/>
              <a:t>comments</a:t>
            </a:r>
            <a:r>
              <a:rPr lang="es-ES" sz="1600" i="1" dirty="0"/>
              <a:t> (</a:t>
            </a:r>
            <a:r>
              <a:rPr lang="es-ES" sz="1600" i="1" dirty="0" err="1"/>
              <a:t>December</a:t>
            </a:r>
            <a:r>
              <a:rPr lang="es-ES" sz="1600" i="1" dirty="0"/>
              <a:t> 2021)</a:t>
            </a:r>
          </a:p>
          <a:p>
            <a:pPr lvl="3"/>
            <a:r>
              <a:rPr lang="en-GB" sz="1600" i="1" dirty="0"/>
              <a:t>- Approval (March 2022)</a:t>
            </a:r>
            <a:endParaRPr lang="es-ES" sz="1600" i="1" dirty="0"/>
          </a:p>
          <a:p>
            <a:pPr lvl="1" algn="just">
              <a:spcAft>
                <a:spcPts val="600"/>
              </a:spcAft>
            </a:pPr>
            <a:endParaRPr lang="en-US" sz="1600" dirty="0"/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endParaRPr lang="en-US" sz="1600" dirty="0"/>
          </a:p>
          <a:p>
            <a:pPr marL="1200150" lvl="2" indent="-285750" algn="just">
              <a:spcAft>
                <a:spcPts val="600"/>
              </a:spcAft>
              <a:buFontTx/>
              <a:buChar char="-"/>
            </a:pPr>
            <a:endParaRPr lang="en-US" sz="1600" dirty="0"/>
          </a:p>
          <a:p>
            <a:pPr lvl="1" algn="just">
              <a:spcAft>
                <a:spcPts val="600"/>
              </a:spcAft>
            </a:pPr>
            <a:endParaRPr lang="en-GB" sz="1600" dirty="0"/>
          </a:p>
          <a:p>
            <a:pPr lvl="1" algn="just">
              <a:spcAft>
                <a:spcPts val="600"/>
              </a:spcAft>
            </a:pPr>
            <a:endParaRPr lang="en-GB" sz="1600" dirty="0"/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73123649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41421" y="80412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5. WP </a:t>
            </a:r>
            <a:r>
              <a:rPr lang="en-GB" sz="2400" b="1" dirty="0"/>
              <a:t>Forth target: other items for discussion </a:t>
            </a:r>
            <a:endParaRPr lang="es-ES" sz="2400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29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120846" y="1336426"/>
            <a:ext cx="83884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lvl="1" indent="-525463"/>
            <a:r>
              <a:rPr lang="es-ES" dirty="0"/>
              <a:t>5.1. </a:t>
            </a:r>
            <a:r>
              <a:rPr lang="en-GB" dirty="0"/>
              <a:t>Work programme 2021-2022: schedule of deliverables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discussion NRAs/TSOs)</a:t>
            </a:r>
          </a:p>
          <a:p>
            <a:pPr lvl="1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b="1" u="sng" dirty="0"/>
          </a:p>
          <a:p>
            <a:pPr marL="444500"/>
            <a:r>
              <a:rPr lang="en-GB" dirty="0"/>
              <a:t> </a:t>
            </a:r>
            <a:endParaRPr lang="es-ES" dirty="0"/>
          </a:p>
          <a:p>
            <a:pPr lvl="1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en-GB" sz="1600" dirty="0"/>
          </a:p>
        </p:txBody>
      </p:sp>
      <p:sp>
        <p:nvSpPr>
          <p:cNvPr id="5" name="Retângulo 1"/>
          <p:cNvSpPr/>
          <p:nvPr/>
        </p:nvSpPr>
        <p:spPr>
          <a:xfrm>
            <a:off x="-148154" y="2281266"/>
            <a:ext cx="9077999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600"/>
              </a:spcAft>
              <a:buFontTx/>
              <a:buChar char="-"/>
            </a:pPr>
            <a:r>
              <a:rPr lang="en-US" sz="1600" b="1" dirty="0"/>
              <a:t>Target 2. Market integration (deliverables).</a:t>
            </a:r>
          </a:p>
          <a:p>
            <a:pPr marL="968375" lvl="1" algn="just">
              <a:spcAft>
                <a:spcPts val="600"/>
              </a:spcAft>
            </a:pPr>
            <a:r>
              <a:rPr lang="en-US" sz="1600" u="sng" dirty="0"/>
              <a:t>Deliverable 3: Study on the role of tariffs to foster market integration of the Spanish and Portuguese markets</a:t>
            </a:r>
          </a:p>
          <a:p>
            <a:pPr lvl="3"/>
            <a:r>
              <a:rPr lang="en-GB" sz="1600" b="1" i="1" dirty="0"/>
              <a:t>Drafters</a:t>
            </a:r>
            <a:r>
              <a:rPr lang="en-GB" sz="1600" i="1" dirty="0"/>
              <a:t>: ERSE/CNMC</a:t>
            </a:r>
            <a:endParaRPr lang="es-ES" sz="1600" i="1" dirty="0"/>
          </a:p>
          <a:p>
            <a:pPr lvl="3"/>
            <a:r>
              <a:rPr lang="en-GB" sz="1600" b="1" i="1" dirty="0"/>
              <a:t>Next steps (proposal)</a:t>
            </a:r>
            <a:r>
              <a:rPr lang="en-GB" sz="1600" i="1" dirty="0"/>
              <a:t>: </a:t>
            </a:r>
            <a:endParaRPr lang="es-ES" sz="1600" i="1" dirty="0"/>
          </a:p>
          <a:p>
            <a:pPr lvl="3"/>
            <a:r>
              <a:rPr lang="en-GB" sz="1600" i="1" dirty="0"/>
              <a:t>- Outline for discussion (September 2021)</a:t>
            </a:r>
          </a:p>
          <a:p>
            <a:pPr lvl="3"/>
            <a:r>
              <a:rPr lang="es-ES" sz="1600" i="1" dirty="0"/>
              <a:t>-  </a:t>
            </a:r>
            <a:r>
              <a:rPr lang="es-ES" sz="1600" i="1" dirty="0" err="1"/>
              <a:t>First</a:t>
            </a:r>
            <a:r>
              <a:rPr lang="es-ES" sz="1600" i="1" dirty="0"/>
              <a:t> draft </a:t>
            </a:r>
            <a:r>
              <a:rPr lang="es-ES" sz="1600" i="1" dirty="0" err="1"/>
              <a:t>for</a:t>
            </a:r>
            <a:r>
              <a:rPr lang="es-ES" sz="1600" i="1" dirty="0"/>
              <a:t> </a:t>
            </a:r>
            <a:r>
              <a:rPr lang="es-ES" sz="1600" i="1" dirty="0" err="1"/>
              <a:t>NRAs</a:t>
            </a:r>
            <a:r>
              <a:rPr lang="es-ES" sz="1600" i="1" dirty="0"/>
              <a:t>´ </a:t>
            </a:r>
            <a:r>
              <a:rPr lang="es-ES" sz="1600" i="1" dirty="0" err="1"/>
              <a:t>comments</a:t>
            </a:r>
            <a:r>
              <a:rPr lang="es-ES" sz="1600" i="1" dirty="0"/>
              <a:t> (June 2022)</a:t>
            </a:r>
          </a:p>
          <a:p>
            <a:pPr lvl="3"/>
            <a:r>
              <a:rPr lang="en-GB" sz="1600" i="1" dirty="0"/>
              <a:t>- Approval (December 2022)</a:t>
            </a:r>
            <a:endParaRPr lang="es-ES" sz="1600" i="1" dirty="0"/>
          </a:p>
          <a:p>
            <a:pPr lvl="1" algn="just">
              <a:spcAft>
                <a:spcPts val="600"/>
              </a:spcAft>
            </a:pPr>
            <a:endParaRPr lang="en-US" sz="1600" dirty="0"/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endParaRPr lang="en-US" sz="1600" dirty="0"/>
          </a:p>
          <a:p>
            <a:pPr marL="1200150" lvl="2" indent="-285750" algn="just">
              <a:spcAft>
                <a:spcPts val="600"/>
              </a:spcAft>
              <a:buFontTx/>
              <a:buChar char="-"/>
            </a:pPr>
            <a:endParaRPr lang="en-US" sz="1600" dirty="0"/>
          </a:p>
          <a:p>
            <a:pPr lvl="1" algn="just">
              <a:spcAft>
                <a:spcPts val="600"/>
              </a:spcAft>
            </a:pPr>
            <a:endParaRPr lang="en-GB" sz="1600" dirty="0"/>
          </a:p>
          <a:p>
            <a:pPr lvl="1" algn="just">
              <a:spcAft>
                <a:spcPts val="600"/>
              </a:spcAft>
            </a:pPr>
            <a:endParaRPr lang="en-GB" sz="1600" dirty="0"/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46875355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377788" y="796879"/>
            <a:ext cx="8388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398746" y="1274034"/>
            <a:ext cx="8388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/>
              <a:t>2.1. </a:t>
            </a:r>
            <a:r>
              <a:rPr lang="en-US" u="sng" dirty="0"/>
              <a:t>Follow-up of infrastructure development (PCIs, TYNDP, GRIP…)</a:t>
            </a:r>
          </a:p>
          <a:p>
            <a:pPr lvl="0"/>
            <a:endParaRPr lang="en-US" sz="1600" b="1" dirty="0"/>
          </a:p>
          <a:p>
            <a:pPr lvl="0"/>
            <a:endParaRPr lang="en-US" sz="1600" b="1" dirty="0"/>
          </a:p>
          <a:p>
            <a:pPr lvl="0"/>
            <a:endParaRPr lang="es-ES" sz="1400" b="1" dirty="0"/>
          </a:p>
          <a:p>
            <a:endParaRPr lang="es-ES" sz="1600" dirty="0"/>
          </a:p>
          <a:p>
            <a:r>
              <a:rPr lang="en-US" dirty="0"/>
              <a:t> 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pPr lvl="2"/>
            <a:endParaRPr lang="es-ES" sz="1600" dirty="0"/>
          </a:p>
          <a:p>
            <a:r>
              <a:rPr lang="es-ES" sz="1600" dirty="0"/>
              <a:t>	</a:t>
            </a:r>
          </a:p>
          <a:p>
            <a:endParaRPr lang="es-ES" sz="1600" dirty="0"/>
          </a:p>
          <a:p>
            <a:endParaRPr lang="es-ES" sz="1200" dirty="0"/>
          </a:p>
          <a:p>
            <a:pPr lvl="1"/>
            <a:endParaRPr lang="en-GB" b="1" u="sng" dirty="0"/>
          </a:p>
          <a:p>
            <a:pPr lvl="1"/>
            <a:endParaRPr lang="en-GB" b="1" u="sng" dirty="0"/>
          </a:p>
          <a:p>
            <a:pPr lvl="1"/>
            <a:endParaRPr lang="en-GB" b="1" u="sng" dirty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TSOs</a:t>
            </a:r>
          </a:p>
        </p:txBody>
      </p:sp>
    </p:spTree>
    <p:extLst>
      <p:ext uri="{BB962C8B-B14F-4D97-AF65-F5344CB8AC3E}">
        <p14:creationId xmlns:p14="http://schemas.microsoft.com/office/powerpoint/2010/main" val="1393586344"/>
      </p:ext>
    </p:extLst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45747" y="932441"/>
            <a:ext cx="8052506" cy="353219"/>
          </a:xfrm>
        </p:spPr>
        <p:txBody>
          <a:bodyPr/>
          <a:lstStyle/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5. WP </a:t>
            </a:r>
            <a:r>
              <a:rPr lang="en-GB" sz="2400" dirty="0">
                <a:solidFill>
                  <a:schemeClr val="tx1"/>
                </a:solidFill>
              </a:rPr>
              <a:t>Forth target: other items for discussion </a:t>
            </a:r>
            <a:br>
              <a:rPr lang="en-US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br>
              <a:rPr lang="en-US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endParaRPr lang="es-ES" sz="2400" u="sng" kern="12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30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545747" y="1625359"/>
            <a:ext cx="8562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GB" dirty="0"/>
              <a:t>5.2. </a:t>
            </a:r>
            <a:r>
              <a:rPr lang="es-ES" u="sng" dirty="0"/>
              <a:t>AOB</a:t>
            </a:r>
            <a:endParaRPr lang="es-ES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1400" dirty="0"/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58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442613" y="798325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6. </a:t>
            </a:r>
            <a:r>
              <a:rPr lang="en-GB" sz="2400" b="1" dirty="0"/>
              <a:t>Meeting schedule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770283" y="1601605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5 Rectángulo"/>
          <p:cNvSpPr/>
          <p:nvPr/>
        </p:nvSpPr>
        <p:spPr>
          <a:xfrm>
            <a:off x="575556" y="6013793"/>
            <a:ext cx="799288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/>
              <a:t>Next IG meeting</a:t>
            </a:r>
            <a:r>
              <a:rPr lang="es-ES" sz="1600" b="1" dirty="0"/>
              <a:t>: </a:t>
            </a:r>
            <a:r>
              <a:rPr lang="es-ES" sz="1600" b="1" dirty="0">
                <a:highlight>
                  <a:srgbClr val="FFFF00"/>
                </a:highlight>
              </a:rPr>
              <a:t>XX</a:t>
            </a:r>
            <a:r>
              <a:rPr lang="es-ES" sz="1600" b="1" dirty="0"/>
              <a:t> June</a:t>
            </a:r>
            <a:r>
              <a:rPr lang="es-ES" sz="1600" b="1" i="1" dirty="0"/>
              <a:t> </a:t>
            </a:r>
            <a:r>
              <a:rPr lang="es-ES" sz="1600" b="1" dirty="0"/>
              <a:t>(</a:t>
            </a:r>
            <a:r>
              <a:rPr lang="es-ES" sz="1600" b="1" dirty="0" err="1"/>
              <a:t>tbd</a:t>
            </a:r>
            <a:r>
              <a:rPr lang="es-ES" sz="1600" b="1" dirty="0"/>
              <a:t>) </a:t>
            </a:r>
            <a:endParaRPr lang="es-ES" sz="1600" b="1" i="1" dirty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16416" y="1059635"/>
            <a:ext cx="504056" cy="2431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tx1"/>
                </a:solidFill>
              </a:rPr>
              <a:t>IG</a:t>
            </a:r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31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8" name="Rectángulo 17"/>
          <p:cNvSpPr/>
          <p:nvPr/>
        </p:nvSpPr>
        <p:spPr>
          <a:xfrm>
            <a:off x="8316416" y="755628"/>
            <a:ext cx="504056" cy="24314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tx1"/>
                </a:solidFill>
              </a:rPr>
              <a:t>RCC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8316416" y="1373066"/>
            <a:ext cx="504056" cy="2159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tx1"/>
                </a:solidFill>
              </a:rPr>
              <a:t>SG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973" y="902941"/>
            <a:ext cx="1291600" cy="4612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05D8BFB-7C73-4F30-A778-39A66E397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96" y="1516539"/>
            <a:ext cx="8039100" cy="14573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9343F7B-ACE0-4E48-AFE8-71350E1F9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01" y="3126176"/>
            <a:ext cx="7874540" cy="299053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7974" y="2966197"/>
            <a:ext cx="1161968" cy="48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62356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613101" y="3259431"/>
            <a:ext cx="4893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attending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4C91ACA-1C80-4EF1-B622-64D3C00CF61A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32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425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Planning TYNDP 2020</a:t>
            </a: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99032" y="5255041"/>
            <a:ext cx="944576" cy="216000"/>
          </a:xfrm>
          <a:prstGeom prst="roundRect">
            <a:avLst>
              <a:gd name="adj" fmla="val 0"/>
            </a:avLst>
          </a:prstGeom>
          <a:solidFill>
            <a:srgbClr val="FEF0D1"/>
          </a:solidFill>
          <a:ln w="19050" cap="flat" cmpd="sng">
            <a:solidFill>
              <a:srgbClr val="FFB8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Internal milestones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99032" y="5543074"/>
            <a:ext cx="944576" cy="246221"/>
          </a:xfrm>
          <a:prstGeom prst="roundRect">
            <a:avLst>
              <a:gd name="adj" fmla="val 0"/>
            </a:avLst>
          </a:prstGeom>
          <a:solidFill>
            <a:srgbClr val="FFB81C"/>
          </a:solidFill>
          <a:ln w="19050">
            <a:solidFill>
              <a:srgbClr val="FFB81C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Publications</a:t>
            </a:r>
            <a:endParaRPr kumimoji="0" sz="1000" b="1" i="0" u="none" strike="noStrike" kern="1200" cap="none" spc="-4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88;p6"/>
          <p:cNvSpPr txBox="1">
            <a:spLocks noGrp="1"/>
          </p:cNvSpPr>
          <p:nvPr>
            <p:ph type="body" idx="1"/>
          </p:nvPr>
        </p:nvSpPr>
        <p:spPr>
          <a:xfrm>
            <a:off x="591106" y="836712"/>
            <a:ext cx="8332788" cy="476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•"/>
            </a:pPr>
            <a:r>
              <a:rPr lang="en-US" sz="1600" dirty="0">
                <a:solidFill>
                  <a:srgbClr val="595959"/>
                </a:solidFill>
              </a:rPr>
              <a:t>The draft TYNDP 2020 was published on 25 November</a:t>
            </a:r>
            <a:endParaRPr dirty="0"/>
          </a:p>
          <a:p>
            <a:pPr marL="457200" lvl="0" indent="-4572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•"/>
            </a:pPr>
            <a:r>
              <a:rPr lang="en-US" sz="1600" dirty="0">
                <a:solidFill>
                  <a:srgbClr val="595959"/>
                </a:solidFill>
              </a:rPr>
              <a:t>The </a:t>
            </a:r>
            <a:r>
              <a:rPr lang="en-US" sz="1600" dirty="0">
                <a:solidFill>
                  <a:srgbClr val="595959"/>
                </a:solidFill>
                <a:hlinkClick r:id="rId14"/>
              </a:rPr>
              <a:t>public consultation </a:t>
            </a:r>
            <a:r>
              <a:rPr lang="en-US" sz="1600" dirty="0">
                <a:solidFill>
                  <a:srgbClr val="595959"/>
                </a:solidFill>
              </a:rPr>
              <a:t>of the draft TYNDP 2020 was closed on the 8</a:t>
            </a:r>
            <a:r>
              <a:rPr lang="en-US" sz="1600" baseline="30000" dirty="0">
                <a:solidFill>
                  <a:srgbClr val="595959"/>
                </a:solidFill>
              </a:rPr>
              <a:t> </a:t>
            </a:r>
            <a:r>
              <a:rPr lang="en-US" sz="1600" dirty="0">
                <a:solidFill>
                  <a:srgbClr val="595959"/>
                </a:solidFill>
              </a:rPr>
              <a:t>January. The results, based on the answers of 6 stakeholders, where share on the INV WG (February)</a:t>
            </a:r>
          </a:p>
          <a:p>
            <a:pPr marL="457200" lvl="0" indent="-4572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•"/>
            </a:pPr>
            <a:r>
              <a:rPr lang="en-US" sz="1600" dirty="0">
                <a:solidFill>
                  <a:srgbClr val="595959"/>
                </a:solidFill>
              </a:rPr>
              <a:t>After receiving ACER opinion, final TYNDP 2020 will be published in May 2021</a:t>
            </a:r>
            <a:endParaRPr dirty="0"/>
          </a:p>
        </p:txBody>
      </p:sp>
      <p:sp>
        <p:nvSpPr>
          <p:cNvPr id="134" name="Rectángulo 133"/>
          <p:cNvSpPr/>
          <p:nvPr/>
        </p:nvSpPr>
        <p:spPr>
          <a:xfrm>
            <a:off x="1689005" y="3539653"/>
            <a:ext cx="504000" cy="398924"/>
          </a:xfrm>
          <a:prstGeom prst="rect">
            <a:avLst/>
          </a:prstGeom>
          <a:solidFill>
            <a:srgbClr val="007AAE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Apr</a:t>
            </a: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5" name="Rectángulo 134"/>
          <p:cNvSpPr/>
          <p:nvPr/>
        </p:nvSpPr>
        <p:spPr>
          <a:xfrm>
            <a:off x="2218996" y="3539653"/>
            <a:ext cx="504000" cy="398924"/>
          </a:xfrm>
          <a:prstGeom prst="rect">
            <a:avLst/>
          </a:prstGeom>
          <a:solidFill>
            <a:srgbClr val="007AAE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May</a:t>
            </a: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6" name="Rectángulo 135"/>
          <p:cNvSpPr/>
          <p:nvPr/>
        </p:nvSpPr>
        <p:spPr>
          <a:xfrm>
            <a:off x="2748987" y="3539653"/>
            <a:ext cx="504000" cy="398924"/>
          </a:xfrm>
          <a:prstGeom prst="rect">
            <a:avLst/>
          </a:prstGeom>
          <a:solidFill>
            <a:srgbClr val="007AAE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Jun</a:t>
            </a:r>
          </a:p>
        </p:txBody>
      </p:sp>
      <p:sp>
        <p:nvSpPr>
          <p:cNvPr id="137" name="Rectángulo 136"/>
          <p:cNvSpPr/>
          <p:nvPr/>
        </p:nvSpPr>
        <p:spPr>
          <a:xfrm>
            <a:off x="3278978" y="3539653"/>
            <a:ext cx="504000" cy="398924"/>
          </a:xfrm>
          <a:prstGeom prst="rect">
            <a:avLst/>
          </a:prstGeom>
          <a:solidFill>
            <a:srgbClr val="007AAE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Jul</a:t>
            </a:r>
          </a:p>
        </p:txBody>
      </p:sp>
      <p:sp>
        <p:nvSpPr>
          <p:cNvPr id="138" name="Rectángulo 137"/>
          <p:cNvSpPr/>
          <p:nvPr/>
        </p:nvSpPr>
        <p:spPr>
          <a:xfrm>
            <a:off x="3808969" y="3539653"/>
            <a:ext cx="504000" cy="398924"/>
          </a:xfrm>
          <a:prstGeom prst="rect">
            <a:avLst/>
          </a:prstGeom>
          <a:solidFill>
            <a:srgbClr val="007AAE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Aug</a:t>
            </a: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9" name="Rectángulo 138"/>
          <p:cNvSpPr/>
          <p:nvPr/>
        </p:nvSpPr>
        <p:spPr>
          <a:xfrm>
            <a:off x="4338960" y="3539653"/>
            <a:ext cx="504000" cy="398924"/>
          </a:xfrm>
          <a:prstGeom prst="rect">
            <a:avLst/>
          </a:prstGeom>
          <a:solidFill>
            <a:srgbClr val="007AAE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Sep</a:t>
            </a: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0" name="Rectángulo 139"/>
          <p:cNvSpPr/>
          <p:nvPr/>
        </p:nvSpPr>
        <p:spPr>
          <a:xfrm>
            <a:off x="4868951" y="3539653"/>
            <a:ext cx="504000" cy="398924"/>
          </a:xfrm>
          <a:prstGeom prst="rect">
            <a:avLst/>
          </a:prstGeom>
          <a:solidFill>
            <a:srgbClr val="007AAE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Oct</a:t>
            </a:r>
          </a:p>
        </p:txBody>
      </p:sp>
      <p:sp>
        <p:nvSpPr>
          <p:cNvPr id="141" name="Rectángulo 140"/>
          <p:cNvSpPr/>
          <p:nvPr/>
        </p:nvSpPr>
        <p:spPr>
          <a:xfrm>
            <a:off x="5398942" y="3539653"/>
            <a:ext cx="504000" cy="398924"/>
          </a:xfrm>
          <a:prstGeom prst="rect">
            <a:avLst/>
          </a:prstGeom>
          <a:solidFill>
            <a:srgbClr val="007AAE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Nov</a:t>
            </a:r>
          </a:p>
        </p:txBody>
      </p:sp>
      <p:sp>
        <p:nvSpPr>
          <p:cNvPr id="142" name="Rectángulo 141"/>
          <p:cNvSpPr/>
          <p:nvPr/>
        </p:nvSpPr>
        <p:spPr>
          <a:xfrm>
            <a:off x="5928933" y="3539653"/>
            <a:ext cx="504000" cy="398924"/>
          </a:xfrm>
          <a:prstGeom prst="rect">
            <a:avLst/>
          </a:prstGeom>
          <a:solidFill>
            <a:srgbClr val="007AAE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Dec</a:t>
            </a: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3" name="Rectángulo 142"/>
          <p:cNvSpPr/>
          <p:nvPr/>
        </p:nvSpPr>
        <p:spPr>
          <a:xfrm>
            <a:off x="6458924" y="3539653"/>
            <a:ext cx="504000" cy="398924"/>
          </a:xfrm>
          <a:prstGeom prst="rect">
            <a:avLst/>
          </a:prstGeom>
          <a:solidFill>
            <a:srgbClr val="007AAE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Jan</a:t>
            </a: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4" name="Rectángulo 143"/>
          <p:cNvSpPr/>
          <p:nvPr/>
        </p:nvSpPr>
        <p:spPr>
          <a:xfrm>
            <a:off x="6988915" y="3539653"/>
            <a:ext cx="504000" cy="398924"/>
          </a:xfrm>
          <a:prstGeom prst="rect">
            <a:avLst/>
          </a:prstGeom>
          <a:solidFill>
            <a:srgbClr val="007AAE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Feb</a:t>
            </a:r>
          </a:p>
        </p:txBody>
      </p:sp>
      <p:sp>
        <p:nvSpPr>
          <p:cNvPr id="145" name="Rectángulo 144"/>
          <p:cNvSpPr/>
          <p:nvPr/>
        </p:nvSpPr>
        <p:spPr>
          <a:xfrm>
            <a:off x="99032" y="3539653"/>
            <a:ext cx="504000" cy="398924"/>
          </a:xfrm>
          <a:prstGeom prst="rect">
            <a:avLst/>
          </a:prstGeom>
          <a:solidFill>
            <a:srgbClr val="007AAE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Jan</a:t>
            </a: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6" name="Rectángulo 145"/>
          <p:cNvSpPr/>
          <p:nvPr/>
        </p:nvSpPr>
        <p:spPr>
          <a:xfrm>
            <a:off x="629023" y="3539653"/>
            <a:ext cx="504000" cy="398924"/>
          </a:xfrm>
          <a:prstGeom prst="rect">
            <a:avLst/>
          </a:prstGeom>
          <a:solidFill>
            <a:srgbClr val="007AAE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Feb</a:t>
            </a:r>
          </a:p>
        </p:txBody>
      </p:sp>
      <p:sp>
        <p:nvSpPr>
          <p:cNvPr id="147" name="Rectángulo 146"/>
          <p:cNvSpPr/>
          <p:nvPr/>
        </p:nvSpPr>
        <p:spPr>
          <a:xfrm>
            <a:off x="1159014" y="3539653"/>
            <a:ext cx="504000" cy="398924"/>
          </a:xfrm>
          <a:prstGeom prst="rect">
            <a:avLst/>
          </a:prstGeom>
          <a:solidFill>
            <a:srgbClr val="007AAE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Mar</a:t>
            </a:r>
          </a:p>
        </p:txBody>
      </p:sp>
      <p:sp>
        <p:nvSpPr>
          <p:cNvPr id="148" name="Rectangle 56">
            <a:extLst>
              <a:ext uri="{FF2B5EF4-FFF2-40B4-BE49-F238E27FC236}">
                <a16:creationId xmlns:a16="http://schemas.microsoft.com/office/drawing/2014/main" id="{7C527119-4871-4CFC-AAF0-B5CC6BADC66B}"/>
              </a:ext>
            </a:extLst>
          </p:cNvPr>
          <p:cNvSpPr/>
          <p:nvPr/>
        </p:nvSpPr>
        <p:spPr>
          <a:xfrm>
            <a:off x="1353494" y="4096505"/>
            <a:ext cx="675830" cy="461665"/>
          </a:xfrm>
          <a:prstGeom prst="rect">
            <a:avLst/>
          </a:prstGeom>
          <a:solidFill>
            <a:srgbClr val="FFB81C">
              <a:lumMod val="20000"/>
              <a:lumOff val="80000"/>
            </a:srgbClr>
          </a:solidFill>
          <a:ln w="19050">
            <a:solidFill>
              <a:srgbClr val="FFB81C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Publication: PS-CBA Groups</a:t>
            </a:r>
          </a:p>
        </p:txBody>
      </p:sp>
      <p:sp>
        <p:nvSpPr>
          <p:cNvPr id="149" name="OTLSHAPE_M_7b0996464ffd4cd3a3b383ab1ba22438_Shape">
            <a:extLst>
              <a:ext uri="{FF2B5EF4-FFF2-40B4-BE49-F238E27FC236}">
                <a16:creationId xmlns:a16="http://schemas.microsoft.com/office/drawing/2014/main" id="{CF44EDD7-2E12-4FB2-850A-920D2FFF1DF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71866" y="3897014"/>
            <a:ext cx="128588" cy="142875"/>
          </a:xfrm>
          <a:prstGeom prst="teardrop">
            <a:avLst/>
          </a:prstGeom>
          <a:solidFill>
            <a:srgbClr val="FFB81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50" name="Rectangle 70">
            <a:extLst>
              <a:ext uri="{FF2B5EF4-FFF2-40B4-BE49-F238E27FC236}">
                <a16:creationId xmlns:a16="http://schemas.microsoft.com/office/drawing/2014/main" id="{BC9EEF0C-757C-4618-9B7D-3D227C063ACC}"/>
              </a:ext>
            </a:extLst>
          </p:cNvPr>
          <p:cNvSpPr/>
          <p:nvPr/>
        </p:nvSpPr>
        <p:spPr>
          <a:xfrm>
            <a:off x="8238734" y="4117053"/>
            <a:ext cx="821094" cy="400110"/>
          </a:xfrm>
          <a:prstGeom prst="rect">
            <a:avLst/>
          </a:prstGeom>
          <a:solidFill>
            <a:srgbClr val="FFB81C"/>
          </a:solidFill>
          <a:ln w="19050">
            <a:solidFill>
              <a:srgbClr val="FFB81C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Publication: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-4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Final TYNDP</a:t>
            </a:r>
            <a:endParaRPr kumimoji="0" lang="es-ES" sz="800" b="1" i="0" u="none" strike="noStrike" kern="1200" cap="none" spc="-4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51" name="Rectangle: Rounded Corners 21">
            <a:extLst>
              <a:ext uri="{FF2B5EF4-FFF2-40B4-BE49-F238E27FC236}">
                <a16:creationId xmlns:a16="http://schemas.microsoft.com/office/drawing/2014/main" id="{67AF3A4F-AD96-4F8C-A329-DFE298753865}"/>
              </a:ext>
            </a:extLst>
          </p:cNvPr>
          <p:cNvSpPr/>
          <p:nvPr/>
        </p:nvSpPr>
        <p:spPr>
          <a:xfrm>
            <a:off x="2076114" y="4096505"/>
            <a:ext cx="732913" cy="584775"/>
          </a:xfrm>
          <a:prstGeom prst="roundRect">
            <a:avLst>
              <a:gd name="adj" fmla="val 0"/>
            </a:avLst>
          </a:prstGeom>
          <a:solidFill>
            <a:srgbClr val="FFB81C">
              <a:lumMod val="20000"/>
              <a:lumOff val="80000"/>
            </a:srgbClr>
          </a:solidFill>
          <a:ln w="19050">
            <a:solidFill>
              <a:srgbClr val="FFB81C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-4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Publication</a:t>
            </a:r>
            <a:r>
              <a:rPr kumimoji="0" lang="en-GB" sz="800" b="1" i="0" u="none" strike="noStrike" kern="1200" cap="none" spc="-4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: Scenarios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-4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TYNDP Report</a:t>
            </a:r>
          </a:p>
        </p:txBody>
      </p:sp>
      <p:sp>
        <p:nvSpPr>
          <p:cNvPr id="152" name="OTLSHAPE_M_7b0996464ffd4cd3a3b383ab1ba22438_Shape">
            <a:extLst>
              <a:ext uri="{FF2B5EF4-FFF2-40B4-BE49-F238E27FC236}">
                <a16:creationId xmlns:a16="http://schemas.microsoft.com/office/drawing/2014/main" id="{B2539683-D586-4562-BD46-75076B5F95F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56958" y="3894967"/>
            <a:ext cx="128588" cy="142875"/>
          </a:xfrm>
          <a:prstGeom prst="teardrop">
            <a:avLst/>
          </a:prstGeom>
          <a:solidFill>
            <a:srgbClr val="FFB81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53" name="Rectangle: Rounded Corners 21">
            <a:extLst>
              <a:ext uri="{FF2B5EF4-FFF2-40B4-BE49-F238E27FC236}">
                <a16:creationId xmlns:a16="http://schemas.microsoft.com/office/drawing/2014/main" id="{871646D5-A4DD-4C26-BA67-5C65DB6F2A9B}"/>
              </a:ext>
            </a:extLst>
          </p:cNvPr>
          <p:cNvSpPr/>
          <p:nvPr/>
        </p:nvSpPr>
        <p:spPr>
          <a:xfrm>
            <a:off x="99032" y="2586433"/>
            <a:ext cx="4572323" cy="359094"/>
          </a:xfrm>
          <a:prstGeom prst="roundRect">
            <a:avLst/>
          </a:prstGeom>
          <a:solidFill>
            <a:srgbClr val="9CB700">
              <a:lumMod val="20000"/>
              <a:lumOff val="80000"/>
            </a:srgbClr>
          </a:solidFill>
          <a:ln w="25400" cap="flat" cmpd="sng" algn="ctr">
            <a:solidFill>
              <a:srgbClr val="9CB7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Project Assessment</a:t>
            </a:r>
            <a:endParaRPr kumimoji="0" lang="en-GB" sz="1000" b="1" i="1" u="none" strike="noStrike" kern="1200" cap="none" spc="0" normalizeH="0" baseline="0" noProof="0" dirty="0">
              <a:ln>
                <a:noFill/>
              </a:ln>
              <a:solidFill>
                <a:srgbClr val="FFB81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4" name="Rectangle: Rounded Corners 20">
            <a:extLst>
              <a:ext uri="{FF2B5EF4-FFF2-40B4-BE49-F238E27FC236}">
                <a16:creationId xmlns:a16="http://schemas.microsoft.com/office/drawing/2014/main" id="{5055702A-A9FA-416D-A0CD-2F51A0FDE6B1}"/>
              </a:ext>
            </a:extLst>
          </p:cNvPr>
          <p:cNvSpPr/>
          <p:nvPr/>
        </p:nvSpPr>
        <p:spPr>
          <a:xfrm>
            <a:off x="6962923" y="2990646"/>
            <a:ext cx="1275811" cy="359095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6366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ACER´s</a:t>
            </a: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s-E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Opinion</a:t>
            </a:r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5" name="OTLSHAPE_TB_00000000000000000000000000000000_RightEndCaps">
            <a:extLst>
              <a:ext uri="{FF2B5EF4-FFF2-40B4-BE49-F238E27FC236}">
                <a16:creationId xmlns:a16="http://schemas.microsoft.com/office/drawing/2014/main" id="{C7551801-31C2-4FAB-90DB-BD7CE97091B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58924" y="3363700"/>
            <a:ext cx="642413" cy="1615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-2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2021</a:t>
            </a:r>
          </a:p>
        </p:txBody>
      </p:sp>
      <p:sp>
        <p:nvSpPr>
          <p:cNvPr id="156" name="OTLSHAPE_TB_00000000000000000000000000000000_RightEndCaps">
            <a:extLst>
              <a:ext uri="{FF2B5EF4-FFF2-40B4-BE49-F238E27FC236}">
                <a16:creationId xmlns:a16="http://schemas.microsoft.com/office/drawing/2014/main" id="{C7551801-31C2-4FAB-90DB-BD7CE97091B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4567" y="3381204"/>
            <a:ext cx="642413" cy="1615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-2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2020</a:t>
            </a:r>
          </a:p>
        </p:txBody>
      </p:sp>
      <p:sp>
        <p:nvSpPr>
          <p:cNvPr id="157" name="Rectangle: Rounded Corners 21">
            <a:extLst>
              <a:ext uri="{FF2B5EF4-FFF2-40B4-BE49-F238E27FC236}">
                <a16:creationId xmlns:a16="http://schemas.microsoft.com/office/drawing/2014/main" id="{871646D5-A4DD-4C26-BA67-5C65DB6F2A9B}"/>
              </a:ext>
            </a:extLst>
          </p:cNvPr>
          <p:cNvSpPr/>
          <p:nvPr/>
        </p:nvSpPr>
        <p:spPr>
          <a:xfrm>
            <a:off x="99033" y="3020727"/>
            <a:ext cx="3232547" cy="359094"/>
          </a:xfrm>
          <a:prstGeom prst="roundRect">
            <a:avLst/>
          </a:prstGeom>
          <a:solidFill>
            <a:srgbClr val="9CB700">
              <a:lumMod val="20000"/>
              <a:lumOff val="80000"/>
            </a:srgbClr>
          </a:solidFill>
          <a:ln w="25400" cap="flat" cmpd="sng" algn="ctr">
            <a:solidFill>
              <a:srgbClr val="9CB7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System Assessment</a:t>
            </a:r>
            <a:endParaRPr kumimoji="0" lang="en-GB" sz="1000" b="1" i="1" u="none" strike="noStrike" kern="1200" cap="none" spc="0" normalizeH="0" baseline="0" noProof="0" dirty="0">
              <a:ln>
                <a:noFill/>
              </a:ln>
              <a:solidFill>
                <a:srgbClr val="FFB81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8" name="OTLSHAPE_M_7b0996464ffd4cd3a3b383ab1ba22438_Shape">
            <a:extLst>
              <a:ext uri="{FF2B5EF4-FFF2-40B4-BE49-F238E27FC236}">
                <a16:creationId xmlns:a16="http://schemas.microsoft.com/office/drawing/2014/main" id="{B2539683-D586-4562-BD46-75076B5F95F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079874" y="3897014"/>
            <a:ext cx="128588" cy="142875"/>
          </a:xfrm>
          <a:prstGeom prst="teardrop">
            <a:avLst/>
          </a:prstGeom>
          <a:solidFill>
            <a:srgbClr val="FFB81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59" name="Rectangle: Rounded Corners 21">
            <a:extLst>
              <a:ext uri="{FF2B5EF4-FFF2-40B4-BE49-F238E27FC236}">
                <a16:creationId xmlns:a16="http://schemas.microsoft.com/office/drawing/2014/main" id="{67AF3A4F-AD96-4F8C-A329-DFE298753865}"/>
              </a:ext>
            </a:extLst>
          </p:cNvPr>
          <p:cNvSpPr/>
          <p:nvPr/>
        </p:nvSpPr>
        <p:spPr>
          <a:xfrm>
            <a:off x="2840505" y="4096505"/>
            <a:ext cx="795544" cy="830997"/>
          </a:xfrm>
          <a:prstGeom prst="roundRect">
            <a:avLst>
              <a:gd name="adj" fmla="val 0"/>
            </a:avLst>
          </a:prstGeom>
          <a:solidFill>
            <a:srgbClr val="FFB81C">
              <a:lumMod val="20000"/>
              <a:lumOff val="80000"/>
            </a:srgbClr>
          </a:solidFill>
          <a:ln w="19050">
            <a:solidFill>
              <a:srgbClr val="FFB81C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TYNDP: Approval of the </a:t>
            </a: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Assessment &amp; Infrastructure Reports</a:t>
            </a:r>
          </a:p>
        </p:txBody>
      </p:sp>
      <p:sp>
        <p:nvSpPr>
          <p:cNvPr id="160" name="OTLSHAPE_M_7b0996464ffd4cd3a3b383ab1ba22438_Shape">
            <a:extLst>
              <a:ext uri="{FF2B5EF4-FFF2-40B4-BE49-F238E27FC236}">
                <a16:creationId xmlns:a16="http://schemas.microsoft.com/office/drawing/2014/main" id="{B2539683-D586-4562-BD46-75076B5F95F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636049" y="3894967"/>
            <a:ext cx="128588" cy="142875"/>
          </a:xfrm>
          <a:prstGeom prst="teardrop">
            <a:avLst/>
          </a:prstGeom>
          <a:solidFill>
            <a:srgbClr val="FFB81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61" name="Rectangle: Rounded Corners 21">
            <a:extLst>
              <a:ext uri="{FF2B5EF4-FFF2-40B4-BE49-F238E27FC236}">
                <a16:creationId xmlns:a16="http://schemas.microsoft.com/office/drawing/2014/main" id="{67AF3A4F-AD96-4F8C-A329-DFE298753865}"/>
              </a:ext>
            </a:extLst>
          </p:cNvPr>
          <p:cNvSpPr/>
          <p:nvPr/>
        </p:nvSpPr>
        <p:spPr>
          <a:xfrm>
            <a:off x="4477224" y="4096505"/>
            <a:ext cx="737574" cy="461665"/>
          </a:xfrm>
          <a:prstGeom prst="roundRect">
            <a:avLst>
              <a:gd name="adj" fmla="val 0"/>
            </a:avLst>
          </a:prstGeom>
          <a:solidFill>
            <a:srgbClr val="FFB81C">
              <a:lumMod val="20000"/>
              <a:lumOff val="80000"/>
            </a:srgbClr>
          </a:solidFill>
          <a:ln w="19050">
            <a:solidFill>
              <a:srgbClr val="FFB81C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Approval of Draft TYNDP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by the </a:t>
            </a: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Board</a:t>
            </a:r>
          </a:p>
        </p:txBody>
      </p:sp>
      <p:sp>
        <p:nvSpPr>
          <p:cNvPr id="162" name="Rectangle: Rounded Corners 21">
            <a:extLst>
              <a:ext uri="{FF2B5EF4-FFF2-40B4-BE49-F238E27FC236}">
                <a16:creationId xmlns:a16="http://schemas.microsoft.com/office/drawing/2014/main" id="{67AF3A4F-AD96-4F8C-A329-DFE298753865}"/>
              </a:ext>
            </a:extLst>
          </p:cNvPr>
          <p:cNvSpPr/>
          <p:nvPr/>
        </p:nvSpPr>
        <p:spPr>
          <a:xfrm>
            <a:off x="5064198" y="4620716"/>
            <a:ext cx="997298" cy="461665"/>
          </a:xfrm>
          <a:prstGeom prst="roundRect">
            <a:avLst>
              <a:gd name="adj" fmla="val 0"/>
            </a:avLst>
          </a:prstGeom>
          <a:solidFill>
            <a:srgbClr val="FFB81C">
              <a:lumMod val="20000"/>
              <a:lumOff val="80000"/>
            </a:srgbClr>
          </a:solidFill>
          <a:ln w="19050">
            <a:solidFill>
              <a:srgbClr val="FFB81C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Publication: </a:t>
            </a: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Draft TYNDP report &amp; Project Fiches</a:t>
            </a:r>
          </a:p>
        </p:txBody>
      </p:sp>
      <p:sp>
        <p:nvSpPr>
          <p:cNvPr id="163" name="OTLSHAPE_M_7b0996464ffd4cd3a3b383ab1ba22438_Shape">
            <a:extLst>
              <a:ext uri="{FF2B5EF4-FFF2-40B4-BE49-F238E27FC236}">
                <a16:creationId xmlns:a16="http://schemas.microsoft.com/office/drawing/2014/main" id="{B2539683-D586-4562-BD46-75076B5F95F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209641" y="3894967"/>
            <a:ext cx="128588" cy="142875"/>
          </a:xfrm>
          <a:prstGeom prst="teardrop">
            <a:avLst/>
          </a:prstGeom>
          <a:solidFill>
            <a:srgbClr val="FFB81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64" name="Rectangle: Rounded Corners 21">
            <a:extLst>
              <a:ext uri="{FF2B5EF4-FFF2-40B4-BE49-F238E27FC236}">
                <a16:creationId xmlns:a16="http://schemas.microsoft.com/office/drawing/2014/main" id="{67AF3A4F-AD96-4F8C-A329-DFE298753865}"/>
              </a:ext>
            </a:extLst>
          </p:cNvPr>
          <p:cNvSpPr/>
          <p:nvPr/>
        </p:nvSpPr>
        <p:spPr>
          <a:xfrm>
            <a:off x="7329955" y="4091539"/>
            <a:ext cx="731335" cy="584775"/>
          </a:xfrm>
          <a:prstGeom prst="roundRect">
            <a:avLst>
              <a:gd name="adj" fmla="val 0"/>
            </a:avLst>
          </a:prstGeom>
          <a:solidFill>
            <a:srgbClr val="FFB81C">
              <a:lumMod val="20000"/>
              <a:lumOff val="80000"/>
            </a:srgbClr>
          </a:solidFill>
          <a:ln w="19050">
            <a:solidFill>
              <a:srgbClr val="FFB81C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Approval of Final TYNDP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by the INV WG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65" name="OTLSHAPE_M_7b0996464ffd4cd3a3b383ab1ba22438_Shape">
            <a:extLst>
              <a:ext uri="{FF2B5EF4-FFF2-40B4-BE49-F238E27FC236}">
                <a16:creationId xmlns:a16="http://schemas.microsoft.com/office/drawing/2014/main" id="{B2539683-D586-4562-BD46-75076B5F95F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897713" y="3894966"/>
            <a:ext cx="128588" cy="142875"/>
          </a:xfrm>
          <a:prstGeom prst="teardrop">
            <a:avLst/>
          </a:prstGeom>
          <a:solidFill>
            <a:srgbClr val="FFB81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66" name="Rectangle: Rounded Corners 21">
            <a:extLst>
              <a:ext uri="{FF2B5EF4-FFF2-40B4-BE49-F238E27FC236}">
                <a16:creationId xmlns:a16="http://schemas.microsoft.com/office/drawing/2014/main" id="{67AF3A4F-AD96-4F8C-A329-DFE298753865}"/>
              </a:ext>
            </a:extLst>
          </p:cNvPr>
          <p:cNvSpPr/>
          <p:nvPr/>
        </p:nvSpPr>
        <p:spPr>
          <a:xfrm>
            <a:off x="3682212" y="4091539"/>
            <a:ext cx="737574" cy="461665"/>
          </a:xfrm>
          <a:prstGeom prst="roundRect">
            <a:avLst>
              <a:gd name="adj" fmla="val 0"/>
            </a:avLst>
          </a:prstGeom>
          <a:solidFill>
            <a:srgbClr val="FFB81C">
              <a:lumMod val="20000"/>
              <a:lumOff val="80000"/>
            </a:srgbClr>
          </a:solidFill>
          <a:ln w="19050">
            <a:solidFill>
              <a:srgbClr val="FFB81C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Approval of Draft TYNDP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by </a:t>
            </a: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INV WG</a:t>
            </a:r>
          </a:p>
        </p:txBody>
      </p:sp>
      <p:sp>
        <p:nvSpPr>
          <p:cNvPr id="167" name="Rectángulo 166"/>
          <p:cNvSpPr/>
          <p:nvPr/>
        </p:nvSpPr>
        <p:spPr>
          <a:xfrm>
            <a:off x="3636049" y="4533439"/>
            <a:ext cx="1094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-4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Infrastructure &amp; Assessment Reports; Maps; Gas Quality  Outlook; Annexes</a:t>
            </a:r>
          </a:p>
        </p:txBody>
      </p:sp>
      <p:sp>
        <p:nvSpPr>
          <p:cNvPr id="168" name="Rectángulo 167"/>
          <p:cNvSpPr/>
          <p:nvPr/>
        </p:nvSpPr>
        <p:spPr>
          <a:xfrm>
            <a:off x="7518906" y="3539653"/>
            <a:ext cx="504000" cy="398924"/>
          </a:xfrm>
          <a:prstGeom prst="rect">
            <a:avLst/>
          </a:prstGeom>
          <a:solidFill>
            <a:srgbClr val="007AAE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Mar</a:t>
            </a:r>
          </a:p>
        </p:txBody>
      </p:sp>
      <p:sp>
        <p:nvSpPr>
          <p:cNvPr id="169" name="Rectángulo 168"/>
          <p:cNvSpPr/>
          <p:nvPr/>
        </p:nvSpPr>
        <p:spPr>
          <a:xfrm>
            <a:off x="8048897" y="3539653"/>
            <a:ext cx="504000" cy="398924"/>
          </a:xfrm>
          <a:prstGeom prst="rect">
            <a:avLst/>
          </a:prstGeom>
          <a:solidFill>
            <a:srgbClr val="007AAE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Apr</a:t>
            </a: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0" name="Rectángulo 169"/>
          <p:cNvSpPr/>
          <p:nvPr/>
        </p:nvSpPr>
        <p:spPr>
          <a:xfrm>
            <a:off x="8578885" y="3539653"/>
            <a:ext cx="504000" cy="398924"/>
          </a:xfrm>
          <a:prstGeom prst="rect">
            <a:avLst/>
          </a:prstGeom>
          <a:solidFill>
            <a:srgbClr val="007AAE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May</a:t>
            </a: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1" name="OTLSHAPE_M_7b0996464ffd4cd3a3b383ab1ba22438_Shape">
            <a:extLst>
              <a:ext uri="{FF2B5EF4-FFF2-40B4-BE49-F238E27FC236}">
                <a16:creationId xmlns:a16="http://schemas.microsoft.com/office/drawing/2014/main" id="{B2539683-D586-4562-BD46-75076B5F95F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810480" y="3899213"/>
            <a:ext cx="128588" cy="142875"/>
          </a:xfrm>
          <a:prstGeom prst="teardrop">
            <a:avLst/>
          </a:prstGeom>
          <a:solidFill>
            <a:srgbClr val="FFB81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72" name="OTLSHAPE_M_7b0996464ffd4cd3a3b383ab1ba22438_Shape">
            <a:extLst>
              <a:ext uri="{FF2B5EF4-FFF2-40B4-BE49-F238E27FC236}">
                <a16:creationId xmlns:a16="http://schemas.microsoft.com/office/drawing/2014/main" id="{B2539683-D586-4562-BD46-75076B5F95F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102196" y="3897014"/>
            <a:ext cx="128588" cy="142875"/>
          </a:xfrm>
          <a:prstGeom prst="teardrop">
            <a:avLst/>
          </a:prstGeom>
          <a:solidFill>
            <a:srgbClr val="FFB81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73" name="Rectangle: Rounded Corners 20">
            <a:extLst>
              <a:ext uri="{FF2B5EF4-FFF2-40B4-BE49-F238E27FC236}">
                <a16:creationId xmlns:a16="http://schemas.microsoft.com/office/drawing/2014/main" id="{5055702A-A9FA-416D-A0CD-2F51A0FDE6B1}"/>
              </a:ext>
            </a:extLst>
          </p:cNvPr>
          <p:cNvSpPr/>
          <p:nvPr/>
        </p:nvSpPr>
        <p:spPr>
          <a:xfrm>
            <a:off x="5902942" y="2990647"/>
            <a:ext cx="947165" cy="359095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6366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Public</a:t>
            </a: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s-E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consultation</a:t>
            </a:r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4" name="Rectangle: Rounded Corners 21">
            <a:extLst>
              <a:ext uri="{FF2B5EF4-FFF2-40B4-BE49-F238E27FC236}">
                <a16:creationId xmlns:a16="http://schemas.microsoft.com/office/drawing/2014/main" id="{67AF3A4F-AD96-4F8C-A329-DFE298753865}"/>
              </a:ext>
            </a:extLst>
          </p:cNvPr>
          <p:cNvSpPr/>
          <p:nvPr/>
        </p:nvSpPr>
        <p:spPr>
          <a:xfrm>
            <a:off x="8351550" y="2989041"/>
            <a:ext cx="731335" cy="338554"/>
          </a:xfrm>
          <a:prstGeom prst="roundRect">
            <a:avLst>
              <a:gd name="adj" fmla="val 0"/>
            </a:avLst>
          </a:prstGeom>
          <a:solidFill>
            <a:srgbClr val="FFB81C">
              <a:lumMod val="20000"/>
              <a:lumOff val="80000"/>
            </a:srgbClr>
          </a:solidFill>
          <a:ln w="19050">
            <a:solidFill>
              <a:srgbClr val="FFB81C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Approval of MB 6.05</a:t>
            </a:r>
          </a:p>
        </p:txBody>
      </p:sp>
      <p:sp>
        <p:nvSpPr>
          <p:cNvPr id="175" name="OTLSHAPE_M_7b0996464ffd4cd3a3b383ab1ba22438_Shape">
            <a:extLst>
              <a:ext uri="{FF2B5EF4-FFF2-40B4-BE49-F238E27FC236}">
                <a16:creationId xmlns:a16="http://schemas.microsoft.com/office/drawing/2014/main" id="{B2539683-D586-4562-BD46-75076B5F95F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644992" y="3506071"/>
            <a:ext cx="128588" cy="142875"/>
          </a:xfrm>
          <a:prstGeom prst="teardrop">
            <a:avLst/>
          </a:prstGeom>
          <a:solidFill>
            <a:srgbClr val="FFB81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TYNDP 2022 – TYNDP 2022 General Timeline</a:t>
            </a:r>
            <a:endParaRPr dirty="0"/>
          </a:p>
        </p:txBody>
      </p:sp>
      <p:pic>
        <p:nvPicPr>
          <p:cNvPr id="3074" name="Picture 2" descr="Screenshot 2021-03-18 at 11.15.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947737"/>
            <a:ext cx="8582951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89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5th PCI list</a:t>
            </a:r>
            <a:endParaRPr/>
          </a:p>
        </p:txBody>
      </p:sp>
      <p:sp>
        <p:nvSpPr>
          <p:cNvPr id="161" name="Google Shape;161;p11"/>
          <p:cNvSpPr txBox="1">
            <a:spLocks noGrp="1"/>
          </p:cNvSpPr>
          <p:nvPr>
            <p:ph type="body" idx="1"/>
          </p:nvPr>
        </p:nvSpPr>
        <p:spPr>
          <a:xfrm>
            <a:off x="591106" y="836712"/>
            <a:ext cx="8332788" cy="476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"/>
              <a:buChar char="•"/>
            </a:pPr>
            <a:r>
              <a:rPr lang="en-US" sz="1800" dirty="0">
                <a:solidFill>
                  <a:srgbClr val="595959"/>
                </a:solidFill>
              </a:rPr>
              <a:t>The 5th PCI list will be prepared in line with current TEN-E Regulation and not with future one. H2 is not in the scope of current regulation.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"/>
              <a:buChar char="•"/>
            </a:pPr>
            <a:r>
              <a:rPr lang="en-US" sz="1800" dirty="0">
                <a:solidFill>
                  <a:srgbClr val="595959"/>
                </a:solidFill>
              </a:rPr>
              <a:t>17 November: Kick-off meeting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"/>
              <a:buChar char="•"/>
            </a:pPr>
            <a:r>
              <a:rPr lang="en-US" sz="1800" dirty="0">
                <a:solidFill>
                  <a:srgbClr val="595959"/>
                </a:solidFill>
              </a:rPr>
              <a:t>10 February: Draft methodology for identification of system needs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"/>
              <a:buChar char="•"/>
            </a:pPr>
            <a:r>
              <a:rPr lang="en-US" sz="1800" dirty="0">
                <a:solidFill>
                  <a:srgbClr val="595959"/>
                </a:solidFill>
              </a:rPr>
              <a:t>15-16 March: Final identification of system needs 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"/>
              <a:buChar char="•"/>
            </a:pPr>
            <a:endParaRPr sz="1800" dirty="0">
              <a:solidFill>
                <a:srgbClr val="595959"/>
              </a:solidFill>
            </a:endParaRPr>
          </a:p>
          <a:p>
            <a:pPr marL="457200" lvl="0" indent="-320040" algn="l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"/>
              <a:buNone/>
            </a:pPr>
            <a:endParaRPr sz="1800" dirty="0">
              <a:solidFill>
                <a:srgbClr val="595959"/>
              </a:solidFill>
            </a:endParaRPr>
          </a:p>
          <a:p>
            <a:pPr marL="457200" lvl="0" indent="-320040" algn="l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"/>
              <a:buNone/>
            </a:pPr>
            <a:endParaRPr sz="1800" dirty="0">
              <a:solidFill>
                <a:srgbClr val="595959"/>
              </a:solidFill>
            </a:endParaRPr>
          </a:p>
        </p:txBody>
      </p:sp>
      <p:pic>
        <p:nvPicPr>
          <p:cNvPr id="162" name="Google Shape;162;p11" descr="cid:image019.png@01D6BCD7.009BF6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771" y="2525486"/>
            <a:ext cx="7389765" cy="36071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2098766" y="4258491"/>
            <a:ext cx="714103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10 Feb 2021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275504" y="4258491"/>
            <a:ext cx="878487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15-16 March2021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5th PCI list</a:t>
            </a:r>
            <a:endParaRPr/>
          </a:p>
        </p:txBody>
      </p:sp>
      <p:sp>
        <p:nvSpPr>
          <p:cNvPr id="161" name="Google Shape;161;p11"/>
          <p:cNvSpPr txBox="1">
            <a:spLocks noGrp="1"/>
          </p:cNvSpPr>
          <p:nvPr>
            <p:ph type="body" idx="1"/>
          </p:nvPr>
        </p:nvSpPr>
        <p:spPr>
          <a:xfrm>
            <a:off x="591106" y="836712"/>
            <a:ext cx="8332788" cy="476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>
              <a:spcBef>
                <a:spcPts val="0"/>
              </a:spcBef>
              <a:buClr>
                <a:schemeClr val="dk2"/>
              </a:buClr>
              <a:buSzPts val="2160"/>
              <a:buFont typeface="Arial"/>
              <a:buChar char="•"/>
            </a:pPr>
            <a:r>
              <a:rPr lang="en-US" sz="1800" dirty="0">
                <a:solidFill>
                  <a:srgbClr val="595959"/>
                </a:solidFill>
                <a:hlinkClick r:id="rId3"/>
              </a:rPr>
              <a:t>Consultation </a:t>
            </a:r>
            <a:r>
              <a:rPr lang="en-US" sz="1800" dirty="0">
                <a:solidFill>
                  <a:srgbClr val="595959"/>
                </a:solidFill>
              </a:rPr>
              <a:t>on the list of candidate projects of common interest in electricity and gas – Deadline: </a:t>
            </a:r>
            <a:r>
              <a:rPr lang="en-US" sz="1800" u="sng" dirty="0">
                <a:solidFill>
                  <a:srgbClr val="595959"/>
                </a:solidFill>
              </a:rPr>
              <a:t>8 April 2021</a:t>
            </a:r>
            <a:r>
              <a:rPr lang="en-US" sz="1800" dirty="0">
                <a:solidFill>
                  <a:srgbClr val="595959"/>
                </a:solidFill>
              </a:rPr>
              <a:t>.</a:t>
            </a:r>
          </a:p>
          <a:p>
            <a:pPr lvl="0" indent="-457200">
              <a:spcBef>
                <a:spcPts val="0"/>
              </a:spcBef>
              <a:buClr>
                <a:schemeClr val="dk2"/>
              </a:buClr>
              <a:buSzPts val="2160"/>
              <a:buFont typeface="Arial"/>
              <a:buChar char="•"/>
            </a:pPr>
            <a:endParaRPr lang="en-US" sz="1800" dirty="0">
              <a:solidFill>
                <a:srgbClr val="595959"/>
              </a:solidFill>
            </a:endParaRPr>
          </a:p>
          <a:p>
            <a:pPr lvl="0" indent="-457200">
              <a:spcBef>
                <a:spcPts val="0"/>
              </a:spcBef>
              <a:buClr>
                <a:schemeClr val="dk2"/>
              </a:buClr>
              <a:buSzPts val="2160"/>
              <a:buFont typeface="Arial"/>
              <a:buChar char="•"/>
            </a:pPr>
            <a:r>
              <a:rPr lang="en-US" sz="1800" u="sng" dirty="0">
                <a:solidFill>
                  <a:srgbClr val="004494"/>
                </a:solidFill>
                <a:latin typeface="Arial" panose="020B0604020202020204" pitchFamily="34" charset="0"/>
                <a:hlinkClick r:id="rId4"/>
              </a:rPr>
              <a:t>List of candidate Projects of Common Interest in gas</a:t>
            </a:r>
            <a:endParaRPr lang="en-US" sz="18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lvl="0" indent="-457200">
              <a:spcBef>
                <a:spcPts val="0"/>
              </a:spcBef>
              <a:buClr>
                <a:schemeClr val="dk2"/>
              </a:buClr>
              <a:buSzPts val="2160"/>
              <a:buFont typeface="Arial"/>
              <a:buChar char="•"/>
            </a:pPr>
            <a:endParaRPr lang="en-US" sz="1800" dirty="0">
              <a:solidFill>
                <a:srgbClr val="595959"/>
              </a:solidFill>
            </a:endParaRPr>
          </a:p>
          <a:p>
            <a:pPr lvl="0" indent="-457200">
              <a:spcBef>
                <a:spcPts val="0"/>
              </a:spcBef>
              <a:buClr>
                <a:schemeClr val="dk2"/>
              </a:buClr>
              <a:buSzPts val="2160"/>
              <a:buFont typeface="Arial"/>
              <a:buChar char="•"/>
            </a:pPr>
            <a:r>
              <a:rPr lang="en-US" sz="1800" dirty="0">
                <a:solidFill>
                  <a:srgbClr val="595959"/>
                </a:solidFill>
              </a:rPr>
              <a:t>PCI candidates for the 5</a:t>
            </a:r>
            <a:r>
              <a:rPr lang="en-US" sz="1800" baseline="30000" dirty="0">
                <a:solidFill>
                  <a:srgbClr val="595959"/>
                </a:solidFill>
              </a:rPr>
              <a:t>th</a:t>
            </a:r>
            <a:r>
              <a:rPr lang="en-US" sz="1800" dirty="0">
                <a:solidFill>
                  <a:srgbClr val="595959"/>
                </a:solidFill>
              </a:rPr>
              <a:t> List in the region:</a:t>
            </a:r>
          </a:p>
          <a:p>
            <a:pPr lvl="0" indent="-457200">
              <a:spcBef>
                <a:spcPts val="0"/>
              </a:spcBef>
              <a:buClr>
                <a:schemeClr val="dk2"/>
              </a:buClr>
              <a:buSzPts val="2160"/>
              <a:buFont typeface="Arial"/>
              <a:buChar char="•"/>
            </a:pPr>
            <a:endParaRPr lang="en-US" sz="1800" dirty="0">
              <a:solidFill>
                <a:srgbClr val="595959"/>
              </a:solidFill>
            </a:endParaRPr>
          </a:p>
          <a:p>
            <a:pPr lvl="0" indent="-457200">
              <a:spcBef>
                <a:spcPts val="0"/>
              </a:spcBef>
              <a:buClr>
                <a:schemeClr val="dk2"/>
              </a:buClr>
              <a:buSzPts val="2160"/>
              <a:buFont typeface="Arial"/>
              <a:buChar char="•"/>
            </a:pPr>
            <a:endParaRPr lang="en-US" sz="1800" dirty="0">
              <a:solidFill>
                <a:srgbClr val="595959"/>
              </a:solidFill>
            </a:endParaRPr>
          </a:p>
          <a:p>
            <a:pPr lvl="0" indent="-457200">
              <a:spcBef>
                <a:spcPts val="0"/>
              </a:spcBef>
              <a:buClr>
                <a:schemeClr val="dk2"/>
              </a:buClr>
              <a:buSzPts val="2160"/>
              <a:buFont typeface="Arial"/>
              <a:buChar char="•"/>
            </a:pPr>
            <a:endParaRPr lang="en-US" sz="1800" dirty="0">
              <a:solidFill>
                <a:srgbClr val="595959"/>
              </a:solidFill>
            </a:endParaRPr>
          </a:p>
          <a:p>
            <a:pPr lvl="0" indent="-457200">
              <a:spcBef>
                <a:spcPts val="0"/>
              </a:spcBef>
              <a:buClr>
                <a:schemeClr val="dk2"/>
              </a:buClr>
              <a:buSzPts val="2160"/>
              <a:buFont typeface="Arial"/>
              <a:buChar char="•"/>
            </a:pPr>
            <a:endParaRPr lang="en-US" sz="1800" dirty="0">
              <a:solidFill>
                <a:srgbClr val="595959"/>
              </a:solidFill>
            </a:endParaRPr>
          </a:p>
          <a:p>
            <a:pPr lvl="0" indent="-457200">
              <a:spcBef>
                <a:spcPts val="0"/>
              </a:spcBef>
              <a:buClr>
                <a:schemeClr val="dk2"/>
              </a:buClr>
              <a:buSzPts val="2160"/>
              <a:buFont typeface="Arial"/>
              <a:buChar char="•"/>
            </a:pPr>
            <a:endParaRPr lang="en-US" sz="1800" dirty="0">
              <a:solidFill>
                <a:srgbClr val="595959"/>
              </a:solidFill>
            </a:endParaRPr>
          </a:p>
          <a:p>
            <a:pPr lvl="0" indent="-457200">
              <a:spcBef>
                <a:spcPts val="0"/>
              </a:spcBef>
              <a:buClr>
                <a:schemeClr val="dk2"/>
              </a:buClr>
              <a:buSzPts val="2160"/>
              <a:buFont typeface="Arial"/>
              <a:buChar char="•"/>
            </a:pPr>
            <a:endParaRPr lang="en-US" sz="1800" dirty="0">
              <a:solidFill>
                <a:srgbClr val="595959"/>
              </a:solidFill>
            </a:endParaRPr>
          </a:p>
          <a:p>
            <a:pPr lvl="0" indent="-457200">
              <a:spcBef>
                <a:spcPts val="0"/>
              </a:spcBef>
              <a:buClr>
                <a:schemeClr val="dk2"/>
              </a:buClr>
              <a:buSzPts val="2160"/>
              <a:buFont typeface="Arial"/>
              <a:buChar char="•"/>
            </a:pPr>
            <a:endParaRPr lang="en-US" sz="1800" dirty="0">
              <a:solidFill>
                <a:srgbClr val="595959"/>
              </a:solidFill>
            </a:endParaRPr>
          </a:p>
          <a:p>
            <a:pPr lvl="0" indent="-457200">
              <a:spcBef>
                <a:spcPts val="0"/>
              </a:spcBef>
              <a:buClr>
                <a:schemeClr val="dk2"/>
              </a:buClr>
              <a:buSzPts val="2160"/>
              <a:buFont typeface="Arial"/>
              <a:buChar char="•"/>
            </a:pPr>
            <a:endParaRPr lang="en-US" sz="1800" dirty="0">
              <a:solidFill>
                <a:srgbClr val="595959"/>
              </a:solidFill>
            </a:endParaRPr>
          </a:p>
          <a:p>
            <a:pPr lvl="0" indent="-457200">
              <a:spcBef>
                <a:spcPts val="0"/>
              </a:spcBef>
              <a:buClr>
                <a:schemeClr val="dk2"/>
              </a:buClr>
              <a:buSzPts val="2160"/>
              <a:buFont typeface="Arial"/>
              <a:buChar char="•"/>
            </a:pPr>
            <a:endParaRPr lang="en-US" sz="1800" dirty="0">
              <a:solidFill>
                <a:srgbClr val="595959"/>
              </a:solidFill>
            </a:endParaRPr>
          </a:p>
          <a:p>
            <a:pPr lvl="0" indent="-457200">
              <a:spcBef>
                <a:spcPts val="0"/>
              </a:spcBef>
              <a:buClr>
                <a:schemeClr val="dk2"/>
              </a:buClr>
              <a:buSzPts val="2160"/>
              <a:buFont typeface="Arial"/>
              <a:buChar char="•"/>
            </a:pPr>
            <a:endParaRPr lang="en-US" sz="1800" dirty="0">
              <a:solidFill>
                <a:srgbClr val="595959"/>
              </a:solidFill>
            </a:endParaRPr>
          </a:p>
          <a:p>
            <a:pPr lvl="0" indent="-457200">
              <a:spcBef>
                <a:spcPts val="0"/>
              </a:spcBef>
              <a:buClr>
                <a:schemeClr val="dk2"/>
              </a:buClr>
              <a:buSzPts val="2160"/>
              <a:buFont typeface="Arial"/>
              <a:buChar char="•"/>
            </a:pPr>
            <a:endParaRPr lang="en-US" sz="1800" dirty="0">
              <a:solidFill>
                <a:srgbClr val="595959"/>
              </a:solidFill>
            </a:endParaRPr>
          </a:p>
          <a:p>
            <a:pPr lvl="0" indent="-457200">
              <a:spcBef>
                <a:spcPts val="0"/>
              </a:spcBef>
              <a:buClr>
                <a:schemeClr val="dk2"/>
              </a:buClr>
              <a:buSzPts val="2160"/>
              <a:buFont typeface="Arial"/>
              <a:buChar char="•"/>
            </a:pPr>
            <a:endParaRPr sz="1800" dirty="0">
              <a:solidFill>
                <a:srgbClr val="595959"/>
              </a:solidFill>
            </a:endParaRPr>
          </a:p>
          <a:p>
            <a:pPr marL="457200" lvl="0" indent="-320040" algn="l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"/>
              <a:buNone/>
            </a:pPr>
            <a:endParaRPr sz="1800" dirty="0">
              <a:solidFill>
                <a:srgbClr val="595959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95535" y="2676821"/>
          <a:ext cx="8828358" cy="2344630"/>
        </p:xfrm>
        <a:graphic>
          <a:graphicData uri="http://schemas.openxmlformats.org/drawingml/2006/table">
            <a:tbl>
              <a:tblPr/>
              <a:tblGrid>
                <a:gridCol w="653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9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618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15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TYNDP Project </a:t>
                      </a:r>
                      <a:r>
                        <a:rPr lang="es-ES" sz="1050" b="1" i="0" u="none" strike="noStrike" dirty="0" err="1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number</a:t>
                      </a:r>
                      <a:r>
                        <a:rPr lang="es-ES" sz="105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 err="1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Name</a:t>
                      </a:r>
                      <a:r>
                        <a:rPr lang="es-ES" sz="105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es-ES" sz="1050" b="1" i="0" u="none" strike="noStrike" dirty="0" err="1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the</a:t>
                      </a:r>
                      <a:r>
                        <a:rPr lang="es-ES" sz="105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050" b="1" i="0" u="none" strike="noStrike" dirty="0" err="1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project</a:t>
                      </a:r>
                      <a:endParaRPr lang="es-ES" sz="1050" b="1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Country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Promoter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Current phase of the project 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 Project date of </a:t>
                      </a:r>
                      <a:r>
                        <a:rPr lang="es-ES" sz="1050" b="1" i="0" u="none" strike="noStrike" dirty="0" err="1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commissioning</a:t>
                      </a:r>
                      <a:r>
                        <a:rPr lang="es-ES" sz="105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err="1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Descritption</a:t>
                      </a:r>
                      <a:r>
                        <a:rPr lang="en-US" sz="1050" b="1" i="0" u="none" strike="noStrike" baseline="0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050" b="1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00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ETR-N-921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Circular economy: waste to biomethane 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 err="1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Spain</a:t>
                      </a:r>
                      <a:endParaRPr lang="es-ES" sz="105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Reganosa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Feasibility Study (definition of the feedstocks to be treated vs. plant nominal capacity)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TRA-A-429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 err="1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Adaptation</a:t>
                      </a:r>
                      <a:r>
                        <a:rPr lang="es-ES" sz="105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 L- gas -  H-gas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France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 err="1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GRTgaz</a:t>
                      </a:r>
                      <a:r>
                        <a:rPr lang="es-ES" sz="105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lang="es-ES" sz="1050" b="0" i="0" u="none" strike="noStrike" dirty="0" err="1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Storengy</a:t>
                      </a:r>
                      <a:endParaRPr lang="es-ES" sz="105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 err="1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Engineering</a:t>
                      </a:r>
                      <a:r>
                        <a:rPr lang="es-ES" sz="105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050" b="0" i="0" u="none" strike="noStrike" dirty="0" err="1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studies</a:t>
                      </a:r>
                      <a:endParaRPr lang="es-ES" sz="105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2025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Project group is composed by projects to ensure conversion of the existing L-gas infrastructure in Belgium and France into H-gas infrastructure so as to ensure flows of H-gas.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4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South GRIP</a:t>
            </a:r>
            <a:endParaRPr/>
          </a:p>
        </p:txBody>
      </p:sp>
      <p:sp>
        <p:nvSpPr>
          <p:cNvPr id="168" name="Google Shape;168;p12"/>
          <p:cNvSpPr txBox="1">
            <a:spLocks noGrp="1"/>
          </p:cNvSpPr>
          <p:nvPr>
            <p:ph type="body" idx="1"/>
          </p:nvPr>
        </p:nvSpPr>
        <p:spPr>
          <a:xfrm>
            <a:off x="591106" y="836711"/>
            <a:ext cx="8341758" cy="508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1800" b="1" dirty="0" err="1">
                <a:solidFill>
                  <a:srgbClr val="339966"/>
                </a:solidFill>
              </a:rPr>
              <a:t>Reganosa</a:t>
            </a:r>
            <a:r>
              <a:rPr lang="en-US" sz="1800" b="1" dirty="0">
                <a:solidFill>
                  <a:srgbClr val="339966"/>
                </a:solidFill>
              </a:rPr>
              <a:t> is the coordinator of 2021 edition</a:t>
            </a:r>
            <a:endParaRPr lang="en-US" dirty="0"/>
          </a:p>
          <a:p>
            <a:pPr marL="0" lvl="0" indent="0"/>
            <a:endParaRPr lang="en-US" sz="1500" b="1" dirty="0"/>
          </a:p>
          <a:p>
            <a:pPr marL="0" lvl="0" indent="0"/>
            <a:r>
              <a:rPr lang="en-US" sz="1500" b="1" dirty="0"/>
              <a:t>TSOs Actions:</a:t>
            </a:r>
          </a:p>
          <a:p>
            <a:pPr indent="-457200">
              <a:buClr>
                <a:schemeClr val="dk2"/>
              </a:buClr>
              <a:buSzPts val="2160"/>
              <a:buFont typeface="Arial"/>
              <a:buChar char="•"/>
            </a:pPr>
            <a:r>
              <a:rPr lang="en-US" sz="1500" b="1" dirty="0"/>
              <a:t>15</a:t>
            </a:r>
            <a:r>
              <a:rPr lang="en-US" sz="1500" b="1" baseline="30000" dirty="0"/>
              <a:t>th</a:t>
            </a:r>
            <a:r>
              <a:rPr lang="en-US" sz="1500" b="1" dirty="0"/>
              <a:t> January: </a:t>
            </a:r>
            <a:r>
              <a:rPr lang="en-US" sz="1500" dirty="0">
                <a:solidFill>
                  <a:srgbClr val="595959"/>
                </a:solidFill>
              </a:rPr>
              <a:t>Kick-off meeting (online).</a:t>
            </a:r>
          </a:p>
          <a:p>
            <a:pPr indent="-457200">
              <a:buClr>
                <a:schemeClr val="dk2"/>
              </a:buClr>
              <a:buSzPts val="2160"/>
              <a:buFont typeface="Arial"/>
              <a:buChar char="•"/>
            </a:pPr>
            <a:r>
              <a:rPr lang="en-US" sz="1500" b="1" dirty="0"/>
              <a:t>Strategy and content 2021 edition proposal: </a:t>
            </a:r>
            <a:r>
              <a:rPr lang="en-US" sz="1500" dirty="0">
                <a:solidFill>
                  <a:srgbClr val="595959"/>
                </a:solidFill>
              </a:rPr>
              <a:t>Focus on ETR projects and decarbonization priorities in line with the European Green Deal.</a:t>
            </a:r>
          </a:p>
          <a:p>
            <a:pPr indent="-457200">
              <a:buClr>
                <a:schemeClr val="dk2"/>
              </a:buClr>
              <a:buSzPts val="2160"/>
              <a:buFont typeface="Arial"/>
              <a:buChar char="•"/>
            </a:pPr>
            <a:r>
              <a:rPr lang="en-US" sz="1500" b="1" dirty="0"/>
              <a:t>Meetings on 3</a:t>
            </a:r>
            <a:r>
              <a:rPr lang="en-US" sz="1500" b="1" baseline="30000" dirty="0"/>
              <a:t>rd</a:t>
            </a:r>
            <a:r>
              <a:rPr lang="en-US" sz="1500" b="1" dirty="0"/>
              <a:t> February and 10</a:t>
            </a:r>
            <a:r>
              <a:rPr lang="en-US" sz="1500" b="1" baseline="30000" dirty="0"/>
              <a:t>th</a:t>
            </a:r>
            <a:r>
              <a:rPr lang="en-US" sz="1500" b="1" dirty="0"/>
              <a:t> March (online): </a:t>
            </a:r>
            <a:r>
              <a:rPr lang="en-US" sz="1500" dirty="0">
                <a:solidFill>
                  <a:srgbClr val="595959"/>
                </a:solidFill>
              </a:rPr>
              <a:t>Approval of the index of the South GRIP 2021 document and distribution of the chapters to be elaborated by each TSO.</a:t>
            </a:r>
          </a:p>
          <a:p>
            <a:pPr indent="-457200">
              <a:buClr>
                <a:schemeClr val="dk2"/>
              </a:buClr>
              <a:buSzPts val="2160"/>
              <a:buFont typeface="Arial"/>
              <a:buChar char="•"/>
            </a:pPr>
            <a:r>
              <a:rPr lang="en-US" sz="1500" b="1" dirty="0"/>
              <a:t>March: </a:t>
            </a:r>
            <a:r>
              <a:rPr lang="en-US" sz="1500" dirty="0">
                <a:solidFill>
                  <a:srgbClr val="595959"/>
                </a:solidFill>
              </a:rPr>
              <a:t>Data exchange between TSOs of the South Region for the drafting of the chapters.</a:t>
            </a:r>
            <a:endParaRPr lang="en-US" sz="1500" b="1" dirty="0"/>
          </a:p>
          <a:p>
            <a:pPr indent="-457200">
              <a:buClr>
                <a:schemeClr val="dk2"/>
              </a:buClr>
              <a:buSzPts val="2160"/>
              <a:buFont typeface="Arial"/>
              <a:buChar char="•"/>
            </a:pPr>
            <a:r>
              <a:rPr lang="en-US" sz="1500" b="1" dirty="0"/>
              <a:t>January - September: </a:t>
            </a:r>
            <a:r>
              <a:rPr lang="en-US" sz="1500" dirty="0">
                <a:solidFill>
                  <a:srgbClr val="595959"/>
                </a:solidFill>
              </a:rPr>
              <a:t>ENTSOG support.</a:t>
            </a:r>
            <a:endParaRPr lang="en-US" sz="1500" b="1" dirty="0"/>
          </a:p>
          <a:p>
            <a:pPr lvl="0" indent="-457200">
              <a:buClr>
                <a:schemeClr val="dk2"/>
              </a:buClr>
              <a:buSzPts val="2160"/>
              <a:buFont typeface="Arial"/>
              <a:buChar char="•"/>
            </a:pPr>
            <a:endParaRPr lang="en-US" sz="1500" b="1" dirty="0"/>
          </a:p>
          <a:p>
            <a:pPr lvl="0" indent="-457200">
              <a:buClr>
                <a:schemeClr val="dk2"/>
              </a:buClr>
              <a:buSzPts val="2160"/>
              <a:buFont typeface="Arial"/>
              <a:buChar char="•"/>
            </a:pPr>
            <a:endParaRPr lang="en-US" sz="1500" b="1" dirty="0"/>
          </a:p>
          <a:p>
            <a:pPr lvl="0" indent="-457200">
              <a:buClr>
                <a:schemeClr val="dk2"/>
              </a:buClr>
              <a:buSzPts val="2160"/>
              <a:buFont typeface="Arial"/>
              <a:buChar char="•"/>
            </a:pPr>
            <a:endParaRPr lang="en-US" sz="1500" b="1" dirty="0"/>
          </a:p>
          <a:p>
            <a:pPr lvl="0" indent="-457200">
              <a:buClr>
                <a:schemeClr val="dk2"/>
              </a:buClr>
              <a:buSzPts val="2160"/>
              <a:buFont typeface="Arial"/>
              <a:buChar char="•"/>
            </a:pPr>
            <a:endParaRPr lang="en-US" sz="1500" b="1" dirty="0"/>
          </a:p>
          <a:p>
            <a:pPr lvl="0" indent="-457200">
              <a:buClr>
                <a:schemeClr val="dk2"/>
              </a:buClr>
              <a:buSzPts val="2160"/>
              <a:buFont typeface="Arial"/>
              <a:buChar char="•"/>
            </a:pPr>
            <a:endParaRPr lang="en-US" sz="1500" b="1" dirty="0"/>
          </a:p>
          <a:p>
            <a:pPr lvl="0" indent="-457200">
              <a:buClr>
                <a:schemeClr val="dk2"/>
              </a:buClr>
              <a:buSzPts val="2160"/>
              <a:buFont typeface="Arial"/>
              <a:buChar char="•"/>
            </a:pPr>
            <a:endParaRPr lang="en-US" sz="1500" b="1" dirty="0"/>
          </a:p>
          <a:p>
            <a:pPr marL="0" lvl="0" indent="0">
              <a:buClr>
                <a:schemeClr val="dk2"/>
              </a:buClr>
              <a:buSzPts val="2160"/>
            </a:pPr>
            <a:endParaRPr lang="en-US" sz="1500" b="1" dirty="0"/>
          </a:p>
          <a:p>
            <a:pPr marL="0" lvl="0" indent="0">
              <a:buClr>
                <a:schemeClr val="dk2"/>
              </a:buClr>
              <a:buSzPts val="2160"/>
            </a:pPr>
            <a:endParaRPr lang="en-US" sz="1500" b="1" dirty="0"/>
          </a:p>
          <a:p>
            <a:pPr marL="0" lvl="0" indent="0">
              <a:buClr>
                <a:schemeClr val="dk2"/>
              </a:buClr>
              <a:buSzPts val="2160"/>
            </a:pPr>
            <a:endParaRPr lang="en-US"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South GRIP</a:t>
            </a:r>
            <a:endParaRPr/>
          </a:p>
        </p:txBody>
      </p:sp>
      <p:sp>
        <p:nvSpPr>
          <p:cNvPr id="168" name="Google Shape;168;p12"/>
          <p:cNvSpPr txBox="1">
            <a:spLocks noGrp="1"/>
          </p:cNvSpPr>
          <p:nvPr>
            <p:ph type="body" idx="1"/>
          </p:nvPr>
        </p:nvSpPr>
        <p:spPr>
          <a:xfrm>
            <a:off x="573421" y="697781"/>
            <a:ext cx="8605146" cy="508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sz="1600" b="1" dirty="0"/>
              <a:t>Approved index for the 2021 edition:</a:t>
            </a:r>
            <a:endParaRPr lang="en-US" sz="1600" dirty="0"/>
          </a:p>
          <a:p>
            <a:pPr marL="0" indent="0">
              <a:spcBef>
                <a:spcPts val="300"/>
              </a:spcBef>
              <a:buClr>
                <a:schemeClr val="dk2"/>
              </a:buClr>
              <a:buSzPts val="2160"/>
            </a:pPr>
            <a:r>
              <a:rPr lang="en-US" sz="1600" dirty="0">
                <a:solidFill>
                  <a:srgbClr val="595959"/>
                </a:solidFill>
              </a:rPr>
              <a:t>1. Foreword</a:t>
            </a:r>
          </a:p>
          <a:p>
            <a:pPr marL="0" indent="0">
              <a:spcBef>
                <a:spcPts val="300"/>
              </a:spcBef>
              <a:buClr>
                <a:schemeClr val="dk2"/>
              </a:buClr>
              <a:buSzPts val="2160"/>
            </a:pPr>
            <a:r>
              <a:rPr lang="en-US" sz="1600" dirty="0">
                <a:solidFill>
                  <a:srgbClr val="595959"/>
                </a:solidFill>
              </a:rPr>
              <a:t>2. Executive summary/Conclusions</a:t>
            </a:r>
          </a:p>
          <a:p>
            <a:pPr marL="0" indent="0">
              <a:spcBef>
                <a:spcPts val="300"/>
              </a:spcBef>
              <a:buClr>
                <a:schemeClr val="dk2"/>
              </a:buClr>
              <a:buSzPts val="2160"/>
            </a:pPr>
            <a:r>
              <a:rPr lang="en-US" sz="1600" dirty="0">
                <a:solidFill>
                  <a:srgbClr val="595959"/>
                </a:solidFill>
              </a:rPr>
              <a:t>3. Introduction</a:t>
            </a:r>
          </a:p>
          <a:p>
            <a:pPr marL="457200" lvl="1" indent="0">
              <a:spcBef>
                <a:spcPts val="300"/>
              </a:spcBef>
              <a:buClr>
                <a:schemeClr val="dk2"/>
              </a:buClr>
              <a:buNone/>
            </a:pPr>
            <a:r>
              <a:rPr lang="en-US" sz="1600" dirty="0">
                <a:solidFill>
                  <a:srgbClr val="595959"/>
                </a:solidFill>
              </a:rPr>
              <a:t>a. Preamble</a:t>
            </a:r>
          </a:p>
          <a:p>
            <a:pPr marL="457200" lvl="1" indent="0">
              <a:spcBef>
                <a:spcPts val="300"/>
              </a:spcBef>
              <a:buClr>
                <a:schemeClr val="dk2"/>
              </a:buClr>
              <a:buNone/>
            </a:pPr>
            <a:r>
              <a:rPr lang="en-US" sz="1600" dirty="0">
                <a:solidFill>
                  <a:srgbClr val="595959"/>
                </a:solidFill>
              </a:rPr>
              <a:t>b. Objectives and enhancements</a:t>
            </a:r>
          </a:p>
          <a:p>
            <a:pPr marL="0" indent="0">
              <a:spcBef>
                <a:spcPts val="300"/>
              </a:spcBef>
              <a:buClr>
                <a:schemeClr val="dk2"/>
              </a:buClr>
              <a:buSzPts val="2160"/>
            </a:pPr>
            <a:r>
              <a:rPr lang="en-US" sz="1600" dirty="0">
                <a:solidFill>
                  <a:srgbClr val="595959"/>
                </a:solidFill>
              </a:rPr>
              <a:t>4. European Union towards net-zero 2050</a:t>
            </a:r>
          </a:p>
          <a:p>
            <a:pPr marL="0" indent="0">
              <a:spcBef>
                <a:spcPts val="300"/>
              </a:spcBef>
              <a:buClr>
                <a:schemeClr val="dk2"/>
              </a:buClr>
              <a:buSzPts val="2160"/>
            </a:pPr>
            <a:r>
              <a:rPr lang="en-US" sz="1600" dirty="0">
                <a:solidFill>
                  <a:srgbClr val="595959"/>
                </a:solidFill>
              </a:rPr>
              <a:t>5. South Region context</a:t>
            </a:r>
          </a:p>
          <a:p>
            <a:pPr marL="457200" lvl="1" indent="0">
              <a:spcBef>
                <a:spcPts val="300"/>
              </a:spcBef>
              <a:buClr>
                <a:schemeClr val="dk2"/>
              </a:buClr>
              <a:buNone/>
            </a:pPr>
            <a:r>
              <a:rPr lang="en-US" sz="1600" dirty="0">
                <a:solidFill>
                  <a:srgbClr val="595959"/>
                </a:solidFill>
              </a:rPr>
              <a:t>a. Market overview</a:t>
            </a:r>
          </a:p>
          <a:p>
            <a:pPr marL="457200" lvl="1" indent="0">
              <a:spcBef>
                <a:spcPts val="300"/>
              </a:spcBef>
              <a:buClr>
                <a:schemeClr val="dk2"/>
              </a:buClr>
              <a:buNone/>
            </a:pPr>
            <a:r>
              <a:rPr lang="en-US" sz="1600" dirty="0">
                <a:solidFill>
                  <a:srgbClr val="595959"/>
                </a:solidFill>
              </a:rPr>
              <a:t>b. Demand and supply</a:t>
            </a:r>
          </a:p>
          <a:p>
            <a:pPr marL="0" indent="0">
              <a:spcBef>
                <a:spcPts val="300"/>
              </a:spcBef>
              <a:buClr>
                <a:schemeClr val="dk2"/>
              </a:buClr>
              <a:buSzPts val="2160"/>
            </a:pPr>
            <a:r>
              <a:rPr lang="en-US" sz="1600" dirty="0">
                <a:solidFill>
                  <a:srgbClr val="595959"/>
                </a:solidFill>
              </a:rPr>
              <a:t>6. Gas infrastructure: an efficient and reliable asset to decarbonize the South Region</a:t>
            </a:r>
          </a:p>
          <a:p>
            <a:pPr marL="457200" lvl="1" indent="0">
              <a:spcBef>
                <a:spcPts val="300"/>
              </a:spcBef>
              <a:buClr>
                <a:schemeClr val="dk2"/>
              </a:buClr>
              <a:buNone/>
            </a:pPr>
            <a:r>
              <a:rPr lang="en-US" sz="1600" dirty="0">
                <a:solidFill>
                  <a:srgbClr val="595959"/>
                </a:solidFill>
              </a:rPr>
              <a:t>a. South Region towards net-zero 2050</a:t>
            </a:r>
          </a:p>
          <a:p>
            <a:pPr marL="457200" lvl="1" indent="0">
              <a:spcBef>
                <a:spcPts val="300"/>
              </a:spcBef>
              <a:buClr>
                <a:schemeClr val="dk2"/>
              </a:buClr>
              <a:buNone/>
            </a:pPr>
            <a:r>
              <a:rPr lang="en-US" sz="1600" dirty="0">
                <a:solidFill>
                  <a:srgbClr val="595959"/>
                </a:solidFill>
              </a:rPr>
              <a:t>b. Future challenges and opportunities of gas markets in the South Region</a:t>
            </a:r>
          </a:p>
          <a:p>
            <a:pPr marL="0" indent="0">
              <a:spcBef>
                <a:spcPts val="300"/>
              </a:spcBef>
              <a:buClr>
                <a:schemeClr val="dk2"/>
              </a:buClr>
              <a:buSzPts val="2160"/>
            </a:pPr>
            <a:r>
              <a:rPr lang="en-US" sz="1600" dirty="0">
                <a:solidFill>
                  <a:srgbClr val="595959"/>
                </a:solidFill>
              </a:rPr>
              <a:t>7. Energy transition projects in the South Region</a:t>
            </a:r>
          </a:p>
          <a:p>
            <a:pPr marL="457200" lvl="1" indent="0">
              <a:spcBef>
                <a:spcPts val="300"/>
              </a:spcBef>
              <a:buClr>
                <a:schemeClr val="dk2"/>
              </a:buClr>
              <a:buNone/>
            </a:pPr>
            <a:r>
              <a:rPr lang="en-US" sz="1600" dirty="0">
                <a:solidFill>
                  <a:srgbClr val="595959"/>
                </a:solidFill>
              </a:rPr>
              <a:t>a. Overview of ETR projects in the South Region </a:t>
            </a:r>
          </a:p>
          <a:p>
            <a:pPr marL="457200" lvl="1" indent="0">
              <a:spcBef>
                <a:spcPts val="300"/>
              </a:spcBef>
              <a:buClr>
                <a:schemeClr val="dk2"/>
              </a:buClr>
              <a:buNone/>
            </a:pPr>
            <a:r>
              <a:rPr lang="en-US" sz="1600" dirty="0">
                <a:solidFill>
                  <a:srgbClr val="595959"/>
                </a:solidFill>
              </a:rPr>
              <a:t>b. ETR projects in France</a:t>
            </a:r>
          </a:p>
          <a:p>
            <a:pPr marL="457200" lvl="1" indent="0">
              <a:spcBef>
                <a:spcPts val="300"/>
              </a:spcBef>
              <a:buClr>
                <a:schemeClr val="dk2"/>
              </a:buClr>
              <a:buNone/>
            </a:pPr>
            <a:r>
              <a:rPr lang="en-US" sz="1600" dirty="0">
                <a:solidFill>
                  <a:srgbClr val="595959"/>
                </a:solidFill>
              </a:rPr>
              <a:t>c. ETR projects in Portugal</a:t>
            </a:r>
          </a:p>
          <a:p>
            <a:pPr marL="457200" lvl="1" indent="0">
              <a:spcBef>
                <a:spcPts val="300"/>
              </a:spcBef>
              <a:buClr>
                <a:schemeClr val="dk2"/>
              </a:buClr>
              <a:buNone/>
            </a:pPr>
            <a:r>
              <a:rPr lang="en-US" sz="1600" dirty="0">
                <a:solidFill>
                  <a:srgbClr val="595959"/>
                </a:solidFill>
              </a:rPr>
              <a:t>d. ETR projects in Spain</a:t>
            </a:r>
          </a:p>
          <a:p>
            <a:pPr lvl="0" indent="-457200">
              <a:buClr>
                <a:schemeClr val="dk2"/>
              </a:buClr>
              <a:buSzPts val="2160"/>
              <a:buFont typeface="Arial"/>
              <a:buChar char="•"/>
            </a:pPr>
            <a:endParaRPr lang="en-US" sz="1600" b="1" dirty="0"/>
          </a:p>
          <a:p>
            <a:pPr lvl="0" indent="-457200">
              <a:buClr>
                <a:schemeClr val="dk2"/>
              </a:buClr>
              <a:buSzPts val="2160"/>
              <a:buFont typeface="Arial"/>
              <a:buChar char="•"/>
            </a:pPr>
            <a:endParaRPr lang="en-US" sz="1600" b="1" dirty="0"/>
          </a:p>
          <a:p>
            <a:pPr lvl="0" indent="-457200">
              <a:buClr>
                <a:schemeClr val="dk2"/>
              </a:buClr>
              <a:buSzPts val="2160"/>
              <a:buFont typeface="Arial"/>
              <a:buChar char="•"/>
            </a:pPr>
            <a:endParaRPr lang="en-US" sz="1600" b="1" dirty="0"/>
          </a:p>
          <a:p>
            <a:pPr lvl="0" indent="-457200">
              <a:buClr>
                <a:schemeClr val="dk2"/>
              </a:buClr>
              <a:buSzPts val="2160"/>
              <a:buFont typeface="Arial"/>
              <a:buChar char="•"/>
            </a:pPr>
            <a:endParaRPr lang="en-US" sz="1600" b="1" dirty="0"/>
          </a:p>
          <a:p>
            <a:pPr lvl="0" indent="-457200">
              <a:buClr>
                <a:schemeClr val="dk2"/>
              </a:buClr>
              <a:buSzPts val="2160"/>
              <a:buFont typeface="Arial"/>
              <a:buChar char="•"/>
            </a:pPr>
            <a:endParaRPr lang="en-US" sz="1600" b="1" dirty="0"/>
          </a:p>
          <a:p>
            <a:pPr lvl="0" indent="-457200">
              <a:buClr>
                <a:schemeClr val="dk2"/>
              </a:buClr>
              <a:buSzPts val="2160"/>
              <a:buFont typeface="Arial"/>
              <a:buChar char="•"/>
            </a:pPr>
            <a:endParaRPr lang="en-US" sz="1600" b="1" dirty="0"/>
          </a:p>
          <a:p>
            <a:pPr marL="0" lvl="0" indent="0">
              <a:buClr>
                <a:schemeClr val="dk2"/>
              </a:buClr>
              <a:buSzPts val="2160"/>
            </a:pPr>
            <a:endParaRPr lang="en-US" sz="1600" b="1" dirty="0"/>
          </a:p>
          <a:p>
            <a:pPr marL="0" lvl="0" indent="0">
              <a:buClr>
                <a:schemeClr val="dk2"/>
              </a:buClr>
              <a:buSzPts val="2160"/>
            </a:pPr>
            <a:endParaRPr lang="en-US" sz="1600" b="1" dirty="0"/>
          </a:p>
          <a:p>
            <a:pPr marL="0" lvl="0" indent="0">
              <a:buClr>
                <a:schemeClr val="dk2"/>
              </a:buClr>
              <a:buSzPts val="2160"/>
            </a:pPr>
            <a:endParaRPr lang="en-US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853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MODELE-PPT-V4">
  <a:themeElements>
    <a:clrScheme name="CRE - indigo">
      <a:dk1>
        <a:sysClr val="windowText" lastClr="000000"/>
      </a:dk1>
      <a:lt1>
        <a:sysClr val="window" lastClr="FFFFFF"/>
      </a:lt1>
      <a:dk2>
        <a:srgbClr val="429188"/>
      </a:dk2>
      <a:lt2>
        <a:srgbClr val="68A64F"/>
      </a:lt2>
      <a:accent1>
        <a:srgbClr val="66A2D3"/>
      </a:accent1>
      <a:accent2>
        <a:srgbClr val="88598B"/>
      </a:accent2>
      <a:accent3>
        <a:srgbClr val="E74C2D"/>
      </a:accent3>
      <a:accent4>
        <a:srgbClr val="66A2D3"/>
      </a:accent4>
      <a:accent5>
        <a:srgbClr val="68A64F"/>
      </a:accent5>
      <a:accent6>
        <a:srgbClr val="000000"/>
      </a:accent6>
      <a:hlink>
        <a:srgbClr val="707173"/>
      </a:hlink>
      <a:folHlink>
        <a:srgbClr val="816967"/>
      </a:folHlink>
    </a:clrScheme>
    <a:fontScheme name="Charte Graphique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5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AF600CC0ACAD499BEFB7356AE0A630" ma:contentTypeVersion="1" ma:contentTypeDescription="Create a new document." ma:contentTypeScope="" ma:versionID="4b4c42244253e0d2dc85654af0bc13b6">
  <xsd:schema xmlns:xsd="http://www.w3.org/2001/XMLSchema" xmlns:xs="http://www.w3.org/2001/XMLSchema" xmlns:p="http://schemas.microsoft.com/office/2006/metadata/properties" xmlns:ns2="985daa2e-53d8-4475-82b8-9c7d25324e34" xmlns:ns3="5e504213-c016-4119-8560-5144fd469f2b" targetNamespace="http://schemas.microsoft.com/office/2006/metadata/properties" ma:root="true" ma:fieldsID="be45795db6d485eef8cf963733d5f8b6" ns2:_="" ns3:_="">
    <xsd:import namespace="985daa2e-53d8-4475-82b8-9c7d25324e34"/>
    <xsd:import namespace="5e504213-c016-4119-8560-5144fd469f2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04213-c016-4119-8560-5144fd469f2b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5e504213-c016-4119-8560-5144fd469f2b">57th IG_Meeting guide_v5.pptx</AcerDocumentName>
    <ACER_Abstract xmlns="985daa2e-53d8-4475-82b8-9c7d25324e34" xsi:nil="true"/>
    <_dlc_DocId xmlns="985daa2e-53d8-4475-82b8-9c7d25324e34">ACER-2021-01670</_dlc_DocId>
    <_dlc_DocIdUrl xmlns="985daa2e-53d8-4475-82b8-9c7d25324e34">
      <Url>https://extranet.acer.europa.eu/Events/57th-IG-Meeting/_layouts/15/DocIdRedir.aspx?ID=ACER-2021-01670</Url>
      <Description>ACER-2021-01670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94DB35E4-5EBF-4C3F-98E9-D1F319F2DB18}"/>
</file>

<file path=customXml/itemProps2.xml><?xml version="1.0" encoding="utf-8"?>
<ds:datastoreItem xmlns:ds="http://schemas.openxmlformats.org/officeDocument/2006/customXml" ds:itemID="{4B58E53D-22EB-4D1B-9036-37980DC166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99A92-D434-498F-B1BE-D08B70EC97A9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70B58786-B8EB-44D4-87C4-974BB3139D01}"/>
</file>

<file path=docProps/app.xml><?xml version="1.0" encoding="utf-8"?>
<Properties xmlns="http://schemas.openxmlformats.org/officeDocument/2006/extended-properties" xmlns:vt="http://schemas.openxmlformats.org/officeDocument/2006/docPropsVTypes">
  <Template>ACER new presentation template</Template>
  <TotalTime>4519</TotalTime>
  <Words>2281</Words>
  <Application>Microsoft Office PowerPoint</Application>
  <PresentationFormat>Presentación en pantalla (4:3)</PresentationFormat>
  <Paragraphs>402</Paragraphs>
  <Slides>32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14</vt:i4>
      </vt:variant>
      <vt:variant>
        <vt:lpstr>Tema</vt:lpstr>
      </vt:variant>
      <vt:variant>
        <vt:i4>9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56" baseType="lpstr">
      <vt:lpstr>ＭＳ Ｐゴシック</vt:lpstr>
      <vt:lpstr>Arial</vt:lpstr>
      <vt:lpstr>Arial Black</vt:lpstr>
      <vt:lpstr>Arial Unicode MS</vt:lpstr>
      <vt:lpstr>Calibri</vt:lpstr>
      <vt:lpstr>Cambria</vt:lpstr>
      <vt:lpstr>Courier New</vt:lpstr>
      <vt:lpstr>Franklin Gothic Book</vt:lpstr>
      <vt:lpstr>Franklin Gothic Heavy</vt:lpstr>
      <vt:lpstr>Noto Sans Symbols</vt:lpstr>
      <vt:lpstr>Times New Roman</vt:lpstr>
      <vt:lpstr>Trebuchet MS</vt:lpstr>
      <vt:lpstr>Verdana</vt:lpstr>
      <vt:lpstr>Wingdings</vt:lpstr>
      <vt:lpstr>ACER new presentation template</vt:lpstr>
      <vt:lpstr>Custom Design</vt:lpstr>
      <vt:lpstr>Office Theme</vt:lpstr>
      <vt:lpstr>ACER</vt:lpstr>
      <vt:lpstr>1_ACER</vt:lpstr>
      <vt:lpstr>1_Custom Design</vt:lpstr>
      <vt:lpstr>1_Office Theme</vt:lpstr>
      <vt:lpstr>MODELE-PPT-V4</vt:lpstr>
      <vt:lpstr>5_Vorlage Power Point</vt:lpstr>
      <vt:lpstr>Worksheet</vt:lpstr>
      <vt:lpstr>Presentación de PowerPoint</vt:lpstr>
      <vt:lpstr>     DRAFT AGENDA</vt:lpstr>
      <vt:lpstr>Presentación de PowerPoint</vt:lpstr>
      <vt:lpstr>Planning TYNDP 2020</vt:lpstr>
      <vt:lpstr>TYNDP 2022 – TYNDP 2022 General Timeline</vt:lpstr>
      <vt:lpstr>5th PCI list</vt:lpstr>
      <vt:lpstr>5th PCI list</vt:lpstr>
      <vt:lpstr>South GRIP</vt:lpstr>
      <vt:lpstr>South GRIP</vt:lpstr>
      <vt:lpstr>South GRIP</vt:lpstr>
      <vt:lpstr>Presentación de PowerPoint</vt:lpstr>
      <vt:lpstr>Presentación de PowerPoint</vt:lpstr>
      <vt:lpstr>Day-ahead prices France, Spain and The Netherlands</vt:lpstr>
      <vt:lpstr>Capacity utilization VIP Pirineos Nov – Nov  17-18 vs 18-19 vs 19-20 vs 20-21</vt:lpstr>
      <vt:lpstr>Day-ahead prices France, Spain and The Netherlands</vt:lpstr>
      <vt:lpstr>Presentación de PowerPoint</vt:lpstr>
      <vt:lpstr> 3.2. Trading of Portuguese products in MIBGAS:start-up and next steps</vt:lpstr>
      <vt:lpstr>Presentación de PowerPoint</vt:lpstr>
      <vt:lpstr>Presentación de PowerPoint</vt:lpstr>
      <vt:lpstr>Presentación de PowerPoint</vt:lpstr>
      <vt:lpstr>Tariffs at congested Ips  </vt:lpstr>
      <vt:lpstr>Tariffs at congested Ips  </vt:lpstr>
      <vt:lpstr>Tariffs at congested Ips  </vt:lpstr>
      <vt:lpstr>4. WP Third target: contribution of gases to decarbonisation</vt:lpstr>
      <vt:lpstr>4. WP Third target: contribution of gases to decarbonisation</vt:lpstr>
      <vt:lpstr>4. WP Third target: contribution of gases to decarbonisation</vt:lpstr>
      <vt:lpstr>H2 REN GRID</vt:lpstr>
      <vt:lpstr>Presentación de PowerPoint</vt:lpstr>
      <vt:lpstr>Presentación de PowerPoint</vt:lpstr>
      <vt:lpstr>5. WP Forth target: other items for discussion 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wholesale market functioning - for Madrid forum</dc:title>
  <dc:creator>Claire CAMUS (ACER)</dc:creator>
  <cp:lastModifiedBy>Alonso Borrego, Nuria</cp:lastModifiedBy>
  <cp:revision>972</cp:revision>
  <cp:lastPrinted>2017-09-12T10:38:10Z</cp:lastPrinted>
  <dcterms:created xsi:type="dcterms:W3CDTF">2011-11-28T15:46:36Z</dcterms:created>
  <dcterms:modified xsi:type="dcterms:W3CDTF">2021-03-23T11:55:51Z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0x01010098AF600CC0ACAD499BEFB7356AE0A630</vt:lpwstr>
  </property>
  <property fmtid="{D5CDD505-2E9C-101B-9397-08002B2CF9AE}" pid="3" name="_dlc_DocIdItemGuid">
    <vt:lpwstr>5c79a08b-fdf1-41a6-aafb-bb9228787b7e</vt:lpwstr>
  </property>
</Properties>
</file>