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8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13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23.xml" ContentType="application/vnd.openxmlformats-officedocument.presentationml.slide+xml"/>
  <Override PartName="/ppt/slides/slide21.xml" ContentType="application/vnd.openxmlformats-officedocument.presentationml.slide+xml"/>
  <Override PartName="/ppt/slides/slide25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rawing1.xml" ContentType="application/vnd.ms-office.drawingml.diagramDrawing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diagrams/colors1.xml" ContentType="application/vnd.openxmlformats-officedocument.drawingml.diagramColors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63" r:id="rId3"/>
    <p:sldId id="290" r:id="rId4"/>
    <p:sldId id="262" r:id="rId5"/>
    <p:sldId id="289" r:id="rId6"/>
    <p:sldId id="258" r:id="rId7"/>
    <p:sldId id="280" r:id="rId8"/>
    <p:sldId id="274" r:id="rId9"/>
    <p:sldId id="271" r:id="rId10"/>
    <p:sldId id="269" r:id="rId11"/>
    <p:sldId id="272" r:id="rId12"/>
    <p:sldId id="273" r:id="rId13"/>
    <p:sldId id="260" r:id="rId14"/>
    <p:sldId id="286" r:id="rId15"/>
    <p:sldId id="287" r:id="rId16"/>
    <p:sldId id="275" r:id="rId17"/>
    <p:sldId id="281" r:id="rId18"/>
    <p:sldId id="282" r:id="rId19"/>
    <p:sldId id="288" r:id="rId20"/>
    <p:sldId id="276" r:id="rId21"/>
    <p:sldId id="284" r:id="rId22"/>
    <p:sldId id="291" r:id="rId23"/>
    <p:sldId id="292" r:id="rId24"/>
    <p:sldId id="278" r:id="rId25"/>
    <p:sldId id="277" r:id="rId26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alf Lonsdorfer" initials="Lo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72" autoAdjust="0"/>
    <p:restoredTop sz="94689" autoAdjust="0"/>
  </p:normalViewPr>
  <p:slideViewPr>
    <p:cSldViewPr>
      <p:cViewPr>
        <p:scale>
          <a:sx n="90" d="100"/>
          <a:sy n="90" d="100"/>
        </p:scale>
        <p:origin x="-103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64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36" Type="http://schemas.openxmlformats.org/officeDocument/2006/relationships/customXml" Target="../customXml/item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35" Type="http://schemas.openxmlformats.org/officeDocument/2006/relationships/customXml" Target="../customXml/item3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B68DFD-96AB-498A-A43A-41CDC59F9D95}" type="doc">
      <dgm:prSet loTypeId="urn:microsoft.com/office/officeart/2005/8/layout/hProcess9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FF54AA25-9AD1-4AF3-8D17-0D80D6EB6C26}" type="pres">
      <dgm:prSet presAssocID="{0AB68DFD-96AB-498A-A43A-41CDC59F9D95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5FC2053-F11F-4551-86B0-905664E921EE}" type="pres">
      <dgm:prSet presAssocID="{0AB68DFD-96AB-498A-A43A-41CDC59F9D95}" presName="arrow" presStyleLbl="bgShp" presStyleIdx="0" presStyleCnt="1" custScaleX="117647" custLinFactNeighborY="-1220"/>
      <dgm:spPr/>
      <dgm:t>
        <a:bodyPr/>
        <a:lstStyle/>
        <a:p>
          <a:endParaRPr lang="en-GB"/>
        </a:p>
      </dgm:t>
    </dgm:pt>
    <dgm:pt modelId="{C2A2BEE5-860E-43AA-AC0A-CDAF2E1584DA}" type="pres">
      <dgm:prSet presAssocID="{0AB68DFD-96AB-498A-A43A-41CDC59F9D95}" presName="linearProcess" presStyleCnt="0"/>
      <dgm:spPr/>
      <dgm:t>
        <a:bodyPr/>
        <a:lstStyle/>
        <a:p>
          <a:endParaRPr lang="en-GB"/>
        </a:p>
      </dgm:t>
    </dgm:pt>
  </dgm:ptLst>
  <dgm:cxnLst>
    <dgm:cxn modelId="{2F99C691-A5EF-4E2F-B291-C15ACAFB5883}" type="presOf" srcId="{0AB68DFD-96AB-498A-A43A-41CDC59F9D95}" destId="{FF54AA25-9AD1-4AF3-8D17-0D80D6EB6C26}" srcOrd="0" destOrd="0" presId="urn:microsoft.com/office/officeart/2005/8/layout/hProcess9"/>
    <dgm:cxn modelId="{3D4C39A8-8B4A-4D9B-A52E-D8F69F6AEA6D}" type="presParOf" srcId="{FF54AA25-9AD1-4AF3-8D17-0D80D6EB6C26}" destId="{85FC2053-F11F-4551-86B0-905664E921EE}" srcOrd="0" destOrd="0" presId="urn:microsoft.com/office/officeart/2005/8/layout/hProcess9"/>
    <dgm:cxn modelId="{7A1DC350-2C2E-4CE0-A990-E563C309617C}" type="presParOf" srcId="{FF54AA25-9AD1-4AF3-8D17-0D80D6EB6C26}" destId="{C2A2BEE5-860E-43AA-AC0A-CDAF2E1584DA}" srcOrd="1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7F2618-1D95-4BDC-8513-999BEBDBBCAD}" type="datetimeFigureOut">
              <a:rPr lang="fi-FI" smtClean="0"/>
              <a:pPr/>
              <a:t>9.5.2012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B0CC18-A97F-4AD6-A433-E9D2BB4E6AA7}" type="slidenum">
              <a:rPr lang="fi-FI" smtClean="0"/>
              <a:pPr/>
              <a:t>‹nr.›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83127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0CC18-A97F-4AD6-A433-E9D2BB4E6AA7}" type="slidenum">
              <a:rPr lang="fi-FI" smtClean="0"/>
              <a:pPr/>
              <a:t>1</a:t>
            </a:fld>
            <a:endParaRPr lang="fi-FI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0CC18-A97F-4AD6-A433-E9D2BB4E6AA7}" type="slidenum">
              <a:rPr lang="fi-FI" smtClean="0"/>
              <a:pPr/>
              <a:t>10</a:t>
            </a:fld>
            <a:endParaRPr lang="fi-FI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0CC18-A97F-4AD6-A433-E9D2BB4E6AA7}" type="slidenum">
              <a:rPr lang="fi-FI" smtClean="0"/>
              <a:pPr/>
              <a:t>11</a:t>
            </a:fld>
            <a:endParaRPr lang="fi-FI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0CC18-A97F-4AD6-A433-E9D2BB4E6AA7}" type="slidenum">
              <a:rPr lang="fi-FI" smtClean="0"/>
              <a:pPr/>
              <a:t>12</a:t>
            </a:fld>
            <a:endParaRPr lang="fi-FI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0CC18-A97F-4AD6-A433-E9D2BB4E6AA7}" type="slidenum">
              <a:rPr lang="fi-FI" smtClean="0"/>
              <a:pPr/>
              <a:t>13</a:t>
            </a:fld>
            <a:endParaRPr lang="fi-FI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0CC18-A97F-4AD6-A433-E9D2BB4E6AA7}" type="slidenum">
              <a:rPr lang="fi-FI" smtClean="0"/>
              <a:pPr/>
              <a:t>14</a:t>
            </a:fld>
            <a:endParaRPr lang="fi-FI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0CC18-A97F-4AD6-A433-E9D2BB4E6AA7}" type="slidenum">
              <a:rPr lang="fi-FI" smtClean="0"/>
              <a:pPr/>
              <a:t>15</a:t>
            </a:fld>
            <a:endParaRPr lang="fi-FI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0CC18-A97F-4AD6-A433-E9D2BB4E6AA7}" type="slidenum">
              <a:rPr lang="fi-FI" smtClean="0"/>
              <a:pPr/>
              <a:t>16</a:t>
            </a:fld>
            <a:endParaRPr lang="fi-FI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0CC18-A97F-4AD6-A433-E9D2BB4E6AA7}" type="slidenum">
              <a:rPr lang="fi-FI" smtClean="0"/>
              <a:pPr/>
              <a:t>17</a:t>
            </a:fld>
            <a:endParaRPr lang="fi-FI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9459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F7CCB5F-5837-485E-88D3-740A246E0523}" type="slidenum">
              <a:rPr lang="en-GB" smtClean="0"/>
              <a:pPr/>
              <a:t>18</a:t>
            </a:fld>
            <a:endParaRPr lang="en-GB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0CC18-A97F-4AD6-A433-E9D2BB4E6AA7}" type="slidenum">
              <a:rPr lang="fi-FI" smtClean="0"/>
              <a:pPr/>
              <a:t>19</a:t>
            </a:fld>
            <a:endParaRPr lang="fi-F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0CC18-A97F-4AD6-A433-E9D2BB4E6AA7}" type="slidenum">
              <a:rPr lang="fi-FI" smtClean="0"/>
              <a:pPr/>
              <a:t>2</a:t>
            </a:fld>
            <a:endParaRPr lang="fi-FI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9459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F7CCB5F-5837-485E-88D3-740A246E0523}" type="slidenum">
              <a:rPr lang="en-GB" smtClean="0"/>
              <a:pPr/>
              <a:t>20</a:t>
            </a:fld>
            <a:endParaRPr lang="en-GB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0CC18-A97F-4AD6-A433-E9D2BB4E6AA7}" type="slidenum">
              <a:rPr lang="fi-FI" smtClean="0"/>
              <a:pPr/>
              <a:t>21</a:t>
            </a:fld>
            <a:endParaRPr lang="fi-FI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0CC18-A97F-4AD6-A433-E9D2BB4E6AA7}" type="slidenum">
              <a:rPr lang="fi-FI" smtClean="0"/>
              <a:pPr/>
              <a:t>22</a:t>
            </a:fld>
            <a:endParaRPr lang="fi-FI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0CC18-A97F-4AD6-A433-E9D2BB4E6AA7}" type="slidenum">
              <a:rPr lang="fi-FI" smtClean="0"/>
              <a:pPr/>
              <a:t>23</a:t>
            </a:fld>
            <a:endParaRPr lang="fi-FI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0CC18-A97F-4AD6-A433-E9D2BB4E6AA7}" type="slidenum">
              <a:rPr lang="fi-FI" smtClean="0"/>
              <a:pPr/>
              <a:t>24</a:t>
            </a:fld>
            <a:endParaRPr lang="fi-FI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0CC18-A97F-4AD6-A433-E9D2BB4E6AA7}" type="slidenum">
              <a:rPr lang="fi-FI" smtClean="0"/>
              <a:pPr/>
              <a:t>25</a:t>
            </a:fld>
            <a:endParaRPr lang="fi-FI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0CC18-A97F-4AD6-A433-E9D2BB4E6AA7}" type="slidenum">
              <a:rPr lang="fi-FI" smtClean="0"/>
              <a:pPr/>
              <a:t>3</a:t>
            </a:fld>
            <a:endParaRPr lang="fi-FI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xfrm>
            <a:off x="913421" y="4343179"/>
            <a:ext cx="191180" cy="252442"/>
          </a:xfrm>
          <a:noFill/>
          <a:ln/>
        </p:spPr>
        <p:txBody>
          <a:bodyPr/>
          <a:lstStyle/>
          <a:p>
            <a:pPr eaLnBrk="1" hangingPunct="1"/>
            <a:endParaRPr lang="fi-FI" smtClean="0">
              <a:latin typeface="Times New Roman" pitchFamily="18" charset="0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6518123" y="8913703"/>
            <a:ext cx="339877" cy="252442"/>
          </a:xfrm>
          <a:noFill/>
        </p:spPr>
        <p:txBody>
          <a:bodyPr/>
          <a:lstStyle/>
          <a:p>
            <a:pPr defTabSz="941388"/>
            <a:fld id="{7F55A574-334E-4D06-B7C4-723D2D8599E3}" type="slidenum">
              <a:rPr lang="en-US" smtClean="0"/>
              <a:pPr defTabSz="941388"/>
              <a:t>4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0CC18-A97F-4AD6-A433-E9D2BB4E6AA7}" type="slidenum">
              <a:rPr lang="fi-FI" smtClean="0"/>
              <a:pPr/>
              <a:t>5</a:t>
            </a:fld>
            <a:endParaRPr lang="fi-FI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0CC18-A97F-4AD6-A433-E9D2BB4E6AA7}" type="slidenum">
              <a:rPr lang="fi-FI" smtClean="0"/>
              <a:pPr/>
              <a:t>6</a:t>
            </a:fld>
            <a:endParaRPr lang="fi-FI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0CC18-A97F-4AD6-A433-E9D2BB4E6AA7}" type="slidenum">
              <a:rPr lang="fi-FI" smtClean="0"/>
              <a:pPr/>
              <a:t>7</a:t>
            </a:fld>
            <a:endParaRPr lang="fi-FI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0CC18-A97F-4AD6-A433-E9D2BB4E6AA7}" type="slidenum">
              <a:rPr lang="fi-FI" smtClean="0"/>
              <a:pPr/>
              <a:t>8</a:t>
            </a:fld>
            <a:endParaRPr lang="fi-FI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0CC18-A97F-4AD6-A433-E9D2BB4E6AA7}" type="slidenum">
              <a:rPr lang="fi-FI" smtClean="0"/>
              <a:pPr/>
              <a:t>9</a:t>
            </a:fld>
            <a:endParaRPr lang="fi-F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A0B10-370E-4766-8029-E890B21F03D0}" type="datetimeFigureOut">
              <a:rPr lang="fi-FI" smtClean="0"/>
              <a:pPr/>
              <a:t>9.5.2012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89D9D-974D-4AD5-B016-711AEF4DBD47}" type="slidenum">
              <a:rPr lang="fi-FI" smtClean="0"/>
              <a:pPr/>
              <a:t>‹nr.›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A0B10-370E-4766-8029-E890B21F03D0}" type="datetimeFigureOut">
              <a:rPr lang="fi-FI" smtClean="0"/>
              <a:pPr/>
              <a:t>9.5.2012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89D9D-974D-4AD5-B016-711AEF4DBD47}" type="slidenum">
              <a:rPr lang="fi-FI" smtClean="0"/>
              <a:pPr/>
              <a:t>‹nr.›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A0B10-370E-4766-8029-E890B21F03D0}" type="datetimeFigureOut">
              <a:rPr lang="fi-FI" smtClean="0"/>
              <a:pPr/>
              <a:t>9.5.2012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89D9D-974D-4AD5-B016-711AEF4DBD47}" type="slidenum">
              <a:rPr lang="fi-FI" smtClean="0"/>
              <a:pPr/>
              <a:t>‹nr.›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A0B10-370E-4766-8029-E890B21F03D0}" type="datetimeFigureOut">
              <a:rPr lang="fi-FI" smtClean="0"/>
              <a:pPr/>
              <a:t>9.5.2012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89D9D-974D-4AD5-B016-711AEF4DBD47}" type="slidenum">
              <a:rPr lang="fi-FI" smtClean="0"/>
              <a:pPr/>
              <a:t>‹nr.›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A0B10-370E-4766-8029-E890B21F03D0}" type="datetimeFigureOut">
              <a:rPr lang="fi-FI" smtClean="0"/>
              <a:pPr/>
              <a:t>9.5.2012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89D9D-974D-4AD5-B016-711AEF4DBD47}" type="slidenum">
              <a:rPr lang="fi-FI" smtClean="0"/>
              <a:pPr/>
              <a:t>‹nr.›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A0B10-370E-4766-8029-E890B21F03D0}" type="datetimeFigureOut">
              <a:rPr lang="fi-FI" smtClean="0"/>
              <a:pPr/>
              <a:t>9.5.2012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89D9D-974D-4AD5-B016-711AEF4DBD47}" type="slidenum">
              <a:rPr lang="fi-FI" smtClean="0"/>
              <a:pPr/>
              <a:t>‹nr.›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A0B10-370E-4766-8029-E890B21F03D0}" type="datetimeFigureOut">
              <a:rPr lang="fi-FI" smtClean="0"/>
              <a:pPr/>
              <a:t>9.5.2012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89D9D-974D-4AD5-B016-711AEF4DBD47}" type="slidenum">
              <a:rPr lang="fi-FI" smtClean="0"/>
              <a:pPr/>
              <a:t>‹nr.›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A0B10-370E-4766-8029-E890B21F03D0}" type="datetimeFigureOut">
              <a:rPr lang="fi-FI" smtClean="0"/>
              <a:pPr/>
              <a:t>9.5.2012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89D9D-974D-4AD5-B016-711AEF4DBD47}" type="slidenum">
              <a:rPr lang="fi-FI" smtClean="0"/>
              <a:pPr/>
              <a:t>‹nr.›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A0B10-370E-4766-8029-E890B21F03D0}" type="datetimeFigureOut">
              <a:rPr lang="fi-FI" smtClean="0"/>
              <a:pPr/>
              <a:t>9.5.2012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89D9D-974D-4AD5-B016-711AEF4DBD47}" type="slidenum">
              <a:rPr lang="fi-FI" smtClean="0"/>
              <a:pPr/>
              <a:t>‹nr.›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A0B10-370E-4766-8029-E890B21F03D0}" type="datetimeFigureOut">
              <a:rPr lang="fi-FI" smtClean="0"/>
              <a:pPr/>
              <a:t>9.5.2012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89D9D-974D-4AD5-B016-711AEF4DBD47}" type="slidenum">
              <a:rPr lang="fi-FI" smtClean="0"/>
              <a:pPr/>
              <a:t>‹nr.›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A0B10-370E-4766-8029-E890B21F03D0}" type="datetimeFigureOut">
              <a:rPr lang="fi-FI" smtClean="0"/>
              <a:pPr/>
              <a:t>9.5.2012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89D9D-974D-4AD5-B016-711AEF4DBD47}" type="slidenum">
              <a:rPr lang="fi-FI" smtClean="0"/>
              <a:pPr/>
              <a:t>‹nr.›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A0B10-370E-4766-8029-E890B21F03D0}" type="datetimeFigureOut">
              <a:rPr lang="fi-FI" smtClean="0"/>
              <a:pPr/>
              <a:t>9.5.2012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89D9D-974D-4AD5-B016-711AEF4DBD47}" type="slidenum">
              <a:rPr lang="fi-FI" smtClean="0"/>
              <a:pPr/>
              <a:t>‹nr.›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sz="3600" b="1" dirty="0" smtClean="0"/>
              <a:t>Roadmap for the common cross border intraday solution in the NWE area</a:t>
            </a:r>
            <a:endParaRPr lang="fi-FI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Report to the NWE IG</a:t>
            </a:r>
          </a:p>
          <a:p>
            <a:r>
              <a:rPr lang="fi-FI" sz="2800" dirty="0" smtClean="0"/>
              <a:t>09.05.2012 </a:t>
            </a:r>
            <a:endParaRPr lang="fi-FI" sz="28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899592" cy="924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28670"/>
            <a:ext cx="8388424" cy="5524666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Based on:</a:t>
            </a:r>
          </a:p>
          <a:p>
            <a:pPr lvl="2">
              <a:buNone/>
            </a:pPr>
            <a:endParaRPr lang="en-US" sz="500" dirty="0" smtClean="0"/>
          </a:p>
          <a:p>
            <a:pPr lvl="1"/>
            <a:r>
              <a:rPr lang="en-US" sz="1800" b="1" dirty="0" smtClean="0">
                <a:solidFill>
                  <a:schemeClr val="bg1">
                    <a:lumMod val="75000"/>
                  </a:schemeClr>
                </a:solidFill>
              </a:rPr>
              <a:t>Trading functionalities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(60%)</a:t>
            </a:r>
          </a:p>
          <a:p>
            <a:pPr lvl="1"/>
            <a:r>
              <a:rPr lang="en-US" sz="1800" b="1" dirty="0" smtClean="0">
                <a:solidFill>
                  <a:schemeClr val="bg1">
                    <a:lumMod val="75000"/>
                  </a:schemeClr>
                </a:solidFill>
              </a:rPr>
              <a:t>PX operational needs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(10%)</a:t>
            </a:r>
            <a:endParaRPr lang="en-US" sz="1800" b="1" dirty="0" smtClean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endParaRPr lang="en-US" sz="500" b="1" dirty="0" smtClean="0">
              <a:solidFill>
                <a:schemeClr val="accent2"/>
              </a:solidFill>
            </a:endParaRPr>
          </a:p>
          <a:p>
            <a:pPr lvl="1"/>
            <a:r>
              <a:rPr lang="en-US" sz="1800" b="1" dirty="0" smtClean="0">
                <a:solidFill>
                  <a:srgbClr val="C00000"/>
                </a:solidFill>
              </a:rPr>
              <a:t>TSO high level requirements (10%)</a:t>
            </a:r>
          </a:p>
          <a:p>
            <a:pPr lvl="2"/>
            <a:r>
              <a:rPr lang="en-US" sz="1600" dirty="0" smtClean="0"/>
              <a:t>Explicit capacity access for OTC trading and XB balancing</a:t>
            </a:r>
          </a:p>
          <a:p>
            <a:pPr lvl="2"/>
            <a:r>
              <a:rPr lang="en-US" sz="1600" dirty="0" smtClean="0"/>
              <a:t>H2H Matrix display</a:t>
            </a:r>
          </a:p>
          <a:p>
            <a:pPr lvl="2"/>
            <a:r>
              <a:rPr lang="en-US" sz="1600" dirty="0" smtClean="0"/>
              <a:t>Market notification in case of capacity updates</a:t>
            </a:r>
          </a:p>
          <a:p>
            <a:pPr lvl="2"/>
            <a:r>
              <a:rPr lang="en-US" sz="1600" dirty="0" smtClean="0"/>
              <a:t>“Halt/un-halt” capacity allocation functionality per TSO/border</a:t>
            </a:r>
          </a:p>
          <a:p>
            <a:pPr lvl="2"/>
            <a:r>
              <a:rPr lang="en-US" sz="1600" dirty="0" smtClean="0"/>
              <a:t>…</a:t>
            </a:r>
          </a:p>
          <a:p>
            <a:pPr lvl="1"/>
            <a:endParaRPr lang="en-US" sz="500" b="1" dirty="0" smtClean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sz="1800" b="1" dirty="0" smtClean="0">
                <a:solidFill>
                  <a:schemeClr val="bg1">
                    <a:lumMod val="75000"/>
                  </a:schemeClr>
                </a:solidFill>
              </a:rPr>
              <a:t>Performance upgrade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(20%)</a:t>
            </a:r>
          </a:p>
          <a:p>
            <a:pPr lvl="1"/>
            <a:r>
              <a:rPr lang="en-US" sz="1800" b="1" dirty="0" smtClean="0">
                <a:solidFill>
                  <a:schemeClr val="bg1">
                    <a:lumMod val="75000"/>
                  </a:schemeClr>
                </a:solidFill>
              </a:rPr>
              <a:t>API implementation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(to be evaluated during May 2012)</a:t>
            </a:r>
          </a:p>
          <a:p>
            <a:endParaRPr lang="en-US" sz="2000" b="1" dirty="0" smtClean="0"/>
          </a:p>
          <a:p>
            <a:pPr lvl="1"/>
            <a:endParaRPr lang="en-US" sz="20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2008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Technical Gap Analysis: Main requirements</a:t>
            </a:r>
            <a:endParaRPr lang="en-US" sz="32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899592" cy="924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2008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Technical Gap Analysis: Main requirements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28670"/>
            <a:ext cx="8388424" cy="5524666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Based on:</a:t>
            </a:r>
          </a:p>
          <a:p>
            <a:pPr lvl="1"/>
            <a:endParaRPr lang="en-US" sz="500" b="1" dirty="0" smtClean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sz="1800" b="1" dirty="0" smtClean="0">
                <a:solidFill>
                  <a:schemeClr val="bg1">
                    <a:lumMod val="75000"/>
                  </a:schemeClr>
                </a:solidFill>
              </a:rPr>
              <a:t>Trading functionalities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(60%)</a:t>
            </a:r>
          </a:p>
          <a:p>
            <a:pPr lvl="1"/>
            <a:r>
              <a:rPr lang="en-US" sz="1800" b="1" dirty="0" smtClean="0">
                <a:solidFill>
                  <a:schemeClr val="bg1">
                    <a:lumMod val="75000"/>
                  </a:schemeClr>
                </a:solidFill>
              </a:rPr>
              <a:t>PX operational needs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(10%)</a:t>
            </a:r>
          </a:p>
          <a:p>
            <a:pPr lvl="1"/>
            <a:r>
              <a:rPr lang="en-US" sz="1800" b="1" dirty="0" smtClean="0">
                <a:solidFill>
                  <a:schemeClr val="bg1">
                    <a:lumMod val="75000"/>
                  </a:schemeClr>
                </a:solidFill>
              </a:rPr>
              <a:t>TSO high level requirements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(10%)</a:t>
            </a:r>
          </a:p>
          <a:p>
            <a:pPr lvl="1"/>
            <a:endParaRPr lang="en-US" sz="500" b="1" dirty="0" smtClean="0">
              <a:solidFill>
                <a:schemeClr val="accent2"/>
              </a:solidFill>
            </a:endParaRPr>
          </a:p>
          <a:p>
            <a:pPr lvl="1"/>
            <a:r>
              <a:rPr lang="en-US" sz="1800" b="1" dirty="0" smtClean="0">
                <a:solidFill>
                  <a:srgbClr val="C00000"/>
                </a:solidFill>
              </a:rPr>
              <a:t>Performance upgrade (20%)</a:t>
            </a:r>
          </a:p>
          <a:p>
            <a:pPr lvl="2"/>
            <a:r>
              <a:rPr lang="en-US" sz="1600" dirty="0" smtClean="0"/>
              <a:t>Improve real-time performances to increased number of orders, trades and concurrent logins</a:t>
            </a:r>
            <a:endParaRPr lang="en-US" sz="1600" i="1" dirty="0" smtClean="0"/>
          </a:p>
          <a:p>
            <a:pPr lvl="2"/>
            <a:r>
              <a:rPr lang="en-US" sz="1600" dirty="0" smtClean="0"/>
              <a:t>Increase system availability rate and stability / modularity</a:t>
            </a:r>
          </a:p>
          <a:p>
            <a:pPr marL="906463" lvl="2" indent="-3175">
              <a:buNone/>
            </a:pPr>
            <a:r>
              <a:rPr lang="en-US" sz="1600" i="1" dirty="0" smtClean="0"/>
              <a:t>(implies renewal of the hardware architecture and further development of the system </a:t>
            </a:r>
            <a:r>
              <a:rPr lang="en-US" sz="1600" i="1" dirty="0" err="1" smtClean="0"/>
              <a:t>softwares</a:t>
            </a:r>
            <a:r>
              <a:rPr lang="en-US" sz="1600" i="1" dirty="0" smtClean="0"/>
              <a:t>)</a:t>
            </a:r>
          </a:p>
          <a:p>
            <a:pPr lvl="1"/>
            <a:endParaRPr lang="en-US" sz="500" b="1" dirty="0" smtClean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sz="1800" b="1" dirty="0" smtClean="0">
                <a:solidFill>
                  <a:schemeClr val="bg1">
                    <a:lumMod val="75000"/>
                  </a:schemeClr>
                </a:solidFill>
              </a:rPr>
              <a:t>API implementation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(to be evaluated during May 2012)</a:t>
            </a:r>
          </a:p>
          <a:p>
            <a:endParaRPr lang="en-US" sz="2000" b="1" dirty="0" smtClean="0"/>
          </a:p>
          <a:p>
            <a:pPr lvl="1"/>
            <a:endParaRPr lang="en-US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899592" cy="924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2008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Technical Gap Analysis: Main requirements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28670"/>
            <a:ext cx="8388424" cy="5524666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Based on:</a:t>
            </a:r>
          </a:p>
          <a:p>
            <a:pPr lvl="1"/>
            <a:endParaRPr lang="en-US" sz="500" b="1" dirty="0" smtClean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sz="1800" b="1" dirty="0" smtClean="0">
                <a:solidFill>
                  <a:schemeClr val="bg1">
                    <a:lumMod val="75000"/>
                  </a:schemeClr>
                </a:solidFill>
              </a:rPr>
              <a:t>Trading functionalities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(60%)</a:t>
            </a:r>
          </a:p>
          <a:p>
            <a:pPr lvl="1"/>
            <a:r>
              <a:rPr lang="en-US" sz="1800" b="1" dirty="0" smtClean="0">
                <a:solidFill>
                  <a:schemeClr val="bg1">
                    <a:lumMod val="75000"/>
                  </a:schemeClr>
                </a:solidFill>
              </a:rPr>
              <a:t>PX operational needs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(10%)</a:t>
            </a:r>
          </a:p>
          <a:p>
            <a:pPr lvl="1"/>
            <a:r>
              <a:rPr lang="en-US" sz="1800" b="1" dirty="0" smtClean="0">
                <a:solidFill>
                  <a:schemeClr val="bg1">
                    <a:lumMod val="75000"/>
                  </a:schemeClr>
                </a:solidFill>
              </a:rPr>
              <a:t>TSO high level requirements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(10%)</a:t>
            </a:r>
          </a:p>
          <a:p>
            <a:pPr lvl="1"/>
            <a:r>
              <a:rPr lang="en-US" sz="1800" b="1" dirty="0" smtClean="0">
                <a:solidFill>
                  <a:schemeClr val="bg1">
                    <a:lumMod val="75000"/>
                  </a:schemeClr>
                </a:solidFill>
              </a:rPr>
              <a:t>Performance upgrade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(20%)</a:t>
            </a:r>
          </a:p>
          <a:p>
            <a:pPr lvl="1"/>
            <a:endParaRPr lang="en-US" sz="500" b="1" dirty="0" smtClean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sz="1800" b="1" dirty="0" smtClean="0">
                <a:solidFill>
                  <a:srgbClr val="C00000"/>
                </a:solidFill>
              </a:rPr>
              <a:t>API implementation (to be evaluated during May 2012)</a:t>
            </a:r>
          </a:p>
          <a:p>
            <a:pPr lvl="2"/>
            <a:r>
              <a:rPr lang="en-US" sz="1600" dirty="0" smtClean="0"/>
              <a:t>Access for PX: to retrieve and submit trades, orders, flows, capacities</a:t>
            </a:r>
          </a:p>
          <a:p>
            <a:pPr lvl="2"/>
            <a:r>
              <a:rPr lang="en-US" sz="1600" dirty="0" smtClean="0"/>
              <a:t>Access for traders and other customers: to submit orders, retrieve market trades, data, messages… </a:t>
            </a:r>
          </a:p>
          <a:p>
            <a:pPr lvl="2"/>
            <a:endParaRPr lang="en-US" sz="1600" dirty="0" smtClean="0"/>
          </a:p>
          <a:p>
            <a:endParaRPr lang="en-US" sz="2000" b="1" dirty="0" smtClean="0"/>
          </a:p>
          <a:p>
            <a:pPr lvl="1"/>
            <a:endParaRPr lang="en-US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899592" cy="924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4805"/>
            <a:ext cx="8219256" cy="4525963"/>
          </a:xfrm>
        </p:spPr>
        <p:txBody>
          <a:bodyPr>
            <a:noAutofit/>
          </a:bodyPr>
          <a:lstStyle/>
          <a:p>
            <a:r>
              <a:rPr lang="en-US" sz="2200" dirty="0" smtClean="0"/>
              <a:t>These preliminary outcomes of the technical gap analysis in terms of costs and implementation time appear more challenging than expected </a:t>
            </a:r>
          </a:p>
          <a:p>
            <a:endParaRPr lang="en-US" sz="2200" dirty="0" smtClean="0"/>
          </a:p>
          <a:p>
            <a:r>
              <a:rPr lang="en-US" sz="2200" dirty="0" smtClean="0"/>
              <a:t>Possible approaches to be further investigated:</a:t>
            </a:r>
          </a:p>
          <a:p>
            <a:pPr lvl="1"/>
            <a:r>
              <a:rPr lang="en-US" sz="1900" dirty="0" smtClean="0"/>
              <a:t>The providers of ELBAS (NPS and DIGIA), with concerned PXs and TSOs, to review, finalize and possibly adjust the gap analysis estimations (costs and implementation time)</a:t>
            </a:r>
          </a:p>
          <a:p>
            <a:pPr lvl="1"/>
            <a:r>
              <a:rPr lang="en-US" sz="1900" dirty="0" smtClean="0"/>
              <a:t>Direct route towards the Enduring solution by 2014 could be considered in the light of these first – and upcoming – estimates on the Interim development</a:t>
            </a:r>
          </a:p>
          <a:p>
            <a:pPr lvl="1"/>
            <a:r>
              <a:rPr lang="en-US" sz="1900" dirty="0" smtClean="0"/>
              <a:t>Phase the development and local implementation approach, to ensure a timely and secured market integration</a:t>
            </a:r>
          </a:p>
          <a:p>
            <a:pPr lvl="1"/>
            <a:endParaRPr lang="en-US" sz="1900" dirty="0" smtClean="0"/>
          </a:p>
          <a:p>
            <a:pPr lvl="2"/>
            <a:endParaRPr lang="en-US" sz="1500" i="1" dirty="0" smtClean="0"/>
          </a:p>
          <a:p>
            <a:pPr lvl="1"/>
            <a:endParaRPr lang="en-US" sz="1900" dirty="0" smtClean="0"/>
          </a:p>
          <a:p>
            <a:pPr lvl="1">
              <a:buNone/>
            </a:pPr>
            <a:endParaRPr lang="fr-FR" sz="1800" strike="sngStrike" dirty="0" smtClean="0"/>
          </a:p>
          <a:p>
            <a:pPr>
              <a:buNone/>
            </a:pPr>
            <a:endParaRPr lang="en-US" sz="2200" strike="sngStrike" dirty="0" smtClean="0"/>
          </a:p>
          <a:p>
            <a:endParaRPr lang="en-US" sz="22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44624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en-US" sz="3600" dirty="0" smtClean="0"/>
              <a:t>Technical Gap Analysis: Main requirements</a:t>
            </a:r>
            <a:endParaRPr lang="en-US" sz="36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99592" y="5229200"/>
            <a:ext cx="7776864" cy="64807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899592" cy="924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9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Content of the presentation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Conceptual representation of the technical solution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Technical gap analysis: Preliminary outcomes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1" dirty="0" smtClean="0"/>
              <a:t>Phased implementation approach: a possible way forward 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Conclusions &amp; Next steps</a:t>
            </a:r>
          </a:p>
          <a:p>
            <a:pPr marL="457200" indent="-457200">
              <a:buFont typeface="+mj-lt"/>
              <a:buAutoNum type="arabicPeriod"/>
            </a:pPr>
            <a:endParaRPr lang="en-US" sz="28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899592" cy="924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206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>
            <a:normAutofit/>
          </a:bodyPr>
          <a:lstStyle/>
          <a:p>
            <a:pPr marL="177800" indent="-177800"/>
            <a:r>
              <a:rPr lang="fr-FR" sz="2400" dirty="0" err="1"/>
              <a:t>Implementation</a:t>
            </a:r>
            <a:r>
              <a:rPr lang="fr-FR" sz="2400" dirty="0"/>
              <a:t> </a:t>
            </a:r>
            <a:r>
              <a:rPr lang="fr-FR" sz="2400" dirty="0" err="1"/>
              <a:t>phasing</a:t>
            </a:r>
            <a:r>
              <a:rPr lang="fr-FR" sz="2400" dirty="0"/>
              <a:t> </a:t>
            </a:r>
            <a:r>
              <a:rPr lang="fr-FR" sz="2400" dirty="0" err="1"/>
              <a:t>could</a:t>
            </a:r>
            <a:r>
              <a:rPr lang="fr-FR" sz="2400" dirty="0"/>
              <a:t> </a:t>
            </a:r>
            <a:r>
              <a:rPr lang="fr-FR" sz="2400" dirty="0" err="1"/>
              <a:t>secure</a:t>
            </a:r>
            <a:r>
              <a:rPr lang="fr-FR" sz="2400" dirty="0"/>
              <a:t> an </a:t>
            </a:r>
            <a:r>
              <a:rPr lang="fr-FR" sz="2400" dirty="0" err="1"/>
              <a:t>earlier</a:t>
            </a:r>
            <a:r>
              <a:rPr lang="fr-FR" sz="2400" dirty="0"/>
              <a:t> </a:t>
            </a:r>
            <a:r>
              <a:rPr lang="fr-FR" sz="2400" dirty="0" err="1"/>
              <a:t>readiness</a:t>
            </a:r>
            <a:r>
              <a:rPr lang="fr-FR" sz="2400" dirty="0"/>
              <a:t> of the SOB/CMM system usable for NWE </a:t>
            </a:r>
            <a:r>
              <a:rPr lang="fr-FR" sz="2400" dirty="0" err="1"/>
              <a:t>within</a:t>
            </a:r>
            <a:r>
              <a:rPr lang="fr-FR" sz="2400" dirty="0"/>
              <a:t> </a:t>
            </a:r>
            <a:r>
              <a:rPr lang="fr-FR" sz="2400"/>
              <a:t>6 </a:t>
            </a:r>
            <a:r>
              <a:rPr lang="fr-FR" sz="2400" smtClean="0"/>
              <a:t>months  - </a:t>
            </a:r>
            <a:r>
              <a:rPr lang="fr-FR" sz="2400" dirty="0" err="1"/>
              <a:t>provided</a:t>
            </a:r>
            <a:r>
              <a:rPr lang="fr-FR" sz="2400" dirty="0"/>
              <a:t> </a:t>
            </a:r>
            <a:r>
              <a:rPr lang="fr-FR" sz="2400" dirty="0" err="1"/>
              <a:t>sufficient</a:t>
            </a:r>
            <a:r>
              <a:rPr lang="fr-FR" sz="2400" dirty="0"/>
              <a:t> </a:t>
            </a:r>
            <a:r>
              <a:rPr lang="fr-FR" sz="2400" dirty="0" err="1"/>
              <a:t>development</a:t>
            </a:r>
            <a:r>
              <a:rPr lang="fr-FR" sz="2400" dirty="0"/>
              <a:t> </a:t>
            </a:r>
            <a:r>
              <a:rPr lang="fr-FR" sz="2400" dirty="0" err="1" smtClean="0"/>
              <a:t>resources</a:t>
            </a:r>
            <a:r>
              <a:rPr lang="fr-FR" sz="2400" dirty="0" smtClean="0"/>
              <a:t> </a:t>
            </a:r>
            <a:r>
              <a:rPr lang="fr-FR" sz="2400" dirty="0"/>
              <a:t>are made </a:t>
            </a:r>
            <a:r>
              <a:rPr lang="fr-FR" sz="2400" dirty="0" err="1"/>
              <a:t>available</a:t>
            </a:r>
            <a:r>
              <a:rPr lang="fr-FR" sz="2400" dirty="0"/>
              <a:t> by the service provider (</a:t>
            </a:r>
            <a:r>
              <a:rPr lang="fr-FR" sz="2400" dirty="0" err="1"/>
              <a:t>need</a:t>
            </a:r>
            <a:r>
              <a:rPr lang="fr-FR" sz="2400" dirty="0"/>
              <a:t> to manage </a:t>
            </a:r>
            <a:r>
              <a:rPr lang="fr-FR" sz="2400" dirty="0" err="1"/>
              <a:t>overlapping</a:t>
            </a:r>
            <a:r>
              <a:rPr lang="fr-FR" sz="2400" dirty="0"/>
              <a:t> </a:t>
            </a:r>
            <a:r>
              <a:rPr lang="fr-FR" sz="2400" dirty="0" err="1"/>
              <a:t>project</a:t>
            </a:r>
            <a:r>
              <a:rPr lang="fr-FR" sz="2400" dirty="0"/>
              <a:t> phases) </a:t>
            </a:r>
          </a:p>
          <a:p>
            <a:pPr marL="177800" indent="-177800"/>
            <a:endParaRPr lang="fr-FR" sz="2400" dirty="0" smtClean="0"/>
          </a:p>
          <a:p>
            <a:pPr marL="177800" indent="-177800"/>
            <a:r>
              <a:rPr lang="fr-FR" sz="2400" dirty="0" smtClean="0"/>
              <a:t>API </a:t>
            </a:r>
            <a:r>
              <a:rPr lang="fr-FR" sz="2400" dirty="0" err="1"/>
              <a:t>development</a:t>
            </a:r>
            <a:r>
              <a:rPr lang="fr-FR" sz="2400" dirty="0"/>
              <a:t> to </a:t>
            </a:r>
            <a:r>
              <a:rPr lang="fr-FR" sz="2400" dirty="0" err="1"/>
              <a:t>be</a:t>
            </a:r>
            <a:r>
              <a:rPr lang="fr-FR" sz="2400" dirty="0"/>
              <a:t> </a:t>
            </a:r>
            <a:r>
              <a:rPr lang="fr-FR" sz="2400" dirty="0" err="1"/>
              <a:t>planned</a:t>
            </a:r>
            <a:r>
              <a:rPr lang="fr-FR" sz="2400" dirty="0"/>
              <a:t> in </a:t>
            </a:r>
            <a:r>
              <a:rPr lang="fr-FR" sz="2400" dirty="0" err="1"/>
              <a:t>parrallel</a:t>
            </a:r>
            <a:r>
              <a:rPr lang="fr-FR" sz="2400" dirty="0"/>
              <a:t> if possible – </a:t>
            </a:r>
            <a:r>
              <a:rPr lang="fr-FR" sz="2400" dirty="0" err="1"/>
              <a:t>requirement</a:t>
            </a:r>
            <a:r>
              <a:rPr lang="fr-FR" sz="2400" dirty="0"/>
              <a:t> to </a:t>
            </a:r>
            <a:r>
              <a:rPr lang="fr-FR" sz="2400" dirty="0" err="1"/>
              <a:t>ensure</a:t>
            </a:r>
            <a:r>
              <a:rPr lang="fr-FR" sz="2400" dirty="0"/>
              <a:t> NWE solution compatibility </a:t>
            </a:r>
            <a:r>
              <a:rPr lang="fr-FR" sz="2400" dirty="0" err="1"/>
              <a:t>with</a:t>
            </a:r>
            <a:r>
              <a:rPr lang="fr-FR" sz="2400" dirty="0"/>
              <a:t> the </a:t>
            </a:r>
            <a:r>
              <a:rPr lang="fr-FR" sz="2400" dirty="0" err="1"/>
              <a:t>other</a:t>
            </a:r>
            <a:r>
              <a:rPr lang="fr-FR" sz="2400" dirty="0"/>
              <a:t> </a:t>
            </a:r>
            <a:r>
              <a:rPr lang="fr-FR" sz="2400" dirty="0" err="1"/>
              <a:t>regions</a:t>
            </a:r>
            <a:endParaRPr lang="fr-FR" sz="2400" dirty="0"/>
          </a:p>
          <a:p>
            <a:endParaRPr lang="en-US" sz="24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692696"/>
            <a:ext cx="9144000" cy="554404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800" b="1" i="1" dirty="0" smtClean="0">
                <a:latin typeface="+mj-lt"/>
                <a:ea typeface="+mj-ea"/>
                <a:cs typeface="+mj-cs"/>
              </a:rPr>
              <a:t>SOB-CMM development roadmap</a:t>
            </a:r>
            <a:endParaRPr kumimoji="0" lang="en-US" sz="28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44624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lvl="0" algn="ctr">
              <a:spcBef>
                <a:spcPct val="0"/>
              </a:spcBef>
            </a:pPr>
            <a:r>
              <a:rPr lang="en-US" sz="3600" dirty="0" smtClean="0"/>
              <a:t>Phased implementation: a possible way forward</a:t>
            </a:r>
            <a:endParaRPr lang="en-US" sz="3600" dirty="0" smtClean="0">
              <a:latin typeface="+mj-lt"/>
              <a:ea typeface="+mj-ea"/>
              <a:cs typeface="+mj-cs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899592" cy="924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52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5220072" y="2204864"/>
          <a:ext cx="3744416" cy="40808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/>
              </a:tblGrid>
              <a:tr h="328245">
                <a:tc>
                  <a:txBody>
                    <a:bodyPr/>
                    <a:lstStyle/>
                    <a:p>
                      <a:pPr algn="ctr"/>
                      <a:r>
                        <a:rPr lang="fr-FR" sz="1500" dirty="0" err="1" smtClean="0"/>
                        <a:t>Phased</a:t>
                      </a:r>
                      <a:r>
                        <a:rPr lang="fr-FR" sz="1500" dirty="0" smtClean="0"/>
                        <a:t> </a:t>
                      </a:r>
                      <a:r>
                        <a:rPr lang="fr-FR" sz="1500" dirty="0" err="1" smtClean="0"/>
                        <a:t>devt</a:t>
                      </a:r>
                      <a:r>
                        <a:rPr lang="fr-FR" sz="1500" dirty="0" smtClean="0"/>
                        <a:t>. </a:t>
                      </a:r>
                      <a:r>
                        <a:rPr lang="fr-FR" sz="1500" b="0" i="1" dirty="0" smtClean="0"/>
                        <a:t>(</a:t>
                      </a:r>
                      <a:r>
                        <a:rPr lang="fr-FR" sz="1500" b="0" i="1" dirty="0" err="1" smtClean="0"/>
                        <a:t>being</a:t>
                      </a:r>
                      <a:r>
                        <a:rPr lang="fr-FR" sz="1500" b="0" i="1" dirty="0" smtClean="0"/>
                        <a:t> </a:t>
                      </a:r>
                      <a:r>
                        <a:rPr lang="fr-FR" sz="1500" b="0" i="1" dirty="0" err="1" smtClean="0"/>
                        <a:t>detailed</a:t>
                      </a:r>
                      <a:r>
                        <a:rPr lang="fr-FR" sz="1500" b="0" i="1" dirty="0" smtClean="0"/>
                        <a:t>)</a:t>
                      </a:r>
                      <a:endParaRPr lang="fr-FR" sz="1500" b="0" i="1" dirty="0"/>
                    </a:p>
                  </a:txBody>
                  <a:tcPr/>
                </a:tc>
              </a:tr>
              <a:tr h="2145805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endParaRPr lang="fr-FR" sz="80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300" b="1" dirty="0" smtClean="0"/>
                        <a:t> Performance upgrades:</a:t>
                      </a:r>
                    </a:p>
                    <a:p>
                      <a:pPr marL="266700" marR="0" lvl="1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  <a:defRPr/>
                      </a:pP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Higher</a:t>
                      </a: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performance and 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response</a:t>
                      </a: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time</a:t>
                      </a:r>
                    </a:p>
                    <a:p>
                      <a:pPr marL="266700" marR="0" lvl="1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  <a:defRPr/>
                      </a:pPr>
                      <a:endParaRPr kumimoji="0" lang="fr-FR" sz="5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400" b="1" dirty="0" smtClean="0"/>
                        <a:t> </a:t>
                      </a:r>
                      <a:r>
                        <a:rPr lang="fr-FR" sz="1300" b="1" dirty="0" smtClean="0"/>
                        <a:t>TSO </a:t>
                      </a:r>
                      <a:r>
                        <a:rPr lang="fr-FR" sz="1300" b="1" dirty="0" err="1" smtClean="0"/>
                        <a:t>requirements</a:t>
                      </a:r>
                      <a:r>
                        <a:rPr lang="fr-FR" sz="1300" b="1" dirty="0" smtClean="0"/>
                        <a:t>:</a:t>
                      </a:r>
                    </a:p>
                    <a:p>
                      <a:pPr marL="266700" marR="0" lvl="1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  <a:defRPr/>
                      </a:pP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functional</a:t>
                      </a: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requirements</a:t>
                      </a:r>
                      <a:endParaRPr kumimoji="0" lang="fr-FR" sz="13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6700" marR="0" lvl="1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  <a:defRPr/>
                      </a:pPr>
                      <a:endParaRPr kumimoji="0" lang="fr-FR" sz="5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400" baseline="0" dirty="0" smtClean="0"/>
                        <a:t> </a:t>
                      </a:r>
                      <a:r>
                        <a:rPr lang="fr-FR" sz="1300" b="1" baseline="0" dirty="0" smtClean="0"/>
                        <a:t>API </a:t>
                      </a:r>
                      <a:r>
                        <a:rPr lang="fr-FR" sz="1300" b="1" baseline="0" dirty="0" err="1" smtClean="0"/>
                        <a:t>implementation</a:t>
                      </a:r>
                      <a:r>
                        <a:rPr lang="fr-FR" sz="1300" b="1" baseline="0" dirty="0" smtClean="0"/>
                        <a:t>: </a:t>
                      </a:r>
                    </a:p>
                    <a:p>
                      <a:pPr marL="266700" marR="0" lvl="1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  <a:defRPr/>
                      </a:pP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customers</a:t>
                      </a: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access</a:t>
                      </a:r>
                      <a:endParaRPr kumimoji="0" lang="fr-FR" sz="13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606815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endParaRPr lang="fr-FR" sz="80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300" b="1" dirty="0" smtClean="0"/>
                        <a:t> TSO </a:t>
                      </a:r>
                      <a:r>
                        <a:rPr lang="fr-FR" sz="1300" b="1" dirty="0" err="1" smtClean="0"/>
                        <a:t>requirements</a:t>
                      </a:r>
                      <a:r>
                        <a:rPr lang="fr-FR" sz="1300" b="1" dirty="0" smtClean="0"/>
                        <a:t>:</a:t>
                      </a:r>
                    </a:p>
                    <a:p>
                      <a:pPr marL="266700" marR="0" lvl="1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  <a:defRPr/>
                      </a:pP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Improved</a:t>
                      </a: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common</a:t>
                      </a: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individual</a:t>
                      </a: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NWE 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TSOs</a:t>
                      </a: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requirements</a:t>
                      </a:r>
                      <a:endParaRPr kumimoji="0" lang="fr-FR" sz="13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6700" marR="0" lvl="1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  <a:defRPr/>
                      </a:pPr>
                      <a:endParaRPr kumimoji="0" lang="fr-FR" sz="5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400" baseline="0" dirty="0" smtClean="0"/>
                        <a:t> </a:t>
                      </a:r>
                      <a:r>
                        <a:rPr lang="fr-FR" sz="1300" b="1" baseline="0" dirty="0" smtClean="0"/>
                        <a:t>PX </a:t>
                      </a:r>
                      <a:r>
                        <a:rPr lang="fr-FR" sz="1300" b="1" baseline="0" dirty="0" err="1" smtClean="0"/>
                        <a:t>operational</a:t>
                      </a:r>
                      <a:r>
                        <a:rPr lang="fr-FR" sz="1300" b="1" baseline="0" dirty="0" smtClean="0"/>
                        <a:t> </a:t>
                      </a:r>
                      <a:r>
                        <a:rPr lang="fr-FR" sz="1300" b="1" baseline="0" dirty="0" err="1" smtClean="0"/>
                        <a:t>needs</a:t>
                      </a:r>
                      <a:r>
                        <a:rPr lang="fr-FR" sz="1300" b="1" baseline="0" dirty="0" smtClean="0"/>
                        <a:t>: </a:t>
                      </a:r>
                    </a:p>
                    <a:p>
                      <a:pPr marL="266700" marR="0" lvl="1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Other specific system features </a:t>
                      </a:r>
                    </a:p>
                    <a:p>
                      <a:pPr marL="266700" marR="0" lvl="1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  <a:defRPr/>
                      </a:pPr>
                      <a:endParaRPr kumimoji="0" lang="fr-FR" sz="5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400" baseline="0" dirty="0" smtClean="0"/>
                        <a:t> </a:t>
                      </a:r>
                      <a:r>
                        <a:rPr lang="fr-FR" sz="1300" b="1" baseline="0" dirty="0" err="1" smtClean="0"/>
                        <a:t>Trading</a:t>
                      </a:r>
                      <a:r>
                        <a:rPr lang="fr-FR" sz="1300" b="1" baseline="0" dirty="0" smtClean="0"/>
                        <a:t> </a:t>
                      </a:r>
                      <a:r>
                        <a:rPr lang="fr-FR" sz="1300" b="1" baseline="0" dirty="0" err="1" smtClean="0"/>
                        <a:t>functionalities</a:t>
                      </a:r>
                      <a:endParaRPr lang="fr-FR" sz="13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1666"/>
            <a:ext cx="9144000" cy="5891710"/>
          </a:xfrm>
        </p:spPr>
        <p:txBody>
          <a:bodyPr>
            <a:noAutofit/>
          </a:bodyPr>
          <a:lstStyle/>
          <a:p>
            <a:r>
              <a:rPr lang="en-US" sz="1800" b="1" dirty="0" smtClean="0"/>
              <a:t>Phased implementation approach with </a:t>
            </a:r>
            <a:r>
              <a:rPr lang="en-US" sz="1800" b="1" dirty="0" err="1" smtClean="0"/>
              <a:t>Elbas</a:t>
            </a:r>
            <a:endParaRPr lang="en-US" sz="1800" b="1" dirty="0" smtClean="0"/>
          </a:p>
          <a:p>
            <a:pPr lvl="1"/>
            <a:r>
              <a:rPr lang="en-US" sz="1400" b="1" dirty="0" smtClean="0"/>
              <a:t>Efforts need to be maintained to carry-on the technical enhancements and ensure robustness of the solution</a:t>
            </a:r>
          </a:p>
          <a:p>
            <a:pPr lvl="1"/>
            <a:r>
              <a:rPr lang="en-US" sz="1400" dirty="0" smtClean="0"/>
              <a:t>Step-by-step system development enabling a timely implementation in NWE without delaying other regions </a:t>
            </a:r>
            <a:endParaRPr lang="en-US" sz="1400" i="1" dirty="0" smtClean="0"/>
          </a:p>
          <a:p>
            <a:pPr lvl="1"/>
            <a:r>
              <a:rPr lang="en-US" sz="1400" dirty="0" smtClean="0"/>
              <a:t>With an adapted migration strategy, market integration can be done in a secured manner</a:t>
            </a:r>
          </a:p>
          <a:p>
            <a:pPr lvl="1"/>
            <a:endParaRPr lang="en-US" sz="1200" dirty="0" smtClean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44624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lvl="0" algn="ctr">
              <a:spcBef>
                <a:spcPct val="0"/>
              </a:spcBef>
            </a:pPr>
            <a:r>
              <a:rPr lang="en-US" sz="3600" dirty="0" smtClean="0"/>
              <a:t>Phased implementation: a possible way forward</a:t>
            </a:r>
            <a:endParaRPr lang="en-US" sz="3600" dirty="0" smtClean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179513" y="2204864"/>
          <a:ext cx="5040559" cy="4085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1"/>
                <a:gridCol w="3672408"/>
              </a:tblGrid>
              <a:tr h="324664">
                <a:tc>
                  <a:txBody>
                    <a:bodyPr/>
                    <a:lstStyle/>
                    <a:p>
                      <a:pPr algn="ctr"/>
                      <a:endParaRPr lang="fr-FR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 err="1" smtClean="0"/>
                        <a:t>Prioritized</a:t>
                      </a:r>
                      <a:r>
                        <a:rPr lang="fr-FR" sz="1500" dirty="0" smtClean="0"/>
                        <a:t> </a:t>
                      </a:r>
                      <a:r>
                        <a:rPr lang="fr-FR" sz="1500" b="0" i="1" smtClean="0"/>
                        <a:t>(needed  for </a:t>
                      </a:r>
                      <a:r>
                        <a:rPr lang="fr-FR" sz="1500" b="0" i="1" dirty="0" smtClean="0"/>
                        <a:t>go-live</a:t>
                      </a:r>
                      <a:r>
                        <a:rPr lang="fr-FR" sz="1500" b="0" i="1" baseline="0" dirty="0" smtClean="0"/>
                        <a:t>)</a:t>
                      </a:r>
                      <a:endParaRPr lang="fr-FR" sz="1500" b="0" i="1" dirty="0"/>
                    </a:p>
                  </a:txBody>
                  <a:tcPr/>
                </a:tc>
              </a:tr>
              <a:tr h="21602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Common “Joint</a:t>
                      </a:r>
                      <a:r>
                        <a:rPr lang="en-US" sz="1400" b="1" baseline="0" dirty="0" smtClean="0"/>
                        <a:t> Components</a:t>
                      </a:r>
                      <a:r>
                        <a:rPr lang="en-US" sz="1400" b="1" baseline="0" smtClean="0"/>
                        <a:t>”</a:t>
                      </a:r>
                      <a:r>
                        <a:rPr lang="en-US" sz="1400" b="1" smtClean="0"/>
                        <a:t> requirements  (</a:t>
                      </a:r>
                      <a:r>
                        <a:rPr lang="en-US" sz="1400" b="1" dirty="0" smtClean="0"/>
                        <a:t>necessary for all Europe)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endParaRPr lang="fr-FR" sz="800" b="1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300" b="1" dirty="0" smtClean="0"/>
                        <a:t> Performance upgrades:</a:t>
                      </a:r>
                    </a:p>
                    <a:p>
                      <a:pPr marL="266700" marR="0" lvl="1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  <a:defRPr/>
                      </a:pP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Ensure</a:t>
                      </a: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high</a:t>
                      </a: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system 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usability</a:t>
                      </a:r>
                      <a:endParaRPr kumimoji="0" lang="fr-FR" sz="13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6700" marR="0" lvl="1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  <a:defRPr/>
                      </a:pPr>
                      <a:endParaRPr kumimoji="0" lang="fr-FR" sz="5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400" dirty="0" smtClean="0"/>
                        <a:t> </a:t>
                      </a:r>
                      <a:r>
                        <a:rPr lang="fr-FR" sz="1300" b="1" dirty="0" smtClean="0"/>
                        <a:t>TSO </a:t>
                      </a:r>
                      <a:r>
                        <a:rPr lang="fr-FR" sz="1300" b="1" dirty="0" err="1" smtClean="0"/>
                        <a:t>requirements</a:t>
                      </a:r>
                      <a:r>
                        <a:rPr lang="fr-FR" sz="1300" b="1" dirty="0" smtClean="0"/>
                        <a:t>:</a:t>
                      </a:r>
                    </a:p>
                    <a:p>
                      <a:pPr marL="266700" marR="0" lvl="1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  <a:defRPr/>
                      </a:pP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Explicit 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access</a:t>
                      </a: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functionality</a:t>
                      </a:r>
                      <a:endParaRPr kumimoji="0" lang="fr-FR" sz="13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6700" marR="0" lvl="1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  <a:defRPr/>
                      </a:pPr>
                      <a:endParaRPr kumimoji="0" lang="fr-FR" sz="5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300" b="1" baseline="0" dirty="0" smtClean="0"/>
                        <a:t> API </a:t>
                      </a:r>
                      <a:r>
                        <a:rPr lang="fr-FR" sz="1300" b="1" baseline="0" dirty="0" err="1" smtClean="0"/>
                        <a:t>implementation</a:t>
                      </a:r>
                      <a:r>
                        <a:rPr lang="fr-FR" sz="1300" b="1" baseline="0" dirty="0" smtClean="0"/>
                        <a:t>:</a:t>
                      </a:r>
                      <a:r>
                        <a:rPr lang="fr-FR" sz="1600" b="1" baseline="0" dirty="0" smtClean="0"/>
                        <a:t>*</a:t>
                      </a:r>
                    </a:p>
                    <a:p>
                      <a:pPr marL="266700" marR="0" lvl="1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  <a:defRPr/>
                      </a:pP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PX 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access</a:t>
                      </a:r>
                      <a:endParaRPr kumimoji="0" lang="fr-FR" sz="13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6700" marR="0" lvl="1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  <a:defRPr/>
                      </a:pPr>
                      <a:endParaRPr kumimoji="0" lang="fr-FR" sz="5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300" baseline="0" dirty="0" smtClean="0"/>
                        <a:t> </a:t>
                      </a:r>
                      <a:r>
                        <a:rPr lang="fr-FR" sz="1300" b="1" baseline="0" dirty="0" smtClean="0"/>
                        <a:t>PX </a:t>
                      </a:r>
                      <a:r>
                        <a:rPr lang="fr-FR" sz="1300" b="1" baseline="0" dirty="0" err="1" smtClean="0"/>
                        <a:t>operational</a:t>
                      </a:r>
                      <a:r>
                        <a:rPr lang="fr-FR" sz="1300" b="1" baseline="0" dirty="0" smtClean="0"/>
                        <a:t> </a:t>
                      </a:r>
                      <a:r>
                        <a:rPr lang="fr-FR" sz="1300" b="1" baseline="0" dirty="0" err="1" smtClean="0"/>
                        <a:t>needs</a:t>
                      </a:r>
                      <a:r>
                        <a:rPr lang="fr-FR" sz="1300" b="1" baseline="0" dirty="0" smtClean="0"/>
                        <a:t>: </a:t>
                      </a:r>
                    </a:p>
                    <a:p>
                      <a:pPr marL="266700" marR="0" lvl="1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  <a:defRPr/>
                      </a:pP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Chinese</a:t>
                      </a: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walls</a:t>
                      </a:r>
                      <a:endParaRPr lang="fr-FR" sz="100" dirty="0"/>
                    </a:p>
                  </a:txBody>
                  <a:tcPr/>
                </a:tc>
              </a:tr>
              <a:tr h="1474232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Specific NWE requirements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endParaRPr lang="fr-FR" sz="80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300" b="1" dirty="0" smtClean="0"/>
                        <a:t> TSO </a:t>
                      </a:r>
                      <a:r>
                        <a:rPr lang="fr-FR" sz="1300" b="1" dirty="0" err="1" smtClean="0"/>
                        <a:t>requirements</a:t>
                      </a:r>
                      <a:r>
                        <a:rPr lang="fr-FR" sz="1300" b="1" dirty="0" smtClean="0"/>
                        <a:t>:</a:t>
                      </a:r>
                    </a:p>
                    <a:p>
                      <a:pPr marL="266700" marR="0" lvl="1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  <a:defRPr/>
                      </a:pP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Basic 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common</a:t>
                      </a: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NWE 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TSOs</a:t>
                      </a: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requirements</a:t>
                      </a:r>
                      <a:endParaRPr kumimoji="0" lang="fr-FR" sz="13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6700" marR="0" lvl="1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  <a:defRPr/>
                      </a:pPr>
                      <a:endParaRPr kumimoji="0" lang="fr-FR" sz="5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400" baseline="0" dirty="0" smtClean="0"/>
                        <a:t> </a:t>
                      </a:r>
                      <a:r>
                        <a:rPr lang="fr-FR" sz="1300" b="1" baseline="0" dirty="0" smtClean="0"/>
                        <a:t>PX </a:t>
                      </a:r>
                      <a:r>
                        <a:rPr lang="fr-FR" sz="1300" b="1" baseline="0" dirty="0" err="1" smtClean="0"/>
                        <a:t>operational</a:t>
                      </a:r>
                      <a:r>
                        <a:rPr lang="fr-FR" sz="1300" b="1" baseline="0" dirty="0" smtClean="0"/>
                        <a:t> </a:t>
                      </a:r>
                      <a:r>
                        <a:rPr lang="fr-FR" sz="1300" b="1" baseline="0" err="1" smtClean="0"/>
                        <a:t>needs</a:t>
                      </a:r>
                      <a:r>
                        <a:rPr lang="fr-FR" sz="1300" b="1" baseline="0" smtClean="0"/>
                        <a:t>:  </a:t>
                      </a:r>
                      <a:endParaRPr lang="fr-FR" sz="1300" b="1" baseline="0" dirty="0" smtClean="0"/>
                    </a:p>
                    <a:p>
                      <a:pPr marL="266700" marR="0" lvl="1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  <a:defRPr/>
                      </a:pP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Essential compatibility 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features</a:t>
                      </a: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(clearing and post-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trade</a:t>
                      </a: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access</a:t>
                      </a: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…)</a:t>
                      </a:r>
                    </a:p>
                    <a:p>
                      <a:pPr marL="266700" marR="0" lvl="1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6700" marR="0" lvl="1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179512" y="6309320"/>
            <a:ext cx="6552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smtClean="0"/>
              <a:t>*</a:t>
            </a:r>
            <a:r>
              <a:rPr lang="en-US" sz="1400" i="1" dirty="0" smtClean="0"/>
              <a:t>API development might not be necessary for NWE </a:t>
            </a:r>
            <a:r>
              <a:rPr lang="en-US" sz="1400" i="1" smtClean="0"/>
              <a:t>go-live,  but </a:t>
            </a:r>
            <a:r>
              <a:rPr lang="en-US" sz="1400" i="1" dirty="0" smtClean="0"/>
              <a:t>is needed to enable pan-European compatibility of </a:t>
            </a:r>
            <a:r>
              <a:rPr lang="en-US" sz="1400" i="1" dirty="0" err="1" smtClean="0"/>
              <a:t>Elbas</a:t>
            </a:r>
            <a:r>
              <a:rPr lang="en-US" sz="1400" i="1" dirty="0" smtClean="0"/>
              <a:t> in a SOB-mode</a:t>
            </a:r>
            <a:endParaRPr lang="fr-FR" sz="14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899592" cy="924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5220072" y="2204864"/>
          <a:ext cx="3744416" cy="40964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/>
              </a:tblGrid>
              <a:tr h="338357">
                <a:tc>
                  <a:txBody>
                    <a:bodyPr/>
                    <a:lstStyle/>
                    <a:p>
                      <a:pPr algn="ctr"/>
                      <a:r>
                        <a:rPr lang="fr-FR" sz="1500" dirty="0" err="1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Phased</a:t>
                      </a:r>
                      <a:r>
                        <a:rPr lang="fr-FR" sz="15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fr-FR" sz="1500" dirty="0" err="1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devt</a:t>
                      </a:r>
                      <a:r>
                        <a:rPr lang="fr-FR" sz="15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. (</a:t>
                      </a:r>
                      <a:r>
                        <a:rPr lang="fr-FR" sz="1500" dirty="0" err="1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being</a:t>
                      </a:r>
                      <a:r>
                        <a:rPr lang="fr-FR" sz="15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fr-FR" sz="1500" dirty="0" err="1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detailed</a:t>
                      </a:r>
                      <a:r>
                        <a:rPr lang="fr-FR" sz="15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6024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endParaRPr lang="fr-FR" sz="800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3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Performance upgrades:</a:t>
                      </a:r>
                    </a:p>
                    <a:p>
                      <a:pPr marL="266700" marR="0" lvl="1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  <a:defRPr/>
                      </a:pP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Higher</a:t>
                      </a: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performance and 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response</a:t>
                      </a: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time</a:t>
                      </a:r>
                    </a:p>
                    <a:p>
                      <a:pPr marL="266700" marR="0" lvl="1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  <a:defRPr/>
                      </a:pPr>
                      <a:endParaRPr kumimoji="0" lang="fr-FR" sz="5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fr-FR" sz="13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TSO </a:t>
                      </a:r>
                      <a:r>
                        <a:rPr lang="fr-FR" sz="1300" b="1" dirty="0" err="1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requirements</a:t>
                      </a:r>
                      <a:r>
                        <a:rPr lang="fr-FR" sz="13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:</a:t>
                      </a:r>
                    </a:p>
                    <a:p>
                      <a:pPr marL="266700" marR="0" lvl="1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  <a:defRPr/>
                      </a:pP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functional</a:t>
                      </a: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requirements</a:t>
                      </a:r>
                      <a:endParaRPr kumimoji="0" lang="fr-FR" sz="13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6700" marR="0" lvl="1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  <a:defRPr/>
                      </a:pPr>
                      <a:endParaRPr kumimoji="0" lang="fr-FR" sz="5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400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fr-FR" sz="1300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API </a:t>
                      </a:r>
                      <a:r>
                        <a:rPr lang="fr-FR" sz="1300" b="1" baseline="0" dirty="0" err="1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implementation</a:t>
                      </a:r>
                      <a:r>
                        <a:rPr lang="fr-FR" sz="1300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: </a:t>
                      </a:r>
                    </a:p>
                    <a:p>
                      <a:pPr marL="266700" marR="0" lvl="1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  <a:defRPr/>
                      </a:pP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customers</a:t>
                      </a: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access</a:t>
                      </a:r>
                      <a:endParaRPr kumimoji="0" lang="fr-FR" sz="13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9787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endParaRPr lang="fr-FR" sz="800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3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TSO </a:t>
                      </a:r>
                      <a:r>
                        <a:rPr lang="fr-FR" sz="1300" b="1" dirty="0" err="1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requirements</a:t>
                      </a:r>
                      <a:r>
                        <a:rPr lang="fr-FR" sz="13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:</a:t>
                      </a:r>
                    </a:p>
                    <a:p>
                      <a:pPr marL="266700" marR="0" lvl="1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  <a:defRPr/>
                      </a:pP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Improved</a:t>
                      </a: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common</a:t>
                      </a: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individual</a:t>
                      </a: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NWE 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TSOs</a:t>
                      </a: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requirements</a:t>
                      </a:r>
                      <a:endParaRPr kumimoji="0" lang="fr-FR" sz="13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6700" marR="0" lvl="1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  <a:defRPr/>
                      </a:pPr>
                      <a:endParaRPr kumimoji="0" lang="fr-FR" sz="5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400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fr-FR" sz="1300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PX </a:t>
                      </a:r>
                      <a:r>
                        <a:rPr lang="fr-FR" sz="1300" b="1" baseline="0" dirty="0" err="1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operational</a:t>
                      </a:r>
                      <a:r>
                        <a:rPr lang="fr-FR" sz="1300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fr-FR" sz="1300" b="1" baseline="0" dirty="0" err="1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needs</a:t>
                      </a:r>
                      <a:r>
                        <a:rPr lang="fr-FR" sz="1300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: </a:t>
                      </a:r>
                    </a:p>
                    <a:p>
                      <a:pPr marL="266700" marR="0" lvl="1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Other specific system features </a:t>
                      </a:r>
                    </a:p>
                    <a:p>
                      <a:pPr marL="266700" marR="0" lvl="1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  <a:defRPr/>
                      </a:pPr>
                      <a:endParaRPr kumimoji="0" lang="fr-FR" sz="5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400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fr-FR" sz="1300" b="1" baseline="0" dirty="0" err="1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Trading</a:t>
                      </a:r>
                      <a:r>
                        <a:rPr lang="fr-FR" sz="1300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fr-FR" sz="1300" b="1" baseline="0" dirty="0" err="1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functionalities</a:t>
                      </a:r>
                      <a:endParaRPr lang="fr-FR" sz="13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457200" y="44624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lvl="0" algn="ctr">
              <a:spcBef>
                <a:spcPct val="0"/>
              </a:spcBef>
            </a:pPr>
            <a:r>
              <a:rPr lang="en-US" sz="3600" dirty="0" smtClean="0"/>
              <a:t>Phased implementation: a possible way forward</a:t>
            </a:r>
            <a:endParaRPr lang="en-US" sz="36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652120" y="3740839"/>
            <a:ext cx="3384376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i="1" dirty="0" err="1" smtClean="0">
                <a:solidFill>
                  <a:srgbClr val="C00000"/>
                </a:solidFill>
              </a:rPr>
              <a:t>Need</a:t>
            </a:r>
            <a:r>
              <a:rPr lang="fr-FR" i="1" dirty="0" smtClean="0">
                <a:solidFill>
                  <a:srgbClr val="C00000"/>
                </a:solidFill>
              </a:rPr>
              <a:t> to </a:t>
            </a:r>
            <a:r>
              <a:rPr lang="fr-FR" i="1" dirty="0" err="1" smtClean="0">
                <a:solidFill>
                  <a:srgbClr val="C00000"/>
                </a:solidFill>
              </a:rPr>
              <a:t>be</a:t>
            </a:r>
            <a:r>
              <a:rPr lang="fr-FR" i="1" dirty="0" smtClean="0">
                <a:solidFill>
                  <a:srgbClr val="C00000"/>
                </a:solidFill>
              </a:rPr>
              <a:t> </a:t>
            </a:r>
            <a:r>
              <a:rPr lang="fr-FR" i="1" dirty="0" err="1" smtClean="0">
                <a:solidFill>
                  <a:srgbClr val="C00000"/>
                </a:solidFill>
              </a:rPr>
              <a:t>ready</a:t>
            </a:r>
            <a:r>
              <a:rPr lang="fr-FR" i="1" dirty="0" smtClean="0">
                <a:solidFill>
                  <a:srgbClr val="C00000"/>
                </a:solidFill>
              </a:rPr>
              <a:t> by end 2012 in </a:t>
            </a:r>
            <a:r>
              <a:rPr lang="fr-FR" i="1" dirty="0" err="1" smtClean="0">
                <a:solidFill>
                  <a:srgbClr val="C00000"/>
                </a:solidFill>
              </a:rPr>
              <a:t>order</a:t>
            </a:r>
            <a:r>
              <a:rPr lang="fr-FR" i="1" dirty="0" smtClean="0">
                <a:solidFill>
                  <a:srgbClr val="C00000"/>
                </a:solidFill>
              </a:rPr>
              <a:t> to </a:t>
            </a:r>
            <a:r>
              <a:rPr lang="fr-FR" i="1" dirty="0" err="1" smtClean="0">
                <a:solidFill>
                  <a:srgbClr val="C00000"/>
                </a:solidFill>
              </a:rPr>
              <a:t>allow</a:t>
            </a:r>
            <a:r>
              <a:rPr lang="fr-FR" i="1" dirty="0" smtClean="0">
                <a:solidFill>
                  <a:srgbClr val="C00000"/>
                </a:solidFill>
              </a:rPr>
              <a:t> for NWE </a:t>
            </a:r>
            <a:r>
              <a:rPr lang="fr-FR" i="1" dirty="0" err="1" smtClean="0">
                <a:solidFill>
                  <a:srgbClr val="C00000"/>
                </a:solidFill>
              </a:rPr>
              <a:t>implementation</a:t>
            </a:r>
            <a:r>
              <a:rPr lang="fr-FR" i="1" dirty="0" smtClean="0">
                <a:solidFill>
                  <a:srgbClr val="C00000"/>
                </a:solidFill>
              </a:rPr>
              <a:t> </a:t>
            </a:r>
            <a:r>
              <a:rPr lang="fr-FR" i="1" dirty="0" err="1" smtClean="0">
                <a:solidFill>
                  <a:srgbClr val="C00000"/>
                </a:solidFill>
              </a:rPr>
              <a:t>process</a:t>
            </a:r>
            <a:r>
              <a:rPr lang="fr-FR" i="1" dirty="0" smtClean="0">
                <a:solidFill>
                  <a:srgbClr val="C00000"/>
                </a:solidFill>
              </a:rPr>
              <a:t> compatible </a:t>
            </a:r>
            <a:r>
              <a:rPr lang="fr-FR" i="1" dirty="0" err="1" smtClean="0">
                <a:solidFill>
                  <a:srgbClr val="C00000"/>
                </a:solidFill>
              </a:rPr>
              <a:t>with</a:t>
            </a:r>
            <a:r>
              <a:rPr lang="fr-FR" i="1" dirty="0" smtClean="0">
                <a:solidFill>
                  <a:srgbClr val="C00000"/>
                </a:solidFill>
              </a:rPr>
              <a:t> </a:t>
            </a:r>
            <a:r>
              <a:rPr lang="fr-FR" i="1" dirty="0" err="1" smtClean="0">
                <a:solidFill>
                  <a:srgbClr val="C00000"/>
                </a:solidFill>
              </a:rPr>
              <a:t>other</a:t>
            </a:r>
            <a:r>
              <a:rPr lang="fr-FR" i="1" dirty="0" smtClean="0">
                <a:solidFill>
                  <a:srgbClr val="C00000"/>
                </a:solidFill>
              </a:rPr>
              <a:t> </a:t>
            </a:r>
            <a:r>
              <a:rPr lang="fr-FR" i="1" dirty="0" err="1" smtClean="0">
                <a:solidFill>
                  <a:srgbClr val="C00000"/>
                </a:solidFill>
              </a:rPr>
              <a:t>regions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0" y="921666"/>
            <a:ext cx="9144000" cy="5891710"/>
          </a:xfrm>
        </p:spPr>
        <p:txBody>
          <a:bodyPr>
            <a:noAutofit/>
          </a:bodyPr>
          <a:lstStyle/>
          <a:p>
            <a:r>
              <a:rPr lang="en-US" sz="1800" b="1" dirty="0" smtClean="0"/>
              <a:t>Phased implementation approach with </a:t>
            </a:r>
            <a:r>
              <a:rPr lang="en-US" sz="1800" b="1" dirty="0" err="1" smtClean="0"/>
              <a:t>Elbas</a:t>
            </a:r>
            <a:endParaRPr lang="en-US" sz="1800" b="1" dirty="0" smtClean="0"/>
          </a:p>
          <a:p>
            <a:pPr lvl="1"/>
            <a:r>
              <a:rPr lang="en-US" sz="1400" b="1" dirty="0" smtClean="0"/>
              <a:t>Efforts need to be maintained to carry-on the technical enhancements and ensure robustness of the solution</a:t>
            </a:r>
          </a:p>
          <a:p>
            <a:pPr lvl="1"/>
            <a:r>
              <a:rPr lang="en-US" sz="1400" dirty="0" smtClean="0"/>
              <a:t>Step-by-step system development enabling a timely implementation in NWE without delaying other regions </a:t>
            </a:r>
            <a:endParaRPr lang="en-US" sz="1400" i="1" dirty="0" smtClean="0"/>
          </a:p>
          <a:p>
            <a:pPr lvl="1"/>
            <a:r>
              <a:rPr lang="en-US" sz="1400" dirty="0" smtClean="0"/>
              <a:t>With an adapted migration strategy, market integration can be done in a secured manner</a:t>
            </a:r>
          </a:p>
          <a:p>
            <a:pPr lvl="1"/>
            <a:endParaRPr lang="en-US" sz="1200" dirty="0" smtClean="0"/>
          </a:p>
        </p:txBody>
      </p:sp>
      <p:graphicFrame>
        <p:nvGraphicFramePr>
          <p:cNvPr id="13" name="Tableau 12"/>
          <p:cNvGraphicFramePr>
            <a:graphicFrameLocks noGrp="1"/>
          </p:cNvGraphicFramePr>
          <p:nvPr/>
        </p:nvGraphicFramePr>
        <p:xfrm>
          <a:off x="179513" y="2204864"/>
          <a:ext cx="5040559" cy="4085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1"/>
                <a:gridCol w="3672408"/>
              </a:tblGrid>
              <a:tr h="324664">
                <a:tc>
                  <a:txBody>
                    <a:bodyPr/>
                    <a:lstStyle/>
                    <a:p>
                      <a:pPr algn="ctr"/>
                      <a:endParaRPr lang="fr-FR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 err="1" smtClean="0"/>
                        <a:t>Prioritized</a:t>
                      </a:r>
                      <a:r>
                        <a:rPr lang="fr-FR" sz="1500" dirty="0" smtClean="0"/>
                        <a:t> </a:t>
                      </a:r>
                      <a:r>
                        <a:rPr lang="fr-FR" sz="1500" b="0" i="1" smtClean="0"/>
                        <a:t>(needed  for </a:t>
                      </a:r>
                      <a:r>
                        <a:rPr lang="fr-FR" sz="1500" b="0" i="1" dirty="0" smtClean="0"/>
                        <a:t>go-live</a:t>
                      </a:r>
                      <a:r>
                        <a:rPr lang="fr-FR" sz="1500" b="0" i="1" baseline="0" dirty="0" smtClean="0"/>
                        <a:t>)</a:t>
                      </a:r>
                      <a:endParaRPr lang="fr-FR" sz="1500" b="0" i="1" dirty="0"/>
                    </a:p>
                  </a:txBody>
                  <a:tcPr/>
                </a:tc>
              </a:tr>
              <a:tr h="21602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Common “Joint</a:t>
                      </a:r>
                      <a:r>
                        <a:rPr lang="en-US" sz="1400" b="1" baseline="0" dirty="0" smtClean="0"/>
                        <a:t> Components</a:t>
                      </a:r>
                      <a:r>
                        <a:rPr lang="en-US" sz="1400" b="1" baseline="0" smtClean="0"/>
                        <a:t>”</a:t>
                      </a:r>
                      <a:r>
                        <a:rPr lang="en-US" sz="1400" b="1" smtClean="0"/>
                        <a:t> requirements  (</a:t>
                      </a:r>
                      <a:r>
                        <a:rPr lang="en-US" sz="1400" b="1" dirty="0" smtClean="0"/>
                        <a:t>necessary for all Europe)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endParaRPr lang="fr-FR" sz="800" b="1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300" b="1" dirty="0" smtClean="0"/>
                        <a:t> Performance upgrades:</a:t>
                      </a:r>
                    </a:p>
                    <a:p>
                      <a:pPr marL="266700" marR="0" lvl="1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  <a:defRPr/>
                      </a:pP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Ensure</a:t>
                      </a: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high</a:t>
                      </a: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system 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usability</a:t>
                      </a:r>
                      <a:endParaRPr kumimoji="0" lang="fr-FR" sz="13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6700" marR="0" lvl="1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  <a:defRPr/>
                      </a:pPr>
                      <a:endParaRPr kumimoji="0" lang="fr-FR" sz="5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400" dirty="0" smtClean="0"/>
                        <a:t> </a:t>
                      </a:r>
                      <a:r>
                        <a:rPr lang="fr-FR" sz="1300" b="1" dirty="0" smtClean="0"/>
                        <a:t>TSO </a:t>
                      </a:r>
                      <a:r>
                        <a:rPr lang="fr-FR" sz="1300" b="1" dirty="0" err="1" smtClean="0"/>
                        <a:t>requirements</a:t>
                      </a:r>
                      <a:r>
                        <a:rPr lang="fr-FR" sz="1300" b="1" dirty="0" smtClean="0"/>
                        <a:t>:</a:t>
                      </a:r>
                    </a:p>
                    <a:p>
                      <a:pPr marL="266700" marR="0" lvl="1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  <a:defRPr/>
                      </a:pP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Explicit 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access</a:t>
                      </a: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functionality</a:t>
                      </a:r>
                      <a:endParaRPr kumimoji="0" lang="fr-FR" sz="13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6700" marR="0" lvl="1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  <a:defRPr/>
                      </a:pPr>
                      <a:endParaRPr kumimoji="0" lang="fr-FR" sz="5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300" b="1" baseline="0" dirty="0" smtClean="0"/>
                        <a:t> API </a:t>
                      </a:r>
                      <a:r>
                        <a:rPr lang="fr-FR" sz="1300" b="1" baseline="0" dirty="0" err="1" smtClean="0"/>
                        <a:t>implementation</a:t>
                      </a:r>
                      <a:r>
                        <a:rPr lang="fr-FR" sz="1300" b="1" baseline="0" dirty="0" smtClean="0"/>
                        <a:t>:</a:t>
                      </a:r>
                      <a:r>
                        <a:rPr lang="fr-FR" sz="1600" b="1" baseline="0" dirty="0" smtClean="0"/>
                        <a:t>*</a:t>
                      </a:r>
                    </a:p>
                    <a:p>
                      <a:pPr marL="266700" marR="0" lvl="1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  <a:defRPr/>
                      </a:pP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PX 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access</a:t>
                      </a:r>
                      <a:endParaRPr kumimoji="0" lang="fr-FR" sz="13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6700" marR="0" lvl="1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  <a:defRPr/>
                      </a:pPr>
                      <a:endParaRPr kumimoji="0" lang="fr-FR" sz="5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300" baseline="0" dirty="0" smtClean="0"/>
                        <a:t> </a:t>
                      </a:r>
                      <a:r>
                        <a:rPr lang="fr-FR" sz="1300" b="1" baseline="0" dirty="0" smtClean="0"/>
                        <a:t>PX </a:t>
                      </a:r>
                      <a:r>
                        <a:rPr lang="fr-FR" sz="1300" b="1" baseline="0" dirty="0" err="1" smtClean="0"/>
                        <a:t>operational</a:t>
                      </a:r>
                      <a:r>
                        <a:rPr lang="fr-FR" sz="1300" b="1" baseline="0" dirty="0" smtClean="0"/>
                        <a:t> </a:t>
                      </a:r>
                      <a:r>
                        <a:rPr lang="fr-FR" sz="1300" b="1" baseline="0" dirty="0" err="1" smtClean="0"/>
                        <a:t>needs</a:t>
                      </a:r>
                      <a:r>
                        <a:rPr lang="fr-FR" sz="1300" b="1" baseline="0" dirty="0" smtClean="0"/>
                        <a:t>: </a:t>
                      </a:r>
                    </a:p>
                    <a:p>
                      <a:pPr marL="266700" marR="0" lvl="1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  <a:defRPr/>
                      </a:pP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Chinese</a:t>
                      </a: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walls</a:t>
                      </a:r>
                      <a:endParaRPr lang="fr-FR" sz="100" dirty="0"/>
                    </a:p>
                  </a:txBody>
                  <a:tcPr/>
                </a:tc>
              </a:tr>
              <a:tr h="1474232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Specific NWE requirements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endParaRPr lang="fr-FR" sz="80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300" b="1" dirty="0" smtClean="0"/>
                        <a:t> TSO </a:t>
                      </a:r>
                      <a:r>
                        <a:rPr lang="fr-FR" sz="1300" b="1" dirty="0" err="1" smtClean="0"/>
                        <a:t>requirements</a:t>
                      </a:r>
                      <a:r>
                        <a:rPr lang="fr-FR" sz="1300" b="1" dirty="0" smtClean="0"/>
                        <a:t>:</a:t>
                      </a:r>
                    </a:p>
                    <a:p>
                      <a:pPr marL="266700" marR="0" lvl="1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  <a:defRPr/>
                      </a:pP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Basic 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common</a:t>
                      </a: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NWE 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TSOs</a:t>
                      </a: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requirements</a:t>
                      </a:r>
                      <a:endParaRPr kumimoji="0" lang="fr-FR" sz="13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6700" marR="0" lvl="1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  <a:defRPr/>
                      </a:pPr>
                      <a:endParaRPr kumimoji="0" lang="fr-FR" sz="5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400" baseline="0" dirty="0" smtClean="0"/>
                        <a:t> </a:t>
                      </a:r>
                      <a:r>
                        <a:rPr lang="fr-FR" sz="1300" b="1" baseline="0" dirty="0" smtClean="0"/>
                        <a:t>PX </a:t>
                      </a:r>
                      <a:r>
                        <a:rPr lang="fr-FR" sz="1300" b="1" baseline="0" dirty="0" err="1" smtClean="0"/>
                        <a:t>operational</a:t>
                      </a:r>
                      <a:r>
                        <a:rPr lang="fr-FR" sz="1300" b="1" baseline="0" dirty="0" smtClean="0"/>
                        <a:t> </a:t>
                      </a:r>
                      <a:r>
                        <a:rPr lang="fr-FR" sz="1300" b="1" baseline="0" err="1" smtClean="0"/>
                        <a:t>needs</a:t>
                      </a:r>
                      <a:r>
                        <a:rPr lang="fr-FR" sz="1300" b="1" baseline="0" smtClean="0"/>
                        <a:t>:  </a:t>
                      </a:r>
                      <a:endParaRPr lang="fr-FR" sz="1300" b="1" baseline="0" dirty="0" smtClean="0"/>
                    </a:p>
                    <a:p>
                      <a:pPr marL="266700" marR="0" lvl="1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  <a:defRPr/>
                      </a:pP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Essential compatibility 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features</a:t>
                      </a: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(clearing and post-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trade</a:t>
                      </a: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access</a:t>
                      </a:r>
                      <a:r>
                        <a:rPr kumimoji="0" lang="fr-F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…)</a:t>
                      </a:r>
                    </a:p>
                    <a:p>
                      <a:pPr marL="266700" marR="0" lvl="1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6700" marR="0" lvl="1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ZoneTexte 13"/>
          <p:cNvSpPr txBox="1"/>
          <p:nvPr/>
        </p:nvSpPr>
        <p:spPr>
          <a:xfrm>
            <a:off x="179512" y="6309320"/>
            <a:ext cx="6552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smtClean="0"/>
              <a:t>*</a:t>
            </a:r>
            <a:r>
              <a:rPr lang="en-US" sz="1400" i="1" dirty="0" smtClean="0"/>
              <a:t>API development might not be necessary for NWE </a:t>
            </a:r>
            <a:r>
              <a:rPr lang="en-US" sz="1400" i="1" smtClean="0"/>
              <a:t>go-live,  but </a:t>
            </a:r>
            <a:r>
              <a:rPr lang="en-US" sz="1400" i="1" dirty="0" smtClean="0"/>
              <a:t>is needed to enable pan-European compatibility of </a:t>
            </a:r>
            <a:r>
              <a:rPr lang="en-US" sz="1400" i="1" dirty="0" err="1" smtClean="0"/>
              <a:t>Elbas</a:t>
            </a:r>
            <a:r>
              <a:rPr lang="en-US" sz="1400" i="1" dirty="0" smtClean="0"/>
              <a:t> in a SOB-mode</a:t>
            </a:r>
            <a:endParaRPr lang="fr-FR" sz="1400" dirty="0"/>
          </a:p>
        </p:txBody>
      </p:sp>
      <p:sp>
        <p:nvSpPr>
          <p:cNvPr id="2" name="Right Brace 1"/>
          <p:cNvSpPr/>
          <p:nvPr/>
        </p:nvSpPr>
        <p:spPr>
          <a:xfrm>
            <a:off x="5112060" y="2293590"/>
            <a:ext cx="504056" cy="3982123"/>
          </a:xfrm>
          <a:prstGeom prst="rightBrac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899592" cy="924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Foliennummernplatzhalter 1"/>
          <p:cNvSpPr>
            <a:spLocks noGrp="1"/>
          </p:cNvSpPr>
          <p:nvPr>
            <p:ph type="sldNum" sz="quarter" idx="12"/>
          </p:nvPr>
        </p:nvSpPr>
        <p:spPr bwMode="auto">
          <a:xfrm>
            <a:off x="6192144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DEC56D3-9B44-4E3A-9F0D-7DA8F6E4FC49}" type="slidenum">
              <a:rPr lang="en-US" smtClean="0"/>
              <a:pPr/>
              <a:t>18</a:t>
            </a:fld>
            <a:endParaRPr lang="en-US" smtClean="0"/>
          </a:p>
        </p:txBody>
      </p:sp>
      <p:graphicFrame>
        <p:nvGraphicFramePr>
          <p:cNvPr id="5" name="Diagram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7752616"/>
              </p:ext>
            </p:extLst>
          </p:nvPr>
        </p:nvGraphicFramePr>
        <p:xfrm>
          <a:off x="448519" y="969898"/>
          <a:ext cx="8392446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4" name="Group 12"/>
          <p:cNvGrpSpPr/>
          <p:nvPr/>
        </p:nvGrpSpPr>
        <p:grpSpPr>
          <a:xfrm>
            <a:off x="81267" y="5354191"/>
            <a:ext cx="6723715" cy="572752"/>
            <a:chOff x="6318615" y="1445801"/>
            <a:chExt cx="1197607" cy="1927735"/>
          </a:xfrm>
        </p:grpSpPr>
        <p:sp>
          <p:nvSpPr>
            <p:cNvPr id="14" name="Rounded Rectangle 13"/>
            <p:cNvSpPr/>
            <p:nvPr/>
          </p:nvSpPr>
          <p:spPr>
            <a:xfrm>
              <a:off x="6318615" y="1445801"/>
              <a:ext cx="1197607" cy="1927735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Rounded Rectangle 4"/>
            <p:cNvSpPr/>
            <p:nvPr/>
          </p:nvSpPr>
          <p:spPr>
            <a:xfrm>
              <a:off x="6377077" y="1504263"/>
              <a:ext cx="1080683" cy="1810811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b="1" kern="1200" noProof="0" dirty="0" smtClean="0">
                  <a:latin typeface="Arial Narrow" pitchFamily="34" charset="0"/>
                </a:rPr>
                <a:t>Enduring solution technical preparations</a:t>
              </a:r>
              <a:endParaRPr lang="en-US" sz="1400" b="1" kern="1200" noProof="0" dirty="0">
                <a:latin typeface="Arial Narrow" pitchFamily="34" charset="0"/>
              </a:endParaRPr>
            </a:p>
          </p:txBody>
        </p:sp>
      </p:grpSp>
      <p:grpSp>
        <p:nvGrpSpPr>
          <p:cNvPr id="8" name="Group 12"/>
          <p:cNvGrpSpPr/>
          <p:nvPr/>
        </p:nvGrpSpPr>
        <p:grpSpPr>
          <a:xfrm>
            <a:off x="143734" y="2520280"/>
            <a:ext cx="4536504" cy="1724880"/>
            <a:chOff x="6318615" y="1324970"/>
            <a:chExt cx="1197607" cy="1927735"/>
          </a:xfrm>
          <a:solidFill>
            <a:schemeClr val="bg2">
              <a:lumMod val="75000"/>
            </a:schemeClr>
          </a:solidFill>
        </p:grpSpPr>
        <p:sp>
          <p:nvSpPr>
            <p:cNvPr id="22" name="Rounded Rectangle 21"/>
            <p:cNvSpPr/>
            <p:nvPr/>
          </p:nvSpPr>
          <p:spPr>
            <a:xfrm>
              <a:off x="6318615" y="1324970"/>
              <a:ext cx="1197607" cy="1927735"/>
            </a:xfrm>
            <a:prstGeom prst="round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sp>
        <p:sp>
          <p:nvSpPr>
            <p:cNvPr id="23" name="Rounded Rectangle 4"/>
            <p:cNvSpPr/>
            <p:nvPr/>
          </p:nvSpPr>
          <p:spPr>
            <a:xfrm>
              <a:off x="6377077" y="1324970"/>
              <a:ext cx="1080683" cy="42486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b="1" dirty="0" smtClean="0">
                  <a:solidFill>
                    <a:schemeClr val="tx1"/>
                  </a:solidFill>
                  <a:latin typeface="Arial Narrow" pitchFamily="34" charset="0"/>
                </a:rPr>
                <a:t>Elbas technical implementation</a:t>
              </a:r>
              <a:endParaRPr lang="en-US" sz="1400" b="1" kern="1200" noProof="0" dirty="0">
                <a:solidFill>
                  <a:schemeClr val="tx1"/>
                </a:solidFill>
                <a:latin typeface="Arial Narrow" pitchFamily="34" charset="0"/>
              </a:endParaRPr>
            </a:p>
          </p:txBody>
        </p:sp>
      </p:grpSp>
      <p:sp>
        <p:nvSpPr>
          <p:cNvPr id="33" name="Rounded Rectangle 32"/>
          <p:cNvSpPr/>
          <p:nvPr/>
        </p:nvSpPr>
        <p:spPr>
          <a:xfrm>
            <a:off x="1747953" y="2880320"/>
            <a:ext cx="1709165" cy="128776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sp>
      <p:sp>
        <p:nvSpPr>
          <p:cNvPr id="34" name="Rounded Rectangle 33"/>
          <p:cNvSpPr/>
          <p:nvPr/>
        </p:nvSpPr>
        <p:spPr>
          <a:xfrm>
            <a:off x="215742" y="2880320"/>
            <a:ext cx="1442387" cy="128776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sp>
      <p:sp>
        <p:nvSpPr>
          <p:cNvPr id="35" name="Rounded Rectangle 4"/>
          <p:cNvSpPr/>
          <p:nvPr/>
        </p:nvSpPr>
        <p:spPr>
          <a:xfrm>
            <a:off x="1727910" y="2952328"/>
            <a:ext cx="1548680" cy="120965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b="1" kern="1200" noProof="0" dirty="0" smtClean="0">
                <a:solidFill>
                  <a:schemeClr val="tx1"/>
                </a:solidFill>
                <a:latin typeface="Arial Narrow" pitchFamily="34" charset="0"/>
              </a:rPr>
              <a:t>Development &amp; </a:t>
            </a:r>
            <a:r>
              <a:rPr lang="en-US" sz="1300" b="1" dirty="0" smtClean="0">
                <a:solidFill>
                  <a:schemeClr val="tx1"/>
                </a:solidFill>
                <a:latin typeface="Arial Narrow" pitchFamily="34" charset="0"/>
              </a:rPr>
              <a:t>test of phase 1 delivery items + go-live preparation</a:t>
            </a:r>
            <a:endParaRPr lang="en-US" sz="1300" b="1" kern="1200" noProof="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36" name="Rounded Rectangle 4"/>
          <p:cNvSpPr/>
          <p:nvPr/>
        </p:nvSpPr>
        <p:spPr>
          <a:xfrm>
            <a:off x="287750" y="2880320"/>
            <a:ext cx="1305710" cy="120965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b="1" kern="1200" noProof="0" dirty="0" smtClean="0">
                <a:solidFill>
                  <a:schemeClr val="tx1"/>
                </a:solidFill>
                <a:latin typeface="Arial Narrow" pitchFamily="34" charset="0"/>
              </a:rPr>
              <a:t>Gap analysis finalization &amp; selection of Phase 1 delivery items</a:t>
            </a:r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b="1" dirty="0" smtClean="0">
                <a:solidFill>
                  <a:schemeClr val="tx1"/>
                </a:solidFill>
                <a:latin typeface="Arial Narrow" pitchFamily="34" charset="0"/>
              </a:rPr>
              <a:t>(Ready by 31.5.2012)</a:t>
            </a:r>
            <a:endParaRPr lang="en-US" sz="1300" b="1" kern="1200" noProof="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37" name="Rounded Rectangle 4"/>
          <p:cNvSpPr/>
          <p:nvPr/>
        </p:nvSpPr>
        <p:spPr>
          <a:xfrm>
            <a:off x="3457118" y="2952328"/>
            <a:ext cx="1187624" cy="120965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 smtClean="0">
                <a:solidFill>
                  <a:schemeClr val="tx1"/>
                </a:solidFill>
                <a:latin typeface="Arial Narrow" pitchFamily="34" charset="0"/>
              </a:rPr>
              <a:t>Initial SOB / CMM system release ready for full implementation in NWE:</a:t>
            </a:r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 smtClean="0">
                <a:solidFill>
                  <a:schemeClr val="tx1"/>
                </a:solidFill>
                <a:latin typeface="Arial Narrow" pitchFamily="34" charset="0"/>
              </a:rPr>
              <a:t>Go live 31.12.2012*</a:t>
            </a:r>
            <a:endParaRPr lang="en-US" sz="12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500824" y="2859054"/>
            <a:ext cx="1115616" cy="1287760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9" name="Group 12"/>
          <p:cNvGrpSpPr/>
          <p:nvPr/>
        </p:nvGrpSpPr>
        <p:grpSpPr>
          <a:xfrm>
            <a:off x="4752246" y="2520280"/>
            <a:ext cx="1199108" cy="1724880"/>
            <a:chOff x="6318615" y="1324970"/>
            <a:chExt cx="1197607" cy="1927735"/>
          </a:xfrm>
          <a:solidFill>
            <a:schemeClr val="bg2">
              <a:lumMod val="75000"/>
            </a:schemeClr>
          </a:solidFill>
        </p:grpSpPr>
        <p:sp>
          <p:nvSpPr>
            <p:cNvPr id="27" name="Rounded Rectangle 21"/>
            <p:cNvSpPr/>
            <p:nvPr/>
          </p:nvSpPr>
          <p:spPr>
            <a:xfrm>
              <a:off x="6318615" y="1324970"/>
              <a:ext cx="1197607" cy="1927735"/>
            </a:xfrm>
            <a:prstGeom prst="round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sp>
        <p:sp>
          <p:nvSpPr>
            <p:cNvPr id="28" name="Rounded Rectangle 4"/>
            <p:cNvSpPr/>
            <p:nvPr/>
          </p:nvSpPr>
          <p:spPr>
            <a:xfrm>
              <a:off x="6377077" y="2107257"/>
              <a:ext cx="1080683" cy="42486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/>
              <a:r>
                <a:rPr lang="en-US" sz="1200" kern="0" dirty="0" smtClean="0">
                  <a:solidFill>
                    <a:sysClr val="windowText" lastClr="000000"/>
                  </a:solidFill>
                  <a:latin typeface="Arial Narrow" pitchFamily="34" charset="0"/>
                </a:rPr>
                <a:t>Phase </a:t>
              </a:r>
              <a:r>
                <a:rPr lang="en-US" sz="1200" kern="0" smtClean="0">
                  <a:solidFill>
                    <a:sysClr val="windowText" lastClr="000000"/>
                  </a:solidFill>
                  <a:latin typeface="Arial Narrow" pitchFamily="34" charset="0"/>
                </a:rPr>
                <a:t>2 Implementation  (</a:t>
              </a:r>
              <a:r>
                <a:rPr lang="en-US" sz="1200" kern="0" dirty="0" smtClean="0">
                  <a:solidFill>
                    <a:sysClr val="windowText" lastClr="000000"/>
                  </a:solidFill>
                  <a:latin typeface="Arial Narrow" pitchFamily="34" charset="0"/>
                </a:rPr>
                <a:t>Interim)</a:t>
              </a:r>
            </a:p>
            <a:p>
              <a:pPr lvl="0" algn="ctr"/>
              <a:endParaRPr lang="en-US" sz="1200" kern="0" dirty="0" smtClean="0">
                <a:solidFill>
                  <a:sysClr val="windowText" lastClr="000000"/>
                </a:solidFill>
                <a:latin typeface="Arial Narrow" pitchFamily="34" charset="0"/>
              </a:endParaRPr>
            </a:p>
            <a:p>
              <a:pPr lvl="0" algn="ctr"/>
              <a:r>
                <a:rPr lang="en-US" sz="1200" kern="0" dirty="0" smtClean="0">
                  <a:solidFill>
                    <a:sysClr val="windowText" lastClr="000000"/>
                  </a:solidFill>
                  <a:latin typeface="Arial Narrow" pitchFamily="34" charset="0"/>
                </a:rPr>
                <a:t>Content of the Implementation to be further defined</a:t>
              </a:r>
              <a:endParaRPr lang="en-US" sz="1200" kern="0" dirty="0">
                <a:solidFill>
                  <a:sysClr val="windowText" lastClr="000000"/>
                </a:solidFill>
                <a:latin typeface="Arial Narrow" pitchFamily="34" charset="0"/>
              </a:endParaRPr>
            </a:p>
          </p:txBody>
        </p:sp>
      </p:grpSp>
      <p:grpSp>
        <p:nvGrpSpPr>
          <p:cNvPr id="10" name="Group 12"/>
          <p:cNvGrpSpPr/>
          <p:nvPr/>
        </p:nvGrpSpPr>
        <p:grpSpPr>
          <a:xfrm>
            <a:off x="6042261" y="2520280"/>
            <a:ext cx="1259527" cy="1724880"/>
            <a:chOff x="6318615" y="1324970"/>
            <a:chExt cx="1197607" cy="1927735"/>
          </a:xfrm>
          <a:solidFill>
            <a:schemeClr val="bg2">
              <a:lumMod val="75000"/>
            </a:schemeClr>
          </a:solidFill>
        </p:grpSpPr>
        <p:sp>
          <p:nvSpPr>
            <p:cNvPr id="42" name="Rounded Rectangle 21"/>
            <p:cNvSpPr/>
            <p:nvPr/>
          </p:nvSpPr>
          <p:spPr>
            <a:xfrm>
              <a:off x="6318615" y="1324970"/>
              <a:ext cx="1197607" cy="1927735"/>
            </a:xfrm>
            <a:prstGeom prst="round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sp>
        <p:sp>
          <p:nvSpPr>
            <p:cNvPr id="43" name="Rounded Rectangle 4"/>
            <p:cNvSpPr/>
            <p:nvPr/>
          </p:nvSpPr>
          <p:spPr>
            <a:xfrm>
              <a:off x="6377077" y="2026780"/>
              <a:ext cx="1080683" cy="42486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smtClean="0">
                  <a:solidFill>
                    <a:schemeClr val="tx1"/>
                  </a:solidFill>
                  <a:latin typeface="Arial Narrow" pitchFamily="34" charset="0"/>
                </a:rPr>
                <a:t>Phase  3 Implementation  (</a:t>
              </a:r>
              <a:r>
                <a:rPr lang="en-US" sz="1200" dirty="0" smtClean="0">
                  <a:solidFill>
                    <a:schemeClr val="tx1"/>
                  </a:solidFill>
                  <a:latin typeface="Arial Narrow" pitchFamily="34" charset="0"/>
                </a:rPr>
                <a:t>Interim)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dirty="0" smtClean="0">
                  <a:solidFill>
                    <a:schemeClr val="tx1"/>
                  </a:solidFill>
                  <a:latin typeface="Arial Narrow" pitchFamily="34" charset="0"/>
                </a:rPr>
                <a:t>Content of the Implementation to be further defined</a:t>
              </a:r>
            </a:p>
          </p:txBody>
        </p:sp>
      </p:grpSp>
      <p:sp>
        <p:nvSpPr>
          <p:cNvPr id="31" name="Title 1"/>
          <p:cNvSpPr txBox="1">
            <a:spLocks/>
          </p:cNvSpPr>
          <p:nvPr/>
        </p:nvSpPr>
        <p:spPr>
          <a:xfrm>
            <a:off x="-108520" y="692696"/>
            <a:ext cx="9144000" cy="554404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800" b="1" i="1" dirty="0" smtClean="0">
                <a:latin typeface="+mj-lt"/>
                <a:ea typeface="+mj-ea"/>
                <a:cs typeface="+mj-cs"/>
              </a:rPr>
              <a:t>SOB-CMM development roadmap</a:t>
            </a:r>
            <a:endParaRPr kumimoji="0" lang="en-US" sz="28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9" name="Title 1"/>
          <p:cNvSpPr txBox="1">
            <a:spLocks/>
          </p:cNvSpPr>
          <p:nvPr/>
        </p:nvSpPr>
        <p:spPr>
          <a:xfrm>
            <a:off x="457200" y="44624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lvl="0" algn="ctr">
              <a:spcBef>
                <a:spcPct val="0"/>
              </a:spcBef>
            </a:pPr>
            <a:r>
              <a:rPr lang="en-US" sz="3600" dirty="0" smtClean="0"/>
              <a:t>Phased implementation: a possible way forward</a:t>
            </a:r>
            <a:endParaRPr lang="en-US" sz="36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-1016" y="6120934"/>
            <a:ext cx="453723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00" dirty="0" smtClean="0"/>
              <a:t>* </a:t>
            </a:r>
            <a:r>
              <a:rPr lang="fr-FR" sz="1300" dirty="0" err="1" smtClean="0"/>
              <a:t>Subject</a:t>
            </a:r>
            <a:r>
              <a:rPr lang="fr-FR" sz="1300" dirty="0" smtClean="0"/>
              <a:t> to </a:t>
            </a:r>
            <a:r>
              <a:rPr lang="fr-FR" sz="1300" dirty="0" err="1" smtClean="0"/>
              <a:t>succesfull</a:t>
            </a:r>
            <a:r>
              <a:rPr lang="fr-FR" sz="1300" dirty="0" smtClean="0"/>
              <a:t> </a:t>
            </a:r>
            <a:r>
              <a:rPr lang="fr-FR" sz="1300" dirty="0" err="1" smtClean="0"/>
              <a:t>testing</a:t>
            </a:r>
            <a:r>
              <a:rPr lang="fr-FR" sz="1300" dirty="0" smtClean="0"/>
              <a:t> – w/o </a:t>
            </a:r>
            <a:r>
              <a:rPr lang="fr-FR" sz="1300" dirty="0" err="1" smtClean="0"/>
              <a:t>contingencies</a:t>
            </a:r>
            <a:endParaRPr lang="fr-FR" sz="1300" dirty="0"/>
          </a:p>
        </p:txBody>
      </p:sp>
      <p:sp>
        <p:nvSpPr>
          <p:cNvPr id="40" name="Right Brace 39"/>
          <p:cNvSpPr/>
          <p:nvPr/>
        </p:nvSpPr>
        <p:spPr>
          <a:xfrm>
            <a:off x="7483378" y="2520280"/>
            <a:ext cx="442392" cy="1724880"/>
          </a:xfrm>
          <a:prstGeom prst="rightBrac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7925771" y="2845385"/>
            <a:ext cx="12182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200" dirty="0" err="1" smtClean="0"/>
              <a:t>Technical</a:t>
            </a:r>
            <a:r>
              <a:rPr lang="fr-BE" sz="1200" dirty="0" smtClean="0"/>
              <a:t> </a:t>
            </a:r>
            <a:r>
              <a:rPr lang="fr-BE" sz="1200" dirty="0" err="1" smtClean="0"/>
              <a:t>improvements</a:t>
            </a:r>
            <a:r>
              <a:rPr lang="fr-BE" sz="1200" dirty="0" smtClean="0"/>
              <a:t> and adaptations of ELBAS</a:t>
            </a:r>
            <a:endParaRPr lang="en-US" sz="1200" dirty="0"/>
          </a:p>
        </p:txBody>
      </p:sp>
      <p:sp>
        <p:nvSpPr>
          <p:cNvPr id="41" name="Rectangular Callout 40"/>
          <p:cNvSpPr/>
          <p:nvPr/>
        </p:nvSpPr>
        <p:spPr>
          <a:xfrm>
            <a:off x="5796870" y="1556792"/>
            <a:ext cx="3096344" cy="720079"/>
          </a:xfrm>
          <a:prstGeom prst="wedgeRectCallout">
            <a:avLst>
              <a:gd name="adj1" fmla="val -85293"/>
              <a:gd name="adj2" fmla="val 763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dirty="0" err="1" smtClean="0">
                <a:solidFill>
                  <a:schemeClr val="bg1"/>
                </a:solidFill>
              </a:rPr>
              <a:t>Finalization</a:t>
            </a:r>
            <a:r>
              <a:rPr lang="fr-BE" sz="1400" dirty="0" smtClean="0">
                <a:solidFill>
                  <a:schemeClr val="bg1"/>
                </a:solidFill>
              </a:rPr>
              <a:t> of Phase 1 </a:t>
            </a:r>
            <a:r>
              <a:rPr lang="fr-BE" sz="1400" dirty="0" err="1" smtClean="0">
                <a:solidFill>
                  <a:schemeClr val="bg1"/>
                </a:solidFill>
              </a:rPr>
              <a:t>is</a:t>
            </a:r>
            <a:r>
              <a:rPr lang="fr-BE" sz="1400" dirty="0" smtClean="0">
                <a:solidFill>
                  <a:schemeClr val="bg1"/>
                </a:solidFill>
              </a:rPr>
              <a:t> a </a:t>
            </a:r>
            <a:r>
              <a:rPr lang="fr-BE" sz="1400" dirty="0" err="1" smtClean="0">
                <a:solidFill>
                  <a:schemeClr val="bg1"/>
                </a:solidFill>
              </a:rPr>
              <a:t>prerequisite</a:t>
            </a:r>
            <a:r>
              <a:rPr lang="fr-BE" sz="1400" dirty="0" smtClean="0">
                <a:solidFill>
                  <a:schemeClr val="bg1"/>
                </a:solidFill>
              </a:rPr>
              <a:t> for the go-live of local </a:t>
            </a:r>
            <a:r>
              <a:rPr lang="fr-BE" sz="1400" dirty="0" err="1" smtClean="0">
                <a:solidFill>
                  <a:schemeClr val="bg1"/>
                </a:solidFill>
              </a:rPr>
              <a:t>projects</a:t>
            </a:r>
            <a:endParaRPr lang="en-US" sz="1400" dirty="0">
              <a:solidFill>
                <a:schemeClr val="bg1"/>
              </a:solidFill>
            </a:endParaRPr>
          </a:p>
        </p:txBody>
      </p:sp>
      <p:grpSp>
        <p:nvGrpSpPr>
          <p:cNvPr id="45" name="Group 12"/>
          <p:cNvGrpSpPr/>
          <p:nvPr/>
        </p:nvGrpSpPr>
        <p:grpSpPr>
          <a:xfrm>
            <a:off x="1863206" y="4324995"/>
            <a:ext cx="3461875" cy="277691"/>
            <a:chOff x="6318615" y="1445801"/>
            <a:chExt cx="1197607" cy="1927735"/>
          </a:xfrm>
          <a:solidFill>
            <a:schemeClr val="bg1"/>
          </a:solidFill>
        </p:grpSpPr>
        <p:sp>
          <p:nvSpPr>
            <p:cNvPr id="46" name="Rounded Rectangle 45"/>
            <p:cNvSpPr/>
            <p:nvPr/>
          </p:nvSpPr>
          <p:spPr>
            <a:xfrm>
              <a:off x="6318615" y="1445801"/>
              <a:ext cx="1197607" cy="1927735"/>
            </a:xfrm>
            <a:prstGeom prst="roundRect">
              <a:avLst/>
            </a:prstGeom>
            <a:grpFill/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7" name="Rounded Rectangle 4"/>
            <p:cNvSpPr/>
            <p:nvPr/>
          </p:nvSpPr>
          <p:spPr>
            <a:xfrm>
              <a:off x="6377077" y="1504263"/>
              <a:ext cx="1080683" cy="1810811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b="1" kern="1200" noProof="0" dirty="0" smtClean="0">
                  <a:solidFill>
                    <a:schemeClr val="tx1"/>
                  </a:solidFill>
                  <a:latin typeface="Arial Narrow" pitchFamily="34" charset="0"/>
                </a:rPr>
                <a:t>Local project 1** </a:t>
              </a:r>
              <a:endParaRPr lang="en-US" sz="1400" b="1" kern="1200" noProof="0" dirty="0">
                <a:solidFill>
                  <a:schemeClr val="tx1"/>
                </a:solidFill>
                <a:latin typeface="Arial Narrow" pitchFamily="34" charset="0"/>
              </a:endParaRPr>
            </a:p>
          </p:txBody>
        </p:sp>
      </p:grpSp>
      <p:grpSp>
        <p:nvGrpSpPr>
          <p:cNvPr id="48" name="Group 12"/>
          <p:cNvGrpSpPr/>
          <p:nvPr/>
        </p:nvGrpSpPr>
        <p:grpSpPr>
          <a:xfrm>
            <a:off x="3526437" y="4663342"/>
            <a:ext cx="3710593" cy="286376"/>
            <a:chOff x="6318615" y="1445801"/>
            <a:chExt cx="1197607" cy="1927735"/>
          </a:xfrm>
          <a:solidFill>
            <a:schemeClr val="bg1"/>
          </a:solidFill>
        </p:grpSpPr>
        <p:sp>
          <p:nvSpPr>
            <p:cNvPr id="49" name="Rounded Rectangle 48"/>
            <p:cNvSpPr/>
            <p:nvPr/>
          </p:nvSpPr>
          <p:spPr>
            <a:xfrm>
              <a:off x="6318615" y="1445801"/>
              <a:ext cx="1197607" cy="1927735"/>
            </a:xfrm>
            <a:prstGeom prst="roundRect">
              <a:avLst/>
            </a:prstGeom>
            <a:grpFill/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0" name="Rounded Rectangle 4"/>
            <p:cNvSpPr/>
            <p:nvPr/>
          </p:nvSpPr>
          <p:spPr>
            <a:xfrm>
              <a:off x="6377077" y="1504263"/>
              <a:ext cx="1080683" cy="1810811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b="1" kern="1200" noProof="0" dirty="0" smtClean="0">
                  <a:solidFill>
                    <a:schemeClr val="tx1"/>
                  </a:solidFill>
                  <a:latin typeface="Arial Narrow" pitchFamily="34" charset="0"/>
                </a:rPr>
                <a:t>Local project 2**</a:t>
              </a:r>
              <a:endParaRPr lang="en-US" sz="1400" b="1" kern="1200" noProof="0" dirty="0">
                <a:solidFill>
                  <a:schemeClr val="tx1"/>
                </a:solidFill>
                <a:latin typeface="Arial Narrow" pitchFamily="34" charset="0"/>
              </a:endParaRPr>
            </a:p>
          </p:txBody>
        </p:sp>
      </p:grpSp>
      <p:grpSp>
        <p:nvGrpSpPr>
          <p:cNvPr id="51" name="Group 12"/>
          <p:cNvGrpSpPr/>
          <p:nvPr/>
        </p:nvGrpSpPr>
        <p:grpSpPr>
          <a:xfrm>
            <a:off x="3763490" y="4996334"/>
            <a:ext cx="3719888" cy="286376"/>
            <a:chOff x="6318615" y="1445801"/>
            <a:chExt cx="1197607" cy="1927735"/>
          </a:xfrm>
          <a:solidFill>
            <a:schemeClr val="bg1"/>
          </a:solidFill>
        </p:grpSpPr>
        <p:sp>
          <p:nvSpPr>
            <p:cNvPr id="52" name="Rounded Rectangle 51"/>
            <p:cNvSpPr/>
            <p:nvPr/>
          </p:nvSpPr>
          <p:spPr>
            <a:xfrm>
              <a:off x="6318615" y="1445801"/>
              <a:ext cx="1197607" cy="1927735"/>
            </a:xfrm>
            <a:prstGeom prst="roundRect">
              <a:avLst/>
            </a:prstGeom>
            <a:grpFill/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3" name="Rounded Rectangle 4"/>
            <p:cNvSpPr/>
            <p:nvPr/>
          </p:nvSpPr>
          <p:spPr>
            <a:xfrm>
              <a:off x="6377077" y="1504263"/>
              <a:ext cx="1080683" cy="1810811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b="1" kern="1200" noProof="0" dirty="0" smtClean="0">
                  <a:solidFill>
                    <a:schemeClr val="tx1"/>
                  </a:solidFill>
                  <a:latin typeface="Arial Narrow" pitchFamily="34" charset="0"/>
                </a:rPr>
                <a:t>Local project …**</a:t>
              </a:r>
              <a:endParaRPr lang="en-US" sz="1400" b="1" kern="1200" noProof="0" dirty="0">
                <a:solidFill>
                  <a:schemeClr val="tx1"/>
                </a:solidFill>
                <a:latin typeface="Arial Narrow" pitchFamily="34" charset="0"/>
              </a:endParaRPr>
            </a:p>
          </p:txBody>
        </p:sp>
      </p:grpSp>
      <p:cxnSp>
        <p:nvCxnSpPr>
          <p:cNvPr id="11" name="Straight Connector 10"/>
          <p:cNvCxnSpPr>
            <a:stCxn id="41" idx="4"/>
          </p:cNvCxnSpPr>
          <p:nvPr/>
        </p:nvCxnSpPr>
        <p:spPr>
          <a:xfrm>
            <a:off x="4704077" y="2466698"/>
            <a:ext cx="5637" cy="28641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ight Brace 53"/>
          <p:cNvSpPr/>
          <p:nvPr/>
        </p:nvSpPr>
        <p:spPr>
          <a:xfrm>
            <a:off x="7482819" y="4286432"/>
            <a:ext cx="442392" cy="1035860"/>
          </a:xfrm>
          <a:prstGeom prst="rightBrac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7871428" y="4285545"/>
            <a:ext cx="12725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200" dirty="0" err="1" smtClean="0"/>
              <a:t>Technical</a:t>
            </a:r>
            <a:r>
              <a:rPr lang="fr-BE" sz="1200" dirty="0" smtClean="0"/>
              <a:t> </a:t>
            </a:r>
            <a:r>
              <a:rPr lang="fr-BE" sz="1200" dirty="0" err="1" smtClean="0"/>
              <a:t>implementation</a:t>
            </a:r>
            <a:r>
              <a:rPr lang="fr-BE" sz="1200" dirty="0" smtClean="0"/>
              <a:t> of Elbas on NWE local </a:t>
            </a:r>
            <a:r>
              <a:rPr lang="fr-BE" sz="1200" dirty="0"/>
              <a:t>h</a:t>
            </a:r>
            <a:r>
              <a:rPr lang="fr-BE" sz="1200" dirty="0" smtClean="0"/>
              <a:t>ubs and </a:t>
            </a:r>
            <a:r>
              <a:rPr lang="fr-BE" sz="1200" dirty="0" err="1" smtClean="0"/>
              <a:t>borders</a:t>
            </a:r>
            <a:endParaRPr lang="fr-BE" sz="1200" dirty="0" smtClean="0"/>
          </a:p>
        </p:txBody>
      </p:sp>
      <p:sp>
        <p:nvSpPr>
          <p:cNvPr id="56" name="ZoneTexte 43"/>
          <p:cNvSpPr txBox="1"/>
          <p:nvPr/>
        </p:nvSpPr>
        <p:spPr>
          <a:xfrm>
            <a:off x="35496" y="6424962"/>
            <a:ext cx="534623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00" dirty="0" smtClean="0"/>
              <a:t>** Cross-border </a:t>
            </a:r>
            <a:r>
              <a:rPr lang="fr-FR" sz="1300" dirty="0" err="1" smtClean="0"/>
              <a:t>implementation</a:t>
            </a:r>
            <a:r>
              <a:rPr lang="fr-FR" sz="1300" dirty="0" smtClean="0"/>
              <a:t> plannings to </a:t>
            </a:r>
            <a:r>
              <a:rPr lang="fr-FR" sz="1300" dirty="0" err="1" smtClean="0"/>
              <a:t>be</a:t>
            </a:r>
            <a:r>
              <a:rPr lang="fr-FR" sz="1300" dirty="0" smtClean="0"/>
              <a:t> </a:t>
            </a:r>
            <a:r>
              <a:rPr lang="fr-FR" sz="1300" dirty="0" err="1" smtClean="0"/>
              <a:t>established</a:t>
            </a:r>
            <a:r>
              <a:rPr lang="fr-FR" sz="1300" dirty="0" smtClean="0"/>
              <a:t> </a:t>
            </a:r>
            <a:r>
              <a:rPr lang="fr-FR" sz="1300" dirty="0" err="1" smtClean="0"/>
              <a:t>with</a:t>
            </a:r>
            <a:r>
              <a:rPr lang="fr-FR" sz="1300" dirty="0" smtClean="0"/>
              <a:t> TSOs</a:t>
            </a:r>
            <a:endParaRPr lang="fr-FR" sz="1300" dirty="0"/>
          </a:p>
        </p:txBody>
      </p:sp>
      <p:pic>
        <p:nvPicPr>
          <p:cNvPr id="57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" y="0"/>
            <a:ext cx="899592" cy="924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40917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Autofit/>
          </a:bodyPr>
          <a:lstStyle/>
          <a:p>
            <a:pPr marL="177800" indent="-177800"/>
            <a:r>
              <a:rPr lang="en-US" sz="2400" dirty="0"/>
              <a:t>While phasing approach will ensure a timely implementation of the IDCB solution in NWE, many requirements to ensure full compliance with market needs will need to be developed stepwise</a:t>
            </a:r>
          </a:p>
          <a:p>
            <a:pPr marL="177800" indent="-177800"/>
            <a:endParaRPr lang="en-US" sz="2400" dirty="0" smtClean="0"/>
          </a:p>
          <a:p>
            <a:pPr marL="177800" indent="-177800"/>
            <a:r>
              <a:rPr lang="en-US" sz="2400" dirty="0" smtClean="0"/>
              <a:t>An </a:t>
            </a:r>
            <a:r>
              <a:rPr lang="en-US" sz="2400" dirty="0"/>
              <a:t>adapted migration strategy is necessary in order to </a:t>
            </a:r>
            <a:r>
              <a:rPr lang="en-US" sz="2400" dirty="0" smtClean="0"/>
              <a:t>migrate </a:t>
            </a:r>
            <a:r>
              <a:rPr lang="en-US" sz="2400" dirty="0"/>
              <a:t>the liquidity in the Elbas </a:t>
            </a:r>
            <a:r>
              <a:rPr lang="en-US" sz="2400" dirty="0" smtClean="0"/>
              <a:t>solution for Germany, </a:t>
            </a:r>
            <a:r>
              <a:rPr lang="en-US" sz="2400" dirty="0"/>
              <a:t>avoiding fly of liquidity to the OTC market - which will provoke inefficiencies on capacity allocation as a side </a:t>
            </a:r>
            <a:r>
              <a:rPr lang="en-US" sz="2400" dirty="0" smtClean="0"/>
              <a:t>effect  </a:t>
            </a:r>
          </a:p>
          <a:p>
            <a:pPr marL="177800" indent="-177800"/>
            <a:endParaRPr lang="fr-BE" sz="2400" dirty="0" smtClean="0"/>
          </a:p>
          <a:p>
            <a:pPr marL="177800" indent="-177800"/>
            <a:r>
              <a:rPr lang="fr-BE" sz="2400" dirty="0" smtClean="0"/>
              <a:t>This </a:t>
            </a:r>
            <a:r>
              <a:rPr lang="fr-BE" sz="2400" dirty="0" err="1" smtClean="0"/>
              <a:t>is</a:t>
            </a:r>
            <a:r>
              <a:rPr lang="fr-BE" sz="2400" dirty="0" smtClean="0"/>
              <a:t> </a:t>
            </a:r>
            <a:r>
              <a:rPr lang="fr-BE" sz="2400" dirty="0" err="1" smtClean="0"/>
              <a:t>why</a:t>
            </a:r>
            <a:r>
              <a:rPr lang="fr-BE" sz="2400" dirty="0" smtClean="0"/>
              <a:t> EPEX proposes a </a:t>
            </a:r>
            <a:r>
              <a:rPr lang="fr-BE" sz="2400" dirty="0" err="1" smtClean="0"/>
              <a:t>parrallel</a:t>
            </a:r>
            <a:r>
              <a:rPr lang="fr-BE" sz="2400" dirty="0" smtClean="0"/>
              <a:t>-</a:t>
            </a:r>
            <a:r>
              <a:rPr lang="fr-BE" sz="2400" dirty="0" err="1" smtClean="0"/>
              <a:t>run</a:t>
            </a:r>
            <a:r>
              <a:rPr lang="fr-BE" sz="2400" dirty="0" smtClean="0"/>
              <a:t> migration </a:t>
            </a:r>
            <a:r>
              <a:rPr lang="fr-BE" sz="2400" dirty="0" err="1" smtClean="0"/>
              <a:t>strategy</a:t>
            </a:r>
            <a:endParaRPr lang="en-US" sz="24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692696"/>
            <a:ext cx="9144000" cy="554404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800" b="1" i="1" dirty="0" smtClean="0">
                <a:latin typeface="+mj-lt"/>
                <a:ea typeface="+mj-ea"/>
                <a:cs typeface="+mj-cs"/>
              </a:rPr>
              <a:t>System migration strategy / EPEX </a:t>
            </a:r>
            <a:r>
              <a:rPr lang="en-US" sz="2800" b="1" i="1" dirty="0">
                <a:latin typeface="+mj-lt"/>
                <a:ea typeface="+mj-ea"/>
                <a:cs typeface="+mj-cs"/>
              </a:rPr>
              <a:t>proposal</a:t>
            </a:r>
            <a:endParaRPr kumimoji="0" lang="en-US" sz="2800" b="1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44624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lvl="0" algn="ctr">
              <a:spcBef>
                <a:spcPct val="0"/>
              </a:spcBef>
            </a:pPr>
            <a:r>
              <a:rPr lang="en-US" sz="3600" dirty="0" smtClean="0"/>
              <a:t>Phased implementation: a possible way forward</a:t>
            </a:r>
            <a:endParaRPr lang="en-US" sz="3600" dirty="0" smtClean="0">
              <a:latin typeface="+mj-lt"/>
              <a:ea typeface="+mj-ea"/>
              <a:cs typeface="+mj-cs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899592" cy="924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8539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Content of the presentation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Conceptual representation of the technical solution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Technical gap analysis: Preliminary outcomes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Phased implementation approach: a possible way forward </a:t>
            </a:r>
            <a:r>
              <a:rPr lang="en-US" sz="2800" dirty="0" smtClean="0"/>
              <a:t> </a:t>
            </a:r>
            <a:endParaRPr lang="en-US" sz="2800" dirty="0"/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Conclusions &amp; Next steps </a:t>
            </a:r>
          </a:p>
          <a:p>
            <a:pPr marL="457200" indent="-457200">
              <a:buFont typeface="+mj-lt"/>
              <a:buAutoNum type="arabicPeriod"/>
            </a:pPr>
            <a:endParaRPr lang="en-US" sz="28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899592" cy="924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Rectangle à coins arrondis 90"/>
          <p:cNvSpPr/>
          <p:nvPr/>
        </p:nvSpPr>
        <p:spPr>
          <a:xfrm>
            <a:off x="6948264" y="3150259"/>
            <a:ext cx="864096" cy="432048"/>
          </a:xfrm>
          <a:prstGeom prst="round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OTC</a:t>
            </a:r>
            <a:endParaRPr lang="fr-FR" sz="1000" b="1" dirty="0"/>
          </a:p>
        </p:txBody>
      </p:sp>
      <p:sp>
        <p:nvSpPr>
          <p:cNvPr id="92" name="Rectangle à coins arrondis 91"/>
          <p:cNvSpPr/>
          <p:nvPr/>
        </p:nvSpPr>
        <p:spPr>
          <a:xfrm>
            <a:off x="6948264" y="1854116"/>
            <a:ext cx="1800200" cy="122413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b="1" dirty="0" smtClean="0"/>
              <a:t>Elbas SOB </a:t>
            </a:r>
            <a:br>
              <a:rPr lang="fr-FR" sz="1300" b="1" dirty="0" smtClean="0"/>
            </a:br>
            <a:r>
              <a:rPr lang="fr-FR" sz="1300" dirty="0" smtClean="0"/>
              <a:t>(NPS+EPEX)</a:t>
            </a:r>
            <a:endParaRPr lang="fr-FR" sz="1300" dirty="0"/>
          </a:p>
        </p:txBody>
      </p:sp>
      <p:sp>
        <p:nvSpPr>
          <p:cNvPr id="85" name="Rectangle à coins arrondis 84"/>
          <p:cNvSpPr/>
          <p:nvPr/>
        </p:nvSpPr>
        <p:spPr>
          <a:xfrm>
            <a:off x="3523188" y="2574196"/>
            <a:ext cx="1008112" cy="936104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err="1" smtClean="0"/>
              <a:t>ComXerv</a:t>
            </a:r>
            <a:r>
              <a:rPr lang="fr-FR" sz="1200" b="1" dirty="0" smtClean="0"/>
              <a:t> (EPEX)</a:t>
            </a:r>
            <a:endParaRPr lang="fr-FR" sz="1200" b="1" dirty="0"/>
          </a:p>
        </p:txBody>
      </p:sp>
      <p:sp>
        <p:nvSpPr>
          <p:cNvPr id="86" name="Rectangle à coins arrondis 85"/>
          <p:cNvSpPr/>
          <p:nvPr/>
        </p:nvSpPr>
        <p:spPr>
          <a:xfrm>
            <a:off x="3811220" y="1710099"/>
            <a:ext cx="792088" cy="57606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 smtClean="0"/>
              <a:t>Elbas SOB </a:t>
            </a:r>
            <a:r>
              <a:rPr lang="fr-FR" sz="900" dirty="0" smtClean="0"/>
              <a:t>(NPS+EPEX)</a:t>
            </a:r>
            <a:endParaRPr lang="fr-FR" sz="900" dirty="0"/>
          </a:p>
        </p:txBody>
      </p:sp>
      <p:sp>
        <p:nvSpPr>
          <p:cNvPr id="87" name="Rectangle à coins arrondis 86"/>
          <p:cNvSpPr/>
          <p:nvPr/>
        </p:nvSpPr>
        <p:spPr>
          <a:xfrm>
            <a:off x="4603308" y="2358172"/>
            <a:ext cx="936104" cy="1152128"/>
          </a:xfrm>
          <a:prstGeom prst="round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OTC</a:t>
            </a:r>
            <a:endParaRPr lang="fr-FR" b="1" dirty="0"/>
          </a:p>
        </p:txBody>
      </p:sp>
      <p:sp>
        <p:nvSpPr>
          <p:cNvPr id="82" name="Rectangle à coins arrondis 81"/>
          <p:cNvSpPr/>
          <p:nvPr/>
        </p:nvSpPr>
        <p:spPr>
          <a:xfrm>
            <a:off x="498852" y="2214156"/>
            <a:ext cx="1008112" cy="1296144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err="1" smtClean="0"/>
              <a:t>ComXerv</a:t>
            </a:r>
            <a:r>
              <a:rPr lang="fr-FR" sz="1200" b="1" dirty="0" smtClean="0"/>
              <a:t> (EPEX)</a:t>
            </a:r>
            <a:endParaRPr lang="fr-FR" sz="1200" b="1" dirty="0"/>
          </a:p>
        </p:txBody>
      </p:sp>
      <p:sp>
        <p:nvSpPr>
          <p:cNvPr id="83" name="Rectangle à coins arrondis 82"/>
          <p:cNvSpPr/>
          <p:nvPr/>
        </p:nvSpPr>
        <p:spPr>
          <a:xfrm>
            <a:off x="930900" y="1710100"/>
            <a:ext cx="576064" cy="28803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 smtClean="0"/>
              <a:t>Elbas </a:t>
            </a:r>
            <a:r>
              <a:rPr lang="fr-FR" sz="900" dirty="0" smtClean="0"/>
              <a:t>(NPS)</a:t>
            </a:r>
            <a:endParaRPr lang="fr-FR" sz="900" dirty="0"/>
          </a:p>
        </p:txBody>
      </p:sp>
      <p:sp>
        <p:nvSpPr>
          <p:cNvPr id="84" name="Rectangle à coins arrondis 83"/>
          <p:cNvSpPr/>
          <p:nvPr/>
        </p:nvSpPr>
        <p:spPr>
          <a:xfrm>
            <a:off x="1578972" y="2214156"/>
            <a:ext cx="936104" cy="1296144"/>
          </a:xfrm>
          <a:prstGeom prst="round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OTC</a:t>
            </a:r>
            <a:endParaRPr lang="fr-FR" b="1" dirty="0"/>
          </a:p>
        </p:txBody>
      </p:sp>
      <p:sp>
        <p:nvSpPr>
          <p:cNvPr id="70" name="Rectangle 69"/>
          <p:cNvSpPr/>
          <p:nvPr/>
        </p:nvSpPr>
        <p:spPr>
          <a:xfrm>
            <a:off x="6732240" y="1710099"/>
            <a:ext cx="2160240" cy="20162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433" name="Foliennummernplatzhalter 1"/>
          <p:cNvSpPr>
            <a:spLocks noGrp="1"/>
          </p:cNvSpPr>
          <p:nvPr>
            <p:ph type="sldNum" sz="quarter" idx="10"/>
          </p:nvPr>
        </p:nvSpPr>
        <p:spPr bwMode="auto">
          <a:xfrm>
            <a:off x="7689896" y="7168331"/>
            <a:ext cx="11620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DEC56D3-9B44-4E3A-9F0D-7DA8F6E4FC49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692696"/>
            <a:ext cx="9144000" cy="554404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800" b="1" i="1" dirty="0" smtClean="0">
                <a:latin typeface="+mj-lt"/>
                <a:ea typeface="+mj-ea"/>
                <a:cs typeface="+mj-cs"/>
              </a:rPr>
              <a:t>System migration strategy / EPEX </a:t>
            </a:r>
            <a:r>
              <a:rPr lang="en-US" sz="2800" b="1" i="1" dirty="0">
                <a:latin typeface="+mj-lt"/>
                <a:ea typeface="+mj-ea"/>
                <a:cs typeface="+mj-cs"/>
              </a:rPr>
              <a:t>proposal</a:t>
            </a:r>
            <a:endParaRPr kumimoji="0" lang="en-US" sz="2800" b="1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457200" y="44624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lvl="0" algn="ctr">
              <a:spcBef>
                <a:spcPct val="0"/>
              </a:spcBef>
            </a:pPr>
            <a:r>
              <a:rPr lang="en-US" sz="3600" dirty="0" smtClean="0"/>
              <a:t>Phased implementation: a possible way forward</a:t>
            </a:r>
            <a:endParaRPr lang="en-US" sz="36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26844" y="1638092"/>
            <a:ext cx="2160240" cy="20162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Double flèche horizontale 16"/>
          <p:cNvSpPr/>
          <p:nvPr/>
        </p:nvSpPr>
        <p:spPr>
          <a:xfrm rot="16200000">
            <a:off x="1398951" y="1602087"/>
            <a:ext cx="648072" cy="288032"/>
          </a:xfrm>
          <a:prstGeom prst="left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 smtClean="0"/>
              <a:t>DE-DK</a:t>
            </a:r>
            <a:endParaRPr lang="fr-FR" sz="900" b="1" dirty="0"/>
          </a:p>
        </p:txBody>
      </p:sp>
      <p:sp>
        <p:nvSpPr>
          <p:cNvPr id="19" name="Double flèche horizontale 18"/>
          <p:cNvSpPr/>
          <p:nvPr/>
        </p:nvSpPr>
        <p:spPr>
          <a:xfrm>
            <a:off x="210820" y="1782108"/>
            <a:ext cx="648072" cy="288032"/>
          </a:xfrm>
          <a:prstGeom prst="left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DE-NL</a:t>
            </a:r>
            <a:endParaRPr lang="fr-FR" sz="1000" b="1" dirty="0"/>
          </a:p>
        </p:txBody>
      </p:sp>
      <p:sp>
        <p:nvSpPr>
          <p:cNvPr id="20" name="Double flèche horizontale 19"/>
          <p:cNvSpPr/>
          <p:nvPr/>
        </p:nvSpPr>
        <p:spPr>
          <a:xfrm>
            <a:off x="210820" y="3093641"/>
            <a:ext cx="648072" cy="288032"/>
          </a:xfrm>
          <a:prstGeom prst="left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DE-FR</a:t>
            </a:r>
            <a:endParaRPr lang="fr-FR" sz="1000" b="1" dirty="0"/>
          </a:p>
        </p:txBody>
      </p:sp>
      <p:sp>
        <p:nvSpPr>
          <p:cNvPr id="24" name="Flèche droite 23"/>
          <p:cNvSpPr/>
          <p:nvPr/>
        </p:nvSpPr>
        <p:spPr>
          <a:xfrm>
            <a:off x="2659092" y="2430180"/>
            <a:ext cx="576064" cy="360040"/>
          </a:xfrm>
          <a:prstGeom prst="rightArrow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Rectangle 47"/>
          <p:cNvSpPr/>
          <p:nvPr/>
        </p:nvSpPr>
        <p:spPr>
          <a:xfrm>
            <a:off x="3451180" y="1638092"/>
            <a:ext cx="2160240" cy="20162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Double flèche horizontale 56"/>
          <p:cNvSpPr/>
          <p:nvPr/>
        </p:nvSpPr>
        <p:spPr>
          <a:xfrm rot="16200000">
            <a:off x="7776356" y="1674096"/>
            <a:ext cx="648072" cy="288032"/>
          </a:xfrm>
          <a:prstGeom prst="left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 smtClean="0"/>
              <a:t>DE-DK</a:t>
            </a:r>
            <a:endParaRPr lang="fr-FR" sz="900" b="1" dirty="0"/>
          </a:p>
        </p:txBody>
      </p:sp>
      <p:sp>
        <p:nvSpPr>
          <p:cNvPr id="58" name="Double flèche horizontale 57"/>
          <p:cNvSpPr/>
          <p:nvPr/>
        </p:nvSpPr>
        <p:spPr>
          <a:xfrm>
            <a:off x="6516216" y="2286163"/>
            <a:ext cx="648072" cy="288032"/>
          </a:xfrm>
          <a:prstGeom prst="left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DE-NL</a:t>
            </a:r>
            <a:endParaRPr lang="fr-FR" sz="1000" b="1" dirty="0"/>
          </a:p>
        </p:txBody>
      </p:sp>
      <p:sp>
        <p:nvSpPr>
          <p:cNvPr id="59" name="Double flèche horizontale 58"/>
          <p:cNvSpPr/>
          <p:nvPr/>
        </p:nvSpPr>
        <p:spPr>
          <a:xfrm>
            <a:off x="6516216" y="2718212"/>
            <a:ext cx="648072" cy="288032"/>
          </a:xfrm>
          <a:prstGeom prst="left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DE-FR</a:t>
            </a:r>
            <a:endParaRPr lang="fr-FR" sz="1000" b="1" dirty="0"/>
          </a:p>
        </p:txBody>
      </p:sp>
      <p:sp>
        <p:nvSpPr>
          <p:cNvPr id="71" name="Rectangle 70"/>
          <p:cNvSpPr/>
          <p:nvPr/>
        </p:nvSpPr>
        <p:spPr>
          <a:xfrm>
            <a:off x="6732240" y="4479503"/>
            <a:ext cx="2160240" cy="18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Flèche droite 79"/>
          <p:cNvSpPr/>
          <p:nvPr/>
        </p:nvSpPr>
        <p:spPr>
          <a:xfrm>
            <a:off x="5796136" y="2646204"/>
            <a:ext cx="648072" cy="360040"/>
          </a:xfrm>
          <a:prstGeom prst="rightArrow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ZoneTexte 102"/>
          <p:cNvSpPr txBox="1"/>
          <p:nvPr/>
        </p:nvSpPr>
        <p:spPr>
          <a:xfrm>
            <a:off x="426844" y="3654316"/>
            <a:ext cx="216024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err="1" smtClean="0"/>
              <a:t>Today</a:t>
            </a:r>
            <a:r>
              <a:rPr lang="fr-FR" sz="1400" b="1" dirty="0" smtClean="0"/>
              <a:t>: </a:t>
            </a:r>
            <a:r>
              <a:rPr lang="fr-FR" sz="1300" dirty="0" smtClean="0"/>
              <a:t>3 pools of </a:t>
            </a:r>
            <a:r>
              <a:rPr lang="fr-FR" sz="1300" dirty="0" err="1" smtClean="0"/>
              <a:t>liquidity</a:t>
            </a:r>
            <a:r>
              <a:rPr lang="fr-FR" sz="1300" dirty="0" smtClean="0"/>
              <a:t> in the </a:t>
            </a:r>
            <a:r>
              <a:rPr lang="fr-FR" sz="1300" dirty="0" err="1" smtClean="0"/>
              <a:t>German</a:t>
            </a:r>
            <a:r>
              <a:rPr lang="fr-FR" sz="1300" dirty="0" smtClean="0"/>
              <a:t> </a:t>
            </a:r>
            <a:r>
              <a:rPr lang="fr-FR" sz="1300" err="1" smtClean="0"/>
              <a:t>intraday</a:t>
            </a:r>
            <a:r>
              <a:rPr lang="fr-FR" sz="1300" smtClean="0"/>
              <a:t> market</a:t>
            </a:r>
            <a:r>
              <a:rPr lang="fr-FR" sz="1300" b="1" smtClean="0"/>
              <a:t>  </a:t>
            </a:r>
            <a:endParaRPr lang="fr-FR" sz="1300" b="1" dirty="0"/>
          </a:p>
        </p:txBody>
      </p:sp>
      <p:sp>
        <p:nvSpPr>
          <p:cNvPr id="104" name="ZoneTexte 103"/>
          <p:cNvSpPr txBox="1"/>
          <p:nvPr/>
        </p:nvSpPr>
        <p:spPr>
          <a:xfrm>
            <a:off x="3451180" y="3654316"/>
            <a:ext cx="21602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b="1" dirty="0" err="1" smtClean="0"/>
              <a:t>Step</a:t>
            </a:r>
            <a:r>
              <a:rPr lang="fr-FR" sz="1200" b="1" dirty="0" smtClean="0"/>
              <a:t> 1: (for </a:t>
            </a:r>
            <a:r>
              <a:rPr lang="fr-FR" sz="1200" b="1" dirty="0" err="1" smtClean="0"/>
              <a:t>any</a:t>
            </a:r>
            <a:r>
              <a:rPr lang="fr-FR" sz="1200" b="1" dirty="0" smtClean="0"/>
              <a:t> of the 3 scenarios </a:t>
            </a:r>
            <a:r>
              <a:rPr lang="fr-FR" sz="1200" b="1" dirty="0" err="1" smtClean="0"/>
              <a:t>explained</a:t>
            </a:r>
            <a:r>
              <a:rPr lang="fr-FR" sz="1200" b="1" dirty="0" smtClean="0"/>
              <a:t> </a:t>
            </a:r>
            <a:r>
              <a:rPr lang="fr-FR" sz="1200" b="1" dirty="0" err="1" smtClean="0"/>
              <a:t>above</a:t>
            </a:r>
            <a:r>
              <a:rPr lang="fr-FR" sz="1200" b="1" dirty="0" smtClean="0"/>
              <a:t>) </a:t>
            </a:r>
            <a:r>
              <a:rPr lang="fr-FR" sz="1200" i="1" dirty="0" smtClean="0"/>
              <a:t>Elbas</a:t>
            </a:r>
            <a:r>
              <a:rPr lang="fr-FR" sz="1200" dirty="0" smtClean="0"/>
              <a:t> </a:t>
            </a:r>
            <a:r>
              <a:rPr lang="fr-FR" sz="1200" dirty="0" err="1" smtClean="0"/>
              <a:t>is</a:t>
            </a:r>
            <a:r>
              <a:rPr lang="fr-FR" sz="1200" dirty="0" smtClean="0"/>
              <a:t> </a:t>
            </a:r>
            <a:r>
              <a:rPr lang="fr-FR" sz="1200" dirty="0" err="1" smtClean="0"/>
              <a:t>deployed</a:t>
            </a:r>
            <a:r>
              <a:rPr lang="fr-FR" sz="1200" dirty="0" smtClean="0"/>
              <a:t> in a SOB mode in Germany; </a:t>
            </a:r>
            <a:r>
              <a:rPr lang="fr-FR" sz="1200" dirty="0" err="1" smtClean="0"/>
              <a:t>liquidity</a:t>
            </a:r>
            <a:r>
              <a:rPr lang="fr-FR" sz="1200" dirty="0" smtClean="0"/>
              <a:t> </a:t>
            </a:r>
            <a:r>
              <a:rPr lang="fr-FR" sz="1200" dirty="0" err="1" smtClean="0"/>
              <a:t>starts</a:t>
            </a:r>
            <a:r>
              <a:rPr lang="fr-FR" sz="1200" dirty="0" smtClean="0"/>
              <a:t> to </a:t>
            </a:r>
            <a:r>
              <a:rPr lang="fr-FR" sz="1200" dirty="0" err="1" smtClean="0"/>
              <a:t>be</a:t>
            </a:r>
            <a:r>
              <a:rPr lang="fr-FR" sz="1200" dirty="0" smtClean="0"/>
              <a:t> </a:t>
            </a:r>
            <a:r>
              <a:rPr lang="fr-FR" sz="1200" dirty="0" err="1" smtClean="0"/>
              <a:t>transferred</a:t>
            </a:r>
            <a:r>
              <a:rPr lang="fr-FR" sz="1200" dirty="0" smtClean="0"/>
              <a:t>, and </a:t>
            </a:r>
            <a:r>
              <a:rPr lang="fr-FR" sz="1200" i="1" dirty="0" err="1" smtClean="0"/>
              <a:t>ComXerv</a:t>
            </a:r>
            <a:r>
              <a:rPr lang="fr-FR" sz="1200" dirty="0" smtClean="0"/>
              <a:t> </a:t>
            </a:r>
            <a:r>
              <a:rPr lang="fr-FR" sz="1200" dirty="0" err="1" smtClean="0"/>
              <a:t>is</a:t>
            </a:r>
            <a:r>
              <a:rPr lang="fr-FR" sz="1200" dirty="0" smtClean="0"/>
              <a:t> </a:t>
            </a:r>
            <a:r>
              <a:rPr lang="fr-FR" sz="1200" dirty="0" err="1" smtClean="0"/>
              <a:t>maintained</a:t>
            </a:r>
            <a:r>
              <a:rPr lang="fr-FR" sz="1200" dirty="0" smtClean="0"/>
              <a:t> in a short </a:t>
            </a:r>
            <a:r>
              <a:rPr lang="fr-FR" sz="1200" dirty="0" err="1" smtClean="0"/>
              <a:t>transitory</a:t>
            </a:r>
            <a:r>
              <a:rPr lang="fr-FR" sz="1200" dirty="0" smtClean="0"/>
              <a:t> </a:t>
            </a:r>
            <a:r>
              <a:rPr lang="fr-FR" sz="1200" dirty="0" err="1" smtClean="0"/>
              <a:t>period</a:t>
            </a:r>
            <a:r>
              <a:rPr lang="fr-FR" sz="1200" dirty="0" smtClean="0"/>
              <a:t> as a </a:t>
            </a:r>
            <a:r>
              <a:rPr lang="fr-FR" sz="1200" dirty="0" err="1" smtClean="0"/>
              <a:t>safety</a:t>
            </a:r>
            <a:r>
              <a:rPr lang="fr-FR" sz="1200" dirty="0" smtClean="0"/>
              <a:t> net, </a:t>
            </a:r>
            <a:r>
              <a:rPr lang="fr-FR" sz="1200" dirty="0" err="1" smtClean="0"/>
              <a:t>until</a:t>
            </a:r>
            <a:r>
              <a:rPr lang="fr-FR" sz="1200" dirty="0" smtClean="0"/>
              <a:t> SOB </a:t>
            </a:r>
            <a:r>
              <a:rPr lang="fr-FR" sz="1200" dirty="0" err="1" smtClean="0"/>
              <a:t>robustness</a:t>
            </a:r>
            <a:r>
              <a:rPr lang="fr-FR" sz="1200" dirty="0" smtClean="0"/>
              <a:t> </a:t>
            </a:r>
            <a:r>
              <a:rPr lang="fr-FR" sz="1200" dirty="0" err="1" smtClean="0"/>
              <a:t>is</a:t>
            </a:r>
            <a:r>
              <a:rPr lang="fr-FR" sz="1200" dirty="0" smtClean="0"/>
              <a:t> </a:t>
            </a:r>
            <a:r>
              <a:rPr lang="fr-FR" sz="1200" dirty="0" err="1" smtClean="0"/>
              <a:t>ensured</a:t>
            </a:r>
            <a:endParaRPr lang="fr-FR" sz="1200" b="1" dirty="0"/>
          </a:p>
        </p:txBody>
      </p:sp>
      <p:sp>
        <p:nvSpPr>
          <p:cNvPr id="105" name="Rectangle à coins arrondis 104"/>
          <p:cNvSpPr/>
          <p:nvPr/>
        </p:nvSpPr>
        <p:spPr>
          <a:xfrm>
            <a:off x="7884368" y="3150259"/>
            <a:ext cx="864096" cy="432048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 err="1" smtClean="0"/>
              <a:t>ComXerv</a:t>
            </a:r>
            <a:r>
              <a:rPr lang="fr-FR" sz="1000" b="1" dirty="0" smtClean="0"/>
              <a:t> </a:t>
            </a:r>
            <a:r>
              <a:rPr lang="fr-FR" sz="900" dirty="0" smtClean="0"/>
              <a:t>(for 15mn </a:t>
            </a:r>
            <a:r>
              <a:rPr lang="fr-FR" sz="900" dirty="0" err="1" smtClean="0"/>
              <a:t>products</a:t>
            </a:r>
            <a:r>
              <a:rPr lang="fr-FR" sz="900" dirty="0" smtClean="0"/>
              <a:t>)</a:t>
            </a:r>
          </a:p>
        </p:txBody>
      </p:sp>
      <p:sp>
        <p:nvSpPr>
          <p:cNvPr id="106" name="ZoneTexte 105"/>
          <p:cNvSpPr txBox="1"/>
          <p:nvPr/>
        </p:nvSpPr>
        <p:spPr>
          <a:xfrm>
            <a:off x="6732240" y="3726323"/>
            <a:ext cx="2411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err="1" smtClean="0">
                <a:solidFill>
                  <a:srgbClr val="00B050"/>
                </a:solidFill>
              </a:rPr>
              <a:t>Successful</a:t>
            </a:r>
            <a:r>
              <a:rPr lang="fr-FR" sz="1200" b="1" dirty="0" smtClean="0">
                <a:solidFill>
                  <a:srgbClr val="00B050"/>
                </a:solidFill>
              </a:rPr>
              <a:t> </a:t>
            </a:r>
            <a:r>
              <a:rPr lang="fr-FR" sz="1200" b="1" smtClean="0">
                <a:solidFill>
                  <a:srgbClr val="00B050"/>
                </a:solidFill>
              </a:rPr>
              <a:t>migration:  </a:t>
            </a:r>
            <a:r>
              <a:rPr lang="fr-FR" sz="1200" smtClean="0">
                <a:solidFill>
                  <a:srgbClr val="00B050"/>
                </a:solidFill>
              </a:rPr>
              <a:t>SOB </a:t>
            </a:r>
            <a:r>
              <a:rPr lang="fr-FR" sz="1200" dirty="0" err="1" smtClean="0">
                <a:solidFill>
                  <a:srgbClr val="00B050"/>
                </a:solidFill>
              </a:rPr>
              <a:t>becomes</a:t>
            </a:r>
            <a:r>
              <a:rPr lang="fr-FR" sz="1200" dirty="0" smtClean="0">
                <a:solidFill>
                  <a:srgbClr val="00B050"/>
                </a:solidFill>
              </a:rPr>
              <a:t> the main pool of </a:t>
            </a:r>
            <a:r>
              <a:rPr lang="fr-FR" sz="1200" dirty="0" err="1" smtClean="0">
                <a:solidFill>
                  <a:srgbClr val="00B050"/>
                </a:solidFill>
              </a:rPr>
              <a:t>liquidity</a:t>
            </a:r>
            <a:endParaRPr lang="fr-FR" sz="1200" b="1" dirty="0">
              <a:solidFill>
                <a:srgbClr val="00B050"/>
              </a:solidFill>
            </a:endParaRPr>
          </a:p>
        </p:txBody>
      </p:sp>
      <p:sp>
        <p:nvSpPr>
          <p:cNvPr id="107" name="ZoneTexte 106"/>
          <p:cNvSpPr txBox="1"/>
          <p:nvPr/>
        </p:nvSpPr>
        <p:spPr>
          <a:xfrm>
            <a:off x="6660232" y="6279703"/>
            <a:ext cx="2483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err="1" smtClean="0">
                <a:solidFill>
                  <a:srgbClr val="FF0000"/>
                </a:solidFill>
              </a:rPr>
              <a:t>Unsuccessful</a:t>
            </a:r>
            <a:r>
              <a:rPr lang="fr-FR" sz="1200" b="1" dirty="0" smtClean="0">
                <a:solidFill>
                  <a:srgbClr val="FF0000"/>
                </a:solidFill>
              </a:rPr>
              <a:t> </a:t>
            </a:r>
            <a:r>
              <a:rPr lang="fr-FR" sz="1200" b="1" smtClean="0">
                <a:solidFill>
                  <a:srgbClr val="FF0000"/>
                </a:solidFill>
              </a:rPr>
              <a:t>migration:  </a:t>
            </a:r>
            <a:r>
              <a:rPr lang="fr-FR" sz="1200" smtClean="0">
                <a:solidFill>
                  <a:srgbClr val="FF0000"/>
                </a:solidFill>
              </a:rPr>
              <a:t>liquidity </a:t>
            </a:r>
            <a:r>
              <a:rPr lang="fr-FR" sz="1200" dirty="0" err="1" smtClean="0">
                <a:solidFill>
                  <a:srgbClr val="FF0000"/>
                </a:solidFill>
              </a:rPr>
              <a:t>vanished</a:t>
            </a:r>
            <a:r>
              <a:rPr lang="fr-FR" sz="1200" dirty="0" smtClean="0">
                <a:solidFill>
                  <a:srgbClr val="FF0000"/>
                </a:solidFill>
              </a:rPr>
              <a:t> </a:t>
            </a:r>
            <a:r>
              <a:rPr lang="fr-FR" sz="1200" dirty="0" err="1" smtClean="0">
                <a:solidFill>
                  <a:srgbClr val="FF0000"/>
                </a:solidFill>
              </a:rPr>
              <a:t>from</a:t>
            </a:r>
            <a:r>
              <a:rPr lang="fr-FR" sz="1200" dirty="0" smtClean="0">
                <a:solidFill>
                  <a:srgbClr val="FF0000"/>
                </a:solidFill>
              </a:rPr>
              <a:t> Exchange </a:t>
            </a:r>
            <a:r>
              <a:rPr lang="fr-FR" sz="1200" dirty="0" err="1" smtClean="0">
                <a:solidFill>
                  <a:srgbClr val="FF0000"/>
                </a:solidFill>
              </a:rPr>
              <a:t>trading</a:t>
            </a:r>
            <a:endParaRPr lang="fr-FR" sz="1200" b="1" dirty="0">
              <a:solidFill>
                <a:srgbClr val="FF0000"/>
              </a:solidFill>
            </a:endParaRPr>
          </a:p>
        </p:txBody>
      </p:sp>
      <p:sp>
        <p:nvSpPr>
          <p:cNvPr id="96" name="Rectangle à coins arrondis 82"/>
          <p:cNvSpPr/>
          <p:nvPr/>
        </p:nvSpPr>
        <p:spPr>
          <a:xfrm>
            <a:off x="6844941" y="4537582"/>
            <a:ext cx="1003423" cy="77291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 smtClean="0"/>
              <a:t>Elbas SOB</a:t>
            </a:r>
          </a:p>
          <a:p>
            <a:pPr algn="ctr"/>
            <a:r>
              <a:rPr lang="fr-FR" sz="900" dirty="0" smtClean="0"/>
              <a:t>(NPS+EPEX)</a:t>
            </a:r>
            <a:endParaRPr lang="fr-FR" sz="900" dirty="0"/>
          </a:p>
        </p:txBody>
      </p:sp>
      <p:sp>
        <p:nvSpPr>
          <p:cNvPr id="97" name="Rectangle à coins arrondis 83"/>
          <p:cNvSpPr/>
          <p:nvPr/>
        </p:nvSpPr>
        <p:spPr>
          <a:xfrm>
            <a:off x="7884368" y="4878452"/>
            <a:ext cx="936104" cy="1296144"/>
          </a:xfrm>
          <a:prstGeom prst="round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OTC</a:t>
            </a:r>
            <a:endParaRPr lang="fr-FR" b="1" dirty="0"/>
          </a:p>
        </p:txBody>
      </p:sp>
      <p:sp>
        <p:nvSpPr>
          <p:cNvPr id="111" name="Rectangle à coins arrondis 104"/>
          <p:cNvSpPr/>
          <p:nvPr/>
        </p:nvSpPr>
        <p:spPr>
          <a:xfrm>
            <a:off x="6914604" y="5742548"/>
            <a:ext cx="864096" cy="432048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 err="1" smtClean="0"/>
              <a:t>ComXerv</a:t>
            </a:r>
            <a:r>
              <a:rPr lang="fr-FR" sz="1000" b="1" dirty="0" smtClean="0"/>
              <a:t> </a:t>
            </a:r>
            <a:r>
              <a:rPr lang="fr-FR" sz="900" dirty="0" smtClean="0"/>
              <a:t>(for 15mn </a:t>
            </a:r>
            <a:r>
              <a:rPr lang="fr-FR" sz="900" dirty="0" err="1" smtClean="0"/>
              <a:t>products</a:t>
            </a:r>
            <a:r>
              <a:rPr lang="fr-FR" sz="900" dirty="0" smtClean="0"/>
              <a:t>)</a:t>
            </a:r>
          </a:p>
        </p:txBody>
      </p:sp>
      <p:sp>
        <p:nvSpPr>
          <p:cNvPr id="72" name="Double flèche horizontale 71"/>
          <p:cNvSpPr/>
          <p:nvPr/>
        </p:nvSpPr>
        <p:spPr>
          <a:xfrm rot="16200000">
            <a:off x="7488324" y="4443500"/>
            <a:ext cx="648072" cy="288032"/>
          </a:xfrm>
          <a:prstGeom prst="left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 smtClean="0"/>
              <a:t>DE-DK</a:t>
            </a:r>
            <a:endParaRPr lang="fr-FR" sz="900" b="1" dirty="0"/>
          </a:p>
        </p:txBody>
      </p:sp>
      <p:sp>
        <p:nvSpPr>
          <p:cNvPr id="73" name="Double flèche horizontale 72"/>
          <p:cNvSpPr/>
          <p:nvPr/>
        </p:nvSpPr>
        <p:spPr>
          <a:xfrm>
            <a:off x="6372200" y="4518412"/>
            <a:ext cx="648072" cy="288032"/>
          </a:xfrm>
          <a:prstGeom prst="left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DE-NL</a:t>
            </a:r>
            <a:endParaRPr lang="fr-FR" sz="1000" b="1" dirty="0"/>
          </a:p>
        </p:txBody>
      </p:sp>
      <p:sp>
        <p:nvSpPr>
          <p:cNvPr id="74" name="Double flèche horizontale 73"/>
          <p:cNvSpPr/>
          <p:nvPr/>
        </p:nvSpPr>
        <p:spPr>
          <a:xfrm>
            <a:off x="6372200" y="5022468"/>
            <a:ext cx="648072" cy="288032"/>
          </a:xfrm>
          <a:prstGeom prst="left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DE-FR</a:t>
            </a:r>
            <a:endParaRPr lang="fr-FR" sz="1000" b="1" dirty="0"/>
          </a:p>
        </p:txBody>
      </p:sp>
      <p:sp>
        <p:nvSpPr>
          <p:cNvPr id="56" name="Interdiction 78"/>
          <p:cNvSpPr/>
          <p:nvPr/>
        </p:nvSpPr>
        <p:spPr>
          <a:xfrm>
            <a:off x="6624228" y="4374396"/>
            <a:ext cx="2268252" cy="2348880"/>
          </a:xfrm>
          <a:prstGeom prst="noSmoking">
            <a:avLst/>
          </a:prstGeom>
          <a:solidFill>
            <a:srgbClr val="FF00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47540" y="1644254"/>
            <a:ext cx="43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 smtClean="0"/>
              <a:t>DE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5171876" y="1628798"/>
            <a:ext cx="43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 smtClean="0"/>
              <a:t>DE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8441977" y="1710100"/>
            <a:ext cx="43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 smtClean="0"/>
              <a:t>DE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8441977" y="4477762"/>
            <a:ext cx="43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 smtClean="0"/>
              <a:t>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917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92" grpId="0" animBg="1"/>
      <p:bldP spid="85" grpId="0" animBg="1"/>
      <p:bldP spid="86" grpId="0" animBg="1"/>
      <p:bldP spid="87" grpId="0" animBg="1"/>
      <p:bldP spid="82" grpId="0" animBg="1"/>
      <p:bldP spid="83" grpId="0" animBg="1"/>
      <p:bldP spid="84" grpId="0" animBg="1"/>
      <p:bldP spid="70" grpId="0" animBg="1"/>
      <p:bldP spid="13" grpId="0" animBg="1"/>
      <p:bldP spid="17" grpId="0" animBg="1"/>
      <p:bldP spid="19" grpId="0" animBg="1"/>
      <p:bldP spid="20" grpId="0" animBg="1"/>
      <p:bldP spid="24" grpId="0" animBg="1"/>
      <p:bldP spid="48" grpId="0" animBg="1"/>
      <p:bldP spid="57" grpId="0" animBg="1"/>
      <p:bldP spid="58" grpId="0" animBg="1"/>
      <p:bldP spid="59" grpId="0" animBg="1"/>
      <p:bldP spid="71" grpId="0" animBg="1"/>
      <p:bldP spid="71" grpId="1" animBg="1"/>
      <p:bldP spid="80" grpId="0" animBg="1"/>
      <p:bldP spid="103" grpId="0"/>
      <p:bldP spid="104" grpId="0"/>
      <p:bldP spid="105" grpId="0" animBg="1"/>
      <p:bldP spid="106" grpId="0"/>
      <p:bldP spid="107" grpId="0"/>
      <p:bldP spid="107" grpId="1"/>
      <p:bldP spid="96" grpId="0" animBg="1"/>
      <p:bldP spid="96" grpId="1" animBg="1"/>
      <p:bldP spid="97" grpId="0" animBg="1"/>
      <p:bldP spid="97" grpId="1" animBg="1"/>
      <p:bldP spid="111" grpId="0" animBg="1"/>
      <p:bldP spid="111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56" grpId="0" animBg="1"/>
      <p:bldP spid="56" grpId="1" animBg="1"/>
      <p:bldP spid="2" grpId="0"/>
      <p:bldP spid="41" grpId="0"/>
      <p:bldP spid="42" grpId="0"/>
      <p:bldP spid="43" grpId="0"/>
      <p:bldP spid="43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GB" sz="3200" dirty="0" smtClean="0"/>
              <a:t>Some observations</a:t>
            </a:r>
            <a:endParaRPr lang="en-GB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</a:pPr>
            <a:r>
              <a:rPr lang="en-GB" dirty="0" smtClean="0"/>
              <a:t>Once the ELBAS SOB is in place, the </a:t>
            </a:r>
            <a:r>
              <a:rPr lang="en-GB" dirty="0"/>
              <a:t>sequencing of the XB local projects is not dependant of any technical considerations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</a:pPr>
            <a:r>
              <a:rPr lang="en-GB" dirty="0"/>
              <a:t>On the critical path, there are the technical readiness of the ELBAS SOB and implementation of the ELBAS SOB in France and </a:t>
            </a:r>
            <a:r>
              <a:rPr lang="en-GB" dirty="0" smtClean="0"/>
              <a:t>Germany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</a:pPr>
            <a:r>
              <a:rPr lang="en-GB" dirty="0" err="1" smtClean="0"/>
              <a:t>ComXerv</a:t>
            </a:r>
            <a:r>
              <a:rPr lang="en-GB" dirty="0" smtClean="0"/>
              <a:t> used by EPEX in Germany is the main liquidity pool in NWE. French liquidity is dependant of its connection with the German pool of liquidity, not the contrary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</a:pPr>
            <a:r>
              <a:rPr lang="en-GB" dirty="0" smtClean="0"/>
              <a:t>Post </a:t>
            </a:r>
            <a:r>
              <a:rPr lang="en-GB" dirty="0"/>
              <a:t>coupling activities have to be considered in the planning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</a:pPr>
            <a:r>
              <a:rPr lang="en-GB" dirty="0" smtClean="0"/>
              <a:t>UK </a:t>
            </a:r>
            <a:r>
              <a:rPr lang="en-GB" dirty="0"/>
              <a:t>will have to be considered in a further </a:t>
            </a:r>
            <a:r>
              <a:rPr lang="en-GB" dirty="0" smtClean="0"/>
              <a:t>step</a:t>
            </a:r>
            <a:endParaRPr lang="en-GB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899592" cy="924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Content of the presentation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Conceptual representation of the technical solution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Technical gap analysis: Preliminary outcomes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Phased implementation approach: a possible way forward 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1" dirty="0" smtClean="0"/>
              <a:t>Conclusions &amp; Next steps</a:t>
            </a:r>
          </a:p>
          <a:p>
            <a:pPr marL="457200" indent="-457200">
              <a:buFont typeface="+mj-lt"/>
              <a:buAutoNum type="arabicPeriod"/>
            </a:pPr>
            <a:endParaRPr lang="en-US" sz="28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899592" cy="924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664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06090"/>
          </a:xfrm>
        </p:spPr>
        <p:txBody>
          <a:bodyPr>
            <a:normAutofit/>
          </a:bodyPr>
          <a:lstStyle/>
          <a:p>
            <a:r>
              <a:rPr lang="en-GB" sz="3200" dirty="0" smtClean="0"/>
              <a:t>Implementation scenarios</a:t>
            </a:r>
            <a:endParaRPr lang="en-GB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733256"/>
          </a:xfrm>
        </p:spPr>
        <p:txBody>
          <a:bodyPr>
            <a:noAutofit/>
          </a:bodyPr>
          <a:lstStyle/>
          <a:p>
            <a:pPr marL="0">
              <a:buNone/>
            </a:pPr>
            <a:r>
              <a:rPr lang="en-GB" sz="1300" b="1" u="sng" dirty="0" smtClean="0"/>
              <a:t>Assumption for first 3 scenarios</a:t>
            </a:r>
            <a:r>
              <a:rPr lang="en-GB" sz="1300" dirty="0" smtClean="0"/>
              <a:t>: To have ELBAS SOB-CMM technically ready with version 1 (which is the </a:t>
            </a:r>
            <a:r>
              <a:rPr lang="en-GB" sz="1300" i="1" dirty="0" smtClean="0"/>
              <a:t>must-have </a:t>
            </a:r>
            <a:r>
              <a:rPr lang="en-GB" sz="1300" dirty="0" smtClean="0"/>
              <a:t>of the requirements) delivered by end of 2012 (</a:t>
            </a:r>
            <a:r>
              <a:rPr lang="en-GB" sz="1300" dirty="0" err="1" smtClean="0"/>
              <a:t>tbc</a:t>
            </a:r>
            <a:r>
              <a:rPr lang="en-GB" sz="1300" dirty="0" smtClean="0"/>
              <a:t>)</a:t>
            </a:r>
            <a:endParaRPr lang="en-GB" sz="1300" strike="sngStrike" dirty="0" smtClean="0"/>
          </a:p>
          <a:p>
            <a:pPr>
              <a:buNone/>
            </a:pPr>
            <a:endParaRPr lang="en-GB" sz="800" strike="sngStrike" dirty="0" smtClean="0"/>
          </a:p>
          <a:p>
            <a:pPr>
              <a:buNone/>
            </a:pPr>
            <a:r>
              <a:rPr lang="en-GB" sz="1300" b="1" u="sng" dirty="0" smtClean="0"/>
              <a:t>Scenario 1</a:t>
            </a:r>
            <a:r>
              <a:rPr lang="en-GB" sz="1300" b="1" dirty="0" smtClean="0"/>
              <a:t> </a:t>
            </a:r>
            <a:r>
              <a:rPr lang="en-US" sz="1300" b="1" dirty="0" smtClean="0"/>
              <a:t>“</a:t>
            </a:r>
            <a:r>
              <a:rPr lang="en-GB" sz="1300" b="1" i="1" dirty="0" smtClean="0"/>
              <a:t>first pooling of liquidity in DE ; DE-NL /DE-DK projects in the meantime; and finally DE-FR/BE-FR projects”</a:t>
            </a:r>
            <a:endParaRPr lang="en-GB" sz="1300" dirty="0" smtClean="0"/>
          </a:p>
          <a:p>
            <a:pPr marL="769938" indent="-655638">
              <a:buNone/>
            </a:pPr>
            <a:r>
              <a:rPr lang="en-GB" sz="1100" dirty="0" smtClean="0"/>
              <a:t>Step 1: 	Implement ELBAS SOB in Germany and start to pool the liquidity in it while using </a:t>
            </a:r>
            <a:r>
              <a:rPr lang="en-GB" sz="1100" dirty="0" err="1" smtClean="0"/>
              <a:t>ComXerv</a:t>
            </a:r>
            <a:r>
              <a:rPr lang="en-GB" sz="1100" dirty="0" smtClean="0"/>
              <a:t> in parallel (for a limited transition migration period and for 15’ product)</a:t>
            </a:r>
          </a:p>
          <a:p>
            <a:pPr marL="769938" indent="-655638">
              <a:buNone/>
            </a:pPr>
            <a:r>
              <a:rPr lang="en-GB" sz="1100" dirty="0" smtClean="0"/>
              <a:t>Step 2:	TSOs and PXs to implement GE-DK and GE-NL local projects by meaning no longer DBS at these borders but still </a:t>
            </a:r>
            <a:r>
              <a:rPr lang="en-GB" sz="1100" dirty="0" err="1" smtClean="0"/>
              <a:t>ComXerv</a:t>
            </a:r>
            <a:r>
              <a:rPr lang="en-GB" sz="1100" dirty="0" smtClean="0"/>
              <a:t> / DBS for DE-FR</a:t>
            </a:r>
          </a:p>
          <a:p>
            <a:pPr marL="769938" indent="-655638">
              <a:buNone/>
            </a:pPr>
            <a:r>
              <a:rPr lang="en-GB" sz="1100" dirty="0" smtClean="0"/>
              <a:t>Step 3:	Once liquidity is pooled in Germany then implement ELBAS SOB in France / TSOs and PXs to implement GE-FR and FR-BE local projects / </a:t>
            </a:r>
            <a:r>
              <a:rPr lang="en-GB" sz="1100" dirty="0" err="1" smtClean="0"/>
              <a:t>ComXerv</a:t>
            </a:r>
            <a:r>
              <a:rPr lang="en-GB" sz="1100" dirty="0" smtClean="0"/>
              <a:t> remains in Germany only to deal with 15’ products.  All hourly products will be traded over ELBAS</a:t>
            </a:r>
            <a:endParaRPr lang="en-GB" sz="800" dirty="0" smtClean="0"/>
          </a:p>
          <a:p>
            <a:pPr marL="0">
              <a:buNone/>
            </a:pPr>
            <a:r>
              <a:rPr lang="en-GB" sz="1300" b="1" u="sng" dirty="0" smtClean="0"/>
              <a:t>Scenario 2</a:t>
            </a:r>
            <a:r>
              <a:rPr lang="en-GB" sz="1300" b="1" dirty="0" smtClean="0"/>
              <a:t> “</a:t>
            </a:r>
            <a:r>
              <a:rPr lang="en-GB" sz="1300" b="1" i="1" dirty="0" smtClean="0"/>
              <a:t>first DE-FR XB (based on new DE and FR </a:t>
            </a:r>
            <a:r>
              <a:rPr lang="en-GB" sz="1300" b="1" i="1" dirty="0" err="1" smtClean="0"/>
              <a:t>Elbas</a:t>
            </a:r>
            <a:r>
              <a:rPr lang="en-GB" sz="1300" b="1" i="1" dirty="0" smtClean="0"/>
              <a:t> ID markets), followed by other XB projects</a:t>
            </a:r>
            <a:endParaRPr lang="en-GB" sz="1300" dirty="0" smtClean="0"/>
          </a:p>
          <a:p>
            <a:pPr marL="769938" indent="-655638">
              <a:buNone/>
            </a:pPr>
            <a:r>
              <a:rPr lang="en-GB" sz="1100" dirty="0" smtClean="0"/>
              <a:t>Step 1:	Implement ELBAS SOB in Germany and France </a:t>
            </a:r>
            <a:r>
              <a:rPr lang="en-GB" sz="1100" strike="sngStrike" dirty="0" smtClean="0"/>
              <a:t>(</a:t>
            </a:r>
            <a:r>
              <a:rPr lang="en-GB" sz="1100" dirty="0" smtClean="0"/>
              <a:t>while </a:t>
            </a:r>
            <a:r>
              <a:rPr lang="en-GB" sz="1100" dirty="0"/>
              <a:t>using </a:t>
            </a:r>
            <a:r>
              <a:rPr lang="en-GB" sz="1100" dirty="0" smtClean="0"/>
              <a:t>locally only </a:t>
            </a:r>
            <a:r>
              <a:rPr lang="en-GB" sz="1100" dirty="0" err="1" smtClean="0"/>
              <a:t>ComXerv</a:t>
            </a:r>
            <a:r>
              <a:rPr lang="en-GB" sz="1100" dirty="0" smtClean="0"/>
              <a:t> </a:t>
            </a:r>
            <a:r>
              <a:rPr lang="en-GB" sz="1100" dirty="0"/>
              <a:t>in parallel </a:t>
            </a:r>
            <a:r>
              <a:rPr lang="en-GB" sz="1100" dirty="0" smtClean="0"/>
              <a:t>in Germany  - not connected to France (for </a:t>
            </a:r>
            <a:r>
              <a:rPr lang="en-GB" sz="1100" dirty="0"/>
              <a:t>a limited transition migration period and for 15’ product</a:t>
            </a:r>
            <a:r>
              <a:rPr lang="en-GB" sz="1100" dirty="0" smtClean="0"/>
              <a:t>)</a:t>
            </a:r>
          </a:p>
          <a:p>
            <a:pPr marL="769938" indent="-655638">
              <a:buNone/>
            </a:pPr>
            <a:r>
              <a:rPr lang="en-GB" sz="1100" dirty="0" smtClean="0"/>
              <a:t>Step 2:	TSOs and PXs to implement XB local projects without waiting for a full liquidity pooling in Germany: FR-BE, GE-FR,GE-DK and GE-NL by meaning no longer DBS at these borders / All capacities will be given towards ELBAS / </a:t>
            </a:r>
            <a:r>
              <a:rPr lang="en-GB" sz="1100" dirty="0" err="1" smtClean="0"/>
              <a:t>ComXerv</a:t>
            </a:r>
            <a:r>
              <a:rPr lang="en-GB" sz="1100" dirty="0" smtClean="0"/>
              <a:t> remains in Germany only to deal with 15’ products</a:t>
            </a:r>
            <a:endParaRPr lang="en-GB" sz="800" dirty="0" smtClean="0"/>
          </a:p>
          <a:p>
            <a:pPr marL="0" indent="0">
              <a:buNone/>
            </a:pPr>
            <a:r>
              <a:rPr lang="en-GB" sz="1300" b="1" u="sng" dirty="0" smtClean="0"/>
              <a:t>Scenario 3</a:t>
            </a:r>
            <a:r>
              <a:rPr lang="en-GB" sz="1300" b="1" dirty="0" smtClean="0"/>
              <a:t> (for exhaustiveness purposes only) “</a:t>
            </a:r>
            <a:r>
              <a:rPr lang="en-GB" sz="1300" b="1" i="1" dirty="0" smtClean="0"/>
              <a:t>first implement </a:t>
            </a:r>
            <a:r>
              <a:rPr lang="en-GB" sz="1300" b="1" i="1" dirty="0" err="1" smtClean="0"/>
              <a:t>Elbas</a:t>
            </a:r>
            <a:r>
              <a:rPr lang="en-GB" sz="1300" b="1" i="1" dirty="0" smtClean="0"/>
              <a:t> in FR, then XB project FR-BE, then pooling liquidity in DE and finally other XB projects DE-FR, DE-DK and DE-NL”</a:t>
            </a:r>
            <a:endParaRPr lang="en-GB" sz="1300" b="1" dirty="0" smtClean="0"/>
          </a:p>
          <a:p>
            <a:pPr marL="769938" indent="-655638">
              <a:buNone/>
            </a:pPr>
            <a:r>
              <a:rPr lang="en-GB" sz="1100" dirty="0" smtClean="0"/>
              <a:t>Step 1:</a:t>
            </a:r>
            <a:r>
              <a:rPr lang="en-GB" sz="1100" dirty="0"/>
              <a:t>	Implement ELBAS SOB in </a:t>
            </a:r>
            <a:r>
              <a:rPr lang="en-GB" sz="1100" dirty="0" smtClean="0"/>
              <a:t>France / TSOs and PXs to implement FR-BE local project  </a:t>
            </a:r>
            <a:r>
              <a:rPr lang="en-GB" sz="1100" i="1" dirty="0" smtClean="0"/>
              <a:t>(MP in FR will have -during a limited timeframe…- to enter XB bids towards DE in </a:t>
            </a:r>
            <a:r>
              <a:rPr lang="en-GB" sz="1100" i="1" dirty="0" err="1" smtClean="0"/>
              <a:t>ComXerv</a:t>
            </a:r>
            <a:r>
              <a:rPr lang="en-GB" sz="1100" i="1" dirty="0" smtClean="0"/>
              <a:t> platform, as all other deals will be submitted in ELBAS to have a XB link towards BE; French liquidity will be </a:t>
            </a:r>
            <a:r>
              <a:rPr lang="en-GB" sz="1100" i="1" dirty="0" err="1" smtClean="0"/>
              <a:t>splitted</a:t>
            </a:r>
            <a:r>
              <a:rPr lang="en-GB" sz="1100" i="1" dirty="0" smtClean="0"/>
              <a:t>)</a:t>
            </a:r>
            <a:endParaRPr lang="en-GB" sz="1100" dirty="0" smtClean="0"/>
          </a:p>
          <a:p>
            <a:pPr marL="769938" indent="-655638">
              <a:buNone/>
            </a:pPr>
            <a:r>
              <a:rPr lang="en-GB" sz="1100" dirty="0" smtClean="0"/>
              <a:t>Step 2:</a:t>
            </a:r>
            <a:r>
              <a:rPr lang="en-GB" sz="1100" dirty="0"/>
              <a:t>	</a:t>
            </a:r>
            <a:r>
              <a:rPr lang="en-GB" sz="1100" dirty="0" smtClean="0"/>
              <a:t>Implement </a:t>
            </a:r>
            <a:r>
              <a:rPr lang="en-GB" sz="1100" dirty="0"/>
              <a:t>ELBAS SOB in Germany and </a:t>
            </a:r>
            <a:r>
              <a:rPr lang="en-GB" sz="1100" dirty="0" smtClean="0"/>
              <a:t>start to pool </a:t>
            </a:r>
            <a:r>
              <a:rPr lang="en-GB" sz="1100" dirty="0"/>
              <a:t>the liquidity </a:t>
            </a:r>
            <a:r>
              <a:rPr lang="en-GB" sz="1100" dirty="0" smtClean="0"/>
              <a:t>in it while </a:t>
            </a:r>
            <a:r>
              <a:rPr lang="en-GB" sz="1100" dirty="0"/>
              <a:t>using </a:t>
            </a:r>
            <a:r>
              <a:rPr lang="en-GB" sz="1100" dirty="0" err="1"/>
              <a:t>ComXerv</a:t>
            </a:r>
            <a:r>
              <a:rPr lang="en-GB" sz="1100" dirty="0"/>
              <a:t> in parallel (for a limited transition migration period and for 15’ product</a:t>
            </a:r>
            <a:r>
              <a:rPr lang="en-GB" sz="1100" dirty="0" smtClean="0"/>
              <a:t>)</a:t>
            </a:r>
          </a:p>
          <a:p>
            <a:pPr marL="769938" indent="-655638">
              <a:buNone/>
            </a:pPr>
            <a:r>
              <a:rPr lang="en-GB" sz="1100" dirty="0" smtClean="0"/>
              <a:t>Step 3:	TSOs and PXs to implement GE-DK, GE-NL and GE-FR (</a:t>
            </a:r>
            <a:r>
              <a:rPr lang="en-GB" sz="1100" i="1" dirty="0" smtClean="0"/>
              <a:t>all the French liquidity being in the  meantime pooled into ELBAS) </a:t>
            </a:r>
            <a:r>
              <a:rPr lang="en-GB" sz="1100" dirty="0" smtClean="0"/>
              <a:t>local projects</a:t>
            </a:r>
            <a:endParaRPr lang="en-GB" sz="800" dirty="0" smtClean="0"/>
          </a:p>
          <a:p>
            <a:pPr>
              <a:buNone/>
            </a:pPr>
            <a:endParaRPr lang="en-GB" sz="1300" b="1" u="sng" dirty="0" smtClean="0"/>
          </a:p>
          <a:p>
            <a:pPr>
              <a:buNone/>
            </a:pPr>
            <a:r>
              <a:rPr lang="en-GB" sz="1300" b="1" u="sng" dirty="0" smtClean="0"/>
              <a:t>Scenario 4</a:t>
            </a:r>
          </a:p>
          <a:p>
            <a:pPr marL="108000" indent="0">
              <a:buNone/>
            </a:pPr>
            <a:r>
              <a:rPr lang="en-US" sz="1100" dirty="0" smtClean="0"/>
              <a:t>Direct route towards the Enduring solution by 2014 could be considered in the light of these first – and upcoming – estimates on the Interim development</a:t>
            </a:r>
          </a:p>
          <a:p>
            <a:pPr marL="108000" indent="0">
              <a:buNone/>
            </a:pPr>
            <a:endParaRPr lang="en-GB" sz="1100" dirty="0" smtClean="0"/>
          </a:p>
          <a:p>
            <a:pPr marL="0" lvl="0" indent="0">
              <a:buNone/>
            </a:pPr>
            <a:r>
              <a:rPr lang="en-US" sz="1400" b="1" dirty="0" smtClean="0"/>
              <a:t>These possible scenarios are built on high level information (refined costs, planning and feasibility information to be provided shortly by PXs)</a:t>
            </a:r>
            <a:endParaRPr lang="en-GB" sz="1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899592" cy="924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Conclusions &amp; Next Steps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052736"/>
            <a:ext cx="8928992" cy="4525963"/>
          </a:xfrm>
        </p:spPr>
        <p:txBody>
          <a:bodyPr>
            <a:noAutofit/>
          </a:bodyPr>
          <a:lstStyle/>
          <a:p>
            <a:pPr marL="546100" lvl="1" indent="-457200">
              <a:buFont typeface="+mj-lt"/>
              <a:buAutoNum type="arabicPeriod"/>
            </a:pPr>
            <a:r>
              <a:rPr lang="en-US" sz="1800" dirty="0" smtClean="0"/>
              <a:t>Work on PX-PX Cooperation Agreement to be finalized during Spring, in order to set-up the PXs common project governance and technical requirements</a:t>
            </a:r>
          </a:p>
          <a:p>
            <a:pPr marL="946150" lvl="2" indent="-315913">
              <a:buFont typeface="Wingdings" pitchFamily="2" charset="2"/>
              <a:buChar char="Ø"/>
            </a:pPr>
            <a:r>
              <a:rPr lang="en-US" sz="1600" b="1" dirty="0" smtClean="0"/>
              <a:t>Need to be completed concurrently with the ENTSOE-Europex MoU on IDCB cooperation</a:t>
            </a:r>
          </a:p>
          <a:p>
            <a:pPr marL="546100" lvl="1" indent="-457200">
              <a:buFont typeface="+mj-lt"/>
              <a:buAutoNum type="arabicPeriod"/>
            </a:pPr>
            <a:endParaRPr lang="en-US" sz="1800" dirty="0" smtClean="0"/>
          </a:p>
          <a:p>
            <a:pPr marL="546100" lvl="1" indent="-457200">
              <a:buFont typeface="+mj-lt"/>
              <a:buAutoNum type="arabicPeriod"/>
            </a:pPr>
            <a:r>
              <a:rPr lang="en-US" sz="1800" dirty="0" smtClean="0"/>
              <a:t>ELBAS developments to meet the full set of SOB-CMM requirements appear to be more challenging than expected. Consequently a phased approach (with only </a:t>
            </a:r>
            <a:r>
              <a:rPr lang="en-US" sz="1800" i="1" dirty="0" smtClean="0"/>
              <a:t>must-have </a:t>
            </a:r>
            <a:r>
              <a:rPr lang="en-US" sz="1800" dirty="0" smtClean="0"/>
              <a:t>requirements in the first phase) has been suggested. </a:t>
            </a:r>
          </a:p>
          <a:p>
            <a:pPr marL="946150" lvl="2" indent="-457200">
              <a:buFont typeface="Wingdings" pitchFamily="2" charset="2"/>
              <a:buChar char="Ø"/>
            </a:pPr>
            <a:r>
              <a:rPr lang="en-US" sz="1600" b="1" dirty="0"/>
              <a:t>Subject to confirmation by the Elbas service provider, phase 1 can be completed by end of </a:t>
            </a:r>
            <a:r>
              <a:rPr lang="en-US" sz="1600" b="1" dirty="0" smtClean="0"/>
              <a:t>2012 so that the SOB-CMM for NWE is technically ready by this year</a:t>
            </a:r>
          </a:p>
          <a:p>
            <a:pPr marL="946150" lvl="2" indent="-457200">
              <a:buFont typeface="Wingdings" pitchFamily="2" charset="2"/>
              <a:buChar char="Ø"/>
            </a:pPr>
            <a:r>
              <a:rPr lang="en-US" sz="1600" b="1" dirty="0"/>
              <a:t>API implementation </a:t>
            </a:r>
            <a:r>
              <a:rPr lang="en-US" sz="1600" b="1" dirty="0" smtClean="0"/>
              <a:t>to </a:t>
            </a:r>
            <a:r>
              <a:rPr lang="en-US" sz="1600" b="1" dirty="0"/>
              <a:t>ensure NWE compatibility with </a:t>
            </a:r>
            <a:r>
              <a:rPr lang="en-US" sz="1600" b="1" dirty="0" smtClean="0"/>
              <a:t>Europe still to be assessed and prioritized</a:t>
            </a:r>
          </a:p>
          <a:p>
            <a:pPr marL="946150" lvl="2" indent="-457200">
              <a:buFont typeface="Wingdings" pitchFamily="2" charset="2"/>
              <a:buChar char="Ø"/>
            </a:pPr>
            <a:r>
              <a:rPr lang="en-US" sz="1600" b="1" dirty="0"/>
              <a:t>Local projects </a:t>
            </a:r>
            <a:r>
              <a:rPr lang="en-US" sz="1600" b="1" dirty="0" smtClean="0"/>
              <a:t>to be scheduled as </a:t>
            </a:r>
            <a:r>
              <a:rPr lang="en-US" sz="1600" b="1" dirty="0"/>
              <a:t>soon as </a:t>
            </a:r>
            <a:r>
              <a:rPr lang="en-US" sz="1600" b="1" dirty="0" smtClean="0"/>
              <a:t>possible (Finalization </a:t>
            </a:r>
            <a:r>
              <a:rPr lang="en-US" sz="1600" b="1" dirty="0"/>
              <a:t>of Elbas development Phase 1 is a prerequisite for the go-live of local </a:t>
            </a:r>
            <a:r>
              <a:rPr lang="en-US" sz="1600" b="1" dirty="0" smtClean="0"/>
              <a:t>projects)</a:t>
            </a:r>
            <a:endParaRPr lang="en-US" sz="1600" b="1" dirty="0"/>
          </a:p>
          <a:p>
            <a:pPr marL="573087" lvl="1" indent="-342900">
              <a:buFont typeface="+mj-lt"/>
              <a:buAutoNum type="arabicPeriod"/>
            </a:pPr>
            <a:endParaRPr lang="en-US" sz="1600" b="1" dirty="0"/>
          </a:p>
          <a:p>
            <a:pPr marL="573087" lvl="1" indent="-342900">
              <a:buFont typeface="+mj-lt"/>
              <a:buAutoNum type="arabicPeriod"/>
            </a:pPr>
            <a:r>
              <a:rPr lang="en-US" sz="1800" dirty="0" smtClean="0"/>
              <a:t>Several sequencing scenarios are currently being contemplated, with the objectives to </a:t>
            </a:r>
          </a:p>
          <a:p>
            <a:pPr marL="973137" lvl="2" indent="-342900">
              <a:buFont typeface="+mj-lt"/>
              <a:buAutoNum type="arabicPeriod"/>
            </a:pPr>
            <a:r>
              <a:rPr lang="en-US" sz="1600" b="1" dirty="0" smtClean="0"/>
              <a:t>Implement Elbas SOB-CMM on all NWE hubs and borders rapidly</a:t>
            </a:r>
          </a:p>
          <a:p>
            <a:pPr marL="973137" lvl="2" indent="-342900">
              <a:buFont typeface="+mj-lt"/>
              <a:buAutoNum type="arabicPeriod"/>
            </a:pPr>
            <a:r>
              <a:rPr lang="en-US" sz="1600" b="1" dirty="0" smtClean="0"/>
              <a:t>Secure </a:t>
            </a:r>
            <a:r>
              <a:rPr lang="en-US" sz="1600" b="1" dirty="0"/>
              <a:t>successful liquidity transfer to the SOB </a:t>
            </a:r>
            <a:r>
              <a:rPr lang="en-US" sz="1600" b="1" dirty="0" smtClean="0"/>
              <a:t>in Germany</a:t>
            </a:r>
            <a:endParaRPr lang="en-US" sz="16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899592" cy="924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708920"/>
            <a:ext cx="7772400" cy="1470025"/>
          </a:xfrm>
        </p:spPr>
        <p:txBody>
          <a:bodyPr>
            <a:normAutofit/>
          </a:bodyPr>
          <a:lstStyle/>
          <a:p>
            <a:r>
              <a:rPr lang="fi-FI" sz="3600" b="1" i="1" dirty="0" smtClean="0"/>
              <a:t>Thank you for your attention</a:t>
            </a:r>
            <a:endParaRPr lang="fi-FI" sz="3600" b="1" i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899592" cy="924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Content of the presentation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b="1" dirty="0" smtClean="0"/>
              <a:t>Conceptual representation of the technical solution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Technical gap analysis: Preliminary outcomes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Phased implementation approach: a possible way forward </a:t>
            </a:r>
            <a:r>
              <a:rPr lang="en-US" sz="2800" dirty="0" smtClean="0"/>
              <a:t> </a:t>
            </a:r>
            <a:endParaRPr lang="en-US" sz="2800" dirty="0"/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Conclusions &amp; Next steps</a:t>
            </a:r>
          </a:p>
          <a:p>
            <a:pPr marL="457200" indent="-457200">
              <a:buFont typeface="+mj-lt"/>
              <a:buAutoNum type="arabicPeriod"/>
            </a:pPr>
            <a:endParaRPr lang="en-US" sz="28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899592" cy="924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5914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54471"/>
            <a:ext cx="9143999" cy="1076325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200" dirty="0" smtClean="0"/>
              <a:t>Elbas structure</a:t>
            </a:r>
          </a:p>
        </p:txBody>
      </p:sp>
      <p:sp>
        <p:nvSpPr>
          <p:cNvPr id="9245" name="Text Box 7"/>
          <p:cNvSpPr txBox="1">
            <a:spLocks noChangeArrowheads="1"/>
          </p:cNvSpPr>
          <p:nvPr/>
        </p:nvSpPr>
        <p:spPr bwMode="auto">
          <a:xfrm>
            <a:off x="0" y="44624"/>
            <a:ext cx="9144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dirty="0"/>
              <a:t>Conceptual representation of the Technical solution with a European scope</a:t>
            </a:r>
            <a:endParaRPr lang="es-ES" dirty="0"/>
          </a:p>
        </p:txBody>
      </p:sp>
      <p:sp>
        <p:nvSpPr>
          <p:cNvPr id="35" name="Rectangle 34"/>
          <p:cNvSpPr/>
          <p:nvPr/>
        </p:nvSpPr>
        <p:spPr bwMode="auto">
          <a:xfrm>
            <a:off x="5521077" y="4869160"/>
            <a:ext cx="1304925" cy="9731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3600" tIns="46800" rIns="93600" bIns="46800" anchor="ctr"/>
          <a:lstStyle/>
          <a:p>
            <a:pPr marL="190500" indent="-190500" algn="ctr" eaLnBrk="0" hangingPunct="0">
              <a:spcBef>
                <a:spcPct val="50000"/>
              </a:spcBef>
              <a:defRPr/>
            </a:pPr>
            <a:endParaRPr lang="en-US" sz="900" b="1" dirty="0"/>
          </a:p>
        </p:txBody>
      </p:sp>
      <p:sp>
        <p:nvSpPr>
          <p:cNvPr id="37" name="Rectangle 36"/>
          <p:cNvSpPr/>
          <p:nvPr/>
        </p:nvSpPr>
        <p:spPr bwMode="auto">
          <a:xfrm>
            <a:off x="961777" y="4845140"/>
            <a:ext cx="815975" cy="9731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3600" tIns="46800" rIns="93600" bIns="46800" anchor="ctr"/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fi-FI" sz="900" b="1" dirty="0"/>
              <a:t>Elbas admin client</a:t>
            </a:r>
            <a:endParaRPr lang="en-US" sz="900" b="1" dirty="0"/>
          </a:p>
        </p:txBody>
      </p:sp>
      <p:sp>
        <p:nvSpPr>
          <p:cNvPr id="38" name="TextBox 8"/>
          <p:cNvSpPr txBox="1">
            <a:spLocks noChangeArrowheads="1"/>
          </p:cNvSpPr>
          <p:nvPr/>
        </p:nvSpPr>
        <p:spPr bwMode="auto">
          <a:xfrm>
            <a:off x="2717230" y="4015473"/>
            <a:ext cx="2287587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100"/>
              <a:t>Communication layer</a:t>
            </a:r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3137917" y="2959785"/>
            <a:ext cx="1409700" cy="792163"/>
          </a:xfrm>
          <a:prstGeom prst="rect">
            <a:avLst/>
          </a:prstGeom>
          <a:solidFill>
            <a:srgbClr val="FFFF99"/>
          </a:solidFill>
          <a:ln w="9525" algn="ctr">
            <a:noFill/>
            <a:round/>
            <a:headEnd/>
            <a:tailEnd/>
          </a:ln>
        </p:spPr>
        <p:txBody>
          <a:bodyPr lIns="93600" tIns="46800" rIns="93600" bIns="46800" anchor="ctr"/>
          <a:lstStyle/>
          <a:p>
            <a:pPr algn="ctr" eaLnBrk="0" hangingPunct="0">
              <a:spcBef>
                <a:spcPct val="50000"/>
              </a:spcBef>
            </a:pPr>
            <a:r>
              <a:rPr lang="en-GB" sz="1100" b="1"/>
              <a:t>Elbas core server</a:t>
            </a:r>
          </a:p>
        </p:txBody>
      </p:sp>
      <p:sp>
        <p:nvSpPr>
          <p:cNvPr id="40" name="Rectangle 39"/>
          <p:cNvSpPr/>
          <p:nvPr/>
        </p:nvSpPr>
        <p:spPr>
          <a:xfrm>
            <a:off x="819150" y="4285348"/>
            <a:ext cx="5791199" cy="295275"/>
          </a:xfrm>
          <a:prstGeom prst="rect">
            <a:avLst/>
          </a:prstGeom>
          <a:solidFill>
            <a:schemeClr val="accent1">
              <a:alpha val="17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dirty="0">
                <a:solidFill>
                  <a:schemeClr val="accent5">
                    <a:lumMod val="50000"/>
                  </a:schemeClr>
                </a:solidFill>
              </a:rPr>
              <a:t>API</a:t>
            </a:r>
          </a:p>
        </p:txBody>
      </p:sp>
      <p:sp>
        <p:nvSpPr>
          <p:cNvPr id="41" name="Rectangle 40"/>
          <p:cNvSpPr/>
          <p:nvPr/>
        </p:nvSpPr>
        <p:spPr>
          <a:xfrm>
            <a:off x="2099692" y="2762935"/>
            <a:ext cx="3248025" cy="12096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  <p:sp>
        <p:nvSpPr>
          <p:cNvPr id="42" name="Rectangle 41"/>
          <p:cNvSpPr/>
          <p:nvPr/>
        </p:nvSpPr>
        <p:spPr>
          <a:xfrm>
            <a:off x="2004442" y="2515285"/>
            <a:ext cx="3524250" cy="17621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  <p:sp>
        <p:nvSpPr>
          <p:cNvPr id="43" name="Rectangle 42"/>
          <p:cNvSpPr/>
          <p:nvPr/>
        </p:nvSpPr>
        <p:spPr bwMode="auto">
          <a:xfrm>
            <a:off x="1866652" y="4835615"/>
            <a:ext cx="815975" cy="9731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3600" tIns="46800" rIns="93600" bIns="46800" anchor="ctr"/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fi-FI" sz="900" b="1" dirty="0"/>
              <a:t>Elbas PX </a:t>
            </a:r>
            <a:r>
              <a:rPr lang="fi-FI" sz="900" b="1" dirty="0" smtClean="0"/>
              <a:t>client </a:t>
            </a:r>
            <a:endParaRPr lang="en-US" sz="900" b="1" dirty="0"/>
          </a:p>
        </p:txBody>
      </p:sp>
      <p:sp>
        <p:nvSpPr>
          <p:cNvPr id="44" name="Rectangle 43"/>
          <p:cNvSpPr/>
          <p:nvPr/>
        </p:nvSpPr>
        <p:spPr bwMode="auto">
          <a:xfrm>
            <a:off x="2762002" y="4835615"/>
            <a:ext cx="815975" cy="9731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3600" tIns="46800" rIns="93600" bIns="46800" anchor="ctr"/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fi-FI" sz="900" b="1" dirty="0"/>
              <a:t>Elbas PX customer </a:t>
            </a:r>
            <a:r>
              <a:rPr lang="fi-FI" sz="900" b="1" dirty="0" smtClean="0"/>
              <a:t>client</a:t>
            </a:r>
            <a:endParaRPr lang="en-US" sz="900" b="1" dirty="0"/>
          </a:p>
        </p:txBody>
      </p:sp>
      <p:sp>
        <p:nvSpPr>
          <p:cNvPr id="45" name="Rectangle 44"/>
          <p:cNvSpPr/>
          <p:nvPr/>
        </p:nvSpPr>
        <p:spPr bwMode="auto">
          <a:xfrm>
            <a:off x="4524127" y="4845140"/>
            <a:ext cx="815975" cy="9731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3600" tIns="46800" rIns="93600" bIns="46800" anchor="ctr"/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fi-FI" sz="900" b="1" dirty="0"/>
              <a:t>Elbas TSO client</a:t>
            </a:r>
            <a:endParaRPr lang="en-US" sz="900" b="1" dirty="0"/>
          </a:p>
        </p:txBody>
      </p:sp>
      <p:sp>
        <p:nvSpPr>
          <p:cNvPr id="48" name="Rectangle 47"/>
          <p:cNvSpPr/>
          <p:nvPr/>
        </p:nvSpPr>
        <p:spPr bwMode="auto">
          <a:xfrm>
            <a:off x="5397252" y="4845140"/>
            <a:ext cx="1304925" cy="9731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3600" tIns="46800" rIns="93600" bIns="46800" anchor="ctr"/>
          <a:lstStyle/>
          <a:p>
            <a:pPr marL="190500" indent="-190500" algn="ctr" eaLnBrk="0" hangingPunct="0">
              <a:spcBef>
                <a:spcPct val="50000"/>
              </a:spcBef>
              <a:defRPr/>
            </a:pPr>
            <a:r>
              <a:rPr lang="fi-FI" sz="900" b="1" dirty="0"/>
              <a:t>Other applications (</a:t>
            </a:r>
            <a:r>
              <a:rPr lang="fi-FI" sz="900" b="1" dirty="0" smtClean="0"/>
              <a:t>PX1, PX2 </a:t>
            </a:r>
            <a:r>
              <a:rPr lang="fi-FI" sz="900" b="1" dirty="0"/>
              <a:t>or customer systems</a:t>
            </a:r>
            <a:r>
              <a:rPr lang="fi-FI" sz="900" b="1" dirty="0" smtClean="0"/>
              <a:t>)</a:t>
            </a:r>
            <a:endParaRPr lang="en-US" sz="900" b="1" dirty="0"/>
          </a:p>
        </p:txBody>
      </p:sp>
      <p:sp>
        <p:nvSpPr>
          <p:cNvPr id="49" name="Text Box 6"/>
          <p:cNvSpPr txBox="1">
            <a:spLocks noChangeArrowheads="1"/>
          </p:cNvSpPr>
          <p:nvPr/>
        </p:nvSpPr>
        <p:spPr bwMode="auto">
          <a:xfrm>
            <a:off x="1147192" y="1057960"/>
            <a:ext cx="1390650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latin typeface="Calibri" pitchFamily="34" charset="0"/>
              </a:rPr>
              <a:t>TSOs Region 1</a:t>
            </a:r>
          </a:p>
        </p:txBody>
      </p:sp>
      <p:sp>
        <p:nvSpPr>
          <p:cNvPr id="50" name="Text Box 15"/>
          <p:cNvSpPr txBox="1">
            <a:spLocks noChangeArrowheads="1"/>
          </p:cNvSpPr>
          <p:nvPr/>
        </p:nvSpPr>
        <p:spPr bwMode="auto">
          <a:xfrm>
            <a:off x="623317" y="1410385"/>
            <a:ext cx="2447925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latin typeface="Calibri" pitchFamily="34" charset="0"/>
              </a:rPr>
              <a:t>Regional TSOs-PX interface for grid &amp; net position data</a:t>
            </a:r>
          </a:p>
        </p:txBody>
      </p:sp>
      <p:sp>
        <p:nvSpPr>
          <p:cNvPr id="53" name="Flèche vers le haut 31"/>
          <p:cNvSpPr>
            <a:spLocks noChangeArrowheads="1"/>
          </p:cNvSpPr>
          <p:nvPr/>
        </p:nvSpPr>
        <p:spPr bwMode="auto">
          <a:xfrm>
            <a:off x="2417192" y="1937435"/>
            <a:ext cx="144463" cy="500063"/>
          </a:xfrm>
          <a:prstGeom prst="upArrow">
            <a:avLst>
              <a:gd name="adj1" fmla="val 50000"/>
              <a:gd name="adj2" fmla="val 123622"/>
            </a:avLst>
          </a:prstGeom>
          <a:solidFill>
            <a:schemeClr val="accent1">
              <a:alpha val="39999"/>
            </a:schemeClr>
          </a:solidFill>
          <a:ln w="25400" algn="ctr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schemeClr val="lt1"/>
              </a:solidFill>
              <a:latin typeface="+mn-lt"/>
            </a:endParaRPr>
          </a:p>
        </p:txBody>
      </p:sp>
      <p:sp>
        <p:nvSpPr>
          <p:cNvPr id="54" name="Flèche vers le haut 32"/>
          <p:cNvSpPr>
            <a:spLocks noChangeArrowheads="1"/>
          </p:cNvSpPr>
          <p:nvPr/>
        </p:nvSpPr>
        <p:spPr bwMode="auto">
          <a:xfrm rot="10800000">
            <a:off x="2191767" y="1937435"/>
            <a:ext cx="147638" cy="500063"/>
          </a:xfrm>
          <a:prstGeom prst="upArrow">
            <a:avLst>
              <a:gd name="adj1" fmla="val 50000"/>
              <a:gd name="adj2" fmla="val 120964"/>
            </a:avLst>
          </a:prstGeom>
          <a:solidFill>
            <a:schemeClr val="accent1">
              <a:alpha val="39999"/>
            </a:schemeClr>
          </a:solidFill>
          <a:ln w="25400" algn="ctr">
            <a:solidFill>
              <a:schemeClr val="tx2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schemeClr val="lt1"/>
              </a:solidFill>
              <a:latin typeface="+mn-lt"/>
            </a:endParaRPr>
          </a:p>
        </p:txBody>
      </p:sp>
      <p:sp>
        <p:nvSpPr>
          <p:cNvPr id="55" name="Rectangle 110"/>
          <p:cNvSpPr>
            <a:spLocks noChangeArrowheads="1"/>
          </p:cNvSpPr>
          <p:nvPr/>
        </p:nvSpPr>
        <p:spPr bwMode="auto">
          <a:xfrm>
            <a:off x="623317" y="1454835"/>
            <a:ext cx="2447925" cy="431800"/>
          </a:xfrm>
          <a:prstGeom prst="rect">
            <a:avLst/>
          </a:prstGeom>
          <a:noFill/>
          <a:ln w="28575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Text Box 6"/>
          <p:cNvSpPr txBox="1">
            <a:spLocks noChangeArrowheads="1"/>
          </p:cNvSpPr>
          <p:nvPr/>
        </p:nvSpPr>
        <p:spPr bwMode="auto">
          <a:xfrm>
            <a:off x="5261992" y="1067485"/>
            <a:ext cx="1390650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dirty="0">
                <a:latin typeface="Calibri" pitchFamily="34" charset="0"/>
              </a:rPr>
              <a:t>TSOs Region </a:t>
            </a:r>
            <a:r>
              <a:rPr lang="en-US" sz="1600" b="1" dirty="0" smtClean="0">
                <a:latin typeface="Calibri" pitchFamily="34" charset="0"/>
              </a:rPr>
              <a:t>2</a:t>
            </a:r>
            <a:endParaRPr lang="en-US" sz="1600" b="1" dirty="0">
              <a:latin typeface="Calibri" pitchFamily="34" charset="0"/>
            </a:endParaRPr>
          </a:p>
        </p:txBody>
      </p:sp>
      <p:sp>
        <p:nvSpPr>
          <p:cNvPr id="59" name="Text Box 15"/>
          <p:cNvSpPr txBox="1">
            <a:spLocks noChangeArrowheads="1"/>
          </p:cNvSpPr>
          <p:nvPr/>
        </p:nvSpPr>
        <p:spPr bwMode="auto">
          <a:xfrm>
            <a:off x="4738117" y="1419910"/>
            <a:ext cx="2447925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latin typeface="Calibri" pitchFamily="34" charset="0"/>
              </a:rPr>
              <a:t>Regional TSOs-PX interface for grid &amp; net position data</a:t>
            </a:r>
          </a:p>
        </p:txBody>
      </p:sp>
      <p:sp>
        <p:nvSpPr>
          <p:cNvPr id="60" name="Flèche vers le haut 31"/>
          <p:cNvSpPr>
            <a:spLocks noChangeArrowheads="1"/>
          </p:cNvSpPr>
          <p:nvPr/>
        </p:nvSpPr>
        <p:spPr bwMode="auto">
          <a:xfrm>
            <a:off x="5017517" y="1946960"/>
            <a:ext cx="144463" cy="500063"/>
          </a:xfrm>
          <a:prstGeom prst="upArrow">
            <a:avLst>
              <a:gd name="adj1" fmla="val 50000"/>
              <a:gd name="adj2" fmla="val 123622"/>
            </a:avLst>
          </a:prstGeom>
          <a:solidFill>
            <a:schemeClr val="accent1">
              <a:alpha val="39999"/>
            </a:schemeClr>
          </a:solidFill>
          <a:ln w="25400" algn="ctr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schemeClr val="lt1"/>
              </a:solidFill>
              <a:latin typeface="+mn-lt"/>
            </a:endParaRPr>
          </a:p>
        </p:txBody>
      </p:sp>
      <p:sp>
        <p:nvSpPr>
          <p:cNvPr id="61" name="Flèche vers le haut 32"/>
          <p:cNvSpPr>
            <a:spLocks noChangeArrowheads="1"/>
          </p:cNvSpPr>
          <p:nvPr/>
        </p:nvSpPr>
        <p:spPr bwMode="auto">
          <a:xfrm rot="10800000">
            <a:off x="4792092" y="1946960"/>
            <a:ext cx="147638" cy="500063"/>
          </a:xfrm>
          <a:prstGeom prst="upArrow">
            <a:avLst>
              <a:gd name="adj1" fmla="val 50000"/>
              <a:gd name="adj2" fmla="val 120964"/>
            </a:avLst>
          </a:prstGeom>
          <a:solidFill>
            <a:schemeClr val="accent1">
              <a:alpha val="39999"/>
            </a:schemeClr>
          </a:solidFill>
          <a:ln w="25400" algn="ctr">
            <a:solidFill>
              <a:schemeClr val="tx2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schemeClr val="lt1"/>
              </a:solidFill>
              <a:latin typeface="+mn-lt"/>
            </a:endParaRPr>
          </a:p>
        </p:txBody>
      </p:sp>
      <p:sp>
        <p:nvSpPr>
          <p:cNvPr id="62" name="Rectangle 110"/>
          <p:cNvSpPr>
            <a:spLocks noChangeArrowheads="1"/>
          </p:cNvSpPr>
          <p:nvPr/>
        </p:nvSpPr>
        <p:spPr bwMode="auto">
          <a:xfrm>
            <a:off x="4738117" y="1464360"/>
            <a:ext cx="2447925" cy="431800"/>
          </a:xfrm>
          <a:prstGeom prst="rect">
            <a:avLst/>
          </a:prstGeom>
          <a:noFill/>
          <a:ln w="28575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Text Box 15"/>
          <p:cNvSpPr txBox="1">
            <a:spLocks noChangeArrowheads="1"/>
          </p:cNvSpPr>
          <p:nvPr/>
        </p:nvSpPr>
        <p:spPr bwMode="auto">
          <a:xfrm>
            <a:off x="0" y="5927935"/>
            <a:ext cx="1115616" cy="525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err="1" smtClean="0">
                <a:latin typeface="Calibri" pitchFamily="34" charset="0"/>
              </a:rPr>
              <a:t>ParticipatingPXs</a:t>
            </a:r>
            <a:endParaRPr lang="en-US" sz="1400" b="1" dirty="0">
              <a:latin typeface="Calibri" pitchFamily="34" charset="0"/>
            </a:endParaRPr>
          </a:p>
        </p:txBody>
      </p:sp>
      <p:sp>
        <p:nvSpPr>
          <p:cNvPr id="64" name="Rectangle 8"/>
          <p:cNvSpPr>
            <a:spLocks noChangeArrowheads="1"/>
          </p:cNvSpPr>
          <p:nvPr/>
        </p:nvSpPr>
        <p:spPr bwMode="auto">
          <a:xfrm>
            <a:off x="1304677" y="5980202"/>
            <a:ext cx="647700" cy="431800"/>
          </a:xfrm>
          <a:prstGeom prst="rect">
            <a:avLst/>
          </a:prstGeom>
          <a:solidFill>
            <a:srgbClr val="00B050">
              <a:alpha val="34901"/>
            </a:srgbClr>
          </a:solidFill>
          <a:ln w="38100">
            <a:solidFill>
              <a:srgbClr val="00B05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1400">
                <a:latin typeface="Calibri" pitchFamily="34" charset="0"/>
              </a:rPr>
              <a:t>Hub α</a:t>
            </a:r>
          </a:p>
        </p:txBody>
      </p:sp>
      <p:sp>
        <p:nvSpPr>
          <p:cNvPr id="65" name="Rectangle 8"/>
          <p:cNvSpPr>
            <a:spLocks noChangeArrowheads="1"/>
          </p:cNvSpPr>
          <p:nvPr/>
        </p:nvSpPr>
        <p:spPr bwMode="auto">
          <a:xfrm>
            <a:off x="3957390" y="5980202"/>
            <a:ext cx="647700" cy="431800"/>
          </a:xfrm>
          <a:prstGeom prst="rect">
            <a:avLst/>
          </a:prstGeom>
          <a:solidFill>
            <a:schemeClr val="accent6">
              <a:lumMod val="75000"/>
              <a:alpha val="35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defRPr/>
            </a:pPr>
            <a:r>
              <a:rPr lang="en-GB" sz="1400" dirty="0">
                <a:latin typeface="Calibri" pitchFamily="34" charset="0"/>
              </a:rPr>
              <a:t>Hub </a:t>
            </a:r>
            <a:r>
              <a:rPr lang="el-GR" sz="1400" dirty="0">
                <a:latin typeface="Calibri" pitchFamily="34" charset="0"/>
              </a:rPr>
              <a:t>γ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66" name="Rectangle 8"/>
          <p:cNvSpPr>
            <a:spLocks noChangeArrowheads="1"/>
          </p:cNvSpPr>
          <p:nvPr/>
        </p:nvSpPr>
        <p:spPr bwMode="auto">
          <a:xfrm>
            <a:off x="5338515" y="5980202"/>
            <a:ext cx="647700" cy="431800"/>
          </a:xfrm>
          <a:prstGeom prst="rect">
            <a:avLst/>
          </a:prstGeom>
          <a:solidFill>
            <a:schemeClr val="bg2">
              <a:lumMod val="75000"/>
              <a:alpha val="35000"/>
            </a:schemeClr>
          </a:solidFill>
          <a:ln w="38100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defRPr/>
            </a:pPr>
            <a:r>
              <a:rPr lang="en-GB" sz="1400" dirty="0">
                <a:latin typeface="Calibri" pitchFamily="34" charset="0"/>
              </a:rPr>
              <a:t>Hub …</a:t>
            </a:r>
          </a:p>
        </p:txBody>
      </p:sp>
      <p:sp>
        <p:nvSpPr>
          <p:cNvPr id="67" name="Rectangle 8"/>
          <p:cNvSpPr>
            <a:spLocks noChangeArrowheads="1"/>
          </p:cNvSpPr>
          <p:nvPr/>
        </p:nvSpPr>
        <p:spPr bwMode="auto">
          <a:xfrm>
            <a:off x="2600077" y="5980202"/>
            <a:ext cx="647700" cy="431800"/>
          </a:xfrm>
          <a:prstGeom prst="rect">
            <a:avLst/>
          </a:prstGeom>
          <a:solidFill>
            <a:srgbClr val="7030A0">
              <a:alpha val="34901"/>
            </a:srgbClr>
          </a:solidFill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1400">
                <a:latin typeface="Calibri" pitchFamily="34" charset="0"/>
              </a:rPr>
              <a:t>Hub β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3647827" y="4845140"/>
            <a:ext cx="815975" cy="9731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3600" tIns="46800" rIns="93600" bIns="46800" anchor="ctr"/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fi-FI" sz="800" b="1" dirty="0"/>
              <a:t>Elbas </a:t>
            </a:r>
            <a:r>
              <a:rPr lang="fi-FI" sz="800" b="1" dirty="0" smtClean="0"/>
              <a:t>External capacity client</a:t>
            </a:r>
            <a:endParaRPr lang="en-US" sz="800" b="1" dirty="0"/>
          </a:p>
        </p:txBody>
      </p:sp>
      <p:sp>
        <p:nvSpPr>
          <p:cNvPr id="69" name="Rectangle 68"/>
          <p:cNvSpPr/>
          <p:nvPr/>
        </p:nvSpPr>
        <p:spPr>
          <a:xfrm>
            <a:off x="705322" y="2451562"/>
            <a:ext cx="5976664" cy="2232248"/>
          </a:xfrm>
          <a:prstGeom prst="rect">
            <a:avLst/>
          </a:prstGeom>
          <a:noFill/>
          <a:ln w="317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Flèche droite 69"/>
          <p:cNvSpPr/>
          <p:nvPr/>
        </p:nvSpPr>
        <p:spPr>
          <a:xfrm>
            <a:off x="6696744" y="4179754"/>
            <a:ext cx="648072" cy="432048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ZoneTexte 70"/>
          <p:cNvSpPr txBox="1"/>
          <p:nvPr/>
        </p:nvSpPr>
        <p:spPr>
          <a:xfrm>
            <a:off x="7272808" y="4154304"/>
            <a:ext cx="1691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FF0000"/>
                </a:solidFill>
              </a:rPr>
              <a:t> </a:t>
            </a:r>
            <a:r>
              <a:rPr lang="fr-FR" sz="1400" b="1" i="1" dirty="0" smtClean="0">
                <a:solidFill>
                  <a:srgbClr val="FF0000"/>
                </a:solidFill>
              </a:rPr>
              <a:t>(</a:t>
            </a:r>
            <a:r>
              <a:rPr lang="fr-FR" sz="1400" b="1" i="1" dirty="0" err="1" smtClean="0">
                <a:solidFill>
                  <a:srgbClr val="FF0000"/>
                </a:solidFill>
              </a:rPr>
              <a:t>mainly</a:t>
            </a:r>
            <a:r>
              <a:rPr lang="fr-FR" sz="1400" b="1" i="1" dirty="0" smtClean="0">
                <a:solidFill>
                  <a:srgbClr val="FF0000"/>
                </a:solidFill>
              </a:rPr>
              <a:t>) </a:t>
            </a:r>
            <a:r>
              <a:rPr lang="fr-FR" sz="1600" b="1" i="1" dirty="0" smtClean="0">
                <a:solidFill>
                  <a:srgbClr val="FF0000"/>
                </a:solidFill>
              </a:rPr>
              <a:t>« Joint Components »*</a:t>
            </a:r>
            <a:endParaRPr lang="fr-FR" sz="1600" b="1" i="1" dirty="0">
              <a:solidFill>
                <a:srgbClr val="FF0000"/>
              </a:solidFill>
            </a:endParaRPr>
          </a:p>
        </p:txBody>
      </p:sp>
      <p:sp>
        <p:nvSpPr>
          <p:cNvPr id="72" name="ZoneTexte 71"/>
          <p:cNvSpPr txBox="1"/>
          <p:nvPr/>
        </p:nvSpPr>
        <p:spPr>
          <a:xfrm>
            <a:off x="7416824" y="4797152"/>
            <a:ext cx="16916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 smtClean="0"/>
              <a:t>* means a common component that all </a:t>
            </a:r>
            <a:r>
              <a:rPr lang="en-GB" sz="1200" i="1" dirty="0" err="1" smtClean="0"/>
              <a:t>PXs</a:t>
            </a:r>
            <a:r>
              <a:rPr lang="en-GB" sz="1200" i="1" dirty="0" smtClean="0"/>
              <a:t> must all use when operating their cross border intraday market</a:t>
            </a:r>
            <a:endParaRPr lang="fr-FR" sz="1200" i="1" dirty="0"/>
          </a:p>
        </p:txBody>
      </p: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899592" cy="924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70" grpId="0" animBg="1"/>
      <p:bldP spid="71" grpId="0"/>
      <p:bldP spid="7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Content of the presentation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Conceptual representation of the technical solution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1" dirty="0" smtClean="0"/>
              <a:t>Technical gap analysis: Preliminary outcomes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Phased implementation approach: a possible way forward 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Conclusions &amp; Next steps</a:t>
            </a:r>
          </a:p>
          <a:p>
            <a:pPr marL="457200" indent="-457200">
              <a:buFont typeface="+mj-lt"/>
              <a:buAutoNum type="arabicPeriod"/>
            </a:pPr>
            <a:endParaRPr lang="en-US" sz="28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899592" cy="924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183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Technical Gap Analysis: Preliminary Outcomes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28670"/>
            <a:ext cx="8388424" cy="5524666"/>
          </a:xfrm>
        </p:spPr>
        <p:txBody>
          <a:bodyPr>
            <a:no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1600" dirty="0"/>
              <a:t>Q2-2012: The PX-PX Cooperation Agreement sets the high-level requirements to be fulfilled by the Elbas starting point in order to finalize the selection process </a:t>
            </a:r>
            <a:r>
              <a:rPr lang="en-US" sz="1600" b="1" i="1" dirty="0"/>
              <a:t>(“Technical Gap Analysis</a:t>
            </a:r>
            <a:r>
              <a:rPr lang="en-US" sz="1600" b="1" i="1" dirty="0" smtClean="0"/>
              <a:t>”)</a:t>
            </a:r>
            <a:endParaRPr lang="en-US" sz="1400" b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Based on:</a:t>
            </a:r>
          </a:p>
          <a:p>
            <a:endParaRPr lang="en-US" sz="400" b="1" dirty="0" smtClean="0"/>
          </a:p>
          <a:p>
            <a:pPr lvl="1"/>
            <a:r>
              <a:rPr lang="en-US" sz="1600" dirty="0" smtClean="0"/>
              <a:t>Updated </a:t>
            </a:r>
            <a:r>
              <a:rPr lang="en-US" sz="1600" b="1" dirty="0" smtClean="0"/>
              <a:t>trading functionalities </a:t>
            </a:r>
            <a:r>
              <a:rPr lang="en-US" sz="1600" dirty="0" smtClean="0"/>
              <a:t>(60%)</a:t>
            </a:r>
          </a:p>
          <a:p>
            <a:pPr lvl="1"/>
            <a:r>
              <a:rPr lang="en-US" sz="1600" b="1" dirty="0" smtClean="0"/>
              <a:t>PX operational needs </a:t>
            </a:r>
            <a:r>
              <a:rPr lang="en-US" sz="1600" dirty="0" smtClean="0"/>
              <a:t>such as clearing interface, Market Surveillance functionalities (10%)</a:t>
            </a:r>
            <a:endParaRPr lang="en-US" sz="1600" b="1" dirty="0" smtClean="0"/>
          </a:p>
          <a:p>
            <a:pPr lvl="1"/>
            <a:r>
              <a:rPr lang="en-US" sz="1600" b="1" dirty="0" smtClean="0"/>
              <a:t>TSO high level requirements </a:t>
            </a:r>
            <a:r>
              <a:rPr lang="en-US" sz="1600" dirty="0" smtClean="0"/>
              <a:t>including explicit capacity reservation features (10%)</a:t>
            </a:r>
          </a:p>
          <a:p>
            <a:pPr lvl="1"/>
            <a:r>
              <a:rPr lang="en-US" sz="1600" b="1" dirty="0" smtClean="0"/>
              <a:t>Performance upgrade </a:t>
            </a:r>
            <a:r>
              <a:rPr lang="en-US" sz="1600" dirty="0" smtClean="0"/>
              <a:t>(20%)</a:t>
            </a:r>
          </a:p>
          <a:p>
            <a:pPr lvl="1"/>
            <a:r>
              <a:rPr lang="en-US" sz="1600" b="1" dirty="0" smtClean="0"/>
              <a:t>API implementation </a:t>
            </a:r>
            <a:r>
              <a:rPr lang="en-US" sz="1600" dirty="0" smtClean="0"/>
              <a:t>to offer interface for other PX’s to connect the other markets (to be evaluated during May 2012)</a:t>
            </a:r>
          </a:p>
          <a:p>
            <a:endParaRPr lang="en-US" sz="1800" b="1" dirty="0" smtClean="0"/>
          </a:p>
          <a:p>
            <a:r>
              <a:rPr lang="en-US" sz="1800" b="1" dirty="0" smtClean="0"/>
              <a:t>NPS and DIGIA system provider have provided the following estimations:</a:t>
            </a:r>
          </a:p>
          <a:p>
            <a:pPr lvl="1"/>
            <a:endParaRPr lang="en-US" sz="400" dirty="0" smtClean="0"/>
          </a:p>
          <a:p>
            <a:pPr lvl="1"/>
            <a:r>
              <a:rPr lang="en-US" sz="1600" dirty="0" smtClean="0"/>
              <a:t>Complete IT implementation time rough estimate is </a:t>
            </a:r>
            <a:r>
              <a:rPr lang="en-US" sz="1600" b="1" dirty="0" smtClean="0"/>
              <a:t>18-21 months</a:t>
            </a:r>
          </a:p>
          <a:p>
            <a:pPr lvl="2"/>
            <a:r>
              <a:rPr lang="en-US" sz="1400" dirty="0" smtClean="0"/>
              <a:t>API development and implementation planning to be included during May 2012</a:t>
            </a:r>
          </a:p>
          <a:p>
            <a:pPr lvl="1"/>
            <a:r>
              <a:rPr lang="en-US" sz="1600" dirty="0" smtClean="0"/>
              <a:t>Associated IT development cost rough estimate is </a:t>
            </a:r>
            <a:r>
              <a:rPr lang="en-US" sz="1600" b="1" dirty="0" smtClean="0"/>
              <a:t>1.4 – 2 M€ </a:t>
            </a:r>
            <a:r>
              <a:rPr lang="en-US" sz="1600" dirty="0" smtClean="0"/>
              <a:t>(excluding implementation project PX+TSO expenses and API)</a:t>
            </a:r>
          </a:p>
          <a:p>
            <a:pPr lvl="1"/>
            <a:r>
              <a:rPr lang="en-US" sz="1600" b="1" dirty="0" smtClean="0"/>
              <a:t>Based on these new information, </a:t>
            </a:r>
            <a:r>
              <a:rPr lang="en-US" sz="1600" dirty="0" smtClean="0"/>
              <a:t>local implementation project still to be planned and budgeted with the concerned parties</a:t>
            </a:r>
          </a:p>
          <a:p>
            <a:pPr lvl="1"/>
            <a:endParaRPr lang="en-US" sz="1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899592" cy="924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2008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Technical Gap Analysis: Main requirements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28670"/>
            <a:ext cx="8388424" cy="5524666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Based on:</a:t>
            </a:r>
          </a:p>
          <a:p>
            <a:endParaRPr lang="en-US" sz="500" b="1" dirty="0" smtClean="0"/>
          </a:p>
          <a:p>
            <a:pPr lvl="1"/>
            <a:r>
              <a:rPr lang="en-US" sz="1800" b="1" dirty="0" smtClean="0"/>
              <a:t>Trading functionalities </a:t>
            </a:r>
            <a:r>
              <a:rPr lang="en-US" sz="1800" dirty="0" smtClean="0"/>
              <a:t>(60%) </a:t>
            </a:r>
          </a:p>
          <a:p>
            <a:pPr lvl="1"/>
            <a:r>
              <a:rPr lang="en-US" sz="1800" b="1" dirty="0" smtClean="0"/>
              <a:t>PX operational needs </a:t>
            </a:r>
            <a:r>
              <a:rPr lang="en-US" sz="1800" dirty="0" smtClean="0"/>
              <a:t>(10%)</a:t>
            </a:r>
          </a:p>
          <a:p>
            <a:pPr lvl="1"/>
            <a:r>
              <a:rPr lang="en-US" sz="1800" b="1" dirty="0" smtClean="0"/>
              <a:t>TSO high level requirements </a:t>
            </a:r>
            <a:r>
              <a:rPr lang="en-US" sz="1800" dirty="0" smtClean="0"/>
              <a:t>(10%)</a:t>
            </a:r>
          </a:p>
          <a:p>
            <a:pPr lvl="1"/>
            <a:r>
              <a:rPr lang="en-US" sz="1800" b="1" dirty="0" smtClean="0"/>
              <a:t>Performance upgrade </a:t>
            </a:r>
            <a:r>
              <a:rPr lang="en-US" sz="1800" dirty="0" smtClean="0"/>
              <a:t>(20%)</a:t>
            </a:r>
          </a:p>
          <a:p>
            <a:pPr lvl="1"/>
            <a:r>
              <a:rPr lang="en-US" sz="1800" b="1" dirty="0" smtClean="0"/>
              <a:t>API implementation </a:t>
            </a:r>
            <a:r>
              <a:rPr lang="en-US" sz="1800" dirty="0" smtClean="0"/>
              <a:t>(to be evaluated during May 2012)</a:t>
            </a:r>
          </a:p>
          <a:p>
            <a:endParaRPr lang="en-US" sz="2000" b="1" dirty="0" smtClean="0"/>
          </a:p>
          <a:p>
            <a:pPr lvl="1"/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755576" y="2348880"/>
            <a:ext cx="6984776" cy="792088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Virage 4"/>
          <p:cNvSpPr/>
          <p:nvPr/>
        </p:nvSpPr>
        <p:spPr>
          <a:xfrm rot="10800000" flipH="1">
            <a:off x="1331640" y="3212976"/>
            <a:ext cx="720080" cy="864096"/>
          </a:xfrm>
          <a:prstGeom prst="ben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123728" y="3657798"/>
            <a:ext cx="4320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rgbClr val="C00000"/>
                </a:solidFill>
              </a:rPr>
              <a:t>Mainly</a:t>
            </a:r>
            <a:r>
              <a:rPr lang="fr-FR" b="1" dirty="0" smtClean="0">
                <a:solidFill>
                  <a:srgbClr val="C00000"/>
                </a:solidFill>
              </a:rPr>
              <a:t> </a:t>
            </a:r>
            <a:r>
              <a:rPr lang="fr-FR" b="1" dirty="0" err="1" smtClean="0">
                <a:solidFill>
                  <a:srgbClr val="C00000"/>
                </a:solidFill>
              </a:rPr>
              <a:t>European</a:t>
            </a:r>
            <a:r>
              <a:rPr lang="fr-FR" b="1" dirty="0" smtClean="0">
                <a:solidFill>
                  <a:srgbClr val="C00000"/>
                </a:solidFill>
              </a:rPr>
              <a:t> </a:t>
            </a:r>
            <a:r>
              <a:rPr lang="fr-FR" b="1" dirty="0" err="1" smtClean="0">
                <a:solidFill>
                  <a:srgbClr val="C00000"/>
                </a:solidFill>
              </a:rPr>
              <a:t>developments</a:t>
            </a:r>
            <a:r>
              <a:rPr lang="fr-FR" b="1" dirty="0" smtClean="0">
                <a:solidFill>
                  <a:srgbClr val="C00000"/>
                </a:solidFill>
              </a:rPr>
              <a:t>: </a:t>
            </a:r>
          </a:p>
          <a:p>
            <a:r>
              <a:rPr lang="fr-FR" i="1" dirty="0" smtClean="0">
                <a:solidFill>
                  <a:srgbClr val="C00000"/>
                </a:solidFill>
              </a:rPr>
              <a:t>« Joint Components »</a:t>
            </a:r>
            <a:r>
              <a:rPr lang="fr-FR" dirty="0" smtClean="0">
                <a:solidFill>
                  <a:srgbClr val="C00000"/>
                </a:solidFill>
              </a:rPr>
              <a:t> </a:t>
            </a:r>
            <a:r>
              <a:rPr lang="fr-FR" dirty="0" err="1" smtClean="0">
                <a:solidFill>
                  <a:srgbClr val="C00000"/>
                </a:solidFill>
              </a:rPr>
              <a:t>requirements</a:t>
            </a:r>
            <a:r>
              <a:rPr lang="fr-FR" dirty="0" smtClean="0">
                <a:solidFill>
                  <a:srgbClr val="C00000"/>
                </a:solidFill>
              </a:rPr>
              <a:t> for the </a:t>
            </a:r>
            <a:r>
              <a:rPr lang="fr-FR" dirty="0" err="1" smtClean="0">
                <a:solidFill>
                  <a:srgbClr val="C00000"/>
                </a:solidFill>
              </a:rPr>
              <a:t>European</a:t>
            </a:r>
            <a:r>
              <a:rPr lang="fr-FR" dirty="0" smtClean="0">
                <a:solidFill>
                  <a:srgbClr val="C00000"/>
                </a:solidFill>
              </a:rPr>
              <a:t> IDCB </a:t>
            </a:r>
            <a:r>
              <a:rPr lang="fr-FR" dirty="0" err="1" smtClean="0">
                <a:solidFill>
                  <a:srgbClr val="C00000"/>
                </a:solidFill>
              </a:rPr>
              <a:t>Technical</a:t>
            </a:r>
            <a:r>
              <a:rPr lang="fr-FR" dirty="0" smtClean="0">
                <a:solidFill>
                  <a:srgbClr val="C00000"/>
                </a:solidFill>
              </a:rPr>
              <a:t> Solution</a:t>
            </a:r>
            <a:endParaRPr lang="fr-FR" dirty="0">
              <a:solidFill>
                <a:srgbClr val="C00000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899592" cy="924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2008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Technical Gap Analysis: Main requirements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28670"/>
            <a:ext cx="8388424" cy="5524666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Based on:</a:t>
            </a:r>
          </a:p>
          <a:p>
            <a:endParaRPr lang="en-US" sz="500" b="1" dirty="0" smtClean="0">
              <a:solidFill>
                <a:srgbClr val="C00000"/>
              </a:solidFill>
            </a:endParaRPr>
          </a:p>
          <a:p>
            <a:pPr lvl="1"/>
            <a:r>
              <a:rPr lang="en-US" sz="1800" b="1" dirty="0" smtClean="0">
                <a:solidFill>
                  <a:srgbClr val="C00000"/>
                </a:solidFill>
              </a:rPr>
              <a:t>Trading functionalities (</a:t>
            </a:r>
            <a:r>
              <a:rPr lang="en-US" sz="1800" b="1" smtClean="0">
                <a:solidFill>
                  <a:srgbClr val="C00000"/>
                </a:solidFill>
              </a:rPr>
              <a:t>60%)                                                                                        </a:t>
            </a:r>
            <a:r>
              <a:rPr lang="en-US" sz="1400" i="1" smtClean="0"/>
              <a:t>All </a:t>
            </a:r>
            <a:r>
              <a:rPr lang="en-US" sz="1400" i="1" dirty="0" smtClean="0"/>
              <a:t>existing features in the German and French intraday markets; prioritization subject to Customer Group evaluation</a:t>
            </a:r>
            <a:endParaRPr lang="en-US" sz="1400" b="1" i="1" dirty="0" smtClean="0"/>
          </a:p>
          <a:p>
            <a:pPr lvl="2"/>
            <a:r>
              <a:rPr lang="en-US" sz="1600" b="1" dirty="0" smtClean="0"/>
              <a:t>Trading tools &amp; products: </a:t>
            </a:r>
            <a:r>
              <a:rPr lang="en-US" sz="1600" dirty="0" smtClean="0"/>
              <a:t>15mn contracts; Iceberg orders, Fill-or-Kill, Fill-and-Kill order restrictions; Good-till-Date/Time; OTC-clearing…</a:t>
            </a:r>
          </a:p>
          <a:p>
            <a:pPr lvl="2"/>
            <a:r>
              <a:rPr lang="en-US" sz="1600" b="1" dirty="0" smtClean="0"/>
              <a:t>Monitoring tools: </a:t>
            </a:r>
            <a:r>
              <a:rPr lang="en-US" sz="1600" dirty="0" smtClean="0"/>
              <a:t>Internal trade warning; Automatic orders deactivation in case of connection loss; Configurable order submission check for facilitated trading…</a:t>
            </a:r>
          </a:p>
          <a:p>
            <a:pPr lvl="2"/>
            <a:r>
              <a:rPr lang="en-US" sz="1600" b="1" dirty="0" smtClean="0"/>
              <a:t>Trading interface</a:t>
            </a:r>
            <a:r>
              <a:rPr lang="en-US" sz="1600" b="1" smtClean="0"/>
              <a:t>:</a:t>
            </a:r>
            <a:r>
              <a:rPr lang="en-US" sz="1600" smtClean="0"/>
              <a:t> Design  and </a:t>
            </a:r>
            <a:r>
              <a:rPr lang="en-US" sz="1600" dirty="0" smtClean="0"/>
              <a:t>screen display improvements to </a:t>
            </a:r>
            <a:r>
              <a:rPr lang="en-US" sz="1600" smtClean="0"/>
              <a:t>facilitate trading  (</a:t>
            </a:r>
            <a:r>
              <a:rPr lang="en-US" sz="1600" dirty="0" smtClean="0"/>
              <a:t>e.g. blocks display…)</a:t>
            </a:r>
          </a:p>
          <a:p>
            <a:pPr lvl="2"/>
            <a:endParaRPr lang="en-US" sz="500" dirty="0" smtClean="0"/>
          </a:p>
          <a:p>
            <a:pPr lvl="1"/>
            <a:r>
              <a:rPr lang="en-US" sz="1800" b="1" dirty="0" smtClean="0">
                <a:solidFill>
                  <a:schemeClr val="bg1">
                    <a:lumMod val="75000"/>
                  </a:schemeClr>
                </a:solidFill>
              </a:rPr>
              <a:t>PX operational needs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(10%)</a:t>
            </a:r>
            <a:endParaRPr lang="en-US" sz="1800" b="1" dirty="0" smtClean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sz="1800" b="1" dirty="0" smtClean="0">
                <a:solidFill>
                  <a:schemeClr val="bg1">
                    <a:lumMod val="75000"/>
                  </a:schemeClr>
                </a:solidFill>
              </a:rPr>
              <a:t>TSO high level requirements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(10%)</a:t>
            </a:r>
          </a:p>
          <a:p>
            <a:pPr lvl="1"/>
            <a:r>
              <a:rPr lang="en-US" sz="1800" b="1" dirty="0" smtClean="0">
                <a:solidFill>
                  <a:schemeClr val="bg1">
                    <a:lumMod val="75000"/>
                  </a:schemeClr>
                </a:solidFill>
              </a:rPr>
              <a:t>Performance upgrade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(20%)</a:t>
            </a:r>
          </a:p>
          <a:p>
            <a:pPr lvl="1"/>
            <a:r>
              <a:rPr lang="en-US" sz="1800" b="1" dirty="0" smtClean="0">
                <a:solidFill>
                  <a:schemeClr val="bg1">
                    <a:lumMod val="75000"/>
                  </a:schemeClr>
                </a:solidFill>
              </a:rPr>
              <a:t>API implementation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(to be evaluated during May 2012)</a:t>
            </a:r>
          </a:p>
          <a:p>
            <a:endParaRPr lang="en-US" sz="2000" b="1" dirty="0" smtClean="0"/>
          </a:p>
          <a:p>
            <a:pPr lvl="1"/>
            <a:endParaRPr lang="en-US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899592" cy="924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28670"/>
            <a:ext cx="8388424" cy="5524666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Based on:</a:t>
            </a:r>
          </a:p>
          <a:p>
            <a:pPr lvl="1"/>
            <a:endParaRPr lang="en-US" sz="500" b="1" dirty="0" smtClean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sz="1800" b="1" dirty="0" smtClean="0">
                <a:solidFill>
                  <a:schemeClr val="bg1">
                    <a:lumMod val="75000"/>
                  </a:schemeClr>
                </a:solidFill>
              </a:rPr>
              <a:t>Trading functionalities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(60%)</a:t>
            </a:r>
          </a:p>
          <a:p>
            <a:pPr lvl="1"/>
            <a:endParaRPr lang="en-US" sz="500" b="1" dirty="0" smtClean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sz="1800" b="1" dirty="0" smtClean="0">
                <a:solidFill>
                  <a:srgbClr val="C00000"/>
                </a:solidFill>
              </a:rPr>
              <a:t>PX operational needs (10%)</a:t>
            </a:r>
          </a:p>
          <a:p>
            <a:pPr lvl="2"/>
            <a:r>
              <a:rPr lang="en-US" sz="1600" b="1" dirty="0" smtClean="0"/>
              <a:t>Connection &amp; access: </a:t>
            </a:r>
            <a:r>
              <a:rPr lang="en-US" sz="1600" dirty="0" smtClean="0"/>
              <a:t>Clearing interfaces; post-trading system interfaces…	</a:t>
            </a:r>
          </a:p>
          <a:p>
            <a:pPr lvl="2"/>
            <a:r>
              <a:rPr lang="en-US" sz="1600" b="1" dirty="0" smtClean="0"/>
              <a:t>Monitoring tools: </a:t>
            </a:r>
            <a:r>
              <a:rPr lang="en-US" sz="1600" dirty="0" smtClean="0"/>
              <a:t>Chinese wall between PXs Market Operation access; Sales &amp; MO monitoring interface upgrades; use of certificates access instead of </a:t>
            </a:r>
            <a:r>
              <a:rPr lang="en-US" sz="1600" dirty="0" err="1" smtClean="0"/>
              <a:t>digipass</a:t>
            </a:r>
            <a:r>
              <a:rPr lang="en-US" sz="1600" dirty="0" smtClean="0"/>
              <a:t>; Trading limits based on collateral control...</a:t>
            </a:r>
          </a:p>
          <a:p>
            <a:pPr lvl="2"/>
            <a:endParaRPr lang="en-US" sz="500" dirty="0" smtClean="0"/>
          </a:p>
          <a:p>
            <a:pPr lvl="1"/>
            <a:r>
              <a:rPr lang="en-US" sz="1800" b="1" dirty="0" smtClean="0">
                <a:solidFill>
                  <a:schemeClr val="bg1">
                    <a:lumMod val="75000"/>
                  </a:schemeClr>
                </a:solidFill>
              </a:rPr>
              <a:t>TSO high level requirements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(10%)</a:t>
            </a:r>
          </a:p>
          <a:p>
            <a:pPr lvl="1"/>
            <a:r>
              <a:rPr lang="en-US" sz="1800" b="1" dirty="0" smtClean="0">
                <a:solidFill>
                  <a:schemeClr val="bg1">
                    <a:lumMod val="75000"/>
                  </a:schemeClr>
                </a:solidFill>
              </a:rPr>
              <a:t>Performance upgrade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(20%)</a:t>
            </a:r>
          </a:p>
          <a:p>
            <a:pPr lvl="1"/>
            <a:r>
              <a:rPr lang="en-US" sz="1800" b="1" dirty="0" smtClean="0">
                <a:solidFill>
                  <a:schemeClr val="bg1">
                    <a:lumMod val="75000"/>
                  </a:schemeClr>
                </a:solidFill>
              </a:rPr>
              <a:t>API implementation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(to be evaluated during May 2012)</a:t>
            </a:r>
          </a:p>
          <a:p>
            <a:endParaRPr lang="en-US" sz="2000" b="1" dirty="0" smtClean="0"/>
          </a:p>
          <a:p>
            <a:pPr lvl="1"/>
            <a:endParaRPr lang="en-US" sz="20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2008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Technical Gap Analysis: Main requirements</a:t>
            </a:r>
            <a:endParaRPr lang="en-US" sz="32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899592" cy="924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85daa2e-53d8-4475-82b8-9c7d25324e34">ACER-2015-01535</_dlc_DocId>
    <_dlc_DocIdUrl xmlns="985daa2e-53d8-4475-82b8-9c7d25324e34">
      <Url>http://s-do-prod-ap/en/Electricity/Regional_initiatives/Meetings/Joint%20Day-Ahead%20and%20Intraday%20NWE%20IG%20Meeting/_layouts/DocIdRedir.aspx?ID=ACER-2015-01535</Url>
      <Description>ACER-2015-01535</Description>
    </_dlc_DocIdUrl>
    <ACER_Abstract xmlns="985daa2e-53d8-4475-82b8-9c7d25324e3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26BF18014C914EA3369FDEB5EE4523" ma:contentTypeVersion="20" ma:contentTypeDescription="Create a new document." ma:contentTypeScope="" ma:versionID="fc6b21837ed178c41ad3a23ea34efc1e">
  <xsd:schema xmlns:xsd="http://www.w3.org/2001/XMLSchema" xmlns:xs="http://www.w3.org/2001/XMLSchema" xmlns:p="http://schemas.microsoft.com/office/2006/metadata/properties" xmlns:ns2="985daa2e-53d8-4475-82b8-9c7d25324e34" targetNamespace="http://schemas.microsoft.com/office/2006/metadata/properties" ma:root="true" ma:fieldsID="87577735a49fbbb1e880d92c7652797e" ns2:_="">
    <xsd:import namespace="985daa2e-53d8-4475-82b8-9c7d25324e3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ACER_Abstrac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1" nillable="true" ma:displayName="Abstract" ma:description="" ma:internalName="ACER_Abstract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Props1.xml><?xml version="1.0" encoding="utf-8"?>
<ds:datastoreItem xmlns:ds="http://schemas.openxmlformats.org/officeDocument/2006/customXml" ds:itemID="{414B6A23-B5D3-4FD4-8EE3-60CE5EC465F1}"/>
</file>

<file path=customXml/itemProps2.xml><?xml version="1.0" encoding="utf-8"?>
<ds:datastoreItem xmlns:ds="http://schemas.openxmlformats.org/officeDocument/2006/customXml" ds:itemID="{550F254C-8BF8-4DFA-A712-F7699298C3A0}"/>
</file>

<file path=customXml/itemProps3.xml><?xml version="1.0" encoding="utf-8"?>
<ds:datastoreItem xmlns:ds="http://schemas.openxmlformats.org/officeDocument/2006/customXml" ds:itemID="{AC8FEC73-9FB8-4B2A-9FE7-1E12CA997BBF}"/>
</file>

<file path=customXml/itemProps4.xml><?xml version="1.0" encoding="utf-8"?>
<ds:datastoreItem xmlns:ds="http://schemas.openxmlformats.org/officeDocument/2006/customXml" ds:itemID="{155460A1-3839-4C97-87B5-37D9636B3E2A}"/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2219</Words>
  <Application>Microsoft Office PowerPoint</Application>
  <PresentationFormat>Skærmshow (4:3)</PresentationFormat>
  <Paragraphs>374</Paragraphs>
  <Slides>25</Slides>
  <Notes>25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25</vt:i4>
      </vt:variant>
    </vt:vector>
  </HeadingPairs>
  <TitlesOfParts>
    <vt:vector size="26" baseType="lpstr">
      <vt:lpstr>Office Theme</vt:lpstr>
      <vt:lpstr>Roadmap for the common cross border intraday solution in the NWE area</vt:lpstr>
      <vt:lpstr>Content of the presentation</vt:lpstr>
      <vt:lpstr>Content of the presentation</vt:lpstr>
      <vt:lpstr>Elbas structure</vt:lpstr>
      <vt:lpstr>Content of the presentation</vt:lpstr>
      <vt:lpstr>Technical Gap Analysis: Preliminary Outcomes</vt:lpstr>
      <vt:lpstr>Technical Gap Analysis: Main requirements</vt:lpstr>
      <vt:lpstr>Technical Gap Analysis: Main requirements</vt:lpstr>
      <vt:lpstr>Technical Gap Analysis: Main requirements</vt:lpstr>
      <vt:lpstr>Technical Gap Analysis: Main requirements</vt:lpstr>
      <vt:lpstr>Technical Gap Analysis: Main requirements</vt:lpstr>
      <vt:lpstr>Technical Gap Analysis: Main requirements</vt:lpstr>
      <vt:lpstr>PowerPoint-præsentation</vt:lpstr>
      <vt:lpstr>Content of the presentation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Some observations</vt:lpstr>
      <vt:lpstr>Content of the presentation</vt:lpstr>
      <vt:lpstr>Implementation scenarios</vt:lpstr>
      <vt:lpstr>Conclusions &amp; Next Steps </vt:lpstr>
      <vt:lpstr>Thank you for your attention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Karri Mäkelä</dc:creator>
  <cp:lastModifiedBy>Signe Horn Rosted</cp:lastModifiedBy>
  <cp:revision>159</cp:revision>
  <dcterms:created xsi:type="dcterms:W3CDTF">2012-04-17T06:57:55Z</dcterms:created>
  <dcterms:modified xsi:type="dcterms:W3CDTF">2012-05-09T08:50:42Z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0x0101005F26BF18014C914EA3369FDEB5EE4523</vt:lpwstr>
  </property>
  <property fmtid="{D5CDD505-2E9C-101B-9397-08002B2CF9AE}" pid="4" name="_dlc_DocIdItemGuid">
    <vt:lpwstr>42c49c27-6c63-423b-b077-d6089d8d75e1</vt:lpwstr>
  </property>
</Properties>
</file>