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57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8" autoAdjust="0"/>
    <p:restoredTop sz="90929"/>
  </p:normalViewPr>
  <p:slideViewPr>
    <p:cSldViewPr>
      <p:cViewPr varScale="1">
        <p:scale>
          <a:sx n="105" d="100"/>
          <a:sy n="105" d="100"/>
        </p:scale>
        <p:origin x="-8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owerpointfro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2349500"/>
            <a:ext cx="77724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4000" b="1">
              <a:solidFill>
                <a:srgbClr val="4D4D4D"/>
              </a:solidFill>
              <a:latin typeface="Verdan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4627563"/>
            <a:ext cx="6400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196975"/>
            <a:ext cx="2057400" cy="42814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96975"/>
            <a:ext cx="6019800" cy="42814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636838"/>
            <a:ext cx="40386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636838"/>
            <a:ext cx="4038600" cy="284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owerpointinsideal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 goes here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636838"/>
            <a:ext cx="82296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7667625" y="6491288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5E598B93-52DE-4FF4-A63E-E950ED0D021A}" type="slidenum">
              <a:rPr lang="en-GB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GB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4D4D4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43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000" b="1" kern="0" dirty="0" smtClean="0">
                <a:solidFill>
                  <a:srgbClr val="4D4D4D"/>
                </a:solidFill>
                <a:latin typeface="+mj-lt"/>
                <a:ea typeface="+mj-ea"/>
                <a:cs typeface="+mj-cs"/>
              </a:rPr>
              <a:t>Conclusions</a:t>
            </a:r>
            <a:endParaRPr lang="en-GB" sz="4000" b="1" kern="0" dirty="0">
              <a:solidFill>
                <a:srgbClr val="4D4D4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GB" kern="0" dirty="0" smtClean="0">
                <a:latin typeface="+mn-lt"/>
              </a:rPr>
              <a:t>1</a:t>
            </a:r>
            <a:r>
              <a:rPr lang="en-GB" kern="0" baseline="30000" dirty="0" smtClean="0">
                <a:latin typeface="+mn-lt"/>
              </a:rPr>
              <a:t>st</a:t>
            </a:r>
            <a:r>
              <a:rPr lang="en-GB" kern="0" dirty="0" smtClean="0">
                <a:latin typeface="+mn-lt"/>
              </a:rPr>
              <a:t> North West European Stakeholder Workshop on</a:t>
            </a:r>
          </a:p>
          <a:p>
            <a:pPr algn="ctr">
              <a:spcBef>
                <a:spcPct val="20000"/>
              </a:spcBef>
              <a:defRPr/>
            </a:pPr>
            <a:endParaRPr lang="en-GB" kern="0" dirty="0" smtClean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GB" kern="0" dirty="0" smtClean="0">
                <a:latin typeface="+mn-lt"/>
              </a:rPr>
              <a:t>The European day-ahead and intraday pilot projects</a:t>
            </a:r>
            <a:endParaRPr lang="en-GB" kern="0" dirty="0"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43563" y="6286500"/>
            <a:ext cx="33337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GB" sz="1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52736"/>
            <a:ext cx="8229600" cy="1008063"/>
          </a:xfrm>
        </p:spPr>
        <p:txBody>
          <a:bodyPr/>
          <a:lstStyle/>
          <a:p>
            <a:pPr eaLnBrk="1" hangingPunct="1"/>
            <a:r>
              <a:rPr lang="en-GB" dirty="0" smtClean="0"/>
              <a:t>What we expect from 2012…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060848"/>
            <a:ext cx="8229600" cy="2841625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Bottom up:</a:t>
            </a:r>
          </a:p>
          <a:p>
            <a:r>
              <a:rPr lang="en-GB" dirty="0" smtClean="0"/>
              <a:t>North-West European TSO project to implement single price coupling in 2012</a:t>
            </a:r>
          </a:p>
          <a:p>
            <a:r>
              <a:rPr lang="en-GB" dirty="0" smtClean="0"/>
              <a:t>Border-by-border projects to implement continuous implicit </a:t>
            </a:r>
            <a:r>
              <a:rPr lang="en-GB" dirty="0" smtClean="0"/>
              <a:t>trading, at least for the NWE region, </a:t>
            </a:r>
            <a:r>
              <a:rPr lang="en-GB" dirty="0" smtClean="0"/>
              <a:t>in</a:t>
            </a:r>
            <a:r>
              <a:rPr lang="en-GB" dirty="0" smtClean="0"/>
              <a:t> </a:t>
            </a:r>
            <a:r>
              <a:rPr lang="en-GB" dirty="0" smtClean="0"/>
              <a:t>2012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Top down:</a:t>
            </a:r>
          </a:p>
          <a:p>
            <a:r>
              <a:rPr lang="en-GB" dirty="0" smtClean="0"/>
              <a:t>Monitoring progress against ACER’s </a:t>
            </a:r>
            <a:r>
              <a:rPr lang="en-GB" dirty="0" smtClean="0"/>
              <a:t>cross-regional roadmaps </a:t>
            </a:r>
            <a:r>
              <a:rPr lang="en-GB" dirty="0" smtClean="0"/>
              <a:t>to achieve the </a:t>
            </a:r>
            <a:r>
              <a:rPr lang="en-GB" dirty="0" smtClean="0"/>
              <a:t>single electricity market by 2014</a:t>
            </a:r>
          </a:p>
          <a:p>
            <a:r>
              <a:rPr lang="en-GB" dirty="0" smtClean="0"/>
              <a:t>ENTSO-E finalise network code covering day-ahead, intraday and capacity calculation</a:t>
            </a:r>
          </a:p>
          <a:p>
            <a:r>
              <a:rPr lang="en-GB" dirty="0" smtClean="0"/>
              <a:t>ENTSO-E start network code on forward markets</a:t>
            </a:r>
          </a:p>
          <a:p>
            <a:r>
              <a:rPr lang="en-GB" dirty="0" smtClean="0"/>
              <a:t>European </a:t>
            </a:r>
            <a:r>
              <a:rPr lang="en-GB" dirty="0" smtClean="0"/>
              <a:t>Commission consulting on </a:t>
            </a:r>
            <a:r>
              <a:rPr lang="en-GB" dirty="0" smtClean="0"/>
              <a:t>governance guideline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08063"/>
          </a:xfrm>
        </p:spPr>
        <p:txBody>
          <a:bodyPr/>
          <a:lstStyle/>
          <a:p>
            <a:r>
              <a:rPr lang="en-GB" dirty="0" smtClean="0"/>
              <a:t>Encourage stakeholder involvement…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841625"/>
          </a:xfrm>
        </p:spPr>
        <p:txBody>
          <a:bodyPr/>
          <a:lstStyle/>
          <a:p>
            <a:r>
              <a:rPr lang="en-GB" dirty="0" smtClean="0"/>
              <a:t>NWE </a:t>
            </a:r>
            <a:r>
              <a:rPr lang="en-GB" dirty="0" smtClean="0"/>
              <a:t>Stakeholder Workshop in Q3 2012</a:t>
            </a:r>
          </a:p>
          <a:p>
            <a:endParaRPr lang="en-GB" dirty="0" smtClean="0"/>
          </a:p>
          <a:p>
            <a:r>
              <a:rPr lang="en-GB" dirty="0" smtClean="0"/>
              <a:t>ACER Electricity Stakeholder Advisory Group (</a:t>
            </a:r>
            <a:r>
              <a:rPr lang="en-GB" b="1" dirty="0" smtClean="0"/>
              <a:t>AESAG</a:t>
            </a:r>
            <a:r>
              <a:rPr lang="en-GB" dirty="0" smtClean="0"/>
              <a:t>) </a:t>
            </a:r>
            <a:r>
              <a:rPr lang="en-GB" dirty="0" smtClean="0"/>
              <a:t>For European stakeholder associations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ENTSO-E stakeholder workshops and consultation on the draft network codes</a:t>
            </a:r>
          </a:p>
          <a:p>
            <a:endParaRPr lang="en-GB" dirty="0" smtClean="0"/>
          </a:p>
          <a:p>
            <a:r>
              <a:rPr lang="en-GB" dirty="0" smtClean="0"/>
              <a:t>Commission consultation on the day-ahead governance guideline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powerpoint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000" b="1" i="0" u="none" strike="noStrike" kern="0" cap="none" spc="0" normalizeH="0" baseline="0" noProof="0" dirty="0" smtClean="0">
            <a:ln>
              <a:noFill/>
            </a:ln>
            <a:solidFill>
              <a:srgbClr val="4D4D4D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9D3A013ACDC743B74B02691E7F66BD" ma:contentTypeVersion="20" ma:contentTypeDescription="Create a new document." ma:contentTypeScope="" ma:versionID="7ee0a728b17214e7b4e0d9c30fda96d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ACER_Abstract xmlns="985daa2e-53d8-4475-82b8-9c7d25324e34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E030C-1EB3-4AD0-8A79-BF4CC235E7CA}"/>
</file>

<file path=customXml/itemProps2.xml><?xml version="1.0" encoding="utf-8"?>
<ds:datastoreItem xmlns:ds="http://schemas.openxmlformats.org/officeDocument/2006/customXml" ds:itemID="{15090891-CAAE-4BC0-A2DA-E8A016139AFF}"/>
</file>

<file path=customXml/itemProps3.xml><?xml version="1.0" encoding="utf-8"?>
<ds:datastoreItem xmlns:ds="http://schemas.openxmlformats.org/officeDocument/2006/customXml" ds:itemID="{011C06BD-D3DF-41EF-977F-F1BA26D772AC}"/>
</file>

<file path=customXml/itemProps4.xml><?xml version="1.0" encoding="utf-8"?>
<ds:datastoreItem xmlns:ds="http://schemas.openxmlformats.org/officeDocument/2006/customXml" ds:itemID="{C1F57257-7064-4A10-9D68-D325CEBAF240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</Template>
  <TotalTime>38</TotalTime>
  <Words>132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PresentationTemplate</vt:lpstr>
      <vt:lpstr>Slide 1</vt:lpstr>
      <vt:lpstr>What we expect from 2012…</vt:lpstr>
      <vt:lpstr>Encourage stakeholder involvement…</vt:lpstr>
      <vt:lpstr>Slide 4</vt:lpstr>
    </vt:vector>
  </TitlesOfParts>
  <Company>Ofgem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Olaf Islei</dc:creator>
  <cp:lastModifiedBy>Olaf Islei</cp:lastModifiedBy>
  <cp:revision>6</cp:revision>
  <dcterms:created xsi:type="dcterms:W3CDTF">2011-12-06T15:00:06Z</dcterms:created>
  <dcterms:modified xsi:type="dcterms:W3CDTF">2011-12-08T11:00:33Z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0x010100A09D3A013ACDC743B74B02691E7F66BD</vt:lpwstr>
  </property>
</Properties>
</file>