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sldIdLst>
    <p:sldId id="256" r:id="rId2"/>
    <p:sldId id="707" r:id="rId3"/>
    <p:sldId id="481" r:id="rId4"/>
    <p:sldId id="718" r:id="rId5"/>
    <p:sldId id="719" r:id="rId6"/>
    <p:sldId id="714" r:id="rId7"/>
    <p:sldId id="713" r:id="rId8"/>
    <p:sldId id="720" r:id="rId9"/>
    <p:sldId id="483" r:id="rId10"/>
    <p:sldId id="721" r:id="rId11"/>
    <p:sldId id="722" r:id="rId12"/>
    <p:sldId id="715" r:id="rId13"/>
    <p:sldId id="716" r:id="rId14"/>
    <p:sldId id="710" r:id="rId15"/>
    <p:sldId id="712" r:id="rId16"/>
    <p:sldId id="711" r:id="rId17"/>
    <p:sldId id="723" r:id="rId18"/>
    <p:sldId id="724" r:id="rId19"/>
    <p:sldId id="725" r:id="rId20"/>
    <p:sldId id="726" r:id="rId21"/>
    <p:sldId id="727" r:id="rId22"/>
    <p:sldId id="464" r:id="rId23"/>
    <p:sldId id="485" r:id="rId24"/>
    <p:sldId id="488" r:id="rId25"/>
    <p:sldId id="442" r:id="rId2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A8"/>
    <a:srgbClr val="B7C9D9"/>
    <a:srgbClr val="008000"/>
    <a:srgbClr val="17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31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210E82-F674-4609-8986-1E2735F5496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9870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el_gas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300" b="1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F0AB63-6E49-482C-872A-BAD8227665FC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4106" name="Picture 10" descr="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F0D7-FE92-40AA-A705-40091C62497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69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C605D-1A36-4CC6-8C0A-431F5B8DA5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241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- 1-zeiliger Titel - lll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4800" y="403200"/>
            <a:ext cx="6660268" cy="48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26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25. Juni 2020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20. VSS 2020 - V BKK G 01/20 - Anträge und Status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9C1F6EFD-9770-4585-86CC-89D99565384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48" y="1411819"/>
            <a:ext cx="8496303" cy="48492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5359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6491288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61EAA-E383-4415-A3C6-BA5D6A6BF0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300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61C3C-558D-4BD2-9DA2-70DAE53509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751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B15D-1FB4-4629-A0A0-65E2BEA6E8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160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96518-668E-4431-B6FC-5CA41CB5756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718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8C0F2-FD0C-49F8-99E5-C032B466A6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455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AB5C4-6BBC-4610-8655-C786E68973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160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C65CC-E271-4484-80CD-1A16A425F4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862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A07A5-3215-4D30-8419-B3FC2DA812D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413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66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66"/>
                </a:solidFill>
              </a:defRPr>
            </a:lvl1pPr>
          </a:lstStyle>
          <a:p>
            <a:fld id="{F1B329A6-0EDC-4061-9E48-D4841BB032C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" name="Picture 2" descr="https://www.autorita.energia.it/assets/img/logoaeegsi.PNG">
            <a:extLst>
              <a:ext uri="{FF2B5EF4-FFF2-40B4-BE49-F238E27FC236}">
                <a16:creationId xmlns:a16="http://schemas.microsoft.com/office/drawing/2014/main" id="{25B196D8-FD60-468A-B623-D9828EFB37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7"/>
          <a:stretch/>
        </p:blipFill>
        <p:spPr bwMode="auto">
          <a:xfrm>
            <a:off x="5169508" y="70502"/>
            <a:ext cx="1922772" cy="4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 1" descr="C:\Users\spa\AppData\Local\Microsoft\Windows\INetCache\Content.Word\EC_Logo_pixel_RGB_dokument_klein.jpg">
            <a:extLst>
              <a:ext uri="{FF2B5EF4-FFF2-40B4-BE49-F238E27FC236}">
                <a16:creationId xmlns:a16="http://schemas.microsoft.com/office/drawing/2014/main" id="{002F8398-4563-41FC-82F8-07DE8C062B3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02" y="44625"/>
            <a:ext cx="1913096" cy="449660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utorita.energia.it/assets/img/logoaeegsi.PNG">
            <a:extLst>
              <a:ext uri="{FF2B5EF4-FFF2-40B4-BE49-F238E27FC236}">
                <a16:creationId xmlns:a16="http://schemas.microsoft.com/office/drawing/2014/main" id="{68D613A2-D3DA-40AC-97BB-99765977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3"/>
          <a:stretch/>
        </p:blipFill>
        <p:spPr bwMode="auto">
          <a:xfrm>
            <a:off x="179512" y="439728"/>
            <a:ext cx="3456384" cy="7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0912201-50C9-4569-94F9-08ED74797E0D}"/>
              </a:ext>
            </a:extLst>
          </p:cNvPr>
          <p:cNvSpPr/>
          <p:nvPr/>
        </p:nvSpPr>
        <p:spPr>
          <a:xfrm>
            <a:off x="0" y="1340768"/>
            <a:ext cx="9144000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196752"/>
            <a:ext cx="8208912" cy="5040560"/>
          </a:xfrm>
        </p:spPr>
        <p:txBody>
          <a:bodyPr/>
          <a:lstStyle/>
          <a:p>
            <a:endParaRPr lang="de-AT" altLang="de-DE" dirty="0"/>
          </a:p>
          <a:p>
            <a:endParaRPr lang="de-AT" altLang="de-DE" sz="2800" dirty="0"/>
          </a:p>
          <a:p>
            <a:endParaRPr lang="de-AT" altLang="de-DE" sz="2800" dirty="0"/>
          </a:p>
          <a:p>
            <a:r>
              <a:rPr lang="en-US" altLang="de-DE" sz="2800" dirty="0"/>
              <a:t>“Regional Gas Market Integration Italy-Austria“</a:t>
            </a:r>
            <a:endParaRPr lang="en-US" altLang="de-DE" sz="1800" b="0" dirty="0"/>
          </a:p>
          <a:p>
            <a:endParaRPr lang="en-US" altLang="de-DE" sz="1800" b="0" dirty="0"/>
          </a:p>
          <a:p>
            <a:r>
              <a:rPr lang="en-US" altLang="de-DE" sz="1800" b="0" dirty="0"/>
              <a:t>online </a:t>
            </a:r>
          </a:p>
          <a:p>
            <a:r>
              <a:rPr lang="en-US" altLang="de-DE" sz="1800" b="0" dirty="0"/>
              <a:t>GRI SSE </a:t>
            </a:r>
          </a:p>
          <a:p>
            <a:r>
              <a:rPr lang="en-US" altLang="de-DE" sz="1800" b="0" dirty="0"/>
              <a:t>30.10.2020</a:t>
            </a:r>
          </a:p>
          <a:p>
            <a:endParaRPr lang="en-US" altLang="de-DE" sz="1800" b="0" dirty="0"/>
          </a:p>
          <a:p>
            <a:endParaRPr lang="en-US" altLang="de-DE" sz="1800" b="0" dirty="0"/>
          </a:p>
          <a:p>
            <a:endParaRPr lang="en-US" altLang="de-DE" sz="1800" b="0" dirty="0"/>
          </a:p>
          <a:p>
            <a:r>
              <a:rPr lang="en-US" altLang="de-DE" sz="1800" b="0" dirty="0"/>
              <a:t>Alessandro Ischia </a:t>
            </a:r>
          </a:p>
          <a:p>
            <a:r>
              <a:rPr lang="en-US" altLang="de-DE" sz="1800" b="0" dirty="0"/>
              <a:t>E-Control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6E109-A44A-4416-88A2-675D5B98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Modelling Approach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0C2B0E-587A-4AF7-A921-75BC2535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dirty="0"/>
              <a:t>Supply mix is about to change but </a:t>
            </a:r>
            <a:r>
              <a:rPr lang="en-US" b="1" dirty="0"/>
              <a:t>LNG</a:t>
            </a:r>
            <a:r>
              <a:rPr lang="en-US" dirty="0"/>
              <a:t> likely to remain a </a:t>
            </a:r>
            <a:r>
              <a:rPr lang="en-US" b="1" dirty="0"/>
              <a:t>marginal supply source</a:t>
            </a:r>
          </a:p>
          <a:p>
            <a:r>
              <a:rPr lang="en-US" b="1" dirty="0"/>
              <a:t>Demand may decline </a:t>
            </a:r>
            <a:r>
              <a:rPr lang="en-US" dirty="0"/>
              <a:t>reducing congestion in the European network</a:t>
            </a:r>
          </a:p>
          <a:p>
            <a:r>
              <a:rPr lang="en-US" b="1" dirty="0"/>
              <a:t>Long-term capacity bookings </a:t>
            </a:r>
            <a:r>
              <a:rPr lang="en-US" dirty="0"/>
              <a:t>are expected to </a:t>
            </a:r>
            <a:r>
              <a:rPr lang="en-US" b="1" dirty="0"/>
              <a:t>expire</a:t>
            </a:r>
          </a:p>
          <a:p>
            <a:r>
              <a:rPr lang="en-US" dirty="0"/>
              <a:t>The gas market model is a </a:t>
            </a:r>
            <a:r>
              <a:rPr lang="en-US" b="1" dirty="0"/>
              <a:t>least-cost dispatch model</a:t>
            </a:r>
            <a:r>
              <a:rPr lang="en-US" dirty="0"/>
              <a:t>, which </a:t>
            </a:r>
            <a:r>
              <a:rPr lang="en-US" dirty="0" err="1"/>
              <a:t>minimises</a:t>
            </a:r>
            <a:r>
              <a:rPr lang="en-US" dirty="0"/>
              <a:t> supply costs for the entire European area by choosing optimal supply routes</a:t>
            </a:r>
          </a:p>
          <a:p>
            <a:r>
              <a:rPr lang="en-US" dirty="0"/>
              <a:t>Modelled years </a:t>
            </a:r>
            <a:r>
              <a:rPr lang="en-US" b="1" dirty="0"/>
              <a:t>2020, 2025 and 2030</a:t>
            </a:r>
          </a:p>
          <a:p>
            <a:r>
              <a:rPr lang="en-US" dirty="0"/>
              <a:t>Price formation based on a </a:t>
            </a:r>
            <a:r>
              <a:rPr lang="en-US" b="1" dirty="0"/>
              <a:t>single reference price for Europe</a:t>
            </a:r>
            <a:r>
              <a:rPr lang="en-US" dirty="0"/>
              <a:t> and </a:t>
            </a:r>
            <a:r>
              <a:rPr lang="en-US" b="1" dirty="0"/>
              <a:t>net back logic for all other suppliers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B57993-AFEE-49E3-A8FB-DA30D803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300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55546-0955-4E57-90CB-EA3841F7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Contraints</a:t>
            </a:r>
            <a:r>
              <a:rPr lang="en-GB" b="1" dirty="0"/>
              <a:t> for each temporal units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DD837-31C2-40E2-861B-925657DDD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following constraints are added to the model: </a:t>
            </a:r>
          </a:p>
          <a:p>
            <a:r>
              <a:rPr lang="en-US" sz="2400" b="1" dirty="0"/>
              <a:t>Energy balance</a:t>
            </a:r>
            <a:r>
              <a:rPr lang="en-US" sz="2400" dirty="0"/>
              <a:t>. For each country, the net sum of inflows and outflows must be equal to the consumption </a:t>
            </a:r>
          </a:p>
          <a:p>
            <a:r>
              <a:rPr lang="en-US" sz="2400" b="1" dirty="0"/>
              <a:t>Transportation capacity</a:t>
            </a:r>
            <a:r>
              <a:rPr lang="en-US" sz="2400" dirty="0"/>
              <a:t>. For each interconnection, the gas flow cannot exceed a given capacity </a:t>
            </a:r>
          </a:p>
          <a:p>
            <a:r>
              <a:rPr lang="en-US" sz="2400" b="1" dirty="0"/>
              <a:t>Storage capacity</a:t>
            </a:r>
            <a:r>
              <a:rPr lang="en-US" sz="2400" dirty="0"/>
              <a:t>. For each month and storage facility, the stored gas cannot exceed a certain level </a:t>
            </a:r>
          </a:p>
          <a:p>
            <a:r>
              <a:rPr lang="en-US" sz="2400" b="1" dirty="0"/>
              <a:t>Storage cycle</a:t>
            </a:r>
            <a:r>
              <a:rPr lang="en-US" sz="2400" dirty="0"/>
              <a:t>. Over the storage year (April – March), no gas can be left into storage </a:t>
            </a:r>
          </a:p>
          <a:p>
            <a:r>
              <a:rPr lang="en-US" sz="2400" b="1" dirty="0"/>
              <a:t>Supply constraints</a:t>
            </a:r>
            <a:r>
              <a:rPr lang="en-US" sz="2400" dirty="0"/>
              <a:t>. </a:t>
            </a:r>
            <a:r>
              <a:rPr lang="en-US" sz="2400" u="sng" dirty="0"/>
              <a:t>For each supplier other than LNG</a:t>
            </a:r>
            <a:r>
              <a:rPr lang="en-US" sz="2400" dirty="0"/>
              <a:t>, the exported gas volume must not exceed a given level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011EA6-A985-44E9-BD6E-E2629AB5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95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BA4CF-9D95-43EC-A7D5-A6CB8CAE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6973504" cy="480000"/>
          </a:xfrm>
        </p:spPr>
        <p:txBody>
          <a:bodyPr/>
          <a:lstStyle/>
          <a:p>
            <a:r>
              <a:rPr lang="en-NZ" sz="2800" b="1" dirty="0">
                <a:solidFill>
                  <a:srgbClr val="000066"/>
                </a:solidFill>
                <a:latin typeface="+mj-lt"/>
              </a:rPr>
              <a:t>Tarvisio / </a:t>
            </a:r>
            <a:r>
              <a:rPr lang="en-NZ" sz="2800" b="1" dirty="0" err="1">
                <a:solidFill>
                  <a:srgbClr val="000066"/>
                </a:solidFill>
                <a:latin typeface="+mj-lt"/>
              </a:rPr>
              <a:t>Arnoldstein</a:t>
            </a:r>
            <a:r>
              <a:rPr lang="en-NZ" sz="2800" b="1" dirty="0">
                <a:solidFill>
                  <a:srgbClr val="000066"/>
                </a:solidFill>
                <a:latin typeface="+mj-lt"/>
              </a:rPr>
              <a:t> capacity bookings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798247-FCFD-483F-A41D-E3C7766FA7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EB2B28C-CD16-40BF-AF9E-ECAA6E10FE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05517" y="1690524"/>
            <a:ext cx="8132966" cy="429134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7923A48-8F1B-4242-B5AA-15D400EB796B}"/>
              </a:ext>
            </a:extLst>
          </p:cNvPr>
          <p:cNvCxnSpPr/>
          <p:nvPr/>
        </p:nvCxnSpPr>
        <p:spPr>
          <a:xfrm flipH="1">
            <a:off x="3419872" y="3869443"/>
            <a:ext cx="504056" cy="573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A111D7F-FA63-4771-B278-3E8756C3C562}"/>
              </a:ext>
            </a:extLst>
          </p:cNvPr>
          <p:cNvCxnSpPr/>
          <p:nvPr/>
        </p:nvCxnSpPr>
        <p:spPr>
          <a:xfrm flipH="1">
            <a:off x="1835696" y="4077072"/>
            <a:ext cx="504056" cy="573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7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49BCA-7C28-4EC3-95CE-2311F6F0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6901496" cy="480000"/>
          </a:xfrm>
        </p:spPr>
        <p:txBody>
          <a:bodyPr/>
          <a:lstStyle/>
          <a:p>
            <a:r>
              <a:rPr lang="en-TT" sz="2800" b="1" dirty="0">
                <a:solidFill>
                  <a:srgbClr val="000066"/>
                </a:solidFill>
                <a:latin typeface="+mj-lt"/>
              </a:rPr>
              <a:t>Gas demand and indigenous production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C145F59-488F-4451-A527-AA8A5E1666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9CD245A-96CF-4621-8DA1-788B8309628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33954" y="1567326"/>
            <a:ext cx="8252846" cy="52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4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84A6-5C96-4B34-8BF7-6B409E0B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45172"/>
            <a:ext cx="6660268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Scenarios analysed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2402F9-6668-4F83-9B7D-17F9FF503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96559F-584E-4FF2-A911-D6A4D4E61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0" y="2036364"/>
            <a:ext cx="891128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69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84A6-5C96-4B34-8BF7-6B409E0B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6660268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Market integration AT-IT - results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2402F9-6668-4F83-9B7D-17F9FF503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EC9F31-317B-49ED-A0CD-662BD12272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6097" y="1577521"/>
            <a:ext cx="8496303" cy="484928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It can be assumed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that LNG is marginal supplier 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at European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The effects of the market zone merger are quantified based on a model with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fixed supply volumes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 where market and supply prices are derived on a net-back-logic to the marginal gas price to Europe (LNG)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The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model minimises gas transport and gas storage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66"/>
                </a:solidFill>
                <a:latin typeface="+mn-lt"/>
              </a:rPr>
              <a:t>The missing tariff 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income (from IP </a:t>
            </a:r>
            <a:r>
              <a:rPr lang="en-GB" sz="1600" dirty="0" err="1">
                <a:solidFill>
                  <a:srgbClr val="000066"/>
                </a:solidFill>
                <a:latin typeface="+mn-lt"/>
              </a:rPr>
              <a:t>Arnoldstein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 Tarvisio) is recovered by increasing exit tariffs to end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The market zone merger makes gas flows from Austria to Italy cheaper. As a result gas flows on this route increase. 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additional gas flows are sourced indirectly from Germany </a:t>
            </a:r>
            <a:r>
              <a:rPr lang="en-GB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(via the Czech Republic and Slovakia)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they replace gas supply to Italy from Switzerland and from LNG.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Gas market price in Austria and Italy to align as a result of the merger. This happens by Austrian prices generally increasing and/or Italian prices decreasing.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66"/>
                </a:solidFill>
                <a:latin typeface="+mn-lt"/>
              </a:rPr>
              <a:t>While for 2020 we find that price are only reduced in Italy to the level of Austrian prices, the results for 2025 and 2030 show a mixed picture of price increase in Austria and price reduction in Italy</a:t>
            </a:r>
            <a:endParaRPr lang="de-DE" sz="1600" b="1" dirty="0">
              <a:solidFill>
                <a:srgbClr val="000066"/>
              </a:solidFill>
              <a:latin typeface="+mn-l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59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84A6-5C96-4B34-8BF7-6B409E0B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1474"/>
            <a:ext cx="8820472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Market integration AT-IT - Study on Marginal price/route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2402F9-6668-4F83-9B7D-17F9FF503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0C5E4BD1-27C8-4C37-8A7F-7997271084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052000" y="5626415"/>
            <a:ext cx="5040000" cy="180000"/>
          </a:xfrm>
        </p:spPr>
        <p:txBody>
          <a:bodyPr/>
          <a:lstStyle/>
          <a:p>
            <a:r>
              <a:rPr lang="de-DE" dirty="0"/>
              <a:t>Webinar Gas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3301804-8A9D-4B00-B201-D9190AEB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4" y="2983235"/>
            <a:ext cx="8823391" cy="387476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DF378BC-68BB-4796-B563-9E1A7F2020A2}"/>
              </a:ext>
            </a:extLst>
          </p:cNvPr>
          <p:cNvSpPr/>
          <p:nvPr/>
        </p:nvSpPr>
        <p:spPr>
          <a:xfrm>
            <a:off x="1979712" y="1867782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Change in regional annual gas flows 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84B974-E158-4F4B-8ED7-B5861F40032A}"/>
              </a:ext>
            </a:extLst>
          </p:cNvPr>
          <p:cNvSpPr/>
          <p:nvPr/>
        </p:nvSpPr>
        <p:spPr>
          <a:xfrm>
            <a:off x="1234698" y="5266630"/>
            <a:ext cx="792723" cy="932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9864AB-ACBD-40F0-8D64-72FBBD50A766}"/>
              </a:ext>
            </a:extLst>
          </p:cNvPr>
          <p:cNvSpPr/>
          <p:nvPr/>
        </p:nvSpPr>
        <p:spPr>
          <a:xfrm>
            <a:off x="2066695" y="5259741"/>
            <a:ext cx="792723" cy="932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CCBA6AA-B14A-4B22-B995-217C04C5F9A0}"/>
              </a:ext>
            </a:extLst>
          </p:cNvPr>
          <p:cNvSpPr/>
          <p:nvPr/>
        </p:nvSpPr>
        <p:spPr>
          <a:xfrm>
            <a:off x="3779277" y="5266630"/>
            <a:ext cx="792723" cy="932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AE6D33-BD56-4E23-84CB-96DBB734304E}"/>
              </a:ext>
            </a:extLst>
          </p:cNvPr>
          <p:cNvSpPr txBox="1"/>
          <p:nvPr/>
        </p:nvSpPr>
        <p:spPr>
          <a:xfrm>
            <a:off x="1332034" y="5626415"/>
            <a:ext cx="598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AT&gt;IT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698D2C3-E3C3-4715-9010-CA34533D71FA}"/>
              </a:ext>
            </a:extLst>
          </p:cNvPr>
          <p:cNvSpPr txBox="1"/>
          <p:nvPr/>
        </p:nvSpPr>
        <p:spPr>
          <a:xfrm>
            <a:off x="2188009" y="5618602"/>
            <a:ext cx="598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AT&gt;IT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9A7ED34-F0C2-43C0-B620-5EB08FE09932}"/>
              </a:ext>
            </a:extLst>
          </p:cNvPr>
          <p:cNvSpPr txBox="1"/>
          <p:nvPr/>
        </p:nvSpPr>
        <p:spPr>
          <a:xfrm>
            <a:off x="3786263" y="5587499"/>
            <a:ext cx="598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AT&gt;IT</a:t>
            </a:r>
          </a:p>
        </p:txBody>
      </p:sp>
    </p:spTree>
    <p:extLst>
      <p:ext uri="{BB962C8B-B14F-4D97-AF65-F5344CB8AC3E}">
        <p14:creationId xmlns:p14="http://schemas.microsoft.com/office/powerpoint/2010/main" val="364228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52EBF-B997-4892-8799-0B6B0D9F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91465"/>
            <a:ext cx="6660268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Results Base scenario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7E30C9-C83A-4F5E-8CC5-12B4FA6DC2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983808-633F-483B-85C9-EC733AAE0145}"/>
              </a:ext>
            </a:extLst>
          </p:cNvPr>
          <p:cNvSpPr/>
          <p:nvPr/>
        </p:nvSpPr>
        <p:spPr>
          <a:xfrm>
            <a:off x="1979712" y="3660143"/>
            <a:ext cx="1080120" cy="416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D590AEA-D814-4852-AA3E-2569ACD0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19" y="771465"/>
            <a:ext cx="4739934" cy="25135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428390-BF0A-4990-B6D3-F1C5B06BB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55471"/>
            <a:ext cx="2774508" cy="274401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636E8A3-8F68-488F-A0F5-D26D61EDA8FA}"/>
              </a:ext>
            </a:extLst>
          </p:cNvPr>
          <p:cNvSpPr/>
          <p:nvPr/>
        </p:nvSpPr>
        <p:spPr>
          <a:xfrm>
            <a:off x="-6819" y="3994925"/>
            <a:ext cx="22745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Flows on the Tarvisio-</a:t>
            </a:r>
            <a:r>
              <a:rPr lang="en-US" dirty="0" err="1"/>
              <a:t>Arnoldstein</a:t>
            </a:r>
            <a:r>
              <a:rPr lang="en-US" dirty="0"/>
              <a:t> Pipeline before and after the market zone merger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6D3D89-B441-458B-ACC1-CA0365DC3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375" y="3573017"/>
            <a:ext cx="6989625" cy="32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76D49-06E3-494C-9DFC-8D9BA546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83220"/>
            <a:ext cx="6660268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Results Base scenario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AD66648-A7CA-4041-85BC-6CDBD925BC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38895E0-1490-41BB-861F-1D030A6E9A5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7656" y="1784361"/>
            <a:ext cx="9030008" cy="403244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F1ECA9E-8397-41E4-96C0-2D184539A823}"/>
              </a:ext>
            </a:extLst>
          </p:cNvPr>
          <p:cNvSpPr/>
          <p:nvPr/>
        </p:nvSpPr>
        <p:spPr>
          <a:xfrm>
            <a:off x="87656" y="1772816"/>
            <a:ext cx="1171975" cy="416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62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BE3F-9C8A-498F-BFEB-BED97463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Results Base scenario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0AF88B-4E29-4D55-A16D-825F49AD30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5719E2A-9FDB-42F1-90A7-CFC7D732D5B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805" y="2193593"/>
            <a:ext cx="9062116" cy="405163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16F40B1-80AA-48B0-AAFB-B3A3D88845F8}"/>
              </a:ext>
            </a:extLst>
          </p:cNvPr>
          <p:cNvSpPr/>
          <p:nvPr/>
        </p:nvSpPr>
        <p:spPr>
          <a:xfrm>
            <a:off x="75079" y="2179694"/>
            <a:ext cx="1171975" cy="416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96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84A6-5C96-4B34-8BF7-6B409E0B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8" y="502965"/>
            <a:ext cx="6660268" cy="480000"/>
          </a:xfrm>
        </p:spPr>
        <p:txBody>
          <a:bodyPr/>
          <a:lstStyle/>
          <a:p>
            <a:r>
              <a:rPr lang="de-DE" sz="2800" b="1" dirty="0">
                <a:solidFill>
                  <a:srgbClr val="000066"/>
                </a:solidFill>
                <a:latin typeface="+mj-lt"/>
              </a:rPr>
              <a:t>Marktintegration AT-IT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2402F9-6668-4F83-9B7D-17F9FF503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CC80A8-6B49-46E9-AA92-6391445A6C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2333" y="1628800"/>
            <a:ext cx="6358159" cy="3710302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rgbClr val="000066"/>
                </a:solidFill>
                <a:latin typeface="+mn-lt"/>
              </a:rPr>
              <a:t>Two markets 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can gain wholesale market volumes and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better efficiency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 by combining their demand and supply volumes into a single wholesale market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de-DE" sz="1600" dirty="0">
                <a:solidFill>
                  <a:srgbClr val="000066"/>
                </a:solidFill>
                <a:latin typeface="+mn-lt"/>
              </a:rPr>
              <a:t>„</a:t>
            </a:r>
            <a:r>
              <a:rPr lang="de-DE" sz="1600" b="1" dirty="0">
                <a:solidFill>
                  <a:srgbClr val="000066"/>
                </a:solidFill>
                <a:latin typeface="+mn-lt"/>
              </a:rPr>
              <a:t>Hub Trading Region</a:t>
            </a:r>
            <a:r>
              <a:rPr lang="de-DE" sz="1600" dirty="0">
                <a:solidFill>
                  <a:srgbClr val="000066"/>
                </a:solidFill>
                <a:latin typeface="+mn-lt"/>
              </a:rPr>
              <a:t>“</a:t>
            </a: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			- Bookable points between currently </a:t>
            </a:r>
            <a:br>
              <a:rPr lang="en-GB" sz="1600" dirty="0">
                <a:solidFill>
                  <a:srgbClr val="000066"/>
                </a:solidFill>
                <a:latin typeface="+mn-lt"/>
              </a:rPr>
            </a:br>
            <a:r>
              <a:rPr lang="en-GB" sz="1600" dirty="0">
                <a:solidFill>
                  <a:srgbClr val="000066"/>
                </a:solidFill>
                <a:latin typeface="+mn-lt"/>
              </a:rPr>
              <a:t>			national market zones (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IP Tarvisio/ 			</a:t>
            </a:r>
            <a:r>
              <a:rPr lang="en-GB" sz="1600" b="1" dirty="0" err="1">
                <a:solidFill>
                  <a:srgbClr val="000066"/>
                </a:solidFill>
                <a:latin typeface="+mn-lt"/>
              </a:rPr>
              <a:t>Arnoldstein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) to disappear </a:t>
            </a: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br>
              <a:rPr lang="en-GB" sz="1600" dirty="0">
                <a:solidFill>
                  <a:srgbClr val="000066"/>
                </a:solidFill>
                <a:latin typeface="+mn-lt"/>
              </a:rPr>
            </a:br>
            <a:r>
              <a:rPr lang="en-GB" sz="1600" dirty="0">
                <a:solidFill>
                  <a:srgbClr val="000066"/>
                </a:solidFill>
                <a:latin typeface="+mn-lt"/>
              </a:rPr>
              <a:t>			-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Inter TSO compensation </a:t>
            </a: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endParaRPr lang="en-GB" sz="1600" dirty="0">
              <a:solidFill>
                <a:srgbClr val="000066"/>
              </a:solidFill>
              <a:latin typeface="+mn-lt"/>
            </a:endParaRP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			- Remaining network points form the 			integrated entry/exit system</a:t>
            </a: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endParaRPr lang="en-GB" sz="1600" dirty="0">
              <a:solidFill>
                <a:srgbClr val="000066"/>
              </a:solidFill>
              <a:latin typeface="+mn-lt"/>
            </a:endParaRP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			-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New marginal price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 for commodity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3BD012-FFA3-45A6-8C63-0C06FE97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492" y="1929215"/>
            <a:ext cx="2461994" cy="3933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E526C9-2C21-49FF-A57D-87C3C633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17" y="2985811"/>
            <a:ext cx="2416946" cy="22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C96BE-2383-450E-88D7-F79AF0D1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Results alternative </a:t>
            </a:r>
            <a:r>
              <a:rPr lang="en-GB" sz="2800" b="1" dirty="0" err="1">
                <a:solidFill>
                  <a:srgbClr val="000066"/>
                </a:solidFill>
                <a:latin typeface="+mj-lt"/>
              </a:rPr>
              <a:t>scenarions</a:t>
            </a:r>
            <a:endParaRPr lang="en-GB" sz="28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D32A129-CCFA-4997-B48C-77F981F92A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3DD00B5-DDC1-45BF-80E8-A9D9337130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1479" y="1440635"/>
            <a:ext cx="8525321" cy="528943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773FD3C-9F06-4201-9B46-D46134F6448F}"/>
              </a:ext>
            </a:extLst>
          </p:cNvPr>
          <p:cNvSpPr/>
          <p:nvPr/>
        </p:nvSpPr>
        <p:spPr>
          <a:xfrm>
            <a:off x="329228" y="1556792"/>
            <a:ext cx="1171975" cy="416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54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56F90-CFAE-44BD-B872-A46D03D6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Next steps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94B08D-7D37-42E1-B1C2-FE0F09FDDF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7EB5BB-C1A4-4D5F-9B45-C980FE478B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48" y="1684931"/>
            <a:ext cx="8496303" cy="4560294"/>
          </a:xfrm>
        </p:spPr>
        <p:txBody>
          <a:bodyPr/>
          <a:lstStyle/>
          <a:p>
            <a:r>
              <a:rPr lang="en-GB" sz="2600" dirty="0">
                <a:solidFill>
                  <a:srgbClr val="000066"/>
                </a:solidFill>
                <a:latin typeface="+mn-lt"/>
              </a:rPr>
              <a:t>Publication of the report</a:t>
            </a:r>
          </a:p>
          <a:p>
            <a:r>
              <a:rPr lang="en-GB" sz="2600" dirty="0">
                <a:solidFill>
                  <a:srgbClr val="000066"/>
                </a:solidFill>
                <a:latin typeface="+mn-lt"/>
              </a:rPr>
              <a:t>Analysis of the results after TAP pipeline will come online </a:t>
            </a:r>
          </a:p>
          <a:p>
            <a:r>
              <a:rPr lang="en-GB" sz="2600" dirty="0">
                <a:solidFill>
                  <a:srgbClr val="000066"/>
                </a:solidFill>
                <a:latin typeface="+mn-lt"/>
              </a:rPr>
              <a:t>Potential additional analysis considering the base scenario  with TAP </a:t>
            </a:r>
          </a:p>
        </p:txBody>
      </p:sp>
    </p:spTree>
    <p:extLst>
      <p:ext uri="{BB962C8B-B14F-4D97-AF65-F5344CB8AC3E}">
        <p14:creationId xmlns:p14="http://schemas.microsoft.com/office/powerpoint/2010/main" val="270199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utorita.energia.it/assets/img/logoaeegsi.PNG">
            <a:extLst>
              <a:ext uri="{FF2B5EF4-FFF2-40B4-BE49-F238E27FC236}">
                <a16:creationId xmlns:a16="http://schemas.microsoft.com/office/drawing/2014/main" id="{68D613A2-D3DA-40AC-97BB-99765977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3"/>
          <a:stretch/>
        </p:blipFill>
        <p:spPr bwMode="auto">
          <a:xfrm>
            <a:off x="179512" y="439728"/>
            <a:ext cx="3456384" cy="7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0912201-50C9-4569-94F9-08ED74797E0D}"/>
              </a:ext>
            </a:extLst>
          </p:cNvPr>
          <p:cNvSpPr/>
          <p:nvPr/>
        </p:nvSpPr>
        <p:spPr>
          <a:xfrm>
            <a:off x="0" y="1340768"/>
            <a:ext cx="9144000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7904" y="1196752"/>
            <a:ext cx="4968552" cy="1752600"/>
          </a:xfrm>
        </p:spPr>
        <p:txBody>
          <a:bodyPr/>
          <a:lstStyle/>
          <a:p>
            <a:endParaRPr lang="de-AT" altLang="de-DE" dirty="0"/>
          </a:p>
          <a:p>
            <a:endParaRPr lang="de-AT" altLang="de-DE" sz="2800" dirty="0"/>
          </a:p>
          <a:p>
            <a:endParaRPr lang="de-AT" altLang="de-DE" sz="2800" dirty="0"/>
          </a:p>
          <a:p>
            <a:pPr algn="l"/>
            <a:r>
              <a:rPr lang="en-US" altLang="de-DE" sz="2000" dirty="0"/>
              <a:t>Mr. Alessandro Ischia </a:t>
            </a:r>
          </a:p>
          <a:p>
            <a:pPr algn="l"/>
            <a:endParaRPr lang="en-US" altLang="de-DE" sz="2000" dirty="0"/>
          </a:p>
          <a:p>
            <a:pPr algn="l"/>
            <a:r>
              <a:rPr lang="en-US" altLang="de-DE" sz="2000" dirty="0"/>
              <a:t>Tel: +43124724810</a:t>
            </a:r>
          </a:p>
          <a:p>
            <a:pPr algn="l"/>
            <a:endParaRPr lang="en-US" altLang="de-DE" sz="2000" dirty="0"/>
          </a:p>
          <a:p>
            <a:pPr algn="l"/>
            <a:r>
              <a:rPr lang="en-US" altLang="de-DE" sz="2000" dirty="0"/>
              <a:t>E-mail alessandro.ischia@e-control.at</a:t>
            </a:r>
            <a:br>
              <a:rPr lang="en-US" altLang="de-DE" sz="2000" dirty="0"/>
            </a:br>
            <a:endParaRPr lang="en-US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201366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CC39D-7748-4321-BE04-B0E84498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Marginal Route Analysis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CB6B3D-05C4-49A7-AB71-7D00F081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23</a:t>
            </a:fld>
            <a:endParaRPr lang="de-DE" alt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A89C6F6-A68D-4F4C-B246-736760CB3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36" y="2518920"/>
            <a:ext cx="9054528" cy="27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28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CC39D-7748-4321-BE04-B0E84498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Marginal Route Analysis 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AA4DAD3-AAFE-407C-827B-882C2363A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61" y="2223160"/>
            <a:ext cx="8987477" cy="358210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CB6B3D-05C4-49A7-AB71-7D00F081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2577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C3B2810-7FC0-4B2B-9FDD-E2017EE44C52}"/>
              </a:ext>
            </a:extLst>
          </p:cNvPr>
          <p:cNvCxnSpPr>
            <a:cxnSpLocks/>
          </p:cNvCxnSpPr>
          <p:nvPr/>
        </p:nvCxnSpPr>
        <p:spPr>
          <a:xfrm>
            <a:off x="7166648" y="1773262"/>
            <a:ext cx="0" cy="155922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A144EB8E-5367-4ADF-87A1-EF7DF2C8CDEC}"/>
              </a:ext>
            </a:extLst>
          </p:cNvPr>
          <p:cNvSpPr/>
          <p:nvPr/>
        </p:nvSpPr>
        <p:spPr>
          <a:xfrm>
            <a:off x="7205122" y="1773262"/>
            <a:ext cx="1178539" cy="550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Joint implementation decision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8DBE11-0685-4088-AF4F-DAFBD811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Way forward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E2FB8F-AD1C-47C4-A183-3F49BEF9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3980556"/>
            <a:ext cx="5832648" cy="2740919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b="1" i="1" dirty="0"/>
              <a:t>Current stage – with the objective to:</a:t>
            </a:r>
          </a:p>
          <a:p>
            <a:pPr marL="0" indent="0">
              <a:buNone/>
            </a:pPr>
            <a:endParaRPr lang="en-US" sz="1600" b="1" i="1" dirty="0"/>
          </a:p>
          <a:p>
            <a:r>
              <a:rPr lang="en-US" sz="1600" i="1" dirty="0"/>
              <a:t>develop </a:t>
            </a:r>
            <a:r>
              <a:rPr lang="en-US" sz="1600" i="1" u="sng" dirty="0"/>
              <a:t>early</a:t>
            </a:r>
            <a:r>
              <a:rPr lang="en-US" sz="1600" i="1" dirty="0"/>
              <a:t> on the </a:t>
            </a:r>
            <a:r>
              <a:rPr lang="en-US" sz="1600" i="1" u="sng" dirty="0"/>
              <a:t>basic</a:t>
            </a:r>
            <a:r>
              <a:rPr lang="en-US" sz="1600" i="1" dirty="0"/>
              <a:t> principles of the concept </a:t>
            </a:r>
          </a:p>
          <a:p>
            <a:endParaRPr lang="en-US" sz="1600" i="1" dirty="0"/>
          </a:p>
          <a:p>
            <a:r>
              <a:rPr lang="en-US" sz="1600" i="1" dirty="0"/>
              <a:t>allow at an early stage the decision whether the </a:t>
            </a:r>
            <a:r>
              <a:rPr lang="en-US" sz="1600" i="1" u="sng" dirty="0"/>
              <a:t>preparation of a detailed concept</a:t>
            </a:r>
            <a:r>
              <a:rPr lang="en-US" sz="1600" i="1" dirty="0"/>
              <a:t> (with subsequent CBA) should start</a:t>
            </a:r>
          </a:p>
          <a:p>
            <a:endParaRPr lang="en-US" sz="1600" i="1" dirty="0"/>
          </a:p>
          <a:p>
            <a:r>
              <a:rPr lang="en-US" sz="1600" i="1" dirty="0"/>
              <a:t>However, without prejudice to any implementation decision</a:t>
            </a:r>
          </a:p>
          <a:p>
            <a:pPr marL="0" indent="0">
              <a:buNone/>
            </a:pPr>
            <a:endParaRPr lang="en-US" sz="1700" i="1" dirty="0"/>
          </a:p>
          <a:p>
            <a:pPr marL="0" indent="0">
              <a:buNone/>
            </a:pPr>
            <a:endParaRPr lang="en-US" sz="1700" i="1" dirty="0"/>
          </a:p>
          <a:p>
            <a:endParaRPr lang="de-DE" sz="17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30A9EE-18D4-4ABA-AC5A-F0091086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25</a:t>
            </a:fld>
            <a:endParaRPr lang="de-DE" altLang="de-DE"/>
          </a:p>
        </p:txBody>
      </p:sp>
      <p:sp>
        <p:nvSpPr>
          <p:cNvPr id="6" name="Pfeil: Chevron 5">
            <a:extLst>
              <a:ext uri="{FF2B5EF4-FFF2-40B4-BE49-F238E27FC236}">
                <a16:creationId xmlns:a16="http://schemas.microsoft.com/office/drawing/2014/main" id="{0291CE45-8EE3-4452-ADBA-EC8D3291DD84}"/>
              </a:ext>
            </a:extLst>
          </p:cNvPr>
          <p:cNvSpPr/>
          <p:nvPr/>
        </p:nvSpPr>
        <p:spPr>
          <a:xfrm>
            <a:off x="5381619" y="2468388"/>
            <a:ext cx="1746664" cy="1080120"/>
          </a:xfrm>
          <a:prstGeom prst="chevron">
            <a:avLst>
              <a:gd name="adj" fmla="val 31187"/>
            </a:avLst>
          </a:prstGeom>
          <a:solidFill>
            <a:srgbClr val="B7C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Cost/benefit analysis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683451A9-FAE8-43D8-B6A2-B92BDC425059}"/>
              </a:ext>
            </a:extLst>
          </p:cNvPr>
          <p:cNvSpPr/>
          <p:nvPr/>
        </p:nvSpPr>
        <p:spPr>
          <a:xfrm>
            <a:off x="480189" y="2468388"/>
            <a:ext cx="1427515" cy="1080120"/>
          </a:xfrm>
          <a:prstGeom prst="rightArrow">
            <a:avLst>
              <a:gd name="adj1" fmla="val 100000"/>
              <a:gd name="adj2" fmla="val 33753"/>
            </a:avLst>
          </a:prstGeom>
          <a:solidFill>
            <a:srgbClr val="B7C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300" b="1" dirty="0" err="1">
                <a:solidFill>
                  <a:schemeClr val="tx1"/>
                </a:solidFill>
              </a:rPr>
              <a:t>Identiying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br>
              <a:rPr lang="en-GB" sz="1300" b="1" dirty="0">
                <a:solidFill>
                  <a:schemeClr val="tx1"/>
                </a:solidFill>
              </a:rPr>
            </a:br>
            <a:r>
              <a:rPr lang="en-GB" sz="1300" b="1" dirty="0">
                <a:solidFill>
                  <a:schemeClr val="tx1"/>
                </a:solidFill>
              </a:rPr>
              <a:t>the need </a:t>
            </a:r>
            <a:br>
              <a:rPr lang="en-GB" sz="1300" b="1" dirty="0">
                <a:solidFill>
                  <a:schemeClr val="tx1"/>
                </a:solidFill>
              </a:rPr>
            </a:br>
            <a:r>
              <a:rPr lang="en-GB" sz="1300" b="1" dirty="0">
                <a:solidFill>
                  <a:schemeClr val="tx1"/>
                </a:solidFill>
              </a:rPr>
              <a:t>for action</a:t>
            </a:r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6A6D8138-34F8-401A-ADF1-2C07D1E83871}"/>
              </a:ext>
            </a:extLst>
          </p:cNvPr>
          <p:cNvSpPr/>
          <p:nvPr/>
        </p:nvSpPr>
        <p:spPr>
          <a:xfrm>
            <a:off x="6876256" y="2468388"/>
            <a:ext cx="1944216" cy="1080120"/>
          </a:xfrm>
          <a:prstGeom prst="chevron">
            <a:avLst>
              <a:gd name="adj" fmla="val 31187"/>
            </a:avLst>
          </a:prstGeom>
          <a:solidFill>
            <a:srgbClr val="B7C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Implement-</a:t>
            </a:r>
            <a:r>
              <a:rPr lang="en-GB" sz="1300" b="1" dirty="0" err="1">
                <a:solidFill>
                  <a:schemeClr val="tx1"/>
                </a:solidFill>
              </a:rPr>
              <a:t>ation</a:t>
            </a:r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8" name="Pfeil: Chevron 7">
            <a:extLst>
              <a:ext uri="{FF2B5EF4-FFF2-40B4-BE49-F238E27FC236}">
                <a16:creationId xmlns:a16="http://schemas.microsoft.com/office/drawing/2014/main" id="{ED858732-66EF-44E1-8F1F-3C65D78DB250}"/>
              </a:ext>
            </a:extLst>
          </p:cNvPr>
          <p:cNvSpPr/>
          <p:nvPr/>
        </p:nvSpPr>
        <p:spPr>
          <a:xfrm>
            <a:off x="1655676" y="2468388"/>
            <a:ext cx="1944216" cy="1080120"/>
          </a:xfrm>
          <a:prstGeom prst="chevron">
            <a:avLst>
              <a:gd name="adj" fmla="val 32898"/>
            </a:avLst>
          </a:prstGeom>
          <a:solidFill>
            <a:srgbClr val="B7C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Preliminary view on </a:t>
            </a:r>
          </a:p>
          <a:p>
            <a:pPr algn="ctr"/>
            <a:r>
              <a:rPr lang="en-GB" sz="1300" b="1" dirty="0">
                <a:solidFill>
                  <a:schemeClr val="tx1"/>
                </a:solidFill>
              </a:rPr>
              <a:t>concept fundamentals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DFD01C9-CF0F-4541-A2D3-BAB1D59B4780}"/>
              </a:ext>
            </a:extLst>
          </p:cNvPr>
          <p:cNvCxnSpPr>
            <a:cxnSpLocks/>
          </p:cNvCxnSpPr>
          <p:nvPr/>
        </p:nvCxnSpPr>
        <p:spPr>
          <a:xfrm>
            <a:off x="3643018" y="1772816"/>
            <a:ext cx="0" cy="155922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E6A43328-4FBB-4A18-83B8-4A9A44487648}"/>
              </a:ext>
            </a:extLst>
          </p:cNvPr>
          <p:cNvSpPr/>
          <p:nvPr/>
        </p:nvSpPr>
        <p:spPr>
          <a:xfrm>
            <a:off x="3681492" y="1772816"/>
            <a:ext cx="1178540" cy="550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Decision to start detail concept preparation</a:t>
            </a:r>
          </a:p>
        </p:txBody>
      </p:sp>
      <p:sp>
        <p:nvSpPr>
          <p:cNvPr id="5" name="Pfeil: Chevron 4">
            <a:extLst>
              <a:ext uri="{FF2B5EF4-FFF2-40B4-BE49-F238E27FC236}">
                <a16:creationId xmlns:a16="http://schemas.microsoft.com/office/drawing/2014/main" id="{1FDF8A3F-A3A5-416E-9424-0BDE16DCAD27}"/>
              </a:ext>
            </a:extLst>
          </p:cNvPr>
          <p:cNvSpPr/>
          <p:nvPr/>
        </p:nvSpPr>
        <p:spPr>
          <a:xfrm>
            <a:off x="3347864" y="2468388"/>
            <a:ext cx="2285783" cy="1080120"/>
          </a:xfrm>
          <a:prstGeom prst="chevron">
            <a:avLst>
              <a:gd name="adj" fmla="val 32043"/>
            </a:avLst>
          </a:prstGeom>
          <a:solidFill>
            <a:srgbClr val="B7C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Preparation of a concrete/detailed implementation </a:t>
            </a:r>
            <a:br>
              <a:rPr lang="en-GB" sz="1300" b="1" dirty="0">
                <a:solidFill>
                  <a:schemeClr val="tx1"/>
                </a:solidFill>
              </a:rPr>
            </a:br>
            <a:r>
              <a:rPr lang="en-GB" sz="1300" b="1" dirty="0">
                <a:solidFill>
                  <a:schemeClr val="tx1"/>
                </a:solidFill>
              </a:rPr>
              <a:t>concept</a:t>
            </a:r>
          </a:p>
        </p:txBody>
      </p:sp>
      <p:sp>
        <p:nvSpPr>
          <p:cNvPr id="19" name="Pfeil: nach oben gebogen 18">
            <a:extLst>
              <a:ext uri="{FF2B5EF4-FFF2-40B4-BE49-F238E27FC236}">
                <a16:creationId xmlns:a16="http://schemas.microsoft.com/office/drawing/2014/main" id="{818F22B6-B073-4A08-AF46-3F07ED4B565A}"/>
              </a:ext>
            </a:extLst>
          </p:cNvPr>
          <p:cNvSpPr/>
          <p:nvPr/>
        </p:nvSpPr>
        <p:spPr>
          <a:xfrm rot="5400000">
            <a:off x="1783259" y="4249464"/>
            <a:ext cx="1689051" cy="576064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D82E53DF-9688-45C2-B498-02CB39150263}"/>
              </a:ext>
            </a:extLst>
          </p:cNvPr>
          <p:cNvSpPr/>
          <p:nvPr/>
        </p:nvSpPr>
        <p:spPr>
          <a:xfrm>
            <a:off x="2199296" y="2132856"/>
            <a:ext cx="576065" cy="263301"/>
          </a:xfrm>
          <a:prstGeom prst="downArrow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786D841-8186-4539-8CEC-D350137493FE}"/>
              </a:ext>
            </a:extLst>
          </p:cNvPr>
          <p:cNvSpPr txBox="1"/>
          <p:nvPr/>
        </p:nvSpPr>
        <p:spPr>
          <a:xfrm>
            <a:off x="1987312" y="1855857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/>
              <a:t>Status Quo</a:t>
            </a:r>
          </a:p>
        </p:txBody>
      </p:sp>
    </p:spTree>
    <p:extLst>
      <p:ext uri="{BB962C8B-B14F-4D97-AF65-F5344CB8AC3E}">
        <p14:creationId xmlns:p14="http://schemas.microsoft.com/office/powerpoint/2010/main" val="212960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9FC6F-30CD-4CFE-A18F-A3984944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Study on price formation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258D1-9864-4E9F-8A60-4B26052A6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GB" dirty="0"/>
              <a:t>ARERA and E-Control decided to </a:t>
            </a:r>
            <a:r>
              <a:rPr lang="en-GB" b="1" dirty="0"/>
              <a:t>tender a study </a:t>
            </a:r>
            <a:r>
              <a:rPr lang="en-GB" dirty="0"/>
              <a:t>regarding the </a:t>
            </a:r>
            <a:r>
              <a:rPr lang="en-GB" b="1" dirty="0"/>
              <a:t>Italian-Austrian </a:t>
            </a:r>
            <a:r>
              <a:rPr lang="en-GB" b="1" u="sng" dirty="0"/>
              <a:t>wholesale price formation</a:t>
            </a:r>
            <a:r>
              <a:rPr lang="en-GB" u="sng" dirty="0"/>
              <a:t> </a:t>
            </a:r>
            <a:r>
              <a:rPr lang="en-GB" dirty="0"/>
              <a:t>in order to identify the </a:t>
            </a:r>
            <a:r>
              <a:rPr lang="en-GB" b="1" u="sng" dirty="0"/>
              <a:t>marginal route </a:t>
            </a:r>
            <a:r>
              <a:rPr lang="en-GB" dirty="0"/>
              <a:t>of the two market areas separated and in the light the integration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5C6249-643E-40F4-9EDF-E09D5785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9047EE-7EDA-4D2C-AB52-36C1B349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260" y="3842895"/>
            <a:ext cx="2713529" cy="11357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641190-A639-4CBE-B7BF-629FB873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903" y="3941984"/>
            <a:ext cx="1265297" cy="9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66717-1B24-43F2-9D51-0892E81E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Goal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D4C25B-F639-4D53-8383-A4F8F8AF0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Explain the price formation </a:t>
            </a:r>
            <a:r>
              <a:rPr lang="en-US" dirty="0"/>
              <a:t>in the Austria and Italy market areas </a:t>
            </a:r>
          </a:p>
          <a:p>
            <a:r>
              <a:rPr lang="en-US" b="1" dirty="0"/>
              <a:t>Quantify the effect of the market merger </a:t>
            </a:r>
            <a:r>
              <a:rPr lang="en-US" dirty="0"/>
              <a:t>on the price formation with a model-based analysis</a:t>
            </a:r>
          </a:p>
          <a:p>
            <a:r>
              <a:rPr lang="en-US" dirty="0"/>
              <a:t>The </a:t>
            </a:r>
            <a:r>
              <a:rPr lang="en-US" b="1" dirty="0"/>
              <a:t>study is not a cost-benefit-analysis </a:t>
            </a:r>
            <a:r>
              <a:rPr lang="en-US" dirty="0"/>
              <a:t>of the market zone merger, but rather an </a:t>
            </a:r>
            <a:r>
              <a:rPr lang="en-US" u="sng" dirty="0"/>
              <a:t>analysis of distributional effects through price changes</a:t>
            </a:r>
          </a:p>
          <a:p>
            <a:pPr lvl="1"/>
            <a:r>
              <a:rPr lang="en-US" sz="1800" dirty="0">
                <a:ea typeface="+mn-ea"/>
                <a:cs typeface="+mn-cs"/>
              </a:rPr>
              <a:t>Important to deepen the results of a first analysis (simplified CBA) executed in 2016 concerning distributional effects of wholesale price formation</a:t>
            </a:r>
          </a:p>
          <a:p>
            <a:pPr lvl="1"/>
            <a:r>
              <a:rPr lang="en-US" sz="1800" dirty="0">
                <a:ea typeface="+mn-ea"/>
                <a:cs typeface="+mn-cs"/>
              </a:rPr>
              <a:t>Crucial for assessing the need for </a:t>
            </a:r>
            <a:r>
              <a:rPr lang="en-US" sz="1800" u="sng" dirty="0">
                <a:ea typeface="+mn-ea"/>
                <a:cs typeface="+mn-cs"/>
              </a:rPr>
              <a:t>compensation mechanisms </a:t>
            </a:r>
            <a:r>
              <a:rPr lang="en-US" sz="1800" dirty="0">
                <a:ea typeface="+mn-ea"/>
                <a:cs typeface="+mn-cs"/>
              </a:rPr>
              <a:t>in case of realizing such a market integration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0CF318-8E0B-4226-94C0-B41049BD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741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C13E0-351C-49F6-8891-FF6202CF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drivers / assumptions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3B5F3E-9C11-4605-96A4-26F4502EB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comparison of historic prices </a:t>
            </a:r>
            <a:r>
              <a:rPr lang="en-US" dirty="0"/>
              <a:t>suggests that in many situations it is largely </a:t>
            </a:r>
            <a:r>
              <a:rPr lang="en-US" b="1" dirty="0"/>
              <a:t>one marginal source </a:t>
            </a:r>
            <a:r>
              <a:rPr lang="en-US" dirty="0"/>
              <a:t>of gas influencing the price in several EU regions </a:t>
            </a:r>
          </a:p>
          <a:p>
            <a:r>
              <a:rPr lang="en-US" b="1" dirty="0"/>
              <a:t>price differences </a:t>
            </a:r>
            <a:r>
              <a:rPr lang="en-US" dirty="0"/>
              <a:t>across market areas are mainly driven by </a:t>
            </a:r>
            <a:r>
              <a:rPr lang="en-US" b="1" dirty="0"/>
              <a:t>transportation costs </a:t>
            </a:r>
          </a:p>
          <a:p>
            <a:r>
              <a:rPr lang="en-US" dirty="0"/>
              <a:t>suppliers adjust their supply prices according to this reference price, net of the transportation costs to reach the supplied region (</a:t>
            </a:r>
            <a:r>
              <a:rPr lang="en-US" b="1" u="sng" dirty="0"/>
              <a:t>net back </a:t>
            </a:r>
            <a:r>
              <a:rPr lang="en-US" u="sng" dirty="0"/>
              <a:t>pricing logic</a:t>
            </a:r>
            <a:r>
              <a:rPr lang="en-US" dirty="0"/>
              <a:t>) </a:t>
            </a:r>
          </a:p>
          <a:p>
            <a:r>
              <a:rPr lang="de-DE" b="1" dirty="0"/>
              <a:t>“</a:t>
            </a:r>
            <a:r>
              <a:rPr lang="de-DE" b="1" dirty="0" err="1"/>
              <a:t>take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pay</a:t>
            </a:r>
            <a:r>
              <a:rPr lang="de-DE" b="1" dirty="0"/>
              <a:t>” </a:t>
            </a:r>
            <a:r>
              <a:rPr lang="de-DE" b="1" dirty="0" err="1"/>
              <a:t>clause</a:t>
            </a:r>
            <a:r>
              <a:rPr lang="de-DE" dirty="0"/>
              <a:t>: w</a:t>
            </a:r>
            <a:r>
              <a:rPr lang="en-US" dirty="0" err="1"/>
              <a:t>hile</a:t>
            </a:r>
            <a:r>
              <a:rPr lang="en-US" dirty="0"/>
              <a:t> the producer therefore traditionally took the “</a:t>
            </a:r>
            <a:r>
              <a:rPr lang="en-US" b="1" dirty="0"/>
              <a:t>price risk</a:t>
            </a:r>
            <a:r>
              <a:rPr lang="en-US" dirty="0"/>
              <a:t>”, it was the importer or down streamer, who took the “</a:t>
            </a:r>
            <a:r>
              <a:rPr lang="en-US" b="1" dirty="0"/>
              <a:t>volume risk</a:t>
            </a:r>
            <a:r>
              <a:rPr lang="en-US" dirty="0"/>
              <a:t>” 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8C2912-FAE5-4CC4-A2A3-CDEE6B78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06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D274A-ED91-4F1B-A737-D8DB16AA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7693584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Comparison of price and tariffs on different supply routes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D5FCED-3C80-4606-B898-05C6C7D50F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B3E3D89-4F00-4B63-9502-9177B32526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8361" y="2360069"/>
            <a:ext cx="9067278" cy="309634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62DEC9C-EF23-462F-ABB0-51DCBB31F0CF}"/>
              </a:ext>
            </a:extLst>
          </p:cNvPr>
          <p:cNvSpPr/>
          <p:nvPr/>
        </p:nvSpPr>
        <p:spPr>
          <a:xfrm>
            <a:off x="179512" y="2348880"/>
            <a:ext cx="86409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8CCF47F-70CF-4D3B-BDD4-682C19E4DF71}"/>
              </a:ext>
            </a:extLst>
          </p:cNvPr>
          <p:cNvSpPr/>
          <p:nvPr/>
        </p:nvSpPr>
        <p:spPr>
          <a:xfrm>
            <a:off x="8566945" y="3411747"/>
            <a:ext cx="360040" cy="144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43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5EAC4-808B-4A20-B4FC-34C4C477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EA0D74-D5D4-4D40-A250-AD932B99FD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1EE0D40-FEA3-4427-ADA1-43F7E06F744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7200" y="920323"/>
            <a:ext cx="8579296" cy="584952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27AD5D5-171F-4B40-9B99-CAB541830E71}"/>
              </a:ext>
            </a:extLst>
          </p:cNvPr>
          <p:cNvSpPr/>
          <p:nvPr/>
        </p:nvSpPr>
        <p:spPr>
          <a:xfrm>
            <a:off x="334800" y="920323"/>
            <a:ext cx="1224136" cy="409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5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C13E0-351C-49F6-8891-FF6202CF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drivers / assumptions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3B5F3E-9C11-4605-96A4-26F4502EB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</a:rPr>
              <a:t>But…. </a:t>
            </a:r>
          </a:p>
          <a:p>
            <a:pPr marL="0" indent="0">
              <a:buNone/>
            </a:pPr>
            <a:endParaRPr lang="en-US" sz="1800" i="1" u="sng" dirty="0"/>
          </a:p>
          <a:p>
            <a:pPr marL="0" indent="0">
              <a:buNone/>
            </a:pPr>
            <a:r>
              <a:rPr lang="en-US" sz="1800" dirty="0"/>
              <a:t>intertemporal components of the price formation are still significant drivers of </a:t>
            </a:r>
            <a:r>
              <a:rPr lang="en-US" sz="1800" b="1" dirty="0"/>
              <a:t>short-term price volatility:</a:t>
            </a:r>
            <a:r>
              <a:rPr lang="en-US" sz="1800" dirty="0"/>
              <a:t>  </a:t>
            </a:r>
          </a:p>
          <a:p>
            <a:pPr lvl="1"/>
            <a:r>
              <a:rPr lang="en-US" sz="1600" b="1" dirty="0"/>
              <a:t>availability of storage </a:t>
            </a:r>
            <a:r>
              <a:rPr lang="en-US" sz="1600" dirty="0"/>
              <a:t>and transport capacity </a:t>
            </a:r>
          </a:p>
          <a:p>
            <a:pPr lvl="1"/>
            <a:r>
              <a:rPr lang="en-US" sz="1600" dirty="0"/>
              <a:t>variable costs (tariffs) for storage and transport capacity usage; </a:t>
            </a:r>
          </a:p>
          <a:p>
            <a:pPr lvl="1"/>
            <a:r>
              <a:rPr lang="en-US" sz="1600" b="1" dirty="0"/>
              <a:t>contractual obligations </a:t>
            </a:r>
            <a:r>
              <a:rPr lang="en-US" sz="1600" dirty="0"/>
              <a:t>(e.g. take-or-pay commitments) </a:t>
            </a:r>
          </a:p>
          <a:p>
            <a:pPr lvl="1"/>
            <a:r>
              <a:rPr lang="en-US" sz="1600" b="1" dirty="0"/>
              <a:t>fundamental changes to the supply/demand ratio </a:t>
            </a:r>
            <a:r>
              <a:rPr lang="en-US" sz="1600" dirty="0"/>
              <a:t>(e.g. driven by weather effects, economic developments as e.g. currently seen in relation to the Corona-Pandemic, …) </a:t>
            </a:r>
          </a:p>
          <a:p>
            <a:pPr lvl="1"/>
            <a:r>
              <a:rPr lang="en-US" sz="1600" b="1" dirty="0"/>
              <a:t>changes in the opportunity cost of gas </a:t>
            </a:r>
            <a:r>
              <a:rPr lang="en-US" sz="1600" dirty="0"/>
              <a:t>for the market participants.</a:t>
            </a:r>
          </a:p>
          <a:p>
            <a:pPr lvl="1"/>
            <a:r>
              <a:rPr lang="en-US" sz="1600" b="1" dirty="0"/>
              <a:t>changes in direct supply cost</a:t>
            </a:r>
            <a:r>
              <a:rPr lang="en-US" sz="1600" dirty="0"/>
              <a:t>.  </a:t>
            </a:r>
          </a:p>
          <a:p>
            <a:pPr marL="285750" indent="-285750">
              <a:buFont typeface="Wingdings 2" panose="05020102010507070707" pitchFamily="18" charset="2"/>
              <a:buChar char="¡"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short-term price volatility, being to a large degree related to fluctuating events, </a:t>
            </a:r>
            <a:r>
              <a:rPr lang="en-US" sz="1600" u="sng" dirty="0"/>
              <a:t>is not captured in a long-term simulation approach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8C2912-FAE5-4CC4-A2A3-CDEE6B78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349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07231-61E2-441A-9394-4A2871A5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929262-CAD6-4437-AD3A-C392A3FC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9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5C95AA-4634-4A1A-B52A-F4226BBC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C0608AE-3E7D-48FB-9AE7-91C360646041}"/>
              </a:ext>
            </a:extLst>
          </p:cNvPr>
          <p:cNvCxnSpPr>
            <a:cxnSpLocks/>
          </p:cNvCxnSpPr>
          <p:nvPr/>
        </p:nvCxnSpPr>
        <p:spPr>
          <a:xfrm>
            <a:off x="2175297" y="692696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E5C3DE9-5878-4C46-BCFC-31FFC1F067D8}"/>
              </a:ext>
            </a:extLst>
          </p:cNvPr>
          <p:cNvCxnSpPr>
            <a:cxnSpLocks/>
          </p:cNvCxnSpPr>
          <p:nvPr/>
        </p:nvCxnSpPr>
        <p:spPr>
          <a:xfrm>
            <a:off x="3421207" y="703694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243936D-D98E-4C5A-9624-82E854D17E2E}"/>
              </a:ext>
            </a:extLst>
          </p:cNvPr>
          <p:cNvCxnSpPr>
            <a:cxnSpLocks/>
          </p:cNvCxnSpPr>
          <p:nvPr/>
        </p:nvCxnSpPr>
        <p:spPr>
          <a:xfrm>
            <a:off x="7919363" y="686412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0D2F13F-0BFE-4D42-AF73-74FCAE21EB11}"/>
              </a:ext>
            </a:extLst>
          </p:cNvPr>
          <p:cNvCxnSpPr>
            <a:cxnSpLocks/>
          </p:cNvCxnSpPr>
          <p:nvPr/>
        </p:nvCxnSpPr>
        <p:spPr>
          <a:xfrm>
            <a:off x="3073987" y="733545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1191F97-DC77-45D7-A279-C761B478EF71}"/>
              </a:ext>
            </a:extLst>
          </p:cNvPr>
          <p:cNvCxnSpPr>
            <a:cxnSpLocks/>
          </p:cNvCxnSpPr>
          <p:nvPr/>
        </p:nvCxnSpPr>
        <p:spPr>
          <a:xfrm>
            <a:off x="6109417" y="686412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7CED1C6-B210-47AD-8FE7-8A5ADC996CFF}"/>
              </a:ext>
            </a:extLst>
          </p:cNvPr>
          <p:cNvCxnSpPr>
            <a:cxnSpLocks/>
          </p:cNvCxnSpPr>
          <p:nvPr/>
        </p:nvCxnSpPr>
        <p:spPr>
          <a:xfrm>
            <a:off x="4499992" y="692696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F17F062F-EF90-4423-B304-3EB47C08B65E}"/>
              </a:ext>
            </a:extLst>
          </p:cNvPr>
          <p:cNvCxnSpPr>
            <a:cxnSpLocks/>
          </p:cNvCxnSpPr>
          <p:nvPr/>
        </p:nvCxnSpPr>
        <p:spPr>
          <a:xfrm>
            <a:off x="2699792" y="703694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C9FDB7E-0918-4731-A736-DDD684AC6C57}"/>
              </a:ext>
            </a:extLst>
          </p:cNvPr>
          <p:cNvSpPr/>
          <p:nvPr/>
        </p:nvSpPr>
        <p:spPr>
          <a:xfrm>
            <a:off x="174339" y="2722174"/>
            <a:ext cx="277687" cy="648072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C1207E02-BE4C-4094-AE1D-667105E7FF58}"/>
              </a:ext>
            </a:extLst>
          </p:cNvPr>
          <p:cNvSpPr/>
          <p:nvPr/>
        </p:nvSpPr>
        <p:spPr>
          <a:xfrm rot="10800000">
            <a:off x="174340" y="2049090"/>
            <a:ext cx="277687" cy="602169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810D3D-B681-4876-9004-024F24369DD0}"/>
              </a:ext>
            </a:extLst>
          </p:cNvPr>
          <p:cNvSpPr txBox="1"/>
          <p:nvPr/>
        </p:nvSpPr>
        <p:spPr>
          <a:xfrm>
            <a:off x="0" y="1854915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AT cheaper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407D148-AF69-408F-A28B-18EDF58C937F}"/>
              </a:ext>
            </a:extLst>
          </p:cNvPr>
          <p:cNvSpPr txBox="1"/>
          <p:nvPr/>
        </p:nvSpPr>
        <p:spPr>
          <a:xfrm>
            <a:off x="-1" y="3401524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IT cheaper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57F4D6-7FC2-4F66-A368-40E318F02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04" y="277986"/>
            <a:ext cx="3481167" cy="96638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5B0023-CCF1-4309-BEE4-EA13066751E4}"/>
              </a:ext>
            </a:extLst>
          </p:cNvPr>
          <p:cNvSpPr/>
          <p:nvPr/>
        </p:nvSpPr>
        <p:spPr>
          <a:xfrm>
            <a:off x="5497949" y="27798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short-term price volatility</a:t>
            </a:r>
            <a:endParaRPr lang="de-DE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7C913B1-007A-42A2-9B21-F54DB82A9385}"/>
              </a:ext>
            </a:extLst>
          </p:cNvPr>
          <p:cNvCxnSpPr/>
          <p:nvPr/>
        </p:nvCxnSpPr>
        <p:spPr>
          <a:xfrm flipH="1">
            <a:off x="6125948" y="4005064"/>
            <a:ext cx="504056" cy="573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862586C-9610-499B-85F6-991A400740DF}"/>
              </a:ext>
            </a:extLst>
          </p:cNvPr>
          <p:cNvCxnSpPr/>
          <p:nvPr/>
        </p:nvCxnSpPr>
        <p:spPr>
          <a:xfrm flipH="1">
            <a:off x="7948548" y="3979308"/>
            <a:ext cx="504056" cy="573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BF82E84-672C-414D-B871-41E30664292A}"/>
              </a:ext>
            </a:extLst>
          </p:cNvPr>
          <p:cNvCxnSpPr>
            <a:cxnSpLocks/>
          </p:cNvCxnSpPr>
          <p:nvPr/>
        </p:nvCxnSpPr>
        <p:spPr>
          <a:xfrm>
            <a:off x="1726428" y="3979308"/>
            <a:ext cx="381924" cy="3433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heme/theme1.xml><?xml version="1.0" encoding="utf-8"?>
<a:theme xmlns:a="http://schemas.openxmlformats.org/drawingml/2006/main" name="Präsentation1">
  <a:themeElements>
    <a:clrScheme name="Kopie von G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pie von 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e von 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1" ma:contentTypeDescription="Create a new document." ma:contentTypeScope="" ma:versionID="0e2980ab9491807154f3b31f7b931226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ACER-2020-98266</_dlc_DocId>
    <AcerDocumentName xmlns="ab27c67e-1381-4525-8ded-86ae1ad6c914">E-Control - Regional Gas MarketIntegration Italy-Austria 201029 final v2.pptx</AcerDocumentName>
    <_dlc_DocIdUrl xmlns="985daa2e-53d8-4475-82b8-9c7d25324e34">
      <Url>https://extranet.acer.europa.eu/Events/27th-Stakeholder-Group-Meeting/_layouts/15/DocIdRedir.aspx?ID=ACER-2020-98266</Url>
      <Description>ACER-2020-98266</Description>
    </_dlc_DocIdUrl>
  </documentManagement>
</p:properties>
</file>

<file path=customXml/itemProps1.xml><?xml version="1.0" encoding="utf-8"?>
<ds:datastoreItem xmlns:ds="http://schemas.openxmlformats.org/officeDocument/2006/customXml" ds:itemID="{121647D4-FCA8-4B97-BFCB-CD4574C6B83D}"/>
</file>

<file path=customXml/itemProps2.xml><?xml version="1.0" encoding="utf-8"?>
<ds:datastoreItem xmlns:ds="http://schemas.openxmlformats.org/officeDocument/2006/customXml" ds:itemID="{12BAB781-B1AC-485F-A7B6-D24C9C911946}"/>
</file>

<file path=customXml/itemProps3.xml><?xml version="1.0" encoding="utf-8"?>
<ds:datastoreItem xmlns:ds="http://schemas.openxmlformats.org/officeDocument/2006/customXml" ds:itemID="{369A2BDB-711A-4F72-A7B2-538E5C757F41}"/>
</file>

<file path=customXml/itemProps4.xml><?xml version="1.0" encoding="utf-8"?>
<ds:datastoreItem xmlns:ds="http://schemas.openxmlformats.org/officeDocument/2006/customXml" ds:itemID="{21CFA991-CE79-4AAB-952B-D218EE82584A}"/>
</file>

<file path=docProps/app.xml><?xml version="1.0" encoding="utf-8"?>
<Properties xmlns="http://schemas.openxmlformats.org/officeDocument/2006/extended-properties" xmlns:vt="http://schemas.openxmlformats.org/officeDocument/2006/docPropsVTypes">
  <Template>Präsentation1</Template>
  <TotalTime>0</TotalTime>
  <Words>1011</Words>
  <Application>Microsoft Office PowerPoint</Application>
  <PresentationFormat>Bildschirmpräsentation (4:3)</PresentationFormat>
  <Paragraphs>147</Paragraphs>
  <Slides>25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Symbol</vt:lpstr>
      <vt:lpstr>Wingdings</vt:lpstr>
      <vt:lpstr>Wingdings 2</vt:lpstr>
      <vt:lpstr>Präsentation1</vt:lpstr>
      <vt:lpstr>think-cell Folie</vt:lpstr>
      <vt:lpstr>PowerPoint-Präsentation</vt:lpstr>
      <vt:lpstr>Marktintegration AT-IT</vt:lpstr>
      <vt:lpstr>Study on price formation </vt:lpstr>
      <vt:lpstr>Goal</vt:lpstr>
      <vt:lpstr>Key drivers / assumptions</vt:lpstr>
      <vt:lpstr>Comparison of price and tariffs on different supply routes</vt:lpstr>
      <vt:lpstr>PowerPoint-Präsentation</vt:lpstr>
      <vt:lpstr>Key drivers / assumptions </vt:lpstr>
      <vt:lpstr>PowerPoint-Präsentation</vt:lpstr>
      <vt:lpstr>Modelling Approach </vt:lpstr>
      <vt:lpstr>Contraints for each temporal units</vt:lpstr>
      <vt:lpstr>Tarvisio / Arnoldstein capacity bookings </vt:lpstr>
      <vt:lpstr>Gas demand and indigenous production</vt:lpstr>
      <vt:lpstr>Scenarios analysed</vt:lpstr>
      <vt:lpstr>Market integration AT-IT - results</vt:lpstr>
      <vt:lpstr>Market integration AT-IT - Study on Marginal price/route</vt:lpstr>
      <vt:lpstr>Results Base scenario</vt:lpstr>
      <vt:lpstr>Results Base scenario</vt:lpstr>
      <vt:lpstr>Results Base scenario</vt:lpstr>
      <vt:lpstr>Results alternative scenarions</vt:lpstr>
      <vt:lpstr>Next steps</vt:lpstr>
      <vt:lpstr>PowerPoint-Präsentation</vt:lpstr>
      <vt:lpstr>Marginal Route Analysis </vt:lpstr>
      <vt:lpstr>Marginal Route Analysis </vt:lpstr>
      <vt:lpstr>Way forward</vt:lpstr>
    </vt:vector>
  </TitlesOfParts>
  <Company>e-control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Lebelhuber</dc:creator>
  <cp:lastModifiedBy>Ischia Alessandro 2</cp:lastModifiedBy>
  <cp:revision>316</cp:revision>
  <cp:lastPrinted>2020-10-28T14:28:21Z</cp:lastPrinted>
  <dcterms:created xsi:type="dcterms:W3CDTF">2017-06-26T06:00:48Z</dcterms:created>
  <dcterms:modified xsi:type="dcterms:W3CDTF">2020-10-28T15:48:00Z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1f248e3f-d2b7-4894-9073-cc5c65db80e6</vt:lpwstr>
  </property>
  <property fmtid="{D5CDD505-2E9C-101B-9397-08002B2CF9AE}" pid="3" name="ContentTypeId">
    <vt:lpwstr>0x01010015CC030ED8812845B49A2C8A201CD1F1</vt:lpwstr>
  </property>
</Properties>
</file>