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slides/slide26.xml" ContentType="application/vnd.openxmlformats-officedocument.presentationml.slide+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20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1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22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91" r:id="rId2"/>
    <p:sldMasterId id="2147483682" r:id="rId3"/>
    <p:sldMasterId id="2147483673" r:id="rId4"/>
    <p:sldMasterId id="2147483660" r:id="rId5"/>
  </p:sldMasterIdLst>
  <p:notesMasterIdLst>
    <p:notesMasterId r:id="rId32"/>
  </p:notesMasterIdLst>
  <p:handoutMasterIdLst>
    <p:handoutMasterId r:id="rId33"/>
  </p:handoutMasterIdLst>
  <p:sldIdLst>
    <p:sldId id="256" r:id="rId6"/>
    <p:sldId id="257" r:id="rId7"/>
    <p:sldId id="279" r:id="rId8"/>
    <p:sldId id="280" r:id="rId9"/>
    <p:sldId id="281" r:id="rId10"/>
    <p:sldId id="297" r:id="rId11"/>
    <p:sldId id="282" r:id="rId12"/>
    <p:sldId id="283" r:id="rId13"/>
    <p:sldId id="284" r:id="rId14"/>
    <p:sldId id="286" r:id="rId15"/>
    <p:sldId id="287" r:id="rId16"/>
    <p:sldId id="293" r:id="rId17"/>
    <p:sldId id="289" r:id="rId18"/>
    <p:sldId id="290" r:id="rId19"/>
    <p:sldId id="291" r:id="rId20"/>
    <p:sldId id="294" r:id="rId21"/>
    <p:sldId id="263" r:id="rId22"/>
    <p:sldId id="264" r:id="rId23"/>
    <p:sldId id="295" r:id="rId24"/>
    <p:sldId id="267" r:id="rId25"/>
    <p:sldId id="268" r:id="rId26"/>
    <p:sldId id="296" r:id="rId27"/>
    <p:sldId id="260" r:id="rId28"/>
    <p:sldId id="258" r:id="rId29"/>
    <p:sldId id="278" r:id="rId30"/>
    <p:sldId id="271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29B"/>
    <a:srgbClr val="7F7F7F"/>
    <a:srgbClr val="7EB5D6"/>
    <a:srgbClr val="D6E7F2"/>
    <a:srgbClr val="EA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>
        <p:scale>
          <a:sx n="84" d="100"/>
          <a:sy n="84" d="100"/>
        </p:scale>
        <p:origin x="-2394" y="-6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customXml" Target="../customXml/item2.xml"/><Relationship Id="rId21" Type="http://schemas.openxmlformats.org/officeDocument/2006/relationships/slide" Target="slides/slide16.xml"/><Relationship Id="rId34" Type="http://schemas.openxmlformats.org/officeDocument/2006/relationships/presProps" Target="presProps.xml"/><Relationship Id="rId7" Type="http://schemas.openxmlformats.org/officeDocument/2006/relationships/slide" Target="slides/slide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40" Type="http://schemas.openxmlformats.org/officeDocument/2006/relationships/customXml" Target="../customXml/item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viewProps" Target="viewProps.xml"/><Relationship Id="rId8" Type="http://schemas.openxmlformats.org/officeDocument/2006/relationships/slide" Target="slides/slide3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handoutMaster" Target="handoutMasters/handoutMaster1.xml"/><Relationship Id="rId38" Type="http://schemas.openxmlformats.org/officeDocument/2006/relationships/customXml" Target="../customXml/item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30093E-DFA0-4A3C-8792-3973DF9AB0EC}" type="doc">
      <dgm:prSet loTypeId="urn:microsoft.com/office/officeart/2005/8/layout/chevron2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91A098D-5010-430C-91D8-E9E9B990FA8F}">
      <dgm:prSet phldrT="[Text]" custT="1"/>
      <dgm:spPr>
        <a:solidFill>
          <a:srgbClr val="FF0000"/>
        </a:solidFill>
        <a:ln>
          <a:solidFill>
            <a:srgbClr val="FF0000"/>
          </a:solidFill>
        </a:ln>
      </dgm:spPr>
      <dgm:t>
        <a:bodyPr/>
        <a:lstStyle/>
        <a:p>
          <a:r>
            <a:rPr lang="en-US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SCOPING &amp; DRAFTING</a:t>
          </a:r>
          <a:r>
            <a:rPr lang="en-US" sz="1600" dirty="0" smtClean="0">
              <a:solidFill>
                <a:schemeClr val="bg1"/>
              </a:solidFill>
            </a:rPr>
            <a:t> </a:t>
          </a:r>
        </a:p>
      </dgm:t>
    </dgm:pt>
    <dgm:pt modelId="{9B2F98E4-E4F1-4056-8DDE-4B6582233B48}" type="parTrans" cxnId="{EF2CA79D-5F34-44CF-B2FB-7E5F07820460}">
      <dgm:prSet/>
      <dgm:spPr/>
      <dgm:t>
        <a:bodyPr/>
        <a:lstStyle/>
        <a:p>
          <a:endParaRPr lang="en-US" sz="1600"/>
        </a:p>
      </dgm:t>
    </dgm:pt>
    <dgm:pt modelId="{A8A82C1A-1C59-4552-B6A2-AAD01BA7EEFD}" type="sibTrans" cxnId="{EF2CA79D-5F34-44CF-B2FB-7E5F07820460}">
      <dgm:prSet/>
      <dgm:spPr/>
      <dgm:t>
        <a:bodyPr/>
        <a:lstStyle/>
        <a:p>
          <a:endParaRPr lang="en-US" sz="1600"/>
        </a:p>
      </dgm:t>
    </dgm:pt>
    <dgm:pt modelId="{A03C2EEB-43BB-4C89-8FFF-B3F280694AD9}">
      <dgm:prSet phldrT="[Text]" custT="1"/>
      <dgm:spPr>
        <a:ln>
          <a:solidFill>
            <a:srgbClr val="FF0000"/>
          </a:solidFill>
        </a:ln>
      </dgm:spPr>
      <dgm:t>
        <a:bodyPr/>
        <a:lstStyle/>
        <a:p>
          <a:r>
            <a:rPr lang="en-US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BALANCING</a:t>
          </a:r>
          <a:endParaRPr lang="en-US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A73C260-B214-46FD-95E2-AB617ABE56AF}" type="parTrans" cxnId="{E003E190-5C89-4120-A9D8-C59B3564CE6E}">
      <dgm:prSet/>
      <dgm:spPr/>
      <dgm:t>
        <a:bodyPr/>
        <a:lstStyle/>
        <a:p>
          <a:endParaRPr lang="en-US" sz="1600"/>
        </a:p>
      </dgm:t>
    </dgm:pt>
    <dgm:pt modelId="{05B4617F-C1D4-4D53-BF4E-B41C3ED17E72}" type="sibTrans" cxnId="{E003E190-5C89-4120-A9D8-C59B3564CE6E}">
      <dgm:prSet/>
      <dgm:spPr/>
      <dgm:t>
        <a:bodyPr/>
        <a:lstStyle/>
        <a:p>
          <a:endParaRPr lang="en-US" sz="1600"/>
        </a:p>
      </dgm:t>
    </dgm:pt>
    <dgm:pt modelId="{D6F47119-5893-4851-B0B9-D788107D1805}">
      <dgm:prSet phldrT="[Text]" custT="1"/>
      <dgm:spPr>
        <a:solidFill>
          <a:srgbClr val="66FF66"/>
        </a:solidFill>
        <a:ln>
          <a:solidFill>
            <a:srgbClr val="66FF33"/>
          </a:solidFill>
        </a:ln>
      </dgm:spPr>
      <dgm:t>
        <a:bodyPr/>
        <a:lstStyle/>
        <a:p>
          <a:r>
            <a:rPr lang="en-US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PUBLIC CONSULTATION</a:t>
          </a:r>
          <a:endParaRPr lang="en-US" sz="16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FF9CE44-586A-446D-9975-1C1E2D7F35D3}" type="parTrans" cxnId="{E4D5657B-C268-4D34-8BA9-A9C14C5AF204}">
      <dgm:prSet/>
      <dgm:spPr/>
      <dgm:t>
        <a:bodyPr/>
        <a:lstStyle/>
        <a:p>
          <a:endParaRPr lang="en-US" sz="1600"/>
        </a:p>
      </dgm:t>
    </dgm:pt>
    <dgm:pt modelId="{059933C3-134D-4C91-9868-6818BCF1EAE5}" type="sibTrans" cxnId="{E4D5657B-C268-4D34-8BA9-A9C14C5AF204}">
      <dgm:prSet/>
      <dgm:spPr/>
      <dgm:t>
        <a:bodyPr/>
        <a:lstStyle/>
        <a:p>
          <a:endParaRPr lang="en-US" sz="1600"/>
        </a:p>
      </dgm:t>
    </dgm:pt>
    <dgm:pt modelId="{10B1B5C2-787E-47E8-9BED-4E925D7FF8F2}">
      <dgm:prSet phldrT="[Text]" custT="1"/>
      <dgm:spPr>
        <a:ln>
          <a:solidFill>
            <a:srgbClr val="66FF66"/>
          </a:solidFill>
        </a:ln>
      </dgm:spPr>
      <dgm:t>
        <a:bodyPr/>
        <a:lstStyle/>
        <a:p>
          <a:r>
            <a:rPr lang="en-US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SYSTEM OPERATION</a:t>
          </a:r>
          <a:endParaRPr lang="en-US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7637115-DF4A-4484-9291-D351F4DEB9B5}" type="parTrans" cxnId="{7CC70F1A-75CF-40BF-B62A-F5E11DC677FE}">
      <dgm:prSet/>
      <dgm:spPr/>
      <dgm:t>
        <a:bodyPr/>
        <a:lstStyle/>
        <a:p>
          <a:endParaRPr lang="en-US" sz="1600"/>
        </a:p>
      </dgm:t>
    </dgm:pt>
    <dgm:pt modelId="{2B2E6A91-8F8E-4F29-82CC-E6C4FBEAD9B0}" type="sibTrans" cxnId="{7CC70F1A-75CF-40BF-B62A-F5E11DC677FE}">
      <dgm:prSet/>
      <dgm:spPr/>
      <dgm:t>
        <a:bodyPr/>
        <a:lstStyle/>
        <a:p>
          <a:endParaRPr lang="en-US" sz="1600"/>
        </a:p>
      </dgm:t>
    </dgm:pt>
    <dgm:pt modelId="{D008729D-17EE-4A4A-AA3A-E20CB30A3908}">
      <dgm:prSet custT="1"/>
      <dgm:spPr>
        <a:solidFill>
          <a:schemeClr val="accent6">
            <a:lumMod val="40000"/>
            <a:lumOff val="60000"/>
          </a:schemeClr>
        </a:solidFill>
        <a:ln>
          <a:solidFill>
            <a:srgbClr val="99CCFF"/>
          </a:solidFill>
        </a:ln>
      </dgm:spPr>
      <dgm:t>
        <a:bodyPr/>
        <a:lstStyle/>
        <a:p>
          <a:r>
            <a:rPr lang="en-US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FINAL VERSION</a:t>
          </a:r>
          <a:endParaRPr lang="en-US" sz="16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CBA37A7-A2E7-4985-B71E-5B8F7AB81F3A}" type="parTrans" cxnId="{091B46E7-5762-4651-9571-087719E08C71}">
      <dgm:prSet/>
      <dgm:spPr/>
      <dgm:t>
        <a:bodyPr/>
        <a:lstStyle/>
        <a:p>
          <a:endParaRPr lang="en-US" sz="1600"/>
        </a:p>
      </dgm:t>
    </dgm:pt>
    <dgm:pt modelId="{7CBFE6C6-B288-414A-B180-E1E50523270A}" type="sibTrans" cxnId="{091B46E7-5762-4651-9571-087719E08C71}">
      <dgm:prSet/>
      <dgm:spPr/>
      <dgm:t>
        <a:bodyPr/>
        <a:lstStyle/>
        <a:p>
          <a:endParaRPr lang="en-US" sz="1600"/>
        </a:p>
      </dgm:t>
    </dgm:pt>
    <dgm:pt modelId="{CE27479B-9611-4A5E-B25F-E3EA097FFCC1}">
      <dgm:prSet custT="1"/>
      <dgm:spPr>
        <a:ln>
          <a:solidFill>
            <a:srgbClr val="99CCFF"/>
          </a:solidFill>
        </a:ln>
      </dgm:spPr>
      <dgm:t>
        <a:bodyPr/>
        <a:lstStyle/>
        <a:p>
          <a:r>
            <a:rPr lang="en-US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GRID CONNECTION </a:t>
          </a:r>
          <a:r>
            <a:rPr lang="en-US" sz="1600" dirty="0" smtClean="0"/>
            <a:t>(20 July 2011)</a:t>
          </a:r>
          <a:endParaRPr lang="en-US" sz="1600" dirty="0"/>
        </a:p>
      </dgm:t>
    </dgm:pt>
    <dgm:pt modelId="{F10D7DEA-6298-4AE1-84F8-338B27730279}" type="parTrans" cxnId="{A2F82646-CE98-4F35-8843-3F50B458EAAB}">
      <dgm:prSet/>
      <dgm:spPr/>
      <dgm:t>
        <a:bodyPr/>
        <a:lstStyle/>
        <a:p>
          <a:endParaRPr lang="en-US" sz="1600"/>
        </a:p>
      </dgm:t>
    </dgm:pt>
    <dgm:pt modelId="{5E396A29-D58A-4B78-ACE4-C43EBA477675}" type="sibTrans" cxnId="{A2F82646-CE98-4F35-8843-3F50B458EAAB}">
      <dgm:prSet/>
      <dgm:spPr/>
      <dgm:t>
        <a:bodyPr/>
        <a:lstStyle/>
        <a:p>
          <a:endParaRPr lang="en-US" sz="1600"/>
        </a:p>
      </dgm:t>
    </dgm:pt>
    <dgm:pt modelId="{1464E125-9343-4E2B-8987-2411B3CD60CC}">
      <dgm:prSet custT="1"/>
      <dgm:spPr>
        <a:ln>
          <a:solidFill>
            <a:srgbClr val="99CCFF"/>
          </a:solidFill>
        </a:ln>
      </dgm:spPr>
      <dgm:t>
        <a:bodyPr/>
        <a:lstStyle/>
        <a:p>
          <a:r>
            <a:rPr lang="en-US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CAPACITY ALLOCATION &amp; CONGESTION MANAGEMENT </a:t>
          </a:r>
          <a:r>
            <a:rPr lang="en-US" sz="1600" dirty="0" smtClean="0"/>
            <a:t>(1 August 2011)</a:t>
          </a:r>
          <a:endParaRPr lang="en-US" sz="1600" dirty="0"/>
        </a:p>
      </dgm:t>
    </dgm:pt>
    <dgm:pt modelId="{6FB87225-1025-4330-8662-EEAF199793AA}" type="parTrans" cxnId="{1EB1169B-8357-4348-86C1-B81545AE24B8}">
      <dgm:prSet/>
      <dgm:spPr/>
      <dgm:t>
        <a:bodyPr/>
        <a:lstStyle/>
        <a:p>
          <a:endParaRPr lang="en-US" sz="1600"/>
        </a:p>
      </dgm:t>
    </dgm:pt>
    <dgm:pt modelId="{F1037C38-D96E-468F-A857-5F7F8AD42B2C}" type="sibTrans" cxnId="{1EB1169B-8357-4348-86C1-B81545AE24B8}">
      <dgm:prSet/>
      <dgm:spPr/>
      <dgm:t>
        <a:bodyPr/>
        <a:lstStyle/>
        <a:p>
          <a:endParaRPr lang="en-US" sz="1600"/>
        </a:p>
      </dgm:t>
    </dgm:pt>
    <dgm:pt modelId="{F228276D-6213-46B6-ABFD-4EC3CB760919}">
      <dgm:prSet phldrT="[Text]" custT="1"/>
      <dgm:spPr>
        <a:ln>
          <a:solidFill>
            <a:srgbClr val="66FF66"/>
          </a:solidFill>
        </a:ln>
      </dgm:spPr>
      <dgm:t>
        <a:bodyPr/>
        <a:lstStyle/>
        <a:p>
          <a:r>
            <a:rPr lang="en-US" sz="1600" dirty="0" smtClean="0"/>
            <a:t>Public consultation ended 15 September 2011</a:t>
          </a:r>
          <a:endParaRPr lang="en-US" sz="1600" dirty="0"/>
        </a:p>
      </dgm:t>
    </dgm:pt>
    <dgm:pt modelId="{D4D211EC-B741-44C6-A255-521647892C6F}" type="parTrans" cxnId="{B9812A2D-E406-4C8F-B599-3ADBD4769D0F}">
      <dgm:prSet/>
      <dgm:spPr/>
      <dgm:t>
        <a:bodyPr/>
        <a:lstStyle/>
        <a:p>
          <a:endParaRPr lang="en-US" sz="1600"/>
        </a:p>
      </dgm:t>
    </dgm:pt>
    <dgm:pt modelId="{A367E977-0088-41B5-AEA6-8E5D0B6F4E0C}" type="sibTrans" cxnId="{B9812A2D-E406-4C8F-B599-3ADBD4769D0F}">
      <dgm:prSet/>
      <dgm:spPr/>
      <dgm:t>
        <a:bodyPr/>
        <a:lstStyle/>
        <a:p>
          <a:endParaRPr lang="en-US" sz="1600"/>
        </a:p>
      </dgm:t>
    </dgm:pt>
    <dgm:pt modelId="{ADCD9529-46D6-4965-9C93-E3E22DE0FE11}">
      <dgm:prSet phldrT="[Text]" custT="1"/>
      <dgm:spPr>
        <a:ln>
          <a:solidFill>
            <a:srgbClr val="66FF66"/>
          </a:solidFill>
        </a:ln>
      </dgm:spPr>
      <dgm:t>
        <a:bodyPr/>
        <a:lstStyle/>
        <a:p>
          <a:r>
            <a:rPr lang="en-US" sz="1600" dirty="0" smtClean="0"/>
            <a:t>Final version expected for 31</a:t>
          </a:r>
          <a:r>
            <a:rPr lang="en-US" sz="1600" baseline="30000" dirty="0" smtClean="0"/>
            <a:t>st</a:t>
          </a:r>
          <a:r>
            <a:rPr lang="en-US" sz="1600" dirty="0" smtClean="0"/>
            <a:t> December 2011</a:t>
          </a:r>
          <a:endParaRPr lang="en-US" sz="1600" dirty="0"/>
        </a:p>
      </dgm:t>
    </dgm:pt>
    <dgm:pt modelId="{BFE09DB1-53E6-4EAA-B0CC-B83C996461D1}" type="parTrans" cxnId="{54ACC23C-2CE3-4325-AEB7-865671D973D6}">
      <dgm:prSet/>
      <dgm:spPr/>
      <dgm:t>
        <a:bodyPr/>
        <a:lstStyle/>
        <a:p>
          <a:endParaRPr lang="en-US" sz="1600"/>
        </a:p>
      </dgm:t>
    </dgm:pt>
    <dgm:pt modelId="{4D6A9215-6FA1-4373-8E2D-EB1566115999}" type="sibTrans" cxnId="{54ACC23C-2CE3-4325-AEB7-865671D973D6}">
      <dgm:prSet/>
      <dgm:spPr/>
      <dgm:t>
        <a:bodyPr/>
        <a:lstStyle/>
        <a:p>
          <a:endParaRPr lang="en-US" sz="1600"/>
        </a:p>
      </dgm:t>
    </dgm:pt>
    <dgm:pt modelId="{52305B78-9259-41CE-82F9-2AE1A24135A2}">
      <dgm:prSet phldrT="[Text]" custT="1"/>
      <dgm:spPr>
        <a:ln>
          <a:solidFill>
            <a:srgbClr val="FF0000"/>
          </a:solidFill>
        </a:ln>
      </dgm:spPr>
      <dgm:t>
        <a:bodyPr/>
        <a:lstStyle/>
        <a:p>
          <a:r>
            <a:rPr lang="en-US" sz="1600" dirty="0" smtClean="0"/>
            <a:t>24</a:t>
          </a:r>
          <a:r>
            <a:rPr lang="en-US" sz="1600" baseline="30000" dirty="0" smtClean="0"/>
            <a:t>th</a:t>
          </a:r>
          <a:r>
            <a:rPr lang="en-US" sz="1600" dirty="0" smtClean="0"/>
            <a:t> October: workshop in Ljubljana</a:t>
          </a:r>
          <a:endParaRPr lang="en-US" sz="1600" dirty="0"/>
        </a:p>
      </dgm:t>
    </dgm:pt>
    <dgm:pt modelId="{12E0A5E0-9ACA-4BEB-A042-CC24F548FDF5}" type="parTrans" cxnId="{251D4726-9224-4AEA-A771-4D50ED5FD381}">
      <dgm:prSet/>
      <dgm:spPr/>
      <dgm:t>
        <a:bodyPr/>
        <a:lstStyle/>
        <a:p>
          <a:endParaRPr lang="en-US" sz="1600"/>
        </a:p>
      </dgm:t>
    </dgm:pt>
    <dgm:pt modelId="{6C42BD62-7A99-4F8C-8B83-6391D3376707}" type="sibTrans" cxnId="{251D4726-9224-4AEA-A771-4D50ED5FD381}">
      <dgm:prSet/>
      <dgm:spPr/>
      <dgm:t>
        <a:bodyPr/>
        <a:lstStyle/>
        <a:p>
          <a:endParaRPr lang="en-US" sz="1600"/>
        </a:p>
      </dgm:t>
    </dgm:pt>
    <dgm:pt modelId="{35AA43AF-EBB3-46E9-8FD6-2671FFE91E36}">
      <dgm:prSet phldrT="[Text]" custT="1"/>
      <dgm:spPr>
        <a:ln>
          <a:solidFill>
            <a:srgbClr val="FF0000"/>
          </a:solidFill>
        </a:ln>
      </dgm:spPr>
      <dgm:t>
        <a:bodyPr/>
        <a:lstStyle/>
        <a:p>
          <a:r>
            <a:rPr lang="en-US" sz="1600" dirty="0" smtClean="0"/>
            <a:t>Public consultation expected for Q1 2012</a:t>
          </a:r>
          <a:endParaRPr lang="en-US" sz="1600" dirty="0"/>
        </a:p>
      </dgm:t>
    </dgm:pt>
    <dgm:pt modelId="{36690DDB-AB95-4328-84B4-D7875BF55847}" type="parTrans" cxnId="{D3CBD0AC-84CB-4D72-A045-225A033E36FB}">
      <dgm:prSet/>
      <dgm:spPr/>
      <dgm:t>
        <a:bodyPr/>
        <a:lstStyle/>
        <a:p>
          <a:endParaRPr lang="en-US" sz="1600"/>
        </a:p>
      </dgm:t>
    </dgm:pt>
    <dgm:pt modelId="{2351DA0F-0BC3-46F6-BBC1-DC910362C7C8}" type="sibTrans" cxnId="{D3CBD0AC-84CB-4D72-A045-225A033E36FB}">
      <dgm:prSet/>
      <dgm:spPr/>
      <dgm:t>
        <a:bodyPr/>
        <a:lstStyle/>
        <a:p>
          <a:endParaRPr lang="en-US" sz="1600"/>
        </a:p>
      </dgm:t>
    </dgm:pt>
    <dgm:pt modelId="{F4F4AEC0-38B5-4A3B-AD2A-A20FE3078E05}">
      <dgm:prSet phldrT="[Text]" custT="1"/>
      <dgm:spPr>
        <a:ln>
          <a:solidFill>
            <a:srgbClr val="FF0000"/>
          </a:solidFill>
        </a:ln>
      </dgm:spPr>
      <dgm:t>
        <a:bodyPr/>
        <a:lstStyle/>
        <a:p>
          <a:r>
            <a:rPr lang="en-US" sz="1600" dirty="0" smtClean="0"/>
            <a:t>Final FG expected for mid-2012</a:t>
          </a:r>
          <a:endParaRPr lang="en-US" sz="1600" dirty="0"/>
        </a:p>
      </dgm:t>
    </dgm:pt>
    <dgm:pt modelId="{D23420ED-AC99-45E2-B3BF-4985A08E321F}" type="parTrans" cxnId="{C3199B68-6A3D-48CE-97E2-C89C944A7AB2}">
      <dgm:prSet/>
      <dgm:spPr/>
      <dgm:t>
        <a:bodyPr/>
        <a:lstStyle/>
        <a:p>
          <a:endParaRPr lang="en-US" sz="1600"/>
        </a:p>
      </dgm:t>
    </dgm:pt>
    <dgm:pt modelId="{E4FB6258-8AED-4820-AEF3-93E14073317D}" type="sibTrans" cxnId="{C3199B68-6A3D-48CE-97E2-C89C944A7AB2}">
      <dgm:prSet/>
      <dgm:spPr/>
      <dgm:t>
        <a:bodyPr/>
        <a:lstStyle/>
        <a:p>
          <a:endParaRPr lang="en-US" sz="1600"/>
        </a:p>
      </dgm:t>
    </dgm:pt>
    <dgm:pt modelId="{CEC79C1D-1563-4E42-B7DA-9D2D701D68C9}">
      <dgm:prSet phldrT="[Text]" custT="1"/>
      <dgm:spPr>
        <a:ln>
          <a:solidFill>
            <a:srgbClr val="FF0000"/>
          </a:solidFill>
        </a:ln>
      </dgm:spPr>
      <dgm:t>
        <a:bodyPr/>
        <a:lstStyle/>
        <a:p>
          <a:r>
            <a:rPr lang="en-US" sz="1600" dirty="0" smtClean="0"/>
            <a:t>End of August: 1</a:t>
          </a:r>
          <a:r>
            <a:rPr lang="en-US" sz="1600" baseline="30000" dirty="0" smtClean="0"/>
            <a:t>st</a:t>
          </a:r>
          <a:r>
            <a:rPr lang="en-US" sz="1600" dirty="0" smtClean="0"/>
            <a:t> Exerts group meeting</a:t>
          </a:r>
          <a:endParaRPr lang="en-US" sz="1600" dirty="0"/>
        </a:p>
      </dgm:t>
    </dgm:pt>
    <dgm:pt modelId="{1BFEEB2E-A082-475E-BB4B-7351CD0F3612}" type="parTrans" cxnId="{60735C41-DA53-4B7A-BEFD-61E76C33E9FD}">
      <dgm:prSet/>
      <dgm:spPr/>
      <dgm:t>
        <a:bodyPr/>
        <a:lstStyle/>
        <a:p>
          <a:endParaRPr lang="en-US" sz="1600"/>
        </a:p>
      </dgm:t>
    </dgm:pt>
    <dgm:pt modelId="{945E1E31-4CA7-44BC-B5EC-8D542649E3C2}" type="sibTrans" cxnId="{60735C41-DA53-4B7A-BEFD-61E76C33E9FD}">
      <dgm:prSet/>
      <dgm:spPr/>
      <dgm:t>
        <a:bodyPr/>
        <a:lstStyle/>
        <a:p>
          <a:endParaRPr lang="en-US" sz="1600"/>
        </a:p>
      </dgm:t>
    </dgm:pt>
    <dgm:pt modelId="{538F7CEA-07CD-48A5-8712-85ADACCEC4F5}">
      <dgm:prSet phldrT="[Text]" custT="1"/>
      <dgm:spPr>
        <a:ln>
          <a:solidFill>
            <a:srgbClr val="FF0000"/>
          </a:solidFill>
        </a:ln>
      </dgm:spPr>
      <dgm:t>
        <a:bodyPr/>
        <a:lstStyle/>
        <a:p>
          <a:endParaRPr lang="en-US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4AE5FEE-70C8-49F2-BD05-754A991E04A8}" type="parTrans" cxnId="{E4163A2C-6880-4116-93B7-93B8CC72A3B4}">
      <dgm:prSet/>
      <dgm:spPr/>
      <dgm:t>
        <a:bodyPr/>
        <a:lstStyle/>
        <a:p>
          <a:endParaRPr lang="en-US"/>
        </a:p>
      </dgm:t>
    </dgm:pt>
    <dgm:pt modelId="{533F620C-1F06-48C5-973E-48BB9B7D84EE}" type="sibTrans" cxnId="{E4163A2C-6880-4116-93B7-93B8CC72A3B4}">
      <dgm:prSet/>
      <dgm:spPr/>
      <dgm:t>
        <a:bodyPr/>
        <a:lstStyle/>
        <a:p>
          <a:endParaRPr lang="en-US"/>
        </a:p>
      </dgm:t>
    </dgm:pt>
    <dgm:pt modelId="{4C001612-D954-44A4-9AC0-244E1F315AFC}" type="pres">
      <dgm:prSet presAssocID="{5330093E-DFA0-4A3C-8792-3973DF9AB0E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0D9D666-6EE1-41F9-AC31-A76254EB7832}" type="pres">
      <dgm:prSet presAssocID="{D91A098D-5010-430C-91D8-E9E9B990FA8F}" presName="composite" presStyleCnt="0"/>
      <dgm:spPr/>
      <dgm:t>
        <a:bodyPr/>
        <a:lstStyle/>
        <a:p>
          <a:endParaRPr lang="en-US"/>
        </a:p>
      </dgm:t>
    </dgm:pt>
    <dgm:pt modelId="{5D0DCA08-68A1-48C0-8226-D6E810CDDB54}" type="pres">
      <dgm:prSet presAssocID="{D91A098D-5010-430C-91D8-E9E9B990FA8F}" presName="parentText" presStyleLbl="alignNode1" presStyleIdx="0" presStyleCnt="3" custScaleX="10749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CAE23D-E12D-4712-884E-2F26BAA5D5EC}" type="pres">
      <dgm:prSet presAssocID="{D91A098D-5010-430C-91D8-E9E9B990FA8F}" presName="descendantText" presStyleLbl="alignAcc1" presStyleIdx="0" presStyleCnt="3" custScaleY="132503" custLinFactNeighborX="0" custLinFactNeighborY="-4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3394B6-18E9-460E-93A9-B2286B653531}" type="pres">
      <dgm:prSet presAssocID="{A8A82C1A-1C59-4552-B6A2-AAD01BA7EEFD}" presName="sp" presStyleCnt="0"/>
      <dgm:spPr/>
      <dgm:t>
        <a:bodyPr/>
        <a:lstStyle/>
        <a:p>
          <a:endParaRPr lang="en-US"/>
        </a:p>
      </dgm:t>
    </dgm:pt>
    <dgm:pt modelId="{9FDE9DD5-8F7D-43D8-A31A-8CE55CF2E314}" type="pres">
      <dgm:prSet presAssocID="{D6F47119-5893-4851-B0B9-D788107D1805}" presName="composite" presStyleCnt="0"/>
      <dgm:spPr/>
      <dgm:t>
        <a:bodyPr/>
        <a:lstStyle/>
        <a:p>
          <a:endParaRPr lang="en-US"/>
        </a:p>
      </dgm:t>
    </dgm:pt>
    <dgm:pt modelId="{BF34627C-C8E3-437D-A774-BF185B3F5009}" type="pres">
      <dgm:prSet presAssocID="{D6F47119-5893-4851-B0B9-D788107D1805}" presName="parentText" presStyleLbl="alignNode1" presStyleIdx="1" presStyleCnt="3" custScaleX="10989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F43841-F93F-4016-B494-3563B587CC0E}" type="pres">
      <dgm:prSet presAssocID="{D6F47119-5893-4851-B0B9-D788107D1805}" presName="descendantText" presStyleLbl="alignAcc1" presStyleIdx="1" presStyleCnt="3" custLinFactNeighborX="4107" custLinFactNeighborY="14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1A958C-BAF8-47CE-8579-AC695ACB4D40}" type="pres">
      <dgm:prSet presAssocID="{059933C3-134D-4C91-9868-6818BCF1EAE5}" presName="sp" presStyleCnt="0"/>
      <dgm:spPr/>
      <dgm:t>
        <a:bodyPr/>
        <a:lstStyle/>
        <a:p>
          <a:endParaRPr lang="en-US"/>
        </a:p>
      </dgm:t>
    </dgm:pt>
    <dgm:pt modelId="{28326619-6CDF-4516-8EB6-7AC981F75682}" type="pres">
      <dgm:prSet presAssocID="{D008729D-17EE-4A4A-AA3A-E20CB30A3908}" presName="composite" presStyleCnt="0"/>
      <dgm:spPr/>
      <dgm:t>
        <a:bodyPr/>
        <a:lstStyle/>
        <a:p>
          <a:endParaRPr lang="en-US"/>
        </a:p>
      </dgm:t>
    </dgm:pt>
    <dgm:pt modelId="{5305B8E6-F2D0-4338-B48D-8C37FA46056E}" type="pres">
      <dgm:prSet presAssocID="{D008729D-17EE-4A4A-AA3A-E20CB30A3908}" presName="parentText" presStyleLbl="alignNode1" presStyleIdx="2" presStyleCnt="3" custScaleX="113059" custLinFactNeighborX="0" custLinFactNeighborY="-529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112CE1-F6DA-45FE-91FD-F8C59DF9B86E}" type="pres">
      <dgm:prSet presAssocID="{D008729D-17EE-4A4A-AA3A-E20CB30A3908}" presName="descendantText" presStyleLbl="alignAcc1" presStyleIdx="2" presStyleCnt="3" custLinFactNeighborX="592" custLinFactNeighborY="-59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04507FC-70D6-41EA-84F6-94B51DC4727A}" type="presOf" srcId="{CE27479B-9611-4A5E-B25F-E3EA097FFCC1}" destId="{05112CE1-F6DA-45FE-91FD-F8C59DF9B86E}" srcOrd="0" destOrd="0" presId="urn:microsoft.com/office/officeart/2005/8/layout/chevron2"/>
    <dgm:cxn modelId="{A7DB04A9-6764-4074-96AC-4EDDDC55F386}" type="presOf" srcId="{F4F4AEC0-38B5-4A3B-AD2A-A20FE3078E05}" destId="{38CAE23D-E12D-4712-884E-2F26BAA5D5EC}" srcOrd="0" destOrd="5" presId="urn:microsoft.com/office/officeart/2005/8/layout/chevron2"/>
    <dgm:cxn modelId="{60735C41-DA53-4B7A-BEFD-61E76C33E9FD}" srcId="{A03C2EEB-43BB-4C89-8FFF-B3F280694AD9}" destId="{CEC79C1D-1563-4E42-B7DA-9D2D701D68C9}" srcOrd="0" destOrd="0" parTransId="{1BFEEB2E-A082-475E-BB4B-7351CD0F3612}" sibTransId="{945E1E31-4CA7-44BC-B5EC-8D542649E3C2}"/>
    <dgm:cxn modelId="{D119CE35-B12E-4286-B303-5A0E2896B59B}" type="presOf" srcId="{CEC79C1D-1563-4E42-B7DA-9D2D701D68C9}" destId="{38CAE23D-E12D-4712-884E-2F26BAA5D5EC}" srcOrd="0" destOrd="2" presId="urn:microsoft.com/office/officeart/2005/8/layout/chevron2"/>
    <dgm:cxn modelId="{7CDDB156-922E-4361-8985-E34C8A6EF425}" type="presOf" srcId="{A03C2EEB-43BB-4C89-8FFF-B3F280694AD9}" destId="{38CAE23D-E12D-4712-884E-2F26BAA5D5EC}" srcOrd="0" destOrd="1" presId="urn:microsoft.com/office/officeart/2005/8/layout/chevron2"/>
    <dgm:cxn modelId="{C3199B68-6A3D-48CE-97E2-C89C944A7AB2}" srcId="{A03C2EEB-43BB-4C89-8FFF-B3F280694AD9}" destId="{F4F4AEC0-38B5-4A3B-AD2A-A20FE3078E05}" srcOrd="3" destOrd="0" parTransId="{D23420ED-AC99-45E2-B3BF-4985A08E321F}" sibTransId="{E4FB6258-8AED-4820-AEF3-93E14073317D}"/>
    <dgm:cxn modelId="{0752CDEC-57D9-4513-B6DA-DEAC4F64233E}" type="presOf" srcId="{F228276D-6213-46B6-ABFD-4EC3CB760919}" destId="{23F43841-F93F-4016-B494-3563B587CC0E}" srcOrd="0" destOrd="1" presId="urn:microsoft.com/office/officeart/2005/8/layout/chevron2"/>
    <dgm:cxn modelId="{7CC70F1A-75CF-40BF-B62A-F5E11DC677FE}" srcId="{D6F47119-5893-4851-B0B9-D788107D1805}" destId="{10B1B5C2-787E-47E8-9BED-4E925D7FF8F2}" srcOrd="0" destOrd="0" parTransId="{57637115-DF4A-4484-9291-D351F4DEB9B5}" sibTransId="{2B2E6A91-8F8E-4F29-82CC-E6C4FBEAD9B0}"/>
    <dgm:cxn modelId="{318F0971-862C-42DD-B917-500ED844BF9C}" type="presOf" srcId="{52305B78-9259-41CE-82F9-2AE1A24135A2}" destId="{38CAE23D-E12D-4712-884E-2F26BAA5D5EC}" srcOrd="0" destOrd="3" presId="urn:microsoft.com/office/officeart/2005/8/layout/chevron2"/>
    <dgm:cxn modelId="{251D4726-9224-4AEA-A771-4D50ED5FD381}" srcId="{A03C2EEB-43BB-4C89-8FFF-B3F280694AD9}" destId="{52305B78-9259-41CE-82F9-2AE1A24135A2}" srcOrd="1" destOrd="0" parTransId="{12E0A5E0-9ACA-4BEB-A042-CC24F548FDF5}" sibTransId="{6C42BD62-7A99-4F8C-8B83-6391D3376707}"/>
    <dgm:cxn modelId="{1EB1169B-8357-4348-86C1-B81545AE24B8}" srcId="{D008729D-17EE-4A4A-AA3A-E20CB30A3908}" destId="{1464E125-9343-4E2B-8987-2411B3CD60CC}" srcOrd="1" destOrd="0" parTransId="{6FB87225-1025-4330-8662-EEAF199793AA}" sibTransId="{F1037C38-D96E-468F-A857-5F7F8AD42B2C}"/>
    <dgm:cxn modelId="{E003E190-5C89-4120-A9D8-C59B3564CE6E}" srcId="{D91A098D-5010-430C-91D8-E9E9B990FA8F}" destId="{A03C2EEB-43BB-4C89-8FFF-B3F280694AD9}" srcOrd="1" destOrd="0" parTransId="{1A73C260-B214-46FD-95E2-AB617ABE56AF}" sibTransId="{05B4617F-C1D4-4D53-BF4E-B41C3ED17E72}"/>
    <dgm:cxn modelId="{5AF47887-9A12-4C37-A2CD-BBF578B7CDE5}" type="presOf" srcId="{10B1B5C2-787E-47E8-9BED-4E925D7FF8F2}" destId="{23F43841-F93F-4016-B494-3563B587CC0E}" srcOrd="0" destOrd="0" presId="urn:microsoft.com/office/officeart/2005/8/layout/chevron2"/>
    <dgm:cxn modelId="{7AF22818-96B1-4778-9F73-D679327A3852}" type="presOf" srcId="{ADCD9529-46D6-4965-9C93-E3E22DE0FE11}" destId="{23F43841-F93F-4016-B494-3563B587CC0E}" srcOrd="0" destOrd="2" presId="urn:microsoft.com/office/officeart/2005/8/layout/chevron2"/>
    <dgm:cxn modelId="{EF2CA79D-5F34-44CF-B2FB-7E5F07820460}" srcId="{5330093E-DFA0-4A3C-8792-3973DF9AB0EC}" destId="{D91A098D-5010-430C-91D8-E9E9B990FA8F}" srcOrd="0" destOrd="0" parTransId="{9B2F98E4-E4F1-4056-8DDE-4B6582233B48}" sibTransId="{A8A82C1A-1C59-4552-B6A2-AAD01BA7EEFD}"/>
    <dgm:cxn modelId="{E4D5657B-C268-4D34-8BA9-A9C14C5AF204}" srcId="{5330093E-DFA0-4A3C-8792-3973DF9AB0EC}" destId="{D6F47119-5893-4851-B0B9-D788107D1805}" srcOrd="1" destOrd="0" parTransId="{4FF9CE44-586A-446D-9975-1C1E2D7F35D3}" sibTransId="{059933C3-134D-4C91-9868-6818BCF1EAE5}"/>
    <dgm:cxn modelId="{B1526B7C-25B0-4F42-8993-91B0616A9D22}" type="presOf" srcId="{D6F47119-5893-4851-B0B9-D788107D1805}" destId="{BF34627C-C8E3-437D-A774-BF185B3F5009}" srcOrd="0" destOrd="0" presId="urn:microsoft.com/office/officeart/2005/8/layout/chevron2"/>
    <dgm:cxn modelId="{B9812A2D-E406-4C8F-B599-3ADBD4769D0F}" srcId="{10B1B5C2-787E-47E8-9BED-4E925D7FF8F2}" destId="{F228276D-6213-46B6-ABFD-4EC3CB760919}" srcOrd="0" destOrd="0" parTransId="{D4D211EC-B741-44C6-A255-521647892C6F}" sibTransId="{A367E977-0088-41B5-AEA6-8E5D0B6F4E0C}"/>
    <dgm:cxn modelId="{32CAF923-5A9E-490E-B98A-4FD7D30FEEBB}" type="presOf" srcId="{35AA43AF-EBB3-46E9-8FD6-2671FFE91E36}" destId="{38CAE23D-E12D-4712-884E-2F26BAA5D5EC}" srcOrd="0" destOrd="4" presId="urn:microsoft.com/office/officeart/2005/8/layout/chevron2"/>
    <dgm:cxn modelId="{54ACC23C-2CE3-4325-AEB7-865671D973D6}" srcId="{10B1B5C2-787E-47E8-9BED-4E925D7FF8F2}" destId="{ADCD9529-46D6-4965-9C93-E3E22DE0FE11}" srcOrd="1" destOrd="0" parTransId="{BFE09DB1-53E6-4EAA-B0CC-B83C996461D1}" sibTransId="{4D6A9215-6FA1-4373-8E2D-EB1566115999}"/>
    <dgm:cxn modelId="{E17A5C6D-0FAB-4C6C-850F-0B6C61B8D956}" type="presOf" srcId="{D008729D-17EE-4A4A-AA3A-E20CB30A3908}" destId="{5305B8E6-F2D0-4338-B48D-8C37FA46056E}" srcOrd="0" destOrd="0" presId="urn:microsoft.com/office/officeart/2005/8/layout/chevron2"/>
    <dgm:cxn modelId="{7B299C85-23CB-43FC-95F6-956A09457F6E}" type="presOf" srcId="{5330093E-DFA0-4A3C-8792-3973DF9AB0EC}" destId="{4C001612-D954-44A4-9AC0-244E1F315AFC}" srcOrd="0" destOrd="0" presId="urn:microsoft.com/office/officeart/2005/8/layout/chevron2"/>
    <dgm:cxn modelId="{A2F82646-CE98-4F35-8843-3F50B458EAAB}" srcId="{D008729D-17EE-4A4A-AA3A-E20CB30A3908}" destId="{CE27479B-9611-4A5E-B25F-E3EA097FFCC1}" srcOrd="0" destOrd="0" parTransId="{F10D7DEA-6298-4AE1-84F8-338B27730279}" sibTransId="{5E396A29-D58A-4B78-ACE4-C43EBA477675}"/>
    <dgm:cxn modelId="{6972ADFA-02A2-463F-BF40-ED0890F6D10E}" type="presOf" srcId="{D91A098D-5010-430C-91D8-E9E9B990FA8F}" destId="{5D0DCA08-68A1-48C0-8226-D6E810CDDB54}" srcOrd="0" destOrd="0" presId="urn:microsoft.com/office/officeart/2005/8/layout/chevron2"/>
    <dgm:cxn modelId="{20BF483E-C1E4-4CAE-B433-456C8639DAAC}" type="presOf" srcId="{538F7CEA-07CD-48A5-8712-85ADACCEC4F5}" destId="{38CAE23D-E12D-4712-884E-2F26BAA5D5EC}" srcOrd="0" destOrd="0" presId="urn:microsoft.com/office/officeart/2005/8/layout/chevron2"/>
    <dgm:cxn modelId="{D3CBD0AC-84CB-4D72-A045-225A033E36FB}" srcId="{A03C2EEB-43BB-4C89-8FFF-B3F280694AD9}" destId="{35AA43AF-EBB3-46E9-8FD6-2671FFE91E36}" srcOrd="2" destOrd="0" parTransId="{36690DDB-AB95-4328-84B4-D7875BF55847}" sibTransId="{2351DA0F-0BC3-46F6-BBC1-DC910362C7C8}"/>
    <dgm:cxn modelId="{091B46E7-5762-4651-9571-087719E08C71}" srcId="{5330093E-DFA0-4A3C-8792-3973DF9AB0EC}" destId="{D008729D-17EE-4A4A-AA3A-E20CB30A3908}" srcOrd="2" destOrd="0" parTransId="{BCBA37A7-A2E7-4985-B71E-5B8F7AB81F3A}" sibTransId="{7CBFE6C6-B288-414A-B180-E1E50523270A}"/>
    <dgm:cxn modelId="{8C2F9920-8C85-405C-BA22-3650F1B05BAF}" type="presOf" srcId="{1464E125-9343-4E2B-8987-2411B3CD60CC}" destId="{05112CE1-F6DA-45FE-91FD-F8C59DF9B86E}" srcOrd="0" destOrd="1" presId="urn:microsoft.com/office/officeart/2005/8/layout/chevron2"/>
    <dgm:cxn modelId="{E4163A2C-6880-4116-93B7-93B8CC72A3B4}" srcId="{D91A098D-5010-430C-91D8-E9E9B990FA8F}" destId="{538F7CEA-07CD-48A5-8712-85ADACCEC4F5}" srcOrd="0" destOrd="0" parTransId="{84AE5FEE-70C8-49F2-BD05-754A991E04A8}" sibTransId="{533F620C-1F06-48C5-973E-48BB9B7D84EE}"/>
    <dgm:cxn modelId="{E7A786F2-0971-4CEC-8C74-6764DC654250}" type="presParOf" srcId="{4C001612-D954-44A4-9AC0-244E1F315AFC}" destId="{40D9D666-6EE1-41F9-AC31-A76254EB7832}" srcOrd="0" destOrd="0" presId="urn:microsoft.com/office/officeart/2005/8/layout/chevron2"/>
    <dgm:cxn modelId="{F7497F9A-6E11-466A-8663-03ED11F28DA1}" type="presParOf" srcId="{40D9D666-6EE1-41F9-AC31-A76254EB7832}" destId="{5D0DCA08-68A1-48C0-8226-D6E810CDDB54}" srcOrd="0" destOrd="0" presId="urn:microsoft.com/office/officeart/2005/8/layout/chevron2"/>
    <dgm:cxn modelId="{BC07BABE-AA2C-4B25-8DE4-15DEBCBE5E76}" type="presParOf" srcId="{40D9D666-6EE1-41F9-AC31-A76254EB7832}" destId="{38CAE23D-E12D-4712-884E-2F26BAA5D5EC}" srcOrd="1" destOrd="0" presId="urn:microsoft.com/office/officeart/2005/8/layout/chevron2"/>
    <dgm:cxn modelId="{FB3E8699-2B2C-49A8-8531-F0EA4857C058}" type="presParOf" srcId="{4C001612-D954-44A4-9AC0-244E1F315AFC}" destId="{E33394B6-18E9-460E-93A9-B2286B653531}" srcOrd="1" destOrd="0" presId="urn:microsoft.com/office/officeart/2005/8/layout/chevron2"/>
    <dgm:cxn modelId="{71CD11DB-DD66-4676-82D0-322DB324EE52}" type="presParOf" srcId="{4C001612-D954-44A4-9AC0-244E1F315AFC}" destId="{9FDE9DD5-8F7D-43D8-A31A-8CE55CF2E314}" srcOrd="2" destOrd="0" presId="urn:microsoft.com/office/officeart/2005/8/layout/chevron2"/>
    <dgm:cxn modelId="{0743F7AB-0D99-47B7-8244-37B31B530DF6}" type="presParOf" srcId="{9FDE9DD5-8F7D-43D8-A31A-8CE55CF2E314}" destId="{BF34627C-C8E3-437D-A774-BF185B3F5009}" srcOrd="0" destOrd="0" presId="urn:microsoft.com/office/officeart/2005/8/layout/chevron2"/>
    <dgm:cxn modelId="{3853F450-CFE3-4F42-B4C8-F2FDB484F08F}" type="presParOf" srcId="{9FDE9DD5-8F7D-43D8-A31A-8CE55CF2E314}" destId="{23F43841-F93F-4016-B494-3563B587CC0E}" srcOrd="1" destOrd="0" presId="urn:microsoft.com/office/officeart/2005/8/layout/chevron2"/>
    <dgm:cxn modelId="{6FAEB9F7-2424-4361-83A8-A79314BD7FCE}" type="presParOf" srcId="{4C001612-D954-44A4-9AC0-244E1F315AFC}" destId="{461A958C-BAF8-47CE-8579-AC695ACB4D40}" srcOrd="3" destOrd="0" presId="urn:microsoft.com/office/officeart/2005/8/layout/chevron2"/>
    <dgm:cxn modelId="{F03585B7-80FF-47A9-BBE7-B5D9CD5F8C3A}" type="presParOf" srcId="{4C001612-D954-44A4-9AC0-244E1F315AFC}" destId="{28326619-6CDF-4516-8EB6-7AC981F75682}" srcOrd="4" destOrd="0" presId="urn:microsoft.com/office/officeart/2005/8/layout/chevron2"/>
    <dgm:cxn modelId="{14B61AD2-BF52-4E5D-9129-620C89A37E16}" type="presParOf" srcId="{28326619-6CDF-4516-8EB6-7AC981F75682}" destId="{5305B8E6-F2D0-4338-B48D-8C37FA46056E}" srcOrd="0" destOrd="0" presId="urn:microsoft.com/office/officeart/2005/8/layout/chevron2"/>
    <dgm:cxn modelId="{C0E430E0-5973-49B9-8545-1EB662C90F09}" type="presParOf" srcId="{28326619-6CDF-4516-8EB6-7AC981F75682}" destId="{05112CE1-F6DA-45FE-91FD-F8C59DF9B86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85BC29-8DF3-F144-8A0A-8493F3EEA37A}" type="datetimeFigureOut">
              <a:rPr lang="en-US" smtClean="0"/>
              <a:t>12/7/2011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A7452C-0A13-C447-BA57-7F548E1AE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2733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268557-E376-0946-9F44-EA7BAAE1DC32}" type="datetimeFigureOut">
              <a:rPr lang="en-US" smtClean="0"/>
              <a:t>12/7/2011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DB7E98-F343-8748-B849-B8F9147EE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1824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8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08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08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08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08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103319D4-2772-4117-9B1F-752BF5B7F8B7}" type="slidenum">
              <a:rPr lang="en-US" smtClean="0"/>
              <a:pPr eaLnBrk="1" hangingPunct="1"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smtClean="0">
              <a:ea typeface="ＭＳ Ｐゴシック" pitchFamily="34" charset="-128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8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08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08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08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08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22821C37-4B66-4715-B3A5-16F7C5D420C1}" type="slidenum">
              <a:rPr lang="en-US" smtClean="0"/>
              <a:pPr eaLnBrk="1" hangingPunct="1"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8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08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08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08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08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5462C305-4E14-495C-A20B-E5B06A02A1C2}" type="slidenum">
              <a:rPr lang="en-US" smtClean="0"/>
              <a:pPr eaLnBrk="1" hangingPunct="1"/>
              <a:t>11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jpe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Relationship Id="rId6" Type="http://schemas.openxmlformats.org/officeDocument/2006/relationships/image" Target="../media/image4.jpe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:\Users\camuscl\AppData\Local\Microsoft\Windows\Temporary Internet Files\Content.IE5\GTVTTPZC\MP900438622[3].jpg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86" y="-812573"/>
            <a:ext cx="897541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FOND_COVER_transp.png"/>
          <p:cNvPicPr>
            <a:picLocks noChangeAspect="1"/>
          </p:cNvPicPr>
          <p:nvPr userDrawn="1"/>
        </p:nvPicPr>
        <p:blipFill>
          <a:blip r:embed="rId4" cstate="print">
            <a:duotone>
              <a:prstClr val="black"/>
              <a:srgbClr val="2953DB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79770" y="0"/>
            <a:ext cx="9223769" cy="6858000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 userDrawn="1">
            <p:ph type="dt" sz="half" idx="10"/>
          </p:nvPr>
        </p:nvSpPr>
        <p:spPr>
          <a:xfrm>
            <a:off x="6772479" y="568030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400" b="0">
                <a:latin typeface="+mj-lt"/>
              </a:defRPr>
            </a:lvl1pPr>
          </a:lstStyle>
          <a:p>
            <a:pPr algn="r"/>
            <a:r>
              <a:rPr lang="en-US" smtClean="0">
                <a:solidFill>
                  <a:schemeClr val="bg1"/>
                </a:solidFill>
              </a:rPr>
              <a:t>05/12/2011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à coins arrondis 7"/>
          <p:cNvSpPr/>
          <p:nvPr userDrawn="1"/>
        </p:nvSpPr>
        <p:spPr>
          <a:xfrm>
            <a:off x="-224009" y="770475"/>
            <a:ext cx="2937944" cy="127564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9" name="Picture 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21" y="845118"/>
            <a:ext cx="2299484" cy="1047335"/>
          </a:xfrm>
          <a:prstGeom prst="rect">
            <a:avLst/>
          </a:prstGeom>
        </p:spPr>
      </p:pic>
      <p:sp>
        <p:nvSpPr>
          <p:cNvPr id="10" name="ZoneTexte 9"/>
          <p:cNvSpPr txBox="1"/>
          <p:nvPr userDrawn="1"/>
        </p:nvSpPr>
        <p:spPr>
          <a:xfrm>
            <a:off x="3275856" y="2060848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062238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13C88-EC78-44E8-B483-AD933E070FFD}" type="datetimeFigureOut">
              <a:rPr lang="en-IE" smtClean="0"/>
              <a:t>07/12/2011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26841-8EAE-4D1C-8409-B3A3A9A3771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32665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13C88-EC78-44E8-B483-AD933E070FFD}" type="datetimeFigureOut">
              <a:rPr lang="en-IE" smtClean="0"/>
              <a:t>07/12/2011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26841-8EAE-4D1C-8409-B3A3A9A3771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250718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13C88-EC78-44E8-B483-AD933E070FFD}" type="datetimeFigureOut">
              <a:rPr lang="en-IE" smtClean="0"/>
              <a:t>07/12/2011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26841-8EAE-4D1C-8409-B3A3A9A3771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386773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13C88-EC78-44E8-B483-AD933E070FFD}" type="datetimeFigureOut">
              <a:rPr lang="en-IE" smtClean="0"/>
              <a:t>07/12/2011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26841-8EAE-4D1C-8409-B3A3A9A3771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547907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13C88-EC78-44E8-B483-AD933E070FFD}" type="datetimeFigureOut">
              <a:rPr lang="en-IE" smtClean="0"/>
              <a:t>07/12/2011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26841-8EAE-4D1C-8409-B3A3A9A3771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253313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13C88-EC78-44E8-B483-AD933E070FFD}" type="datetimeFigureOut">
              <a:rPr lang="en-IE" smtClean="0"/>
              <a:t>07/12/2011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26841-8EAE-4D1C-8409-B3A3A9A3771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295625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13C88-EC78-44E8-B483-AD933E070FFD}" type="datetimeFigureOut">
              <a:rPr lang="en-IE" smtClean="0"/>
              <a:t>07/12/2011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26841-8EAE-4D1C-8409-B3A3A9A3771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85156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sz="quarter" idx="10"/>
          </p:nvPr>
        </p:nvSpPr>
        <p:spPr>
          <a:xfrm>
            <a:off x="611560" y="1961456"/>
            <a:ext cx="8208912" cy="3987824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Verdana" pitchFamily="34" charset="0"/>
              </a:defRPr>
            </a:lvl1pPr>
            <a:lvl2pPr>
              <a:defRPr baseline="0">
                <a:latin typeface="Verdana" pitchFamily="34" charset="0"/>
              </a:defRPr>
            </a:lvl2pPr>
            <a:lvl3pPr>
              <a:defRPr baseline="0">
                <a:latin typeface="Verdana" pitchFamily="34" charset="0"/>
              </a:defRPr>
            </a:lvl3pPr>
            <a:lvl4pPr>
              <a:defRPr baseline="0">
                <a:latin typeface="Verdana" pitchFamily="34" charset="0"/>
              </a:defRPr>
            </a:lvl4pPr>
            <a:lvl5pPr>
              <a:defRPr baseline="0">
                <a:latin typeface="Verdana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rgbClr val="005BAB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85612043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27088" y="1811338"/>
            <a:ext cx="3919537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buFont typeface="Wingdings" pitchFamily="2" charset="2"/>
              <a:buChar char="§"/>
              <a:defRPr sz="2400"/>
            </a:lvl2pPr>
            <a:lvl3pPr>
              <a:defRPr sz="2000"/>
            </a:lvl3pPr>
            <a:lvl4pPr>
              <a:buFont typeface="Arial" pitchFamily="34" charset="0"/>
              <a:buChar char="•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899025" y="1811338"/>
            <a:ext cx="3921125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itre 9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rgbClr val="005BAB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719164811"/>
      </p:ext>
    </p:extLst>
  </p:cSld>
  <p:clrMapOvr>
    <a:masterClrMapping/>
  </p:clrMapOvr>
  <p:transition spd="med"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contenuto 2"/>
          <p:cNvSpPr>
            <a:spLocks noGrp="1"/>
          </p:cNvSpPr>
          <p:nvPr>
            <p:ph sz="half" idx="1"/>
          </p:nvPr>
        </p:nvSpPr>
        <p:spPr>
          <a:xfrm>
            <a:off x="827088" y="1811338"/>
            <a:ext cx="3919537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buFont typeface="Wingdings" pitchFamily="2" charset="2"/>
              <a:buChar char="§"/>
              <a:defRPr sz="2400"/>
            </a:lvl2pPr>
            <a:lvl3pPr>
              <a:defRPr sz="2000"/>
            </a:lvl3pPr>
            <a:lvl4pPr>
              <a:buFont typeface="Arial" pitchFamily="34" charset="0"/>
              <a:buChar char="•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Segnaposto contenuto 3"/>
          <p:cNvSpPr>
            <a:spLocks noGrp="1"/>
          </p:cNvSpPr>
          <p:nvPr>
            <p:ph sz="half" idx="2"/>
          </p:nvPr>
        </p:nvSpPr>
        <p:spPr>
          <a:xfrm>
            <a:off x="4899025" y="1811338"/>
            <a:ext cx="3921125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Titre 9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rgbClr val="005BAB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65138999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05/12/2011</a:t>
            </a:r>
            <a:endParaRPr lang="en-US"/>
          </a:p>
        </p:txBody>
      </p:sp>
      <p:sp>
        <p:nvSpPr>
          <p:cNvPr id="9" name="Round Single Corner Rectangle 7"/>
          <p:cNvSpPr/>
          <p:nvPr userDrawn="1"/>
        </p:nvSpPr>
        <p:spPr>
          <a:xfrm rot="10800000">
            <a:off x="2217329" y="0"/>
            <a:ext cx="6926671" cy="692675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0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951" y="-1"/>
            <a:ext cx="1466401" cy="667895"/>
          </a:xfrm>
          <a:prstGeom prst="rect">
            <a:avLst/>
          </a:prstGeom>
        </p:spPr>
      </p:pic>
      <p:sp>
        <p:nvSpPr>
          <p:cNvPr id="13" name="Round Single Corner Rectangle 7"/>
          <p:cNvSpPr/>
          <p:nvPr userDrawn="1"/>
        </p:nvSpPr>
        <p:spPr>
          <a:xfrm rot="10800000">
            <a:off x="2217329" y="0"/>
            <a:ext cx="6926671" cy="692675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4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951" y="-1"/>
            <a:ext cx="1466401" cy="6678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66737" y="451556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7222798"/>
      </p:ext>
    </p:extLst>
  </p:cSld>
  <p:clrMapOvr>
    <a:masterClrMapping/>
  </p:clrMapOvr>
  <p:transition spd="med"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893694"/>
      </p:ext>
    </p:extLst>
  </p:cSld>
  <p:clrMapOvr>
    <a:masterClrMapping/>
  </p:clrMapOvr>
  <p:transition spd="med"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82663" y="771525"/>
            <a:ext cx="7837487" cy="10398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27088" y="1811338"/>
            <a:ext cx="7993062" cy="44259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008987"/>
      </p:ext>
    </p:extLst>
  </p:cSld>
  <p:clrMapOvr>
    <a:masterClrMapping/>
  </p:clrMapOvr>
  <p:transition spd="med"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045" y="1083733"/>
            <a:ext cx="7772400" cy="76764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5BA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9045" y="1941690"/>
            <a:ext cx="7772400" cy="1752600"/>
          </a:xfrm>
          <a:prstGeom prst="rect">
            <a:avLst/>
          </a:prstGeom>
        </p:spPr>
        <p:txBody>
          <a:bodyPr/>
          <a:lstStyle>
            <a:lvl1pPr marL="0" indent="0" algn="l">
              <a:buSzPct val="150000"/>
              <a:buFont typeface="Arial" pitchFamily="34" charset="0"/>
              <a:buChar char="•"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 Click to edit Master subtitle style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38800" y="6492875"/>
            <a:ext cx="2133600" cy="365125"/>
          </a:xfrm>
        </p:spPr>
        <p:txBody>
          <a:bodyPr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05/12/2011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6492875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IE" smtClean="0"/>
              <a:t>Getting to 2014: A Contribution from Regional Initiatives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1371600" y="0"/>
            <a:ext cx="7772400" cy="76764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5BA1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ＭＳ Ｐゴシック" pitchFamily="-108" charset="-128"/>
                <a:cs typeface="+mj-cs"/>
              </a:rPr>
              <a:t>Click to edit Master title style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ＭＳ Ｐゴシック" pitchFamily="-108" charset="-12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782690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:\Users\camuscl\AppData\Local\Microsoft\Windows\Temporary Internet Files\Content.IE5\GTVTTPZC\MP900438622[3].jpg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86" y="-812573"/>
            <a:ext cx="897541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FOND_COVER_transp.png"/>
          <p:cNvPicPr>
            <a:picLocks noChangeAspect="1"/>
          </p:cNvPicPr>
          <p:nvPr userDrawn="1"/>
        </p:nvPicPr>
        <p:blipFill>
          <a:blip r:embed="rId4" cstate="print">
            <a:duotone>
              <a:prstClr val="black"/>
              <a:srgbClr val="2953DB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79770" y="0"/>
            <a:ext cx="9223769" cy="6858000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 userDrawn="1">
            <p:ph type="dt" sz="half" idx="10"/>
          </p:nvPr>
        </p:nvSpPr>
        <p:spPr>
          <a:xfrm>
            <a:off x="6772479" y="568030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400" b="0">
                <a:latin typeface="+mj-lt"/>
              </a:defRPr>
            </a:lvl1pPr>
          </a:lstStyle>
          <a:p>
            <a:pPr algn="r"/>
            <a:r>
              <a:rPr lang="en-US" smtClean="0">
                <a:solidFill>
                  <a:schemeClr val="bg1"/>
                </a:solidFill>
              </a:rPr>
              <a:t>05/12/2011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à coins arrondis 7"/>
          <p:cNvSpPr/>
          <p:nvPr userDrawn="1"/>
        </p:nvSpPr>
        <p:spPr>
          <a:xfrm>
            <a:off x="-224009" y="770475"/>
            <a:ext cx="2937944" cy="127564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9" name="Picture 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21" y="845118"/>
            <a:ext cx="2299484" cy="1047335"/>
          </a:xfrm>
          <a:prstGeom prst="rect">
            <a:avLst/>
          </a:prstGeom>
        </p:spPr>
      </p:pic>
      <p:sp>
        <p:nvSpPr>
          <p:cNvPr id="10" name="ZoneTexte 9"/>
          <p:cNvSpPr txBox="1"/>
          <p:nvPr userDrawn="1"/>
        </p:nvSpPr>
        <p:spPr>
          <a:xfrm>
            <a:off x="3275856" y="2060848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06223808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sz="quarter" idx="10"/>
          </p:nvPr>
        </p:nvSpPr>
        <p:spPr>
          <a:xfrm>
            <a:off x="611560" y="1961456"/>
            <a:ext cx="8208912" cy="3987824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Verdana" pitchFamily="34" charset="0"/>
              </a:defRPr>
            </a:lvl1pPr>
            <a:lvl2pPr>
              <a:defRPr baseline="0">
                <a:latin typeface="Verdana" pitchFamily="34" charset="0"/>
              </a:defRPr>
            </a:lvl2pPr>
            <a:lvl3pPr>
              <a:defRPr baseline="0">
                <a:latin typeface="Verdana" pitchFamily="34" charset="0"/>
              </a:defRPr>
            </a:lvl3pPr>
            <a:lvl4pPr>
              <a:defRPr baseline="0">
                <a:latin typeface="Verdana" pitchFamily="34" charset="0"/>
              </a:defRPr>
            </a:lvl4pPr>
            <a:lvl5pPr>
              <a:defRPr baseline="0">
                <a:latin typeface="Verdana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rgbClr val="005BAB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856120433"/>
      </p:ext>
    </p:extLst>
  </p:cSld>
  <p:clrMapOvr>
    <a:masterClrMapping/>
  </p:clrMapOvr>
  <p:transition spd="med">
    <p:wipe dir="r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27088" y="1811338"/>
            <a:ext cx="3919537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buFont typeface="Wingdings" pitchFamily="2" charset="2"/>
              <a:buChar char="§"/>
              <a:defRPr sz="2400"/>
            </a:lvl2pPr>
            <a:lvl3pPr>
              <a:defRPr sz="2000"/>
            </a:lvl3pPr>
            <a:lvl4pPr>
              <a:buFont typeface="Arial" pitchFamily="34" charset="0"/>
              <a:buChar char="•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899025" y="1811338"/>
            <a:ext cx="3921125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itre 9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rgbClr val="005BAB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719164811"/>
      </p:ext>
    </p:extLst>
  </p:cSld>
  <p:clrMapOvr>
    <a:masterClrMapping/>
  </p:clrMapOvr>
  <p:transition spd="med">
    <p:wipe dir="r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contenuto 2"/>
          <p:cNvSpPr>
            <a:spLocks noGrp="1"/>
          </p:cNvSpPr>
          <p:nvPr>
            <p:ph sz="half" idx="1"/>
          </p:nvPr>
        </p:nvSpPr>
        <p:spPr>
          <a:xfrm>
            <a:off x="827088" y="1811338"/>
            <a:ext cx="3919537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buFont typeface="Wingdings" pitchFamily="2" charset="2"/>
              <a:buChar char="§"/>
              <a:defRPr sz="2400"/>
            </a:lvl2pPr>
            <a:lvl3pPr>
              <a:defRPr sz="2000"/>
            </a:lvl3pPr>
            <a:lvl4pPr>
              <a:buFont typeface="Arial" pitchFamily="34" charset="0"/>
              <a:buChar char="•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Segnaposto contenuto 3"/>
          <p:cNvSpPr>
            <a:spLocks noGrp="1"/>
          </p:cNvSpPr>
          <p:nvPr>
            <p:ph sz="half" idx="2"/>
          </p:nvPr>
        </p:nvSpPr>
        <p:spPr>
          <a:xfrm>
            <a:off x="4899025" y="1811338"/>
            <a:ext cx="3921125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Titre 9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rgbClr val="005BAB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651389994"/>
      </p:ext>
    </p:extLst>
  </p:cSld>
  <p:clrMapOvr>
    <a:masterClrMapping/>
  </p:clrMapOvr>
  <p:transition spd="med">
    <p:wipe dir="r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66737" y="451556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7222798"/>
      </p:ext>
    </p:extLst>
  </p:cSld>
  <p:clrMapOvr>
    <a:masterClrMapping/>
  </p:clrMapOvr>
  <p:transition spd="med">
    <p:wipe dir="r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893694"/>
      </p:ext>
    </p:extLst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05/12/2011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82663" y="771525"/>
            <a:ext cx="7837487" cy="10398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27088" y="1811338"/>
            <a:ext cx="7993062" cy="44259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008987"/>
      </p:ext>
    </p:extLst>
  </p:cSld>
  <p:clrMapOvr>
    <a:masterClrMapping/>
  </p:clrMapOvr>
  <p:transition spd="med">
    <p:wipe dir="r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045" y="1083733"/>
            <a:ext cx="7772400" cy="76764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5BA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9045" y="1941690"/>
            <a:ext cx="7772400" cy="1752600"/>
          </a:xfrm>
          <a:prstGeom prst="rect">
            <a:avLst/>
          </a:prstGeom>
        </p:spPr>
        <p:txBody>
          <a:bodyPr/>
          <a:lstStyle>
            <a:lvl1pPr marL="0" indent="0" algn="l">
              <a:buSzPct val="150000"/>
              <a:buFont typeface="Arial" pitchFamily="34" charset="0"/>
              <a:buChar char="•"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 Click to edit Master subtitle style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38800" y="6492875"/>
            <a:ext cx="2133600" cy="365125"/>
          </a:xfrm>
        </p:spPr>
        <p:txBody>
          <a:bodyPr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05/12/2011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6492875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IE" smtClean="0"/>
              <a:t>Getting to 2014: A Contribution from Regional Initiatives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1371600" y="0"/>
            <a:ext cx="7772400" cy="76764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5BA1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ＭＳ Ｐゴシック" pitchFamily="-108" charset="-128"/>
                <a:cs typeface="+mj-cs"/>
              </a:rPr>
              <a:t>Click to edit Master title style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ＭＳ Ｐゴシック" pitchFamily="-108" charset="-12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7826909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05/12/2011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Getting to 2014: A Contribution from Regional Initiatives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4DB6-6332-DE47-A727-F70E28B760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05/12/2011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Getting to 2014: A Contribution from Regional Initiatives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4DB6-6332-DE47-A727-F70E28B760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05/12/2011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Getting to 2014: A Contribution from Regional Initiatives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4DB6-6332-DE47-A727-F70E28B760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05/12/2011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Getting to 2014: A Contribution from Regional Initiatives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4DB6-6332-DE47-A727-F70E28B760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05/12/2011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Getting to 2014: A Contribution from Regional Initiatives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4DB6-6332-DE47-A727-F70E28B760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05/12/2011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Getting to 2014: A Contribution from Regional Initiatives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4DB6-6332-DE47-A727-F70E28B760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05/12/2011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Getting to 2014: A Contribution from Regional Initiatives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4DB6-6332-DE47-A727-F70E28B760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05/12/2011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Getting to 2014: A Contribution from Regional Initiatives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4DB6-6332-DE47-A727-F70E28B760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3271790"/>
      </p:ext>
    </p:extLst>
  </p:cSld>
  <p:clrMapOvr>
    <a:masterClrMapping/>
  </p:clrMapOvr>
  <p:transition spd="med">
    <p:wipe dir="r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05/12/2011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Getting to 2014: A Contribution from Regional Initiatives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4DB6-6332-DE47-A727-F70E28B760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05/12/2011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Getting to 2014: A Contribution from Regional Initiatives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4DB6-6332-DE47-A727-F70E28B760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05/12/2011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Getting to 2014: A Contribution from Regional Initiatives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4DB6-6332-DE47-A727-F70E28B760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82663" y="771525"/>
            <a:ext cx="7837487" cy="1039813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2087950"/>
      </p:ext>
    </p:extLst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13C88-EC78-44E8-B483-AD933E070FFD}" type="datetimeFigureOut">
              <a:rPr lang="en-IE" smtClean="0"/>
              <a:t>07/12/2011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26841-8EAE-4D1C-8409-B3A3A9A3771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57220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13C88-EC78-44E8-B483-AD933E070FFD}" type="datetimeFigureOut">
              <a:rPr lang="en-IE" smtClean="0"/>
              <a:t>07/12/2011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26841-8EAE-4D1C-8409-B3A3A9A3771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96811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13C88-EC78-44E8-B483-AD933E070FFD}" type="datetimeFigureOut">
              <a:rPr lang="en-IE" smtClean="0"/>
              <a:t>07/12/2011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26841-8EAE-4D1C-8409-B3A3A9A3771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43955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13C88-EC78-44E8-B483-AD933E070FFD}" type="datetimeFigureOut">
              <a:rPr lang="en-IE" smtClean="0"/>
              <a:t>07/12/2011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26841-8EAE-4D1C-8409-B3A3A9A3771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67352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Relationship Id="rId9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8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27.xml"/><Relationship Id="rId9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slideLayout" Target="../slideLayouts/slideLayout42.xml"/><Relationship Id="rId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41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05/12/2011</a:t>
            </a:r>
            <a:endParaRPr lang="en-US"/>
          </a:p>
        </p:txBody>
      </p:sp>
      <p:sp>
        <p:nvSpPr>
          <p:cNvPr id="3" name="Round Single Corner Rectangle 5"/>
          <p:cNvSpPr/>
          <p:nvPr userDrawn="1"/>
        </p:nvSpPr>
        <p:spPr>
          <a:xfrm>
            <a:off x="0" y="6381721"/>
            <a:ext cx="7937681" cy="476279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/>
          </a:p>
        </p:txBody>
      </p:sp>
      <p:sp>
        <p:nvSpPr>
          <p:cNvPr id="6" name="Round Single Corner Rectangle 7"/>
          <p:cNvSpPr/>
          <p:nvPr userDrawn="1"/>
        </p:nvSpPr>
        <p:spPr>
          <a:xfrm rot="10800000">
            <a:off x="2217329" y="0"/>
            <a:ext cx="6926671" cy="692675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7" name="Picture 12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951" y="-1"/>
            <a:ext cx="1466401" cy="667895"/>
          </a:xfrm>
          <a:prstGeom prst="rect">
            <a:avLst/>
          </a:prstGeom>
        </p:spPr>
      </p:pic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8823" y="146756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IE" smtClean="0"/>
              <a:t>Getting to 2014: A Contribution from Regional Initiatives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49" r:id="rId2"/>
    <p:sldLayoutId id="2147483650" r:id="rId3"/>
    <p:sldLayoutId id="2147483703" r:id="rId4"/>
    <p:sldLayoutId id="2147483704" r:id="rId5"/>
  </p:sldLayoutIdLst>
  <p:timing>
    <p:tnLst>
      <p:par>
        <p:cTn id="1" dur="indefinite" restart="never" nodeType="tmRoot"/>
      </p:par>
    </p:tnLst>
  </p:timing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13C88-EC78-44E8-B483-AD933E070FFD}" type="datetimeFigureOut">
              <a:rPr lang="en-IE" smtClean="0"/>
              <a:t>07/12/2011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26841-8EAE-4D1C-8409-B3A3A9A3771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63304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ingle Corner Rectangle 5"/>
          <p:cNvSpPr/>
          <p:nvPr/>
        </p:nvSpPr>
        <p:spPr>
          <a:xfrm>
            <a:off x="0" y="6381721"/>
            <a:ext cx="7937681" cy="476279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5620869" y="64928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 algn="r"/>
            <a:r>
              <a:rPr lang="en-US" b="1" smtClean="0">
                <a:solidFill>
                  <a:srgbClr val="FFFFFF"/>
                </a:solidFill>
                <a:cs typeface="Verdana"/>
              </a:rPr>
              <a:t>05/12/2011</a:t>
            </a:r>
            <a:endParaRPr lang="en-US" b="1" dirty="0">
              <a:solidFill>
                <a:srgbClr val="FFFFFF"/>
              </a:solidFill>
              <a:cs typeface="Verdana"/>
            </a:endParaRPr>
          </a:p>
        </p:txBody>
      </p:sp>
      <p:sp>
        <p:nvSpPr>
          <p:cNvPr id="18" name="Round Single Corner Rectangle 7"/>
          <p:cNvSpPr/>
          <p:nvPr/>
        </p:nvSpPr>
        <p:spPr>
          <a:xfrm rot="10800000">
            <a:off x="2217329" y="0"/>
            <a:ext cx="6926671" cy="692675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23" name="Picture 1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951" y="-1"/>
            <a:ext cx="1466401" cy="667895"/>
          </a:xfrm>
          <a:prstGeom prst="rect">
            <a:avLst/>
          </a:prstGeom>
        </p:spPr>
      </p:pic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8823" y="146756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IE" smtClean="0"/>
              <a:t>Getting to 2014: A Contribution from Regional Initiatives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324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</p:sldLayoutIdLst>
  <p:transition spd="med">
    <p:wipe dir="r"/>
  </p:transition>
  <p:timing>
    <p:tnLst>
      <p:par>
        <p:cTn id="1" dur="indefinite" restart="never" nodeType="tmRoot"/>
      </p:par>
    </p:tnLst>
  </p:timing>
  <p:hf sldNum="0" hd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ＭＳ Ｐゴシック" pitchFamily="-108" charset="-128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-108" charset="-128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-108" charset="-128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-108" charset="-128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-108" charset="-128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444500" indent="-4445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SzPct val="400000"/>
        <a:buFont typeface="Trebuchet MS" pitchFamily="34" charset="0"/>
        <a:buChar char="."/>
        <a:defRPr sz="28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1pPr>
      <a:lvl2pPr marL="998538" indent="-3683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SzPct val="125000"/>
        <a:buFont typeface="Trebuchet MS" pitchFamily="34" charset="0"/>
        <a:buChar char="»"/>
        <a:defRPr sz="2600">
          <a:solidFill>
            <a:schemeClr val="tx1"/>
          </a:solidFill>
          <a:latin typeface="+mn-lt"/>
          <a:ea typeface="ＭＳ Ｐゴシック" pitchFamily="-108" charset="-128"/>
        </a:defRPr>
      </a:lvl2pPr>
      <a:lvl3pPr marL="1406525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400">
          <a:solidFill>
            <a:schemeClr val="tx1"/>
          </a:solidFill>
          <a:latin typeface="+mn-lt"/>
          <a:ea typeface="ＭＳ Ｐゴシック" pitchFamily="-108" charset="-128"/>
        </a:defRPr>
      </a:lvl3pPr>
      <a:lvl4pPr marL="1814513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SzPct val="125000"/>
        <a:buFont typeface="Arial" charset="0"/>
        <a:buChar char="­"/>
        <a:defRPr sz="2200">
          <a:solidFill>
            <a:schemeClr val="tx1"/>
          </a:solidFill>
          <a:latin typeface="+mn-lt"/>
          <a:ea typeface="ＭＳ Ｐゴシック" pitchFamily="-108" charset="-128"/>
        </a:defRPr>
      </a:lvl4pPr>
      <a:lvl5pPr marL="22225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5pPr>
      <a:lvl6pPr marL="26797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6pPr>
      <a:lvl7pPr marL="31369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7pPr>
      <a:lvl8pPr marL="35941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8pPr>
      <a:lvl9pPr marL="40513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ingle Corner Rectangle 5"/>
          <p:cNvSpPr/>
          <p:nvPr/>
        </p:nvSpPr>
        <p:spPr>
          <a:xfrm>
            <a:off x="0" y="6381721"/>
            <a:ext cx="7937681" cy="476279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5620869" y="64928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 algn="r"/>
            <a:r>
              <a:rPr lang="en-US" b="1" smtClean="0">
                <a:solidFill>
                  <a:srgbClr val="FFFFFF"/>
                </a:solidFill>
                <a:cs typeface="Verdana"/>
              </a:rPr>
              <a:t>05/12/2011</a:t>
            </a:r>
            <a:endParaRPr lang="en-US" b="1" dirty="0">
              <a:solidFill>
                <a:srgbClr val="FFFFFF"/>
              </a:solidFill>
              <a:cs typeface="Verdana"/>
            </a:endParaRPr>
          </a:p>
        </p:txBody>
      </p:sp>
      <p:sp>
        <p:nvSpPr>
          <p:cNvPr id="18" name="Round Single Corner Rectangle 7"/>
          <p:cNvSpPr/>
          <p:nvPr/>
        </p:nvSpPr>
        <p:spPr>
          <a:xfrm rot="10800000">
            <a:off x="2217329" y="0"/>
            <a:ext cx="6926671" cy="692675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23" name="Picture 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951" y="-1"/>
            <a:ext cx="1466401" cy="667895"/>
          </a:xfrm>
          <a:prstGeom prst="rect">
            <a:avLst/>
          </a:prstGeom>
        </p:spPr>
      </p:pic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8823" y="146756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IE" smtClean="0"/>
              <a:t>Getting to 2014: A Contribution from Regional Initiatives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324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</p:sldLayoutIdLst>
  <p:transition spd="med">
    <p:wipe dir="r"/>
  </p:transition>
  <p:timing>
    <p:tnLst>
      <p:par>
        <p:cTn id="1" dur="indefinite" restart="never" nodeType="tmRoot"/>
      </p:par>
    </p:tnLst>
  </p:timing>
  <p:hf sldNum="0" hd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ＭＳ Ｐゴシック" pitchFamily="-108" charset="-128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-108" charset="-128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-108" charset="-128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-108" charset="-128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-108" charset="-128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444500" indent="-4445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SzPct val="400000"/>
        <a:buFont typeface="Trebuchet MS" pitchFamily="34" charset="0"/>
        <a:buChar char="."/>
        <a:defRPr sz="28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1pPr>
      <a:lvl2pPr marL="998538" indent="-3683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SzPct val="125000"/>
        <a:buFont typeface="Trebuchet MS" pitchFamily="34" charset="0"/>
        <a:buChar char="»"/>
        <a:defRPr sz="2600">
          <a:solidFill>
            <a:schemeClr val="tx1"/>
          </a:solidFill>
          <a:latin typeface="+mn-lt"/>
          <a:ea typeface="ＭＳ Ｐゴシック" pitchFamily="-108" charset="-128"/>
        </a:defRPr>
      </a:lvl2pPr>
      <a:lvl3pPr marL="1406525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400">
          <a:solidFill>
            <a:schemeClr val="tx1"/>
          </a:solidFill>
          <a:latin typeface="+mn-lt"/>
          <a:ea typeface="ＭＳ Ｐゴシック" pitchFamily="-108" charset="-128"/>
        </a:defRPr>
      </a:lvl3pPr>
      <a:lvl4pPr marL="1814513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SzPct val="125000"/>
        <a:buFont typeface="Arial" charset="0"/>
        <a:buChar char="­"/>
        <a:defRPr sz="2200">
          <a:solidFill>
            <a:schemeClr val="tx1"/>
          </a:solidFill>
          <a:latin typeface="+mn-lt"/>
          <a:ea typeface="ＭＳ Ｐゴシック" pitchFamily="-108" charset="-128"/>
        </a:defRPr>
      </a:lvl4pPr>
      <a:lvl5pPr marL="22225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5pPr>
      <a:lvl6pPr marL="26797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6pPr>
      <a:lvl7pPr marL="31369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7pPr>
      <a:lvl8pPr marL="35941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8pPr>
      <a:lvl9pPr marL="40513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05/12/2011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E" smtClean="0"/>
              <a:t>Getting to 2014: A Contribution from Regional Initiatives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04DB6-6332-DE47-A727-F70E28B760D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" Target="slide2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US" b="1" dirty="0" smtClean="0">
                <a:solidFill>
                  <a:schemeClr val="bg1"/>
                </a:solidFill>
              </a:rPr>
              <a:t>09/12/2011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26429" y="5645317"/>
            <a:ext cx="71104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FFFF"/>
                </a:solidFill>
                <a:latin typeface="Verdana"/>
                <a:cs typeface="Verdana"/>
              </a:rPr>
              <a:t>NWE Stakeholders Group meeting-London</a:t>
            </a:r>
            <a:endParaRPr lang="en-US" sz="2000" b="1" dirty="0">
              <a:solidFill>
                <a:srgbClr val="FFFFFF"/>
              </a:solidFill>
              <a:latin typeface="Verdana"/>
              <a:cs typeface="Verdana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587" y="770475"/>
            <a:ext cx="2299484" cy="104733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285999" y="2124818"/>
            <a:ext cx="6620079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529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Getting to 2014</a:t>
            </a:r>
            <a:r>
              <a:rPr lang="en-US" sz="2400" b="1" dirty="0">
                <a:solidFill>
                  <a:schemeClr val="accent6"/>
                </a:solidFill>
                <a:latin typeface="+mj-lt"/>
                <a:ea typeface="ＭＳ Ｐゴシック" charset="-128"/>
                <a:cs typeface="+mj-cs"/>
              </a:rPr>
              <a:t/>
            </a:r>
            <a:br>
              <a:rPr lang="en-US" sz="2400" b="1" dirty="0">
                <a:solidFill>
                  <a:schemeClr val="accent6"/>
                </a:solidFill>
                <a:latin typeface="+mj-lt"/>
                <a:ea typeface="ＭＳ Ｐゴシック" charset="-128"/>
                <a:cs typeface="+mj-cs"/>
              </a:rPr>
            </a:br>
            <a:r>
              <a:rPr lang="en-US" sz="2000" b="1" dirty="0">
                <a:solidFill>
                  <a:srgbClr val="00529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contribution from the Regional Initiatives Process </a:t>
            </a:r>
          </a:p>
          <a:p>
            <a:pPr algn="r"/>
            <a:endParaRPr lang="en-GB" i="1" dirty="0" smtClean="0">
              <a:solidFill>
                <a:srgbClr val="00529B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GB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Christophe </a:t>
            </a:r>
            <a:r>
              <a:rPr lang="en-GB" b="1" i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Gence-Creux</a:t>
            </a:r>
            <a:endParaRPr lang="en-GB" b="1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GB" dirty="0">
                <a:latin typeface="Verdana" pitchFamily="34" charset="0"/>
                <a:ea typeface="Verdana" pitchFamily="34" charset="0"/>
                <a:cs typeface="Verdana" pitchFamily="34" charset="0"/>
              </a:rPr>
              <a:t>Head of the Electricity Department, ACER</a:t>
            </a:r>
          </a:p>
          <a:p>
            <a:endParaRPr lang="en-GB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solidFill>
                  <a:srgbClr val="00529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				</a:t>
            </a:r>
            <a:r>
              <a:rPr lang="en-US" dirty="0">
                <a:solidFill>
                  <a:srgbClr val="00529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en-US" dirty="0" smtClean="0">
                <a:solidFill>
                  <a:srgbClr val="00529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			</a:t>
            </a:r>
            <a:endParaRPr lang="en-IE" dirty="0">
              <a:solidFill>
                <a:srgbClr val="00529B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57777" y="0"/>
            <a:ext cx="6886223" cy="722489"/>
          </a:xfrm>
          <a:prstGeom prst="rect">
            <a:avLst/>
          </a:prstGeom>
        </p:spPr>
        <p:txBody>
          <a:bodyPr anchor="ctr"/>
          <a:lstStyle/>
          <a:p>
            <a:r>
              <a:rPr lang="en-GB" sz="2400" b="1" dirty="0">
                <a:solidFill>
                  <a:schemeClr val="l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strong momentum…</a:t>
            </a:r>
          </a:p>
        </p:txBody>
      </p:sp>
      <p:sp>
        <p:nvSpPr>
          <p:cNvPr id="12291" name="Rectangle 84"/>
          <p:cNvSpPr txBox="1">
            <a:spLocks/>
          </p:cNvSpPr>
          <p:nvPr/>
        </p:nvSpPr>
        <p:spPr bwMode="gray">
          <a:xfrm>
            <a:off x="323850" y="2781300"/>
            <a:ext cx="8569325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marL="444500" indent="-4445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buClr>
                <a:srgbClr val="005BAB"/>
              </a:buClr>
              <a:buSzPct val="400000"/>
            </a:pPr>
            <a:r>
              <a:rPr lang="en-GB" sz="2400"/>
              <a:t>	</a:t>
            </a:r>
            <a:r>
              <a:rPr lang="en-GB" sz="2600"/>
              <a:t>“</a:t>
            </a:r>
            <a:r>
              <a:rPr lang="en-GB" sz="2600" b="1" i="1"/>
              <a:t>The internal market should be completed by 2014</a:t>
            </a:r>
            <a:r>
              <a:rPr lang="en-GB" sz="2600" i="1"/>
              <a:t> so as to allow gas and electricity to flow freely</a:t>
            </a:r>
            <a:r>
              <a:rPr lang="en-GB" sz="2600"/>
              <a:t>.”</a:t>
            </a:r>
          </a:p>
          <a:p>
            <a:pPr eaLnBrk="1" hangingPunct="1">
              <a:buClr>
                <a:srgbClr val="005BAB"/>
              </a:buClr>
              <a:buSzPct val="400000"/>
            </a:pPr>
            <a:r>
              <a:rPr lang="it-IT" sz="2400"/>
              <a:t>				</a:t>
            </a:r>
          </a:p>
          <a:p>
            <a:pPr eaLnBrk="1" hangingPunct="1">
              <a:buClr>
                <a:srgbClr val="005BAB"/>
              </a:buClr>
              <a:buSzPct val="400000"/>
            </a:pPr>
            <a:r>
              <a:rPr lang="it-IT" sz="2400"/>
              <a:t>	Eu</a:t>
            </a:r>
            <a:r>
              <a:rPr lang="en-GB" sz="2400"/>
              <a:t>ropean Council - 4 February 2011 - Conclusions on Energy (paragraph 4)</a:t>
            </a:r>
            <a:endParaRPr lang="en-GB" sz="2300"/>
          </a:p>
          <a:p>
            <a:pPr eaLnBrk="1" hangingPunct="1">
              <a:buClr>
                <a:srgbClr val="005BAB"/>
              </a:buClr>
              <a:buSzPct val="400000"/>
            </a:pPr>
            <a:endParaRPr lang="en-GB" sz="2300"/>
          </a:p>
          <a:p>
            <a:pPr eaLnBrk="1" hangingPunct="1">
              <a:buClr>
                <a:srgbClr val="005BAB"/>
              </a:buClr>
              <a:buSzPct val="400000"/>
            </a:pPr>
            <a:endParaRPr lang="en-GB" sz="2300"/>
          </a:p>
          <a:p>
            <a:pPr eaLnBrk="1" hangingPunct="1">
              <a:buClr>
                <a:srgbClr val="005BAB"/>
              </a:buClr>
              <a:buSzPct val="400000"/>
              <a:buFont typeface="Trebuchet MS" pitchFamily="34" charset="0"/>
              <a:buChar char="."/>
            </a:pPr>
            <a:endParaRPr lang="en-GB" sz="2300"/>
          </a:p>
        </p:txBody>
      </p:sp>
      <p:sp>
        <p:nvSpPr>
          <p:cNvPr id="5" name="Date Placeholder 3"/>
          <p:cNvSpPr txBox="1">
            <a:spLocks/>
          </p:cNvSpPr>
          <p:nvPr/>
        </p:nvSpPr>
        <p:spPr>
          <a:xfrm>
            <a:off x="457200" y="6457951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rgbClr val="FFFFFF"/>
                </a:solidFill>
                <a:latin typeface="Verdana"/>
                <a:cs typeface="Verdana"/>
              </a:rPr>
              <a:t>09/12/2011</a:t>
            </a:r>
            <a:endParaRPr lang="en-US" sz="1200" dirty="0">
              <a:solidFill>
                <a:srgbClr val="FFFFFF"/>
              </a:solidFill>
              <a:latin typeface="Verdana"/>
              <a:cs typeface="Verdana"/>
            </a:endParaRPr>
          </a:p>
        </p:txBody>
      </p:sp>
      <p:sp>
        <p:nvSpPr>
          <p:cNvPr id="6" name="Footer Placeholder 1"/>
          <p:cNvSpPr txBox="1">
            <a:spLocks/>
          </p:cNvSpPr>
          <p:nvPr/>
        </p:nvSpPr>
        <p:spPr>
          <a:xfrm>
            <a:off x="3135489" y="6469240"/>
            <a:ext cx="41910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NWE Stakeholders Group meeting-London</a:t>
            </a:r>
            <a:endParaRPr lang="en-U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57254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22550" y="-48506"/>
            <a:ext cx="6197600" cy="770996"/>
          </a:xfrm>
          <a:prstGeom prst="rect">
            <a:avLst/>
          </a:prstGeom>
        </p:spPr>
        <p:txBody>
          <a:bodyPr anchor="ctr"/>
          <a:lstStyle/>
          <a:p>
            <a:r>
              <a:rPr lang="en-GB" sz="2400" b="1" dirty="0">
                <a:solidFill>
                  <a:schemeClr val="l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…for a clear target</a:t>
            </a:r>
          </a:p>
        </p:txBody>
      </p:sp>
      <p:sp>
        <p:nvSpPr>
          <p:cNvPr id="28" name="CasellaDiTesto 8"/>
          <p:cNvSpPr txBox="1">
            <a:spLocks noChangeArrowheads="1"/>
          </p:cNvSpPr>
          <p:nvPr/>
        </p:nvSpPr>
        <p:spPr bwMode="auto">
          <a:xfrm>
            <a:off x="7115175" y="1741484"/>
            <a:ext cx="1704975" cy="2678112"/>
          </a:xfrm>
          <a:prstGeom prst="rect">
            <a:avLst/>
          </a:prstGeom>
          <a:solidFill>
            <a:srgbClr val="99CCFF"/>
          </a:solidFill>
          <a:ln w="38100">
            <a:solidFill>
              <a:srgbClr val="003399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lang="en-GB" sz="2400" dirty="0" smtClean="0"/>
          </a:p>
          <a:p>
            <a:pPr algn="ctr" eaLnBrk="1" hangingPunct="1">
              <a:defRPr/>
            </a:pPr>
            <a:r>
              <a:rPr lang="en-GB" sz="2400" dirty="0" smtClean="0">
                <a:solidFill>
                  <a:srgbClr val="000066"/>
                </a:solidFill>
              </a:rPr>
              <a:t/>
            </a:r>
            <a:br>
              <a:rPr lang="en-GB" sz="2400" dirty="0" smtClean="0">
                <a:solidFill>
                  <a:srgbClr val="000066"/>
                </a:solidFill>
              </a:rPr>
            </a:br>
            <a:r>
              <a:rPr lang="en-GB" sz="24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Balancing Markets</a:t>
            </a:r>
            <a:br>
              <a:rPr lang="en-GB" sz="24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24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24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sz="2400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>
              <a:defRPr/>
            </a:pPr>
            <a:endParaRPr lang="en-GB" sz="2400" dirty="0" smtClean="0"/>
          </a:p>
        </p:txBody>
      </p:sp>
      <p:grpSp>
        <p:nvGrpSpPr>
          <p:cNvPr id="29" name="Group 28"/>
          <p:cNvGrpSpPr>
            <a:grpSpLocks/>
          </p:cNvGrpSpPr>
          <p:nvPr/>
        </p:nvGrpSpPr>
        <p:grpSpPr bwMode="auto">
          <a:xfrm>
            <a:off x="323850" y="804859"/>
            <a:ext cx="8424863" cy="915987"/>
            <a:chOff x="323850" y="1484313"/>
            <a:chExt cx="8424863" cy="915987"/>
          </a:xfrm>
        </p:grpSpPr>
        <p:sp>
          <p:nvSpPr>
            <p:cNvPr id="13324" name="Triangolo isoscele 9"/>
            <p:cNvSpPr>
              <a:spLocks noChangeArrowheads="1"/>
            </p:cNvSpPr>
            <p:nvPr/>
          </p:nvSpPr>
          <p:spPr bwMode="auto">
            <a:xfrm>
              <a:off x="323850" y="1484313"/>
              <a:ext cx="8424863" cy="915987"/>
            </a:xfrm>
            <a:prstGeom prst="triangle">
              <a:avLst>
                <a:gd name="adj" fmla="val 50000"/>
              </a:avLst>
            </a:prstGeom>
            <a:solidFill>
              <a:srgbClr val="003399"/>
            </a:solidFill>
            <a:ln w="38100">
              <a:solidFill>
                <a:srgbClr val="003399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en-GB" sz="2400"/>
            </a:p>
          </p:txBody>
        </p:sp>
        <p:sp>
          <p:nvSpPr>
            <p:cNvPr id="13325" name="CasellaDiTesto 11"/>
            <p:cNvSpPr txBox="1">
              <a:spLocks noChangeArrowheads="1"/>
            </p:cNvSpPr>
            <p:nvPr/>
          </p:nvSpPr>
          <p:spPr bwMode="auto">
            <a:xfrm>
              <a:off x="2195513" y="1887538"/>
              <a:ext cx="482600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r>
                <a:rPr lang="en-GB" sz="2400" b="1" dirty="0">
                  <a:solidFill>
                    <a:schemeClr val="bg1"/>
                  </a:solidFill>
                </a:rPr>
                <a:t>Internal Electricity Market</a:t>
              </a:r>
            </a:p>
          </p:txBody>
        </p:sp>
      </p:grpSp>
      <p:sp>
        <p:nvSpPr>
          <p:cNvPr id="13318" name="CasellaDiTesto 12"/>
          <p:cNvSpPr txBox="1">
            <a:spLocks noChangeArrowheads="1"/>
          </p:cNvSpPr>
          <p:nvPr/>
        </p:nvSpPr>
        <p:spPr bwMode="auto">
          <a:xfrm>
            <a:off x="179388" y="4405309"/>
            <a:ext cx="8785225" cy="1570037"/>
          </a:xfrm>
          <a:prstGeom prst="rect">
            <a:avLst/>
          </a:prstGeom>
          <a:solidFill>
            <a:srgbClr val="003399"/>
          </a:solidFill>
          <a:ln w="38100">
            <a:solidFill>
              <a:srgbClr val="003399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2400" b="1" dirty="0">
                <a:solidFill>
                  <a:schemeClr val="bg1"/>
                </a:solidFill>
              </a:rPr>
              <a:t>Adequate Network Development (EU TYNDP and EIP)</a:t>
            </a:r>
          </a:p>
          <a:p>
            <a:pPr algn="ctr" eaLnBrk="1" hangingPunct="1"/>
            <a:r>
              <a:rPr lang="en-GB" sz="2400" b="1" dirty="0">
                <a:solidFill>
                  <a:schemeClr val="bg1"/>
                </a:solidFill>
              </a:rPr>
              <a:t>TSO/ISO/ITO Unbundling</a:t>
            </a:r>
          </a:p>
          <a:p>
            <a:pPr algn="ctr" eaLnBrk="1" hangingPunct="1"/>
            <a:r>
              <a:rPr lang="en-GB" sz="2400" b="1" dirty="0">
                <a:solidFill>
                  <a:schemeClr val="bg1"/>
                </a:solidFill>
              </a:rPr>
              <a:t>Strengthened powers and independence for NRAs</a:t>
            </a:r>
          </a:p>
          <a:p>
            <a:pPr algn="ctr" eaLnBrk="1" hangingPunct="1"/>
            <a:r>
              <a:rPr lang="en-GB" sz="2400" b="1" dirty="0">
                <a:solidFill>
                  <a:schemeClr val="bg1"/>
                </a:solidFill>
              </a:rPr>
              <a:t>Higher coordination requirements (ACER &amp; ENTSO-E)</a:t>
            </a:r>
          </a:p>
        </p:txBody>
      </p:sp>
      <p:grpSp>
        <p:nvGrpSpPr>
          <p:cNvPr id="33" name="Group 32"/>
          <p:cNvGrpSpPr>
            <a:grpSpLocks/>
          </p:cNvGrpSpPr>
          <p:nvPr/>
        </p:nvGrpSpPr>
        <p:grpSpPr bwMode="auto">
          <a:xfrm>
            <a:off x="323850" y="1741484"/>
            <a:ext cx="6769100" cy="2678112"/>
            <a:chOff x="323850" y="1946800"/>
            <a:chExt cx="6769100" cy="2678112"/>
          </a:xfrm>
        </p:grpSpPr>
        <p:sp>
          <p:nvSpPr>
            <p:cNvPr id="34" name="CasellaDiTesto 7"/>
            <p:cNvSpPr txBox="1">
              <a:spLocks noChangeArrowheads="1"/>
            </p:cNvSpPr>
            <p:nvPr/>
          </p:nvSpPr>
          <p:spPr bwMode="auto">
            <a:xfrm>
              <a:off x="1979613" y="1946800"/>
              <a:ext cx="1655762" cy="2678112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rgbClr val="003399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defRPr/>
              </a:pPr>
              <a:endParaRPr lang="en-GB" sz="2400" dirty="0" smtClean="0"/>
            </a:p>
            <a:p>
              <a:pPr algn="ctr" eaLnBrk="1" hangingPunct="1">
                <a:defRPr/>
              </a:pPr>
              <a:endParaRPr lang="en-GB" sz="24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eaLnBrk="1" hangingPunct="1">
                <a:defRPr/>
              </a:pPr>
              <a:r>
                <a:rPr lang="en-GB" sz="2400" dirty="0" smtClean="0">
                  <a:solidFill>
                    <a:srgbClr val="0000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Long-Term </a:t>
              </a:r>
              <a:r>
                <a:rPr lang="en-GB" sz="2400" dirty="0">
                  <a:solidFill>
                    <a:srgbClr val="0000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Capacity </a:t>
              </a:r>
              <a:r>
                <a:rPr lang="en-GB" sz="2400" dirty="0" smtClean="0">
                  <a:solidFill>
                    <a:srgbClr val="0000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Allocation</a:t>
              </a:r>
            </a:p>
            <a:p>
              <a:pPr algn="ctr" eaLnBrk="1" hangingPunct="1">
                <a:defRPr/>
              </a:pPr>
              <a:endParaRPr lang="en-GB" sz="24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eaLnBrk="1" hangingPunct="1">
                <a:defRPr/>
              </a:pPr>
              <a:endParaRPr lang="en-GB" sz="2400" dirty="0" smtClean="0"/>
            </a:p>
          </p:txBody>
        </p:sp>
        <p:sp>
          <p:nvSpPr>
            <p:cNvPr id="35" name="CasellaDiTesto 10"/>
            <p:cNvSpPr txBox="1">
              <a:spLocks noChangeArrowheads="1"/>
            </p:cNvSpPr>
            <p:nvPr/>
          </p:nvSpPr>
          <p:spPr bwMode="auto">
            <a:xfrm>
              <a:off x="3635375" y="1946800"/>
              <a:ext cx="1800225" cy="2678112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rgbClr val="003399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defRPr/>
              </a:pPr>
              <a:endParaRPr lang="en-GB" sz="2400" dirty="0" smtClean="0"/>
            </a:p>
            <a:p>
              <a:pPr algn="ctr" eaLnBrk="1" hangingPunct="1">
                <a:defRPr/>
              </a:pPr>
              <a:endParaRPr lang="en-GB" sz="24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eaLnBrk="1" hangingPunct="1">
                <a:defRPr/>
              </a:pPr>
              <a:r>
                <a:rPr lang="en-GB" sz="2400" dirty="0" smtClean="0">
                  <a:solidFill>
                    <a:srgbClr val="0000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Day-Ahead Capacity Allocation</a:t>
              </a:r>
            </a:p>
            <a:p>
              <a:pPr algn="ctr" eaLnBrk="1" hangingPunct="1">
                <a:defRPr/>
              </a:pPr>
              <a:endParaRPr lang="en-GB" sz="24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eaLnBrk="1" hangingPunct="1">
                <a:defRPr/>
              </a:pPr>
              <a:endParaRPr lang="en-GB" sz="2400" dirty="0" smtClean="0"/>
            </a:p>
          </p:txBody>
        </p:sp>
        <p:sp>
          <p:nvSpPr>
            <p:cNvPr id="36" name="CasellaDiTesto 5"/>
            <p:cNvSpPr txBox="1">
              <a:spLocks noChangeArrowheads="1"/>
            </p:cNvSpPr>
            <p:nvPr/>
          </p:nvSpPr>
          <p:spPr bwMode="auto">
            <a:xfrm>
              <a:off x="323850" y="1946800"/>
              <a:ext cx="1727200" cy="2678112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rgbClr val="003399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defRPr/>
              </a:pPr>
              <a:endParaRPr lang="en-GB" sz="2400" dirty="0" smtClean="0"/>
            </a:p>
            <a:p>
              <a:pPr algn="ctr" eaLnBrk="1" hangingPunct="1">
                <a:defRPr/>
              </a:pPr>
              <a:r>
                <a:rPr lang="en-GB" sz="2400" dirty="0" smtClean="0">
                  <a:solidFill>
                    <a:srgbClr val="000066"/>
                  </a:solidFill>
                </a:rPr>
                <a:t/>
              </a:r>
              <a:br>
                <a:rPr lang="en-GB" sz="2400" dirty="0" smtClean="0">
                  <a:solidFill>
                    <a:srgbClr val="000066"/>
                  </a:solidFill>
                </a:rPr>
              </a:br>
              <a:r>
                <a:rPr lang="en-US" sz="2400" dirty="0" smtClean="0">
                  <a:solidFill>
                    <a:srgbClr val="0000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Capacity Calculation</a:t>
              </a:r>
            </a:p>
            <a:p>
              <a:pPr algn="ctr" eaLnBrk="1" hangingPunct="1">
                <a:defRPr/>
              </a:pPr>
              <a:endParaRPr lang="en-US" sz="24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eaLnBrk="1" hangingPunct="1">
                <a:defRPr/>
              </a:pPr>
              <a:endParaRPr lang="en-GB" sz="24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eaLnBrk="1" hangingPunct="1">
                <a:defRPr/>
              </a:pPr>
              <a:endParaRPr lang="en-GB" sz="24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7" name="CasellaDiTesto 10"/>
            <p:cNvSpPr txBox="1">
              <a:spLocks noChangeArrowheads="1"/>
            </p:cNvSpPr>
            <p:nvPr/>
          </p:nvSpPr>
          <p:spPr bwMode="auto">
            <a:xfrm>
              <a:off x="5435600" y="1946800"/>
              <a:ext cx="1657350" cy="2678112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rgbClr val="003399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defRPr/>
              </a:pPr>
              <a:endParaRPr lang="en-GB" sz="2400" dirty="0" smtClean="0"/>
            </a:p>
            <a:p>
              <a:pPr algn="ctr" eaLnBrk="1" hangingPunct="1">
                <a:defRPr/>
              </a:pPr>
              <a:endParaRPr lang="en-GB" sz="24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eaLnBrk="1" hangingPunct="1">
                <a:defRPr/>
              </a:pPr>
              <a:r>
                <a:rPr lang="en-GB" sz="2400" dirty="0" smtClean="0">
                  <a:solidFill>
                    <a:srgbClr val="0000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Intraday Capacity Allocation</a:t>
              </a:r>
            </a:p>
            <a:p>
              <a:pPr algn="ctr" eaLnBrk="1" hangingPunct="1">
                <a:defRPr/>
              </a:pPr>
              <a:endParaRPr lang="en-GB" sz="24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eaLnBrk="1" hangingPunct="1">
                <a:defRPr/>
              </a:pPr>
              <a:endParaRPr lang="en-GB" sz="2400" dirty="0" smtClean="0"/>
            </a:p>
          </p:txBody>
        </p:sp>
      </p:grpSp>
      <p:sp>
        <p:nvSpPr>
          <p:cNvPr id="14" name="Date Placeholder 3"/>
          <p:cNvSpPr txBox="1">
            <a:spLocks/>
          </p:cNvSpPr>
          <p:nvPr/>
        </p:nvSpPr>
        <p:spPr>
          <a:xfrm>
            <a:off x="457200" y="6457951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rgbClr val="FFFFFF"/>
                </a:solidFill>
                <a:latin typeface="Verdana"/>
                <a:cs typeface="Verdana"/>
              </a:rPr>
              <a:t>09/12/2011</a:t>
            </a:r>
            <a:endParaRPr lang="en-US" sz="1200" dirty="0">
              <a:solidFill>
                <a:srgbClr val="FFFFFF"/>
              </a:solidFill>
              <a:latin typeface="Verdana"/>
              <a:cs typeface="Verdana"/>
            </a:endParaRPr>
          </a:p>
        </p:txBody>
      </p:sp>
      <p:sp>
        <p:nvSpPr>
          <p:cNvPr id="15" name="Footer Placeholder 1"/>
          <p:cNvSpPr txBox="1">
            <a:spLocks/>
          </p:cNvSpPr>
          <p:nvPr/>
        </p:nvSpPr>
        <p:spPr>
          <a:xfrm>
            <a:off x="3135489" y="6469240"/>
            <a:ext cx="41910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NWE Stakeholders Group meeting-London</a:t>
            </a:r>
            <a:endParaRPr lang="en-U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20949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519287" y="2418447"/>
            <a:ext cx="8071557" cy="1135040"/>
          </a:xfrm>
          <a:prstGeom prst="roundRect">
            <a:avLst/>
          </a:prstGeom>
          <a:solidFill>
            <a:srgbClr val="D6E7F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TextBox 8"/>
          <p:cNvSpPr txBox="1"/>
          <p:nvPr/>
        </p:nvSpPr>
        <p:spPr>
          <a:xfrm>
            <a:off x="451553" y="1845327"/>
            <a:ext cx="85633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7F7F7F"/>
              </a:buClr>
              <a:buSzPct val="115000"/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529B"/>
                </a:solidFill>
                <a:latin typeface="Verdana"/>
                <a:cs typeface="Verdana"/>
              </a:rPr>
              <a:t>The Birth of ACER</a:t>
            </a:r>
          </a:p>
          <a:p>
            <a:pPr marL="342900" indent="-342900">
              <a:lnSpc>
                <a:spcPct val="150000"/>
              </a:lnSpc>
              <a:buClr>
                <a:srgbClr val="7F7F7F"/>
              </a:buClr>
              <a:buSzPct val="115000"/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529B"/>
                </a:solidFill>
                <a:latin typeface="Verdana"/>
                <a:cs typeface="Verdana"/>
              </a:rPr>
              <a:t>Role of Framework Guidelines and Network Codes</a:t>
            </a:r>
          </a:p>
          <a:p>
            <a:pPr marL="342900" indent="-342900">
              <a:lnSpc>
                <a:spcPct val="150000"/>
              </a:lnSpc>
              <a:buClr>
                <a:srgbClr val="7F7F7F"/>
              </a:buClr>
              <a:buSzPct val="115000"/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529B"/>
                </a:solidFill>
                <a:latin typeface="Verdana"/>
                <a:cs typeface="Verdana"/>
              </a:rPr>
              <a:t>Role of Regional Initiatives </a:t>
            </a:r>
          </a:p>
          <a:p>
            <a:pPr marL="342900" indent="-342900">
              <a:lnSpc>
                <a:spcPct val="150000"/>
              </a:lnSpc>
              <a:buClr>
                <a:srgbClr val="7F7F7F"/>
              </a:buClr>
              <a:buSzPct val="115000"/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529B"/>
                </a:solidFill>
                <a:latin typeface="Verdana"/>
                <a:cs typeface="Verdana"/>
              </a:rPr>
              <a:t>Progress to Date and Challenges to Come</a:t>
            </a:r>
          </a:p>
          <a:p>
            <a:pPr marL="342900" indent="-342900">
              <a:lnSpc>
                <a:spcPct val="150000"/>
              </a:lnSpc>
              <a:buClr>
                <a:srgbClr val="7F7F7F"/>
              </a:buClr>
              <a:buSzPct val="115000"/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529B"/>
                </a:solidFill>
                <a:latin typeface="Verdana"/>
                <a:cs typeface="Verdana"/>
              </a:rPr>
              <a:t>The Way Forward</a:t>
            </a:r>
            <a:endParaRPr lang="en-US" sz="2400" b="1" dirty="0">
              <a:solidFill>
                <a:srgbClr val="00529B"/>
              </a:solidFill>
              <a:latin typeface="Verdana"/>
              <a:cs typeface="Verdana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951" y="-1"/>
            <a:ext cx="1466401" cy="667895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2217330" y="-1"/>
            <a:ext cx="6951629" cy="722487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Outline</a:t>
            </a:r>
            <a:endParaRPr lang="en-IE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Date Placeholder 3"/>
          <p:cNvSpPr txBox="1">
            <a:spLocks/>
          </p:cNvSpPr>
          <p:nvPr/>
        </p:nvSpPr>
        <p:spPr>
          <a:xfrm>
            <a:off x="457200" y="6457951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rgbClr val="FFFFFF"/>
                </a:solidFill>
                <a:latin typeface="Verdana"/>
                <a:cs typeface="Verdana"/>
              </a:rPr>
              <a:t>09/12/2011</a:t>
            </a:r>
            <a:endParaRPr lang="en-US" sz="1200" dirty="0">
              <a:solidFill>
                <a:srgbClr val="FFFFFF"/>
              </a:solidFill>
              <a:latin typeface="Verdana"/>
              <a:cs typeface="Verdana"/>
            </a:endParaRPr>
          </a:p>
        </p:txBody>
      </p:sp>
      <p:sp>
        <p:nvSpPr>
          <p:cNvPr id="10" name="Footer Placeholder 1"/>
          <p:cNvSpPr txBox="1">
            <a:spLocks/>
          </p:cNvSpPr>
          <p:nvPr/>
        </p:nvSpPr>
        <p:spPr>
          <a:xfrm>
            <a:off x="3135489" y="6469240"/>
            <a:ext cx="41910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NWE Stakeholders Group meeting-London</a:t>
            </a:r>
            <a:endParaRPr lang="en-U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247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325510" y="0"/>
            <a:ext cx="6508045" cy="661280"/>
          </a:xfrm>
        </p:spPr>
        <p:txBody>
          <a:bodyPr/>
          <a:lstStyle/>
          <a:p>
            <a:pPr>
              <a:defRPr/>
            </a:pPr>
            <a:r>
              <a:rPr lang="en-GB" sz="2400" b="1" dirty="0">
                <a:solidFill>
                  <a:schemeClr val="l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Process </a:t>
            </a:r>
            <a:r>
              <a:rPr lang="en-GB" sz="2400" b="1" dirty="0" smtClean="0">
                <a:solidFill>
                  <a:schemeClr val="l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description</a:t>
            </a:r>
            <a:endParaRPr lang="en-GB" sz="2400" b="1" dirty="0">
              <a:solidFill>
                <a:schemeClr val="lt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363" name="Content Placeholder 2"/>
          <p:cNvSpPr>
            <a:spLocks/>
          </p:cNvSpPr>
          <p:nvPr/>
        </p:nvSpPr>
        <p:spPr bwMode="gray">
          <a:xfrm>
            <a:off x="91547" y="908574"/>
            <a:ext cx="8208962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marL="444500" indent="-444500" eaLnBrk="0" hangingPunct="0">
              <a:lnSpc>
                <a:spcPct val="150000"/>
              </a:lnSpc>
              <a:buClr>
                <a:srgbClr val="005BAB"/>
              </a:buClr>
              <a:buSzPct val="400000"/>
              <a:buFont typeface="Trebuchet MS" pitchFamily="34" charset="0"/>
              <a:buChar char="."/>
            </a:pPr>
            <a:r>
              <a:rPr lang="en-GB" sz="2200" dirty="0"/>
              <a:t>General timeline as set out in Reg. (EC) 714/2009</a:t>
            </a:r>
          </a:p>
          <a:p>
            <a:pPr marL="444500" indent="-444500" eaLnBrk="0" hangingPunct="0">
              <a:lnSpc>
                <a:spcPct val="150000"/>
              </a:lnSpc>
              <a:buClr>
                <a:srgbClr val="005BAB"/>
              </a:buClr>
              <a:buSzPct val="400000"/>
              <a:buFont typeface="Trebuchet MS" pitchFamily="34" charset="0"/>
              <a:buChar char="."/>
            </a:pPr>
            <a:endParaRPr lang="en-GB" sz="2200" dirty="0"/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047" y="1629299"/>
            <a:ext cx="8121650" cy="4652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Date Placeholder 3"/>
          <p:cNvSpPr txBox="1">
            <a:spLocks/>
          </p:cNvSpPr>
          <p:nvPr/>
        </p:nvSpPr>
        <p:spPr>
          <a:xfrm>
            <a:off x="457200" y="6457951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rgbClr val="FFFFFF"/>
                </a:solidFill>
                <a:latin typeface="Verdana"/>
                <a:cs typeface="Verdana"/>
              </a:rPr>
              <a:t>09/12/2011</a:t>
            </a:r>
            <a:endParaRPr lang="en-US" sz="1200" dirty="0">
              <a:solidFill>
                <a:srgbClr val="FFFFFF"/>
              </a:solidFill>
              <a:latin typeface="Verdana"/>
              <a:cs typeface="Verdana"/>
            </a:endParaRPr>
          </a:p>
        </p:txBody>
      </p:sp>
      <p:sp>
        <p:nvSpPr>
          <p:cNvPr id="6" name="Footer Placeholder 1"/>
          <p:cNvSpPr txBox="1">
            <a:spLocks/>
          </p:cNvSpPr>
          <p:nvPr/>
        </p:nvSpPr>
        <p:spPr>
          <a:xfrm>
            <a:off x="3135489" y="6469240"/>
            <a:ext cx="41910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NWE Stakeholders Group meeting-London</a:t>
            </a:r>
            <a:endParaRPr lang="en-U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175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460978" y="0"/>
            <a:ext cx="6344355" cy="612068"/>
          </a:xfrm>
        </p:spPr>
        <p:txBody>
          <a:bodyPr/>
          <a:lstStyle/>
          <a:p>
            <a:r>
              <a:rPr lang="en-US" sz="2400" b="1" dirty="0">
                <a:solidFill>
                  <a:schemeClr val="l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Framework Guidelines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052825453"/>
              </p:ext>
            </p:extLst>
          </p:nvPr>
        </p:nvGraphicFramePr>
        <p:xfrm>
          <a:off x="485422" y="1076104"/>
          <a:ext cx="8414072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 txBox="1">
            <a:spLocks/>
          </p:cNvSpPr>
          <p:nvPr/>
        </p:nvSpPr>
        <p:spPr>
          <a:xfrm>
            <a:off x="457200" y="6457951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rgbClr val="FFFFFF"/>
                </a:solidFill>
                <a:latin typeface="Verdana"/>
                <a:cs typeface="Verdana"/>
              </a:rPr>
              <a:t>09/12/2011</a:t>
            </a:r>
            <a:endParaRPr lang="en-US" sz="1200" dirty="0">
              <a:solidFill>
                <a:srgbClr val="FFFFFF"/>
              </a:solidFill>
              <a:latin typeface="Verdana"/>
              <a:cs typeface="Verdana"/>
            </a:endParaRPr>
          </a:p>
        </p:txBody>
      </p:sp>
      <p:sp>
        <p:nvSpPr>
          <p:cNvPr id="5" name="Footer Placeholder 1"/>
          <p:cNvSpPr txBox="1">
            <a:spLocks/>
          </p:cNvSpPr>
          <p:nvPr/>
        </p:nvSpPr>
        <p:spPr>
          <a:xfrm>
            <a:off x="3135489" y="6469240"/>
            <a:ext cx="41910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NWE Stakeholders Group meeting-London</a:t>
            </a:r>
            <a:endParaRPr lang="en-U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958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764984" y="101594"/>
            <a:ext cx="5885655" cy="439738"/>
          </a:xfrm>
          <a:prstGeom prst="rect">
            <a:avLst/>
          </a:prstGeom>
        </p:spPr>
        <p:txBody>
          <a:bodyPr anchor="ctr"/>
          <a:lstStyle/>
          <a:p>
            <a:r>
              <a:rPr lang="en-GB" sz="2400" b="1" dirty="0">
                <a:solidFill>
                  <a:schemeClr val="l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Framework Guidelines and Network Codes</a:t>
            </a:r>
          </a:p>
        </p:txBody>
      </p:sp>
      <p:sp>
        <p:nvSpPr>
          <p:cNvPr id="17412" name="CasellaDiTesto 12"/>
          <p:cNvSpPr txBox="1">
            <a:spLocks noChangeArrowheads="1"/>
          </p:cNvSpPr>
          <p:nvPr/>
        </p:nvSpPr>
        <p:spPr bwMode="auto">
          <a:xfrm>
            <a:off x="1042988" y="709254"/>
            <a:ext cx="936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>
                <a:solidFill>
                  <a:srgbClr val="000066"/>
                </a:solidFill>
              </a:rPr>
              <a:t>2011</a:t>
            </a:r>
          </a:p>
        </p:txBody>
      </p:sp>
      <p:sp>
        <p:nvSpPr>
          <p:cNvPr id="17413" name="CasellaDiTesto 13"/>
          <p:cNvSpPr txBox="1">
            <a:spLocks noChangeArrowheads="1"/>
          </p:cNvSpPr>
          <p:nvPr/>
        </p:nvSpPr>
        <p:spPr bwMode="auto">
          <a:xfrm>
            <a:off x="2698750" y="709254"/>
            <a:ext cx="936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>
                <a:solidFill>
                  <a:srgbClr val="000066"/>
                </a:solidFill>
              </a:rPr>
              <a:t>2012</a:t>
            </a:r>
          </a:p>
        </p:txBody>
      </p:sp>
      <p:sp>
        <p:nvSpPr>
          <p:cNvPr id="17414" name="CasellaDiTesto 14"/>
          <p:cNvSpPr txBox="1">
            <a:spLocks noChangeArrowheads="1"/>
          </p:cNvSpPr>
          <p:nvPr/>
        </p:nvSpPr>
        <p:spPr bwMode="auto">
          <a:xfrm>
            <a:off x="4357688" y="709254"/>
            <a:ext cx="9350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>
                <a:solidFill>
                  <a:srgbClr val="000066"/>
                </a:solidFill>
              </a:rPr>
              <a:t>2013</a:t>
            </a:r>
          </a:p>
        </p:txBody>
      </p:sp>
      <p:sp>
        <p:nvSpPr>
          <p:cNvPr id="17415" name="CasellaDiTesto 15"/>
          <p:cNvSpPr txBox="1">
            <a:spLocks noChangeArrowheads="1"/>
          </p:cNvSpPr>
          <p:nvPr/>
        </p:nvSpPr>
        <p:spPr bwMode="auto">
          <a:xfrm>
            <a:off x="6011863" y="709254"/>
            <a:ext cx="936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>
                <a:solidFill>
                  <a:srgbClr val="000066"/>
                </a:solidFill>
              </a:rPr>
              <a:t>2014</a:t>
            </a:r>
          </a:p>
        </p:txBody>
      </p:sp>
      <p:sp>
        <p:nvSpPr>
          <p:cNvPr id="17416" name="CasellaDiTesto 18"/>
          <p:cNvSpPr txBox="1">
            <a:spLocks noChangeArrowheads="1"/>
          </p:cNvSpPr>
          <p:nvPr/>
        </p:nvSpPr>
        <p:spPr bwMode="auto">
          <a:xfrm>
            <a:off x="7669213" y="699729"/>
            <a:ext cx="9350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>
                <a:solidFill>
                  <a:srgbClr val="000066"/>
                </a:solidFill>
              </a:rPr>
              <a:t>2015</a:t>
            </a:r>
          </a:p>
        </p:txBody>
      </p:sp>
      <p:sp>
        <p:nvSpPr>
          <p:cNvPr id="17417" name="CasellaDiTesto 19"/>
          <p:cNvSpPr txBox="1">
            <a:spLocks noChangeArrowheads="1"/>
          </p:cNvSpPr>
          <p:nvPr/>
        </p:nvSpPr>
        <p:spPr bwMode="auto">
          <a:xfrm>
            <a:off x="395288" y="1026754"/>
            <a:ext cx="8424862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2000" b="1"/>
              <a:t>FG/NC on Grid Connection</a:t>
            </a:r>
          </a:p>
        </p:txBody>
      </p:sp>
      <p:sp>
        <p:nvSpPr>
          <p:cNvPr id="17418" name="CasellaDiTesto 21"/>
          <p:cNvSpPr txBox="1">
            <a:spLocks noChangeArrowheads="1"/>
          </p:cNvSpPr>
          <p:nvPr/>
        </p:nvSpPr>
        <p:spPr bwMode="auto">
          <a:xfrm>
            <a:off x="1042988" y="1356954"/>
            <a:ext cx="649287" cy="306387"/>
          </a:xfrm>
          <a:prstGeom prst="rect">
            <a:avLst/>
          </a:prstGeom>
          <a:solidFill>
            <a:srgbClr val="000066"/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400" b="1" dirty="0">
                <a:solidFill>
                  <a:schemeClr val="bg1"/>
                </a:solidFill>
              </a:rPr>
              <a:t>FG</a:t>
            </a:r>
          </a:p>
        </p:txBody>
      </p:sp>
      <p:sp>
        <p:nvSpPr>
          <p:cNvPr id="17419" name="CasellaDiTesto 36"/>
          <p:cNvSpPr txBox="1">
            <a:spLocks noChangeArrowheads="1"/>
          </p:cNvSpPr>
          <p:nvPr/>
        </p:nvSpPr>
        <p:spPr bwMode="auto">
          <a:xfrm>
            <a:off x="179388" y="1676041"/>
            <a:ext cx="89296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2000" b="1" dirty="0"/>
              <a:t>FG/NC on Capacity Allocation and Congestion Management</a:t>
            </a:r>
          </a:p>
        </p:txBody>
      </p:sp>
      <p:sp>
        <p:nvSpPr>
          <p:cNvPr id="17420" name="CasellaDiTesto 36"/>
          <p:cNvSpPr txBox="1">
            <a:spLocks noChangeArrowheads="1"/>
          </p:cNvSpPr>
          <p:nvPr/>
        </p:nvSpPr>
        <p:spPr bwMode="auto">
          <a:xfrm>
            <a:off x="323850" y="4266841"/>
            <a:ext cx="8424863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2000" b="1"/>
              <a:t>FG/NC on Balancing</a:t>
            </a:r>
          </a:p>
        </p:txBody>
      </p:sp>
      <p:sp>
        <p:nvSpPr>
          <p:cNvPr id="17421" name="CasellaDiTesto 36"/>
          <p:cNvSpPr txBox="1">
            <a:spLocks noChangeArrowheads="1"/>
          </p:cNvSpPr>
          <p:nvPr/>
        </p:nvSpPr>
        <p:spPr bwMode="auto">
          <a:xfrm>
            <a:off x="323850" y="2796816"/>
            <a:ext cx="8712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2000" b="1"/>
              <a:t>FG/</a:t>
            </a:r>
            <a:r>
              <a:rPr lang="en-US" sz="2000" b="1"/>
              <a:t>NC</a:t>
            </a:r>
            <a:r>
              <a:rPr lang="en-GB" sz="2000" b="1"/>
              <a:t> on System Operation</a:t>
            </a:r>
          </a:p>
        </p:txBody>
      </p:sp>
      <p:sp>
        <p:nvSpPr>
          <p:cNvPr id="17422" name="CasellaDiTesto 47"/>
          <p:cNvSpPr txBox="1">
            <a:spLocks noChangeArrowheads="1"/>
          </p:cNvSpPr>
          <p:nvPr/>
        </p:nvSpPr>
        <p:spPr bwMode="auto">
          <a:xfrm>
            <a:off x="7883525" y="4792304"/>
            <a:ext cx="6492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400" b="1">
                <a:solidFill>
                  <a:schemeClr val="bg1"/>
                </a:solidFill>
              </a:rPr>
              <a:t>WS</a:t>
            </a:r>
          </a:p>
        </p:txBody>
      </p:sp>
      <p:cxnSp>
        <p:nvCxnSpPr>
          <p:cNvPr id="56" name="Connettore 1 17"/>
          <p:cNvCxnSpPr/>
          <p:nvPr/>
        </p:nvCxnSpPr>
        <p:spPr>
          <a:xfrm>
            <a:off x="7381875" y="1068029"/>
            <a:ext cx="719138" cy="0"/>
          </a:xfrm>
          <a:prstGeom prst="line">
            <a:avLst/>
          </a:prstGeom>
          <a:ln w="3810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1 17"/>
          <p:cNvCxnSpPr/>
          <p:nvPr/>
        </p:nvCxnSpPr>
        <p:spPr>
          <a:xfrm>
            <a:off x="8172450" y="1068029"/>
            <a:ext cx="717550" cy="1587"/>
          </a:xfrm>
          <a:prstGeom prst="line">
            <a:avLst/>
          </a:prstGeom>
          <a:ln w="3810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1 17"/>
          <p:cNvCxnSpPr/>
          <p:nvPr/>
        </p:nvCxnSpPr>
        <p:spPr>
          <a:xfrm>
            <a:off x="6518275" y="1068029"/>
            <a:ext cx="717550" cy="1587"/>
          </a:xfrm>
          <a:prstGeom prst="line">
            <a:avLst/>
          </a:prstGeom>
          <a:ln w="3810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1 17"/>
          <p:cNvCxnSpPr/>
          <p:nvPr/>
        </p:nvCxnSpPr>
        <p:spPr>
          <a:xfrm>
            <a:off x="6516688" y="1068029"/>
            <a:ext cx="717550" cy="1587"/>
          </a:xfrm>
          <a:prstGeom prst="line">
            <a:avLst/>
          </a:prstGeom>
          <a:ln w="3810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1 17"/>
          <p:cNvCxnSpPr/>
          <p:nvPr/>
        </p:nvCxnSpPr>
        <p:spPr>
          <a:xfrm>
            <a:off x="5724525" y="1068029"/>
            <a:ext cx="717550" cy="0"/>
          </a:xfrm>
          <a:prstGeom prst="line">
            <a:avLst/>
          </a:prstGeom>
          <a:ln w="3810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ttore 1 17"/>
          <p:cNvCxnSpPr/>
          <p:nvPr/>
        </p:nvCxnSpPr>
        <p:spPr>
          <a:xfrm>
            <a:off x="4859338" y="1068029"/>
            <a:ext cx="719137" cy="1587"/>
          </a:xfrm>
          <a:prstGeom prst="line">
            <a:avLst/>
          </a:prstGeom>
          <a:ln w="3810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1 17"/>
          <p:cNvCxnSpPr/>
          <p:nvPr/>
        </p:nvCxnSpPr>
        <p:spPr>
          <a:xfrm>
            <a:off x="4067175" y="1068029"/>
            <a:ext cx="719138" cy="1587"/>
          </a:xfrm>
          <a:prstGeom prst="line">
            <a:avLst/>
          </a:prstGeom>
          <a:ln w="3810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1 17"/>
          <p:cNvCxnSpPr/>
          <p:nvPr/>
        </p:nvCxnSpPr>
        <p:spPr>
          <a:xfrm>
            <a:off x="3203575" y="1068029"/>
            <a:ext cx="719138" cy="1587"/>
          </a:xfrm>
          <a:prstGeom prst="line">
            <a:avLst/>
          </a:prstGeom>
          <a:ln w="3810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1 17"/>
          <p:cNvCxnSpPr/>
          <p:nvPr/>
        </p:nvCxnSpPr>
        <p:spPr>
          <a:xfrm>
            <a:off x="2411413" y="1068029"/>
            <a:ext cx="719137" cy="0"/>
          </a:xfrm>
          <a:prstGeom prst="line">
            <a:avLst/>
          </a:prstGeom>
          <a:ln w="3810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1 17"/>
          <p:cNvCxnSpPr/>
          <p:nvPr/>
        </p:nvCxnSpPr>
        <p:spPr>
          <a:xfrm>
            <a:off x="1547813" y="1068029"/>
            <a:ext cx="717550" cy="0"/>
          </a:xfrm>
          <a:prstGeom prst="line">
            <a:avLst/>
          </a:prstGeom>
          <a:ln w="3810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1 17"/>
          <p:cNvCxnSpPr/>
          <p:nvPr/>
        </p:nvCxnSpPr>
        <p:spPr>
          <a:xfrm>
            <a:off x="755650" y="1068029"/>
            <a:ext cx="717550" cy="1587"/>
          </a:xfrm>
          <a:prstGeom prst="line">
            <a:avLst/>
          </a:prstGeom>
          <a:ln w="3810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34" name="CasellaDiTesto 21"/>
          <p:cNvSpPr txBox="1">
            <a:spLocks noChangeArrowheads="1"/>
          </p:cNvSpPr>
          <p:nvPr/>
        </p:nvSpPr>
        <p:spPr bwMode="auto">
          <a:xfrm>
            <a:off x="1765300" y="2076091"/>
            <a:ext cx="1727200" cy="306388"/>
          </a:xfrm>
          <a:prstGeom prst="rect">
            <a:avLst/>
          </a:prstGeom>
          <a:solidFill>
            <a:srgbClr val="FFC000"/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400" b="1"/>
              <a:t>NC</a:t>
            </a:r>
          </a:p>
        </p:txBody>
      </p:sp>
      <p:sp>
        <p:nvSpPr>
          <p:cNvPr id="17435" name="CasellaDiTesto 21"/>
          <p:cNvSpPr txBox="1">
            <a:spLocks noChangeArrowheads="1"/>
          </p:cNvSpPr>
          <p:nvPr/>
        </p:nvSpPr>
        <p:spPr bwMode="auto">
          <a:xfrm>
            <a:off x="3562350" y="1356954"/>
            <a:ext cx="433388" cy="306387"/>
          </a:xfrm>
          <a:prstGeom prst="rect">
            <a:avLst/>
          </a:prstGeom>
          <a:solidFill>
            <a:srgbClr val="000066"/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400" b="1">
                <a:solidFill>
                  <a:schemeClr val="bg1"/>
                </a:solidFill>
              </a:rPr>
              <a:t>EV</a:t>
            </a:r>
          </a:p>
        </p:txBody>
      </p:sp>
      <p:sp>
        <p:nvSpPr>
          <p:cNvPr id="17436" name="CasellaDiTesto 37"/>
          <p:cNvSpPr txBox="1">
            <a:spLocks noChangeArrowheads="1"/>
          </p:cNvSpPr>
          <p:nvPr/>
        </p:nvSpPr>
        <p:spPr bwMode="auto">
          <a:xfrm>
            <a:off x="4138613" y="1356954"/>
            <a:ext cx="1439862" cy="307975"/>
          </a:xfrm>
          <a:prstGeom prst="rect">
            <a:avLst/>
          </a:prstGeom>
          <a:solidFill>
            <a:srgbClr val="00CC00"/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400" b="1"/>
              <a:t>COMITOLOGY</a:t>
            </a:r>
          </a:p>
        </p:txBody>
      </p:sp>
      <p:sp>
        <p:nvSpPr>
          <p:cNvPr id="17437" name="CasellaDiTesto 21"/>
          <p:cNvSpPr txBox="1">
            <a:spLocks noChangeArrowheads="1"/>
          </p:cNvSpPr>
          <p:nvPr/>
        </p:nvSpPr>
        <p:spPr bwMode="auto">
          <a:xfrm>
            <a:off x="1042988" y="2058629"/>
            <a:ext cx="649287" cy="738187"/>
          </a:xfrm>
          <a:prstGeom prst="rect">
            <a:avLst/>
          </a:prstGeom>
          <a:solidFill>
            <a:srgbClr val="000066"/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400" b="1">
                <a:solidFill>
                  <a:schemeClr val="bg1"/>
                </a:solidFill>
              </a:rPr>
              <a:t/>
            </a:r>
            <a:br>
              <a:rPr lang="en-GB" sz="1400" b="1">
                <a:solidFill>
                  <a:schemeClr val="bg1"/>
                </a:solidFill>
              </a:rPr>
            </a:br>
            <a:r>
              <a:rPr lang="en-GB" sz="1400" b="1">
                <a:solidFill>
                  <a:schemeClr val="bg1"/>
                </a:solidFill>
              </a:rPr>
              <a:t>FG</a:t>
            </a:r>
            <a:br>
              <a:rPr lang="en-GB" sz="1400" b="1">
                <a:solidFill>
                  <a:schemeClr val="bg1"/>
                </a:solidFill>
              </a:rPr>
            </a:br>
            <a:endParaRPr lang="en-GB" sz="1400" b="1">
              <a:solidFill>
                <a:schemeClr val="bg1"/>
              </a:solidFill>
            </a:endParaRPr>
          </a:p>
        </p:txBody>
      </p:sp>
      <p:sp>
        <p:nvSpPr>
          <p:cNvPr id="17438" name="CasellaDiTesto 21"/>
          <p:cNvSpPr txBox="1">
            <a:spLocks noChangeArrowheads="1"/>
          </p:cNvSpPr>
          <p:nvPr/>
        </p:nvSpPr>
        <p:spPr bwMode="auto">
          <a:xfrm>
            <a:off x="3494088" y="2490429"/>
            <a:ext cx="1654175" cy="306387"/>
          </a:xfrm>
          <a:prstGeom prst="rect">
            <a:avLst/>
          </a:prstGeom>
          <a:solidFill>
            <a:srgbClr val="FFC000"/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400" b="1"/>
              <a:t>NC</a:t>
            </a:r>
          </a:p>
        </p:txBody>
      </p:sp>
      <p:sp>
        <p:nvSpPr>
          <p:cNvPr id="17439" name="CasellaDiTesto 34"/>
          <p:cNvSpPr txBox="1">
            <a:spLocks noChangeArrowheads="1"/>
          </p:cNvSpPr>
          <p:nvPr/>
        </p:nvSpPr>
        <p:spPr bwMode="auto">
          <a:xfrm>
            <a:off x="-36513" y="2087204"/>
            <a:ext cx="1082676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200" b="1"/>
              <a:t>CC, DA, ID</a:t>
            </a:r>
          </a:p>
        </p:txBody>
      </p:sp>
      <p:sp>
        <p:nvSpPr>
          <p:cNvPr id="17440" name="CasellaDiTesto 34"/>
          <p:cNvSpPr txBox="1">
            <a:spLocks noChangeArrowheads="1"/>
          </p:cNvSpPr>
          <p:nvPr/>
        </p:nvSpPr>
        <p:spPr bwMode="auto">
          <a:xfrm>
            <a:off x="-107950" y="2509479"/>
            <a:ext cx="10810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200" b="1"/>
              <a:t>Forward</a:t>
            </a:r>
          </a:p>
        </p:txBody>
      </p:sp>
      <p:sp>
        <p:nvSpPr>
          <p:cNvPr id="17441" name="CasellaDiTesto 21"/>
          <p:cNvSpPr txBox="1">
            <a:spLocks noChangeArrowheads="1"/>
          </p:cNvSpPr>
          <p:nvPr/>
        </p:nvSpPr>
        <p:spPr bwMode="auto">
          <a:xfrm>
            <a:off x="3563938" y="2076091"/>
            <a:ext cx="433387" cy="306388"/>
          </a:xfrm>
          <a:prstGeom prst="rect">
            <a:avLst/>
          </a:prstGeom>
          <a:solidFill>
            <a:srgbClr val="000066"/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400" b="1">
                <a:solidFill>
                  <a:schemeClr val="bg1"/>
                </a:solidFill>
              </a:rPr>
              <a:t>EV</a:t>
            </a:r>
          </a:p>
        </p:txBody>
      </p:sp>
      <p:sp>
        <p:nvSpPr>
          <p:cNvPr id="17442" name="CasellaDiTesto 21"/>
          <p:cNvSpPr txBox="1">
            <a:spLocks noChangeArrowheads="1"/>
          </p:cNvSpPr>
          <p:nvPr/>
        </p:nvSpPr>
        <p:spPr bwMode="auto">
          <a:xfrm>
            <a:off x="5219700" y="2490429"/>
            <a:ext cx="431800" cy="306387"/>
          </a:xfrm>
          <a:prstGeom prst="rect">
            <a:avLst/>
          </a:prstGeom>
          <a:solidFill>
            <a:srgbClr val="000066"/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400" b="1">
                <a:solidFill>
                  <a:schemeClr val="bg1"/>
                </a:solidFill>
              </a:rPr>
              <a:t>EV</a:t>
            </a:r>
          </a:p>
        </p:txBody>
      </p:sp>
      <p:sp>
        <p:nvSpPr>
          <p:cNvPr id="17443" name="CasellaDiTesto 37"/>
          <p:cNvSpPr txBox="1">
            <a:spLocks noChangeArrowheads="1"/>
          </p:cNvSpPr>
          <p:nvPr/>
        </p:nvSpPr>
        <p:spPr bwMode="auto">
          <a:xfrm>
            <a:off x="4141788" y="2076091"/>
            <a:ext cx="1438275" cy="307975"/>
          </a:xfrm>
          <a:prstGeom prst="rect">
            <a:avLst/>
          </a:prstGeom>
          <a:solidFill>
            <a:srgbClr val="00CC00"/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400" b="1"/>
              <a:t>COMITOLOGY</a:t>
            </a:r>
          </a:p>
        </p:txBody>
      </p:sp>
      <p:sp>
        <p:nvSpPr>
          <p:cNvPr id="17444" name="CasellaDiTesto 37"/>
          <p:cNvSpPr txBox="1">
            <a:spLocks noChangeArrowheads="1"/>
          </p:cNvSpPr>
          <p:nvPr/>
        </p:nvSpPr>
        <p:spPr bwMode="auto">
          <a:xfrm>
            <a:off x="5724525" y="2488841"/>
            <a:ext cx="1438275" cy="307975"/>
          </a:xfrm>
          <a:prstGeom prst="rect">
            <a:avLst/>
          </a:prstGeom>
          <a:solidFill>
            <a:srgbClr val="00CC00"/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400" b="1"/>
              <a:t>COMITOLOGY</a:t>
            </a:r>
          </a:p>
        </p:txBody>
      </p:sp>
      <p:sp>
        <p:nvSpPr>
          <p:cNvPr id="17445" name="CasellaDiTesto 21"/>
          <p:cNvSpPr txBox="1">
            <a:spLocks noChangeArrowheads="1"/>
          </p:cNvSpPr>
          <p:nvPr/>
        </p:nvSpPr>
        <p:spPr bwMode="auto">
          <a:xfrm>
            <a:off x="1547813" y="3228616"/>
            <a:ext cx="792162" cy="1046163"/>
          </a:xfrm>
          <a:prstGeom prst="rect">
            <a:avLst/>
          </a:prstGeom>
          <a:solidFill>
            <a:srgbClr val="000066"/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000" b="1">
                <a:solidFill>
                  <a:schemeClr val="bg1"/>
                </a:solidFill>
              </a:rPr>
              <a:t/>
            </a:r>
            <a:br>
              <a:rPr lang="en-GB" sz="1000" b="1">
                <a:solidFill>
                  <a:schemeClr val="bg1"/>
                </a:solidFill>
              </a:rPr>
            </a:br>
            <a:r>
              <a:rPr lang="en-GB" sz="1400" b="1">
                <a:solidFill>
                  <a:schemeClr val="bg1"/>
                </a:solidFill>
              </a:rPr>
              <a:t/>
            </a:r>
            <a:br>
              <a:rPr lang="en-GB" sz="1400" b="1">
                <a:solidFill>
                  <a:schemeClr val="bg1"/>
                </a:solidFill>
              </a:rPr>
            </a:br>
            <a:r>
              <a:rPr lang="en-GB" sz="1400" b="1">
                <a:solidFill>
                  <a:schemeClr val="bg1"/>
                </a:solidFill>
              </a:rPr>
              <a:t>FG</a:t>
            </a:r>
            <a:br>
              <a:rPr lang="en-GB" sz="1400" b="1">
                <a:solidFill>
                  <a:schemeClr val="bg1"/>
                </a:solidFill>
              </a:rPr>
            </a:br>
            <a:r>
              <a:rPr lang="en-GB" sz="1200" b="1">
                <a:solidFill>
                  <a:schemeClr val="bg1"/>
                </a:solidFill>
              </a:rPr>
              <a:t/>
            </a:r>
            <a:br>
              <a:rPr lang="en-GB" sz="1200" b="1">
                <a:solidFill>
                  <a:schemeClr val="bg1"/>
                </a:solidFill>
              </a:rPr>
            </a:br>
            <a:endParaRPr lang="en-GB" sz="1200" b="1">
              <a:solidFill>
                <a:schemeClr val="bg1"/>
              </a:solidFill>
            </a:endParaRPr>
          </a:p>
        </p:txBody>
      </p:sp>
      <p:sp>
        <p:nvSpPr>
          <p:cNvPr id="17446" name="CasellaDiTesto 21"/>
          <p:cNvSpPr txBox="1">
            <a:spLocks noChangeArrowheads="1"/>
          </p:cNvSpPr>
          <p:nvPr/>
        </p:nvSpPr>
        <p:spPr bwMode="auto">
          <a:xfrm>
            <a:off x="2413000" y="3211154"/>
            <a:ext cx="1654175" cy="306387"/>
          </a:xfrm>
          <a:prstGeom prst="rect">
            <a:avLst/>
          </a:prstGeom>
          <a:solidFill>
            <a:srgbClr val="FFC000"/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400" b="1"/>
              <a:t>NC</a:t>
            </a:r>
          </a:p>
        </p:txBody>
      </p:sp>
      <p:sp>
        <p:nvSpPr>
          <p:cNvPr id="17447" name="CasellaDiTesto 21"/>
          <p:cNvSpPr txBox="1">
            <a:spLocks noChangeArrowheads="1"/>
          </p:cNvSpPr>
          <p:nvPr/>
        </p:nvSpPr>
        <p:spPr bwMode="auto">
          <a:xfrm>
            <a:off x="2773363" y="3588979"/>
            <a:ext cx="1654175" cy="306387"/>
          </a:xfrm>
          <a:prstGeom prst="rect">
            <a:avLst/>
          </a:prstGeom>
          <a:solidFill>
            <a:srgbClr val="FFC000"/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400" b="1"/>
              <a:t>NC</a:t>
            </a:r>
          </a:p>
        </p:txBody>
      </p:sp>
      <p:sp>
        <p:nvSpPr>
          <p:cNvPr id="17448" name="CasellaDiTesto 21"/>
          <p:cNvSpPr txBox="1">
            <a:spLocks noChangeArrowheads="1"/>
          </p:cNvSpPr>
          <p:nvPr/>
        </p:nvSpPr>
        <p:spPr bwMode="auto">
          <a:xfrm>
            <a:off x="3203575" y="3949341"/>
            <a:ext cx="1654175" cy="306388"/>
          </a:xfrm>
          <a:prstGeom prst="rect">
            <a:avLst/>
          </a:prstGeom>
          <a:solidFill>
            <a:srgbClr val="FFC000"/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400" b="1"/>
              <a:t>NC</a:t>
            </a:r>
          </a:p>
        </p:txBody>
      </p:sp>
      <p:sp>
        <p:nvSpPr>
          <p:cNvPr id="17449" name="CasellaDiTesto 21"/>
          <p:cNvSpPr txBox="1">
            <a:spLocks noChangeArrowheads="1"/>
          </p:cNvSpPr>
          <p:nvPr/>
        </p:nvSpPr>
        <p:spPr bwMode="auto">
          <a:xfrm>
            <a:off x="4138613" y="3211154"/>
            <a:ext cx="433387" cy="306387"/>
          </a:xfrm>
          <a:prstGeom prst="rect">
            <a:avLst/>
          </a:prstGeom>
          <a:solidFill>
            <a:srgbClr val="000066"/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400" b="1">
                <a:solidFill>
                  <a:schemeClr val="bg1"/>
                </a:solidFill>
              </a:rPr>
              <a:t>EV</a:t>
            </a:r>
          </a:p>
        </p:txBody>
      </p:sp>
      <p:sp>
        <p:nvSpPr>
          <p:cNvPr id="17450" name="CasellaDiTesto 21"/>
          <p:cNvSpPr txBox="1">
            <a:spLocks noChangeArrowheads="1"/>
          </p:cNvSpPr>
          <p:nvPr/>
        </p:nvSpPr>
        <p:spPr bwMode="auto">
          <a:xfrm>
            <a:off x="4498975" y="3588979"/>
            <a:ext cx="433388" cy="306387"/>
          </a:xfrm>
          <a:prstGeom prst="rect">
            <a:avLst/>
          </a:prstGeom>
          <a:solidFill>
            <a:srgbClr val="000066"/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400" b="1">
                <a:solidFill>
                  <a:schemeClr val="bg1"/>
                </a:solidFill>
              </a:rPr>
              <a:t>EV</a:t>
            </a:r>
          </a:p>
        </p:txBody>
      </p:sp>
      <p:sp>
        <p:nvSpPr>
          <p:cNvPr id="17451" name="CasellaDiTesto 21"/>
          <p:cNvSpPr txBox="1">
            <a:spLocks noChangeArrowheads="1"/>
          </p:cNvSpPr>
          <p:nvPr/>
        </p:nvSpPr>
        <p:spPr bwMode="auto">
          <a:xfrm>
            <a:off x="4930775" y="3949341"/>
            <a:ext cx="433388" cy="306388"/>
          </a:xfrm>
          <a:prstGeom prst="rect">
            <a:avLst/>
          </a:prstGeom>
          <a:solidFill>
            <a:srgbClr val="000066"/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400" b="1">
                <a:solidFill>
                  <a:schemeClr val="bg1"/>
                </a:solidFill>
              </a:rPr>
              <a:t>EV</a:t>
            </a:r>
          </a:p>
        </p:txBody>
      </p:sp>
      <p:sp>
        <p:nvSpPr>
          <p:cNvPr id="17452" name="CasellaDiTesto 37"/>
          <p:cNvSpPr txBox="1">
            <a:spLocks noChangeArrowheads="1"/>
          </p:cNvSpPr>
          <p:nvPr/>
        </p:nvSpPr>
        <p:spPr bwMode="auto">
          <a:xfrm>
            <a:off x="4645025" y="3209566"/>
            <a:ext cx="1439863" cy="307975"/>
          </a:xfrm>
          <a:prstGeom prst="rect">
            <a:avLst/>
          </a:prstGeom>
          <a:solidFill>
            <a:srgbClr val="00CC00"/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400" b="1"/>
              <a:t>COMITOLOGY</a:t>
            </a:r>
          </a:p>
        </p:txBody>
      </p:sp>
      <p:sp>
        <p:nvSpPr>
          <p:cNvPr id="17453" name="CasellaDiTesto 37"/>
          <p:cNvSpPr txBox="1">
            <a:spLocks noChangeArrowheads="1"/>
          </p:cNvSpPr>
          <p:nvPr/>
        </p:nvSpPr>
        <p:spPr bwMode="auto">
          <a:xfrm>
            <a:off x="5003800" y="3588979"/>
            <a:ext cx="1438275" cy="307975"/>
          </a:xfrm>
          <a:prstGeom prst="rect">
            <a:avLst/>
          </a:prstGeom>
          <a:solidFill>
            <a:srgbClr val="00CC00"/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400" b="1"/>
              <a:t>COMITOLOGY</a:t>
            </a:r>
          </a:p>
        </p:txBody>
      </p:sp>
      <p:sp>
        <p:nvSpPr>
          <p:cNvPr id="17454" name="CasellaDiTesto 37"/>
          <p:cNvSpPr txBox="1">
            <a:spLocks noChangeArrowheads="1"/>
          </p:cNvSpPr>
          <p:nvPr/>
        </p:nvSpPr>
        <p:spPr bwMode="auto">
          <a:xfrm>
            <a:off x="5437188" y="3949341"/>
            <a:ext cx="1438275" cy="307975"/>
          </a:xfrm>
          <a:prstGeom prst="rect">
            <a:avLst/>
          </a:prstGeom>
          <a:solidFill>
            <a:srgbClr val="00CC00"/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400" b="1"/>
              <a:t>COMITOLOGY</a:t>
            </a:r>
          </a:p>
        </p:txBody>
      </p:sp>
      <p:sp>
        <p:nvSpPr>
          <p:cNvPr id="17455" name="CasellaDiTesto 34"/>
          <p:cNvSpPr txBox="1">
            <a:spLocks noChangeArrowheads="1"/>
          </p:cNvSpPr>
          <p:nvPr/>
        </p:nvSpPr>
        <p:spPr bwMode="auto">
          <a:xfrm>
            <a:off x="-36513" y="3311166"/>
            <a:ext cx="1082676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200" b="1"/>
              <a:t>Op. Security</a:t>
            </a:r>
          </a:p>
        </p:txBody>
      </p:sp>
      <p:sp>
        <p:nvSpPr>
          <p:cNvPr id="17456" name="CasellaDiTesto 34"/>
          <p:cNvSpPr txBox="1">
            <a:spLocks noChangeArrowheads="1"/>
          </p:cNvSpPr>
          <p:nvPr/>
        </p:nvSpPr>
        <p:spPr bwMode="auto">
          <a:xfrm>
            <a:off x="-36513" y="3660416"/>
            <a:ext cx="1509713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200" b="1"/>
              <a:t>Op. Plann/Sched.</a:t>
            </a:r>
          </a:p>
        </p:txBody>
      </p:sp>
      <p:sp>
        <p:nvSpPr>
          <p:cNvPr id="17457" name="CasellaDiTesto 34"/>
          <p:cNvSpPr txBox="1">
            <a:spLocks noChangeArrowheads="1"/>
          </p:cNvSpPr>
          <p:nvPr/>
        </p:nvSpPr>
        <p:spPr bwMode="auto">
          <a:xfrm>
            <a:off x="-107950" y="4020779"/>
            <a:ext cx="150971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200" b="1"/>
              <a:t>LFC,  Reserves</a:t>
            </a:r>
          </a:p>
        </p:txBody>
      </p:sp>
      <p:sp>
        <p:nvSpPr>
          <p:cNvPr id="17458" name="CasellaDiTesto 21"/>
          <p:cNvSpPr txBox="1">
            <a:spLocks noChangeArrowheads="1"/>
          </p:cNvSpPr>
          <p:nvPr/>
        </p:nvSpPr>
        <p:spPr bwMode="auto">
          <a:xfrm>
            <a:off x="2482850" y="4651016"/>
            <a:ext cx="649288" cy="306388"/>
          </a:xfrm>
          <a:prstGeom prst="rect">
            <a:avLst/>
          </a:prstGeom>
          <a:solidFill>
            <a:srgbClr val="000066"/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400" b="1">
                <a:solidFill>
                  <a:schemeClr val="bg1"/>
                </a:solidFill>
              </a:rPr>
              <a:t>FG</a:t>
            </a:r>
          </a:p>
        </p:txBody>
      </p:sp>
      <p:sp>
        <p:nvSpPr>
          <p:cNvPr id="17459" name="CasellaDiTesto 21"/>
          <p:cNvSpPr txBox="1">
            <a:spLocks noChangeArrowheads="1"/>
          </p:cNvSpPr>
          <p:nvPr/>
        </p:nvSpPr>
        <p:spPr bwMode="auto">
          <a:xfrm>
            <a:off x="3638550" y="4651016"/>
            <a:ext cx="1654175" cy="306388"/>
          </a:xfrm>
          <a:prstGeom prst="rect">
            <a:avLst/>
          </a:prstGeom>
          <a:solidFill>
            <a:srgbClr val="FFC000"/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400" b="1"/>
              <a:t>NC</a:t>
            </a:r>
          </a:p>
        </p:txBody>
      </p:sp>
      <p:sp>
        <p:nvSpPr>
          <p:cNvPr id="17460" name="CasellaDiTesto 21"/>
          <p:cNvSpPr txBox="1">
            <a:spLocks noChangeArrowheads="1"/>
          </p:cNvSpPr>
          <p:nvPr/>
        </p:nvSpPr>
        <p:spPr bwMode="auto">
          <a:xfrm>
            <a:off x="5362575" y="4651016"/>
            <a:ext cx="433388" cy="306388"/>
          </a:xfrm>
          <a:prstGeom prst="rect">
            <a:avLst/>
          </a:prstGeom>
          <a:solidFill>
            <a:srgbClr val="000066"/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400" b="1">
                <a:solidFill>
                  <a:schemeClr val="bg1"/>
                </a:solidFill>
              </a:rPr>
              <a:t>EV</a:t>
            </a:r>
          </a:p>
        </p:txBody>
      </p:sp>
      <p:sp>
        <p:nvSpPr>
          <p:cNvPr id="17461" name="CasellaDiTesto 37"/>
          <p:cNvSpPr txBox="1">
            <a:spLocks noChangeArrowheads="1"/>
          </p:cNvSpPr>
          <p:nvPr/>
        </p:nvSpPr>
        <p:spPr bwMode="auto">
          <a:xfrm>
            <a:off x="5868988" y="4649429"/>
            <a:ext cx="1439862" cy="307975"/>
          </a:xfrm>
          <a:prstGeom prst="rect">
            <a:avLst/>
          </a:prstGeom>
          <a:solidFill>
            <a:srgbClr val="00CC00"/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400" b="1"/>
              <a:t>COMITOLOGY</a:t>
            </a:r>
          </a:p>
        </p:txBody>
      </p:sp>
      <p:sp>
        <p:nvSpPr>
          <p:cNvPr id="17462" name="CasellaDiTesto 36"/>
          <p:cNvSpPr txBox="1">
            <a:spLocks noChangeArrowheads="1"/>
          </p:cNvSpPr>
          <p:nvPr/>
        </p:nvSpPr>
        <p:spPr bwMode="auto">
          <a:xfrm>
            <a:off x="323850" y="4987566"/>
            <a:ext cx="8424863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2000" b="1"/>
              <a:t>FG/NC on Third Party Access</a:t>
            </a:r>
          </a:p>
        </p:txBody>
      </p:sp>
      <p:sp>
        <p:nvSpPr>
          <p:cNvPr id="17463" name="CasellaDiTesto 21"/>
          <p:cNvSpPr txBox="1">
            <a:spLocks noChangeArrowheads="1"/>
          </p:cNvSpPr>
          <p:nvPr/>
        </p:nvSpPr>
        <p:spPr bwMode="auto">
          <a:xfrm>
            <a:off x="4140200" y="5370154"/>
            <a:ext cx="647700" cy="306387"/>
          </a:xfrm>
          <a:prstGeom prst="rect">
            <a:avLst/>
          </a:prstGeom>
          <a:solidFill>
            <a:srgbClr val="000066"/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400" b="1">
                <a:solidFill>
                  <a:schemeClr val="bg1"/>
                </a:solidFill>
              </a:rPr>
              <a:t>FG</a:t>
            </a:r>
          </a:p>
        </p:txBody>
      </p:sp>
      <p:sp>
        <p:nvSpPr>
          <p:cNvPr id="17464" name="CasellaDiTesto 21"/>
          <p:cNvSpPr txBox="1">
            <a:spLocks noChangeArrowheads="1"/>
          </p:cNvSpPr>
          <p:nvPr/>
        </p:nvSpPr>
        <p:spPr bwMode="auto">
          <a:xfrm>
            <a:off x="4859338" y="5370154"/>
            <a:ext cx="1654175" cy="306387"/>
          </a:xfrm>
          <a:prstGeom prst="rect">
            <a:avLst/>
          </a:prstGeom>
          <a:pattFill prst="pct70">
            <a:fgClr>
              <a:srgbClr val="FFC000"/>
            </a:fgClr>
            <a:bgClr>
              <a:schemeClr val="bg1"/>
            </a:bgClr>
          </a:patt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400" b="1"/>
              <a:t>NC</a:t>
            </a:r>
          </a:p>
        </p:txBody>
      </p:sp>
      <p:sp>
        <p:nvSpPr>
          <p:cNvPr id="17465" name="CasellaDiTesto 21"/>
          <p:cNvSpPr txBox="1">
            <a:spLocks noChangeArrowheads="1"/>
          </p:cNvSpPr>
          <p:nvPr/>
        </p:nvSpPr>
        <p:spPr bwMode="auto">
          <a:xfrm>
            <a:off x="6586538" y="5370154"/>
            <a:ext cx="433387" cy="306387"/>
          </a:xfrm>
          <a:prstGeom prst="rect">
            <a:avLst/>
          </a:prstGeom>
          <a:pattFill prst="pct70">
            <a:fgClr>
              <a:srgbClr val="000066"/>
            </a:fgClr>
            <a:bgClr>
              <a:schemeClr val="bg1"/>
            </a:bgClr>
          </a:patt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400" b="1">
                <a:solidFill>
                  <a:schemeClr val="bg1"/>
                </a:solidFill>
              </a:rPr>
              <a:t>EV</a:t>
            </a:r>
          </a:p>
        </p:txBody>
      </p:sp>
      <p:sp>
        <p:nvSpPr>
          <p:cNvPr id="17466" name="CasellaDiTesto 37"/>
          <p:cNvSpPr txBox="1">
            <a:spLocks noChangeArrowheads="1"/>
          </p:cNvSpPr>
          <p:nvPr/>
        </p:nvSpPr>
        <p:spPr bwMode="auto">
          <a:xfrm>
            <a:off x="7092950" y="5368566"/>
            <a:ext cx="1439863" cy="307975"/>
          </a:xfrm>
          <a:prstGeom prst="rect">
            <a:avLst/>
          </a:prstGeom>
          <a:pattFill prst="pct70">
            <a:fgClr>
              <a:srgbClr val="00CC00"/>
            </a:fgClr>
            <a:bgClr>
              <a:schemeClr val="bg1"/>
            </a:bgClr>
          </a:patt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400" b="1"/>
              <a:t>COMITOLOGY</a:t>
            </a:r>
          </a:p>
        </p:txBody>
      </p:sp>
      <p:sp>
        <p:nvSpPr>
          <p:cNvPr id="17467" name="CasellaDiTesto 34"/>
          <p:cNvSpPr txBox="1">
            <a:spLocks noChangeArrowheads="1"/>
          </p:cNvSpPr>
          <p:nvPr/>
        </p:nvSpPr>
        <p:spPr bwMode="auto">
          <a:xfrm>
            <a:off x="358775" y="5903554"/>
            <a:ext cx="82867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200" b="1"/>
              <a:t>ACER</a:t>
            </a:r>
          </a:p>
        </p:txBody>
      </p:sp>
      <p:sp>
        <p:nvSpPr>
          <p:cNvPr id="17468" name="Rectangle 4"/>
          <p:cNvSpPr>
            <a:spLocks noChangeArrowheads="1"/>
          </p:cNvSpPr>
          <p:nvPr/>
        </p:nvSpPr>
        <p:spPr bwMode="auto">
          <a:xfrm>
            <a:off x="215900" y="5955941"/>
            <a:ext cx="252413" cy="153988"/>
          </a:xfrm>
          <a:prstGeom prst="rect">
            <a:avLst/>
          </a:prstGeom>
          <a:solidFill>
            <a:srgbClr val="000066"/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it-IT" sz="1400" b="1">
              <a:solidFill>
                <a:schemeClr val="bg1"/>
              </a:solidFill>
            </a:endParaRPr>
          </a:p>
        </p:txBody>
      </p:sp>
      <p:sp>
        <p:nvSpPr>
          <p:cNvPr id="17469" name="CasellaDiTesto 34"/>
          <p:cNvSpPr txBox="1">
            <a:spLocks noChangeArrowheads="1"/>
          </p:cNvSpPr>
          <p:nvPr/>
        </p:nvSpPr>
        <p:spPr bwMode="auto">
          <a:xfrm>
            <a:off x="1476375" y="5903554"/>
            <a:ext cx="9731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200" b="1"/>
              <a:t>ENTSO-E</a:t>
            </a:r>
          </a:p>
        </p:txBody>
      </p:sp>
      <p:sp>
        <p:nvSpPr>
          <p:cNvPr id="17470" name="Rectangle 107"/>
          <p:cNvSpPr>
            <a:spLocks noChangeArrowheads="1"/>
          </p:cNvSpPr>
          <p:nvPr/>
        </p:nvSpPr>
        <p:spPr bwMode="auto">
          <a:xfrm>
            <a:off x="1258888" y="5965466"/>
            <a:ext cx="252412" cy="144463"/>
          </a:xfrm>
          <a:prstGeom prst="rect">
            <a:avLst/>
          </a:prstGeom>
          <a:solidFill>
            <a:srgbClr val="FFC000"/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it-IT" sz="1400" b="1"/>
          </a:p>
        </p:txBody>
      </p:sp>
      <p:sp>
        <p:nvSpPr>
          <p:cNvPr id="17471" name="Rectangle 108"/>
          <p:cNvSpPr>
            <a:spLocks noChangeArrowheads="1"/>
          </p:cNvSpPr>
          <p:nvPr/>
        </p:nvSpPr>
        <p:spPr bwMode="auto">
          <a:xfrm>
            <a:off x="2519363" y="5965466"/>
            <a:ext cx="288925" cy="144463"/>
          </a:xfrm>
          <a:prstGeom prst="rect">
            <a:avLst/>
          </a:prstGeom>
          <a:solidFill>
            <a:srgbClr val="00CC00"/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it-IT" sz="1400" b="1"/>
          </a:p>
        </p:txBody>
      </p:sp>
      <p:sp>
        <p:nvSpPr>
          <p:cNvPr id="17472" name="CasellaDiTesto 34"/>
          <p:cNvSpPr txBox="1">
            <a:spLocks noChangeArrowheads="1"/>
          </p:cNvSpPr>
          <p:nvPr/>
        </p:nvSpPr>
        <p:spPr bwMode="auto">
          <a:xfrm>
            <a:off x="2771775" y="5903554"/>
            <a:ext cx="9731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200" b="1"/>
              <a:t>EP - EC</a:t>
            </a:r>
          </a:p>
        </p:txBody>
      </p:sp>
      <p:sp>
        <p:nvSpPr>
          <p:cNvPr id="17473" name="CasellaDiTesto 34"/>
          <p:cNvSpPr txBox="1">
            <a:spLocks noChangeArrowheads="1"/>
          </p:cNvSpPr>
          <p:nvPr/>
        </p:nvSpPr>
        <p:spPr bwMode="auto">
          <a:xfrm>
            <a:off x="4103688" y="5903554"/>
            <a:ext cx="190817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200" b="1"/>
              <a:t>EV = Evaluation on NC</a:t>
            </a:r>
          </a:p>
        </p:txBody>
      </p:sp>
      <p:sp>
        <p:nvSpPr>
          <p:cNvPr id="17474" name="CasellaDiTesto 21"/>
          <p:cNvSpPr txBox="1">
            <a:spLocks noChangeArrowheads="1"/>
          </p:cNvSpPr>
          <p:nvPr/>
        </p:nvSpPr>
        <p:spPr bwMode="auto">
          <a:xfrm>
            <a:off x="1763713" y="1356954"/>
            <a:ext cx="1727200" cy="306387"/>
          </a:xfrm>
          <a:prstGeom prst="rect">
            <a:avLst/>
          </a:prstGeom>
          <a:solidFill>
            <a:srgbClr val="FFC000"/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400" b="1" dirty="0"/>
              <a:t>NC</a:t>
            </a:r>
          </a:p>
        </p:txBody>
      </p:sp>
      <p:sp>
        <p:nvSpPr>
          <p:cNvPr id="72" name="Date Placeholder 3"/>
          <p:cNvSpPr txBox="1">
            <a:spLocks/>
          </p:cNvSpPr>
          <p:nvPr/>
        </p:nvSpPr>
        <p:spPr>
          <a:xfrm>
            <a:off x="457200" y="6457951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rgbClr val="FFFFFF"/>
                </a:solidFill>
                <a:latin typeface="Verdana"/>
                <a:cs typeface="Verdana"/>
              </a:rPr>
              <a:t>09/12/2011</a:t>
            </a:r>
            <a:endParaRPr lang="en-US" sz="1200" dirty="0">
              <a:solidFill>
                <a:srgbClr val="FFFFFF"/>
              </a:solidFill>
              <a:latin typeface="Verdana"/>
              <a:cs typeface="Verdana"/>
            </a:endParaRPr>
          </a:p>
        </p:txBody>
      </p:sp>
      <p:sp>
        <p:nvSpPr>
          <p:cNvPr id="73" name="Footer Placeholder 1"/>
          <p:cNvSpPr txBox="1">
            <a:spLocks/>
          </p:cNvSpPr>
          <p:nvPr/>
        </p:nvSpPr>
        <p:spPr>
          <a:xfrm>
            <a:off x="3135489" y="6469240"/>
            <a:ext cx="41910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NWE Stakeholders Group meeting-London</a:t>
            </a:r>
            <a:endParaRPr lang="en-U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60867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519287" y="3479613"/>
            <a:ext cx="8071557" cy="719869"/>
          </a:xfrm>
          <a:prstGeom prst="roundRect">
            <a:avLst/>
          </a:prstGeom>
          <a:solidFill>
            <a:srgbClr val="D6E7F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TextBox 8"/>
          <p:cNvSpPr txBox="1"/>
          <p:nvPr/>
        </p:nvSpPr>
        <p:spPr>
          <a:xfrm>
            <a:off x="530576" y="1845327"/>
            <a:ext cx="85633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7F7F7F"/>
              </a:buClr>
              <a:buSzPct val="115000"/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529B"/>
                </a:solidFill>
                <a:latin typeface="Verdana"/>
                <a:cs typeface="Verdana"/>
              </a:rPr>
              <a:t>The Birth of ACER</a:t>
            </a:r>
          </a:p>
          <a:p>
            <a:pPr marL="342900" indent="-342900">
              <a:lnSpc>
                <a:spcPct val="150000"/>
              </a:lnSpc>
              <a:buClr>
                <a:srgbClr val="7F7F7F"/>
              </a:buClr>
              <a:buSzPct val="115000"/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529B"/>
                </a:solidFill>
                <a:latin typeface="Verdana"/>
                <a:cs typeface="Verdana"/>
              </a:rPr>
              <a:t>Role of Framework Guidelines and Network Codes</a:t>
            </a:r>
          </a:p>
          <a:p>
            <a:pPr marL="342900" indent="-342900">
              <a:lnSpc>
                <a:spcPct val="150000"/>
              </a:lnSpc>
              <a:buClr>
                <a:srgbClr val="7F7F7F"/>
              </a:buClr>
              <a:buSzPct val="115000"/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529B"/>
                </a:solidFill>
                <a:latin typeface="Verdana"/>
                <a:cs typeface="Verdana"/>
              </a:rPr>
              <a:t>Role of Regional Initiatives </a:t>
            </a:r>
          </a:p>
          <a:p>
            <a:pPr marL="342900" indent="-342900">
              <a:lnSpc>
                <a:spcPct val="150000"/>
              </a:lnSpc>
              <a:buClr>
                <a:srgbClr val="7F7F7F"/>
              </a:buClr>
              <a:buSzPct val="115000"/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529B"/>
                </a:solidFill>
                <a:latin typeface="Verdana"/>
                <a:cs typeface="Verdana"/>
              </a:rPr>
              <a:t>Progress to Date and Challenges to Come</a:t>
            </a:r>
          </a:p>
          <a:p>
            <a:pPr marL="342900" indent="-342900">
              <a:lnSpc>
                <a:spcPct val="150000"/>
              </a:lnSpc>
              <a:buClr>
                <a:srgbClr val="7F7F7F"/>
              </a:buClr>
              <a:buSzPct val="115000"/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529B"/>
                </a:solidFill>
                <a:latin typeface="Verdana"/>
                <a:cs typeface="Verdana"/>
              </a:rPr>
              <a:t>The Way Forward</a:t>
            </a:r>
            <a:endParaRPr lang="en-US" sz="2400" b="1" dirty="0">
              <a:solidFill>
                <a:srgbClr val="00529B"/>
              </a:solidFill>
              <a:latin typeface="Verdana"/>
              <a:cs typeface="Verdana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951" y="-1"/>
            <a:ext cx="1466401" cy="667895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2217330" y="-1"/>
            <a:ext cx="6951629" cy="722487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Outline</a:t>
            </a:r>
            <a:endParaRPr lang="en-IE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Date Placeholder 3"/>
          <p:cNvSpPr txBox="1">
            <a:spLocks/>
          </p:cNvSpPr>
          <p:nvPr/>
        </p:nvSpPr>
        <p:spPr>
          <a:xfrm>
            <a:off x="457200" y="6457951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rgbClr val="FFFFFF"/>
                </a:solidFill>
                <a:latin typeface="Verdana"/>
                <a:cs typeface="Verdana"/>
              </a:rPr>
              <a:t>09/12/2011</a:t>
            </a:r>
            <a:endParaRPr lang="en-US" sz="1200" dirty="0">
              <a:solidFill>
                <a:srgbClr val="FFFFFF"/>
              </a:solidFill>
              <a:latin typeface="Verdana"/>
              <a:cs typeface="Verdana"/>
            </a:endParaRPr>
          </a:p>
        </p:txBody>
      </p:sp>
      <p:sp>
        <p:nvSpPr>
          <p:cNvPr id="10" name="Footer Placeholder 1"/>
          <p:cNvSpPr txBox="1">
            <a:spLocks/>
          </p:cNvSpPr>
          <p:nvPr/>
        </p:nvSpPr>
        <p:spPr>
          <a:xfrm>
            <a:off x="3135489" y="6469240"/>
            <a:ext cx="41910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NWE Stakeholders Group meeting-London</a:t>
            </a:r>
            <a:endParaRPr lang="en-U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081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835378" y="996034"/>
            <a:ext cx="82094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529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</a:t>
            </a:r>
            <a:r>
              <a:rPr lang="en-US" sz="2400" b="1" dirty="0">
                <a:solidFill>
                  <a:srgbClr val="00529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new impetus to the market integration process (1)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4801" y="1705831"/>
            <a:ext cx="873998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i="1" dirty="0" smtClean="0">
              <a:solidFill>
                <a:schemeClr val="tx1">
                  <a:lumMod val="95000"/>
                  <a:lumOff val="5000"/>
                </a:schemeClr>
              </a:solidFill>
              <a:latin typeface="Verdana"/>
              <a:cs typeface="Verdana"/>
            </a:endParaRPr>
          </a:p>
          <a:p>
            <a:pPr marL="285750" indent="-285750">
              <a:buFont typeface="Wingdings" pitchFamily="2" charset="2"/>
              <a:buChar char="§"/>
              <a:defRPr/>
            </a:pPr>
            <a:r>
              <a:rPr lang="en-US" sz="2000" i="1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More </a:t>
            </a:r>
            <a:r>
              <a:rPr lang="en-US" sz="2000" i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project-oriented</a:t>
            </a:r>
            <a:r>
              <a:rPr lang="en-US" sz="2000" i="1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with newly designated </a:t>
            </a:r>
            <a:r>
              <a:rPr lang="en-US" sz="2000" i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project lead </a:t>
            </a:r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regulators</a:t>
            </a:r>
          </a:p>
          <a:p>
            <a:pPr>
              <a:defRPr/>
            </a:pPr>
            <a:endParaRPr lang="en-US" sz="2000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742950" lvl="2" indent="-285750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Focus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 the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CACM target models implementation :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  <a:hlinkClick r:id="rId2" action="ppaction://hlinksldjump"/>
              </a:rPr>
              <a:t>4 key priority projects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lvl="1">
              <a:defRPr/>
            </a:pP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lvl="1" indent="-285750">
              <a:buFont typeface="Wingdings" pitchFamily="2" charset="2"/>
              <a:buChar char="§"/>
              <a:defRPr/>
            </a:pPr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Stronger </a:t>
            </a:r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Pan-European</a:t>
            </a:r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dimension, with the elaboration of </a:t>
            </a:r>
            <a:r>
              <a:rPr lang="en-US" sz="2000" i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ambitious</a:t>
            </a:r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but </a:t>
            </a:r>
            <a:r>
              <a:rPr lang="en-US" sz="2000" i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realistic</a:t>
            </a:r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cross-regional roadmaps as the main reference for the market integration process, complementing the FG/NC process</a:t>
            </a:r>
          </a:p>
          <a:p>
            <a:pPr marL="0" lvl="1">
              <a:defRPr/>
            </a:pPr>
            <a:endParaRPr lang="en-US" sz="2000" b="1" i="1" dirty="0" smtClean="0">
              <a:solidFill>
                <a:schemeClr val="tx1">
                  <a:lumMod val="95000"/>
                  <a:lumOff val="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742950" lvl="1" indent="-285750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identify </a:t>
            </a:r>
            <a:r>
              <a:rPr lang="en-US" sz="20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key milestones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and </a:t>
            </a:r>
            <a:r>
              <a:rPr lang="en-US" sz="20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accountabilities</a:t>
            </a:r>
          </a:p>
          <a:p>
            <a:pPr marL="742950" lvl="1" indent="-285750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ensure consistency &amp; coherence</a:t>
            </a:r>
          </a:p>
          <a:p>
            <a:pPr marL="285750" lvl="1" indent="-285750">
              <a:buFont typeface="Wingdings" pitchFamily="2" charset="2"/>
              <a:buChar char="§"/>
              <a:defRPr/>
            </a:pPr>
            <a:endParaRPr lang="en-US" sz="2000" b="1" i="1" dirty="0">
              <a:solidFill>
                <a:schemeClr val="tx1">
                  <a:lumMod val="95000"/>
                  <a:lumOff val="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lvl="1">
              <a:defRPr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defRPr/>
            </a:pPr>
            <a:endParaRPr lang="en-US" sz="2000" b="1" i="1" dirty="0">
              <a:solidFill>
                <a:schemeClr val="tx1">
                  <a:lumMod val="95000"/>
                  <a:lumOff val="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951" y="-1"/>
            <a:ext cx="1466401" cy="667895"/>
          </a:xfrm>
          <a:prstGeom prst="rect">
            <a:avLst/>
          </a:prstGeom>
        </p:spPr>
      </p:pic>
      <p:sp>
        <p:nvSpPr>
          <p:cNvPr id="14" name="Rounded Rectangle 13"/>
          <p:cNvSpPr/>
          <p:nvPr/>
        </p:nvSpPr>
        <p:spPr>
          <a:xfrm>
            <a:off x="2217330" y="-214491"/>
            <a:ext cx="6951629" cy="936978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IE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Role of Regional Initiatives</a:t>
            </a:r>
            <a:endParaRPr lang="en-IE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Date Placeholder 3"/>
          <p:cNvSpPr txBox="1">
            <a:spLocks/>
          </p:cNvSpPr>
          <p:nvPr/>
        </p:nvSpPr>
        <p:spPr>
          <a:xfrm>
            <a:off x="457200" y="6457951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rgbClr val="FFFFFF"/>
                </a:solidFill>
                <a:latin typeface="Verdana"/>
                <a:cs typeface="Verdana"/>
              </a:rPr>
              <a:t>09/12/2011</a:t>
            </a:r>
            <a:endParaRPr lang="en-US" sz="1200" dirty="0">
              <a:solidFill>
                <a:srgbClr val="FFFFFF"/>
              </a:solidFill>
              <a:latin typeface="Verdana"/>
              <a:cs typeface="Verdana"/>
            </a:endParaRPr>
          </a:p>
        </p:txBody>
      </p:sp>
      <p:sp>
        <p:nvSpPr>
          <p:cNvPr id="11" name="Footer Placeholder 1"/>
          <p:cNvSpPr txBox="1">
            <a:spLocks/>
          </p:cNvSpPr>
          <p:nvPr/>
        </p:nvSpPr>
        <p:spPr>
          <a:xfrm>
            <a:off x="3135489" y="6469240"/>
            <a:ext cx="41910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NWE Stakeholders Group meeting-London</a:t>
            </a:r>
            <a:endParaRPr lang="en-U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150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64444" y="1108924"/>
            <a:ext cx="85795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529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</a:t>
            </a:r>
            <a:r>
              <a:rPr lang="en-US" sz="2400" b="1" dirty="0">
                <a:solidFill>
                  <a:srgbClr val="00529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new impetus to the market integration </a:t>
            </a:r>
            <a:r>
              <a:rPr lang="en-US" sz="2400" b="1" dirty="0" smtClean="0">
                <a:solidFill>
                  <a:srgbClr val="00529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process (2)</a:t>
            </a:r>
            <a:endParaRPr lang="en-US" sz="2400" b="1" dirty="0">
              <a:solidFill>
                <a:srgbClr val="00529B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6044" y="1875166"/>
            <a:ext cx="8085222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i="1" dirty="0" smtClean="0">
              <a:latin typeface="Verdana"/>
              <a:cs typeface="Verdana"/>
            </a:endParaRPr>
          </a:p>
          <a:p>
            <a:pPr marL="285750" indent="-285750">
              <a:buFont typeface="Wingdings" pitchFamily="2" charset="2"/>
              <a:buChar char="§"/>
              <a:defRPr/>
            </a:pPr>
            <a:r>
              <a:rPr lang="en-US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Stronger </a:t>
            </a:r>
            <a:r>
              <a:rPr lang="en-US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Stakeholders’ involvement </a:t>
            </a:r>
            <a:r>
              <a:rPr lang="en-US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(AESAG and regional consultations) to keep the strong momentum and maintain confidence throughout the process</a:t>
            </a:r>
            <a:endParaRPr lang="en-US" sz="2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lvl="1">
              <a:defRPr/>
            </a:pP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lvl="1" indent="-285750">
              <a:buFont typeface="Wingdings" pitchFamily="2" charset="2"/>
              <a:buChar char="§"/>
              <a:defRPr/>
            </a:pPr>
            <a:r>
              <a:rPr lang="en-US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More </a:t>
            </a:r>
            <a:r>
              <a:rPr lang="en-US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adequate governance </a:t>
            </a:r>
            <a:r>
              <a:rPr lang="en-US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to support the implementation process</a:t>
            </a:r>
            <a:endParaRPr lang="en-GB" sz="2000" i="1" dirty="0">
              <a:ea typeface="ＭＳ Ｐゴシック" pitchFamily="34" charset="-128"/>
              <a:sym typeface="Wingdings" pitchFamily="2" charset="2"/>
            </a:endParaRPr>
          </a:p>
          <a:p>
            <a:pPr marL="742950" lvl="1" indent="-285750">
              <a:spcBef>
                <a:spcPts val="1200"/>
              </a:spcBef>
              <a:buFont typeface="Wingdings" pitchFamily="2" charset="2"/>
              <a:buChar char="§"/>
              <a:defRPr/>
            </a:pPr>
            <a:r>
              <a:rPr lang="en-GB" sz="2000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Involvement </a:t>
            </a:r>
            <a:r>
              <a:rPr lang="en-GB" sz="200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of MS when appropriate and necessary</a:t>
            </a:r>
          </a:p>
          <a:p>
            <a:pPr marL="742950" lvl="1" indent="-285750">
              <a:spcBef>
                <a:spcPts val="1200"/>
              </a:spcBef>
              <a:buFont typeface="Wingdings" pitchFamily="2" charset="2"/>
              <a:buChar char="§"/>
              <a:defRPr/>
            </a:pPr>
            <a:r>
              <a:rPr lang="en-GB" sz="200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Close follow-up to identify any </a:t>
            </a:r>
            <a:r>
              <a:rPr lang="en-GB" sz="2000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obstacles, delays </a:t>
            </a:r>
            <a:r>
              <a:rPr lang="en-GB" sz="200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or </a:t>
            </a:r>
            <a:r>
              <a:rPr lang="en-GB" sz="2000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inconsistencies </a:t>
            </a:r>
            <a:r>
              <a:rPr lang="en-GB" sz="200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with the FG/NC</a:t>
            </a:r>
          </a:p>
          <a:p>
            <a:pPr marL="742950" lvl="1" indent="-285750">
              <a:spcBef>
                <a:spcPts val="1200"/>
              </a:spcBef>
              <a:buFont typeface="Wingdings" pitchFamily="2" charset="2"/>
              <a:buChar char="§"/>
              <a:defRPr/>
            </a:pPr>
            <a:r>
              <a:rPr lang="en-GB" sz="200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More efficient decision-making process (ACER’s residual power for cross-border issues)</a:t>
            </a: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742950" lvl="1" indent="-285750">
              <a:buFont typeface="Wingdings" pitchFamily="2" charset="2"/>
              <a:buChar char="§"/>
              <a:defRPr/>
            </a:pP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lvl="1" indent="-285750">
              <a:buFont typeface="Wingdings" pitchFamily="2" charset="2"/>
              <a:buChar char="§"/>
              <a:defRPr/>
            </a:pPr>
            <a:endParaRPr lang="en-US" sz="2000" b="1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lvl="1">
              <a:defRPr/>
            </a:pP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defRPr/>
            </a:pPr>
            <a:endParaRPr lang="en-US" sz="2000" b="1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951" y="-1"/>
            <a:ext cx="1466401" cy="667895"/>
          </a:xfrm>
          <a:prstGeom prst="rect">
            <a:avLst/>
          </a:prstGeom>
        </p:spPr>
      </p:pic>
      <p:sp>
        <p:nvSpPr>
          <p:cNvPr id="14" name="Rounded Rectangle 13"/>
          <p:cNvSpPr/>
          <p:nvPr/>
        </p:nvSpPr>
        <p:spPr>
          <a:xfrm>
            <a:off x="2217330" y="-214491"/>
            <a:ext cx="6951629" cy="936978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IE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Role of Regional Initiatives</a:t>
            </a:r>
            <a:endParaRPr lang="en-IE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Date Placeholder 3"/>
          <p:cNvSpPr txBox="1">
            <a:spLocks/>
          </p:cNvSpPr>
          <p:nvPr/>
        </p:nvSpPr>
        <p:spPr>
          <a:xfrm>
            <a:off x="457200" y="6457951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rgbClr val="FFFFFF"/>
                </a:solidFill>
                <a:latin typeface="Verdana"/>
                <a:cs typeface="Verdana"/>
              </a:rPr>
              <a:t>09/12/2011</a:t>
            </a:r>
            <a:endParaRPr lang="en-US" sz="1200" dirty="0">
              <a:solidFill>
                <a:srgbClr val="FFFFFF"/>
              </a:solidFill>
              <a:latin typeface="Verdana"/>
              <a:cs typeface="Verdana"/>
            </a:endParaRPr>
          </a:p>
        </p:txBody>
      </p:sp>
      <p:sp>
        <p:nvSpPr>
          <p:cNvPr id="11" name="Footer Placeholder 1"/>
          <p:cNvSpPr txBox="1">
            <a:spLocks/>
          </p:cNvSpPr>
          <p:nvPr/>
        </p:nvSpPr>
        <p:spPr>
          <a:xfrm>
            <a:off x="3135489" y="6469240"/>
            <a:ext cx="41910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NWE Stakeholders Group meeting-London</a:t>
            </a:r>
            <a:endParaRPr lang="en-U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256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519287" y="4044063"/>
            <a:ext cx="8071557" cy="719869"/>
          </a:xfrm>
          <a:prstGeom prst="roundRect">
            <a:avLst/>
          </a:prstGeom>
          <a:solidFill>
            <a:srgbClr val="D6E7F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TextBox 8"/>
          <p:cNvSpPr txBox="1"/>
          <p:nvPr/>
        </p:nvSpPr>
        <p:spPr>
          <a:xfrm>
            <a:off x="541865" y="1845327"/>
            <a:ext cx="85633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7F7F7F"/>
              </a:buClr>
              <a:buSzPct val="115000"/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529B"/>
                </a:solidFill>
                <a:latin typeface="Verdana"/>
                <a:cs typeface="Verdana"/>
              </a:rPr>
              <a:t>The Birth of ACER</a:t>
            </a:r>
          </a:p>
          <a:p>
            <a:pPr marL="342900" indent="-342900">
              <a:lnSpc>
                <a:spcPct val="150000"/>
              </a:lnSpc>
              <a:buClr>
                <a:srgbClr val="7F7F7F"/>
              </a:buClr>
              <a:buSzPct val="115000"/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529B"/>
                </a:solidFill>
                <a:latin typeface="Verdana"/>
                <a:cs typeface="Verdana"/>
              </a:rPr>
              <a:t>Role of Framework Guidelines and Network Codes</a:t>
            </a:r>
          </a:p>
          <a:p>
            <a:pPr marL="342900" indent="-342900">
              <a:lnSpc>
                <a:spcPct val="150000"/>
              </a:lnSpc>
              <a:buClr>
                <a:srgbClr val="7F7F7F"/>
              </a:buClr>
              <a:buSzPct val="115000"/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529B"/>
                </a:solidFill>
                <a:latin typeface="Verdana"/>
                <a:cs typeface="Verdana"/>
              </a:rPr>
              <a:t>Role of Regional Initiatives </a:t>
            </a:r>
          </a:p>
          <a:p>
            <a:pPr marL="342900" indent="-342900">
              <a:lnSpc>
                <a:spcPct val="150000"/>
              </a:lnSpc>
              <a:buClr>
                <a:srgbClr val="7F7F7F"/>
              </a:buClr>
              <a:buSzPct val="115000"/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529B"/>
                </a:solidFill>
                <a:latin typeface="Verdana"/>
                <a:cs typeface="Verdana"/>
              </a:rPr>
              <a:t>Progress to Date and Challenges to Come</a:t>
            </a:r>
          </a:p>
          <a:p>
            <a:pPr marL="342900" indent="-342900">
              <a:lnSpc>
                <a:spcPct val="150000"/>
              </a:lnSpc>
              <a:buClr>
                <a:srgbClr val="7F7F7F"/>
              </a:buClr>
              <a:buSzPct val="115000"/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529B"/>
                </a:solidFill>
                <a:latin typeface="Verdana"/>
                <a:cs typeface="Verdana"/>
              </a:rPr>
              <a:t>The Way Forward</a:t>
            </a:r>
            <a:endParaRPr lang="en-US" sz="2400" b="1" dirty="0">
              <a:solidFill>
                <a:srgbClr val="00529B"/>
              </a:solidFill>
              <a:latin typeface="Verdana"/>
              <a:cs typeface="Verdana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951" y="-1"/>
            <a:ext cx="1466401" cy="667895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2217330" y="-1"/>
            <a:ext cx="6951629" cy="722487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Outline</a:t>
            </a:r>
            <a:endParaRPr lang="en-IE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Date Placeholder 3"/>
          <p:cNvSpPr txBox="1">
            <a:spLocks/>
          </p:cNvSpPr>
          <p:nvPr/>
        </p:nvSpPr>
        <p:spPr>
          <a:xfrm>
            <a:off x="457200" y="6457951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rgbClr val="FFFFFF"/>
                </a:solidFill>
                <a:latin typeface="Verdana"/>
                <a:cs typeface="Verdana"/>
              </a:rPr>
              <a:t>09/12/2011</a:t>
            </a:r>
            <a:endParaRPr lang="en-US" sz="1200" dirty="0">
              <a:solidFill>
                <a:srgbClr val="FFFFFF"/>
              </a:solidFill>
              <a:latin typeface="Verdana"/>
              <a:cs typeface="Verdana"/>
            </a:endParaRPr>
          </a:p>
        </p:txBody>
      </p:sp>
      <p:sp>
        <p:nvSpPr>
          <p:cNvPr id="10" name="Footer Placeholder 1"/>
          <p:cNvSpPr txBox="1">
            <a:spLocks/>
          </p:cNvSpPr>
          <p:nvPr/>
        </p:nvSpPr>
        <p:spPr>
          <a:xfrm>
            <a:off x="3135489" y="6469240"/>
            <a:ext cx="41910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NWE Stakeholders Group meeting-London</a:t>
            </a:r>
            <a:endParaRPr lang="en-U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25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519287" y="1831419"/>
            <a:ext cx="8071557" cy="719869"/>
          </a:xfrm>
          <a:prstGeom prst="roundRect">
            <a:avLst/>
          </a:prstGeom>
          <a:solidFill>
            <a:srgbClr val="D6E7F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FF"/>
                </a:solidFill>
                <a:latin typeface="Verdana"/>
                <a:cs typeface="Verdana"/>
              </a:rPr>
              <a:t>09/12/2011</a:t>
            </a:r>
            <a:endParaRPr lang="en-US" dirty="0">
              <a:solidFill>
                <a:srgbClr val="FFFFFF"/>
              </a:solidFill>
              <a:latin typeface="Verdana"/>
              <a:cs typeface="Verdana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4191000" cy="365125"/>
          </a:xfrm>
        </p:spPr>
        <p:txBody>
          <a:bodyPr/>
          <a:lstStyle/>
          <a:p>
            <a:r>
              <a:rPr lang="en-IE" sz="12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NWE Stakeholders Group meeting-London</a:t>
            </a:r>
            <a:endParaRPr lang="en-US" sz="12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9287" y="1845327"/>
            <a:ext cx="85633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7F7F7F"/>
              </a:buClr>
              <a:buSzPct val="115000"/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529B"/>
                </a:solidFill>
                <a:latin typeface="Verdana"/>
                <a:cs typeface="Verdana"/>
              </a:rPr>
              <a:t>The Birth of ACER</a:t>
            </a:r>
          </a:p>
          <a:p>
            <a:pPr marL="342900" indent="-342900">
              <a:lnSpc>
                <a:spcPct val="150000"/>
              </a:lnSpc>
              <a:buClr>
                <a:srgbClr val="7F7F7F"/>
              </a:buClr>
              <a:buSzPct val="115000"/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529B"/>
                </a:solidFill>
                <a:latin typeface="Verdana"/>
                <a:cs typeface="Verdana"/>
              </a:rPr>
              <a:t>Role of Framework Guidelines and Network Codes</a:t>
            </a:r>
          </a:p>
          <a:p>
            <a:pPr marL="342900" indent="-342900">
              <a:lnSpc>
                <a:spcPct val="150000"/>
              </a:lnSpc>
              <a:buClr>
                <a:srgbClr val="7F7F7F"/>
              </a:buClr>
              <a:buSzPct val="115000"/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529B"/>
                </a:solidFill>
                <a:latin typeface="Verdana"/>
                <a:cs typeface="Verdana"/>
              </a:rPr>
              <a:t>Role of Regional Initiatives </a:t>
            </a:r>
          </a:p>
          <a:p>
            <a:pPr marL="342900" indent="-342900">
              <a:lnSpc>
                <a:spcPct val="150000"/>
              </a:lnSpc>
              <a:buClr>
                <a:srgbClr val="7F7F7F"/>
              </a:buClr>
              <a:buSzPct val="115000"/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529B"/>
                </a:solidFill>
                <a:latin typeface="Verdana"/>
                <a:cs typeface="Verdana"/>
              </a:rPr>
              <a:t>Progress to Date and Challenges to Come</a:t>
            </a:r>
          </a:p>
          <a:p>
            <a:pPr marL="342900" indent="-342900">
              <a:lnSpc>
                <a:spcPct val="150000"/>
              </a:lnSpc>
              <a:buClr>
                <a:srgbClr val="7F7F7F"/>
              </a:buClr>
              <a:buSzPct val="115000"/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529B"/>
                </a:solidFill>
                <a:latin typeface="Verdana"/>
                <a:cs typeface="Verdana"/>
              </a:rPr>
              <a:t>The Way Forward</a:t>
            </a:r>
            <a:endParaRPr lang="en-US" sz="2400" b="1" dirty="0">
              <a:solidFill>
                <a:srgbClr val="00529B"/>
              </a:solidFill>
              <a:latin typeface="Verdana"/>
              <a:cs typeface="Verdana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951" y="-1"/>
            <a:ext cx="1466401" cy="667895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2217330" y="-1"/>
            <a:ext cx="6951629" cy="722487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Outline</a:t>
            </a:r>
            <a:endParaRPr lang="en-IE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925689" y="1007323"/>
            <a:ext cx="81190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529B"/>
                </a:solidFill>
                <a:latin typeface="Verdana"/>
                <a:cs typeface="Verdana"/>
              </a:rPr>
              <a:t>Cross-regional </a:t>
            </a:r>
            <a:r>
              <a:rPr lang="en-US" sz="2400" b="1" dirty="0">
                <a:solidFill>
                  <a:srgbClr val="00529B"/>
                </a:solidFill>
                <a:latin typeface="Verdana"/>
                <a:cs typeface="Verdana"/>
              </a:rPr>
              <a:t>roadmap on </a:t>
            </a:r>
            <a:r>
              <a:rPr lang="en-US" sz="2400" b="1" dirty="0" smtClean="0">
                <a:solidFill>
                  <a:srgbClr val="00529B"/>
                </a:solidFill>
                <a:latin typeface="Verdana"/>
                <a:cs typeface="Verdana"/>
              </a:rPr>
              <a:t>Market Coupling</a:t>
            </a:r>
            <a:endParaRPr lang="en-US" sz="2400" b="1" dirty="0">
              <a:solidFill>
                <a:srgbClr val="00529B"/>
              </a:solidFill>
              <a:latin typeface="Verdana"/>
              <a:cs typeface="Verdana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951" y="-1"/>
            <a:ext cx="1466401" cy="667895"/>
          </a:xfrm>
          <a:prstGeom prst="rect">
            <a:avLst/>
          </a:prstGeom>
        </p:spPr>
      </p:pic>
      <p:sp>
        <p:nvSpPr>
          <p:cNvPr id="14" name="Rounded Rectangle 13"/>
          <p:cNvSpPr/>
          <p:nvPr/>
        </p:nvSpPr>
        <p:spPr>
          <a:xfrm>
            <a:off x="2217330" y="-169335"/>
            <a:ext cx="6951629" cy="859807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lnSpc>
                <a:spcPct val="50000"/>
              </a:lnSpc>
            </a:pPr>
            <a:endParaRPr lang="en-IE" sz="2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r"/>
            <a:r>
              <a:rPr lang="en-IE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Progress to Date and </a:t>
            </a:r>
          </a:p>
          <a:p>
            <a:pPr algn="r"/>
            <a:r>
              <a:rPr lang="en-IE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Challenges to Come</a:t>
            </a:r>
            <a:endParaRPr lang="en-IE" sz="2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941593"/>
              </p:ext>
            </p:extLst>
          </p:nvPr>
        </p:nvGraphicFramePr>
        <p:xfrm>
          <a:off x="410951" y="2085981"/>
          <a:ext cx="8304069" cy="34436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1737"/>
                <a:gridCol w="4122332"/>
              </a:tblGrid>
              <a:tr h="487062">
                <a:tc>
                  <a:txBody>
                    <a:bodyPr/>
                    <a:lstStyle/>
                    <a:p>
                      <a:pPr algn="ctr"/>
                      <a:r>
                        <a:rPr lang="en-IE" sz="1400" i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Progress to Date</a:t>
                      </a:r>
                      <a:endParaRPr lang="en-IE" sz="1400" i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400" i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Challenges to Come</a:t>
                      </a:r>
                      <a:endParaRPr lang="en-IE" sz="1400" i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solidFill>
                      <a:srgbClr val="7F7F7F"/>
                    </a:solidFill>
                  </a:tcPr>
                </a:tc>
              </a:tr>
              <a:tr h="930149"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ENTSO-E and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EuroPEX’s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strong commitment to implement a Pan-European Market Coupling solution</a:t>
                      </a:r>
                    </a:p>
                    <a:p>
                      <a:pPr marL="0" lvl="1" algn="l">
                        <a:defRPr/>
                      </a:pPr>
                      <a:endParaRPr lang="en-GB" sz="1400" kern="1200" dirty="0" smtClean="0">
                        <a:solidFill>
                          <a:schemeClr val="dk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solidFill>
                      <a:srgbClr val="D6E7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Translating this commitment into concrete and detailed implementation project for the implementation of the NWE</a:t>
                      </a: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project by end of 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2012</a:t>
                      </a:r>
                    </a:p>
                    <a:p>
                      <a:pPr marL="0" lvl="1" algn="l" defTabSz="457200" rtl="0" eaLnBrk="1" latinLnBrk="0" hangingPunct="1">
                        <a:defRPr/>
                      </a:pPr>
                      <a:endParaRPr lang="en-GB" sz="1400" kern="1200" dirty="0" smtClean="0">
                        <a:solidFill>
                          <a:schemeClr val="dk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lvl="1" algn="l" defTabSz="457200" rtl="0" eaLnBrk="1" latinLnBrk="0" hangingPunct="1">
                        <a:defRPr/>
                      </a:pPr>
                      <a:endParaRPr lang="en-GB" sz="1400" kern="1200" dirty="0" smtClean="0">
                        <a:solidFill>
                          <a:schemeClr val="dk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solidFill>
                      <a:srgbClr val="D6E7F2"/>
                    </a:solidFill>
                  </a:tcPr>
                </a:tc>
              </a:tr>
              <a:tr h="930149"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Selection by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EuroPEX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of the starting point for the PCR algorithm</a:t>
                      </a:r>
                    </a:p>
                    <a:p>
                      <a:pPr marL="0" lvl="1" algn="l">
                        <a:defRPr/>
                      </a:pPr>
                      <a:endParaRPr lang="en-GB" sz="1400" kern="1200" dirty="0" smtClean="0">
                        <a:solidFill>
                          <a:schemeClr val="dk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solidFill>
                      <a:srgbClr val="D6E7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Validation by ENTSO-E and Endorsement by NRAs of:</a:t>
                      </a:r>
                    </a:p>
                    <a:p>
                      <a:pPr marL="285750" lvl="1" indent="-285750" algn="l" defTabSz="457200" rtl="0" eaLnBrk="1" latinLnBrk="0" hangingPunct="1">
                        <a:buFont typeface="Arial" pitchFamily="34" charset="0"/>
                        <a:buChar char="•"/>
                        <a:defRPr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The starting point for the PCR algorithm</a:t>
                      </a:r>
                    </a:p>
                    <a:p>
                      <a:pPr marL="285750" lvl="1" indent="-285750" algn="l" defTabSz="457200" rtl="0" eaLnBrk="1" latinLnBrk="0" hangingPunct="1">
                        <a:buFont typeface="Arial" pitchFamily="34" charset="0"/>
                        <a:buChar char="•"/>
                        <a:defRPr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The interim flexible NWE high-level governance arrangements</a:t>
                      </a:r>
                    </a:p>
                    <a:p>
                      <a:pPr marL="285750" lvl="1" indent="-285750" algn="l" defTabSz="457200" rtl="0" eaLnBrk="1" latinLnBrk="0" hangingPunct="1">
                        <a:buFont typeface="Arial" pitchFamily="34" charset="0"/>
                        <a:buChar char="•"/>
                        <a:defRPr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The cost-sharing principles between NWE and non-NWE countries</a:t>
                      </a:r>
                      <a:endParaRPr lang="en-US" sz="1400" dirty="0" smtClean="0"/>
                    </a:p>
                  </a:txBody>
                  <a:tcPr>
                    <a:solidFill>
                      <a:srgbClr val="D6E7F2"/>
                    </a:solidFill>
                  </a:tcPr>
                </a:tc>
              </a:tr>
            </a:tbl>
          </a:graphicData>
        </a:graphic>
      </p:graphicFrame>
      <p:sp>
        <p:nvSpPr>
          <p:cNvPr id="8" name="Date Placeholder 3"/>
          <p:cNvSpPr txBox="1">
            <a:spLocks/>
          </p:cNvSpPr>
          <p:nvPr/>
        </p:nvSpPr>
        <p:spPr>
          <a:xfrm>
            <a:off x="457200" y="6457951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rgbClr val="FFFFFF"/>
                </a:solidFill>
                <a:latin typeface="Verdana"/>
                <a:cs typeface="Verdana"/>
              </a:rPr>
              <a:t>09/12/2011</a:t>
            </a:r>
            <a:endParaRPr lang="en-US" sz="1200" dirty="0">
              <a:solidFill>
                <a:srgbClr val="FFFFFF"/>
              </a:solidFill>
              <a:latin typeface="Verdana"/>
              <a:cs typeface="Verdana"/>
            </a:endParaRPr>
          </a:p>
        </p:txBody>
      </p:sp>
      <p:sp>
        <p:nvSpPr>
          <p:cNvPr id="10" name="Footer Placeholder 1"/>
          <p:cNvSpPr txBox="1">
            <a:spLocks/>
          </p:cNvSpPr>
          <p:nvPr/>
        </p:nvSpPr>
        <p:spPr>
          <a:xfrm>
            <a:off x="3135489" y="6469240"/>
            <a:ext cx="41910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NWE Stakeholders Group meeting-London</a:t>
            </a:r>
            <a:endParaRPr lang="en-U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838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767785" y="1007323"/>
            <a:ext cx="6791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529B"/>
                </a:solidFill>
                <a:latin typeface="Verdana"/>
                <a:cs typeface="Verdana"/>
              </a:rPr>
              <a:t>Cross-regional </a:t>
            </a:r>
            <a:r>
              <a:rPr lang="en-US" sz="2400" b="1" dirty="0">
                <a:solidFill>
                  <a:srgbClr val="00529B"/>
                </a:solidFill>
                <a:latin typeface="Verdana"/>
                <a:cs typeface="Verdana"/>
              </a:rPr>
              <a:t>roadmap on </a:t>
            </a:r>
            <a:r>
              <a:rPr lang="en-US" sz="2400" b="1" dirty="0" smtClean="0">
                <a:solidFill>
                  <a:srgbClr val="00529B"/>
                </a:solidFill>
                <a:latin typeface="Verdana"/>
                <a:cs typeface="Verdana"/>
              </a:rPr>
              <a:t>Intraday </a:t>
            </a:r>
            <a:endParaRPr lang="en-US" sz="2400" b="1" dirty="0">
              <a:solidFill>
                <a:srgbClr val="00529B"/>
              </a:solidFill>
              <a:latin typeface="Verdana"/>
              <a:cs typeface="Verdana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951" y="-1"/>
            <a:ext cx="1466401" cy="667895"/>
          </a:xfrm>
          <a:prstGeom prst="rect">
            <a:avLst/>
          </a:prstGeom>
        </p:spPr>
      </p:pic>
      <p:sp>
        <p:nvSpPr>
          <p:cNvPr id="14" name="Rounded Rectangle 13"/>
          <p:cNvSpPr/>
          <p:nvPr/>
        </p:nvSpPr>
        <p:spPr>
          <a:xfrm>
            <a:off x="2217330" y="-169335"/>
            <a:ext cx="6951629" cy="859807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lnSpc>
                <a:spcPct val="50000"/>
              </a:lnSpc>
            </a:pPr>
            <a:endParaRPr lang="en-IE" sz="2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r"/>
            <a:r>
              <a:rPr lang="en-IE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Progress to Date and </a:t>
            </a:r>
          </a:p>
          <a:p>
            <a:pPr algn="r"/>
            <a:r>
              <a:rPr lang="en-IE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Challenges to Come</a:t>
            </a:r>
            <a:endParaRPr lang="en-IE" sz="2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665920"/>
              </p:ext>
            </p:extLst>
          </p:nvPr>
        </p:nvGraphicFramePr>
        <p:xfrm>
          <a:off x="410951" y="1905357"/>
          <a:ext cx="8394382" cy="27888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2338"/>
                <a:gridCol w="4222044"/>
              </a:tblGrid>
              <a:tr h="487062">
                <a:tc>
                  <a:txBody>
                    <a:bodyPr/>
                    <a:lstStyle/>
                    <a:p>
                      <a:pPr algn="ctr"/>
                      <a:r>
                        <a:rPr lang="en-IE" sz="1400" i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Progress to Date</a:t>
                      </a:r>
                      <a:endParaRPr lang="en-IE" sz="1400" i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400" i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Challenges to Come</a:t>
                      </a:r>
                      <a:endParaRPr lang="en-IE" sz="1400" i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solidFill>
                      <a:srgbClr val="7F7F7F"/>
                    </a:solidFill>
                  </a:tcPr>
                </a:tc>
              </a:tr>
              <a:tr h="930149">
                <a:tc>
                  <a:txBody>
                    <a:bodyPr/>
                    <a:lstStyle/>
                    <a:p>
                      <a:pPr marL="0" lvl="1" algn="l" defTabSz="457200" rtl="0" eaLnBrk="1" latinLnBrk="0" hangingPunct="1">
                        <a:defRPr/>
                      </a:pPr>
                      <a:endParaRPr lang="en-GB" sz="1400" kern="1200" dirty="0" smtClean="0">
                        <a:solidFill>
                          <a:schemeClr val="dk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ENTSO-E and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Europex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agreement on detailed technical solution for border-by-border implementation in 2012</a:t>
                      </a:r>
                    </a:p>
                    <a:p>
                      <a:pPr marL="0" lvl="1" algn="l" defTabSz="457200" rtl="0" eaLnBrk="1" latinLnBrk="0" hangingPunct="1"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solidFill>
                      <a:srgbClr val="D6E7F2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l" defTabSz="457200" rtl="0" eaLnBrk="1" latinLnBrk="0" hangingPunct="1">
                        <a:defRPr/>
                      </a:pPr>
                      <a:endParaRPr lang="en-GB" sz="1400" kern="1200" dirty="0" smtClean="0">
                        <a:solidFill>
                          <a:schemeClr val="dk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lvl="1">
                        <a:defRPr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Border-by-border implementation of a common intraday solution, linking the Nordic, Central West, South West and FUI electricity regions in 2012</a:t>
                      </a:r>
                    </a:p>
                    <a:p>
                      <a:pPr lvl="1">
                        <a:defRPr/>
                      </a:pPr>
                      <a:endParaRPr lang="en-GB" sz="1400" dirty="0" smtClean="0">
                        <a:ea typeface="ＭＳ Ｐゴシック" pitchFamily="34" charset="-128"/>
                      </a:endParaRPr>
                    </a:p>
                  </a:txBody>
                  <a:tcPr>
                    <a:solidFill>
                      <a:srgbClr val="D6E7F2"/>
                    </a:solidFill>
                  </a:tcPr>
                </a:tc>
              </a:tr>
              <a:tr h="930149">
                <a:tc>
                  <a:txBody>
                    <a:bodyPr/>
                    <a:lstStyle/>
                    <a:p>
                      <a:pPr marL="0" lvl="1" algn="l" defTabSz="457200" rtl="0" eaLnBrk="1" latinLnBrk="0" hangingPunct="1">
                        <a:defRPr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ENTSO-E and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EuroPEX’s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strong commitment to implement a Pan-European cross-border Intraday mechanism</a:t>
                      </a:r>
                    </a:p>
                  </a:txBody>
                  <a:tcPr>
                    <a:solidFill>
                      <a:srgbClr val="D6E7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Design and implementation of pan-European intraday target model by 2014</a:t>
                      </a:r>
                      <a:endParaRPr lang="en-GB" sz="1400" kern="1200" dirty="0">
                        <a:solidFill>
                          <a:schemeClr val="dk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solidFill>
                      <a:srgbClr val="D6E7F2"/>
                    </a:solidFill>
                  </a:tcPr>
                </a:tc>
              </a:tr>
            </a:tbl>
          </a:graphicData>
        </a:graphic>
      </p:graphicFrame>
      <p:sp>
        <p:nvSpPr>
          <p:cNvPr id="8" name="Date Placeholder 3"/>
          <p:cNvSpPr txBox="1">
            <a:spLocks/>
          </p:cNvSpPr>
          <p:nvPr/>
        </p:nvSpPr>
        <p:spPr>
          <a:xfrm>
            <a:off x="457200" y="6457951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rgbClr val="FFFFFF"/>
                </a:solidFill>
                <a:latin typeface="Verdana"/>
                <a:cs typeface="Verdana"/>
              </a:rPr>
              <a:t>09/12/2011</a:t>
            </a:r>
            <a:endParaRPr lang="en-US" sz="1200" dirty="0">
              <a:solidFill>
                <a:srgbClr val="FFFFFF"/>
              </a:solidFill>
              <a:latin typeface="Verdana"/>
              <a:cs typeface="Verdana"/>
            </a:endParaRPr>
          </a:p>
        </p:txBody>
      </p:sp>
      <p:sp>
        <p:nvSpPr>
          <p:cNvPr id="10" name="Footer Placeholder 1"/>
          <p:cNvSpPr txBox="1">
            <a:spLocks/>
          </p:cNvSpPr>
          <p:nvPr/>
        </p:nvSpPr>
        <p:spPr>
          <a:xfrm>
            <a:off x="3135489" y="6469240"/>
            <a:ext cx="41910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NWE Stakeholders Group meeting-London</a:t>
            </a:r>
            <a:endParaRPr lang="en-U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74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519287" y="4585935"/>
            <a:ext cx="8071557" cy="719869"/>
          </a:xfrm>
          <a:prstGeom prst="roundRect">
            <a:avLst/>
          </a:prstGeom>
          <a:solidFill>
            <a:srgbClr val="D6E7F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TextBox 8"/>
          <p:cNvSpPr txBox="1"/>
          <p:nvPr/>
        </p:nvSpPr>
        <p:spPr>
          <a:xfrm>
            <a:off x="553154" y="1845327"/>
            <a:ext cx="85633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7F7F7F"/>
              </a:buClr>
              <a:buSzPct val="115000"/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529B"/>
                </a:solidFill>
                <a:latin typeface="Verdana"/>
                <a:cs typeface="Verdana"/>
              </a:rPr>
              <a:t>The Birth of ACER</a:t>
            </a:r>
          </a:p>
          <a:p>
            <a:pPr marL="342900" indent="-342900">
              <a:lnSpc>
                <a:spcPct val="150000"/>
              </a:lnSpc>
              <a:buClr>
                <a:srgbClr val="7F7F7F"/>
              </a:buClr>
              <a:buSzPct val="115000"/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529B"/>
                </a:solidFill>
                <a:latin typeface="Verdana"/>
                <a:cs typeface="Verdana"/>
              </a:rPr>
              <a:t>Role of Framework Guidelines and Network Codes</a:t>
            </a:r>
          </a:p>
          <a:p>
            <a:pPr marL="342900" indent="-342900">
              <a:lnSpc>
                <a:spcPct val="150000"/>
              </a:lnSpc>
              <a:buClr>
                <a:srgbClr val="7F7F7F"/>
              </a:buClr>
              <a:buSzPct val="115000"/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529B"/>
                </a:solidFill>
                <a:latin typeface="Verdana"/>
                <a:cs typeface="Verdana"/>
              </a:rPr>
              <a:t>Role of Regional Initiatives </a:t>
            </a:r>
          </a:p>
          <a:p>
            <a:pPr marL="342900" indent="-342900">
              <a:lnSpc>
                <a:spcPct val="150000"/>
              </a:lnSpc>
              <a:buClr>
                <a:srgbClr val="7F7F7F"/>
              </a:buClr>
              <a:buSzPct val="115000"/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529B"/>
                </a:solidFill>
                <a:latin typeface="Verdana"/>
                <a:cs typeface="Verdana"/>
              </a:rPr>
              <a:t>Progress to Date and Challenges to Come</a:t>
            </a:r>
          </a:p>
          <a:p>
            <a:pPr marL="342900" indent="-342900">
              <a:lnSpc>
                <a:spcPct val="150000"/>
              </a:lnSpc>
              <a:buClr>
                <a:srgbClr val="7F7F7F"/>
              </a:buClr>
              <a:buSzPct val="115000"/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529B"/>
                </a:solidFill>
                <a:latin typeface="Verdana"/>
                <a:cs typeface="Verdana"/>
              </a:rPr>
              <a:t>The Way Forward</a:t>
            </a:r>
            <a:endParaRPr lang="en-US" sz="2400" b="1" dirty="0">
              <a:solidFill>
                <a:srgbClr val="00529B"/>
              </a:solidFill>
              <a:latin typeface="Verdana"/>
              <a:cs typeface="Verdana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951" y="-1"/>
            <a:ext cx="1466401" cy="667895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2217330" y="-1"/>
            <a:ext cx="6951629" cy="722487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Outline</a:t>
            </a:r>
            <a:endParaRPr lang="en-IE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Date Placeholder 3"/>
          <p:cNvSpPr txBox="1">
            <a:spLocks/>
          </p:cNvSpPr>
          <p:nvPr/>
        </p:nvSpPr>
        <p:spPr>
          <a:xfrm>
            <a:off x="457200" y="6457951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rgbClr val="FFFFFF"/>
                </a:solidFill>
                <a:latin typeface="Verdana"/>
                <a:cs typeface="Verdana"/>
              </a:rPr>
              <a:t>09/12/2011</a:t>
            </a:r>
            <a:endParaRPr lang="en-US" sz="1200" dirty="0">
              <a:solidFill>
                <a:srgbClr val="FFFFFF"/>
              </a:solidFill>
              <a:latin typeface="Verdana"/>
              <a:cs typeface="Verdana"/>
            </a:endParaRPr>
          </a:p>
        </p:txBody>
      </p:sp>
      <p:sp>
        <p:nvSpPr>
          <p:cNvPr id="10" name="Footer Placeholder 1"/>
          <p:cNvSpPr txBox="1">
            <a:spLocks/>
          </p:cNvSpPr>
          <p:nvPr/>
        </p:nvSpPr>
        <p:spPr>
          <a:xfrm>
            <a:off x="3135489" y="6469240"/>
            <a:ext cx="41910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NWE Stakeholders Group meeting-London</a:t>
            </a:r>
            <a:endParaRPr lang="en-U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393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951" y="-1"/>
            <a:ext cx="1466401" cy="667895"/>
          </a:xfrm>
          <a:prstGeom prst="rect">
            <a:avLst/>
          </a:prstGeom>
        </p:spPr>
      </p:pic>
      <p:sp>
        <p:nvSpPr>
          <p:cNvPr id="14" name="Rounded Rectangle 13"/>
          <p:cNvSpPr/>
          <p:nvPr/>
        </p:nvSpPr>
        <p:spPr>
          <a:xfrm>
            <a:off x="2217330" y="-214491"/>
            <a:ext cx="6951629" cy="936978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IE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Key ingredients for success?</a:t>
            </a:r>
            <a:endParaRPr lang="en-IE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4803" y="1087170"/>
            <a:ext cx="8718104" cy="604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lnSpc>
                <a:spcPct val="150000"/>
              </a:lnSpc>
              <a:buClr>
                <a:srgbClr val="7F7F7F"/>
              </a:buClr>
              <a:buSzPct val="115000"/>
              <a:buFont typeface="Wingdings" pitchFamily="2" charset="2"/>
              <a:buChar char="§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Endorsement</a:t>
            </a:r>
            <a:r>
              <a:rPr lang="en-US" b="1" dirty="0" smtClean="0">
                <a:latin typeface="Verdana"/>
                <a:cs typeface="Verdana"/>
              </a:rPr>
              <a:t> </a:t>
            </a:r>
            <a:r>
              <a:rPr lang="en-US" b="1" dirty="0">
                <a:latin typeface="Verdana"/>
                <a:cs typeface="Verdana"/>
              </a:rPr>
              <a:t>of cross-regional roadmaps by the Florence </a:t>
            </a:r>
            <a:r>
              <a:rPr lang="en-US" b="1" dirty="0" smtClean="0">
                <a:latin typeface="Verdana"/>
                <a:cs typeface="Verdana"/>
              </a:rPr>
              <a:t>Forum</a:t>
            </a:r>
          </a:p>
          <a:p>
            <a:pPr marL="342900" lvl="1" indent="-342900">
              <a:lnSpc>
                <a:spcPct val="150000"/>
              </a:lnSpc>
              <a:buClr>
                <a:srgbClr val="7F7F7F"/>
              </a:buClr>
              <a:buSzPct val="115000"/>
              <a:buFont typeface="Wingdings" pitchFamily="2" charset="2"/>
              <a:buChar char="§"/>
            </a:pPr>
            <a:endParaRPr lang="en-US" b="1" dirty="0" smtClean="0">
              <a:latin typeface="Verdana"/>
              <a:cs typeface="Verdana"/>
            </a:endParaRPr>
          </a:p>
          <a:p>
            <a:pPr marL="342900" lvl="1" indent="-342900">
              <a:lnSpc>
                <a:spcPct val="150000"/>
              </a:lnSpc>
              <a:buClr>
                <a:srgbClr val="7F7F7F"/>
              </a:buClr>
              <a:buSzPct val="115000"/>
              <a:buFont typeface="Wingdings" pitchFamily="2" charset="2"/>
              <a:buChar char="§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True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commitment </a:t>
            </a:r>
            <a:r>
              <a:rPr lang="en-US" b="1" dirty="0">
                <a:latin typeface="Verdana"/>
                <a:cs typeface="Verdana"/>
              </a:rPr>
              <a:t>of key stakeholders </a:t>
            </a:r>
            <a:r>
              <a:rPr lang="en-US" b="1" dirty="0" smtClean="0">
                <a:latin typeface="Verdana"/>
                <a:cs typeface="Verdana"/>
              </a:rPr>
              <a:t>(NRAs</a:t>
            </a:r>
            <a:r>
              <a:rPr lang="en-US" b="1" dirty="0">
                <a:latin typeface="Verdana"/>
                <a:cs typeface="Verdana"/>
              </a:rPr>
              <a:t>, TSOs, PXs) both at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EU</a:t>
            </a:r>
            <a:r>
              <a:rPr lang="en-US" b="1" dirty="0">
                <a:latin typeface="Verdana"/>
                <a:cs typeface="Verdana"/>
              </a:rPr>
              <a:t> and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regional</a:t>
            </a:r>
            <a:r>
              <a:rPr lang="en-US" b="1" dirty="0">
                <a:latin typeface="Verdana"/>
                <a:cs typeface="Verdana"/>
              </a:rPr>
              <a:t> level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throughout the implementation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phase</a:t>
            </a:r>
          </a:p>
          <a:p>
            <a:pPr marL="342900" lvl="1" indent="-342900">
              <a:lnSpc>
                <a:spcPct val="150000"/>
              </a:lnSpc>
              <a:buClr>
                <a:srgbClr val="7F7F7F"/>
              </a:buClr>
              <a:buSzPct val="115000"/>
              <a:buFont typeface="Wingdings" pitchFamily="2" charset="2"/>
              <a:buChar char="§"/>
            </a:pPr>
            <a:endParaRPr lang="en-US" b="1" dirty="0" smtClean="0">
              <a:latin typeface="Verdana"/>
              <a:cs typeface="Verdana"/>
            </a:endParaRPr>
          </a:p>
          <a:p>
            <a:pPr marL="342900" lvl="1" indent="-342900">
              <a:lnSpc>
                <a:spcPct val="150000"/>
              </a:lnSpc>
              <a:buClr>
                <a:srgbClr val="7F7F7F"/>
              </a:buClr>
              <a:buSzPct val="115000"/>
              <a:buFont typeface="Wingdings" pitchFamily="2" charset="2"/>
              <a:buChar char="§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Continuous support and involvement of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all stakeholders </a:t>
            </a:r>
            <a:r>
              <a:rPr lang="en-US" b="1" dirty="0" smtClean="0">
                <a:latin typeface="Verdana"/>
                <a:cs typeface="Verdana"/>
              </a:rPr>
              <a:t>(AESAG </a:t>
            </a:r>
            <a:r>
              <a:rPr lang="en-US" b="1" dirty="0">
                <a:latin typeface="Verdana"/>
                <a:cs typeface="Verdana"/>
              </a:rPr>
              <a:t>process and regional </a:t>
            </a:r>
            <a:r>
              <a:rPr lang="en-US" b="1" dirty="0" err="1" smtClean="0">
                <a:latin typeface="Verdana"/>
                <a:cs typeface="Verdana"/>
              </a:rPr>
              <a:t>Fora</a:t>
            </a:r>
            <a:r>
              <a:rPr lang="en-US" b="1" dirty="0" smtClean="0">
                <a:latin typeface="Verdana"/>
                <a:cs typeface="Verdana"/>
              </a:rPr>
              <a:t>)</a:t>
            </a:r>
          </a:p>
          <a:p>
            <a:pPr marL="342900" lvl="1" indent="-342900">
              <a:lnSpc>
                <a:spcPct val="150000"/>
              </a:lnSpc>
              <a:buClr>
                <a:srgbClr val="7F7F7F"/>
              </a:buClr>
              <a:buSzPct val="115000"/>
              <a:buFont typeface="Wingdings" pitchFamily="2" charset="2"/>
              <a:buChar char="§"/>
            </a:pPr>
            <a:endParaRPr lang="en-US" b="1" dirty="0" smtClean="0">
              <a:latin typeface="Verdana"/>
              <a:cs typeface="Verdana"/>
            </a:endParaRPr>
          </a:p>
          <a:p>
            <a:pPr marL="342900" lvl="1" indent="-342900">
              <a:lnSpc>
                <a:spcPct val="150000"/>
              </a:lnSpc>
              <a:buClr>
                <a:srgbClr val="7F7F7F"/>
              </a:buClr>
              <a:buSzPct val="115000"/>
              <a:buFont typeface="Wingdings" pitchFamily="2" charset="2"/>
              <a:buChar char="§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Regular and transparent reporting </a:t>
            </a:r>
            <a:r>
              <a:rPr lang="en-US" b="1" dirty="0">
                <a:latin typeface="Verdana"/>
                <a:cs typeface="Verdana"/>
              </a:rPr>
              <a:t>on progress and challenges: Quarterly reports, Annual Status review and Florence </a:t>
            </a:r>
            <a:r>
              <a:rPr lang="en-US" b="1" dirty="0" err="1">
                <a:latin typeface="Verdana"/>
                <a:cs typeface="Verdana"/>
              </a:rPr>
              <a:t>Fora</a:t>
            </a:r>
            <a:endParaRPr lang="en-US" b="1" dirty="0">
              <a:latin typeface="Verdana"/>
              <a:cs typeface="Verdana"/>
            </a:endParaRPr>
          </a:p>
          <a:p>
            <a:endParaRPr lang="en-US" b="1" dirty="0">
              <a:latin typeface="Verdana"/>
              <a:cs typeface="Verdana"/>
            </a:endParaRPr>
          </a:p>
          <a:p>
            <a:pPr marL="342900" lvl="1" indent="-342900">
              <a:lnSpc>
                <a:spcPct val="150000"/>
              </a:lnSpc>
              <a:buClr>
                <a:srgbClr val="7F7F7F"/>
              </a:buClr>
              <a:buSzPct val="115000"/>
              <a:buFont typeface="Wingdings" pitchFamily="2" charset="2"/>
              <a:buChar char="§"/>
            </a:pPr>
            <a:endParaRPr lang="en-US" b="1" dirty="0">
              <a:latin typeface="Verdana"/>
              <a:cs typeface="Verdana"/>
            </a:endParaRPr>
          </a:p>
          <a:p>
            <a:pPr marL="342900" lvl="1" indent="-342900">
              <a:lnSpc>
                <a:spcPct val="150000"/>
              </a:lnSpc>
              <a:buClr>
                <a:srgbClr val="7F7F7F"/>
              </a:buClr>
              <a:buSzPct val="115000"/>
              <a:buFont typeface="Wingdings" pitchFamily="2" charset="2"/>
              <a:buChar char="§"/>
            </a:pPr>
            <a:endParaRPr lang="en-US" b="1" dirty="0">
              <a:latin typeface="Verdana"/>
              <a:cs typeface="Verdana"/>
            </a:endParaRPr>
          </a:p>
          <a:p>
            <a:pPr marL="285750" lvl="1" indent="-285750">
              <a:buSzPct val="400000"/>
              <a:buFont typeface="Arial" pitchFamily="34" charset="0"/>
              <a:buChar char="•"/>
              <a:defRPr/>
            </a:pPr>
            <a:endParaRPr lang="en-US" b="1" dirty="0">
              <a:latin typeface="Verdana"/>
              <a:cs typeface="Verdana"/>
            </a:endParaRPr>
          </a:p>
        </p:txBody>
      </p:sp>
      <p:sp>
        <p:nvSpPr>
          <p:cNvPr id="7" name="Date Placeholder 3"/>
          <p:cNvSpPr txBox="1">
            <a:spLocks/>
          </p:cNvSpPr>
          <p:nvPr/>
        </p:nvSpPr>
        <p:spPr>
          <a:xfrm>
            <a:off x="457200" y="6457951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rgbClr val="FFFFFF"/>
                </a:solidFill>
                <a:latin typeface="Verdana"/>
                <a:cs typeface="Verdana"/>
              </a:rPr>
              <a:t>09/12/2011</a:t>
            </a:r>
            <a:endParaRPr lang="en-US" sz="1200" dirty="0">
              <a:solidFill>
                <a:srgbClr val="FFFFFF"/>
              </a:solidFill>
              <a:latin typeface="Verdana"/>
              <a:cs typeface="Verdana"/>
            </a:endParaRPr>
          </a:p>
        </p:txBody>
      </p:sp>
      <p:sp>
        <p:nvSpPr>
          <p:cNvPr id="8" name="Footer Placeholder 1"/>
          <p:cNvSpPr txBox="1">
            <a:spLocks/>
          </p:cNvSpPr>
          <p:nvPr/>
        </p:nvSpPr>
        <p:spPr>
          <a:xfrm>
            <a:off x="3135489" y="6469240"/>
            <a:ext cx="41910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NWE Stakeholders Group meeting-London</a:t>
            </a:r>
            <a:endParaRPr lang="en-U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022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 bldLvl="2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camuscl\AppData\Local\Microsoft\Windows\Temporary Internet Files\Content.IE5\GTVTTPZC\MP900438622[3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340768"/>
            <a:ext cx="5627550" cy="4299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1472797" y="764704"/>
            <a:ext cx="61446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buClr>
                <a:srgbClr val="005BAB"/>
              </a:buClr>
              <a:buSzPct val="400000"/>
              <a:buFont typeface="Trebuchet MS" pitchFamily="34" charset="0"/>
              <a:buNone/>
            </a:pPr>
            <a:r>
              <a:rPr lang="en-GB" sz="2800" b="1" dirty="0">
                <a:solidFill>
                  <a:srgbClr val="00529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Thank you for your attention!</a:t>
            </a:r>
          </a:p>
        </p:txBody>
      </p:sp>
      <p:sp>
        <p:nvSpPr>
          <p:cNvPr id="12" name="Segnaposto contenuto 3"/>
          <p:cNvSpPr>
            <a:spLocks noGrp="1"/>
          </p:cNvSpPr>
          <p:nvPr>
            <p:ph idx="4294967295"/>
          </p:nvPr>
        </p:nvSpPr>
        <p:spPr>
          <a:xfrm>
            <a:off x="1755020" y="5626384"/>
            <a:ext cx="5566171" cy="969963"/>
          </a:xfrm>
          <a:prstGeom prst="rect">
            <a:avLst/>
          </a:prstGeom>
        </p:spPr>
        <p:txBody>
          <a:bodyPr/>
          <a:lstStyle/>
          <a:p>
            <a:pPr algn="ctr">
              <a:buFont typeface="Trebuchet MS" pitchFamily="34" charset="0"/>
              <a:buNone/>
            </a:pPr>
            <a:r>
              <a:rPr lang="en-GB" sz="2800" b="1" dirty="0">
                <a:solidFill>
                  <a:srgbClr val="00529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www.acer.europa.eu</a:t>
            </a:r>
          </a:p>
          <a:p>
            <a:pPr algn="ctr">
              <a:buFont typeface="Trebuchet MS" pitchFamily="34" charset="0"/>
              <a:buNone/>
            </a:pPr>
            <a:endParaRPr lang="en-GB" dirty="0" smtClean="0">
              <a:solidFill>
                <a:schemeClr val="accent6"/>
              </a:solidFill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951" y="-1"/>
            <a:ext cx="1466401" cy="667895"/>
          </a:xfrm>
          <a:prstGeom prst="rect">
            <a:avLst/>
          </a:prstGeom>
        </p:spPr>
      </p:pic>
      <p:sp>
        <p:nvSpPr>
          <p:cNvPr id="14" name="Rounded Rectangle 13"/>
          <p:cNvSpPr/>
          <p:nvPr/>
        </p:nvSpPr>
        <p:spPr>
          <a:xfrm>
            <a:off x="2217330" y="-214491"/>
            <a:ext cx="6951629" cy="936978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IE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Regulators’ statement</a:t>
            </a:r>
            <a:endParaRPr lang="en-IE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25896" y="996856"/>
            <a:ext cx="871810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lnSpc>
                <a:spcPct val="150000"/>
              </a:lnSpc>
              <a:buClr>
                <a:srgbClr val="7F7F7F"/>
              </a:buClr>
              <a:buSzPct val="115000"/>
              <a:buFont typeface="Wingdings" pitchFamily="2" charset="2"/>
              <a:buChar char="§"/>
            </a:pPr>
            <a:r>
              <a:rPr lang="en-US" sz="1600" b="1" dirty="0" smtClean="0">
                <a:latin typeface="Verdana"/>
                <a:cs typeface="Verdana"/>
              </a:rPr>
              <a:t>Energy Regulators welcome </a:t>
            </a:r>
            <a:r>
              <a:rPr lang="en-US" sz="1600" b="1" dirty="0">
                <a:latin typeface="Verdana"/>
                <a:cs typeface="Verdana"/>
              </a:rPr>
              <a:t>the work </a:t>
            </a:r>
            <a:r>
              <a:rPr lang="en-US" sz="1600" b="1" dirty="0" smtClean="0">
                <a:latin typeface="Verdana"/>
                <a:cs typeface="Verdana"/>
              </a:rPr>
              <a:t>made under </a:t>
            </a:r>
            <a:r>
              <a:rPr lang="en-US" sz="1600" b="1" dirty="0">
                <a:latin typeface="Verdana"/>
                <a:cs typeface="Verdana"/>
              </a:rPr>
              <a:t>the Regional Initiatives and AESAG’s </a:t>
            </a:r>
            <a:r>
              <a:rPr lang="en-US" sz="1600" b="1" dirty="0" smtClean="0">
                <a:latin typeface="Verdana"/>
                <a:cs typeface="Verdana"/>
              </a:rPr>
              <a:t>umbrella</a:t>
            </a:r>
          </a:p>
          <a:p>
            <a:pPr marL="342900" lvl="1" indent="-342900">
              <a:lnSpc>
                <a:spcPct val="150000"/>
              </a:lnSpc>
              <a:buClr>
                <a:srgbClr val="7F7F7F"/>
              </a:buClr>
              <a:buSzPct val="115000"/>
              <a:buFont typeface="Wingdings" pitchFamily="2" charset="2"/>
              <a:buChar char="§"/>
            </a:pPr>
            <a:endParaRPr lang="en-US" sz="1600" b="1" dirty="0">
              <a:latin typeface="Verdana"/>
              <a:cs typeface="Verdana"/>
            </a:endParaRPr>
          </a:p>
          <a:p>
            <a:pPr marL="342900" lvl="1" indent="-342900">
              <a:lnSpc>
                <a:spcPct val="150000"/>
              </a:lnSpc>
              <a:buClr>
                <a:srgbClr val="7F7F7F"/>
              </a:buClr>
              <a:buSzPct val="115000"/>
              <a:buFont typeface="Wingdings" pitchFamily="2" charset="2"/>
              <a:buChar char="§"/>
            </a:pPr>
            <a:r>
              <a:rPr lang="en-US" sz="1600" b="1" dirty="0" smtClean="0">
                <a:latin typeface="Verdana"/>
                <a:cs typeface="Verdana"/>
              </a:rPr>
              <a:t>Energy Regulators fully support the four priority projects and the </a:t>
            </a:r>
            <a:r>
              <a:rPr lang="en-US" sz="1600" b="1" dirty="0">
                <a:latin typeface="Verdana"/>
                <a:cs typeface="Verdana"/>
              </a:rPr>
              <a:t>designation of project lead-Regulators </a:t>
            </a:r>
            <a:r>
              <a:rPr lang="en-US" sz="1600" b="1" dirty="0" smtClean="0">
                <a:latin typeface="Verdana"/>
                <a:cs typeface="Verdana"/>
              </a:rPr>
              <a:t>to steer the implementation process</a:t>
            </a:r>
          </a:p>
          <a:p>
            <a:pPr marL="0" lvl="1">
              <a:lnSpc>
                <a:spcPct val="150000"/>
              </a:lnSpc>
              <a:buClr>
                <a:srgbClr val="7F7F7F"/>
              </a:buClr>
              <a:buSzPct val="115000"/>
            </a:pPr>
            <a:endParaRPr lang="en-US" sz="1600" b="1" dirty="0" smtClean="0">
              <a:latin typeface="Verdana"/>
              <a:cs typeface="Verdana"/>
            </a:endParaRPr>
          </a:p>
          <a:p>
            <a:pPr marL="342900" lvl="1" indent="-342900">
              <a:lnSpc>
                <a:spcPct val="150000"/>
              </a:lnSpc>
              <a:buClr>
                <a:srgbClr val="7F7F7F"/>
              </a:buClr>
              <a:buSzPct val="115000"/>
              <a:buFont typeface="Wingdings" pitchFamily="2" charset="2"/>
              <a:buChar char="§"/>
            </a:pPr>
            <a:r>
              <a:rPr lang="en-US" sz="1600" b="1" dirty="0" smtClean="0">
                <a:latin typeface="Verdana"/>
                <a:cs typeface="Verdana"/>
              </a:rPr>
              <a:t>Energy Regulators fully support </a:t>
            </a:r>
            <a:r>
              <a:rPr lang="en-US" sz="1600" b="1" dirty="0">
                <a:latin typeface="Verdana"/>
                <a:cs typeface="Verdana"/>
              </a:rPr>
              <a:t>the </a:t>
            </a:r>
            <a:r>
              <a:rPr lang="en-US" sz="1600" b="1" dirty="0" smtClean="0">
                <a:latin typeface="Verdana"/>
                <a:cs typeface="Verdana"/>
              </a:rPr>
              <a:t>contents</a:t>
            </a:r>
            <a:r>
              <a:rPr lang="en-US" sz="1600" b="1" dirty="0">
                <a:latin typeface="Verdana"/>
                <a:cs typeface="Verdana"/>
              </a:rPr>
              <a:t>, steps and milestones </a:t>
            </a:r>
            <a:r>
              <a:rPr lang="en-US" sz="1600" b="1" dirty="0" smtClean="0">
                <a:latin typeface="Verdana"/>
                <a:cs typeface="Verdana"/>
              </a:rPr>
              <a:t>included in </a:t>
            </a:r>
            <a:r>
              <a:rPr lang="en-US" sz="1600" b="1" dirty="0">
                <a:latin typeface="Verdana"/>
                <a:cs typeface="Verdana"/>
              </a:rPr>
              <a:t>the cross-regional roadmaps as </a:t>
            </a:r>
            <a:r>
              <a:rPr lang="en-US" sz="1600" b="1" dirty="0" smtClean="0">
                <a:latin typeface="Verdana"/>
                <a:cs typeface="Verdana"/>
              </a:rPr>
              <a:t>a </a:t>
            </a:r>
            <a:r>
              <a:rPr lang="en-US" sz="1600" b="1" dirty="0">
                <a:latin typeface="Verdana"/>
                <a:cs typeface="Verdana"/>
              </a:rPr>
              <a:t>valuable tool in the push </a:t>
            </a:r>
            <a:r>
              <a:rPr lang="en-US" sz="1600" b="1">
                <a:latin typeface="Verdana"/>
                <a:cs typeface="Verdana"/>
              </a:rPr>
              <a:t>to </a:t>
            </a:r>
            <a:r>
              <a:rPr lang="en-US" sz="1600" b="1" smtClean="0">
                <a:latin typeface="Verdana"/>
                <a:cs typeface="Verdana"/>
              </a:rPr>
              <a:t>achieve </a:t>
            </a:r>
            <a:r>
              <a:rPr lang="en-US" sz="1600" b="1" dirty="0">
                <a:latin typeface="Verdana"/>
                <a:cs typeface="Verdana"/>
              </a:rPr>
              <a:t>the single European electricity </a:t>
            </a:r>
            <a:r>
              <a:rPr lang="en-US" sz="1600" b="1" dirty="0" smtClean="0">
                <a:latin typeface="Verdana"/>
                <a:cs typeface="Verdana"/>
              </a:rPr>
              <a:t>market</a:t>
            </a:r>
          </a:p>
          <a:p>
            <a:pPr marL="342900" lvl="1" indent="-342900">
              <a:lnSpc>
                <a:spcPct val="150000"/>
              </a:lnSpc>
              <a:buClr>
                <a:srgbClr val="7F7F7F"/>
              </a:buClr>
              <a:buSzPct val="115000"/>
              <a:buFont typeface="Wingdings" pitchFamily="2" charset="2"/>
              <a:buChar char="§"/>
            </a:pPr>
            <a:endParaRPr lang="en-US" sz="1600" b="1" dirty="0">
              <a:latin typeface="Verdana"/>
              <a:cs typeface="Verdana"/>
            </a:endParaRPr>
          </a:p>
          <a:p>
            <a:pPr marL="342900" lvl="1" indent="-342900">
              <a:lnSpc>
                <a:spcPct val="150000"/>
              </a:lnSpc>
              <a:buClr>
                <a:srgbClr val="7F7F7F"/>
              </a:buClr>
              <a:buSzPct val="115000"/>
              <a:buFont typeface="Wingdings" pitchFamily="2" charset="2"/>
              <a:buChar char="§"/>
            </a:pPr>
            <a:r>
              <a:rPr lang="en-US" sz="1600" b="1" dirty="0">
                <a:latin typeface="Verdana"/>
                <a:cs typeface="Verdana"/>
              </a:rPr>
              <a:t> E</a:t>
            </a:r>
            <a:r>
              <a:rPr lang="en-US" sz="1600" b="1" dirty="0" smtClean="0">
                <a:latin typeface="Verdana"/>
                <a:cs typeface="Verdana"/>
              </a:rPr>
              <a:t>nergy Regulators express their </a:t>
            </a:r>
            <a:r>
              <a:rPr lang="en-US" sz="1600" b="1" dirty="0">
                <a:latin typeface="Verdana"/>
                <a:cs typeface="Verdana"/>
              </a:rPr>
              <a:t>formal commitment to the effort needed to deliver the cross-regional </a:t>
            </a:r>
            <a:r>
              <a:rPr lang="en-US" sz="1600" b="1" dirty="0" smtClean="0">
                <a:latin typeface="Verdana"/>
                <a:cs typeface="Verdana"/>
              </a:rPr>
              <a:t>roadmaps</a:t>
            </a:r>
            <a:endParaRPr lang="en-US" sz="1600" b="1" dirty="0">
              <a:latin typeface="Verdana"/>
              <a:cs typeface="Verdana"/>
            </a:endParaRPr>
          </a:p>
        </p:txBody>
      </p:sp>
      <p:sp>
        <p:nvSpPr>
          <p:cNvPr id="7" name="Date Placeholder 3"/>
          <p:cNvSpPr txBox="1">
            <a:spLocks/>
          </p:cNvSpPr>
          <p:nvPr/>
        </p:nvSpPr>
        <p:spPr>
          <a:xfrm>
            <a:off x="457200" y="6457951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rgbClr val="FFFFFF"/>
                </a:solidFill>
                <a:latin typeface="Verdana"/>
                <a:cs typeface="Verdana"/>
              </a:rPr>
              <a:t>09/12/2011</a:t>
            </a:r>
            <a:endParaRPr lang="en-US" sz="1200" dirty="0">
              <a:solidFill>
                <a:srgbClr val="FFFFFF"/>
              </a:solidFill>
              <a:latin typeface="Verdana"/>
              <a:cs typeface="Verdana"/>
            </a:endParaRPr>
          </a:p>
        </p:txBody>
      </p:sp>
      <p:sp>
        <p:nvSpPr>
          <p:cNvPr id="8" name="Footer Placeholder 1"/>
          <p:cNvSpPr txBox="1">
            <a:spLocks/>
          </p:cNvSpPr>
          <p:nvPr/>
        </p:nvSpPr>
        <p:spPr>
          <a:xfrm>
            <a:off x="3135489" y="6469240"/>
            <a:ext cx="41910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NWE Stakeholders Group meeting-London</a:t>
            </a:r>
            <a:endParaRPr lang="en-U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31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951" y="-1"/>
            <a:ext cx="1466401" cy="667895"/>
          </a:xfrm>
          <a:prstGeom prst="rect">
            <a:avLst/>
          </a:prstGeom>
        </p:spPr>
      </p:pic>
      <p:sp>
        <p:nvSpPr>
          <p:cNvPr id="14" name="Rounded Rectangle 13"/>
          <p:cNvSpPr/>
          <p:nvPr/>
        </p:nvSpPr>
        <p:spPr>
          <a:xfrm>
            <a:off x="2217330" y="-169335"/>
            <a:ext cx="6951629" cy="859807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lnSpc>
                <a:spcPct val="50000"/>
              </a:lnSpc>
            </a:pPr>
            <a:endParaRPr lang="en-IE" sz="2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r"/>
            <a:r>
              <a:rPr lang="en-IE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IEM: A Clear Vision</a:t>
            </a:r>
            <a:endParaRPr lang="en-IE" sz="2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CasellaDiTesto 8"/>
          <p:cNvSpPr txBox="1">
            <a:spLocks noChangeArrowheads="1"/>
          </p:cNvSpPr>
          <p:nvPr/>
        </p:nvSpPr>
        <p:spPr bwMode="auto">
          <a:xfrm>
            <a:off x="7115175" y="1856488"/>
            <a:ext cx="1704975" cy="2678112"/>
          </a:xfrm>
          <a:prstGeom prst="rect">
            <a:avLst/>
          </a:prstGeom>
          <a:solidFill>
            <a:srgbClr val="99CCFF"/>
          </a:solidFill>
          <a:ln w="38100">
            <a:solidFill>
              <a:srgbClr val="003399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lang="en-GB" sz="2400" dirty="0" smtClean="0"/>
          </a:p>
          <a:p>
            <a:pPr algn="ctr" eaLnBrk="1" hangingPunct="1">
              <a:defRPr/>
            </a:pPr>
            <a:r>
              <a:rPr lang="en-GB" sz="2400" dirty="0" smtClean="0">
                <a:solidFill>
                  <a:srgbClr val="000066"/>
                </a:solidFill>
              </a:rPr>
              <a:t/>
            </a:r>
            <a:br>
              <a:rPr lang="en-GB" sz="2400" dirty="0" smtClean="0">
                <a:solidFill>
                  <a:srgbClr val="000066"/>
                </a:solidFill>
              </a:rPr>
            </a:br>
            <a:r>
              <a:rPr lang="en-GB" sz="24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Balancing Markets</a:t>
            </a:r>
            <a:br>
              <a:rPr lang="en-GB" sz="24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24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24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sz="2400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>
              <a:defRPr/>
            </a:pPr>
            <a:endParaRPr lang="en-GB" sz="2400" dirty="0" smtClean="0"/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323850" y="919863"/>
            <a:ext cx="8424863" cy="915987"/>
            <a:chOff x="323850" y="1484313"/>
            <a:chExt cx="8424863" cy="915987"/>
          </a:xfrm>
        </p:grpSpPr>
        <p:sp>
          <p:nvSpPr>
            <p:cNvPr id="11" name="Triangolo isoscele 9"/>
            <p:cNvSpPr>
              <a:spLocks noChangeArrowheads="1"/>
            </p:cNvSpPr>
            <p:nvPr/>
          </p:nvSpPr>
          <p:spPr bwMode="auto">
            <a:xfrm>
              <a:off x="323850" y="1484313"/>
              <a:ext cx="8424863" cy="915987"/>
            </a:xfrm>
            <a:prstGeom prst="triangle">
              <a:avLst>
                <a:gd name="adj" fmla="val 50000"/>
              </a:avLst>
            </a:prstGeom>
            <a:solidFill>
              <a:srgbClr val="003399"/>
            </a:solidFill>
            <a:ln w="38100">
              <a:solidFill>
                <a:srgbClr val="003399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en-GB" sz="2400"/>
            </a:p>
          </p:txBody>
        </p:sp>
        <p:sp>
          <p:nvSpPr>
            <p:cNvPr id="12" name="CasellaDiTesto 11"/>
            <p:cNvSpPr txBox="1">
              <a:spLocks noChangeArrowheads="1"/>
            </p:cNvSpPr>
            <p:nvPr/>
          </p:nvSpPr>
          <p:spPr bwMode="auto">
            <a:xfrm>
              <a:off x="2195513" y="1887538"/>
              <a:ext cx="482600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r>
                <a:rPr lang="en-GB" sz="2400" b="1" dirty="0">
                  <a:solidFill>
                    <a:schemeClr val="bg1"/>
                  </a:solidFill>
                </a:rPr>
                <a:t>Internal Electricity Market</a:t>
              </a:r>
            </a:p>
          </p:txBody>
        </p:sp>
      </p:grpSp>
      <p:sp>
        <p:nvSpPr>
          <p:cNvPr id="15" name="CasellaDiTesto 12"/>
          <p:cNvSpPr txBox="1">
            <a:spLocks noChangeArrowheads="1"/>
          </p:cNvSpPr>
          <p:nvPr/>
        </p:nvSpPr>
        <p:spPr bwMode="auto">
          <a:xfrm>
            <a:off x="179388" y="4520313"/>
            <a:ext cx="8785225" cy="1570037"/>
          </a:xfrm>
          <a:prstGeom prst="rect">
            <a:avLst/>
          </a:prstGeom>
          <a:solidFill>
            <a:srgbClr val="003399"/>
          </a:solidFill>
          <a:ln w="38100">
            <a:solidFill>
              <a:srgbClr val="003399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2400" b="1" dirty="0">
                <a:solidFill>
                  <a:schemeClr val="bg1"/>
                </a:solidFill>
              </a:rPr>
              <a:t>Adequate Network Development (EU </a:t>
            </a:r>
            <a:r>
              <a:rPr lang="en-GB" sz="2400" b="1" dirty="0" smtClean="0">
                <a:solidFill>
                  <a:schemeClr val="bg1"/>
                </a:solidFill>
              </a:rPr>
              <a:t>TYNDP and EIP)</a:t>
            </a:r>
            <a:endParaRPr lang="en-GB" sz="2400" b="1" dirty="0">
              <a:solidFill>
                <a:schemeClr val="bg1"/>
              </a:solidFill>
            </a:endParaRPr>
          </a:p>
          <a:p>
            <a:pPr algn="ctr" eaLnBrk="1" hangingPunct="1"/>
            <a:r>
              <a:rPr lang="en-GB" sz="2400" b="1" dirty="0">
                <a:solidFill>
                  <a:schemeClr val="bg1"/>
                </a:solidFill>
              </a:rPr>
              <a:t>TSO/ISO/ITO Unbundling</a:t>
            </a:r>
          </a:p>
          <a:p>
            <a:pPr algn="ctr" eaLnBrk="1" hangingPunct="1"/>
            <a:r>
              <a:rPr lang="en-GB" sz="2400" b="1" dirty="0">
                <a:solidFill>
                  <a:schemeClr val="bg1"/>
                </a:solidFill>
              </a:rPr>
              <a:t>Strengthened powers and independence for NRAs</a:t>
            </a:r>
          </a:p>
          <a:p>
            <a:pPr algn="ctr" eaLnBrk="1" hangingPunct="1"/>
            <a:r>
              <a:rPr lang="en-GB" sz="2400" b="1" dirty="0">
                <a:solidFill>
                  <a:schemeClr val="bg1"/>
                </a:solidFill>
              </a:rPr>
              <a:t>Higher coordination requirements (ACER &amp; ENTSO-E)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23850" y="1856488"/>
            <a:ext cx="6769100" cy="2678112"/>
            <a:chOff x="323850" y="2420938"/>
            <a:chExt cx="6769100" cy="2678112"/>
          </a:xfrm>
        </p:grpSpPr>
        <p:sp>
          <p:nvSpPr>
            <p:cNvPr id="16" name="CasellaDiTesto 7"/>
            <p:cNvSpPr txBox="1">
              <a:spLocks noChangeArrowheads="1"/>
            </p:cNvSpPr>
            <p:nvPr/>
          </p:nvSpPr>
          <p:spPr bwMode="auto">
            <a:xfrm>
              <a:off x="1979613" y="2420938"/>
              <a:ext cx="1655762" cy="2678112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rgbClr val="003399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defRPr/>
              </a:pPr>
              <a:endParaRPr lang="en-GB" sz="2400" dirty="0" smtClean="0"/>
            </a:p>
            <a:p>
              <a:pPr algn="ctr" eaLnBrk="1" hangingPunct="1">
                <a:defRPr/>
              </a:pPr>
              <a:endParaRPr lang="en-GB" sz="24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eaLnBrk="1" hangingPunct="1">
                <a:defRPr/>
              </a:pPr>
              <a:r>
                <a:rPr lang="en-GB" sz="24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Long-Term </a:t>
              </a:r>
              <a:r>
                <a:rPr lang="en-GB" sz="24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Capacity </a:t>
              </a:r>
              <a:r>
                <a:rPr lang="en-GB" sz="24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Allocation</a:t>
              </a:r>
            </a:p>
            <a:p>
              <a:pPr algn="ctr" eaLnBrk="1" hangingPunct="1">
                <a:defRPr/>
              </a:pPr>
              <a:endParaRPr lang="en-GB" sz="24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eaLnBrk="1" hangingPunct="1">
                <a:defRPr/>
              </a:pPr>
              <a:endParaRPr lang="en-GB" sz="2400" dirty="0" smtClean="0"/>
            </a:p>
          </p:txBody>
        </p:sp>
        <p:sp>
          <p:nvSpPr>
            <p:cNvPr id="17" name="CasellaDiTesto 10"/>
            <p:cNvSpPr txBox="1">
              <a:spLocks noChangeArrowheads="1"/>
            </p:cNvSpPr>
            <p:nvPr/>
          </p:nvSpPr>
          <p:spPr bwMode="auto">
            <a:xfrm>
              <a:off x="3635375" y="2420938"/>
              <a:ext cx="1800225" cy="2678112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rgbClr val="003399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defRPr/>
              </a:pPr>
              <a:endParaRPr lang="en-GB" sz="2400" dirty="0" smtClean="0">
                <a:solidFill>
                  <a:srgbClr val="FF0000"/>
                </a:solidFill>
              </a:endParaRPr>
            </a:p>
            <a:p>
              <a:pPr algn="ctr" eaLnBrk="1" hangingPunct="1">
                <a:defRPr/>
              </a:pPr>
              <a:endParaRPr lang="en-GB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eaLnBrk="1" hangingPunct="1">
                <a:defRPr/>
              </a:pPr>
              <a:r>
                <a:rPr lang="en-GB" sz="24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Day-Ahead Capacity Allocation</a:t>
              </a:r>
            </a:p>
            <a:p>
              <a:pPr algn="ctr" eaLnBrk="1" hangingPunct="1">
                <a:defRPr/>
              </a:pPr>
              <a:endParaRPr lang="en-GB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eaLnBrk="1" hangingPunct="1">
                <a:defRPr/>
              </a:pPr>
              <a:endParaRPr lang="en-GB" sz="24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18" name="CasellaDiTesto 5"/>
            <p:cNvSpPr txBox="1">
              <a:spLocks noChangeArrowheads="1"/>
            </p:cNvSpPr>
            <p:nvPr/>
          </p:nvSpPr>
          <p:spPr bwMode="auto">
            <a:xfrm>
              <a:off x="323850" y="2420938"/>
              <a:ext cx="1727200" cy="2678112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rgbClr val="003399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defRPr/>
              </a:pPr>
              <a:endParaRPr lang="en-GB" sz="2400" dirty="0" smtClean="0"/>
            </a:p>
            <a:p>
              <a:pPr algn="ctr" eaLnBrk="1" hangingPunct="1">
                <a:defRPr/>
              </a:pPr>
              <a:r>
                <a:rPr lang="en-GB" sz="2400" dirty="0" smtClean="0">
                  <a:solidFill>
                    <a:srgbClr val="000066"/>
                  </a:solidFill>
                </a:rPr>
                <a:t/>
              </a:r>
              <a:br>
                <a:rPr lang="en-GB" sz="2400" dirty="0" smtClean="0">
                  <a:solidFill>
                    <a:srgbClr val="000066"/>
                  </a:solidFill>
                </a:rPr>
              </a:br>
              <a:r>
                <a:rPr lang="en-US" sz="24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Capacity Calculation</a:t>
              </a:r>
            </a:p>
            <a:p>
              <a:pPr algn="ctr" eaLnBrk="1" hangingPunct="1">
                <a:defRPr/>
              </a:pPr>
              <a:endParaRPr lang="en-US" sz="24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eaLnBrk="1" hangingPunct="1">
                <a:defRPr/>
              </a:pPr>
              <a:endParaRPr lang="en-GB" sz="24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eaLnBrk="1" hangingPunct="1">
                <a:defRPr/>
              </a:pPr>
              <a:endParaRPr lang="en-GB" sz="24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CasellaDiTesto 10"/>
            <p:cNvSpPr txBox="1">
              <a:spLocks noChangeArrowheads="1"/>
            </p:cNvSpPr>
            <p:nvPr/>
          </p:nvSpPr>
          <p:spPr bwMode="auto">
            <a:xfrm>
              <a:off x="5435600" y="2420938"/>
              <a:ext cx="1657350" cy="2678112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rgbClr val="003399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defRPr/>
              </a:pPr>
              <a:endParaRPr lang="en-GB" sz="2400" dirty="0" smtClean="0"/>
            </a:p>
            <a:p>
              <a:pPr algn="ctr" eaLnBrk="1" hangingPunct="1">
                <a:defRPr/>
              </a:pPr>
              <a:endParaRPr lang="en-GB" sz="24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eaLnBrk="1" hangingPunct="1">
                <a:defRPr/>
              </a:pPr>
              <a:r>
                <a:rPr lang="en-GB" sz="24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Intraday Capacity Allocation</a:t>
              </a:r>
            </a:p>
            <a:p>
              <a:pPr algn="ctr" eaLnBrk="1" hangingPunct="1">
                <a:defRPr/>
              </a:pPr>
              <a:endParaRPr lang="en-GB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eaLnBrk="1" hangingPunct="1">
                <a:defRPr/>
              </a:pPr>
              <a:endParaRPr lang="en-GB" sz="2400" dirty="0" smtClean="0"/>
            </a:p>
          </p:txBody>
        </p:sp>
      </p:grpSp>
      <p:sp>
        <p:nvSpPr>
          <p:cNvPr id="8" name="Action Button: Return 7">
            <a:hlinkClick r:id="" action="ppaction://noaction" highlightClick="1"/>
            <a:hlinkHover r:id="" action="ppaction://hlinkshowjump?jump=lastslideviewed"/>
          </p:cNvPr>
          <p:cNvSpPr/>
          <p:nvPr/>
        </p:nvSpPr>
        <p:spPr>
          <a:xfrm>
            <a:off x="8105426" y="824087"/>
            <a:ext cx="846667" cy="746472"/>
          </a:xfrm>
          <a:prstGeom prst="actionButtonReturn">
            <a:avLst/>
          </a:prstGeom>
          <a:blipFill>
            <a:blip r:embed="rId3"/>
            <a:tile tx="0" ty="0" sx="100000" sy="100000" flip="none" algn="tl"/>
          </a:blip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ate Placeholder 3"/>
          <p:cNvSpPr txBox="1">
            <a:spLocks/>
          </p:cNvSpPr>
          <p:nvPr/>
        </p:nvSpPr>
        <p:spPr>
          <a:xfrm>
            <a:off x="457200" y="6457951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rgbClr val="FFFFFF"/>
                </a:solidFill>
                <a:latin typeface="Verdana"/>
                <a:cs typeface="Verdana"/>
              </a:rPr>
              <a:t>09/12/2011</a:t>
            </a:r>
            <a:endParaRPr lang="en-US" sz="1200" dirty="0">
              <a:solidFill>
                <a:srgbClr val="FFFFFF"/>
              </a:solidFill>
              <a:latin typeface="Verdana"/>
              <a:cs typeface="Verdana"/>
            </a:endParaRPr>
          </a:p>
        </p:txBody>
      </p:sp>
      <p:sp>
        <p:nvSpPr>
          <p:cNvPr id="21" name="Footer Placeholder 1"/>
          <p:cNvSpPr txBox="1">
            <a:spLocks/>
          </p:cNvSpPr>
          <p:nvPr/>
        </p:nvSpPr>
        <p:spPr>
          <a:xfrm>
            <a:off x="3135489" y="6469240"/>
            <a:ext cx="41910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NWE Stakeholders Group meeting-London</a:t>
            </a:r>
            <a:endParaRPr lang="en-U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184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84"/>
          <p:cNvSpPr txBox="1">
            <a:spLocks/>
          </p:cNvSpPr>
          <p:nvPr/>
        </p:nvSpPr>
        <p:spPr bwMode="gray">
          <a:xfrm>
            <a:off x="250825" y="1010175"/>
            <a:ext cx="4105275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marL="444500" indent="-4445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buClr>
                <a:srgbClr val="005BAB"/>
              </a:buClr>
              <a:buSzPct val="400000"/>
              <a:buFont typeface="Trebuchet MS" pitchFamily="34" charset="0"/>
              <a:buChar char="."/>
            </a:pPr>
            <a:r>
              <a:rPr lang="en-GB" sz="2300" dirty="0"/>
              <a:t>ACER was officially opened in Ljubljana</a:t>
            </a:r>
            <a:br>
              <a:rPr lang="en-GB" sz="2300" dirty="0"/>
            </a:br>
            <a:r>
              <a:rPr lang="en-GB" sz="2300" dirty="0"/>
              <a:t>on 3 March 2011 ...</a:t>
            </a:r>
          </a:p>
          <a:p>
            <a:pPr eaLnBrk="1" hangingPunct="1">
              <a:buClr>
                <a:srgbClr val="005BAB"/>
              </a:buClr>
              <a:buSzPct val="400000"/>
              <a:buFont typeface="Trebuchet MS" pitchFamily="34" charset="0"/>
              <a:buChar char="."/>
            </a:pPr>
            <a:endParaRPr lang="en-GB" sz="2300" dirty="0"/>
          </a:p>
          <a:p>
            <a:pPr eaLnBrk="1" hangingPunct="1">
              <a:buClr>
                <a:srgbClr val="005BAB"/>
              </a:buClr>
              <a:buSzPct val="400000"/>
              <a:buFont typeface="Trebuchet MS" pitchFamily="34" charset="0"/>
              <a:buChar char="."/>
            </a:pPr>
            <a:r>
              <a:rPr lang="en-GB" sz="2300" dirty="0"/>
              <a:t>... at the  same time as the Third Energy Package entered into force</a:t>
            </a:r>
          </a:p>
          <a:p>
            <a:pPr eaLnBrk="1" hangingPunct="1">
              <a:buClr>
                <a:srgbClr val="005BAB"/>
              </a:buClr>
              <a:buSzPct val="400000"/>
              <a:buFont typeface="Trebuchet MS" pitchFamily="34" charset="0"/>
              <a:buChar char="."/>
            </a:pPr>
            <a:endParaRPr lang="en-GB" sz="2300" dirty="0"/>
          </a:p>
          <a:p>
            <a:pPr eaLnBrk="1" hangingPunct="1">
              <a:buClr>
                <a:srgbClr val="005BAB"/>
              </a:buClr>
              <a:buSzPct val="400000"/>
              <a:buFont typeface="Trebuchet MS" pitchFamily="34" charset="0"/>
              <a:buChar char="."/>
            </a:pPr>
            <a:r>
              <a:rPr lang="en-GB" sz="2300" dirty="0"/>
              <a:t>In fact, after an initial  phase in Brussels, ACER has been operating</a:t>
            </a:r>
            <a:br>
              <a:rPr lang="en-GB" sz="2300" dirty="0"/>
            </a:br>
            <a:r>
              <a:rPr lang="en-GB" sz="2300" dirty="0"/>
              <a:t>in its Seat in Ljubljana</a:t>
            </a:r>
            <a:br>
              <a:rPr lang="en-GB" sz="2300" dirty="0"/>
            </a:br>
            <a:r>
              <a:rPr lang="en-GB" sz="2300" dirty="0"/>
              <a:t>since 1 February 2011</a:t>
            </a:r>
          </a:p>
        </p:txBody>
      </p:sp>
      <p:pic>
        <p:nvPicPr>
          <p:cNvPr id="5124" name="Picture 9" descr="acer_logo-de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7400" y="823033"/>
            <a:ext cx="1106488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8" descr="http://t1.gstatic.com/images?q=tbn:ANd9GcTWUwQ_qHJNdQe5-bVvCBa5ZjLMUn-YNZm8zEG0IatFFDG0c3VH8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6038" y="692150"/>
            <a:ext cx="108267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0" descr="http://t3.gstatic.com/images?q=tbn:ANd9GcQIMA_jF676W8UW1BNVox0dLvMYuU4EwklP145fmb7dj3nBlt5z-mVUG2EX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338" y="773997"/>
            <a:ext cx="1008062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1497630"/>
            <a:ext cx="4095750" cy="488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2761581" y="4876800"/>
            <a:ext cx="4327841" cy="1265414"/>
            <a:chOff x="2761581" y="4876800"/>
            <a:chExt cx="4327841" cy="1265414"/>
          </a:xfrm>
        </p:grpSpPr>
        <p:cxnSp>
          <p:nvCxnSpPr>
            <p:cNvPr id="4" name="Straight Arrow Connector 3"/>
            <p:cNvCxnSpPr/>
            <p:nvPr/>
          </p:nvCxnSpPr>
          <p:spPr bwMode="auto">
            <a:xfrm flipV="1">
              <a:off x="3806156" y="4876800"/>
              <a:ext cx="3283266" cy="90029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130" name="TextBox 4"/>
            <p:cNvSpPr txBox="1">
              <a:spLocks noChangeArrowheads="1"/>
            </p:cNvSpPr>
            <p:nvPr/>
          </p:nvSpPr>
          <p:spPr bwMode="auto">
            <a:xfrm>
              <a:off x="2761581" y="5772843"/>
              <a:ext cx="1514197" cy="369371"/>
            </a:xfrm>
            <a:prstGeom prst="rect">
              <a:avLst/>
            </a:prstGeom>
            <a:noFill/>
            <a:ln w="635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/>
                <a:t>We are here!</a:t>
              </a:r>
            </a:p>
          </p:txBody>
        </p:sp>
      </p:grpSp>
      <p:sp>
        <p:nvSpPr>
          <p:cNvPr id="11" name="Rounded Rectangle 10"/>
          <p:cNvSpPr/>
          <p:nvPr/>
        </p:nvSpPr>
        <p:spPr>
          <a:xfrm>
            <a:off x="2217330" y="-1"/>
            <a:ext cx="6951629" cy="722487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Birth of ACER</a:t>
            </a:r>
            <a:endParaRPr lang="en-IE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Date Placeholder 3"/>
          <p:cNvSpPr txBox="1">
            <a:spLocks/>
          </p:cNvSpPr>
          <p:nvPr/>
        </p:nvSpPr>
        <p:spPr>
          <a:xfrm>
            <a:off x="457200" y="646924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rgbClr val="FFFFFF"/>
                </a:solidFill>
                <a:latin typeface="Verdana"/>
                <a:cs typeface="Verdana"/>
              </a:rPr>
              <a:t>09/12/2011</a:t>
            </a:r>
            <a:endParaRPr lang="en-US" sz="1200" dirty="0">
              <a:solidFill>
                <a:srgbClr val="FFFFFF"/>
              </a:solidFill>
              <a:latin typeface="Verdana"/>
              <a:cs typeface="Verdana"/>
            </a:endParaRPr>
          </a:p>
        </p:txBody>
      </p:sp>
      <p:sp>
        <p:nvSpPr>
          <p:cNvPr id="15" name="Footer Placeholder 1"/>
          <p:cNvSpPr txBox="1">
            <a:spLocks/>
          </p:cNvSpPr>
          <p:nvPr/>
        </p:nvSpPr>
        <p:spPr>
          <a:xfrm>
            <a:off x="3124200" y="6457951"/>
            <a:ext cx="41910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NWE Stakeholders Group meeting-London</a:t>
            </a:r>
            <a:endParaRPr lang="en-U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500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asellaDiTesto 15"/>
          <p:cNvSpPr txBox="1">
            <a:spLocks noChangeArrowheads="1"/>
          </p:cNvSpPr>
          <p:nvPr/>
        </p:nvSpPr>
        <p:spPr bwMode="auto">
          <a:xfrm>
            <a:off x="3348038" y="3644900"/>
            <a:ext cx="2376487" cy="2308225"/>
          </a:xfrm>
          <a:prstGeom prst="rect">
            <a:avLst/>
          </a:prstGeom>
          <a:solidFill>
            <a:schemeClr val="bg1"/>
          </a:solidFill>
          <a:ln w="9525">
            <a:solidFill>
              <a:srgbClr val="003399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endParaRPr lang="en-GB" b="1"/>
          </a:p>
          <a:p>
            <a:pPr algn="ctr" eaLnBrk="1" hangingPunct="1"/>
            <a:endParaRPr lang="en-GB" b="1"/>
          </a:p>
          <a:p>
            <a:pPr algn="ctr" eaLnBrk="1" hangingPunct="1"/>
            <a:endParaRPr lang="en-GB" b="1"/>
          </a:p>
          <a:p>
            <a:pPr algn="ctr" eaLnBrk="1" hangingPunct="1"/>
            <a:endParaRPr lang="en-GB" b="1"/>
          </a:p>
          <a:p>
            <a:pPr algn="ctr" eaLnBrk="1" hangingPunct="1"/>
            <a:endParaRPr lang="en-GB" b="1"/>
          </a:p>
          <a:p>
            <a:pPr algn="ctr" eaLnBrk="1" hangingPunct="1"/>
            <a:endParaRPr lang="en-GB" b="1"/>
          </a:p>
          <a:p>
            <a:pPr algn="ctr" eaLnBrk="1" hangingPunct="1"/>
            <a:r>
              <a:rPr lang="en-GB" b="1"/>
              <a:t>Steven</a:t>
            </a:r>
          </a:p>
          <a:p>
            <a:pPr algn="ctr" eaLnBrk="1" hangingPunct="1"/>
            <a:r>
              <a:rPr lang="en-GB" b="1"/>
              <a:t>GORDON</a:t>
            </a:r>
          </a:p>
        </p:txBody>
      </p:sp>
      <p:sp>
        <p:nvSpPr>
          <p:cNvPr id="6147" name="CasellaDiTesto 13"/>
          <p:cNvSpPr txBox="1">
            <a:spLocks noChangeArrowheads="1"/>
          </p:cNvSpPr>
          <p:nvPr/>
        </p:nvSpPr>
        <p:spPr bwMode="auto">
          <a:xfrm>
            <a:off x="6084888" y="3644900"/>
            <a:ext cx="2374900" cy="2308225"/>
          </a:xfrm>
          <a:prstGeom prst="rect">
            <a:avLst/>
          </a:prstGeom>
          <a:solidFill>
            <a:schemeClr val="bg1"/>
          </a:solidFill>
          <a:ln w="9525">
            <a:solidFill>
              <a:srgbClr val="003399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endParaRPr lang="en-GB" b="1"/>
          </a:p>
          <a:p>
            <a:pPr algn="ctr" eaLnBrk="1" hangingPunct="1"/>
            <a:endParaRPr lang="en-GB" b="1"/>
          </a:p>
          <a:p>
            <a:pPr algn="ctr" eaLnBrk="1" hangingPunct="1"/>
            <a:endParaRPr lang="en-GB" b="1"/>
          </a:p>
          <a:p>
            <a:pPr algn="ctr" eaLnBrk="1" hangingPunct="1"/>
            <a:endParaRPr lang="en-GB" b="1"/>
          </a:p>
          <a:p>
            <a:pPr algn="ctr" eaLnBrk="1" hangingPunct="1"/>
            <a:endParaRPr lang="en-GB" b="1"/>
          </a:p>
          <a:p>
            <a:pPr algn="ctr" eaLnBrk="1" hangingPunct="1"/>
            <a:endParaRPr lang="en-GB" b="1"/>
          </a:p>
          <a:p>
            <a:pPr algn="ctr" eaLnBrk="1" hangingPunct="1"/>
            <a:r>
              <a:rPr lang="en-GB" b="1"/>
              <a:t/>
            </a:r>
            <a:br>
              <a:rPr lang="en-GB" b="1"/>
            </a:br>
            <a:r>
              <a:rPr lang="en-GB" b="1"/>
              <a:t>Olga</a:t>
            </a:r>
            <a:r>
              <a:rPr lang="en-GB" b="1">
                <a:solidFill>
                  <a:schemeClr val="bg1"/>
                </a:solidFill>
              </a:rPr>
              <a:t> </a:t>
            </a:r>
            <a:r>
              <a:rPr lang="en-GB" b="1"/>
              <a:t>BORISSOVA</a:t>
            </a: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03425" y="0"/>
            <a:ext cx="6993819" cy="735013"/>
          </a:xfrm>
          <a:prstGeom prst="rect">
            <a:avLst/>
          </a:prstGeom>
        </p:spPr>
        <p:txBody>
          <a:bodyPr anchor="ctr"/>
          <a:lstStyle/>
          <a:p>
            <a:r>
              <a:rPr lang="en-GB" sz="2400" b="1" dirty="0">
                <a:solidFill>
                  <a:schemeClr val="l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ACER Internal Structure</a:t>
            </a:r>
          </a:p>
        </p:txBody>
      </p:sp>
      <p:sp>
        <p:nvSpPr>
          <p:cNvPr id="6150" name="CasellaDiTesto 4"/>
          <p:cNvSpPr txBox="1">
            <a:spLocks noChangeArrowheads="1"/>
          </p:cNvSpPr>
          <p:nvPr/>
        </p:nvSpPr>
        <p:spPr bwMode="auto">
          <a:xfrm>
            <a:off x="3132138" y="1557338"/>
            <a:ext cx="2879725" cy="368300"/>
          </a:xfrm>
          <a:prstGeom prst="rect">
            <a:avLst/>
          </a:prstGeom>
          <a:solidFill>
            <a:srgbClr val="00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b="1">
                <a:solidFill>
                  <a:schemeClr val="bg1"/>
                </a:solidFill>
              </a:rPr>
              <a:t>Director</a:t>
            </a:r>
          </a:p>
        </p:txBody>
      </p:sp>
      <p:sp>
        <p:nvSpPr>
          <p:cNvPr id="6151" name="CasellaDiTesto 5"/>
          <p:cNvSpPr txBox="1">
            <a:spLocks noChangeArrowheads="1"/>
          </p:cNvSpPr>
          <p:nvPr/>
        </p:nvSpPr>
        <p:spPr bwMode="auto">
          <a:xfrm>
            <a:off x="611188" y="2998788"/>
            <a:ext cx="2376487" cy="646112"/>
          </a:xfrm>
          <a:prstGeom prst="rect">
            <a:avLst/>
          </a:prstGeom>
          <a:solidFill>
            <a:srgbClr val="00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b="1">
                <a:solidFill>
                  <a:schemeClr val="bg1"/>
                </a:solidFill>
              </a:rPr>
              <a:t>Electricity Department</a:t>
            </a:r>
          </a:p>
        </p:txBody>
      </p:sp>
      <p:sp>
        <p:nvSpPr>
          <p:cNvPr id="6152" name="CasellaDiTesto 7"/>
          <p:cNvSpPr txBox="1">
            <a:spLocks noChangeArrowheads="1"/>
          </p:cNvSpPr>
          <p:nvPr/>
        </p:nvSpPr>
        <p:spPr bwMode="auto">
          <a:xfrm>
            <a:off x="3348038" y="2987675"/>
            <a:ext cx="2376487" cy="646113"/>
          </a:xfrm>
          <a:prstGeom prst="rect">
            <a:avLst/>
          </a:prstGeom>
          <a:solidFill>
            <a:srgbClr val="00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b="1">
                <a:solidFill>
                  <a:schemeClr val="bg1"/>
                </a:solidFill>
              </a:rPr>
              <a:t>Gas</a:t>
            </a:r>
            <a:br>
              <a:rPr lang="en-GB" b="1">
                <a:solidFill>
                  <a:schemeClr val="bg1"/>
                </a:solidFill>
              </a:rPr>
            </a:br>
            <a:r>
              <a:rPr lang="en-GB" b="1">
                <a:solidFill>
                  <a:schemeClr val="bg1"/>
                </a:solidFill>
              </a:rPr>
              <a:t>Department</a:t>
            </a:r>
          </a:p>
        </p:txBody>
      </p:sp>
      <p:sp>
        <p:nvSpPr>
          <p:cNvPr id="6153" name="CasellaDiTesto 8"/>
          <p:cNvSpPr txBox="1">
            <a:spLocks noChangeArrowheads="1"/>
          </p:cNvSpPr>
          <p:nvPr/>
        </p:nvSpPr>
        <p:spPr bwMode="auto">
          <a:xfrm>
            <a:off x="6084888" y="2998788"/>
            <a:ext cx="2374900" cy="646112"/>
          </a:xfrm>
          <a:prstGeom prst="rect">
            <a:avLst/>
          </a:prstGeom>
          <a:solidFill>
            <a:srgbClr val="00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b="1">
                <a:solidFill>
                  <a:schemeClr val="bg1"/>
                </a:solidFill>
              </a:rPr>
              <a:t>Administration Department</a:t>
            </a:r>
          </a:p>
        </p:txBody>
      </p:sp>
      <p:cxnSp>
        <p:nvCxnSpPr>
          <p:cNvPr id="11" name="Connettore 1 10"/>
          <p:cNvCxnSpPr/>
          <p:nvPr/>
        </p:nvCxnSpPr>
        <p:spPr>
          <a:xfrm>
            <a:off x="1763713" y="2636838"/>
            <a:ext cx="5472112" cy="0"/>
          </a:xfrm>
          <a:prstGeom prst="line">
            <a:avLst/>
          </a:prstGeom>
          <a:ln w="381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 rot="16200000" flipH="1">
            <a:off x="1511300" y="2889251"/>
            <a:ext cx="504825" cy="0"/>
          </a:xfrm>
          <a:prstGeom prst="line">
            <a:avLst/>
          </a:prstGeom>
          <a:ln w="381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1 19"/>
          <p:cNvCxnSpPr/>
          <p:nvPr/>
        </p:nvCxnSpPr>
        <p:spPr>
          <a:xfrm>
            <a:off x="4500563" y="2205038"/>
            <a:ext cx="0" cy="863600"/>
          </a:xfrm>
          <a:prstGeom prst="line">
            <a:avLst/>
          </a:prstGeom>
          <a:ln w="381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1 20"/>
          <p:cNvCxnSpPr/>
          <p:nvPr/>
        </p:nvCxnSpPr>
        <p:spPr>
          <a:xfrm rot="5400000">
            <a:off x="6983412" y="2889251"/>
            <a:ext cx="504825" cy="0"/>
          </a:xfrm>
          <a:prstGeom prst="line">
            <a:avLst/>
          </a:prstGeom>
          <a:ln w="381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58" name="Picture 9" descr="C:\Users\Public\Documents\ACER staff new\P106016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3644900"/>
            <a:ext cx="2232025" cy="167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9" name="CasellaDiTesto 15"/>
          <p:cNvSpPr txBox="1">
            <a:spLocks noChangeArrowheads="1"/>
          </p:cNvSpPr>
          <p:nvPr/>
        </p:nvSpPr>
        <p:spPr bwMode="auto">
          <a:xfrm>
            <a:off x="611188" y="3644900"/>
            <a:ext cx="2376487" cy="2308225"/>
          </a:xfrm>
          <a:prstGeom prst="rect">
            <a:avLst/>
          </a:prstGeom>
          <a:solidFill>
            <a:schemeClr val="bg1"/>
          </a:solidFill>
          <a:ln w="9525">
            <a:solidFill>
              <a:srgbClr val="003399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endParaRPr lang="en-GB" b="1"/>
          </a:p>
          <a:p>
            <a:pPr algn="ctr" eaLnBrk="1" hangingPunct="1"/>
            <a:endParaRPr lang="en-GB" b="1"/>
          </a:p>
          <a:p>
            <a:pPr algn="ctr" eaLnBrk="1" hangingPunct="1"/>
            <a:endParaRPr lang="en-GB" b="1"/>
          </a:p>
          <a:p>
            <a:pPr algn="ctr" eaLnBrk="1" hangingPunct="1"/>
            <a:endParaRPr lang="en-GB" b="1"/>
          </a:p>
          <a:p>
            <a:pPr algn="ctr" eaLnBrk="1" hangingPunct="1"/>
            <a:endParaRPr lang="en-GB" b="1"/>
          </a:p>
          <a:p>
            <a:pPr algn="ctr" eaLnBrk="1" hangingPunct="1"/>
            <a:endParaRPr lang="en-GB" b="1"/>
          </a:p>
          <a:p>
            <a:pPr algn="ctr" eaLnBrk="1" hangingPunct="1"/>
            <a:r>
              <a:rPr lang="en-GB" b="1"/>
              <a:t>Christophe</a:t>
            </a:r>
            <a:br>
              <a:rPr lang="en-GB" b="1"/>
            </a:br>
            <a:r>
              <a:rPr lang="en-GB" b="1"/>
              <a:t>GENCE-CREUX</a:t>
            </a:r>
          </a:p>
        </p:txBody>
      </p:sp>
      <p:pic>
        <p:nvPicPr>
          <p:cNvPr id="6160" name="Picture 2" descr="C:\Users\Public\Documents\ACER staff new\Foto AP -  01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34"/>
          <a:stretch>
            <a:fillRect/>
          </a:stretch>
        </p:blipFill>
        <p:spPr bwMode="auto">
          <a:xfrm>
            <a:off x="6450013" y="735013"/>
            <a:ext cx="1512887" cy="170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127375" y="1903413"/>
            <a:ext cx="2884488" cy="3683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b="1" dirty="0"/>
              <a:t>Alberto POTOTSCHNIG</a:t>
            </a:r>
            <a:endParaRPr lang="en-US" dirty="0"/>
          </a:p>
        </p:txBody>
      </p:sp>
      <p:pic>
        <p:nvPicPr>
          <p:cNvPr id="6162" name="Picture 20" descr="C:\Users\gencech\Pictures\Steve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3627438"/>
            <a:ext cx="2376487" cy="160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3" name="Picture 20" descr="C:\Users\gencech\Pictures\Christophe22 (3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3644900"/>
            <a:ext cx="2401887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Date Placeholder 3"/>
          <p:cNvSpPr txBox="1">
            <a:spLocks/>
          </p:cNvSpPr>
          <p:nvPr/>
        </p:nvSpPr>
        <p:spPr>
          <a:xfrm>
            <a:off x="457200" y="6457951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rgbClr val="FFFFFF"/>
                </a:solidFill>
                <a:latin typeface="Verdana"/>
                <a:cs typeface="Verdana"/>
              </a:rPr>
              <a:t>09/12/2011</a:t>
            </a:r>
            <a:endParaRPr lang="en-US" sz="1200" dirty="0">
              <a:solidFill>
                <a:srgbClr val="FFFFFF"/>
              </a:solidFill>
              <a:latin typeface="Verdana"/>
              <a:cs typeface="Verdana"/>
            </a:endParaRPr>
          </a:p>
        </p:txBody>
      </p:sp>
      <p:sp>
        <p:nvSpPr>
          <p:cNvPr id="23" name="Footer Placeholder 1"/>
          <p:cNvSpPr txBox="1">
            <a:spLocks/>
          </p:cNvSpPr>
          <p:nvPr/>
        </p:nvSpPr>
        <p:spPr>
          <a:xfrm>
            <a:off x="3135489" y="6469240"/>
            <a:ext cx="41910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NWE Stakeholders Group meeting-London</a:t>
            </a:r>
            <a:endParaRPr lang="en-U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73509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26733" y="0"/>
            <a:ext cx="6917267" cy="789694"/>
          </a:xfrm>
          <a:prstGeom prst="rect">
            <a:avLst/>
          </a:prstGeom>
        </p:spPr>
        <p:txBody>
          <a:bodyPr anchor="ctr"/>
          <a:lstStyle/>
          <a:p>
            <a:r>
              <a:rPr lang="en-GB" sz="2400" b="1" dirty="0">
                <a:solidFill>
                  <a:schemeClr val="l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Staff Recruitment Plan</a:t>
            </a:r>
          </a:p>
        </p:txBody>
      </p:sp>
      <p:pic>
        <p:nvPicPr>
          <p:cNvPr id="717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099" y="1233664"/>
            <a:ext cx="7604125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ate Placeholder 3"/>
          <p:cNvSpPr txBox="1">
            <a:spLocks/>
          </p:cNvSpPr>
          <p:nvPr/>
        </p:nvSpPr>
        <p:spPr>
          <a:xfrm>
            <a:off x="457200" y="6457951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rgbClr val="FFFFFF"/>
                </a:solidFill>
                <a:latin typeface="Verdana"/>
                <a:cs typeface="Verdana"/>
              </a:rPr>
              <a:t>09/12/2011</a:t>
            </a:r>
            <a:endParaRPr lang="en-US" sz="1200" dirty="0">
              <a:solidFill>
                <a:srgbClr val="FFFFFF"/>
              </a:solidFill>
              <a:latin typeface="Verdana"/>
              <a:cs typeface="Verdana"/>
            </a:endParaRPr>
          </a:p>
        </p:txBody>
      </p:sp>
      <p:sp>
        <p:nvSpPr>
          <p:cNvPr id="6" name="Footer Placeholder 1"/>
          <p:cNvSpPr txBox="1">
            <a:spLocks/>
          </p:cNvSpPr>
          <p:nvPr/>
        </p:nvSpPr>
        <p:spPr>
          <a:xfrm>
            <a:off x="3135489" y="6469240"/>
            <a:ext cx="41910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NWE Stakeholders Group meeting-London</a:t>
            </a:r>
            <a:endParaRPr lang="en-U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21577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5"/>
          <p:cNvSpPr txBox="1">
            <a:spLocks/>
          </p:cNvSpPr>
          <p:nvPr/>
        </p:nvSpPr>
        <p:spPr bwMode="auto">
          <a:xfrm>
            <a:off x="2231672" y="0"/>
            <a:ext cx="6731705" cy="103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l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Nationality Composition of ACER </a:t>
            </a:r>
            <a:r>
              <a:rPr lang="en-GB" sz="2400" b="1" dirty="0" smtClean="0">
                <a:solidFill>
                  <a:schemeClr val="l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Staff</a:t>
            </a:r>
          </a:p>
          <a:p>
            <a:pPr algn="ctr"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/>
            </a:pPr>
            <a:r>
              <a:rPr lang="en-GB" sz="1200" b="1" dirty="0" smtClean="0">
                <a:solidFill>
                  <a:schemeClr val="l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GB" sz="1200" b="1" dirty="0">
                <a:solidFill>
                  <a:schemeClr val="l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office or already appointed on 1 December 2011, including SNEs)</a:t>
            </a:r>
          </a:p>
        </p:txBody>
      </p:sp>
      <p:pic>
        <p:nvPicPr>
          <p:cNvPr id="3481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13" y="1463675"/>
            <a:ext cx="7970837" cy="447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 txBox="1">
            <a:spLocks/>
          </p:cNvSpPr>
          <p:nvPr/>
        </p:nvSpPr>
        <p:spPr>
          <a:xfrm>
            <a:off x="457200" y="6457951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rgbClr val="FFFFFF"/>
                </a:solidFill>
                <a:latin typeface="Verdana"/>
                <a:cs typeface="Verdana"/>
              </a:rPr>
              <a:t>09/12/2011</a:t>
            </a:r>
            <a:endParaRPr lang="en-US" sz="1200" dirty="0">
              <a:solidFill>
                <a:srgbClr val="FFFFFF"/>
              </a:solidFill>
              <a:latin typeface="Verdana"/>
              <a:cs typeface="Verdana"/>
            </a:endParaRPr>
          </a:p>
        </p:txBody>
      </p:sp>
      <p:sp>
        <p:nvSpPr>
          <p:cNvPr id="5" name="Footer Placeholder 1"/>
          <p:cNvSpPr txBox="1">
            <a:spLocks/>
          </p:cNvSpPr>
          <p:nvPr/>
        </p:nvSpPr>
        <p:spPr>
          <a:xfrm>
            <a:off x="3135489" y="6469240"/>
            <a:ext cx="41910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NWE Stakeholders Group meeting-London</a:t>
            </a:r>
            <a:endParaRPr lang="en-U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467383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709333" y="101600"/>
            <a:ext cx="6287911" cy="541338"/>
          </a:xfrm>
          <a:prstGeom prst="rect">
            <a:avLst/>
          </a:prstGeom>
        </p:spPr>
        <p:txBody>
          <a:bodyPr anchor="ctr"/>
          <a:lstStyle/>
          <a:p>
            <a:r>
              <a:rPr lang="en-GB" sz="2400" b="1" dirty="0">
                <a:solidFill>
                  <a:schemeClr val="l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ACER’s Mission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57200" y="4148138"/>
            <a:ext cx="8147050" cy="180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Clr>
                <a:srgbClr val="333333"/>
              </a:buClr>
              <a:buSzPct val="120000"/>
            </a:pPr>
            <a:r>
              <a:rPr lang="en-GB" sz="2800" i="1"/>
              <a:t>	“The purpose of the Agency shall be to </a:t>
            </a:r>
            <a:r>
              <a:rPr lang="en-GB" sz="2800" b="1" i="1"/>
              <a:t>assist</a:t>
            </a:r>
            <a:r>
              <a:rPr lang="en-GB" sz="2800" i="1"/>
              <a:t> the [NRAs] in exercising, at Community level, the regulatory tasks performed in the Member States and, where necessary, to </a:t>
            </a:r>
            <a:r>
              <a:rPr lang="en-GB" sz="2800" b="1" i="1"/>
              <a:t>coordinate</a:t>
            </a:r>
            <a:r>
              <a:rPr lang="en-GB" sz="2800" i="1"/>
              <a:t> their action”.</a:t>
            </a:r>
            <a:endParaRPr lang="en-US" sz="2400" i="1">
              <a:solidFill>
                <a:srgbClr val="333399"/>
              </a:solidFill>
            </a:endParaRPr>
          </a:p>
          <a:p>
            <a:pPr marL="342900" indent="-342900" algn="r" eaLnBrk="0" hangingPunct="0">
              <a:lnSpc>
                <a:spcPct val="90000"/>
              </a:lnSpc>
              <a:spcBef>
                <a:spcPct val="20000"/>
              </a:spcBef>
              <a:buClr>
                <a:srgbClr val="333333"/>
              </a:buClr>
              <a:buSzPct val="120000"/>
            </a:pPr>
            <a:r>
              <a:rPr lang="en-GB" sz="2400">
                <a:solidFill>
                  <a:srgbClr val="333399"/>
                </a:solidFill>
              </a:rPr>
              <a:t>			Article 1(2), Regulation (EC) No. 713/2009</a:t>
            </a:r>
          </a:p>
        </p:txBody>
      </p:sp>
      <p:sp>
        <p:nvSpPr>
          <p:cNvPr id="8196" name="Rectangle 84"/>
          <p:cNvSpPr txBox="1">
            <a:spLocks/>
          </p:cNvSpPr>
          <p:nvPr/>
        </p:nvSpPr>
        <p:spPr bwMode="gray">
          <a:xfrm>
            <a:off x="755650" y="1299985"/>
            <a:ext cx="7993063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marL="444500" indent="-4445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buClr>
                <a:srgbClr val="005BAB"/>
              </a:buClr>
              <a:buSzPct val="400000"/>
            </a:pPr>
            <a:r>
              <a:rPr lang="en-GB" sz="2800" b="1" dirty="0"/>
              <a:t>ACER is NOT a European Energy Regulator!</a:t>
            </a:r>
          </a:p>
          <a:p>
            <a:pPr eaLnBrk="1" hangingPunct="1">
              <a:buClr>
                <a:srgbClr val="005BAB"/>
              </a:buClr>
              <a:buSzPct val="400000"/>
              <a:buFont typeface="Trebuchet MS" pitchFamily="34" charset="0"/>
              <a:buChar char="."/>
            </a:pPr>
            <a:r>
              <a:rPr lang="en-GB" sz="2800" dirty="0"/>
              <a:t>Regulatory powers are still in the hands of the National Regulatory Authorities (NRAs)</a:t>
            </a:r>
          </a:p>
          <a:p>
            <a:pPr eaLnBrk="1" hangingPunct="1">
              <a:buClr>
                <a:srgbClr val="005BAB"/>
              </a:buClr>
              <a:buSzPct val="400000"/>
              <a:buFont typeface="Trebuchet MS" pitchFamily="34" charset="0"/>
              <a:buChar char="."/>
            </a:pPr>
            <a:r>
              <a:rPr lang="en-GB" sz="2800" dirty="0"/>
              <a:t>In fact, the 3</a:t>
            </a:r>
            <a:r>
              <a:rPr lang="en-GB" sz="2800" baseline="30000" dirty="0"/>
              <a:t>rd</a:t>
            </a:r>
            <a:r>
              <a:rPr lang="en-GB" sz="2800" dirty="0"/>
              <a:t> package has reinforced the role and powers of the NRAs</a:t>
            </a:r>
          </a:p>
          <a:p>
            <a:pPr eaLnBrk="1" hangingPunct="1">
              <a:buClr>
                <a:srgbClr val="005BAB"/>
              </a:buClr>
              <a:buSzPct val="400000"/>
              <a:buFont typeface="Trebuchet MS" pitchFamily="34" charset="0"/>
              <a:buChar char="."/>
            </a:pPr>
            <a:r>
              <a:rPr lang="en-GB" sz="2800" dirty="0"/>
              <a:t>ACER only has “residual” regulatory powers</a:t>
            </a:r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457200" y="6457951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rgbClr val="FFFFFF"/>
                </a:solidFill>
                <a:latin typeface="Verdana"/>
                <a:cs typeface="Verdana"/>
              </a:rPr>
              <a:t>09/12/2011</a:t>
            </a:r>
            <a:endParaRPr lang="en-US" sz="1200" dirty="0">
              <a:solidFill>
                <a:srgbClr val="FFFFFF"/>
              </a:solidFill>
              <a:latin typeface="Verdana"/>
              <a:cs typeface="Verdana"/>
            </a:endParaRPr>
          </a:p>
        </p:txBody>
      </p:sp>
      <p:sp>
        <p:nvSpPr>
          <p:cNvPr id="7" name="Footer Placeholder 1"/>
          <p:cNvSpPr txBox="1">
            <a:spLocks/>
          </p:cNvSpPr>
          <p:nvPr/>
        </p:nvSpPr>
        <p:spPr>
          <a:xfrm>
            <a:off x="3135489" y="6469240"/>
            <a:ext cx="41910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NWE Stakeholders Group meeting-London</a:t>
            </a:r>
            <a:endParaRPr lang="en-U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37041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/>
          <p:nvPr/>
        </p:nvSpPr>
        <p:spPr>
          <a:xfrm>
            <a:off x="539750" y="1628775"/>
            <a:ext cx="360363" cy="33845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rgbClr val="FFFFFF"/>
              </a:solidFill>
              <a:ea typeface="ＭＳ Ｐゴシック" pitchFamily="-108" charset="-128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2325511" y="61913"/>
            <a:ext cx="6683022" cy="487362"/>
          </a:xfrm>
        </p:spPr>
        <p:txBody>
          <a:bodyPr/>
          <a:lstStyle/>
          <a:p>
            <a:r>
              <a:rPr lang="en-GB" sz="2400" b="1" dirty="0">
                <a:solidFill>
                  <a:schemeClr val="l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ACER’s Activities</a:t>
            </a:r>
          </a:p>
        </p:txBody>
      </p:sp>
      <p:sp>
        <p:nvSpPr>
          <p:cNvPr id="9220" name="CasellaDiTesto 4"/>
          <p:cNvSpPr txBox="1">
            <a:spLocks noChangeArrowheads="1"/>
          </p:cNvSpPr>
          <p:nvPr/>
        </p:nvSpPr>
        <p:spPr bwMode="auto">
          <a:xfrm>
            <a:off x="468313" y="1382713"/>
            <a:ext cx="8207375" cy="461962"/>
          </a:xfrm>
          <a:prstGeom prst="rect">
            <a:avLst/>
          </a:prstGeom>
          <a:solidFill>
            <a:srgbClr val="1A155F"/>
          </a:solidFill>
          <a:ln w="9525">
            <a:solidFill>
              <a:srgbClr val="1A155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2400" b="1">
                <a:solidFill>
                  <a:schemeClr val="bg1"/>
                </a:solidFill>
              </a:rPr>
              <a:t>Types of acts which ACER can adopt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979613" y="3141663"/>
            <a:ext cx="3240087" cy="8302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1A155F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400" b="1" dirty="0">
                <a:ea typeface="ＭＳ Ｐゴシック" pitchFamily="-108" charset="-128"/>
              </a:rPr>
              <a:t>Opinions and recommendations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6011863" y="2060575"/>
            <a:ext cx="2655887" cy="4667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1A155F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400" b="1" dirty="0">
                <a:ea typeface="ＭＳ Ｐゴシック" pitchFamily="-108" charset="-128"/>
              </a:rPr>
              <a:t>TSOs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6011863" y="2679700"/>
            <a:ext cx="2655887" cy="4667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1A155F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400" b="1" dirty="0">
                <a:ea typeface="ＭＳ Ｐゴシック" pitchFamily="-108" charset="-128"/>
              </a:rPr>
              <a:t>NRAs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6011863" y="3327400"/>
            <a:ext cx="2655887" cy="4619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1A155F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400" b="1" dirty="0">
                <a:ea typeface="ＭＳ Ｐゴシック" pitchFamily="-108" charset="-128"/>
              </a:rPr>
              <a:t>EP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6011863" y="3933825"/>
            <a:ext cx="2655887" cy="4603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1A155F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400" b="1" dirty="0">
                <a:ea typeface="ＭＳ Ｐゴシック" pitchFamily="-108" charset="-128"/>
              </a:rPr>
              <a:t>Council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6011863" y="4551363"/>
            <a:ext cx="2655887" cy="4619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1A155F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400" b="1" dirty="0">
                <a:ea typeface="ＭＳ Ｐゴシック" pitchFamily="-108" charset="-128"/>
              </a:rPr>
              <a:t>Commission</a:t>
            </a:r>
          </a:p>
        </p:txBody>
      </p:sp>
      <p:sp>
        <p:nvSpPr>
          <p:cNvPr id="14" name="Freccia curva 13"/>
          <p:cNvSpPr/>
          <p:nvPr/>
        </p:nvSpPr>
        <p:spPr>
          <a:xfrm flipV="1">
            <a:off x="539750" y="2349500"/>
            <a:ext cx="1439863" cy="1584325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chemeClr val="tx1"/>
              </a:solidFill>
              <a:ea typeface="ＭＳ Ｐゴシック" pitchFamily="-108" charset="-128"/>
            </a:endParaRPr>
          </a:p>
        </p:txBody>
      </p:sp>
      <p:sp>
        <p:nvSpPr>
          <p:cNvPr id="15" name="Freccia curva 14"/>
          <p:cNvSpPr/>
          <p:nvPr/>
        </p:nvSpPr>
        <p:spPr>
          <a:xfrm flipV="1">
            <a:off x="539750" y="4508500"/>
            <a:ext cx="1439863" cy="1584325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chemeClr val="tx1"/>
              </a:solidFill>
              <a:ea typeface="ＭＳ Ｐゴシック" pitchFamily="-108" charset="-128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1979613" y="5262563"/>
            <a:ext cx="6696075" cy="8302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1A155F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400" b="1" dirty="0">
                <a:ea typeface="ＭＳ Ｐゴシック" pitchFamily="-108" charset="-128"/>
              </a:rPr>
              <a:t>Individual decisions in specific cases</a:t>
            </a:r>
            <a:br>
              <a:rPr lang="en-GB" sz="2400" b="1" dirty="0">
                <a:ea typeface="ＭＳ Ｐゴシック" pitchFamily="-108" charset="-128"/>
              </a:rPr>
            </a:br>
            <a:r>
              <a:rPr lang="en-GB" sz="2400" b="1" dirty="0">
                <a:ea typeface="ＭＳ Ｐゴシック" pitchFamily="-108" charset="-128"/>
              </a:rPr>
              <a:t>(residual power)</a:t>
            </a:r>
          </a:p>
        </p:txBody>
      </p:sp>
      <p:sp>
        <p:nvSpPr>
          <p:cNvPr id="18" name="Parentesi graffa aperta 17"/>
          <p:cNvSpPr/>
          <p:nvPr/>
        </p:nvSpPr>
        <p:spPr>
          <a:xfrm>
            <a:off x="5435600" y="2060575"/>
            <a:ext cx="334963" cy="2952750"/>
          </a:xfrm>
          <a:prstGeom prst="leftBrace">
            <a:avLst/>
          </a:prstGeom>
          <a:ln w="76200">
            <a:solidFill>
              <a:srgbClr val="1A155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ea typeface="ＭＳ Ｐゴシック" pitchFamily="-108" charset="-128"/>
            </a:endParaRPr>
          </a:p>
        </p:txBody>
      </p:sp>
      <p:sp>
        <p:nvSpPr>
          <p:cNvPr id="19" name="Date Placeholder 3"/>
          <p:cNvSpPr txBox="1">
            <a:spLocks/>
          </p:cNvSpPr>
          <p:nvPr/>
        </p:nvSpPr>
        <p:spPr>
          <a:xfrm>
            <a:off x="457200" y="6457951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rgbClr val="FFFFFF"/>
                </a:solidFill>
                <a:latin typeface="Verdana"/>
                <a:cs typeface="Verdana"/>
              </a:rPr>
              <a:t>09/12/2011</a:t>
            </a:r>
            <a:endParaRPr lang="en-US" sz="1200" dirty="0">
              <a:solidFill>
                <a:srgbClr val="FFFFFF"/>
              </a:solidFill>
              <a:latin typeface="Verdana"/>
              <a:cs typeface="Verdana"/>
            </a:endParaRPr>
          </a:p>
        </p:txBody>
      </p:sp>
      <p:sp>
        <p:nvSpPr>
          <p:cNvPr id="20" name="Footer Placeholder 1"/>
          <p:cNvSpPr txBox="1">
            <a:spLocks/>
          </p:cNvSpPr>
          <p:nvPr/>
        </p:nvSpPr>
        <p:spPr>
          <a:xfrm>
            <a:off x="3135489" y="6469240"/>
            <a:ext cx="41910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NWE Stakeholders Group meeting-London</a:t>
            </a:r>
            <a:endParaRPr lang="en-U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39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5675603"/>
            <a:ext cx="8712968" cy="43204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Building-up the Internal Electricity Market</a:t>
            </a:r>
          </a:p>
        </p:txBody>
      </p:sp>
      <p:sp>
        <p:nvSpPr>
          <p:cNvPr id="5" name="Rectangle 4"/>
          <p:cNvSpPr/>
          <p:nvPr/>
        </p:nvSpPr>
        <p:spPr>
          <a:xfrm>
            <a:off x="107504" y="1047547"/>
            <a:ext cx="5822388" cy="44120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buFont typeface="Arial" pitchFamily="34" charset="0"/>
              <a:buChar char="•"/>
              <a:defRPr/>
            </a:pPr>
            <a:r>
              <a:rPr lang="en-GB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TYNDP, EIP and Inter-TSO Compensation mechanism</a:t>
            </a:r>
          </a:p>
          <a:p>
            <a:pPr algn="ctr">
              <a:defRPr/>
            </a:pPr>
            <a:endParaRPr lang="en-GB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ctr">
              <a:buFont typeface="Arial" pitchFamily="34" charset="0"/>
              <a:buChar char="•"/>
              <a:defRPr/>
            </a:pPr>
            <a:r>
              <a:rPr lang="en-GB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Framework Guidelines and Network Codes</a:t>
            </a:r>
          </a:p>
          <a:p>
            <a:pPr marL="342900" indent="-342900" algn="ctr">
              <a:buFont typeface="Arial" pitchFamily="34" charset="0"/>
              <a:buChar char="•"/>
              <a:defRPr/>
            </a:pPr>
            <a:endParaRPr lang="en-GB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ctr">
              <a:buFont typeface="Arial" pitchFamily="34" charset="0"/>
              <a:buChar char="•"/>
              <a:defRPr/>
            </a:pPr>
            <a:r>
              <a:rPr lang="en-GB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Regional Initiative process</a:t>
            </a:r>
          </a:p>
          <a:p>
            <a:pPr algn="ctr">
              <a:defRPr/>
            </a:pPr>
            <a:endParaRPr lang="en-GB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ctr">
              <a:buFont typeface="Arial" pitchFamily="34" charset="0"/>
              <a:buChar char="•"/>
              <a:defRPr/>
            </a:pPr>
            <a:r>
              <a:rPr lang="en-GB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 Monitoring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48" name="Title 5"/>
          <p:cNvSpPr>
            <a:spLocks noGrp="1"/>
          </p:cNvSpPr>
          <p:nvPr>
            <p:ph type="title"/>
          </p:nvPr>
        </p:nvSpPr>
        <p:spPr>
          <a:xfrm>
            <a:off x="2212622" y="0"/>
            <a:ext cx="6779331" cy="806274"/>
          </a:xfrm>
        </p:spPr>
        <p:txBody>
          <a:bodyPr/>
          <a:lstStyle/>
          <a:p>
            <a:r>
              <a:rPr lang="en-GB" sz="2400" b="1" dirty="0">
                <a:solidFill>
                  <a:schemeClr val="l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Priorities in Electricity for 2012</a:t>
            </a:r>
          </a:p>
        </p:txBody>
      </p:sp>
      <p:pic>
        <p:nvPicPr>
          <p:cNvPr id="10249" name="Picture 2" descr="http://ruralministry.files.wordpress.com/2011/06/prioriti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75" y="2003245"/>
            <a:ext cx="2798763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Date Placeholder 3"/>
          <p:cNvSpPr txBox="1">
            <a:spLocks/>
          </p:cNvSpPr>
          <p:nvPr/>
        </p:nvSpPr>
        <p:spPr>
          <a:xfrm>
            <a:off x="457200" y="6457951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rgbClr val="FFFFFF"/>
                </a:solidFill>
                <a:latin typeface="Verdana"/>
                <a:cs typeface="Verdana"/>
              </a:rPr>
              <a:t>09/12/2011</a:t>
            </a:r>
            <a:endParaRPr lang="en-US" sz="1200" dirty="0">
              <a:solidFill>
                <a:srgbClr val="FFFFFF"/>
              </a:solidFill>
              <a:latin typeface="Verdana"/>
              <a:cs typeface="Verdana"/>
            </a:endParaRPr>
          </a:p>
        </p:txBody>
      </p:sp>
      <p:sp>
        <p:nvSpPr>
          <p:cNvPr id="7" name="Footer Placeholder 1"/>
          <p:cNvSpPr txBox="1">
            <a:spLocks/>
          </p:cNvSpPr>
          <p:nvPr/>
        </p:nvSpPr>
        <p:spPr>
          <a:xfrm>
            <a:off x="3135489" y="6469240"/>
            <a:ext cx="41910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NWE Stakeholders Group meeting-London</a:t>
            </a:r>
            <a:endParaRPr lang="en-U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38754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theme/theme1.xml><?xml version="1.0" encoding="utf-8"?>
<a:theme xmlns:a="http://schemas.openxmlformats.org/drawingml/2006/main" name="Florence 5 Decemb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ACER new presentation template">
  <a:themeElements>
    <a:clrScheme name="Personnalisé 1">
      <a:dk1>
        <a:srgbClr val="000000"/>
      </a:dk1>
      <a:lt1>
        <a:srgbClr val="FFFFFF"/>
      </a:lt1>
      <a:dk2>
        <a:srgbClr val="000000"/>
      </a:dk2>
      <a:lt2>
        <a:srgbClr val="EAEAEA"/>
      </a:lt2>
      <a:accent1>
        <a:srgbClr val="9ECC3B"/>
      </a:accent1>
      <a:accent2>
        <a:srgbClr val="0070C0"/>
      </a:accent2>
      <a:accent3>
        <a:srgbClr val="FFFFFF"/>
      </a:accent3>
      <a:accent4>
        <a:srgbClr val="000000"/>
      </a:accent4>
      <a:accent5>
        <a:srgbClr val="CCE2AF"/>
      </a:accent5>
      <a:accent6>
        <a:srgbClr val="00529B"/>
      </a:accent6>
      <a:hlink>
        <a:srgbClr val="39ABEB"/>
      </a:hlink>
      <a:folHlink>
        <a:srgbClr val="FC5E1A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Office Theme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9ECC3B"/>
        </a:accent1>
        <a:accent2>
          <a:srgbClr val="005BAB"/>
        </a:accent2>
        <a:accent3>
          <a:srgbClr val="FFFFFF"/>
        </a:accent3>
        <a:accent4>
          <a:srgbClr val="000000"/>
        </a:accent4>
        <a:accent5>
          <a:srgbClr val="CCE2AF"/>
        </a:accent5>
        <a:accent6>
          <a:srgbClr val="00529B"/>
        </a:accent6>
        <a:hlink>
          <a:srgbClr val="39ABEB"/>
        </a:hlink>
        <a:folHlink>
          <a:srgbClr val="FC5E1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ACER new presentation template">
  <a:themeElements>
    <a:clrScheme name="Personnalisé 1">
      <a:dk1>
        <a:srgbClr val="000000"/>
      </a:dk1>
      <a:lt1>
        <a:srgbClr val="FFFFFF"/>
      </a:lt1>
      <a:dk2>
        <a:srgbClr val="000000"/>
      </a:dk2>
      <a:lt2>
        <a:srgbClr val="EAEAEA"/>
      </a:lt2>
      <a:accent1>
        <a:srgbClr val="9ECC3B"/>
      </a:accent1>
      <a:accent2>
        <a:srgbClr val="0070C0"/>
      </a:accent2>
      <a:accent3>
        <a:srgbClr val="FFFFFF"/>
      </a:accent3>
      <a:accent4>
        <a:srgbClr val="000000"/>
      </a:accent4>
      <a:accent5>
        <a:srgbClr val="CCE2AF"/>
      </a:accent5>
      <a:accent6>
        <a:srgbClr val="00529B"/>
      </a:accent6>
      <a:hlink>
        <a:srgbClr val="39ABEB"/>
      </a:hlink>
      <a:folHlink>
        <a:srgbClr val="FC5E1A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Office Theme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9ECC3B"/>
        </a:accent1>
        <a:accent2>
          <a:srgbClr val="005BAB"/>
        </a:accent2>
        <a:accent3>
          <a:srgbClr val="FFFFFF"/>
        </a:accent3>
        <a:accent4>
          <a:srgbClr val="000000"/>
        </a:accent4>
        <a:accent5>
          <a:srgbClr val="CCE2AF"/>
        </a:accent5>
        <a:accent6>
          <a:srgbClr val="00529B"/>
        </a:accent6>
        <a:hlink>
          <a:srgbClr val="39ABEB"/>
        </a:hlink>
        <a:folHlink>
          <a:srgbClr val="FC5E1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9D3A013ACDC743B74B02691E7F66BD" ma:contentTypeVersion="20" ma:contentTypeDescription="Create a new document." ma:contentTypeScope="" ma:versionID="7ee0a728b17214e7b4e0d9c30fda96d2">
  <xsd:schema xmlns:xsd="http://www.w3.org/2001/XMLSchema" xmlns:xs="http://www.w3.org/2001/XMLSchema" xmlns:p="http://schemas.microsoft.com/office/2006/metadata/properties" xmlns:ns2="985daa2e-53d8-4475-82b8-9c7d25324e34" targetNamespace="http://schemas.microsoft.com/office/2006/metadata/properties" ma:root="true" ma:fieldsID="87577735a49fbbb1e880d92c7652797e" ns2:_="">
    <xsd:import namespace="985daa2e-53d8-4475-82b8-9c7d25324e3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ACER_Abstrac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1" nillable="true" ma:displayName="Abstract" ma:description="" ma:internalName="ACER_Abstract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ER_Abstract xmlns="985daa2e-53d8-4475-82b8-9c7d25324e34" xsi:nil="true"/>
  </documentManagement>
</p:properties>
</file>

<file path=customXml/itemProps1.xml><?xml version="1.0" encoding="utf-8"?>
<ds:datastoreItem xmlns:ds="http://schemas.openxmlformats.org/officeDocument/2006/customXml" ds:itemID="{3398DBA9-B71B-4A38-A7F4-524834F0C1DC}"/>
</file>

<file path=customXml/itemProps2.xml><?xml version="1.0" encoding="utf-8"?>
<ds:datastoreItem xmlns:ds="http://schemas.openxmlformats.org/officeDocument/2006/customXml" ds:itemID="{186E1A87-E5CE-44F8-9128-5A74FAF120D5}"/>
</file>

<file path=customXml/itemProps3.xml><?xml version="1.0" encoding="utf-8"?>
<ds:datastoreItem xmlns:ds="http://schemas.openxmlformats.org/officeDocument/2006/customXml" ds:itemID="{C33F5106-EFD6-49AF-9D40-EB450327336F}"/>
</file>

<file path=customXml/itemProps4.xml><?xml version="1.0" encoding="utf-8"?>
<ds:datastoreItem xmlns:ds="http://schemas.openxmlformats.org/officeDocument/2006/customXml" ds:itemID="{DD5C7946-AFB5-480D-B9DE-24E3B48BBAC1}"/>
</file>

<file path=docProps/app.xml><?xml version="1.0" encoding="utf-8"?>
<Properties xmlns="http://schemas.openxmlformats.org/officeDocument/2006/extended-properties" xmlns:vt="http://schemas.openxmlformats.org/officeDocument/2006/docPropsVTypes">
  <Template>Florence 5 December</Template>
  <TotalTime>368</TotalTime>
  <Words>1137</Words>
  <Application>Microsoft Office PowerPoint</Application>
  <PresentationFormat>On-screen Show (4:3)</PresentationFormat>
  <Paragraphs>332</Paragraphs>
  <Slides>26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Florence 5 December</vt:lpstr>
      <vt:lpstr>Custom Design</vt:lpstr>
      <vt:lpstr>1_ACER new presentation template</vt:lpstr>
      <vt:lpstr>ACER new presentation template</vt:lpstr>
      <vt:lpstr>Office Theme</vt:lpstr>
      <vt:lpstr>PowerPoint Presentation</vt:lpstr>
      <vt:lpstr>PowerPoint Presentation</vt:lpstr>
      <vt:lpstr>PowerPoint Presentation</vt:lpstr>
      <vt:lpstr>ACER Internal Structure</vt:lpstr>
      <vt:lpstr>Staff Recruitment Plan</vt:lpstr>
      <vt:lpstr>PowerPoint Presentation</vt:lpstr>
      <vt:lpstr>ACER’s Mission</vt:lpstr>
      <vt:lpstr>ACER’s Activities</vt:lpstr>
      <vt:lpstr>Priorities in Electricity for 2012</vt:lpstr>
      <vt:lpstr>A strong momentum…</vt:lpstr>
      <vt:lpstr>…for a clear target</vt:lpstr>
      <vt:lpstr>PowerPoint Presentation</vt:lpstr>
      <vt:lpstr>Process description</vt:lpstr>
      <vt:lpstr>Framework Guidelines</vt:lpstr>
      <vt:lpstr>Framework Guidelines and Network Codes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Christophe GENCE-CREUX (ACER)</dc:creator>
  <cp:lastModifiedBy>Christophe GENCE-CREUX (ACER)</cp:lastModifiedBy>
  <cp:revision>33</cp:revision>
  <dcterms:created xsi:type="dcterms:W3CDTF">2011-11-19T19:03:52Z</dcterms:created>
  <dcterms:modified xsi:type="dcterms:W3CDTF">2011-12-07T18:06:04Z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0x010100A09D3A013ACDC743B74B02691E7F66BD</vt:lpwstr>
  </property>
</Properties>
</file>