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4.xml" ContentType="application/vnd.openxmlformats-officedocument.presentationml.slide+xml"/>
  <Override PartName="/ppt/presentation.xml" ContentType="application/vnd.openxmlformats-officedocument.presentationml.presentation.main+xml"/>
  <Override PartName="/ppt/slides/slide1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Layouts/slideLayout5.xml" ContentType="application/vnd.openxmlformats-officedocument.presentationml.slideLayout+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5.xml" ContentType="application/vnd.openxmlformats-officedocument.presentationml.slideMaster+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6.xml" ContentType="application/vnd.openxmlformats-officedocument.presentationml.slideLayout+xml"/>
  <Override PartName="/ppt/slideLayouts/slideLayout4.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Masters/notesMaster1.xml" ContentType="application/vnd.openxmlformats-officedocument.presentationml.notesMaster+xml"/>
  <Override PartName="/ppt/theme/theme6.xml" ContentType="application/vnd.openxmlformats-officedocument.theme+xml"/>
  <Override PartName="/ppt/theme/theme7.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 id="2147483666" r:id="rId3"/>
    <p:sldMasterId id="2147483669" r:id="rId4"/>
    <p:sldMasterId id="2147483695" r:id="rId5"/>
  </p:sldMasterIdLst>
  <p:notesMasterIdLst>
    <p:notesMasterId r:id="rId20"/>
  </p:notesMasterIdLst>
  <p:handoutMasterIdLst>
    <p:handoutMasterId r:id="rId21"/>
  </p:handoutMasterIdLst>
  <p:sldIdLst>
    <p:sldId id="277" r:id="rId6"/>
    <p:sldId id="261" r:id="rId7"/>
    <p:sldId id="278" r:id="rId8"/>
    <p:sldId id="279" r:id="rId9"/>
    <p:sldId id="288" r:id="rId10"/>
    <p:sldId id="280" r:id="rId11"/>
    <p:sldId id="281" r:id="rId12"/>
    <p:sldId id="282" r:id="rId13"/>
    <p:sldId id="283" r:id="rId14"/>
    <p:sldId id="284" r:id="rId15"/>
    <p:sldId id="285" r:id="rId16"/>
    <p:sldId id="286" r:id="rId17"/>
    <p:sldId id="287" r:id="rId18"/>
    <p:sldId id="289" r:id="rId19"/>
  </p:sldIdLst>
  <p:sldSz cx="9144000" cy="6858000" type="screen4x3"/>
  <p:notesSz cx="6797675" cy="9926638"/>
  <p:defaultTextStyle>
    <a:defPPr>
      <a:defRPr lang="pl-PL"/>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32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ustomXml" Target="../customXml/item1.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notesMaster" Target="notesMasters/notesMaster1.xml"/><Relationship Id="rId29" Type="http://schemas.openxmlformats.org/officeDocument/2006/relationships/customXml" Target="../customXml/item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 Id="rId27"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pl-PL"/>
          </a:p>
        </p:txBody>
      </p:sp>
      <p:sp>
        <p:nvSpPr>
          <p:cNvPr id="3" name="Symbol zastępczy daty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182A784B-AD25-4757-B58D-5D18D10FF90E}" type="datetimeFigureOut">
              <a:rPr lang="pl-PL"/>
              <a:pPr>
                <a:defRPr/>
              </a:pPr>
              <a:t>2016-07-07</a:t>
            </a:fld>
            <a:endParaRPr lang="pl-PL"/>
          </a:p>
        </p:txBody>
      </p:sp>
      <p:sp>
        <p:nvSpPr>
          <p:cNvPr id="4" name="Symbol zastępczy stopki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pl-PL"/>
          </a:p>
        </p:txBody>
      </p:sp>
      <p:sp>
        <p:nvSpPr>
          <p:cNvPr id="5" name="Symbol zastępczy numeru slajdu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ECF2BAA4-CC2D-496E-ADB5-CFAF6C685C46}" type="slidenum">
              <a:rPr lang="pl-PL" altLang="pl-PL"/>
              <a:pPr>
                <a:defRPr/>
              </a:pPr>
              <a:t>‹#›</a:t>
            </a:fld>
            <a:endParaRPr lang="pl-PL" altLang="pl-PL"/>
          </a:p>
        </p:txBody>
      </p:sp>
    </p:spTree>
    <p:extLst>
      <p:ext uri="{BB962C8B-B14F-4D97-AF65-F5344CB8AC3E}">
        <p14:creationId xmlns:p14="http://schemas.microsoft.com/office/powerpoint/2010/main" val="3097241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Symbol zastępczy daty 2"/>
          <p:cNvSpPr>
            <a:spLocks noGrp="1"/>
          </p:cNvSpPr>
          <p:nvPr>
            <p:ph type="dt" idx="1"/>
          </p:nvPr>
        </p:nvSpPr>
        <p:spPr>
          <a:xfrm>
            <a:off x="3849688" y="0"/>
            <a:ext cx="2946400"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91895B30-38EA-4C69-8461-5E442275C6B7}" type="datetimeFigureOut">
              <a:rPr lang="en-GB"/>
              <a:pPr>
                <a:defRPr/>
              </a:pPr>
              <a:t>07/07/2016</a:t>
            </a:fld>
            <a:endParaRPr lang="en-GB"/>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Symbol zastępczy notatek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endParaRPr lang="en-GB" noProof="0"/>
          </a:p>
        </p:txBody>
      </p:sp>
      <p:sp>
        <p:nvSpPr>
          <p:cNvPr id="6" name="Symbol zastępczy stopki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7" name="Symbol zastępczy numeru slajdu 6"/>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271F3213-078A-48F5-8A50-49E59847481B}" type="slidenum">
              <a:rPr lang="en-GB" altLang="pl-PL"/>
              <a:pPr>
                <a:defRPr/>
              </a:pPr>
              <a:t>‹#›</a:t>
            </a:fld>
            <a:endParaRPr lang="en-GB" altLang="pl-PL"/>
          </a:p>
        </p:txBody>
      </p:sp>
    </p:spTree>
    <p:extLst>
      <p:ext uri="{BB962C8B-B14F-4D97-AF65-F5344CB8AC3E}">
        <p14:creationId xmlns:p14="http://schemas.microsoft.com/office/powerpoint/2010/main" val="30351345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5.xml"/><Relationship Id="rId4" Type="http://schemas.openxmlformats.org/officeDocument/2006/relationships/image" Target="../media/image4.jpe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fontAlgn="auto">
              <a:spcBef>
                <a:spcPts val="0"/>
              </a:spcBef>
              <a:spcAft>
                <a:spcPts val="0"/>
              </a:spcAft>
              <a:defRPr>
                <a:latin typeface="+mn-lt"/>
                <a:cs typeface="Verdana"/>
              </a:defRPr>
            </a:lvl1pPr>
          </a:lstStyle>
          <a:p>
            <a:pPr>
              <a:defRPr/>
            </a:pPr>
            <a:fld id="{1FC2DA79-BFE2-4BB3-A39D-4E276B29508B}" type="datetime1">
              <a:rPr lang="en-IE"/>
              <a:pPr>
                <a:defRPr/>
              </a:pPr>
              <a:t>07/07/2016</a:t>
            </a:fld>
            <a:endParaRPr lang="en-US" dirty="0"/>
          </a:p>
        </p:txBody>
      </p:sp>
      <p:sp>
        <p:nvSpPr>
          <p:cNvPr id="3" name="Footer Placeholder 4"/>
          <p:cNvSpPr>
            <a:spLocks noGrp="1"/>
          </p:cNvSpPr>
          <p:nvPr>
            <p:ph type="ftr" sz="quarter" idx="11"/>
          </p:nvPr>
        </p:nvSpPr>
        <p:spPr/>
        <p:txBody>
          <a:bodyPr/>
          <a:lstStyle>
            <a:lvl1pPr fontAlgn="auto">
              <a:spcBef>
                <a:spcPts val="0"/>
              </a:spcBef>
              <a:spcAft>
                <a:spcPts val="0"/>
              </a:spcAft>
              <a:defRPr>
                <a:cs typeface="+mn-cs"/>
              </a:defRPr>
            </a:lvl1pPr>
          </a:lstStyle>
          <a:p>
            <a:pPr>
              <a:defRPr/>
            </a:pPr>
            <a:endParaRPr lang="en-GB"/>
          </a:p>
        </p:txBody>
      </p:sp>
      <p:sp>
        <p:nvSpPr>
          <p:cNvPr id="4" name="Rectangle 7"/>
          <p:cNvSpPr>
            <a:spLocks noGrp="1" noChangeArrowheads="1"/>
          </p:cNvSpPr>
          <p:nvPr>
            <p:ph type="sldNum" sz="quarter" idx="12"/>
          </p:nvPr>
        </p:nvSpPr>
        <p:spPr/>
        <p:txBody>
          <a:bodyPr/>
          <a:lstStyle>
            <a:lvl1pPr>
              <a:defRPr/>
            </a:lvl1pPr>
          </a:lstStyle>
          <a:p>
            <a:pPr>
              <a:defRPr/>
            </a:pPr>
            <a:fld id="{592E3212-D4E5-4AEF-8465-D41ED0291B9F}" type="slidenum">
              <a:rPr lang="en-GB" altLang="pl-PL"/>
              <a:pPr>
                <a:defRPr/>
              </a:pPr>
              <a:t>‹#›</a:t>
            </a:fld>
            <a:endParaRPr lang="en-GB" altLang="pl-PL"/>
          </a:p>
        </p:txBody>
      </p:sp>
    </p:spTree>
    <p:extLst>
      <p:ext uri="{BB962C8B-B14F-4D97-AF65-F5344CB8AC3E}">
        <p14:creationId xmlns:p14="http://schemas.microsoft.com/office/powerpoint/2010/main" val="1727979005"/>
      </p:ext>
    </p:extLst>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1747248434"/>
      </p:ext>
    </p:extLst>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smtClean="0"/>
              <a:t>Kliknij, aby edytować styl</a:t>
            </a:r>
            <a:endParaRPr lang="pl-PL"/>
          </a:p>
        </p:txBody>
      </p:sp>
    </p:spTree>
    <p:extLst>
      <p:ext uri="{BB962C8B-B14F-4D97-AF65-F5344CB8AC3E}">
        <p14:creationId xmlns:p14="http://schemas.microsoft.com/office/powerpoint/2010/main" val="4088391920"/>
      </p:ext>
    </p:extLst>
  </p:cSld>
  <p:clrMapOvr>
    <a:masterClrMapping/>
  </p:clrMapOvr>
  <p:transition spd="med">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5002304"/>
      </p:ext>
    </p:extLst>
  </p:cSld>
  <p:clrMapOvr>
    <a:masterClrMapping/>
  </p:clrMapOvr>
  <p:transition spd="med">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a:prstGeom prst="rect">
            <a:avLst/>
          </a:prstGeo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Tree>
    <p:extLst>
      <p:ext uri="{BB962C8B-B14F-4D97-AF65-F5344CB8AC3E}">
        <p14:creationId xmlns:p14="http://schemas.microsoft.com/office/powerpoint/2010/main" val="690543144"/>
      </p:ext>
    </p:extLst>
  </p:cSld>
  <p:clrMapOvr>
    <a:masterClrMapping/>
  </p:clrMapOvr>
  <p:transition spd="med">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a:prstGeom prst="rect">
            <a:avLst/>
          </a:prstGeo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dirty="0" smtClean="0"/>
          </a:p>
        </p:txBody>
      </p:sp>
      <p:sp>
        <p:nvSpPr>
          <p:cNvPr id="4" name="Symbol zastępczy tekstu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Tree>
    <p:extLst>
      <p:ext uri="{BB962C8B-B14F-4D97-AF65-F5344CB8AC3E}">
        <p14:creationId xmlns:p14="http://schemas.microsoft.com/office/powerpoint/2010/main" val="3414413183"/>
      </p:ext>
    </p:extLst>
  </p:cSld>
  <p:clrMapOvr>
    <a:masterClrMapping/>
  </p:clrMapOvr>
  <p:transition spd="med">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1600200"/>
            <a:ext cx="8229600" cy="4525963"/>
          </a:xfrm>
          <a:prstGeom prst="rect">
            <a:avLst/>
          </a:prstGeo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3903606721"/>
      </p:ext>
    </p:extLst>
  </p:cSld>
  <p:clrMapOvr>
    <a:masterClrMapping/>
  </p:clrMapOvr>
  <p:transition spd="med">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a:prstGeom prst="rect">
            <a:avLst/>
          </a:prstGeo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a:prstGeom prst="rect">
            <a:avLst/>
          </a:prstGeo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2441960169"/>
      </p:ext>
    </p:extLst>
  </p:cSld>
  <p:clrMapOvr>
    <a:masterClrMapping/>
  </p:clrMapOvr>
  <p:transition spd="med">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PhAnim="0" preserve="1" userDrawn="1">
  <p:cSld name="Diapositiva titolo">
    <p:spTree>
      <p:nvGrpSpPr>
        <p:cNvPr id="1" name=""/>
        <p:cNvGrpSpPr/>
        <p:nvPr/>
      </p:nvGrpSpPr>
      <p:grpSpPr>
        <a:xfrm>
          <a:off x="0" y="0"/>
          <a:ext cx="0" cy="0"/>
          <a:chOff x="0" y="0"/>
          <a:chExt cx="0" cy="0"/>
        </a:xfrm>
      </p:grpSpPr>
      <p:pic>
        <p:nvPicPr>
          <p:cNvPr id="2" name="Picture 2" descr="C:\Users\camuscl\AppData\Local\Microsoft\Windows\Temporary Internet Files\Content.IE5\GTVTTPZC\MP900438622[3].jpg"/>
          <p:cNvPicPr>
            <a:picLocks noChangeAspect="1" noChangeArrowheads="1"/>
          </p:cNvPicPr>
          <p:nvPr userDrawn="1"/>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68275" y="-812800"/>
            <a:ext cx="89757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6" descr="FOND_COVER_transp.png"/>
          <p:cNvPicPr>
            <a:picLocks noChangeAspect="1"/>
          </p:cNvPicPr>
          <p:nvPr userDrawn="1"/>
        </p:nvPicPr>
        <p:blipFill>
          <a:blip r:embed="rId3" cstate="print">
            <a:duotone>
              <a:prstClr val="black"/>
              <a:srgbClr val="2953DB">
                <a:tint val="45000"/>
                <a:satMod val="400000"/>
              </a:srgbClr>
            </a:duotone>
            <a:extLst/>
          </a:blip>
          <a:stretch>
            <a:fillRect/>
          </a:stretch>
        </p:blipFill>
        <p:spPr>
          <a:xfrm>
            <a:off x="-79770" y="0"/>
            <a:ext cx="9223769" cy="6858000"/>
          </a:xfrm>
          <a:prstGeom prst="rect">
            <a:avLst/>
          </a:prstGeom>
        </p:spPr>
      </p:pic>
      <p:sp>
        <p:nvSpPr>
          <p:cNvPr id="4" name="Rectangle à coins arrondis 7"/>
          <p:cNvSpPr/>
          <p:nvPr userDrawn="1"/>
        </p:nvSpPr>
        <p:spPr>
          <a:xfrm>
            <a:off x="-223838" y="769938"/>
            <a:ext cx="2938463" cy="1276350"/>
          </a:xfrm>
          <a:prstGeom prst="round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fr-BE" dirty="0">
              <a:solidFill>
                <a:srgbClr val="FFFFFF"/>
              </a:solidFill>
            </a:endParaRPr>
          </a:p>
        </p:txBody>
      </p:sp>
      <p:pic>
        <p:nvPicPr>
          <p:cNvPr id="5" name="Picture 3"/>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5250" y="844550"/>
            <a:ext cx="22987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ZoneTexte 9"/>
          <p:cNvSpPr txBox="1">
            <a:spLocks noChangeArrowheads="1"/>
          </p:cNvSpPr>
          <p:nvPr userDrawn="1"/>
        </p:nvSpPr>
        <p:spPr bwMode="auto">
          <a:xfrm>
            <a:off x="3276600" y="2060575"/>
            <a:ext cx="4967288" cy="369888"/>
          </a:xfrm>
          <a:prstGeom prst="rect">
            <a:avLst/>
          </a:prstGeom>
          <a:noFill/>
          <a:ln>
            <a:noFill/>
          </a:ln>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defTabSz="457200" fontAlgn="base">
              <a:spcBef>
                <a:spcPct val="0"/>
              </a:spcBef>
              <a:spcAft>
                <a:spcPct val="0"/>
              </a:spcAft>
              <a:defRPr>
                <a:solidFill>
                  <a:schemeClr val="tx1"/>
                </a:solidFill>
                <a:latin typeface="Verdana" pitchFamily="34" charset="0"/>
              </a:defRPr>
            </a:lvl6pPr>
            <a:lvl7pPr marL="2971800" indent="-228600" defTabSz="457200" fontAlgn="base">
              <a:spcBef>
                <a:spcPct val="0"/>
              </a:spcBef>
              <a:spcAft>
                <a:spcPct val="0"/>
              </a:spcAft>
              <a:defRPr>
                <a:solidFill>
                  <a:schemeClr val="tx1"/>
                </a:solidFill>
                <a:latin typeface="Verdana" pitchFamily="34" charset="0"/>
              </a:defRPr>
            </a:lvl7pPr>
            <a:lvl8pPr marL="3429000" indent="-228600" defTabSz="457200" fontAlgn="base">
              <a:spcBef>
                <a:spcPct val="0"/>
              </a:spcBef>
              <a:spcAft>
                <a:spcPct val="0"/>
              </a:spcAft>
              <a:defRPr>
                <a:solidFill>
                  <a:schemeClr val="tx1"/>
                </a:solidFill>
                <a:latin typeface="Verdana" pitchFamily="34" charset="0"/>
              </a:defRPr>
            </a:lvl8pPr>
            <a:lvl9pPr marL="3886200" indent="-228600" defTabSz="457200" fontAlgn="base">
              <a:spcBef>
                <a:spcPct val="0"/>
              </a:spcBef>
              <a:spcAft>
                <a:spcPct val="0"/>
              </a:spcAft>
              <a:defRPr>
                <a:solidFill>
                  <a:schemeClr val="tx1"/>
                </a:solidFill>
                <a:latin typeface="Verdana" pitchFamily="34" charset="0"/>
              </a:defRPr>
            </a:lvl9pPr>
          </a:lstStyle>
          <a:p>
            <a:pPr defTabSz="457200" eaLnBrk="1" hangingPunct="1">
              <a:defRPr/>
            </a:pPr>
            <a:endParaRPr lang="fr-BE" dirty="0" smtClean="0">
              <a:solidFill>
                <a:srgbClr val="000000"/>
              </a:solidFill>
              <a:ea typeface="ＭＳ Ｐゴシック" pitchFamily="34" charset="-128"/>
            </a:endParaRPr>
          </a:p>
        </p:txBody>
      </p:sp>
      <p:sp>
        <p:nvSpPr>
          <p:cNvPr id="7" name="Date Placeholder 5"/>
          <p:cNvSpPr>
            <a:spLocks noGrp="1"/>
          </p:cNvSpPr>
          <p:nvPr userDrawn="1">
            <p:ph type="dt" sz="half" idx="10"/>
          </p:nvPr>
        </p:nvSpPr>
        <p:spPr>
          <a:xfrm>
            <a:off x="6772275" y="5680075"/>
            <a:ext cx="2133600" cy="365125"/>
          </a:xfrm>
        </p:spPr>
        <p:txBody>
          <a:bodyPr/>
          <a:lstStyle>
            <a:lvl1pPr fontAlgn="auto">
              <a:spcBef>
                <a:spcPts val="0"/>
              </a:spcBef>
              <a:spcAft>
                <a:spcPts val="0"/>
              </a:spcAft>
              <a:defRPr sz="1400" b="0">
                <a:solidFill>
                  <a:srgbClr val="FFFFFF"/>
                </a:solidFill>
                <a:latin typeface="+mj-lt"/>
                <a:cs typeface="+mn-cs"/>
              </a:defRPr>
            </a:lvl1pPr>
          </a:lstStyle>
          <a:p>
            <a:pPr>
              <a:defRPr/>
            </a:pPr>
            <a:fld id="{C931F8BF-578E-4D5C-B82E-FCDCC3280093}" type="datetime1">
              <a:rPr lang="en-IE"/>
              <a:pPr>
                <a:defRPr/>
              </a:pPr>
              <a:t>07/07/2016</a:t>
            </a:fld>
            <a:endParaRPr lang="en-US" dirty="0"/>
          </a:p>
        </p:txBody>
      </p:sp>
    </p:spTree>
    <p:extLst>
      <p:ext uri="{BB962C8B-B14F-4D97-AF65-F5344CB8AC3E}">
        <p14:creationId xmlns:p14="http://schemas.microsoft.com/office/powerpoint/2010/main" val="1707987561"/>
      </p:ext>
    </p:extLst>
  </p:cSld>
  <p:clrMapOvr>
    <a:masterClrMapping/>
  </p:clrMapOvr>
  <p:transition spd="med">
    <p:wipe dir="r"/>
  </p:transition>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9" name="Espace réservé du contenu 8"/>
          <p:cNvSpPr>
            <a:spLocks noGrp="1"/>
          </p:cNvSpPr>
          <p:nvPr>
            <p:ph sz="quarter" idx="10"/>
          </p:nvPr>
        </p:nvSpPr>
        <p:spPr>
          <a:xfrm>
            <a:off x="611560" y="1961456"/>
            <a:ext cx="8208912" cy="3987824"/>
          </a:xfrm>
          <a:prstGeom prst="rect">
            <a:avLst/>
          </a:prstGeom>
        </p:spPr>
        <p:txBody>
          <a:bodyPr/>
          <a:lstStyle>
            <a:lvl1pPr>
              <a:defRPr baseline="0">
                <a:latin typeface="Verdana" pitchFamily="34" charset="0"/>
              </a:defRPr>
            </a:lvl1pPr>
            <a:lvl2pPr>
              <a:defRPr baseline="0">
                <a:latin typeface="Verdana" pitchFamily="34" charset="0"/>
              </a:defRPr>
            </a:lvl2pPr>
            <a:lvl3pPr>
              <a:defRPr baseline="0">
                <a:latin typeface="Verdana" pitchFamily="34" charset="0"/>
              </a:defRPr>
            </a:lvl3pPr>
            <a:lvl4pPr>
              <a:defRPr baseline="0">
                <a:latin typeface="Verdana" pitchFamily="34" charset="0"/>
              </a:defRPr>
            </a:lvl4pPr>
            <a:lvl5pPr>
              <a:defRPr baseline="0">
                <a:latin typeface="Verdana"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dirty="0"/>
          </a:p>
        </p:txBody>
      </p:sp>
      <p:sp>
        <p:nvSpPr>
          <p:cNvPr id="10" name="Titre 9"/>
          <p:cNvSpPr>
            <a:spLocks noGrp="1"/>
          </p:cNvSpPr>
          <p:nvPr>
            <p:ph type="title"/>
          </p:nvPr>
        </p:nvSpPr>
        <p:spPr>
          <a:xfrm>
            <a:off x="611560" y="980728"/>
            <a:ext cx="8229600" cy="1143000"/>
          </a:xfrm>
          <a:prstGeom prst="rect">
            <a:avLst/>
          </a:prstGeom>
        </p:spPr>
        <p:txBody>
          <a:bodyPr/>
          <a:lstStyle>
            <a:lvl1pPr>
              <a:defRPr b="1" i="0" baseline="0">
                <a:solidFill>
                  <a:srgbClr val="005BAB"/>
                </a:solidFill>
                <a:latin typeface="Verdana" pitchFamily="34" charset="0"/>
              </a:defRPr>
            </a:lvl1pPr>
          </a:lstStyle>
          <a:p>
            <a:r>
              <a:rPr lang="en-US" smtClean="0"/>
              <a:t>Click to edit Master title style</a:t>
            </a:r>
            <a:endParaRPr lang="fr-BE" dirty="0"/>
          </a:p>
        </p:txBody>
      </p:sp>
    </p:spTree>
    <p:extLst>
      <p:ext uri="{BB962C8B-B14F-4D97-AF65-F5344CB8AC3E}">
        <p14:creationId xmlns:p14="http://schemas.microsoft.com/office/powerpoint/2010/main" val="3375021480"/>
      </p:ext>
    </p:extLst>
  </p:cSld>
  <p:clrMapOvr>
    <a:masterClrMapping/>
  </p:clrMapOvr>
  <p:transition spd="med">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ue contenuti">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827088" y="1811338"/>
            <a:ext cx="3919537" cy="4425950"/>
          </a:xfrm>
          <a:prstGeom prst="rect">
            <a:avLst/>
          </a:prstGeom>
        </p:spPr>
        <p:txBody>
          <a:bodyPr/>
          <a:lstStyle>
            <a:lvl1pPr>
              <a:defRPr sz="2800"/>
            </a:lvl1pPr>
            <a:lvl2pPr>
              <a:buFont typeface="Wingdings" pitchFamily="2" charset="2"/>
              <a:buChar char="§"/>
              <a:defRPr sz="2400"/>
            </a:lvl2pPr>
            <a:lvl3pPr>
              <a:defRPr sz="2000"/>
            </a:lvl3pPr>
            <a:lvl4pPr>
              <a:buFont typeface="Arial" pitchFamily="34" charset="0"/>
              <a:buChar cha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Segnaposto contenuto 3"/>
          <p:cNvSpPr>
            <a:spLocks noGrp="1"/>
          </p:cNvSpPr>
          <p:nvPr>
            <p:ph sz="half" idx="2"/>
          </p:nvPr>
        </p:nvSpPr>
        <p:spPr>
          <a:xfrm>
            <a:off x="4899025" y="1811338"/>
            <a:ext cx="3921125" cy="44259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itre 9"/>
          <p:cNvSpPr>
            <a:spLocks noGrp="1"/>
          </p:cNvSpPr>
          <p:nvPr>
            <p:ph type="title"/>
          </p:nvPr>
        </p:nvSpPr>
        <p:spPr>
          <a:xfrm>
            <a:off x="611560" y="980728"/>
            <a:ext cx="8229600" cy="1143000"/>
          </a:xfrm>
          <a:prstGeom prst="rect">
            <a:avLst/>
          </a:prstGeom>
        </p:spPr>
        <p:txBody>
          <a:bodyPr/>
          <a:lstStyle>
            <a:lvl1pPr>
              <a:defRPr b="1" i="0" baseline="0">
                <a:solidFill>
                  <a:srgbClr val="005BAB"/>
                </a:solidFill>
                <a:latin typeface="Verdana" pitchFamily="34" charset="0"/>
              </a:defRPr>
            </a:lvl1pPr>
          </a:lstStyle>
          <a:p>
            <a:r>
              <a:rPr lang="en-US" smtClean="0"/>
              <a:t>Click to edit Master title style</a:t>
            </a:r>
            <a:endParaRPr lang="fr-BE" dirty="0"/>
          </a:p>
        </p:txBody>
      </p:sp>
    </p:spTree>
    <p:extLst>
      <p:ext uri="{BB962C8B-B14F-4D97-AF65-F5344CB8AC3E}">
        <p14:creationId xmlns:p14="http://schemas.microsoft.com/office/powerpoint/2010/main" val="1544030221"/>
      </p:ext>
    </p:extLst>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538163" y="1084279"/>
            <a:ext cx="7770812" cy="765175"/>
          </a:xfrm>
          <a:prstGeom prst="rect">
            <a:avLst/>
          </a:prstGeom>
        </p:spPr>
        <p:txBody>
          <a:bodyPr/>
          <a:lstStyle/>
          <a:p>
            <a:r>
              <a:rPr lang="nl-NL" smtClean="0"/>
              <a:t>Klik om de stijl te bewerken</a:t>
            </a:r>
            <a:endParaRPr lang="nl-NL"/>
          </a:p>
        </p:txBody>
      </p:sp>
      <p:sp>
        <p:nvSpPr>
          <p:cNvPr id="3" name="Tijdelijke aanduiding voor inhoud 2"/>
          <p:cNvSpPr>
            <a:spLocks noGrp="1"/>
          </p:cNvSpPr>
          <p:nvPr>
            <p:ph idx="1"/>
          </p:nvPr>
        </p:nvSpPr>
        <p:spPr>
          <a:xfrm>
            <a:off x="457208" y="1604965"/>
            <a:ext cx="8228013" cy="4524375"/>
          </a:xfrm>
          <a:prstGeom prst="rect">
            <a:avLst/>
          </a:prstGeo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5"/>
          <p:cNvSpPr>
            <a:spLocks noGrp="1" noChangeArrowheads="1"/>
          </p:cNvSpPr>
          <p:nvPr>
            <p:ph type="dt" idx="10"/>
          </p:nvPr>
        </p:nvSpPr>
        <p:spPr/>
        <p:txBody>
          <a:bodyPr/>
          <a:lstStyle>
            <a:lvl1pPr>
              <a:defRPr/>
            </a:lvl1pPr>
          </a:lstStyle>
          <a:p>
            <a:pPr>
              <a:defRPr/>
            </a:pPr>
            <a:r>
              <a:rPr lang="nl-NL" altLang="pl-PL"/>
              <a:t>9-02-12</a:t>
            </a:r>
          </a:p>
        </p:txBody>
      </p:sp>
    </p:spTree>
    <p:extLst>
      <p:ext uri="{BB962C8B-B14F-4D97-AF65-F5344CB8AC3E}">
        <p14:creationId xmlns:p14="http://schemas.microsoft.com/office/powerpoint/2010/main" val="13658218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fronto">
    <p:spTree>
      <p:nvGrpSpPr>
        <p:cNvPr id="1" name=""/>
        <p:cNvGrpSpPr/>
        <p:nvPr/>
      </p:nvGrpSpPr>
      <p:grpSpPr>
        <a:xfrm>
          <a:off x="0" y="0"/>
          <a:ext cx="0" cy="0"/>
          <a:chOff x="0" y="0"/>
          <a:chExt cx="0" cy="0"/>
        </a:xfrm>
      </p:grpSpPr>
      <p:sp>
        <p:nvSpPr>
          <p:cNvPr id="7" name="Segnaposto contenuto 2"/>
          <p:cNvSpPr>
            <a:spLocks noGrp="1"/>
          </p:cNvSpPr>
          <p:nvPr>
            <p:ph sz="half" idx="1"/>
          </p:nvPr>
        </p:nvSpPr>
        <p:spPr>
          <a:xfrm>
            <a:off x="827088" y="1811338"/>
            <a:ext cx="3919537" cy="4425950"/>
          </a:xfrm>
          <a:prstGeom prst="rect">
            <a:avLst/>
          </a:prstGeom>
        </p:spPr>
        <p:txBody>
          <a:bodyPr/>
          <a:lstStyle>
            <a:lvl1pPr>
              <a:defRPr sz="2800"/>
            </a:lvl1pPr>
            <a:lvl2pPr>
              <a:buFont typeface="Wingdings" pitchFamily="2" charset="2"/>
              <a:buChar char="§"/>
              <a:defRPr sz="2400"/>
            </a:lvl2pPr>
            <a:lvl3pPr>
              <a:defRPr sz="2000"/>
            </a:lvl3pPr>
            <a:lvl4pPr>
              <a:buFont typeface="Arial" pitchFamily="34" charset="0"/>
              <a:buChar cha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Segnaposto contenuto 3"/>
          <p:cNvSpPr>
            <a:spLocks noGrp="1"/>
          </p:cNvSpPr>
          <p:nvPr>
            <p:ph sz="half" idx="2"/>
          </p:nvPr>
        </p:nvSpPr>
        <p:spPr>
          <a:xfrm>
            <a:off x="4899025" y="1811338"/>
            <a:ext cx="3921125" cy="44259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Titre 9"/>
          <p:cNvSpPr>
            <a:spLocks noGrp="1"/>
          </p:cNvSpPr>
          <p:nvPr>
            <p:ph type="title"/>
          </p:nvPr>
        </p:nvSpPr>
        <p:spPr>
          <a:xfrm>
            <a:off x="611560" y="980728"/>
            <a:ext cx="8229600" cy="1143000"/>
          </a:xfrm>
          <a:prstGeom prst="rect">
            <a:avLst/>
          </a:prstGeom>
        </p:spPr>
        <p:txBody>
          <a:bodyPr/>
          <a:lstStyle>
            <a:lvl1pPr>
              <a:defRPr b="1" i="0" baseline="0">
                <a:solidFill>
                  <a:srgbClr val="005BAB"/>
                </a:solidFill>
                <a:latin typeface="Verdana" pitchFamily="34" charset="0"/>
              </a:defRPr>
            </a:lvl1pPr>
          </a:lstStyle>
          <a:p>
            <a:r>
              <a:rPr lang="en-US" smtClean="0"/>
              <a:t>Click to edit Master title style</a:t>
            </a:r>
            <a:endParaRPr lang="fr-BE" dirty="0"/>
          </a:p>
        </p:txBody>
      </p:sp>
    </p:spTree>
    <p:extLst>
      <p:ext uri="{BB962C8B-B14F-4D97-AF65-F5344CB8AC3E}">
        <p14:creationId xmlns:p14="http://schemas.microsoft.com/office/powerpoint/2010/main" val="779834108"/>
      </p:ext>
    </p:extLst>
  </p:cSld>
  <p:clrMapOvr>
    <a:masterClrMapping/>
  </p:clrMapOvr>
  <p:transition spd="med">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66737" y="451556"/>
            <a:ext cx="3008313" cy="1162050"/>
          </a:xfrm>
          <a:prstGeom prst="rect">
            <a:avLst/>
          </a:prstGeom>
        </p:spPr>
        <p:txBody>
          <a:bodyPr anchor="b"/>
          <a:lstStyle>
            <a:lvl1pPr algn="l">
              <a:defRPr sz="2000" b="1"/>
            </a:lvl1pPr>
          </a:lstStyle>
          <a:p>
            <a:r>
              <a:rPr lang="en-US" smtClean="0"/>
              <a:t>Click to edit Master title style</a:t>
            </a:r>
            <a:endParaRPr lang="en-GB" dirty="0"/>
          </a:p>
        </p:txBody>
      </p:sp>
      <p:sp>
        <p:nvSpPr>
          <p:cNvPr id="3" name="Segnaposto contenut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egnaposto tes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32405480"/>
      </p:ext>
    </p:extLst>
  </p:cSld>
  <p:clrMapOvr>
    <a:masterClrMapping/>
  </p:clrMapOvr>
  <p:transition spd="med">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Segnaposto immagin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GB" noProof="0" dirty="0"/>
          </a:p>
        </p:txBody>
      </p:sp>
      <p:sp>
        <p:nvSpPr>
          <p:cNvPr id="4" name="Segnaposto tes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53099090"/>
      </p:ext>
    </p:extLst>
  </p:cSld>
  <p:clrMapOvr>
    <a:masterClrMapping/>
  </p:clrMapOvr>
  <p:transition spd="med">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982663" y="771525"/>
            <a:ext cx="7837487" cy="1039813"/>
          </a:xfrm>
          <a:prstGeom prst="rect">
            <a:avLst/>
          </a:prstGeom>
        </p:spPr>
        <p:txBody>
          <a:bodyPr/>
          <a:lstStyle/>
          <a:p>
            <a:r>
              <a:rPr lang="en-US" smtClean="0"/>
              <a:t>Click to edit Master title style</a:t>
            </a:r>
            <a:endParaRPr lang="en-GB"/>
          </a:p>
        </p:txBody>
      </p:sp>
      <p:sp>
        <p:nvSpPr>
          <p:cNvPr id="3" name="Segnaposto testo verticale 2"/>
          <p:cNvSpPr>
            <a:spLocks noGrp="1"/>
          </p:cNvSpPr>
          <p:nvPr>
            <p:ph type="body" orient="vert" idx="1"/>
          </p:nvPr>
        </p:nvSpPr>
        <p:spPr>
          <a:xfrm>
            <a:off x="827088" y="1811338"/>
            <a:ext cx="7993062" cy="44259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121466430"/>
      </p:ext>
    </p:extLst>
  </p:cSld>
  <p:clrMapOvr>
    <a:masterClrMapping/>
  </p:clrMapOvr>
  <p:transition spd="med">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9045" y="1083733"/>
            <a:ext cx="7772400" cy="767645"/>
          </a:xfrm>
          <a:prstGeom prst="rect">
            <a:avLst/>
          </a:prstGeom>
        </p:spPr>
        <p:txBody>
          <a:bodyPr/>
          <a:lstStyle>
            <a:lvl1pPr>
              <a:defRPr b="1">
                <a:solidFill>
                  <a:srgbClr val="005BA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39045" y="1941690"/>
            <a:ext cx="7772400" cy="1752600"/>
          </a:xfrm>
          <a:prstGeom prst="rect">
            <a:avLst/>
          </a:prstGeom>
        </p:spPr>
        <p:txBody>
          <a:bodyPr/>
          <a:lstStyle>
            <a:lvl1pPr marL="0" indent="0" algn="l">
              <a:buSzPct val="150000"/>
              <a:buFont typeface="Arial" pitchFamily="34" charset="0"/>
              <a:buChar char="•"/>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5638800" y="6492875"/>
            <a:ext cx="2133600" cy="365125"/>
          </a:xfrm>
        </p:spPr>
        <p:txBody>
          <a:bodyPr/>
          <a:lstStyle>
            <a:lvl1pPr algn="r" fontAlgn="auto">
              <a:spcBef>
                <a:spcPts val="0"/>
              </a:spcBef>
              <a:spcAft>
                <a:spcPts val="0"/>
              </a:spcAft>
              <a:defRPr sz="1400" b="0">
                <a:solidFill>
                  <a:srgbClr val="FFFFFF"/>
                </a:solidFill>
                <a:latin typeface="+mn-lt"/>
                <a:cs typeface="+mn-cs"/>
              </a:defRPr>
            </a:lvl1pPr>
          </a:lstStyle>
          <a:p>
            <a:pPr>
              <a:defRPr/>
            </a:pPr>
            <a:fld id="{198B90C8-9092-4CAD-9A3D-404C45BCB069}" type="datetime1">
              <a:rPr lang="en-IE"/>
              <a:pPr>
                <a:defRPr/>
              </a:pPr>
              <a:t>07/07/2016</a:t>
            </a:fld>
            <a:endParaRPr lang="en-US" dirty="0"/>
          </a:p>
        </p:txBody>
      </p:sp>
      <p:sp>
        <p:nvSpPr>
          <p:cNvPr id="5" name="Footer Placeholder 4"/>
          <p:cNvSpPr>
            <a:spLocks noGrp="1"/>
          </p:cNvSpPr>
          <p:nvPr>
            <p:ph type="ftr" sz="quarter" idx="11"/>
          </p:nvPr>
        </p:nvSpPr>
        <p:spPr>
          <a:xfrm>
            <a:off x="228600" y="6492875"/>
            <a:ext cx="2895600" cy="365125"/>
          </a:xfrm>
        </p:spPr>
        <p:txBody>
          <a:bodyPr/>
          <a:lstStyle>
            <a:lvl1pPr fontAlgn="auto">
              <a:spcBef>
                <a:spcPts val="0"/>
              </a:spcBef>
              <a:spcAft>
                <a:spcPts val="0"/>
              </a:spcAft>
              <a:defRPr>
                <a:latin typeface="+mn-lt"/>
                <a:ea typeface="+mn-ea"/>
              </a:defRPr>
            </a:lvl1pPr>
          </a:lstStyle>
          <a:p>
            <a:pPr>
              <a:defRPr/>
            </a:pPr>
            <a:endParaRPr lang="pl-PL" altLang="pl-PL"/>
          </a:p>
        </p:txBody>
      </p:sp>
    </p:spTree>
    <p:extLst>
      <p:ext uri="{BB962C8B-B14F-4D97-AF65-F5344CB8AC3E}">
        <p14:creationId xmlns:p14="http://schemas.microsoft.com/office/powerpoint/2010/main" val="17950883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50417377"/>
      </p:ext>
    </p:extLst>
  </p:cSld>
  <p:clrMapOvr>
    <a:masterClrMapping/>
  </p:clrMapOvr>
  <p:transition spd="med">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982663" y="771525"/>
            <a:ext cx="7837487" cy="1039813"/>
          </a:xfrm>
          <a:prstGeom prst="rect">
            <a:avLst/>
          </a:prstGeom>
        </p:spPr>
        <p:txBody>
          <a:bodyPr/>
          <a:lstStyle/>
          <a:p>
            <a:r>
              <a:rPr lang="it-IT" smtClean="0"/>
              <a:t>Fare clic per modificare lo stile del titolo</a:t>
            </a:r>
            <a:endParaRPr lang="en-GB"/>
          </a:p>
        </p:txBody>
      </p:sp>
    </p:spTree>
    <p:extLst>
      <p:ext uri="{BB962C8B-B14F-4D97-AF65-F5344CB8AC3E}">
        <p14:creationId xmlns:p14="http://schemas.microsoft.com/office/powerpoint/2010/main" val="3321361074"/>
      </p:ext>
    </p:extLst>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fontAlgn="auto">
              <a:spcBef>
                <a:spcPts val="0"/>
              </a:spcBef>
              <a:spcAft>
                <a:spcPts val="0"/>
              </a:spcAft>
              <a:defRPr>
                <a:latin typeface="+mn-lt"/>
                <a:cs typeface="Verdana"/>
              </a:defRPr>
            </a:lvl1pPr>
          </a:lstStyle>
          <a:p>
            <a:pPr>
              <a:defRPr/>
            </a:pPr>
            <a:fld id="{A42AF7A6-1B6B-401C-B81D-6813B477763B}" type="datetime1">
              <a:rPr lang="en-IE"/>
              <a:pPr>
                <a:defRPr/>
              </a:pPr>
              <a:t>07/07/2016</a:t>
            </a:fld>
            <a:endParaRPr lang="en-US" dirty="0"/>
          </a:p>
        </p:txBody>
      </p:sp>
      <p:sp>
        <p:nvSpPr>
          <p:cNvPr id="3" name="Footer Placeholder 4"/>
          <p:cNvSpPr>
            <a:spLocks noGrp="1"/>
          </p:cNvSpPr>
          <p:nvPr>
            <p:ph type="ftr" sz="quarter" idx="11"/>
          </p:nvPr>
        </p:nvSpPr>
        <p:spPr/>
        <p:txBody>
          <a:bodyPr/>
          <a:lstStyle>
            <a:lvl1pPr fontAlgn="auto">
              <a:spcBef>
                <a:spcPts val="0"/>
              </a:spcBef>
              <a:spcAft>
                <a:spcPts val="0"/>
              </a:spcAft>
              <a:defRPr>
                <a:cs typeface="+mn-cs"/>
              </a:defRPr>
            </a:lvl1pPr>
          </a:lstStyle>
          <a:p>
            <a:pPr>
              <a:defRPr/>
            </a:pPr>
            <a:endParaRPr lang="en-GB"/>
          </a:p>
        </p:txBody>
      </p:sp>
      <p:sp>
        <p:nvSpPr>
          <p:cNvPr id="4" name="Rectangle 7"/>
          <p:cNvSpPr>
            <a:spLocks noGrp="1" noChangeArrowheads="1"/>
          </p:cNvSpPr>
          <p:nvPr>
            <p:ph type="sldNum" sz="quarter" idx="12"/>
          </p:nvPr>
        </p:nvSpPr>
        <p:spPr/>
        <p:txBody>
          <a:bodyPr/>
          <a:lstStyle>
            <a:lvl1pPr>
              <a:defRPr/>
            </a:lvl1pPr>
          </a:lstStyle>
          <a:p>
            <a:pPr>
              <a:defRPr/>
            </a:pPr>
            <a:fld id="{6DDC257E-419A-4D87-B18F-A020EDC9B0EB}" type="slidenum">
              <a:rPr lang="en-GB" altLang="pl-PL"/>
              <a:pPr>
                <a:defRPr/>
              </a:pPr>
              <a:t>‹#›</a:t>
            </a:fld>
            <a:endParaRPr lang="en-GB" altLang="pl-PL"/>
          </a:p>
        </p:txBody>
      </p:sp>
    </p:spTree>
    <p:extLst>
      <p:ext uri="{BB962C8B-B14F-4D97-AF65-F5344CB8AC3E}">
        <p14:creationId xmlns:p14="http://schemas.microsoft.com/office/powerpoint/2010/main" val="2154901729"/>
      </p:ext>
    </p:extLst>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538163" y="1084279"/>
            <a:ext cx="7770812" cy="765175"/>
          </a:xfrm>
          <a:prstGeom prst="rect">
            <a:avLst/>
          </a:prstGeom>
        </p:spPr>
        <p:txBody>
          <a:bodyPr/>
          <a:lstStyle/>
          <a:p>
            <a:r>
              <a:rPr lang="nl-NL" smtClean="0"/>
              <a:t>Klik om de stijl te bewerken</a:t>
            </a:r>
            <a:endParaRPr lang="nl-NL"/>
          </a:p>
        </p:txBody>
      </p:sp>
      <p:sp>
        <p:nvSpPr>
          <p:cNvPr id="3" name="Tijdelijke aanduiding voor inhoud 2"/>
          <p:cNvSpPr>
            <a:spLocks noGrp="1"/>
          </p:cNvSpPr>
          <p:nvPr>
            <p:ph idx="1"/>
          </p:nvPr>
        </p:nvSpPr>
        <p:spPr>
          <a:xfrm>
            <a:off x="457208" y="1604965"/>
            <a:ext cx="8228013" cy="4524375"/>
          </a:xfrm>
          <a:prstGeom prst="rect">
            <a:avLst/>
          </a:prstGeo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5"/>
          <p:cNvSpPr>
            <a:spLocks noGrp="1" noChangeArrowheads="1"/>
          </p:cNvSpPr>
          <p:nvPr>
            <p:ph type="dt" idx="10"/>
          </p:nvPr>
        </p:nvSpPr>
        <p:spPr/>
        <p:txBody>
          <a:bodyPr/>
          <a:lstStyle>
            <a:lvl1pPr>
              <a:defRPr/>
            </a:lvl1pPr>
          </a:lstStyle>
          <a:p>
            <a:pPr>
              <a:defRPr/>
            </a:pPr>
            <a:r>
              <a:rPr lang="nl-NL" altLang="pl-PL"/>
              <a:t>9-02-12</a:t>
            </a:r>
          </a:p>
        </p:txBody>
      </p:sp>
    </p:spTree>
    <p:extLst>
      <p:ext uri="{BB962C8B-B14F-4D97-AF65-F5344CB8AC3E}">
        <p14:creationId xmlns:p14="http://schemas.microsoft.com/office/powerpoint/2010/main" val="2259332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Round Single Corner Rectangle 5"/>
          <p:cNvSpPr/>
          <p:nvPr/>
        </p:nvSpPr>
        <p:spPr>
          <a:xfrm>
            <a:off x="0" y="6381750"/>
            <a:ext cx="7937500" cy="4762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400" b="1" dirty="0">
              <a:solidFill>
                <a:srgbClr val="FFFFFF"/>
              </a:solidFill>
            </a:endParaRPr>
          </a:p>
        </p:txBody>
      </p:sp>
      <p:sp>
        <p:nvSpPr>
          <p:cNvPr id="3" name="Round Single Corner Rectangle 7"/>
          <p:cNvSpPr/>
          <p:nvPr userDrawn="1"/>
        </p:nvSpPr>
        <p:spPr>
          <a:xfrm rot="10800000">
            <a:off x="2217738" y="0"/>
            <a:ext cx="6926262" cy="1341438"/>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r>
              <a:rPr lang="en-US" dirty="0">
                <a:solidFill>
                  <a:srgbClr val="FFFFFF"/>
                </a:solidFill>
              </a:rPr>
              <a:t> </a:t>
            </a:r>
          </a:p>
        </p:txBody>
      </p:sp>
      <p:pic>
        <p:nvPicPr>
          <p:cNvPr id="4"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1163" y="0"/>
            <a:ext cx="1466850"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Date Placeholder 3"/>
          <p:cNvSpPr>
            <a:spLocks noGrp="1"/>
          </p:cNvSpPr>
          <p:nvPr>
            <p:ph type="dt" sz="half" idx="10"/>
          </p:nvPr>
        </p:nvSpPr>
        <p:spPr/>
        <p:txBody>
          <a:bodyPr/>
          <a:lstStyle>
            <a:lvl1pPr fontAlgn="auto">
              <a:spcBef>
                <a:spcPts val="0"/>
              </a:spcBef>
              <a:spcAft>
                <a:spcPts val="0"/>
              </a:spcAft>
              <a:defRPr>
                <a:latin typeface="+mn-lt"/>
                <a:cs typeface="Verdana"/>
              </a:defRPr>
            </a:lvl1pPr>
          </a:lstStyle>
          <a:p>
            <a:pPr>
              <a:defRPr/>
            </a:pPr>
            <a:fld id="{75B2C535-F1A0-4D96-B41E-7991240A8F30}" type="datetime1">
              <a:rPr lang="en-IE"/>
              <a:pPr>
                <a:defRPr/>
              </a:pPr>
              <a:t>07/07/2016</a:t>
            </a:fld>
            <a:endParaRPr lang="en-US" dirty="0"/>
          </a:p>
        </p:txBody>
      </p:sp>
      <p:sp>
        <p:nvSpPr>
          <p:cNvPr id="6" name="Footer Placeholder 4"/>
          <p:cNvSpPr>
            <a:spLocks noGrp="1"/>
          </p:cNvSpPr>
          <p:nvPr>
            <p:ph type="ftr" sz="quarter" idx="11"/>
          </p:nvPr>
        </p:nvSpPr>
        <p:spPr/>
        <p:txBody>
          <a:bodyPr/>
          <a:lstStyle>
            <a:lvl1pPr fontAlgn="auto">
              <a:spcBef>
                <a:spcPts val="0"/>
              </a:spcBef>
              <a:spcAft>
                <a:spcPts val="0"/>
              </a:spcAft>
              <a:defRPr>
                <a:cs typeface="+mn-cs"/>
              </a:defRPr>
            </a:lvl1pPr>
          </a:lstStyle>
          <a:p>
            <a:pPr>
              <a:defRPr/>
            </a:pPr>
            <a:endParaRPr lang="en-GB"/>
          </a:p>
        </p:txBody>
      </p:sp>
      <p:sp>
        <p:nvSpPr>
          <p:cNvPr id="7" name="Rectangle 7"/>
          <p:cNvSpPr>
            <a:spLocks noGrp="1" noChangeArrowheads="1"/>
          </p:cNvSpPr>
          <p:nvPr>
            <p:ph type="sldNum" sz="quarter" idx="12"/>
          </p:nvPr>
        </p:nvSpPr>
        <p:spPr/>
        <p:txBody>
          <a:bodyPr/>
          <a:lstStyle>
            <a:lvl1pPr>
              <a:defRPr/>
            </a:lvl1pPr>
          </a:lstStyle>
          <a:p>
            <a:pPr>
              <a:defRPr/>
            </a:pPr>
            <a:fld id="{92F2A6DD-7E21-4F2D-ADEC-21BE07FC8EEF}" type="slidenum">
              <a:rPr lang="en-GB" altLang="pl-PL"/>
              <a:pPr>
                <a:defRPr/>
              </a:pPr>
              <a:t>‹#›</a:t>
            </a:fld>
            <a:endParaRPr lang="en-GB" altLang="pl-PL"/>
          </a:p>
        </p:txBody>
      </p:sp>
    </p:spTree>
    <p:extLst>
      <p:ext uri="{BB962C8B-B14F-4D97-AF65-F5344CB8AC3E}">
        <p14:creationId xmlns:p14="http://schemas.microsoft.com/office/powerpoint/2010/main" val="3136135304"/>
      </p:ext>
    </p:extLst>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a:prstGeom prst="rect">
            <a:avLst/>
          </a:prstGeo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l-PL" smtClean="0"/>
              <a:t>Kliknij, aby edytować styl wzorca podtytułu</a:t>
            </a:r>
            <a:endParaRPr lang="pl-PL"/>
          </a:p>
        </p:txBody>
      </p:sp>
    </p:spTree>
    <p:extLst>
      <p:ext uri="{BB962C8B-B14F-4D97-AF65-F5344CB8AC3E}">
        <p14:creationId xmlns:p14="http://schemas.microsoft.com/office/powerpoint/2010/main" val="1547181766"/>
      </p:ext>
    </p:extLst>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smtClean="0"/>
              <a:t>Kliknij, aby edytować styl</a:t>
            </a:r>
            <a:endParaRPr lang="pl-PL"/>
          </a:p>
        </p:txBody>
      </p:sp>
      <p:sp>
        <p:nvSpPr>
          <p:cNvPr id="3" name="Symbol zastępczy zawartości 2"/>
          <p:cNvSpPr>
            <a:spLocks noGrp="1"/>
          </p:cNvSpPr>
          <p:nvPr>
            <p:ph idx="1"/>
          </p:nvPr>
        </p:nvSpPr>
        <p:spPr>
          <a:xfrm>
            <a:off x="457200" y="1600200"/>
            <a:ext cx="8229600" cy="4525963"/>
          </a:xfrm>
          <a:prstGeom prst="rect">
            <a:avLst/>
          </a:prstGeo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4026255544"/>
      </p:ext>
    </p:extLst>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Tree>
    <p:extLst>
      <p:ext uri="{BB962C8B-B14F-4D97-AF65-F5344CB8AC3E}">
        <p14:creationId xmlns:p14="http://schemas.microsoft.com/office/powerpoint/2010/main" val="1618881519"/>
      </p:ext>
    </p:extLst>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3518843348"/>
      </p:ext>
    </p:extLst>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1.jpeg"/><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4.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image" Target="../media/image1.jpeg"/><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theme" Target="../theme/theme5.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ound Single Corner Rectangle 5"/>
          <p:cNvSpPr/>
          <p:nvPr/>
        </p:nvSpPr>
        <p:spPr>
          <a:xfrm>
            <a:off x="0" y="6381750"/>
            <a:ext cx="7937500" cy="4762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400" b="1" dirty="0">
              <a:solidFill>
                <a:srgbClr val="FFFFFF"/>
              </a:solidFill>
            </a:endParaRPr>
          </a:p>
        </p:txBody>
      </p:sp>
      <p:sp>
        <p:nvSpPr>
          <p:cNvPr id="16" name="Date Placeholder 3"/>
          <p:cNvSpPr>
            <a:spLocks noGrp="1"/>
          </p:cNvSpPr>
          <p:nvPr>
            <p:ph type="dt" sz="half" idx="2"/>
          </p:nvPr>
        </p:nvSpPr>
        <p:spPr>
          <a:xfrm>
            <a:off x="5621338" y="6492875"/>
            <a:ext cx="21336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400" b="1">
                <a:solidFill>
                  <a:srgbClr val="FFFFFF"/>
                </a:solidFill>
                <a:latin typeface="Verdana" panose="020B0604030504040204" pitchFamily="34" charset="0"/>
                <a:cs typeface="Arial" panose="020B0604020202020204" pitchFamily="34" charset="0"/>
              </a:defRPr>
            </a:lvl1pPr>
          </a:lstStyle>
          <a:p>
            <a:pPr>
              <a:defRPr/>
            </a:pPr>
            <a:fld id="{5A567422-4082-4506-8908-C0B09FE0F7EC}" type="datetime1">
              <a:rPr lang="en-IE" altLang="pl-PL"/>
              <a:pPr>
                <a:defRPr/>
              </a:pPr>
              <a:t>07/07/2016</a:t>
            </a:fld>
            <a:endParaRPr lang="en-US" altLang="pl-PL"/>
          </a:p>
        </p:txBody>
      </p:sp>
      <p:sp>
        <p:nvSpPr>
          <p:cNvPr id="18" name="Round Single Corner Rectangle 7"/>
          <p:cNvSpPr/>
          <p:nvPr userDrawn="1"/>
        </p:nvSpPr>
        <p:spPr>
          <a:xfrm rot="10800000">
            <a:off x="2217738" y="0"/>
            <a:ext cx="6926262" cy="6921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r>
              <a:rPr lang="en-US" dirty="0">
                <a:solidFill>
                  <a:srgbClr val="FFFFFF"/>
                </a:solidFill>
              </a:rPr>
              <a:t> </a:t>
            </a:r>
          </a:p>
        </p:txBody>
      </p:sp>
      <p:pic>
        <p:nvPicPr>
          <p:cNvPr id="1029" name="Picture 1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11163" y="0"/>
            <a:ext cx="1466850"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4"/>
          <p:cNvSpPr>
            <a:spLocks noGrp="1"/>
          </p:cNvSpPr>
          <p:nvPr>
            <p:ph type="ftr" sz="quarter" idx="3"/>
          </p:nvPr>
        </p:nvSpPr>
        <p:spPr>
          <a:xfrm>
            <a:off x="6099175" y="1460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b="1">
                <a:solidFill>
                  <a:srgbClr val="FFFFFF"/>
                </a:solidFill>
                <a:latin typeface="Verdana" panose="020B0604030504040204" pitchFamily="34" charset="0"/>
                <a:cs typeface="Arial" panose="020B0604020202020204" pitchFamily="34" charset="0"/>
              </a:defRPr>
            </a:lvl1pPr>
          </a:lstStyle>
          <a:p>
            <a:pPr>
              <a:defRPr/>
            </a:pPr>
            <a:endParaRPr lang="en-GB" altLang="pl-PL"/>
          </a:p>
        </p:txBody>
      </p:sp>
      <p:sp>
        <p:nvSpPr>
          <p:cNvPr id="1031" name="Rectangle 7"/>
          <p:cNvSpPr>
            <a:spLocks noGrp="1" noChangeArrowheads="1"/>
          </p:cNvSpPr>
          <p:nvPr>
            <p:ph type="sldNum" sz="quarter" idx="4"/>
          </p:nvPr>
        </p:nvSpPr>
        <p:spPr bwMode="auto">
          <a:xfrm>
            <a:off x="6861175" y="63817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a:defRPr/>
            </a:pPr>
            <a:fld id="{71CF9481-48FA-48E4-AF30-84B80C142EA3}" type="slidenum">
              <a:rPr lang="en-GB" altLang="pl-PL"/>
              <a:pPr>
                <a:defRPr/>
              </a:pPr>
              <a:t>‹#›</a:t>
            </a:fld>
            <a:endParaRPr lang="en-GB" altLang="pl-PL"/>
          </a:p>
        </p:txBody>
      </p:sp>
    </p:spTree>
  </p:cSld>
  <p:clrMap bg1="lt1" tx1="dk1" bg2="lt2" tx2="dk2" accent1="accent1" accent2="accent2" accent3="accent3" accent4="accent4" accent5="accent5" accent6="accent6" hlink="hlink" folHlink="folHlink"/>
  <p:sldLayoutIdLst>
    <p:sldLayoutId id="2147483981" r:id="rId1"/>
    <p:sldLayoutId id="2147483982" r:id="rId2"/>
  </p:sldLayoutIdLst>
  <p:transition spd="med">
    <p:wipe dir="r"/>
  </p:transition>
  <p:timing>
    <p:tnLst>
      <p:par>
        <p:cTn id="1" dur="indefinite" restart="never" nodeType="tmRoot"/>
      </p:par>
    </p:tnLst>
  </p:timing>
  <p:hf hdr="0" ftr="0" dt="0"/>
  <p:txStyles>
    <p:titleStyle>
      <a:lvl1pPr algn="l" rtl="0" eaLnBrk="0" fontAlgn="base" hangingPunct="0">
        <a:lnSpc>
          <a:spcPct val="90000"/>
        </a:lnSpc>
        <a:spcBef>
          <a:spcPct val="0"/>
        </a:spcBef>
        <a:spcAft>
          <a:spcPct val="0"/>
        </a:spcAft>
        <a:defRPr sz="3200">
          <a:solidFill>
            <a:schemeClr val="tx1"/>
          </a:solidFill>
          <a:latin typeface="+mj-lt"/>
          <a:ea typeface="ＭＳ Ｐゴシック" pitchFamily="34" charset="-128"/>
          <a:cs typeface="+mj-cs"/>
        </a:defRPr>
      </a:lvl1pPr>
      <a:lvl2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2pPr>
      <a:lvl3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3pPr>
      <a:lvl4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4pPr>
      <a:lvl5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5pPr>
      <a:lvl6pPr marL="457200" algn="l" rtl="0" eaLnBrk="1" fontAlgn="base" hangingPunct="1">
        <a:lnSpc>
          <a:spcPct val="90000"/>
        </a:lnSpc>
        <a:spcBef>
          <a:spcPct val="0"/>
        </a:spcBef>
        <a:spcAft>
          <a:spcPct val="0"/>
        </a:spcAft>
        <a:defRPr sz="3200">
          <a:solidFill>
            <a:schemeClr val="tx1"/>
          </a:solidFill>
          <a:latin typeface="Arial" charset="0"/>
        </a:defRPr>
      </a:lvl6pPr>
      <a:lvl7pPr marL="914400" algn="l" rtl="0" eaLnBrk="1" fontAlgn="base" hangingPunct="1">
        <a:lnSpc>
          <a:spcPct val="90000"/>
        </a:lnSpc>
        <a:spcBef>
          <a:spcPct val="0"/>
        </a:spcBef>
        <a:spcAft>
          <a:spcPct val="0"/>
        </a:spcAft>
        <a:defRPr sz="3200">
          <a:solidFill>
            <a:schemeClr val="tx1"/>
          </a:solidFill>
          <a:latin typeface="Arial" charset="0"/>
        </a:defRPr>
      </a:lvl7pPr>
      <a:lvl8pPr marL="1371600" algn="l" rtl="0" eaLnBrk="1" fontAlgn="base" hangingPunct="1">
        <a:lnSpc>
          <a:spcPct val="90000"/>
        </a:lnSpc>
        <a:spcBef>
          <a:spcPct val="0"/>
        </a:spcBef>
        <a:spcAft>
          <a:spcPct val="0"/>
        </a:spcAft>
        <a:defRPr sz="3200">
          <a:solidFill>
            <a:schemeClr val="tx1"/>
          </a:solidFill>
          <a:latin typeface="Arial" charset="0"/>
        </a:defRPr>
      </a:lvl8pPr>
      <a:lvl9pPr marL="1828800" algn="l" rtl="0" eaLnBrk="1" fontAlgn="base" hangingPunct="1">
        <a:lnSpc>
          <a:spcPct val="90000"/>
        </a:lnSpc>
        <a:spcBef>
          <a:spcPct val="0"/>
        </a:spcBef>
        <a:spcAft>
          <a:spcPct val="0"/>
        </a:spcAft>
        <a:defRPr sz="3200">
          <a:solidFill>
            <a:schemeClr val="tx1"/>
          </a:solidFill>
          <a:latin typeface="Arial" charset="0"/>
        </a:defRPr>
      </a:lvl9pPr>
    </p:titleStyle>
    <p:body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34" charset="-128"/>
          <a:cs typeface="+mn-cs"/>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34" charset="-128"/>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ＭＳ Ｐゴシック" pitchFamily="34" charset="-128"/>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ＭＳ Ｐゴシック" pitchFamily="34" charset="-128"/>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ＭＳ Ｐゴシック" pitchFamily="34" charset="-128"/>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ound Single Corner Rectangle 5"/>
          <p:cNvSpPr/>
          <p:nvPr/>
        </p:nvSpPr>
        <p:spPr>
          <a:xfrm>
            <a:off x="0" y="6381750"/>
            <a:ext cx="7937500" cy="4762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400" b="1" dirty="0">
              <a:solidFill>
                <a:srgbClr val="FFFFFF"/>
              </a:solidFill>
            </a:endParaRPr>
          </a:p>
        </p:txBody>
      </p:sp>
      <p:sp>
        <p:nvSpPr>
          <p:cNvPr id="16" name="Date Placeholder 3"/>
          <p:cNvSpPr>
            <a:spLocks noGrp="1"/>
          </p:cNvSpPr>
          <p:nvPr>
            <p:ph type="dt" sz="half" idx="2"/>
          </p:nvPr>
        </p:nvSpPr>
        <p:spPr>
          <a:xfrm>
            <a:off x="5621338" y="6492875"/>
            <a:ext cx="21336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400" b="1">
                <a:solidFill>
                  <a:srgbClr val="FFFFFF"/>
                </a:solidFill>
                <a:latin typeface="Verdana" panose="020B0604030504040204" pitchFamily="34" charset="0"/>
                <a:cs typeface="Arial" panose="020B0604020202020204" pitchFamily="34" charset="0"/>
              </a:defRPr>
            </a:lvl1pPr>
          </a:lstStyle>
          <a:p>
            <a:pPr>
              <a:defRPr/>
            </a:pPr>
            <a:fld id="{66016B8E-81C6-4C17-96AE-28B81A3A6FE4}" type="datetime1">
              <a:rPr lang="en-IE" altLang="pl-PL"/>
              <a:pPr>
                <a:defRPr/>
              </a:pPr>
              <a:t>07/07/2016</a:t>
            </a:fld>
            <a:endParaRPr lang="en-US" altLang="pl-PL"/>
          </a:p>
        </p:txBody>
      </p:sp>
      <p:sp>
        <p:nvSpPr>
          <p:cNvPr id="18" name="Round Single Corner Rectangle 7"/>
          <p:cNvSpPr/>
          <p:nvPr userDrawn="1"/>
        </p:nvSpPr>
        <p:spPr>
          <a:xfrm rot="10800000">
            <a:off x="2217738" y="0"/>
            <a:ext cx="6926262" cy="6921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r>
              <a:rPr lang="en-US" dirty="0">
                <a:solidFill>
                  <a:srgbClr val="FFFFFF"/>
                </a:solidFill>
              </a:rPr>
              <a:t> </a:t>
            </a:r>
          </a:p>
        </p:txBody>
      </p:sp>
      <p:pic>
        <p:nvPicPr>
          <p:cNvPr id="2053" name="Picture 1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11163" y="0"/>
            <a:ext cx="1466850"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4"/>
          <p:cNvSpPr>
            <a:spLocks noGrp="1"/>
          </p:cNvSpPr>
          <p:nvPr>
            <p:ph type="ftr" sz="quarter" idx="3"/>
          </p:nvPr>
        </p:nvSpPr>
        <p:spPr>
          <a:xfrm>
            <a:off x="6099175" y="1460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b="1">
                <a:solidFill>
                  <a:srgbClr val="FFFFFF"/>
                </a:solidFill>
                <a:latin typeface="Verdana" panose="020B0604030504040204" pitchFamily="34" charset="0"/>
                <a:cs typeface="Arial" panose="020B0604020202020204" pitchFamily="34" charset="0"/>
              </a:defRPr>
            </a:lvl1pPr>
          </a:lstStyle>
          <a:p>
            <a:pPr>
              <a:defRPr/>
            </a:pPr>
            <a:endParaRPr lang="en-GB" altLang="pl-PL"/>
          </a:p>
        </p:txBody>
      </p:sp>
      <p:sp>
        <p:nvSpPr>
          <p:cNvPr id="1031" name="Rectangle 7"/>
          <p:cNvSpPr>
            <a:spLocks noGrp="1" noChangeArrowheads="1"/>
          </p:cNvSpPr>
          <p:nvPr>
            <p:ph type="sldNum" sz="quarter" idx="4"/>
          </p:nvPr>
        </p:nvSpPr>
        <p:spPr bwMode="auto">
          <a:xfrm>
            <a:off x="6861175" y="63817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a:defRPr/>
            </a:pPr>
            <a:fld id="{FF81D960-25E1-4690-8A0C-9047568B7261}" type="slidenum">
              <a:rPr lang="en-GB" altLang="pl-PL"/>
              <a:pPr>
                <a:defRPr/>
              </a:pPr>
              <a:t>‹#›</a:t>
            </a:fld>
            <a:endParaRPr lang="en-GB" altLang="pl-PL"/>
          </a:p>
        </p:txBody>
      </p:sp>
    </p:spTree>
  </p:cSld>
  <p:clrMap bg1="lt1" tx1="dk1" bg2="lt2" tx2="dk2" accent1="accent1" accent2="accent2" accent3="accent3" accent4="accent4" accent5="accent5" accent6="accent6" hlink="hlink" folHlink="folHlink"/>
  <p:sldLayoutIdLst>
    <p:sldLayoutId id="2147483983" r:id="rId1"/>
    <p:sldLayoutId id="2147483984" r:id="rId2"/>
  </p:sldLayoutIdLst>
  <p:transition spd="med">
    <p:wipe dir="r"/>
  </p:transition>
  <p:timing>
    <p:tnLst>
      <p:par>
        <p:cTn id="1" dur="indefinite" restart="never" nodeType="tmRoot"/>
      </p:par>
    </p:tnLst>
  </p:timing>
  <p:hf hdr="0" ftr="0" dt="0"/>
  <p:txStyles>
    <p:titleStyle>
      <a:lvl1pPr algn="l" rtl="0" eaLnBrk="0" fontAlgn="base" hangingPunct="0">
        <a:lnSpc>
          <a:spcPct val="90000"/>
        </a:lnSpc>
        <a:spcBef>
          <a:spcPct val="0"/>
        </a:spcBef>
        <a:spcAft>
          <a:spcPct val="0"/>
        </a:spcAft>
        <a:defRPr sz="3200">
          <a:solidFill>
            <a:schemeClr val="tx1"/>
          </a:solidFill>
          <a:latin typeface="+mj-lt"/>
          <a:ea typeface="ＭＳ Ｐゴシック" pitchFamily="34" charset="-128"/>
          <a:cs typeface="+mj-cs"/>
        </a:defRPr>
      </a:lvl1pPr>
      <a:lvl2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2pPr>
      <a:lvl3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3pPr>
      <a:lvl4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4pPr>
      <a:lvl5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5pPr>
      <a:lvl6pPr marL="457200" algn="l" rtl="0" eaLnBrk="1" fontAlgn="base" hangingPunct="1">
        <a:lnSpc>
          <a:spcPct val="90000"/>
        </a:lnSpc>
        <a:spcBef>
          <a:spcPct val="0"/>
        </a:spcBef>
        <a:spcAft>
          <a:spcPct val="0"/>
        </a:spcAft>
        <a:defRPr sz="3200">
          <a:solidFill>
            <a:schemeClr val="tx1"/>
          </a:solidFill>
          <a:latin typeface="Arial" charset="0"/>
        </a:defRPr>
      </a:lvl6pPr>
      <a:lvl7pPr marL="914400" algn="l" rtl="0" eaLnBrk="1" fontAlgn="base" hangingPunct="1">
        <a:lnSpc>
          <a:spcPct val="90000"/>
        </a:lnSpc>
        <a:spcBef>
          <a:spcPct val="0"/>
        </a:spcBef>
        <a:spcAft>
          <a:spcPct val="0"/>
        </a:spcAft>
        <a:defRPr sz="3200">
          <a:solidFill>
            <a:schemeClr val="tx1"/>
          </a:solidFill>
          <a:latin typeface="Arial" charset="0"/>
        </a:defRPr>
      </a:lvl7pPr>
      <a:lvl8pPr marL="1371600" algn="l" rtl="0" eaLnBrk="1" fontAlgn="base" hangingPunct="1">
        <a:lnSpc>
          <a:spcPct val="90000"/>
        </a:lnSpc>
        <a:spcBef>
          <a:spcPct val="0"/>
        </a:spcBef>
        <a:spcAft>
          <a:spcPct val="0"/>
        </a:spcAft>
        <a:defRPr sz="3200">
          <a:solidFill>
            <a:schemeClr val="tx1"/>
          </a:solidFill>
          <a:latin typeface="Arial" charset="0"/>
        </a:defRPr>
      </a:lvl8pPr>
      <a:lvl9pPr marL="1828800" algn="l" rtl="0" eaLnBrk="1" fontAlgn="base" hangingPunct="1">
        <a:lnSpc>
          <a:spcPct val="90000"/>
        </a:lnSpc>
        <a:spcBef>
          <a:spcPct val="0"/>
        </a:spcBef>
        <a:spcAft>
          <a:spcPct val="0"/>
        </a:spcAft>
        <a:defRPr sz="3200">
          <a:solidFill>
            <a:schemeClr val="tx1"/>
          </a:solidFill>
          <a:latin typeface="Arial" charset="0"/>
        </a:defRPr>
      </a:lvl9pPr>
    </p:titleStyle>
    <p:body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34" charset="-128"/>
          <a:cs typeface="+mn-cs"/>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34" charset="-128"/>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ＭＳ Ｐゴシック" pitchFamily="34" charset="-128"/>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ＭＳ Ｐゴシック" pitchFamily="34" charset="-128"/>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ＭＳ Ｐゴシック" pitchFamily="34" charset="-128"/>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ound Single Corner Rectangle 5"/>
          <p:cNvSpPr/>
          <p:nvPr/>
        </p:nvSpPr>
        <p:spPr>
          <a:xfrm>
            <a:off x="0" y="6381750"/>
            <a:ext cx="7937500" cy="4762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400" b="1" dirty="0">
              <a:solidFill>
                <a:srgbClr val="FFFFFF"/>
              </a:solidFill>
            </a:endParaRPr>
          </a:p>
        </p:txBody>
      </p:sp>
      <p:sp>
        <p:nvSpPr>
          <p:cNvPr id="16" name="Date Placeholder 3"/>
          <p:cNvSpPr>
            <a:spLocks noGrp="1"/>
          </p:cNvSpPr>
          <p:nvPr>
            <p:ph type="dt" sz="half" idx="2"/>
          </p:nvPr>
        </p:nvSpPr>
        <p:spPr>
          <a:xfrm>
            <a:off x="5621338" y="6492875"/>
            <a:ext cx="21336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400" b="1">
                <a:solidFill>
                  <a:srgbClr val="FFFFFF"/>
                </a:solidFill>
                <a:latin typeface="Verdana" panose="020B0604030504040204" pitchFamily="34" charset="0"/>
                <a:cs typeface="Arial" panose="020B0604020202020204" pitchFamily="34" charset="0"/>
              </a:defRPr>
            </a:lvl1pPr>
          </a:lstStyle>
          <a:p>
            <a:pPr>
              <a:defRPr/>
            </a:pPr>
            <a:fld id="{61643FFE-6F9B-48BA-86C1-BBDCA706A53D}" type="datetime1">
              <a:rPr lang="en-IE" altLang="pl-PL"/>
              <a:pPr>
                <a:defRPr/>
              </a:pPr>
              <a:t>07/07/2016</a:t>
            </a:fld>
            <a:endParaRPr lang="en-US" altLang="pl-PL"/>
          </a:p>
        </p:txBody>
      </p:sp>
      <p:sp>
        <p:nvSpPr>
          <p:cNvPr id="18" name="Round Single Corner Rectangle 7"/>
          <p:cNvSpPr/>
          <p:nvPr userDrawn="1"/>
        </p:nvSpPr>
        <p:spPr>
          <a:xfrm rot="10800000">
            <a:off x="2217738" y="0"/>
            <a:ext cx="6926262" cy="6921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r>
              <a:rPr lang="en-US" dirty="0">
                <a:solidFill>
                  <a:srgbClr val="FFFFFF"/>
                </a:solidFill>
              </a:rPr>
              <a:t> </a:t>
            </a:r>
          </a:p>
        </p:txBody>
      </p:sp>
      <p:pic>
        <p:nvPicPr>
          <p:cNvPr id="3077" name="Picture 1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1163" y="0"/>
            <a:ext cx="1466850"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4"/>
          <p:cNvSpPr>
            <a:spLocks noGrp="1"/>
          </p:cNvSpPr>
          <p:nvPr>
            <p:ph type="ftr" sz="quarter" idx="3"/>
          </p:nvPr>
        </p:nvSpPr>
        <p:spPr>
          <a:xfrm>
            <a:off x="6099175" y="1460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b="1">
                <a:solidFill>
                  <a:srgbClr val="FFFFFF"/>
                </a:solidFill>
                <a:latin typeface="Verdana" panose="020B0604030504040204" pitchFamily="34" charset="0"/>
                <a:cs typeface="Arial" panose="020B0604020202020204" pitchFamily="34" charset="0"/>
              </a:defRPr>
            </a:lvl1pPr>
          </a:lstStyle>
          <a:p>
            <a:pPr>
              <a:defRPr/>
            </a:pPr>
            <a:endParaRPr lang="en-GB" altLang="pl-PL"/>
          </a:p>
        </p:txBody>
      </p:sp>
      <p:sp>
        <p:nvSpPr>
          <p:cNvPr id="1031" name="Rectangle 7"/>
          <p:cNvSpPr>
            <a:spLocks noGrp="1" noChangeArrowheads="1"/>
          </p:cNvSpPr>
          <p:nvPr>
            <p:ph type="sldNum" sz="quarter" idx="4"/>
          </p:nvPr>
        </p:nvSpPr>
        <p:spPr bwMode="auto">
          <a:xfrm>
            <a:off x="6861175" y="63817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a:defRPr/>
            </a:pPr>
            <a:fld id="{2696CF39-B087-41E9-ADCB-A2F98B076756}" type="slidenum">
              <a:rPr lang="en-GB" altLang="pl-PL"/>
              <a:pPr>
                <a:defRPr/>
              </a:pPr>
              <a:t>‹#›</a:t>
            </a:fld>
            <a:endParaRPr lang="en-GB" altLang="pl-PL"/>
          </a:p>
        </p:txBody>
      </p:sp>
    </p:spTree>
  </p:cSld>
  <p:clrMap bg1="lt1" tx1="dk1" bg2="lt2" tx2="dk2" accent1="accent1" accent2="accent2" accent3="accent3" accent4="accent4" accent5="accent5" accent6="accent6" hlink="hlink" folHlink="folHlink"/>
  <p:sldLayoutIdLst>
    <p:sldLayoutId id="2147483985" r:id="rId1"/>
  </p:sldLayoutIdLst>
  <p:transition spd="med">
    <p:wipe dir="r"/>
  </p:transition>
  <p:timing>
    <p:tnLst>
      <p:par>
        <p:cTn id="1" dur="indefinite" restart="never" nodeType="tmRoot"/>
      </p:par>
    </p:tnLst>
  </p:timing>
  <p:hf hdr="0" ftr="0" dt="0"/>
  <p:txStyles>
    <p:titleStyle>
      <a:lvl1pPr algn="l" rtl="0" eaLnBrk="0" fontAlgn="base" hangingPunct="0">
        <a:lnSpc>
          <a:spcPct val="90000"/>
        </a:lnSpc>
        <a:spcBef>
          <a:spcPct val="0"/>
        </a:spcBef>
        <a:spcAft>
          <a:spcPct val="0"/>
        </a:spcAft>
        <a:defRPr sz="3200">
          <a:solidFill>
            <a:schemeClr val="tx1"/>
          </a:solidFill>
          <a:latin typeface="+mj-lt"/>
          <a:ea typeface="ＭＳ Ｐゴシック" pitchFamily="34" charset="-128"/>
          <a:cs typeface="+mj-cs"/>
        </a:defRPr>
      </a:lvl1pPr>
      <a:lvl2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2pPr>
      <a:lvl3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3pPr>
      <a:lvl4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4pPr>
      <a:lvl5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5pPr>
      <a:lvl6pPr marL="457200" algn="l" rtl="0" eaLnBrk="1" fontAlgn="base" hangingPunct="1">
        <a:lnSpc>
          <a:spcPct val="90000"/>
        </a:lnSpc>
        <a:spcBef>
          <a:spcPct val="0"/>
        </a:spcBef>
        <a:spcAft>
          <a:spcPct val="0"/>
        </a:spcAft>
        <a:defRPr sz="3200">
          <a:solidFill>
            <a:schemeClr val="tx1"/>
          </a:solidFill>
          <a:latin typeface="Arial" charset="0"/>
        </a:defRPr>
      </a:lvl6pPr>
      <a:lvl7pPr marL="914400" algn="l" rtl="0" eaLnBrk="1" fontAlgn="base" hangingPunct="1">
        <a:lnSpc>
          <a:spcPct val="90000"/>
        </a:lnSpc>
        <a:spcBef>
          <a:spcPct val="0"/>
        </a:spcBef>
        <a:spcAft>
          <a:spcPct val="0"/>
        </a:spcAft>
        <a:defRPr sz="3200">
          <a:solidFill>
            <a:schemeClr val="tx1"/>
          </a:solidFill>
          <a:latin typeface="Arial" charset="0"/>
        </a:defRPr>
      </a:lvl7pPr>
      <a:lvl8pPr marL="1371600" algn="l" rtl="0" eaLnBrk="1" fontAlgn="base" hangingPunct="1">
        <a:lnSpc>
          <a:spcPct val="90000"/>
        </a:lnSpc>
        <a:spcBef>
          <a:spcPct val="0"/>
        </a:spcBef>
        <a:spcAft>
          <a:spcPct val="0"/>
        </a:spcAft>
        <a:defRPr sz="3200">
          <a:solidFill>
            <a:schemeClr val="tx1"/>
          </a:solidFill>
          <a:latin typeface="Arial" charset="0"/>
        </a:defRPr>
      </a:lvl8pPr>
      <a:lvl9pPr marL="1828800" algn="l" rtl="0" eaLnBrk="1" fontAlgn="base" hangingPunct="1">
        <a:lnSpc>
          <a:spcPct val="90000"/>
        </a:lnSpc>
        <a:spcBef>
          <a:spcPct val="0"/>
        </a:spcBef>
        <a:spcAft>
          <a:spcPct val="0"/>
        </a:spcAft>
        <a:defRPr sz="3200">
          <a:solidFill>
            <a:schemeClr val="tx1"/>
          </a:solidFill>
          <a:latin typeface="Arial" charset="0"/>
        </a:defRPr>
      </a:lvl9pPr>
    </p:titleStyle>
    <p:body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34" charset="-128"/>
          <a:cs typeface="+mn-cs"/>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34" charset="-128"/>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ＭＳ Ｐゴシック" pitchFamily="34" charset="-128"/>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ＭＳ Ｐゴシック" pitchFamily="34" charset="-128"/>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ＭＳ Ｐゴシック" pitchFamily="34" charset="-128"/>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ound Single Corner Rectangle 5"/>
          <p:cNvSpPr/>
          <p:nvPr userDrawn="1"/>
        </p:nvSpPr>
        <p:spPr>
          <a:xfrm>
            <a:off x="0" y="6381750"/>
            <a:ext cx="7937500" cy="4762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400" b="1" dirty="0">
              <a:solidFill>
                <a:srgbClr val="FFFFFF"/>
              </a:solidFill>
            </a:endParaRPr>
          </a:p>
        </p:txBody>
      </p:sp>
      <p:sp>
        <p:nvSpPr>
          <p:cNvPr id="18" name="Round Single Corner Rectangle 7"/>
          <p:cNvSpPr/>
          <p:nvPr userDrawn="1"/>
        </p:nvSpPr>
        <p:spPr>
          <a:xfrm rot="10800000">
            <a:off x="2217738" y="0"/>
            <a:ext cx="6926262" cy="6921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r>
              <a:rPr lang="en-US" dirty="0">
                <a:solidFill>
                  <a:srgbClr val="FFFFFF"/>
                </a:solidFill>
              </a:rPr>
              <a:t> </a:t>
            </a:r>
          </a:p>
        </p:txBody>
      </p:sp>
      <p:pic>
        <p:nvPicPr>
          <p:cNvPr id="4100" name="Picture 12"/>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411163" y="0"/>
            <a:ext cx="1466850"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Box 8"/>
          <p:cNvSpPr txBox="1">
            <a:spLocks noChangeArrowheads="1"/>
          </p:cNvSpPr>
          <p:nvPr userDrawn="1"/>
        </p:nvSpPr>
        <p:spPr bwMode="auto">
          <a:xfrm>
            <a:off x="227013" y="6435725"/>
            <a:ext cx="5178425" cy="338138"/>
          </a:xfrm>
          <a:prstGeom prst="rect">
            <a:avLst/>
          </a:prstGeom>
          <a:noFill/>
          <a:ln>
            <a:noFill/>
          </a:ln>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defTabSz="457200" eaLnBrk="1" hangingPunct="1">
              <a:defRPr/>
            </a:pPr>
            <a:r>
              <a:rPr lang="en-US" sz="1600" dirty="0" smtClean="0">
                <a:solidFill>
                  <a:srgbClr val="FFFFFF"/>
                </a:solidFill>
                <a:cs typeface="+mn-cs"/>
              </a:rPr>
              <a:t>2</a:t>
            </a:r>
            <a:r>
              <a:rPr lang="pl-PL" sz="1600" dirty="0" smtClean="0">
                <a:solidFill>
                  <a:srgbClr val="FFFFFF"/>
                </a:solidFill>
                <a:cs typeface="+mn-cs"/>
              </a:rPr>
              <a:t>4</a:t>
            </a:r>
            <a:r>
              <a:rPr lang="pl-PL" sz="1600" baseline="30000" dirty="0" smtClean="0">
                <a:solidFill>
                  <a:srgbClr val="FFFFFF"/>
                </a:solidFill>
                <a:cs typeface="+mn-cs"/>
              </a:rPr>
              <a:t>th</a:t>
            </a:r>
            <a:r>
              <a:rPr lang="en-US" sz="1600" dirty="0" smtClean="0">
                <a:solidFill>
                  <a:srgbClr val="FFFFFF"/>
                </a:solidFill>
                <a:cs typeface="+mn-cs"/>
              </a:rPr>
              <a:t> RCC meeting of GRI SSE – Warsaw, 2</a:t>
            </a:r>
            <a:r>
              <a:rPr lang="pl-PL" sz="1600" dirty="0" smtClean="0">
                <a:solidFill>
                  <a:srgbClr val="FFFFFF"/>
                </a:solidFill>
                <a:cs typeface="+mn-cs"/>
              </a:rPr>
              <a:t>6</a:t>
            </a:r>
            <a:r>
              <a:rPr lang="en-US" sz="1600" dirty="0" smtClean="0">
                <a:solidFill>
                  <a:srgbClr val="FFFFFF"/>
                </a:solidFill>
                <a:cs typeface="+mn-cs"/>
              </a:rPr>
              <a:t> May 201</a:t>
            </a:r>
            <a:r>
              <a:rPr lang="pl-PL" sz="1600" dirty="0" smtClean="0">
                <a:solidFill>
                  <a:srgbClr val="FFFFFF"/>
                </a:solidFill>
                <a:cs typeface="+mn-cs"/>
              </a:rPr>
              <a:t>4</a:t>
            </a:r>
            <a:endParaRPr lang="en-US" sz="1600" dirty="0" smtClean="0">
              <a:solidFill>
                <a:srgbClr val="FFFFFF"/>
              </a:solidFill>
              <a:cs typeface="+mn-cs"/>
            </a:endParaRPr>
          </a:p>
        </p:txBody>
      </p:sp>
    </p:spTree>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transition spd="med">
    <p:wipe dir="r"/>
  </p:transition>
  <p:timing>
    <p:tnLst>
      <p:par>
        <p:cTn id="1" dur="indefinite" restart="never" nodeType="tmRoot"/>
      </p:par>
    </p:tnLst>
  </p:timing>
  <p:hf hdr="0" dt="0"/>
  <p:txStyles>
    <p:titleStyle>
      <a:lvl1pPr algn="l" rtl="0" eaLnBrk="0" fontAlgn="base" hangingPunct="0">
        <a:lnSpc>
          <a:spcPct val="90000"/>
        </a:lnSpc>
        <a:spcBef>
          <a:spcPct val="0"/>
        </a:spcBef>
        <a:spcAft>
          <a:spcPct val="0"/>
        </a:spcAft>
        <a:defRPr sz="3200">
          <a:solidFill>
            <a:schemeClr val="tx1"/>
          </a:solidFill>
          <a:latin typeface="+mj-lt"/>
          <a:ea typeface="+mj-ea"/>
          <a:cs typeface="+mj-cs"/>
        </a:defRPr>
      </a:lvl1pPr>
      <a:lvl2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2pPr>
      <a:lvl3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3pPr>
      <a:lvl4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4pPr>
      <a:lvl5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5pPr>
      <a:lvl6pPr marL="457200"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6pPr>
      <a:lvl7pPr marL="914400"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7pPr>
      <a:lvl8pPr marL="1371600"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8pPr>
      <a:lvl9pPr marL="1828800"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9pPr>
    </p:titleStyle>
    <p:body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mn-ea"/>
          <a:cs typeface="+mn-cs"/>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mn-ea"/>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mn-ea"/>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mn-ea"/>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mn-ea"/>
        </a:defRPr>
      </a:lvl5pPr>
      <a:lvl6pPr marL="2679700" indent="-228600" algn="l" rtl="0" eaLnBrk="0" fontAlgn="base" hangingPunct="0">
        <a:spcBef>
          <a:spcPct val="0"/>
        </a:spcBef>
        <a:spcAft>
          <a:spcPct val="0"/>
        </a:spcAft>
        <a:buClr>
          <a:srgbClr val="005BAB"/>
        </a:buClr>
        <a:buFont typeface="Arial" pitchFamily="34" charset="0"/>
        <a:buChar char="•"/>
        <a:defRPr sz="2000">
          <a:solidFill>
            <a:schemeClr val="tx1"/>
          </a:solidFill>
          <a:latin typeface="+mn-lt"/>
          <a:ea typeface="+mn-ea"/>
        </a:defRPr>
      </a:lvl6pPr>
      <a:lvl7pPr marL="3136900" indent="-228600" algn="l" rtl="0" eaLnBrk="0" fontAlgn="base" hangingPunct="0">
        <a:spcBef>
          <a:spcPct val="0"/>
        </a:spcBef>
        <a:spcAft>
          <a:spcPct val="0"/>
        </a:spcAft>
        <a:buClr>
          <a:srgbClr val="005BAB"/>
        </a:buClr>
        <a:buFont typeface="Arial" pitchFamily="34" charset="0"/>
        <a:buChar char="•"/>
        <a:defRPr sz="2000">
          <a:solidFill>
            <a:schemeClr val="tx1"/>
          </a:solidFill>
          <a:latin typeface="+mn-lt"/>
          <a:ea typeface="+mn-ea"/>
        </a:defRPr>
      </a:lvl7pPr>
      <a:lvl8pPr marL="3594100" indent="-228600" algn="l" rtl="0" eaLnBrk="0" fontAlgn="base" hangingPunct="0">
        <a:spcBef>
          <a:spcPct val="0"/>
        </a:spcBef>
        <a:spcAft>
          <a:spcPct val="0"/>
        </a:spcAft>
        <a:buClr>
          <a:srgbClr val="005BAB"/>
        </a:buClr>
        <a:buFont typeface="Arial" pitchFamily="34" charset="0"/>
        <a:buChar char="•"/>
        <a:defRPr sz="2000">
          <a:solidFill>
            <a:schemeClr val="tx1"/>
          </a:solidFill>
          <a:latin typeface="+mn-lt"/>
          <a:ea typeface="+mn-ea"/>
        </a:defRPr>
      </a:lvl8pPr>
      <a:lvl9pPr marL="4051300" indent="-228600" algn="l" rtl="0" eaLnBrk="0" fontAlgn="base" hangingPunct="0">
        <a:spcBef>
          <a:spcPct val="0"/>
        </a:spcBef>
        <a:spcAft>
          <a:spcPct val="0"/>
        </a:spcAft>
        <a:buClr>
          <a:srgbClr val="005BAB"/>
        </a:buClr>
        <a:buFont typeface="Arial" pitchFamily="34" charset="0"/>
        <a:buChar char="•"/>
        <a:defRPr sz="2000">
          <a:solidFill>
            <a:schemeClr val="tx1"/>
          </a:solidFill>
          <a:latin typeface="+mn-lt"/>
          <a:ea typeface="+mn-ea"/>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ound Single Corner Rectangle 5"/>
          <p:cNvSpPr/>
          <p:nvPr/>
        </p:nvSpPr>
        <p:spPr>
          <a:xfrm>
            <a:off x="0" y="6381750"/>
            <a:ext cx="7937500" cy="4762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400" b="1" dirty="0">
              <a:solidFill>
                <a:srgbClr val="FFFFFF"/>
              </a:solidFill>
            </a:endParaRPr>
          </a:p>
        </p:txBody>
      </p:sp>
      <p:sp>
        <p:nvSpPr>
          <p:cNvPr id="16" name="Date Placeholder 3"/>
          <p:cNvSpPr>
            <a:spLocks noGrp="1"/>
          </p:cNvSpPr>
          <p:nvPr>
            <p:ph type="dt" sz="half" idx="2"/>
          </p:nvPr>
        </p:nvSpPr>
        <p:spPr>
          <a:xfrm>
            <a:off x="5621338" y="6492875"/>
            <a:ext cx="21336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400" b="1">
                <a:solidFill>
                  <a:srgbClr val="FFFFFF"/>
                </a:solidFill>
                <a:latin typeface="Verdana" panose="020B0604030504040204" pitchFamily="34" charset="0"/>
                <a:cs typeface="Arial" panose="020B0604020202020204" pitchFamily="34" charset="0"/>
              </a:defRPr>
            </a:lvl1pPr>
          </a:lstStyle>
          <a:p>
            <a:pPr>
              <a:defRPr/>
            </a:pPr>
            <a:fld id="{6036F3FF-77CF-4D09-8716-77D0E8FA2D4A}" type="datetime1">
              <a:rPr lang="en-IE" altLang="pl-PL"/>
              <a:pPr>
                <a:defRPr/>
              </a:pPr>
              <a:t>07/07/2016</a:t>
            </a:fld>
            <a:endParaRPr lang="en-US" altLang="pl-PL"/>
          </a:p>
        </p:txBody>
      </p:sp>
      <p:sp>
        <p:nvSpPr>
          <p:cNvPr id="18" name="Round Single Corner Rectangle 7"/>
          <p:cNvSpPr/>
          <p:nvPr userDrawn="1"/>
        </p:nvSpPr>
        <p:spPr>
          <a:xfrm rot="10800000">
            <a:off x="2217738" y="0"/>
            <a:ext cx="6926262" cy="6921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r>
              <a:rPr lang="en-US" dirty="0">
                <a:solidFill>
                  <a:srgbClr val="FFFFFF"/>
                </a:solidFill>
              </a:rPr>
              <a:t> </a:t>
            </a:r>
          </a:p>
        </p:txBody>
      </p:sp>
      <p:pic>
        <p:nvPicPr>
          <p:cNvPr id="5125" name="Picture 12"/>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411163" y="0"/>
            <a:ext cx="1466850"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4"/>
          <p:cNvSpPr>
            <a:spLocks noGrp="1"/>
          </p:cNvSpPr>
          <p:nvPr>
            <p:ph type="ftr" sz="quarter" idx="3"/>
          </p:nvPr>
        </p:nvSpPr>
        <p:spPr>
          <a:xfrm>
            <a:off x="6099175" y="1460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b="1">
                <a:solidFill>
                  <a:srgbClr val="FFFFFF"/>
                </a:solidFill>
                <a:latin typeface="Verdana" panose="020B0604030504040204" pitchFamily="34" charset="0"/>
                <a:ea typeface="ＭＳ Ｐゴシック" panose="020B0600070205080204" pitchFamily="34" charset="-128"/>
                <a:cs typeface="Arial" panose="020B0604020202020204" pitchFamily="34" charset="0"/>
              </a:defRPr>
            </a:lvl1pPr>
          </a:lstStyle>
          <a:p>
            <a:pPr>
              <a:defRPr/>
            </a:pPr>
            <a:endParaRPr lang="pl-PL" altLang="pl-PL"/>
          </a:p>
        </p:txBody>
      </p:sp>
    </p:spTree>
  </p:cSld>
  <p:clrMap bg1="lt1" tx1="dk1" bg2="lt2" tx2="dk2" accent1="accent1" accent2="accent2" accent3="accent3" accent4="accent4" accent5="accent5" accent6="accent6" hlink="hlink" folHlink="folHlink"/>
  <p:sldLayoutIdLst>
    <p:sldLayoutId id="2147483987" r:id="rId1"/>
    <p:sldLayoutId id="2147483988" r:id="rId2"/>
    <p:sldLayoutId id="2147483989" r:id="rId3"/>
    <p:sldLayoutId id="2147483990" r:id="rId4"/>
    <p:sldLayoutId id="2147483991" r:id="rId5"/>
    <p:sldLayoutId id="2147483992" r:id="rId6"/>
    <p:sldLayoutId id="2147483993" r:id="rId7"/>
    <p:sldLayoutId id="2147483994" r:id="rId8"/>
    <p:sldLayoutId id="2147483995" r:id="rId9"/>
    <p:sldLayoutId id="2147483996" r:id="rId10"/>
  </p:sldLayoutIdLst>
  <p:transition spd="med">
    <p:wipe dir="r"/>
  </p:transition>
  <p:timing>
    <p:tnLst>
      <p:par>
        <p:cTn id="1" dur="indefinite" restart="never" nodeType="tmRoot"/>
      </p:par>
    </p:tnLst>
  </p:timing>
  <p:hf hdr="0" dt="0"/>
  <p:txStyles>
    <p:titleStyle>
      <a:lvl1pPr algn="l" rtl="0" eaLnBrk="0" fontAlgn="base" hangingPunct="0">
        <a:lnSpc>
          <a:spcPct val="90000"/>
        </a:lnSpc>
        <a:spcBef>
          <a:spcPct val="0"/>
        </a:spcBef>
        <a:spcAft>
          <a:spcPct val="0"/>
        </a:spcAft>
        <a:defRPr sz="3200">
          <a:solidFill>
            <a:schemeClr val="tx1"/>
          </a:solidFill>
          <a:latin typeface="+mj-lt"/>
          <a:ea typeface="ＭＳ Ｐゴシック" pitchFamily="-108" charset="-128"/>
          <a:cs typeface="ＭＳ Ｐゴシック"/>
        </a:defRPr>
      </a:lvl1pPr>
      <a:lvl2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108" charset="-128"/>
          <a:cs typeface="ＭＳ Ｐゴシック"/>
        </a:defRPr>
      </a:lvl2pPr>
      <a:lvl3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108" charset="-128"/>
          <a:cs typeface="ＭＳ Ｐゴシック"/>
        </a:defRPr>
      </a:lvl3pPr>
      <a:lvl4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108" charset="-128"/>
          <a:cs typeface="ＭＳ Ｐゴシック"/>
        </a:defRPr>
      </a:lvl4pPr>
      <a:lvl5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108" charset="-128"/>
          <a:cs typeface="ＭＳ Ｐゴシック"/>
        </a:defRPr>
      </a:lvl5pPr>
      <a:lvl6pPr marL="457200" algn="l" rtl="0" eaLnBrk="1" fontAlgn="base" hangingPunct="1">
        <a:lnSpc>
          <a:spcPct val="90000"/>
        </a:lnSpc>
        <a:spcBef>
          <a:spcPct val="0"/>
        </a:spcBef>
        <a:spcAft>
          <a:spcPct val="0"/>
        </a:spcAft>
        <a:defRPr sz="3200">
          <a:solidFill>
            <a:schemeClr val="tx1"/>
          </a:solidFill>
          <a:latin typeface="Arial" charset="0"/>
        </a:defRPr>
      </a:lvl6pPr>
      <a:lvl7pPr marL="914400" algn="l" rtl="0" eaLnBrk="1" fontAlgn="base" hangingPunct="1">
        <a:lnSpc>
          <a:spcPct val="90000"/>
        </a:lnSpc>
        <a:spcBef>
          <a:spcPct val="0"/>
        </a:spcBef>
        <a:spcAft>
          <a:spcPct val="0"/>
        </a:spcAft>
        <a:defRPr sz="3200">
          <a:solidFill>
            <a:schemeClr val="tx1"/>
          </a:solidFill>
          <a:latin typeface="Arial" charset="0"/>
        </a:defRPr>
      </a:lvl7pPr>
      <a:lvl8pPr marL="1371600" algn="l" rtl="0" eaLnBrk="1" fontAlgn="base" hangingPunct="1">
        <a:lnSpc>
          <a:spcPct val="90000"/>
        </a:lnSpc>
        <a:spcBef>
          <a:spcPct val="0"/>
        </a:spcBef>
        <a:spcAft>
          <a:spcPct val="0"/>
        </a:spcAft>
        <a:defRPr sz="3200">
          <a:solidFill>
            <a:schemeClr val="tx1"/>
          </a:solidFill>
          <a:latin typeface="Arial" charset="0"/>
        </a:defRPr>
      </a:lvl8pPr>
      <a:lvl9pPr marL="1828800" algn="l" rtl="0" eaLnBrk="1" fontAlgn="base" hangingPunct="1">
        <a:lnSpc>
          <a:spcPct val="90000"/>
        </a:lnSpc>
        <a:spcBef>
          <a:spcPct val="0"/>
        </a:spcBef>
        <a:spcAft>
          <a:spcPct val="0"/>
        </a:spcAft>
        <a:defRPr sz="3200">
          <a:solidFill>
            <a:schemeClr val="tx1"/>
          </a:solidFill>
          <a:latin typeface="Arial" charset="0"/>
        </a:defRPr>
      </a:lvl9pPr>
    </p:titleStyle>
    <p:body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108" charset="-128"/>
          <a:cs typeface="ＭＳ Ｐゴシック"/>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108" charset="-128"/>
          <a:cs typeface="ＭＳ Ｐゴシック"/>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ＭＳ Ｐゴシック" pitchFamily="-108" charset="-128"/>
          <a:cs typeface="ＭＳ Ｐゴシック"/>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ＭＳ Ｐゴシック" pitchFamily="-108" charset="-128"/>
          <a:cs typeface="ＭＳ Ｐゴシック"/>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ＭＳ Ｐゴシック" pitchFamily="-108" charset="-128"/>
          <a:cs typeface="ＭＳ Ｐゴシック"/>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5.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liennummernplatzhalt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F82D4E59-29E5-4BAB-8D99-801B9625D546}" type="slidenum">
              <a:rPr lang="en-GB" altLang="de-DE" smtClean="0">
                <a:solidFill>
                  <a:srgbClr val="000000"/>
                </a:solidFill>
              </a:rPr>
              <a:pPr/>
              <a:t>1</a:t>
            </a:fld>
            <a:endParaRPr lang="en-GB" altLang="de-DE" dirty="0" smtClean="0">
              <a:solidFill>
                <a:srgbClr val="000000"/>
              </a:solidFill>
            </a:endParaRPr>
          </a:p>
        </p:txBody>
      </p:sp>
      <p:pic>
        <p:nvPicPr>
          <p:cNvPr id="22531" name="Picture 2" descr="C:\Users\camuscl\AppData\Local\Microsoft\Windows\Temporary Internet Files\Content.IE5\GTVTTPZC\MP900438622[3].jp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68275" y="6350"/>
            <a:ext cx="89757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TextBox 4"/>
          <p:cNvSpPr txBox="1">
            <a:spLocks noChangeArrowheads="1"/>
          </p:cNvSpPr>
          <p:nvPr/>
        </p:nvSpPr>
        <p:spPr bwMode="auto">
          <a:xfrm>
            <a:off x="1885950" y="5668963"/>
            <a:ext cx="3486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a:solidFill>
                  <a:srgbClr val="FFFFFF"/>
                </a:solidFill>
                <a:latin typeface="Verdana" pitchFamily="34" charset="0"/>
              </a:rPr>
              <a:t>TITRE</a:t>
            </a:r>
          </a:p>
        </p:txBody>
      </p:sp>
      <p:pic>
        <p:nvPicPr>
          <p:cNvPr id="7" name="Picture 6" descr="FOND_COVER_transp.png"/>
          <p:cNvPicPr>
            <a:picLocks noChangeAspect="1"/>
          </p:cNvPicPr>
          <p:nvPr/>
        </p:nvPicPr>
        <p:blipFill>
          <a:blip r:embed="rId3">
            <a:duotone>
              <a:prstClr val="black"/>
              <a:srgbClr val="2953DB">
                <a:tint val="45000"/>
                <a:satMod val="400000"/>
              </a:srgbClr>
            </a:duotone>
            <a:extLst/>
          </a:blip>
          <a:stretch>
            <a:fillRect/>
          </a:stretch>
        </p:blipFill>
        <p:spPr>
          <a:xfrm>
            <a:off x="-79770" y="0"/>
            <a:ext cx="9223769" cy="6858000"/>
          </a:xfrm>
          <a:prstGeom prst="rect">
            <a:avLst/>
          </a:prstGeom>
        </p:spPr>
      </p:pic>
      <p:sp>
        <p:nvSpPr>
          <p:cNvPr id="22534" name="Date Placeholder 5"/>
          <p:cNvSpPr txBox="1">
            <a:spLocks noGrp="1"/>
          </p:cNvSpPr>
          <p:nvPr/>
        </p:nvSpPr>
        <p:spPr bwMode="auto">
          <a:xfrm>
            <a:off x="6772275" y="5668963"/>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altLang="de-DE" sz="1400" b="1" dirty="0">
                <a:solidFill>
                  <a:srgbClr val="FFFFFF"/>
                </a:solidFill>
                <a:latin typeface="Verdana" pitchFamily="34" charset="0"/>
              </a:rPr>
              <a:t> </a:t>
            </a:r>
          </a:p>
        </p:txBody>
      </p:sp>
      <p:sp>
        <p:nvSpPr>
          <p:cNvPr id="8" name="Rectangle à coins arrondis 7"/>
          <p:cNvSpPr/>
          <p:nvPr/>
        </p:nvSpPr>
        <p:spPr>
          <a:xfrm>
            <a:off x="-79375" y="615950"/>
            <a:ext cx="3051175" cy="134778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eaLnBrk="1" fontAlgn="auto" hangingPunct="1">
              <a:spcBef>
                <a:spcPts val="0"/>
              </a:spcBef>
              <a:spcAft>
                <a:spcPts val="0"/>
              </a:spcAft>
              <a:defRPr/>
            </a:pPr>
            <a:endParaRPr lang="fr-BE" dirty="0">
              <a:solidFill>
                <a:srgbClr val="FFFFFF"/>
              </a:solidFill>
            </a:endParaRPr>
          </a:p>
        </p:txBody>
      </p:sp>
      <p:pic>
        <p:nvPicPr>
          <p:cNvPr id="22536"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5250" y="788988"/>
            <a:ext cx="22987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Placeholder 1"/>
          <p:cNvSpPr>
            <a:spLocks noGrp="1"/>
          </p:cNvSpPr>
          <p:nvPr>
            <p:ph type="ctrTitle" idx="4294967295"/>
          </p:nvPr>
        </p:nvSpPr>
        <p:spPr bwMode="auto">
          <a:xfrm>
            <a:off x="3275856" y="1505868"/>
            <a:ext cx="5544617" cy="91573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ts val="1500"/>
              </a:lnSpc>
            </a:pPr>
            <a:r>
              <a:rPr lang="en-US" altLang="de-DE" sz="2400" dirty="0" smtClean="0">
                <a:solidFill>
                  <a:srgbClr val="00529B"/>
                </a:solidFill>
              </a:rPr>
              <a:t/>
            </a:r>
            <a:br>
              <a:rPr lang="en-US" altLang="de-DE" sz="2400" dirty="0" smtClean="0">
                <a:solidFill>
                  <a:srgbClr val="00529B"/>
                </a:solidFill>
              </a:rPr>
            </a:br>
            <a:r>
              <a:rPr lang="en-US" altLang="de-DE" sz="2400" b="1" dirty="0" smtClean="0">
                <a:solidFill>
                  <a:srgbClr val="00529B"/>
                </a:solidFill>
              </a:rPr>
              <a:t>GRI SSE Work Plan 2015-2018</a:t>
            </a:r>
            <a:r>
              <a:rPr lang="hu-HU" altLang="de-DE" sz="2400" b="1" dirty="0">
                <a:solidFill>
                  <a:srgbClr val="00529B"/>
                </a:solidFill>
              </a:rPr>
              <a:t/>
            </a:r>
            <a:br>
              <a:rPr lang="hu-HU" altLang="de-DE" sz="2400" b="1" dirty="0">
                <a:solidFill>
                  <a:srgbClr val="00529B"/>
                </a:solidFill>
              </a:rPr>
            </a:br>
            <a:r>
              <a:rPr lang="en-US" altLang="de-DE" sz="2400" b="1" dirty="0" smtClean="0">
                <a:solidFill>
                  <a:srgbClr val="00529B"/>
                </a:solidFill>
              </a:rPr>
              <a:t/>
            </a:r>
            <a:br>
              <a:rPr lang="en-US" altLang="de-DE" sz="2400" b="1" dirty="0" smtClean="0">
                <a:solidFill>
                  <a:srgbClr val="00529B"/>
                </a:solidFill>
              </a:rPr>
            </a:br>
            <a:r>
              <a:rPr lang="hu-HU" altLang="de-DE" sz="2400" b="1" dirty="0" smtClean="0">
                <a:solidFill>
                  <a:srgbClr val="00529B"/>
                </a:solidFill>
              </a:rPr>
              <a:t>Project </a:t>
            </a:r>
            <a:r>
              <a:rPr lang="hu-HU" altLang="de-DE" sz="2400" b="1" dirty="0" err="1" smtClean="0">
                <a:solidFill>
                  <a:srgbClr val="00529B"/>
                </a:solidFill>
              </a:rPr>
              <a:t>proposal</a:t>
            </a:r>
            <a:r>
              <a:rPr lang="hu-HU" altLang="de-DE" sz="2400" b="1" dirty="0" smtClean="0">
                <a:solidFill>
                  <a:srgbClr val="00529B"/>
                </a:solidFill>
              </a:rPr>
              <a:t> of HEA</a:t>
            </a:r>
            <a:r>
              <a:rPr lang="en-US" altLang="de-DE" sz="2400" b="1" dirty="0" smtClean="0">
                <a:solidFill>
                  <a:srgbClr val="00529B"/>
                </a:solidFill>
              </a:rPr>
              <a:t/>
            </a:r>
            <a:br>
              <a:rPr lang="en-US" altLang="de-DE" sz="2400" b="1" dirty="0" smtClean="0">
                <a:solidFill>
                  <a:srgbClr val="00529B"/>
                </a:solidFill>
              </a:rPr>
            </a:br>
            <a:endParaRPr lang="en-GB" altLang="de-DE" sz="2400" b="1" dirty="0" smtClean="0">
              <a:solidFill>
                <a:srgbClr val="FF0000"/>
              </a:solidFill>
            </a:endParaRPr>
          </a:p>
        </p:txBody>
      </p:sp>
      <p:sp>
        <p:nvSpPr>
          <p:cNvPr id="22538" name="Espace réservé du pied de page 3"/>
          <p:cNvSpPr txBox="1">
            <a:spLocks noGrp="1"/>
          </p:cNvSpPr>
          <p:nvPr/>
        </p:nvSpPr>
        <p:spPr bwMode="auto">
          <a:xfrm>
            <a:off x="954088" y="5373216"/>
            <a:ext cx="8081962" cy="664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de-DE" b="1" dirty="0" smtClean="0">
                <a:solidFill>
                  <a:srgbClr val="FFFFFF"/>
                </a:solidFill>
                <a:latin typeface="Verdana" pitchFamily="34" charset="0"/>
              </a:rPr>
              <a:t>20th </a:t>
            </a:r>
            <a:r>
              <a:rPr lang="hu-HU" altLang="de-DE" b="1" dirty="0" smtClean="0">
                <a:solidFill>
                  <a:srgbClr val="FFFFFF"/>
                </a:solidFill>
                <a:latin typeface="Verdana" pitchFamily="34" charset="0"/>
              </a:rPr>
              <a:t>GRI SSE </a:t>
            </a:r>
            <a:r>
              <a:rPr lang="en-US" altLang="de-DE" b="1" dirty="0" smtClean="0">
                <a:solidFill>
                  <a:srgbClr val="FFFFFF"/>
                </a:solidFill>
                <a:latin typeface="Verdana" pitchFamily="34" charset="0"/>
              </a:rPr>
              <a:t>Stakeholder Group Meeting</a:t>
            </a:r>
            <a:r>
              <a:rPr lang="hu-HU" altLang="de-DE" b="1" dirty="0" smtClean="0">
                <a:solidFill>
                  <a:srgbClr val="FFFFFF"/>
                </a:solidFill>
                <a:latin typeface="Verdana" pitchFamily="34" charset="0"/>
              </a:rPr>
              <a:t>					Budapest, 8</a:t>
            </a:r>
            <a:r>
              <a:rPr lang="en-US" altLang="de-DE" b="1" dirty="0" smtClean="0">
                <a:solidFill>
                  <a:srgbClr val="FFFFFF"/>
                </a:solidFill>
                <a:latin typeface="Verdana" pitchFamily="34" charset="0"/>
              </a:rPr>
              <a:t> </a:t>
            </a:r>
            <a:r>
              <a:rPr lang="hu-HU" altLang="de-DE" b="1" dirty="0" err="1" smtClean="0">
                <a:solidFill>
                  <a:srgbClr val="FFFFFF"/>
                </a:solidFill>
                <a:latin typeface="Verdana" pitchFamily="34" charset="0"/>
              </a:rPr>
              <a:t>July</a:t>
            </a:r>
            <a:r>
              <a:rPr lang="de-DE" altLang="de-DE" b="1" dirty="0" smtClean="0">
                <a:solidFill>
                  <a:srgbClr val="FFFFFF"/>
                </a:solidFill>
                <a:latin typeface="Verdana" pitchFamily="34" charset="0"/>
              </a:rPr>
              <a:t> 201</a:t>
            </a:r>
            <a:r>
              <a:rPr lang="hu-HU" altLang="de-DE" b="1" dirty="0" smtClean="0">
                <a:solidFill>
                  <a:srgbClr val="FFFFFF"/>
                </a:solidFill>
                <a:latin typeface="Verdana" pitchFamily="34" charset="0"/>
              </a:rPr>
              <a:t>6</a:t>
            </a:r>
            <a:r>
              <a:rPr lang="hu-HU" altLang="de-DE" b="1" dirty="0">
                <a:solidFill>
                  <a:srgbClr val="FFFFFF"/>
                </a:solidFill>
                <a:latin typeface="Verdana" pitchFamily="34" charset="0"/>
              </a:rPr>
              <a:t>											</a:t>
            </a:r>
            <a:endParaRPr lang="en-US" altLang="de-DE" b="1" dirty="0">
              <a:solidFill>
                <a:srgbClr val="FFFFFF"/>
              </a:solidFill>
              <a:latin typeface="Verdana" pitchFamily="34" charset="0"/>
            </a:endParaRPr>
          </a:p>
        </p:txBody>
      </p:sp>
      <p:sp>
        <p:nvSpPr>
          <p:cNvPr id="2" name="Szövegdoboz 1"/>
          <p:cNvSpPr txBox="1"/>
          <p:nvPr/>
        </p:nvSpPr>
        <p:spPr>
          <a:xfrm>
            <a:off x="1219994" y="2708920"/>
            <a:ext cx="7574235" cy="1200329"/>
          </a:xfrm>
          <a:prstGeom prst="rect">
            <a:avLst/>
          </a:prstGeom>
          <a:noFill/>
        </p:spPr>
        <p:txBody>
          <a:bodyPr wrap="square" rtlCol="0">
            <a:spAutoFit/>
          </a:bodyPr>
          <a:lstStyle/>
          <a:p>
            <a:pPr algn="ctr"/>
            <a:r>
              <a:rPr lang="en-GB" sz="2400" b="1" dirty="0">
                <a:solidFill>
                  <a:schemeClr val="accent6"/>
                </a:solidFill>
              </a:rPr>
              <a:t>Proposal for a framework of a mutually recognised natural gas </a:t>
            </a:r>
            <a:r>
              <a:rPr lang="en-GB" sz="2400" b="1" dirty="0" smtClean="0">
                <a:solidFill>
                  <a:schemeClr val="accent6"/>
                </a:solidFill>
              </a:rPr>
              <a:t>wholesale </a:t>
            </a:r>
            <a:r>
              <a:rPr lang="en-GB" sz="2400" b="1" dirty="0">
                <a:solidFill>
                  <a:schemeClr val="accent6"/>
                </a:solidFill>
              </a:rPr>
              <a:t>trading </a:t>
            </a:r>
            <a:r>
              <a:rPr lang="en-GB" sz="2400" b="1" dirty="0" smtClean="0">
                <a:solidFill>
                  <a:schemeClr val="accent6"/>
                </a:solidFill>
              </a:rPr>
              <a:t>licence </a:t>
            </a:r>
            <a:endParaRPr lang="hu-HU" sz="2400" b="1" dirty="0" smtClean="0">
              <a:solidFill>
                <a:schemeClr val="accent6"/>
              </a:solidFill>
            </a:endParaRPr>
          </a:p>
          <a:p>
            <a:pPr algn="ctr"/>
            <a:r>
              <a:rPr lang="en-GB" sz="2400" b="1" dirty="0" smtClean="0">
                <a:solidFill>
                  <a:schemeClr val="accent6"/>
                </a:solidFill>
              </a:rPr>
              <a:t>in </a:t>
            </a:r>
            <a:r>
              <a:rPr lang="en-GB" sz="2400" b="1" dirty="0">
                <a:solidFill>
                  <a:schemeClr val="accent6"/>
                </a:solidFill>
              </a:rPr>
              <a:t>the GRI SSE region</a:t>
            </a:r>
            <a:endParaRPr lang="hu-HU" sz="2400" b="1" dirty="0">
              <a:solidFill>
                <a:schemeClr val="accent6"/>
              </a:solidFill>
            </a:endParaRPr>
          </a:p>
        </p:txBody>
      </p:sp>
      <p:sp>
        <p:nvSpPr>
          <p:cNvPr id="3" name="Szövegdoboz 2"/>
          <p:cNvSpPr txBox="1"/>
          <p:nvPr/>
        </p:nvSpPr>
        <p:spPr>
          <a:xfrm>
            <a:off x="6588224" y="4126210"/>
            <a:ext cx="1944216" cy="646331"/>
          </a:xfrm>
          <a:prstGeom prst="rect">
            <a:avLst/>
          </a:prstGeom>
          <a:noFill/>
        </p:spPr>
        <p:txBody>
          <a:bodyPr wrap="square" rtlCol="0">
            <a:spAutoFit/>
          </a:bodyPr>
          <a:lstStyle/>
          <a:p>
            <a:r>
              <a:rPr lang="hu-HU" b="1" dirty="0" smtClean="0">
                <a:solidFill>
                  <a:schemeClr val="accent6"/>
                </a:solidFill>
              </a:rPr>
              <a:t>Balázs Sándor </a:t>
            </a:r>
          </a:p>
          <a:p>
            <a:r>
              <a:rPr lang="hu-HU" b="1" dirty="0" smtClean="0">
                <a:solidFill>
                  <a:schemeClr val="accent6"/>
                </a:solidFill>
              </a:rPr>
              <a:t>         HEA</a:t>
            </a:r>
            <a:endParaRPr lang="hu-HU" b="1" dirty="0">
              <a:solidFill>
                <a:schemeClr val="accent6"/>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180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licence</a:t>
            </a:r>
            <a:r>
              <a:rPr lang="en-US" altLang="de-DE" sz="1800" b="1" dirty="0" smtClean="0">
                <a:solidFill>
                  <a:schemeClr val="bg1"/>
                </a:solidFill>
              </a:rPr>
              <a:t>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539750" y="1670050"/>
            <a:ext cx="8129588" cy="4176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Font typeface="Arial" charset="0"/>
              <a:buNone/>
            </a:pPr>
            <a:r>
              <a:rPr lang="hu-HU" altLang="de-DE" b="1" dirty="0" smtClean="0">
                <a:latin typeface="Arial" panose="020B0604020202020204" pitchFamily="34" charset="0"/>
                <a:cs typeface="Arial" panose="020B0604020202020204" pitchFamily="34" charset="0"/>
              </a:rPr>
              <a:t>V. </a:t>
            </a:r>
            <a:r>
              <a:rPr lang="en-US" altLang="de-DE" b="1" dirty="0" smtClean="0">
                <a:latin typeface="Arial" panose="020B0604020202020204" pitchFamily="34" charset="0"/>
                <a:cs typeface="Arial" panose="020B0604020202020204" pitchFamily="34" charset="0"/>
              </a:rPr>
              <a:t>Market surveillance</a:t>
            </a:r>
            <a:endParaRPr lang="hu-HU" altLang="de-DE" b="1" dirty="0" smtClean="0">
              <a:latin typeface="Arial" panose="020B0604020202020204" pitchFamily="34" charset="0"/>
              <a:cs typeface="Arial" panose="020B0604020202020204" pitchFamily="34" charset="0"/>
            </a:endParaRPr>
          </a:p>
          <a:p>
            <a:pPr marL="0" indent="0" eaLnBrk="1" hangingPunct="1">
              <a:buSzPct val="150000"/>
              <a:buFont typeface="Arial" charset="0"/>
              <a:buNone/>
            </a:pPr>
            <a:endParaRPr lang="hu-HU" altLang="de-DE" dirty="0" smtClean="0">
              <a:latin typeface="Arial" panose="020B0604020202020204" pitchFamily="34" charset="0"/>
              <a:cs typeface="Arial" panose="020B0604020202020204" pitchFamily="34" charset="0"/>
            </a:endParaRPr>
          </a:p>
          <a:p>
            <a:pPr marL="0" indent="0" eaLnBrk="1" hangingPunct="1">
              <a:buSzPct val="150000"/>
              <a:buFont typeface="Arial" charset="0"/>
              <a:buNone/>
            </a:pPr>
            <a:r>
              <a:rPr lang="en-US" altLang="de-DE" sz="2200" dirty="0" smtClean="0">
                <a:latin typeface="Arial" panose="020B0604020202020204" pitchFamily="34" charset="0"/>
                <a:cs typeface="Arial" panose="020B0604020202020204" pitchFamily="34" charset="0"/>
              </a:rPr>
              <a:t>In order to enable the NRA of a Member State to carry out its tasks of market surveillance, NRAs shall be able to contact the trader</a:t>
            </a:r>
            <a:endParaRPr lang="hu-HU" altLang="de-DE" sz="2200" dirty="0" smtClean="0">
              <a:latin typeface="Arial" panose="020B0604020202020204" pitchFamily="34" charset="0"/>
              <a:cs typeface="Arial" panose="020B0604020202020204" pitchFamily="34" charset="0"/>
            </a:endParaRPr>
          </a:p>
          <a:p>
            <a:pPr marL="0" indent="0" eaLnBrk="1" hangingPunct="1">
              <a:buSzPct val="150000"/>
              <a:buFont typeface="Arial" charset="0"/>
              <a:buNone/>
            </a:pPr>
            <a:endParaRPr lang="hu-HU" altLang="de-DE" sz="2200" dirty="0" smtClean="0">
              <a:latin typeface="Arial" panose="020B0604020202020204" pitchFamily="34" charset="0"/>
              <a:cs typeface="Arial" panose="020B0604020202020204" pitchFamily="34" charset="0"/>
            </a:endParaRPr>
          </a:p>
          <a:p>
            <a:pPr marL="0" indent="0" eaLnBrk="1" hangingPunct="1">
              <a:buSzPct val="150000"/>
              <a:buNone/>
            </a:pPr>
            <a:r>
              <a:rPr lang="en-US" altLang="de-DE" sz="2200" dirty="0" smtClean="0">
                <a:latin typeface="Arial" panose="020B0604020202020204" pitchFamily="34" charset="0"/>
                <a:cs typeface="Arial" panose="020B0604020202020204" pitchFamily="34" charset="0"/>
              </a:rPr>
              <a:t>•</a:t>
            </a:r>
            <a:r>
              <a:rPr lang="hu-HU" altLang="de-DE" sz="2200" dirty="0" smtClean="0">
                <a:latin typeface="Arial" panose="020B0604020202020204" pitchFamily="34" charset="0"/>
                <a:cs typeface="Arial" panose="020B0604020202020204" pitchFamily="34" charset="0"/>
              </a:rPr>
              <a:t> </a:t>
            </a:r>
            <a:r>
              <a:rPr lang="en-US" altLang="de-DE" sz="2200" dirty="0" smtClean="0">
                <a:latin typeface="Arial" panose="020B0604020202020204" pitchFamily="34" charset="0"/>
                <a:cs typeface="Arial" panose="020B0604020202020204" pitchFamily="34" charset="0"/>
              </a:rPr>
              <a:t>Direct notification at the NRA</a:t>
            </a:r>
          </a:p>
          <a:p>
            <a:pPr marL="0" indent="0" eaLnBrk="1" hangingPunct="1">
              <a:buSzPct val="150000"/>
              <a:buNone/>
            </a:pPr>
            <a:r>
              <a:rPr lang="en-US" altLang="de-DE" sz="2200" dirty="0" smtClean="0">
                <a:latin typeface="Arial" panose="020B0604020202020204" pitchFamily="34" charset="0"/>
                <a:cs typeface="Arial" panose="020B0604020202020204" pitchFamily="34" charset="0"/>
              </a:rPr>
              <a:t>•</a:t>
            </a:r>
            <a:r>
              <a:rPr lang="hu-HU" altLang="de-DE" sz="2200" dirty="0" smtClean="0">
                <a:latin typeface="Arial" panose="020B0604020202020204" pitchFamily="34" charset="0"/>
                <a:cs typeface="Arial" panose="020B0604020202020204" pitchFamily="34" charset="0"/>
              </a:rPr>
              <a:t> </a:t>
            </a:r>
            <a:r>
              <a:rPr lang="en-US" altLang="de-DE" sz="2200" dirty="0" smtClean="0">
                <a:latin typeface="Arial" panose="020B0604020202020204" pitchFamily="34" charset="0"/>
                <a:cs typeface="Arial" panose="020B0604020202020204" pitchFamily="34" charset="0"/>
              </a:rPr>
              <a:t>Indirect notification of other licensees (TSO, trading </a:t>
            </a:r>
            <a:r>
              <a:rPr lang="hu-HU" altLang="de-DE" sz="2200" dirty="0" smtClean="0">
                <a:latin typeface="Arial" panose="020B0604020202020204" pitchFamily="34" charset="0"/>
                <a:cs typeface="Arial" panose="020B0604020202020204" pitchFamily="34" charset="0"/>
              </a:rPr>
              <a:t> </a:t>
            </a:r>
            <a:r>
              <a:rPr lang="en-US" altLang="de-DE" sz="2200" dirty="0" smtClean="0">
                <a:latin typeface="Arial" panose="020B0604020202020204" pitchFamily="34" charset="0"/>
                <a:cs typeface="Arial" panose="020B0604020202020204" pitchFamily="34" charset="0"/>
              </a:rPr>
              <a:t>platform, capacity booking platform, clearing house, SSO)</a:t>
            </a:r>
            <a:endParaRPr lang="hu-HU" altLang="de-DE" sz="2200" dirty="0" smtClean="0">
              <a:latin typeface="Arial" panose="020B0604020202020204" pitchFamily="34" charset="0"/>
              <a:cs typeface="Arial" panose="020B0604020202020204" pitchFamily="34" charset="0"/>
            </a:endParaRPr>
          </a:p>
          <a:p>
            <a:pPr marL="0" indent="0" eaLnBrk="1" hangingPunct="1">
              <a:buSzPct val="150000"/>
              <a:buNone/>
            </a:pPr>
            <a:endParaRPr lang="hu-HU" altLang="de-DE" sz="2200" dirty="0">
              <a:latin typeface="Arial" panose="020B0604020202020204" pitchFamily="34" charset="0"/>
              <a:cs typeface="Arial" panose="020B0604020202020204" pitchFamily="34" charset="0"/>
            </a:endParaRPr>
          </a:p>
          <a:p>
            <a:pPr marL="0" indent="0" eaLnBrk="1" hangingPunct="1">
              <a:buSzPct val="150000"/>
              <a:buNone/>
            </a:pPr>
            <a:r>
              <a:rPr lang="hu-HU" sz="2200" dirty="0" smtClean="0">
                <a:latin typeface="Arial" panose="020B0604020202020204" pitchFamily="34" charset="0"/>
                <a:cs typeface="Arial" panose="020B0604020202020204" pitchFamily="34" charset="0"/>
              </a:rPr>
              <a:t>N</a:t>
            </a:r>
            <a:r>
              <a:rPr lang="en-GB" sz="2200" dirty="0" err="1" smtClean="0">
                <a:latin typeface="Arial" panose="020B0604020202020204" pitchFamily="34" charset="0"/>
                <a:cs typeface="Arial" panose="020B0604020202020204" pitchFamily="34" charset="0"/>
              </a:rPr>
              <a:t>otifications</a:t>
            </a:r>
            <a:r>
              <a:rPr lang="en-GB" sz="2200" dirty="0" smtClean="0">
                <a:latin typeface="Arial" panose="020B0604020202020204" pitchFamily="34" charset="0"/>
                <a:cs typeface="Arial" panose="020B0604020202020204" pitchFamily="34" charset="0"/>
              </a:rPr>
              <a:t> </a:t>
            </a:r>
            <a:r>
              <a:rPr lang="en-GB" sz="2200" dirty="0">
                <a:latin typeface="Arial" panose="020B0604020202020204" pitchFamily="34" charset="0"/>
                <a:cs typeface="Arial" panose="020B0604020202020204" pitchFamily="34" charset="0"/>
              </a:rPr>
              <a:t>can be applied depending on the preference of the trader</a:t>
            </a:r>
            <a:endParaRPr lang="en-US" altLang="de-DE" sz="2200" dirty="0" smtClean="0">
              <a:latin typeface="Arial" panose="020B0604020202020204" pitchFamily="34" charset="0"/>
              <a:cs typeface="Arial" panose="020B0604020202020204" pitchFamily="34" charset="0"/>
            </a:endParaRPr>
          </a:p>
          <a:p>
            <a:pPr eaLnBrk="1" hangingPunct="1">
              <a:buSzPct val="150000"/>
            </a:pPr>
            <a:endParaRPr lang="en-US" altLang="de-DE" sz="2000" dirty="0" smtClean="0">
              <a:latin typeface="Arial" panose="020B0604020202020204" pitchFamily="34" charset="0"/>
              <a:cs typeface="Arial" panose="020B0604020202020204" pitchFamily="34" charset="0"/>
            </a:endParaRPr>
          </a:p>
          <a:p>
            <a:pPr marL="0" indent="0" eaLnBrk="1" hangingPunct="1">
              <a:buSzPct val="150000"/>
              <a:buFont typeface="Arial" charset="0"/>
              <a:buChar char="•"/>
            </a:pPr>
            <a:endParaRPr lang="fr-BE" altLang="de-DE" dirty="0" smtClean="0">
              <a:solidFill>
                <a:srgbClr val="898989"/>
              </a:solidFill>
              <a:latin typeface="Arial" panose="020B0604020202020204" pitchFamily="34" charset="0"/>
              <a:cs typeface="Arial" panose="020B0604020202020204" pitchFamily="34" charset="0"/>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20th GRI SSE Stakeholder Group Meeting</a:t>
            </a:r>
            <a:r>
              <a:rPr lang="hu-HU" altLang="de-DE" b="1" dirty="0" smtClean="0">
                <a:solidFill>
                  <a:srgbClr val="FFFFFF"/>
                </a:solidFill>
              </a:rPr>
              <a:t>    </a:t>
            </a:r>
            <a:r>
              <a:rPr lang="en-US" altLang="de-DE" b="1" dirty="0" smtClean="0">
                <a:solidFill>
                  <a:srgbClr val="FFFFFF"/>
                </a:solidFill>
              </a:rPr>
              <a:t>Budapest, 8 July 2016</a:t>
            </a:r>
            <a:endParaRPr lang="en-US" altLang="de-DE" b="1" dirty="0">
              <a:solidFill>
                <a:srgbClr val="FFFFFF"/>
              </a:solidFill>
            </a:endParaRPr>
          </a:p>
        </p:txBody>
      </p:sp>
    </p:spTree>
    <p:extLst>
      <p:ext uri="{BB962C8B-B14F-4D97-AF65-F5344CB8AC3E}">
        <p14:creationId xmlns:p14="http://schemas.microsoft.com/office/powerpoint/2010/main" val="655774442"/>
      </p:ext>
    </p:extLst>
  </p:cSld>
  <p:clrMapOvr>
    <a:masterClrMapping/>
  </p:clrMapOvr>
  <p:transition spd="med">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licence</a:t>
            </a:r>
            <a:r>
              <a:rPr lang="en-US" altLang="de-DE" sz="1800" b="1" dirty="0" smtClean="0">
                <a:solidFill>
                  <a:schemeClr val="bg1"/>
                </a:solidFill>
              </a:rPr>
              <a:t>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228600" y="1670050"/>
            <a:ext cx="8440738" cy="449525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None/>
            </a:pPr>
            <a:r>
              <a:rPr lang="hu-HU" sz="2400" b="1" dirty="0" smtClean="0">
                <a:latin typeface="Arial" panose="020B0604020202020204" pitchFamily="34" charset="0"/>
                <a:cs typeface="Arial" panose="020B0604020202020204" pitchFamily="34" charset="0"/>
              </a:rPr>
              <a:t>VI. </a:t>
            </a:r>
            <a:r>
              <a:rPr lang="en-GB" sz="2400" b="1" dirty="0" smtClean="0">
                <a:latin typeface="Arial" panose="020B0604020202020204" pitchFamily="34" charset="0"/>
                <a:cs typeface="Arial" panose="020B0604020202020204" pitchFamily="34" charset="0"/>
              </a:rPr>
              <a:t>The </a:t>
            </a:r>
            <a:r>
              <a:rPr lang="en-GB" sz="2400" b="1" dirty="0">
                <a:latin typeface="Arial" panose="020B0604020202020204" pitchFamily="34" charset="0"/>
                <a:cs typeface="Arial" panose="020B0604020202020204" pitchFamily="34" charset="0"/>
              </a:rPr>
              <a:t>minimum documents that must be requested by the authority issuing the </a:t>
            </a:r>
            <a:r>
              <a:rPr lang="en-GB" sz="2400" b="1" dirty="0" smtClean="0">
                <a:latin typeface="Arial" panose="020B0604020202020204" pitchFamily="34" charset="0"/>
                <a:cs typeface="Arial" panose="020B0604020202020204" pitchFamily="34" charset="0"/>
              </a:rPr>
              <a:t>licence</a:t>
            </a:r>
            <a:endParaRPr lang="hu-HU" sz="2400" b="1" dirty="0" smtClean="0">
              <a:latin typeface="Arial" panose="020B0604020202020204" pitchFamily="34" charset="0"/>
              <a:cs typeface="Arial" panose="020B0604020202020204" pitchFamily="34" charset="0"/>
            </a:endParaRPr>
          </a:p>
          <a:p>
            <a:pPr marL="0" indent="0" eaLnBrk="1" hangingPunct="1">
              <a:buSzPct val="150000"/>
              <a:buNone/>
            </a:pPr>
            <a:endParaRPr lang="hu-HU" sz="2400" dirty="0">
              <a:latin typeface="Arial" panose="020B0604020202020204" pitchFamily="34" charset="0"/>
              <a:cs typeface="Arial" panose="020B0604020202020204" pitchFamily="34" charset="0"/>
            </a:endParaRPr>
          </a:p>
          <a:p>
            <a:pPr lvl="0"/>
            <a:r>
              <a:rPr lang="hu-HU" sz="2000"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(A valid and authentic) certificate of registration. A confirmation that the entity is not insolvent, and documentation of no debt owed to the state</a:t>
            </a:r>
            <a:endParaRPr lang="hu-HU"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A statement from the entity declaring that all national regulations and grid codes with relevance to its activities in terms of their character and geographical scope are binding and have to be applied while carrying out its activity on the market</a:t>
            </a:r>
            <a:endParaRPr lang="hu-HU"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A confirmation from the bank on payment of the administrative fee to the NRA (or relevant authority) </a:t>
            </a:r>
            <a:endParaRPr lang="hu-HU"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Contact details of the applicant.</a:t>
            </a:r>
            <a:endParaRPr lang="hu-HU" sz="2000" dirty="0">
              <a:latin typeface="Arial" panose="020B0604020202020204" pitchFamily="34" charset="0"/>
              <a:cs typeface="Arial" panose="020B0604020202020204" pitchFamily="34" charset="0"/>
            </a:endParaRPr>
          </a:p>
          <a:p>
            <a:pPr eaLnBrk="1" hangingPunct="1">
              <a:buSzPct val="150000"/>
            </a:pPr>
            <a:endParaRPr lang="fr-BE" altLang="de-DE" sz="2000" dirty="0" smtClean="0">
              <a:solidFill>
                <a:srgbClr val="898989"/>
              </a:solidFill>
            </a:endParaRPr>
          </a:p>
          <a:p>
            <a:pPr marL="0" indent="0" eaLnBrk="1" hangingPunct="1">
              <a:buSzPct val="150000"/>
              <a:buFont typeface="Arial" charset="0"/>
              <a:buChar char="•"/>
            </a:pPr>
            <a:endParaRPr lang="fr-BE" altLang="de-DE" dirty="0" smtClean="0">
              <a:solidFill>
                <a:srgbClr val="898989"/>
              </a:solidFill>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20th GRI SSE Stakeholder Group Meeting</a:t>
            </a:r>
            <a:r>
              <a:rPr lang="hu-HU" altLang="de-DE" b="1" dirty="0" smtClean="0">
                <a:solidFill>
                  <a:srgbClr val="FFFFFF"/>
                </a:solidFill>
              </a:rPr>
              <a:t>    </a:t>
            </a:r>
            <a:r>
              <a:rPr lang="en-US" altLang="de-DE" b="1" dirty="0" smtClean="0">
                <a:solidFill>
                  <a:srgbClr val="FFFFFF"/>
                </a:solidFill>
              </a:rPr>
              <a:t>Budapest, 8 July 2016</a:t>
            </a:r>
            <a:endParaRPr lang="en-US" altLang="de-DE" b="1" dirty="0">
              <a:solidFill>
                <a:srgbClr val="FFFFFF"/>
              </a:solidFill>
            </a:endParaRPr>
          </a:p>
        </p:txBody>
      </p:sp>
    </p:spTree>
    <p:extLst>
      <p:ext uri="{BB962C8B-B14F-4D97-AF65-F5344CB8AC3E}">
        <p14:creationId xmlns:p14="http://schemas.microsoft.com/office/powerpoint/2010/main" val="655774442"/>
      </p:ext>
    </p:extLst>
  </p:cSld>
  <p:clrMapOvr>
    <a:masterClrMapping/>
  </p:clrMapOvr>
  <p:transition spd="med">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licence</a:t>
            </a:r>
            <a:r>
              <a:rPr lang="en-US" altLang="de-DE" sz="1800" b="1" dirty="0" smtClean="0">
                <a:solidFill>
                  <a:schemeClr val="bg1"/>
                </a:solidFill>
              </a:rPr>
              <a:t>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395536" y="1408485"/>
            <a:ext cx="8129588" cy="509813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lgn="just" eaLnBrk="1" hangingPunct="1">
              <a:buSzPct val="150000"/>
              <a:buNone/>
            </a:pPr>
            <a:r>
              <a:rPr lang="hu-HU" sz="2000" b="1" dirty="0" smtClean="0">
                <a:latin typeface="Arial" panose="020B0604020202020204" pitchFamily="34" charset="0"/>
                <a:cs typeface="Arial" panose="020B0604020202020204" pitchFamily="34" charset="0"/>
              </a:rPr>
              <a:t>VII. </a:t>
            </a:r>
            <a:r>
              <a:rPr lang="en-GB" sz="2000" b="1" dirty="0" smtClean="0">
                <a:latin typeface="Arial" panose="020B0604020202020204" pitchFamily="34" charset="0"/>
                <a:cs typeface="Arial" panose="020B0604020202020204" pitchFamily="34" charset="0"/>
              </a:rPr>
              <a:t>Obligations of the home NRA</a:t>
            </a:r>
            <a:endParaRPr lang="hu-HU" sz="2000" b="1" dirty="0" smtClean="0">
              <a:latin typeface="Arial" panose="020B0604020202020204" pitchFamily="34" charset="0"/>
              <a:cs typeface="Arial" panose="020B0604020202020204" pitchFamily="34" charset="0"/>
            </a:endParaRPr>
          </a:p>
          <a:p>
            <a:pPr marL="0" indent="0" algn="just" eaLnBrk="1" hangingPunct="1">
              <a:buSzPct val="150000"/>
              <a:buNone/>
            </a:pPr>
            <a:endParaRPr lang="hu-HU" altLang="de-DE" sz="2000" b="1" dirty="0" smtClean="0">
              <a:latin typeface="Arial" panose="020B0604020202020204" pitchFamily="34" charset="0"/>
              <a:cs typeface="Arial" panose="020B0604020202020204" pitchFamily="34" charset="0"/>
            </a:endParaRPr>
          </a:p>
          <a:p>
            <a:pPr marL="0" indent="0" algn="just" eaLnBrk="1" hangingPunct="1">
              <a:buSzPct val="150000"/>
              <a:buFont typeface="Arial" charset="0"/>
              <a:buNone/>
            </a:pPr>
            <a:r>
              <a:rPr lang="en-US" altLang="de-DE" sz="2000" dirty="0" smtClean="0">
                <a:latin typeface="Arial" panose="020B0604020202020204" pitchFamily="34" charset="0"/>
                <a:cs typeface="Arial" panose="020B0604020202020204" pitchFamily="34" charset="0"/>
              </a:rPr>
              <a:t>The international licensing/authorization procedure shall be supported by easily accessible, comprehensive documentation prepared by the home NRA both in English and national language, summarizing key information for market participants. </a:t>
            </a:r>
            <a:endParaRPr lang="hu-HU" altLang="de-DE" sz="2000" dirty="0" smtClean="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description of the market model, underlying information on access to the market and its infrastructure;</a:t>
            </a:r>
            <a:endParaRPr lang="hu-HU"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applicable pieces of legislation, relevant market rules;</a:t>
            </a:r>
            <a:endParaRPr lang="hu-HU"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grid code;</a:t>
            </a:r>
            <a:endParaRPr lang="hu-HU"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detailed description of data provision;</a:t>
            </a:r>
            <a:endParaRPr lang="hu-HU"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the amount of administrative fees, payment conditions;</a:t>
            </a:r>
            <a:endParaRPr lang="hu-HU"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description of the jurisdiction of the NRA is terms of market supervision;</a:t>
            </a:r>
            <a:endParaRPr lang="hu-HU"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the supervisory functions of the NRA;</a:t>
            </a:r>
            <a:endParaRPr lang="hu-HU"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form of appeal.</a:t>
            </a:r>
            <a:endParaRPr lang="hu-HU" sz="2000" dirty="0">
              <a:latin typeface="Arial" panose="020B0604020202020204" pitchFamily="34" charset="0"/>
              <a:cs typeface="Arial" panose="020B0604020202020204" pitchFamily="34" charset="0"/>
            </a:endParaRPr>
          </a:p>
          <a:p>
            <a:pPr algn="just" eaLnBrk="1" hangingPunct="1">
              <a:buSzPct val="150000"/>
            </a:pPr>
            <a:endParaRPr lang="hu-HU" altLang="de-DE" sz="2400" dirty="0" smtClean="0"/>
          </a:p>
          <a:p>
            <a:pPr algn="just" eaLnBrk="1" hangingPunct="1">
              <a:buSzPct val="150000"/>
            </a:pPr>
            <a:endParaRPr lang="fr-BE" altLang="de-DE" sz="2400" dirty="0" smtClean="0"/>
          </a:p>
          <a:p>
            <a:pPr marL="0" indent="0" eaLnBrk="1" hangingPunct="1">
              <a:buSzPct val="150000"/>
              <a:buFont typeface="Arial" charset="0"/>
              <a:buChar char="•"/>
            </a:pPr>
            <a:endParaRPr lang="fr-BE" altLang="de-DE" sz="3600" dirty="0" smtClean="0">
              <a:solidFill>
                <a:srgbClr val="898989"/>
              </a:solidFill>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20th GRI SSE Stakeholder Group Meeting</a:t>
            </a:r>
            <a:r>
              <a:rPr lang="hu-HU" altLang="de-DE" b="1" dirty="0" smtClean="0">
                <a:solidFill>
                  <a:srgbClr val="FFFFFF"/>
                </a:solidFill>
              </a:rPr>
              <a:t>    </a:t>
            </a:r>
            <a:r>
              <a:rPr lang="en-US" altLang="de-DE" b="1" dirty="0" smtClean="0">
                <a:solidFill>
                  <a:srgbClr val="FFFFFF"/>
                </a:solidFill>
              </a:rPr>
              <a:t>Budapest, 8 July 2016</a:t>
            </a:r>
            <a:endParaRPr lang="en-US" altLang="de-DE" b="1" dirty="0">
              <a:solidFill>
                <a:srgbClr val="FFFFFF"/>
              </a:solidFill>
            </a:endParaRPr>
          </a:p>
        </p:txBody>
      </p:sp>
    </p:spTree>
    <p:extLst>
      <p:ext uri="{BB962C8B-B14F-4D97-AF65-F5344CB8AC3E}">
        <p14:creationId xmlns:p14="http://schemas.microsoft.com/office/powerpoint/2010/main" val="655774442"/>
      </p:ext>
    </p:extLst>
  </p:cSld>
  <p:clrMapOvr>
    <a:masterClrMapping/>
  </p:clrMapOvr>
  <p:transition spd="med">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licence</a:t>
            </a:r>
            <a:r>
              <a:rPr lang="en-US" altLang="de-DE" sz="1800" b="1" dirty="0" smtClean="0">
                <a:solidFill>
                  <a:schemeClr val="bg1"/>
                </a:solidFill>
              </a:rPr>
              <a:t>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228600" y="1412776"/>
            <a:ext cx="8915400" cy="495411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Font typeface="Arial" charset="0"/>
              <a:buNone/>
            </a:pPr>
            <a:r>
              <a:rPr lang="hu-HU" altLang="de-DE" sz="1800" b="1" dirty="0" smtClean="0">
                <a:latin typeface="Arial" panose="020B0604020202020204" pitchFamily="34" charset="0"/>
                <a:cs typeface="Arial" panose="020B0604020202020204" pitchFamily="34" charset="0"/>
              </a:rPr>
              <a:t>VIII. </a:t>
            </a:r>
            <a:r>
              <a:rPr lang="en-US" altLang="de-DE" sz="1800" b="1" dirty="0" smtClean="0">
                <a:latin typeface="Arial" panose="020B0604020202020204" pitchFamily="34" charset="0"/>
                <a:cs typeface="Arial" panose="020B0604020202020204" pitchFamily="34" charset="0"/>
              </a:rPr>
              <a:t>Important comments</a:t>
            </a:r>
            <a:r>
              <a:rPr lang="hu-HU" altLang="de-DE" sz="1800" b="1" dirty="0" smtClean="0">
                <a:latin typeface="Arial" panose="020B0604020202020204" pitchFamily="34" charset="0"/>
                <a:cs typeface="Arial" panose="020B0604020202020204" pitchFamily="34" charset="0"/>
              </a:rPr>
              <a:t> </a:t>
            </a:r>
            <a:r>
              <a:rPr lang="en-US" altLang="de-DE" sz="1800" b="1" dirty="0" smtClean="0">
                <a:latin typeface="Arial" panose="020B0604020202020204" pitchFamily="34" charset="0"/>
                <a:cs typeface="Arial" panose="020B0604020202020204" pitchFamily="34" charset="0"/>
              </a:rPr>
              <a:t>received</a:t>
            </a:r>
            <a:r>
              <a:rPr lang="hu-HU" altLang="de-DE" sz="1800" b="1" dirty="0" smtClean="0">
                <a:latin typeface="Arial" panose="020B0604020202020204" pitchFamily="34" charset="0"/>
                <a:cs typeface="Arial" panose="020B0604020202020204" pitchFamily="34" charset="0"/>
              </a:rPr>
              <a:t> </a:t>
            </a:r>
            <a:r>
              <a:rPr lang="en-US" altLang="de-DE" sz="1800" b="1" dirty="0" smtClean="0">
                <a:latin typeface="Arial" panose="020B0604020202020204" pitchFamily="34" charset="0"/>
                <a:cs typeface="Arial" panose="020B0604020202020204" pitchFamily="34" charset="0"/>
              </a:rPr>
              <a:t>concerning the proposal</a:t>
            </a:r>
            <a:endParaRPr lang="hu-HU" altLang="de-DE" sz="1800" b="1" dirty="0" smtClean="0">
              <a:latin typeface="Arial" panose="020B0604020202020204" pitchFamily="34" charset="0"/>
              <a:cs typeface="Arial" panose="020B0604020202020204" pitchFamily="34" charset="0"/>
            </a:endParaRPr>
          </a:p>
          <a:p>
            <a:pPr marL="0" indent="0" eaLnBrk="1" hangingPunct="1">
              <a:buSzPct val="150000"/>
              <a:buFont typeface="Arial" charset="0"/>
              <a:buNone/>
            </a:pPr>
            <a:endParaRPr lang="hu-HU" altLang="de-DE" sz="1800" b="1" dirty="0" smtClean="0">
              <a:latin typeface="Arial" panose="020B0604020202020204" pitchFamily="34" charset="0"/>
              <a:cs typeface="Arial" panose="020B0604020202020204" pitchFamily="34" charset="0"/>
            </a:endParaRPr>
          </a:p>
          <a:p>
            <a:pPr eaLnBrk="1" hangingPunct="1">
              <a:buSzPct val="150000"/>
            </a:pPr>
            <a:r>
              <a:rPr lang="en-US" altLang="de-DE" sz="1800" dirty="0" smtClean="0">
                <a:latin typeface="Arial" panose="020B0604020202020204" pitchFamily="34" charset="0"/>
                <a:cs typeface="Arial" panose="020B0604020202020204" pitchFamily="34" charset="0"/>
              </a:rPr>
              <a:t>It is very important to distinguish licensing and registration. </a:t>
            </a:r>
            <a:r>
              <a:rPr lang="hu-HU" altLang="de-DE" sz="1800" dirty="0" smtClean="0">
                <a:latin typeface="Arial" panose="020B0604020202020204" pitchFamily="34" charset="0"/>
                <a:cs typeface="Arial" panose="020B0604020202020204" pitchFamily="34" charset="0"/>
              </a:rPr>
              <a:t>(EFET)</a:t>
            </a:r>
          </a:p>
          <a:p>
            <a:pPr eaLnBrk="1" hangingPunct="1">
              <a:buSzPct val="150000"/>
            </a:pPr>
            <a:r>
              <a:rPr lang="hu-HU" altLang="de-DE" sz="1800" dirty="0" smtClean="0">
                <a:latin typeface="Arial" panose="020B0604020202020204" pitchFamily="34" charset="0"/>
                <a:cs typeface="Arial" panose="020B0604020202020204" pitchFamily="34" charset="0"/>
              </a:rPr>
              <a:t>The </a:t>
            </a:r>
            <a:r>
              <a:rPr lang="en-US" altLang="de-DE" sz="1800" dirty="0">
                <a:latin typeface="Arial" panose="020B0604020202020204" pitchFamily="34" charset="0"/>
                <a:cs typeface="Arial" panose="020B0604020202020204" pitchFamily="34" charset="0"/>
              </a:rPr>
              <a:t>key </a:t>
            </a:r>
            <a:r>
              <a:rPr lang="en-US" altLang="de-DE" sz="1800" dirty="0" smtClean="0">
                <a:latin typeface="Arial" panose="020B0604020202020204" pitchFamily="34" charset="0"/>
                <a:cs typeface="Arial" panose="020B0604020202020204" pitchFamily="34" charset="0"/>
              </a:rPr>
              <a:t>point</a:t>
            </a:r>
            <a:r>
              <a:rPr lang="hu-HU" altLang="de-DE" sz="1800" dirty="0" smtClean="0">
                <a:latin typeface="Arial" panose="020B0604020202020204" pitchFamily="34" charset="0"/>
                <a:cs typeface="Arial" panose="020B0604020202020204" pitchFamily="34" charset="0"/>
              </a:rPr>
              <a:t>:</a:t>
            </a:r>
            <a:r>
              <a:rPr lang="en-US" altLang="de-DE" sz="1800" dirty="0" smtClean="0">
                <a:latin typeface="Arial" panose="020B0604020202020204" pitchFamily="34" charset="0"/>
                <a:cs typeface="Arial" panose="020B0604020202020204" pitchFamily="34" charset="0"/>
              </a:rPr>
              <a:t> </a:t>
            </a:r>
            <a:r>
              <a:rPr lang="en-US" altLang="de-DE" sz="1800" dirty="0">
                <a:latin typeface="Arial" panose="020B0604020202020204" pitchFamily="34" charset="0"/>
                <a:cs typeface="Arial" panose="020B0604020202020204" pitchFamily="34" charset="0"/>
              </a:rPr>
              <a:t>Licensed for pure trader are </a:t>
            </a:r>
            <a:r>
              <a:rPr lang="en-US" altLang="de-DE" sz="1800" dirty="0" smtClean="0">
                <a:latin typeface="Arial" panose="020B0604020202020204" pitchFamily="34" charset="0"/>
                <a:cs typeface="Arial" panose="020B0604020202020204" pitchFamily="34" charset="0"/>
              </a:rPr>
              <a:t>actually</a:t>
            </a:r>
            <a:r>
              <a:rPr lang="hu-HU" altLang="de-DE" sz="1800" dirty="0" smtClean="0">
                <a:latin typeface="Arial" panose="020B0604020202020204" pitchFamily="34" charset="0"/>
                <a:cs typeface="Arial" panose="020B0604020202020204" pitchFamily="34" charset="0"/>
              </a:rPr>
              <a:t> </a:t>
            </a:r>
            <a:r>
              <a:rPr lang="en-US" altLang="de-DE" sz="1800" dirty="0" smtClean="0">
                <a:latin typeface="Arial" panose="020B0604020202020204" pitchFamily="34" charset="0"/>
                <a:cs typeface="Arial" panose="020B0604020202020204" pitchFamily="34" charset="0"/>
              </a:rPr>
              <a:t>not </a:t>
            </a:r>
            <a:r>
              <a:rPr lang="en-US" altLang="de-DE" sz="1800" dirty="0">
                <a:latin typeface="Arial" panose="020B0604020202020204" pitchFamily="34" charset="0"/>
                <a:cs typeface="Arial" panose="020B0604020202020204" pitchFamily="34" charset="0"/>
              </a:rPr>
              <a:t>necessary at </a:t>
            </a:r>
            <a:r>
              <a:rPr lang="en-US" altLang="de-DE" sz="1800" dirty="0" smtClean="0">
                <a:latin typeface="Arial" panose="020B0604020202020204" pitchFamily="34" charset="0"/>
                <a:cs typeface="Arial" panose="020B0604020202020204" pitchFamily="34" charset="0"/>
              </a:rPr>
              <a:t>all</a:t>
            </a:r>
            <a:r>
              <a:rPr lang="hu-HU" altLang="de-DE" sz="1800" dirty="0" smtClean="0">
                <a:latin typeface="Arial" panose="020B0604020202020204" pitchFamily="34" charset="0"/>
                <a:cs typeface="Arial" panose="020B0604020202020204" pitchFamily="34" charset="0"/>
              </a:rPr>
              <a:t> (EFET)</a:t>
            </a:r>
          </a:p>
          <a:p>
            <a:pPr lvl="0" eaLnBrk="1" hangingPunct="1">
              <a:buSzPct val="150000"/>
            </a:pPr>
            <a:r>
              <a:rPr lang="en-GB" sz="1800" dirty="0"/>
              <a:t>Minimum criteria</a:t>
            </a:r>
            <a:r>
              <a:rPr lang="en-GB" sz="1800" dirty="0" smtClean="0"/>
              <a:t>.</a:t>
            </a:r>
            <a:r>
              <a:rPr lang="hu-HU" sz="1800" dirty="0" smtClean="0"/>
              <a:t> </a:t>
            </a:r>
            <a:r>
              <a:rPr lang="hu-HU" sz="1800" dirty="0" err="1" smtClean="0"/>
              <a:t>Suggested</a:t>
            </a:r>
            <a:r>
              <a:rPr lang="hu-HU" sz="1800" dirty="0" smtClean="0"/>
              <a:t> </a:t>
            </a:r>
            <a:r>
              <a:rPr lang="hu-HU" sz="1800" dirty="0" err="1" smtClean="0"/>
              <a:t>to</a:t>
            </a:r>
            <a:r>
              <a:rPr lang="hu-HU" sz="1800" dirty="0" smtClean="0"/>
              <a:t> </a:t>
            </a:r>
            <a:r>
              <a:rPr lang="en-GB" sz="1800" dirty="0" err="1" smtClean="0"/>
              <a:t>remov</a:t>
            </a:r>
            <a:r>
              <a:rPr lang="hu-HU" sz="1800" dirty="0" smtClean="0"/>
              <a:t>e</a:t>
            </a:r>
            <a:r>
              <a:rPr lang="en-GB" sz="1800" dirty="0" smtClean="0"/>
              <a:t> </a:t>
            </a:r>
            <a:r>
              <a:rPr lang="en-GB" sz="1800" dirty="0"/>
              <a:t>the word ”minimum”. They do not think „minimum criteria” are what is needed, instead we need to move towards an exhaustive list (of course some items can remain at the discretion of national authorities, but to achieve harmonisation we need some sort of restriction of licensing rules</a:t>
            </a:r>
            <a:r>
              <a:rPr lang="en-GB" sz="1800" dirty="0" smtClean="0"/>
              <a:t>).</a:t>
            </a:r>
            <a:r>
              <a:rPr lang="hu-HU" sz="1800" dirty="0" smtClean="0"/>
              <a:t> (RWE)</a:t>
            </a:r>
          </a:p>
          <a:p>
            <a:pPr eaLnBrk="1" hangingPunct="1">
              <a:buSzPct val="150000"/>
            </a:pPr>
            <a:r>
              <a:rPr lang="en-GB" sz="1800" dirty="0" smtClean="0"/>
              <a:t>In </a:t>
            </a:r>
            <a:r>
              <a:rPr lang="en-GB" sz="1800" dirty="0"/>
              <a:t>our view this project would be equally relevant and useful for the electricity sector, so we propose to extend its scope</a:t>
            </a:r>
            <a:r>
              <a:rPr lang="en-GB" sz="1800" dirty="0" smtClean="0"/>
              <a:t>.</a:t>
            </a:r>
            <a:r>
              <a:rPr lang="hu-HU" sz="1800" dirty="0" smtClean="0"/>
              <a:t> (RWE)</a:t>
            </a:r>
          </a:p>
          <a:p>
            <a:pPr eaLnBrk="1" hangingPunct="1">
              <a:buSzPct val="150000"/>
            </a:pPr>
            <a:r>
              <a:rPr lang="en-GB" sz="1800" dirty="0" smtClean="0"/>
              <a:t>Suggest</a:t>
            </a:r>
            <a:r>
              <a:rPr lang="hu-HU" sz="1800" dirty="0" smtClean="0"/>
              <a:t>ion of</a:t>
            </a:r>
            <a:r>
              <a:rPr lang="en-GB" sz="1800" dirty="0" smtClean="0"/>
              <a:t> </a:t>
            </a:r>
            <a:r>
              <a:rPr lang="en-GB" sz="1800" dirty="0"/>
              <a:t>a relevant analysis of the ACER Public Consultation Paper on Functioning and Usefulness of the European Register of Market Participants</a:t>
            </a:r>
            <a:r>
              <a:rPr lang="en-GB" sz="1800" dirty="0" smtClean="0"/>
              <a:t>.</a:t>
            </a:r>
            <a:r>
              <a:rPr lang="hu-HU" sz="1800" dirty="0" smtClean="0"/>
              <a:t> (AEEGSI)</a:t>
            </a:r>
          </a:p>
          <a:p>
            <a:pPr eaLnBrk="1" hangingPunct="1">
              <a:buSzPct val="150000"/>
            </a:pPr>
            <a:r>
              <a:rPr lang="en-US" sz="1800" dirty="0"/>
              <a:t>Probably it would be better to split between virtual and physical traders</a:t>
            </a:r>
            <a:r>
              <a:rPr lang="en-US" sz="1800" dirty="0" smtClean="0"/>
              <a:t>.</a:t>
            </a:r>
            <a:r>
              <a:rPr lang="hu-HU" sz="1800" dirty="0" smtClean="0"/>
              <a:t> (</a:t>
            </a:r>
            <a:r>
              <a:rPr lang="hu-HU" sz="1800" dirty="0" err="1" smtClean="0"/>
              <a:t>E-Control</a:t>
            </a:r>
            <a:r>
              <a:rPr lang="hu-HU" sz="1800" dirty="0" smtClean="0"/>
              <a:t>)</a:t>
            </a:r>
          </a:p>
          <a:p>
            <a:pPr eaLnBrk="1" hangingPunct="1">
              <a:buSzPct val="150000"/>
            </a:pPr>
            <a:r>
              <a:rPr lang="en-US" sz="1800" dirty="0"/>
              <a:t>National rules shall be clear on whether the trader shall notify the NRA or if it is done through an </a:t>
            </a:r>
            <a:r>
              <a:rPr lang="en-US" sz="1800" dirty="0" smtClean="0"/>
              <a:t>intermediary</a:t>
            </a:r>
            <a:r>
              <a:rPr lang="hu-HU" sz="1800" dirty="0" smtClean="0"/>
              <a:t> </a:t>
            </a:r>
            <a:r>
              <a:rPr lang="en-US" sz="1800" dirty="0" err="1" smtClean="0"/>
              <a:t>eg</a:t>
            </a:r>
            <a:r>
              <a:rPr lang="en-US" sz="1800" dirty="0"/>
              <a:t>. </a:t>
            </a:r>
            <a:r>
              <a:rPr lang="en-US" sz="1800" dirty="0" smtClean="0"/>
              <a:t>TSO</a:t>
            </a:r>
            <a:r>
              <a:rPr lang="hu-HU" sz="1800" dirty="0" smtClean="0"/>
              <a:t>. (</a:t>
            </a:r>
            <a:r>
              <a:rPr lang="hu-HU" sz="1800" dirty="0" err="1" smtClean="0"/>
              <a:t>E-Control</a:t>
            </a:r>
            <a:r>
              <a:rPr lang="hu-HU" sz="1800" dirty="0" smtClean="0"/>
              <a:t>)</a:t>
            </a:r>
          </a:p>
          <a:p>
            <a:pPr eaLnBrk="1" hangingPunct="1">
              <a:buSzPct val="150000"/>
            </a:pPr>
            <a:endParaRPr lang="hu-HU" sz="1800" dirty="0"/>
          </a:p>
          <a:p>
            <a:pPr eaLnBrk="1" hangingPunct="1">
              <a:buSzPct val="150000"/>
            </a:pPr>
            <a:endParaRPr lang="hu-HU" sz="1800" dirty="0"/>
          </a:p>
          <a:p>
            <a:pPr lvl="0" eaLnBrk="1" hangingPunct="1">
              <a:buSzPct val="150000"/>
            </a:pPr>
            <a:endParaRPr lang="hu-HU" sz="1800" dirty="0"/>
          </a:p>
          <a:p>
            <a:pPr eaLnBrk="1" hangingPunct="1">
              <a:buSzPct val="150000"/>
            </a:pPr>
            <a:endParaRPr lang="hu-HU" altLang="de-DE" sz="1800" dirty="0" smtClean="0">
              <a:latin typeface="Arial" panose="020B0604020202020204" pitchFamily="34" charset="0"/>
              <a:cs typeface="Arial" panose="020B0604020202020204" pitchFamily="34" charset="0"/>
            </a:endParaRPr>
          </a:p>
          <a:p>
            <a:pPr eaLnBrk="1" hangingPunct="1">
              <a:buSzPct val="150000"/>
            </a:pPr>
            <a:endParaRPr lang="hu-HU" altLang="de-DE" sz="1800" dirty="0" smtClean="0">
              <a:latin typeface="Arial" panose="020B0604020202020204" pitchFamily="34" charset="0"/>
              <a:cs typeface="Arial" panose="020B0604020202020204" pitchFamily="34" charset="0"/>
            </a:endParaRPr>
          </a:p>
          <a:p>
            <a:pPr eaLnBrk="1" hangingPunct="1">
              <a:buSzPct val="150000"/>
            </a:pPr>
            <a:endParaRPr lang="en-US" altLang="de-DE" sz="1800" dirty="0" smtClean="0">
              <a:latin typeface="Arial" panose="020B0604020202020204" pitchFamily="34" charset="0"/>
              <a:cs typeface="Arial" panose="020B0604020202020204" pitchFamily="34" charset="0"/>
            </a:endParaRPr>
          </a:p>
          <a:p>
            <a:pPr eaLnBrk="1" hangingPunct="1">
              <a:buSzPct val="85000"/>
              <a:buFont typeface="Arial" panose="020B0604020202020204" pitchFamily="34" charset="0"/>
              <a:buChar char="•"/>
            </a:pPr>
            <a:endParaRPr lang="fr-BE" altLang="de-DE" dirty="0" smtClean="0">
              <a:solidFill>
                <a:srgbClr val="898989"/>
              </a:solidFill>
              <a:latin typeface="Arial" panose="020B0604020202020204" pitchFamily="34" charset="0"/>
              <a:cs typeface="Arial" panose="020B0604020202020204" pitchFamily="34" charset="0"/>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20th GRI SSE Stakeholder Group Meeting</a:t>
            </a:r>
            <a:r>
              <a:rPr lang="hu-HU" altLang="de-DE" b="1" dirty="0" smtClean="0">
                <a:solidFill>
                  <a:srgbClr val="FFFFFF"/>
                </a:solidFill>
              </a:rPr>
              <a:t>    </a:t>
            </a:r>
            <a:r>
              <a:rPr lang="en-US" altLang="de-DE" b="1" dirty="0" smtClean="0">
                <a:solidFill>
                  <a:srgbClr val="FFFFFF"/>
                </a:solidFill>
              </a:rPr>
              <a:t>Budapest, 8 July 2016</a:t>
            </a:r>
            <a:endParaRPr lang="en-US" altLang="de-DE" b="1" dirty="0">
              <a:solidFill>
                <a:srgbClr val="FFFFFF"/>
              </a:solidFill>
            </a:endParaRPr>
          </a:p>
        </p:txBody>
      </p:sp>
    </p:spTree>
    <p:extLst>
      <p:ext uri="{BB962C8B-B14F-4D97-AF65-F5344CB8AC3E}">
        <p14:creationId xmlns:p14="http://schemas.microsoft.com/office/powerpoint/2010/main" val="655774442"/>
      </p:ext>
    </p:extLst>
  </p:cSld>
  <p:clrMapOvr>
    <a:masterClrMapping/>
  </p:clrMapOvr>
  <p:transition spd="med">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licence</a:t>
            </a:r>
            <a:r>
              <a:rPr lang="en-US" altLang="de-DE" sz="1800" b="1" dirty="0" smtClean="0">
                <a:solidFill>
                  <a:schemeClr val="bg1"/>
                </a:solidFill>
              </a:rPr>
              <a:t>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539750" y="1670050"/>
            <a:ext cx="8129588" cy="4176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Font typeface="Arial" charset="0"/>
              <a:buNone/>
            </a:pPr>
            <a:endParaRPr lang="fr-BE" altLang="de-DE" smtClean="0">
              <a:solidFill>
                <a:srgbClr val="898989"/>
              </a:solidFill>
            </a:endParaRPr>
          </a:p>
          <a:p>
            <a:pPr marL="0" indent="0" eaLnBrk="1" hangingPunct="1">
              <a:buSzPct val="150000"/>
              <a:buFont typeface="Arial" charset="0"/>
              <a:buChar char="•"/>
            </a:pPr>
            <a:endParaRPr lang="fr-BE" altLang="de-DE" smtClean="0">
              <a:solidFill>
                <a:srgbClr val="898989"/>
              </a:solidFill>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20th GRI SSE Stakeholder Group Meeting</a:t>
            </a:r>
            <a:r>
              <a:rPr lang="hu-HU" altLang="de-DE" b="1" dirty="0" smtClean="0">
                <a:solidFill>
                  <a:srgbClr val="FFFFFF"/>
                </a:solidFill>
              </a:rPr>
              <a:t>    </a:t>
            </a:r>
            <a:r>
              <a:rPr lang="en-US" altLang="de-DE" b="1" dirty="0" smtClean="0">
                <a:solidFill>
                  <a:srgbClr val="FFFFFF"/>
                </a:solidFill>
              </a:rPr>
              <a:t>Budapest, 8 July 2016</a:t>
            </a:r>
            <a:endParaRPr lang="en-US" altLang="de-DE" b="1" dirty="0">
              <a:solidFill>
                <a:srgbClr val="FFFFFF"/>
              </a:solidFill>
            </a:endParaRPr>
          </a:p>
        </p:txBody>
      </p:sp>
      <p:sp>
        <p:nvSpPr>
          <p:cNvPr id="6" name="Sous-titre 2"/>
          <p:cNvSpPr txBox="1">
            <a:spLocks/>
          </p:cNvSpPr>
          <p:nvPr/>
        </p:nvSpPr>
        <p:spPr bwMode="auto">
          <a:xfrm>
            <a:off x="1547664" y="2564904"/>
            <a:ext cx="5999584" cy="158417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34" charset="-128"/>
                <a:cs typeface="+mn-cs"/>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34" charset="-128"/>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ＭＳ Ｐゴシック" pitchFamily="34" charset="-128"/>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ＭＳ Ｐゴシック" pitchFamily="34" charset="-128"/>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ＭＳ Ｐゴシック" pitchFamily="34" charset="-128"/>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a:lstStyle>
          <a:p>
            <a:pPr marL="0" indent="0" algn="ctr" eaLnBrk="1" hangingPunct="1">
              <a:buSzPct val="150000"/>
              <a:buFont typeface="Arial" charset="0"/>
              <a:buNone/>
            </a:pPr>
            <a:r>
              <a:rPr lang="en-US" b="1" kern="0" dirty="0" smtClean="0">
                <a:latin typeface="Arial" panose="020B0604020202020204" pitchFamily="34" charset="0"/>
                <a:cs typeface="Arial" panose="020B0604020202020204" pitchFamily="34" charset="0"/>
              </a:rPr>
              <a:t>Thank You for your kind attention!</a:t>
            </a:r>
            <a:endParaRPr lang="en-US" kern="0" dirty="0" smtClean="0"/>
          </a:p>
          <a:p>
            <a:pPr eaLnBrk="1" hangingPunct="1">
              <a:buSzPct val="150000"/>
            </a:pPr>
            <a:endParaRPr lang="en-US" kern="0" dirty="0" smtClean="0"/>
          </a:p>
          <a:p>
            <a:pPr eaLnBrk="1" hangingPunct="1">
              <a:buSzPct val="150000"/>
            </a:pPr>
            <a:endParaRPr lang="en-US" kern="0" dirty="0" smtClean="0"/>
          </a:p>
          <a:p>
            <a:pPr marL="0" indent="0" eaLnBrk="1" hangingPunct="1">
              <a:buSzPct val="150000"/>
              <a:buNone/>
            </a:pPr>
            <a:endParaRPr lang="en-US" altLang="de-DE" kern="0" dirty="0" smtClean="0">
              <a:latin typeface="Arial" panose="020B0604020202020204" pitchFamily="34" charset="0"/>
              <a:cs typeface="Arial" panose="020B0604020202020204" pitchFamily="34" charset="0"/>
            </a:endParaRPr>
          </a:p>
          <a:p>
            <a:pPr eaLnBrk="1" hangingPunct="1">
              <a:buSzPct val="150000"/>
            </a:pPr>
            <a:endParaRPr lang="en-US" altLang="de-DE" kern="0" dirty="0" smtClean="0">
              <a:latin typeface="Arial" panose="020B0604020202020204" pitchFamily="34" charset="0"/>
              <a:cs typeface="Arial" panose="020B0604020202020204" pitchFamily="34" charset="0"/>
            </a:endParaRPr>
          </a:p>
          <a:p>
            <a:pPr eaLnBrk="1" hangingPunct="1">
              <a:buSzPct val="85000"/>
              <a:buFont typeface="Arial" panose="020B0604020202020204" pitchFamily="34" charset="0"/>
              <a:buChar char="•"/>
            </a:pPr>
            <a:endParaRPr lang="en-US" altLang="de-DE" sz="4000" kern="0" dirty="0" smtClean="0">
              <a:solidFill>
                <a:srgbClr val="89898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0015650"/>
      </p:ext>
    </p:extLst>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licence</a:t>
            </a:r>
            <a:r>
              <a:rPr lang="en-US" altLang="de-DE" sz="1800" b="1" dirty="0" smtClean="0">
                <a:solidFill>
                  <a:schemeClr val="bg1"/>
                </a:solidFill>
              </a:rPr>
              <a:t>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539750" y="1670050"/>
            <a:ext cx="8129588" cy="4176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Font typeface="Arial" charset="0"/>
              <a:buNone/>
            </a:pPr>
            <a:endParaRPr lang="fr-BE" altLang="de-DE" smtClean="0">
              <a:solidFill>
                <a:srgbClr val="898989"/>
              </a:solidFill>
            </a:endParaRPr>
          </a:p>
          <a:p>
            <a:pPr marL="0" indent="0" eaLnBrk="1" hangingPunct="1">
              <a:buSzPct val="150000"/>
              <a:buFont typeface="Arial" charset="0"/>
              <a:buChar char="•"/>
            </a:pPr>
            <a:endParaRPr lang="fr-BE" altLang="de-DE" smtClean="0">
              <a:solidFill>
                <a:srgbClr val="898989"/>
              </a:solidFill>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20th GRI SSE Stakeholder Group Meeting</a:t>
            </a:r>
            <a:r>
              <a:rPr lang="hu-HU" altLang="de-DE" b="1" dirty="0" smtClean="0">
                <a:solidFill>
                  <a:srgbClr val="FFFFFF"/>
                </a:solidFill>
              </a:rPr>
              <a:t>    </a:t>
            </a:r>
            <a:r>
              <a:rPr lang="en-US" altLang="de-DE" b="1" dirty="0" smtClean="0">
                <a:solidFill>
                  <a:srgbClr val="FFFFFF"/>
                </a:solidFill>
              </a:rPr>
              <a:t>Budapest, 8 July 2016</a:t>
            </a:r>
            <a:endParaRPr lang="en-US" altLang="de-DE" b="1" dirty="0">
              <a:solidFill>
                <a:srgbClr val="FFFFFF"/>
              </a:solidFill>
            </a:endParaRPr>
          </a:p>
        </p:txBody>
      </p:sp>
      <p:sp>
        <p:nvSpPr>
          <p:cNvPr id="2" name="Szövegdoboz 1"/>
          <p:cNvSpPr txBox="1"/>
          <p:nvPr/>
        </p:nvSpPr>
        <p:spPr>
          <a:xfrm>
            <a:off x="684213" y="1700808"/>
            <a:ext cx="7920037" cy="4924425"/>
          </a:xfrm>
          <a:prstGeom prst="rect">
            <a:avLst/>
          </a:prstGeom>
          <a:noFill/>
        </p:spPr>
        <p:txBody>
          <a:bodyPr>
            <a:spAutoFit/>
          </a:bodyPr>
          <a:lstStyle/>
          <a:p>
            <a:pPr algn="just">
              <a:defRPr/>
            </a:pPr>
            <a:r>
              <a:rPr lang="en-US" sz="2800" b="1" dirty="0"/>
              <a:t>Preliminaries</a:t>
            </a:r>
            <a:r>
              <a:rPr lang="en-US" sz="2800" b="1" dirty="0" smtClean="0"/>
              <a:t>:</a:t>
            </a:r>
            <a:endParaRPr lang="hu-HU" sz="2800" b="1" dirty="0" smtClean="0"/>
          </a:p>
          <a:p>
            <a:pPr algn="just">
              <a:defRPr/>
            </a:pPr>
            <a:endParaRPr lang="en-US" sz="2800" b="1" dirty="0"/>
          </a:p>
          <a:p>
            <a:pPr algn="just">
              <a:defRPr/>
            </a:pPr>
            <a:r>
              <a:rPr lang="en-US" sz="2400" b="1" dirty="0"/>
              <a:t>The project has been initiated at a sub-regional level in the V4 countries. The NRAs of the V4 completed a survey; the responses were summarized afterwards and discussed at a number of fora. The benefits of a sub-regional solution were found to be limited by the lack of infrastructure that connects the V4 countries. The lessons of the project and the expressed demand of network users for modifications call for continuing the project with an extended geographical scope</a:t>
            </a:r>
            <a:r>
              <a:rPr lang="en-US" sz="2400" b="1" dirty="0" smtClean="0"/>
              <a:t>.</a:t>
            </a:r>
            <a:r>
              <a:rPr lang="hu-HU" sz="2400" b="1" dirty="0" smtClean="0"/>
              <a:t> </a:t>
            </a:r>
            <a:r>
              <a:rPr lang="en-GB" sz="2400" dirty="0"/>
              <a:t>(extension of former Project XI)</a:t>
            </a:r>
            <a:endParaRPr lang="en-US" sz="2400" b="1" dirty="0"/>
          </a:p>
          <a:p>
            <a:pPr>
              <a:defRPr/>
            </a:pPr>
            <a:endParaRPr lang="hu-HU" dirty="0"/>
          </a:p>
        </p:txBody>
      </p:sp>
    </p:spTree>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licence</a:t>
            </a:r>
            <a:r>
              <a:rPr lang="en-US" altLang="de-DE" sz="1800" b="1" dirty="0" smtClean="0">
                <a:solidFill>
                  <a:schemeClr val="bg1"/>
                </a:solidFill>
              </a:rPr>
              <a:t>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611560" y="1556792"/>
            <a:ext cx="8129588" cy="48101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lgn="just">
              <a:buNone/>
            </a:pPr>
            <a:r>
              <a:rPr lang="hu-HU" sz="2400" b="1" dirty="0" smtClean="0">
                <a:latin typeface="Arial" panose="020B0604020202020204" pitchFamily="34" charset="0"/>
                <a:cs typeface="Arial" panose="020B0604020202020204" pitchFamily="34" charset="0"/>
              </a:rPr>
              <a:t>I.   </a:t>
            </a:r>
            <a:r>
              <a:rPr lang="hu-HU" sz="2400" b="1" dirty="0" err="1" smtClean="0">
                <a:latin typeface="Arial" panose="020B0604020202020204" pitchFamily="34" charset="0"/>
                <a:cs typeface="Arial" panose="020B0604020202020204" pitchFamily="34" charset="0"/>
              </a:rPr>
              <a:t>Introduction</a:t>
            </a:r>
            <a:endParaRPr lang="hu-HU" sz="2400" b="1" dirty="0" smtClean="0">
              <a:latin typeface="Arial" panose="020B0604020202020204" pitchFamily="34" charset="0"/>
              <a:cs typeface="Arial" panose="020B0604020202020204" pitchFamily="34" charset="0"/>
            </a:endParaRPr>
          </a:p>
          <a:p>
            <a:pPr marL="0" indent="0" algn="just">
              <a:buNone/>
            </a:pPr>
            <a:endParaRPr lang="hu-HU" sz="2400" b="1" dirty="0" smtClean="0">
              <a:latin typeface="Arial" panose="020B0604020202020204" pitchFamily="34" charset="0"/>
              <a:cs typeface="Arial" panose="020B0604020202020204" pitchFamily="34" charset="0"/>
            </a:endParaRPr>
          </a:p>
          <a:p>
            <a:pPr marL="0" indent="0" algn="just">
              <a:buNone/>
            </a:pPr>
            <a:r>
              <a:rPr lang="en-GB" sz="2400" b="1" dirty="0" smtClean="0">
                <a:latin typeface="Arial" panose="020B0604020202020204" pitchFamily="34" charset="0"/>
                <a:cs typeface="Arial" panose="020B0604020202020204" pitchFamily="34" charset="0"/>
              </a:rPr>
              <a:t>The </a:t>
            </a:r>
            <a:r>
              <a:rPr lang="en-GB" sz="2400" b="1" dirty="0">
                <a:latin typeface="Arial" panose="020B0604020202020204" pitchFamily="34" charset="0"/>
                <a:cs typeface="Arial" panose="020B0604020202020204" pitchFamily="34" charset="0"/>
              </a:rPr>
              <a:t>objective of the </a:t>
            </a:r>
            <a:r>
              <a:rPr lang="hu-HU" sz="2400" b="1" dirty="0" smtClean="0">
                <a:latin typeface="Arial" panose="020B0604020202020204" pitchFamily="34" charset="0"/>
                <a:cs typeface="Arial" panose="020B0604020202020204" pitchFamily="34" charset="0"/>
              </a:rPr>
              <a:t>project </a:t>
            </a:r>
            <a:r>
              <a:rPr lang="en-GB" sz="2400" b="1" dirty="0" smtClean="0">
                <a:latin typeface="Arial" panose="020B0604020202020204" pitchFamily="34" charset="0"/>
                <a:cs typeface="Arial" panose="020B0604020202020204" pitchFamily="34" charset="0"/>
              </a:rPr>
              <a:t>is </a:t>
            </a:r>
            <a:r>
              <a:rPr lang="en-GB" sz="2400" b="1" dirty="0">
                <a:latin typeface="Arial" panose="020B0604020202020204" pitchFamily="34" charset="0"/>
                <a:cs typeface="Arial" panose="020B0604020202020204" pitchFamily="34" charset="0"/>
              </a:rPr>
              <a:t>to jointly develop a proposal for the definition of a cluster of minimum criteria that can be supported by all regulatory regimes in the field of natural gas wholesale trade licensing in the GRI SSE region in order to:</a:t>
            </a:r>
            <a:endParaRPr lang="hu-HU" sz="2400" b="1" dirty="0">
              <a:latin typeface="Arial" panose="020B0604020202020204" pitchFamily="34" charset="0"/>
              <a:cs typeface="Arial" panose="020B0604020202020204" pitchFamily="34" charset="0"/>
            </a:endParaRPr>
          </a:p>
          <a:p>
            <a:pPr lvl="0" algn="just"/>
            <a:r>
              <a:rPr lang="en-GB" sz="2400" b="1" dirty="0">
                <a:latin typeface="Arial" panose="020B0604020202020204" pitchFamily="34" charset="0"/>
                <a:cs typeface="Arial" panose="020B0604020202020204" pitchFamily="34" charset="0"/>
              </a:rPr>
              <a:t>minimize administrative burdens to cross-border wholesale trade while maintaining the transparency of licensing regimes; and</a:t>
            </a:r>
            <a:endParaRPr lang="hu-HU" sz="2400" b="1" dirty="0">
              <a:latin typeface="Arial" panose="020B0604020202020204" pitchFamily="34" charset="0"/>
              <a:cs typeface="Arial" panose="020B0604020202020204" pitchFamily="34" charset="0"/>
            </a:endParaRPr>
          </a:p>
          <a:p>
            <a:pPr lvl="0" algn="just"/>
            <a:r>
              <a:rPr lang="en-GB" sz="2400" b="1" dirty="0">
                <a:latin typeface="Arial" panose="020B0604020202020204" pitchFamily="34" charset="0"/>
                <a:cs typeface="Arial" panose="020B0604020202020204" pitchFamily="34" charset="0"/>
              </a:rPr>
              <a:t>maintain sufficient regulatory supervision for all concerned NRAs.</a:t>
            </a:r>
            <a:endParaRPr lang="hu-HU" sz="2400" b="1" dirty="0">
              <a:latin typeface="Arial" panose="020B0604020202020204" pitchFamily="34" charset="0"/>
              <a:cs typeface="Arial" panose="020B0604020202020204" pitchFamily="34" charset="0"/>
            </a:endParaRPr>
          </a:p>
          <a:p>
            <a:pPr marL="0" indent="0" eaLnBrk="1" hangingPunct="1">
              <a:buSzPct val="150000"/>
              <a:buFont typeface="Arial" charset="0"/>
              <a:buNone/>
            </a:pPr>
            <a:endParaRPr lang="fr-BE" altLang="de-DE" dirty="0" smtClean="0">
              <a:solidFill>
                <a:srgbClr val="898989"/>
              </a:solidFill>
            </a:endParaRPr>
          </a:p>
          <a:p>
            <a:pPr marL="0" indent="0" eaLnBrk="1" hangingPunct="1">
              <a:buSzPct val="150000"/>
              <a:buFont typeface="Arial" charset="0"/>
              <a:buChar char="•"/>
            </a:pPr>
            <a:endParaRPr lang="fr-BE" altLang="de-DE" dirty="0" smtClean="0">
              <a:solidFill>
                <a:srgbClr val="898989"/>
              </a:solidFill>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20th GRI SSE Stakeholder Group Meeting</a:t>
            </a:r>
            <a:r>
              <a:rPr lang="hu-HU" altLang="de-DE" b="1" dirty="0" smtClean="0">
                <a:solidFill>
                  <a:srgbClr val="FFFFFF"/>
                </a:solidFill>
              </a:rPr>
              <a:t>    </a:t>
            </a:r>
            <a:r>
              <a:rPr lang="en-US" altLang="de-DE" b="1" dirty="0" smtClean="0">
                <a:solidFill>
                  <a:srgbClr val="FFFFFF"/>
                </a:solidFill>
              </a:rPr>
              <a:t>Budapest, 8 July 2016</a:t>
            </a:r>
            <a:endParaRPr lang="en-US" altLang="de-DE" b="1" dirty="0">
              <a:solidFill>
                <a:srgbClr val="FFFFFF"/>
              </a:solidFill>
            </a:endParaRPr>
          </a:p>
        </p:txBody>
      </p:sp>
    </p:spTree>
    <p:extLst>
      <p:ext uri="{BB962C8B-B14F-4D97-AF65-F5344CB8AC3E}">
        <p14:creationId xmlns:p14="http://schemas.microsoft.com/office/powerpoint/2010/main" val="2686907325"/>
      </p:ext>
    </p:extLst>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licence</a:t>
            </a:r>
            <a:r>
              <a:rPr lang="en-US" altLang="de-DE" sz="1800" b="1" dirty="0" smtClean="0">
                <a:solidFill>
                  <a:schemeClr val="bg1"/>
                </a:solidFill>
              </a:rPr>
              <a:t>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683568" y="1268760"/>
            <a:ext cx="8129588" cy="481009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None/>
            </a:pPr>
            <a:r>
              <a:rPr lang="hu-HU" sz="2400" b="1" dirty="0" smtClean="0">
                <a:latin typeface="Arial" panose="020B0604020202020204" pitchFamily="34" charset="0"/>
                <a:cs typeface="Arial" panose="020B0604020202020204" pitchFamily="34" charset="0"/>
              </a:rPr>
              <a:t>I. </a:t>
            </a:r>
            <a:r>
              <a:rPr lang="en-US" sz="2400" b="1" dirty="0" smtClean="0">
                <a:latin typeface="Arial" panose="020B0604020202020204" pitchFamily="34" charset="0"/>
                <a:cs typeface="Arial" panose="020B0604020202020204" pitchFamily="34" charset="0"/>
              </a:rPr>
              <a:t>Introduction</a:t>
            </a:r>
            <a:endParaRPr lang="hu-HU" sz="2400" b="1" dirty="0" smtClean="0">
              <a:latin typeface="Arial" panose="020B0604020202020204" pitchFamily="34" charset="0"/>
              <a:cs typeface="Arial" panose="020B0604020202020204" pitchFamily="34" charset="0"/>
            </a:endParaRPr>
          </a:p>
          <a:p>
            <a:pPr marL="0" indent="0" eaLnBrk="1" hangingPunct="1">
              <a:buSzPct val="150000"/>
              <a:buNone/>
            </a:pPr>
            <a:endParaRPr lang="en-US" sz="2400" b="1" dirty="0" smtClean="0">
              <a:latin typeface="Arial" panose="020B0604020202020204" pitchFamily="34" charset="0"/>
              <a:cs typeface="Arial" panose="020B0604020202020204" pitchFamily="34" charset="0"/>
            </a:endParaRPr>
          </a:p>
          <a:p>
            <a:pPr algn="just" eaLnBrk="1" hangingPunct="1">
              <a:buSzPct val="150000"/>
            </a:pPr>
            <a:r>
              <a:rPr lang="en-US" sz="2300" b="1" dirty="0" smtClean="0">
                <a:latin typeface="Arial" panose="020B0604020202020204" pitchFamily="34" charset="0"/>
                <a:cs typeface="Arial" panose="020B0604020202020204" pitchFamily="34" charset="0"/>
              </a:rPr>
              <a:t>T</a:t>
            </a:r>
            <a:r>
              <a:rPr lang="hu-HU" sz="2300" b="1" dirty="0" smtClean="0">
                <a:latin typeface="Arial" panose="020B0604020202020204" pitchFamily="34" charset="0"/>
                <a:cs typeface="Arial" panose="020B0604020202020204" pitchFamily="34" charset="0"/>
              </a:rPr>
              <a:t>he</a:t>
            </a:r>
            <a:r>
              <a:rPr lang="en-US" sz="2300" b="1" dirty="0" smtClean="0">
                <a:latin typeface="Arial" panose="020B0604020202020204" pitchFamily="34" charset="0"/>
                <a:cs typeface="Arial" panose="020B0604020202020204" pitchFamily="34" charset="0"/>
              </a:rPr>
              <a:t> minimum set of criteria shall function as the basis for mutually recognizing authorizations to conduct natural gas wholesale trade</a:t>
            </a:r>
            <a:r>
              <a:rPr lang="hu-HU" sz="2300" b="1" dirty="0" smtClean="0">
                <a:latin typeface="Arial" panose="020B0604020202020204" pitchFamily="34" charset="0"/>
                <a:cs typeface="Arial" panose="020B0604020202020204" pitchFamily="34" charset="0"/>
              </a:rPr>
              <a:t>.</a:t>
            </a:r>
            <a:r>
              <a:rPr lang="en-US" sz="2300" b="1" dirty="0" smtClean="0">
                <a:latin typeface="Arial" panose="020B0604020202020204" pitchFamily="34" charset="0"/>
                <a:cs typeface="Arial" panose="020B0604020202020204" pitchFamily="34" charset="0"/>
              </a:rPr>
              <a:t> </a:t>
            </a:r>
            <a:endParaRPr lang="hu-HU" sz="2300" b="1" dirty="0" smtClean="0">
              <a:latin typeface="Arial" panose="020B0604020202020204" pitchFamily="34" charset="0"/>
              <a:cs typeface="Arial" panose="020B0604020202020204" pitchFamily="34" charset="0"/>
            </a:endParaRPr>
          </a:p>
          <a:p>
            <a:pPr algn="just" eaLnBrk="1" hangingPunct="1">
              <a:buSzPct val="150000"/>
            </a:pPr>
            <a:r>
              <a:rPr lang="en-US" sz="2300" b="1" dirty="0" smtClean="0">
                <a:latin typeface="Arial" panose="020B0604020202020204" pitchFamily="34" charset="0"/>
                <a:cs typeface="Arial" panose="020B0604020202020204" pitchFamily="34" charset="0"/>
              </a:rPr>
              <a:t>It is thus pivotal that the set of criteria is defined based on the mutual understanding of all GRI SSE NRAs</a:t>
            </a:r>
            <a:r>
              <a:rPr lang="hu-HU" sz="2300" b="1" dirty="0" smtClean="0">
                <a:latin typeface="Arial" panose="020B0604020202020204" pitchFamily="34" charset="0"/>
                <a:cs typeface="Arial" panose="020B0604020202020204" pitchFamily="34" charset="0"/>
              </a:rPr>
              <a:t>.</a:t>
            </a:r>
          </a:p>
          <a:p>
            <a:pPr algn="just" eaLnBrk="1" hangingPunct="1">
              <a:buSzPct val="150000"/>
            </a:pPr>
            <a:r>
              <a:rPr lang="en-US" sz="2300" b="1" dirty="0" smtClean="0">
                <a:latin typeface="Arial" panose="020B0604020202020204" pitchFamily="34" charset="0"/>
                <a:cs typeface="Arial" panose="020B0604020202020204" pitchFamily="34" charset="0"/>
              </a:rPr>
              <a:t>The document does not base itself upon already existing regulation, but intends to develop a general economic and legal thinking that can apply in each Member State irrespective of their national specifications.</a:t>
            </a:r>
            <a:endParaRPr lang="hu-HU" sz="2300" b="1" dirty="0" smtClean="0">
              <a:latin typeface="Arial" panose="020B0604020202020204" pitchFamily="34" charset="0"/>
              <a:cs typeface="Arial" panose="020B0604020202020204" pitchFamily="34" charset="0"/>
            </a:endParaRPr>
          </a:p>
          <a:p>
            <a:pPr marL="0" indent="0" eaLnBrk="1" hangingPunct="1">
              <a:buSzPct val="150000"/>
              <a:buFont typeface="Arial" charset="0"/>
              <a:buNone/>
            </a:pPr>
            <a:endParaRPr lang="fr-BE" altLang="de-DE" dirty="0" smtClean="0">
              <a:solidFill>
                <a:srgbClr val="898989"/>
              </a:solidFill>
            </a:endParaRPr>
          </a:p>
          <a:p>
            <a:pPr marL="0" indent="0" eaLnBrk="1" hangingPunct="1">
              <a:buSzPct val="150000"/>
              <a:buFont typeface="Arial" charset="0"/>
              <a:buChar char="•"/>
            </a:pPr>
            <a:endParaRPr lang="fr-BE" altLang="de-DE" dirty="0" smtClean="0">
              <a:solidFill>
                <a:srgbClr val="898989"/>
              </a:solidFill>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20th GRI SSE Stakeholder Group Meeting</a:t>
            </a:r>
            <a:r>
              <a:rPr lang="hu-HU" altLang="de-DE" b="1" dirty="0" smtClean="0">
                <a:solidFill>
                  <a:srgbClr val="FFFFFF"/>
                </a:solidFill>
              </a:rPr>
              <a:t>    </a:t>
            </a:r>
            <a:r>
              <a:rPr lang="en-US" altLang="de-DE" b="1" dirty="0" smtClean="0">
                <a:solidFill>
                  <a:srgbClr val="FFFFFF"/>
                </a:solidFill>
              </a:rPr>
              <a:t>Budapest, 8 July 2016</a:t>
            </a:r>
            <a:endParaRPr lang="en-US" altLang="de-DE" b="1" dirty="0">
              <a:solidFill>
                <a:srgbClr val="FFFFFF"/>
              </a:solidFill>
            </a:endParaRPr>
          </a:p>
        </p:txBody>
      </p:sp>
    </p:spTree>
    <p:extLst>
      <p:ext uri="{BB962C8B-B14F-4D97-AF65-F5344CB8AC3E}">
        <p14:creationId xmlns:p14="http://schemas.microsoft.com/office/powerpoint/2010/main" val="2686907325"/>
      </p:ext>
    </p:extLst>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licence</a:t>
            </a:r>
            <a:r>
              <a:rPr lang="en-US" altLang="de-DE" sz="1800" b="1" dirty="0" smtClean="0">
                <a:solidFill>
                  <a:schemeClr val="bg1"/>
                </a:solidFill>
              </a:rPr>
              <a:t>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539552" y="1484784"/>
            <a:ext cx="8129588" cy="436197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Font typeface="Arial" charset="0"/>
              <a:buNone/>
            </a:pPr>
            <a:endParaRPr lang="fr-BE" altLang="de-DE" sz="2400" b="1" dirty="0" smtClean="0">
              <a:latin typeface="Arial" panose="020B0604020202020204" pitchFamily="34" charset="0"/>
              <a:cs typeface="Arial" panose="020B0604020202020204" pitchFamily="34" charset="0"/>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20th GRI SSE Stakeholder Group Meeting</a:t>
            </a:r>
            <a:r>
              <a:rPr lang="hu-HU" altLang="de-DE" b="1" dirty="0" smtClean="0">
                <a:solidFill>
                  <a:srgbClr val="FFFFFF"/>
                </a:solidFill>
              </a:rPr>
              <a:t>    </a:t>
            </a:r>
            <a:r>
              <a:rPr lang="en-US" altLang="de-DE" b="1" dirty="0" smtClean="0">
                <a:solidFill>
                  <a:srgbClr val="FFFFFF"/>
                </a:solidFill>
              </a:rPr>
              <a:t>Budapest, 8 July 2016</a:t>
            </a:r>
            <a:endParaRPr lang="en-US" altLang="de-DE" b="1" dirty="0">
              <a:solidFill>
                <a:srgbClr val="FFFFFF"/>
              </a:solidFill>
            </a:endParaRPr>
          </a:p>
        </p:txBody>
      </p:sp>
      <p:graphicFrame>
        <p:nvGraphicFramePr>
          <p:cNvPr id="2" name="Táblázat 1"/>
          <p:cNvGraphicFramePr>
            <a:graphicFrameLocks noGrp="1"/>
          </p:cNvGraphicFramePr>
          <p:nvPr>
            <p:extLst>
              <p:ext uri="{D42A27DB-BD31-4B8C-83A1-F6EECF244321}">
                <p14:modId xmlns:p14="http://schemas.microsoft.com/office/powerpoint/2010/main" val="2019898034"/>
              </p:ext>
            </p:extLst>
          </p:nvPr>
        </p:nvGraphicFramePr>
        <p:xfrm>
          <a:off x="539552" y="1484780"/>
          <a:ext cx="7848872" cy="4680526"/>
        </p:xfrm>
        <a:graphic>
          <a:graphicData uri="http://schemas.openxmlformats.org/drawingml/2006/table">
            <a:tbl>
              <a:tblPr firstRow="1" firstCol="1" bandRow="1">
                <a:tableStyleId>{5C22544A-7EE6-4342-B048-85BDC9FD1C3A}</a:tableStyleId>
              </a:tblPr>
              <a:tblGrid>
                <a:gridCol w="1994862"/>
                <a:gridCol w="2927005"/>
                <a:gridCol w="2927005"/>
              </a:tblGrid>
              <a:tr h="920510">
                <a:tc>
                  <a:txBody>
                    <a:bodyPr/>
                    <a:lstStyle/>
                    <a:p>
                      <a:pPr>
                        <a:lnSpc>
                          <a:spcPct val="115000"/>
                        </a:lnSpc>
                        <a:spcAft>
                          <a:spcPts val="0"/>
                        </a:spcAft>
                      </a:pPr>
                      <a:r>
                        <a:rPr lang="hu-HU" sz="1100" dirty="0">
                          <a:effectLst/>
                        </a:rPr>
                        <a:t> </a:t>
                      </a:r>
                      <a:endParaRPr lang="hu-HU" sz="1100" dirty="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Does wholesale natural gas trade require a licence?</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competent authority for issuing a licence</a:t>
                      </a:r>
                      <a:endParaRPr lang="hu-HU" sz="1100">
                        <a:effectLst/>
                        <a:latin typeface="Times New Roman"/>
                        <a:ea typeface="Calibri"/>
                        <a:cs typeface="Calibri"/>
                      </a:endParaRPr>
                    </a:p>
                  </a:txBody>
                  <a:tcPr marL="68580" marR="68580" marT="0" marB="0"/>
                </a:tc>
              </a:tr>
              <a:tr h="289232">
                <a:tc>
                  <a:txBody>
                    <a:bodyPr/>
                    <a:lstStyle/>
                    <a:p>
                      <a:pPr>
                        <a:lnSpc>
                          <a:spcPct val="115000"/>
                        </a:lnSpc>
                        <a:spcAft>
                          <a:spcPts val="0"/>
                        </a:spcAft>
                      </a:pPr>
                      <a:r>
                        <a:rPr lang="hu-HU" sz="1100">
                          <a:effectLst/>
                        </a:rPr>
                        <a:t>Austria</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No</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a:t>
                      </a:r>
                      <a:endParaRPr lang="hu-HU" sz="1100">
                        <a:effectLst/>
                        <a:latin typeface="Times New Roman"/>
                        <a:ea typeface="Calibri"/>
                        <a:cs typeface="Calibri"/>
                      </a:endParaRPr>
                    </a:p>
                  </a:txBody>
                  <a:tcPr marL="68580" marR="68580" marT="0" marB="0"/>
                </a:tc>
              </a:tr>
              <a:tr h="289232">
                <a:tc>
                  <a:txBody>
                    <a:bodyPr/>
                    <a:lstStyle/>
                    <a:p>
                      <a:pPr>
                        <a:lnSpc>
                          <a:spcPct val="115000"/>
                        </a:lnSpc>
                        <a:spcAft>
                          <a:spcPts val="0"/>
                        </a:spcAft>
                      </a:pPr>
                      <a:r>
                        <a:rPr lang="hu-HU" sz="1100">
                          <a:effectLst/>
                        </a:rPr>
                        <a:t>Bulgaria</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 </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 </a:t>
                      </a:r>
                      <a:endParaRPr lang="hu-HU" sz="1100">
                        <a:effectLst/>
                        <a:latin typeface="Times New Roman"/>
                        <a:ea typeface="Calibri"/>
                        <a:cs typeface="Calibri"/>
                      </a:endParaRPr>
                    </a:p>
                  </a:txBody>
                  <a:tcPr marL="68580" marR="68580" marT="0" marB="0"/>
                </a:tc>
              </a:tr>
              <a:tr h="289232">
                <a:tc>
                  <a:txBody>
                    <a:bodyPr/>
                    <a:lstStyle/>
                    <a:p>
                      <a:pPr>
                        <a:lnSpc>
                          <a:spcPct val="115000"/>
                        </a:lnSpc>
                        <a:spcAft>
                          <a:spcPts val="0"/>
                        </a:spcAft>
                      </a:pPr>
                      <a:r>
                        <a:rPr lang="hu-HU" sz="1100">
                          <a:effectLst/>
                        </a:rPr>
                        <a:t>Czech Republic</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Yes</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NRA</a:t>
                      </a:r>
                      <a:endParaRPr lang="hu-HU" sz="1100">
                        <a:effectLst/>
                        <a:latin typeface="Times New Roman"/>
                        <a:ea typeface="Calibri"/>
                        <a:cs typeface="Calibri"/>
                      </a:endParaRPr>
                    </a:p>
                  </a:txBody>
                  <a:tcPr marL="68580" marR="68580" marT="0" marB="0"/>
                </a:tc>
              </a:tr>
              <a:tr h="289232">
                <a:tc>
                  <a:txBody>
                    <a:bodyPr/>
                    <a:lstStyle/>
                    <a:p>
                      <a:pPr>
                        <a:lnSpc>
                          <a:spcPct val="115000"/>
                        </a:lnSpc>
                        <a:spcAft>
                          <a:spcPts val="0"/>
                        </a:spcAft>
                      </a:pPr>
                      <a:r>
                        <a:rPr lang="hu-HU" sz="1100" dirty="0" err="1">
                          <a:effectLst/>
                        </a:rPr>
                        <a:t>Croatia</a:t>
                      </a:r>
                      <a:endParaRPr lang="hu-HU" sz="1100" dirty="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 </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 </a:t>
                      </a:r>
                      <a:endParaRPr lang="hu-HU" sz="1100">
                        <a:effectLst/>
                        <a:latin typeface="Times New Roman"/>
                        <a:ea typeface="Calibri"/>
                        <a:cs typeface="Calibri"/>
                      </a:endParaRPr>
                    </a:p>
                  </a:txBody>
                  <a:tcPr marL="68580" marR="68580" marT="0" marB="0"/>
                </a:tc>
              </a:tr>
              <a:tr h="289232">
                <a:tc>
                  <a:txBody>
                    <a:bodyPr/>
                    <a:lstStyle/>
                    <a:p>
                      <a:pPr>
                        <a:lnSpc>
                          <a:spcPct val="115000"/>
                        </a:lnSpc>
                        <a:spcAft>
                          <a:spcPts val="0"/>
                        </a:spcAft>
                      </a:pPr>
                      <a:r>
                        <a:rPr lang="hu-HU" sz="1100">
                          <a:effectLst/>
                        </a:rPr>
                        <a:t>Cyprus</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dirty="0">
                          <a:effectLst/>
                        </a:rPr>
                        <a:t> </a:t>
                      </a:r>
                      <a:r>
                        <a:rPr lang="hu-HU" sz="1100" dirty="0" smtClean="0">
                          <a:effectLst/>
                        </a:rPr>
                        <a:t>YES</a:t>
                      </a:r>
                      <a:endParaRPr lang="hu-HU" sz="1100" dirty="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dirty="0">
                          <a:effectLst/>
                        </a:rPr>
                        <a:t> </a:t>
                      </a:r>
                      <a:r>
                        <a:rPr lang="hu-HU" sz="1100" dirty="0" smtClean="0">
                          <a:effectLst/>
                        </a:rPr>
                        <a:t>NRA</a:t>
                      </a:r>
                      <a:endParaRPr lang="hu-HU" sz="1100" dirty="0">
                        <a:effectLst/>
                        <a:latin typeface="Times New Roman"/>
                        <a:ea typeface="Calibri"/>
                        <a:cs typeface="Calibri"/>
                      </a:endParaRPr>
                    </a:p>
                  </a:txBody>
                  <a:tcPr marL="68580" marR="68580" marT="0" marB="0"/>
                </a:tc>
              </a:tr>
              <a:tr h="289232">
                <a:tc>
                  <a:txBody>
                    <a:bodyPr/>
                    <a:lstStyle/>
                    <a:p>
                      <a:pPr>
                        <a:lnSpc>
                          <a:spcPct val="115000"/>
                        </a:lnSpc>
                        <a:spcAft>
                          <a:spcPts val="0"/>
                        </a:spcAft>
                      </a:pPr>
                      <a:r>
                        <a:rPr lang="hu-HU" sz="1100">
                          <a:effectLst/>
                        </a:rPr>
                        <a:t>Greece</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 </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 </a:t>
                      </a:r>
                      <a:endParaRPr lang="hu-HU" sz="1100">
                        <a:effectLst/>
                        <a:latin typeface="Times New Roman"/>
                        <a:ea typeface="Calibri"/>
                        <a:cs typeface="Calibri"/>
                      </a:endParaRPr>
                    </a:p>
                  </a:txBody>
                  <a:tcPr marL="68580" marR="68580" marT="0" marB="0"/>
                </a:tc>
              </a:tr>
              <a:tr h="289232">
                <a:tc>
                  <a:txBody>
                    <a:bodyPr/>
                    <a:lstStyle/>
                    <a:p>
                      <a:pPr>
                        <a:lnSpc>
                          <a:spcPct val="115000"/>
                        </a:lnSpc>
                        <a:spcAft>
                          <a:spcPts val="0"/>
                        </a:spcAft>
                      </a:pPr>
                      <a:r>
                        <a:rPr lang="hu-HU" sz="1100">
                          <a:effectLst/>
                        </a:rPr>
                        <a:t>Hungary</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Yes</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NRA</a:t>
                      </a:r>
                      <a:endParaRPr lang="hu-HU" sz="1100">
                        <a:effectLst/>
                        <a:latin typeface="Times New Roman"/>
                        <a:ea typeface="Calibri"/>
                        <a:cs typeface="Calibri"/>
                      </a:endParaRPr>
                    </a:p>
                  </a:txBody>
                  <a:tcPr marL="68580" marR="68580" marT="0" marB="0"/>
                </a:tc>
              </a:tr>
              <a:tr h="289232">
                <a:tc>
                  <a:txBody>
                    <a:bodyPr/>
                    <a:lstStyle/>
                    <a:p>
                      <a:pPr>
                        <a:lnSpc>
                          <a:spcPct val="115000"/>
                        </a:lnSpc>
                        <a:spcAft>
                          <a:spcPts val="0"/>
                        </a:spcAft>
                      </a:pPr>
                      <a:r>
                        <a:rPr lang="hu-HU" sz="1100">
                          <a:effectLst/>
                        </a:rPr>
                        <a:t>Italy</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No</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a:t>
                      </a:r>
                      <a:endParaRPr lang="hu-HU" sz="1100">
                        <a:effectLst/>
                        <a:latin typeface="Times New Roman"/>
                        <a:ea typeface="Calibri"/>
                        <a:cs typeface="Calibri"/>
                      </a:endParaRPr>
                    </a:p>
                  </a:txBody>
                  <a:tcPr marL="68580" marR="68580" marT="0" marB="0"/>
                </a:tc>
              </a:tr>
              <a:tr h="289232">
                <a:tc>
                  <a:txBody>
                    <a:bodyPr/>
                    <a:lstStyle/>
                    <a:p>
                      <a:pPr>
                        <a:lnSpc>
                          <a:spcPct val="115000"/>
                        </a:lnSpc>
                        <a:spcAft>
                          <a:spcPts val="0"/>
                        </a:spcAft>
                      </a:pPr>
                      <a:r>
                        <a:rPr lang="hu-HU" sz="1100">
                          <a:effectLst/>
                        </a:rPr>
                        <a:t>Poland</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Yes</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NRA</a:t>
                      </a:r>
                      <a:endParaRPr lang="hu-HU" sz="1100">
                        <a:effectLst/>
                        <a:latin typeface="Times New Roman"/>
                        <a:ea typeface="Calibri"/>
                        <a:cs typeface="Calibri"/>
                      </a:endParaRPr>
                    </a:p>
                  </a:txBody>
                  <a:tcPr marL="68580" marR="68580" marT="0" marB="0"/>
                </a:tc>
              </a:tr>
              <a:tr h="289232">
                <a:tc>
                  <a:txBody>
                    <a:bodyPr/>
                    <a:lstStyle/>
                    <a:p>
                      <a:pPr>
                        <a:lnSpc>
                          <a:spcPct val="115000"/>
                        </a:lnSpc>
                        <a:spcAft>
                          <a:spcPts val="0"/>
                        </a:spcAft>
                      </a:pPr>
                      <a:r>
                        <a:rPr lang="hu-HU" sz="1100">
                          <a:effectLst/>
                        </a:rPr>
                        <a:t>Romania</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dirty="0" err="1" smtClean="0">
                          <a:effectLst/>
                        </a:rPr>
                        <a:t>Yes</a:t>
                      </a:r>
                      <a:endParaRPr lang="hu-HU" sz="1100" dirty="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dirty="0" smtClean="0">
                          <a:effectLst/>
                        </a:rPr>
                        <a:t>NRA</a:t>
                      </a:r>
                      <a:endParaRPr lang="hu-HU" sz="1100" dirty="0">
                        <a:effectLst/>
                        <a:latin typeface="Times New Roman"/>
                        <a:ea typeface="Calibri"/>
                        <a:cs typeface="Calibri"/>
                      </a:endParaRPr>
                    </a:p>
                  </a:txBody>
                  <a:tcPr marL="68580" marR="68580" marT="0" marB="0"/>
                </a:tc>
              </a:tr>
              <a:tr h="289232">
                <a:tc>
                  <a:txBody>
                    <a:bodyPr/>
                    <a:lstStyle/>
                    <a:p>
                      <a:pPr>
                        <a:lnSpc>
                          <a:spcPct val="115000"/>
                        </a:lnSpc>
                        <a:spcAft>
                          <a:spcPts val="0"/>
                        </a:spcAft>
                      </a:pPr>
                      <a:r>
                        <a:rPr lang="hu-HU" sz="1100">
                          <a:effectLst/>
                        </a:rPr>
                        <a:t>Slovakia</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No</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a:t>
                      </a:r>
                      <a:endParaRPr lang="hu-HU" sz="1100">
                        <a:effectLst/>
                        <a:latin typeface="Times New Roman"/>
                        <a:ea typeface="Calibri"/>
                        <a:cs typeface="Calibri"/>
                      </a:endParaRPr>
                    </a:p>
                  </a:txBody>
                  <a:tcPr marL="68580" marR="68580" marT="0" marB="0"/>
                </a:tc>
              </a:tr>
              <a:tr h="289232">
                <a:tc>
                  <a:txBody>
                    <a:bodyPr/>
                    <a:lstStyle/>
                    <a:p>
                      <a:pPr>
                        <a:lnSpc>
                          <a:spcPct val="115000"/>
                        </a:lnSpc>
                        <a:spcAft>
                          <a:spcPts val="0"/>
                        </a:spcAft>
                      </a:pPr>
                      <a:r>
                        <a:rPr lang="hu-HU" sz="1100">
                          <a:effectLst/>
                        </a:rPr>
                        <a:t>Slovenia</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 </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 </a:t>
                      </a:r>
                      <a:endParaRPr lang="hu-HU" sz="1100">
                        <a:effectLst/>
                        <a:latin typeface="Times New Roman"/>
                        <a:ea typeface="Calibri"/>
                        <a:cs typeface="Calibri"/>
                      </a:endParaRPr>
                    </a:p>
                  </a:txBody>
                  <a:tcPr marL="68580" marR="68580" marT="0" marB="0"/>
                </a:tc>
              </a:tr>
              <a:tr h="289232">
                <a:tc>
                  <a:txBody>
                    <a:bodyPr/>
                    <a:lstStyle/>
                    <a:p>
                      <a:pPr>
                        <a:lnSpc>
                          <a:spcPct val="115000"/>
                        </a:lnSpc>
                        <a:spcAft>
                          <a:spcPts val="0"/>
                        </a:spcAft>
                      </a:pPr>
                      <a:r>
                        <a:rPr lang="hu-HU" sz="1100" dirty="0" err="1" smtClean="0">
                          <a:effectLst/>
                        </a:rPr>
                        <a:t>Serbia</a:t>
                      </a:r>
                      <a:endParaRPr lang="hu-HU" sz="1100" dirty="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a:effectLst/>
                        </a:rPr>
                        <a:t>Yes</a:t>
                      </a:r>
                      <a:endParaRPr lang="hu-HU" sz="1100">
                        <a:effectLst/>
                        <a:latin typeface="Times New Roman"/>
                        <a:ea typeface="Calibri"/>
                        <a:cs typeface="Calibri"/>
                      </a:endParaRPr>
                    </a:p>
                  </a:txBody>
                  <a:tcPr marL="68580" marR="68580" marT="0" marB="0"/>
                </a:tc>
                <a:tc>
                  <a:txBody>
                    <a:bodyPr/>
                    <a:lstStyle/>
                    <a:p>
                      <a:pPr algn="ctr">
                        <a:lnSpc>
                          <a:spcPct val="115000"/>
                        </a:lnSpc>
                        <a:spcAft>
                          <a:spcPts val="0"/>
                        </a:spcAft>
                      </a:pPr>
                      <a:r>
                        <a:rPr lang="hu-HU" sz="1100" dirty="0" smtClean="0">
                          <a:effectLst/>
                        </a:rPr>
                        <a:t>NRA</a:t>
                      </a:r>
                      <a:endParaRPr lang="hu-HU" sz="1100" dirty="0">
                        <a:effectLst/>
                        <a:latin typeface="Times New Roman"/>
                        <a:ea typeface="Calibri"/>
                        <a:cs typeface="Calibri"/>
                      </a:endParaRPr>
                    </a:p>
                  </a:txBody>
                  <a:tcPr marL="68580" marR="68580" marT="0" marB="0"/>
                </a:tc>
              </a:tr>
            </a:tbl>
          </a:graphicData>
        </a:graphic>
      </p:graphicFrame>
    </p:spTree>
    <p:extLst>
      <p:ext uri="{BB962C8B-B14F-4D97-AF65-F5344CB8AC3E}">
        <p14:creationId xmlns:p14="http://schemas.microsoft.com/office/powerpoint/2010/main" val="2757106952"/>
      </p:ext>
    </p:extLst>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licence</a:t>
            </a:r>
            <a:r>
              <a:rPr lang="en-US" altLang="de-DE" sz="1800" b="1" dirty="0" smtClean="0">
                <a:solidFill>
                  <a:schemeClr val="bg1"/>
                </a:solidFill>
              </a:rPr>
              <a:t>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539552" y="1556792"/>
            <a:ext cx="8129588" cy="378591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None/>
            </a:pPr>
            <a:r>
              <a:rPr lang="hu-HU" altLang="de-DE" sz="2400" b="1" dirty="0" smtClean="0">
                <a:latin typeface="Arial" panose="020B0604020202020204" pitchFamily="34" charset="0"/>
                <a:cs typeface="Arial" panose="020B0604020202020204" pitchFamily="34" charset="0"/>
              </a:rPr>
              <a:t>II. </a:t>
            </a:r>
            <a:r>
              <a:rPr lang="fr-BE" altLang="de-DE" sz="2400" b="1" dirty="0" smtClean="0">
                <a:latin typeface="Arial" panose="020B0604020202020204" pitchFamily="34" charset="0"/>
                <a:cs typeface="Arial" panose="020B0604020202020204" pitchFamily="34" charset="0"/>
              </a:rPr>
              <a:t>Legal background</a:t>
            </a:r>
            <a:endParaRPr lang="hu-HU" altLang="de-DE" sz="2400" b="1" dirty="0" smtClean="0">
              <a:latin typeface="Arial" panose="020B0604020202020204" pitchFamily="34" charset="0"/>
              <a:cs typeface="Arial" panose="020B0604020202020204" pitchFamily="34" charset="0"/>
            </a:endParaRPr>
          </a:p>
          <a:p>
            <a:pPr marL="0" indent="0" eaLnBrk="1" hangingPunct="1">
              <a:buSzPct val="150000"/>
              <a:buNone/>
            </a:pPr>
            <a:endParaRPr lang="fr-BE" altLang="de-DE" sz="2400" b="1" dirty="0" smtClean="0">
              <a:latin typeface="Arial" panose="020B0604020202020204" pitchFamily="34" charset="0"/>
              <a:cs typeface="Arial" panose="020B0604020202020204" pitchFamily="34" charset="0"/>
            </a:endParaRPr>
          </a:p>
          <a:p>
            <a:pPr marL="0" indent="0" algn="just" eaLnBrk="1" hangingPunct="1">
              <a:buSzPct val="150000"/>
              <a:buNone/>
            </a:pPr>
            <a:r>
              <a:rPr lang="hu-HU" altLang="de-DE" sz="2400" dirty="0" smtClean="0">
                <a:latin typeface="Arial" panose="020B0604020202020204" pitchFamily="34" charset="0"/>
                <a:cs typeface="Arial" panose="020B0604020202020204" pitchFamily="34" charset="0"/>
              </a:rPr>
              <a:t>A </a:t>
            </a:r>
            <a:r>
              <a:rPr lang="hu-HU" altLang="de-DE" sz="2400" dirty="0" err="1" smtClean="0">
                <a:latin typeface="Arial" panose="020B0604020202020204" pitchFamily="34" charset="0"/>
                <a:cs typeface="Arial" panose="020B0604020202020204" pitchFamily="34" charset="0"/>
              </a:rPr>
              <a:t>brief</a:t>
            </a:r>
            <a:r>
              <a:rPr lang="hu-HU" altLang="de-DE" sz="2400" dirty="0" smtClean="0">
                <a:latin typeface="Arial" panose="020B0604020202020204" pitchFamily="34" charset="0"/>
                <a:cs typeface="Arial" panose="020B0604020202020204" pitchFamily="34" charset="0"/>
              </a:rPr>
              <a:t> </a:t>
            </a:r>
            <a:r>
              <a:rPr lang="hu-HU" altLang="de-DE" sz="2400" dirty="0" err="1" smtClean="0">
                <a:latin typeface="Arial" panose="020B0604020202020204" pitchFamily="34" charset="0"/>
                <a:cs typeface="Arial" panose="020B0604020202020204" pitchFamily="34" charset="0"/>
              </a:rPr>
              <a:t>survey</a:t>
            </a:r>
            <a:r>
              <a:rPr lang="hu-HU" altLang="de-DE" sz="2400" dirty="0" smtClean="0">
                <a:latin typeface="Arial" panose="020B0604020202020204" pitchFamily="34" charset="0"/>
                <a:cs typeface="Arial" panose="020B0604020202020204" pitchFamily="34" charset="0"/>
              </a:rPr>
              <a:t> has </a:t>
            </a:r>
            <a:r>
              <a:rPr lang="hu-HU" altLang="de-DE" sz="2400" dirty="0" err="1" smtClean="0">
                <a:latin typeface="Arial" panose="020B0604020202020204" pitchFamily="34" charset="0"/>
                <a:cs typeface="Arial" panose="020B0604020202020204" pitchFamily="34" charset="0"/>
              </a:rPr>
              <a:t>been</a:t>
            </a:r>
            <a:r>
              <a:rPr lang="hu-HU" altLang="de-DE" sz="2400" dirty="0" smtClean="0">
                <a:latin typeface="Arial" panose="020B0604020202020204" pitchFamily="34" charset="0"/>
                <a:cs typeface="Arial" panose="020B0604020202020204" pitchFamily="34" charset="0"/>
              </a:rPr>
              <a:t> </a:t>
            </a:r>
            <a:r>
              <a:rPr lang="hu-HU" altLang="de-DE" sz="2400" dirty="0" err="1" smtClean="0">
                <a:latin typeface="Arial" panose="020B0604020202020204" pitchFamily="34" charset="0"/>
                <a:cs typeface="Arial" panose="020B0604020202020204" pitchFamily="34" charset="0"/>
              </a:rPr>
              <a:t>achieved</a:t>
            </a:r>
            <a:r>
              <a:rPr lang="hu-HU" altLang="de-DE" sz="2400" dirty="0" smtClean="0">
                <a:latin typeface="Arial" panose="020B0604020202020204" pitchFamily="34" charset="0"/>
                <a:cs typeface="Arial" panose="020B0604020202020204" pitchFamily="34" charset="0"/>
              </a:rPr>
              <a:t> </a:t>
            </a:r>
            <a:r>
              <a:rPr lang="hu-HU" altLang="de-DE" sz="2400" dirty="0" err="1" smtClean="0">
                <a:latin typeface="Arial" panose="020B0604020202020204" pitchFamily="34" charset="0"/>
                <a:cs typeface="Arial" panose="020B0604020202020204" pitchFamily="34" charset="0"/>
              </a:rPr>
              <a:t>concerning</a:t>
            </a:r>
            <a:r>
              <a:rPr lang="hu-HU" altLang="de-DE" sz="2400" dirty="0" smtClean="0">
                <a:latin typeface="Arial" panose="020B0604020202020204" pitchFamily="34" charset="0"/>
                <a:cs typeface="Arial" panose="020B0604020202020204" pitchFamily="34" charset="0"/>
              </a:rPr>
              <a:t> </a:t>
            </a:r>
            <a:r>
              <a:rPr lang="hu-HU" altLang="de-DE" sz="2400" dirty="0" err="1" smtClean="0">
                <a:latin typeface="Arial" panose="020B0604020202020204" pitchFamily="34" charset="0"/>
                <a:cs typeface="Arial" panose="020B0604020202020204" pitchFamily="34" charset="0"/>
              </a:rPr>
              <a:t>whether</a:t>
            </a:r>
            <a:r>
              <a:rPr lang="hu-HU" altLang="de-DE" sz="2400" dirty="0" smtClean="0">
                <a:latin typeface="Arial" panose="020B0604020202020204" pitchFamily="34" charset="0"/>
                <a:cs typeface="Arial" panose="020B0604020202020204" pitchFamily="34" charset="0"/>
              </a:rPr>
              <a:t> </a:t>
            </a:r>
            <a:r>
              <a:rPr lang="hu-HU" sz="2400" dirty="0" err="1"/>
              <a:t>wholesale</a:t>
            </a:r>
            <a:r>
              <a:rPr lang="hu-HU" sz="2400" dirty="0"/>
              <a:t> </a:t>
            </a:r>
            <a:r>
              <a:rPr lang="hu-HU" sz="2400" dirty="0" err="1"/>
              <a:t>natural</a:t>
            </a:r>
            <a:r>
              <a:rPr lang="hu-HU" sz="2400" dirty="0"/>
              <a:t> </a:t>
            </a:r>
            <a:r>
              <a:rPr lang="hu-HU" sz="2400" dirty="0" err="1"/>
              <a:t>gas</a:t>
            </a:r>
            <a:r>
              <a:rPr lang="hu-HU" sz="2400" dirty="0"/>
              <a:t> trade </a:t>
            </a:r>
            <a:r>
              <a:rPr lang="hu-HU" sz="2400" dirty="0" err="1"/>
              <a:t>require</a:t>
            </a:r>
            <a:r>
              <a:rPr lang="hu-HU" sz="2400" dirty="0"/>
              <a:t> a </a:t>
            </a:r>
            <a:r>
              <a:rPr lang="hu-HU" sz="2400" dirty="0" smtClean="0"/>
              <a:t>licence </a:t>
            </a:r>
            <a:r>
              <a:rPr lang="hu-HU" sz="2400" dirty="0" err="1" smtClean="0"/>
              <a:t>in</a:t>
            </a:r>
            <a:r>
              <a:rPr lang="hu-HU" sz="2400" dirty="0" smtClean="0"/>
              <a:t> GRI SSE </a:t>
            </a:r>
            <a:r>
              <a:rPr lang="hu-HU" sz="2400" dirty="0" err="1" smtClean="0"/>
              <a:t>countries</a:t>
            </a:r>
            <a:r>
              <a:rPr lang="hu-HU" sz="2400" dirty="0" smtClean="0"/>
              <a:t>.</a:t>
            </a:r>
          </a:p>
          <a:p>
            <a:pPr marL="0" indent="0" algn="just" eaLnBrk="1" hangingPunct="1">
              <a:buSzPct val="150000"/>
              <a:buNone/>
            </a:pPr>
            <a:endParaRPr lang="hu-HU" sz="2400" dirty="0" smtClean="0"/>
          </a:p>
          <a:p>
            <a:pPr marL="0" indent="0" algn="just" eaLnBrk="1" hangingPunct="1">
              <a:buSzPct val="150000"/>
              <a:buNone/>
            </a:pPr>
            <a:r>
              <a:rPr lang="en-GB" sz="2400" dirty="0"/>
              <a:t>The differences of natural gas trade </a:t>
            </a:r>
            <a:r>
              <a:rPr lang="hu-HU" sz="2400" dirty="0" err="1" smtClean="0"/>
              <a:t>among</a:t>
            </a:r>
            <a:r>
              <a:rPr lang="hu-HU" sz="2400" dirty="0" smtClean="0"/>
              <a:t> SSE </a:t>
            </a:r>
            <a:r>
              <a:rPr lang="hu-HU" sz="2400" dirty="0" err="1" smtClean="0"/>
              <a:t>countries</a:t>
            </a:r>
            <a:r>
              <a:rPr lang="en-GB" sz="2400" dirty="0" smtClean="0"/>
              <a:t> </a:t>
            </a:r>
            <a:r>
              <a:rPr lang="en-GB" sz="2400" dirty="0"/>
              <a:t>are well reflected by the inconsistencies of associated concepts and definitions used in national </a:t>
            </a:r>
            <a:r>
              <a:rPr lang="en-GB" sz="2400" dirty="0" smtClean="0"/>
              <a:t>regulations</a:t>
            </a:r>
            <a:r>
              <a:rPr lang="en-US" sz="2400" dirty="0" smtClean="0"/>
              <a:t>, which are of course intertwined with the difficulties caused by the heterogeneity of licensing regimes</a:t>
            </a:r>
            <a:r>
              <a:rPr lang="hu-HU" sz="2400" dirty="0" smtClean="0"/>
              <a:t>.</a:t>
            </a:r>
            <a:r>
              <a:rPr lang="en-US" sz="2400" dirty="0" smtClean="0"/>
              <a:t> </a:t>
            </a:r>
            <a:endParaRPr lang="fr-BE" altLang="de-DE" sz="2400" dirty="0" smtClean="0">
              <a:solidFill>
                <a:srgbClr val="898989"/>
              </a:solidFill>
              <a:latin typeface="Arial" panose="020B0604020202020204" pitchFamily="34" charset="0"/>
              <a:cs typeface="Arial" panose="020B0604020202020204" pitchFamily="34" charset="0"/>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20th GRI SSE Stakeholder Group Meeting</a:t>
            </a:r>
            <a:r>
              <a:rPr lang="hu-HU" altLang="de-DE" b="1" dirty="0" smtClean="0">
                <a:solidFill>
                  <a:srgbClr val="FFFFFF"/>
                </a:solidFill>
              </a:rPr>
              <a:t>    </a:t>
            </a:r>
            <a:r>
              <a:rPr lang="en-US" altLang="de-DE" b="1" dirty="0" smtClean="0">
                <a:solidFill>
                  <a:srgbClr val="FFFFFF"/>
                </a:solidFill>
              </a:rPr>
              <a:t>Budapest, 8 July 2016</a:t>
            </a:r>
            <a:endParaRPr lang="en-US" altLang="de-DE" b="1" dirty="0">
              <a:solidFill>
                <a:srgbClr val="FFFFFF"/>
              </a:solidFill>
            </a:endParaRPr>
          </a:p>
        </p:txBody>
      </p:sp>
    </p:spTree>
    <p:extLst>
      <p:ext uri="{BB962C8B-B14F-4D97-AF65-F5344CB8AC3E}">
        <p14:creationId xmlns:p14="http://schemas.microsoft.com/office/powerpoint/2010/main" val="2686907325"/>
      </p:ext>
    </p:extLst>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licence</a:t>
            </a:r>
            <a:r>
              <a:rPr lang="en-US" altLang="de-DE" sz="1800" b="1" dirty="0" smtClean="0">
                <a:solidFill>
                  <a:schemeClr val="bg1"/>
                </a:solidFill>
              </a:rPr>
              <a:t>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611560" y="1412776"/>
            <a:ext cx="8280920" cy="48965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None/>
            </a:pPr>
            <a:r>
              <a:rPr lang="fr-BE" altLang="de-DE" sz="2400" b="1" dirty="0" smtClean="0">
                <a:latin typeface="Arial" panose="020B0604020202020204" pitchFamily="34" charset="0"/>
                <a:cs typeface="Arial" panose="020B0604020202020204" pitchFamily="34" charset="0"/>
              </a:rPr>
              <a:t>II.</a:t>
            </a:r>
            <a:r>
              <a:rPr lang="hu-HU" altLang="de-DE" sz="2400" b="1" dirty="0" smtClean="0">
                <a:latin typeface="Arial" panose="020B0604020202020204" pitchFamily="34" charset="0"/>
                <a:cs typeface="Arial" panose="020B0604020202020204" pitchFamily="34" charset="0"/>
              </a:rPr>
              <a:t>  </a:t>
            </a:r>
            <a:r>
              <a:rPr lang="fr-BE" altLang="de-DE" sz="2400" b="1" dirty="0" smtClean="0">
                <a:latin typeface="Arial" panose="020B0604020202020204" pitchFamily="34" charset="0"/>
                <a:cs typeface="Arial" panose="020B0604020202020204" pitchFamily="34" charset="0"/>
              </a:rPr>
              <a:t>Legal background</a:t>
            </a:r>
          </a:p>
          <a:p>
            <a:pPr marL="0" indent="0" eaLnBrk="1" hangingPunct="1">
              <a:buSzPct val="150000"/>
              <a:buFont typeface="Arial" charset="0"/>
              <a:buNone/>
            </a:pPr>
            <a:endParaRPr lang="hu-HU" sz="1500" dirty="0" smtClean="0"/>
          </a:p>
          <a:p>
            <a:pPr marL="0" indent="0" eaLnBrk="1" hangingPunct="1">
              <a:buSzPct val="150000"/>
              <a:buFont typeface="Arial" charset="0"/>
              <a:buNone/>
            </a:pPr>
            <a:r>
              <a:rPr lang="en-GB" sz="1500" dirty="0" smtClean="0"/>
              <a:t>The </a:t>
            </a:r>
            <a:r>
              <a:rPr lang="en-GB" sz="1500" dirty="0"/>
              <a:t>factors that call for an internationally recognised natural gas wholesale trading </a:t>
            </a:r>
            <a:r>
              <a:rPr lang="en-GB" sz="1500" dirty="0" smtClean="0"/>
              <a:t>license</a:t>
            </a:r>
            <a:r>
              <a:rPr lang="hu-HU" sz="1500" dirty="0" smtClean="0"/>
              <a:t>:</a:t>
            </a:r>
          </a:p>
          <a:p>
            <a:pPr lvl="0"/>
            <a:r>
              <a:rPr lang="en-GB" sz="1500" dirty="0"/>
              <a:t>bundled capacity booking necessitates authorization to trade on both sides of the IP;</a:t>
            </a:r>
            <a:endParaRPr lang="hu-HU" sz="1500" dirty="0"/>
          </a:p>
          <a:p>
            <a:pPr lvl="0"/>
            <a:r>
              <a:rPr lang="en-GB" sz="1500" dirty="0"/>
              <a:t>international activities are becoming dominant on liquid wholesale markets;</a:t>
            </a:r>
            <a:endParaRPr lang="hu-HU" sz="1500" dirty="0"/>
          </a:p>
          <a:p>
            <a:pPr lvl="0"/>
            <a:r>
              <a:rPr lang="en-GB" sz="1500" dirty="0"/>
              <a:t>access to infrastructure and market tools (</a:t>
            </a:r>
            <a:r>
              <a:rPr lang="en-GB" sz="1500" dirty="0" err="1"/>
              <a:t>eg</a:t>
            </a:r>
            <a:r>
              <a:rPr lang="en-GB" sz="1500" dirty="0"/>
              <a:t>,: organized market, capacity booking platforms, trading platforms, clearing houses, etc.) is conditional to authorization according to national regulations;</a:t>
            </a:r>
            <a:endParaRPr lang="hu-HU" sz="1500" dirty="0"/>
          </a:p>
          <a:p>
            <a:pPr lvl="0"/>
            <a:r>
              <a:rPr lang="en-GB" sz="1500" dirty="0"/>
              <a:t>the use of infrastructure and market tools does already require a system of guarantees necessary for secure operation, therefore no further guarantees shall be requested;</a:t>
            </a:r>
            <a:endParaRPr lang="hu-HU" sz="1500" dirty="0"/>
          </a:p>
          <a:p>
            <a:pPr lvl="0"/>
            <a:r>
              <a:rPr lang="en-GB" sz="1500" dirty="0"/>
              <a:t>maintained jurisdiction over market participants and their compliance with regulations must be ensured;</a:t>
            </a:r>
            <a:endParaRPr lang="hu-HU" sz="1500" dirty="0"/>
          </a:p>
          <a:p>
            <a:pPr lvl="0"/>
            <a:r>
              <a:rPr lang="en-GB" sz="1500" dirty="0"/>
              <a:t>licensing by Member States is an unnecessary burden for wholesale traders;</a:t>
            </a:r>
            <a:endParaRPr lang="hu-HU" sz="1500" dirty="0"/>
          </a:p>
          <a:p>
            <a:pPr lvl="0"/>
            <a:r>
              <a:rPr lang="en-GB" sz="1500" dirty="0"/>
              <a:t>wholesale market participation is often conditional to meeting redundant criteria in national procedures of licensing;</a:t>
            </a:r>
            <a:endParaRPr lang="hu-HU" sz="1500" dirty="0"/>
          </a:p>
          <a:p>
            <a:pPr lvl="0"/>
            <a:r>
              <a:rPr lang="en-GB" sz="1500" dirty="0"/>
              <a:t>the licensing requirements defined primarily to support the security of supply to consumers complicates wholesale market penetration.</a:t>
            </a:r>
            <a:endParaRPr lang="hu-HU" sz="1500" dirty="0"/>
          </a:p>
          <a:p>
            <a:pPr eaLnBrk="1" hangingPunct="1">
              <a:buSzPct val="150000"/>
            </a:pPr>
            <a:endParaRPr lang="fr-BE" altLang="de-DE" sz="1500" dirty="0" smtClean="0">
              <a:solidFill>
                <a:srgbClr val="898989"/>
              </a:solidFill>
            </a:endParaRPr>
          </a:p>
          <a:p>
            <a:pPr marL="0" indent="0" eaLnBrk="1" hangingPunct="1">
              <a:buSzPct val="150000"/>
              <a:buFont typeface="Arial" charset="0"/>
              <a:buChar char="•"/>
            </a:pPr>
            <a:endParaRPr lang="fr-BE" altLang="de-DE" dirty="0" smtClean="0">
              <a:solidFill>
                <a:srgbClr val="898989"/>
              </a:solidFill>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20th GRI SSE Stakeholder Group Meeting</a:t>
            </a:r>
            <a:r>
              <a:rPr lang="hu-HU" altLang="de-DE" b="1" dirty="0" smtClean="0">
                <a:solidFill>
                  <a:srgbClr val="FFFFFF"/>
                </a:solidFill>
              </a:rPr>
              <a:t>    </a:t>
            </a:r>
            <a:r>
              <a:rPr lang="en-US" altLang="de-DE" b="1" dirty="0" smtClean="0">
                <a:solidFill>
                  <a:srgbClr val="FFFFFF"/>
                </a:solidFill>
              </a:rPr>
              <a:t>Budapest, 8 July 2016</a:t>
            </a:r>
            <a:endParaRPr lang="en-US" altLang="de-DE" b="1" dirty="0">
              <a:solidFill>
                <a:srgbClr val="FFFFFF"/>
              </a:solidFill>
            </a:endParaRPr>
          </a:p>
        </p:txBody>
      </p:sp>
    </p:spTree>
    <p:extLst>
      <p:ext uri="{BB962C8B-B14F-4D97-AF65-F5344CB8AC3E}">
        <p14:creationId xmlns:p14="http://schemas.microsoft.com/office/powerpoint/2010/main" val="2686907325"/>
      </p:ext>
    </p:extLst>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licence</a:t>
            </a:r>
            <a:r>
              <a:rPr lang="en-US" altLang="de-DE" sz="1800" b="1" dirty="0" smtClean="0">
                <a:solidFill>
                  <a:schemeClr val="bg1"/>
                </a:solidFill>
              </a:rPr>
              <a:t>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611560" y="1988840"/>
            <a:ext cx="8424738" cy="4176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Font typeface="Arial" charset="0"/>
              <a:buNone/>
            </a:pPr>
            <a:r>
              <a:rPr lang="hu-HU" altLang="de-DE" sz="2400" b="1" dirty="0" smtClean="0">
                <a:latin typeface="Arial" panose="020B0604020202020204" pitchFamily="34" charset="0"/>
                <a:cs typeface="Arial" panose="020B0604020202020204" pitchFamily="34" charset="0"/>
              </a:rPr>
              <a:t>III. General </a:t>
            </a:r>
            <a:r>
              <a:rPr lang="en-US" altLang="de-DE" sz="2400" b="1" dirty="0" smtClean="0">
                <a:latin typeface="Arial" panose="020B0604020202020204" pitchFamily="34" charset="0"/>
                <a:cs typeface="Arial" panose="020B0604020202020204" pitchFamily="34" charset="0"/>
              </a:rPr>
              <a:t>principles</a:t>
            </a:r>
            <a:endParaRPr lang="hu-HU" altLang="de-DE" sz="2400" dirty="0" smtClean="0">
              <a:latin typeface="Arial" panose="020B0604020202020204" pitchFamily="34" charset="0"/>
              <a:cs typeface="Arial" panose="020B0604020202020204" pitchFamily="34" charset="0"/>
            </a:endParaRPr>
          </a:p>
          <a:p>
            <a:pPr marL="0" indent="0" eaLnBrk="1" hangingPunct="1">
              <a:buSzPct val="150000"/>
              <a:buFont typeface="Arial" charset="0"/>
              <a:buNone/>
            </a:pPr>
            <a:endParaRPr lang="en-US" altLang="de-DE" sz="2400" dirty="0" smtClean="0">
              <a:latin typeface="Arial" panose="020B0604020202020204" pitchFamily="34" charset="0"/>
              <a:cs typeface="Arial" panose="020B0604020202020204" pitchFamily="34" charset="0"/>
            </a:endParaRPr>
          </a:p>
          <a:p>
            <a:pPr eaLnBrk="1" hangingPunct="1">
              <a:buSzPct val="150000"/>
            </a:pPr>
            <a:r>
              <a:rPr lang="en-US" altLang="de-DE" sz="2400" dirty="0" smtClean="0">
                <a:latin typeface="Arial" panose="020B0604020202020204" pitchFamily="34" charset="0"/>
                <a:cs typeface="Arial" panose="020B0604020202020204" pitchFamily="34" charset="0"/>
              </a:rPr>
              <a:t>Cluster of minimum criteria</a:t>
            </a:r>
          </a:p>
          <a:p>
            <a:pPr eaLnBrk="1" hangingPunct="1">
              <a:buSzPct val="150000"/>
            </a:pPr>
            <a:r>
              <a:rPr lang="en-US" altLang="de-DE" sz="2400" dirty="0" smtClean="0">
                <a:latin typeface="Arial" panose="020B0604020202020204" pitchFamily="34" charset="0"/>
                <a:cs typeface="Arial" panose="020B0604020202020204" pitchFamily="34" charset="0"/>
              </a:rPr>
              <a:t>Retail trade out of scope</a:t>
            </a:r>
          </a:p>
          <a:p>
            <a:pPr eaLnBrk="1" hangingPunct="1">
              <a:buSzPct val="150000"/>
            </a:pPr>
            <a:r>
              <a:rPr lang="en-US" altLang="de-DE" sz="2400" dirty="0" smtClean="0">
                <a:latin typeface="Arial" panose="020B0604020202020204" pitchFamily="34" charset="0"/>
                <a:cs typeface="Arial" panose="020B0604020202020204" pitchFamily="34" charset="0"/>
              </a:rPr>
              <a:t>No additional financial guarantees</a:t>
            </a:r>
          </a:p>
          <a:p>
            <a:pPr eaLnBrk="1" hangingPunct="1">
              <a:buSzPct val="150000"/>
            </a:pPr>
            <a:r>
              <a:rPr lang="en-US" altLang="de-DE" sz="2400" dirty="0" err="1" smtClean="0">
                <a:latin typeface="Arial" panose="020B0604020202020204" pitchFamily="34" charset="0"/>
                <a:cs typeface="Arial" panose="020B0604020202020204" pitchFamily="34" charset="0"/>
              </a:rPr>
              <a:t>Complience</a:t>
            </a:r>
            <a:r>
              <a:rPr lang="en-US" altLang="de-DE" sz="2400" dirty="0" smtClean="0">
                <a:latin typeface="Arial" panose="020B0604020202020204" pitchFamily="34" charset="0"/>
                <a:cs typeface="Arial" panose="020B0604020202020204" pitchFamily="34" charset="0"/>
              </a:rPr>
              <a:t> with national regulations</a:t>
            </a:r>
            <a:endParaRPr lang="hu-HU" altLang="de-DE" sz="2400" dirty="0" smtClean="0">
              <a:latin typeface="Arial" panose="020B0604020202020204" pitchFamily="34" charset="0"/>
              <a:cs typeface="Arial" panose="020B0604020202020204" pitchFamily="34" charset="0"/>
            </a:endParaRPr>
          </a:p>
          <a:p>
            <a:pPr eaLnBrk="1" hangingPunct="1">
              <a:buSzPct val="150000"/>
            </a:pPr>
            <a:r>
              <a:rPr lang="hu-HU" altLang="de-DE" sz="2400" dirty="0" err="1" smtClean="0">
                <a:latin typeface="Arial" panose="020B0604020202020204" pitchFamily="34" charset="0"/>
                <a:cs typeface="Arial" panose="020B0604020202020204" pitchFamily="34" charset="0"/>
              </a:rPr>
              <a:t>Host</a:t>
            </a:r>
            <a:r>
              <a:rPr lang="hu-HU" altLang="de-DE" sz="2400" dirty="0" smtClean="0">
                <a:latin typeface="Arial" panose="020B0604020202020204" pitchFamily="34" charset="0"/>
                <a:cs typeface="Arial" panose="020B0604020202020204" pitchFamily="34" charset="0"/>
              </a:rPr>
              <a:t> </a:t>
            </a:r>
            <a:r>
              <a:rPr lang="hu-HU" altLang="de-DE" sz="2400" dirty="0" err="1" smtClean="0">
                <a:latin typeface="Arial" panose="020B0604020202020204" pitchFamily="34" charset="0"/>
                <a:cs typeface="Arial" panose="020B0604020202020204" pitchFamily="34" charset="0"/>
              </a:rPr>
              <a:t>NRAs</a:t>
            </a:r>
            <a:r>
              <a:rPr lang="hu-HU" altLang="de-DE" sz="2400" dirty="0" smtClean="0">
                <a:latin typeface="Arial" panose="020B0604020202020204" pitchFamily="34" charset="0"/>
                <a:cs typeface="Arial" panose="020B0604020202020204" pitchFamily="34" charset="0"/>
              </a:rPr>
              <a:t> </a:t>
            </a:r>
            <a:r>
              <a:rPr lang="hu-HU" altLang="de-DE" sz="2400" dirty="0" err="1" smtClean="0">
                <a:latin typeface="Arial" panose="020B0604020202020204" pitchFamily="34" charset="0"/>
                <a:cs typeface="Arial" panose="020B0604020202020204" pitchFamily="34" charset="0"/>
              </a:rPr>
              <a:t>shall</a:t>
            </a:r>
            <a:r>
              <a:rPr lang="hu-HU" altLang="de-DE" sz="2400" dirty="0" smtClean="0">
                <a:latin typeface="Arial" panose="020B0604020202020204" pitchFamily="34" charset="0"/>
                <a:cs typeface="Arial" panose="020B0604020202020204" pitchFamily="34" charset="0"/>
              </a:rPr>
              <a:t> </a:t>
            </a:r>
            <a:r>
              <a:rPr lang="hu-HU" altLang="de-DE" sz="2400" dirty="0" err="1" smtClean="0">
                <a:latin typeface="Arial" panose="020B0604020202020204" pitchFamily="34" charset="0"/>
                <a:cs typeface="Arial" panose="020B0604020202020204" pitchFamily="34" charset="0"/>
              </a:rPr>
              <a:t>have</a:t>
            </a:r>
            <a:r>
              <a:rPr lang="hu-HU" altLang="de-DE" sz="2400" dirty="0" smtClean="0">
                <a:latin typeface="Arial" panose="020B0604020202020204" pitchFamily="34" charset="0"/>
                <a:cs typeface="Arial" panose="020B0604020202020204" pitchFamily="34" charset="0"/>
              </a:rPr>
              <a:t> </a:t>
            </a:r>
            <a:r>
              <a:rPr lang="hu-HU" altLang="de-DE" sz="2400" dirty="0" err="1">
                <a:latin typeface="Arial" panose="020B0604020202020204" pitchFamily="34" charset="0"/>
                <a:cs typeface="Arial" panose="020B0604020202020204" pitchFamily="34" charset="0"/>
              </a:rPr>
              <a:t>j</a:t>
            </a:r>
            <a:r>
              <a:rPr lang="hu-HU" altLang="de-DE" sz="2400" dirty="0" err="1" smtClean="0">
                <a:latin typeface="Arial" panose="020B0604020202020204" pitchFamily="34" charset="0"/>
                <a:cs typeface="Arial" panose="020B0604020202020204" pitchFamily="34" charset="0"/>
              </a:rPr>
              <a:t>urisdiction</a:t>
            </a:r>
            <a:r>
              <a:rPr lang="hu-HU" altLang="de-DE" sz="2400" dirty="0" smtClean="0">
                <a:latin typeface="Arial" panose="020B0604020202020204" pitchFamily="34" charset="0"/>
                <a:cs typeface="Arial" panose="020B0604020202020204" pitchFamily="34" charset="0"/>
              </a:rPr>
              <a:t> over </a:t>
            </a:r>
            <a:r>
              <a:rPr lang="hu-HU" altLang="de-DE" sz="2400" dirty="0" err="1" smtClean="0">
                <a:latin typeface="Arial" panose="020B0604020202020204" pitchFamily="34" charset="0"/>
                <a:cs typeface="Arial" panose="020B0604020202020204" pitchFamily="34" charset="0"/>
              </a:rPr>
              <a:t>the</a:t>
            </a:r>
            <a:r>
              <a:rPr lang="hu-HU" altLang="de-DE" sz="2400" dirty="0" smtClean="0">
                <a:latin typeface="Arial" panose="020B0604020202020204" pitchFamily="34" charset="0"/>
                <a:cs typeface="Arial" panose="020B0604020202020204" pitchFamily="34" charset="0"/>
              </a:rPr>
              <a:t> </a:t>
            </a:r>
            <a:r>
              <a:rPr lang="hu-HU" altLang="de-DE" sz="2400" dirty="0" err="1" smtClean="0">
                <a:latin typeface="Arial" panose="020B0604020202020204" pitchFamily="34" charset="0"/>
                <a:cs typeface="Arial" panose="020B0604020202020204" pitchFamily="34" charset="0"/>
              </a:rPr>
              <a:t>trader</a:t>
            </a:r>
            <a:endParaRPr lang="hu-HU" altLang="de-DE" sz="2400" dirty="0" smtClean="0">
              <a:latin typeface="Arial" panose="020B0604020202020204" pitchFamily="34" charset="0"/>
              <a:cs typeface="Arial" panose="020B0604020202020204" pitchFamily="34" charset="0"/>
            </a:endParaRPr>
          </a:p>
          <a:p>
            <a:pPr eaLnBrk="1" hangingPunct="1">
              <a:buSzPct val="150000"/>
            </a:pPr>
            <a:r>
              <a:rPr lang="hu-HU" altLang="de-DE" sz="2400" dirty="0" err="1" smtClean="0">
                <a:latin typeface="Arial" panose="020B0604020202020204" pitchFamily="34" charset="0"/>
                <a:cs typeface="Arial" panose="020B0604020202020204" pitchFamily="34" charset="0"/>
              </a:rPr>
              <a:t>Common</a:t>
            </a:r>
            <a:r>
              <a:rPr lang="hu-HU" altLang="de-DE" sz="2400" dirty="0" smtClean="0">
                <a:latin typeface="Arial" panose="020B0604020202020204" pitchFamily="34" charset="0"/>
                <a:cs typeface="Arial" panose="020B0604020202020204" pitchFamily="34" charset="0"/>
              </a:rPr>
              <a:t> </a:t>
            </a:r>
            <a:r>
              <a:rPr lang="hu-HU" altLang="de-DE" sz="2400" dirty="0" err="1" smtClean="0">
                <a:latin typeface="Arial" panose="020B0604020202020204" pitchFamily="34" charset="0"/>
                <a:cs typeface="Arial" panose="020B0604020202020204" pitchFamily="34" charset="0"/>
              </a:rPr>
              <a:t>protocol</a:t>
            </a:r>
            <a:r>
              <a:rPr lang="hu-HU" altLang="de-DE" sz="2400" dirty="0" smtClean="0">
                <a:latin typeface="Arial" panose="020B0604020202020204" pitchFamily="34" charset="0"/>
                <a:cs typeface="Arial" panose="020B0604020202020204" pitchFamily="34" charset="0"/>
              </a:rPr>
              <a:t> of monitoring</a:t>
            </a:r>
          </a:p>
          <a:p>
            <a:pPr eaLnBrk="1" hangingPunct="1">
              <a:buSzPct val="150000"/>
            </a:pPr>
            <a:endParaRPr lang="hu-HU" altLang="de-DE" sz="2400" dirty="0" smtClean="0"/>
          </a:p>
          <a:p>
            <a:pPr eaLnBrk="1" hangingPunct="1">
              <a:buSzPct val="150000"/>
            </a:pPr>
            <a:endParaRPr lang="hu-HU" altLang="de-DE" sz="2400" dirty="0" smtClean="0"/>
          </a:p>
          <a:p>
            <a:pPr eaLnBrk="1" hangingPunct="1">
              <a:buSzPct val="150000"/>
            </a:pPr>
            <a:endParaRPr lang="en-US" altLang="de-DE" sz="2400" dirty="0" smtClean="0"/>
          </a:p>
          <a:p>
            <a:pPr eaLnBrk="1" hangingPunct="1">
              <a:buSzPct val="150000"/>
            </a:pPr>
            <a:endParaRPr lang="hu-HU" altLang="de-DE" sz="2400" dirty="0" smtClean="0"/>
          </a:p>
          <a:p>
            <a:pPr eaLnBrk="1" hangingPunct="1">
              <a:buSzPct val="150000"/>
            </a:pPr>
            <a:endParaRPr lang="hu-HU" altLang="de-DE" sz="2400" dirty="0" smtClean="0"/>
          </a:p>
          <a:p>
            <a:pPr marL="0" indent="0" eaLnBrk="1" hangingPunct="1">
              <a:buSzPct val="150000"/>
              <a:buFont typeface="Arial" charset="0"/>
              <a:buNone/>
            </a:pPr>
            <a:endParaRPr lang="fr-BE" altLang="de-DE" dirty="0" smtClean="0">
              <a:solidFill>
                <a:srgbClr val="898989"/>
              </a:solidFill>
            </a:endParaRPr>
          </a:p>
          <a:p>
            <a:pPr marL="0" indent="0" eaLnBrk="1" hangingPunct="1">
              <a:buSzPct val="150000"/>
              <a:buFont typeface="Arial" charset="0"/>
              <a:buChar char="•"/>
            </a:pPr>
            <a:endParaRPr lang="fr-BE" altLang="de-DE" dirty="0" smtClean="0">
              <a:solidFill>
                <a:srgbClr val="898989"/>
              </a:solidFill>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20th GRI SSE Stakeholder Group Meeting</a:t>
            </a:r>
            <a:r>
              <a:rPr lang="hu-HU" altLang="de-DE" b="1" dirty="0" smtClean="0">
                <a:solidFill>
                  <a:srgbClr val="FFFFFF"/>
                </a:solidFill>
              </a:rPr>
              <a:t>    </a:t>
            </a:r>
            <a:r>
              <a:rPr lang="en-US" altLang="de-DE" b="1" dirty="0" smtClean="0">
                <a:solidFill>
                  <a:srgbClr val="FFFFFF"/>
                </a:solidFill>
              </a:rPr>
              <a:t>Budapest, 8 July 2016</a:t>
            </a:r>
            <a:endParaRPr lang="en-US" altLang="de-DE" b="1" dirty="0">
              <a:solidFill>
                <a:srgbClr val="FFFFFF"/>
              </a:solidFill>
            </a:endParaRPr>
          </a:p>
        </p:txBody>
      </p:sp>
    </p:spTree>
    <p:extLst>
      <p:ext uri="{BB962C8B-B14F-4D97-AF65-F5344CB8AC3E}">
        <p14:creationId xmlns:p14="http://schemas.microsoft.com/office/powerpoint/2010/main" val="655774442"/>
      </p:ext>
    </p:extLst>
  </p:cSld>
  <p:clrMapOvr>
    <a:masterClrMapping/>
  </p:clrMapOvr>
  <p:transition spd="med">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a:t>
            </a:r>
            <a:r>
              <a:rPr lang="en-US" altLang="de-DE" sz="1800" b="1" dirty="0" err="1" smtClean="0">
                <a:solidFill>
                  <a:schemeClr val="bg1"/>
                </a:solidFill>
              </a:rPr>
              <a:t>recognised</a:t>
            </a:r>
            <a:r>
              <a:rPr lang="en-US" altLang="de-DE" sz="1800" b="1" dirty="0" smtClean="0">
                <a:solidFill>
                  <a:schemeClr val="bg1"/>
                </a:solidFill>
              </a:rPr>
              <a:t> natural gas wholesale trading </a:t>
            </a:r>
            <a:r>
              <a:rPr lang="en-US" altLang="de-DE" sz="1800" b="1" dirty="0" err="1" smtClean="0">
                <a:solidFill>
                  <a:schemeClr val="bg1"/>
                </a:solidFill>
              </a:rPr>
              <a:t>licence</a:t>
            </a:r>
            <a:r>
              <a:rPr lang="en-US" altLang="de-DE" sz="1800" b="1" dirty="0" smtClean="0">
                <a:solidFill>
                  <a:schemeClr val="bg1"/>
                </a:solidFill>
              </a:rPr>
              <a:t>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539750" y="1670050"/>
            <a:ext cx="8129588" cy="4176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Font typeface="Arial" charset="0"/>
              <a:buNone/>
            </a:pPr>
            <a:r>
              <a:rPr lang="hu-HU" altLang="de-DE" sz="2400" b="1" dirty="0" smtClean="0">
                <a:latin typeface="Arial" panose="020B0604020202020204" pitchFamily="34" charset="0"/>
                <a:cs typeface="Arial" panose="020B0604020202020204" pitchFamily="34" charset="0"/>
              </a:rPr>
              <a:t>IV. Minimum </a:t>
            </a:r>
            <a:r>
              <a:rPr lang="hu-HU" altLang="de-DE" sz="2400" b="1" dirty="0" err="1" smtClean="0">
                <a:latin typeface="Arial" panose="020B0604020202020204" pitchFamily="34" charset="0"/>
                <a:cs typeface="Arial" panose="020B0604020202020204" pitchFamily="34" charset="0"/>
              </a:rPr>
              <a:t>criteria</a:t>
            </a:r>
            <a:endParaRPr lang="hu-HU" altLang="de-DE" sz="2400" b="1" dirty="0" smtClean="0">
              <a:latin typeface="Arial" panose="020B0604020202020204" pitchFamily="34" charset="0"/>
              <a:cs typeface="Arial" panose="020B0604020202020204" pitchFamily="34" charset="0"/>
            </a:endParaRPr>
          </a:p>
          <a:p>
            <a:pPr marL="0" indent="0" eaLnBrk="1" hangingPunct="1">
              <a:buSzPct val="150000"/>
              <a:buFont typeface="Arial" charset="0"/>
              <a:buNone/>
            </a:pPr>
            <a:endParaRPr lang="hu-HU" altLang="de-DE" sz="2400" dirty="0" smtClean="0">
              <a:latin typeface="Arial" panose="020B0604020202020204" pitchFamily="34" charset="0"/>
              <a:cs typeface="Arial" panose="020B0604020202020204" pitchFamily="34" charset="0"/>
            </a:endParaRPr>
          </a:p>
          <a:p>
            <a:pPr lvl="0"/>
            <a:r>
              <a:rPr lang="hu-HU" sz="2000" dirty="0" err="1">
                <a:latin typeface="Arial" panose="020B0604020202020204" pitchFamily="34" charset="0"/>
                <a:cs typeface="Arial" panose="020B0604020202020204" pitchFamily="34" charset="0"/>
              </a:rPr>
              <a:t>t</a:t>
            </a:r>
            <a:r>
              <a:rPr lang="hu-HU" sz="2000" dirty="0" err="1" smtClean="0">
                <a:latin typeface="Arial" panose="020B0604020202020204" pitchFamily="34" charset="0"/>
                <a:cs typeface="Arial" panose="020B0604020202020204" pitchFamily="34" charset="0"/>
              </a:rPr>
              <a:t>o</a:t>
            </a:r>
            <a:r>
              <a:rPr lang="hu-HU" sz="2000" dirty="0" smtClean="0">
                <a:latin typeface="Arial" panose="020B0604020202020204" pitchFamily="34" charset="0"/>
                <a:cs typeface="Arial" panose="020B0604020202020204" pitchFamily="34" charset="0"/>
              </a:rPr>
              <a:t> be</a:t>
            </a:r>
            <a:r>
              <a:rPr lang="en-GB" sz="2000" dirty="0" smtClean="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a registered company, is not insolvent and owes no debt to the state;</a:t>
            </a:r>
            <a:endParaRPr lang="hu-HU"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complies with the regulations of the country where the trading activity is conducted;</a:t>
            </a:r>
            <a:endParaRPr lang="hu-HU"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can be monitored regarding any conflict of interest (with respect to the country issuing the licence; assessing interests; monitoring is done “backwards”: infrastructure operators are examined first);</a:t>
            </a:r>
            <a:endParaRPr lang="hu-HU" sz="2000" dirty="0">
              <a:latin typeface="Arial" panose="020B0604020202020204" pitchFamily="34" charset="0"/>
              <a:cs typeface="Arial" panose="020B0604020202020204" pitchFamily="34" charset="0"/>
            </a:endParaRPr>
          </a:p>
          <a:p>
            <a:pPr lvl="0"/>
            <a:r>
              <a:rPr lang="hu-HU" sz="2000" dirty="0" err="1">
                <a:latin typeface="Arial" panose="020B0604020202020204" pitchFamily="34" charset="0"/>
                <a:cs typeface="Arial" panose="020B0604020202020204" pitchFamily="34" charset="0"/>
              </a:rPr>
              <a:t>t</a:t>
            </a:r>
            <a:r>
              <a:rPr lang="hu-HU" sz="2000" dirty="0" err="1" smtClean="0">
                <a:latin typeface="Arial" panose="020B0604020202020204" pitchFamily="34" charset="0"/>
                <a:cs typeface="Arial" panose="020B0604020202020204" pitchFamily="34" charset="0"/>
              </a:rPr>
              <a:t>o</a:t>
            </a:r>
            <a:r>
              <a:rPr lang="hu-HU" sz="2000" dirty="0" smtClean="0">
                <a:latin typeface="Arial" panose="020B0604020202020204" pitchFamily="34" charset="0"/>
                <a:cs typeface="Arial" panose="020B0604020202020204" pitchFamily="34" charset="0"/>
              </a:rPr>
              <a:t> be</a:t>
            </a:r>
            <a:r>
              <a:rPr lang="en-GB" sz="2000" dirty="0" smtClean="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financially stable;</a:t>
            </a:r>
            <a:endParaRPr lang="hu-HU"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meets national administrative requirements.</a:t>
            </a:r>
            <a:endParaRPr lang="hu-HU" sz="2000" dirty="0">
              <a:latin typeface="Arial" panose="020B0604020202020204" pitchFamily="34" charset="0"/>
              <a:cs typeface="Arial" panose="020B0604020202020204" pitchFamily="34" charset="0"/>
            </a:endParaRPr>
          </a:p>
          <a:p>
            <a:pPr eaLnBrk="1" hangingPunct="1">
              <a:buSzPct val="150000"/>
            </a:pPr>
            <a:endParaRPr lang="fr-BE" altLang="de-DE" sz="2400" dirty="0" smtClean="0"/>
          </a:p>
          <a:p>
            <a:pPr marL="0" indent="0" eaLnBrk="1" hangingPunct="1">
              <a:buSzPct val="150000"/>
              <a:buFont typeface="Arial" charset="0"/>
              <a:buChar char="•"/>
            </a:pPr>
            <a:endParaRPr lang="fr-BE" altLang="de-DE" sz="2400" dirty="0" smtClean="0">
              <a:solidFill>
                <a:srgbClr val="898989"/>
              </a:solidFill>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20th GRI SSE Stakeholder Group Meeting</a:t>
            </a:r>
            <a:r>
              <a:rPr lang="hu-HU" altLang="de-DE" b="1" dirty="0" smtClean="0">
                <a:solidFill>
                  <a:srgbClr val="FFFFFF"/>
                </a:solidFill>
              </a:rPr>
              <a:t>    </a:t>
            </a:r>
            <a:r>
              <a:rPr lang="en-US" altLang="de-DE" b="1" dirty="0" smtClean="0">
                <a:solidFill>
                  <a:srgbClr val="FFFFFF"/>
                </a:solidFill>
              </a:rPr>
              <a:t>Budapest, 8 July 2016</a:t>
            </a:r>
            <a:endParaRPr lang="en-US" altLang="de-DE" b="1" dirty="0">
              <a:solidFill>
                <a:srgbClr val="FFFFFF"/>
              </a:solidFill>
            </a:endParaRPr>
          </a:p>
        </p:txBody>
      </p:sp>
    </p:spTree>
    <p:extLst>
      <p:ext uri="{BB962C8B-B14F-4D97-AF65-F5344CB8AC3E}">
        <p14:creationId xmlns:p14="http://schemas.microsoft.com/office/powerpoint/2010/main" val="655774442"/>
      </p:ext>
    </p:extLst>
  </p:cSld>
  <p:clrMapOvr>
    <a:masterClrMapping/>
  </p:clrMapOvr>
  <p:transition spd="med">
    <p:wipe dir="r"/>
  </p:transition>
  <p:timing>
    <p:tnLst>
      <p:par>
        <p:cTn id="1" dur="indefinite" restart="never" nodeType="tmRoot"/>
      </p:par>
    </p:tnLst>
  </p:timing>
</p:sld>
</file>

<file path=ppt/theme/theme1.xml><?xml version="1.0" encoding="utf-8"?>
<a:theme xmlns:a="http://schemas.openxmlformats.org/drawingml/2006/main" name="ACER new presentation template">
  <a:themeElements>
    <a:clrScheme name="Personnalisé 1">
      <a:dk1>
        <a:srgbClr val="000000"/>
      </a:dk1>
      <a:lt1>
        <a:srgbClr val="FFFFFF"/>
      </a:lt1>
      <a:dk2>
        <a:srgbClr val="000000"/>
      </a:dk2>
      <a:lt2>
        <a:srgbClr val="EAEAEA"/>
      </a:lt2>
      <a:accent1>
        <a:srgbClr val="9ECC3B"/>
      </a:accent1>
      <a:accent2>
        <a:srgbClr val="0070C0"/>
      </a:accent2>
      <a:accent3>
        <a:srgbClr val="FFFFFF"/>
      </a:accent3>
      <a:accent4>
        <a:srgbClr val="000000"/>
      </a:accent4>
      <a:accent5>
        <a:srgbClr val="CCE2AF"/>
      </a:accent5>
      <a:accent6>
        <a:srgbClr val="00529B"/>
      </a:accent6>
      <a:hlink>
        <a:srgbClr val="39ABEB"/>
      </a:hlink>
      <a:folHlink>
        <a:srgbClr val="FC5E1A"/>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Office Theme 1">
        <a:dk1>
          <a:srgbClr val="000000"/>
        </a:dk1>
        <a:lt1>
          <a:srgbClr val="FFFFFF"/>
        </a:lt1>
        <a:dk2>
          <a:srgbClr val="000000"/>
        </a:dk2>
        <a:lt2>
          <a:srgbClr val="EAEAEA"/>
        </a:lt2>
        <a:accent1>
          <a:srgbClr val="9ECC3B"/>
        </a:accent1>
        <a:accent2>
          <a:srgbClr val="005BAB"/>
        </a:accent2>
        <a:accent3>
          <a:srgbClr val="FFFFFF"/>
        </a:accent3>
        <a:accent4>
          <a:srgbClr val="000000"/>
        </a:accent4>
        <a:accent5>
          <a:srgbClr val="CCE2AF"/>
        </a:accent5>
        <a:accent6>
          <a:srgbClr val="00529B"/>
        </a:accent6>
        <a:hlink>
          <a:srgbClr val="39ABEB"/>
        </a:hlink>
        <a:folHlink>
          <a:srgbClr val="FC5E1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ACER new presentation template">
  <a:themeElements>
    <a:clrScheme name="Personnalisé 1">
      <a:dk1>
        <a:srgbClr val="000000"/>
      </a:dk1>
      <a:lt1>
        <a:srgbClr val="FFFFFF"/>
      </a:lt1>
      <a:dk2>
        <a:srgbClr val="000000"/>
      </a:dk2>
      <a:lt2>
        <a:srgbClr val="EAEAEA"/>
      </a:lt2>
      <a:accent1>
        <a:srgbClr val="9ECC3B"/>
      </a:accent1>
      <a:accent2>
        <a:srgbClr val="0070C0"/>
      </a:accent2>
      <a:accent3>
        <a:srgbClr val="FFFFFF"/>
      </a:accent3>
      <a:accent4>
        <a:srgbClr val="000000"/>
      </a:accent4>
      <a:accent5>
        <a:srgbClr val="CCE2AF"/>
      </a:accent5>
      <a:accent6>
        <a:srgbClr val="00529B"/>
      </a:accent6>
      <a:hlink>
        <a:srgbClr val="39ABEB"/>
      </a:hlink>
      <a:folHlink>
        <a:srgbClr val="FC5E1A"/>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Office Theme 1">
        <a:dk1>
          <a:srgbClr val="000000"/>
        </a:dk1>
        <a:lt1>
          <a:srgbClr val="FFFFFF"/>
        </a:lt1>
        <a:dk2>
          <a:srgbClr val="000000"/>
        </a:dk2>
        <a:lt2>
          <a:srgbClr val="EAEAEA"/>
        </a:lt2>
        <a:accent1>
          <a:srgbClr val="9ECC3B"/>
        </a:accent1>
        <a:accent2>
          <a:srgbClr val="005BAB"/>
        </a:accent2>
        <a:accent3>
          <a:srgbClr val="FFFFFF"/>
        </a:accent3>
        <a:accent4>
          <a:srgbClr val="000000"/>
        </a:accent4>
        <a:accent5>
          <a:srgbClr val="CCE2AF"/>
        </a:accent5>
        <a:accent6>
          <a:srgbClr val="00529B"/>
        </a:accent6>
        <a:hlink>
          <a:srgbClr val="39ABEB"/>
        </a:hlink>
        <a:folHlink>
          <a:srgbClr val="FC5E1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ACER new presentation template">
  <a:themeElements>
    <a:clrScheme name="Personnalisé 1">
      <a:dk1>
        <a:srgbClr val="000000"/>
      </a:dk1>
      <a:lt1>
        <a:srgbClr val="FFFFFF"/>
      </a:lt1>
      <a:dk2>
        <a:srgbClr val="000000"/>
      </a:dk2>
      <a:lt2>
        <a:srgbClr val="EAEAEA"/>
      </a:lt2>
      <a:accent1>
        <a:srgbClr val="9ECC3B"/>
      </a:accent1>
      <a:accent2>
        <a:srgbClr val="0070C0"/>
      </a:accent2>
      <a:accent3>
        <a:srgbClr val="FFFFFF"/>
      </a:accent3>
      <a:accent4>
        <a:srgbClr val="000000"/>
      </a:accent4>
      <a:accent5>
        <a:srgbClr val="CCE2AF"/>
      </a:accent5>
      <a:accent6>
        <a:srgbClr val="00529B"/>
      </a:accent6>
      <a:hlink>
        <a:srgbClr val="39ABEB"/>
      </a:hlink>
      <a:folHlink>
        <a:srgbClr val="FC5E1A"/>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Office Theme 1">
        <a:dk1>
          <a:srgbClr val="000000"/>
        </a:dk1>
        <a:lt1>
          <a:srgbClr val="FFFFFF"/>
        </a:lt1>
        <a:dk2>
          <a:srgbClr val="000000"/>
        </a:dk2>
        <a:lt2>
          <a:srgbClr val="EAEAEA"/>
        </a:lt2>
        <a:accent1>
          <a:srgbClr val="9ECC3B"/>
        </a:accent1>
        <a:accent2>
          <a:srgbClr val="005BAB"/>
        </a:accent2>
        <a:accent3>
          <a:srgbClr val="FFFFFF"/>
        </a:accent3>
        <a:accent4>
          <a:srgbClr val="000000"/>
        </a:accent4>
        <a:accent5>
          <a:srgbClr val="CCE2AF"/>
        </a:accent5>
        <a:accent6>
          <a:srgbClr val="00529B"/>
        </a:accent6>
        <a:hlink>
          <a:srgbClr val="39ABEB"/>
        </a:hlink>
        <a:folHlink>
          <a:srgbClr val="FC5E1A"/>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ACER new presentation template">
  <a:themeElements>
    <a:clrScheme name="">
      <a:dk1>
        <a:srgbClr val="000000"/>
      </a:dk1>
      <a:lt1>
        <a:srgbClr val="FFFFFF"/>
      </a:lt1>
      <a:dk2>
        <a:srgbClr val="000000"/>
      </a:dk2>
      <a:lt2>
        <a:srgbClr val="EAEAEA"/>
      </a:lt2>
      <a:accent1>
        <a:srgbClr val="9ECC3B"/>
      </a:accent1>
      <a:accent2>
        <a:srgbClr val="0070C0"/>
      </a:accent2>
      <a:accent3>
        <a:srgbClr val="FFFFFF"/>
      </a:accent3>
      <a:accent4>
        <a:srgbClr val="000000"/>
      </a:accent4>
      <a:accent5>
        <a:srgbClr val="CCE2AF"/>
      </a:accent5>
      <a:accent6>
        <a:srgbClr val="0065AE"/>
      </a:accent6>
      <a:hlink>
        <a:srgbClr val="39ABEB"/>
      </a:hlink>
      <a:folHlink>
        <a:srgbClr val="FC5E1A"/>
      </a:folHlink>
    </a:clrScheme>
    <a:fontScheme name="2_ACER new presentation template">
      <a:majorFont>
        <a:latin typeface="Verdana"/>
        <a:ea typeface="ＭＳ Ｐゴシック"/>
        <a:cs typeface=""/>
      </a:majorFont>
      <a:minorFont>
        <a:latin typeface="Verdana"/>
        <a:ea typeface="ＭＳ Ｐゴシック"/>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ACER new presentation template 1">
        <a:dk1>
          <a:srgbClr val="000000"/>
        </a:dk1>
        <a:lt1>
          <a:srgbClr val="FFFFFF"/>
        </a:lt1>
        <a:dk2>
          <a:srgbClr val="000000"/>
        </a:dk2>
        <a:lt2>
          <a:srgbClr val="EAEAEA"/>
        </a:lt2>
        <a:accent1>
          <a:srgbClr val="9ECC3B"/>
        </a:accent1>
        <a:accent2>
          <a:srgbClr val="005BAB"/>
        </a:accent2>
        <a:accent3>
          <a:srgbClr val="FFFFFF"/>
        </a:accent3>
        <a:accent4>
          <a:srgbClr val="000000"/>
        </a:accent4>
        <a:accent5>
          <a:srgbClr val="CCE2AF"/>
        </a:accent5>
        <a:accent6>
          <a:srgbClr val="00529B"/>
        </a:accent6>
        <a:hlink>
          <a:srgbClr val="39ABEB"/>
        </a:hlink>
        <a:folHlink>
          <a:srgbClr val="FC5E1A"/>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ACER new presentation template">
  <a:themeElements>
    <a:clrScheme name="Personnalisé 1">
      <a:dk1>
        <a:srgbClr val="000000"/>
      </a:dk1>
      <a:lt1>
        <a:srgbClr val="FFFFFF"/>
      </a:lt1>
      <a:dk2>
        <a:srgbClr val="000000"/>
      </a:dk2>
      <a:lt2>
        <a:srgbClr val="EAEAEA"/>
      </a:lt2>
      <a:accent1>
        <a:srgbClr val="9ECC3B"/>
      </a:accent1>
      <a:accent2>
        <a:srgbClr val="0070C0"/>
      </a:accent2>
      <a:accent3>
        <a:srgbClr val="FFFFFF"/>
      </a:accent3>
      <a:accent4>
        <a:srgbClr val="000000"/>
      </a:accent4>
      <a:accent5>
        <a:srgbClr val="CCE2AF"/>
      </a:accent5>
      <a:accent6>
        <a:srgbClr val="00529B"/>
      </a:accent6>
      <a:hlink>
        <a:srgbClr val="39ABEB"/>
      </a:hlink>
      <a:folHlink>
        <a:srgbClr val="FC5E1A"/>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Office Theme 1">
        <a:dk1>
          <a:srgbClr val="000000"/>
        </a:dk1>
        <a:lt1>
          <a:srgbClr val="FFFFFF"/>
        </a:lt1>
        <a:dk2>
          <a:srgbClr val="000000"/>
        </a:dk2>
        <a:lt2>
          <a:srgbClr val="EAEAEA"/>
        </a:lt2>
        <a:accent1>
          <a:srgbClr val="9ECC3B"/>
        </a:accent1>
        <a:accent2>
          <a:srgbClr val="005BAB"/>
        </a:accent2>
        <a:accent3>
          <a:srgbClr val="FFFFFF"/>
        </a:accent3>
        <a:accent4>
          <a:srgbClr val="000000"/>
        </a:accent4>
        <a:accent5>
          <a:srgbClr val="CCE2AF"/>
        </a:accent5>
        <a:accent6>
          <a:srgbClr val="00529B"/>
        </a:accent6>
        <a:hlink>
          <a:srgbClr val="39ABEB"/>
        </a:hlink>
        <a:folHlink>
          <a:srgbClr val="FC5E1A"/>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AcerDocumentName xmlns="51e2ee58-da6a-49c0-95c2-16695a96d1e6">HEA presentation_Licensing in GRI SSE_8July2016.pptx</AcerDocumentName>
    <_dlc_DocId xmlns="985daa2e-53d8-4475-82b8-9c7d25324e34">ACER-2016-41933</_dlc_DocId>
    <_dlc_DocIdUrl xmlns="985daa2e-53d8-4475-82b8-9c7d25324e34">
      <Url>http://s-do-prod-ap/Events/20th-SSE-GRI-SG-meeting/_layouts/DocIdRedir.aspx?ID=ACER-2016-41933</Url>
      <Description>ACER-2016-41933</Description>
    </_dlc_DocIdUrl>
    <ACER_Abstract xmlns="985daa2e-53d8-4475-82b8-9c7d25324e3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7E2F6896BB82143BB85E450B3820B2C" ma:contentTypeVersion="20" ma:contentTypeDescription="Create a new document." ma:contentTypeScope="" ma:versionID="159c7ce00ca53b2a923683dd35388fe5">
  <xsd:schema xmlns:xsd="http://www.w3.org/2001/XMLSchema" xmlns:xs="http://www.w3.org/2001/XMLSchema" xmlns:p="http://schemas.microsoft.com/office/2006/metadata/properties" xmlns:ns2="985daa2e-53d8-4475-82b8-9c7d25324e34" xmlns:ns3="51e2ee58-da6a-49c0-95c2-16695a96d1e6" targetNamespace="http://schemas.microsoft.com/office/2006/metadata/properties" ma:root="true" ma:fieldsID="644900c7e40aaea2c252cf4521a9eae2" ns2:_="" ns3:_="">
    <xsd:import namespace="985daa2e-53d8-4475-82b8-9c7d25324e34"/>
    <xsd:import namespace="51e2ee58-da6a-49c0-95c2-16695a96d1e6"/>
    <xsd:element name="properties">
      <xsd:complexType>
        <xsd:sequence>
          <xsd:element name="documentManagement">
            <xsd:complexType>
              <xsd:all>
                <xsd:element ref="ns2:_dlc_DocId" minOccurs="0"/>
                <xsd:element ref="ns2:_dlc_DocIdUrl" minOccurs="0"/>
                <xsd:element ref="ns2:_dlc_DocIdPersistId" minOccurs="0"/>
                <xsd:element ref="ns3:AcerDocumentName" minOccurs="0"/>
                <xsd:element ref="ns2:ACER_Abstrac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5daa2e-53d8-4475-82b8-9c7d25324e3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ACER_Abstract" ma:index="12" nillable="true" ma:displayName="Abstract" ma:description="" ma:internalName="ACER_Abstract">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1e2ee58-da6a-49c0-95c2-16695a96d1e6" elementFormDefault="qualified">
    <xsd:import namespace="http://schemas.microsoft.com/office/2006/documentManagement/types"/>
    <xsd:import namespace="http://schemas.microsoft.com/office/infopath/2007/PartnerControls"/>
    <xsd:element name="AcerDocumentName" ma:index="11" nillable="true" ma:displayName="Document name" ma:hidden="true" ma:internalName="AcerDocumentNam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Description"/>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DocumentWithSurveyEventReceiver</Name>
    <Synchronization>Asynchronous</Synchronization>
    <Type>10002</Type>
    <SequenceNumber>11001</SequenceNumber>
    <Assembly>Acer.DocSurvey.DataModel, Version=1.0.0.0, Culture=neutral, PublicKeyToken=4521b098f10fe6ff</Assembly>
    <Class>Acer.DocSurvey.DataModel.EventReceivers.DocumentWithSurveyEventReceiver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CDFC246-4972-4BB0-A475-8662E8DE5270}"/>
</file>

<file path=customXml/itemProps2.xml><?xml version="1.0" encoding="utf-8"?>
<ds:datastoreItem xmlns:ds="http://schemas.openxmlformats.org/officeDocument/2006/customXml" ds:itemID="{DDBBD76C-6A06-43EF-BDF9-4D66003B394D}"/>
</file>

<file path=customXml/itemProps3.xml><?xml version="1.0" encoding="utf-8"?>
<ds:datastoreItem xmlns:ds="http://schemas.openxmlformats.org/officeDocument/2006/customXml" ds:itemID="{6246E89C-1CD2-4036-8AE3-DF864862045D}"/>
</file>

<file path=customXml/itemProps4.xml><?xml version="1.0" encoding="utf-8"?>
<ds:datastoreItem xmlns:ds="http://schemas.openxmlformats.org/officeDocument/2006/customXml" ds:itemID="{2A62D9A1-2D27-4E60-A057-B06AD8A616F4}"/>
</file>

<file path=docProps/app.xml><?xml version="1.0" encoding="utf-8"?>
<Properties xmlns="http://schemas.openxmlformats.org/officeDocument/2006/extended-properties" xmlns:vt="http://schemas.openxmlformats.org/officeDocument/2006/docPropsVTypes">
  <TotalTime>1880</TotalTime>
  <Words>1468</Words>
  <Application>Microsoft Office PowerPoint</Application>
  <PresentationFormat>Diavetítés a képernyőre (4:3 oldalarány)</PresentationFormat>
  <Paragraphs>170</Paragraphs>
  <Slides>14</Slides>
  <Notes>0</Notes>
  <HiddenSlides>0</HiddenSlides>
  <MMClips>0</MMClips>
  <ScaleCrop>false</ScaleCrop>
  <HeadingPairs>
    <vt:vector size="4" baseType="variant">
      <vt:variant>
        <vt:lpstr>Téma</vt:lpstr>
      </vt:variant>
      <vt:variant>
        <vt:i4>5</vt:i4>
      </vt:variant>
      <vt:variant>
        <vt:lpstr>Diacímek</vt:lpstr>
      </vt:variant>
      <vt:variant>
        <vt:i4>14</vt:i4>
      </vt:variant>
    </vt:vector>
  </HeadingPairs>
  <TitlesOfParts>
    <vt:vector size="19" baseType="lpstr">
      <vt:lpstr>ACER new presentation template</vt:lpstr>
      <vt:lpstr>1_ACER new presentation template</vt:lpstr>
      <vt:lpstr>2_ACER new presentation template</vt:lpstr>
      <vt:lpstr>3_ACER new presentation template</vt:lpstr>
      <vt:lpstr>5_ACER new presentation template</vt:lpstr>
      <vt:lpstr> GRI SSE Work Plan 2015-2018  Project proposal of HEA </vt:lpstr>
      <vt:lpstr>Proposal for a framework of a mutually recognised natural gas wholesale trading licence  in the GRI SSE region</vt:lpstr>
      <vt:lpstr>Proposal for a framework of a mutually recognised natural gas wholesale trading licence  in the GRI SSE region</vt:lpstr>
      <vt:lpstr>Proposal for a framework of a mutually recognised natural gas wholesale trading licence  in the GRI SSE region</vt:lpstr>
      <vt:lpstr>Proposal for a framework of a mutually recognised natural gas wholesale trading licence  in the GRI SSE region</vt:lpstr>
      <vt:lpstr>Proposal for a framework of a mutually recognised natural gas wholesale trading licence  in the GRI SSE region</vt:lpstr>
      <vt:lpstr>Proposal for a framework of a mutually recognised natural gas wholesale trading licence  in the GRI SSE region</vt:lpstr>
      <vt:lpstr>Proposal for a framework of a mutually recognised natural gas wholesale trading licence  in the GRI SSE region</vt:lpstr>
      <vt:lpstr>Proposal for a framework of a mutually recognised natural gas wholesale trading licence  in the GRI SSE region</vt:lpstr>
      <vt:lpstr>Proposal for a framework of a mutually recognised natural gas wholesale trading licence  in the GRI SSE region</vt:lpstr>
      <vt:lpstr>Proposal for a framework of a mutually recognised natural gas wholesale trading licence  in the GRI SSE region</vt:lpstr>
      <vt:lpstr>Proposal for a framework of a mutually recognised natural gas wholesale trading licence  in the GRI SSE region</vt:lpstr>
      <vt:lpstr>Proposal for a framework of a mutually recognised natural gas wholesale trading licence  in the GRI SSE region</vt:lpstr>
      <vt:lpstr>Proposal for a framework of a mutually recognised natural gas wholesale trading licence  in the GRI SSE region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of the draft concept paper on Gas Wholesale Licensing in SSE EU</dc:title>
  <dc:creator>Nehrebecki Andrzej</dc:creator>
  <cp:lastModifiedBy>Kőrösi Tamás</cp:lastModifiedBy>
  <cp:revision>154</cp:revision>
  <cp:lastPrinted>2014-12-08T13:09:52Z</cp:lastPrinted>
  <dcterms:created xsi:type="dcterms:W3CDTF">2014-09-10T06:40:43Z</dcterms:created>
  <dcterms:modified xsi:type="dcterms:W3CDTF">2016-07-07T09:52:50Z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0x01010017E2F6896BB82143BB85E450B3820B2C</vt:lpwstr>
  </property>
  <property fmtid="{D5CDD505-2E9C-101B-9397-08002B2CF9AE}" pid="3" name="_dlc_DocIdItemGuid">
    <vt:lpwstr>6afc9701-d685-499b-8bcd-baedbec5bdf2</vt:lpwstr>
  </property>
</Properties>
</file>