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15.xml" ContentType="application/vnd.openxmlformats-officedocument.presentationml.slide+xml"/>
  <Override PartName="/ppt/presentation.xml" ContentType="application/vnd.openxmlformats-officedocument.presentationml.presentation.main+xml"/>
  <Override PartName="/ppt/slides/slide14.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6.xml" ContentType="application/vnd.openxmlformats-officedocument.presentationml.slideLayout+xml"/>
  <Override PartName="/ppt/slideMasters/slideMaster1.xml" ContentType="application/vnd.openxmlformats-officedocument.presentationml.slide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Masters/notesMaster1.xml" ContentType="application/vnd.openxmlformats-officedocument.presentationml.notesMaster+xml"/>
  <Override PartName="/ppt/theme/theme6.xml" ContentType="application/vnd.openxmlformats-officedocument.theme+xml"/>
  <Override PartName="/ppt/theme/theme7.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 id="2147483666" r:id="rId3"/>
    <p:sldMasterId id="2147483669" r:id="rId4"/>
    <p:sldMasterId id="2147483695" r:id="rId5"/>
  </p:sldMasterIdLst>
  <p:notesMasterIdLst>
    <p:notesMasterId r:id="rId21"/>
  </p:notesMasterIdLst>
  <p:handoutMasterIdLst>
    <p:handoutMasterId r:id="rId22"/>
  </p:handoutMasterIdLst>
  <p:sldIdLst>
    <p:sldId id="277" r:id="rId6"/>
    <p:sldId id="278" r:id="rId7"/>
    <p:sldId id="279" r:id="rId8"/>
    <p:sldId id="280" r:id="rId9"/>
    <p:sldId id="286" r:id="rId10"/>
    <p:sldId id="287" r:id="rId11"/>
    <p:sldId id="288" r:id="rId12"/>
    <p:sldId id="289" r:id="rId13"/>
    <p:sldId id="281" r:id="rId14"/>
    <p:sldId id="282" r:id="rId15"/>
    <p:sldId id="283" r:id="rId16"/>
    <p:sldId id="284" r:id="rId17"/>
    <p:sldId id="292" r:id="rId18"/>
    <p:sldId id="290" r:id="rId19"/>
    <p:sldId id="291" r:id="rId20"/>
  </p:sldIdLst>
  <p:sldSz cx="9144000" cy="6858000" type="screen4x3"/>
  <p:notesSz cx="6797675" cy="9926638"/>
  <p:defaultTextStyle>
    <a:defPPr>
      <a:defRPr lang="pl-PL"/>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customXml" Target="../customXml/item1.xml"/><Relationship Id="rId30" Type="http://schemas.openxmlformats.org/officeDocument/2006/relationships/customXml" Target="../customXml/item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pl-PL"/>
          </a:p>
        </p:txBody>
      </p:sp>
      <p:sp>
        <p:nvSpPr>
          <p:cNvPr id="3" name="Symbol zastępczy daty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182A784B-AD25-4757-B58D-5D18D10FF90E}" type="datetimeFigureOut">
              <a:rPr lang="pl-PL"/>
              <a:pPr>
                <a:defRPr/>
              </a:pPr>
              <a:t>2017-05-16</a:t>
            </a:fld>
            <a:endParaRPr lang="pl-PL"/>
          </a:p>
        </p:txBody>
      </p:sp>
      <p:sp>
        <p:nvSpPr>
          <p:cNvPr id="4" name="Symbol zastępczy stopki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pl-PL"/>
          </a:p>
        </p:txBody>
      </p:sp>
      <p:sp>
        <p:nvSpPr>
          <p:cNvPr id="5" name="Symbol zastępczy numeru slajdu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ECF2BAA4-CC2D-496E-ADB5-CFAF6C685C46}" type="slidenum">
              <a:rPr lang="pl-PL" altLang="pl-PL"/>
              <a:pPr>
                <a:defRPr/>
              </a:pPr>
              <a:t>‹#›</a:t>
            </a:fld>
            <a:endParaRPr lang="pl-PL" altLang="pl-PL"/>
          </a:p>
        </p:txBody>
      </p:sp>
    </p:spTree>
    <p:extLst>
      <p:ext uri="{BB962C8B-B14F-4D97-AF65-F5344CB8AC3E}">
        <p14:creationId xmlns:p14="http://schemas.microsoft.com/office/powerpoint/2010/main" val="3097241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GB"/>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91895B30-38EA-4C69-8461-5E442275C6B7}" type="datetimeFigureOut">
              <a:rPr lang="en-GB"/>
              <a:pPr>
                <a:defRPr/>
              </a:pPr>
              <a:t>16/05/2017</a:t>
            </a:fld>
            <a:endParaRPr lang="en-GB"/>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Symbol zastępczy notatek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endParaRPr lang="en-GB" noProof="0"/>
          </a:p>
        </p:txBody>
      </p:sp>
      <p:sp>
        <p:nvSpPr>
          <p:cNvPr id="6" name="Symbol zastępczy stopki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GB"/>
          </a:p>
        </p:txBody>
      </p:sp>
      <p:sp>
        <p:nvSpPr>
          <p:cNvPr id="7" name="Symbol zastępczy numeru slajdu 6"/>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271F3213-078A-48F5-8A50-49E59847481B}" type="slidenum">
              <a:rPr lang="en-GB" altLang="pl-PL"/>
              <a:pPr>
                <a:defRPr/>
              </a:pPr>
              <a:t>‹#›</a:t>
            </a:fld>
            <a:endParaRPr lang="en-GB" altLang="pl-PL"/>
          </a:p>
        </p:txBody>
      </p:sp>
    </p:spTree>
    <p:extLst>
      <p:ext uri="{BB962C8B-B14F-4D97-AF65-F5344CB8AC3E}">
        <p14:creationId xmlns:p14="http://schemas.microsoft.com/office/powerpoint/2010/main" val="30351345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5.xml"/><Relationship Id="rId4" Type="http://schemas.openxmlformats.org/officeDocument/2006/relationships/image" Target="../media/image4.jpe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fontAlgn="auto">
              <a:spcBef>
                <a:spcPts val="0"/>
              </a:spcBef>
              <a:spcAft>
                <a:spcPts val="0"/>
              </a:spcAft>
              <a:defRPr>
                <a:latin typeface="+mn-lt"/>
                <a:cs typeface="Verdana"/>
              </a:defRPr>
            </a:lvl1pPr>
          </a:lstStyle>
          <a:p>
            <a:pPr>
              <a:defRPr/>
            </a:pPr>
            <a:fld id="{1FC2DA79-BFE2-4BB3-A39D-4E276B29508B}" type="datetime1">
              <a:rPr lang="en-IE"/>
              <a:pPr>
                <a:defRPr/>
              </a:pPr>
              <a:t>16/05/2017</a:t>
            </a:fld>
            <a:endParaRPr lang="en-US" dirty="0"/>
          </a:p>
        </p:txBody>
      </p:sp>
      <p:sp>
        <p:nvSpPr>
          <p:cNvPr id="3" name="Footer Placeholder 4"/>
          <p:cNvSpPr>
            <a:spLocks noGrp="1"/>
          </p:cNvSpPr>
          <p:nvPr>
            <p:ph type="ftr" sz="quarter" idx="11"/>
          </p:nvPr>
        </p:nvSpPr>
        <p:spPr/>
        <p:txBody>
          <a:bodyPr/>
          <a:lstStyle>
            <a:lvl1pPr fontAlgn="auto">
              <a:spcBef>
                <a:spcPts val="0"/>
              </a:spcBef>
              <a:spcAft>
                <a:spcPts val="0"/>
              </a:spcAft>
              <a:defRPr>
                <a:cs typeface="+mn-cs"/>
              </a:defRPr>
            </a:lvl1pPr>
          </a:lstStyle>
          <a:p>
            <a:pPr>
              <a:defRPr/>
            </a:pPr>
            <a:endParaRPr lang="en-GB"/>
          </a:p>
        </p:txBody>
      </p:sp>
      <p:sp>
        <p:nvSpPr>
          <p:cNvPr id="4" name="Rectangle 7"/>
          <p:cNvSpPr>
            <a:spLocks noGrp="1" noChangeArrowheads="1"/>
          </p:cNvSpPr>
          <p:nvPr>
            <p:ph type="sldNum" sz="quarter" idx="12"/>
          </p:nvPr>
        </p:nvSpPr>
        <p:spPr/>
        <p:txBody>
          <a:bodyPr/>
          <a:lstStyle>
            <a:lvl1pPr>
              <a:defRPr/>
            </a:lvl1pPr>
          </a:lstStyle>
          <a:p>
            <a:pPr>
              <a:defRPr/>
            </a:pPr>
            <a:fld id="{592E3212-D4E5-4AEF-8465-D41ED0291B9F}" type="slidenum">
              <a:rPr lang="en-GB" altLang="pl-PL"/>
              <a:pPr>
                <a:defRPr/>
              </a:pPr>
              <a:t>‹#›</a:t>
            </a:fld>
            <a:endParaRPr lang="en-GB" altLang="pl-PL"/>
          </a:p>
        </p:txBody>
      </p:sp>
    </p:spTree>
    <p:extLst>
      <p:ext uri="{BB962C8B-B14F-4D97-AF65-F5344CB8AC3E}">
        <p14:creationId xmlns:p14="http://schemas.microsoft.com/office/powerpoint/2010/main" val="1727979005"/>
      </p:ext>
    </p:extLst>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1747248434"/>
      </p:ext>
    </p:extLst>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Tree>
    <p:extLst>
      <p:ext uri="{BB962C8B-B14F-4D97-AF65-F5344CB8AC3E}">
        <p14:creationId xmlns:p14="http://schemas.microsoft.com/office/powerpoint/2010/main" val="4088391920"/>
      </p:ext>
    </p:extLst>
  </p:cSld>
  <p:clrMapOvr>
    <a:masterClrMapping/>
  </p:clrMapOvr>
  <p:transition spd="med">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5002304"/>
      </p:ext>
    </p:extLst>
  </p:cSld>
  <p:clrMapOvr>
    <a:masterClrMapping/>
  </p:clrMapOvr>
  <p:transition spd="med">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a:prstGeom prst="rect">
            <a:avLst/>
          </a:prstGeo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extLst>
      <p:ext uri="{BB962C8B-B14F-4D97-AF65-F5344CB8AC3E}">
        <p14:creationId xmlns:p14="http://schemas.microsoft.com/office/powerpoint/2010/main" val="690543144"/>
      </p:ext>
    </p:extLst>
  </p:cSld>
  <p:clrMapOvr>
    <a:masterClrMapping/>
  </p:clrMapOvr>
  <p:transition spd="med">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a:prstGeom prst="rect">
            <a:avLst/>
          </a:prstGeo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dirty="0" smtClean="0"/>
          </a:p>
        </p:txBody>
      </p:sp>
      <p:sp>
        <p:nvSpPr>
          <p:cNvPr id="4" name="Symbol zastępczy tekstu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extLst>
      <p:ext uri="{BB962C8B-B14F-4D97-AF65-F5344CB8AC3E}">
        <p14:creationId xmlns:p14="http://schemas.microsoft.com/office/powerpoint/2010/main" val="3414413183"/>
      </p:ext>
    </p:extLst>
  </p:cSld>
  <p:clrMapOvr>
    <a:masterClrMapping/>
  </p:clrMapOvr>
  <p:transition spd="med">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1600200"/>
            <a:ext cx="8229600" cy="4525963"/>
          </a:xfrm>
          <a:prstGeom prst="rect">
            <a:avLst/>
          </a:prstGeo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3903606721"/>
      </p:ext>
    </p:extLst>
  </p:cSld>
  <p:clrMapOvr>
    <a:masterClrMapping/>
  </p:clrMapOvr>
  <p:transition spd="med">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a:prstGeom prst="rect">
            <a:avLst/>
          </a:prstGeo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a:prstGeom prst="rect">
            <a:avLst/>
          </a:prstGeo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2441960169"/>
      </p:ext>
    </p:extLst>
  </p:cSld>
  <p:clrMapOvr>
    <a:masterClrMapping/>
  </p:clrMapOvr>
  <p:transition spd="med">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PhAnim="0" preserve="1" userDrawn="1">
  <p:cSld name="Diapositiva titolo">
    <p:spTree>
      <p:nvGrpSpPr>
        <p:cNvPr id="1" name=""/>
        <p:cNvGrpSpPr/>
        <p:nvPr/>
      </p:nvGrpSpPr>
      <p:grpSpPr>
        <a:xfrm>
          <a:off x="0" y="0"/>
          <a:ext cx="0" cy="0"/>
          <a:chOff x="0" y="0"/>
          <a:chExt cx="0" cy="0"/>
        </a:xfrm>
      </p:grpSpPr>
      <p:pic>
        <p:nvPicPr>
          <p:cNvPr id="2" name="Picture 2" descr="C:\Users\camuscl\AppData\Local\Microsoft\Windows\Temporary Internet Files\Content.IE5\GTVTTPZC\MP900438622[3].jpg"/>
          <p:cNvPicPr>
            <a:picLocks noChangeAspect="1" noChangeArrowheads="1"/>
          </p:cNvPicPr>
          <p:nvPr userDrawn="1"/>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68275" y="-812800"/>
            <a:ext cx="89757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6" descr="FOND_COVER_transp.png"/>
          <p:cNvPicPr>
            <a:picLocks noChangeAspect="1"/>
          </p:cNvPicPr>
          <p:nvPr userDrawn="1"/>
        </p:nvPicPr>
        <p:blipFill>
          <a:blip r:embed="rId3" cstate="print">
            <a:duotone>
              <a:prstClr val="black"/>
              <a:srgbClr val="2953DB">
                <a:tint val="45000"/>
                <a:satMod val="400000"/>
              </a:srgbClr>
            </a:duotone>
            <a:extLst/>
          </a:blip>
          <a:stretch>
            <a:fillRect/>
          </a:stretch>
        </p:blipFill>
        <p:spPr>
          <a:xfrm>
            <a:off x="-79770" y="0"/>
            <a:ext cx="9223769" cy="6858000"/>
          </a:xfrm>
          <a:prstGeom prst="rect">
            <a:avLst/>
          </a:prstGeom>
        </p:spPr>
      </p:pic>
      <p:sp>
        <p:nvSpPr>
          <p:cNvPr id="4" name="Rectangle à coins arrondis 7"/>
          <p:cNvSpPr/>
          <p:nvPr userDrawn="1"/>
        </p:nvSpPr>
        <p:spPr>
          <a:xfrm>
            <a:off x="-223838" y="769938"/>
            <a:ext cx="2938463" cy="1276350"/>
          </a:xfrm>
          <a:prstGeom prst="round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fr-BE" dirty="0">
              <a:solidFill>
                <a:srgbClr val="FFFFFF"/>
              </a:solidFill>
            </a:endParaRPr>
          </a:p>
        </p:txBody>
      </p:sp>
      <p:pic>
        <p:nvPicPr>
          <p:cNvPr id="5" name="Picture 3"/>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5250" y="844550"/>
            <a:ext cx="22987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9"/>
          <p:cNvSpPr txBox="1">
            <a:spLocks noChangeArrowheads="1"/>
          </p:cNvSpPr>
          <p:nvPr userDrawn="1"/>
        </p:nvSpPr>
        <p:spPr bwMode="auto">
          <a:xfrm>
            <a:off x="3276600" y="2060575"/>
            <a:ext cx="4967288" cy="369888"/>
          </a:xfrm>
          <a:prstGeom prst="rect">
            <a:avLst/>
          </a:prstGeom>
          <a:noFill/>
          <a:ln>
            <a:noFill/>
          </a:ln>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defTabSz="457200" fontAlgn="base">
              <a:spcBef>
                <a:spcPct val="0"/>
              </a:spcBef>
              <a:spcAft>
                <a:spcPct val="0"/>
              </a:spcAft>
              <a:defRPr>
                <a:solidFill>
                  <a:schemeClr val="tx1"/>
                </a:solidFill>
                <a:latin typeface="Verdana" pitchFamily="34" charset="0"/>
              </a:defRPr>
            </a:lvl6pPr>
            <a:lvl7pPr marL="2971800" indent="-228600" defTabSz="457200" fontAlgn="base">
              <a:spcBef>
                <a:spcPct val="0"/>
              </a:spcBef>
              <a:spcAft>
                <a:spcPct val="0"/>
              </a:spcAft>
              <a:defRPr>
                <a:solidFill>
                  <a:schemeClr val="tx1"/>
                </a:solidFill>
                <a:latin typeface="Verdana" pitchFamily="34" charset="0"/>
              </a:defRPr>
            </a:lvl7pPr>
            <a:lvl8pPr marL="3429000" indent="-228600" defTabSz="457200" fontAlgn="base">
              <a:spcBef>
                <a:spcPct val="0"/>
              </a:spcBef>
              <a:spcAft>
                <a:spcPct val="0"/>
              </a:spcAft>
              <a:defRPr>
                <a:solidFill>
                  <a:schemeClr val="tx1"/>
                </a:solidFill>
                <a:latin typeface="Verdana" pitchFamily="34" charset="0"/>
              </a:defRPr>
            </a:lvl8pPr>
            <a:lvl9pPr marL="3886200" indent="-228600" defTabSz="457200" fontAlgn="base">
              <a:spcBef>
                <a:spcPct val="0"/>
              </a:spcBef>
              <a:spcAft>
                <a:spcPct val="0"/>
              </a:spcAft>
              <a:defRPr>
                <a:solidFill>
                  <a:schemeClr val="tx1"/>
                </a:solidFill>
                <a:latin typeface="Verdana" pitchFamily="34" charset="0"/>
              </a:defRPr>
            </a:lvl9pPr>
          </a:lstStyle>
          <a:p>
            <a:pPr defTabSz="457200" eaLnBrk="1" hangingPunct="1">
              <a:defRPr/>
            </a:pPr>
            <a:endParaRPr lang="fr-BE" dirty="0" smtClean="0">
              <a:solidFill>
                <a:srgbClr val="000000"/>
              </a:solidFill>
              <a:ea typeface="ＭＳ Ｐゴシック" pitchFamily="34" charset="-128"/>
            </a:endParaRPr>
          </a:p>
        </p:txBody>
      </p:sp>
      <p:sp>
        <p:nvSpPr>
          <p:cNvPr id="7" name="Date Placeholder 5"/>
          <p:cNvSpPr>
            <a:spLocks noGrp="1"/>
          </p:cNvSpPr>
          <p:nvPr userDrawn="1">
            <p:ph type="dt" sz="half" idx="10"/>
          </p:nvPr>
        </p:nvSpPr>
        <p:spPr>
          <a:xfrm>
            <a:off x="6772275" y="5680075"/>
            <a:ext cx="2133600" cy="365125"/>
          </a:xfrm>
        </p:spPr>
        <p:txBody>
          <a:bodyPr/>
          <a:lstStyle>
            <a:lvl1pPr fontAlgn="auto">
              <a:spcBef>
                <a:spcPts val="0"/>
              </a:spcBef>
              <a:spcAft>
                <a:spcPts val="0"/>
              </a:spcAft>
              <a:defRPr sz="1400" b="0">
                <a:solidFill>
                  <a:srgbClr val="FFFFFF"/>
                </a:solidFill>
                <a:latin typeface="+mj-lt"/>
                <a:cs typeface="+mn-cs"/>
              </a:defRPr>
            </a:lvl1pPr>
          </a:lstStyle>
          <a:p>
            <a:pPr>
              <a:defRPr/>
            </a:pPr>
            <a:fld id="{C931F8BF-578E-4D5C-B82E-FCDCC3280093}" type="datetime1">
              <a:rPr lang="en-IE"/>
              <a:pPr>
                <a:defRPr/>
              </a:pPr>
              <a:t>16/05/2017</a:t>
            </a:fld>
            <a:endParaRPr lang="en-US" dirty="0"/>
          </a:p>
        </p:txBody>
      </p:sp>
    </p:spTree>
    <p:extLst>
      <p:ext uri="{BB962C8B-B14F-4D97-AF65-F5344CB8AC3E}">
        <p14:creationId xmlns:p14="http://schemas.microsoft.com/office/powerpoint/2010/main" val="1707987561"/>
      </p:ext>
    </p:extLst>
  </p:cSld>
  <p:clrMapOvr>
    <a:masterClrMapping/>
  </p:clrMapOvr>
  <p:transition spd="med">
    <p:wipe dir="r"/>
  </p:transition>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9" name="Espace réservé du contenu 8"/>
          <p:cNvSpPr>
            <a:spLocks noGrp="1"/>
          </p:cNvSpPr>
          <p:nvPr>
            <p:ph sz="quarter" idx="10"/>
          </p:nvPr>
        </p:nvSpPr>
        <p:spPr>
          <a:xfrm>
            <a:off x="611560" y="1961456"/>
            <a:ext cx="8208912" cy="3987824"/>
          </a:xfrm>
          <a:prstGeom prst="rect">
            <a:avLst/>
          </a:prstGeom>
        </p:spPr>
        <p:txBody>
          <a:bodyPr/>
          <a:lstStyle>
            <a:lvl1pPr>
              <a:defRPr baseline="0">
                <a:latin typeface="Verdana" pitchFamily="34" charset="0"/>
              </a:defRPr>
            </a:lvl1pPr>
            <a:lvl2pPr>
              <a:defRPr baseline="0">
                <a:latin typeface="Verdana" pitchFamily="34" charset="0"/>
              </a:defRPr>
            </a:lvl2pPr>
            <a:lvl3pPr>
              <a:defRPr baseline="0">
                <a:latin typeface="Verdana" pitchFamily="34" charset="0"/>
              </a:defRPr>
            </a:lvl3pPr>
            <a:lvl4pPr>
              <a:defRPr baseline="0">
                <a:latin typeface="Verdana" pitchFamily="34" charset="0"/>
              </a:defRPr>
            </a:lvl4pPr>
            <a:lvl5pPr>
              <a:defRPr baseline="0">
                <a:latin typeface="Verdan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dirty="0"/>
          </a:p>
        </p:txBody>
      </p:sp>
      <p:sp>
        <p:nvSpPr>
          <p:cNvPr id="10" name="Titre 9"/>
          <p:cNvSpPr>
            <a:spLocks noGrp="1"/>
          </p:cNvSpPr>
          <p:nvPr>
            <p:ph type="title"/>
          </p:nvPr>
        </p:nvSpPr>
        <p:spPr>
          <a:xfrm>
            <a:off x="611560" y="980728"/>
            <a:ext cx="8229600" cy="1143000"/>
          </a:xfrm>
          <a:prstGeom prst="rect">
            <a:avLst/>
          </a:prstGeom>
        </p:spPr>
        <p:txBody>
          <a:bodyPr/>
          <a:lstStyle>
            <a:lvl1pPr>
              <a:defRPr b="1" i="0" baseline="0">
                <a:solidFill>
                  <a:srgbClr val="005BAB"/>
                </a:solidFill>
                <a:latin typeface="Verdana" pitchFamily="34" charset="0"/>
              </a:defRPr>
            </a:lvl1pPr>
          </a:lstStyle>
          <a:p>
            <a:r>
              <a:rPr lang="en-US" smtClean="0"/>
              <a:t>Click to edit Master title style</a:t>
            </a:r>
            <a:endParaRPr lang="fr-BE" dirty="0"/>
          </a:p>
        </p:txBody>
      </p:sp>
    </p:spTree>
    <p:extLst>
      <p:ext uri="{BB962C8B-B14F-4D97-AF65-F5344CB8AC3E}">
        <p14:creationId xmlns:p14="http://schemas.microsoft.com/office/powerpoint/2010/main" val="3375021480"/>
      </p:ext>
    </p:extLst>
  </p:cSld>
  <p:clrMapOvr>
    <a:masterClrMapping/>
  </p:clrMapOvr>
  <p:transition spd="med">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827088" y="1811338"/>
            <a:ext cx="3919537" cy="4425950"/>
          </a:xfrm>
          <a:prstGeom prst="rect">
            <a:avLst/>
          </a:prstGeom>
        </p:spPr>
        <p:txBody>
          <a:bodyPr/>
          <a:lstStyle>
            <a:lvl1pPr>
              <a:defRPr sz="2800"/>
            </a:lvl1pPr>
            <a:lvl2pPr>
              <a:buFont typeface="Wingdings" pitchFamily="2" charset="2"/>
              <a:buChar char="§"/>
              <a:defRPr sz="2400"/>
            </a:lvl2pPr>
            <a:lvl3pPr>
              <a:defRPr sz="2000"/>
            </a:lvl3pPr>
            <a:lvl4pPr>
              <a:buFont typeface="Arial" pitchFamily="34" charset="0"/>
              <a:buChar cha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Segnaposto contenuto 3"/>
          <p:cNvSpPr>
            <a:spLocks noGrp="1"/>
          </p:cNvSpPr>
          <p:nvPr>
            <p:ph sz="half" idx="2"/>
          </p:nvPr>
        </p:nvSpPr>
        <p:spPr>
          <a:xfrm>
            <a:off x="4899025" y="1811338"/>
            <a:ext cx="3921125" cy="44259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itre 9"/>
          <p:cNvSpPr>
            <a:spLocks noGrp="1"/>
          </p:cNvSpPr>
          <p:nvPr>
            <p:ph type="title"/>
          </p:nvPr>
        </p:nvSpPr>
        <p:spPr>
          <a:xfrm>
            <a:off x="611560" y="980728"/>
            <a:ext cx="8229600" cy="1143000"/>
          </a:xfrm>
          <a:prstGeom prst="rect">
            <a:avLst/>
          </a:prstGeom>
        </p:spPr>
        <p:txBody>
          <a:bodyPr/>
          <a:lstStyle>
            <a:lvl1pPr>
              <a:defRPr b="1" i="0" baseline="0">
                <a:solidFill>
                  <a:srgbClr val="005BAB"/>
                </a:solidFill>
                <a:latin typeface="Verdana" pitchFamily="34" charset="0"/>
              </a:defRPr>
            </a:lvl1pPr>
          </a:lstStyle>
          <a:p>
            <a:r>
              <a:rPr lang="en-US" smtClean="0"/>
              <a:t>Click to edit Master title style</a:t>
            </a:r>
            <a:endParaRPr lang="fr-BE" dirty="0"/>
          </a:p>
        </p:txBody>
      </p:sp>
    </p:spTree>
    <p:extLst>
      <p:ext uri="{BB962C8B-B14F-4D97-AF65-F5344CB8AC3E}">
        <p14:creationId xmlns:p14="http://schemas.microsoft.com/office/powerpoint/2010/main" val="1544030221"/>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538163" y="1084279"/>
            <a:ext cx="7770812" cy="765175"/>
          </a:xfrm>
          <a:prstGeom prst="rect">
            <a:avLst/>
          </a:prstGeom>
        </p:spPr>
        <p:txBody>
          <a:bodyPr/>
          <a:lstStyle/>
          <a:p>
            <a:r>
              <a:rPr lang="nl-NL" smtClean="0"/>
              <a:t>Klik om de stijl te bewerken</a:t>
            </a:r>
            <a:endParaRPr lang="nl-NL"/>
          </a:p>
        </p:txBody>
      </p:sp>
      <p:sp>
        <p:nvSpPr>
          <p:cNvPr id="3" name="Tijdelijke aanduiding voor inhoud 2"/>
          <p:cNvSpPr>
            <a:spLocks noGrp="1"/>
          </p:cNvSpPr>
          <p:nvPr>
            <p:ph idx="1"/>
          </p:nvPr>
        </p:nvSpPr>
        <p:spPr>
          <a:xfrm>
            <a:off x="457208" y="1604965"/>
            <a:ext cx="8228013" cy="4524375"/>
          </a:xfrm>
          <a:prstGeom prst="rect">
            <a:avLst/>
          </a:prstGeo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5"/>
          <p:cNvSpPr>
            <a:spLocks noGrp="1" noChangeArrowheads="1"/>
          </p:cNvSpPr>
          <p:nvPr>
            <p:ph type="dt" idx="10"/>
          </p:nvPr>
        </p:nvSpPr>
        <p:spPr/>
        <p:txBody>
          <a:bodyPr/>
          <a:lstStyle>
            <a:lvl1pPr>
              <a:defRPr/>
            </a:lvl1pPr>
          </a:lstStyle>
          <a:p>
            <a:pPr>
              <a:defRPr/>
            </a:pPr>
            <a:r>
              <a:rPr lang="nl-NL" altLang="pl-PL"/>
              <a:t>9-02-12</a:t>
            </a:r>
          </a:p>
        </p:txBody>
      </p:sp>
    </p:spTree>
    <p:extLst>
      <p:ext uri="{BB962C8B-B14F-4D97-AF65-F5344CB8AC3E}">
        <p14:creationId xmlns:p14="http://schemas.microsoft.com/office/powerpoint/2010/main" val="13658218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7" name="Segnaposto contenuto 2"/>
          <p:cNvSpPr>
            <a:spLocks noGrp="1"/>
          </p:cNvSpPr>
          <p:nvPr>
            <p:ph sz="half" idx="1"/>
          </p:nvPr>
        </p:nvSpPr>
        <p:spPr>
          <a:xfrm>
            <a:off x="827088" y="1811338"/>
            <a:ext cx="3919537" cy="4425950"/>
          </a:xfrm>
          <a:prstGeom prst="rect">
            <a:avLst/>
          </a:prstGeom>
        </p:spPr>
        <p:txBody>
          <a:bodyPr/>
          <a:lstStyle>
            <a:lvl1pPr>
              <a:defRPr sz="2800"/>
            </a:lvl1pPr>
            <a:lvl2pPr>
              <a:buFont typeface="Wingdings" pitchFamily="2" charset="2"/>
              <a:buChar char="§"/>
              <a:defRPr sz="2400"/>
            </a:lvl2pPr>
            <a:lvl3pPr>
              <a:defRPr sz="2000"/>
            </a:lvl3pPr>
            <a:lvl4pPr>
              <a:buFont typeface="Arial" pitchFamily="34" charset="0"/>
              <a:buChar cha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Segnaposto contenuto 3"/>
          <p:cNvSpPr>
            <a:spLocks noGrp="1"/>
          </p:cNvSpPr>
          <p:nvPr>
            <p:ph sz="half" idx="2"/>
          </p:nvPr>
        </p:nvSpPr>
        <p:spPr>
          <a:xfrm>
            <a:off x="4899025" y="1811338"/>
            <a:ext cx="3921125" cy="442595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Titre 9"/>
          <p:cNvSpPr>
            <a:spLocks noGrp="1"/>
          </p:cNvSpPr>
          <p:nvPr>
            <p:ph type="title"/>
          </p:nvPr>
        </p:nvSpPr>
        <p:spPr>
          <a:xfrm>
            <a:off x="611560" y="980728"/>
            <a:ext cx="8229600" cy="1143000"/>
          </a:xfrm>
          <a:prstGeom prst="rect">
            <a:avLst/>
          </a:prstGeom>
        </p:spPr>
        <p:txBody>
          <a:bodyPr/>
          <a:lstStyle>
            <a:lvl1pPr>
              <a:defRPr b="1" i="0" baseline="0">
                <a:solidFill>
                  <a:srgbClr val="005BAB"/>
                </a:solidFill>
                <a:latin typeface="Verdana" pitchFamily="34" charset="0"/>
              </a:defRPr>
            </a:lvl1pPr>
          </a:lstStyle>
          <a:p>
            <a:r>
              <a:rPr lang="en-US" smtClean="0"/>
              <a:t>Click to edit Master title style</a:t>
            </a:r>
            <a:endParaRPr lang="fr-BE" dirty="0"/>
          </a:p>
        </p:txBody>
      </p:sp>
    </p:spTree>
    <p:extLst>
      <p:ext uri="{BB962C8B-B14F-4D97-AF65-F5344CB8AC3E}">
        <p14:creationId xmlns:p14="http://schemas.microsoft.com/office/powerpoint/2010/main" val="779834108"/>
      </p:ext>
    </p:extLst>
  </p:cSld>
  <p:clrMapOvr>
    <a:masterClrMapping/>
  </p:clrMapOvr>
  <p:transition spd="med">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66737" y="451556"/>
            <a:ext cx="3008313" cy="1162050"/>
          </a:xfrm>
          <a:prstGeom prst="rect">
            <a:avLst/>
          </a:prstGeom>
        </p:spPr>
        <p:txBody>
          <a:bodyPr anchor="b"/>
          <a:lstStyle>
            <a:lvl1pPr algn="l">
              <a:defRPr sz="2000" b="1"/>
            </a:lvl1pPr>
          </a:lstStyle>
          <a:p>
            <a:r>
              <a:rPr lang="en-US" smtClean="0"/>
              <a:t>Click to edit Master title style</a:t>
            </a:r>
            <a:endParaRPr lang="en-GB" dirty="0"/>
          </a:p>
        </p:txBody>
      </p:sp>
      <p:sp>
        <p:nvSpPr>
          <p:cNvPr id="3" name="Segnaposto contenuto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egnaposto testo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32405480"/>
      </p:ext>
    </p:extLst>
  </p:cSld>
  <p:clrMapOvr>
    <a:masterClrMapping/>
  </p:clrMapOvr>
  <p:transition spd="med">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Segnaposto immagin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a:p>
        </p:txBody>
      </p:sp>
      <p:sp>
        <p:nvSpPr>
          <p:cNvPr id="4" name="Segnaposto testo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53099090"/>
      </p:ext>
    </p:extLst>
  </p:cSld>
  <p:clrMapOvr>
    <a:masterClrMapping/>
  </p:clrMapOvr>
  <p:transition spd="med">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982663" y="771525"/>
            <a:ext cx="7837487" cy="1039813"/>
          </a:xfrm>
          <a:prstGeom prst="rect">
            <a:avLst/>
          </a:prstGeom>
        </p:spPr>
        <p:txBody>
          <a:bodyPr/>
          <a:lstStyle/>
          <a:p>
            <a:r>
              <a:rPr lang="en-US" smtClean="0"/>
              <a:t>Click to edit Master title style</a:t>
            </a:r>
            <a:endParaRPr lang="en-GB"/>
          </a:p>
        </p:txBody>
      </p:sp>
      <p:sp>
        <p:nvSpPr>
          <p:cNvPr id="3" name="Segnaposto testo verticale 2"/>
          <p:cNvSpPr>
            <a:spLocks noGrp="1"/>
          </p:cNvSpPr>
          <p:nvPr>
            <p:ph type="body" orient="vert" idx="1"/>
          </p:nvPr>
        </p:nvSpPr>
        <p:spPr>
          <a:xfrm>
            <a:off x="827088" y="1811338"/>
            <a:ext cx="7993062" cy="44259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121466430"/>
      </p:ext>
    </p:extLst>
  </p:cSld>
  <p:clrMapOvr>
    <a:masterClrMapping/>
  </p:clrMapOvr>
  <p:transition spd="med">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9045" y="1083733"/>
            <a:ext cx="7772400" cy="767645"/>
          </a:xfrm>
          <a:prstGeom prst="rect">
            <a:avLst/>
          </a:prstGeom>
        </p:spPr>
        <p:txBody>
          <a:bodyPr/>
          <a:lstStyle>
            <a:lvl1pPr>
              <a:defRPr b="1">
                <a:solidFill>
                  <a:srgbClr val="005BA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39045" y="1941690"/>
            <a:ext cx="7772400" cy="1752600"/>
          </a:xfrm>
          <a:prstGeom prst="rect">
            <a:avLst/>
          </a:prstGeom>
        </p:spPr>
        <p:txBody>
          <a:bodyPr/>
          <a:lstStyle>
            <a:lvl1pPr marL="0" indent="0" algn="l">
              <a:buSzPct val="150000"/>
              <a:buFont typeface="Arial" pitchFamily="34" charset="0"/>
              <a:buChar char="•"/>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5638800" y="6492875"/>
            <a:ext cx="2133600" cy="365125"/>
          </a:xfrm>
        </p:spPr>
        <p:txBody>
          <a:bodyPr/>
          <a:lstStyle>
            <a:lvl1pPr algn="r" fontAlgn="auto">
              <a:spcBef>
                <a:spcPts val="0"/>
              </a:spcBef>
              <a:spcAft>
                <a:spcPts val="0"/>
              </a:spcAft>
              <a:defRPr sz="1400" b="0">
                <a:solidFill>
                  <a:srgbClr val="FFFFFF"/>
                </a:solidFill>
                <a:latin typeface="+mn-lt"/>
                <a:cs typeface="+mn-cs"/>
              </a:defRPr>
            </a:lvl1pPr>
          </a:lstStyle>
          <a:p>
            <a:pPr>
              <a:defRPr/>
            </a:pPr>
            <a:fld id="{198B90C8-9092-4CAD-9A3D-404C45BCB069}" type="datetime1">
              <a:rPr lang="en-IE"/>
              <a:pPr>
                <a:defRPr/>
              </a:pPr>
              <a:t>16/05/2017</a:t>
            </a:fld>
            <a:endParaRPr lang="en-US" dirty="0"/>
          </a:p>
        </p:txBody>
      </p:sp>
      <p:sp>
        <p:nvSpPr>
          <p:cNvPr id="5" name="Footer Placeholder 4"/>
          <p:cNvSpPr>
            <a:spLocks noGrp="1"/>
          </p:cNvSpPr>
          <p:nvPr>
            <p:ph type="ftr" sz="quarter" idx="11"/>
          </p:nvPr>
        </p:nvSpPr>
        <p:spPr>
          <a:xfrm>
            <a:off x="228600" y="6492875"/>
            <a:ext cx="2895600" cy="365125"/>
          </a:xfrm>
        </p:spPr>
        <p:txBody>
          <a:bodyPr/>
          <a:lstStyle>
            <a:lvl1pPr fontAlgn="auto">
              <a:spcBef>
                <a:spcPts val="0"/>
              </a:spcBef>
              <a:spcAft>
                <a:spcPts val="0"/>
              </a:spcAft>
              <a:defRPr>
                <a:latin typeface="+mn-lt"/>
                <a:ea typeface="+mn-ea"/>
              </a:defRPr>
            </a:lvl1pPr>
          </a:lstStyle>
          <a:p>
            <a:pPr>
              <a:defRPr/>
            </a:pPr>
            <a:endParaRPr lang="pl-PL" altLang="pl-PL"/>
          </a:p>
        </p:txBody>
      </p:sp>
    </p:spTree>
    <p:extLst>
      <p:ext uri="{BB962C8B-B14F-4D97-AF65-F5344CB8AC3E}">
        <p14:creationId xmlns:p14="http://schemas.microsoft.com/office/powerpoint/2010/main" val="17950883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50417377"/>
      </p:ext>
    </p:extLst>
  </p:cSld>
  <p:clrMapOvr>
    <a:masterClrMapping/>
  </p:clrMapOvr>
  <p:transition spd="med">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982663" y="771525"/>
            <a:ext cx="7837487" cy="1039813"/>
          </a:xfrm>
          <a:prstGeom prst="rect">
            <a:avLst/>
          </a:prstGeom>
        </p:spPr>
        <p:txBody>
          <a:bodyPr/>
          <a:lstStyle/>
          <a:p>
            <a:r>
              <a:rPr lang="it-IT" smtClean="0"/>
              <a:t>Fare clic per modificare lo stile del titolo</a:t>
            </a:r>
            <a:endParaRPr lang="en-GB"/>
          </a:p>
        </p:txBody>
      </p:sp>
    </p:spTree>
    <p:extLst>
      <p:ext uri="{BB962C8B-B14F-4D97-AF65-F5344CB8AC3E}">
        <p14:creationId xmlns:p14="http://schemas.microsoft.com/office/powerpoint/2010/main" val="3321361074"/>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fontAlgn="auto">
              <a:spcBef>
                <a:spcPts val="0"/>
              </a:spcBef>
              <a:spcAft>
                <a:spcPts val="0"/>
              </a:spcAft>
              <a:defRPr>
                <a:latin typeface="+mn-lt"/>
                <a:cs typeface="Verdana"/>
              </a:defRPr>
            </a:lvl1pPr>
          </a:lstStyle>
          <a:p>
            <a:pPr>
              <a:defRPr/>
            </a:pPr>
            <a:fld id="{A42AF7A6-1B6B-401C-B81D-6813B477763B}" type="datetime1">
              <a:rPr lang="en-IE"/>
              <a:pPr>
                <a:defRPr/>
              </a:pPr>
              <a:t>16/05/2017</a:t>
            </a:fld>
            <a:endParaRPr lang="en-US" dirty="0"/>
          </a:p>
        </p:txBody>
      </p:sp>
      <p:sp>
        <p:nvSpPr>
          <p:cNvPr id="3" name="Footer Placeholder 4"/>
          <p:cNvSpPr>
            <a:spLocks noGrp="1"/>
          </p:cNvSpPr>
          <p:nvPr>
            <p:ph type="ftr" sz="quarter" idx="11"/>
          </p:nvPr>
        </p:nvSpPr>
        <p:spPr/>
        <p:txBody>
          <a:bodyPr/>
          <a:lstStyle>
            <a:lvl1pPr fontAlgn="auto">
              <a:spcBef>
                <a:spcPts val="0"/>
              </a:spcBef>
              <a:spcAft>
                <a:spcPts val="0"/>
              </a:spcAft>
              <a:defRPr>
                <a:cs typeface="+mn-cs"/>
              </a:defRPr>
            </a:lvl1pPr>
          </a:lstStyle>
          <a:p>
            <a:pPr>
              <a:defRPr/>
            </a:pPr>
            <a:endParaRPr lang="en-GB"/>
          </a:p>
        </p:txBody>
      </p:sp>
      <p:sp>
        <p:nvSpPr>
          <p:cNvPr id="4" name="Rectangle 7"/>
          <p:cNvSpPr>
            <a:spLocks noGrp="1" noChangeArrowheads="1"/>
          </p:cNvSpPr>
          <p:nvPr>
            <p:ph type="sldNum" sz="quarter" idx="12"/>
          </p:nvPr>
        </p:nvSpPr>
        <p:spPr/>
        <p:txBody>
          <a:bodyPr/>
          <a:lstStyle>
            <a:lvl1pPr>
              <a:defRPr/>
            </a:lvl1pPr>
          </a:lstStyle>
          <a:p>
            <a:pPr>
              <a:defRPr/>
            </a:pPr>
            <a:fld id="{6DDC257E-419A-4D87-B18F-A020EDC9B0EB}" type="slidenum">
              <a:rPr lang="en-GB" altLang="pl-PL"/>
              <a:pPr>
                <a:defRPr/>
              </a:pPr>
              <a:t>‹#›</a:t>
            </a:fld>
            <a:endParaRPr lang="en-GB" altLang="pl-PL"/>
          </a:p>
        </p:txBody>
      </p:sp>
    </p:spTree>
    <p:extLst>
      <p:ext uri="{BB962C8B-B14F-4D97-AF65-F5344CB8AC3E}">
        <p14:creationId xmlns:p14="http://schemas.microsoft.com/office/powerpoint/2010/main" val="2154901729"/>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538163" y="1084279"/>
            <a:ext cx="7770812" cy="765175"/>
          </a:xfrm>
          <a:prstGeom prst="rect">
            <a:avLst/>
          </a:prstGeom>
        </p:spPr>
        <p:txBody>
          <a:bodyPr/>
          <a:lstStyle/>
          <a:p>
            <a:r>
              <a:rPr lang="nl-NL" smtClean="0"/>
              <a:t>Klik om de stijl te bewerken</a:t>
            </a:r>
            <a:endParaRPr lang="nl-NL"/>
          </a:p>
        </p:txBody>
      </p:sp>
      <p:sp>
        <p:nvSpPr>
          <p:cNvPr id="3" name="Tijdelijke aanduiding voor inhoud 2"/>
          <p:cNvSpPr>
            <a:spLocks noGrp="1"/>
          </p:cNvSpPr>
          <p:nvPr>
            <p:ph idx="1"/>
          </p:nvPr>
        </p:nvSpPr>
        <p:spPr>
          <a:xfrm>
            <a:off x="457208" y="1604965"/>
            <a:ext cx="8228013" cy="4524375"/>
          </a:xfrm>
          <a:prstGeom prst="rect">
            <a:avLst/>
          </a:prstGeo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5"/>
          <p:cNvSpPr>
            <a:spLocks noGrp="1" noChangeArrowheads="1"/>
          </p:cNvSpPr>
          <p:nvPr>
            <p:ph type="dt" idx="10"/>
          </p:nvPr>
        </p:nvSpPr>
        <p:spPr/>
        <p:txBody>
          <a:bodyPr/>
          <a:lstStyle>
            <a:lvl1pPr>
              <a:defRPr/>
            </a:lvl1pPr>
          </a:lstStyle>
          <a:p>
            <a:pPr>
              <a:defRPr/>
            </a:pPr>
            <a:r>
              <a:rPr lang="nl-NL" altLang="pl-PL"/>
              <a:t>9-02-12</a:t>
            </a:r>
          </a:p>
        </p:txBody>
      </p:sp>
    </p:spTree>
    <p:extLst>
      <p:ext uri="{BB962C8B-B14F-4D97-AF65-F5344CB8AC3E}">
        <p14:creationId xmlns:p14="http://schemas.microsoft.com/office/powerpoint/2010/main" val="2259332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Round Single Corner Rectangle 5"/>
          <p:cNvSpPr/>
          <p:nvPr/>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3" name="Round Single Corner Rectangle 7"/>
          <p:cNvSpPr/>
          <p:nvPr userDrawn="1"/>
        </p:nvSpPr>
        <p:spPr>
          <a:xfrm rot="10800000">
            <a:off x="2217738" y="0"/>
            <a:ext cx="6926262" cy="1341438"/>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4"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ate Placeholder 3"/>
          <p:cNvSpPr>
            <a:spLocks noGrp="1"/>
          </p:cNvSpPr>
          <p:nvPr>
            <p:ph type="dt" sz="half" idx="10"/>
          </p:nvPr>
        </p:nvSpPr>
        <p:spPr/>
        <p:txBody>
          <a:bodyPr/>
          <a:lstStyle>
            <a:lvl1pPr fontAlgn="auto">
              <a:spcBef>
                <a:spcPts val="0"/>
              </a:spcBef>
              <a:spcAft>
                <a:spcPts val="0"/>
              </a:spcAft>
              <a:defRPr>
                <a:latin typeface="+mn-lt"/>
                <a:cs typeface="Verdana"/>
              </a:defRPr>
            </a:lvl1pPr>
          </a:lstStyle>
          <a:p>
            <a:pPr>
              <a:defRPr/>
            </a:pPr>
            <a:fld id="{75B2C535-F1A0-4D96-B41E-7991240A8F30}" type="datetime1">
              <a:rPr lang="en-IE"/>
              <a:pPr>
                <a:defRPr/>
              </a:pPr>
              <a:t>16/05/2017</a:t>
            </a:fld>
            <a:endParaRPr lang="en-US" dirty="0"/>
          </a:p>
        </p:txBody>
      </p:sp>
      <p:sp>
        <p:nvSpPr>
          <p:cNvPr id="6" name="Footer Placeholder 4"/>
          <p:cNvSpPr>
            <a:spLocks noGrp="1"/>
          </p:cNvSpPr>
          <p:nvPr>
            <p:ph type="ftr" sz="quarter" idx="11"/>
          </p:nvPr>
        </p:nvSpPr>
        <p:spPr/>
        <p:txBody>
          <a:bodyPr/>
          <a:lstStyle>
            <a:lvl1pPr fontAlgn="auto">
              <a:spcBef>
                <a:spcPts val="0"/>
              </a:spcBef>
              <a:spcAft>
                <a:spcPts val="0"/>
              </a:spcAft>
              <a:defRPr>
                <a:cs typeface="+mn-cs"/>
              </a:defRPr>
            </a:lvl1pPr>
          </a:lstStyle>
          <a:p>
            <a:pPr>
              <a:defRPr/>
            </a:pPr>
            <a:endParaRPr lang="en-GB"/>
          </a:p>
        </p:txBody>
      </p:sp>
      <p:sp>
        <p:nvSpPr>
          <p:cNvPr id="7" name="Rectangle 7"/>
          <p:cNvSpPr>
            <a:spLocks noGrp="1" noChangeArrowheads="1"/>
          </p:cNvSpPr>
          <p:nvPr>
            <p:ph type="sldNum" sz="quarter" idx="12"/>
          </p:nvPr>
        </p:nvSpPr>
        <p:spPr/>
        <p:txBody>
          <a:bodyPr/>
          <a:lstStyle>
            <a:lvl1pPr>
              <a:defRPr/>
            </a:lvl1pPr>
          </a:lstStyle>
          <a:p>
            <a:pPr>
              <a:defRPr/>
            </a:pPr>
            <a:fld id="{92F2A6DD-7E21-4F2D-ADEC-21BE07FC8EEF}" type="slidenum">
              <a:rPr lang="en-GB" altLang="pl-PL"/>
              <a:pPr>
                <a:defRPr/>
              </a:pPr>
              <a:t>‹#›</a:t>
            </a:fld>
            <a:endParaRPr lang="en-GB" altLang="pl-PL"/>
          </a:p>
        </p:txBody>
      </p:sp>
    </p:spTree>
    <p:extLst>
      <p:ext uri="{BB962C8B-B14F-4D97-AF65-F5344CB8AC3E}">
        <p14:creationId xmlns:p14="http://schemas.microsoft.com/office/powerpoint/2010/main" val="3136135304"/>
      </p:ext>
    </p:extLst>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a:prstGeom prst="rect">
            <a:avLst/>
          </a:prstGeo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smtClean="0"/>
              <a:t>Kliknij, aby edytować styl wzorca podtytułu</a:t>
            </a:r>
            <a:endParaRPr lang="pl-PL"/>
          </a:p>
        </p:txBody>
      </p:sp>
    </p:spTree>
    <p:extLst>
      <p:ext uri="{BB962C8B-B14F-4D97-AF65-F5344CB8AC3E}">
        <p14:creationId xmlns:p14="http://schemas.microsoft.com/office/powerpoint/2010/main" val="1547181766"/>
      </p:ext>
    </p:extLst>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
        <p:nvSpPr>
          <p:cNvPr id="3" name="Symbol zastępczy zawartości 2"/>
          <p:cNvSpPr>
            <a:spLocks noGrp="1"/>
          </p:cNvSpPr>
          <p:nvPr>
            <p:ph idx="1"/>
          </p:nvPr>
        </p:nvSpPr>
        <p:spPr>
          <a:xfrm>
            <a:off x="457200" y="1600200"/>
            <a:ext cx="8229600" cy="4525963"/>
          </a:xfrm>
          <a:prstGeom prst="rect">
            <a:avLst/>
          </a:prstGeo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4026255544"/>
      </p:ext>
    </p:extLst>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Tree>
    <p:extLst>
      <p:ext uri="{BB962C8B-B14F-4D97-AF65-F5344CB8AC3E}">
        <p14:creationId xmlns:p14="http://schemas.microsoft.com/office/powerpoint/2010/main" val="1618881519"/>
      </p:ext>
    </p:extLst>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3518843348"/>
      </p:ext>
    </p:extLst>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1.jpe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4.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image" Target="../media/image1.jpeg"/><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theme" Target="../theme/theme5.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ound Single Corner Rectangle 5"/>
          <p:cNvSpPr/>
          <p:nvPr/>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16" name="Date Placeholder 3"/>
          <p:cNvSpPr>
            <a:spLocks noGrp="1"/>
          </p:cNvSpPr>
          <p:nvPr>
            <p:ph type="dt" sz="half" idx="2"/>
          </p:nvPr>
        </p:nvSpPr>
        <p:spPr>
          <a:xfrm>
            <a:off x="5621338" y="6492875"/>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400" b="1">
                <a:solidFill>
                  <a:srgbClr val="FFFFFF"/>
                </a:solidFill>
                <a:latin typeface="Verdana" panose="020B0604030504040204" pitchFamily="34" charset="0"/>
                <a:cs typeface="Arial" panose="020B0604020202020204" pitchFamily="34" charset="0"/>
              </a:defRPr>
            </a:lvl1pPr>
          </a:lstStyle>
          <a:p>
            <a:pPr>
              <a:defRPr/>
            </a:pPr>
            <a:fld id="{5A567422-4082-4506-8908-C0B09FE0F7EC}" type="datetime1">
              <a:rPr lang="en-IE" altLang="pl-PL"/>
              <a:pPr>
                <a:defRPr/>
              </a:pPr>
              <a:t>16/05/2017</a:t>
            </a:fld>
            <a:endParaRPr lang="en-US" altLang="pl-PL"/>
          </a:p>
        </p:txBody>
      </p:sp>
      <p:sp>
        <p:nvSpPr>
          <p:cNvPr id="18" name="Round Single Corner Rectangle 7"/>
          <p:cNvSpPr/>
          <p:nvPr userDrawn="1"/>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1029" name="Picture 1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3"/>
          </p:nvPr>
        </p:nvSpPr>
        <p:spPr>
          <a:xfrm>
            <a:off x="6099175" y="1460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b="1">
                <a:solidFill>
                  <a:srgbClr val="FFFFFF"/>
                </a:solidFill>
                <a:latin typeface="Verdana" panose="020B0604030504040204" pitchFamily="34" charset="0"/>
                <a:cs typeface="Arial" panose="020B0604020202020204" pitchFamily="34" charset="0"/>
              </a:defRPr>
            </a:lvl1pPr>
          </a:lstStyle>
          <a:p>
            <a:pPr>
              <a:defRPr/>
            </a:pPr>
            <a:endParaRPr lang="en-GB" altLang="pl-PL"/>
          </a:p>
        </p:txBody>
      </p:sp>
      <p:sp>
        <p:nvSpPr>
          <p:cNvPr id="1031" name="Rectangle 7"/>
          <p:cNvSpPr>
            <a:spLocks noGrp="1" noChangeArrowheads="1"/>
          </p:cNvSpPr>
          <p:nvPr>
            <p:ph type="sldNum" sz="quarter" idx="4"/>
          </p:nvPr>
        </p:nvSpPr>
        <p:spPr bwMode="auto">
          <a:xfrm>
            <a:off x="6861175" y="63817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a:defRPr/>
            </a:pPr>
            <a:fld id="{71CF9481-48FA-48E4-AF30-84B80C142EA3}" type="slidenum">
              <a:rPr lang="en-GB" altLang="pl-PL"/>
              <a:pPr>
                <a:defRPr/>
              </a:pPr>
              <a:t>‹#›</a:t>
            </a:fld>
            <a:endParaRPr lang="en-GB" altLang="pl-PL"/>
          </a:p>
        </p:txBody>
      </p:sp>
    </p:spTree>
  </p:cSld>
  <p:clrMap bg1="lt1" tx1="dk1" bg2="lt2" tx2="dk2" accent1="accent1" accent2="accent2" accent3="accent3" accent4="accent4" accent5="accent5" accent6="accent6" hlink="hlink" folHlink="folHlink"/>
  <p:sldLayoutIdLst>
    <p:sldLayoutId id="2147483981" r:id="rId1"/>
    <p:sldLayoutId id="2147483982" r:id="rId2"/>
  </p:sldLayoutIdLst>
  <p:transition spd="med">
    <p:wipe dir="r"/>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3200">
          <a:solidFill>
            <a:schemeClr val="tx1"/>
          </a:solidFill>
          <a:latin typeface="+mj-lt"/>
          <a:ea typeface="ＭＳ Ｐゴシック" pitchFamily="34" charset="-128"/>
          <a:cs typeface="+mj-cs"/>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34" charset="-128"/>
          <a:cs typeface="+mn-cs"/>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34" charset="-128"/>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34" charset="-128"/>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34" charset="-128"/>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34" charset="-128"/>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ound Single Corner Rectangle 5"/>
          <p:cNvSpPr/>
          <p:nvPr/>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16" name="Date Placeholder 3"/>
          <p:cNvSpPr>
            <a:spLocks noGrp="1"/>
          </p:cNvSpPr>
          <p:nvPr>
            <p:ph type="dt" sz="half" idx="2"/>
          </p:nvPr>
        </p:nvSpPr>
        <p:spPr>
          <a:xfrm>
            <a:off x="5621338" y="6492875"/>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400" b="1">
                <a:solidFill>
                  <a:srgbClr val="FFFFFF"/>
                </a:solidFill>
                <a:latin typeface="Verdana" panose="020B0604030504040204" pitchFamily="34" charset="0"/>
                <a:cs typeface="Arial" panose="020B0604020202020204" pitchFamily="34" charset="0"/>
              </a:defRPr>
            </a:lvl1pPr>
          </a:lstStyle>
          <a:p>
            <a:pPr>
              <a:defRPr/>
            </a:pPr>
            <a:fld id="{66016B8E-81C6-4C17-96AE-28B81A3A6FE4}" type="datetime1">
              <a:rPr lang="en-IE" altLang="pl-PL"/>
              <a:pPr>
                <a:defRPr/>
              </a:pPr>
              <a:t>16/05/2017</a:t>
            </a:fld>
            <a:endParaRPr lang="en-US" altLang="pl-PL"/>
          </a:p>
        </p:txBody>
      </p:sp>
      <p:sp>
        <p:nvSpPr>
          <p:cNvPr id="18" name="Round Single Corner Rectangle 7"/>
          <p:cNvSpPr/>
          <p:nvPr userDrawn="1"/>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2053" name="Picture 1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3"/>
          </p:nvPr>
        </p:nvSpPr>
        <p:spPr>
          <a:xfrm>
            <a:off x="6099175" y="1460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b="1">
                <a:solidFill>
                  <a:srgbClr val="FFFFFF"/>
                </a:solidFill>
                <a:latin typeface="Verdana" panose="020B0604030504040204" pitchFamily="34" charset="0"/>
                <a:cs typeface="Arial" panose="020B0604020202020204" pitchFamily="34" charset="0"/>
              </a:defRPr>
            </a:lvl1pPr>
          </a:lstStyle>
          <a:p>
            <a:pPr>
              <a:defRPr/>
            </a:pPr>
            <a:endParaRPr lang="en-GB" altLang="pl-PL"/>
          </a:p>
        </p:txBody>
      </p:sp>
      <p:sp>
        <p:nvSpPr>
          <p:cNvPr id="1031" name="Rectangle 7"/>
          <p:cNvSpPr>
            <a:spLocks noGrp="1" noChangeArrowheads="1"/>
          </p:cNvSpPr>
          <p:nvPr>
            <p:ph type="sldNum" sz="quarter" idx="4"/>
          </p:nvPr>
        </p:nvSpPr>
        <p:spPr bwMode="auto">
          <a:xfrm>
            <a:off x="6861175" y="63817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a:defRPr/>
            </a:pPr>
            <a:fld id="{FF81D960-25E1-4690-8A0C-9047568B7261}" type="slidenum">
              <a:rPr lang="en-GB" altLang="pl-PL"/>
              <a:pPr>
                <a:defRPr/>
              </a:pPr>
              <a:t>‹#›</a:t>
            </a:fld>
            <a:endParaRPr lang="en-GB" altLang="pl-PL"/>
          </a:p>
        </p:txBody>
      </p:sp>
    </p:spTree>
  </p:cSld>
  <p:clrMap bg1="lt1" tx1="dk1" bg2="lt2" tx2="dk2" accent1="accent1" accent2="accent2" accent3="accent3" accent4="accent4" accent5="accent5" accent6="accent6" hlink="hlink" folHlink="folHlink"/>
  <p:sldLayoutIdLst>
    <p:sldLayoutId id="2147483983" r:id="rId1"/>
    <p:sldLayoutId id="2147483984" r:id="rId2"/>
  </p:sldLayoutIdLst>
  <p:transition spd="med">
    <p:wipe dir="r"/>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3200">
          <a:solidFill>
            <a:schemeClr val="tx1"/>
          </a:solidFill>
          <a:latin typeface="+mj-lt"/>
          <a:ea typeface="ＭＳ Ｐゴシック" pitchFamily="34" charset="-128"/>
          <a:cs typeface="+mj-cs"/>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34" charset="-128"/>
          <a:cs typeface="+mn-cs"/>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34" charset="-128"/>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34" charset="-128"/>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34" charset="-128"/>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34" charset="-128"/>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ound Single Corner Rectangle 5"/>
          <p:cNvSpPr/>
          <p:nvPr/>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16" name="Date Placeholder 3"/>
          <p:cNvSpPr>
            <a:spLocks noGrp="1"/>
          </p:cNvSpPr>
          <p:nvPr>
            <p:ph type="dt" sz="half" idx="2"/>
          </p:nvPr>
        </p:nvSpPr>
        <p:spPr>
          <a:xfrm>
            <a:off x="5621338" y="6492875"/>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400" b="1">
                <a:solidFill>
                  <a:srgbClr val="FFFFFF"/>
                </a:solidFill>
                <a:latin typeface="Verdana" panose="020B0604030504040204" pitchFamily="34" charset="0"/>
                <a:cs typeface="Arial" panose="020B0604020202020204" pitchFamily="34" charset="0"/>
              </a:defRPr>
            </a:lvl1pPr>
          </a:lstStyle>
          <a:p>
            <a:pPr>
              <a:defRPr/>
            </a:pPr>
            <a:fld id="{61643FFE-6F9B-48BA-86C1-BBDCA706A53D}" type="datetime1">
              <a:rPr lang="en-IE" altLang="pl-PL"/>
              <a:pPr>
                <a:defRPr/>
              </a:pPr>
              <a:t>16/05/2017</a:t>
            </a:fld>
            <a:endParaRPr lang="en-US" altLang="pl-PL"/>
          </a:p>
        </p:txBody>
      </p:sp>
      <p:sp>
        <p:nvSpPr>
          <p:cNvPr id="18" name="Round Single Corner Rectangle 7"/>
          <p:cNvSpPr/>
          <p:nvPr userDrawn="1"/>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3077" name="Picture 1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3"/>
          </p:nvPr>
        </p:nvSpPr>
        <p:spPr>
          <a:xfrm>
            <a:off x="6099175" y="1460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b="1">
                <a:solidFill>
                  <a:srgbClr val="FFFFFF"/>
                </a:solidFill>
                <a:latin typeface="Verdana" panose="020B0604030504040204" pitchFamily="34" charset="0"/>
                <a:cs typeface="Arial" panose="020B0604020202020204" pitchFamily="34" charset="0"/>
              </a:defRPr>
            </a:lvl1pPr>
          </a:lstStyle>
          <a:p>
            <a:pPr>
              <a:defRPr/>
            </a:pPr>
            <a:endParaRPr lang="en-GB" altLang="pl-PL"/>
          </a:p>
        </p:txBody>
      </p:sp>
      <p:sp>
        <p:nvSpPr>
          <p:cNvPr id="1031" name="Rectangle 7"/>
          <p:cNvSpPr>
            <a:spLocks noGrp="1" noChangeArrowheads="1"/>
          </p:cNvSpPr>
          <p:nvPr>
            <p:ph type="sldNum" sz="quarter" idx="4"/>
          </p:nvPr>
        </p:nvSpPr>
        <p:spPr bwMode="auto">
          <a:xfrm>
            <a:off x="6861175" y="63817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a:defRPr/>
            </a:pPr>
            <a:fld id="{2696CF39-B087-41E9-ADCB-A2F98B076756}" type="slidenum">
              <a:rPr lang="en-GB" altLang="pl-PL"/>
              <a:pPr>
                <a:defRPr/>
              </a:pPr>
              <a:t>‹#›</a:t>
            </a:fld>
            <a:endParaRPr lang="en-GB" altLang="pl-PL"/>
          </a:p>
        </p:txBody>
      </p:sp>
    </p:spTree>
  </p:cSld>
  <p:clrMap bg1="lt1" tx1="dk1" bg2="lt2" tx2="dk2" accent1="accent1" accent2="accent2" accent3="accent3" accent4="accent4" accent5="accent5" accent6="accent6" hlink="hlink" folHlink="folHlink"/>
  <p:sldLayoutIdLst>
    <p:sldLayoutId id="2147483985" r:id="rId1"/>
  </p:sldLayoutIdLst>
  <p:transition spd="med">
    <p:wipe dir="r"/>
  </p:transition>
  <p:timing>
    <p:tnLst>
      <p:par>
        <p:cTn id="1" dur="indefinite" restart="never" nodeType="tmRoot"/>
      </p:par>
    </p:tnLst>
  </p:timing>
  <p:hf hdr="0" ftr="0" dt="0"/>
  <p:txStyles>
    <p:titleStyle>
      <a:lvl1pPr algn="l" rtl="0" eaLnBrk="0" fontAlgn="base" hangingPunct="0">
        <a:lnSpc>
          <a:spcPct val="90000"/>
        </a:lnSpc>
        <a:spcBef>
          <a:spcPct val="0"/>
        </a:spcBef>
        <a:spcAft>
          <a:spcPct val="0"/>
        </a:spcAft>
        <a:defRPr sz="3200">
          <a:solidFill>
            <a:schemeClr val="tx1"/>
          </a:solidFill>
          <a:latin typeface="+mj-lt"/>
          <a:ea typeface="ＭＳ Ｐゴシック" pitchFamily="34" charset="-128"/>
          <a:cs typeface="+mj-cs"/>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34" charset="-128"/>
          <a:cs typeface="+mn-cs"/>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34" charset="-128"/>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34" charset="-128"/>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34" charset="-128"/>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34" charset="-128"/>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ound Single Corner Rectangle 5"/>
          <p:cNvSpPr/>
          <p:nvPr userDrawn="1"/>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18" name="Round Single Corner Rectangle 7"/>
          <p:cNvSpPr/>
          <p:nvPr userDrawn="1"/>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4100" name="Picture 12"/>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8"/>
          <p:cNvSpPr txBox="1">
            <a:spLocks noChangeArrowheads="1"/>
          </p:cNvSpPr>
          <p:nvPr userDrawn="1"/>
        </p:nvSpPr>
        <p:spPr bwMode="auto">
          <a:xfrm>
            <a:off x="227013" y="6435725"/>
            <a:ext cx="5178425" cy="338138"/>
          </a:xfrm>
          <a:prstGeom prst="rect">
            <a:avLst/>
          </a:prstGeom>
          <a:noFill/>
          <a:ln>
            <a:noFill/>
          </a:ln>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defTabSz="457200" eaLnBrk="1" hangingPunct="1">
              <a:defRPr/>
            </a:pPr>
            <a:r>
              <a:rPr lang="en-US" sz="1600" dirty="0" smtClean="0">
                <a:solidFill>
                  <a:srgbClr val="FFFFFF"/>
                </a:solidFill>
                <a:cs typeface="+mn-cs"/>
              </a:rPr>
              <a:t>2</a:t>
            </a:r>
            <a:r>
              <a:rPr lang="pl-PL" sz="1600" dirty="0" smtClean="0">
                <a:solidFill>
                  <a:srgbClr val="FFFFFF"/>
                </a:solidFill>
                <a:cs typeface="+mn-cs"/>
              </a:rPr>
              <a:t>4</a:t>
            </a:r>
            <a:r>
              <a:rPr lang="pl-PL" sz="1600" baseline="30000" dirty="0" smtClean="0">
                <a:solidFill>
                  <a:srgbClr val="FFFFFF"/>
                </a:solidFill>
                <a:cs typeface="+mn-cs"/>
              </a:rPr>
              <a:t>th</a:t>
            </a:r>
            <a:r>
              <a:rPr lang="en-US" sz="1600" dirty="0" smtClean="0">
                <a:solidFill>
                  <a:srgbClr val="FFFFFF"/>
                </a:solidFill>
                <a:cs typeface="+mn-cs"/>
              </a:rPr>
              <a:t> RCC meeting of GRI SSE – Warsaw, 2</a:t>
            </a:r>
            <a:r>
              <a:rPr lang="pl-PL" sz="1600" dirty="0" smtClean="0">
                <a:solidFill>
                  <a:srgbClr val="FFFFFF"/>
                </a:solidFill>
                <a:cs typeface="+mn-cs"/>
              </a:rPr>
              <a:t>6</a:t>
            </a:r>
            <a:r>
              <a:rPr lang="en-US" sz="1600" dirty="0" smtClean="0">
                <a:solidFill>
                  <a:srgbClr val="FFFFFF"/>
                </a:solidFill>
                <a:cs typeface="+mn-cs"/>
              </a:rPr>
              <a:t> May 201</a:t>
            </a:r>
            <a:r>
              <a:rPr lang="pl-PL" sz="1600" dirty="0" smtClean="0">
                <a:solidFill>
                  <a:srgbClr val="FFFFFF"/>
                </a:solidFill>
                <a:cs typeface="+mn-cs"/>
              </a:rPr>
              <a:t>4</a:t>
            </a:r>
            <a:endParaRPr lang="en-US" sz="1600" dirty="0" smtClean="0">
              <a:solidFill>
                <a:srgbClr val="FFFFFF"/>
              </a:solidFill>
              <a:cs typeface="+mn-cs"/>
            </a:endParaRPr>
          </a:p>
        </p:txBody>
      </p:sp>
    </p:spTree>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transition spd="med">
    <p:wipe dir="r"/>
  </p:transition>
  <p:timing>
    <p:tnLst>
      <p:par>
        <p:cTn id="1" dur="indefinite" restart="never" nodeType="tmRoot"/>
      </p:par>
    </p:tnLst>
  </p:timing>
  <p:hf hdr="0" dt="0"/>
  <p:txStyles>
    <p:titleStyle>
      <a:lvl1pPr algn="l" rtl="0" eaLnBrk="0" fontAlgn="base" hangingPunct="0">
        <a:lnSpc>
          <a:spcPct val="90000"/>
        </a:lnSpc>
        <a:spcBef>
          <a:spcPct val="0"/>
        </a:spcBef>
        <a:spcAft>
          <a:spcPct val="0"/>
        </a:spcAft>
        <a:defRPr sz="3200">
          <a:solidFill>
            <a:schemeClr val="tx1"/>
          </a:solidFill>
          <a:latin typeface="+mj-lt"/>
          <a:ea typeface="+mj-ea"/>
          <a:cs typeface="+mj-cs"/>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5pPr>
      <a:lvl6pPr marL="457200"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6pPr>
      <a:lvl7pPr marL="914400"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7pPr>
      <a:lvl8pPr marL="1371600"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8pPr>
      <a:lvl9pPr marL="1828800"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mn-ea"/>
          <a:cs typeface="+mn-cs"/>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mn-ea"/>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mn-ea"/>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mn-ea"/>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mn-ea"/>
        </a:defRPr>
      </a:lvl5pPr>
      <a:lvl6pPr marL="2679700" indent="-228600" algn="l" rtl="0" eaLnBrk="0" fontAlgn="base" hangingPunct="0">
        <a:spcBef>
          <a:spcPct val="0"/>
        </a:spcBef>
        <a:spcAft>
          <a:spcPct val="0"/>
        </a:spcAft>
        <a:buClr>
          <a:srgbClr val="005BAB"/>
        </a:buClr>
        <a:buFont typeface="Arial" pitchFamily="34" charset="0"/>
        <a:buChar char="•"/>
        <a:defRPr sz="2000">
          <a:solidFill>
            <a:schemeClr val="tx1"/>
          </a:solidFill>
          <a:latin typeface="+mn-lt"/>
          <a:ea typeface="+mn-ea"/>
        </a:defRPr>
      </a:lvl6pPr>
      <a:lvl7pPr marL="3136900" indent="-228600" algn="l" rtl="0" eaLnBrk="0" fontAlgn="base" hangingPunct="0">
        <a:spcBef>
          <a:spcPct val="0"/>
        </a:spcBef>
        <a:spcAft>
          <a:spcPct val="0"/>
        </a:spcAft>
        <a:buClr>
          <a:srgbClr val="005BAB"/>
        </a:buClr>
        <a:buFont typeface="Arial" pitchFamily="34" charset="0"/>
        <a:buChar char="•"/>
        <a:defRPr sz="2000">
          <a:solidFill>
            <a:schemeClr val="tx1"/>
          </a:solidFill>
          <a:latin typeface="+mn-lt"/>
          <a:ea typeface="+mn-ea"/>
        </a:defRPr>
      </a:lvl7pPr>
      <a:lvl8pPr marL="3594100" indent="-228600" algn="l" rtl="0" eaLnBrk="0" fontAlgn="base" hangingPunct="0">
        <a:spcBef>
          <a:spcPct val="0"/>
        </a:spcBef>
        <a:spcAft>
          <a:spcPct val="0"/>
        </a:spcAft>
        <a:buClr>
          <a:srgbClr val="005BAB"/>
        </a:buClr>
        <a:buFont typeface="Arial" pitchFamily="34" charset="0"/>
        <a:buChar char="•"/>
        <a:defRPr sz="2000">
          <a:solidFill>
            <a:schemeClr val="tx1"/>
          </a:solidFill>
          <a:latin typeface="+mn-lt"/>
          <a:ea typeface="+mn-ea"/>
        </a:defRPr>
      </a:lvl8pPr>
      <a:lvl9pPr marL="4051300" indent="-228600" algn="l" rtl="0" eaLnBrk="0" fontAlgn="base" hangingPunct="0">
        <a:spcBef>
          <a:spcPct val="0"/>
        </a:spcBef>
        <a:spcAft>
          <a:spcPct val="0"/>
        </a:spcAft>
        <a:buClr>
          <a:srgbClr val="005BAB"/>
        </a:buClr>
        <a:buFont typeface="Arial" pitchFamily="34" charset="0"/>
        <a:buChar char="•"/>
        <a:defRPr sz="2000">
          <a:solidFill>
            <a:schemeClr val="tx1"/>
          </a:solidFill>
          <a:latin typeface="+mn-lt"/>
          <a:ea typeface="+mn-ea"/>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ound Single Corner Rectangle 5"/>
          <p:cNvSpPr/>
          <p:nvPr/>
        </p:nvSpPr>
        <p:spPr>
          <a:xfrm>
            <a:off x="0" y="6381750"/>
            <a:ext cx="7937500" cy="4762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400" b="1" dirty="0">
              <a:solidFill>
                <a:srgbClr val="FFFFFF"/>
              </a:solidFill>
            </a:endParaRPr>
          </a:p>
        </p:txBody>
      </p:sp>
      <p:sp>
        <p:nvSpPr>
          <p:cNvPr id="16" name="Date Placeholder 3"/>
          <p:cNvSpPr>
            <a:spLocks noGrp="1"/>
          </p:cNvSpPr>
          <p:nvPr>
            <p:ph type="dt" sz="half" idx="2"/>
          </p:nvPr>
        </p:nvSpPr>
        <p:spPr>
          <a:xfrm>
            <a:off x="5621338" y="6492875"/>
            <a:ext cx="2133600" cy="36512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400" b="1">
                <a:solidFill>
                  <a:srgbClr val="FFFFFF"/>
                </a:solidFill>
                <a:latin typeface="Verdana" panose="020B0604030504040204" pitchFamily="34" charset="0"/>
                <a:cs typeface="Arial" panose="020B0604020202020204" pitchFamily="34" charset="0"/>
              </a:defRPr>
            </a:lvl1pPr>
          </a:lstStyle>
          <a:p>
            <a:pPr>
              <a:defRPr/>
            </a:pPr>
            <a:fld id="{6036F3FF-77CF-4D09-8716-77D0E8FA2D4A}" type="datetime1">
              <a:rPr lang="en-IE" altLang="pl-PL"/>
              <a:pPr>
                <a:defRPr/>
              </a:pPr>
              <a:t>16/05/2017</a:t>
            </a:fld>
            <a:endParaRPr lang="en-US" altLang="pl-PL"/>
          </a:p>
        </p:txBody>
      </p:sp>
      <p:sp>
        <p:nvSpPr>
          <p:cNvPr id="18" name="Round Single Corner Rectangle 7"/>
          <p:cNvSpPr/>
          <p:nvPr userDrawn="1"/>
        </p:nvSpPr>
        <p:spPr>
          <a:xfrm rot="10800000">
            <a:off x="2217738" y="0"/>
            <a:ext cx="6926262" cy="692150"/>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r>
              <a:rPr lang="en-US" dirty="0">
                <a:solidFill>
                  <a:srgbClr val="FFFFFF"/>
                </a:solidFill>
              </a:rPr>
              <a:t> </a:t>
            </a:r>
          </a:p>
        </p:txBody>
      </p:sp>
      <p:pic>
        <p:nvPicPr>
          <p:cNvPr id="5125" name="Picture 12"/>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411163" y="0"/>
            <a:ext cx="1466850" cy="66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p:cNvSpPr>
            <a:spLocks noGrp="1"/>
          </p:cNvSpPr>
          <p:nvPr>
            <p:ph type="ftr" sz="quarter" idx="3"/>
          </p:nvPr>
        </p:nvSpPr>
        <p:spPr>
          <a:xfrm>
            <a:off x="6099175" y="1460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b="1">
                <a:solidFill>
                  <a:srgbClr val="FFFFFF"/>
                </a:solidFill>
                <a:latin typeface="Verdana" panose="020B0604030504040204" pitchFamily="34" charset="0"/>
                <a:ea typeface="ＭＳ Ｐゴシック" panose="020B0600070205080204" pitchFamily="34" charset="-128"/>
                <a:cs typeface="Arial" panose="020B0604020202020204" pitchFamily="34" charset="0"/>
              </a:defRPr>
            </a:lvl1pPr>
          </a:lstStyle>
          <a:p>
            <a:pPr>
              <a:defRPr/>
            </a:pPr>
            <a:endParaRPr lang="pl-PL" altLang="pl-PL"/>
          </a:p>
        </p:txBody>
      </p:sp>
    </p:spTree>
  </p:cSld>
  <p:clrMap bg1="lt1" tx1="dk1" bg2="lt2" tx2="dk2" accent1="accent1" accent2="accent2" accent3="accent3" accent4="accent4" accent5="accent5" accent6="accent6" hlink="hlink" folHlink="folHlink"/>
  <p:sldLayoutIdLst>
    <p:sldLayoutId id="2147483987" r:id="rId1"/>
    <p:sldLayoutId id="2147483988" r:id="rId2"/>
    <p:sldLayoutId id="2147483989" r:id="rId3"/>
    <p:sldLayoutId id="2147483990" r:id="rId4"/>
    <p:sldLayoutId id="2147483991" r:id="rId5"/>
    <p:sldLayoutId id="2147483992" r:id="rId6"/>
    <p:sldLayoutId id="2147483993" r:id="rId7"/>
    <p:sldLayoutId id="2147483994" r:id="rId8"/>
    <p:sldLayoutId id="2147483995" r:id="rId9"/>
    <p:sldLayoutId id="2147483996" r:id="rId10"/>
  </p:sldLayoutIdLst>
  <p:transition spd="med">
    <p:wipe dir="r"/>
  </p:transition>
  <p:timing>
    <p:tnLst>
      <p:par>
        <p:cTn id="1" dur="indefinite" restart="never" nodeType="tmRoot"/>
      </p:par>
    </p:tnLst>
  </p:timing>
  <p:hf hdr="0" dt="0"/>
  <p:txStyles>
    <p:titleStyle>
      <a:lvl1pPr algn="l" rtl="0" eaLnBrk="0" fontAlgn="base" hangingPunct="0">
        <a:lnSpc>
          <a:spcPct val="90000"/>
        </a:lnSpc>
        <a:spcBef>
          <a:spcPct val="0"/>
        </a:spcBef>
        <a:spcAft>
          <a:spcPct val="0"/>
        </a:spcAft>
        <a:defRPr sz="3200">
          <a:solidFill>
            <a:schemeClr val="tx1"/>
          </a:solidFill>
          <a:latin typeface="+mj-lt"/>
          <a:ea typeface="ＭＳ Ｐゴシック" pitchFamily="-108" charset="-128"/>
          <a:cs typeface="ＭＳ Ｐゴシック"/>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cs typeface="ＭＳ Ｐゴシック"/>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cs typeface="ＭＳ Ｐゴシック"/>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cs typeface="ＭＳ Ｐゴシック"/>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108" charset="-128"/>
          <a:cs typeface="ＭＳ Ｐゴシック"/>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p:titleStyle>
    <p:bodyStyle>
      <a:lvl1pPr marL="444500" indent="-444500" algn="l" rtl="0" eaLnBrk="0" fontAlgn="base" hangingPunct="0">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108" charset="-128"/>
          <a:cs typeface="ＭＳ Ｐゴシック"/>
        </a:defRPr>
      </a:lvl1pPr>
      <a:lvl2pPr marL="998538" indent="-368300" algn="l" rtl="0" eaLnBrk="0" fontAlgn="base" hangingPunct="0">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108" charset="-128"/>
          <a:cs typeface="ＭＳ Ｐゴシック"/>
        </a:defRPr>
      </a:lvl2pPr>
      <a:lvl3pPr marL="1406525" indent="-228600" algn="l" rtl="0" eaLnBrk="0" fontAlgn="base" hangingPunct="0">
        <a:spcBef>
          <a:spcPct val="0"/>
        </a:spcBef>
        <a:spcAft>
          <a:spcPct val="0"/>
        </a:spcAft>
        <a:buClr>
          <a:srgbClr val="005BAB"/>
        </a:buClr>
        <a:buFont typeface="Arial" charset="0"/>
        <a:buChar char="•"/>
        <a:defRPr sz="2400">
          <a:solidFill>
            <a:schemeClr val="tx1"/>
          </a:solidFill>
          <a:latin typeface="+mn-lt"/>
          <a:ea typeface="ＭＳ Ｐゴシック" pitchFamily="-108" charset="-128"/>
          <a:cs typeface="ＭＳ Ｐゴシック"/>
        </a:defRPr>
      </a:lvl3pPr>
      <a:lvl4pPr marL="1814513" indent="-228600" algn="l" rtl="0" eaLnBrk="0" fontAlgn="base" hangingPunct="0">
        <a:spcBef>
          <a:spcPct val="0"/>
        </a:spcBef>
        <a:spcAft>
          <a:spcPct val="0"/>
        </a:spcAft>
        <a:buClr>
          <a:srgbClr val="005BAB"/>
        </a:buClr>
        <a:buSzPct val="125000"/>
        <a:buFont typeface="Arial" charset="0"/>
        <a:buChar char="­"/>
        <a:defRPr sz="2200">
          <a:solidFill>
            <a:schemeClr val="tx1"/>
          </a:solidFill>
          <a:latin typeface="+mn-lt"/>
          <a:ea typeface="ＭＳ Ｐゴシック" pitchFamily="-108" charset="-128"/>
          <a:cs typeface="ＭＳ Ｐゴシック"/>
        </a:defRPr>
      </a:lvl4pPr>
      <a:lvl5pPr marL="2222500" indent="-228600" algn="l" rtl="0" eaLnBrk="0" fontAlgn="base" hangingPunct="0">
        <a:spcBef>
          <a:spcPct val="0"/>
        </a:spcBef>
        <a:spcAft>
          <a:spcPct val="0"/>
        </a:spcAft>
        <a:buClr>
          <a:srgbClr val="005BAB"/>
        </a:buClr>
        <a:buFont typeface="Arial" charset="0"/>
        <a:buChar char="•"/>
        <a:defRPr sz="2000">
          <a:solidFill>
            <a:schemeClr val="tx1"/>
          </a:solidFill>
          <a:latin typeface="+mn-lt"/>
          <a:ea typeface="ＭＳ Ｐゴシック" pitchFamily="-108" charset="-128"/>
          <a:cs typeface="ＭＳ Ｐゴシック"/>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liennummernplatzhalt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82D4E59-29E5-4BAB-8D99-801B9625D546}" type="slidenum">
              <a:rPr lang="en-GB" altLang="de-DE" smtClean="0">
                <a:solidFill>
                  <a:srgbClr val="000000"/>
                </a:solidFill>
              </a:rPr>
              <a:pPr/>
              <a:t>1</a:t>
            </a:fld>
            <a:endParaRPr lang="en-GB" altLang="de-DE" dirty="0" smtClean="0">
              <a:solidFill>
                <a:srgbClr val="000000"/>
              </a:solidFill>
            </a:endParaRPr>
          </a:p>
        </p:txBody>
      </p:sp>
      <p:pic>
        <p:nvPicPr>
          <p:cNvPr id="22531" name="Picture 2" descr="C:\Users\camuscl\AppData\Local\Microsoft\Windows\Temporary Internet Files\Content.IE5\GTVTTPZC\MP900438622[3].jpg"/>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168275" y="6350"/>
            <a:ext cx="89757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2" name="TextBox 4"/>
          <p:cNvSpPr txBox="1">
            <a:spLocks noChangeArrowheads="1"/>
          </p:cNvSpPr>
          <p:nvPr/>
        </p:nvSpPr>
        <p:spPr bwMode="auto">
          <a:xfrm>
            <a:off x="1885950" y="5668963"/>
            <a:ext cx="3486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a:solidFill>
                  <a:srgbClr val="FFFFFF"/>
                </a:solidFill>
                <a:latin typeface="Verdana" pitchFamily="34" charset="0"/>
              </a:rPr>
              <a:t>TITRE</a:t>
            </a:r>
          </a:p>
        </p:txBody>
      </p:sp>
      <p:pic>
        <p:nvPicPr>
          <p:cNvPr id="7" name="Picture 6" descr="FOND_COVER_transp.png"/>
          <p:cNvPicPr>
            <a:picLocks noChangeAspect="1"/>
          </p:cNvPicPr>
          <p:nvPr/>
        </p:nvPicPr>
        <p:blipFill>
          <a:blip r:embed="rId3">
            <a:duotone>
              <a:prstClr val="black"/>
              <a:srgbClr val="2953DB">
                <a:tint val="45000"/>
                <a:satMod val="400000"/>
              </a:srgbClr>
            </a:duotone>
            <a:extLst/>
          </a:blip>
          <a:stretch>
            <a:fillRect/>
          </a:stretch>
        </p:blipFill>
        <p:spPr>
          <a:xfrm>
            <a:off x="-79770" y="0"/>
            <a:ext cx="9223769" cy="6858000"/>
          </a:xfrm>
          <a:prstGeom prst="rect">
            <a:avLst/>
          </a:prstGeom>
        </p:spPr>
      </p:pic>
      <p:sp>
        <p:nvSpPr>
          <p:cNvPr id="22534" name="Date Placeholder 5"/>
          <p:cNvSpPr txBox="1">
            <a:spLocks noGrp="1"/>
          </p:cNvSpPr>
          <p:nvPr/>
        </p:nvSpPr>
        <p:spPr bwMode="auto">
          <a:xfrm>
            <a:off x="6772275" y="5668963"/>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altLang="de-DE" sz="1400" b="1" dirty="0">
                <a:solidFill>
                  <a:srgbClr val="FFFFFF"/>
                </a:solidFill>
                <a:latin typeface="Verdana" pitchFamily="34" charset="0"/>
              </a:rPr>
              <a:t> </a:t>
            </a:r>
          </a:p>
        </p:txBody>
      </p:sp>
      <p:sp>
        <p:nvSpPr>
          <p:cNvPr id="8" name="Rectangle à coins arrondis 7"/>
          <p:cNvSpPr/>
          <p:nvPr/>
        </p:nvSpPr>
        <p:spPr>
          <a:xfrm>
            <a:off x="-79375" y="615950"/>
            <a:ext cx="3051175" cy="134778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eaLnBrk="1" fontAlgn="auto" hangingPunct="1">
              <a:spcBef>
                <a:spcPts val="0"/>
              </a:spcBef>
              <a:spcAft>
                <a:spcPts val="0"/>
              </a:spcAft>
              <a:defRPr/>
            </a:pPr>
            <a:endParaRPr lang="fr-BE" dirty="0">
              <a:solidFill>
                <a:srgbClr val="FFFFFF"/>
              </a:solidFill>
            </a:endParaRPr>
          </a:p>
        </p:txBody>
      </p:sp>
      <p:pic>
        <p:nvPicPr>
          <p:cNvPr id="22536"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5250" y="788988"/>
            <a:ext cx="22987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Placeholder 1"/>
          <p:cNvSpPr>
            <a:spLocks noGrp="1"/>
          </p:cNvSpPr>
          <p:nvPr>
            <p:ph type="ctrTitle" idx="4294967295"/>
          </p:nvPr>
        </p:nvSpPr>
        <p:spPr bwMode="auto">
          <a:xfrm>
            <a:off x="3275856" y="1505868"/>
            <a:ext cx="5544617" cy="91573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lnSpc>
                <a:spcPts val="1500"/>
              </a:lnSpc>
            </a:pPr>
            <a:r>
              <a:rPr lang="en-US" altLang="de-DE" sz="2400" dirty="0" smtClean="0">
                <a:solidFill>
                  <a:srgbClr val="00529B"/>
                </a:solidFill>
              </a:rPr>
              <a:t/>
            </a:r>
            <a:br>
              <a:rPr lang="en-US" altLang="de-DE" sz="2400" dirty="0" smtClean="0">
                <a:solidFill>
                  <a:srgbClr val="00529B"/>
                </a:solidFill>
              </a:rPr>
            </a:br>
            <a:r>
              <a:rPr lang="en-US" altLang="de-DE" sz="2400" b="1" dirty="0" smtClean="0">
                <a:solidFill>
                  <a:srgbClr val="00529B"/>
                </a:solidFill>
              </a:rPr>
              <a:t>GRI SSE Work Plan 2015-2018</a:t>
            </a:r>
            <a:r>
              <a:rPr lang="hu-HU" altLang="de-DE" sz="2400" b="1" dirty="0">
                <a:solidFill>
                  <a:srgbClr val="00529B"/>
                </a:solidFill>
              </a:rPr>
              <a:t/>
            </a:r>
            <a:br>
              <a:rPr lang="hu-HU" altLang="de-DE" sz="2400" b="1" dirty="0">
                <a:solidFill>
                  <a:srgbClr val="00529B"/>
                </a:solidFill>
              </a:rPr>
            </a:br>
            <a:r>
              <a:rPr lang="en-US" altLang="de-DE" sz="2400" b="1" dirty="0" smtClean="0">
                <a:solidFill>
                  <a:srgbClr val="00529B"/>
                </a:solidFill>
              </a:rPr>
              <a:t/>
            </a:r>
            <a:br>
              <a:rPr lang="en-US" altLang="de-DE" sz="2400" b="1" dirty="0" smtClean="0">
                <a:solidFill>
                  <a:srgbClr val="00529B"/>
                </a:solidFill>
              </a:rPr>
            </a:br>
            <a:r>
              <a:rPr lang="hu-HU" altLang="de-DE" sz="2400" b="1" dirty="0" smtClean="0">
                <a:solidFill>
                  <a:srgbClr val="00529B"/>
                </a:solidFill>
              </a:rPr>
              <a:t>Project </a:t>
            </a:r>
            <a:r>
              <a:rPr lang="hu-HU" altLang="de-DE" sz="2400" b="1" dirty="0" err="1" smtClean="0">
                <a:solidFill>
                  <a:srgbClr val="00529B"/>
                </a:solidFill>
              </a:rPr>
              <a:t>proposal</a:t>
            </a:r>
            <a:r>
              <a:rPr lang="hu-HU" altLang="de-DE" sz="2400" b="1" dirty="0" smtClean="0">
                <a:solidFill>
                  <a:srgbClr val="00529B"/>
                </a:solidFill>
              </a:rPr>
              <a:t> of HEA</a:t>
            </a:r>
            <a:r>
              <a:rPr lang="en-US" altLang="de-DE" sz="2400" b="1" dirty="0" smtClean="0">
                <a:solidFill>
                  <a:srgbClr val="00529B"/>
                </a:solidFill>
              </a:rPr>
              <a:t/>
            </a:r>
            <a:br>
              <a:rPr lang="en-US" altLang="de-DE" sz="2400" b="1" dirty="0" smtClean="0">
                <a:solidFill>
                  <a:srgbClr val="00529B"/>
                </a:solidFill>
              </a:rPr>
            </a:br>
            <a:endParaRPr lang="en-GB" altLang="de-DE" sz="2400" b="1" dirty="0" smtClean="0">
              <a:solidFill>
                <a:srgbClr val="FF0000"/>
              </a:solidFill>
            </a:endParaRPr>
          </a:p>
        </p:txBody>
      </p:sp>
      <p:sp>
        <p:nvSpPr>
          <p:cNvPr id="22538" name="Espace réservé du pied de page 3"/>
          <p:cNvSpPr txBox="1">
            <a:spLocks noGrp="1"/>
          </p:cNvSpPr>
          <p:nvPr/>
        </p:nvSpPr>
        <p:spPr bwMode="auto">
          <a:xfrm>
            <a:off x="954088" y="5373216"/>
            <a:ext cx="8081962" cy="664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altLang="de-DE" b="1" dirty="0" smtClean="0">
                <a:solidFill>
                  <a:srgbClr val="FFFFFF"/>
                </a:solidFill>
                <a:latin typeface="Verdana" pitchFamily="34" charset="0"/>
              </a:rPr>
              <a:t>2</a:t>
            </a:r>
            <a:r>
              <a:rPr lang="hu-HU" altLang="de-DE" b="1" dirty="0" smtClean="0">
                <a:solidFill>
                  <a:srgbClr val="FFFFFF"/>
                </a:solidFill>
                <a:latin typeface="Verdana" pitchFamily="34" charset="0"/>
              </a:rPr>
              <a:t>2nd</a:t>
            </a:r>
            <a:r>
              <a:rPr lang="en-US" altLang="de-DE" b="1" dirty="0" smtClean="0">
                <a:solidFill>
                  <a:srgbClr val="FFFFFF"/>
                </a:solidFill>
                <a:latin typeface="Verdana" pitchFamily="34" charset="0"/>
              </a:rPr>
              <a:t> </a:t>
            </a:r>
            <a:r>
              <a:rPr lang="hu-HU" altLang="de-DE" b="1" dirty="0" smtClean="0">
                <a:solidFill>
                  <a:srgbClr val="FFFFFF"/>
                </a:solidFill>
                <a:latin typeface="Verdana" pitchFamily="34" charset="0"/>
              </a:rPr>
              <a:t>GRI SSE </a:t>
            </a:r>
            <a:r>
              <a:rPr lang="en-US" altLang="de-DE" b="1" dirty="0" smtClean="0">
                <a:solidFill>
                  <a:srgbClr val="FFFFFF"/>
                </a:solidFill>
                <a:latin typeface="Verdana" pitchFamily="34" charset="0"/>
              </a:rPr>
              <a:t>Stakeholder Group Meeting</a:t>
            </a:r>
            <a:r>
              <a:rPr lang="hu-HU" altLang="de-DE" b="1" dirty="0" smtClean="0">
                <a:solidFill>
                  <a:srgbClr val="FFFFFF"/>
                </a:solidFill>
                <a:latin typeface="Verdana" pitchFamily="34" charset="0"/>
              </a:rPr>
              <a:t>					Budapest, 18</a:t>
            </a:r>
            <a:r>
              <a:rPr lang="en-US" altLang="de-DE" b="1" dirty="0" smtClean="0">
                <a:solidFill>
                  <a:srgbClr val="FFFFFF"/>
                </a:solidFill>
                <a:latin typeface="Verdana" pitchFamily="34" charset="0"/>
              </a:rPr>
              <a:t> </a:t>
            </a:r>
            <a:r>
              <a:rPr lang="hu-HU" altLang="de-DE" b="1" dirty="0" smtClean="0">
                <a:solidFill>
                  <a:srgbClr val="FFFFFF"/>
                </a:solidFill>
                <a:latin typeface="Verdana" pitchFamily="34" charset="0"/>
              </a:rPr>
              <a:t>May</a:t>
            </a:r>
            <a:r>
              <a:rPr lang="de-DE" altLang="de-DE" b="1" dirty="0" smtClean="0">
                <a:solidFill>
                  <a:srgbClr val="FFFFFF"/>
                </a:solidFill>
                <a:latin typeface="Verdana" pitchFamily="34" charset="0"/>
              </a:rPr>
              <a:t> 201</a:t>
            </a:r>
            <a:r>
              <a:rPr lang="hu-HU" altLang="de-DE" b="1" dirty="0" smtClean="0">
                <a:solidFill>
                  <a:srgbClr val="FFFFFF"/>
                </a:solidFill>
                <a:latin typeface="Verdana" pitchFamily="34" charset="0"/>
              </a:rPr>
              <a:t>7</a:t>
            </a:r>
            <a:r>
              <a:rPr lang="hu-HU" altLang="de-DE" b="1" dirty="0">
                <a:solidFill>
                  <a:srgbClr val="FFFFFF"/>
                </a:solidFill>
                <a:latin typeface="Verdana" pitchFamily="34" charset="0"/>
              </a:rPr>
              <a:t>											</a:t>
            </a:r>
            <a:endParaRPr lang="en-US" altLang="de-DE" b="1" dirty="0">
              <a:solidFill>
                <a:srgbClr val="FFFFFF"/>
              </a:solidFill>
              <a:latin typeface="Verdana" pitchFamily="34" charset="0"/>
            </a:endParaRPr>
          </a:p>
        </p:txBody>
      </p:sp>
      <p:sp>
        <p:nvSpPr>
          <p:cNvPr id="2" name="Szövegdoboz 1"/>
          <p:cNvSpPr txBox="1"/>
          <p:nvPr/>
        </p:nvSpPr>
        <p:spPr>
          <a:xfrm>
            <a:off x="1219994" y="2708920"/>
            <a:ext cx="7574235" cy="1200329"/>
          </a:xfrm>
          <a:prstGeom prst="rect">
            <a:avLst/>
          </a:prstGeom>
          <a:noFill/>
        </p:spPr>
        <p:txBody>
          <a:bodyPr wrap="square" rtlCol="0">
            <a:spAutoFit/>
          </a:bodyPr>
          <a:lstStyle/>
          <a:p>
            <a:pPr algn="ctr"/>
            <a:r>
              <a:rPr lang="en-GB" sz="2400" b="1" dirty="0">
                <a:solidFill>
                  <a:schemeClr val="accent6"/>
                </a:solidFill>
              </a:rPr>
              <a:t>Proposal for a framework of a mutually recognised natural gas </a:t>
            </a:r>
            <a:r>
              <a:rPr lang="en-GB" sz="2400" b="1" dirty="0" smtClean="0">
                <a:solidFill>
                  <a:schemeClr val="accent6"/>
                </a:solidFill>
              </a:rPr>
              <a:t>wholesale </a:t>
            </a:r>
            <a:r>
              <a:rPr lang="en-GB" sz="2400" b="1" dirty="0">
                <a:solidFill>
                  <a:schemeClr val="accent6"/>
                </a:solidFill>
              </a:rPr>
              <a:t>trading </a:t>
            </a:r>
            <a:r>
              <a:rPr lang="en-GB" sz="2400" b="1" dirty="0" smtClean="0">
                <a:solidFill>
                  <a:schemeClr val="accent6"/>
                </a:solidFill>
              </a:rPr>
              <a:t>licence </a:t>
            </a:r>
            <a:endParaRPr lang="hu-HU" sz="2400" b="1" dirty="0" smtClean="0">
              <a:solidFill>
                <a:schemeClr val="accent6"/>
              </a:solidFill>
            </a:endParaRPr>
          </a:p>
          <a:p>
            <a:pPr algn="ctr"/>
            <a:r>
              <a:rPr lang="en-GB" sz="2400" b="1" dirty="0" smtClean="0">
                <a:solidFill>
                  <a:schemeClr val="accent6"/>
                </a:solidFill>
              </a:rPr>
              <a:t>in </a:t>
            </a:r>
            <a:r>
              <a:rPr lang="en-GB" sz="2400" b="1" dirty="0">
                <a:solidFill>
                  <a:schemeClr val="accent6"/>
                </a:solidFill>
              </a:rPr>
              <a:t>the GRI SSE region</a:t>
            </a:r>
            <a:endParaRPr lang="hu-HU" sz="2400" b="1" dirty="0">
              <a:solidFill>
                <a:schemeClr val="accent6"/>
              </a:solidFill>
            </a:endParaRPr>
          </a:p>
        </p:txBody>
      </p:sp>
      <p:sp>
        <p:nvSpPr>
          <p:cNvPr id="3" name="Szövegdoboz 2"/>
          <p:cNvSpPr txBox="1"/>
          <p:nvPr/>
        </p:nvSpPr>
        <p:spPr>
          <a:xfrm>
            <a:off x="6588224" y="4126210"/>
            <a:ext cx="1944216" cy="646331"/>
          </a:xfrm>
          <a:prstGeom prst="rect">
            <a:avLst/>
          </a:prstGeom>
          <a:noFill/>
        </p:spPr>
        <p:txBody>
          <a:bodyPr wrap="square" rtlCol="0">
            <a:spAutoFit/>
          </a:bodyPr>
          <a:lstStyle/>
          <a:p>
            <a:r>
              <a:rPr lang="hu-HU" b="1" dirty="0" err="1" smtClean="0">
                <a:solidFill>
                  <a:schemeClr val="accent6"/>
                </a:solidFill>
                <a:effectLst>
                  <a:outerShdw blurRad="38100" dist="38100" dir="2700000" algn="tl">
                    <a:srgbClr val="000000">
                      <a:alpha val="43137"/>
                    </a:srgbClr>
                  </a:outerShdw>
                </a:effectLst>
              </a:rPr>
              <a:t>Tamas</a:t>
            </a:r>
            <a:r>
              <a:rPr lang="hu-HU" b="1" dirty="0" smtClean="0">
                <a:solidFill>
                  <a:schemeClr val="accent6"/>
                </a:solidFill>
                <a:effectLst>
                  <a:outerShdw blurRad="38100" dist="38100" dir="2700000" algn="tl">
                    <a:srgbClr val="000000">
                      <a:alpha val="43137"/>
                    </a:srgbClr>
                  </a:outerShdw>
                </a:effectLst>
              </a:rPr>
              <a:t> </a:t>
            </a:r>
            <a:r>
              <a:rPr lang="hu-HU" b="1" dirty="0" err="1" smtClean="0">
                <a:solidFill>
                  <a:schemeClr val="accent6"/>
                </a:solidFill>
                <a:effectLst>
                  <a:outerShdw blurRad="38100" dist="38100" dir="2700000" algn="tl">
                    <a:srgbClr val="000000">
                      <a:alpha val="43137"/>
                    </a:srgbClr>
                  </a:outerShdw>
                </a:effectLst>
              </a:rPr>
              <a:t>Korosi</a:t>
            </a:r>
            <a:endParaRPr lang="hu-HU" b="1" dirty="0" smtClean="0">
              <a:solidFill>
                <a:schemeClr val="accent6"/>
              </a:solidFill>
              <a:effectLst>
                <a:outerShdw blurRad="38100" dist="38100" dir="2700000" algn="tl">
                  <a:srgbClr val="000000">
                    <a:alpha val="43137"/>
                  </a:srgbClr>
                </a:outerShdw>
              </a:effectLst>
            </a:endParaRPr>
          </a:p>
          <a:p>
            <a:r>
              <a:rPr lang="hu-HU" b="1" dirty="0" smtClean="0">
                <a:solidFill>
                  <a:schemeClr val="accent6"/>
                </a:solidFill>
                <a:effectLst>
                  <a:outerShdw blurRad="38100" dist="38100" dir="2700000" algn="tl">
                    <a:srgbClr val="000000">
                      <a:alpha val="43137"/>
                    </a:srgbClr>
                  </a:outerShdw>
                </a:effectLst>
              </a:rPr>
              <a:t>         HEA</a:t>
            </a:r>
            <a:endParaRPr lang="hu-HU" b="1" dirty="0">
              <a:solidFill>
                <a:schemeClr val="accent6"/>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180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recognized natural gas wholesale trading license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539750" y="1670050"/>
            <a:ext cx="8129588" cy="4176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Font typeface="Arial" charset="0"/>
              <a:buNone/>
            </a:pPr>
            <a:endParaRPr lang="fr-BE" altLang="de-DE" dirty="0" smtClean="0">
              <a:solidFill>
                <a:srgbClr val="898989"/>
              </a:solidFill>
            </a:endParaRPr>
          </a:p>
          <a:p>
            <a:pPr marL="0" indent="0" eaLnBrk="1" hangingPunct="1">
              <a:buSzPct val="150000"/>
              <a:buFont typeface="Arial" charset="0"/>
              <a:buChar char="•"/>
            </a:pPr>
            <a:endParaRPr lang="fr-BE" altLang="de-DE" dirty="0"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a:t>
            </a:r>
            <a:r>
              <a:rPr lang="hu-HU" altLang="de-DE" b="1" dirty="0" smtClean="0">
                <a:solidFill>
                  <a:srgbClr val="FFFFFF"/>
                </a:solidFill>
              </a:rPr>
              <a:t>2nd</a:t>
            </a:r>
            <a:r>
              <a:rPr lang="en-US" altLang="de-DE" b="1" dirty="0" smtClean="0">
                <a:solidFill>
                  <a:srgbClr val="FFFFFF"/>
                </a:solidFill>
              </a:rPr>
              <a:t> GRI SSE Stakeholder Group Meeting</a:t>
            </a:r>
            <a:r>
              <a:rPr lang="hu-HU" altLang="de-DE" b="1" dirty="0" smtClean="0">
                <a:solidFill>
                  <a:srgbClr val="FFFFFF"/>
                </a:solidFill>
              </a:rPr>
              <a:t>    </a:t>
            </a:r>
            <a:r>
              <a:rPr lang="en-US" altLang="de-DE" b="1" dirty="0" smtClean="0">
                <a:solidFill>
                  <a:srgbClr val="FFFFFF"/>
                </a:solidFill>
              </a:rPr>
              <a:t>Budapest, </a:t>
            </a:r>
            <a:r>
              <a:rPr lang="hu-HU" altLang="de-DE" b="1" dirty="0" smtClean="0">
                <a:solidFill>
                  <a:srgbClr val="FFFFFF"/>
                </a:solidFill>
              </a:rPr>
              <a:t>1</a:t>
            </a:r>
            <a:r>
              <a:rPr lang="en-US" altLang="de-DE" b="1" dirty="0" smtClean="0">
                <a:solidFill>
                  <a:srgbClr val="FFFFFF"/>
                </a:solidFill>
              </a:rPr>
              <a:t>8 </a:t>
            </a:r>
            <a:r>
              <a:rPr lang="hu-HU" altLang="de-DE" b="1" dirty="0" smtClean="0">
                <a:solidFill>
                  <a:srgbClr val="FFFFFF"/>
                </a:solidFill>
              </a:rPr>
              <a:t>Ma</a:t>
            </a:r>
            <a:r>
              <a:rPr lang="en-US" altLang="de-DE" b="1" dirty="0" smtClean="0">
                <a:solidFill>
                  <a:srgbClr val="FFFFFF"/>
                </a:solidFill>
              </a:rPr>
              <a:t>y 201</a:t>
            </a:r>
            <a:r>
              <a:rPr lang="hu-HU" altLang="de-DE" b="1" dirty="0" smtClean="0">
                <a:solidFill>
                  <a:srgbClr val="FFFFFF"/>
                </a:solidFill>
              </a:rPr>
              <a:t>7</a:t>
            </a:r>
            <a:endParaRPr lang="en-US" altLang="de-DE" b="1" dirty="0">
              <a:solidFill>
                <a:srgbClr val="FFFFFF"/>
              </a:solidFill>
            </a:endParaRPr>
          </a:p>
        </p:txBody>
      </p:sp>
      <p:sp>
        <p:nvSpPr>
          <p:cNvPr id="2" name="Szövegdoboz 1"/>
          <p:cNvSpPr txBox="1"/>
          <p:nvPr/>
        </p:nvSpPr>
        <p:spPr>
          <a:xfrm>
            <a:off x="703287" y="1484784"/>
            <a:ext cx="7920037" cy="4524315"/>
          </a:xfrm>
          <a:prstGeom prst="rect">
            <a:avLst/>
          </a:prstGeom>
          <a:noFill/>
        </p:spPr>
        <p:txBody>
          <a:bodyPr>
            <a:spAutoFit/>
          </a:bodyPr>
          <a:lstStyle/>
          <a:p>
            <a:pPr algn="just">
              <a:defRPr/>
            </a:pPr>
            <a:r>
              <a:rPr lang="en-US" sz="2400" b="1" u="sng" dirty="0" smtClean="0"/>
              <a:t>Example on the mutually recognized natural gas wholesale trading license/registration 2.</a:t>
            </a:r>
          </a:p>
          <a:p>
            <a:pPr algn="just">
              <a:defRPr/>
            </a:pPr>
            <a:endParaRPr lang="en-US" sz="1600" dirty="0" smtClean="0"/>
          </a:p>
          <a:p>
            <a:pPr algn="just">
              <a:defRPr/>
            </a:pPr>
            <a:endParaRPr lang="en-US" sz="1600" dirty="0" smtClean="0"/>
          </a:p>
          <a:p>
            <a:pPr algn="just">
              <a:defRPr/>
            </a:pPr>
            <a:r>
              <a:rPr lang="en-US" sz="1600" dirty="0" smtClean="0"/>
              <a:t>During in case iii. (directly contact TSO/SSO/Exchange etc.) a given trader has to</a:t>
            </a:r>
          </a:p>
          <a:p>
            <a:pPr marL="285750" lvl="1" indent="-285750" algn="just">
              <a:buFont typeface="Arial" panose="020B0604020202020204" pitchFamily="34" charset="0"/>
              <a:buChar char="•"/>
              <a:defRPr/>
            </a:pPr>
            <a:r>
              <a:rPr lang="hu-HU" sz="1600" dirty="0" err="1" smtClean="0"/>
              <a:t>have</a:t>
            </a:r>
            <a:r>
              <a:rPr lang="en-US" sz="1600" dirty="0" smtClean="0"/>
              <a:t> </a:t>
            </a:r>
            <a:r>
              <a:rPr lang="en-US" sz="1600" dirty="0" err="1" smtClean="0"/>
              <a:t>licens</a:t>
            </a:r>
            <a:r>
              <a:rPr lang="hu-HU" sz="1600" dirty="0" smtClean="0"/>
              <a:t>e</a:t>
            </a:r>
            <a:r>
              <a:rPr lang="en-US" sz="1600" dirty="0" smtClean="0"/>
              <a:t>/registration in the home country (and „A” NRA has to apply the common rules of minimum set of requirements)</a:t>
            </a:r>
          </a:p>
          <a:p>
            <a:pPr marL="285750" lvl="1" indent="-285750" algn="just">
              <a:buFont typeface="Arial" panose="020B0604020202020204" pitchFamily="34" charset="0"/>
              <a:buChar char="•"/>
              <a:defRPr/>
            </a:pPr>
            <a:r>
              <a:rPr lang="en-US" sz="1600" dirty="0" smtClean="0"/>
              <a:t>Fulfill all the contractual obligations towards to the TSO/SSO/Exchange etc., like</a:t>
            </a:r>
          </a:p>
          <a:p>
            <a:pPr marL="742950" lvl="2" indent="-285750" algn="just">
              <a:buFont typeface="Wingdings" panose="05000000000000000000" pitchFamily="2" charset="2"/>
              <a:buChar char="ü"/>
              <a:defRPr/>
            </a:pPr>
            <a:r>
              <a:rPr lang="en-US" sz="1600" dirty="0" smtClean="0"/>
              <a:t>Guarantees</a:t>
            </a:r>
          </a:p>
          <a:p>
            <a:pPr marL="742950" lvl="2" indent="-285750" algn="just">
              <a:buFont typeface="Wingdings" panose="05000000000000000000" pitchFamily="2" charset="2"/>
              <a:buChar char="ü"/>
              <a:defRPr/>
            </a:pPr>
            <a:r>
              <a:rPr lang="en-US" sz="1600" dirty="0" smtClean="0"/>
              <a:t>Technical conditions</a:t>
            </a:r>
          </a:p>
          <a:p>
            <a:pPr marL="742950" lvl="2" indent="-285750" algn="just">
              <a:buFont typeface="Wingdings" panose="05000000000000000000" pitchFamily="2" charset="2"/>
              <a:buChar char="ü"/>
              <a:defRPr/>
            </a:pPr>
            <a:r>
              <a:rPr lang="en-US" sz="1600" dirty="0" smtClean="0"/>
              <a:t>Data provisions</a:t>
            </a:r>
          </a:p>
          <a:p>
            <a:pPr marL="0" lvl="2" algn="just">
              <a:defRPr/>
            </a:pPr>
            <a:endParaRPr lang="en-US" sz="1600" dirty="0" smtClean="0"/>
          </a:p>
          <a:p>
            <a:pPr marL="0" lvl="2" algn="just">
              <a:defRPr/>
            </a:pPr>
            <a:r>
              <a:rPr lang="en-US" sz="1600" dirty="0" smtClean="0"/>
              <a:t>The TSO/SSO/Exchange etc. has to give a notice of the new entrant to „B” NRA.</a:t>
            </a:r>
          </a:p>
          <a:p>
            <a:pPr marL="0" lvl="2" algn="just">
              <a:defRPr/>
            </a:pPr>
            <a:endParaRPr lang="en-US" sz="1600" dirty="0" smtClean="0"/>
          </a:p>
          <a:p>
            <a:pPr marL="0" lvl="2" algn="just">
              <a:defRPr/>
            </a:pPr>
            <a:r>
              <a:rPr lang="en-US" sz="1600" dirty="0" smtClean="0"/>
              <a:t>Based on the direct/indirect notification „B” NRA</a:t>
            </a:r>
          </a:p>
          <a:p>
            <a:pPr marL="285750" lvl="2" indent="-285750" algn="just">
              <a:buFont typeface="Wingdings" panose="05000000000000000000" pitchFamily="2" charset="2"/>
              <a:buChar char="ü"/>
              <a:defRPr/>
            </a:pPr>
            <a:r>
              <a:rPr lang="en-US" sz="1600" dirty="0" smtClean="0"/>
              <a:t>Performs supervision</a:t>
            </a:r>
          </a:p>
          <a:p>
            <a:pPr marL="285750" lvl="2" indent="-285750" algn="just">
              <a:buFont typeface="Wingdings" panose="05000000000000000000" pitchFamily="2" charset="2"/>
              <a:buChar char="ü"/>
              <a:defRPr/>
            </a:pPr>
            <a:r>
              <a:rPr lang="en-US" sz="1600" dirty="0" smtClean="0"/>
              <a:t>Claims registration/supervision fees (i</a:t>
            </a:r>
            <a:r>
              <a:rPr lang="hu-HU" sz="1600" dirty="0" smtClean="0"/>
              <a:t>f</a:t>
            </a:r>
            <a:r>
              <a:rPr lang="en-US" sz="1600" dirty="0" smtClean="0"/>
              <a:t> there is any)</a:t>
            </a:r>
            <a:endParaRPr lang="en-US" dirty="0"/>
          </a:p>
        </p:txBody>
      </p:sp>
    </p:spTree>
    <p:extLst>
      <p:ext uri="{BB962C8B-B14F-4D97-AF65-F5344CB8AC3E}">
        <p14:creationId xmlns:p14="http://schemas.microsoft.com/office/powerpoint/2010/main" val="974891716"/>
      </p:ext>
    </p:extLst>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recognized natural gas wholesale trading license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539750" y="1670050"/>
            <a:ext cx="8129588" cy="4176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Font typeface="Arial" charset="0"/>
              <a:buNone/>
            </a:pPr>
            <a:endParaRPr lang="fr-BE" altLang="de-DE" dirty="0" smtClean="0">
              <a:solidFill>
                <a:srgbClr val="898989"/>
              </a:solidFill>
            </a:endParaRPr>
          </a:p>
          <a:p>
            <a:pPr marL="0" indent="0" eaLnBrk="1" hangingPunct="1">
              <a:buSzPct val="150000"/>
              <a:buFont typeface="Arial" charset="0"/>
              <a:buChar char="•"/>
            </a:pPr>
            <a:endParaRPr lang="fr-BE" altLang="de-DE" dirty="0"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a:t>
            </a:r>
            <a:r>
              <a:rPr lang="hu-HU" altLang="de-DE" b="1" dirty="0" smtClean="0">
                <a:solidFill>
                  <a:srgbClr val="FFFFFF"/>
                </a:solidFill>
              </a:rPr>
              <a:t>2nd</a:t>
            </a:r>
            <a:r>
              <a:rPr lang="en-US" altLang="de-DE" b="1" dirty="0" smtClean="0">
                <a:solidFill>
                  <a:srgbClr val="FFFFFF"/>
                </a:solidFill>
              </a:rPr>
              <a:t> GRI SSE Stakeholder Group Meeting</a:t>
            </a:r>
            <a:r>
              <a:rPr lang="hu-HU" altLang="de-DE" b="1" dirty="0" smtClean="0">
                <a:solidFill>
                  <a:srgbClr val="FFFFFF"/>
                </a:solidFill>
              </a:rPr>
              <a:t>    </a:t>
            </a:r>
            <a:r>
              <a:rPr lang="en-US" altLang="de-DE" b="1" dirty="0" smtClean="0">
                <a:solidFill>
                  <a:srgbClr val="FFFFFF"/>
                </a:solidFill>
              </a:rPr>
              <a:t>Budapest, </a:t>
            </a:r>
            <a:r>
              <a:rPr lang="hu-HU" altLang="de-DE" b="1" dirty="0" smtClean="0">
                <a:solidFill>
                  <a:srgbClr val="FFFFFF"/>
                </a:solidFill>
              </a:rPr>
              <a:t>1</a:t>
            </a:r>
            <a:r>
              <a:rPr lang="en-US" altLang="de-DE" b="1" dirty="0" smtClean="0">
                <a:solidFill>
                  <a:srgbClr val="FFFFFF"/>
                </a:solidFill>
              </a:rPr>
              <a:t>8 </a:t>
            </a:r>
            <a:r>
              <a:rPr lang="hu-HU" altLang="de-DE" b="1" dirty="0" smtClean="0">
                <a:solidFill>
                  <a:srgbClr val="FFFFFF"/>
                </a:solidFill>
              </a:rPr>
              <a:t>Ma</a:t>
            </a:r>
            <a:r>
              <a:rPr lang="en-US" altLang="de-DE" b="1" dirty="0" smtClean="0">
                <a:solidFill>
                  <a:srgbClr val="FFFFFF"/>
                </a:solidFill>
              </a:rPr>
              <a:t>y 201</a:t>
            </a:r>
            <a:r>
              <a:rPr lang="hu-HU" altLang="de-DE" b="1" dirty="0" smtClean="0">
                <a:solidFill>
                  <a:srgbClr val="FFFFFF"/>
                </a:solidFill>
              </a:rPr>
              <a:t>7</a:t>
            </a:r>
            <a:endParaRPr lang="en-US" altLang="de-DE" b="1" dirty="0">
              <a:solidFill>
                <a:srgbClr val="FFFFFF"/>
              </a:solidFill>
            </a:endParaRPr>
          </a:p>
        </p:txBody>
      </p:sp>
      <p:sp>
        <p:nvSpPr>
          <p:cNvPr id="2" name="Szövegdoboz 1"/>
          <p:cNvSpPr txBox="1"/>
          <p:nvPr/>
        </p:nvSpPr>
        <p:spPr>
          <a:xfrm>
            <a:off x="703287" y="1484784"/>
            <a:ext cx="7920037" cy="4647426"/>
          </a:xfrm>
          <a:prstGeom prst="rect">
            <a:avLst/>
          </a:prstGeom>
          <a:noFill/>
        </p:spPr>
        <p:txBody>
          <a:bodyPr>
            <a:spAutoFit/>
          </a:bodyPr>
          <a:lstStyle/>
          <a:p>
            <a:pPr algn="ctr">
              <a:defRPr/>
            </a:pPr>
            <a:r>
              <a:rPr lang="en-US" sz="2400" b="1" u="sng" dirty="0" smtClean="0"/>
              <a:t>Hungary as an example in relation with the introduction of the process:</a:t>
            </a:r>
          </a:p>
          <a:p>
            <a:pPr algn="just">
              <a:defRPr/>
            </a:pPr>
            <a:endParaRPr lang="en-US" sz="1600" dirty="0" smtClean="0"/>
          </a:p>
          <a:p>
            <a:pPr marL="285750" lvl="2" indent="-285750" algn="just">
              <a:buFont typeface="Arial" panose="020B0604020202020204" pitchFamily="34" charset="0"/>
              <a:buChar char="•"/>
              <a:defRPr/>
            </a:pPr>
            <a:r>
              <a:rPr lang="en-US" sz="1400" dirty="0" smtClean="0"/>
              <a:t>Public consultation with the stakeholders (as HEA is not responsible for shaping national regulations)</a:t>
            </a:r>
          </a:p>
          <a:p>
            <a:pPr marL="285750" lvl="2" indent="-285750" algn="just">
              <a:buFont typeface="Arial" panose="020B0604020202020204" pitchFamily="34" charset="0"/>
              <a:buChar char="•"/>
              <a:defRPr/>
            </a:pPr>
            <a:r>
              <a:rPr lang="en-US" sz="1400" dirty="0" smtClean="0"/>
              <a:t>Modification of relevant regulations like </a:t>
            </a:r>
          </a:p>
          <a:p>
            <a:pPr marL="742950" lvl="3" indent="-285750" algn="just">
              <a:buFont typeface="Wingdings" panose="05000000000000000000" pitchFamily="2" charset="2"/>
              <a:buChar char="ü"/>
              <a:defRPr/>
            </a:pPr>
            <a:r>
              <a:rPr lang="en-US" sz="1400" dirty="0" smtClean="0"/>
              <a:t>national Gas Act (change on licensing regime in order to introduce License issued by HEA based on the minimum set of requirements, which allows for traders to perform activity in Hungary)</a:t>
            </a:r>
          </a:p>
          <a:p>
            <a:pPr marL="742950" lvl="3" indent="-285750" algn="just">
              <a:buFont typeface="Wingdings" panose="05000000000000000000" pitchFamily="2" charset="2"/>
              <a:buChar char="ü"/>
              <a:defRPr/>
            </a:pPr>
            <a:r>
              <a:rPr lang="en-US" sz="1400" dirty="0" smtClean="0"/>
              <a:t>Decree on the implementation of the provisions on Gas Act (implementation o</a:t>
            </a:r>
            <a:r>
              <a:rPr lang="hu-HU" sz="1400" dirty="0" smtClean="0"/>
              <a:t>f</a:t>
            </a:r>
            <a:r>
              <a:rPr lang="en-US" sz="1400" dirty="0" smtClean="0"/>
              <a:t> detailed rules of the Gas Act)</a:t>
            </a:r>
          </a:p>
          <a:p>
            <a:pPr marL="742950" lvl="3" indent="-285750" algn="just">
              <a:buFont typeface="Wingdings" panose="05000000000000000000" pitchFamily="2" charset="2"/>
              <a:buChar char="ü"/>
              <a:defRPr/>
            </a:pPr>
            <a:r>
              <a:rPr lang="en-US" sz="1400" dirty="0" smtClean="0"/>
              <a:t>National Network Code (ÜKSZ)</a:t>
            </a:r>
          </a:p>
          <a:p>
            <a:pPr marL="285750" lvl="2" indent="-285750" algn="just">
              <a:buFont typeface="Arial" panose="020B0604020202020204" pitchFamily="34" charset="0"/>
              <a:buChar char="•"/>
              <a:defRPr/>
            </a:pPr>
            <a:r>
              <a:rPr lang="en-US" sz="1400" dirty="0" smtClean="0"/>
              <a:t>Modification of relevant Terms and Conditions (like TSO/SSO/Exchange etc.)</a:t>
            </a:r>
          </a:p>
          <a:p>
            <a:pPr marL="285750" lvl="2" indent="-285750" algn="just">
              <a:buFont typeface="Arial" panose="020B0604020202020204" pitchFamily="34" charset="0"/>
              <a:buChar char="•"/>
              <a:defRPr/>
            </a:pPr>
            <a:r>
              <a:rPr lang="en-US" sz="1400" dirty="0" smtClean="0"/>
              <a:t>Elaborations and publication of the main documentation in English by the NRA, TSO, SSO, Exchange</a:t>
            </a:r>
          </a:p>
          <a:p>
            <a:pPr marL="285750" lvl="2" indent="-285750" algn="just">
              <a:buFont typeface="Arial" panose="020B0604020202020204" pitchFamily="34" charset="0"/>
              <a:buChar char="•"/>
              <a:defRPr/>
            </a:pPr>
            <a:r>
              <a:rPr lang="en-US" sz="1400" dirty="0" smtClean="0"/>
              <a:t>Possible </a:t>
            </a:r>
            <a:r>
              <a:rPr lang="hu-HU" sz="1400" dirty="0" err="1" smtClean="0"/>
              <a:t>revis</a:t>
            </a:r>
            <a:r>
              <a:rPr lang="en-US" sz="1400" dirty="0" smtClean="0"/>
              <a:t>ion of supervisory/administration fee</a:t>
            </a:r>
          </a:p>
          <a:p>
            <a:pPr marL="285750" lvl="2" indent="-285750" algn="just">
              <a:buFont typeface="Arial" panose="020B0604020202020204" pitchFamily="34" charset="0"/>
              <a:buChar char="•"/>
              <a:defRPr/>
            </a:pPr>
            <a:r>
              <a:rPr lang="en-US" sz="1400" dirty="0" smtClean="0"/>
              <a:t>Perform the legal and administration basis for issuing license in English -&gt; modification of Act on the General Rules of Administrative Proceedings and Services is also needed</a:t>
            </a:r>
            <a:r>
              <a:rPr lang="en-US" sz="1600" dirty="0" smtClean="0"/>
              <a:t>.</a:t>
            </a:r>
            <a:endParaRPr lang="en-US" dirty="0" smtClean="0"/>
          </a:p>
          <a:p>
            <a:pPr>
              <a:defRPr/>
            </a:pPr>
            <a:endParaRPr lang="en-US" dirty="0"/>
          </a:p>
        </p:txBody>
      </p:sp>
    </p:spTree>
    <p:extLst>
      <p:ext uri="{BB962C8B-B14F-4D97-AF65-F5344CB8AC3E}">
        <p14:creationId xmlns:p14="http://schemas.microsoft.com/office/powerpoint/2010/main" val="210602195"/>
      </p:ext>
    </p:extLst>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recognized natural gas wholesale trading license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539750" y="1670050"/>
            <a:ext cx="8129588" cy="4176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Font typeface="Arial" charset="0"/>
              <a:buNone/>
            </a:pPr>
            <a:endParaRPr lang="fr-BE" altLang="de-DE" dirty="0" smtClean="0">
              <a:solidFill>
                <a:srgbClr val="898989"/>
              </a:solidFill>
            </a:endParaRPr>
          </a:p>
          <a:p>
            <a:pPr marL="0" indent="0" eaLnBrk="1" hangingPunct="1">
              <a:buSzPct val="150000"/>
              <a:buFont typeface="Arial" charset="0"/>
              <a:buChar char="•"/>
            </a:pPr>
            <a:endParaRPr lang="fr-BE" altLang="de-DE" dirty="0"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a:t>
            </a:r>
            <a:r>
              <a:rPr lang="hu-HU" altLang="de-DE" b="1" dirty="0" smtClean="0">
                <a:solidFill>
                  <a:srgbClr val="FFFFFF"/>
                </a:solidFill>
              </a:rPr>
              <a:t>2nd</a:t>
            </a:r>
            <a:r>
              <a:rPr lang="en-US" altLang="de-DE" b="1" dirty="0" smtClean="0">
                <a:solidFill>
                  <a:srgbClr val="FFFFFF"/>
                </a:solidFill>
              </a:rPr>
              <a:t> GRI SSE Stakeholder Group Meeting</a:t>
            </a:r>
            <a:r>
              <a:rPr lang="hu-HU" altLang="de-DE" b="1" dirty="0" smtClean="0">
                <a:solidFill>
                  <a:srgbClr val="FFFFFF"/>
                </a:solidFill>
              </a:rPr>
              <a:t>    </a:t>
            </a:r>
            <a:r>
              <a:rPr lang="en-US" altLang="de-DE" b="1" dirty="0" smtClean="0">
                <a:solidFill>
                  <a:srgbClr val="FFFFFF"/>
                </a:solidFill>
              </a:rPr>
              <a:t>Budapest, </a:t>
            </a:r>
            <a:r>
              <a:rPr lang="hu-HU" altLang="de-DE" b="1" dirty="0" smtClean="0">
                <a:solidFill>
                  <a:srgbClr val="FFFFFF"/>
                </a:solidFill>
              </a:rPr>
              <a:t>1</a:t>
            </a:r>
            <a:r>
              <a:rPr lang="en-US" altLang="de-DE" b="1" dirty="0" smtClean="0">
                <a:solidFill>
                  <a:srgbClr val="FFFFFF"/>
                </a:solidFill>
              </a:rPr>
              <a:t>8 </a:t>
            </a:r>
            <a:r>
              <a:rPr lang="hu-HU" altLang="de-DE" b="1" dirty="0" smtClean="0">
                <a:solidFill>
                  <a:srgbClr val="FFFFFF"/>
                </a:solidFill>
              </a:rPr>
              <a:t>Ma</a:t>
            </a:r>
            <a:r>
              <a:rPr lang="en-US" altLang="de-DE" b="1" dirty="0" smtClean="0">
                <a:solidFill>
                  <a:srgbClr val="FFFFFF"/>
                </a:solidFill>
              </a:rPr>
              <a:t>y 201</a:t>
            </a:r>
            <a:r>
              <a:rPr lang="hu-HU" altLang="de-DE" b="1" dirty="0" smtClean="0">
                <a:solidFill>
                  <a:srgbClr val="FFFFFF"/>
                </a:solidFill>
              </a:rPr>
              <a:t>7</a:t>
            </a:r>
            <a:endParaRPr lang="en-US" altLang="de-DE" b="1" dirty="0">
              <a:solidFill>
                <a:srgbClr val="FFFFFF"/>
              </a:solidFill>
            </a:endParaRPr>
          </a:p>
        </p:txBody>
      </p:sp>
      <p:sp>
        <p:nvSpPr>
          <p:cNvPr id="2" name="Szövegdoboz 1"/>
          <p:cNvSpPr txBox="1"/>
          <p:nvPr/>
        </p:nvSpPr>
        <p:spPr>
          <a:xfrm>
            <a:off x="703287" y="1484784"/>
            <a:ext cx="7920037" cy="4216539"/>
          </a:xfrm>
          <a:prstGeom prst="rect">
            <a:avLst/>
          </a:prstGeom>
          <a:noFill/>
        </p:spPr>
        <p:txBody>
          <a:bodyPr>
            <a:spAutoFit/>
          </a:bodyPr>
          <a:lstStyle/>
          <a:p>
            <a:pPr algn="just">
              <a:defRPr/>
            </a:pPr>
            <a:r>
              <a:rPr lang="hu-HU" sz="2400" b="1" u="sng" dirty="0" err="1" smtClean="0"/>
              <a:t>Next</a:t>
            </a:r>
            <a:r>
              <a:rPr lang="en-US" sz="2400" b="1" u="sng" dirty="0" smtClean="0"/>
              <a:t> steps:</a:t>
            </a:r>
          </a:p>
          <a:p>
            <a:pPr algn="just">
              <a:defRPr/>
            </a:pPr>
            <a:endParaRPr lang="en-US" sz="1600" dirty="0" smtClean="0"/>
          </a:p>
          <a:p>
            <a:pPr algn="just">
              <a:defRPr/>
            </a:pPr>
            <a:endParaRPr lang="en-US" sz="1600" dirty="0" smtClean="0"/>
          </a:p>
          <a:p>
            <a:pPr marL="342900" indent="-342900" algn="just">
              <a:buFont typeface="+mj-lt"/>
              <a:buAutoNum type="arabicPeriod"/>
              <a:defRPr/>
            </a:pPr>
            <a:r>
              <a:rPr lang="en-US" sz="2000" dirty="0" smtClean="0"/>
              <a:t>Sharing all the comments received during the consultation with ACER and all NRAs (deadline: 25 May) </a:t>
            </a:r>
          </a:p>
          <a:p>
            <a:pPr marL="342900" indent="-342900" algn="just">
              <a:buFont typeface="+mj-lt"/>
              <a:buAutoNum type="arabicPeriod"/>
              <a:defRPr/>
            </a:pPr>
            <a:endParaRPr lang="en-US" sz="2000" dirty="0" smtClean="0"/>
          </a:p>
          <a:p>
            <a:pPr marL="342900" indent="-342900" algn="just">
              <a:buFont typeface="+mj-lt"/>
              <a:buAutoNum type="arabicPeriod"/>
              <a:defRPr/>
            </a:pPr>
            <a:r>
              <a:rPr lang="en-US" sz="2000" dirty="0" smtClean="0"/>
              <a:t>Sharing the final adapted proposal with the NRAs (deadline: 25 May)</a:t>
            </a:r>
          </a:p>
          <a:p>
            <a:pPr marL="342900" indent="-342900" algn="just">
              <a:buFont typeface="+mj-lt"/>
              <a:buAutoNum type="arabicPeriod"/>
              <a:defRPr/>
            </a:pPr>
            <a:endParaRPr lang="en-US" sz="2000" dirty="0" smtClean="0"/>
          </a:p>
          <a:p>
            <a:pPr marL="342900" indent="-342900" algn="just">
              <a:buFont typeface="+mj-lt"/>
              <a:buAutoNum type="arabicPeriod"/>
              <a:defRPr/>
            </a:pPr>
            <a:r>
              <a:rPr lang="en-US" sz="2000" dirty="0" smtClean="0"/>
              <a:t>NRAs are requested to endorse the final adapted proposal (deadline: mid June)</a:t>
            </a:r>
          </a:p>
          <a:p>
            <a:pPr marL="857250" lvl="1" indent="-400050" algn="just">
              <a:buFont typeface="+mj-lt"/>
              <a:buAutoNum type="romanLcPeriod"/>
              <a:defRPr/>
            </a:pPr>
            <a:endParaRPr lang="en-US" sz="1600" dirty="0" smtClean="0"/>
          </a:p>
          <a:p>
            <a:pPr algn="just">
              <a:defRPr/>
            </a:pPr>
            <a:r>
              <a:rPr lang="en-US" dirty="0" smtClean="0"/>
              <a:t> </a:t>
            </a:r>
          </a:p>
          <a:p>
            <a:pPr>
              <a:defRPr/>
            </a:pPr>
            <a:endParaRPr lang="en-US" dirty="0"/>
          </a:p>
        </p:txBody>
      </p:sp>
    </p:spTree>
    <p:extLst>
      <p:ext uri="{BB962C8B-B14F-4D97-AF65-F5344CB8AC3E}">
        <p14:creationId xmlns:p14="http://schemas.microsoft.com/office/powerpoint/2010/main" val="628684750"/>
      </p:ext>
    </p:extLst>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recognized natural gas wholesale trading license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539750" y="1670050"/>
            <a:ext cx="8129588" cy="4176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Font typeface="Arial" charset="0"/>
              <a:buNone/>
            </a:pPr>
            <a:endParaRPr lang="fr-BE" altLang="de-DE" dirty="0" smtClean="0">
              <a:solidFill>
                <a:srgbClr val="898989"/>
              </a:solidFill>
            </a:endParaRPr>
          </a:p>
          <a:p>
            <a:pPr marL="0" indent="0" eaLnBrk="1" hangingPunct="1">
              <a:buSzPct val="150000"/>
              <a:buFont typeface="Arial" charset="0"/>
              <a:buChar char="•"/>
            </a:pPr>
            <a:endParaRPr lang="fr-BE" altLang="de-DE" dirty="0"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a:t>
            </a:r>
            <a:r>
              <a:rPr lang="hu-HU" altLang="de-DE" b="1" dirty="0" smtClean="0">
                <a:solidFill>
                  <a:srgbClr val="FFFFFF"/>
                </a:solidFill>
              </a:rPr>
              <a:t>2nd</a:t>
            </a:r>
            <a:r>
              <a:rPr lang="en-US" altLang="de-DE" b="1" dirty="0" smtClean="0">
                <a:solidFill>
                  <a:srgbClr val="FFFFFF"/>
                </a:solidFill>
              </a:rPr>
              <a:t> GRI SSE Stakeholder Group Meeting</a:t>
            </a:r>
            <a:r>
              <a:rPr lang="hu-HU" altLang="de-DE" b="1" dirty="0" smtClean="0">
                <a:solidFill>
                  <a:srgbClr val="FFFFFF"/>
                </a:solidFill>
              </a:rPr>
              <a:t>    </a:t>
            </a:r>
            <a:r>
              <a:rPr lang="en-US" altLang="de-DE" b="1" dirty="0" smtClean="0">
                <a:solidFill>
                  <a:srgbClr val="FFFFFF"/>
                </a:solidFill>
              </a:rPr>
              <a:t>Budapest, </a:t>
            </a:r>
            <a:r>
              <a:rPr lang="hu-HU" altLang="de-DE" b="1" dirty="0" smtClean="0">
                <a:solidFill>
                  <a:srgbClr val="FFFFFF"/>
                </a:solidFill>
              </a:rPr>
              <a:t>1</a:t>
            </a:r>
            <a:r>
              <a:rPr lang="en-US" altLang="de-DE" b="1" dirty="0" smtClean="0">
                <a:solidFill>
                  <a:srgbClr val="FFFFFF"/>
                </a:solidFill>
              </a:rPr>
              <a:t>8 </a:t>
            </a:r>
            <a:r>
              <a:rPr lang="hu-HU" altLang="de-DE" b="1" dirty="0" smtClean="0">
                <a:solidFill>
                  <a:srgbClr val="FFFFFF"/>
                </a:solidFill>
              </a:rPr>
              <a:t>Ma</a:t>
            </a:r>
            <a:r>
              <a:rPr lang="en-US" altLang="de-DE" b="1" dirty="0" smtClean="0">
                <a:solidFill>
                  <a:srgbClr val="FFFFFF"/>
                </a:solidFill>
              </a:rPr>
              <a:t>y 201</a:t>
            </a:r>
            <a:r>
              <a:rPr lang="hu-HU" altLang="de-DE" b="1" dirty="0" smtClean="0">
                <a:solidFill>
                  <a:srgbClr val="FFFFFF"/>
                </a:solidFill>
              </a:rPr>
              <a:t>7</a:t>
            </a:r>
            <a:endParaRPr lang="en-US" altLang="de-DE" b="1" dirty="0">
              <a:solidFill>
                <a:srgbClr val="FFFFFF"/>
              </a:solidFill>
            </a:endParaRPr>
          </a:p>
        </p:txBody>
      </p:sp>
      <p:sp>
        <p:nvSpPr>
          <p:cNvPr id="2" name="Szövegdoboz 1"/>
          <p:cNvSpPr txBox="1"/>
          <p:nvPr/>
        </p:nvSpPr>
        <p:spPr>
          <a:xfrm>
            <a:off x="703287" y="1484784"/>
            <a:ext cx="7920037" cy="3939540"/>
          </a:xfrm>
          <a:prstGeom prst="rect">
            <a:avLst/>
          </a:prstGeom>
          <a:noFill/>
        </p:spPr>
        <p:txBody>
          <a:bodyPr>
            <a:spAutoFit/>
          </a:bodyPr>
          <a:lstStyle/>
          <a:p>
            <a:pPr algn="just">
              <a:defRPr/>
            </a:pPr>
            <a:r>
              <a:rPr lang="hu-HU" sz="2400" b="1" u="sng" dirty="0" err="1" smtClean="0"/>
              <a:t>Execution</a:t>
            </a:r>
            <a:r>
              <a:rPr lang="en-US" sz="2400" b="1" u="sng" dirty="0" smtClean="0"/>
              <a:t>:</a:t>
            </a:r>
          </a:p>
          <a:p>
            <a:pPr algn="just">
              <a:defRPr/>
            </a:pPr>
            <a:endParaRPr lang="hu-HU" sz="1600" dirty="0" smtClean="0"/>
          </a:p>
          <a:p>
            <a:pPr algn="just">
              <a:defRPr/>
            </a:pPr>
            <a:endParaRPr lang="hu-HU" sz="1600" dirty="0" smtClean="0"/>
          </a:p>
          <a:p>
            <a:pPr algn="just">
              <a:defRPr/>
            </a:pPr>
            <a:r>
              <a:rPr lang="hu-HU" dirty="0" err="1" smtClean="0"/>
              <a:t>Based</a:t>
            </a:r>
            <a:r>
              <a:rPr lang="hu-HU" dirty="0" smtClean="0"/>
              <a:t> </a:t>
            </a:r>
            <a:r>
              <a:rPr lang="hu-HU" dirty="0" err="1" smtClean="0"/>
              <a:t>on</a:t>
            </a:r>
            <a:r>
              <a:rPr lang="hu-HU" dirty="0" smtClean="0"/>
              <a:t> </a:t>
            </a:r>
            <a:r>
              <a:rPr lang="hu-HU" dirty="0" err="1" smtClean="0"/>
              <a:t>the</a:t>
            </a:r>
            <a:r>
              <a:rPr lang="hu-HU" dirty="0" smtClean="0"/>
              <a:t> </a:t>
            </a:r>
            <a:r>
              <a:rPr lang="hu-HU" dirty="0" err="1" smtClean="0"/>
              <a:t>final</a:t>
            </a:r>
            <a:r>
              <a:rPr lang="hu-HU" dirty="0" smtClean="0"/>
              <a:t> </a:t>
            </a:r>
            <a:r>
              <a:rPr lang="hu-HU" dirty="0" err="1" smtClean="0"/>
              <a:t>documentation</a:t>
            </a:r>
            <a:r>
              <a:rPr lang="hu-HU" dirty="0" smtClean="0"/>
              <a:t> </a:t>
            </a:r>
            <a:r>
              <a:rPr lang="hu-HU" dirty="0" err="1" smtClean="0"/>
              <a:t>NRAs</a:t>
            </a:r>
            <a:r>
              <a:rPr lang="hu-HU" dirty="0" smtClean="0"/>
              <a:t> </a:t>
            </a:r>
            <a:r>
              <a:rPr lang="hu-HU" dirty="0" err="1" smtClean="0"/>
              <a:t>state</a:t>
            </a:r>
            <a:r>
              <a:rPr lang="hu-HU" dirty="0" smtClean="0"/>
              <a:t> </a:t>
            </a:r>
            <a:r>
              <a:rPr lang="hu-HU" dirty="0" err="1" smtClean="0"/>
              <a:t>the</a:t>
            </a:r>
            <a:r>
              <a:rPr lang="hu-HU" dirty="0" smtClean="0"/>
              <a:t> </a:t>
            </a:r>
            <a:r>
              <a:rPr lang="hu-HU" dirty="0" err="1" smtClean="0"/>
              <a:t>acceptance</a:t>
            </a:r>
            <a:r>
              <a:rPr lang="hu-HU" dirty="0" smtClean="0"/>
              <a:t> and </a:t>
            </a:r>
            <a:r>
              <a:rPr lang="hu-HU" dirty="0" err="1" smtClean="0"/>
              <a:t>application</a:t>
            </a:r>
            <a:r>
              <a:rPr lang="hu-HU" dirty="0" smtClean="0"/>
              <a:t> of </a:t>
            </a:r>
            <a:r>
              <a:rPr lang="hu-HU" dirty="0" err="1" smtClean="0"/>
              <a:t>the</a:t>
            </a:r>
            <a:r>
              <a:rPr lang="hu-HU" dirty="0" smtClean="0"/>
              <a:t> </a:t>
            </a:r>
            <a:r>
              <a:rPr lang="hu-HU" dirty="0" err="1" smtClean="0"/>
              <a:t>rules</a:t>
            </a:r>
            <a:r>
              <a:rPr lang="hu-HU" dirty="0" smtClean="0"/>
              <a:t> </a:t>
            </a:r>
            <a:r>
              <a:rPr lang="hu-HU" dirty="0" err="1" smtClean="0"/>
              <a:t>of</a:t>
            </a:r>
            <a:r>
              <a:rPr lang="hu-HU" dirty="0" smtClean="0"/>
              <a:t> </a:t>
            </a:r>
            <a:r>
              <a:rPr lang="hu-HU" dirty="0" err="1" smtClean="0"/>
              <a:t>own</a:t>
            </a:r>
            <a:r>
              <a:rPr lang="hu-HU" dirty="0" smtClean="0"/>
              <a:t> </a:t>
            </a:r>
            <a:r>
              <a:rPr lang="hu-HU" dirty="0" err="1" smtClean="0"/>
              <a:t>licensing</a:t>
            </a:r>
            <a:r>
              <a:rPr lang="hu-HU" dirty="0" smtClean="0"/>
              <a:t> </a:t>
            </a:r>
            <a:r>
              <a:rPr lang="hu-HU" dirty="0" err="1" smtClean="0"/>
              <a:t>procedure</a:t>
            </a:r>
            <a:r>
              <a:rPr lang="hu-HU" dirty="0" smtClean="0"/>
              <a:t>.</a:t>
            </a:r>
          </a:p>
          <a:p>
            <a:pPr algn="just">
              <a:defRPr/>
            </a:pPr>
            <a:endParaRPr lang="hu-HU" dirty="0"/>
          </a:p>
          <a:p>
            <a:pPr algn="just">
              <a:defRPr/>
            </a:pPr>
            <a:r>
              <a:rPr lang="hu-HU" dirty="0" err="1" smtClean="0"/>
              <a:t>All</a:t>
            </a:r>
            <a:r>
              <a:rPr lang="hu-HU" dirty="0" smtClean="0"/>
              <a:t> </a:t>
            </a:r>
            <a:r>
              <a:rPr lang="hu-HU" dirty="0" err="1" smtClean="0"/>
              <a:t>participating</a:t>
            </a:r>
            <a:r>
              <a:rPr lang="hu-HU" dirty="0" smtClean="0"/>
              <a:t> </a:t>
            </a:r>
            <a:r>
              <a:rPr lang="hu-HU" dirty="0" err="1" smtClean="0"/>
              <a:t>NRAs</a:t>
            </a:r>
            <a:r>
              <a:rPr lang="hu-HU" dirty="0" smtClean="0"/>
              <a:t> </a:t>
            </a:r>
            <a:r>
              <a:rPr lang="hu-HU" dirty="0" err="1" smtClean="0"/>
              <a:t>will</a:t>
            </a:r>
            <a:r>
              <a:rPr lang="hu-HU" dirty="0" smtClean="0"/>
              <a:t> </a:t>
            </a:r>
            <a:r>
              <a:rPr lang="hu-HU" dirty="0" err="1" smtClean="0"/>
              <a:t>have</a:t>
            </a:r>
            <a:r>
              <a:rPr lang="hu-HU" dirty="0" smtClean="0"/>
              <a:t> </a:t>
            </a:r>
            <a:r>
              <a:rPr lang="hu-HU" dirty="0" err="1" smtClean="0"/>
              <a:t>to</a:t>
            </a:r>
            <a:r>
              <a:rPr lang="hu-HU" dirty="0" smtClean="0"/>
              <a:t> </a:t>
            </a:r>
            <a:r>
              <a:rPr lang="hu-HU" dirty="0" err="1" smtClean="0"/>
              <a:t>take</a:t>
            </a:r>
            <a:r>
              <a:rPr lang="hu-HU" dirty="0" smtClean="0"/>
              <a:t> </a:t>
            </a:r>
            <a:r>
              <a:rPr lang="hu-HU" dirty="0" err="1" smtClean="0"/>
              <a:t>the</a:t>
            </a:r>
            <a:r>
              <a:rPr lang="hu-HU" dirty="0" smtClean="0"/>
              <a:t> </a:t>
            </a:r>
            <a:r>
              <a:rPr lang="hu-HU" dirty="0" err="1" smtClean="0"/>
              <a:t>necessary</a:t>
            </a:r>
            <a:r>
              <a:rPr lang="hu-HU" dirty="0" smtClean="0"/>
              <a:t> </a:t>
            </a:r>
            <a:r>
              <a:rPr lang="hu-HU" dirty="0" err="1" smtClean="0"/>
              <a:t>steps</a:t>
            </a:r>
            <a:r>
              <a:rPr lang="hu-HU" dirty="0" smtClean="0"/>
              <a:t> </a:t>
            </a:r>
            <a:r>
              <a:rPr lang="hu-HU" dirty="0" err="1" smtClean="0"/>
              <a:t>to</a:t>
            </a:r>
            <a:r>
              <a:rPr lang="hu-HU" dirty="0" smtClean="0"/>
              <a:t> </a:t>
            </a:r>
            <a:r>
              <a:rPr lang="hu-HU" dirty="0" err="1" smtClean="0"/>
              <a:t>establish</a:t>
            </a:r>
            <a:r>
              <a:rPr lang="hu-HU" dirty="0" smtClean="0"/>
              <a:t> </a:t>
            </a:r>
            <a:r>
              <a:rPr lang="hu-HU" dirty="0" err="1" smtClean="0"/>
              <a:t>the</a:t>
            </a:r>
            <a:r>
              <a:rPr lang="hu-HU" dirty="0" smtClean="0"/>
              <a:t> </a:t>
            </a:r>
            <a:r>
              <a:rPr lang="hu-HU" dirty="0" err="1" smtClean="0"/>
              <a:t>national</a:t>
            </a:r>
            <a:r>
              <a:rPr lang="hu-HU" dirty="0" smtClean="0"/>
              <a:t> </a:t>
            </a:r>
            <a:r>
              <a:rPr lang="hu-HU" dirty="0" err="1" smtClean="0"/>
              <a:t>legal</a:t>
            </a:r>
            <a:r>
              <a:rPr lang="hu-HU" dirty="0" smtClean="0"/>
              <a:t> </a:t>
            </a:r>
            <a:r>
              <a:rPr lang="hu-HU" dirty="0" err="1" smtClean="0"/>
              <a:t>basis</a:t>
            </a:r>
            <a:r>
              <a:rPr lang="hu-HU" dirty="0" smtClean="0"/>
              <a:t> </a:t>
            </a:r>
            <a:r>
              <a:rPr lang="hu-HU" dirty="0" err="1" smtClean="0"/>
              <a:t>for</a:t>
            </a:r>
            <a:r>
              <a:rPr lang="hu-HU" dirty="0" smtClean="0"/>
              <a:t> </a:t>
            </a:r>
            <a:r>
              <a:rPr lang="hu-HU" dirty="0" err="1" smtClean="0"/>
              <a:t>the</a:t>
            </a:r>
            <a:r>
              <a:rPr lang="hu-HU" dirty="0" smtClean="0"/>
              <a:t> </a:t>
            </a:r>
            <a:r>
              <a:rPr lang="hu-HU" dirty="0" err="1" smtClean="0"/>
              <a:t>application</a:t>
            </a:r>
            <a:r>
              <a:rPr lang="hu-HU" dirty="0" smtClean="0"/>
              <a:t> of </a:t>
            </a:r>
            <a:r>
              <a:rPr lang="hu-HU" dirty="0" err="1" smtClean="0"/>
              <a:t>the</a:t>
            </a:r>
            <a:r>
              <a:rPr lang="hu-HU" dirty="0" smtClean="0"/>
              <a:t> </a:t>
            </a:r>
            <a:r>
              <a:rPr lang="hu-HU" dirty="0" err="1" smtClean="0"/>
              <a:t>new</a:t>
            </a:r>
            <a:r>
              <a:rPr lang="hu-HU" dirty="0" smtClean="0"/>
              <a:t> </a:t>
            </a:r>
            <a:r>
              <a:rPr lang="hu-HU" dirty="0" err="1" smtClean="0"/>
              <a:t>rules</a:t>
            </a:r>
            <a:r>
              <a:rPr lang="hu-HU" dirty="0" smtClean="0"/>
              <a:t>.</a:t>
            </a:r>
          </a:p>
          <a:p>
            <a:pPr algn="just">
              <a:defRPr/>
            </a:pPr>
            <a:endParaRPr lang="hu-HU" dirty="0"/>
          </a:p>
          <a:p>
            <a:pPr algn="just">
              <a:defRPr/>
            </a:pPr>
            <a:r>
              <a:rPr lang="hu-HU" dirty="0" smtClean="0"/>
              <a:t>National </a:t>
            </a:r>
            <a:r>
              <a:rPr lang="hu-HU" dirty="0" err="1" smtClean="0"/>
              <a:t>introduction</a:t>
            </a:r>
            <a:r>
              <a:rPr lang="hu-HU" dirty="0" smtClean="0"/>
              <a:t> </a:t>
            </a:r>
            <a:r>
              <a:rPr lang="hu-HU" dirty="0" err="1" smtClean="0"/>
              <a:t>based</a:t>
            </a:r>
            <a:r>
              <a:rPr lang="hu-HU" dirty="0" smtClean="0"/>
              <a:t> </a:t>
            </a:r>
            <a:r>
              <a:rPr lang="hu-HU" dirty="0" err="1" smtClean="0"/>
              <a:t>on</a:t>
            </a:r>
            <a:r>
              <a:rPr lang="hu-HU" dirty="0" smtClean="0"/>
              <a:t> </a:t>
            </a:r>
            <a:r>
              <a:rPr lang="hu-HU" dirty="0" err="1" smtClean="0"/>
              <a:t>the</a:t>
            </a:r>
            <a:r>
              <a:rPr lang="hu-HU" dirty="0" smtClean="0"/>
              <a:t> </a:t>
            </a:r>
            <a:r>
              <a:rPr lang="hu-HU" dirty="0" err="1" smtClean="0"/>
              <a:t>internal</a:t>
            </a:r>
            <a:r>
              <a:rPr lang="hu-HU" dirty="0" smtClean="0"/>
              <a:t> </a:t>
            </a:r>
            <a:r>
              <a:rPr lang="hu-HU" dirty="0" err="1" smtClean="0"/>
              <a:t>processes</a:t>
            </a:r>
            <a:r>
              <a:rPr lang="hu-HU" dirty="0" smtClean="0"/>
              <a:t>.</a:t>
            </a:r>
            <a:endParaRPr lang="en-US" dirty="0" smtClean="0"/>
          </a:p>
          <a:p>
            <a:pPr algn="just">
              <a:defRPr/>
            </a:pPr>
            <a:endParaRPr lang="en-US" sz="1600" dirty="0" smtClean="0"/>
          </a:p>
          <a:p>
            <a:pPr marL="857250" lvl="1" indent="-400050" algn="just">
              <a:buFont typeface="+mj-lt"/>
              <a:buAutoNum type="romanLcPeriod"/>
              <a:defRPr/>
            </a:pPr>
            <a:endParaRPr lang="en-US" sz="1600" dirty="0" smtClean="0"/>
          </a:p>
          <a:p>
            <a:pPr algn="just">
              <a:defRPr/>
            </a:pPr>
            <a:r>
              <a:rPr lang="en-US" dirty="0" smtClean="0"/>
              <a:t> </a:t>
            </a:r>
          </a:p>
          <a:p>
            <a:pPr>
              <a:defRPr/>
            </a:pPr>
            <a:endParaRPr lang="en-US" dirty="0"/>
          </a:p>
        </p:txBody>
      </p:sp>
    </p:spTree>
    <p:extLst>
      <p:ext uri="{BB962C8B-B14F-4D97-AF65-F5344CB8AC3E}">
        <p14:creationId xmlns:p14="http://schemas.microsoft.com/office/powerpoint/2010/main" val="119818525"/>
      </p:ext>
    </p:extLst>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artalom helye 3"/>
          <p:cNvSpPr>
            <a:spLocks noGrp="1"/>
          </p:cNvSpPr>
          <p:nvPr>
            <p:ph idx="1"/>
          </p:nvPr>
        </p:nvSpPr>
        <p:spPr/>
        <p:txBody>
          <a:bodyPr/>
          <a:lstStyle/>
          <a:p>
            <a:pPr marL="0" indent="0" algn="ctr">
              <a:buNone/>
            </a:pPr>
            <a:endParaRPr lang="hu-HU" sz="2000" dirty="0" smtClean="0"/>
          </a:p>
          <a:p>
            <a:pPr marL="0" indent="0" algn="ctr">
              <a:buNone/>
            </a:pPr>
            <a:endParaRPr lang="hu-HU" sz="2000" dirty="0"/>
          </a:p>
          <a:p>
            <a:pPr marL="0" indent="0" algn="ctr">
              <a:buNone/>
            </a:pPr>
            <a:endParaRPr lang="hu-HU" sz="2000" dirty="0" smtClean="0"/>
          </a:p>
          <a:p>
            <a:pPr marL="0" indent="0" algn="ctr">
              <a:buNone/>
            </a:pPr>
            <a:endParaRPr lang="hu-HU" dirty="0"/>
          </a:p>
          <a:p>
            <a:pPr marL="0" indent="0" algn="ctr">
              <a:buNone/>
            </a:pPr>
            <a:r>
              <a:rPr lang="hu-HU" b="1" dirty="0" err="1" smtClean="0"/>
              <a:t>Thank</a:t>
            </a:r>
            <a:r>
              <a:rPr lang="hu-HU" b="1" dirty="0" smtClean="0"/>
              <a:t> </a:t>
            </a:r>
            <a:r>
              <a:rPr lang="hu-HU" b="1" dirty="0" err="1" smtClean="0"/>
              <a:t>you</a:t>
            </a:r>
            <a:r>
              <a:rPr lang="hu-HU" b="1" dirty="0" smtClean="0"/>
              <a:t> </a:t>
            </a:r>
            <a:r>
              <a:rPr lang="hu-HU" b="1" dirty="0" err="1" smtClean="0"/>
              <a:t>for</a:t>
            </a:r>
            <a:r>
              <a:rPr lang="hu-HU" b="1" dirty="0" smtClean="0"/>
              <a:t> </a:t>
            </a:r>
            <a:r>
              <a:rPr lang="hu-HU" b="1" dirty="0" err="1" smtClean="0"/>
              <a:t>your</a:t>
            </a:r>
            <a:r>
              <a:rPr lang="hu-HU" b="1" dirty="0" smtClean="0"/>
              <a:t> </a:t>
            </a:r>
            <a:r>
              <a:rPr lang="hu-HU" b="1" dirty="0" err="1" smtClean="0"/>
              <a:t>kind</a:t>
            </a:r>
            <a:r>
              <a:rPr lang="hu-HU" b="1" dirty="0" smtClean="0"/>
              <a:t> </a:t>
            </a:r>
            <a:r>
              <a:rPr lang="hu-HU" b="1" dirty="0" err="1" smtClean="0"/>
              <a:t>attention</a:t>
            </a:r>
            <a:r>
              <a:rPr lang="hu-HU" b="1" dirty="0" smtClean="0"/>
              <a:t>!</a:t>
            </a:r>
            <a:endParaRPr lang="hu-HU" b="1" dirty="0"/>
          </a:p>
        </p:txBody>
      </p:sp>
      <p:sp>
        <p:nvSpPr>
          <p:cNvPr id="2" name="Dia számának helye 1"/>
          <p:cNvSpPr>
            <a:spLocks noGrp="1"/>
          </p:cNvSpPr>
          <p:nvPr>
            <p:ph type="sldNum" sz="quarter" idx="4294967295"/>
          </p:nvPr>
        </p:nvSpPr>
        <p:spPr>
          <a:xfrm>
            <a:off x="7010400" y="6381750"/>
            <a:ext cx="2133600" cy="476250"/>
          </a:xfrm>
        </p:spPr>
        <p:txBody>
          <a:bodyPr/>
          <a:lstStyle/>
          <a:p>
            <a:pPr>
              <a:defRPr/>
            </a:pPr>
            <a:fld id="{92F2A6DD-7E21-4F2D-ADEC-21BE07FC8EEF}" type="slidenum">
              <a:rPr lang="en-GB" altLang="pl-PL" smtClean="0"/>
              <a:pPr>
                <a:defRPr/>
              </a:pPr>
              <a:t>14</a:t>
            </a:fld>
            <a:endParaRPr lang="en-GB" altLang="pl-PL"/>
          </a:p>
        </p:txBody>
      </p:sp>
    </p:spTree>
    <p:extLst>
      <p:ext uri="{BB962C8B-B14F-4D97-AF65-F5344CB8AC3E}">
        <p14:creationId xmlns:p14="http://schemas.microsoft.com/office/powerpoint/2010/main" val="1247192367"/>
      </p:ext>
    </p:extLst>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ím 2"/>
          <p:cNvSpPr>
            <a:spLocks noGrp="1"/>
          </p:cNvSpPr>
          <p:nvPr>
            <p:ph type="title"/>
          </p:nvPr>
        </p:nvSpPr>
        <p:spPr>
          <a:xfrm>
            <a:off x="539552" y="836712"/>
            <a:ext cx="7770812" cy="765175"/>
          </a:xfrm>
        </p:spPr>
        <p:txBody>
          <a:bodyPr/>
          <a:lstStyle/>
          <a:p>
            <a:r>
              <a:rPr lang="en-GB" sz="2400" b="1" dirty="0"/>
              <a:t>Minimum procedural conditions of obtaining a licence to wholesale trade:</a:t>
            </a:r>
            <a:r>
              <a:rPr lang="hu-HU" sz="2400" b="1" dirty="0"/>
              <a:t/>
            </a:r>
            <a:br>
              <a:rPr lang="hu-HU" sz="2400" b="1" dirty="0"/>
            </a:br>
            <a:endParaRPr lang="hu-HU" sz="2400" b="1" dirty="0"/>
          </a:p>
        </p:txBody>
      </p:sp>
      <p:sp>
        <p:nvSpPr>
          <p:cNvPr id="4" name="Tartalom helye 3"/>
          <p:cNvSpPr>
            <a:spLocks noGrp="1"/>
          </p:cNvSpPr>
          <p:nvPr>
            <p:ph idx="1"/>
          </p:nvPr>
        </p:nvSpPr>
        <p:spPr/>
        <p:txBody>
          <a:bodyPr/>
          <a:lstStyle/>
          <a:p>
            <a:pPr marL="0" indent="0">
              <a:buNone/>
            </a:pPr>
            <a:r>
              <a:rPr lang="en-GB" sz="1600" dirty="0" smtClean="0"/>
              <a:t>The </a:t>
            </a:r>
            <a:r>
              <a:rPr lang="en-GB" sz="1600" dirty="0"/>
              <a:t>entity willing to participate in wholesale natural gas trade:</a:t>
            </a:r>
            <a:endParaRPr lang="hu-HU" sz="1600" dirty="0"/>
          </a:p>
          <a:p>
            <a:pPr lvl="0"/>
            <a:r>
              <a:rPr lang="en-GB" sz="1600" dirty="0"/>
              <a:t>is a registered company, is not insolvent and owes no debt to the state (company name, address and registered number);</a:t>
            </a:r>
            <a:endParaRPr lang="hu-HU" sz="1600" dirty="0"/>
          </a:p>
          <a:p>
            <a:pPr lvl="0"/>
            <a:r>
              <a:rPr lang="en-GB" sz="1600" dirty="0"/>
              <a:t>complies with the regulations of the country where the trading activity is conducted (signed declaration to comply with all national legislation and applicable terms and conditions of the registered bodies necessary to carry out trades);</a:t>
            </a:r>
            <a:endParaRPr lang="hu-HU" sz="1600" dirty="0"/>
          </a:p>
          <a:p>
            <a:pPr lvl="0"/>
            <a:r>
              <a:rPr lang="en-GB" sz="1600" dirty="0"/>
              <a:t>can be monitored regarding any conflict of interest (with respect to the country issuing the licence; assessing interests; monitoring is done “backwards”: infrastructure operators are examined first) (company structure, shareholding and names of company directors);</a:t>
            </a:r>
            <a:endParaRPr lang="hu-HU" sz="1600" dirty="0"/>
          </a:p>
          <a:p>
            <a:pPr lvl="0"/>
            <a:r>
              <a:rPr lang="en-GB" sz="1600" dirty="0"/>
              <a:t>is financially stable (minimum of one year’s annual financial statement (if available) including audited summary from Group accounts (if part of a Group));</a:t>
            </a:r>
            <a:endParaRPr lang="hu-HU" sz="1600" dirty="0"/>
          </a:p>
          <a:p>
            <a:pPr lvl="0"/>
            <a:r>
              <a:rPr lang="en-GB" sz="1600" dirty="0"/>
              <a:t>meets national administrative requirements;</a:t>
            </a:r>
            <a:endParaRPr lang="hu-HU" sz="1600" dirty="0"/>
          </a:p>
          <a:p>
            <a:pPr lvl="0"/>
            <a:r>
              <a:rPr lang="en-GB" sz="1600" dirty="0"/>
              <a:t>single point of contact within the company for dealing with queries and official notices.</a:t>
            </a:r>
            <a:endParaRPr lang="hu-HU" sz="1600" dirty="0"/>
          </a:p>
          <a:p>
            <a:endParaRPr lang="hu-HU" dirty="0"/>
          </a:p>
        </p:txBody>
      </p:sp>
      <p:sp>
        <p:nvSpPr>
          <p:cNvPr id="2" name="Dia számának helye 1"/>
          <p:cNvSpPr>
            <a:spLocks noGrp="1"/>
          </p:cNvSpPr>
          <p:nvPr>
            <p:ph type="sldNum" sz="quarter" idx="4294967295"/>
          </p:nvPr>
        </p:nvSpPr>
        <p:spPr>
          <a:xfrm>
            <a:off x="7010400" y="6381750"/>
            <a:ext cx="2133600" cy="476250"/>
          </a:xfrm>
        </p:spPr>
        <p:txBody>
          <a:bodyPr/>
          <a:lstStyle/>
          <a:p>
            <a:pPr>
              <a:defRPr/>
            </a:pPr>
            <a:fld id="{92F2A6DD-7E21-4F2D-ADEC-21BE07FC8EEF}" type="slidenum">
              <a:rPr lang="en-GB" altLang="pl-PL" smtClean="0"/>
              <a:pPr>
                <a:defRPr/>
              </a:pPr>
              <a:t>15</a:t>
            </a:fld>
            <a:endParaRPr lang="en-GB" altLang="pl-PL"/>
          </a:p>
        </p:txBody>
      </p:sp>
    </p:spTree>
    <p:extLst>
      <p:ext uri="{BB962C8B-B14F-4D97-AF65-F5344CB8AC3E}">
        <p14:creationId xmlns:p14="http://schemas.microsoft.com/office/powerpoint/2010/main" val="620972666"/>
      </p:ext>
    </p:extLst>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recognized natural gas wholesale trading license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611560" y="1556792"/>
            <a:ext cx="8129588" cy="48101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lgn="just">
              <a:buNone/>
            </a:pPr>
            <a:r>
              <a:rPr lang="hu-HU" sz="2400" b="1" u="sng" dirty="0" smtClean="0">
                <a:latin typeface="Arial" panose="020B0604020202020204" pitchFamily="34" charset="0"/>
                <a:cs typeface="Arial" panose="020B0604020202020204" pitchFamily="34" charset="0"/>
              </a:rPr>
              <a:t>I.   </a:t>
            </a:r>
            <a:r>
              <a:rPr lang="hu-HU" sz="2400" b="1" u="sng" dirty="0" err="1" smtClean="0">
                <a:latin typeface="Arial" panose="020B0604020202020204" pitchFamily="34" charset="0"/>
                <a:cs typeface="Arial" panose="020B0604020202020204" pitchFamily="34" charset="0"/>
              </a:rPr>
              <a:t>Report</a:t>
            </a:r>
            <a:r>
              <a:rPr lang="hu-HU" sz="2400" b="1" u="sng" dirty="0" smtClean="0">
                <a:latin typeface="Arial" panose="020B0604020202020204" pitchFamily="34" charset="0"/>
                <a:cs typeface="Arial" panose="020B0604020202020204" pitchFamily="34" charset="0"/>
              </a:rPr>
              <a:t> </a:t>
            </a:r>
            <a:r>
              <a:rPr lang="hu-HU" sz="2400" b="1" u="sng" dirty="0" err="1" smtClean="0">
                <a:latin typeface="Arial" panose="020B0604020202020204" pitchFamily="34" charset="0"/>
                <a:cs typeface="Arial" panose="020B0604020202020204" pitchFamily="34" charset="0"/>
              </a:rPr>
              <a:t>on</a:t>
            </a:r>
            <a:r>
              <a:rPr lang="hu-HU" sz="2400" b="1" u="sng" dirty="0" smtClean="0">
                <a:latin typeface="Arial" panose="020B0604020202020204" pitchFamily="34" charset="0"/>
                <a:cs typeface="Arial" panose="020B0604020202020204" pitchFamily="34" charset="0"/>
              </a:rPr>
              <a:t> </a:t>
            </a:r>
            <a:r>
              <a:rPr lang="hu-HU" sz="2400" b="1" u="sng" dirty="0" err="1" smtClean="0">
                <a:latin typeface="Arial" panose="020B0604020202020204" pitchFamily="34" charset="0"/>
                <a:cs typeface="Arial" panose="020B0604020202020204" pitchFamily="34" charset="0"/>
              </a:rPr>
              <a:t>results</a:t>
            </a:r>
            <a:endParaRPr lang="hu-HU" sz="2400" b="1" u="sng" dirty="0" smtClean="0">
              <a:latin typeface="Arial" panose="020B0604020202020204" pitchFamily="34" charset="0"/>
              <a:cs typeface="Arial" panose="020B0604020202020204" pitchFamily="34" charset="0"/>
            </a:endParaRPr>
          </a:p>
          <a:p>
            <a:pPr marL="0" indent="0" algn="just">
              <a:buNone/>
            </a:pPr>
            <a:endParaRPr lang="hu-HU" sz="2400" b="1" dirty="0" smtClean="0">
              <a:latin typeface="Arial" panose="020B0604020202020204" pitchFamily="34" charset="0"/>
              <a:cs typeface="Arial" panose="020B0604020202020204" pitchFamily="34" charset="0"/>
            </a:endParaRPr>
          </a:p>
          <a:p>
            <a:pPr marL="0" indent="0" algn="just">
              <a:buNone/>
            </a:pPr>
            <a:r>
              <a:rPr lang="en-GB" sz="1800" b="1" dirty="0" smtClean="0">
                <a:latin typeface="Arial" panose="020B0604020202020204" pitchFamily="34" charset="0"/>
                <a:cs typeface="Arial" panose="020B0604020202020204" pitchFamily="34" charset="0"/>
              </a:rPr>
              <a:t>The </a:t>
            </a:r>
            <a:r>
              <a:rPr lang="en-GB" sz="1800" b="1" dirty="0">
                <a:latin typeface="Arial" panose="020B0604020202020204" pitchFamily="34" charset="0"/>
                <a:cs typeface="Arial" panose="020B0604020202020204" pitchFamily="34" charset="0"/>
              </a:rPr>
              <a:t>objective of the </a:t>
            </a:r>
            <a:r>
              <a:rPr lang="hu-HU" sz="1800" b="1" dirty="0" smtClean="0">
                <a:latin typeface="Arial" panose="020B0604020202020204" pitchFamily="34" charset="0"/>
                <a:cs typeface="Arial" panose="020B0604020202020204" pitchFamily="34" charset="0"/>
              </a:rPr>
              <a:t>project </a:t>
            </a:r>
            <a:r>
              <a:rPr lang="en-GB" sz="1800" b="1" dirty="0" smtClean="0">
                <a:latin typeface="Arial" panose="020B0604020202020204" pitchFamily="34" charset="0"/>
                <a:cs typeface="Arial" panose="020B0604020202020204" pitchFamily="34" charset="0"/>
              </a:rPr>
              <a:t>is </a:t>
            </a:r>
            <a:r>
              <a:rPr lang="en-GB" sz="1800" b="1" dirty="0">
                <a:latin typeface="Arial" panose="020B0604020202020204" pitchFamily="34" charset="0"/>
                <a:cs typeface="Arial" panose="020B0604020202020204" pitchFamily="34" charset="0"/>
              </a:rPr>
              <a:t>to jointly develop a proposal for the definition of a cluster of minimum criteria that can be supported by all regulatory regimes in the field of natural gas wholesale trade licensing in the GRI SSE region in order to:</a:t>
            </a:r>
            <a:endParaRPr lang="hu-HU" sz="1800" b="1" dirty="0">
              <a:latin typeface="Arial" panose="020B0604020202020204" pitchFamily="34" charset="0"/>
              <a:cs typeface="Arial" panose="020B0604020202020204" pitchFamily="34" charset="0"/>
            </a:endParaRPr>
          </a:p>
          <a:p>
            <a:pPr lvl="0" algn="just"/>
            <a:r>
              <a:rPr lang="en-GB" sz="1800" b="1" dirty="0">
                <a:latin typeface="Arial" panose="020B0604020202020204" pitchFamily="34" charset="0"/>
                <a:cs typeface="Arial" panose="020B0604020202020204" pitchFamily="34" charset="0"/>
              </a:rPr>
              <a:t>minimize administrative burdens to cross-border wholesale trade while maintaining the transparency of licensing regimes; and</a:t>
            </a:r>
            <a:endParaRPr lang="hu-HU" sz="1800" b="1" dirty="0">
              <a:latin typeface="Arial" panose="020B0604020202020204" pitchFamily="34" charset="0"/>
              <a:cs typeface="Arial" panose="020B0604020202020204" pitchFamily="34" charset="0"/>
            </a:endParaRPr>
          </a:p>
          <a:p>
            <a:pPr lvl="0" algn="just"/>
            <a:r>
              <a:rPr lang="en-GB" sz="1800" b="1" dirty="0">
                <a:latin typeface="Arial" panose="020B0604020202020204" pitchFamily="34" charset="0"/>
                <a:cs typeface="Arial" panose="020B0604020202020204" pitchFamily="34" charset="0"/>
              </a:rPr>
              <a:t>maintain sufficient regulatory supervision for all concerned NRAs.</a:t>
            </a:r>
            <a:endParaRPr lang="hu-HU" sz="1800" b="1" dirty="0">
              <a:latin typeface="Arial" panose="020B0604020202020204" pitchFamily="34" charset="0"/>
              <a:cs typeface="Arial" panose="020B0604020202020204" pitchFamily="34" charset="0"/>
            </a:endParaRPr>
          </a:p>
          <a:p>
            <a:pPr marL="0" indent="0" eaLnBrk="1" hangingPunct="1">
              <a:buSzPct val="150000"/>
              <a:buFont typeface="Arial" charset="0"/>
              <a:buNone/>
            </a:pPr>
            <a:endParaRPr lang="fr-BE" altLang="de-DE" dirty="0" smtClean="0">
              <a:solidFill>
                <a:srgbClr val="898989"/>
              </a:solidFill>
            </a:endParaRPr>
          </a:p>
          <a:p>
            <a:pPr marL="0" indent="0" algn="just">
              <a:buNone/>
            </a:pPr>
            <a:r>
              <a:rPr lang="en-US" altLang="de-DE" sz="2000" b="1" dirty="0" smtClean="0">
                <a:latin typeface="Arial" panose="020B0604020202020204" pitchFamily="34" charset="0"/>
                <a:cs typeface="Arial" panose="020B0604020202020204" pitchFamily="34" charset="0"/>
              </a:rPr>
              <a:t>The proposal was prepared by HEA in 2016 and the recent round of consultation about the concept paper on wholesale trading licensing/registration is concluded. HEA’s summarized the comments received. </a:t>
            </a:r>
            <a:endParaRPr lang="en-US" altLang="de-DE" sz="2000" b="1" dirty="0">
              <a:latin typeface="Arial" panose="020B0604020202020204" pitchFamily="34" charset="0"/>
              <a:cs typeface="Arial" panose="020B0604020202020204" pitchFamily="34" charset="0"/>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6" name="Espace réservé du pied de page 3"/>
          <p:cNvSpPr txBox="1">
            <a:spLocks noGrp="1"/>
          </p:cNvSpPr>
          <p:nvPr/>
        </p:nvSpPr>
        <p:spPr bwMode="auto">
          <a:xfrm>
            <a:off x="0" y="6470648"/>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a:t>
            </a:r>
            <a:r>
              <a:rPr lang="hu-HU" altLang="de-DE" b="1" dirty="0" smtClean="0">
                <a:solidFill>
                  <a:srgbClr val="FFFFFF"/>
                </a:solidFill>
              </a:rPr>
              <a:t>2nd</a:t>
            </a:r>
            <a:r>
              <a:rPr lang="en-US" altLang="de-DE" b="1" dirty="0" smtClean="0">
                <a:solidFill>
                  <a:srgbClr val="FFFFFF"/>
                </a:solidFill>
              </a:rPr>
              <a:t> GRI SSE Stakeholder Group Meeting</a:t>
            </a:r>
            <a:r>
              <a:rPr lang="hu-HU" altLang="de-DE" b="1" dirty="0" smtClean="0">
                <a:solidFill>
                  <a:srgbClr val="FFFFFF"/>
                </a:solidFill>
              </a:rPr>
              <a:t>    </a:t>
            </a:r>
            <a:r>
              <a:rPr lang="en-US" altLang="de-DE" b="1" dirty="0" smtClean="0">
                <a:solidFill>
                  <a:srgbClr val="FFFFFF"/>
                </a:solidFill>
              </a:rPr>
              <a:t>Budapest, </a:t>
            </a:r>
            <a:r>
              <a:rPr lang="hu-HU" altLang="de-DE" b="1" dirty="0" smtClean="0">
                <a:solidFill>
                  <a:srgbClr val="FFFFFF"/>
                </a:solidFill>
              </a:rPr>
              <a:t>1</a:t>
            </a:r>
            <a:r>
              <a:rPr lang="en-US" altLang="de-DE" b="1" dirty="0" smtClean="0">
                <a:solidFill>
                  <a:srgbClr val="FFFFFF"/>
                </a:solidFill>
              </a:rPr>
              <a:t>8 </a:t>
            </a:r>
            <a:r>
              <a:rPr lang="hu-HU" altLang="de-DE" b="1" dirty="0" smtClean="0">
                <a:solidFill>
                  <a:srgbClr val="FFFFFF"/>
                </a:solidFill>
              </a:rPr>
              <a:t>Ma</a:t>
            </a:r>
            <a:r>
              <a:rPr lang="en-US" altLang="de-DE" b="1" dirty="0" smtClean="0">
                <a:solidFill>
                  <a:srgbClr val="FFFFFF"/>
                </a:solidFill>
              </a:rPr>
              <a:t>y 201</a:t>
            </a:r>
            <a:r>
              <a:rPr lang="hu-HU" altLang="de-DE" b="1" dirty="0" smtClean="0">
                <a:solidFill>
                  <a:srgbClr val="FFFFFF"/>
                </a:solidFill>
              </a:rPr>
              <a:t>7</a:t>
            </a:r>
            <a:endParaRPr lang="en-US" altLang="de-DE" b="1" dirty="0">
              <a:solidFill>
                <a:srgbClr val="FFFFFF"/>
              </a:solidFill>
            </a:endParaRPr>
          </a:p>
        </p:txBody>
      </p:sp>
    </p:spTree>
    <p:extLst>
      <p:ext uri="{BB962C8B-B14F-4D97-AF65-F5344CB8AC3E}">
        <p14:creationId xmlns:p14="http://schemas.microsoft.com/office/powerpoint/2010/main" val="2686907325"/>
      </p:ext>
    </p:extLst>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recognized natural gas wholesale trading license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539750" y="1670050"/>
            <a:ext cx="8129588" cy="4176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Font typeface="Arial" charset="0"/>
              <a:buNone/>
            </a:pPr>
            <a:endParaRPr lang="fr-BE" altLang="de-DE" dirty="0" smtClean="0">
              <a:solidFill>
                <a:srgbClr val="898989"/>
              </a:solidFill>
            </a:endParaRPr>
          </a:p>
          <a:p>
            <a:pPr marL="0" indent="0" eaLnBrk="1" hangingPunct="1">
              <a:buSzPct val="150000"/>
              <a:buFont typeface="Arial" charset="0"/>
              <a:buChar char="•"/>
            </a:pPr>
            <a:endParaRPr lang="fr-BE" altLang="de-DE" dirty="0"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a:t>
            </a:r>
            <a:r>
              <a:rPr lang="hu-HU" altLang="de-DE" b="1" dirty="0" smtClean="0">
                <a:solidFill>
                  <a:srgbClr val="FFFFFF"/>
                </a:solidFill>
              </a:rPr>
              <a:t>2nd</a:t>
            </a:r>
            <a:r>
              <a:rPr lang="en-US" altLang="de-DE" b="1" dirty="0" smtClean="0">
                <a:solidFill>
                  <a:srgbClr val="FFFFFF"/>
                </a:solidFill>
              </a:rPr>
              <a:t> GRI SSE Stakeholder Group Meeting</a:t>
            </a:r>
            <a:r>
              <a:rPr lang="hu-HU" altLang="de-DE" b="1" dirty="0" smtClean="0">
                <a:solidFill>
                  <a:srgbClr val="FFFFFF"/>
                </a:solidFill>
              </a:rPr>
              <a:t>    </a:t>
            </a:r>
            <a:r>
              <a:rPr lang="en-US" altLang="de-DE" b="1" dirty="0" smtClean="0">
                <a:solidFill>
                  <a:srgbClr val="FFFFFF"/>
                </a:solidFill>
              </a:rPr>
              <a:t>Budapest, </a:t>
            </a:r>
            <a:r>
              <a:rPr lang="hu-HU" altLang="de-DE" b="1" dirty="0" smtClean="0">
                <a:solidFill>
                  <a:srgbClr val="FFFFFF"/>
                </a:solidFill>
              </a:rPr>
              <a:t>1</a:t>
            </a:r>
            <a:r>
              <a:rPr lang="en-US" altLang="de-DE" b="1" dirty="0" smtClean="0">
                <a:solidFill>
                  <a:srgbClr val="FFFFFF"/>
                </a:solidFill>
              </a:rPr>
              <a:t>8 </a:t>
            </a:r>
            <a:r>
              <a:rPr lang="hu-HU" altLang="de-DE" b="1" dirty="0" smtClean="0">
                <a:solidFill>
                  <a:srgbClr val="FFFFFF"/>
                </a:solidFill>
              </a:rPr>
              <a:t>Ma</a:t>
            </a:r>
            <a:r>
              <a:rPr lang="en-US" altLang="de-DE" b="1" dirty="0" smtClean="0">
                <a:solidFill>
                  <a:srgbClr val="FFFFFF"/>
                </a:solidFill>
              </a:rPr>
              <a:t>y 201</a:t>
            </a:r>
            <a:r>
              <a:rPr lang="hu-HU" altLang="de-DE" b="1" dirty="0" smtClean="0">
                <a:solidFill>
                  <a:srgbClr val="FFFFFF"/>
                </a:solidFill>
              </a:rPr>
              <a:t>7</a:t>
            </a:r>
            <a:endParaRPr lang="en-US" altLang="de-DE" b="1" dirty="0">
              <a:solidFill>
                <a:srgbClr val="FFFFFF"/>
              </a:solidFill>
            </a:endParaRPr>
          </a:p>
        </p:txBody>
      </p:sp>
      <p:sp>
        <p:nvSpPr>
          <p:cNvPr id="2" name="Szövegdoboz 1"/>
          <p:cNvSpPr txBox="1"/>
          <p:nvPr/>
        </p:nvSpPr>
        <p:spPr>
          <a:xfrm>
            <a:off x="703287" y="1484784"/>
            <a:ext cx="7920037" cy="4708981"/>
          </a:xfrm>
          <a:prstGeom prst="rect">
            <a:avLst/>
          </a:prstGeom>
          <a:noFill/>
        </p:spPr>
        <p:txBody>
          <a:bodyPr>
            <a:spAutoFit/>
          </a:bodyPr>
          <a:lstStyle/>
          <a:p>
            <a:pPr algn="ctr">
              <a:defRPr/>
            </a:pPr>
            <a:r>
              <a:rPr lang="en-US" sz="2800" b="1" u="sng" dirty="0" smtClean="0"/>
              <a:t>Range of subjects needs more clarification:</a:t>
            </a:r>
          </a:p>
          <a:p>
            <a:pPr algn="ctr">
              <a:defRPr/>
            </a:pPr>
            <a:r>
              <a:rPr lang="en-US" sz="1400" i="1" dirty="0" smtClean="0"/>
              <a:t>(according to comments received during the latest consultation)</a:t>
            </a:r>
          </a:p>
          <a:p>
            <a:pPr algn="just">
              <a:defRPr/>
            </a:pPr>
            <a:endParaRPr lang="en-US" sz="2400" b="1" dirty="0" smtClean="0"/>
          </a:p>
          <a:p>
            <a:pPr marL="342900" indent="-342900" algn="just">
              <a:buFont typeface="Arial" panose="020B0604020202020204" pitchFamily="34" charset="0"/>
              <a:buChar char="•"/>
              <a:defRPr/>
            </a:pPr>
            <a:r>
              <a:rPr lang="en-US" sz="2400" b="1" dirty="0" smtClean="0"/>
              <a:t>Licensing vs Registration</a:t>
            </a:r>
          </a:p>
          <a:p>
            <a:pPr marL="342900" indent="-342900" algn="just">
              <a:buFont typeface="Arial" panose="020B0604020202020204" pitchFamily="34" charset="0"/>
              <a:buChar char="•"/>
              <a:defRPr/>
            </a:pPr>
            <a:r>
              <a:rPr lang="en-US" sz="2400" b="1" dirty="0" smtClean="0"/>
              <a:t>Voluntary adoption and implementation of the project</a:t>
            </a:r>
          </a:p>
          <a:p>
            <a:pPr marL="342900" indent="-342900" algn="just">
              <a:buFont typeface="Arial" panose="020B0604020202020204" pitchFamily="34" charset="0"/>
              <a:buChar char="•"/>
              <a:defRPr/>
            </a:pPr>
            <a:r>
              <a:rPr lang="en-US" sz="2400" b="1" dirty="0" smtClean="0"/>
              <a:t>Physical vs. Virtual wholesale trading</a:t>
            </a:r>
          </a:p>
          <a:p>
            <a:pPr marL="342900" indent="-342900" algn="just">
              <a:buFont typeface="Arial" panose="020B0604020202020204" pitchFamily="34" charset="0"/>
              <a:buChar char="•"/>
              <a:defRPr/>
            </a:pPr>
            <a:r>
              <a:rPr lang="en-US" sz="2400" b="1" dirty="0" smtClean="0"/>
              <a:t>Transit and retail is out of scope </a:t>
            </a:r>
          </a:p>
          <a:p>
            <a:pPr marL="342900" indent="-342900" algn="just">
              <a:buFont typeface="Arial" panose="020B0604020202020204" pitchFamily="34" charset="0"/>
              <a:buChar char="•"/>
              <a:defRPr/>
            </a:pPr>
            <a:r>
              <a:rPr lang="hu-HU" sz="2400" b="1" dirty="0" err="1" smtClean="0"/>
              <a:t>others</a:t>
            </a:r>
            <a:endParaRPr lang="en-US" sz="2400" b="1" dirty="0" smtClean="0"/>
          </a:p>
          <a:p>
            <a:pPr algn="just">
              <a:defRPr/>
            </a:pPr>
            <a:endParaRPr lang="en-US" sz="2400" b="1" dirty="0" smtClean="0"/>
          </a:p>
          <a:p>
            <a:pPr algn="just">
              <a:defRPr/>
            </a:pPr>
            <a:r>
              <a:rPr lang="en-US" sz="2400" b="1" dirty="0" smtClean="0"/>
              <a:t>HEA will try to clarify the subjects with demonstrative examples.</a:t>
            </a:r>
          </a:p>
          <a:p>
            <a:pPr>
              <a:defRPr/>
            </a:pPr>
            <a:endParaRPr lang="en-US" dirty="0"/>
          </a:p>
        </p:txBody>
      </p:sp>
    </p:spTree>
    <p:extLst>
      <p:ext uri="{BB962C8B-B14F-4D97-AF65-F5344CB8AC3E}">
        <p14:creationId xmlns:p14="http://schemas.microsoft.com/office/powerpoint/2010/main" val="1878236570"/>
      </p:ext>
    </p:extLst>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recognized natural gas wholesale trading license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539750" y="1670050"/>
            <a:ext cx="8129588" cy="4176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Font typeface="Arial" charset="0"/>
              <a:buNone/>
            </a:pPr>
            <a:endParaRPr lang="fr-BE" altLang="de-DE" dirty="0" smtClean="0">
              <a:solidFill>
                <a:srgbClr val="898989"/>
              </a:solidFill>
            </a:endParaRPr>
          </a:p>
          <a:p>
            <a:pPr marL="0" indent="0" eaLnBrk="1" hangingPunct="1">
              <a:buSzPct val="150000"/>
              <a:buFont typeface="Arial" charset="0"/>
              <a:buChar char="•"/>
            </a:pPr>
            <a:endParaRPr lang="fr-BE" altLang="de-DE" dirty="0"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24805"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a:t>
            </a:r>
            <a:r>
              <a:rPr lang="hu-HU" altLang="de-DE" b="1" dirty="0" smtClean="0">
                <a:solidFill>
                  <a:srgbClr val="FFFFFF"/>
                </a:solidFill>
              </a:rPr>
              <a:t>2nd</a:t>
            </a:r>
            <a:r>
              <a:rPr lang="en-US" altLang="de-DE" b="1" dirty="0" smtClean="0">
                <a:solidFill>
                  <a:srgbClr val="FFFFFF"/>
                </a:solidFill>
              </a:rPr>
              <a:t> GRI SSE Stakeholder Group Meeting</a:t>
            </a:r>
            <a:r>
              <a:rPr lang="hu-HU" altLang="de-DE" b="1" dirty="0" smtClean="0">
                <a:solidFill>
                  <a:srgbClr val="FFFFFF"/>
                </a:solidFill>
              </a:rPr>
              <a:t>    </a:t>
            </a:r>
            <a:r>
              <a:rPr lang="en-US" altLang="de-DE" b="1" dirty="0" smtClean="0">
                <a:solidFill>
                  <a:srgbClr val="FFFFFF"/>
                </a:solidFill>
              </a:rPr>
              <a:t>Budapest, </a:t>
            </a:r>
            <a:r>
              <a:rPr lang="hu-HU" altLang="de-DE" b="1" dirty="0" smtClean="0">
                <a:solidFill>
                  <a:srgbClr val="FFFFFF"/>
                </a:solidFill>
              </a:rPr>
              <a:t>1</a:t>
            </a:r>
            <a:r>
              <a:rPr lang="en-US" altLang="de-DE" b="1" dirty="0" smtClean="0">
                <a:solidFill>
                  <a:srgbClr val="FFFFFF"/>
                </a:solidFill>
              </a:rPr>
              <a:t>8 </a:t>
            </a:r>
            <a:r>
              <a:rPr lang="hu-HU" altLang="de-DE" b="1" dirty="0" smtClean="0">
                <a:solidFill>
                  <a:srgbClr val="FFFFFF"/>
                </a:solidFill>
              </a:rPr>
              <a:t>Ma</a:t>
            </a:r>
            <a:r>
              <a:rPr lang="en-US" altLang="de-DE" b="1" dirty="0" smtClean="0">
                <a:solidFill>
                  <a:srgbClr val="FFFFFF"/>
                </a:solidFill>
              </a:rPr>
              <a:t>y 201</a:t>
            </a:r>
            <a:r>
              <a:rPr lang="hu-HU" altLang="de-DE" b="1" dirty="0" smtClean="0">
                <a:solidFill>
                  <a:srgbClr val="FFFFFF"/>
                </a:solidFill>
              </a:rPr>
              <a:t>7</a:t>
            </a:r>
            <a:endParaRPr lang="en-US" altLang="de-DE" b="1" dirty="0">
              <a:solidFill>
                <a:srgbClr val="FFFFFF"/>
              </a:solidFill>
            </a:endParaRPr>
          </a:p>
        </p:txBody>
      </p:sp>
      <p:sp>
        <p:nvSpPr>
          <p:cNvPr id="2" name="Szövegdoboz 1"/>
          <p:cNvSpPr txBox="1"/>
          <p:nvPr/>
        </p:nvSpPr>
        <p:spPr>
          <a:xfrm>
            <a:off x="703287" y="1484784"/>
            <a:ext cx="7920037" cy="5016758"/>
          </a:xfrm>
          <a:prstGeom prst="rect">
            <a:avLst/>
          </a:prstGeom>
          <a:noFill/>
        </p:spPr>
        <p:txBody>
          <a:bodyPr>
            <a:spAutoFit/>
          </a:bodyPr>
          <a:lstStyle/>
          <a:p>
            <a:pPr algn="just">
              <a:defRPr/>
            </a:pPr>
            <a:r>
              <a:rPr lang="en-US" sz="2000" b="1" u="sng" dirty="0" smtClean="0"/>
              <a:t>Comments on Licensing vs Registration:</a:t>
            </a:r>
          </a:p>
          <a:p>
            <a:pPr algn="just">
              <a:defRPr/>
            </a:pPr>
            <a:endParaRPr lang="en-US" sz="2400" b="1" dirty="0" smtClean="0"/>
          </a:p>
          <a:p>
            <a:pPr algn="just">
              <a:defRPr/>
            </a:pPr>
            <a:r>
              <a:rPr lang="en-US" sz="1600" dirty="0" smtClean="0"/>
              <a:t>Depending on the national regulation natural gas trading activity can be a subject to license or registration (in Hungary license is needed). </a:t>
            </a:r>
          </a:p>
          <a:p>
            <a:pPr algn="just">
              <a:defRPr/>
            </a:pPr>
            <a:endParaRPr lang="en-US" sz="1600" dirty="0" smtClean="0"/>
          </a:p>
          <a:p>
            <a:pPr algn="just">
              <a:defRPr/>
            </a:pPr>
            <a:r>
              <a:rPr lang="en-US" sz="1600" dirty="0" smtClean="0"/>
              <a:t>As it can be realized there are huge differences between Member States.</a:t>
            </a:r>
          </a:p>
          <a:p>
            <a:pPr algn="just">
              <a:defRPr/>
            </a:pPr>
            <a:r>
              <a:rPr lang="en-US" sz="1600" dirty="0" smtClean="0"/>
              <a:t>In some Member States </a:t>
            </a:r>
          </a:p>
          <a:p>
            <a:pPr marL="742950" lvl="1" indent="-285750" algn="just">
              <a:buFontTx/>
              <a:buChar char="-"/>
              <a:defRPr/>
            </a:pPr>
            <a:r>
              <a:rPr lang="en-US" sz="1600" dirty="0" smtClean="0"/>
              <a:t>there are licenses for wholesale and/or retail, </a:t>
            </a:r>
          </a:p>
          <a:p>
            <a:pPr marL="742950" lvl="1" indent="-285750" algn="just">
              <a:buFontTx/>
              <a:buChar char="-"/>
              <a:defRPr/>
            </a:pPr>
            <a:r>
              <a:rPr lang="en-US" sz="1600" dirty="0" smtClean="0"/>
              <a:t>there are only a need of registration.  </a:t>
            </a:r>
          </a:p>
          <a:p>
            <a:pPr algn="just">
              <a:defRPr/>
            </a:pPr>
            <a:endParaRPr lang="en-US" dirty="0" smtClean="0"/>
          </a:p>
          <a:p>
            <a:pPr algn="just">
              <a:defRPr/>
            </a:pPr>
            <a:r>
              <a:rPr lang="en-US" sz="1600" dirty="0" smtClean="0"/>
              <a:t>The current </a:t>
            </a:r>
            <a:r>
              <a:rPr lang="en-US" sz="1600" b="1" dirty="0" smtClean="0"/>
              <a:t>proposal does not examine the basic national regulations, it is only a recommendation for a minimum set of requirements as a basis of mutually recognized wholesale license</a:t>
            </a:r>
            <a:r>
              <a:rPr lang="en-US" sz="1600" dirty="0" smtClean="0"/>
              <a:t>, which has to be fulfilled if any Member State joins the project.</a:t>
            </a:r>
          </a:p>
          <a:p>
            <a:pPr algn="just">
              <a:defRPr/>
            </a:pPr>
            <a:endParaRPr lang="en-US" sz="1600" dirty="0" smtClean="0"/>
          </a:p>
          <a:p>
            <a:pPr algn="just">
              <a:defRPr/>
            </a:pPr>
            <a:r>
              <a:rPr lang="en-US" sz="1600" dirty="0" smtClean="0"/>
              <a:t>With the current project the </a:t>
            </a:r>
            <a:r>
              <a:rPr lang="en-US" sz="1600" b="1" dirty="0" smtClean="0"/>
              <a:t>mutually recognized wholesale trading authorization would not prejudice national legislation</a:t>
            </a:r>
            <a:r>
              <a:rPr lang="en-US" sz="1600" dirty="0" smtClean="0"/>
              <a:t>, national </a:t>
            </a:r>
            <a:r>
              <a:rPr lang="en-US" sz="1600" dirty="0"/>
              <a:t>sovereignty </a:t>
            </a:r>
            <a:r>
              <a:rPr lang="en-US" sz="1600" dirty="0" smtClean="0"/>
              <a:t>will be guaranteed at all.</a:t>
            </a:r>
          </a:p>
          <a:p>
            <a:pPr>
              <a:defRPr/>
            </a:pPr>
            <a:endParaRPr lang="en-US" dirty="0"/>
          </a:p>
        </p:txBody>
      </p:sp>
    </p:spTree>
    <p:extLst>
      <p:ext uri="{BB962C8B-B14F-4D97-AF65-F5344CB8AC3E}">
        <p14:creationId xmlns:p14="http://schemas.microsoft.com/office/powerpoint/2010/main" val="1456914650"/>
      </p:ext>
    </p:extLst>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artalom helye 7"/>
          <p:cNvSpPr>
            <a:spLocks noGrp="1"/>
          </p:cNvSpPr>
          <p:nvPr>
            <p:ph idx="1"/>
          </p:nvPr>
        </p:nvSpPr>
        <p:spPr>
          <a:xfrm>
            <a:off x="467544" y="836712"/>
            <a:ext cx="8228013" cy="5112568"/>
          </a:xfrm>
        </p:spPr>
        <p:txBody>
          <a:bodyPr/>
          <a:lstStyle/>
          <a:p>
            <a:pPr marL="0" indent="0" algn="just">
              <a:buNone/>
            </a:pPr>
            <a:r>
              <a:rPr lang="en-US" sz="2000" b="1" u="sng" dirty="0" smtClean="0"/>
              <a:t>Comments on minimum set of requirements and voluntary</a:t>
            </a:r>
          </a:p>
          <a:p>
            <a:pPr marL="0" indent="0" algn="just">
              <a:buNone/>
            </a:pPr>
            <a:endParaRPr lang="en-US" sz="1800" dirty="0" smtClean="0"/>
          </a:p>
          <a:p>
            <a:pPr marL="0" indent="0" algn="just">
              <a:buNone/>
            </a:pPr>
            <a:r>
              <a:rPr lang="en-US" sz="1600" dirty="0" smtClean="0"/>
              <a:t>The proposal would like to set only </a:t>
            </a:r>
            <a:r>
              <a:rPr lang="en-US" sz="1600" b="1" dirty="0" smtClean="0"/>
              <a:t>a minimum set of requirements</a:t>
            </a:r>
            <a:r>
              <a:rPr lang="en-US" sz="1600" dirty="0" smtClean="0"/>
              <a:t>, because it is not the aim to modify dramatically national regulations, but </a:t>
            </a:r>
            <a:r>
              <a:rPr lang="en-US" sz="1600" b="1" dirty="0" smtClean="0"/>
              <a:t>necessary to have as a basis of mutually recognition</a:t>
            </a:r>
            <a:r>
              <a:rPr lang="en-US" sz="1600" dirty="0" smtClean="0"/>
              <a:t>. </a:t>
            </a:r>
          </a:p>
          <a:p>
            <a:pPr marL="0" indent="0" algn="just">
              <a:buNone/>
            </a:pPr>
            <a:endParaRPr lang="en-US" sz="1600" dirty="0" smtClean="0"/>
          </a:p>
          <a:p>
            <a:pPr marL="0" indent="0" algn="just">
              <a:buNone/>
            </a:pPr>
            <a:r>
              <a:rPr lang="en-US" sz="1600" dirty="0" smtClean="0"/>
              <a:t>The </a:t>
            </a:r>
            <a:r>
              <a:rPr lang="en-US" sz="1600" b="1" dirty="0" smtClean="0"/>
              <a:t>aim of the proposal is not to revise national regulation</a:t>
            </a:r>
            <a:r>
              <a:rPr lang="en-US" sz="1600" dirty="0" smtClean="0"/>
              <a:t>, </a:t>
            </a:r>
            <a:r>
              <a:rPr lang="en-US" sz="1600" b="1" dirty="0" smtClean="0"/>
              <a:t>but to find a new process</a:t>
            </a:r>
            <a:r>
              <a:rPr lang="en-US" sz="1600" dirty="0" smtClean="0"/>
              <a:t>, with a wholesale trader can more easily star</a:t>
            </a:r>
            <a:r>
              <a:rPr lang="hu-HU" sz="1600" dirty="0" smtClean="0"/>
              <a:t>t</a:t>
            </a:r>
            <a:r>
              <a:rPr lang="en-US" sz="1600" dirty="0" smtClean="0"/>
              <a:t> new activity in different countries. </a:t>
            </a:r>
          </a:p>
          <a:p>
            <a:pPr marL="0" indent="0" algn="just">
              <a:buNone/>
            </a:pPr>
            <a:endParaRPr lang="en-US" sz="1600" dirty="0" smtClean="0"/>
          </a:p>
          <a:p>
            <a:pPr marL="0" indent="0" algn="just">
              <a:buNone/>
            </a:pPr>
            <a:r>
              <a:rPr lang="en-US" sz="1600" dirty="0" smtClean="0"/>
              <a:t>Member States ha</a:t>
            </a:r>
            <a:r>
              <a:rPr lang="hu-HU" sz="1600" dirty="0" err="1" smtClean="0"/>
              <a:t>ve</a:t>
            </a:r>
            <a:r>
              <a:rPr lang="en-US" sz="1600" dirty="0" smtClean="0"/>
              <a:t> the right to </a:t>
            </a:r>
            <a:r>
              <a:rPr lang="en-US" sz="1600" b="1" dirty="0" smtClean="0"/>
              <a:t>join on a voluntary basis</a:t>
            </a:r>
            <a:r>
              <a:rPr lang="en-US" sz="1600" dirty="0" smtClean="0"/>
              <a:t>, but the </a:t>
            </a:r>
            <a:r>
              <a:rPr lang="en-US" sz="1600" b="1" dirty="0" smtClean="0"/>
              <a:t>MS</a:t>
            </a:r>
            <a:r>
              <a:rPr lang="en-US" sz="1600" dirty="0" smtClean="0"/>
              <a:t> who joined has to </a:t>
            </a:r>
            <a:r>
              <a:rPr lang="en-US" sz="1600" b="1" dirty="0" smtClean="0"/>
              <a:t>give a declaration </a:t>
            </a:r>
            <a:r>
              <a:rPr lang="en-US" sz="1600" dirty="0" smtClean="0"/>
              <a:t>that the </a:t>
            </a:r>
            <a:r>
              <a:rPr lang="en-US" sz="1600" b="1" dirty="0" smtClean="0"/>
              <a:t>wholesale traders</a:t>
            </a:r>
            <a:r>
              <a:rPr lang="en-US" sz="1600" dirty="0" smtClean="0"/>
              <a:t> in its given country </a:t>
            </a:r>
            <a:r>
              <a:rPr lang="en-US" sz="1600" b="1" dirty="0" smtClean="0"/>
              <a:t>fulfill at least the minimum set of requirements, and elaborate the national legal background </a:t>
            </a:r>
            <a:r>
              <a:rPr lang="en-US" sz="1600" dirty="0" smtClean="0"/>
              <a:t>for the acceptance of trading license of other joint country. </a:t>
            </a:r>
          </a:p>
          <a:p>
            <a:pPr marL="0" indent="0" algn="just">
              <a:buNone/>
            </a:pPr>
            <a:endParaRPr lang="en-US" sz="1600" dirty="0" smtClean="0"/>
          </a:p>
          <a:p>
            <a:pPr marL="0" indent="0" algn="just">
              <a:buNone/>
            </a:pPr>
            <a:r>
              <a:rPr lang="en-US" sz="1600" dirty="0" smtClean="0"/>
              <a:t>In those countries where nowadays only registration is needed at national level, there is no need to have stricter rules, because the guarantees given to the TSO/SSO/Exchange are </a:t>
            </a:r>
            <a:r>
              <a:rPr lang="en-US" sz="1600" dirty="0" err="1" smtClean="0"/>
              <a:t>ensur</a:t>
            </a:r>
            <a:r>
              <a:rPr lang="hu-HU" sz="1600" dirty="0" smtClean="0"/>
              <a:t>ing</a:t>
            </a:r>
            <a:r>
              <a:rPr lang="en-US" sz="1600" dirty="0" smtClean="0"/>
              <a:t> the security of market operation.</a:t>
            </a:r>
            <a:endParaRPr lang="en-US" sz="1600" dirty="0"/>
          </a:p>
        </p:txBody>
      </p:sp>
      <p:sp>
        <p:nvSpPr>
          <p:cNvPr id="2" name="Dia számának helye 1"/>
          <p:cNvSpPr>
            <a:spLocks noGrp="1"/>
          </p:cNvSpPr>
          <p:nvPr>
            <p:ph type="sldNum" sz="quarter" idx="4294967295"/>
          </p:nvPr>
        </p:nvSpPr>
        <p:spPr>
          <a:xfrm>
            <a:off x="7010400" y="6381750"/>
            <a:ext cx="2133600" cy="476250"/>
          </a:xfrm>
        </p:spPr>
        <p:txBody>
          <a:bodyPr/>
          <a:lstStyle/>
          <a:p>
            <a:pPr>
              <a:defRPr/>
            </a:pPr>
            <a:fld id="{92F2A6DD-7E21-4F2D-ADEC-21BE07FC8EEF}" type="slidenum">
              <a:rPr lang="en-GB" altLang="pl-PL" smtClean="0"/>
              <a:pPr>
                <a:defRPr/>
              </a:pPr>
              <a:t>5</a:t>
            </a:fld>
            <a:endParaRPr lang="en-GB" altLang="pl-PL"/>
          </a:p>
        </p:txBody>
      </p:sp>
      <p:sp>
        <p:nvSpPr>
          <p:cNvPr id="3" name="Titre 1"/>
          <p:cNvSpPr txBox="1">
            <a:spLocks/>
          </p:cNvSpPr>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lnSpc>
                <a:spcPct val="90000"/>
              </a:lnSpc>
              <a:spcBef>
                <a:spcPct val="0"/>
              </a:spcBef>
              <a:spcAft>
                <a:spcPct val="0"/>
              </a:spcAft>
              <a:defRPr sz="3200">
                <a:solidFill>
                  <a:schemeClr val="tx1"/>
                </a:solidFill>
                <a:latin typeface="+mj-lt"/>
                <a:ea typeface="ＭＳ Ｐゴシック" pitchFamily="34" charset="-128"/>
                <a:cs typeface="+mj-cs"/>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a:lstStyle>
          <a:p>
            <a:pPr eaLnBrk="1" hangingPunct="1"/>
            <a:r>
              <a:rPr lang="en-US" altLang="de-DE" sz="1800" b="1" kern="0" dirty="0" smtClean="0">
                <a:solidFill>
                  <a:schemeClr val="bg1"/>
                </a:solidFill>
              </a:rPr>
              <a:t>Proposal for a framework of a mutually recognized natural gas wholesale trading </a:t>
            </a:r>
            <a:r>
              <a:rPr lang="en-US" altLang="de-DE" sz="1800" b="1" kern="0" dirty="0" err="1" smtClean="0">
                <a:solidFill>
                  <a:schemeClr val="bg1"/>
                </a:solidFill>
              </a:rPr>
              <a:t>licen</a:t>
            </a:r>
            <a:r>
              <a:rPr lang="hu-HU" altLang="de-DE" sz="1800" b="1" kern="0" dirty="0" smtClean="0">
                <a:solidFill>
                  <a:schemeClr val="bg1"/>
                </a:solidFill>
              </a:rPr>
              <a:t>s</a:t>
            </a:r>
            <a:r>
              <a:rPr lang="en-US" altLang="de-DE" sz="1800" b="1" kern="0" dirty="0" smtClean="0">
                <a:solidFill>
                  <a:schemeClr val="bg1"/>
                </a:solidFill>
              </a:rPr>
              <a:t>e </a:t>
            </a:r>
            <a:r>
              <a:rPr lang="hu-HU" altLang="de-DE" sz="1800" b="1" kern="0" dirty="0" smtClean="0">
                <a:solidFill>
                  <a:schemeClr val="bg1"/>
                </a:solidFill>
              </a:rPr>
              <a:t/>
            </a:r>
            <a:br>
              <a:rPr lang="hu-HU" altLang="de-DE" sz="1800" b="1" kern="0" dirty="0" smtClean="0">
                <a:solidFill>
                  <a:schemeClr val="bg1"/>
                </a:solidFill>
              </a:rPr>
            </a:br>
            <a:r>
              <a:rPr lang="en-US" altLang="de-DE" sz="1800" b="1" kern="0" dirty="0" smtClean="0">
                <a:solidFill>
                  <a:schemeClr val="bg1"/>
                </a:solidFill>
              </a:rPr>
              <a:t>in the GRI SSE region</a:t>
            </a:r>
          </a:p>
        </p:txBody>
      </p:sp>
      <p:sp>
        <p:nvSpPr>
          <p:cNvPr id="6" name="Espace réservé du pied de page 3"/>
          <p:cNvSpPr txBox="1">
            <a:spLocks noGrp="1"/>
          </p:cNvSpPr>
          <p:nvPr/>
        </p:nvSpPr>
        <p:spPr bwMode="auto">
          <a:xfrm>
            <a:off x="-24805"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a:t>
            </a:r>
            <a:r>
              <a:rPr lang="hu-HU" altLang="de-DE" b="1" dirty="0" smtClean="0">
                <a:solidFill>
                  <a:srgbClr val="FFFFFF"/>
                </a:solidFill>
              </a:rPr>
              <a:t>2nd</a:t>
            </a:r>
            <a:r>
              <a:rPr lang="en-US" altLang="de-DE" b="1" dirty="0" smtClean="0">
                <a:solidFill>
                  <a:srgbClr val="FFFFFF"/>
                </a:solidFill>
              </a:rPr>
              <a:t> GRI SSE Stakeholder Group Meeting</a:t>
            </a:r>
            <a:r>
              <a:rPr lang="hu-HU" altLang="de-DE" b="1" dirty="0" smtClean="0">
                <a:solidFill>
                  <a:srgbClr val="FFFFFF"/>
                </a:solidFill>
              </a:rPr>
              <a:t>    </a:t>
            </a:r>
            <a:r>
              <a:rPr lang="en-US" altLang="de-DE" b="1" dirty="0" smtClean="0">
                <a:solidFill>
                  <a:srgbClr val="FFFFFF"/>
                </a:solidFill>
              </a:rPr>
              <a:t>Budapest, </a:t>
            </a:r>
            <a:r>
              <a:rPr lang="hu-HU" altLang="de-DE" b="1" dirty="0" smtClean="0">
                <a:solidFill>
                  <a:srgbClr val="FFFFFF"/>
                </a:solidFill>
              </a:rPr>
              <a:t>1</a:t>
            </a:r>
            <a:r>
              <a:rPr lang="en-US" altLang="de-DE" b="1" dirty="0" smtClean="0">
                <a:solidFill>
                  <a:srgbClr val="FFFFFF"/>
                </a:solidFill>
              </a:rPr>
              <a:t>8 </a:t>
            </a:r>
            <a:r>
              <a:rPr lang="hu-HU" altLang="de-DE" b="1" dirty="0" smtClean="0">
                <a:solidFill>
                  <a:srgbClr val="FFFFFF"/>
                </a:solidFill>
              </a:rPr>
              <a:t>Ma</a:t>
            </a:r>
            <a:r>
              <a:rPr lang="en-US" altLang="de-DE" b="1" dirty="0" smtClean="0">
                <a:solidFill>
                  <a:srgbClr val="FFFFFF"/>
                </a:solidFill>
              </a:rPr>
              <a:t>y 201</a:t>
            </a:r>
            <a:r>
              <a:rPr lang="hu-HU" altLang="de-DE" b="1" dirty="0" smtClean="0">
                <a:solidFill>
                  <a:srgbClr val="FFFFFF"/>
                </a:solidFill>
              </a:rPr>
              <a:t>7</a:t>
            </a:r>
            <a:endParaRPr lang="en-US" altLang="de-DE" b="1" dirty="0">
              <a:solidFill>
                <a:srgbClr val="FFFFFF"/>
              </a:solidFill>
            </a:endParaRPr>
          </a:p>
        </p:txBody>
      </p:sp>
    </p:spTree>
    <p:extLst>
      <p:ext uri="{BB962C8B-B14F-4D97-AF65-F5344CB8AC3E}">
        <p14:creationId xmlns:p14="http://schemas.microsoft.com/office/powerpoint/2010/main" val="686449862"/>
      </p:ext>
    </p:extLst>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artalom helye 7"/>
          <p:cNvSpPr>
            <a:spLocks noGrp="1"/>
          </p:cNvSpPr>
          <p:nvPr>
            <p:ph idx="1"/>
          </p:nvPr>
        </p:nvSpPr>
        <p:spPr>
          <a:xfrm>
            <a:off x="395536" y="836712"/>
            <a:ext cx="8228013" cy="5004596"/>
          </a:xfrm>
        </p:spPr>
        <p:txBody>
          <a:bodyPr/>
          <a:lstStyle/>
          <a:p>
            <a:pPr marL="0" indent="0" algn="just">
              <a:buNone/>
            </a:pPr>
            <a:r>
              <a:rPr lang="en-US" sz="2000" b="1" u="sng" dirty="0" smtClean="0"/>
              <a:t>Comments on physical vs virtual wholesale natural gas trading</a:t>
            </a:r>
          </a:p>
          <a:p>
            <a:pPr marL="0" indent="0" algn="just">
              <a:buNone/>
            </a:pPr>
            <a:r>
              <a:rPr lang="en-US" sz="1600" dirty="0" smtClean="0"/>
              <a:t>As far as virtual wholesale trading is not well-know in Hungary, HEA would be grateful if </a:t>
            </a:r>
            <a:r>
              <a:rPr lang="hu-HU" sz="1600" dirty="0" err="1" smtClean="0"/>
              <a:t>it</a:t>
            </a:r>
            <a:r>
              <a:rPr lang="en-US" sz="1600" dirty="0" smtClean="0"/>
              <a:t> could close cooperate with the Member State having virtual wholesale trading on further details. </a:t>
            </a:r>
          </a:p>
          <a:p>
            <a:pPr marL="0" indent="0" algn="just">
              <a:buNone/>
            </a:pPr>
            <a:endParaRPr lang="en-US" sz="2000" dirty="0" smtClean="0"/>
          </a:p>
          <a:p>
            <a:pPr marL="0" indent="0" algn="just">
              <a:buNone/>
            </a:pPr>
            <a:r>
              <a:rPr lang="en-US" sz="2000" b="1" u="sng" dirty="0" smtClean="0"/>
              <a:t>Comments on compliance with national taxation and accounting regulation</a:t>
            </a:r>
          </a:p>
          <a:p>
            <a:pPr marL="0" indent="0" algn="just">
              <a:buNone/>
            </a:pPr>
            <a:r>
              <a:rPr lang="en-US" sz="1600" dirty="0" smtClean="0"/>
              <a:t>Although the aim is to make easier for market participants to be able to trade as many countries as possible with less administrative burdens, everyone have to keep in mind the national regulations beyond energetics in different countries.</a:t>
            </a:r>
          </a:p>
          <a:p>
            <a:pPr marL="0" indent="0" algn="just">
              <a:buNone/>
            </a:pPr>
            <a:endParaRPr lang="en-US" sz="1600" b="1" u="sng" dirty="0" smtClean="0"/>
          </a:p>
          <a:p>
            <a:pPr marL="0" indent="0" algn="just">
              <a:buNone/>
            </a:pPr>
            <a:r>
              <a:rPr lang="en-US" sz="2000" b="1" u="sng" dirty="0" smtClean="0"/>
              <a:t>Comments on minimum procedural conditions of obtaining a license to wholesale trade</a:t>
            </a:r>
          </a:p>
          <a:p>
            <a:pPr marL="0" indent="0" algn="just">
              <a:buNone/>
            </a:pPr>
            <a:r>
              <a:rPr lang="en-US" sz="1600" dirty="0" smtClean="0"/>
              <a:t>In HEA’s point of view there is a must to check a company before starting its natural gas trading activity. The list shows that conditions, which has to be taking into account. Without these conditions a company can not start activity on the gas market. </a:t>
            </a:r>
            <a:endParaRPr lang="en-US" sz="1600" dirty="0"/>
          </a:p>
        </p:txBody>
      </p:sp>
      <p:sp>
        <p:nvSpPr>
          <p:cNvPr id="2" name="Dia számának helye 1"/>
          <p:cNvSpPr>
            <a:spLocks noGrp="1"/>
          </p:cNvSpPr>
          <p:nvPr>
            <p:ph type="sldNum" sz="quarter" idx="4294967295"/>
          </p:nvPr>
        </p:nvSpPr>
        <p:spPr>
          <a:xfrm>
            <a:off x="7010400" y="6381750"/>
            <a:ext cx="2133600" cy="476250"/>
          </a:xfrm>
        </p:spPr>
        <p:txBody>
          <a:bodyPr/>
          <a:lstStyle/>
          <a:p>
            <a:pPr>
              <a:defRPr/>
            </a:pPr>
            <a:fld id="{92F2A6DD-7E21-4F2D-ADEC-21BE07FC8EEF}" type="slidenum">
              <a:rPr lang="en-GB" altLang="pl-PL" smtClean="0"/>
              <a:pPr>
                <a:defRPr/>
              </a:pPr>
              <a:t>6</a:t>
            </a:fld>
            <a:endParaRPr lang="en-GB" altLang="pl-PL"/>
          </a:p>
        </p:txBody>
      </p:sp>
      <p:sp>
        <p:nvSpPr>
          <p:cNvPr id="3" name="Titre 1"/>
          <p:cNvSpPr txBox="1">
            <a:spLocks/>
          </p:cNvSpPr>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lnSpc>
                <a:spcPct val="90000"/>
              </a:lnSpc>
              <a:spcBef>
                <a:spcPct val="0"/>
              </a:spcBef>
              <a:spcAft>
                <a:spcPct val="0"/>
              </a:spcAft>
              <a:defRPr sz="3200">
                <a:solidFill>
                  <a:schemeClr val="tx1"/>
                </a:solidFill>
                <a:latin typeface="+mj-lt"/>
                <a:ea typeface="ＭＳ Ｐゴシック" pitchFamily="34" charset="-128"/>
                <a:cs typeface="+mj-cs"/>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a:lstStyle>
          <a:p>
            <a:pPr eaLnBrk="1" hangingPunct="1"/>
            <a:r>
              <a:rPr lang="en-US" altLang="de-DE" sz="1800" b="1" kern="0" dirty="0" smtClean="0">
                <a:solidFill>
                  <a:schemeClr val="bg1"/>
                </a:solidFill>
              </a:rPr>
              <a:t>Proposal for a framework of a mutually recognized natural gas wholesale trading license </a:t>
            </a:r>
            <a:br>
              <a:rPr lang="en-US" altLang="de-DE" sz="1800" b="1" kern="0" dirty="0" smtClean="0">
                <a:solidFill>
                  <a:schemeClr val="bg1"/>
                </a:solidFill>
              </a:rPr>
            </a:br>
            <a:r>
              <a:rPr lang="en-US" altLang="de-DE" sz="1800" b="1" kern="0" dirty="0" smtClean="0">
                <a:solidFill>
                  <a:schemeClr val="bg1"/>
                </a:solidFill>
              </a:rPr>
              <a:t>in the GRI SSE region</a:t>
            </a:r>
          </a:p>
        </p:txBody>
      </p:sp>
      <p:sp>
        <p:nvSpPr>
          <p:cNvPr id="6" name="Espace réservé du pied de page 3"/>
          <p:cNvSpPr txBox="1">
            <a:spLocks noGrp="1"/>
          </p:cNvSpPr>
          <p:nvPr/>
        </p:nvSpPr>
        <p:spPr bwMode="auto">
          <a:xfrm>
            <a:off x="-24805"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a:t>
            </a:r>
            <a:r>
              <a:rPr lang="hu-HU" altLang="de-DE" b="1" dirty="0" smtClean="0">
                <a:solidFill>
                  <a:srgbClr val="FFFFFF"/>
                </a:solidFill>
              </a:rPr>
              <a:t>2nd</a:t>
            </a:r>
            <a:r>
              <a:rPr lang="en-US" altLang="de-DE" b="1" dirty="0" smtClean="0">
                <a:solidFill>
                  <a:srgbClr val="FFFFFF"/>
                </a:solidFill>
              </a:rPr>
              <a:t> GRI SSE Stakeholder Group Meeting</a:t>
            </a:r>
            <a:r>
              <a:rPr lang="hu-HU" altLang="de-DE" b="1" dirty="0" smtClean="0">
                <a:solidFill>
                  <a:srgbClr val="FFFFFF"/>
                </a:solidFill>
              </a:rPr>
              <a:t>    </a:t>
            </a:r>
            <a:r>
              <a:rPr lang="en-US" altLang="de-DE" b="1" dirty="0" smtClean="0">
                <a:solidFill>
                  <a:srgbClr val="FFFFFF"/>
                </a:solidFill>
              </a:rPr>
              <a:t>Budapest, </a:t>
            </a:r>
            <a:r>
              <a:rPr lang="hu-HU" altLang="de-DE" b="1" dirty="0" smtClean="0">
                <a:solidFill>
                  <a:srgbClr val="FFFFFF"/>
                </a:solidFill>
              </a:rPr>
              <a:t>1</a:t>
            </a:r>
            <a:r>
              <a:rPr lang="en-US" altLang="de-DE" b="1" dirty="0" smtClean="0">
                <a:solidFill>
                  <a:srgbClr val="FFFFFF"/>
                </a:solidFill>
              </a:rPr>
              <a:t>8 </a:t>
            </a:r>
            <a:r>
              <a:rPr lang="hu-HU" altLang="de-DE" b="1" dirty="0" smtClean="0">
                <a:solidFill>
                  <a:srgbClr val="FFFFFF"/>
                </a:solidFill>
              </a:rPr>
              <a:t>Ma</a:t>
            </a:r>
            <a:r>
              <a:rPr lang="en-US" altLang="de-DE" b="1" dirty="0" smtClean="0">
                <a:solidFill>
                  <a:srgbClr val="FFFFFF"/>
                </a:solidFill>
              </a:rPr>
              <a:t>y 201</a:t>
            </a:r>
            <a:r>
              <a:rPr lang="hu-HU" altLang="de-DE" b="1" dirty="0" smtClean="0">
                <a:solidFill>
                  <a:srgbClr val="FFFFFF"/>
                </a:solidFill>
              </a:rPr>
              <a:t>7</a:t>
            </a:r>
            <a:endParaRPr lang="en-US" altLang="de-DE" b="1" dirty="0">
              <a:solidFill>
                <a:srgbClr val="FFFFFF"/>
              </a:solidFill>
            </a:endParaRPr>
          </a:p>
        </p:txBody>
      </p:sp>
    </p:spTree>
    <p:extLst>
      <p:ext uri="{BB962C8B-B14F-4D97-AF65-F5344CB8AC3E}">
        <p14:creationId xmlns:p14="http://schemas.microsoft.com/office/powerpoint/2010/main" val="3958748739"/>
      </p:ext>
    </p:extLst>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artalom helye 7"/>
          <p:cNvSpPr>
            <a:spLocks noGrp="1"/>
          </p:cNvSpPr>
          <p:nvPr>
            <p:ph idx="1"/>
          </p:nvPr>
        </p:nvSpPr>
        <p:spPr>
          <a:xfrm>
            <a:off x="395536" y="836712"/>
            <a:ext cx="8228013" cy="5328592"/>
          </a:xfrm>
        </p:spPr>
        <p:txBody>
          <a:bodyPr/>
          <a:lstStyle/>
          <a:p>
            <a:pPr marL="0" indent="0" algn="just">
              <a:buNone/>
            </a:pPr>
            <a:endParaRPr lang="hu-HU" sz="2000" b="1" u="sng" dirty="0" smtClean="0"/>
          </a:p>
          <a:p>
            <a:pPr marL="0" indent="0" algn="just">
              <a:buNone/>
            </a:pPr>
            <a:r>
              <a:rPr lang="en-US" sz="2000" b="1" u="sng" dirty="0" smtClean="0"/>
              <a:t>Comments on information about new entrants </a:t>
            </a:r>
          </a:p>
          <a:p>
            <a:pPr marL="0" indent="0" algn="just">
              <a:buNone/>
            </a:pPr>
            <a:r>
              <a:rPr lang="en-US" sz="1600" dirty="0" smtClean="0"/>
              <a:t>The proposal advises 3 ways of informing competent authority about new entrants </a:t>
            </a:r>
            <a:endParaRPr lang="hu-HU" sz="1600" dirty="0" smtClean="0"/>
          </a:p>
          <a:p>
            <a:pPr marL="962025" lvl="2" indent="0" algn="just">
              <a:buNone/>
            </a:pPr>
            <a:r>
              <a:rPr lang="en-US" sz="1600" dirty="0" smtClean="0"/>
              <a:t>1. „national” license/registration</a:t>
            </a:r>
            <a:endParaRPr lang="hu-HU" sz="1600" dirty="0" smtClean="0"/>
          </a:p>
          <a:p>
            <a:pPr marL="962025" lvl="2" indent="0" algn="just">
              <a:buNone/>
            </a:pPr>
            <a:r>
              <a:rPr lang="en-US" sz="1600" dirty="0" smtClean="0"/>
              <a:t>2. direct registration </a:t>
            </a:r>
            <a:endParaRPr lang="hu-HU" sz="1600" dirty="0" smtClean="0"/>
          </a:p>
          <a:p>
            <a:pPr marL="962025" lvl="2" indent="0" algn="just">
              <a:buNone/>
            </a:pPr>
            <a:r>
              <a:rPr lang="en-US" sz="1600" dirty="0" smtClean="0"/>
              <a:t>3. indirect registration</a:t>
            </a:r>
            <a:endParaRPr lang="hu-HU" sz="1600" dirty="0" smtClean="0"/>
          </a:p>
          <a:p>
            <a:pPr marL="0" indent="0" algn="just">
              <a:buNone/>
            </a:pPr>
            <a:endParaRPr lang="hu-HU" sz="1600" dirty="0" smtClean="0"/>
          </a:p>
          <a:p>
            <a:pPr marL="0" indent="0" algn="just">
              <a:buNone/>
            </a:pPr>
            <a:r>
              <a:rPr lang="en-US" sz="1600" dirty="0" smtClean="0"/>
              <a:t>There are differences between the opportunities </a:t>
            </a:r>
            <a:r>
              <a:rPr lang="hu-HU" sz="1600" dirty="0" err="1" smtClean="0"/>
              <a:t>above</a:t>
            </a:r>
            <a:r>
              <a:rPr lang="hu-HU" sz="1600" dirty="0" smtClean="0"/>
              <a:t>, </a:t>
            </a:r>
            <a:r>
              <a:rPr lang="en-US" sz="1600" dirty="0" smtClean="0"/>
              <a:t>but they are parallel solutions, the trader itself has the chance to choose. </a:t>
            </a:r>
          </a:p>
          <a:p>
            <a:pPr marL="0" indent="0" algn="just">
              <a:buNone/>
            </a:pPr>
            <a:endParaRPr lang="en-US" sz="2000" dirty="0" smtClean="0"/>
          </a:p>
          <a:p>
            <a:pPr marL="0" indent="0" algn="just">
              <a:buNone/>
            </a:pPr>
            <a:r>
              <a:rPr lang="en-US" sz="2000" b="1" u="sng" dirty="0" smtClean="0"/>
              <a:t>Comments on informing about the changes of regulatory requirements  </a:t>
            </a:r>
          </a:p>
          <a:p>
            <a:pPr marL="0" indent="0" algn="just">
              <a:buNone/>
            </a:pPr>
            <a:r>
              <a:rPr lang="en-US" sz="1600" dirty="0" smtClean="0"/>
              <a:t>Up-to-date information at a given NRA’s website is a must. </a:t>
            </a:r>
          </a:p>
          <a:p>
            <a:pPr marL="0" indent="0" algn="just">
              <a:buNone/>
            </a:pPr>
            <a:r>
              <a:rPr lang="en-US" sz="1600" dirty="0" smtClean="0"/>
              <a:t>One of the main aims is to have these information (also in English) and keep them updated.</a:t>
            </a:r>
          </a:p>
          <a:p>
            <a:pPr marL="0" indent="0" algn="just">
              <a:buNone/>
            </a:pPr>
            <a:endParaRPr lang="en-US" sz="1600" b="1" u="sng" dirty="0" smtClean="0"/>
          </a:p>
          <a:p>
            <a:pPr marL="0" indent="0" algn="just">
              <a:buNone/>
            </a:pPr>
            <a:r>
              <a:rPr lang="en-US" sz="1600" dirty="0" smtClean="0"/>
              <a:t>	 </a:t>
            </a:r>
            <a:endParaRPr lang="en-US" sz="1600" dirty="0"/>
          </a:p>
        </p:txBody>
      </p:sp>
      <p:sp>
        <p:nvSpPr>
          <p:cNvPr id="2" name="Dia számának helye 1"/>
          <p:cNvSpPr>
            <a:spLocks noGrp="1"/>
          </p:cNvSpPr>
          <p:nvPr>
            <p:ph type="sldNum" sz="quarter" idx="4294967295"/>
          </p:nvPr>
        </p:nvSpPr>
        <p:spPr>
          <a:xfrm>
            <a:off x="7010400" y="6381750"/>
            <a:ext cx="2133600" cy="476250"/>
          </a:xfrm>
        </p:spPr>
        <p:txBody>
          <a:bodyPr/>
          <a:lstStyle/>
          <a:p>
            <a:pPr>
              <a:defRPr/>
            </a:pPr>
            <a:fld id="{92F2A6DD-7E21-4F2D-ADEC-21BE07FC8EEF}" type="slidenum">
              <a:rPr lang="en-GB" altLang="pl-PL" smtClean="0"/>
              <a:pPr>
                <a:defRPr/>
              </a:pPr>
              <a:t>7</a:t>
            </a:fld>
            <a:endParaRPr lang="en-GB" altLang="pl-PL"/>
          </a:p>
        </p:txBody>
      </p:sp>
      <p:sp>
        <p:nvSpPr>
          <p:cNvPr id="3" name="Titre 1"/>
          <p:cNvSpPr txBox="1">
            <a:spLocks/>
          </p:cNvSpPr>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lnSpc>
                <a:spcPct val="90000"/>
              </a:lnSpc>
              <a:spcBef>
                <a:spcPct val="0"/>
              </a:spcBef>
              <a:spcAft>
                <a:spcPct val="0"/>
              </a:spcAft>
              <a:defRPr sz="3200">
                <a:solidFill>
                  <a:schemeClr val="tx1"/>
                </a:solidFill>
                <a:latin typeface="+mj-lt"/>
                <a:ea typeface="ＭＳ Ｐゴシック" pitchFamily="34" charset="-128"/>
                <a:cs typeface="+mj-cs"/>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a:lstStyle>
          <a:p>
            <a:pPr eaLnBrk="1" hangingPunct="1"/>
            <a:r>
              <a:rPr lang="en-US" altLang="de-DE" sz="1800" b="1" kern="0" dirty="0" smtClean="0">
                <a:solidFill>
                  <a:schemeClr val="bg1"/>
                </a:solidFill>
              </a:rPr>
              <a:t>Proposal for a framework of a mutually recognized natural gas wholesale trading license </a:t>
            </a:r>
            <a:r>
              <a:rPr lang="hu-HU" altLang="de-DE" sz="1800" b="1" kern="0" dirty="0" smtClean="0">
                <a:solidFill>
                  <a:schemeClr val="bg1"/>
                </a:solidFill>
              </a:rPr>
              <a:t/>
            </a:r>
            <a:br>
              <a:rPr lang="hu-HU" altLang="de-DE" sz="1800" b="1" kern="0" dirty="0" smtClean="0">
                <a:solidFill>
                  <a:schemeClr val="bg1"/>
                </a:solidFill>
              </a:rPr>
            </a:br>
            <a:r>
              <a:rPr lang="en-US" altLang="de-DE" sz="1800" b="1" kern="0" dirty="0" smtClean="0">
                <a:solidFill>
                  <a:schemeClr val="bg1"/>
                </a:solidFill>
              </a:rPr>
              <a:t>in the GRI SSE region</a:t>
            </a:r>
          </a:p>
        </p:txBody>
      </p:sp>
      <p:sp>
        <p:nvSpPr>
          <p:cNvPr id="6" name="Espace réservé du pied de page 3"/>
          <p:cNvSpPr txBox="1">
            <a:spLocks noGrp="1"/>
          </p:cNvSpPr>
          <p:nvPr/>
        </p:nvSpPr>
        <p:spPr bwMode="auto">
          <a:xfrm>
            <a:off x="-24805"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a:t>
            </a:r>
            <a:r>
              <a:rPr lang="hu-HU" altLang="de-DE" b="1" dirty="0" smtClean="0">
                <a:solidFill>
                  <a:srgbClr val="FFFFFF"/>
                </a:solidFill>
              </a:rPr>
              <a:t>2nd</a:t>
            </a:r>
            <a:r>
              <a:rPr lang="en-US" altLang="de-DE" b="1" dirty="0" smtClean="0">
                <a:solidFill>
                  <a:srgbClr val="FFFFFF"/>
                </a:solidFill>
              </a:rPr>
              <a:t> GRI SSE Stakeholder Group Meeting</a:t>
            </a:r>
            <a:r>
              <a:rPr lang="hu-HU" altLang="de-DE" b="1" dirty="0" smtClean="0">
                <a:solidFill>
                  <a:srgbClr val="FFFFFF"/>
                </a:solidFill>
              </a:rPr>
              <a:t>    </a:t>
            </a:r>
            <a:r>
              <a:rPr lang="en-US" altLang="de-DE" b="1" dirty="0" smtClean="0">
                <a:solidFill>
                  <a:srgbClr val="FFFFFF"/>
                </a:solidFill>
              </a:rPr>
              <a:t>Budapest, </a:t>
            </a:r>
            <a:r>
              <a:rPr lang="hu-HU" altLang="de-DE" b="1" dirty="0" smtClean="0">
                <a:solidFill>
                  <a:srgbClr val="FFFFFF"/>
                </a:solidFill>
              </a:rPr>
              <a:t>1</a:t>
            </a:r>
            <a:r>
              <a:rPr lang="en-US" altLang="de-DE" b="1" dirty="0" smtClean="0">
                <a:solidFill>
                  <a:srgbClr val="FFFFFF"/>
                </a:solidFill>
              </a:rPr>
              <a:t>8 </a:t>
            </a:r>
            <a:r>
              <a:rPr lang="hu-HU" altLang="de-DE" b="1" dirty="0" smtClean="0">
                <a:solidFill>
                  <a:srgbClr val="FFFFFF"/>
                </a:solidFill>
              </a:rPr>
              <a:t>Ma</a:t>
            </a:r>
            <a:r>
              <a:rPr lang="en-US" altLang="de-DE" b="1" dirty="0" smtClean="0">
                <a:solidFill>
                  <a:srgbClr val="FFFFFF"/>
                </a:solidFill>
              </a:rPr>
              <a:t>y 201</a:t>
            </a:r>
            <a:r>
              <a:rPr lang="hu-HU" altLang="de-DE" b="1" dirty="0" smtClean="0">
                <a:solidFill>
                  <a:srgbClr val="FFFFFF"/>
                </a:solidFill>
              </a:rPr>
              <a:t>7</a:t>
            </a:r>
            <a:endParaRPr lang="en-US" altLang="de-DE" b="1" dirty="0">
              <a:solidFill>
                <a:srgbClr val="FFFFFF"/>
              </a:solidFill>
            </a:endParaRPr>
          </a:p>
        </p:txBody>
      </p:sp>
    </p:spTree>
    <p:extLst>
      <p:ext uri="{BB962C8B-B14F-4D97-AF65-F5344CB8AC3E}">
        <p14:creationId xmlns:p14="http://schemas.microsoft.com/office/powerpoint/2010/main" val="4257340035"/>
      </p:ext>
    </p:extLst>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artalom helye 7"/>
          <p:cNvSpPr>
            <a:spLocks noGrp="1"/>
          </p:cNvSpPr>
          <p:nvPr>
            <p:ph idx="1"/>
          </p:nvPr>
        </p:nvSpPr>
        <p:spPr>
          <a:xfrm>
            <a:off x="395536" y="836712"/>
            <a:ext cx="8228013" cy="5328592"/>
          </a:xfrm>
        </p:spPr>
        <p:txBody>
          <a:bodyPr/>
          <a:lstStyle/>
          <a:p>
            <a:pPr marL="0" indent="0" algn="just">
              <a:buNone/>
            </a:pPr>
            <a:endParaRPr lang="hu-HU" sz="2000" b="1" u="sng" dirty="0" smtClean="0"/>
          </a:p>
          <a:p>
            <a:pPr marL="0" indent="0" algn="just">
              <a:buNone/>
            </a:pPr>
            <a:r>
              <a:rPr lang="en-US" sz="2000" b="1" u="sng" dirty="0" smtClean="0"/>
              <a:t>Comments </a:t>
            </a:r>
            <a:r>
              <a:rPr lang="en-US" sz="2000" b="1" u="sng" dirty="0"/>
              <a:t>on whether a foreign trading </a:t>
            </a:r>
            <a:r>
              <a:rPr lang="en-US" sz="2000" b="1" u="sng" dirty="0" err="1"/>
              <a:t>licence</a:t>
            </a:r>
            <a:r>
              <a:rPr lang="en-US" sz="2000" b="1" u="sng" dirty="0"/>
              <a:t> must undergo a recognition process</a:t>
            </a:r>
          </a:p>
          <a:p>
            <a:pPr marL="0" indent="0" algn="just">
              <a:buNone/>
            </a:pPr>
            <a:r>
              <a:rPr lang="en-US" sz="1800" dirty="0"/>
              <a:t>No, HEA finds 2 way</a:t>
            </a:r>
            <a:r>
              <a:rPr lang="hu-HU" sz="1800" dirty="0"/>
              <a:t>s</a:t>
            </a:r>
            <a:r>
              <a:rPr lang="en-US" sz="1800" dirty="0"/>
              <a:t> as a solution:</a:t>
            </a:r>
          </a:p>
          <a:p>
            <a:pPr marL="0" indent="0" algn="just">
              <a:buNone/>
            </a:pPr>
            <a:r>
              <a:rPr lang="en-US" sz="1800" dirty="0"/>
              <a:t>	1. The license/registration issued by the home country has to contain the fact, that the given company fulfills the minimum set of requirements.</a:t>
            </a:r>
          </a:p>
          <a:p>
            <a:pPr marL="0" indent="0" algn="just">
              <a:buNone/>
            </a:pPr>
            <a:r>
              <a:rPr lang="en-US" sz="1800" dirty="0"/>
              <a:t>	2. If the license/registration does not contain, the home NRA has to declare the fact, that the licensing process of the country fulfill the minimum set of requirements.</a:t>
            </a:r>
            <a:endParaRPr lang="hu-HU" sz="1800" b="1" u="sng" dirty="0" smtClean="0"/>
          </a:p>
          <a:p>
            <a:pPr marL="0" indent="0" algn="just">
              <a:buNone/>
            </a:pPr>
            <a:endParaRPr lang="hu-HU" sz="2000" b="1" u="sng" dirty="0" smtClean="0"/>
          </a:p>
          <a:p>
            <a:pPr marL="0" indent="0" algn="just">
              <a:buNone/>
            </a:pPr>
            <a:r>
              <a:rPr lang="en-US" sz="2000" b="1" u="sng" dirty="0" smtClean="0"/>
              <a:t>Comments on general conditions of participating on the wholesale market </a:t>
            </a:r>
          </a:p>
          <a:p>
            <a:pPr marL="0" indent="0" algn="just">
              <a:buNone/>
            </a:pPr>
            <a:endParaRPr lang="en-US" sz="1600" b="1" u="sng" dirty="0" smtClean="0"/>
          </a:p>
          <a:p>
            <a:pPr marL="0" indent="0" algn="just">
              <a:buNone/>
            </a:pPr>
            <a:r>
              <a:rPr lang="en-US" sz="1800" dirty="0" smtClean="0"/>
              <a:t>The general conditions like technical conditions, guarantees or data provision are not a part of the minimum set of requirements, but conditions of natural gas market entrance.</a:t>
            </a:r>
            <a:endParaRPr lang="en-US" sz="1800" dirty="0"/>
          </a:p>
        </p:txBody>
      </p:sp>
      <p:sp>
        <p:nvSpPr>
          <p:cNvPr id="2" name="Dia számának helye 1"/>
          <p:cNvSpPr>
            <a:spLocks noGrp="1"/>
          </p:cNvSpPr>
          <p:nvPr>
            <p:ph type="sldNum" sz="quarter" idx="4294967295"/>
          </p:nvPr>
        </p:nvSpPr>
        <p:spPr>
          <a:xfrm>
            <a:off x="7010400" y="6381750"/>
            <a:ext cx="2133600" cy="476250"/>
          </a:xfrm>
        </p:spPr>
        <p:txBody>
          <a:bodyPr/>
          <a:lstStyle/>
          <a:p>
            <a:pPr>
              <a:defRPr/>
            </a:pPr>
            <a:fld id="{92F2A6DD-7E21-4F2D-ADEC-21BE07FC8EEF}" type="slidenum">
              <a:rPr lang="en-GB" altLang="pl-PL" smtClean="0"/>
              <a:pPr>
                <a:defRPr/>
              </a:pPr>
              <a:t>8</a:t>
            </a:fld>
            <a:endParaRPr lang="en-GB" altLang="pl-PL"/>
          </a:p>
        </p:txBody>
      </p:sp>
      <p:sp>
        <p:nvSpPr>
          <p:cNvPr id="3" name="Titre 1"/>
          <p:cNvSpPr txBox="1">
            <a:spLocks/>
          </p:cNvSpPr>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lnSpc>
                <a:spcPct val="90000"/>
              </a:lnSpc>
              <a:spcBef>
                <a:spcPct val="0"/>
              </a:spcBef>
              <a:spcAft>
                <a:spcPct val="0"/>
              </a:spcAft>
              <a:defRPr sz="3200">
                <a:solidFill>
                  <a:schemeClr val="tx1"/>
                </a:solidFill>
                <a:latin typeface="+mj-lt"/>
                <a:ea typeface="ＭＳ Ｐゴシック" pitchFamily="34" charset="-128"/>
                <a:cs typeface="+mj-cs"/>
              </a:defRPr>
            </a:lvl1pPr>
            <a:lvl2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2pPr>
            <a:lvl3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3pPr>
            <a:lvl4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4pPr>
            <a:lvl5pPr algn="l" rtl="0" eaLnBrk="0" fontAlgn="base" hangingPunct="0">
              <a:lnSpc>
                <a:spcPct val="90000"/>
              </a:lnSpc>
              <a:spcBef>
                <a:spcPct val="0"/>
              </a:spcBef>
              <a:spcAft>
                <a:spcPct val="0"/>
              </a:spcAft>
              <a:defRPr sz="3200">
                <a:solidFill>
                  <a:schemeClr val="tx1"/>
                </a:solidFill>
                <a:latin typeface="Verdana" pitchFamily="34" charset="0"/>
                <a:ea typeface="ＭＳ Ｐゴシック" pitchFamily="34" charset="-128"/>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a:lstStyle>
          <a:p>
            <a:pPr eaLnBrk="1" hangingPunct="1"/>
            <a:r>
              <a:rPr lang="en-US" altLang="de-DE" sz="1800" b="1" kern="0" dirty="0" smtClean="0">
                <a:solidFill>
                  <a:schemeClr val="bg1"/>
                </a:solidFill>
              </a:rPr>
              <a:t>Proposal for a framework of a mutually recognized natural gas wholesale trading </a:t>
            </a:r>
            <a:r>
              <a:rPr lang="en-US" altLang="de-DE" sz="1800" b="1" kern="0" dirty="0" err="1" smtClean="0">
                <a:solidFill>
                  <a:schemeClr val="bg1"/>
                </a:solidFill>
              </a:rPr>
              <a:t>licen</a:t>
            </a:r>
            <a:r>
              <a:rPr lang="hu-HU" altLang="de-DE" sz="1800" b="1" kern="0" dirty="0" smtClean="0">
                <a:solidFill>
                  <a:schemeClr val="bg1"/>
                </a:solidFill>
              </a:rPr>
              <a:t>s</a:t>
            </a:r>
            <a:r>
              <a:rPr lang="en-US" altLang="de-DE" sz="1800" b="1" kern="0" dirty="0" smtClean="0">
                <a:solidFill>
                  <a:schemeClr val="bg1"/>
                </a:solidFill>
              </a:rPr>
              <a:t>e </a:t>
            </a:r>
            <a:r>
              <a:rPr lang="hu-HU" altLang="de-DE" sz="1800" b="1" kern="0" dirty="0" smtClean="0">
                <a:solidFill>
                  <a:schemeClr val="bg1"/>
                </a:solidFill>
              </a:rPr>
              <a:t/>
            </a:r>
            <a:br>
              <a:rPr lang="hu-HU" altLang="de-DE" sz="1800" b="1" kern="0" dirty="0" smtClean="0">
                <a:solidFill>
                  <a:schemeClr val="bg1"/>
                </a:solidFill>
              </a:rPr>
            </a:br>
            <a:r>
              <a:rPr lang="en-US" altLang="de-DE" sz="1800" b="1" kern="0" dirty="0" smtClean="0">
                <a:solidFill>
                  <a:schemeClr val="bg1"/>
                </a:solidFill>
              </a:rPr>
              <a:t>in the GRI SSE region</a:t>
            </a:r>
          </a:p>
        </p:txBody>
      </p:sp>
      <p:sp>
        <p:nvSpPr>
          <p:cNvPr id="6" name="Espace réservé du pied de page 3"/>
          <p:cNvSpPr txBox="1">
            <a:spLocks noGrp="1"/>
          </p:cNvSpPr>
          <p:nvPr/>
        </p:nvSpPr>
        <p:spPr bwMode="auto">
          <a:xfrm>
            <a:off x="-24805"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a:t>
            </a:r>
            <a:r>
              <a:rPr lang="hu-HU" altLang="de-DE" b="1" dirty="0" smtClean="0">
                <a:solidFill>
                  <a:srgbClr val="FFFFFF"/>
                </a:solidFill>
              </a:rPr>
              <a:t>2nd</a:t>
            </a:r>
            <a:r>
              <a:rPr lang="en-US" altLang="de-DE" b="1" dirty="0" smtClean="0">
                <a:solidFill>
                  <a:srgbClr val="FFFFFF"/>
                </a:solidFill>
              </a:rPr>
              <a:t> GRI SSE Stakeholder Group Meeting</a:t>
            </a:r>
            <a:r>
              <a:rPr lang="hu-HU" altLang="de-DE" b="1" dirty="0" smtClean="0">
                <a:solidFill>
                  <a:srgbClr val="FFFFFF"/>
                </a:solidFill>
              </a:rPr>
              <a:t>    </a:t>
            </a:r>
            <a:r>
              <a:rPr lang="en-US" altLang="de-DE" b="1" dirty="0" smtClean="0">
                <a:solidFill>
                  <a:srgbClr val="FFFFFF"/>
                </a:solidFill>
              </a:rPr>
              <a:t>Budapest, </a:t>
            </a:r>
            <a:r>
              <a:rPr lang="hu-HU" altLang="de-DE" b="1" dirty="0" smtClean="0">
                <a:solidFill>
                  <a:srgbClr val="FFFFFF"/>
                </a:solidFill>
              </a:rPr>
              <a:t>1</a:t>
            </a:r>
            <a:r>
              <a:rPr lang="en-US" altLang="de-DE" b="1" dirty="0" smtClean="0">
                <a:solidFill>
                  <a:srgbClr val="FFFFFF"/>
                </a:solidFill>
              </a:rPr>
              <a:t>8 </a:t>
            </a:r>
            <a:r>
              <a:rPr lang="hu-HU" altLang="de-DE" b="1" dirty="0" smtClean="0">
                <a:solidFill>
                  <a:srgbClr val="FFFFFF"/>
                </a:solidFill>
              </a:rPr>
              <a:t>Ma</a:t>
            </a:r>
            <a:r>
              <a:rPr lang="en-US" altLang="de-DE" b="1" dirty="0" smtClean="0">
                <a:solidFill>
                  <a:srgbClr val="FFFFFF"/>
                </a:solidFill>
              </a:rPr>
              <a:t>y 201</a:t>
            </a:r>
            <a:r>
              <a:rPr lang="hu-HU" altLang="de-DE" b="1" dirty="0" smtClean="0">
                <a:solidFill>
                  <a:srgbClr val="FFFFFF"/>
                </a:solidFill>
              </a:rPr>
              <a:t>7</a:t>
            </a:r>
            <a:endParaRPr lang="en-US" altLang="de-DE" b="1" dirty="0">
              <a:solidFill>
                <a:srgbClr val="FFFFFF"/>
              </a:solidFill>
            </a:endParaRPr>
          </a:p>
        </p:txBody>
      </p:sp>
    </p:spTree>
    <p:extLst>
      <p:ext uri="{BB962C8B-B14F-4D97-AF65-F5344CB8AC3E}">
        <p14:creationId xmlns:p14="http://schemas.microsoft.com/office/powerpoint/2010/main" val="3915534055"/>
      </p:ext>
    </p:extLst>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ctrTitle" idx="4294967295"/>
          </p:nvPr>
        </p:nvSpPr>
        <p:spPr bwMode="auto">
          <a:xfrm>
            <a:off x="2195736" y="188640"/>
            <a:ext cx="6840760" cy="7920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de-DE" sz="1800" b="1" dirty="0" smtClean="0">
                <a:solidFill>
                  <a:schemeClr val="bg1"/>
                </a:solidFill>
              </a:rPr>
              <a:t>Proposal for a framework of a mutually recognized natural gas wholesale trading license </a:t>
            </a:r>
            <a:r>
              <a:rPr lang="hu-HU" altLang="de-DE" sz="1800" b="1" dirty="0" smtClean="0">
                <a:solidFill>
                  <a:schemeClr val="bg1"/>
                </a:solidFill>
              </a:rPr>
              <a:t/>
            </a:r>
            <a:br>
              <a:rPr lang="hu-HU" altLang="de-DE" sz="1800" b="1" dirty="0" smtClean="0">
                <a:solidFill>
                  <a:schemeClr val="bg1"/>
                </a:solidFill>
              </a:rPr>
            </a:br>
            <a:r>
              <a:rPr lang="en-US" altLang="de-DE" sz="1800" b="1" dirty="0" smtClean="0">
                <a:solidFill>
                  <a:schemeClr val="bg1"/>
                </a:solidFill>
              </a:rPr>
              <a:t>in the GRI SSE region</a:t>
            </a:r>
          </a:p>
        </p:txBody>
      </p:sp>
      <p:sp>
        <p:nvSpPr>
          <p:cNvPr id="23555" name="Sous-titre 2"/>
          <p:cNvSpPr>
            <a:spLocks noGrp="1"/>
          </p:cNvSpPr>
          <p:nvPr>
            <p:ph type="subTitle" idx="4294967295"/>
          </p:nvPr>
        </p:nvSpPr>
        <p:spPr bwMode="auto">
          <a:xfrm>
            <a:off x="539750" y="1670050"/>
            <a:ext cx="8129588" cy="4176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SzPct val="150000"/>
              <a:buFont typeface="Arial" charset="0"/>
              <a:buNone/>
            </a:pPr>
            <a:endParaRPr lang="fr-BE" altLang="de-DE" dirty="0" smtClean="0">
              <a:solidFill>
                <a:srgbClr val="898989"/>
              </a:solidFill>
            </a:endParaRPr>
          </a:p>
          <a:p>
            <a:pPr marL="0" indent="0" eaLnBrk="1" hangingPunct="1">
              <a:buSzPct val="150000"/>
              <a:buFont typeface="Arial" charset="0"/>
              <a:buChar char="•"/>
            </a:pPr>
            <a:endParaRPr lang="fr-BE" altLang="de-DE" dirty="0" smtClean="0">
              <a:solidFill>
                <a:srgbClr val="898989"/>
              </a:solidFill>
            </a:endParaRPr>
          </a:p>
        </p:txBody>
      </p:sp>
      <p:sp>
        <p:nvSpPr>
          <p:cNvPr id="23556" name="Espace réservé du pied de page 3"/>
          <p:cNvSpPr txBox="1">
            <a:spLocks noGrp="1"/>
          </p:cNvSpPr>
          <p:nvPr/>
        </p:nvSpPr>
        <p:spPr bwMode="auto">
          <a:xfrm>
            <a:off x="228600" y="6492875"/>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endParaRPr lang="de-DE" altLang="de-DE" b="1">
              <a:solidFill>
                <a:srgbClr val="FFFFFF"/>
              </a:solidFill>
              <a:latin typeface="Verdana" pitchFamily="34" charset="0"/>
            </a:endParaRPr>
          </a:p>
        </p:txBody>
      </p:sp>
      <p:sp>
        <p:nvSpPr>
          <p:cNvPr id="23557" name="Espace réservé du pied de page 3"/>
          <p:cNvSpPr txBox="1">
            <a:spLocks noGrp="1"/>
          </p:cNvSpPr>
          <p:nvPr/>
        </p:nvSpPr>
        <p:spPr bwMode="auto">
          <a:xfrm>
            <a:off x="0" y="6438900"/>
            <a:ext cx="788436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7200">
              <a:defRPr>
                <a:solidFill>
                  <a:schemeClr val="tx1"/>
                </a:solidFill>
                <a:latin typeface="Arial" charset="0"/>
                <a:cs typeface="Arial" charset="0"/>
              </a:defRPr>
            </a:lvl1pPr>
            <a:lvl2pPr marL="742950" indent="-285750" defTabSz="457200">
              <a:defRPr>
                <a:solidFill>
                  <a:schemeClr val="tx1"/>
                </a:solidFill>
                <a:latin typeface="Arial" charset="0"/>
                <a:cs typeface="Arial" charset="0"/>
              </a:defRPr>
            </a:lvl2pPr>
            <a:lvl3pPr marL="1143000" indent="-228600" defTabSz="457200">
              <a:defRPr>
                <a:solidFill>
                  <a:schemeClr val="tx1"/>
                </a:solidFill>
                <a:latin typeface="Arial" charset="0"/>
                <a:cs typeface="Arial" charset="0"/>
              </a:defRPr>
            </a:lvl3pPr>
            <a:lvl4pPr marL="1600200" indent="-228600" defTabSz="457200">
              <a:defRPr>
                <a:solidFill>
                  <a:schemeClr val="tx1"/>
                </a:solidFill>
                <a:latin typeface="Arial" charset="0"/>
                <a:cs typeface="Arial" charset="0"/>
              </a:defRPr>
            </a:lvl4pPr>
            <a:lvl5pPr marL="2057400" indent="-228600" defTabSz="4572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de-DE" b="1" dirty="0" smtClean="0">
                <a:solidFill>
                  <a:srgbClr val="FFFFFF"/>
                </a:solidFill>
              </a:rPr>
              <a:t>2</a:t>
            </a:r>
            <a:r>
              <a:rPr lang="hu-HU" altLang="de-DE" b="1" dirty="0" smtClean="0">
                <a:solidFill>
                  <a:srgbClr val="FFFFFF"/>
                </a:solidFill>
              </a:rPr>
              <a:t>2nd</a:t>
            </a:r>
            <a:r>
              <a:rPr lang="en-US" altLang="de-DE" b="1" dirty="0" smtClean="0">
                <a:solidFill>
                  <a:srgbClr val="FFFFFF"/>
                </a:solidFill>
              </a:rPr>
              <a:t> GRI SSE Stakeholder Group Meeting</a:t>
            </a:r>
            <a:r>
              <a:rPr lang="hu-HU" altLang="de-DE" b="1" dirty="0" smtClean="0">
                <a:solidFill>
                  <a:srgbClr val="FFFFFF"/>
                </a:solidFill>
              </a:rPr>
              <a:t>    </a:t>
            </a:r>
            <a:r>
              <a:rPr lang="en-US" altLang="de-DE" b="1" dirty="0" smtClean="0">
                <a:solidFill>
                  <a:srgbClr val="FFFFFF"/>
                </a:solidFill>
              </a:rPr>
              <a:t>Budapest, </a:t>
            </a:r>
            <a:r>
              <a:rPr lang="hu-HU" altLang="de-DE" b="1" dirty="0" smtClean="0">
                <a:solidFill>
                  <a:srgbClr val="FFFFFF"/>
                </a:solidFill>
              </a:rPr>
              <a:t>1</a:t>
            </a:r>
            <a:r>
              <a:rPr lang="en-US" altLang="de-DE" b="1" dirty="0" smtClean="0">
                <a:solidFill>
                  <a:srgbClr val="FFFFFF"/>
                </a:solidFill>
              </a:rPr>
              <a:t>8 </a:t>
            </a:r>
            <a:r>
              <a:rPr lang="hu-HU" altLang="de-DE" b="1" dirty="0" smtClean="0">
                <a:solidFill>
                  <a:srgbClr val="FFFFFF"/>
                </a:solidFill>
              </a:rPr>
              <a:t>Ma</a:t>
            </a:r>
            <a:r>
              <a:rPr lang="en-US" altLang="de-DE" b="1" dirty="0" smtClean="0">
                <a:solidFill>
                  <a:srgbClr val="FFFFFF"/>
                </a:solidFill>
              </a:rPr>
              <a:t>y 201</a:t>
            </a:r>
            <a:r>
              <a:rPr lang="hu-HU" altLang="de-DE" b="1" dirty="0" smtClean="0">
                <a:solidFill>
                  <a:srgbClr val="FFFFFF"/>
                </a:solidFill>
              </a:rPr>
              <a:t>7</a:t>
            </a:r>
            <a:endParaRPr lang="en-US" altLang="de-DE" b="1" dirty="0">
              <a:solidFill>
                <a:srgbClr val="FFFFFF"/>
              </a:solidFill>
            </a:endParaRPr>
          </a:p>
        </p:txBody>
      </p:sp>
      <p:sp>
        <p:nvSpPr>
          <p:cNvPr id="2" name="Szövegdoboz 1"/>
          <p:cNvSpPr txBox="1"/>
          <p:nvPr/>
        </p:nvSpPr>
        <p:spPr>
          <a:xfrm>
            <a:off x="467544" y="1412776"/>
            <a:ext cx="7920037" cy="5601533"/>
          </a:xfrm>
          <a:prstGeom prst="rect">
            <a:avLst/>
          </a:prstGeom>
          <a:noFill/>
        </p:spPr>
        <p:txBody>
          <a:bodyPr>
            <a:spAutoFit/>
          </a:bodyPr>
          <a:lstStyle/>
          <a:p>
            <a:pPr algn="just">
              <a:defRPr/>
            </a:pPr>
            <a:r>
              <a:rPr lang="en-US" sz="2400" b="1" u="sng" dirty="0" smtClean="0"/>
              <a:t>Example on the mutually recognized natural gas wholesale trading license/registration 1.</a:t>
            </a:r>
          </a:p>
          <a:p>
            <a:pPr algn="just">
              <a:defRPr/>
            </a:pPr>
            <a:endParaRPr lang="en-US" b="1" dirty="0" smtClean="0"/>
          </a:p>
          <a:p>
            <a:pPr marL="285750" indent="-285750" algn="just">
              <a:buFont typeface="Arial" panose="020B0604020202020204" pitchFamily="34" charset="0"/>
              <a:buChar char="•"/>
              <a:defRPr/>
            </a:pPr>
            <a:r>
              <a:rPr lang="en-US" sz="1600" b="1" dirty="0" smtClean="0"/>
              <a:t>„</a:t>
            </a:r>
            <a:r>
              <a:rPr lang="en-US" sz="1600" dirty="0" smtClean="0"/>
              <a:t>A” NRA (in home country) with a licensing/registration regime for Traders, based on national regulation </a:t>
            </a:r>
            <a:r>
              <a:rPr lang="en-US" sz="1600" b="1" dirty="0" smtClean="0"/>
              <a:t>and containing the minimum set of requirements</a:t>
            </a:r>
            <a:r>
              <a:rPr lang="en-US" sz="1600" dirty="0" smtClean="0"/>
              <a:t>.</a:t>
            </a:r>
          </a:p>
          <a:p>
            <a:pPr marL="285750" indent="-285750" algn="just">
              <a:buFont typeface="Arial" panose="020B0604020202020204" pitchFamily="34" charset="0"/>
              <a:buChar char="•"/>
              <a:defRPr/>
            </a:pPr>
            <a:r>
              <a:rPr lang="en-US" sz="1600" dirty="0" smtClean="0"/>
              <a:t>„A” NRA </a:t>
            </a:r>
            <a:r>
              <a:rPr lang="en-US" sz="1600" b="1" dirty="0" smtClean="0"/>
              <a:t>declares for using </a:t>
            </a:r>
            <a:r>
              <a:rPr lang="en-US" sz="1600" dirty="0" smtClean="0"/>
              <a:t>the minimum set of requirements in the national licensing/registration procedure.</a:t>
            </a:r>
          </a:p>
          <a:p>
            <a:pPr marL="285750" indent="-285750" algn="just">
              <a:buFont typeface="Arial" panose="020B0604020202020204" pitchFamily="34" charset="0"/>
              <a:buChar char="•"/>
              <a:defRPr/>
            </a:pPr>
            <a:r>
              <a:rPr lang="en-US" sz="1600" dirty="0" smtClean="0"/>
              <a:t>„B” NRA (in host country) recognize the declaration of „A” NRA</a:t>
            </a:r>
          </a:p>
          <a:p>
            <a:pPr marL="285750" indent="-285750" algn="just">
              <a:buFont typeface="Arial" panose="020B0604020202020204" pitchFamily="34" charset="0"/>
              <a:buChar char="•"/>
              <a:defRPr/>
            </a:pPr>
            <a:endParaRPr lang="en-US" sz="1600" dirty="0" smtClean="0"/>
          </a:p>
          <a:p>
            <a:pPr marL="285750" indent="-285750" algn="just">
              <a:buFont typeface="Arial" panose="020B0604020202020204" pitchFamily="34" charset="0"/>
              <a:buChar char="•"/>
              <a:defRPr/>
            </a:pPr>
            <a:r>
              <a:rPr lang="en-US" sz="1600" dirty="0" smtClean="0"/>
              <a:t>A wholesale trader entering into the natural gas market of „B” country has the following possibilities</a:t>
            </a:r>
          </a:p>
          <a:p>
            <a:pPr marL="857250" lvl="1" indent="-400050" algn="just">
              <a:buFont typeface="+mj-lt"/>
              <a:buAutoNum type="romanLcPeriod"/>
              <a:defRPr/>
            </a:pPr>
            <a:r>
              <a:rPr lang="en-US" sz="1600" dirty="0" smtClean="0"/>
              <a:t>Applying for a general license/registration (depending on the rules of the given country) in „B” country OR</a:t>
            </a:r>
          </a:p>
          <a:p>
            <a:pPr marL="857250" lvl="1" indent="-400050" algn="just">
              <a:buFont typeface="+mj-lt"/>
              <a:buAutoNum type="romanLcPeriod"/>
              <a:defRPr/>
            </a:pPr>
            <a:r>
              <a:rPr lang="en-US" sz="1600" dirty="0" smtClean="0"/>
              <a:t>Directly send registration to „B” NRA based on its original license/registration in its home country</a:t>
            </a:r>
          </a:p>
          <a:p>
            <a:pPr marL="857250" lvl="1" indent="-400050" algn="just">
              <a:buFont typeface="+mj-lt"/>
              <a:buAutoNum type="romanLcPeriod"/>
              <a:defRPr/>
            </a:pPr>
            <a:r>
              <a:rPr lang="en-US" sz="1600" dirty="0" smtClean="0"/>
              <a:t>Directly contact with TSO/SSO/Exchange/clearing house etc., and TSO/SSO/Exchange/clearing house informs „B” NRA about the fact of market entrance (see indirect registration in the proposal) </a:t>
            </a:r>
          </a:p>
          <a:p>
            <a:pPr marL="857250" lvl="1" indent="-400050" algn="just">
              <a:buFont typeface="+mj-lt"/>
              <a:buAutoNum type="romanLcPeriod"/>
              <a:defRPr/>
            </a:pPr>
            <a:endParaRPr lang="en-US" sz="1600" dirty="0" smtClean="0"/>
          </a:p>
          <a:p>
            <a:pPr algn="just">
              <a:defRPr/>
            </a:pPr>
            <a:r>
              <a:rPr lang="en-US" dirty="0" smtClean="0"/>
              <a:t> </a:t>
            </a:r>
          </a:p>
          <a:p>
            <a:pPr>
              <a:defRPr/>
            </a:pPr>
            <a:endParaRPr lang="en-US" dirty="0"/>
          </a:p>
        </p:txBody>
      </p:sp>
    </p:spTree>
    <p:extLst>
      <p:ext uri="{BB962C8B-B14F-4D97-AF65-F5344CB8AC3E}">
        <p14:creationId xmlns:p14="http://schemas.microsoft.com/office/powerpoint/2010/main" val="1667253951"/>
      </p:ext>
    </p:extLst>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ACER new presentation template">
  <a:themeElements>
    <a:clrScheme name="Personnalisé 1">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529B"/>
      </a:accent6>
      <a:hlink>
        <a:srgbClr val="39ABEB"/>
      </a:hlink>
      <a:folHlink>
        <a:srgbClr val="FC5E1A"/>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Office Them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ACER new presentation template">
  <a:themeElements>
    <a:clrScheme name="Personnalisé 1">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529B"/>
      </a:accent6>
      <a:hlink>
        <a:srgbClr val="39ABEB"/>
      </a:hlink>
      <a:folHlink>
        <a:srgbClr val="FC5E1A"/>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Office Them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ACER new presentation template">
  <a:themeElements>
    <a:clrScheme name="Personnalisé 1">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529B"/>
      </a:accent6>
      <a:hlink>
        <a:srgbClr val="39ABEB"/>
      </a:hlink>
      <a:folHlink>
        <a:srgbClr val="FC5E1A"/>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Office Them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ACER new presentation template">
  <a:themeElements>
    <a:clrScheme name="">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65AE"/>
      </a:accent6>
      <a:hlink>
        <a:srgbClr val="39ABEB"/>
      </a:hlink>
      <a:folHlink>
        <a:srgbClr val="FC5E1A"/>
      </a:folHlink>
    </a:clrScheme>
    <a:fontScheme name="2_ACER new presentation template">
      <a:majorFont>
        <a:latin typeface="Verdana"/>
        <a:ea typeface="ＭＳ Ｐゴシック"/>
        <a:cs typeface=""/>
      </a:majorFont>
      <a:minorFont>
        <a:latin typeface="Verdana"/>
        <a:ea typeface="ＭＳ Ｐゴシック"/>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ACER new presentation templat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ACER new presentation template">
  <a:themeElements>
    <a:clrScheme name="Personnalisé 1">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529B"/>
      </a:accent6>
      <a:hlink>
        <a:srgbClr val="39ABEB"/>
      </a:hlink>
      <a:folHlink>
        <a:srgbClr val="FC5E1A"/>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Office Them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cerDocumentName xmlns="3b303768-511d-4740-b136-9ff66955b21a">HEA presentation_Licensing in GRI SSE_TK_18May2017.pptx</AcerDocumentName>
    <ACER_Abstract xmlns="985daa2e-53d8-4475-82b8-9c7d25324e34" xsi:nil="true"/>
    <_dlc_DocId xmlns="985daa2e-53d8-4475-82b8-9c7d25324e34">ACER-2017-45637</_dlc_DocId>
    <_dlc_DocIdUrl xmlns="985daa2e-53d8-4475-82b8-9c7d25324e34">
      <Url>http://s-do-prod-ap/Events/22snd-Stakeholders-Group-SG-Meeting-of-the-GRI-SSE/_layouts/DocIdRedir.aspx?ID=ACER-2017-45637</Url>
      <Description>ACER-2017-45637</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FE95E49DA2D9504EAF535C0FF7A73A4D" ma:contentTypeVersion="20" ma:contentTypeDescription="Create a new document." ma:contentTypeScope="" ma:versionID="35a8e5e466415fa50c23b4ba2bceed28">
  <xsd:schema xmlns:xsd="http://www.w3.org/2001/XMLSchema" xmlns:xs="http://www.w3.org/2001/XMLSchema" xmlns:p="http://schemas.microsoft.com/office/2006/metadata/properties" xmlns:ns2="985daa2e-53d8-4475-82b8-9c7d25324e34" xmlns:ns3="3b303768-511d-4740-b136-9ff66955b21a" targetNamespace="http://schemas.microsoft.com/office/2006/metadata/properties" ma:root="true" ma:fieldsID="a9b5f509bbc7131eb636fb0a033061b3" ns2:_="" ns3:_="">
    <xsd:import namespace="985daa2e-53d8-4475-82b8-9c7d25324e34"/>
    <xsd:import namespace="3b303768-511d-4740-b136-9ff66955b21a"/>
    <xsd:element name="properties">
      <xsd:complexType>
        <xsd:sequence>
          <xsd:element name="documentManagement">
            <xsd:complexType>
              <xsd:all>
                <xsd:element ref="ns2:_dlc_DocId" minOccurs="0"/>
                <xsd:element ref="ns2:_dlc_DocIdUrl" minOccurs="0"/>
                <xsd:element ref="ns2:_dlc_DocIdPersistId" minOccurs="0"/>
                <xsd:element ref="ns3:AcerDocumentName" minOccurs="0"/>
                <xsd:element ref="ns2:ACER_Abstr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2" nillable="true" ma:displayName="Abstract" ma:description="" ma:internalName="ACER_Abstract">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b303768-511d-4740-b136-9ff66955b21a" elementFormDefault="qualified">
    <xsd:import namespace="http://schemas.microsoft.com/office/2006/documentManagement/types"/>
    <xsd:import namespace="http://schemas.microsoft.com/office/infopath/2007/PartnerControls"/>
    <xsd:element name="AcerDocumentName" ma:index="11" nillable="true" ma:displayName="Document name" ma:hidden="true" ma:internalName="AcerDocumentNam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Description"/>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76C4CDA-AD87-4AFE-BA24-D8975BB9F52E}"/>
</file>

<file path=customXml/itemProps2.xml><?xml version="1.0" encoding="utf-8"?>
<ds:datastoreItem xmlns:ds="http://schemas.openxmlformats.org/officeDocument/2006/customXml" ds:itemID="{0D6DDF02-3ACC-4004-BA9C-4A7D70679C8A}"/>
</file>

<file path=customXml/itemProps3.xml><?xml version="1.0" encoding="utf-8"?>
<ds:datastoreItem xmlns:ds="http://schemas.openxmlformats.org/officeDocument/2006/customXml" ds:itemID="{B1AA5D61-02ED-4E07-BE33-2C9ADB900AF9}"/>
</file>

<file path=customXml/itemProps4.xml><?xml version="1.0" encoding="utf-8"?>
<ds:datastoreItem xmlns:ds="http://schemas.openxmlformats.org/officeDocument/2006/customXml" ds:itemID="{C6A2A538-988B-49C9-A083-9027DB3CC9A2}"/>
</file>

<file path=docProps/app.xml><?xml version="1.0" encoding="utf-8"?>
<Properties xmlns="http://schemas.openxmlformats.org/officeDocument/2006/extended-properties" xmlns:vt="http://schemas.openxmlformats.org/officeDocument/2006/docPropsVTypes">
  <TotalTime>2681</TotalTime>
  <Words>1829</Words>
  <Application>Microsoft Office PowerPoint</Application>
  <PresentationFormat>Diavetítés a képernyőre (4:3 oldalarány)</PresentationFormat>
  <Paragraphs>180</Paragraphs>
  <Slides>15</Slides>
  <Notes>0</Notes>
  <HiddenSlides>0</HiddenSlides>
  <MMClips>0</MMClips>
  <ScaleCrop>false</ScaleCrop>
  <HeadingPairs>
    <vt:vector size="6" baseType="variant">
      <vt:variant>
        <vt:lpstr>Használt betűtípusok</vt:lpstr>
      </vt:variant>
      <vt:variant>
        <vt:i4>6</vt:i4>
      </vt:variant>
      <vt:variant>
        <vt:lpstr>Téma</vt:lpstr>
      </vt:variant>
      <vt:variant>
        <vt:i4>5</vt:i4>
      </vt:variant>
      <vt:variant>
        <vt:lpstr>Diacímek</vt:lpstr>
      </vt:variant>
      <vt:variant>
        <vt:i4>15</vt:i4>
      </vt:variant>
    </vt:vector>
  </HeadingPairs>
  <TitlesOfParts>
    <vt:vector size="26" baseType="lpstr">
      <vt:lpstr>ＭＳ Ｐゴシック</vt:lpstr>
      <vt:lpstr>Arial</vt:lpstr>
      <vt:lpstr>Calibri</vt:lpstr>
      <vt:lpstr>Trebuchet MS</vt:lpstr>
      <vt:lpstr>Verdana</vt:lpstr>
      <vt:lpstr>Wingdings</vt:lpstr>
      <vt:lpstr>ACER new presentation template</vt:lpstr>
      <vt:lpstr>1_ACER new presentation template</vt:lpstr>
      <vt:lpstr>2_ACER new presentation template</vt:lpstr>
      <vt:lpstr>3_ACER new presentation template</vt:lpstr>
      <vt:lpstr>5_ACER new presentation template</vt:lpstr>
      <vt:lpstr> GRI SSE Work Plan 2015-2018  Project proposal of HEA </vt:lpstr>
      <vt:lpstr>Proposal for a framework of a mutually recognized natural gas wholesale trading license  in the GRI SSE region</vt:lpstr>
      <vt:lpstr>Proposal for a framework of a mutually recognized natural gas wholesale trading license  in the GRI SSE region</vt:lpstr>
      <vt:lpstr>Proposal for a framework of a mutually recognized natural gas wholesale trading license  in the GRI SSE region</vt:lpstr>
      <vt:lpstr>PowerPoint bemutató</vt:lpstr>
      <vt:lpstr>PowerPoint bemutató</vt:lpstr>
      <vt:lpstr>PowerPoint bemutató</vt:lpstr>
      <vt:lpstr>PowerPoint bemutató</vt:lpstr>
      <vt:lpstr>Proposal for a framework of a mutually recognized natural gas wholesale trading license  in the GRI SSE region</vt:lpstr>
      <vt:lpstr>Proposal for a framework of a mutually recognized natural gas wholesale trading license  in the GRI SSE region</vt:lpstr>
      <vt:lpstr>Proposal for a framework of a mutually recognized natural gas wholesale trading license  in the GRI SSE region</vt:lpstr>
      <vt:lpstr>Proposal for a framework of a mutually recognized natural gas wholesale trading license  in the GRI SSE region</vt:lpstr>
      <vt:lpstr>Proposal for a framework of a mutually recognized natural gas wholesale trading license  in the GRI SSE region</vt:lpstr>
      <vt:lpstr>PowerPoint bemutató</vt:lpstr>
      <vt:lpstr>Minimum procedural conditions of obtaining a licence to wholesale trade: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 hoc GRI SSE RCC WORK PLAN 2015-2018</dc:title>
  <dc:creator>Nehrebecki Andrzej</dc:creator>
  <cp:lastModifiedBy>Kőrösi Tamás</cp:lastModifiedBy>
  <cp:revision>199</cp:revision>
  <cp:lastPrinted>2017-05-16T09:06:14Z</cp:lastPrinted>
  <dcterms:created xsi:type="dcterms:W3CDTF">2014-09-10T06:40:43Z</dcterms:created>
  <dcterms:modified xsi:type="dcterms:W3CDTF">2017-05-16T13:49:35Z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0x010100FE95E49DA2D9504EAF535C0FF7A73A4D</vt:lpwstr>
  </property>
  <property fmtid="{D5CDD505-2E9C-101B-9397-08002B2CF9AE}" pid="3" name="_dlc_DocIdItemGuid">
    <vt:lpwstr>7b7a1dd0-515e-413e-8db3-f68d08c6c760</vt:lpwstr>
  </property>
</Properties>
</file>