
<file path=[Content_Types].xml><?xml version="1.0" encoding="utf-8"?>
<Types xmlns="http://schemas.openxmlformats.org/package/2006/content-types">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4"/>
  </p:notesMasterIdLst>
  <p:handoutMasterIdLst>
    <p:handoutMasterId r:id="rId15"/>
  </p:handoutMasterIdLst>
  <p:sldIdLst>
    <p:sldId id="631" r:id="rId2"/>
    <p:sldId id="667" r:id="rId3"/>
    <p:sldId id="671" r:id="rId4"/>
    <p:sldId id="669" r:id="rId5"/>
    <p:sldId id="668" r:id="rId6"/>
    <p:sldId id="670" r:id="rId7"/>
    <p:sldId id="672" r:id="rId8"/>
    <p:sldId id="675" r:id="rId9"/>
    <p:sldId id="677" r:id="rId10"/>
    <p:sldId id="673" r:id="rId11"/>
    <p:sldId id="674" r:id="rId12"/>
    <p:sldId id="676" r:id="rId13"/>
  </p:sldIdLst>
  <p:sldSz cx="9144000" cy="6858000" type="screen4x3"/>
  <p:notesSz cx="6669088" cy="9926638"/>
  <p:defaultTextStyle>
    <a:defPPr>
      <a:defRPr lang="nb-NO"/>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clax" initials="" lastIdx="1" clrIdx="0"/>
  <p:cmAuthor id="1" name="rihi" initials="" lastIdx="2" clrIdx="1"/>
  <p:cmAuthor id="2" name="rili" initials="" lastIdx="4" clrIdx="2"/>
  <p:cmAuthor id="3" name="Matthys-Donnadieu James" initials=""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8000"/>
    <a:srgbClr val="3174C5"/>
    <a:srgbClr val="009900"/>
    <a:srgbClr val="669900"/>
    <a:srgbClr val="D60093"/>
    <a:srgbClr val="CCECFF"/>
    <a:srgbClr val="FF9900"/>
    <a:srgbClr val="CC6600"/>
  </p:clrMru>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Normaali tyyli 1 - Korostu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7853C-536D-4A76-A0AE-DD22124D55A5}" styleName="Teematyyli 1 - Korostu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12C8C85-51F0-491E-9774-3900AFEF0FD7}" styleName="Vaalea tyyli 2 - Korostus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Style foncé 2 - Accentuation 3/Accentuation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740" autoAdjust="0"/>
    <p:restoredTop sz="96710" autoAdjust="0"/>
  </p:normalViewPr>
  <p:slideViewPr>
    <p:cSldViewPr>
      <p:cViewPr varScale="1">
        <p:scale>
          <a:sx n="91" d="100"/>
          <a:sy n="91" d="100"/>
        </p:scale>
        <p:origin x="-14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4.xml"/><Relationship Id="rId5" Type="http://schemas.openxmlformats.org/officeDocument/2006/relationships/slide" Target="slides/slide4.xml"/><Relationship Id="rId15" Type="http://schemas.openxmlformats.org/officeDocument/2006/relationships/handoutMaster" Target="handoutMasters/handout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890838" cy="496888"/>
          </a:xfrm>
          <a:prstGeom prst="rect">
            <a:avLst/>
          </a:prstGeom>
        </p:spPr>
        <p:txBody>
          <a:bodyPr vert="horz" lIns="89703" tIns="44851" rIns="89703" bIns="44851" rtlCol="0"/>
          <a:lstStyle>
            <a:lvl1pPr algn="l">
              <a:defRPr sz="1200">
                <a:latin typeface="Times New Roman" charset="0"/>
              </a:defRPr>
            </a:lvl1pPr>
          </a:lstStyle>
          <a:p>
            <a:pPr>
              <a:defRPr/>
            </a:pPr>
            <a:endParaRPr lang="nb-NO"/>
          </a:p>
        </p:txBody>
      </p:sp>
      <p:sp>
        <p:nvSpPr>
          <p:cNvPr id="3" name="Plassholder for dato 2"/>
          <p:cNvSpPr>
            <a:spLocks noGrp="1"/>
          </p:cNvSpPr>
          <p:nvPr>
            <p:ph type="dt" sz="quarter" idx="1"/>
          </p:nvPr>
        </p:nvSpPr>
        <p:spPr>
          <a:xfrm>
            <a:off x="3776663" y="0"/>
            <a:ext cx="2890837" cy="496888"/>
          </a:xfrm>
          <a:prstGeom prst="rect">
            <a:avLst/>
          </a:prstGeom>
        </p:spPr>
        <p:txBody>
          <a:bodyPr vert="horz" lIns="89703" tIns="44851" rIns="89703" bIns="44851" rtlCol="0"/>
          <a:lstStyle>
            <a:lvl1pPr algn="r">
              <a:defRPr sz="1200">
                <a:latin typeface="Times New Roman" charset="0"/>
              </a:defRPr>
            </a:lvl1pPr>
          </a:lstStyle>
          <a:p>
            <a:pPr>
              <a:defRPr/>
            </a:pPr>
            <a:fld id="{75C99C52-ED64-4A39-BDD1-0829F8906529}" type="datetimeFigureOut">
              <a:rPr lang="nb-NO"/>
              <a:pPr>
                <a:defRPr/>
              </a:pPr>
              <a:t>07.05.2012</a:t>
            </a:fld>
            <a:endParaRPr lang="nb-NO"/>
          </a:p>
        </p:txBody>
      </p:sp>
      <p:sp>
        <p:nvSpPr>
          <p:cNvPr id="4" name="Plassholder for bunntekst 3"/>
          <p:cNvSpPr>
            <a:spLocks noGrp="1"/>
          </p:cNvSpPr>
          <p:nvPr>
            <p:ph type="ftr" sz="quarter" idx="2"/>
          </p:nvPr>
        </p:nvSpPr>
        <p:spPr>
          <a:xfrm>
            <a:off x="0" y="9428163"/>
            <a:ext cx="2890838" cy="496887"/>
          </a:xfrm>
          <a:prstGeom prst="rect">
            <a:avLst/>
          </a:prstGeom>
        </p:spPr>
        <p:txBody>
          <a:bodyPr vert="horz" lIns="89703" tIns="44851" rIns="89703" bIns="44851" rtlCol="0" anchor="b"/>
          <a:lstStyle>
            <a:lvl1pPr algn="l">
              <a:defRPr sz="1200">
                <a:latin typeface="Times New Roman" charset="0"/>
              </a:defRPr>
            </a:lvl1pPr>
          </a:lstStyle>
          <a:p>
            <a:pPr>
              <a:defRPr/>
            </a:pPr>
            <a:endParaRPr lang="nb-NO"/>
          </a:p>
        </p:txBody>
      </p:sp>
      <p:sp>
        <p:nvSpPr>
          <p:cNvPr id="5" name="Plassholder for lysbildenummer 4"/>
          <p:cNvSpPr>
            <a:spLocks noGrp="1"/>
          </p:cNvSpPr>
          <p:nvPr>
            <p:ph type="sldNum" sz="quarter" idx="3"/>
          </p:nvPr>
        </p:nvSpPr>
        <p:spPr>
          <a:xfrm>
            <a:off x="3776663" y="9428163"/>
            <a:ext cx="2890837" cy="496887"/>
          </a:xfrm>
          <a:prstGeom prst="rect">
            <a:avLst/>
          </a:prstGeom>
        </p:spPr>
        <p:txBody>
          <a:bodyPr vert="horz" lIns="89703" tIns="44851" rIns="89703" bIns="44851" rtlCol="0" anchor="b"/>
          <a:lstStyle>
            <a:lvl1pPr algn="r">
              <a:defRPr sz="1200">
                <a:latin typeface="Times New Roman" charset="0"/>
              </a:defRPr>
            </a:lvl1pPr>
          </a:lstStyle>
          <a:p>
            <a:pPr>
              <a:defRPr/>
            </a:pPr>
            <a:fld id="{D657F69E-ECDE-4E68-854B-DC5F82261901}" type="slidenum">
              <a:rPr lang="nb-NO"/>
              <a:pPr>
                <a:defRPr/>
              </a:pPr>
              <a:t>‹#›</a:t>
            </a:fld>
            <a:endParaRPr lang="nb-NO"/>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890838" cy="496888"/>
          </a:xfrm>
          <a:prstGeom prst="rect">
            <a:avLst/>
          </a:prstGeom>
        </p:spPr>
        <p:txBody>
          <a:bodyPr vert="horz" lIns="89703" tIns="44851" rIns="89703" bIns="44851" rtlCol="0"/>
          <a:lstStyle>
            <a:lvl1pPr algn="l">
              <a:defRPr sz="1200">
                <a:latin typeface="Times New Roman" charset="0"/>
              </a:defRPr>
            </a:lvl1pPr>
          </a:lstStyle>
          <a:p>
            <a:pPr>
              <a:defRPr/>
            </a:pPr>
            <a:endParaRPr lang="nb-NO"/>
          </a:p>
        </p:txBody>
      </p:sp>
      <p:sp>
        <p:nvSpPr>
          <p:cNvPr id="3" name="Plassholder for dato 2"/>
          <p:cNvSpPr>
            <a:spLocks noGrp="1"/>
          </p:cNvSpPr>
          <p:nvPr>
            <p:ph type="dt" idx="1"/>
          </p:nvPr>
        </p:nvSpPr>
        <p:spPr>
          <a:xfrm>
            <a:off x="3776663" y="0"/>
            <a:ext cx="2890837" cy="496888"/>
          </a:xfrm>
          <a:prstGeom prst="rect">
            <a:avLst/>
          </a:prstGeom>
        </p:spPr>
        <p:txBody>
          <a:bodyPr vert="horz" lIns="89703" tIns="44851" rIns="89703" bIns="44851" rtlCol="0"/>
          <a:lstStyle>
            <a:lvl1pPr algn="r">
              <a:defRPr sz="1200">
                <a:latin typeface="Times New Roman" charset="0"/>
              </a:defRPr>
            </a:lvl1pPr>
          </a:lstStyle>
          <a:p>
            <a:pPr>
              <a:defRPr/>
            </a:pPr>
            <a:fld id="{386A0CB6-E5DE-447D-AAC8-C6621073783C}" type="datetimeFigureOut">
              <a:rPr lang="nb-NO"/>
              <a:pPr>
                <a:defRPr/>
              </a:pPr>
              <a:t>07.05.2012</a:t>
            </a:fld>
            <a:endParaRPr lang="nb-NO"/>
          </a:p>
        </p:txBody>
      </p:sp>
      <p:sp>
        <p:nvSpPr>
          <p:cNvPr id="4" name="Plassholder for lysbilde 3"/>
          <p:cNvSpPr>
            <a:spLocks noGrp="1" noRot="1" noChangeAspect="1"/>
          </p:cNvSpPr>
          <p:nvPr>
            <p:ph type="sldImg" idx="2"/>
          </p:nvPr>
        </p:nvSpPr>
        <p:spPr>
          <a:xfrm>
            <a:off x="852488" y="742950"/>
            <a:ext cx="4965700" cy="3724275"/>
          </a:xfrm>
          <a:prstGeom prst="rect">
            <a:avLst/>
          </a:prstGeom>
          <a:noFill/>
          <a:ln w="12700">
            <a:solidFill>
              <a:prstClr val="black"/>
            </a:solidFill>
          </a:ln>
        </p:spPr>
        <p:txBody>
          <a:bodyPr vert="horz" lIns="89703" tIns="44851" rIns="89703" bIns="44851" rtlCol="0" anchor="ctr"/>
          <a:lstStyle/>
          <a:p>
            <a:pPr lvl="0"/>
            <a:endParaRPr lang="nb-NO" noProof="0"/>
          </a:p>
        </p:txBody>
      </p:sp>
      <p:sp>
        <p:nvSpPr>
          <p:cNvPr id="5" name="Plassholder for notater 4"/>
          <p:cNvSpPr>
            <a:spLocks noGrp="1"/>
          </p:cNvSpPr>
          <p:nvPr>
            <p:ph type="body" sz="quarter" idx="3"/>
          </p:nvPr>
        </p:nvSpPr>
        <p:spPr>
          <a:xfrm>
            <a:off x="666750" y="4716463"/>
            <a:ext cx="5335588" cy="4465637"/>
          </a:xfrm>
          <a:prstGeom prst="rect">
            <a:avLst/>
          </a:prstGeom>
        </p:spPr>
        <p:txBody>
          <a:bodyPr vert="horz" lIns="89703" tIns="44851" rIns="89703" bIns="44851" rtlCol="0">
            <a:normAutofit/>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6" name="Plassholder for bunntekst 5"/>
          <p:cNvSpPr>
            <a:spLocks noGrp="1"/>
          </p:cNvSpPr>
          <p:nvPr>
            <p:ph type="ftr" sz="quarter" idx="4"/>
          </p:nvPr>
        </p:nvSpPr>
        <p:spPr>
          <a:xfrm>
            <a:off x="0" y="9428163"/>
            <a:ext cx="2890838" cy="496887"/>
          </a:xfrm>
          <a:prstGeom prst="rect">
            <a:avLst/>
          </a:prstGeom>
        </p:spPr>
        <p:txBody>
          <a:bodyPr vert="horz" lIns="89703" tIns="44851" rIns="89703" bIns="44851" rtlCol="0" anchor="b"/>
          <a:lstStyle>
            <a:lvl1pPr algn="l">
              <a:defRPr sz="1200">
                <a:latin typeface="Times New Roman" charset="0"/>
              </a:defRPr>
            </a:lvl1pPr>
          </a:lstStyle>
          <a:p>
            <a:pPr>
              <a:defRPr/>
            </a:pPr>
            <a:endParaRPr lang="nb-NO"/>
          </a:p>
        </p:txBody>
      </p:sp>
      <p:sp>
        <p:nvSpPr>
          <p:cNvPr id="7" name="Plassholder for lysbildenummer 6"/>
          <p:cNvSpPr>
            <a:spLocks noGrp="1"/>
          </p:cNvSpPr>
          <p:nvPr>
            <p:ph type="sldNum" sz="quarter" idx="5"/>
          </p:nvPr>
        </p:nvSpPr>
        <p:spPr>
          <a:xfrm>
            <a:off x="3776663" y="9428163"/>
            <a:ext cx="2890837" cy="496887"/>
          </a:xfrm>
          <a:prstGeom prst="rect">
            <a:avLst/>
          </a:prstGeom>
        </p:spPr>
        <p:txBody>
          <a:bodyPr vert="horz" lIns="89703" tIns="44851" rIns="89703" bIns="44851" rtlCol="0" anchor="b"/>
          <a:lstStyle>
            <a:lvl1pPr algn="r">
              <a:defRPr sz="1200">
                <a:latin typeface="Times New Roman" charset="0"/>
              </a:defRPr>
            </a:lvl1pPr>
          </a:lstStyle>
          <a:p>
            <a:pPr>
              <a:defRPr/>
            </a:pPr>
            <a:fld id="{A0896E85-B9CE-4359-B74F-48B814D5E608}" type="slidenum">
              <a:rPr lang="nb-NO"/>
              <a:pPr>
                <a:defRPr/>
              </a:pPr>
              <a:t>‹#›</a:t>
            </a:fld>
            <a:endParaRPr lang="nb-NO"/>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614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6147" name="Espace réservé du numéro de diapositive 3"/>
          <p:cNvSpPr txBox="1">
            <a:spLocks noGrp="1"/>
          </p:cNvSpPr>
          <p:nvPr/>
        </p:nvSpPr>
        <p:spPr bwMode="auto">
          <a:xfrm>
            <a:off x="3776663" y="9428163"/>
            <a:ext cx="2890837" cy="496887"/>
          </a:xfrm>
          <a:prstGeom prst="rect">
            <a:avLst/>
          </a:prstGeom>
          <a:noFill/>
          <a:ln w="9525">
            <a:noFill/>
            <a:miter lim="800000"/>
            <a:headEnd/>
            <a:tailEnd/>
          </a:ln>
        </p:spPr>
        <p:txBody>
          <a:bodyPr lIns="89703" tIns="44851" rIns="89703" bIns="44851" anchor="b"/>
          <a:lstStyle/>
          <a:p>
            <a:endParaRPr lang="fr-B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o innholdsdeler">
    <p:spTree>
      <p:nvGrpSpPr>
        <p:cNvPr id="1" name=""/>
        <p:cNvGrpSpPr/>
        <p:nvPr/>
      </p:nvGrpSpPr>
      <p:grpSpPr>
        <a:xfrm>
          <a:off x="0" y="0"/>
          <a:ext cx="0" cy="0"/>
          <a:chOff x="0" y="0"/>
          <a:chExt cx="0" cy="0"/>
        </a:xfrm>
      </p:grpSpPr>
      <p:cxnSp>
        <p:nvCxnSpPr>
          <p:cNvPr id="4" name="Rett linje 183"/>
          <p:cNvCxnSpPr/>
          <p:nvPr/>
        </p:nvCxnSpPr>
        <p:spPr>
          <a:xfrm>
            <a:off x="1619250" y="1614488"/>
            <a:ext cx="7127875" cy="158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Rectangle 9"/>
          <p:cNvSpPr/>
          <p:nvPr/>
        </p:nvSpPr>
        <p:spPr bwMode="black">
          <a:xfrm>
            <a:off x="8867775" y="6535738"/>
            <a:ext cx="214313" cy="2159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89373" tIns="44687" rIns="89373" bIns="44687" anchor="ctr"/>
          <a:lstStyle/>
          <a:p>
            <a:pPr algn="ctr">
              <a:defRPr/>
            </a:pPr>
            <a:endParaRPr lang="fr-FR" dirty="0">
              <a:latin typeface="Tw Cen MT" pitchFamily="34" charset="0"/>
            </a:endParaRPr>
          </a:p>
        </p:txBody>
      </p:sp>
      <p:sp>
        <p:nvSpPr>
          <p:cNvPr id="6" name="ZoneTexte 10"/>
          <p:cNvSpPr txBox="1"/>
          <p:nvPr/>
        </p:nvSpPr>
        <p:spPr bwMode="white">
          <a:xfrm>
            <a:off x="8842375" y="6453188"/>
            <a:ext cx="338138" cy="244475"/>
          </a:xfrm>
          <a:prstGeom prst="rect">
            <a:avLst/>
          </a:prstGeom>
          <a:noFill/>
        </p:spPr>
        <p:txBody>
          <a:bodyPr wrap="none">
            <a:spAutoFit/>
          </a:bodyPr>
          <a:lstStyle/>
          <a:p>
            <a:pPr algn="r">
              <a:defRPr/>
            </a:pPr>
            <a:fld id="{15ACAD9D-6747-44AC-AA30-86072D1EEB46}" type="slidenum">
              <a:rPr lang="fr-FR" sz="1050" b="1">
                <a:solidFill>
                  <a:schemeClr val="bg1"/>
                </a:solidFill>
                <a:latin typeface="Tw Cen MT" pitchFamily="34" charset="0"/>
              </a:rPr>
              <a:pPr algn="r">
                <a:defRPr/>
              </a:pPr>
              <a:t>‹#›</a:t>
            </a:fld>
            <a:endParaRPr lang="fr-FR" sz="1050" b="1" dirty="0">
              <a:solidFill>
                <a:schemeClr val="bg1"/>
              </a:solidFill>
              <a:latin typeface="Tw Cen MT" pitchFamily="34" charset="0"/>
            </a:endParaRPr>
          </a:p>
        </p:txBody>
      </p:sp>
      <p:sp>
        <p:nvSpPr>
          <p:cNvPr id="7" name="Rectangle 11"/>
          <p:cNvSpPr/>
          <p:nvPr/>
        </p:nvSpPr>
        <p:spPr bwMode="ltGray">
          <a:xfrm>
            <a:off x="8859838" y="6762750"/>
            <a:ext cx="227012" cy="44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dist" defTabSz="972993">
              <a:defRPr/>
            </a:pPr>
            <a:r>
              <a:rPr lang="fr-FR" sz="700" dirty="0">
                <a:solidFill>
                  <a:schemeClr val="bg1">
                    <a:lumMod val="75000"/>
                  </a:schemeClr>
                </a:solidFill>
                <a:latin typeface="Tw Cen MT" pitchFamily="34" charset="0"/>
                <a:cs typeface="Arial" pitchFamily="34" charset="0"/>
              </a:rPr>
              <a:t>page</a:t>
            </a:r>
          </a:p>
        </p:txBody>
      </p:sp>
      <p:sp>
        <p:nvSpPr>
          <p:cNvPr id="8" name="Rectangle 12"/>
          <p:cNvSpPr/>
          <p:nvPr/>
        </p:nvSpPr>
        <p:spPr bwMode="black">
          <a:xfrm>
            <a:off x="8867775" y="6535738"/>
            <a:ext cx="214313" cy="2159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9373" tIns="44687" rIns="89373" bIns="44687" anchor="ctr"/>
          <a:lstStyle/>
          <a:p>
            <a:pPr algn="ctr">
              <a:defRPr/>
            </a:pPr>
            <a:endParaRPr lang="fr-FR" dirty="0">
              <a:latin typeface="Tw Cen MT" pitchFamily="34" charset="0"/>
            </a:endParaRPr>
          </a:p>
        </p:txBody>
      </p:sp>
      <p:sp>
        <p:nvSpPr>
          <p:cNvPr id="9" name="ZoneTexte 13"/>
          <p:cNvSpPr txBox="1"/>
          <p:nvPr/>
        </p:nvSpPr>
        <p:spPr bwMode="white">
          <a:xfrm>
            <a:off x="8766175" y="6515100"/>
            <a:ext cx="338138" cy="244475"/>
          </a:xfrm>
          <a:prstGeom prst="rect">
            <a:avLst/>
          </a:prstGeom>
          <a:noFill/>
        </p:spPr>
        <p:txBody>
          <a:bodyPr wrap="none">
            <a:spAutoFit/>
          </a:bodyPr>
          <a:lstStyle/>
          <a:p>
            <a:pPr algn="r">
              <a:defRPr/>
            </a:pPr>
            <a:fld id="{621B7A02-F45E-431C-BD95-13AFCA93EF02}" type="slidenum">
              <a:rPr lang="fr-FR" sz="1050" b="1">
                <a:solidFill>
                  <a:schemeClr val="bg1"/>
                </a:solidFill>
                <a:latin typeface="Tw Cen MT" pitchFamily="34" charset="0"/>
              </a:rPr>
              <a:pPr algn="r">
                <a:defRPr/>
              </a:pPr>
              <a:t>‹#›</a:t>
            </a:fld>
            <a:endParaRPr lang="fr-FR" sz="1050" b="1" dirty="0">
              <a:solidFill>
                <a:schemeClr val="bg1"/>
              </a:solidFill>
              <a:latin typeface="Tw Cen MT" pitchFamily="34" charset="0"/>
            </a:endParaRPr>
          </a:p>
        </p:txBody>
      </p:sp>
      <p:sp>
        <p:nvSpPr>
          <p:cNvPr id="10" name="Rectangle 14"/>
          <p:cNvSpPr/>
          <p:nvPr/>
        </p:nvSpPr>
        <p:spPr bwMode="ltGray">
          <a:xfrm>
            <a:off x="8859838" y="6762750"/>
            <a:ext cx="227012" cy="44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dist" defTabSz="972993">
              <a:defRPr/>
            </a:pPr>
            <a:r>
              <a:rPr lang="fr-FR" sz="700" dirty="0">
                <a:solidFill>
                  <a:schemeClr val="bg1">
                    <a:lumMod val="75000"/>
                  </a:schemeClr>
                </a:solidFill>
                <a:latin typeface="Tw Cen MT" pitchFamily="34" charset="0"/>
                <a:cs typeface="Arial" pitchFamily="34" charset="0"/>
              </a:rPr>
              <a:t>page</a:t>
            </a:r>
          </a:p>
        </p:txBody>
      </p:sp>
      <p:grpSp>
        <p:nvGrpSpPr>
          <p:cNvPr id="11" name="Groupe 102"/>
          <p:cNvGrpSpPr>
            <a:grpSpLocks/>
          </p:cNvGrpSpPr>
          <p:nvPr/>
        </p:nvGrpSpPr>
        <p:grpSpPr bwMode="auto">
          <a:xfrm>
            <a:off x="107950" y="188913"/>
            <a:ext cx="1377950" cy="1417637"/>
            <a:chOff x="250825" y="188913"/>
            <a:chExt cx="1377950" cy="1417637"/>
          </a:xfrm>
        </p:grpSpPr>
        <p:sp>
          <p:nvSpPr>
            <p:cNvPr id="12" name="Freeform 252"/>
            <p:cNvSpPr>
              <a:spLocks/>
            </p:cNvSpPr>
            <p:nvPr/>
          </p:nvSpPr>
          <p:spPr bwMode="auto">
            <a:xfrm>
              <a:off x="365125" y="1141413"/>
              <a:ext cx="482600" cy="411162"/>
            </a:xfrm>
            <a:custGeom>
              <a:avLst/>
              <a:gdLst/>
              <a:ahLst/>
              <a:cxnLst>
                <a:cxn ang="0">
                  <a:pos x="764" y="294"/>
                </a:cxn>
                <a:cxn ang="0">
                  <a:pos x="723" y="245"/>
                </a:cxn>
                <a:cxn ang="0">
                  <a:pos x="683" y="196"/>
                </a:cxn>
                <a:cxn ang="0">
                  <a:pos x="606" y="156"/>
                </a:cxn>
                <a:cxn ang="0">
                  <a:pos x="595" y="120"/>
                </a:cxn>
                <a:cxn ang="0">
                  <a:pos x="571" y="100"/>
                </a:cxn>
                <a:cxn ang="0">
                  <a:pos x="502" y="49"/>
                </a:cxn>
                <a:cxn ang="0">
                  <a:pos x="430" y="81"/>
                </a:cxn>
                <a:cxn ang="0">
                  <a:pos x="335" y="89"/>
                </a:cxn>
                <a:cxn ang="0">
                  <a:pos x="301" y="125"/>
                </a:cxn>
                <a:cxn ang="0">
                  <a:pos x="241" y="106"/>
                </a:cxn>
                <a:cxn ang="0">
                  <a:pos x="244" y="80"/>
                </a:cxn>
                <a:cxn ang="0">
                  <a:pos x="201" y="58"/>
                </a:cxn>
                <a:cxn ang="0">
                  <a:pos x="207" y="162"/>
                </a:cxn>
                <a:cxn ang="0">
                  <a:pos x="173" y="153"/>
                </a:cxn>
                <a:cxn ang="0">
                  <a:pos x="159" y="141"/>
                </a:cxn>
                <a:cxn ang="0">
                  <a:pos x="125" y="128"/>
                </a:cxn>
                <a:cxn ang="0">
                  <a:pos x="82" y="111"/>
                </a:cxn>
                <a:cxn ang="0">
                  <a:pos x="12" y="105"/>
                </a:cxn>
                <a:cxn ang="0">
                  <a:pos x="23" y="126"/>
                </a:cxn>
                <a:cxn ang="0">
                  <a:pos x="16" y="140"/>
                </a:cxn>
                <a:cxn ang="0">
                  <a:pos x="2" y="155"/>
                </a:cxn>
                <a:cxn ang="0">
                  <a:pos x="13" y="190"/>
                </a:cxn>
                <a:cxn ang="0">
                  <a:pos x="48" y="189"/>
                </a:cxn>
                <a:cxn ang="0">
                  <a:pos x="79" y="213"/>
                </a:cxn>
                <a:cxn ang="0">
                  <a:pos x="70" y="229"/>
                </a:cxn>
                <a:cxn ang="0">
                  <a:pos x="97" y="228"/>
                </a:cxn>
                <a:cxn ang="0">
                  <a:pos x="110" y="246"/>
                </a:cxn>
                <a:cxn ang="0">
                  <a:pos x="138" y="270"/>
                </a:cxn>
                <a:cxn ang="0">
                  <a:pos x="117" y="284"/>
                </a:cxn>
                <a:cxn ang="0">
                  <a:pos x="124" y="331"/>
                </a:cxn>
                <a:cxn ang="0">
                  <a:pos x="162" y="383"/>
                </a:cxn>
                <a:cxn ang="0">
                  <a:pos x="151" y="434"/>
                </a:cxn>
                <a:cxn ang="0">
                  <a:pos x="162" y="463"/>
                </a:cxn>
                <a:cxn ang="0">
                  <a:pos x="167" y="522"/>
                </a:cxn>
                <a:cxn ang="0">
                  <a:pos x="148" y="454"/>
                </a:cxn>
                <a:cxn ang="0">
                  <a:pos x="124" y="502"/>
                </a:cxn>
                <a:cxn ang="0">
                  <a:pos x="128" y="542"/>
                </a:cxn>
                <a:cxn ang="0">
                  <a:pos x="71" y="628"/>
                </a:cxn>
                <a:cxn ang="0">
                  <a:pos x="67" y="654"/>
                </a:cxn>
                <a:cxn ang="0">
                  <a:pos x="78" y="679"/>
                </a:cxn>
                <a:cxn ang="0">
                  <a:pos x="114" y="724"/>
                </a:cxn>
                <a:cxn ang="0">
                  <a:pos x="170" y="755"/>
                </a:cxn>
                <a:cxn ang="0">
                  <a:pos x="194" y="755"/>
                </a:cxn>
                <a:cxn ang="0">
                  <a:pos x="245" y="785"/>
                </a:cxn>
                <a:cxn ang="0">
                  <a:pos x="265" y="807"/>
                </a:cxn>
                <a:cxn ang="0">
                  <a:pos x="325" y="825"/>
                </a:cxn>
                <a:cxn ang="0">
                  <a:pos x="353" y="784"/>
                </a:cxn>
                <a:cxn ang="0">
                  <a:pos x="400" y="756"/>
                </a:cxn>
                <a:cxn ang="0">
                  <a:pos x="448" y="736"/>
                </a:cxn>
                <a:cxn ang="0">
                  <a:pos x="488" y="768"/>
                </a:cxn>
                <a:cxn ang="0">
                  <a:pos x="518" y="777"/>
                </a:cxn>
                <a:cxn ang="0">
                  <a:pos x="552" y="810"/>
                </a:cxn>
                <a:cxn ang="0">
                  <a:pos x="586" y="811"/>
                </a:cxn>
                <a:cxn ang="0">
                  <a:pos x="616" y="787"/>
                </a:cxn>
                <a:cxn ang="0">
                  <a:pos x="683" y="752"/>
                </a:cxn>
                <a:cxn ang="0">
                  <a:pos x="676" y="723"/>
                </a:cxn>
                <a:cxn ang="0">
                  <a:pos x="640" y="683"/>
                </a:cxn>
                <a:cxn ang="0">
                  <a:pos x="661" y="631"/>
                </a:cxn>
                <a:cxn ang="0">
                  <a:pos x="656" y="573"/>
                </a:cxn>
                <a:cxn ang="0">
                  <a:pos x="653" y="513"/>
                </a:cxn>
                <a:cxn ang="0">
                  <a:pos x="606" y="512"/>
                </a:cxn>
                <a:cxn ang="0">
                  <a:pos x="674" y="410"/>
                </a:cxn>
              </a:cxnLst>
              <a:rect l="0" t="0" r="r" b="b"/>
              <a:pathLst>
                <a:path w="778" h="828">
                  <a:moveTo>
                    <a:pt x="730" y="395"/>
                  </a:moveTo>
                  <a:cubicBezTo>
                    <a:pt x="731" y="378"/>
                    <a:pt x="731" y="378"/>
                    <a:pt x="731" y="378"/>
                  </a:cubicBezTo>
                  <a:cubicBezTo>
                    <a:pt x="736" y="362"/>
                    <a:pt x="736" y="362"/>
                    <a:pt x="736" y="362"/>
                  </a:cubicBezTo>
                  <a:cubicBezTo>
                    <a:pt x="736" y="347"/>
                    <a:pt x="736" y="347"/>
                    <a:pt x="736" y="347"/>
                  </a:cubicBezTo>
                  <a:cubicBezTo>
                    <a:pt x="750" y="319"/>
                    <a:pt x="750" y="319"/>
                    <a:pt x="750" y="319"/>
                  </a:cubicBezTo>
                  <a:cubicBezTo>
                    <a:pt x="764" y="294"/>
                    <a:pt x="764" y="294"/>
                    <a:pt x="764" y="294"/>
                  </a:cubicBezTo>
                  <a:cubicBezTo>
                    <a:pt x="778" y="279"/>
                    <a:pt x="778" y="279"/>
                    <a:pt x="778" y="279"/>
                  </a:cubicBezTo>
                  <a:cubicBezTo>
                    <a:pt x="774" y="270"/>
                    <a:pt x="774" y="270"/>
                    <a:pt x="774" y="270"/>
                  </a:cubicBezTo>
                  <a:cubicBezTo>
                    <a:pt x="764" y="260"/>
                    <a:pt x="764" y="260"/>
                    <a:pt x="764" y="260"/>
                  </a:cubicBezTo>
                  <a:cubicBezTo>
                    <a:pt x="741" y="252"/>
                    <a:pt x="741" y="252"/>
                    <a:pt x="741" y="252"/>
                  </a:cubicBezTo>
                  <a:cubicBezTo>
                    <a:pt x="738" y="240"/>
                    <a:pt x="738" y="240"/>
                    <a:pt x="738" y="240"/>
                  </a:cubicBezTo>
                  <a:cubicBezTo>
                    <a:pt x="723" y="245"/>
                    <a:pt x="723" y="245"/>
                    <a:pt x="723" y="245"/>
                  </a:cubicBezTo>
                  <a:cubicBezTo>
                    <a:pt x="710" y="232"/>
                    <a:pt x="710" y="232"/>
                    <a:pt x="710" y="232"/>
                  </a:cubicBezTo>
                  <a:cubicBezTo>
                    <a:pt x="704" y="238"/>
                    <a:pt x="704" y="238"/>
                    <a:pt x="704" y="238"/>
                  </a:cubicBezTo>
                  <a:cubicBezTo>
                    <a:pt x="699" y="238"/>
                    <a:pt x="699" y="238"/>
                    <a:pt x="699" y="238"/>
                  </a:cubicBezTo>
                  <a:cubicBezTo>
                    <a:pt x="695" y="225"/>
                    <a:pt x="695" y="225"/>
                    <a:pt x="695" y="225"/>
                  </a:cubicBezTo>
                  <a:cubicBezTo>
                    <a:pt x="688" y="210"/>
                    <a:pt x="688" y="210"/>
                    <a:pt x="688" y="210"/>
                  </a:cubicBezTo>
                  <a:cubicBezTo>
                    <a:pt x="683" y="196"/>
                    <a:pt x="683" y="196"/>
                    <a:pt x="683" y="196"/>
                  </a:cubicBezTo>
                  <a:cubicBezTo>
                    <a:pt x="665" y="195"/>
                    <a:pt x="665" y="195"/>
                    <a:pt x="665" y="195"/>
                  </a:cubicBezTo>
                  <a:cubicBezTo>
                    <a:pt x="659" y="193"/>
                    <a:pt x="659" y="193"/>
                    <a:pt x="659" y="193"/>
                  </a:cubicBezTo>
                  <a:cubicBezTo>
                    <a:pt x="625" y="193"/>
                    <a:pt x="625" y="193"/>
                    <a:pt x="625" y="193"/>
                  </a:cubicBezTo>
                  <a:cubicBezTo>
                    <a:pt x="625" y="187"/>
                    <a:pt x="625" y="187"/>
                    <a:pt x="625" y="187"/>
                  </a:cubicBezTo>
                  <a:cubicBezTo>
                    <a:pt x="615" y="171"/>
                    <a:pt x="615" y="171"/>
                    <a:pt x="615" y="171"/>
                  </a:cubicBezTo>
                  <a:cubicBezTo>
                    <a:pt x="606" y="156"/>
                    <a:pt x="606" y="156"/>
                    <a:pt x="606" y="156"/>
                  </a:cubicBezTo>
                  <a:cubicBezTo>
                    <a:pt x="596" y="156"/>
                    <a:pt x="596" y="156"/>
                    <a:pt x="596" y="156"/>
                  </a:cubicBezTo>
                  <a:cubicBezTo>
                    <a:pt x="591" y="151"/>
                    <a:pt x="591" y="151"/>
                    <a:pt x="591" y="151"/>
                  </a:cubicBezTo>
                  <a:cubicBezTo>
                    <a:pt x="591" y="138"/>
                    <a:pt x="591" y="138"/>
                    <a:pt x="591" y="138"/>
                  </a:cubicBezTo>
                  <a:cubicBezTo>
                    <a:pt x="598" y="129"/>
                    <a:pt x="598" y="129"/>
                    <a:pt x="598" y="129"/>
                  </a:cubicBezTo>
                  <a:cubicBezTo>
                    <a:pt x="600" y="122"/>
                    <a:pt x="600" y="122"/>
                    <a:pt x="600" y="122"/>
                  </a:cubicBezTo>
                  <a:cubicBezTo>
                    <a:pt x="595" y="120"/>
                    <a:pt x="595" y="120"/>
                    <a:pt x="595" y="120"/>
                  </a:cubicBezTo>
                  <a:cubicBezTo>
                    <a:pt x="577" y="132"/>
                    <a:pt x="577" y="132"/>
                    <a:pt x="577" y="132"/>
                  </a:cubicBezTo>
                  <a:cubicBezTo>
                    <a:pt x="572" y="135"/>
                    <a:pt x="572" y="135"/>
                    <a:pt x="572" y="135"/>
                  </a:cubicBezTo>
                  <a:cubicBezTo>
                    <a:pt x="566" y="132"/>
                    <a:pt x="566" y="132"/>
                    <a:pt x="566" y="132"/>
                  </a:cubicBezTo>
                  <a:cubicBezTo>
                    <a:pt x="566" y="117"/>
                    <a:pt x="566" y="117"/>
                    <a:pt x="566" y="117"/>
                  </a:cubicBezTo>
                  <a:cubicBezTo>
                    <a:pt x="571" y="108"/>
                    <a:pt x="571" y="108"/>
                    <a:pt x="571" y="108"/>
                  </a:cubicBezTo>
                  <a:cubicBezTo>
                    <a:pt x="571" y="100"/>
                    <a:pt x="571" y="100"/>
                    <a:pt x="571" y="100"/>
                  </a:cubicBezTo>
                  <a:cubicBezTo>
                    <a:pt x="544" y="100"/>
                    <a:pt x="544" y="100"/>
                    <a:pt x="544" y="100"/>
                  </a:cubicBezTo>
                  <a:cubicBezTo>
                    <a:pt x="544" y="85"/>
                    <a:pt x="544" y="85"/>
                    <a:pt x="544" y="85"/>
                  </a:cubicBezTo>
                  <a:cubicBezTo>
                    <a:pt x="528" y="70"/>
                    <a:pt x="528" y="70"/>
                    <a:pt x="528" y="70"/>
                  </a:cubicBezTo>
                  <a:cubicBezTo>
                    <a:pt x="528" y="44"/>
                    <a:pt x="528" y="44"/>
                    <a:pt x="528" y="44"/>
                  </a:cubicBezTo>
                  <a:cubicBezTo>
                    <a:pt x="511" y="44"/>
                    <a:pt x="511" y="44"/>
                    <a:pt x="511" y="44"/>
                  </a:cubicBezTo>
                  <a:cubicBezTo>
                    <a:pt x="502" y="49"/>
                    <a:pt x="502" y="49"/>
                    <a:pt x="502" y="49"/>
                  </a:cubicBezTo>
                  <a:cubicBezTo>
                    <a:pt x="497" y="46"/>
                    <a:pt x="497" y="46"/>
                    <a:pt x="497" y="46"/>
                  </a:cubicBezTo>
                  <a:cubicBezTo>
                    <a:pt x="488" y="25"/>
                    <a:pt x="488" y="25"/>
                    <a:pt x="488" y="25"/>
                  </a:cubicBezTo>
                  <a:cubicBezTo>
                    <a:pt x="488" y="0"/>
                    <a:pt x="488" y="0"/>
                    <a:pt x="488" y="0"/>
                  </a:cubicBezTo>
                  <a:cubicBezTo>
                    <a:pt x="428" y="9"/>
                    <a:pt x="428" y="9"/>
                    <a:pt x="428" y="9"/>
                  </a:cubicBezTo>
                  <a:cubicBezTo>
                    <a:pt x="416" y="63"/>
                    <a:pt x="416" y="63"/>
                    <a:pt x="416" y="63"/>
                  </a:cubicBezTo>
                  <a:cubicBezTo>
                    <a:pt x="430" y="81"/>
                    <a:pt x="430" y="81"/>
                    <a:pt x="430" y="81"/>
                  </a:cubicBezTo>
                  <a:cubicBezTo>
                    <a:pt x="428" y="84"/>
                    <a:pt x="428" y="84"/>
                    <a:pt x="428" y="84"/>
                  </a:cubicBezTo>
                  <a:cubicBezTo>
                    <a:pt x="414" y="74"/>
                    <a:pt x="414" y="74"/>
                    <a:pt x="414" y="74"/>
                  </a:cubicBezTo>
                  <a:cubicBezTo>
                    <a:pt x="403" y="85"/>
                    <a:pt x="403" y="85"/>
                    <a:pt x="403" y="85"/>
                  </a:cubicBezTo>
                  <a:cubicBezTo>
                    <a:pt x="396" y="85"/>
                    <a:pt x="396" y="85"/>
                    <a:pt x="396" y="85"/>
                  </a:cubicBezTo>
                  <a:cubicBezTo>
                    <a:pt x="392" y="89"/>
                    <a:pt x="392" y="89"/>
                    <a:pt x="392" y="89"/>
                  </a:cubicBezTo>
                  <a:cubicBezTo>
                    <a:pt x="335" y="89"/>
                    <a:pt x="335" y="89"/>
                    <a:pt x="335" y="89"/>
                  </a:cubicBezTo>
                  <a:cubicBezTo>
                    <a:pt x="322" y="102"/>
                    <a:pt x="322" y="102"/>
                    <a:pt x="322" y="102"/>
                  </a:cubicBezTo>
                  <a:cubicBezTo>
                    <a:pt x="322" y="114"/>
                    <a:pt x="322" y="114"/>
                    <a:pt x="322" y="114"/>
                  </a:cubicBezTo>
                  <a:cubicBezTo>
                    <a:pt x="345" y="120"/>
                    <a:pt x="345" y="120"/>
                    <a:pt x="345" y="120"/>
                  </a:cubicBezTo>
                  <a:cubicBezTo>
                    <a:pt x="343" y="123"/>
                    <a:pt x="343" y="123"/>
                    <a:pt x="343" y="123"/>
                  </a:cubicBezTo>
                  <a:cubicBezTo>
                    <a:pt x="304" y="123"/>
                    <a:pt x="304" y="123"/>
                    <a:pt x="304" y="123"/>
                  </a:cubicBezTo>
                  <a:cubicBezTo>
                    <a:pt x="301" y="125"/>
                    <a:pt x="301" y="125"/>
                    <a:pt x="301" y="125"/>
                  </a:cubicBezTo>
                  <a:cubicBezTo>
                    <a:pt x="287" y="125"/>
                    <a:pt x="287" y="125"/>
                    <a:pt x="287" y="125"/>
                  </a:cubicBezTo>
                  <a:cubicBezTo>
                    <a:pt x="279" y="117"/>
                    <a:pt x="279" y="117"/>
                    <a:pt x="279" y="117"/>
                  </a:cubicBezTo>
                  <a:cubicBezTo>
                    <a:pt x="273" y="110"/>
                    <a:pt x="273" y="110"/>
                    <a:pt x="273" y="110"/>
                  </a:cubicBezTo>
                  <a:cubicBezTo>
                    <a:pt x="261" y="110"/>
                    <a:pt x="261" y="110"/>
                    <a:pt x="261" y="110"/>
                  </a:cubicBezTo>
                  <a:cubicBezTo>
                    <a:pt x="257" y="106"/>
                    <a:pt x="257" y="106"/>
                    <a:pt x="257" y="106"/>
                  </a:cubicBezTo>
                  <a:cubicBezTo>
                    <a:pt x="241" y="106"/>
                    <a:pt x="241" y="106"/>
                    <a:pt x="241" y="106"/>
                  </a:cubicBezTo>
                  <a:cubicBezTo>
                    <a:pt x="237" y="110"/>
                    <a:pt x="237" y="110"/>
                    <a:pt x="237" y="110"/>
                  </a:cubicBezTo>
                  <a:cubicBezTo>
                    <a:pt x="232" y="110"/>
                    <a:pt x="232" y="110"/>
                    <a:pt x="232" y="110"/>
                  </a:cubicBezTo>
                  <a:cubicBezTo>
                    <a:pt x="231" y="102"/>
                    <a:pt x="231" y="102"/>
                    <a:pt x="231" y="102"/>
                  </a:cubicBezTo>
                  <a:cubicBezTo>
                    <a:pt x="237" y="95"/>
                    <a:pt x="237" y="95"/>
                    <a:pt x="237" y="95"/>
                  </a:cubicBezTo>
                  <a:cubicBezTo>
                    <a:pt x="237" y="86"/>
                    <a:pt x="237" y="86"/>
                    <a:pt x="237" y="86"/>
                  </a:cubicBezTo>
                  <a:cubicBezTo>
                    <a:pt x="244" y="80"/>
                    <a:pt x="244" y="80"/>
                    <a:pt x="244" y="80"/>
                  </a:cubicBezTo>
                  <a:cubicBezTo>
                    <a:pt x="244" y="70"/>
                    <a:pt x="244" y="70"/>
                    <a:pt x="244" y="70"/>
                  </a:cubicBezTo>
                  <a:cubicBezTo>
                    <a:pt x="240" y="67"/>
                    <a:pt x="240" y="67"/>
                    <a:pt x="240" y="67"/>
                  </a:cubicBezTo>
                  <a:cubicBezTo>
                    <a:pt x="218" y="67"/>
                    <a:pt x="218" y="67"/>
                    <a:pt x="218" y="67"/>
                  </a:cubicBezTo>
                  <a:cubicBezTo>
                    <a:pt x="212" y="62"/>
                    <a:pt x="212" y="62"/>
                    <a:pt x="212" y="62"/>
                  </a:cubicBezTo>
                  <a:cubicBezTo>
                    <a:pt x="212" y="58"/>
                    <a:pt x="212" y="58"/>
                    <a:pt x="212" y="58"/>
                  </a:cubicBezTo>
                  <a:cubicBezTo>
                    <a:pt x="201" y="58"/>
                    <a:pt x="201" y="58"/>
                    <a:pt x="201" y="58"/>
                  </a:cubicBezTo>
                  <a:cubicBezTo>
                    <a:pt x="201" y="94"/>
                    <a:pt x="201" y="94"/>
                    <a:pt x="201" y="94"/>
                  </a:cubicBezTo>
                  <a:cubicBezTo>
                    <a:pt x="206" y="104"/>
                    <a:pt x="206" y="104"/>
                    <a:pt x="206" y="104"/>
                  </a:cubicBezTo>
                  <a:cubicBezTo>
                    <a:pt x="206" y="134"/>
                    <a:pt x="206" y="134"/>
                    <a:pt x="206" y="134"/>
                  </a:cubicBezTo>
                  <a:cubicBezTo>
                    <a:pt x="201" y="139"/>
                    <a:pt x="201" y="139"/>
                    <a:pt x="201" y="139"/>
                  </a:cubicBezTo>
                  <a:cubicBezTo>
                    <a:pt x="198" y="158"/>
                    <a:pt x="198" y="158"/>
                    <a:pt x="198" y="158"/>
                  </a:cubicBezTo>
                  <a:cubicBezTo>
                    <a:pt x="207" y="162"/>
                    <a:pt x="207" y="162"/>
                    <a:pt x="207" y="162"/>
                  </a:cubicBezTo>
                  <a:cubicBezTo>
                    <a:pt x="204" y="166"/>
                    <a:pt x="204" y="166"/>
                    <a:pt x="204" y="166"/>
                  </a:cubicBezTo>
                  <a:cubicBezTo>
                    <a:pt x="194" y="166"/>
                    <a:pt x="194" y="166"/>
                    <a:pt x="194" y="166"/>
                  </a:cubicBezTo>
                  <a:cubicBezTo>
                    <a:pt x="190" y="161"/>
                    <a:pt x="190" y="161"/>
                    <a:pt x="190" y="161"/>
                  </a:cubicBezTo>
                  <a:cubicBezTo>
                    <a:pt x="182" y="161"/>
                    <a:pt x="182" y="161"/>
                    <a:pt x="182" y="161"/>
                  </a:cubicBezTo>
                  <a:cubicBezTo>
                    <a:pt x="182" y="154"/>
                    <a:pt x="182" y="154"/>
                    <a:pt x="182" y="154"/>
                  </a:cubicBezTo>
                  <a:cubicBezTo>
                    <a:pt x="173" y="153"/>
                    <a:pt x="173" y="153"/>
                    <a:pt x="173" y="153"/>
                  </a:cubicBezTo>
                  <a:cubicBezTo>
                    <a:pt x="168" y="158"/>
                    <a:pt x="168" y="158"/>
                    <a:pt x="168" y="158"/>
                  </a:cubicBezTo>
                  <a:cubicBezTo>
                    <a:pt x="165" y="158"/>
                    <a:pt x="165" y="158"/>
                    <a:pt x="165" y="158"/>
                  </a:cubicBezTo>
                  <a:cubicBezTo>
                    <a:pt x="165" y="153"/>
                    <a:pt x="165" y="153"/>
                    <a:pt x="165" y="153"/>
                  </a:cubicBezTo>
                  <a:cubicBezTo>
                    <a:pt x="151" y="152"/>
                    <a:pt x="151" y="152"/>
                    <a:pt x="151" y="152"/>
                  </a:cubicBezTo>
                  <a:cubicBezTo>
                    <a:pt x="159" y="144"/>
                    <a:pt x="159" y="144"/>
                    <a:pt x="159" y="144"/>
                  </a:cubicBezTo>
                  <a:cubicBezTo>
                    <a:pt x="159" y="141"/>
                    <a:pt x="159" y="141"/>
                    <a:pt x="159" y="141"/>
                  </a:cubicBezTo>
                  <a:cubicBezTo>
                    <a:pt x="145" y="141"/>
                    <a:pt x="145" y="141"/>
                    <a:pt x="145" y="141"/>
                  </a:cubicBezTo>
                  <a:cubicBezTo>
                    <a:pt x="141" y="145"/>
                    <a:pt x="141" y="145"/>
                    <a:pt x="141" y="145"/>
                  </a:cubicBezTo>
                  <a:cubicBezTo>
                    <a:pt x="134" y="145"/>
                    <a:pt x="134" y="145"/>
                    <a:pt x="134" y="145"/>
                  </a:cubicBezTo>
                  <a:cubicBezTo>
                    <a:pt x="129" y="150"/>
                    <a:pt x="129" y="150"/>
                    <a:pt x="129" y="150"/>
                  </a:cubicBezTo>
                  <a:cubicBezTo>
                    <a:pt x="125" y="148"/>
                    <a:pt x="125" y="148"/>
                    <a:pt x="125" y="148"/>
                  </a:cubicBezTo>
                  <a:cubicBezTo>
                    <a:pt x="125" y="128"/>
                    <a:pt x="125" y="128"/>
                    <a:pt x="125" y="128"/>
                  </a:cubicBezTo>
                  <a:cubicBezTo>
                    <a:pt x="120" y="122"/>
                    <a:pt x="120" y="122"/>
                    <a:pt x="120" y="122"/>
                  </a:cubicBezTo>
                  <a:cubicBezTo>
                    <a:pt x="119" y="114"/>
                    <a:pt x="119" y="114"/>
                    <a:pt x="119" y="114"/>
                  </a:cubicBezTo>
                  <a:cubicBezTo>
                    <a:pt x="102" y="114"/>
                    <a:pt x="102" y="114"/>
                    <a:pt x="102" y="114"/>
                  </a:cubicBezTo>
                  <a:cubicBezTo>
                    <a:pt x="91" y="108"/>
                    <a:pt x="91" y="108"/>
                    <a:pt x="91" y="108"/>
                  </a:cubicBezTo>
                  <a:cubicBezTo>
                    <a:pt x="86" y="108"/>
                    <a:pt x="86" y="108"/>
                    <a:pt x="86" y="108"/>
                  </a:cubicBezTo>
                  <a:cubicBezTo>
                    <a:pt x="82" y="111"/>
                    <a:pt x="82" y="111"/>
                    <a:pt x="82" y="111"/>
                  </a:cubicBezTo>
                  <a:cubicBezTo>
                    <a:pt x="82" y="117"/>
                    <a:pt x="82" y="117"/>
                    <a:pt x="82" y="117"/>
                  </a:cubicBezTo>
                  <a:cubicBezTo>
                    <a:pt x="78" y="117"/>
                    <a:pt x="78" y="117"/>
                    <a:pt x="78" y="117"/>
                  </a:cubicBezTo>
                  <a:cubicBezTo>
                    <a:pt x="74" y="113"/>
                    <a:pt x="74" y="113"/>
                    <a:pt x="74" y="113"/>
                  </a:cubicBezTo>
                  <a:cubicBezTo>
                    <a:pt x="60" y="111"/>
                    <a:pt x="60" y="111"/>
                    <a:pt x="60" y="111"/>
                  </a:cubicBezTo>
                  <a:cubicBezTo>
                    <a:pt x="47" y="105"/>
                    <a:pt x="47" y="105"/>
                    <a:pt x="47" y="105"/>
                  </a:cubicBezTo>
                  <a:cubicBezTo>
                    <a:pt x="12" y="105"/>
                    <a:pt x="12" y="105"/>
                    <a:pt x="12" y="105"/>
                  </a:cubicBezTo>
                  <a:cubicBezTo>
                    <a:pt x="7" y="110"/>
                    <a:pt x="7" y="110"/>
                    <a:pt x="7" y="110"/>
                  </a:cubicBezTo>
                  <a:cubicBezTo>
                    <a:pt x="7" y="114"/>
                    <a:pt x="7" y="114"/>
                    <a:pt x="7" y="114"/>
                  </a:cubicBezTo>
                  <a:cubicBezTo>
                    <a:pt x="0" y="121"/>
                    <a:pt x="0" y="121"/>
                    <a:pt x="0" y="121"/>
                  </a:cubicBezTo>
                  <a:cubicBezTo>
                    <a:pt x="0" y="126"/>
                    <a:pt x="0" y="126"/>
                    <a:pt x="0" y="126"/>
                  </a:cubicBezTo>
                  <a:cubicBezTo>
                    <a:pt x="14" y="126"/>
                    <a:pt x="14" y="126"/>
                    <a:pt x="14" y="126"/>
                  </a:cubicBezTo>
                  <a:cubicBezTo>
                    <a:pt x="23" y="126"/>
                    <a:pt x="23" y="126"/>
                    <a:pt x="23" y="126"/>
                  </a:cubicBezTo>
                  <a:cubicBezTo>
                    <a:pt x="23" y="131"/>
                    <a:pt x="23" y="131"/>
                    <a:pt x="23" y="131"/>
                  </a:cubicBezTo>
                  <a:cubicBezTo>
                    <a:pt x="14" y="131"/>
                    <a:pt x="14" y="131"/>
                    <a:pt x="14" y="131"/>
                  </a:cubicBezTo>
                  <a:cubicBezTo>
                    <a:pt x="10" y="134"/>
                    <a:pt x="10" y="134"/>
                    <a:pt x="10" y="134"/>
                  </a:cubicBezTo>
                  <a:cubicBezTo>
                    <a:pt x="8" y="143"/>
                    <a:pt x="8" y="143"/>
                    <a:pt x="8" y="143"/>
                  </a:cubicBezTo>
                  <a:cubicBezTo>
                    <a:pt x="13" y="143"/>
                    <a:pt x="13" y="143"/>
                    <a:pt x="13" y="143"/>
                  </a:cubicBezTo>
                  <a:cubicBezTo>
                    <a:pt x="16" y="140"/>
                    <a:pt x="16" y="140"/>
                    <a:pt x="16" y="140"/>
                  </a:cubicBezTo>
                  <a:cubicBezTo>
                    <a:pt x="22" y="140"/>
                    <a:pt x="22" y="140"/>
                    <a:pt x="22" y="140"/>
                  </a:cubicBezTo>
                  <a:cubicBezTo>
                    <a:pt x="26" y="145"/>
                    <a:pt x="26" y="145"/>
                    <a:pt x="26" y="145"/>
                  </a:cubicBezTo>
                  <a:cubicBezTo>
                    <a:pt x="26" y="150"/>
                    <a:pt x="26" y="150"/>
                    <a:pt x="26" y="150"/>
                  </a:cubicBezTo>
                  <a:cubicBezTo>
                    <a:pt x="23" y="152"/>
                    <a:pt x="23" y="152"/>
                    <a:pt x="23" y="152"/>
                  </a:cubicBezTo>
                  <a:cubicBezTo>
                    <a:pt x="2" y="152"/>
                    <a:pt x="2" y="152"/>
                    <a:pt x="2" y="152"/>
                  </a:cubicBezTo>
                  <a:cubicBezTo>
                    <a:pt x="2" y="155"/>
                    <a:pt x="2" y="155"/>
                    <a:pt x="2" y="155"/>
                  </a:cubicBezTo>
                  <a:cubicBezTo>
                    <a:pt x="6" y="159"/>
                    <a:pt x="6" y="159"/>
                    <a:pt x="6" y="159"/>
                  </a:cubicBezTo>
                  <a:cubicBezTo>
                    <a:pt x="6" y="164"/>
                    <a:pt x="6" y="164"/>
                    <a:pt x="6" y="164"/>
                  </a:cubicBezTo>
                  <a:cubicBezTo>
                    <a:pt x="11" y="165"/>
                    <a:pt x="11" y="165"/>
                    <a:pt x="11" y="165"/>
                  </a:cubicBezTo>
                  <a:cubicBezTo>
                    <a:pt x="11" y="176"/>
                    <a:pt x="11" y="176"/>
                    <a:pt x="11" y="176"/>
                  </a:cubicBezTo>
                  <a:cubicBezTo>
                    <a:pt x="5" y="182"/>
                    <a:pt x="5" y="182"/>
                    <a:pt x="5" y="182"/>
                  </a:cubicBezTo>
                  <a:cubicBezTo>
                    <a:pt x="13" y="190"/>
                    <a:pt x="13" y="190"/>
                    <a:pt x="13" y="190"/>
                  </a:cubicBezTo>
                  <a:cubicBezTo>
                    <a:pt x="20" y="188"/>
                    <a:pt x="20" y="188"/>
                    <a:pt x="20" y="188"/>
                  </a:cubicBezTo>
                  <a:cubicBezTo>
                    <a:pt x="20" y="188"/>
                    <a:pt x="17" y="183"/>
                    <a:pt x="20" y="183"/>
                  </a:cubicBezTo>
                  <a:cubicBezTo>
                    <a:pt x="22" y="183"/>
                    <a:pt x="33" y="183"/>
                    <a:pt x="33" y="183"/>
                  </a:cubicBezTo>
                  <a:cubicBezTo>
                    <a:pt x="36" y="180"/>
                    <a:pt x="36" y="180"/>
                    <a:pt x="36" y="180"/>
                  </a:cubicBezTo>
                  <a:cubicBezTo>
                    <a:pt x="41" y="189"/>
                    <a:pt x="41" y="189"/>
                    <a:pt x="41" y="189"/>
                  </a:cubicBezTo>
                  <a:cubicBezTo>
                    <a:pt x="48" y="189"/>
                    <a:pt x="48" y="189"/>
                    <a:pt x="48" y="189"/>
                  </a:cubicBezTo>
                  <a:cubicBezTo>
                    <a:pt x="59" y="200"/>
                    <a:pt x="59" y="200"/>
                    <a:pt x="59" y="200"/>
                  </a:cubicBezTo>
                  <a:cubicBezTo>
                    <a:pt x="57" y="207"/>
                    <a:pt x="57" y="207"/>
                    <a:pt x="57" y="207"/>
                  </a:cubicBezTo>
                  <a:cubicBezTo>
                    <a:pt x="68" y="207"/>
                    <a:pt x="68" y="207"/>
                    <a:pt x="68" y="207"/>
                  </a:cubicBezTo>
                  <a:cubicBezTo>
                    <a:pt x="72" y="217"/>
                    <a:pt x="72" y="217"/>
                    <a:pt x="72" y="217"/>
                  </a:cubicBezTo>
                  <a:cubicBezTo>
                    <a:pt x="77" y="217"/>
                    <a:pt x="77" y="217"/>
                    <a:pt x="77" y="217"/>
                  </a:cubicBezTo>
                  <a:cubicBezTo>
                    <a:pt x="79" y="213"/>
                    <a:pt x="79" y="213"/>
                    <a:pt x="79" y="213"/>
                  </a:cubicBezTo>
                  <a:cubicBezTo>
                    <a:pt x="83" y="213"/>
                    <a:pt x="83" y="213"/>
                    <a:pt x="83" y="213"/>
                  </a:cubicBezTo>
                  <a:cubicBezTo>
                    <a:pt x="84" y="218"/>
                    <a:pt x="84" y="218"/>
                    <a:pt x="84" y="218"/>
                  </a:cubicBezTo>
                  <a:cubicBezTo>
                    <a:pt x="80" y="222"/>
                    <a:pt x="80" y="222"/>
                    <a:pt x="80" y="222"/>
                  </a:cubicBezTo>
                  <a:cubicBezTo>
                    <a:pt x="73" y="221"/>
                    <a:pt x="73" y="221"/>
                    <a:pt x="73" y="221"/>
                  </a:cubicBezTo>
                  <a:cubicBezTo>
                    <a:pt x="73" y="226"/>
                    <a:pt x="73" y="226"/>
                    <a:pt x="73" y="226"/>
                  </a:cubicBezTo>
                  <a:cubicBezTo>
                    <a:pt x="70" y="229"/>
                    <a:pt x="70" y="229"/>
                    <a:pt x="70" y="229"/>
                  </a:cubicBezTo>
                  <a:cubicBezTo>
                    <a:pt x="71" y="240"/>
                    <a:pt x="71" y="240"/>
                    <a:pt x="71" y="240"/>
                  </a:cubicBezTo>
                  <a:cubicBezTo>
                    <a:pt x="77" y="240"/>
                    <a:pt x="77" y="240"/>
                    <a:pt x="77" y="240"/>
                  </a:cubicBezTo>
                  <a:cubicBezTo>
                    <a:pt x="77" y="233"/>
                    <a:pt x="77" y="233"/>
                    <a:pt x="77" y="233"/>
                  </a:cubicBezTo>
                  <a:cubicBezTo>
                    <a:pt x="86" y="233"/>
                    <a:pt x="86" y="233"/>
                    <a:pt x="86" y="233"/>
                  </a:cubicBezTo>
                  <a:cubicBezTo>
                    <a:pt x="89" y="229"/>
                    <a:pt x="89" y="229"/>
                    <a:pt x="89" y="229"/>
                  </a:cubicBezTo>
                  <a:cubicBezTo>
                    <a:pt x="97" y="228"/>
                    <a:pt x="97" y="228"/>
                    <a:pt x="97" y="228"/>
                  </a:cubicBezTo>
                  <a:cubicBezTo>
                    <a:pt x="97" y="234"/>
                    <a:pt x="97" y="234"/>
                    <a:pt x="97" y="234"/>
                  </a:cubicBezTo>
                  <a:cubicBezTo>
                    <a:pt x="89" y="234"/>
                    <a:pt x="89" y="234"/>
                    <a:pt x="89" y="234"/>
                  </a:cubicBezTo>
                  <a:cubicBezTo>
                    <a:pt x="89" y="241"/>
                    <a:pt x="89" y="241"/>
                    <a:pt x="89" y="241"/>
                  </a:cubicBezTo>
                  <a:cubicBezTo>
                    <a:pt x="95" y="247"/>
                    <a:pt x="95" y="247"/>
                    <a:pt x="95" y="247"/>
                  </a:cubicBezTo>
                  <a:cubicBezTo>
                    <a:pt x="104" y="240"/>
                    <a:pt x="104" y="240"/>
                    <a:pt x="104" y="240"/>
                  </a:cubicBezTo>
                  <a:cubicBezTo>
                    <a:pt x="110" y="246"/>
                    <a:pt x="110" y="246"/>
                    <a:pt x="110" y="246"/>
                  </a:cubicBezTo>
                  <a:cubicBezTo>
                    <a:pt x="119" y="246"/>
                    <a:pt x="119" y="246"/>
                    <a:pt x="119" y="246"/>
                  </a:cubicBezTo>
                  <a:cubicBezTo>
                    <a:pt x="118" y="248"/>
                    <a:pt x="118" y="248"/>
                    <a:pt x="118" y="248"/>
                  </a:cubicBezTo>
                  <a:cubicBezTo>
                    <a:pt x="107" y="248"/>
                    <a:pt x="107" y="248"/>
                    <a:pt x="107" y="248"/>
                  </a:cubicBezTo>
                  <a:cubicBezTo>
                    <a:pt x="100" y="262"/>
                    <a:pt x="100" y="262"/>
                    <a:pt x="100" y="262"/>
                  </a:cubicBezTo>
                  <a:cubicBezTo>
                    <a:pt x="119" y="272"/>
                    <a:pt x="119" y="272"/>
                    <a:pt x="119" y="272"/>
                  </a:cubicBezTo>
                  <a:cubicBezTo>
                    <a:pt x="138" y="270"/>
                    <a:pt x="138" y="270"/>
                    <a:pt x="138" y="270"/>
                  </a:cubicBezTo>
                  <a:cubicBezTo>
                    <a:pt x="147" y="279"/>
                    <a:pt x="147" y="279"/>
                    <a:pt x="147" y="279"/>
                  </a:cubicBezTo>
                  <a:cubicBezTo>
                    <a:pt x="147" y="282"/>
                    <a:pt x="147" y="282"/>
                    <a:pt x="147" y="282"/>
                  </a:cubicBezTo>
                  <a:cubicBezTo>
                    <a:pt x="136" y="274"/>
                    <a:pt x="136" y="274"/>
                    <a:pt x="136" y="274"/>
                  </a:cubicBezTo>
                  <a:cubicBezTo>
                    <a:pt x="120" y="274"/>
                    <a:pt x="120" y="274"/>
                    <a:pt x="120" y="274"/>
                  </a:cubicBezTo>
                  <a:cubicBezTo>
                    <a:pt x="120" y="281"/>
                    <a:pt x="120" y="281"/>
                    <a:pt x="120" y="281"/>
                  </a:cubicBezTo>
                  <a:cubicBezTo>
                    <a:pt x="117" y="284"/>
                    <a:pt x="117" y="284"/>
                    <a:pt x="117" y="284"/>
                  </a:cubicBezTo>
                  <a:cubicBezTo>
                    <a:pt x="116" y="291"/>
                    <a:pt x="116" y="291"/>
                    <a:pt x="116" y="291"/>
                  </a:cubicBezTo>
                  <a:cubicBezTo>
                    <a:pt x="128" y="291"/>
                    <a:pt x="128" y="291"/>
                    <a:pt x="128" y="291"/>
                  </a:cubicBezTo>
                  <a:cubicBezTo>
                    <a:pt x="128" y="302"/>
                    <a:pt x="128" y="302"/>
                    <a:pt x="128" y="302"/>
                  </a:cubicBezTo>
                  <a:cubicBezTo>
                    <a:pt x="117" y="310"/>
                    <a:pt x="117" y="310"/>
                    <a:pt x="117" y="310"/>
                  </a:cubicBezTo>
                  <a:cubicBezTo>
                    <a:pt x="117" y="323"/>
                    <a:pt x="117" y="323"/>
                    <a:pt x="117" y="323"/>
                  </a:cubicBezTo>
                  <a:cubicBezTo>
                    <a:pt x="124" y="331"/>
                    <a:pt x="124" y="331"/>
                    <a:pt x="124" y="331"/>
                  </a:cubicBezTo>
                  <a:cubicBezTo>
                    <a:pt x="124" y="349"/>
                    <a:pt x="124" y="349"/>
                    <a:pt x="124" y="349"/>
                  </a:cubicBezTo>
                  <a:cubicBezTo>
                    <a:pt x="128" y="354"/>
                    <a:pt x="128" y="354"/>
                    <a:pt x="128" y="354"/>
                  </a:cubicBezTo>
                  <a:cubicBezTo>
                    <a:pt x="128" y="365"/>
                    <a:pt x="128" y="365"/>
                    <a:pt x="128" y="365"/>
                  </a:cubicBezTo>
                  <a:cubicBezTo>
                    <a:pt x="143" y="380"/>
                    <a:pt x="143" y="380"/>
                    <a:pt x="143" y="380"/>
                  </a:cubicBezTo>
                  <a:cubicBezTo>
                    <a:pt x="159" y="380"/>
                    <a:pt x="159" y="380"/>
                    <a:pt x="159" y="380"/>
                  </a:cubicBezTo>
                  <a:cubicBezTo>
                    <a:pt x="162" y="383"/>
                    <a:pt x="162" y="383"/>
                    <a:pt x="162" y="383"/>
                  </a:cubicBezTo>
                  <a:cubicBezTo>
                    <a:pt x="170" y="383"/>
                    <a:pt x="170" y="383"/>
                    <a:pt x="170" y="383"/>
                  </a:cubicBezTo>
                  <a:cubicBezTo>
                    <a:pt x="157" y="395"/>
                    <a:pt x="157" y="395"/>
                    <a:pt x="157" y="395"/>
                  </a:cubicBezTo>
                  <a:cubicBezTo>
                    <a:pt x="157" y="417"/>
                    <a:pt x="157" y="417"/>
                    <a:pt x="157" y="417"/>
                  </a:cubicBezTo>
                  <a:cubicBezTo>
                    <a:pt x="154" y="421"/>
                    <a:pt x="154" y="421"/>
                    <a:pt x="154" y="421"/>
                  </a:cubicBezTo>
                  <a:cubicBezTo>
                    <a:pt x="154" y="431"/>
                    <a:pt x="154" y="431"/>
                    <a:pt x="154" y="431"/>
                  </a:cubicBezTo>
                  <a:cubicBezTo>
                    <a:pt x="151" y="434"/>
                    <a:pt x="151" y="434"/>
                    <a:pt x="151" y="434"/>
                  </a:cubicBezTo>
                  <a:cubicBezTo>
                    <a:pt x="146" y="429"/>
                    <a:pt x="146" y="429"/>
                    <a:pt x="146" y="429"/>
                  </a:cubicBezTo>
                  <a:cubicBezTo>
                    <a:pt x="139" y="436"/>
                    <a:pt x="139" y="436"/>
                    <a:pt x="139" y="436"/>
                  </a:cubicBezTo>
                  <a:cubicBezTo>
                    <a:pt x="139" y="440"/>
                    <a:pt x="139" y="440"/>
                    <a:pt x="139" y="440"/>
                  </a:cubicBezTo>
                  <a:cubicBezTo>
                    <a:pt x="147" y="442"/>
                    <a:pt x="147" y="442"/>
                    <a:pt x="147" y="442"/>
                  </a:cubicBezTo>
                  <a:cubicBezTo>
                    <a:pt x="147" y="447"/>
                    <a:pt x="147" y="447"/>
                    <a:pt x="147" y="447"/>
                  </a:cubicBezTo>
                  <a:cubicBezTo>
                    <a:pt x="162" y="463"/>
                    <a:pt x="162" y="463"/>
                    <a:pt x="162" y="463"/>
                  </a:cubicBezTo>
                  <a:cubicBezTo>
                    <a:pt x="162" y="463"/>
                    <a:pt x="161" y="476"/>
                    <a:pt x="162" y="477"/>
                  </a:cubicBezTo>
                  <a:cubicBezTo>
                    <a:pt x="164" y="479"/>
                    <a:pt x="165" y="482"/>
                    <a:pt x="165" y="482"/>
                  </a:cubicBezTo>
                  <a:cubicBezTo>
                    <a:pt x="164" y="489"/>
                    <a:pt x="164" y="489"/>
                    <a:pt x="164" y="489"/>
                  </a:cubicBezTo>
                  <a:cubicBezTo>
                    <a:pt x="164" y="499"/>
                    <a:pt x="164" y="499"/>
                    <a:pt x="164" y="499"/>
                  </a:cubicBezTo>
                  <a:cubicBezTo>
                    <a:pt x="167" y="502"/>
                    <a:pt x="167" y="502"/>
                    <a:pt x="167" y="502"/>
                  </a:cubicBezTo>
                  <a:cubicBezTo>
                    <a:pt x="167" y="522"/>
                    <a:pt x="167" y="522"/>
                    <a:pt x="167" y="522"/>
                  </a:cubicBezTo>
                  <a:cubicBezTo>
                    <a:pt x="159" y="506"/>
                    <a:pt x="159" y="506"/>
                    <a:pt x="159" y="506"/>
                  </a:cubicBezTo>
                  <a:cubicBezTo>
                    <a:pt x="159" y="484"/>
                    <a:pt x="159" y="484"/>
                    <a:pt x="159" y="484"/>
                  </a:cubicBezTo>
                  <a:cubicBezTo>
                    <a:pt x="154" y="480"/>
                    <a:pt x="154" y="480"/>
                    <a:pt x="154" y="480"/>
                  </a:cubicBezTo>
                  <a:cubicBezTo>
                    <a:pt x="155" y="471"/>
                    <a:pt x="155" y="471"/>
                    <a:pt x="155" y="471"/>
                  </a:cubicBezTo>
                  <a:cubicBezTo>
                    <a:pt x="148" y="464"/>
                    <a:pt x="148" y="464"/>
                    <a:pt x="148" y="464"/>
                  </a:cubicBezTo>
                  <a:cubicBezTo>
                    <a:pt x="148" y="454"/>
                    <a:pt x="148" y="454"/>
                    <a:pt x="148" y="454"/>
                  </a:cubicBezTo>
                  <a:cubicBezTo>
                    <a:pt x="144" y="451"/>
                    <a:pt x="144" y="451"/>
                    <a:pt x="144" y="451"/>
                  </a:cubicBezTo>
                  <a:cubicBezTo>
                    <a:pt x="141" y="454"/>
                    <a:pt x="141" y="454"/>
                    <a:pt x="141" y="454"/>
                  </a:cubicBezTo>
                  <a:cubicBezTo>
                    <a:pt x="139" y="467"/>
                    <a:pt x="139" y="467"/>
                    <a:pt x="139" y="467"/>
                  </a:cubicBezTo>
                  <a:cubicBezTo>
                    <a:pt x="134" y="480"/>
                    <a:pt x="134" y="480"/>
                    <a:pt x="134" y="480"/>
                  </a:cubicBezTo>
                  <a:cubicBezTo>
                    <a:pt x="132" y="494"/>
                    <a:pt x="132" y="494"/>
                    <a:pt x="132" y="494"/>
                  </a:cubicBezTo>
                  <a:cubicBezTo>
                    <a:pt x="124" y="502"/>
                    <a:pt x="124" y="502"/>
                    <a:pt x="124" y="502"/>
                  </a:cubicBezTo>
                  <a:cubicBezTo>
                    <a:pt x="117" y="518"/>
                    <a:pt x="117" y="518"/>
                    <a:pt x="117" y="518"/>
                  </a:cubicBezTo>
                  <a:cubicBezTo>
                    <a:pt x="114" y="530"/>
                    <a:pt x="114" y="530"/>
                    <a:pt x="114" y="530"/>
                  </a:cubicBezTo>
                  <a:cubicBezTo>
                    <a:pt x="117" y="533"/>
                    <a:pt x="117" y="533"/>
                    <a:pt x="117" y="533"/>
                  </a:cubicBezTo>
                  <a:cubicBezTo>
                    <a:pt x="125" y="533"/>
                    <a:pt x="125" y="533"/>
                    <a:pt x="125" y="533"/>
                  </a:cubicBezTo>
                  <a:cubicBezTo>
                    <a:pt x="130" y="533"/>
                    <a:pt x="130" y="533"/>
                    <a:pt x="130" y="533"/>
                  </a:cubicBezTo>
                  <a:cubicBezTo>
                    <a:pt x="128" y="542"/>
                    <a:pt x="128" y="542"/>
                    <a:pt x="128" y="542"/>
                  </a:cubicBezTo>
                  <a:cubicBezTo>
                    <a:pt x="125" y="542"/>
                    <a:pt x="125" y="542"/>
                    <a:pt x="125" y="542"/>
                  </a:cubicBezTo>
                  <a:cubicBezTo>
                    <a:pt x="122" y="539"/>
                    <a:pt x="122" y="539"/>
                    <a:pt x="122" y="539"/>
                  </a:cubicBezTo>
                  <a:cubicBezTo>
                    <a:pt x="110" y="543"/>
                    <a:pt x="110" y="543"/>
                    <a:pt x="110" y="543"/>
                  </a:cubicBezTo>
                  <a:cubicBezTo>
                    <a:pt x="97" y="578"/>
                    <a:pt x="97" y="578"/>
                    <a:pt x="97" y="578"/>
                  </a:cubicBezTo>
                  <a:cubicBezTo>
                    <a:pt x="84" y="601"/>
                    <a:pt x="84" y="601"/>
                    <a:pt x="84" y="601"/>
                  </a:cubicBezTo>
                  <a:cubicBezTo>
                    <a:pt x="71" y="628"/>
                    <a:pt x="71" y="628"/>
                    <a:pt x="71" y="628"/>
                  </a:cubicBezTo>
                  <a:cubicBezTo>
                    <a:pt x="61" y="637"/>
                    <a:pt x="61" y="637"/>
                    <a:pt x="61" y="637"/>
                  </a:cubicBezTo>
                  <a:cubicBezTo>
                    <a:pt x="51" y="642"/>
                    <a:pt x="51" y="642"/>
                    <a:pt x="51" y="642"/>
                  </a:cubicBezTo>
                  <a:cubicBezTo>
                    <a:pt x="56" y="647"/>
                    <a:pt x="56" y="647"/>
                    <a:pt x="56" y="647"/>
                  </a:cubicBezTo>
                  <a:cubicBezTo>
                    <a:pt x="60" y="650"/>
                    <a:pt x="60" y="650"/>
                    <a:pt x="60" y="650"/>
                  </a:cubicBezTo>
                  <a:cubicBezTo>
                    <a:pt x="64" y="654"/>
                    <a:pt x="64" y="654"/>
                    <a:pt x="64" y="654"/>
                  </a:cubicBezTo>
                  <a:cubicBezTo>
                    <a:pt x="67" y="654"/>
                    <a:pt x="67" y="654"/>
                    <a:pt x="67" y="654"/>
                  </a:cubicBezTo>
                  <a:cubicBezTo>
                    <a:pt x="69" y="662"/>
                    <a:pt x="69" y="662"/>
                    <a:pt x="69" y="662"/>
                  </a:cubicBezTo>
                  <a:cubicBezTo>
                    <a:pt x="61" y="671"/>
                    <a:pt x="61" y="671"/>
                    <a:pt x="61" y="671"/>
                  </a:cubicBezTo>
                  <a:cubicBezTo>
                    <a:pt x="60" y="684"/>
                    <a:pt x="60" y="684"/>
                    <a:pt x="60" y="684"/>
                  </a:cubicBezTo>
                  <a:cubicBezTo>
                    <a:pt x="72" y="684"/>
                    <a:pt x="72" y="684"/>
                    <a:pt x="72" y="684"/>
                  </a:cubicBezTo>
                  <a:cubicBezTo>
                    <a:pt x="72" y="679"/>
                    <a:pt x="72" y="679"/>
                    <a:pt x="72" y="679"/>
                  </a:cubicBezTo>
                  <a:cubicBezTo>
                    <a:pt x="78" y="679"/>
                    <a:pt x="78" y="679"/>
                    <a:pt x="78" y="679"/>
                  </a:cubicBezTo>
                  <a:cubicBezTo>
                    <a:pt x="76" y="691"/>
                    <a:pt x="76" y="691"/>
                    <a:pt x="76" y="691"/>
                  </a:cubicBezTo>
                  <a:cubicBezTo>
                    <a:pt x="90" y="699"/>
                    <a:pt x="90" y="699"/>
                    <a:pt x="90" y="699"/>
                  </a:cubicBezTo>
                  <a:cubicBezTo>
                    <a:pt x="104" y="699"/>
                    <a:pt x="104" y="699"/>
                    <a:pt x="104" y="699"/>
                  </a:cubicBezTo>
                  <a:cubicBezTo>
                    <a:pt x="104" y="707"/>
                    <a:pt x="104" y="707"/>
                    <a:pt x="104" y="707"/>
                  </a:cubicBezTo>
                  <a:cubicBezTo>
                    <a:pt x="106" y="716"/>
                    <a:pt x="106" y="716"/>
                    <a:pt x="106" y="716"/>
                  </a:cubicBezTo>
                  <a:cubicBezTo>
                    <a:pt x="114" y="724"/>
                    <a:pt x="114" y="724"/>
                    <a:pt x="114" y="724"/>
                  </a:cubicBezTo>
                  <a:cubicBezTo>
                    <a:pt x="122" y="724"/>
                    <a:pt x="122" y="724"/>
                    <a:pt x="122" y="724"/>
                  </a:cubicBezTo>
                  <a:cubicBezTo>
                    <a:pt x="126" y="728"/>
                    <a:pt x="126" y="728"/>
                    <a:pt x="126" y="728"/>
                  </a:cubicBezTo>
                  <a:cubicBezTo>
                    <a:pt x="139" y="742"/>
                    <a:pt x="139" y="742"/>
                    <a:pt x="139" y="742"/>
                  </a:cubicBezTo>
                  <a:cubicBezTo>
                    <a:pt x="139" y="749"/>
                    <a:pt x="139" y="749"/>
                    <a:pt x="139" y="749"/>
                  </a:cubicBezTo>
                  <a:cubicBezTo>
                    <a:pt x="160" y="750"/>
                    <a:pt x="160" y="750"/>
                    <a:pt x="160" y="750"/>
                  </a:cubicBezTo>
                  <a:cubicBezTo>
                    <a:pt x="170" y="755"/>
                    <a:pt x="170" y="755"/>
                    <a:pt x="170" y="755"/>
                  </a:cubicBezTo>
                  <a:cubicBezTo>
                    <a:pt x="176" y="755"/>
                    <a:pt x="176" y="755"/>
                    <a:pt x="176" y="755"/>
                  </a:cubicBezTo>
                  <a:cubicBezTo>
                    <a:pt x="182" y="756"/>
                    <a:pt x="182" y="756"/>
                    <a:pt x="182" y="756"/>
                  </a:cubicBezTo>
                  <a:cubicBezTo>
                    <a:pt x="182" y="751"/>
                    <a:pt x="182" y="751"/>
                    <a:pt x="182" y="751"/>
                  </a:cubicBezTo>
                  <a:cubicBezTo>
                    <a:pt x="189" y="748"/>
                    <a:pt x="189" y="748"/>
                    <a:pt x="189" y="748"/>
                  </a:cubicBezTo>
                  <a:cubicBezTo>
                    <a:pt x="194" y="748"/>
                    <a:pt x="194" y="748"/>
                    <a:pt x="194" y="748"/>
                  </a:cubicBezTo>
                  <a:cubicBezTo>
                    <a:pt x="194" y="755"/>
                    <a:pt x="194" y="755"/>
                    <a:pt x="194" y="755"/>
                  </a:cubicBezTo>
                  <a:cubicBezTo>
                    <a:pt x="200" y="755"/>
                    <a:pt x="200" y="755"/>
                    <a:pt x="200" y="755"/>
                  </a:cubicBezTo>
                  <a:cubicBezTo>
                    <a:pt x="209" y="761"/>
                    <a:pt x="209" y="761"/>
                    <a:pt x="209" y="761"/>
                  </a:cubicBezTo>
                  <a:cubicBezTo>
                    <a:pt x="215" y="761"/>
                    <a:pt x="215" y="761"/>
                    <a:pt x="215" y="761"/>
                  </a:cubicBezTo>
                  <a:cubicBezTo>
                    <a:pt x="215" y="766"/>
                    <a:pt x="215" y="766"/>
                    <a:pt x="215" y="766"/>
                  </a:cubicBezTo>
                  <a:cubicBezTo>
                    <a:pt x="227" y="767"/>
                    <a:pt x="227" y="767"/>
                    <a:pt x="227" y="767"/>
                  </a:cubicBezTo>
                  <a:cubicBezTo>
                    <a:pt x="245" y="785"/>
                    <a:pt x="245" y="785"/>
                    <a:pt x="245" y="785"/>
                  </a:cubicBezTo>
                  <a:cubicBezTo>
                    <a:pt x="250" y="788"/>
                    <a:pt x="250" y="788"/>
                    <a:pt x="250" y="788"/>
                  </a:cubicBezTo>
                  <a:cubicBezTo>
                    <a:pt x="255" y="788"/>
                    <a:pt x="255" y="788"/>
                    <a:pt x="255" y="788"/>
                  </a:cubicBezTo>
                  <a:cubicBezTo>
                    <a:pt x="265" y="792"/>
                    <a:pt x="265" y="792"/>
                    <a:pt x="265" y="792"/>
                  </a:cubicBezTo>
                  <a:cubicBezTo>
                    <a:pt x="265" y="797"/>
                    <a:pt x="265" y="797"/>
                    <a:pt x="265" y="797"/>
                  </a:cubicBezTo>
                  <a:cubicBezTo>
                    <a:pt x="265" y="803"/>
                    <a:pt x="265" y="803"/>
                    <a:pt x="265" y="803"/>
                  </a:cubicBezTo>
                  <a:cubicBezTo>
                    <a:pt x="265" y="807"/>
                    <a:pt x="265" y="807"/>
                    <a:pt x="265" y="807"/>
                  </a:cubicBezTo>
                  <a:cubicBezTo>
                    <a:pt x="286" y="821"/>
                    <a:pt x="286" y="821"/>
                    <a:pt x="286" y="821"/>
                  </a:cubicBezTo>
                  <a:cubicBezTo>
                    <a:pt x="296" y="819"/>
                    <a:pt x="296" y="819"/>
                    <a:pt x="296" y="819"/>
                  </a:cubicBezTo>
                  <a:cubicBezTo>
                    <a:pt x="308" y="819"/>
                    <a:pt x="308" y="819"/>
                    <a:pt x="308" y="819"/>
                  </a:cubicBezTo>
                  <a:cubicBezTo>
                    <a:pt x="314" y="825"/>
                    <a:pt x="314" y="825"/>
                    <a:pt x="314" y="825"/>
                  </a:cubicBezTo>
                  <a:cubicBezTo>
                    <a:pt x="322" y="828"/>
                    <a:pt x="322" y="828"/>
                    <a:pt x="322" y="828"/>
                  </a:cubicBezTo>
                  <a:cubicBezTo>
                    <a:pt x="325" y="825"/>
                    <a:pt x="325" y="825"/>
                    <a:pt x="325" y="825"/>
                  </a:cubicBezTo>
                  <a:cubicBezTo>
                    <a:pt x="328" y="823"/>
                    <a:pt x="328" y="823"/>
                    <a:pt x="328" y="823"/>
                  </a:cubicBezTo>
                  <a:cubicBezTo>
                    <a:pt x="337" y="823"/>
                    <a:pt x="337" y="823"/>
                    <a:pt x="337" y="823"/>
                  </a:cubicBezTo>
                  <a:cubicBezTo>
                    <a:pt x="341" y="818"/>
                    <a:pt x="341" y="818"/>
                    <a:pt x="341" y="818"/>
                  </a:cubicBezTo>
                  <a:cubicBezTo>
                    <a:pt x="353" y="818"/>
                    <a:pt x="353" y="818"/>
                    <a:pt x="353" y="818"/>
                  </a:cubicBezTo>
                  <a:cubicBezTo>
                    <a:pt x="353" y="794"/>
                    <a:pt x="353" y="794"/>
                    <a:pt x="353" y="794"/>
                  </a:cubicBezTo>
                  <a:cubicBezTo>
                    <a:pt x="353" y="784"/>
                    <a:pt x="353" y="784"/>
                    <a:pt x="353" y="784"/>
                  </a:cubicBezTo>
                  <a:cubicBezTo>
                    <a:pt x="357" y="773"/>
                    <a:pt x="357" y="773"/>
                    <a:pt x="357" y="773"/>
                  </a:cubicBezTo>
                  <a:cubicBezTo>
                    <a:pt x="361" y="769"/>
                    <a:pt x="361" y="769"/>
                    <a:pt x="361" y="769"/>
                  </a:cubicBezTo>
                  <a:cubicBezTo>
                    <a:pt x="373" y="760"/>
                    <a:pt x="373" y="760"/>
                    <a:pt x="373" y="760"/>
                  </a:cubicBezTo>
                  <a:cubicBezTo>
                    <a:pt x="376" y="757"/>
                    <a:pt x="376" y="757"/>
                    <a:pt x="376" y="757"/>
                  </a:cubicBezTo>
                  <a:cubicBezTo>
                    <a:pt x="389" y="756"/>
                    <a:pt x="389" y="756"/>
                    <a:pt x="389" y="756"/>
                  </a:cubicBezTo>
                  <a:cubicBezTo>
                    <a:pt x="400" y="756"/>
                    <a:pt x="400" y="756"/>
                    <a:pt x="400" y="756"/>
                  </a:cubicBezTo>
                  <a:cubicBezTo>
                    <a:pt x="405" y="750"/>
                    <a:pt x="405" y="750"/>
                    <a:pt x="405" y="750"/>
                  </a:cubicBezTo>
                  <a:cubicBezTo>
                    <a:pt x="416" y="750"/>
                    <a:pt x="416" y="750"/>
                    <a:pt x="416" y="750"/>
                  </a:cubicBezTo>
                  <a:cubicBezTo>
                    <a:pt x="420" y="746"/>
                    <a:pt x="420" y="746"/>
                    <a:pt x="420" y="746"/>
                  </a:cubicBezTo>
                  <a:cubicBezTo>
                    <a:pt x="430" y="745"/>
                    <a:pt x="430" y="745"/>
                    <a:pt x="430" y="745"/>
                  </a:cubicBezTo>
                  <a:cubicBezTo>
                    <a:pt x="436" y="739"/>
                    <a:pt x="436" y="739"/>
                    <a:pt x="436" y="739"/>
                  </a:cubicBezTo>
                  <a:cubicBezTo>
                    <a:pt x="448" y="736"/>
                    <a:pt x="448" y="736"/>
                    <a:pt x="448" y="736"/>
                  </a:cubicBezTo>
                  <a:cubicBezTo>
                    <a:pt x="448" y="747"/>
                    <a:pt x="448" y="747"/>
                    <a:pt x="448" y="747"/>
                  </a:cubicBezTo>
                  <a:cubicBezTo>
                    <a:pt x="451" y="751"/>
                    <a:pt x="451" y="751"/>
                    <a:pt x="451" y="751"/>
                  </a:cubicBezTo>
                  <a:cubicBezTo>
                    <a:pt x="465" y="756"/>
                    <a:pt x="465" y="756"/>
                    <a:pt x="465" y="756"/>
                  </a:cubicBezTo>
                  <a:cubicBezTo>
                    <a:pt x="469" y="759"/>
                    <a:pt x="469" y="759"/>
                    <a:pt x="469" y="759"/>
                  </a:cubicBezTo>
                  <a:cubicBezTo>
                    <a:pt x="469" y="767"/>
                    <a:pt x="469" y="767"/>
                    <a:pt x="469" y="767"/>
                  </a:cubicBezTo>
                  <a:cubicBezTo>
                    <a:pt x="488" y="768"/>
                    <a:pt x="488" y="768"/>
                    <a:pt x="488" y="768"/>
                  </a:cubicBezTo>
                  <a:cubicBezTo>
                    <a:pt x="488" y="760"/>
                    <a:pt x="488" y="760"/>
                    <a:pt x="488" y="760"/>
                  </a:cubicBezTo>
                  <a:cubicBezTo>
                    <a:pt x="494" y="760"/>
                    <a:pt x="494" y="760"/>
                    <a:pt x="494" y="760"/>
                  </a:cubicBezTo>
                  <a:cubicBezTo>
                    <a:pt x="499" y="765"/>
                    <a:pt x="499" y="765"/>
                    <a:pt x="499" y="765"/>
                  </a:cubicBezTo>
                  <a:cubicBezTo>
                    <a:pt x="499" y="770"/>
                    <a:pt x="499" y="770"/>
                    <a:pt x="499" y="770"/>
                  </a:cubicBezTo>
                  <a:cubicBezTo>
                    <a:pt x="506" y="777"/>
                    <a:pt x="506" y="777"/>
                    <a:pt x="506" y="777"/>
                  </a:cubicBezTo>
                  <a:cubicBezTo>
                    <a:pt x="518" y="777"/>
                    <a:pt x="518" y="777"/>
                    <a:pt x="518" y="777"/>
                  </a:cubicBezTo>
                  <a:cubicBezTo>
                    <a:pt x="518" y="787"/>
                    <a:pt x="518" y="787"/>
                    <a:pt x="518" y="787"/>
                  </a:cubicBezTo>
                  <a:cubicBezTo>
                    <a:pt x="525" y="793"/>
                    <a:pt x="525" y="793"/>
                    <a:pt x="525" y="793"/>
                  </a:cubicBezTo>
                  <a:cubicBezTo>
                    <a:pt x="534" y="793"/>
                    <a:pt x="534" y="793"/>
                    <a:pt x="534" y="793"/>
                  </a:cubicBezTo>
                  <a:cubicBezTo>
                    <a:pt x="540" y="799"/>
                    <a:pt x="540" y="799"/>
                    <a:pt x="540" y="799"/>
                  </a:cubicBezTo>
                  <a:cubicBezTo>
                    <a:pt x="540" y="810"/>
                    <a:pt x="540" y="810"/>
                    <a:pt x="540" y="810"/>
                  </a:cubicBezTo>
                  <a:cubicBezTo>
                    <a:pt x="552" y="810"/>
                    <a:pt x="552" y="810"/>
                    <a:pt x="552" y="810"/>
                  </a:cubicBezTo>
                  <a:cubicBezTo>
                    <a:pt x="563" y="809"/>
                    <a:pt x="563" y="809"/>
                    <a:pt x="563" y="809"/>
                  </a:cubicBezTo>
                  <a:cubicBezTo>
                    <a:pt x="563" y="813"/>
                    <a:pt x="563" y="813"/>
                    <a:pt x="563" y="813"/>
                  </a:cubicBezTo>
                  <a:cubicBezTo>
                    <a:pt x="575" y="814"/>
                    <a:pt x="575" y="814"/>
                    <a:pt x="575" y="814"/>
                  </a:cubicBezTo>
                  <a:cubicBezTo>
                    <a:pt x="580" y="807"/>
                    <a:pt x="580" y="807"/>
                    <a:pt x="580" y="807"/>
                  </a:cubicBezTo>
                  <a:cubicBezTo>
                    <a:pt x="583" y="807"/>
                    <a:pt x="583" y="807"/>
                    <a:pt x="583" y="807"/>
                  </a:cubicBezTo>
                  <a:cubicBezTo>
                    <a:pt x="586" y="811"/>
                    <a:pt x="586" y="811"/>
                    <a:pt x="586" y="811"/>
                  </a:cubicBezTo>
                  <a:cubicBezTo>
                    <a:pt x="592" y="811"/>
                    <a:pt x="592" y="811"/>
                    <a:pt x="592" y="811"/>
                  </a:cubicBezTo>
                  <a:cubicBezTo>
                    <a:pt x="595" y="808"/>
                    <a:pt x="595" y="808"/>
                    <a:pt x="595" y="808"/>
                  </a:cubicBezTo>
                  <a:cubicBezTo>
                    <a:pt x="608" y="808"/>
                    <a:pt x="608" y="808"/>
                    <a:pt x="608" y="808"/>
                  </a:cubicBezTo>
                  <a:cubicBezTo>
                    <a:pt x="609" y="801"/>
                    <a:pt x="609" y="801"/>
                    <a:pt x="609" y="801"/>
                  </a:cubicBezTo>
                  <a:cubicBezTo>
                    <a:pt x="605" y="797"/>
                    <a:pt x="605" y="797"/>
                    <a:pt x="605" y="797"/>
                  </a:cubicBezTo>
                  <a:cubicBezTo>
                    <a:pt x="616" y="787"/>
                    <a:pt x="616" y="787"/>
                    <a:pt x="616" y="787"/>
                  </a:cubicBezTo>
                  <a:cubicBezTo>
                    <a:pt x="642" y="785"/>
                    <a:pt x="642" y="785"/>
                    <a:pt x="642" y="785"/>
                  </a:cubicBezTo>
                  <a:cubicBezTo>
                    <a:pt x="644" y="776"/>
                    <a:pt x="644" y="776"/>
                    <a:pt x="644" y="776"/>
                  </a:cubicBezTo>
                  <a:cubicBezTo>
                    <a:pt x="655" y="765"/>
                    <a:pt x="655" y="765"/>
                    <a:pt x="655" y="765"/>
                  </a:cubicBezTo>
                  <a:cubicBezTo>
                    <a:pt x="666" y="765"/>
                    <a:pt x="666" y="765"/>
                    <a:pt x="666" y="765"/>
                  </a:cubicBezTo>
                  <a:cubicBezTo>
                    <a:pt x="686" y="762"/>
                    <a:pt x="686" y="762"/>
                    <a:pt x="686" y="762"/>
                  </a:cubicBezTo>
                  <a:cubicBezTo>
                    <a:pt x="683" y="752"/>
                    <a:pt x="683" y="752"/>
                    <a:pt x="683" y="752"/>
                  </a:cubicBezTo>
                  <a:cubicBezTo>
                    <a:pt x="679" y="743"/>
                    <a:pt x="679" y="743"/>
                    <a:pt x="679" y="743"/>
                  </a:cubicBezTo>
                  <a:cubicBezTo>
                    <a:pt x="679" y="738"/>
                    <a:pt x="679" y="738"/>
                    <a:pt x="679" y="738"/>
                  </a:cubicBezTo>
                  <a:cubicBezTo>
                    <a:pt x="688" y="732"/>
                    <a:pt x="688" y="732"/>
                    <a:pt x="688" y="732"/>
                  </a:cubicBezTo>
                  <a:cubicBezTo>
                    <a:pt x="689" y="726"/>
                    <a:pt x="689" y="726"/>
                    <a:pt x="689" y="726"/>
                  </a:cubicBezTo>
                  <a:cubicBezTo>
                    <a:pt x="686" y="722"/>
                    <a:pt x="686" y="722"/>
                    <a:pt x="686" y="722"/>
                  </a:cubicBezTo>
                  <a:cubicBezTo>
                    <a:pt x="676" y="723"/>
                    <a:pt x="676" y="723"/>
                    <a:pt x="676" y="723"/>
                  </a:cubicBezTo>
                  <a:cubicBezTo>
                    <a:pt x="666" y="721"/>
                    <a:pt x="666" y="721"/>
                    <a:pt x="666" y="721"/>
                  </a:cubicBezTo>
                  <a:cubicBezTo>
                    <a:pt x="658" y="721"/>
                    <a:pt x="658" y="721"/>
                    <a:pt x="658" y="721"/>
                  </a:cubicBezTo>
                  <a:cubicBezTo>
                    <a:pt x="647" y="710"/>
                    <a:pt x="647" y="710"/>
                    <a:pt x="647" y="710"/>
                  </a:cubicBezTo>
                  <a:cubicBezTo>
                    <a:pt x="647" y="698"/>
                    <a:pt x="647" y="698"/>
                    <a:pt x="647" y="698"/>
                  </a:cubicBezTo>
                  <a:cubicBezTo>
                    <a:pt x="640" y="698"/>
                    <a:pt x="640" y="698"/>
                    <a:pt x="640" y="698"/>
                  </a:cubicBezTo>
                  <a:cubicBezTo>
                    <a:pt x="640" y="683"/>
                    <a:pt x="640" y="683"/>
                    <a:pt x="640" y="683"/>
                  </a:cubicBezTo>
                  <a:cubicBezTo>
                    <a:pt x="654" y="680"/>
                    <a:pt x="654" y="680"/>
                    <a:pt x="654" y="680"/>
                  </a:cubicBezTo>
                  <a:cubicBezTo>
                    <a:pt x="654" y="664"/>
                    <a:pt x="654" y="664"/>
                    <a:pt x="654" y="664"/>
                  </a:cubicBezTo>
                  <a:cubicBezTo>
                    <a:pt x="637" y="655"/>
                    <a:pt x="637" y="655"/>
                    <a:pt x="637" y="655"/>
                  </a:cubicBezTo>
                  <a:cubicBezTo>
                    <a:pt x="637" y="640"/>
                    <a:pt x="637" y="640"/>
                    <a:pt x="637" y="640"/>
                  </a:cubicBezTo>
                  <a:cubicBezTo>
                    <a:pt x="646" y="631"/>
                    <a:pt x="646" y="631"/>
                    <a:pt x="646" y="631"/>
                  </a:cubicBezTo>
                  <a:cubicBezTo>
                    <a:pt x="661" y="631"/>
                    <a:pt x="661" y="631"/>
                    <a:pt x="661" y="631"/>
                  </a:cubicBezTo>
                  <a:cubicBezTo>
                    <a:pt x="661" y="606"/>
                    <a:pt x="661" y="606"/>
                    <a:pt x="661" y="606"/>
                  </a:cubicBezTo>
                  <a:cubicBezTo>
                    <a:pt x="655" y="600"/>
                    <a:pt x="655" y="600"/>
                    <a:pt x="655" y="600"/>
                  </a:cubicBezTo>
                  <a:cubicBezTo>
                    <a:pt x="655" y="592"/>
                    <a:pt x="655" y="592"/>
                    <a:pt x="655" y="592"/>
                  </a:cubicBezTo>
                  <a:cubicBezTo>
                    <a:pt x="645" y="582"/>
                    <a:pt x="645" y="582"/>
                    <a:pt x="645" y="582"/>
                  </a:cubicBezTo>
                  <a:cubicBezTo>
                    <a:pt x="645" y="577"/>
                    <a:pt x="645" y="577"/>
                    <a:pt x="645" y="577"/>
                  </a:cubicBezTo>
                  <a:cubicBezTo>
                    <a:pt x="656" y="573"/>
                    <a:pt x="656" y="573"/>
                    <a:pt x="656" y="573"/>
                  </a:cubicBezTo>
                  <a:cubicBezTo>
                    <a:pt x="671" y="559"/>
                    <a:pt x="671" y="559"/>
                    <a:pt x="671" y="559"/>
                  </a:cubicBezTo>
                  <a:cubicBezTo>
                    <a:pt x="663" y="551"/>
                    <a:pt x="663" y="551"/>
                    <a:pt x="663" y="551"/>
                  </a:cubicBezTo>
                  <a:cubicBezTo>
                    <a:pt x="662" y="540"/>
                    <a:pt x="662" y="540"/>
                    <a:pt x="662" y="540"/>
                  </a:cubicBezTo>
                  <a:cubicBezTo>
                    <a:pt x="658" y="535"/>
                    <a:pt x="658" y="535"/>
                    <a:pt x="658" y="535"/>
                  </a:cubicBezTo>
                  <a:cubicBezTo>
                    <a:pt x="658" y="521"/>
                    <a:pt x="658" y="521"/>
                    <a:pt x="658" y="521"/>
                  </a:cubicBezTo>
                  <a:cubicBezTo>
                    <a:pt x="653" y="513"/>
                    <a:pt x="653" y="513"/>
                    <a:pt x="653" y="513"/>
                  </a:cubicBezTo>
                  <a:cubicBezTo>
                    <a:pt x="655" y="496"/>
                    <a:pt x="655" y="496"/>
                    <a:pt x="655" y="496"/>
                  </a:cubicBezTo>
                  <a:cubicBezTo>
                    <a:pt x="647" y="496"/>
                    <a:pt x="647" y="496"/>
                    <a:pt x="647" y="496"/>
                  </a:cubicBezTo>
                  <a:cubicBezTo>
                    <a:pt x="629" y="497"/>
                    <a:pt x="629" y="497"/>
                    <a:pt x="629" y="497"/>
                  </a:cubicBezTo>
                  <a:cubicBezTo>
                    <a:pt x="621" y="505"/>
                    <a:pt x="621" y="505"/>
                    <a:pt x="621" y="505"/>
                  </a:cubicBezTo>
                  <a:cubicBezTo>
                    <a:pt x="621" y="512"/>
                    <a:pt x="621" y="512"/>
                    <a:pt x="621" y="512"/>
                  </a:cubicBezTo>
                  <a:cubicBezTo>
                    <a:pt x="606" y="512"/>
                    <a:pt x="606" y="512"/>
                    <a:pt x="606" y="512"/>
                  </a:cubicBezTo>
                  <a:cubicBezTo>
                    <a:pt x="606" y="482"/>
                    <a:pt x="606" y="482"/>
                    <a:pt x="606" y="482"/>
                  </a:cubicBezTo>
                  <a:cubicBezTo>
                    <a:pt x="627" y="461"/>
                    <a:pt x="627" y="461"/>
                    <a:pt x="627" y="461"/>
                  </a:cubicBezTo>
                  <a:cubicBezTo>
                    <a:pt x="630" y="450"/>
                    <a:pt x="630" y="450"/>
                    <a:pt x="630" y="450"/>
                  </a:cubicBezTo>
                  <a:cubicBezTo>
                    <a:pt x="639" y="450"/>
                    <a:pt x="639" y="450"/>
                    <a:pt x="639" y="450"/>
                  </a:cubicBezTo>
                  <a:cubicBezTo>
                    <a:pt x="674" y="416"/>
                    <a:pt x="674" y="416"/>
                    <a:pt x="674" y="416"/>
                  </a:cubicBezTo>
                  <a:cubicBezTo>
                    <a:pt x="674" y="410"/>
                    <a:pt x="674" y="410"/>
                    <a:pt x="674" y="410"/>
                  </a:cubicBezTo>
                  <a:cubicBezTo>
                    <a:pt x="688" y="396"/>
                    <a:pt x="688" y="396"/>
                    <a:pt x="688" y="396"/>
                  </a:cubicBezTo>
                  <a:cubicBezTo>
                    <a:pt x="701" y="396"/>
                    <a:pt x="701" y="396"/>
                    <a:pt x="701" y="396"/>
                  </a:cubicBezTo>
                  <a:cubicBezTo>
                    <a:pt x="716" y="403"/>
                    <a:pt x="716" y="403"/>
                    <a:pt x="716" y="403"/>
                  </a:cubicBezTo>
                  <a:cubicBezTo>
                    <a:pt x="724" y="402"/>
                    <a:pt x="724" y="402"/>
                    <a:pt x="724" y="402"/>
                  </a:cubicBezTo>
                  <a:lnTo>
                    <a:pt x="730" y="395"/>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3" name="Freeform 253"/>
            <p:cNvSpPr>
              <a:spLocks/>
            </p:cNvSpPr>
            <p:nvPr/>
          </p:nvSpPr>
          <p:spPr bwMode="auto">
            <a:xfrm>
              <a:off x="444500" y="1338263"/>
              <a:ext cx="4763" cy="9525"/>
            </a:xfrm>
            <a:custGeom>
              <a:avLst/>
              <a:gdLst/>
              <a:ahLst/>
              <a:cxnLst>
                <a:cxn ang="0">
                  <a:pos x="2" y="0"/>
                </a:cxn>
                <a:cxn ang="0">
                  <a:pos x="6" y="0"/>
                </a:cxn>
                <a:cxn ang="0">
                  <a:pos x="12" y="15"/>
                </a:cxn>
                <a:cxn ang="0">
                  <a:pos x="12" y="23"/>
                </a:cxn>
                <a:cxn ang="0">
                  <a:pos x="5" y="28"/>
                </a:cxn>
                <a:cxn ang="0">
                  <a:pos x="0" y="19"/>
                </a:cxn>
                <a:cxn ang="0">
                  <a:pos x="0" y="12"/>
                </a:cxn>
                <a:cxn ang="0">
                  <a:pos x="2" y="0"/>
                </a:cxn>
              </a:cxnLst>
              <a:rect l="0" t="0" r="r" b="b"/>
              <a:pathLst>
                <a:path w="12" h="28">
                  <a:moveTo>
                    <a:pt x="2" y="0"/>
                  </a:moveTo>
                  <a:lnTo>
                    <a:pt x="6" y="0"/>
                  </a:lnTo>
                  <a:lnTo>
                    <a:pt x="12" y="15"/>
                  </a:lnTo>
                  <a:lnTo>
                    <a:pt x="12" y="23"/>
                  </a:lnTo>
                  <a:lnTo>
                    <a:pt x="5" y="28"/>
                  </a:lnTo>
                  <a:lnTo>
                    <a:pt x="0" y="19"/>
                  </a:lnTo>
                  <a:lnTo>
                    <a:pt x="0" y="12"/>
                  </a:lnTo>
                  <a:lnTo>
                    <a:pt x="2" y="0"/>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4" name="Freeform 254"/>
            <p:cNvSpPr>
              <a:spLocks/>
            </p:cNvSpPr>
            <p:nvPr/>
          </p:nvSpPr>
          <p:spPr bwMode="auto">
            <a:xfrm>
              <a:off x="439738" y="1327150"/>
              <a:ext cx="12700" cy="7938"/>
            </a:xfrm>
            <a:custGeom>
              <a:avLst/>
              <a:gdLst/>
              <a:ahLst/>
              <a:cxnLst>
                <a:cxn ang="0">
                  <a:pos x="0" y="7"/>
                </a:cxn>
                <a:cxn ang="0">
                  <a:pos x="8" y="0"/>
                </a:cxn>
                <a:cxn ang="0">
                  <a:pos x="25" y="14"/>
                </a:cxn>
                <a:cxn ang="0">
                  <a:pos x="18" y="21"/>
                </a:cxn>
                <a:cxn ang="0">
                  <a:pos x="10" y="18"/>
                </a:cxn>
                <a:cxn ang="0">
                  <a:pos x="0" y="7"/>
                </a:cxn>
              </a:cxnLst>
              <a:rect l="0" t="0" r="r" b="b"/>
              <a:pathLst>
                <a:path w="25" h="21">
                  <a:moveTo>
                    <a:pt x="0" y="7"/>
                  </a:moveTo>
                  <a:lnTo>
                    <a:pt x="8" y="0"/>
                  </a:lnTo>
                  <a:lnTo>
                    <a:pt x="25" y="14"/>
                  </a:lnTo>
                  <a:lnTo>
                    <a:pt x="18" y="21"/>
                  </a:lnTo>
                  <a:lnTo>
                    <a:pt x="10" y="18"/>
                  </a:lnTo>
                  <a:lnTo>
                    <a:pt x="0" y="7"/>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5" name="Freeform 255"/>
            <p:cNvSpPr>
              <a:spLocks/>
            </p:cNvSpPr>
            <p:nvPr/>
          </p:nvSpPr>
          <p:spPr bwMode="auto">
            <a:xfrm>
              <a:off x="422275" y="1282700"/>
              <a:ext cx="7938" cy="7938"/>
            </a:xfrm>
            <a:custGeom>
              <a:avLst/>
              <a:gdLst/>
              <a:ahLst/>
              <a:cxnLst>
                <a:cxn ang="0">
                  <a:pos x="5" y="0"/>
                </a:cxn>
                <a:cxn ang="0">
                  <a:pos x="0" y="7"/>
                </a:cxn>
                <a:cxn ang="0">
                  <a:pos x="8" y="20"/>
                </a:cxn>
                <a:cxn ang="0">
                  <a:pos x="17" y="12"/>
                </a:cxn>
                <a:cxn ang="0">
                  <a:pos x="5" y="0"/>
                </a:cxn>
              </a:cxnLst>
              <a:rect l="0" t="0" r="r" b="b"/>
              <a:pathLst>
                <a:path w="17" h="20">
                  <a:moveTo>
                    <a:pt x="5" y="0"/>
                  </a:moveTo>
                  <a:lnTo>
                    <a:pt x="0" y="7"/>
                  </a:lnTo>
                  <a:lnTo>
                    <a:pt x="8" y="20"/>
                  </a:lnTo>
                  <a:lnTo>
                    <a:pt x="17" y="12"/>
                  </a:lnTo>
                  <a:lnTo>
                    <a:pt x="5" y="0"/>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6" name="Freeform 256"/>
            <p:cNvSpPr>
              <a:spLocks/>
            </p:cNvSpPr>
            <p:nvPr/>
          </p:nvSpPr>
          <p:spPr bwMode="auto">
            <a:xfrm>
              <a:off x="393700" y="1263650"/>
              <a:ext cx="9525" cy="6350"/>
            </a:xfrm>
            <a:custGeom>
              <a:avLst/>
              <a:gdLst/>
              <a:ahLst/>
              <a:cxnLst>
                <a:cxn ang="0">
                  <a:pos x="3" y="0"/>
                </a:cxn>
                <a:cxn ang="0">
                  <a:pos x="9" y="0"/>
                </a:cxn>
                <a:cxn ang="0">
                  <a:pos x="24" y="8"/>
                </a:cxn>
                <a:cxn ang="0">
                  <a:pos x="24" y="17"/>
                </a:cxn>
                <a:cxn ang="0">
                  <a:pos x="0" y="16"/>
                </a:cxn>
                <a:cxn ang="0">
                  <a:pos x="0" y="1"/>
                </a:cxn>
                <a:cxn ang="0">
                  <a:pos x="3" y="0"/>
                </a:cxn>
              </a:cxnLst>
              <a:rect l="0" t="0" r="r" b="b"/>
              <a:pathLst>
                <a:path w="24" h="17">
                  <a:moveTo>
                    <a:pt x="3" y="0"/>
                  </a:moveTo>
                  <a:lnTo>
                    <a:pt x="9" y="0"/>
                  </a:lnTo>
                  <a:lnTo>
                    <a:pt x="24" y="8"/>
                  </a:lnTo>
                  <a:lnTo>
                    <a:pt x="24" y="17"/>
                  </a:lnTo>
                  <a:lnTo>
                    <a:pt x="0" y="16"/>
                  </a:lnTo>
                  <a:lnTo>
                    <a:pt x="0" y="1"/>
                  </a:lnTo>
                  <a:lnTo>
                    <a:pt x="3" y="0"/>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7" name="Freeform 257"/>
            <p:cNvSpPr>
              <a:spLocks/>
            </p:cNvSpPr>
            <p:nvPr/>
          </p:nvSpPr>
          <p:spPr bwMode="auto">
            <a:xfrm>
              <a:off x="757238" y="1206500"/>
              <a:ext cx="25400" cy="28575"/>
            </a:xfrm>
            <a:custGeom>
              <a:avLst/>
              <a:gdLst/>
              <a:ahLst/>
              <a:cxnLst>
                <a:cxn ang="0">
                  <a:pos x="12" y="76"/>
                </a:cxn>
                <a:cxn ang="0">
                  <a:pos x="6" y="60"/>
                </a:cxn>
                <a:cxn ang="0">
                  <a:pos x="6" y="39"/>
                </a:cxn>
                <a:cxn ang="0">
                  <a:pos x="0" y="31"/>
                </a:cxn>
                <a:cxn ang="0">
                  <a:pos x="22" y="0"/>
                </a:cxn>
                <a:cxn ang="0">
                  <a:pos x="43" y="0"/>
                </a:cxn>
                <a:cxn ang="0">
                  <a:pos x="43" y="10"/>
                </a:cxn>
                <a:cxn ang="0">
                  <a:pos x="43" y="23"/>
                </a:cxn>
                <a:cxn ang="0">
                  <a:pos x="43" y="34"/>
                </a:cxn>
                <a:cxn ang="0">
                  <a:pos x="50" y="39"/>
                </a:cxn>
                <a:cxn ang="0">
                  <a:pos x="55" y="49"/>
                </a:cxn>
                <a:cxn ang="0">
                  <a:pos x="55" y="56"/>
                </a:cxn>
                <a:cxn ang="0">
                  <a:pos x="43" y="62"/>
                </a:cxn>
                <a:cxn ang="0">
                  <a:pos x="37" y="69"/>
                </a:cxn>
                <a:cxn ang="0">
                  <a:pos x="37" y="77"/>
                </a:cxn>
                <a:cxn ang="0">
                  <a:pos x="12" y="76"/>
                </a:cxn>
              </a:cxnLst>
              <a:rect l="0" t="0" r="r" b="b"/>
              <a:pathLst>
                <a:path w="55" h="77">
                  <a:moveTo>
                    <a:pt x="12" y="76"/>
                  </a:moveTo>
                  <a:lnTo>
                    <a:pt x="6" y="60"/>
                  </a:lnTo>
                  <a:lnTo>
                    <a:pt x="6" y="39"/>
                  </a:lnTo>
                  <a:lnTo>
                    <a:pt x="0" y="31"/>
                  </a:lnTo>
                  <a:lnTo>
                    <a:pt x="22" y="0"/>
                  </a:lnTo>
                  <a:lnTo>
                    <a:pt x="43" y="0"/>
                  </a:lnTo>
                  <a:lnTo>
                    <a:pt x="43" y="10"/>
                  </a:lnTo>
                  <a:lnTo>
                    <a:pt x="43" y="23"/>
                  </a:lnTo>
                  <a:lnTo>
                    <a:pt x="43" y="34"/>
                  </a:lnTo>
                  <a:lnTo>
                    <a:pt x="50" y="39"/>
                  </a:lnTo>
                  <a:lnTo>
                    <a:pt x="55" y="49"/>
                  </a:lnTo>
                  <a:lnTo>
                    <a:pt x="55" y="56"/>
                  </a:lnTo>
                  <a:lnTo>
                    <a:pt x="43" y="62"/>
                  </a:lnTo>
                  <a:lnTo>
                    <a:pt x="37" y="69"/>
                  </a:lnTo>
                  <a:lnTo>
                    <a:pt x="37" y="77"/>
                  </a:lnTo>
                  <a:lnTo>
                    <a:pt x="12" y="76"/>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8" name="Freeform 258"/>
            <p:cNvSpPr>
              <a:spLocks/>
            </p:cNvSpPr>
            <p:nvPr/>
          </p:nvSpPr>
          <p:spPr bwMode="auto">
            <a:xfrm>
              <a:off x="660400" y="1135063"/>
              <a:ext cx="130175" cy="101600"/>
            </a:xfrm>
            <a:custGeom>
              <a:avLst/>
              <a:gdLst/>
              <a:ahLst/>
              <a:cxnLst>
                <a:cxn ang="0">
                  <a:pos x="283" y="189"/>
                </a:cxn>
                <a:cxn ang="0">
                  <a:pos x="283" y="163"/>
                </a:cxn>
                <a:cxn ang="0">
                  <a:pos x="276" y="140"/>
                </a:cxn>
                <a:cxn ang="0">
                  <a:pos x="272" y="123"/>
                </a:cxn>
                <a:cxn ang="0">
                  <a:pos x="253" y="118"/>
                </a:cxn>
                <a:cxn ang="0">
                  <a:pos x="238" y="100"/>
                </a:cxn>
                <a:cxn ang="0">
                  <a:pos x="264" y="64"/>
                </a:cxn>
                <a:cxn ang="0">
                  <a:pos x="246" y="57"/>
                </a:cxn>
                <a:cxn ang="0">
                  <a:pos x="218" y="41"/>
                </a:cxn>
                <a:cxn ang="0">
                  <a:pos x="209" y="18"/>
                </a:cxn>
                <a:cxn ang="0">
                  <a:pos x="185" y="27"/>
                </a:cxn>
                <a:cxn ang="0">
                  <a:pos x="185" y="18"/>
                </a:cxn>
                <a:cxn ang="0">
                  <a:pos x="163" y="14"/>
                </a:cxn>
                <a:cxn ang="0">
                  <a:pos x="137" y="22"/>
                </a:cxn>
                <a:cxn ang="0">
                  <a:pos x="101" y="34"/>
                </a:cxn>
                <a:cxn ang="0">
                  <a:pos x="66" y="29"/>
                </a:cxn>
                <a:cxn ang="0">
                  <a:pos x="27" y="10"/>
                </a:cxn>
                <a:cxn ang="0">
                  <a:pos x="0" y="49"/>
                </a:cxn>
                <a:cxn ang="0">
                  <a:pos x="19" y="81"/>
                </a:cxn>
                <a:cxn ang="0">
                  <a:pos x="54" y="74"/>
                </a:cxn>
                <a:cxn ang="0">
                  <a:pos x="75" y="130"/>
                </a:cxn>
                <a:cxn ang="0">
                  <a:pos x="112" y="150"/>
                </a:cxn>
                <a:cxn ang="0">
                  <a:pos x="105" y="173"/>
                </a:cxn>
                <a:cxn ang="0">
                  <a:pos x="113" y="197"/>
                </a:cxn>
                <a:cxn ang="0">
                  <a:pos x="144" y="177"/>
                </a:cxn>
                <a:cxn ang="0">
                  <a:pos x="148" y="189"/>
                </a:cxn>
                <a:cxn ang="0">
                  <a:pos x="139" y="218"/>
                </a:cxn>
                <a:cxn ang="0">
                  <a:pos x="159" y="225"/>
                </a:cxn>
                <a:cxn ang="0">
                  <a:pos x="185" y="267"/>
                </a:cxn>
                <a:cxn ang="0">
                  <a:pos x="230" y="275"/>
                </a:cxn>
                <a:cxn ang="0">
                  <a:pos x="232" y="262"/>
                </a:cxn>
                <a:cxn ang="0">
                  <a:pos x="226" y="233"/>
                </a:cxn>
                <a:cxn ang="0">
                  <a:pos x="269" y="202"/>
                </a:cxn>
              </a:cxnLst>
              <a:rect l="0" t="0" r="r" b="b"/>
              <a:pathLst>
                <a:path w="283" h="278">
                  <a:moveTo>
                    <a:pt x="269" y="202"/>
                  </a:moveTo>
                  <a:lnTo>
                    <a:pt x="283" y="189"/>
                  </a:lnTo>
                  <a:lnTo>
                    <a:pt x="283" y="175"/>
                  </a:lnTo>
                  <a:lnTo>
                    <a:pt x="283" y="163"/>
                  </a:lnTo>
                  <a:lnTo>
                    <a:pt x="271" y="151"/>
                  </a:lnTo>
                  <a:lnTo>
                    <a:pt x="276" y="140"/>
                  </a:lnTo>
                  <a:lnTo>
                    <a:pt x="276" y="131"/>
                  </a:lnTo>
                  <a:lnTo>
                    <a:pt x="272" y="123"/>
                  </a:lnTo>
                  <a:lnTo>
                    <a:pt x="259" y="123"/>
                  </a:lnTo>
                  <a:lnTo>
                    <a:pt x="253" y="118"/>
                  </a:lnTo>
                  <a:lnTo>
                    <a:pt x="238" y="118"/>
                  </a:lnTo>
                  <a:lnTo>
                    <a:pt x="238" y="100"/>
                  </a:lnTo>
                  <a:lnTo>
                    <a:pt x="249" y="89"/>
                  </a:lnTo>
                  <a:lnTo>
                    <a:pt x="264" y="64"/>
                  </a:lnTo>
                  <a:lnTo>
                    <a:pt x="252" y="64"/>
                  </a:lnTo>
                  <a:lnTo>
                    <a:pt x="246" y="57"/>
                  </a:lnTo>
                  <a:lnTo>
                    <a:pt x="234" y="57"/>
                  </a:lnTo>
                  <a:lnTo>
                    <a:pt x="218" y="41"/>
                  </a:lnTo>
                  <a:lnTo>
                    <a:pt x="218" y="27"/>
                  </a:lnTo>
                  <a:lnTo>
                    <a:pt x="209" y="18"/>
                  </a:lnTo>
                  <a:lnTo>
                    <a:pt x="201" y="27"/>
                  </a:lnTo>
                  <a:lnTo>
                    <a:pt x="185" y="27"/>
                  </a:lnTo>
                  <a:lnTo>
                    <a:pt x="194" y="18"/>
                  </a:lnTo>
                  <a:lnTo>
                    <a:pt x="185" y="18"/>
                  </a:lnTo>
                  <a:lnTo>
                    <a:pt x="171" y="22"/>
                  </a:lnTo>
                  <a:lnTo>
                    <a:pt x="163" y="14"/>
                  </a:lnTo>
                  <a:lnTo>
                    <a:pt x="155" y="22"/>
                  </a:lnTo>
                  <a:lnTo>
                    <a:pt x="137" y="22"/>
                  </a:lnTo>
                  <a:lnTo>
                    <a:pt x="128" y="25"/>
                  </a:lnTo>
                  <a:lnTo>
                    <a:pt x="101" y="34"/>
                  </a:lnTo>
                  <a:lnTo>
                    <a:pt x="73" y="21"/>
                  </a:lnTo>
                  <a:lnTo>
                    <a:pt x="66" y="29"/>
                  </a:lnTo>
                  <a:lnTo>
                    <a:pt x="51" y="0"/>
                  </a:lnTo>
                  <a:lnTo>
                    <a:pt x="27" y="10"/>
                  </a:lnTo>
                  <a:lnTo>
                    <a:pt x="0" y="15"/>
                  </a:lnTo>
                  <a:lnTo>
                    <a:pt x="0" y="49"/>
                  </a:lnTo>
                  <a:lnTo>
                    <a:pt x="12" y="77"/>
                  </a:lnTo>
                  <a:lnTo>
                    <a:pt x="19" y="81"/>
                  </a:lnTo>
                  <a:lnTo>
                    <a:pt x="31" y="74"/>
                  </a:lnTo>
                  <a:lnTo>
                    <a:pt x="54" y="74"/>
                  </a:lnTo>
                  <a:lnTo>
                    <a:pt x="54" y="109"/>
                  </a:lnTo>
                  <a:lnTo>
                    <a:pt x="75" y="130"/>
                  </a:lnTo>
                  <a:lnTo>
                    <a:pt x="75" y="150"/>
                  </a:lnTo>
                  <a:lnTo>
                    <a:pt x="112" y="150"/>
                  </a:lnTo>
                  <a:lnTo>
                    <a:pt x="112" y="161"/>
                  </a:lnTo>
                  <a:lnTo>
                    <a:pt x="105" y="173"/>
                  </a:lnTo>
                  <a:lnTo>
                    <a:pt x="105" y="193"/>
                  </a:lnTo>
                  <a:lnTo>
                    <a:pt x="113" y="197"/>
                  </a:lnTo>
                  <a:lnTo>
                    <a:pt x="120" y="193"/>
                  </a:lnTo>
                  <a:lnTo>
                    <a:pt x="144" y="177"/>
                  </a:lnTo>
                  <a:lnTo>
                    <a:pt x="151" y="179"/>
                  </a:lnTo>
                  <a:lnTo>
                    <a:pt x="148" y="189"/>
                  </a:lnTo>
                  <a:lnTo>
                    <a:pt x="139" y="201"/>
                  </a:lnTo>
                  <a:lnTo>
                    <a:pt x="139" y="218"/>
                  </a:lnTo>
                  <a:lnTo>
                    <a:pt x="145" y="225"/>
                  </a:lnTo>
                  <a:lnTo>
                    <a:pt x="159" y="225"/>
                  </a:lnTo>
                  <a:lnTo>
                    <a:pt x="171" y="245"/>
                  </a:lnTo>
                  <a:lnTo>
                    <a:pt x="185" y="267"/>
                  </a:lnTo>
                  <a:lnTo>
                    <a:pt x="185" y="275"/>
                  </a:lnTo>
                  <a:lnTo>
                    <a:pt x="230" y="275"/>
                  </a:lnTo>
                  <a:lnTo>
                    <a:pt x="238" y="278"/>
                  </a:lnTo>
                  <a:lnTo>
                    <a:pt x="232" y="262"/>
                  </a:lnTo>
                  <a:lnTo>
                    <a:pt x="232" y="241"/>
                  </a:lnTo>
                  <a:lnTo>
                    <a:pt x="226" y="233"/>
                  </a:lnTo>
                  <a:lnTo>
                    <a:pt x="248" y="202"/>
                  </a:lnTo>
                  <a:lnTo>
                    <a:pt x="269" y="202"/>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grpSp>
          <p:nvGrpSpPr>
            <p:cNvPr id="19" name="Group 259"/>
            <p:cNvGrpSpPr>
              <a:grpSpLocks/>
            </p:cNvGrpSpPr>
            <p:nvPr/>
          </p:nvGrpSpPr>
          <p:grpSpPr bwMode="auto">
            <a:xfrm>
              <a:off x="677259" y="1063742"/>
              <a:ext cx="171506" cy="132851"/>
              <a:chOff x="2553" y="2135"/>
              <a:chExt cx="312" cy="296"/>
            </a:xfrm>
            <a:solidFill>
              <a:schemeClr val="bg1">
                <a:lumMod val="75000"/>
              </a:schemeClr>
            </a:solidFill>
          </p:grpSpPr>
          <p:sp>
            <p:nvSpPr>
              <p:cNvPr id="88" name="Line 260"/>
              <p:cNvSpPr>
                <a:spLocks noChangeShapeType="1"/>
              </p:cNvSpPr>
              <p:nvPr/>
            </p:nvSpPr>
            <p:spPr bwMode="auto">
              <a:xfrm flipV="1">
                <a:off x="2715" y="2173"/>
                <a:ext cx="23" cy="11"/>
              </a:xfrm>
              <a:prstGeom prst="line">
                <a:avLst/>
              </a:prstGeom>
              <a:grpFill/>
              <a:ln w="3175">
                <a:solidFill>
                  <a:schemeClr val="bg1">
                    <a:lumMod val="65000"/>
                  </a:schemeClr>
                </a:solidFill>
                <a:miter lim="800000"/>
                <a:headEnd/>
                <a:tailEnd/>
              </a:ln>
            </p:spPr>
            <p:txBody>
              <a:bodyPr/>
              <a:lstStyle/>
              <a:p>
                <a:pPr>
                  <a:defRPr/>
                </a:pPr>
                <a:endParaRPr lang="nb-NO" sz="1600"/>
              </a:p>
            </p:txBody>
          </p:sp>
          <p:sp>
            <p:nvSpPr>
              <p:cNvPr id="89" name="Freeform 261"/>
              <p:cNvSpPr>
                <a:spLocks/>
              </p:cNvSpPr>
              <p:nvPr/>
            </p:nvSpPr>
            <p:spPr bwMode="auto">
              <a:xfrm>
                <a:off x="2553" y="2321"/>
                <a:ext cx="64" cy="28"/>
              </a:xfrm>
              <a:custGeom>
                <a:avLst/>
                <a:gdLst/>
                <a:ahLst/>
                <a:cxnLst>
                  <a:cxn ang="0">
                    <a:pos x="0" y="0"/>
                  </a:cxn>
                  <a:cxn ang="0">
                    <a:pos x="22" y="0"/>
                  </a:cxn>
                  <a:cxn ang="0">
                    <a:pos x="38" y="7"/>
                  </a:cxn>
                  <a:cxn ang="0">
                    <a:pos x="57" y="18"/>
                  </a:cxn>
                  <a:cxn ang="0">
                    <a:pos x="70" y="18"/>
                  </a:cxn>
                  <a:cxn ang="0">
                    <a:pos x="77" y="25"/>
                  </a:cxn>
                  <a:cxn ang="0">
                    <a:pos x="50" y="34"/>
                  </a:cxn>
                  <a:cxn ang="0">
                    <a:pos x="22" y="21"/>
                  </a:cxn>
                  <a:cxn ang="0">
                    <a:pos x="15" y="29"/>
                  </a:cxn>
                  <a:cxn ang="0">
                    <a:pos x="0" y="0"/>
                  </a:cxn>
                </a:cxnLst>
                <a:rect l="0" t="0" r="r" b="b"/>
                <a:pathLst>
                  <a:path w="77" h="34">
                    <a:moveTo>
                      <a:pt x="0" y="0"/>
                    </a:moveTo>
                    <a:lnTo>
                      <a:pt x="22" y="0"/>
                    </a:lnTo>
                    <a:lnTo>
                      <a:pt x="38" y="7"/>
                    </a:lnTo>
                    <a:lnTo>
                      <a:pt x="57" y="18"/>
                    </a:lnTo>
                    <a:lnTo>
                      <a:pt x="70" y="18"/>
                    </a:lnTo>
                    <a:lnTo>
                      <a:pt x="77" y="25"/>
                    </a:lnTo>
                    <a:lnTo>
                      <a:pt x="50" y="34"/>
                    </a:lnTo>
                    <a:lnTo>
                      <a:pt x="22" y="21"/>
                    </a:lnTo>
                    <a:lnTo>
                      <a:pt x="15" y="29"/>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0" name="Freeform 262"/>
              <p:cNvSpPr>
                <a:spLocks/>
              </p:cNvSpPr>
              <p:nvPr/>
            </p:nvSpPr>
            <p:spPr bwMode="auto">
              <a:xfrm>
                <a:off x="2593" y="2154"/>
                <a:ext cx="272" cy="277"/>
              </a:xfrm>
              <a:custGeom>
                <a:avLst/>
                <a:gdLst/>
                <a:ahLst/>
                <a:cxnLst>
                  <a:cxn ang="0">
                    <a:pos x="2" y="155"/>
                  </a:cxn>
                  <a:cxn ang="0">
                    <a:pos x="18" y="162"/>
                  </a:cxn>
                  <a:cxn ang="0">
                    <a:pos x="38" y="171"/>
                  </a:cxn>
                  <a:cxn ang="0">
                    <a:pos x="57" y="165"/>
                  </a:cxn>
                  <a:cxn ang="0">
                    <a:pos x="73" y="168"/>
                  </a:cxn>
                  <a:cxn ang="0">
                    <a:pos x="73" y="175"/>
                  </a:cxn>
                  <a:cxn ang="0">
                    <a:pos x="91" y="168"/>
                  </a:cxn>
                  <a:cxn ang="0">
                    <a:pos x="98" y="185"/>
                  </a:cxn>
                  <a:cxn ang="0">
                    <a:pos x="119" y="197"/>
                  </a:cxn>
                  <a:cxn ang="0">
                    <a:pos x="132" y="202"/>
                  </a:cxn>
                  <a:cxn ang="0">
                    <a:pos x="113" y="229"/>
                  </a:cxn>
                  <a:cxn ang="0">
                    <a:pos x="124" y="242"/>
                  </a:cxn>
                  <a:cxn ang="0">
                    <a:pos x="138" y="246"/>
                  </a:cxn>
                  <a:cxn ang="0">
                    <a:pos x="140" y="230"/>
                  </a:cxn>
                  <a:cxn ang="0">
                    <a:pos x="143" y="210"/>
                  </a:cxn>
                  <a:cxn ang="0">
                    <a:pos x="152" y="200"/>
                  </a:cxn>
                  <a:cxn ang="0">
                    <a:pos x="157" y="179"/>
                  </a:cxn>
                  <a:cxn ang="0">
                    <a:pos x="154" y="162"/>
                  </a:cxn>
                  <a:cxn ang="0">
                    <a:pos x="150" y="151"/>
                  </a:cxn>
                  <a:cxn ang="0">
                    <a:pos x="165" y="146"/>
                  </a:cxn>
                  <a:cxn ang="0">
                    <a:pos x="173" y="149"/>
                  </a:cxn>
                  <a:cxn ang="0">
                    <a:pos x="205" y="137"/>
                  </a:cxn>
                  <a:cxn ang="0">
                    <a:pos x="201" y="127"/>
                  </a:cxn>
                  <a:cxn ang="0">
                    <a:pos x="218" y="109"/>
                  </a:cxn>
                  <a:cxn ang="0">
                    <a:pos x="213" y="94"/>
                  </a:cxn>
                  <a:cxn ang="0">
                    <a:pos x="208" y="89"/>
                  </a:cxn>
                  <a:cxn ang="0">
                    <a:pos x="201" y="83"/>
                  </a:cxn>
                  <a:cxn ang="0">
                    <a:pos x="218" y="77"/>
                  </a:cxn>
                  <a:cxn ang="0">
                    <a:pos x="233" y="62"/>
                  </a:cxn>
                  <a:cxn ang="0">
                    <a:pos x="238" y="51"/>
                  </a:cxn>
                  <a:cxn ang="0">
                    <a:pos x="242" y="31"/>
                  </a:cxn>
                  <a:cxn ang="0">
                    <a:pos x="236" y="20"/>
                  </a:cxn>
                  <a:cxn ang="0">
                    <a:pos x="226" y="6"/>
                  </a:cxn>
                  <a:cxn ang="0">
                    <a:pos x="200" y="3"/>
                  </a:cxn>
                  <a:cxn ang="0">
                    <a:pos x="194" y="9"/>
                  </a:cxn>
                  <a:cxn ang="0">
                    <a:pos x="164" y="3"/>
                  </a:cxn>
                  <a:cxn ang="0">
                    <a:pos x="139" y="23"/>
                  </a:cxn>
                  <a:cxn ang="0">
                    <a:pos x="135" y="37"/>
                  </a:cxn>
                  <a:cxn ang="0">
                    <a:pos x="150" y="51"/>
                  </a:cxn>
                  <a:cxn ang="0">
                    <a:pos x="146" y="66"/>
                  </a:cxn>
                  <a:cxn ang="0">
                    <a:pos x="157" y="70"/>
                  </a:cxn>
                  <a:cxn ang="0">
                    <a:pos x="145" y="73"/>
                  </a:cxn>
                  <a:cxn ang="0">
                    <a:pos x="119" y="93"/>
                  </a:cxn>
                  <a:cxn ang="0">
                    <a:pos x="112" y="64"/>
                  </a:cxn>
                  <a:cxn ang="0">
                    <a:pos x="123" y="69"/>
                  </a:cxn>
                  <a:cxn ang="0">
                    <a:pos x="127" y="54"/>
                  </a:cxn>
                  <a:cxn ang="0">
                    <a:pos x="119" y="46"/>
                  </a:cxn>
                  <a:cxn ang="0">
                    <a:pos x="123" y="38"/>
                  </a:cxn>
                  <a:cxn ang="0">
                    <a:pos x="110" y="33"/>
                  </a:cxn>
                  <a:cxn ang="0">
                    <a:pos x="99" y="27"/>
                  </a:cxn>
                  <a:cxn ang="0">
                    <a:pos x="72" y="86"/>
                  </a:cxn>
                  <a:cxn ang="0">
                    <a:pos x="32" y="126"/>
                  </a:cxn>
                  <a:cxn ang="0">
                    <a:pos x="13" y="139"/>
                  </a:cxn>
                </a:cxnLst>
                <a:rect l="0" t="0" r="r" b="b"/>
                <a:pathLst>
                  <a:path w="242" h="246">
                    <a:moveTo>
                      <a:pt x="0" y="144"/>
                    </a:moveTo>
                    <a:cubicBezTo>
                      <a:pt x="2" y="155"/>
                      <a:pt x="2" y="155"/>
                      <a:pt x="2" y="155"/>
                    </a:cubicBezTo>
                    <a:cubicBezTo>
                      <a:pt x="10" y="155"/>
                      <a:pt x="10" y="155"/>
                      <a:pt x="10" y="155"/>
                    </a:cubicBezTo>
                    <a:cubicBezTo>
                      <a:pt x="18" y="162"/>
                      <a:pt x="18" y="162"/>
                      <a:pt x="18" y="162"/>
                    </a:cubicBezTo>
                    <a:cubicBezTo>
                      <a:pt x="27" y="162"/>
                      <a:pt x="27" y="162"/>
                      <a:pt x="27" y="162"/>
                    </a:cubicBezTo>
                    <a:cubicBezTo>
                      <a:pt x="38" y="171"/>
                      <a:pt x="38" y="171"/>
                      <a:pt x="38" y="171"/>
                    </a:cubicBezTo>
                    <a:cubicBezTo>
                      <a:pt x="51" y="171"/>
                      <a:pt x="51" y="171"/>
                      <a:pt x="51" y="171"/>
                    </a:cubicBezTo>
                    <a:cubicBezTo>
                      <a:pt x="57" y="165"/>
                      <a:pt x="57" y="165"/>
                      <a:pt x="57" y="165"/>
                    </a:cubicBezTo>
                    <a:cubicBezTo>
                      <a:pt x="63" y="171"/>
                      <a:pt x="63" y="171"/>
                      <a:pt x="63" y="171"/>
                    </a:cubicBezTo>
                    <a:cubicBezTo>
                      <a:pt x="73" y="168"/>
                      <a:pt x="73" y="168"/>
                      <a:pt x="73" y="168"/>
                    </a:cubicBezTo>
                    <a:cubicBezTo>
                      <a:pt x="80" y="168"/>
                      <a:pt x="80" y="168"/>
                      <a:pt x="80" y="168"/>
                    </a:cubicBezTo>
                    <a:cubicBezTo>
                      <a:pt x="73" y="175"/>
                      <a:pt x="73" y="175"/>
                      <a:pt x="73" y="175"/>
                    </a:cubicBezTo>
                    <a:cubicBezTo>
                      <a:pt x="85" y="175"/>
                      <a:pt x="85" y="175"/>
                      <a:pt x="85" y="175"/>
                    </a:cubicBezTo>
                    <a:cubicBezTo>
                      <a:pt x="91" y="168"/>
                      <a:pt x="91" y="168"/>
                      <a:pt x="91" y="168"/>
                    </a:cubicBezTo>
                    <a:cubicBezTo>
                      <a:pt x="98" y="175"/>
                      <a:pt x="98" y="175"/>
                      <a:pt x="98" y="175"/>
                    </a:cubicBezTo>
                    <a:cubicBezTo>
                      <a:pt x="98" y="185"/>
                      <a:pt x="98" y="185"/>
                      <a:pt x="98" y="185"/>
                    </a:cubicBezTo>
                    <a:cubicBezTo>
                      <a:pt x="110" y="197"/>
                      <a:pt x="110" y="197"/>
                      <a:pt x="110" y="197"/>
                    </a:cubicBezTo>
                    <a:cubicBezTo>
                      <a:pt x="119" y="197"/>
                      <a:pt x="119" y="197"/>
                      <a:pt x="119" y="197"/>
                    </a:cubicBezTo>
                    <a:cubicBezTo>
                      <a:pt x="123" y="202"/>
                      <a:pt x="123" y="202"/>
                      <a:pt x="123" y="202"/>
                    </a:cubicBezTo>
                    <a:cubicBezTo>
                      <a:pt x="132" y="202"/>
                      <a:pt x="132" y="202"/>
                      <a:pt x="132" y="202"/>
                    </a:cubicBezTo>
                    <a:cubicBezTo>
                      <a:pt x="121" y="221"/>
                      <a:pt x="121" y="221"/>
                      <a:pt x="121" y="221"/>
                    </a:cubicBezTo>
                    <a:cubicBezTo>
                      <a:pt x="113" y="229"/>
                      <a:pt x="113" y="229"/>
                      <a:pt x="113" y="229"/>
                    </a:cubicBezTo>
                    <a:cubicBezTo>
                      <a:pt x="113" y="242"/>
                      <a:pt x="113" y="242"/>
                      <a:pt x="113" y="242"/>
                    </a:cubicBezTo>
                    <a:cubicBezTo>
                      <a:pt x="124" y="242"/>
                      <a:pt x="124" y="242"/>
                      <a:pt x="124" y="242"/>
                    </a:cubicBezTo>
                    <a:cubicBezTo>
                      <a:pt x="128" y="246"/>
                      <a:pt x="128" y="246"/>
                      <a:pt x="128" y="246"/>
                    </a:cubicBezTo>
                    <a:cubicBezTo>
                      <a:pt x="138" y="246"/>
                      <a:pt x="138" y="246"/>
                      <a:pt x="138" y="246"/>
                    </a:cubicBezTo>
                    <a:cubicBezTo>
                      <a:pt x="143" y="241"/>
                      <a:pt x="143" y="241"/>
                      <a:pt x="143" y="241"/>
                    </a:cubicBezTo>
                    <a:cubicBezTo>
                      <a:pt x="140" y="230"/>
                      <a:pt x="140" y="230"/>
                      <a:pt x="140" y="230"/>
                    </a:cubicBezTo>
                    <a:cubicBezTo>
                      <a:pt x="140" y="221"/>
                      <a:pt x="140" y="221"/>
                      <a:pt x="140" y="221"/>
                    </a:cubicBezTo>
                    <a:cubicBezTo>
                      <a:pt x="143" y="210"/>
                      <a:pt x="143" y="210"/>
                      <a:pt x="143" y="210"/>
                    </a:cubicBezTo>
                    <a:cubicBezTo>
                      <a:pt x="152" y="210"/>
                      <a:pt x="152" y="210"/>
                      <a:pt x="152" y="210"/>
                    </a:cubicBezTo>
                    <a:cubicBezTo>
                      <a:pt x="152" y="200"/>
                      <a:pt x="152" y="200"/>
                      <a:pt x="152" y="200"/>
                    </a:cubicBezTo>
                    <a:cubicBezTo>
                      <a:pt x="157" y="195"/>
                      <a:pt x="157" y="195"/>
                      <a:pt x="157" y="195"/>
                    </a:cubicBezTo>
                    <a:cubicBezTo>
                      <a:pt x="157" y="179"/>
                      <a:pt x="157" y="179"/>
                      <a:pt x="157" y="179"/>
                    </a:cubicBezTo>
                    <a:cubicBezTo>
                      <a:pt x="154" y="176"/>
                      <a:pt x="154" y="176"/>
                      <a:pt x="154" y="176"/>
                    </a:cubicBezTo>
                    <a:cubicBezTo>
                      <a:pt x="154" y="162"/>
                      <a:pt x="154" y="162"/>
                      <a:pt x="154" y="162"/>
                    </a:cubicBezTo>
                    <a:cubicBezTo>
                      <a:pt x="150" y="158"/>
                      <a:pt x="150" y="158"/>
                      <a:pt x="150" y="158"/>
                    </a:cubicBezTo>
                    <a:cubicBezTo>
                      <a:pt x="150" y="151"/>
                      <a:pt x="150" y="151"/>
                      <a:pt x="150" y="151"/>
                    </a:cubicBezTo>
                    <a:cubicBezTo>
                      <a:pt x="160" y="151"/>
                      <a:pt x="160" y="151"/>
                      <a:pt x="160" y="151"/>
                    </a:cubicBezTo>
                    <a:cubicBezTo>
                      <a:pt x="165" y="146"/>
                      <a:pt x="165" y="146"/>
                      <a:pt x="165" y="146"/>
                    </a:cubicBezTo>
                    <a:cubicBezTo>
                      <a:pt x="170" y="146"/>
                      <a:pt x="170" y="146"/>
                      <a:pt x="170" y="146"/>
                    </a:cubicBezTo>
                    <a:cubicBezTo>
                      <a:pt x="173" y="149"/>
                      <a:pt x="173" y="149"/>
                      <a:pt x="173" y="149"/>
                    </a:cubicBezTo>
                    <a:cubicBezTo>
                      <a:pt x="180" y="149"/>
                      <a:pt x="180" y="149"/>
                      <a:pt x="180" y="149"/>
                    </a:cubicBezTo>
                    <a:cubicBezTo>
                      <a:pt x="205" y="137"/>
                      <a:pt x="205" y="137"/>
                      <a:pt x="205" y="137"/>
                    </a:cubicBezTo>
                    <a:cubicBezTo>
                      <a:pt x="205" y="131"/>
                      <a:pt x="205" y="131"/>
                      <a:pt x="205" y="131"/>
                    </a:cubicBezTo>
                    <a:cubicBezTo>
                      <a:pt x="201" y="127"/>
                      <a:pt x="201" y="127"/>
                      <a:pt x="201" y="127"/>
                    </a:cubicBezTo>
                    <a:cubicBezTo>
                      <a:pt x="213" y="114"/>
                      <a:pt x="213" y="114"/>
                      <a:pt x="213" y="114"/>
                    </a:cubicBezTo>
                    <a:cubicBezTo>
                      <a:pt x="218" y="109"/>
                      <a:pt x="218" y="109"/>
                      <a:pt x="218" y="109"/>
                    </a:cubicBezTo>
                    <a:cubicBezTo>
                      <a:pt x="218" y="94"/>
                      <a:pt x="218" y="94"/>
                      <a:pt x="218" y="94"/>
                    </a:cubicBezTo>
                    <a:cubicBezTo>
                      <a:pt x="213" y="94"/>
                      <a:pt x="213" y="94"/>
                      <a:pt x="213" y="94"/>
                    </a:cubicBezTo>
                    <a:cubicBezTo>
                      <a:pt x="213" y="89"/>
                      <a:pt x="213" y="89"/>
                      <a:pt x="213" y="89"/>
                    </a:cubicBezTo>
                    <a:cubicBezTo>
                      <a:pt x="208" y="89"/>
                      <a:pt x="208" y="89"/>
                      <a:pt x="208" y="89"/>
                    </a:cubicBezTo>
                    <a:cubicBezTo>
                      <a:pt x="201" y="89"/>
                      <a:pt x="201" y="89"/>
                      <a:pt x="201" y="89"/>
                    </a:cubicBezTo>
                    <a:cubicBezTo>
                      <a:pt x="201" y="83"/>
                      <a:pt x="201" y="83"/>
                      <a:pt x="201" y="83"/>
                    </a:cubicBezTo>
                    <a:cubicBezTo>
                      <a:pt x="206" y="77"/>
                      <a:pt x="206" y="77"/>
                      <a:pt x="206" y="77"/>
                    </a:cubicBezTo>
                    <a:cubicBezTo>
                      <a:pt x="218" y="77"/>
                      <a:pt x="218" y="77"/>
                      <a:pt x="218" y="77"/>
                    </a:cubicBezTo>
                    <a:cubicBezTo>
                      <a:pt x="224" y="71"/>
                      <a:pt x="224" y="71"/>
                      <a:pt x="224" y="71"/>
                    </a:cubicBezTo>
                    <a:cubicBezTo>
                      <a:pt x="233" y="62"/>
                      <a:pt x="233" y="62"/>
                      <a:pt x="233" y="62"/>
                    </a:cubicBezTo>
                    <a:cubicBezTo>
                      <a:pt x="233" y="55"/>
                      <a:pt x="233" y="55"/>
                      <a:pt x="233" y="55"/>
                    </a:cubicBezTo>
                    <a:cubicBezTo>
                      <a:pt x="238" y="51"/>
                      <a:pt x="238" y="51"/>
                      <a:pt x="238" y="51"/>
                    </a:cubicBezTo>
                    <a:cubicBezTo>
                      <a:pt x="242" y="51"/>
                      <a:pt x="242" y="51"/>
                      <a:pt x="242" y="51"/>
                    </a:cubicBezTo>
                    <a:cubicBezTo>
                      <a:pt x="242" y="31"/>
                      <a:pt x="242" y="31"/>
                      <a:pt x="242" y="31"/>
                    </a:cubicBezTo>
                    <a:cubicBezTo>
                      <a:pt x="242" y="20"/>
                      <a:pt x="242" y="20"/>
                      <a:pt x="242" y="20"/>
                    </a:cubicBezTo>
                    <a:cubicBezTo>
                      <a:pt x="236" y="20"/>
                      <a:pt x="236" y="20"/>
                      <a:pt x="236" y="20"/>
                    </a:cubicBezTo>
                    <a:cubicBezTo>
                      <a:pt x="236" y="11"/>
                      <a:pt x="236" y="11"/>
                      <a:pt x="236" y="11"/>
                    </a:cubicBezTo>
                    <a:cubicBezTo>
                      <a:pt x="226" y="6"/>
                      <a:pt x="226" y="6"/>
                      <a:pt x="226" y="6"/>
                    </a:cubicBezTo>
                    <a:cubicBezTo>
                      <a:pt x="220" y="0"/>
                      <a:pt x="220" y="0"/>
                      <a:pt x="220" y="0"/>
                    </a:cubicBezTo>
                    <a:cubicBezTo>
                      <a:pt x="200" y="3"/>
                      <a:pt x="200" y="3"/>
                      <a:pt x="200" y="3"/>
                    </a:cubicBezTo>
                    <a:cubicBezTo>
                      <a:pt x="200" y="9"/>
                      <a:pt x="200" y="9"/>
                      <a:pt x="200" y="9"/>
                    </a:cubicBezTo>
                    <a:cubicBezTo>
                      <a:pt x="194" y="9"/>
                      <a:pt x="194" y="9"/>
                      <a:pt x="194" y="9"/>
                    </a:cubicBezTo>
                    <a:cubicBezTo>
                      <a:pt x="194" y="3"/>
                      <a:pt x="194" y="3"/>
                      <a:pt x="194" y="3"/>
                    </a:cubicBezTo>
                    <a:cubicBezTo>
                      <a:pt x="164" y="3"/>
                      <a:pt x="164" y="3"/>
                      <a:pt x="164" y="3"/>
                    </a:cubicBezTo>
                    <a:cubicBezTo>
                      <a:pt x="155" y="7"/>
                      <a:pt x="155" y="7"/>
                      <a:pt x="155" y="7"/>
                    </a:cubicBezTo>
                    <a:cubicBezTo>
                      <a:pt x="139" y="23"/>
                      <a:pt x="139" y="23"/>
                      <a:pt x="139" y="23"/>
                    </a:cubicBezTo>
                    <a:cubicBezTo>
                      <a:pt x="139" y="33"/>
                      <a:pt x="139" y="33"/>
                      <a:pt x="139" y="33"/>
                    </a:cubicBezTo>
                    <a:cubicBezTo>
                      <a:pt x="135" y="37"/>
                      <a:pt x="135" y="37"/>
                      <a:pt x="135" y="37"/>
                    </a:cubicBezTo>
                    <a:cubicBezTo>
                      <a:pt x="135" y="42"/>
                      <a:pt x="135" y="42"/>
                      <a:pt x="135" y="42"/>
                    </a:cubicBezTo>
                    <a:cubicBezTo>
                      <a:pt x="150" y="51"/>
                      <a:pt x="150" y="51"/>
                      <a:pt x="150" y="51"/>
                    </a:cubicBezTo>
                    <a:cubicBezTo>
                      <a:pt x="146" y="54"/>
                      <a:pt x="146" y="54"/>
                      <a:pt x="146" y="54"/>
                    </a:cubicBezTo>
                    <a:cubicBezTo>
                      <a:pt x="146" y="66"/>
                      <a:pt x="146" y="66"/>
                      <a:pt x="146" y="66"/>
                    </a:cubicBezTo>
                    <a:cubicBezTo>
                      <a:pt x="150" y="70"/>
                      <a:pt x="150" y="70"/>
                      <a:pt x="150" y="70"/>
                    </a:cubicBezTo>
                    <a:cubicBezTo>
                      <a:pt x="157" y="70"/>
                      <a:pt x="157" y="70"/>
                      <a:pt x="157" y="70"/>
                    </a:cubicBezTo>
                    <a:cubicBezTo>
                      <a:pt x="157" y="73"/>
                      <a:pt x="157" y="73"/>
                      <a:pt x="157" y="73"/>
                    </a:cubicBezTo>
                    <a:cubicBezTo>
                      <a:pt x="145" y="73"/>
                      <a:pt x="145" y="73"/>
                      <a:pt x="145" y="73"/>
                    </a:cubicBezTo>
                    <a:cubicBezTo>
                      <a:pt x="119" y="87"/>
                      <a:pt x="119" y="87"/>
                      <a:pt x="119" y="87"/>
                    </a:cubicBezTo>
                    <a:cubicBezTo>
                      <a:pt x="119" y="93"/>
                      <a:pt x="119" y="93"/>
                      <a:pt x="119" y="93"/>
                    </a:cubicBezTo>
                    <a:cubicBezTo>
                      <a:pt x="112" y="86"/>
                      <a:pt x="112" y="86"/>
                      <a:pt x="112" y="86"/>
                    </a:cubicBezTo>
                    <a:cubicBezTo>
                      <a:pt x="112" y="64"/>
                      <a:pt x="112" y="64"/>
                      <a:pt x="112" y="64"/>
                    </a:cubicBezTo>
                    <a:cubicBezTo>
                      <a:pt x="119" y="64"/>
                      <a:pt x="119" y="64"/>
                      <a:pt x="119" y="64"/>
                    </a:cubicBezTo>
                    <a:cubicBezTo>
                      <a:pt x="123" y="69"/>
                      <a:pt x="123" y="69"/>
                      <a:pt x="123" y="69"/>
                    </a:cubicBezTo>
                    <a:cubicBezTo>
                      <a:pt x="127" y="65"/>
                      <a:pt x="127" y="65"/>
                      <a:pt x="127" y="65"/>
                    </a:cubicBezTo>
                    <a:cubicBezTo>
                      <a:pt x="127" y="54"/>
                      <a:pt x="127" y="54"/>
                      <a:pt x="127" y="54"/>
                    </a:cubicBezTo>
                    <a:cubicBezTo>
                      <a:pt x="119" y="54"/>
                      <a:pt x="119" y="54"/>
                      <a:pt x="119" y="54"/>
                    </a:cubicBezTo>
                    <a:cubicBezTo>
                      <a:pt x="119" y="46"/>
                      <a:pt x="119" y="46"/>
                      <a:pt x="119" y="46"/>
                    </a:cubicBezTo>
                    <a:cubicBezTo>
                      <a:pt x="123" y="43"/>
                      <a:pt x="123" y="43"/>
                      <a:pt x="123" y="43"/>
                    </a:cubicBezTo>
                    <a:cubicBezTo>
                      <a:pt x="123" y="38"/>
                      <a:pt x="123" y="38"/>
                      <a:pt x="123" y="38"/>
                    </a:cubicBezTo>
                    <a:cubicBezTo>
                      <a:pt x="118" y="33"/>
                      <a:pt x="118" y="33"/>
                      <a:pt x="118" y="33"/>
                    </a:cubicBezTo>
                    <a:cubicBezTo>
                      <a:pt x="110" y="33"/>
                      <a:pt x="110" y="33"/>
                      <a:pt x="110" y="33"/>
                    </a:cubicBezTo>
                    <a:cubicBezTo>
                      <a:pt x="104" y="27"/>
                      <a:pt x="104" y="27"/>
                      <a:pt x="104" y="27"/>
                    </a:cubicBezTo>
                    <a:cubicBezTo>
                      <a:pt x="99" y="27"/>
                      <a:pt x="99" y="27"/>
                      <a:pt x="99" y="27"/>
                    </a:cubicBezTo>
                    <a:cubicBezTo>
                      <a:pt x="99" y="27"/>
                      <a:pt x="93" y="35"/>
                      <a:pt x="88" y="49"/>
                    </a:cubicBezTo>
                    <a:cubicBezTo>
                      <a:pt x="82" y="62"/>
                      <a:pt x="82" y="76"/>
                      <a:pt x="72" y="86"/>
                    </a:cubicBezTo>
                    <a:cubicBezTo>
                      <a:pt x="63" y="95"/>
                      <a:pt x="50" y="115"/>
                      <a:pt x="50" y="115"/>
                    </a:cubicBezTo>
                    <a:cubicBezTo>
                      <a:pt x="32" y="126"/>
                      <a:pt x="32" y="126"/>
                      <a:pt x="32" y="126"/>
                    </a:cubicBezTo>
                    <a:cubicBezTo>
                      <a:pt x="25" y="134"/>
                      <a:pt x="25" y="134"/>
                      <a:pt x="25" y="134"/>
                    </a:cubicBezTo>
                    <a:cubicBezTo>
                      <a:pt x="13" y="139"/>
                      <a:pt x="13" y="139"/>
                      <a:pt x="13" y="139"/>
                    </a:cubicBezTo>
                    <a:lnTo>
                      <a:pt x="0" y="144"/>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1" name="Freeform 263"/>
              <p:cNvSpPr>
                <a:spLocks/>
              </p:cNvSpPr>
              <p:nvPr/>
            </p:nvSpPr>
            <p:spPr bwMode="auto">
              <a:xfrm>
                <a:off x="2698" y="2154"/>
                <a:ext cx="21" cy="16"/>
              </a:xfrm>
              <a:custGeom>
                <a:avLst/>
                <a:gdLst/>
                <a:ahLst/>
                <a:cxnLst>
                  <a:cxn ang="0">
                    <a:pos x="0" y="19"/>
                  </a:cxn>
                  <a:cxn ang="0">
                    <a:pos x="8" y="19"/>
                  </a:cxn>
                  <a:cxn ang="0">
                    <a:pos x="17" y="19"/>
                  </a:cxn>
                  <a:cxn ang="0">
                    <a:pos x="25" y="9"/>
                  </a:cxn>
                  <a:cxn ang="0">
                    <a:pos x="24" y="0"/>
                  </a:cxn>
                  <a:cxn ang="0">
                    <a:pos x="16" y="0"/>
                  </a:cxn>
                  <a:cxn ang="0">
                    <a:pos x="0" y="19"/>
                  </a:cxn>
                </a:cxnLst>
                <a:rect l="0" t="0" r="r" b="b"/>
                <a:pathLst>
                  <a:path w="25" h="19">
                    <a:moveTo>
                      <a:pt x="0" y="19"/>
                    </a:moveTo>
                    <a:lnTo>
                      <a:pt x="8" y="19"/>
                    </a:lnTo>
                    <a:lnTo>
                      <a:pt x="17" y="19"/>
                    </a:lnTo>
                    <a:lnTo>
                      <a:pt x="25" y="9"/>
                    </a:lnTo>
                    <a:lnTo>
                      <a:pt x="24" y="0"/>
                    </a:lnTo>
                    <a:lnTo>
                      <a:pt x="16" y="0"/>
                    </a:lnTo>
                    <a:lnTo>
                      <a:pt x="0" y="19"/>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2" name="Freeform 264"/>
              <p:cNvSpPr>
                <a:spLocks/>
              </p:cNvSpPr>
              <p:nvPr/>
            </p:nvSpPr>
            <p:spPr bwMode="auto">
              <a:xfrm>
                <a:off x="2719" y="2141"/>
                <a:ext cx="19" cy="9"/>
              </a:xfrm>
              <a:custGeom>
                <a:avLst/>
                <a:gdLst/>
                <a:ahLst/>
                <a:cxnLst>
                  <a:cxn ang="0">
                    <a:pos x="0" y="6"/>
                  </a:cxn>
                  <a:cxn ang="0">
                    <a:pos x="17" y="0"/>
                  </a:cxn>
                  <a:cxn ang="0">
                    <a:pos x="22" y="5"/>
                  </a:cxn>
                  <a:cxn ang="0">
                    <a:pos x="4" y="11"/>
                  </a:cxn>
                  <a:cxn ang="0">
                    <a:pos x="0" y="6"/>
                  </a:cxn>
                </a:cxnLst>
                <a:rect l="0" t="0" r="r" b="b"/>
                <a:pathLst>
                  <a:path w="22" h="11">
                    <a:moveTo>
                      <a:pt x="0" y="6"/>
                    </a:moveTo>
                    <a:lnTo>
                      <a:pt x="17" y="0"/>
                    </a:lnTo>
                    <a:lnTo>
                      <a:pt x="22" y="5"/>
                    </a:lnTo>
                    <a:lnTo>
                      <a:pt x="4" y="11"/>
                    </a:lnTo>
                    <a:lnTo>
                      <a:pt x="0" y="6"/>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3" name="Freeform 265"/>
              <p:cNvSpPr>
                <a:spLocks/>
              </p:cNvSpPr>
              <p:nvPr/>
            </p:nvSpPr>
            <p:spPr bwMode="auto">
              <a:xfrm>
                <a:off x="2743" y="2135"/>
                <a:ext cx="23" cy="6"/>
              </a:xfrm>
              <a:custGeom>
                <a:avLst/>
                <a:gdLst/>
                <a:ahLst/>
                <a:cxnLst>
                  <a:cxn ang="0">
                    <a:pos x="0" y="7"/>
                  </a:cxn>
                  <a:cxn ang="0">
                    <a:pos x="0" y="3"/>
                  </a:cxn>
                  <a:cxn ang="0">
                    <a:pos x="12" y="0"/>
                  </a:cxn>
                  <a:cxn ang="0">
                    <a:pos x="27" y="0"/>
                  </a:cxn>
                  <a:cxn ang="0">
                    <a:pos x="27" y="5"/>
                  </a:cxn>
                  <a:cxn ang="0">
                    <a:pos x="9" y="5"/>
                  </a:cxn>
                  <a:cxn ang="0">
                    <a:pos x="0" y="7"/>
                  </a:cxn>
                </a:cxnLst>
                <a:rect l="0" t="0" r="r" b="b"/>
                <a:pathLst>
                  <a:path w="27" h="7">
                    <a:moveTo>
                      <a:pt x="0" y="7"/>
                    </a:moveTo>
                    <a:lnTo>
                      <a:pt x="0" y="3"/>
                    </a:lnTo>
                    <a:lnTo>
                      <a:pt x="12" y="0"/>
                    </a:lnTo>
                    <a:lnTo>
                      <a:pt x="27" y="0"/>
                    </a:lnTo>
                    <a:lnTo>
                      <a:pt x="27" y="5"/>
                    </a:lnTo>
                    <a:lnTo>
                      <a:pt x="9" y="5"/>
                    </a:lnTo>
                    <a:lnTo>
                      <a:pt x="0" y="7"/>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4" name="Freeform 266"/>
              <p:cNvSpPr>
                <a:spLocks/>
              </p:cNvSpPr>
              <p:nvPr/>
            </p:nvSpPr>
            <p:spPr bwMode="auto">
              <a:xfrm>
                <a:off x="2771" y="2136"/>
                <a:ext cx="15" cy="6"/>
              </a:xfrm>
              <a:custGeom>
                <a:avLst/>
                <a:gdLst/>
                <a:ahLst/>
                <a:cxnLst>
                  <a:cxn ang="0">
                    <a:pos x="0" y="6"/>
                  </a:cxn>
                  <a:cxn ang="0">
                    <a:pos x="3" y="0"/>
                  </a:cxn>
                  <a:cxn ang="0">
                    <a:pos x="18" y="0"/>
                  </a:cxn>
                  <a:cxn ang="0">
                    <a:pos x="18" y="8"/>
                  </a:cxn>
                  <a:cxn ang="0">
                    <a:pos x="0" y="6"/>
                  </a:cxn>
                </a:cxnLst>
                <a:rect l="0" t="0" r="r" b="b"/>
                <a:pathLst>
                  <a:path w="18" h="8">
                    <a:moveTo>
                      <a:pt x="0" y="6"/>
                    </a:moveTo>
                    <a:lnTo>
                      <a:pt x="3" y="0"/>
                    </a:lnTo>
                    <a:lnTo>
                      <a:pt x="18" y="0"/>
                    </a:lnTo>
                    <a:lnTo>
                      <a:pt x="18" y="8"/>
                    </a:lnTo>
                    <a:lnTo>
                      <a:pt x="0" y="6"/>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5" name="Freeform 267"/>
              <p:cNvSpPr>
                <a:spLocks/>
              </p:cNvSpPr>
              <p:nvPr/>
            </p:nvSpPr>
            <p:spPr bwMode="auto">
              <a:xfrm>
                <a:off x="2799" y="2136"/>
                <a:ext cx="15" cy="6"/>
              </a:xfrm>
              <a:custGeom>
                <a:avLst/>
                <a:gdLst/>
                <a:ahLst/>
                <a:cxnLst>
                  <a:cxn ang="0">
                    <a:pos x="0" y="0"/>
                  </a:cxn>
                  <a:cxn ang="0">
                    <a:pos x="1" y="8"/>
                  </a:cxn>
                  <a:cxn ang="0">
                    <a:pos x="19" y="8"/>
                  </a:cxn>
                  <a:cxn ang="0">
                    <a:pos x="19" y="2"/>
                  </a:cxn>
                  <a:cxn ang="0">
                    <a:pos x="0" y="0"/>
                  </a:cxn>
                </a:cxnLst>
                <a:rect l="0" t="0" r="r" b="b"/>
                <a:pathLst>
                  <a:path w="19" h="8">
                    <a:moveTo>
                      <a:pt x="0" y="0"/>
                    </a:moveTo>
                    <a:lnTo>
                      <a:pt x="1" y="8"/>
                    </a:lnTo>
                    <a:lnTo>
                      <a:pt x="19" y="8"/>
                    </a:lnTo>
                    <a:lnTo>
                      <a:pt x="19" y="2"/>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grpSp>
        <p:grpSp>
          <p:nvGrpSpPr>
            <p:cNvPr id="20" name="Group 268"/>
            <p:cNvGrpSpPr>
              <a:grpSpLocks/>
            </p:cNvGrpSpPr>
            <p:nvPr/>
          </p:nvGrpSpPr>
          <p:grpSpPr bwMode="auto">
            <a:xfrm>
              <a:off x="769112" y="989084"/>
              <a:ext cx="339742" cy="375934"/>
              <a:chOff x="3517" y="2630"/>
              <a:chExt cx="606" cy="824"/>
            </a:xfrm>
            <a:solidFill>
              <a:schemeClr val="bg1">
                <a:lumMod val="75000"/>
              </a:schemeClr>
            </a:solidFill>
          </p:grpSpPr>
          <p:sp>
            <p:nvSpPr>
              <p:cNvPr id="80" name="Freeform 269"/>
              <p:cNvSpPr>
                <a:spLocks/>
              </p:cNvSpPr>
              <p:nvPr/>
            </p:nvSpPr>
            <p:spPr bwMode="auto">
              <a:xfrm>
                <a:off x="3601" y="2744"/>
                <a:ext cx="14" cy="5"/>
              </a:xfrm>
              <a:custGeom>
                <a:avLst/>
                <a:gdLst/>
                <a:ahLst/>
                <a:cxnLst>
                  <a:cxn ang="0">
                    <a:pos x="0" y="2"/>
                  </a:cxn>
                  <a:cxn ang="0">
                    <a:pos x="12" y="0"/>
                  </a:cxn>
                  <a:cxn ang="0">
                    <a:pos x="16" y="0"/>
                  </a:cxn>
                  <a:cxn ang="0">
                    <a:pos x="16" y="6"/>
                  </a:cxn>
                  <a:cxn ang="0">
                    <a:pos x="8" y="6"/>
                  </a:cxn>
                  <a:cxn ang="0">
                    <a:pos x="0" y="2"/>
                  </a:cxn>
                </a:cxnLst>
                <a:rect l="0" t="0" r="r" b="b"/>
                <a:pathLst>
                  <a:path w="16" h="6">
                    <a:moveTo>
                      <a:pt x="0" y="2"/>
                    </a:moveTo>
                    <a:lnTo>
                      <a:pt x="12" y="0"/>
                    </a:lnTo>
                    <a:lnTo>
                      <a:pt x="16" y="0"/>
                    </a:lnTo>
                    <a:lnTo>
                      <a:pt x="16" y="6"/>
                    </a:lnTo>
                    <a:lnTo>
                      <a:pt x="8" y="6"/>
                    </a:lnTo>
                    <a:lnTo>
                      <a:pt x="0" y="2"/>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1" name="Freeform 270"/>
              <p:cNvSpPr>
                <a:spLocks/>
              </p:cNvSpPr>
              <p:nvPr/>
            </p:nvSpPr>
            <p:spPr bwMode="auto">
              <a:xfrm>
                <a:off x="3611" y="2736"/>
                <a:ext cx="14" cy="10"/>
              </a:xfrm>
              <a:custGeom>
                <a:avLst/>
                <a:gdLst/>
                <a:ahLst/>
                <a:cxnLst>
                  <a:cxn ang="0">
                    <a:pos x="0" y="8"/>
                  </a:cxn>
                  <a:cxn ang="0">
                    <a:pos x="7" y="0"/>
                  </a:cxn>
                  <a:cxn ang="0">
                    <a:pos x="16" y="5"/>
                  </a:cxn>
                  <a:cxn ang="0">
                    <a:pos x="10" y="12"/>
                  </a:cxn>
                  <a:cxn ang="0">
                    <a:pos x="0" y="8"/>
                  </a:cxn>
                </a:cxnLst>
                <a:rect l="0" t="0" r="r" b="b"/>
                <a:pathLst>
                  <a:path w="16" h="12">
                    <a:moveTo>
                      <a:pt x="0" y="8"/>
                    </a:moveTo>
                    <a:lnTo>
                      <a:pt x="7" y="0"/>
                    </a:lnTo>
                    <a:lnTo>
                      <a:pt x="16" y="5"/>
                    </a:lnTo>
                    <a:lnTo>
                      <a:pt x="10" y="12"/>
                    </a:lnTo>
                    <a:lnTo>
                      <a:pt x="0" y="8"/>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2" name="Freeform 271"/>
              <p:cNvSpPr>
                <a:spLocks/>
              </p:cNvSpPr>
              <p:nvPr/>
            </p:nvSpPr>
            <p:spPr bwMode="auto">
              <a:xfrm>
                <a:off x="3656" y="2723"/>
                <a:ext cx="10" cy="6"/>
              </a:xfrm>
              <a:custGeom>
                <a:avLst/>
                <a:gdLst/>
                <a:ahLst/>
                <a:cxnLst>
                  <a:cxn ang="0">
                    <a:pos x="0" y="7"/>
                  </a:cxn>
                  <a:cxn ang="0">
                    <a:pos x="0" y="0"/>
                  </a:cxn>
                  <a:cxn ang="0">
                    <a:pos x="13" y="2"/>
                  </a:cxn>
                  <a:cxn ang="0">
                    <a:pos x="13" y="7"/>
                  </a:cxn>
                  <a:cxn ang="0">
                    <a:pos x="0" y="7"/>
                  </a:cxn>
                </a:cxnLst>
                <a:rect l="0" t="0" r="r" b="b"/>
                <a:pathLst>
                  <a:path w="13" h="7">
                    <a:moveTo>
                      <a:pt x="0" y="7"/>
                    </a:moveTo>
                    <a:lnTo>
                      <a:pt x="0" y="0"/>
                    </a:lnTo>
                    <a:lnTo>
                      <a:pt x="13" y="2"/>
                    </a:lnTo>
                    <a:lnTo>
                      <a:pt x="13" y="7"/>
                    </a:lnTo>
                    <a:lnTo>
                      <a:pt x="0" y="7"/>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3" name="Freeform 272"/>
              <p:cNvSpPr>
                <a:spLocks/>
              </p:cNvSpPr>
              <p:nvPr/>
            </p:nvSpPr>
            <p:spPr bwMode="auto">
              <a:xfrm>
                <a:off x="3517" y="2630"/>
                <a:ext cx="606" cy="824"/>
              </a:xfrm>
              <a:custGeom>
                <a:avLst/>
                <a:gdLst/>
                <a:ahLst/>
                <a:cxnLst>
                  <a:cxn ang="0">
                    <a:pos x="9" y="338"/>
                  </a:cxn>
                  <a:cxn ang="0">
                    <a:pos x="26" y="312"/>
                  </a:cxn>
                  <a:cxn ang="0">
                    <a:pos x="19" y="275"/>
                  </a:cxn>
                  <a:cxn ang="0">
                    <a:pos x="39" y="263"/>
                  </a:cxn>
                  <a:cxn ang="0">
                    <a:pos x="74" y="248"/>
                  </a:cxn>
                  <a:cxn ang="0">
                    <a:pos x="87" y="211"/>
                  </a:cxn>
                  <a:cxn ang="0">
                    <a:pos x="70" y="206"/>
                  </a:cxn>
                  <a:cxn ang="0">
                    <a:pos x="93" y="188"/>
                  </a:cxn>
                  <a:cxn ang="0">
                    <a:pos x="111" y="168"/>
                  </a:cxn>
                  <a:cxn ang="0">
                    <a:pos x="120" y="135"/>
                  </a:cxn>
                  <a:cxn ang="0">
                    <a:pos x="120" y="110"/>
                  </a:cxn>
                  <a:cxn ang="0">
                    <a:pos x="149" y="106"/>
                  </a:cxn>
                  <a:cxn ang="0">
                    <a:pos x="173" y="123"/>
                  </a:cxn>
                  <a:cxn ang="0">
                    <a:pos x="182" y="124"/>
                  </a:cxn>
                  <a:cxn ang="0">
                    <a:pos x="207" y="95"/>
                  </a:cxn>
                  <a:cxn ang="0">
                    <a:pos x="248" y="106"/>
                  </a:cxn>
                  <a:cxn ang="0">
                    <a:pos x="218" y="76"/>
                  </a:cxn>
                  <a:cxn ang="0">
                    <a:pos x="214" y="57"/>
                  </a:cxn>
                  <a:cxn ang="0">
                    <a:pos x="229" y="29"/>
                  </a:cxn>
                  <a:cxn ang="0">
                    <a:pos x="258" y="17"/>
                  </a:cxn>
                  <a:cxn ang="0">
                    <a:pos x="294" y="23"/>
                  </a:cxn>
                  <a:cxn ang="0">
                    <a:pos x="314" y="60"/>
                  </a:cxn>
                  <a:cxn ang="0">
                    <a:pos x="347" y="80"/>
                  </a:cxn>
                  <a:cxn ang="0">
                    <a:pos x="334" y="110"/>
                  </a:cxn>
                  <a:cxn ang="0">
                    <a:pos x="377" y="102"/>
                  </a:cxn>
                  <a:cxn ang="0">
                    <a:pos x="442" y="73"/>
                  </a:cxn>
                  <a:cxn ang="0">
                    <a:pos x="428" y="86"/>
                  </a:cxn>
                  <a:cxn ang="0">
                    <a:pos x="458" y="77"/>
                  </a:cxn>
                  <a:cxn ang="0">
                    <a:pos x="488" y="108"/>
                  </a:cxn>
                  <a:cxn ang="0">
                    <a:pos x="505" y="125"/>
                  </a:cxn>
                  <a:cxn ang="0">
                    <a:pos x="513" y="124"/>
                  </a:cxn>
                  <a:cxn ang="0">
                    <a:pos x="504" y="141"/>
                  </a:cxn>
                  <a:cxn ang="0">
                    <a:pos x="519" y="210"/>
                  </a:cxn>
                  <a:cxn ang="0">
                    <a:pos x="528" y="282"/>
                  </a:cxn>
                  <a:cxn ang="0">
                    <a:pos x="530" y="323"/>
                  </a:cxn>
                  <a:cxn ang="0">
                    <a:pos x="528" y="347"/>
                  </a:cxn>
                  <a:cxn ang="0">
                    <a:pos x="540" y="397"/>
                  </a:cxn>
                  <a:cxn ang="0">
                    <a:pos x="501" y="402"/>
                  </a:cxn>
                  <a:cxn ang="0">
                    <a:pos x="442" y="430"/>
                  </a:cxn>
                  <a:cxn ang="0">
                    <a:pos x="385" y="456"/>
                  </a:cxn>
                  <a:cxn ang="0">
                    <a:pos x="361" y="462"/>
                  </a:cxn>
                  <a:cxn ang="0">
                    <a:pos x="393" y="542"/>
                  </a:cxn>
                  <a:cxn ang="0">
                    <a:pos x="423" y="575"/>
                  </a:cxn>
                  <a:cxn ang="0">
                    <a:pos x="450" y="633"/>
                  </a:cxn>
                  <a:cxn ang="0">
                    <a:pos x="393" y="658"/>
                  </a:cxn>
                  <a:cxn ang="0">
                    <a:pos x="391" y="699"/>
                  </a:cxn>
                  <a:cxn ang="0">
                    <a:pos x="392" y="728"/>
                  </a:cxn>
                  <a:cxn ang="0">
                    <a:pos x="355" y="709"/>
                  </a:cxn>
                  <a:cxn ang="0">
                    <a:pos x="292" y="719"/>
                  </a:cxn>
                  <a:cxn ang="0">
                    <a:pos x="234" y="719"/>
                  </a:cxn>
                  <a:cxn ang="0">
                    <a:pos x="180" y="699"/>
                  </a:cxn>
                  <a:cxn ang="0">
                    <a:pos x="126" y="677"/>
                  </a:cxn>
                  <a:cxn ang="0">
                    <a:pos x="114" y="678"/>
                  </a:cxn>
                  <a:cxn ang="0">
                    <a:pos x="75" y="678"/>
                  </a:cxn>
                  <a:cxn ang="0">
                    <a:pos x="48" y="661"/>
                  </a:cxn>
                  <a:cxn ang="0">
                    <a:pos x="81" y="577"/>
                  </a:cxn>
                  <a:cxn ang="0">
                    <a:pos x="58" y="535"/>
                  </a:cxn>
                  <a:cxn ang="0">
                    <a:pos x="21" y="521"/>
                  </a:cxn>
                  <a:cxn ang="0">
                    <a:pos x="0" y="479"/>
                  </a:cxn>
                  <a:cxn ang="0">
                    <a:pos x="14" y="458"/>
                  </a:cxn>
                  <a:cxn ang="0">
                    <a:pos x="5" y="429"/>
                  </a:cxn>
                  <a:cxn ang="0">
                    <a:pos x="15" y="393"/>
                  </a:cxn>
                  <a:cxn ang="0">
                    <a:pos x="7" y="363"/>
                  </a:cxn>
                </a:cxnLst>
                <a:rect l="0" t="0" r="r" b="b"/>
                <a:pathLst>
                  <a:path w="540" h="732">
                    <a:moveTo>
                      <a:pt x="7" y="363"/>
                    </a:moveTo>
                    <a:cubicBezTo>
                      <a:pt x="12" y="358"/>
                      <a:pt x="12" y="358"/>
                      <a:pt x="12" y="358"/>
                    </a:cubicBezTo>
                    <a:cubicBezTo>
                      <a:pt x="9" y="347"/>
                      <a:pt x="9" y="347"/>
                      <a:pt x="9" y="347"/>
                    </a:cubicBezTo>
                    <a:cubicBezTo>
                      <a:pt x="9" y="338"/>
                      <a:pt x="9" y="338"/>
                      <a:pt x="9" y="338"/>
                    </a:cubicBezTo>
                    <a:cubicBezTo>
                      <a:pt x="12" y="327"/>
                      <a:pt x="12" y="327"/>
                      <a:pt x="12" y="327"/>
                    </a:cubicBezTo>
                    <a:cubicBezTo>
                      <a:pt x="21" y="327"/>
                      <a:pt x="21" y="327"/>
                      <a:pt x="21" y="327"/>
                    </a:cubicBezTo>
                    <a:cubicBezTo>
                      <a:pt x="21" y="317"/>
                      <a:pt x="21" y="317"/>
                      <a:pt x="21" y="317"/>
                    </a:cubicBezTo>
                    <a:cubicBezTo>
                      <a:pt x="26" y="312"/>
                      <a:pt x="26" y="312"/>
                      <a:pt x="26" y="312"/>
                    </a:cubicBezTo>
                    <a:cubicBezTo>
                      <a:pt x="26" y="296"/>
                      <a:pt x="26" y="296"/>
                      <a:pt x="26" y="296"/>
                    </a:cubicBezTo>
                    <a:cubicBezTo>
                      <a:pt x="23" y="293"/>
                      <a:pt x="23" y="293"/>
                      <a:pt x="23" y="293"/>
                    </a:cubicBezTo>
                    <a:cubicBezTo>
                      <a:pt x="23" y="279"/>
                      <a:pt x="23" y="279"/>
                      <a:pt x="23" y="279"/>
                    </a:cubicBezTo>
                    <a:cubicBezTo>
                      <a:pt x="19" y="275"/>
                      <a:pt x="19" y="275"/>
                      <a:pt x="19" y="275"/>
                    </a:cubicBezTo>
                    <a:cubicBezTo>
                      <a:pt x="19" y="268"/>
                      <a:pt x="19" y="268"/>
                      <a:pt x="19" y="268"/>
                    </a:cubicBezTo>
                    <a:cubicBezTo>
                      <a:pt x="29" y="268"/>
                      <a:pt x="29" y="268"/>
                      <a:pt x="29" y="268"/>
                    </a:cubicBezTo>
                    <a:cubicBezTo>
                      <a:pt x="34" y="263"/>
                      <a:pt x="34" y="263"/>
                      <a:pt x="34" y="263"/>
                    </a:cubicBezTo>
                    <a:cubicBezTo>
                      <a:pt x="39" y="263"/>
                      <a:pt x="39" y="263"/>
                      <a:pt x="39" y="263"/>
                    </a:cubicBezTo>
                    <a:cubicBezTo>
                      <a:pt x="42" y="266"/>
                      <a:pt x="42" y="266"/>
                      <a:pt x="42" y="266"/>
                    </a:cubicBezTo>
                    <a:cubicBezTo>
                      <a:pt x="49" y="266"/>
                      <a:pt x="49" y="266"/>
                      <a:pt x="49" y="266"/>
                    </a:cubicBezTo>
                    <a:cubicBezTo>
                      <a:pt x="74" y="254"/>
                      <a:pt x="74" y="254"/>
                      <a:pt x="74" y="254"/>
                    </a:cubicBezTo>
                    <a:cubicBezTo>
                      <a:pt x="74" y="248"/>
                      <a:pt x="74" y="248"/>
                      <a:pt x="74" y="248"/>
                    </a:cubicBezTo>
                    <a:cubicBezTo>
                      <a:pt x="70" y="244"/>
                      <a:pt x="70" y="244"/>
                      <a:pt x="70" y="244"/>
                    </a:cubicBezTo>
                    <a:cubicBezTo>
                      <a:pt x="82" y="231"/>
                      <a:pt x="82" y="231"/>
                      <a:pt x="82" y="231"/>
                    </a:cubicBezTo>
                    <a:cubicBezTo>
                      <a:pt x="87" y="226"/>
                      <a:pt x="87" y="226"/>
                      <a:pt x="87" y="226"/>
                    </a:cubicBezTo>
                    <a:cubicBezTo>
                      <a:pt x="87" y="211"/>
                      <a:pt x="87" y="211"/>
                      <a:pt x="87" y="211"/>
                    </a:cubicBezTo>
                    <a:cubicBezTo>
                      <a:pt x="82" y="211"/>
                      <a:pt x="82" y="211"/>
                      <a:pt x="82" y="211"/>
                    </a:cubicBezTo>
                    <a:cubicBezTo>
                      <a:pt x="82" y="206"/>
                      <a:pt x="82" y="206"/>
                      <a:pt x="82" y="206"/>
                    </a:cubicBezTo>
                    <a:cubicBezTo>
                      <a:pt x="77" y="206"/>
                      <a:pt x="77" y="206"/>
                      <a:pt x="77" y="206"/>
                    </a:cubicBezTo>
                    <a:cubicBezTo>
                      <a:pt x="70" y="206"/>
                      <a:pt x="70" y="206"/>
                      <a:pt x="70" y="206"/>
                    </a:cubicBezTo>
                    <a:cubicBezTo>
                      <a:pt x="70" y="200"/>
                      <a:pt x="70" y="200"/>
                      <a:pt x="70" y="200"/>
                    </a:cubicBezTo>
                    <a:cubicBezTo>
                      <a:pt x="75" y="194"/>
                      <a:pt x="75" y="194"/>
                      <a:pt x="75" y="194"/>
                    </a:cubicBezTo>
                    <a:cubicBezTo>
                      <a:pt x="87" y="194"/>
                      <a:pt x="87" y="194"/>
                      <a:pt x="87" y="194"/>
                    </a:cubicBezTo>
                    <a:cubicBezTo>
                      <a:pt x="93" y="188"/>
                      <a:pt x="93" y="188"/>
                      <a:pt x="93" y="188"/>
                    </a:cubicBezTo>
                    <a:cubicBezTo>
                      <a:pt x="102" y="179"/>
                      <a:pt x="102" y="179"/>
                      <a:pt x="102" y="179"/>
                    </a:cubicBezTo>
                    <a:cubicBezTo>
                      <a:pt x="102" y="172"/>
                      <a:pt x="102" y="172"/>
                      <a:pt x="102" y="172"/>
                    </a:cubicBezTo>
                    <a:cubicBezTo>
                      <a:pt x="107" y="168"/>
                      <a:pt x="107" y="168"/>
                      <a:pt x="107" y="168"/>
                    </a:cubicBezTo>
                    <a:cubicBezTo>
                      <a:pt x="111" y="168"/>
                      <a:pt x="111" y="168"/>
                      <a:pt x="111" y="168"/>
                    </a:cubicBezTo>
                    <a:cubicBezTo>
                      <a:pt x="111" y="148"/>
                      <a:pt x="111" y="148"/>
                      <a:pt x="111" y="148"/>
                    </a:cubicBezTo>
                    <a:cubicBezTo>
                      <a:pt x="115" y="148"/>
                      <a:pt x="115" y="148"/>
                      <a:pt x="115" y="148"/>
                    </a:cubicBezTo>
                    <a:cubicBezTo>
                      <a:pt x="120" y="143"/>
                      <a:pt x="120" y="143"/>
                      <a:pt x="120" y="143"/>
                    </a:cubicBezTo>
                    <a:cubicBezTo>
                      <a:pt x="120" y="135"/>
                      <a:pt x="120" y="135"/>
                      <a:pt x="120" y="135"/>
                    </a:cubicBezTo>
                    <a:cubicBezTo>
                      <a:pt x="114" y="129"/>
                      <a:pt x="114" y="129"/>
                      <a:pt x="114" y="129"/>
                    </a:cubicBezTo>
                    <a:cubicBezTo>
                      <a:pt x="114" y="123"/>
                      <a:pt x="114" y="123"/>
                      <a:pt x="114" y="123"/>
                    </a:cubicBezTo>
                    <a:cubicBezTo>
                      <a:pt x="120" y="117"/>
                      <a:pt x="120" y="117"/>
                      <a:pt x="120" y="117"/>
                    </a:cubicBezTo>
                    <a:cubicBezTo>
                      <a:pt x="120" y="110"/>
                      <a:pt x="120" y="110"/>
                      <a:pt x="120" y="110"/>
                    </a:cubicBezTo>
                    <a:cubicBezTo>
                      <a:pt x="118" y="108"/>
                      <a:pt x="118" y="108"/>
                      <a:pt x="118" y="108"/>
                    </a:cubicBezTo>
                    <a:cubicBezTo>
                      <a:pt x="120" y="106"/>
                      <a:pt x="120" y="106"/>
                      <a:pt x="120" y="106"/>
                    </a:cubicBezTo>
                    <a:cubicBezTo>
                      <a:pt x="136" y="99"/>
                      <a:pt x="136" y="99"/>
                      <a:pt x="136" y="99"/>
                    </a:cubicBezTo>
                    <a:cubicBezTo>
                      <a:pt x="149" y="106"/>
                      <a:pt x="149" y="106"/>
                      <a:pt x="149" y="106"/>
                    </a:cubicBezTo>
                    <a:cubicBezTo>
                      <a:pt x="171" y="106"/>
                      <a:pt x="171" y="106"/>
                      <a:pt x="171" y="106"/>
                    </a:cubicBezTo>
                    <a:cubicBezTo>
                      <a:pt x="171" y="110"/>
                      <a:pt x="171" y="110"/>
                      <a:pt x="171" y="110"/>
                    </a:cubicBezTo>
                    <a:cubicBezTo>
                      <a:pt x="173" y="117"/>
                      <a:pt x="173" y="117"/>
                      <a:pt x="173" y="117"/>
                    </a:cubicBezTo>
                    <a:cubicBezTo>
                      <a:pt x="173" y="123"/>
                      <a:pt x="173" y="123"/>
                      <a:pt x="173" y="123"/>
                    </a:cubicBezTo>
                    <a:cubicBezTo>
                      <a:pt x="167" y="128"/>
                      <a:pt x="167" y="128"/>
                      <a:pt x="167" y="128"/>
                    </a:cubicBezTo>
                    <a:cubicBezTo>
                      <a:pt x="176" y="137"/>
                      <a:pt x="176" y="137"/>
                      <a:pt x="176" y="137"/>
                    </a:cubicBezTo>
                    <a:cubicBezTo>
                      <a:pt x="176" y="130"/>
                      <a:pt x="176" y="130"/>
                      <a:pt x="176" y="130"/>
                    </a:cubicBezTo>
                    <a:cubicBezTo>
                      <a:pt x="182" y="124"/>
                      <a:pt x="182" y="124"/>
                      <a:pt x="182" y="124"/>
                    </a:cubicBezTo>
                    <a:cubicBezTo>
                      <a:pt x="186" y="121"/>
                      <a:pt x="186" y="121"/>
                      <a:pt x="186" y="121"/>
                    </a:cubicBezTo>
                    <a:cubicBezTo>
                      <a:pt x="191" y="126"/>
                      <a:pt x="191" y="126"/>
                      <a:pt x="191" y="126"/>
                    </a:cubicBezTo>
                    <a:cubicBezTo>
                      <a:pt x="191" y="120"/>
                      <a:pt x="191" y="120"/>
                      <a:pt x="191" y="120"/>
                    </a:cubicBezTo>
                    <a:cubicBezTo>
                      <a:pt x="207" y="95"/>
                      <a:pt x="207" y="95"/>
                      <a:pt x="207" y="95"/>
                    </a:cubicBezTo>
                    <a:cubicBezTo>
                      <a:pt x="220" y="102"/>
                      <a:pt x="220" y="102"/>
                      <a:pt x="220" y="102"/>
                    </a:cubicBezTo>
                    <a:cubicBezTo>
                      <a:pt x="232" y="103"/>
                      <a:pt x="232" y="103"/>
                      <a:pt x="232" y="103"/>
                    </a:cubicBezTo>
                    <a:cubicBezTo>
                      <a:pt x="248" y="109"/>
                      <a:pt x="248" y="109"/>
                      <a:pt x="248" y="109"/>
                    </a:cubicBezTo>
                    <a:cubicBezTo>
                      <a:pt x="248" y="106"/>
                      <a:pt x="248" y="106"/>
                      <a:pt x="248" y="106"/>
                    </a:cubicBezTo>
                    <a:cubicBezTo>
                      <a:pt x="238" y="96"/>
                      <a:pt x="238" y="96"/>
                      <a:pt x="238" y="96"/>
                    </a:cubicBezTo>
                    <a:cubicBezTo>
                      <a:pt x="225" y="96"/>
                      <a:pt x="225" y="96"/>
                      <a:pt x="225" y="96"/>
                    </a:cubicBezTo>
                    <a:cubicBezTo>
                      <a:pt x="215" y="79"/>
                      <a:pt x="215" y="79"/>
                      <a:pt x="215" y="79"/>
                    </a:cubicBezTo>
                    <a:cubicBezTo>
                      <a:pt x="218" y="76"/>
                      <a:pt x="218" y="76"/>
                      <a:pt x="218" y="76"/>
                    </a:cubicBezTo>
                    <a:cubicBezTo>
                      <a:pt x="223" y="81"/>
                      <a:pt x="223" y="81"/>
                      <a:pt x="223" y="81"/>
                    </a:cubicBezTo>
                    <a:cubicBezTo>
                      <a:pt x="228" y="68"/>
                      <a:pt x="228" y="68"/>
                      <a:pt x="228" y="68"/>
                    </a:cubicBezTo>
                    <a:cubicBezTo>
                      <a:pt x="218" y="68"/>
                      <a:pt x="218" y="68"/>
                      <a:pt x="218" y="68"/>
                    </a:cubicBezTo>
                    <a:cubicBezTo>
                      <a:pt x="214" y="57"/>
                      <a:pt x="214" y="57"/>
                      <a:pt x="214" y="57"/>
                    </a:cubicBezTo>
                    <a:cubicBezTo>
                      <a:pt x="214" y="51"/>
                      <a:pt x="214" y="51"/>
                      <a:pt x="214" y="51"/>
                    </a:cubicBezTo>
                    <a:cubicBezTo>
                      <a:pt x="231" y="48"/>
                      <a:pt x="231" y="48"/>
                      <a:pt x="231" y="48"/>
                    </a:cubicBezTo>
                    <a:cubicBezTo>
                      <a:pt x="233" y="33"/>
                      <a:pt x="233" y="33"/>
                      <a:pt x="233" y="33"/>
                    </a:cubicBezTo>
                    <a:cubicBezTo>
                      <a:pt x="229" y="29"/>
                      <a:pt x="229" y="29"/>
                      <a:pt x="229" y="29"/>
                    </a:cubicBezTo>
                    <a:cubicBezTo>
                      <a:pt x="222" y="19"/>
                      <a:pt x="222" y="19"/>
                      <a:pt x="222" y="19"/>
                    </a:cubicBezTo>
                    <a:cubicBezTo>
                      <a:pt x="216" y="7"/>
                      <a:pt x="216" y="7"/>
                      <a:pt x="216" y="7"/>
                    </a:cubicBezTo>
                    <a:cubicBezTo>
                      <a:pt x="216" y="0"/>
                      <a:pt x="216" y="0"/>
                      <a:pt x="216" y="0"/>
                    </a:cubicBezTo>
                    <a:cubicBezTo>
                      <a:pt x="258" y="17"/>
                      <a:pt x="258" y="17"/>
                      <a:pt x="258" y="17"/>
                    </a:cubicBezTo>
                    <a:cubicBezTo>
                      <a:pt x="279" y="9"/>
                      <a:pt x="279" y="9"/>
                      <a:pt x="279" y="9"/>
                    </a:cubicBezTo>
                    <a:cubicBezTo>
                      <a:pt x="286" y="16"/>
                      <a:pt x="286" y="16"/>
                      <a:pt x="286" y="16"/>
                    </a:cubicBezTo>
                    <a:cubicBezTo>
                      <a:pt x="290" y="20"/>
                      <a:pt x="290" y="20"/>
                      <a:pt x="290" y="20"/>
                    </a:cubicBezTo>
                    <a:cubicBezTo>
                      <a:pt x="294" y="23"/>
                      <a:pt x="294" y="23"/>
                      <a:pt x="294" y="23"/>
                    </a:cubicBezTo>
                    <a:cubicBezTo>
                      <a:pt x="294" y="48"/>
                      <a:pt x="294" y="48"/>
                      <a:pt x="294" y="48"/>
                    </a:cubicBezTo>
                    <a:cubicBezTo>
                      <a:pt x="300" y="55"/>
                      <a:pt x="300" y="55"/>
                      <a:pt x="300" y="55"/>
                    </a:cubicBezTo>
                    <a:cubicBezTo>
                      <a:pt x="310" y="60"/>
                      <a:pt x="310" y="60"/>
                      <a:pt x="310" y="60"/>
                    </a:cubicBezTo>
                    <a:cubicBezTo>
                      <a:pt x="314" y="60"/>
                      <a:pt x="314" y="60"/>
                      <a:pt x="314" y="60"/>
                    </a:cubicBezTo>
                    <a:cubicBezTo>
                      <a:pt x="326" y="72"/>
                      <a:pt x="326" y="72"/>
                      <a:pt x="326" y="72"/>
                    </a:cubicBezTo>
                    <a:cubicBezTo>
                      <a:pt x="343" y="72"/>
                      <a:pt x="343" y="72"/>
                      <a:pt x="343" y="72"/>
                    </a:cubicBezTo>
                    <a:cubicBezTo>
                      <a:pt x="347" y="72"/>
                      <a:pt x="347" y="72"/>
                      <a:pt x="347" y="72"/>
                    </a:cubicBezTo>
                    <a:cubicBezTo>
                      <a:pt x="347" y="80"/>
                      <a:pt x="347" y="80"/>
                      <a:pt x="347" y="80"/>
                    </a:cubicBezTo>
                    <a:cubicBezTo>
                      <a:pt x="342" y="94"/>
                      <a:pt x="342" y="94"/>
                      <a:pt x="342" y="94"/>
                    </a:cubicBezTo>
                    <a:cubicBezTo>
                      <a:pt x="328" y="101"/>
                      <a:pt x="328" y="101"/>
                      <a:pt x="328" y="101"/>
                    </a:cubicBezTo>
                    <a:cubicBezTo>
                      <a:pt x="328" y="110"/>
                      <a:pt x="328" y="110"/>
                      <a:pt x="328" y="110"/>
                    </a:cubicBezTo>
                    <a:cubicBezTo>
                      <a:pt x="334" y="110"/>
                      <a:pt x="334" y="110"/>
                      <a:pt x="334" y="110"/>
                    </a:cubicBezTo>
                    <a:cubicBezTo>
                      <a:pt x="341" y="104"/>
                      <a:pt x="341" y="104"/>
                      <a:pt x="341" y="104"/>
                    </a:cubicBezTo>
                    <a:cubicBezTo>
                      <a:pt x="351" y="102"/>
                      <a:pt x="351" y="102"/>
                      <a:pt x="351" y="102"/>
                    </a:cubicBezTo>
                    <a:cubicBezTo>
                      <a:pt x="359" y="110"/>
                      <a:pt x="359" y="110"/>
                      <a:pt x="359" y="110"/>
                    </a:cubicBezTo>
                    <a:cubicBezTo>
                      <a:pt x="377" y="102"/>
                      <a:pt x="377" y="102"/>
                      <a:pt x="377" y="102"/>
                    </a:cubicBezTo>
                    <a:cubicBezTo>
                      <a:pt x="377" y="96"/>
                      <a:pt x="377" y="96"/>
                      <a:pt x="377" y="96"/>
                    </a:cubicBezTo>
                    <a:cubicBezTo>
                      <a:pt x="409" y="91"/>
                      <a:pt x="409" y="91"/>
                      <a:pt x="409" y="91"/>
                    </a:cubicBezTo>
                    <a:cubicBezTo>
                      <a:pt x="424" y="76"/>
                      <a:pt x="424" y="76"/>
                      <a:pt x="424" y="76"/>
                    </a:cubicBezTo>
                    <a:cubicBezTo>
                      <a:pt x="442" y="73"/>
                      <a:pt x="442" y="73"/>
                      <a:pt x="442" y="73"/>
                    </a:cubicBezTo>
                    <a:cubicBezTo>
                      <a:pt x="442" y="78"/>
                      <a:pt x="442" y="78"/>
                      <a:pt x="442" y="78"/>
                    </a:cubicBezTo>
                    <a:cubicBezTo>
                      <a:pt x="426" y="78"/>
                      <a:pt x="426" y="78"/>
                      <a:pt x="426" y="78"/>
                    </a:cubicBezTo>
                    <a:cubicBezTo>
                      <a:pt x="421" y="86"/>
                      <a:pt x="421" y="86"/>
                      <a:pt x="421" y="86"/>
                    </a:cubicBezTo>
                    <a:cubicBezTo>
                      <a:pt x="428" y="86"/>
                      <a:pt x="428" y="86"/>
                      <a:pt x="428" y="86"/>
                    </a:cubicBezTo>
                    <a:cubicBezTo>
                      <a:pt x="433" y="81"/>
                      <a:pt x="433" y="81"/>
                      <a:pt x="433" y="81"/>
                    </a:cubicBezTo>
                    <a:cubicBezTo>
                      <a:pt x="450" y="82"/>
                      <a:pt x="450" y="82"/>
                      <a:pt x="450" y="82"/>
                    </a:cubicBezTo>
                    <a:cubicBezTo>
                      <a:pt x="455" y="77"/>
                      <a:pt x="455" y="77"/>
                      <a:pt x="455" y="77"/>
                    </a:cubicBezTo>
                    <a:cubicBezTo>
                      <a:pt x="458" y="77"/>
                      <a:pt x="458" y="77"/>
                      <a:pt x="458" y="77"/>
                    </a:cubicBezTo>
                    <a:cubicBezTo>
                      <a:pt x="458" y="90"/>
                      <a:pt x="458" y="90"/>
                      <a:pt x="458" y="90"/>
                    </a:cubicBezTo>
                    <a:cubicBezTo>
                      <a:pt x="478" y="104"/>
                      <a:pt x="478" y="104"/>
                      <a:pt x="478" y="104"/>
                    </a:cubicBezTo>
                    <a:cubicBezTo>
                      <a:pt x="481" y="115"/>
                      <a:pt x="481" y="115"/>
                      <a:pt x="481" y="115"/>
                    </a:cubicBezTo>
                    <a:cubicBezTo>
                      <a:pt x="488" y="108"/>
                      <a:pt x="488" y="108"/>
                      <a:pt x="488" y="108"/>
                    </a:cubicBezTo>
                    <a:cubicBezTo>
                      <a:pt x="497" y="115"/>
                      <a:pt x="497" y="115"/>
                      <a:pt x="497" y="115"/>
                    </a:cubicBezTo>
                    <a:cubicBezTo>
                      <a:pt x="497" y="129"/>
                      <a:pt x="497" y="129"/>
                      <a:pt x="497" y="129"/>
                    </a:cubicBezTo>
                    <a:cubicBezTo>
                      <a:pt x="505" y="129"/>
                      <a:pt x="505" y="129"/>
                      <a:pt x="505" y="129"/>
                    </a:cubicBezTo>
                    <a:cubicBezTo>
                      <a:pt x="505" y="125"/>
                      <a:pt x="505" y="125"/>
                      <a:pt x="505" y="125"/>
                    </a:cubicBezTo>
                    <a:cubicBezTo>
                      <a:pt x="505" y="125"/>
                      <a:pt x="502" y="125"/>
                      <a:pt x="502" y="122"/>
                    </a:cubicBezTo>
                    <a:cubicBezTo>
                      <a:pt x="502" y="119"/>
                      <a:pt x="500" y="111"/>
                      <a:pt x="500" y="111"/>
                    </a:cubicBezTo>
                    <a:cubicBezTo>
                      <a:pt x="507" y="118"/>
                      <a:pt x="507" y="118"/>
                      <a:pt x="507" y="118"/>
                    </a:cubicBezTo>
                    <a:cubicBezTo>
                      <a:pt x="513" y="124"/>
                      <a:pt x="513" y="124"/>
                      <a:pt x="513" y="124"/>
                    </a:cubicBezTo>
                    <a:cubicBezTo>
                      <a:pt x="513" y="132"/>
                      <a:pt x="513" y="132"/>
                      <a:pt x="513" y="132"/>
                    </a:cubicBezTo>
                    <a:cubicBezTo>
                      <a:pt x="500" y="132"/>
                      <a:pt x="500" y="132"/>
                      <a:pt x="500" y="132"/>
                    </a:cubicBezTo>
                    <a:cubicBezTo>
                      <a:pt x="500" y="137"/>
                      <a:pt x="500" y="137"/>
                      <a:pt x="500" y="137"/>
                    </a:cubicBezTo>
                    <a:cubicBezTo>
                      <a:pt x="504" y="141"/>
                      <a:pt x="504" y="141"/>
                      <a:pt x="504" y="141"/>
                    </a:cubicBezTo>
                    <a:cubicBezTo>
                      <a:pt x="518" y="144"/>
                      <a:pt x="518" y="144"/>
                      <a:pt x="518" y="144"/>
                    </a:cubicBezTo>
                    <a:cubicBezTo>
                      <a:pt x="512" y="173"/>
                      <a:pt x="512" y="173"/>
                      <a:pt x="512" y="173"/>
                    </a:cubicBezTo>
                    <a:cubicBezTo>
                      <a:pt x="520" y="188"/>
                      <a:pt x="520" y="188"/>
                      <a:pt x="520" y="188"/>
                    </a:cubicBezTo>
                    <a:cubicBezTo>
                      <a:pt x="519" y="210"/>
                      <a:pt x="519" y="210"/>
                      <a:pt x="519" y="210"/>
                    </a:cubicBezTo>
                    <a:cubicBezTo>
                      <a:pt x="509" y="220"/>
                      <a:pt x="509" y="220"/>
                      <a:pt x="509" y="220"/>
                    </a:cubicBezTo>
                    <a:cubicBezTo>
                      <a:pt x="504" y="225"/>
                      <a:pt x="504" y="225"/>
                      <a:pt x="504" y="225"/>
                    </a:cubicBezTo>
                    <a:cubicBezTo>
                      <a:pt x="528" y="256"/>
                      <a:pt x="528" y="256"/>
                      <a:pt x="528" y="256"/>
                    </a:cubicBezTo>
                    <a:cubicBezTo>
                      <a:pt x="528" y="282"/>
                      <a:pt x="528" y="282"/>
                      <a:pt x="528" y="282"/>
                    </a:cubicBezTo>
                    <a:cubicBezTo>
                      <a:pt x="535" y="291"/>
                      <a:pt x="535" y="291"/>
                      <a:pt x="535" y="291"/>
                    </a:cubicBezTo>
                    <a:cubicBezTo>
                      <a:pt x="535" y="311"/>
                      <a:pt x="535" y="311"/>
                      <a:pt x="535" y="311"/>
                    </a:cubicBezTo>
                    <a:cubicBezTo>
                      <a:pt x="530" y="311"/>
                      <a:pt x="530" y="311"/>
                      <a:pt x="530" y="311"/>
                    </a:cubicBezTo>
                    <a:cubicBezTo>
                      <a:pt x="530" y="323"/>
                      <a:pt x="530" y="323"/>
                      <a:pt x="530" y="323"/>
                    </a:cubicBezTo>
                    <a:cubicBezTo>
                      <a:pt x="517" y="330"/>
                      <a:pt x="517" y="330"/>
                      <a:pt x="517" y="330"/>
                    </a:cubicBezTo>
                    <a:cubicBezTo>
                      <a:pt x="517" y="338"/>
                      <a:pt x="517" y="338"/>
                      <a:pt x="517" y="338"/>
                    </a:cubicBezTo>
                    <a:cubicBezTo>
                      <a:pt x="528" y="338"/>
                      <a:pt x="528" y="338"/>
                      <a:pt x="528" y="338"/>
                    </a:cubicBezTo>
                    <a:cubicBezTo>
                      <a:pt x="528" y="347"/>
                      <a:pt x="528" y="347"/>
                      <a:pt x="528" y="347"/>
                    </a:cubicBezTo>
                    <a:cubicBezTo>
                      <a:pt x="523" y="358"/>
                      <a:pt x="523" y="358"/>
                      <a:pt x="523" y="358"/>
                    </a:cubicBezTo>
                    <a:cubicBezTo>
                      <a:pt x="531" y="366"/>
                      <a:pt x="531" y="366"/>
                      <a:pt x="531" y="366"/>
                    </a:cubicBezTo>
                    <a:cubicBezTo>
                      <a:pt x="536" y="371"/>
                      <a:pt x="536" y="371"/>
                      <a:pt x="536" y="371"/>
                    </a:cubicBezTo>
                    <a:cubicBezTo>
                      <a:pt x="540" y="397"/>
                      <a:pt x="540" y="397"/>
                      <a:pt x="540" y="397"/>
                    </a:cubicBezTo>
                    <a:cubicBezTo>
                      <a:pt x="525" y="419"/>
                      <a:pt x="525" y="419"/>
                      <a:pt x="525" y="419"/>
                    </a:cubicBezTo>
                    <a:cubicBezTo>
                      <a:pt x="519" y="419"/>
                      <a:pt x="519" y="419"/>
                      <a:pt x="519" y="419"/>
                    </a:cubicBezTo>
                    <a:cubicBezTo>
                      <a:pt x="511" y="402"/>
                      <a:pt x="511" y="402"/>
                      <a:pt x="511" y="402"/>
                    </a:cubicBezTo>
                    <a:cubicBezTo>
                      <a:pt x="501" y="402"/>
                      <a:pt x="501" y="402"/>
                      <a:pt x="501" y="402"/>
                    </a:cubicBezTo>
                    <a:cubicBezTo>
                      <a:pt x="501" y="416"/>
                      <a:pt x="501" y="416"/>
                      <a:pt x="501" y="416"/>
                    </a:cubicBezTo>
                    <a:cubicBezTo>
                      <a:pt x="452" y="425"/>
                      <a:pt x="452" y="425"/>
                      <a:pt x="452" y="425"/>
                    </a:cubicBezTo>
                    <a:cubicBezTo>
                      <a:pt x="445" y="433"/>
                      <a:pt x="445" y="433"/>
                      <a:pt x="445" y="433"/>
                    </a:cubicBezTo>
                    <a:cubicBezTo>
                      <a:pt x="442" y="430"/>
                      <a:pt x="442" y="430"/>
                      <a:pt x="442" y="430"/>
                    </a:cubicBezTo>
                    <a:cubicBezTo>
                      <a:pt x="428" y="433"/>
                      <a:pt x="428" y="433"/>
                      <a:pt x="428" y="433"/>
                    </a:cubicBezTo>
                    <a:cubicBezTo>
                      <a:pt x="417" y="445"/>
                      <a:pt x="417" y="445"/>
                      <a:pt x="417" y="445"/>
                    </a:cubicBezTo>
                    <a:cubicBezTo>
                      <a:pt x="406" y="445"/>
                      <a:pt x="406" y="445"/>
                      <a:pt x="406" y="445"/>
                    </a:cubicBezTo>
                    <a:cubicBezTo>
                      <a:pt x="385" y="456"/>
                      <a:pt x="385" y="456"/>
                      <a:pt x="385" y="456"/>
                    </a:cubicBezTo>
                    <a:cubicBezTo>
                      <a:pt x="381" y="467"/>
                      <a:pt x="381" y="467"/>
                      <a:pt x="381" y="467"/>
                    </a:cubicBezTo>
                    <a:cubicBezTo>
                      <a:pt x="375" y="467"/>
                      <a:pt x="375" y="467"/>
                      <a:pt x="375" y="467"/>
                    </a:cubicBezTo>
                    <a:cubicBezTo>
                      <a:pt x="371" y="462"/>
                      <a:pt x="371" y="462"/>
                      <a:pt x="371" y="462"/>
                    </a:cubicBezTo>
                    <a:cubicBezTo>
                      <a:pt x="361" y="462"/>
                      <a:pt x="361" y="462"/>
                      <a:pt x="361" y="462"/>
                    </a:cubicBezTo>
                    <a:cubicBezTo>
                      <a:pt x="368" y="483"/>
                      <a:pt x="368" y="483"/>
                      <a:pt x="368" y="483"/>
                    </a:cubicBezTo>
                    <a:cubicBezTo>
                      <a:pt x="387" y="502"/>
                      <a:pt x="387" y="502"/>
                      <a:pt x="387" y="502"/>
                    </a:cubicBezTo>
                    <a:cubicBezTo>
                      <a:pt x="384" y="517"/>
                      <a:pt x="384" y="517"/>
                      <a:pt x="384" y="517"/>
                    </a:cubicBezTo>
                    <a:cubicBezTo>
                      <a:pt x="393" y="542"/>
                      <a:pt x="393" y="542"/>
                      <a:pt x="393" y="542"/>
                    </a:cubicBezTo>
                    <a:cubicBezTo>
                      <a:pt x="403" y="549"/>
                      <a:pt x="403" y="549"/>
                      <a:pt x="403" y="549"/>
                    </a:cubicBezTo>
                    <a:cubicBezTo>
                      <a:pt x="403" y="560"/>
                      <a:pt x="403" y="560"/>
                      <a:pt x="403" y="560"/>
                    </a:cubicBezTo>
                    <a:cubicBezTo>
                      <a:pt x="417" y="560"/>
                      <a:pt x="417" y="560"/>
                      <a:pt x="417" y="560"/>
                    </a:cubicBezTo>
                    <a:cubicBezTo>
                      <a:pt x="423" y="575"/>
                      <a:pt x="423" y="575"/>
                      <a:pt x="423" y="575"/>
                    </a:cubicBezTo>
                    <a:cubicBezTo>
                      <a:pt x="432" y="582"/>
                      <a:pt x="432" y="582"/>
                      <a:pt x="432" y="582"/>
                    </a:cubicBezTo>
                    <a:cubicBezTo>
                      <a:pt x="432" y="596"/>
                      <a:pt x="432" y="596"/>
                      <a:pt x="432" y="596"/>
                    </a:cubicBezTo>
                    <a:cubicBezTo>
                      <a:pt x="454" y="615"/>
                      <a:pt x="454" y="615"/>
                      <a:pt x="454" y="615"/>
                    </a:cubicBezTo>
                    <a:cubicBezTo>
                      <a:pt x="450" y="633"/>
                      <a:pt x="450" y="633"/>
                      <a:pt x="450" y="633"/>
                    </a:cubicBezTo>
                    <a:cubicBezTo>
                      <a:pt x="440" y="644"/>
                      <a:pt x="440" y="644"/>
                      <a:pt x="440" y="644"/>
                    </a:cubicBezTo>
                    <a:cubicBezTo>
                      <a:pt x="426" y="642"/>
                      <a:pt x="426" y="642"/>
                      <a:pt x="426" y="642"/>
                    </a:cubicBezTo>
                    <a:cubicBezTo>
                      <a:pt x="415" y="654"/>
                      <a:pt x="415" y="654"/>
                      <a:pt x="415" y="654"/>
                    </a:cubicBezTo>
                    <a:cubicBezTo>
                      <a:pt x="393" y="658"/>
                      <a:pt x="393" y="658"/>
                      <a:pt x="393" y="658"/>
                    </a:cubicBezTo>
                    <a:cubicBezTo>
                      <a:pt x="378" y="672"/>
                      <a:pt x="378" y="672"/>
                      <a:pt x="378" y="672"/>
                    </a:cubicBezTo>
                    <a:cubicBezTo>
                      <a:pt x="386" y="679"/>
                      <a:pt x="386" y="679"/>
                      <a:pt x="386" y="679"/>
                    </a:cubicBezTo>
                    <a:cubicBezTo>
                      <a:pt x="395" y="688"/>
                      <a:pt x="395" y="688"/>
                      <a:pt x="395" y="688"/>
                    </a:cubicBezTo>
                    <a:cubicBezTo>
                      <a:pt x="391" y="699"/>
                      <a:pt x="391" y="699"/>
                      <a:pt x="391" y="699"/>
                    </a:cubicBezTo>
                    <a:cubicBezTo>
                      <a:pt x="387" y="703"/>
                      <a:pt x="387" y="703"/>
                      <a:pt x="387" y="703"/>
                    </a:cubicBezTo>
                    <a:cubicBezTo>
                      <a:pt x="387" y="710"/>
                      <a:pt x="387" y="710"/>
                      <a:pt x="387" y="710"/>
                    </a:cubicBezTo>
                    <a:cubicBezTo>
                      <a:pt x="392" y="715"/>
                      <a:pt x="392" y="715"/>
                      <a:pt x="392" y="715"/>
                    </a:cubicBezTo>
                    <a:cubicBezTo>
                      <a:pt x="392" y="728"/>
                      <a:pt x="392" y="728"/>
                      <a:pt x="392" y="728"/>
                    </a:cubicBezTo>
                    <a:cubicBezTo>
                      <a:pt x="377" y="728"/>
                      <a:pt x="377" y="728"/>
                      <a:pt x="377" y="728"/>
                    </a:cubicBezTo>
                    <a:cubicBezTo>
                      <a:pt x="377" y="706"/>
                      <a:pt x="377" y="706"/>
                      <a:pt x="377" y="706"/>
                    </a:cubicBezTo>
                    <a:cubicBezTo>
                      <a:pt x="373" y="701"/>
                      <a:pt x="373" y="701"/>
                      <a:pt x="373" y="701"/>
                    </a:cubicBezTo>
                    <a:cubicBezTo>
                      <a:pt x="355" y="709"/>
                      <a:pt x="355" y="709"/>
                      <a:pt x="355" y="709"/>
                    </a:cubicBezTo>
                    <a:cubicBezTo>
                      <a:pt x="342" y="695"/>
                      <a:pt x="342" y="695"/>
                      <a:pt x="342" y="695"/>
                    </a:cubicBezTo>
                    <a:cubicBezTo>
                      <a:pt x="328" y="708"/>
                      <a:pt x="328" y="708"/>
                      <a:pt x="328" y="708"/>
                    </a:cubicBezTo>
                    <a:cubicBezTo>
                      <a:pt x="302" y="708"/>
                      <a:pt x="302" y="708"/>
                      <a:pt x="302" y="708"/>
                    </a:cubicBezTo>
                    <a:cubicBezTo>
                      <a:pt x="292" y="719"/>
                      <a:pt x="292" y="719"/>
                      <a:pt x="292" y="719"/>
                    </a:cubicBezTo>
                    <a:cubicBezTo>
                      <a:pt x="265" y="723"/>
                      <a:pt x="265" y="723"/>
                      <a:pt x="265" y="723"/>
                    </a:cubicBezTo>
                    <a:cubicBezTo>
                      <a:pt x="257" y="715"/>
                      <a:pt x="257" y="715"/>
                      <a:pt x="257" y="715"/>
                    </a:cubicBezTo>
                    <a:cubicBezTo>
                      <a:pt x="234" y="705"/>
                      <a:pt x="234" y="705"/>
                      <a:pt x="234" y="705"/>
                    </a:cubicBezTo>
                    <a:cubicBezTo>
                      <a:pt x="234" y="719"/>
                      <a:pt x="234" y="719"/>
                      <a:pt x="234" y="719"/>
                    </a:cubicBezTo>
                    <a:cubicBezTo>
                      <a:pt x="208" y="732"/>
                      <a:pt x="208" y="732"/>
                      <a:pt x="208" y="732"/>
                    </a:cubicBezTo>
                    <a:cubicBezTo>
                      <a:pt x="201" y="714"/>
                      <a:pt x="201" y="714"/>
                      <a:pt x="201" y="714"/>
                    </a:cubicBezTo>
                    <a:cubicBezTo>
                      <a:pt x="204" y="705"/>
                      <a:pt x="204" y="705"/>
                      <a:pt x="204" y="705"/>
                    </a:cubicBezTo>
                    <a:cubicBezTo>
                      <a:pt x="180" y="699"/>
                      <a:pt x="180" y="699"/>
                      <a:pt x="180" y="699"/>
                    </a:cubicBezTo>
                    <a:cubicBezTo>
                      <a:pt x="175" y="704"/>
                      <a:pt x="175" y="704"/>
                      <a:pt x="175" y="704"/>
                    </a:cubicBezTo>
                    <a:cubicBezTo>
                      <a:pt x="161" y="694"/>
                      <a:pt x="161" y="694"/>
                      <a:pt x="161" y="694"/>
                    </a:cubicBezTo>
                    <a:cubicBezTo>
                      <a:pt x="151" y="684"/>
                      <a:pt x="151" y="684"/>
                      <a:pt x="151" y="684"/>
                    </a:cubicBezTo>
                    <a:cubicBezTo>
                      <a:pt x="126" y="677"/>
                      <a:pt x="126" y="677"/>
                      <a:pt x="126" y="677"/>
                    </a:cubicBezTo>
                    <a:cubicBezTo>
                      <a:pt x="119" y="669"/>
                      <a:pt x="119" y="669"/>
                      <a:pt x="119" y="669"/>
                    </a:cubicBezTo>
                    <a:cubicBezTo>
                      <a:pt x="102" y="669"/>
                      <a:pt x="102" y="669"/>
                      <a:pt x="102" y="669"/>
                    </a:cubicBezTo>
                    <a:cubicBezTo>
                      <a:pt x="102" y="678"/>
                      <a:pt x="102" y="678"/>
                      <a:pt x="102" y="678"/>
                    </a:cubicBezTo>
                    <a:cubicBezTo>
                      <a:pt x="114" y="678"/>
                      <a:pt x="114" y="678"/>
                      <a:pt x="114" y="678"/>
                    </a:cubicBezTo>
                    <a:cubicBezTo>
                      <a:pt x="114" y="686"/>
                      <a:pt x="114" y="686"/>
                      <a:pt x="114" y="686"/>
                    </a:cubicBezTo>
                    <a:cubicBezTo>
                      <a:pt x="92" y="684"/>
                      <a:pt x="92" y="684"/>
                      <a:pt x="92" y="684"/>
                    </a:cubicBezTo>
                    <a:cubicBezTo>
                      <a:pt x="86" y="678"/>
                      <a:pt x="86" y="678"/>
                      <a:pt x="86" y="678"/>
                    </a:cubicBezTo>
                    <a:cubicBezTo>
                      <a:pt x="75" y="678"/>
                      <a:pt x="75" y="678"/>
                      <a:pt x="75" y="678"/>
                    </a:cubicBezTo>
                    <a:cubicBezTo>
                      <a:pt x="71" y="682"/>
                      <a:pt x="71" y="682"/>
                      <a:pt x="71" y="682"/>
                    </a:cubicBezTo>
                    <a:cubicBezTo>
                      <a:pt x="52" y="682"/>
                      <a:pt x="52" y="682"/>
                      <a:pt x="52" y="682"/>
                    </a:cubicBezTo>
                    <a:cubicBezTo>
                      <a:pt x="47" y="678"/>
                      <a:pt x="47" y="678"/>
                      <a:pt x="47" y="678"/>
                    </a:cubicBezTo>
                    <a:cubicBezTo>
                      <a:pt x="48" y="661"/>
                      <a:pt x="48" y="661"/>
                      <a:pt x="48" y="661"/>
                    </a:cubicBezTo>
                    <a:cubicBezTo>
                      <a:pt x="53" y="645"/>
                      <a:pt x="53" y="645"/>
                      <a:pt x="53" y="645"/>
                    </a:cubicBezTo>
                    <a:cubicBezTo>
                      <a:pt x="53" y="630"/>
                      <a:pt x="53" y="630"/>
                      <a:pt x="53" y="630"/>
                    </a:cubicBezTo>
                    <a:cubicBezTo>
                      <a:pt x="67" y="602"/>
                      <a:pt x="67" y="602"/>
                      <a:pt x="67" y="602"/>
                    </a:cubicBezTo>
                    <a:cubicBezTo>
                      <a:pt x="81" y="577"/>
                      <a:pt x="81" y="577"/>
                      <a:pt x="81" y="577"/>
                    </a:cubicBezTo>
                    <a:cubicBezTo>
                      <a:pt x="95" y="562"/>
                      <a:pt x="95" y="562"/>
                      <a:pt x="95" y="562"/>
                    </a:cubicBezTo>
                    <a:cubicBezTo>
                      <a:pt x="91" y="553"/>
                      <a:pt x="91" y="553"/>
                      <a:pt x="91" y="553"/>
                    </a:cubicBezTo>
                    <a:cubicBezTo>
                      <a:pt x="81" y="543"/>
                      <a:pt x="81" y="543"/>
                      <a:pt x="81" y="543"/>
                    </a:cubicBezTo>
                    <a:cubicBezTo>
                      <a:pt x="58" y="535"/>
                      <a:pt x="58" y="535"/>
                      <a:pt x="58" y="535"/>
                    </a:cubicBezTo>
                    <a:cubicBezTo>
                      <a:pt x="55" y="523"/>
                      <a:pt x="55" y="523"/>
                      <a:pt x="55" y="523"/>
                    </a:cubicBezTo>
                    <a:cubicBezTo>
                      <a:pt x="40" y="528"/>
                      <a:pt x="40" y="528"/>
                      <a:pt x="40" y="528"/>
                    </a:cubicBezTo>
                    <a:cubicBezTo>
                      <a:pt x="27" y="515"/>
                      <a:pt x="27" y="515"/>
                      <a:pt x="27" y="515"/>
                    </a:cubicBezTo>
                    <a:cubicBezTo>
                      <a:pt x="21" y="521"/>
                      <a:pt x="21" y="521"/>
                      <a:pt x="21" y="521"/>
                    </a:cubicBezTo>
                    <a:cubicBezTo>
                      <a:pt x="16" y="521"/>
                      <a:pt x="16" y="521"/>
                      <a:pt x="16" y="521"/>
                    </a:cubicBezTo>
                    <a:cubicBezTo>
                      <a:pt x="12" y="508"/>
                      <a:pt x="12" y="508"/>
                      <a:pt x="12" y="508"/>
                    </a:cubicBezTo>
                    <a:cubicBezTo>
                      <a:pt x="5" y="493"/>
                      <a:pt x="5" y="493"/>
                      <a:pt x="5" y="493"/>
                    </a:cubicBezTo>
                    <a:cubicBezTo>
                      <a:pt x="0" y="479"/>
                      <a:pt x="0" y="479"/>
                      <a:pt x="0" y="479"/>
                    </a:cubicBezTo>
                    <a:cubicBezTo>
                      <a:pt x="0" y="473"/>
                      <a:pt x="0" y="473"/>
                      <a:pt x="0" y="473"/>
                    </a:cubicBezTo>
                    <a:cubicBezTo>
                      <a:pt x="5" y="468"/>
                      <a:pt x="5" y="468"/>
                      <a:pt x="5" y="468"/>
                    </a:cubicBezTo>
                    <a:cubicBezTo>
                      <a:pt x="14" y="463"/>
                      <a:pt x="14" y="463"/>
                      <a:pt x="14" y="463"/>
                    </a:cubicBezTo>
                    <a:cubicBezTo>
                      <a:pt x="14" y="458"/>
                      <a:pt x="14" y="458"/>
                      <a:pt x="14" y="458"/>
                    </a:cubicBezTo>
                    <a:cubicBezTo>
                      <a:pt x="10" y="451"/>
                      <a:pt x="10" y="451"/>
                      <a:pt x="10" y="451"/>
                    </a:cubicBezTo>
                    <a:cubicBezTo>
                      <a:pt x="5" y="447"/>
                      <a:pt x="5" y="447"/>
                      <a:pt x="5" y="447"/>
                    </a:cubicBezTo>
                    <a:cubicBezTo>
                      <a:pt x="5" y="439"/>
                      <a:pt x="5" y="439"/>
                      <a:pt x="5" y="439"/>
                    </a:cubicBezTo>
                    <a:cubicBezTo>
                      <a:pt x="5" y="429"/>
                      <a:pt x="5" y="429"/>
                      <a:pt x="5" y="429"/>
                    </a:cubicBezTo>
                    <a:cubicBezTo>
                      <a:pt x="5" y="422"/>
                      <a:pt x="5" y="422"/>
                      <a:pt x="5" y="422"/>
                    </a:cubicBezTo>
                    <a:cubicBezTo>
                      <a:pt x="15" y="412"/>
                      <a:pt x="15" y="412"/>
                      <a:pt x="15" y="412"/>
                    </a:cubicBezTo>
                    <a:cubicBezTo>
                      <a:pt x="15" y="402"/>
                      <a:pt x="15" y="402"/>
                      <a:pt x="15" y="402"/>
                    </a:cubicBezTo>
                    <a:cubicBezTo>
                      <a:pt x="15" y="393"/>
                      <a:pt x="15" y="393"/>
                      <a:pt x="15" y="393"/>
                    </a:cubicBezTo>
                    <a:cubicBezTo>
                      <a:pt x="6" y="384"/>
                      <a:pt x="6" y="384"/>
                      <a:pt x="6" y="384"/>
                    </a:cubicBezTo>
                    <a:cubicBezTo>
                      <a:pt x="10" y="376"/>
                      <a:pt x="10" y="376"/>
                      <a:pt x="10" y="376"/>
                    </a:cubicBezTo>
                    <a:cubicBezTo>
                      <a:pt x="10" y="369"/>
                      <a:pt x="10" y="369"/>
                      <a:pt x="10" y="369"/>
                    </a:cubicBezTo>
                    <a:lnTo>
                      <a:pt x="7" y="363"/>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4" name="Freeform 273"/>
              <p:cNvSpPr>
                <a:spLocks/>
              </p:cNvSpPr>
              <p:nvPr/>
            </p:nvSpPr>
            <p:spPr bwMode="auto">
              <a:xfrm>
                <a:off x="4015" y="2681"/>
                <a:ext cx="51" cy="53"/>
              </a:xfrm>
              <a:custGeom>
                <a:avLst/>
                <a:gdLst/>
                <a:ahLst/>
                <a:cxnLst>
                  <a:cxn ang="0">
                    <a:pos x="6" y="15"/>
                  </a:cxn>
                  <a:cxn ang="0">
                    <a:pos x="0" y="20"/>
                  </a:cxn>
                  <a:cxn ang="0">
                    <a:pos x="7" y="28"/>
                  </a:cxn>
                  <a:cxn ang="0">
                    <a:pos x="19" y="32"/>
                  </a:cxn>
                  <a:cxn ang="0">
                    <a:pos x="25" y="38"/>
                  </a:cxn>
                  <a:cxn ang="0">
                    <a:pos x="18" y="46"/>
                  </a:cxn>
                  <a:cxn ang="0">
                    <a:pos x="25" y="57"/>
                  </a:cxn>
                  <a:cxn ang="0">
                    <a:pos x="33" y="63"/>
                  </a:cxn>
                  <a:cxn ang="0">
                    <a:pos x="39" y="58"/>
                  </a:cxn>
                  <a:cxn ang="0">
                    <a:pos x="49" y="52"/>
                  </a:cxn>
                  <a:cxn ang="0">
                    <a:pos x="49" y="63"/>
                  </a:cxn>
                  <a:cxn ang="0">
                    <a:pos x="57" y="63"/>
                  </a:cxn>
                  <a:cxn ang="0">
                    <a:pos x="57" y="47"/>
                  </a:cxn>
                  <a:cxn ang="0">
                    <a:pos x="51" y="42"/>
                  </a:cxn>
                  <a:cxn ang="0">
                    <a:pos x="61" y="32"/>
                  </a:cxn>
                  <a:cxn ang="0">
                    <a:pos x="61" y="22"/>
                  </a:cxn>
                  <a:cxn ang="0">
                    <a:pos x="54" y="15"/>
                  </a:cxn>
                  <a:cxn ang="0">
                    <a:pos x="41" y="16"/>
                  </a:cxn>
                  <a:cxn ang="0">
                    <a:pos x="35" y="11"/>
                  </a:cxn>
                  <a:cxn ang="0">
                    <a:pos x="35" y="0"/>
                  </a:cxn>
                  <a:cxn ang="0">
                    <a:pos x="18" y="0"/>
                  </a:cxn>
                  <a:cxn ang="0">
                    <a:pos x="6" y="15"/>
                  </a:cxn>
                </a:cxnLst>
                <a:rect l="0" t="0" r="r" b="b"/>
                <a:pathLst>
                  <a:path w="61" h="63">
                    <a:moveTo>
                      <a:pt x="6" y="15"/>
                    </a:moveTo>
                    <a:lnTo>
                      <a:pt x="0" y="20"/>
                    </a:lnTo>
                    <a:lnTo>
                      <a:pt x="7" y="28"/>
                    </a:lnTo>
                    <a:lnTo>
                      <a:pt x="19" y="32"/>
                    </a:lnTo>
                    <a:lnTo>
                      <a:pt x="25" y="38"/>
                    </a:lnTo>
                    <a:lnTo>
                      <a:pt x="18" y="46"/>
                    </a:lnTo>
                    <a:lnTo>
                      <a:pt x="25" y="57"/>
                    </a:lnTo>
                    <a:lnTo>
                      <a:pt x="33" y="63"/>
                    </a:lnTo>
                    <a:lnTo>
                      <a:pt x="39" y="58"/>
                    </a:lnTo>
                    <a:lnTo>
                      <a:pt x="49" y="52"/>
                    </a:lnTo>
                    <a:lnTo>
                      <a:pt x="49" y="63"/>
                    </a:lnTo>
                    <a:lnTo>
                      <a:pt x="57" y="63"/>
                    </a:lnTo>
                    <a:lnTo>
                      <a:pt x="57" y="47"/>
                    </a:lnTo>
                    <a:lnTo>
                      <a:pt x="51" y="42"/>
                    </a:lnTo>
                    <a:lnTo>
                      <a:pt x="61" y="32"/>
                    </a:lnTo>
                    <a:lnTo>
                      <a:pt x="61" y="22"/>
                    </a:lnTo>
                    <a:lnTo>
                      <a:pt x="54" y="15"/>
                    </a:lnTo>
                    <a:lnTo>
                      <a:pt x="41" y="16"/>
                    </a:lnTo>
                    <a:lnTo>
                      <a:pt x="35" y="11"/>
                    </a:lnTo>
                    <a:lnTo>
                      <a:pt x="35" y="0"/>
                    </a:lnTo>
                    <a:lnTo>
                      <a:pt x="18" y="0"/>
                    </a:lnTo>
                    <a:lnTo>
                      <a:pt x="6" y="1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5" name="Freeform 274"/>
              <p:cNvSpPr>
                <a:spLocks/>
              </p:cNvSpPr>
              <p:nvPr/>
            </p:nvSpPr>
            <p:spPr bwMode="auto">
              <a:xfrm>
                <a:off x="3627" y="2724"/>
                <a:ext cx="20" cy="8"/>
              </a:xfrm>
              <a:custGeom>
                <a:avLst/>
                <a:gdLst/>
                <a:ahLst/>
                <a:cxnLst>
                  <a:cxn ang="0">
                    <a:pos x="0" y="3"/>
                  </a:cxn>
                  <a:cxn ang="0">
                    <a:pos x="24" y="0"/>
                  </a:cxn>
                  <a:cxn ang="0">
                    <a:pos x="24" y="6"/>
                  </a:cxn>
                  <a:cxn ang="0">
                    <a:pos x="9" y="10"/>
                  </a:cxn>
                  <a:cxn ang="0">
                    <a:pos x="0" y="3"/>
                  </a:cxn>
                </a:cxnLst>
                <a:rect l="0" t="0" r="r" b="b"/>
                <a:pathLst>
                  <a:path w="24" h="10">
                    <a:moveTo>
                      <a:pt x="0" y="3"/>
                    </a:moveTo>
                    <a:lnTo>
                      <a:pt x="24" y="0"/>
                    </a:lnTo>
                    <a:lnTo>
                      <a:pt x="24" y="6"/>
                    </a:lnTo>
                    <a:lnTo>
                      <a:pt x="9" y="10"/>
                    </a:lnTo>
                    <a:lnTo>
                      <a:pt x="0" y="3"/>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6" name="Freeform 275"/>
              <p:cNvSpPr>
                <a:spLocks/>
              </p:cNvSpPr>
              <p:nvPr/>
            </p:nvSpPr>
            <p:spPr bwMode="auto">
              <a:xfrm>
                <a:off x="3674" y="2729"/>
                <a:ext cx="17" cy="3"/>
              </a:xfrm>
              <a:custGeom>
                <a:avLst/>
                <a:gdLst/>
                <a:ahLst/>
                <a:cxnLst>
                  <a:cxn ang="0">
                    <a:pos x="0" y="0"/>
                  </a:cxn>
                  <a:cxn ang="0">
                    <a:pos x="21" y="0"/>
                  </a:cxn>
                  <a:cxn ang="0">
                    <a:pos x="21" y="4"/>
                  </a:cxn>
                  <a:cxn ang="0">
                    <a:pos x="3" y="4"/>
                  </a:cxn>
                  <a:cxn ang="0">
                    <a:pos x="0" y="0"/>
                  </a:cxn>
                </a:cxnLst>
                <a:rect l="0" t="0" r="r" b="b"/>
                <a:pathLst>
                  <a:path w="21" h="4">
                    <a:moveTo>
                      <a:pt x="0" y="0"/>
                    </a:moveTo>
                    <a:lnTo>
                      <a:pt x="21" y="0"/>
                    </a:lnTo>
                    <a:lnTo>
                      <a:pt x="21" y="4"/>
                    </a:lnTo>
                    <a:lnTo>
                      <a:pt x="3" y="4"/>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7" name="Freeform 276"/>
              <p:cNvSpPr>
                <a:spLocks/>
              </p:cNvSpPr>
              <p:nvPr/>
            </p:nvSpPr>
            <p:spPr bwMode="auto">
              <a:xfrm>
                <a:off x="3890" y="2685"/>
                <a:ext cx="21" cy="14"/>
              </a:xfrm>
              <a:custGeom>
                <a:avLst/>
                <a:gdLst/>
                <a:ahLst/>
                <a:cxnLst>
                  <a:cxn ang="0">
                    <a:pos x="0" y="10"/>
                  </a:cxn>
                  <a:cxn ang="0">
                    <a:pos x="9" y="0"/>
                  </a:cxn>
                  <a:cxn ang="0">
                    <a:pos x="25" y="6"/>
                  </a:cxn>
                  <a:cxn ang="0">
                    <a:pos x="25" y="17"/>
                  </a:cxn>
                  <a:cxn ang="0">
                    <a:pos x="15" y="17"/>
                  </a:cxn>
                  <a:cxn ang="0">
                    <a:pos x="5" y="17"/>
                  </a:cxn>
                  <a:cxn ang="0">
                    <a:pos x="0" y="10"/>
                  </a:cxn>
                </a:cxnLst>
                <a:rect l="0" t="0" r="r" b="b"/>
                <a:pathLst>
                  <a:path w="25" h="17">
                    <a:moveTo>
                      <a:pt x="0" y="10"/>
                    </a:moveTo>
                    <a:lnTo>
                      <a:pt x="9" y="0"/>
                    </a:lnTo>
                    <a:lnTo>
                      <a:pt x="25" y="6"/>
                    </a:lnTo>
                    <a:lnTo>
                      <a:pt x="25" y="17"/>
                    </a:lnTo>
                    <a:lnTo>
                      <a:pt x="15" y="17"/>
                    </a:lnTo>
                    <a:lnTo>
                      <a:pt x="5" y="17"/>
                    </a:lnTo>
                    <a:lnTo>
                      <a:pt x="0" y="1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grpSp>
        <p:grpSp>
          <p:nvGrpSpPr>
            <p:cNvPr id="21" name="Group 277"/>
            <p:cNvGrpSpPr>
              <a:grpSpLocks/>
            </p:cNvGrpSpPr>
            <p:nvPr/>
          </p:nvGrpSpPr>
          <p:grpSpPr bwMode="auto">
            <a:xfrm>
              <a:off x="850284" y="237281"/>
              <a:ext cx="782787" cy="765517"/>
              <a:chOff x="6362" y="1439"/>
              <a:chExt cx="1915" cy="2325"/>
            </a:xfrm>
            <a:solidFill>
              <a:schemeClr val="bg1">
                <a:lumMod val="75000"/>
              </a:schemeClr>
            </a:solidFill>
          </p:grpSpPr>
          <p:grpSp>
            <p:nvGrpSpPr>
              <p:cNvPr id="33" name="Group 278"/>
              <p:cNvGrpSpPr>
                <a:grpSpLocks/>
              </p:cNvGrpSpPr>
              <p:nvPr/>
            </p:nvGrpSpPr>
            <p:grpSpPr bwMode="auto">
              <a:xfrm>
                <a:off x="6557" y="1594"/>
                <a:ext cx="1720" cy="2170"/>
                <a:chOff x="3728" y="1046"/>
                <a:chExt cx="1281" cy="1638"/>
              </a:xfrm>
              <a:grpFill/>
            </p:grpSpPr>
            <p:sp>
              <p:nvSpPr>
                <p:cNvPr id="62" name="Freeform 279"/>
                <p:cNvSpPr>
                  <a:spLocks/>
                </p:cNvSpPr>
                <p:nvPr/>
              </p:nvSpPr>
              <p:spPr bwMode="auto">
                <a:xfrm>
                  <a:off x="3734" y="2342"/>
                  <a:ext cx="191" cy="301"/>
                </a:xfrm>
                <a:custGeom>
                  <a:avLst/>
                  <a:gdLst/>
                  <a:ahLst/>
                  <a:cxnLst>
                    <a:cxn ang="0">
                      <a:pos x="55" y="268"/>
                    </a:cxn>
                    <a:cxn ang="0">
                      <a:pos x="25" y="215"/>
                    </a:cxn>
                    <a:cxn ang="0">
                      <a:pos x="13" y="182"/>
                    </a:cxn>
                    <a:cxn ang="0">
                      <a:pos x="9" y="192"/>
                    </a:cxn>
                    <a:cxn ang="0">
                      <a:pos x="7" y="162"/>
                    </a:cxn>
                    <a:cxn ang="0">
                      <a:pos x="19" y="141"/>
                    </a:cxn>
                    <a:cxn ang="0">
                      <a:pos x="11" y="154"/>
                    </a:cxn>
                    <a:cxn ang="0">
                      <a:pos x="7" y="128"/>
                    </a:cxn>
                    <a:cxn ang="0">
                      <a:pos x="28" y="86"/>
                    </a:cxn>
                    <a:cxn ang="0">
                      <a:pos x="26" y="76"/>
                    </a:cxn>
                    <a:cxn ang="0">
                      <a:pos x="56" y="48"/>
                    </a:cxn>
                    <a:cxn ang="0">
                      <a:pos x="95" y="44"/>
                    </a:cxn>
                    <a:cxn ang="0">
                      <a:pos x="119" y="17"/>
                    </a:cxn>
                    <a:cxn ang="0">
                      <a:pos x="142" y="9"/>
                    </a:cxn>
                    <a:cxn ang="0">
                      <a:pos x="170" y="0"/>
                    </a:cxn>
                    <a:cxn ang="0">
                      <a:pos x="163" y="9"/>
                    </a:cxn>
                    <a:cxn ang="0">
                      <a:pos x="157" y="27"/>
                    </a:cxn>
                    <a:cxn ang="0">
                      <a:pos x="154" y="48"/>
                    </a:cxn>
                    <a:cxn ang="0">
                      <a:pos x="142" y="70"/>
                    </a:cxn>
                    <a:cxn ang="0">
                      <a:pos x="128" y="61"/>
                    </a:cxn>
                    <a:cxn ang="0">
                      <a:pos x="107" y="56"/>
                    </a:cxn>
                    <a:cxn ang="0">
                      <a:pos x="98" y="56"/>
                    </a:cxn>
                    <a:cxn ang="0">
                      <a:pos x="81" y="64"/>
                    </a:cxn>
                    <a:cxn ang="0">
                      <a:pos x="58" y="62"/>
                    </a:cxn>
                    <a:cxn ang="0">
                      <a:pos x="46" y="77"/>
                    </a:cxn>
                    <a:cxn ang="0">
                      <a:pos x="38" y="104"/>
                    </a:cxn>
                    <a:cxn ang="0">
                      <a:pos x="46" y="99"/>
                    </a:cxn>
                    <a:cxn ang="0">
                      <a:pos x="53" y="77"/>
                    </a:cxn>
                    <a:cxn ang="0">
                      <a:pos x="67" y="65"/>
                    </a:cxn>
                    <a:cxn ang="0">
                      <a:pos x="69" y="69"/>
                    </a:cxn>
                    <a:cxn ang="0">
                      <a:pos x="65" y="76"/>
                    </a:cxn>
                    <a:cxn ang="0">
                      <a:pos x="69" y="101"/>
                    </a:cxn>
                    <a:cxn ang="0">
                      <a:pos x="77" y="99"/>
                    </a:cxn>
                    <a:cxn ang="0">
                      <a:pos x="76" y="80"/>
                    </a:cxn>
                    <a:cxn ang="0">
                      <a:pos x="83" y="69"/>
                    </a:cxn>
                    <a:cxn ang="0">
                      <a:pos x="98" y="63"/>
                    </a:cxn>
                    <a:cxn ang="0">
                      <a:pos x="113" y="61"/>
                    </a:cxn>
                    <a:cxn ang="0">
                      <a:pos x="128" y="69"/>
                    </a:cxn>
                    <a:cxn ang="0">
                      <a:pos x="139" y="89"/>
                    </a:cxn>
                    <a:cxn ang="0">
                      <a:pos x="136" y="117"/>
                    </a:cxn>
                    <a:cxn ang="0">
                      <a:pos x="157" y="116"/>
                    </a:cxn>
                    <a:cxn ang="0">
                      <a:pos x="154" y="140"/>
                    </a:cxn>
                    <a:cxn ang="0">
                      <a:pos x="134" y="145"/>
                    </a:cxn>
                    <a:cxn ang="0">
                      <a:pos x="135" y="134"/>
                    </a:cxn>
                    <a:cxn ang="0">
                      <a:pos x="125" y="140"/>
                    </a:cxn>
                    <a:cxn ang="0">
                      <a:pos x="120" y="169"/>
                    </a:cxn>
                    <a:cxn ang="0">
                      <a:pos x="84" y="195"/>
                    </a:cxn>
                    <a:cxn ang="0">
                      <a:pos x="78" y="203"/>
                    </a:cxn>
                    <a:cxn ang="0">
                      <a:pos x="83" y="229"/>
                    </a:cxn>
                    <a:cxn ang="0">
                      <a:pos x="77" y="251"/>
                    </a:cxn>
                  </a:cxnLst>
                  <a:rect l="0" t="0" r="r" b="b"/>
                  <a:pathLst>
                    <a:path w="170" h="268">
                      <a:moveTo>
                        <a:pt x="76" y="260"/>
                      </a:moveTo>
                      <a:cubicBezTo>
                        <a:pt x="55" y="268"/>
                        <a:pt x="55" y="268"/>
                        <a:pt x="55" y="268"/>
                      </a:cubicBezTo>
                      <a:cubicBezTo>
                        <a:pt x="13" y="251"/>
                        <a:pt x="13" y="251"/>
                        <a:pt x="13" y="251"/>
                      </a:cubicBezTo>
                      <a:cubicBezTo>
                        <a:pt x="25" y="215"/>
                        <a:pt x="25" y="215"/>
                        <a:pt x="25" y="215"/>
                      </a:cubicBezTo>
                      <a:cubicBezTo>
                        <a:pt x="27" y="201"/>
                        <a:pt x="27" y="201"/>
                        <a:pt x="27" y="201"/>
                      </a:cubicBezTo>
                      <a:cubicBezTo>
                        <a:pt x="13" y="182"/>
                        <a:pt x="13" y="182"/>
                        <a:pt x="13" y="182"/>
                      </a:cubicBezTo>
                      <a:cubicBezTo>
                        <a:pt x="9" y="182"/>
                        <a:pt x="9" y="182"/>
                        <a:pt x="9" y="182"/>
                      </a:cubicBezTo>
                      <a:cubicBezTo>
                        <a:pt x="9" y="192"/>
                        <a:pt x="9" y="192"/>
                        <a:pt x="9" y="192"/>
                      </a:cubicBezTo>
                      <a:cubicBezTo>
                        <a:pt x="0" y="184"/>
                        <a:pt x="0" y="184"/>
                        <a:pt x="0" y="184"/>
                      </a:cubicBezTo>
                      <a:cubicBezTo>
                        <a:pt x="7" y="162"/>
                        <a:pt x="7" y="162"/>
                        <a:pt x="7" y="162"/>
                      </a:cubicBezTo>
                      <a:cubicBezTo>
                        <a:pt x="15" y="162"/>
                        <a:pt x="15" y="162"/>
                        <a:pt x="15" y="162"/>
                      </a:cubicBezTo>
                      <a:cubicBezTo>
                        <a:pt x="19" y="141"/>
                        <a:pt x="19" y="141"/>
                        <a:pt x="19" y="141"/>
                      </a:cubicBezTo>
                      <a:cubicBezTo>
                        <a:pt x="14" y="141"/>
                        <a:pt x="14" y="141"/>
                        <a:pt x="14" y="141"/>
                      </a:cubicBezTo>
                      <a:cubicBezTo>
                        <a:pt x="11" y="154"/>
                        <a:pt x="11" y="154"/>
                        <a:pt x="11" y="154"/>
                      </a:cubicBezTo>
                      <a:cubicBezTo>
                        <a:pt x="6" y="154"/>
                        <a:pt x="6" y="154"/>
                        <a:pt x="6" y="154"/>
                      </a:cubicBezTo>
                      <a:cubicBezTo>
                        <a:pt x="6" y="154"/>
                        <a:pt x="5" y="131"/>
                        <a:pt x="7" y="128"/>
                      </a:cubicBezTo>
                      <a:cubicBezTo>
                        <a:pt x="10" y="125"/>
                        <a:pt x="23" y="81"/>
                        <a:pt x="23" y="81"/>
                      </a:cubicBezTo>
                      <a:cubicBezTo>
                        <a:pt x="28" y="86"/>
                        <a:pt x="28" y="86"/>
                        <a:pt x="28" y="86"/>
                      </a:cubicBezTo>
                      <a:cubicBezTo>
                        <a:pt x="32" y="86"/>
                        <a:pt x="32" y="86"/>
                        <a:pt x="32" y="86"/>
                      </a:cubicBezTo>
                      <a:cubicBezTo>
                        <a:pt x="26" y="76"/>
                        <a:pt x="26" y="76"/>
                        <a:pt x="26" y="76"/>
                      </a:cubicBezTo>
                      <a:cubicBezTo>
                        <a:pt x="32" y="66"/>
                        <a:pt x="32" y="66"/>
                        <a:pt x="32" y="66"/>
                      </a:cubicBezTo>
                      <a:cubicBezTo>
                        <a:pt x="56" y="48"/>
                        <a:pt x="56" y="48"/>
                        <a:pt x="56" y="48"/>
                      </a:cubicBezTo>
                      <a:cubicBezTo>
                        <a:pt x="60" y="43"/>
                        <a:pt x="60" y="43"/>
                        <a:pt x="60" y="43"/>
                      </a:cubicBezTo>
                      <a:cubicBezTo>
                        <a:pt x="95" y="44"/>
                        <a:pt x="95" y="44"/>
                        <a:pt x="95" y="44"/>
                      </a:cubicBezTo>
                      <a:cubicBezTo>
                        <a:pt x="111" y="32"/>
                        <a:pt x="111" y="32"/>
                        <a:pt x="111" y="32"/>
                      </a:cubicBezTo>
                      <a:cubicBezTo>
                        <a:pt x="119" y="17"/>
                        <a:pt x="119" y="17"/>
                        <a:pt x="119" y="17"/>
                      </a:cubicBezTo>
                      <a:cubicBezTo>
                        <a:pt x="124" y="9"/>
                        <a:pt x="124" y="9"/>
                        <a:pt x="124" y="9"/>
                      </a:cubicBezTo>
                      <a:cubicBezTo>
                        <a:pt x="142" y="9"/>
                        <a:pt x="142" y="9"/>
                        <a:pt x="142" y="9"/>
                      </a:cubicBezTo>
                      <a:cubicBezTo>
                        <a:pt x="156" y="0"/>
                        <a:pt x="156" y="0"/>
                        <a:pt x="156" y="0"/>
                      </a:cubicBezTo>
                      <a:cubicBezTo>
                        <a:pt x="170" y="0"/>
                        <a:pt x="170" y="0"/>
                        <a:pt x="170" y="0"/>
                      </a:cubicBezTo>
                      <a:cubicBezTo>
                        <a:pt x="170" y="6"/>
                        <a:pt x="170" y="6"/>
                        <a:pt x="170" y="6"/>
                      </a:cubicBezTo>
                      <a:cubicBezTo>
                        <a:pt x="163" y="9"/>
                        <a:pt x="163" y="9"/>
                        <a:pt x="163" y="9"/>
                      </a:cubicBezTo>
                      <a:cubicBezTo>
                        <a:pt x="155" y="15"/>
                        <a:pt x="155" y="15"/>
                        <a:pt x="155" y="15"/>
                      </a:cubicBezTo>
                      <a:cubicBezTo>
                        <a:pt x="157" y="27"/>
                        <a:pt x="157" y="27"/>
                        <a:pt x="157" y="27"/>
                      </a:cubicBezTo>
                      <a:cubicBezTo>
                        <a:pt x="158" y="40"/>
                        <a:pt x="158" y="40"/>
                        <a:pt x="158" y="40"/>
                      </a:cubicBezTo>
                      <a:cubicBezTo>
                        <a:pt x="154" y="48"/>
                        <a:pt x="154" y="48"/>
                        <a:pt x="154" y="48"/>
                      </a:cubicBezTo>
                      <a:cubicBezTo>
                        <a:pt x="147" y="60"/>
                        <a:pt x="147" y="60"/>
                        <a:pt x="147" y="60"/>
                      </a:cubicBezTo>
                      <a:cubicBezTo>
                        <a:pt x="142" y="70"/>
                        <a:pt x="142" y="70"/>
                        <a:pt x="142" y="70"/>
                      </a:cubicBezTo>
                      <a:cubicBezTo>
                        <a:pt x="135" y="68"/>
                        <a:pt x="135" y="68"/>
                        <a:pt x="135" y="68"/>
                      </a:cubicBezTo>
                      <a:cubicBezTo>
                        <a:pt x="128" y="61"/>
                        <a:pt x="128" y="61"/>
                        <a:pt x="128" y="61"/>
                      </a:cubicBezTo>
                      <a:cubicBezTo>
                        <a:pt x="125" y="59"/>
                        <a:pt x="125" y="59"/>
                        <a:pt x="125" y="59"/>
                      </a:cubicBezTo>
                      <a:cubicBezTo>
                        <a:pt x="107" y="56"/>
                        <a:pt x="107" y="56"/>
                        <a:pt x="107" y="56"/>
                      </a:cubicBezTo>
                      <a:cubicBezTo>
                        <a:pt x="101" y="56"/>
                        <a:pt x="101" y="56"/>
                        <a:pt x="101" y="56"/>
                      </a:cubicBezTo>
                      <a:cubicBezTo>
                        <a:pt x="98" y="56"/>
                        <a:pt x="98" y="56"/>
                        <a:pt x="98" y="56"/>
                      </a:cubicBezTo>
                      <a:cubicBezTo>
                        <a:pt x="93" y="61"/>
                        <a:pt x="93" y="61"/>
                        <a:pt x="93" y="61"/>
                      </a:cubicBezTo>
                      <a:cubicBezTo>
                        <a:pt x="81" y="64"/>
                        <a:pt x="81" y="64"/>
                        <a:pt x="81" y="64"/>
                      </a:cubicBezTo>
                      <a:cubicBezTo>
                        <a:pt x="71" y="62"/>
                        <a:pt x="71" y="62"/>
                        <a:pt x="71" y="62"/>
                      </a:cubicBezTo>
                      <a:cubicBezTo>
                        <a:pt x="58" y="62"/>
                        <a:pt x="58" y="62"/>
                        <a:pt x="58" y="62"/>
                      </a:cubicBezTo>
                      <a:cubicBezTo>
                        <a:pt x="51" y="64"/>
                        <a:pt x="51" y="64"/>
                        <a:pt x="51" y="64"/>
                      </a:cubicBezTo>
                      <a:cubicBezTo>
                        <a:pt x="46" y="77"/>
                        <a:pt x="46" y="77"/>
                        <a:pt x="46" y="77"/>
                      </a:cubicBezTo>
                      <a:cubicBezTo>
                        <a:pt x="41" y="94"/>
                        <a:pt x="41" y="94"/>
                        <a:pt x="41" y="94"/>
                      </a:cubicBezTo>
                      <a:cubicBezTo>
                        <a:pt x="38" y="104"/>
                        <a:pt x="38" y="104"/>
                        <a:pt x="38" y="104"/>
                      </a:cubicBezTo>
                      <a:cubicBezTo>
                        <a:pt x="46" y="104"/>
                        <a:pt x="46" y="104"/>
                        <a:pt x="46" y="104"/>
                      </a:cubicBezTo>
                      <a:cubicBezTo>
                        <a:pt x="46" y="99"/>
                        <a:pt x="46" y="99"/>
                        <a:pt x="46" y="99"/>
                      </a:cubicBezTo>
                      <a:cubicBezTo>
                        <a:pt x="49" y="88"/>
                        <a:pt x="49" y="88"/>
                        <a:pt x="49" y="88"/>
                      </a:cubicBezTo>
                      <a:cubicBezTo>
                        <a:pt x="53" y="77"/>
                        <a:pt x="53" y="77"/>
                        <a:pt x="53" y="77"/>
                      </a:cubicBezTo>
                      <a:cubicBezTo>
                        <a:pt x="58" y="67"/>
                        <a:pt x="58" y="67"/>
                        <a:pt x="58" y="67"/>
                      </a:cubicBezTo>
                      <a:cubicBezTo>
                        <a:pt x="67" y="65"/>
                        <a:pt x="67" y="65"/>
                        <a:pt x="67" y="65"/>
                      </a:cubicBezTo>
                      <a:cubicBezTo>
                        <a:pt x="71" y="65"/>
                        <a:pt x="71" y="65"/>
                        <a:pt x="71" y="65"/>
                      </a:cubicBezTo>
                      <a:cubicBezTo>
                        <a:pt x="69" y="69"/>
                        <a:pt x="69" y="69"/>
                        <a:pt x="69" y="69"/>
                      </a:cubicBezTo>
                      <a:cubicBezTo>
                        <a:pt x="61" y="72"/>
                        <a:pt x="61" y="72"/>
                        <a:pt x="61" y="72"/>
                      </a:cubicBezTo>
                      <a:cubicBezTo>
                        <a:pt x="65" y="76"/>
                        <a:pt x="65" y="76"/>
                        <a:pt x="65" y="76"/>
                      </a:cubicBezTo>
                      <a:cubicBezTo>
                        <a:pt x="69" y="78"/>
                        <a:pt x="69" y="78"/>
                        <a:pt x="69" y="78"/>
                      </a:cubicBezTo>
                      <a:cubicBezTo>
                        <a:pt x="69" y="101"/>
                        <a:pt x="69" y="101"/>
                        <a:pt x="69" y="101"/>
                      </a:cubicBezTo>
                      <a:cubicBezTo>
                        <a:pt x="74" y="102"/>
                        <a:pt x="74" y="102"/>
                        <a:pt x="74" y="102"/>
                      </a:cubicBezTo>
                      <a:cubicBezTo>
                        <a:pt x="74" y="102"/>
                        <a:pt x="77" y="103"/>
                        <a:pt x="77" y="99"/>
                      </a:cubicBezTo>
                      <a:cubicBezTo>
                        <a:pt x="77" y="95"/>
                        <a:pt x="73" y="82"/>
                        <a:pt x="73" y="82"/>
                      </a:cubicBezTo>
                      <a:cubicBezTo>
                        <a:pt x="76" y="80"/>
                        <a:pt x="76" y="80"/>
                        <a:pt x="76" y="80"/>
                      </a:cubicBezTo>
                      <a:cubicBezTo>
                        <a:pt x="81" y="74"/>
                        <a:pt x="81" y="74"/>
                        <a:pt x="81" y="74"/>
                      </a:cubicBezTo>
                      <a:cubicBezTo>
                        <a:pt x="83" y="69"/>
                        <a:pt x="83" y="69"/>
                        <a:pt x="83" y="69"/>
                      </a:cubicBezTo>
                      <a:cubicBezTo>
                        <a:pt x="88" y="69"/>
                        <a:pt x="88" y="69"/>
                        <a:pt x="88" y="69"/>
                      </a:cubicBezTo>
                      <a:cubicBezTo>
                        <a:pt x="98" y="63"/>
                        <a:pt x="98" y="63"/>
                        <a:pt x="98" y="63"/>
                      </a:cubicBezTo>
                      <a:cubicBezTo>
                        <a:pt x="103" y="63"/>
                        <a:pt x="103" y="63"/>
                        <a:pt x="103" y="63"/>
                      </a:cubicBezTo>
                      <a:cubicBezTo>
                        <a:pt x="113" y="61"/>
                        <a:pt x="113" y="61"/>
                        <a:pt x="113" y="61"/>
                      </a:cubicBezTo>
                      <a:cubicBezTo>
                        <a:pt x="123" y="63"/>
                        <a:pt x="123" y="63"/>
                        <a:pt x="123" y="63"/>
                      </a:cubicBezTo>
                      <a:cubicBezTo>
                        <a:pt x="128" y="69"/>
                        <a:pt x="128" y="69"/>
                        <a:pt x="128" y="69"/>
                      </a:cubicBezTo>
                      <a:cubicBezTo>
                        <a:pt x="139" y="74"/>
                        <a:pt x="139" y="74"/>
                        <a:pt x="139" y="74"/>
                      </a:cubicBezTo>
                      <a:cubicBezTo>
                        <a:pt x="139" y="89"/>
                        <a:pt x="139" y="89"/>
                        <a:pt x="139" y="89"/>
                      </a:cubicBezTo>
                      <a:cubicBezTo>
                        <a:pt x="133" y="107"/>
                        <a:pt x="133" y="107"/>
                        <a:pt x="133" y="107"/>
                      </a:cubicBezTo>
                      <a:cubicBezTo>
                        <a:pt x="136" y="117"/>
                        <a:pt x="136" y="117"/>
                        <a:pt x="136" y="117"/>
                      </a:cubicBezTo>
                      <a:cubicBezTo>
                        <a:pt x="151" y="122"/>
                        <a:pt x="151" y="122"/>
                        <a:pt x="151" y="122"/>
                      </a:cubicBezTo>
                      <a:cubicBezTo>
                        <a:pt x="157" y="116"/>
                        <a:pt x="157" y="116"/>
                        <a:pt x="157" y="116"/>
                      </a:cubicBezTo>
                      <a:cubicBezTo>
                        <a:pt x="158" y="127"/>
                        <a:pt x="158" y="127"/>
                        <a:pt x="158" y="127"/>
                      </a:cubicBezTo>
                      <a:cubicBezTo>
                        <a:pt x="154" y="140"/>
                        <a:pt x="154" y="140"/>
                        <a:pt x="154" y="140"/>
                      </a:cubicBezTo>
                      <a:cubicBezTo>
                        <a:pt x="142" y="145"/>
                        <a:pt x="142" y="145"/>
                        <a:pt x="142" y="145"/>
                      </a:cubicBezTo>
                      <a:cubicBezTo>
                        <a:pt x="134" y="145"/>
                        <a:pt x="134" y="145"/>
                        <a:pt x="134" y="145"/>
                      </a:cubicBezTo>
                      <a:cubicBezTo>
                        <a:pt x="130" y="142"/>
                        <a:pt x="130" y="142"/>
                        <a:pt x="130" y="142"/>
                      </a:cubicBezTo>
                      <a:cubicBezTo>
                        <a:pt x="135" y="134"/>
                        <a:pt x="135" y="134"/>
                        <a:pt x="135" y="134"/>
                      </a:cubicBezTo>
                      <a:cubicBezTo>
                        <a:pt x="130" y="134"/>
                        <a:pt x="130" y="134"/>
                        <a:pt x="130" y="134"/>
                      </a:cubicBezTo>
                      <a:cubicBezTo>
                        <a:pt x="125" y="140"/>
                        <a:pt x="125" y="140"/>
                        <a:pt x="125" y="140"/>
                      </a:cubicBezTo>
                      <a:cubicBezTo>
                        <a:pt x="120" y="159"/>
                        <a:pt x="120" y="159"/>
                        <a:pt x="120" y="159"/>
                      </a:cubicBezTo>
                      <a:cubicBezTo>
                        <a:pt x="120" y="169"/>
                        <a:pt x="120" y="169"/>
                        <a:pt x="120" y="169"/>
                      </a:cubicBezTo>
                      <a:cubicBezTo>
                        <a:pt x="110" y="169"/>
                        <a:pt x="110" y="169"/>
                        <a:pt x="110" y="169"/>
                      </a:cubicBezTo>
                      <a:cubicBezTo>
                        <a:pt x="84" y="195"/>
                        <a:pt x="84" y="195"/>
                        <a:pt x="84" y="195"/>
                      </a:cubicBezTo>
                      <a:cubicBezTo>
                        <a:pt x="78" y="195"/>
                        <a:pt x="78" y="195"/>
                        <a:pt x="78" y="195"/>
                      </a:cubicBezTo>
                      <a:cubicBezTo>
                        <a:pt x="78" y="203"/>
                        <a:pt x="78" y="203"/>
                        <a:pt x="78" y="203"/>
                      </a:cubicBezTo>
                      <a:cubicBezTo>
                        <a:pt x="82" y="206"/>
                        <a:pt x="82" y="206"/>
                        <a:pt x="82" y="206"/>
                      </a:cubicBezTo>
                      <a:cubicBezTo>
                        <a:pt x="83" y="229"/>
                        <a:pt x="83" y="229"/>
                        <a:pt x="83" y="229"/>
                      </a:cubicBezTo>
                      <a:cubicBezTo>
                        <a:pt x="77" y="240"/>
                        <a:pt x="77" y="240"/>
                        <a:pt x="77" y="240"/>
                      </a:cubicBezTo>
                      <a:cubicBezTo>
                        <a:pt x="77" y="251"/>
                        <a:pt x="77" y="251"/>
                        <a:pt x="77" y="251"/>
                      </a:cubicBezTo>
                      <a:lnTo>
                        <a:pt x="76" y="26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3" name="Freeform 280"/>
                <p:cNvSpPr>
                  <a:spLocks/>
                </p:cNvSpPr>
                <p:nvPr/>
              </p:nvSpPr>
              <p:spPr bwMode="auto">
                <a:xfrm>
                  <a:off x="3743" y="2561"/>
                  <a:ext cx="9" cy="16"/>
                </a:xfrm>
                <a:custGeom>
                  <a:avLst/>
                  <a:gdLst/>
                  <a:ahLst/>
                  <a:cxnLst>
                    <a:cxn ang="0">
                      <a:pos x="0" y="7"/>
                    </a:cxn>
                    <a:cxn ang="0">
                      <a:pos x="5" y="0"/>
                    </a:cxn>
                    <a:cxn ang="0">
                      <a:pos x="9" y="4"/>
                    </a:cxn>
                    <a:cxn ang="0">
                      <a:pos x="10" y="14"/>
                    </a:cxn>
                    <a:cxn ang="0">
                      <a:pos x="6" y="18"/>
                    </a:cxn>
                    <a:cxn ang="0">
                      <a:pos x="2" y="14"/>
                    </a:cxn>
                    <a:cxn ang="0">
                      <a:pos x="0" y="7"/>
                    </a:cxn>
                  </a:cxnLst>
                  <a:rect l="0" t="0" r="r" b="b"/>
                  <a:pathLst>
                    <a:path w="10" h="18">
                      <a:moveTo>
                        <a:pt x="0" y="7"/>
                      </a:moveTo>
                      <a:lnTo>
                        <a:pt x="5" y="0"/>
                      </a:lnTo>
                      <a:lnTo>
                        <a:pt x="9" y="4"/>
                      </a:lnTo>
                      <a:lnTo>
                        <a:pt x="10" y="14"/>
                      </a:lnTo>
                      <a:lnTo>
                        <a:pt x="6" y="18"/>
                      </a:lnTo>
                      <a:lnTo>
                        <a:pt x="2" y="14"/>
                      </a:lnTo>
                      <a:lnTo>
                        <a:pt x="0" y="7"/>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4" name="Freeform 281"/>
                <p:cNvSpPr>
                  <a:spLocks/>
                </p:cNvSpPr>
                <p:nvPr/>
              </p:nvSpPr>
              <p:spPr bwMode="auto">
                <a:xfrm>
                  <a:off x="3742" y="2586"/>
                  <a:ext cx="12" cy="21"/>
                </a:xfrm>
                <a:custGeom>
                  <a:avLst/>
                  <a:gdLst/>
                  <a:ahLst/>
                  <a:cxnLst>
                    <a:cxn ang="0">
                      <a:pos x="7" y="5"/>
                    </a:cxn>
                    <a:cxn ang="0">
                      <a:pos x="12" y="0"/>
                    </a:cxn>
                    <a:cxn ang="0">
                      <a:pos x="15" y="2"/>
                    </a:cxn>
                    <a:cxn ang="0">
                      <a:pos x="15" y="12"/>
                    </a:cxn>
                    <a:cxn ang="0">
                      <a:pos x="11" y="20"/>
                    </a:cxn>
                    <a:cxn ang="0">
                      <a:pos x="6" y="25"/>
                    </a:cxn>
                    <a:cxn ang="0">
                      <a:pos x="0" y="22"/>
                    </a:cxn>
                    <a:cxn ang="0">
                      <a:pos x="2" y="17"/>
                    </a:cxn>
                    <a:cxn ang="0">
                      <a:pos x="6" y="8"/>
                    </a:cxn>
                    <a:cxn ang="0">
                      <a:pos x="7" y="5"/>
                    </a:cxn>
                  </a:cxnLst>
                  <a:rect l="0" t="0" r="r" b="b"/>
                  <a:pathLst>
                    <a:path w="15" h="25">
                      <a:moveTo>
                        <a:pt x="7" y="5"/>
                      </a:moveTo>
                      <a:lnTo>
                        <a:pt x="12" y="0"/>
                      </a:lnTo>
                      <a:lnTo>
                        <a:pt x="15" y="2"/>
                      </a:lnTo>
                      <a:lnTo>
                        <a:pt x="15" y="12"/>
                      </a:lnTo>
                      <a:lnTo>
                        <a:pt x="11" y="20"/>
                      </a:lnTo>
                      <a:lnTo>
                        <a:pt x="6" y="25"/>
                      </a:lnTo>
                      <a:lnTo>
                        <a:pt x="0" y="22"/>
                      </a:lnTo>
                      <a:lnTo>
                        <a:pt x="2" y="17"/>
                      </a:lnTo>
                      <a:lnTo>
                        <a:pt x="6" y="8"/>
                      </a:lnTo>
                      <a:lnTo>
                        <a:pt x="7" y="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5" name="Freeform 282"/>
                <p:cNvSpPr>
                  <a:spLocks/>
                </p:cNvSpPr>
                <p:nvPr/>
              </p:nvSpPr>
              <p:spPr bwMode="auto">
                <a:xfrm>
                  <a:off x="3728" y="2606"/>
                  <a:ext cx="14" cy="38"/>
                </a:xfrm>
                <a:custGeom>
                  <a:avLst/>
                  <a:gdLst/>
                  <a:ahLst/>
                  <a:cxnLst>
                    <a:cxn ang="0">
                      <a:pos x="11" y="0"/>
                    </a:cxn>
                    <a:cxn ang="0">
                      <a:pos x="16" y="5"/>
                    </a:cxn>
                    <a:cxn ang="0">
                      <a:pos x="16" y="13"/>
                    </a:cxn>
                    <a:cxn ang="0">
                      <a:pos x="16" y="29"/>
                    </a:cxn>
                    <a:cxn ang="0">
                      <a:pos x="11" y="29"/>
                    </a:cxn>
                    <a:cxn ang="0">
                      <a:pos x="11" y="43"/>
                    </a:cxn>
                    <a:cxn ang="0">
                      <a:pos x="3" y="46"/>
                    </a:cxn>
                    <a:cxn ang="0">
                      <a:pos x="3" y="39"/>
                    </a:cxn>
                    <a:cxn ang="0">
                      <a:pos x="0" y="27"/>
                    </a:cxn>
                    <a:cxn ang="0">
                      <a:pos x="9" y="8"/>
                    </a:cxn>
                    <a:cxn ang="0">
                      <a:pos x="11" y="0"/>
                    </a:cxn>
                  </a:cxnLst>
                  <a:rect l="0" t="0" r="r" b="b"/>
                  <a:pathLst>
                    <a:path w="16" h="46">
                      <a:moveTo>
                        <a:pt x="11" y="0"/>
                      </a:moveTo>
                      <a:lnTo>
                        <a:pt x="16" y="5"/>
                      </a:lnTo>
                      <a:lnTo>
                        <a:pt x="16" y="13"/>
                      </a:lnTo>
                      <a:lnTo>
                        <a:pt x="16" y="29"/>
                      </a:lnTo>
                      <a:lnTo>
                        <a:pt x="11" y="29"/>
                      </a:lnTo>
                      <a:lnTo>
                        <a:pt x="11" y="43"/>
                      </a:lnTo>
                      <a:lnTo>
                        <a:pt x="3" y="46"/>
                      </a:lnTo>
                      <a:lnTo>
                        <a:pt x="3" y="39"/>
                      </a:lnTo>
                      <a:lnTo>
                        <a:pt x="0" y="27"/>
                      </a:lnTo>
                      <a:lnTo>
                        <a:pt x="9" y="8"/>
                      </a:lnTo>
                      <a:lnTo>
                        <a:pt x="11"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6" name="Freeform 283"/>
                <p:cNvSpPr>
                  <a:spLocks/>
                </p:cNvSpPr>
                <p:nvPr/>
              </p:nvSpPr>
              <p:spPr bwMode="auto">
                <a:xfrm>
                  <a:off x="3926" y="2389"/>
                  <a:ext cx="25" cy="11"/>
                </a:xfrm>
                <a:custGeom>
                  <a:avLst/>
                  <a:gdLst/>
                  <a:ahLst/>
                  <a:cxnLst>
                    <a:cxn ang="0">
                      <a:pos x="9" y="0"/>
                    </a:cxn>
                    <a:cxn ang="0">
                      <a:pos x="4" y="6"/>
                    </a:cxn>
                    <a:cxn ang="0">
                      <a:pos x="0" y="8"/>
                    </a:cxn>
                    <a:cxn ang="0">
                      <a:pos x="17" y="13"/>
                    </a:cxn>
                    <a:cxn ang="0">
                      <a:pos x="30" y="4"/>
                    </a:cxn>
                    <a:cxn ang="0">
                      <a:pos x="24" y="0"/>
                    </a:cxn>
                    <a:cxn ang="0">
                      <a:pos x="9" y="0"/>
                    </a:cxn>
                  </a:cxnLst>
                  <a:rect l="0" t="0" r="r" b="b"/>
                  <a:pathLst>
                    <a:path w="30" h="13">
                      <a:moveTo>
                        <a:pt x="9" y="0"/>
                      </a:moveTo>
                      <a:lnTo>
                        <a:pt x="4" y="6"/>
                      </a:lnTo>
                      <a:lnTo>
                        <a:pt x="0" y="8"/>
                      </a:lnTo>
                      <a:lnTo>
                        <a:pt x="17" y="13"/>
                      </a:lnTo>
                      <a:lnTo>
                        <a:pt x="30" y="4"/>
                      </a:lnTo>
                      <a:lnTo>
                        <a:pt x="24" y="0"/>
                      </a:lnTo>
                      <a:lnTo>
                        <a:pt x="9"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7" name="Freeform 284"/>
                <p:cNvSpPr>
                  <a:spLocks/>
                </p:cNvSpPr>
                <p:nvPr/>
              </p:nvSpPr>
              <p:spPr bwMode="auto">
                <a:xfrm>
                  <a:off x="3828" y="2571"/>
                  <a:ext cx="76" cy="91"/>
                </a:xfrm>
                <a:custGeom>
                  <a:avLst/>
                  <a:gdLst/>
                  <a:ahLst/>
                  <a:cxnLst>
                    <a:cxn ang="0">
                      <a:pos x="0" y="0"/>
                    </a:cxn>
                    <a:cxn ang="0">
                      <a:pos x="21" y="0"/>
                    </a:cxn>
                    <a:cxn ang="0">
                      <a:pos x="44" y="0"/>
                    </a:cxn>
                    <a:cxn ang="0">
                      <a:pos x="54" y="0"/>
                    </a:cxn>
                    <a:cxn ang="0">
                      <a:pos x="54" y="5"/>
                    </a:cxn>
                    <a:cxn ang="0">
                      <a:pos x="58" y="15"/>
                    </a:cxn>
                    <a:cxn ang="0">
                      <a:pos x="64" y="15"/>
                    </a:cxn>
                    <a:cxn ang="0">
                      <a:pos x="71" y="4"/>
                    </a:cxn>
                    <a:cxn ang="0">
                      <a:pos x="81" y="4"/>
                    </a:cxn>
                    <a:cxn ang="0">
                      <a:pos x="87" y="12"/>
                    </a:cxn>
                    <a:cxn ang="0">
                      <a:pos x="83" y="24"/>
                    </a:cxn>
                    <a:cxn ang="0">
                      <a:pos x="90" y="45"/>
                    </a:cxn>
                    <a:cxn ang="0">
                      <a:pos x="90" y="55"/>
                    </a:cxn>
                    <a:cxn ang="0">
                      <a:pos x="81" y="75"/>
                    </a:cxn>
                    <a:cxn ang="0">
                      <a:pos x="63" y="109"/>
                    </a:cxn>
                    <a:cxn ang="0">
                      <a:pos x="56" y="93"/>
                    </a:cxn>
                    <a:cxn ang="0">
                      <a:pos x="63" y="86"/>
                    </a:cxn>
                    <a:cxn ang="0">
                      <a:pos x="70" y="67"/>
                    </a:cxn>
                    <a:cxn ang="0">
                      <a:pos x="70" y="59"/>
                    </a:cxn>
                    <a:cxn ang="0">
                      <a:pos x="63" y="59"/>
                    </a:cxn>
                    <a:cxn ang="0">
                      <a:pos x="58" y="65"/>
                    </a:cxn>
                    <a:cxn ang="0">
                      <a:pos x="42" y="62"/>
                    </a:cxn>
                    <a:cxn ang="0">
                      <a:pos x="28" y="57"/>
                    </a:cxn>
                    <a:cxn ang="0">
                      <a:pos x="15" y="45"/>
                    </a:cxn>
                    <a:cxn ang="0">
                      <a:pos x="9" y="27"/>
                    </a:cxn>
                    <a:cxn ang="0">
                      <a:pos x="9" y="12"/>
                    </a:cxn>
                    <a:cxn ang="0">
                      <a:pos x="0" y="0"/>
                    </a:cxn>
                  </a:cxnLst>
                  <a:rect l="0" t="0" r="r" b="b"/>
                  <a:pathLst>
                    <a:path w="90" h="109">
                      <a:moveTo>
                        <a:pt x="0" y="0"/>
                      </a:moveTo>
                      <a:lnTo>
                        <a:pt x="21" y="0"/>
                      </a:lnTo>
                      <a:lnTo>
                        <a:pt x="44" y="0"/>
                      </a:lnTo>
                      <a:lnTo>
                        <a:pt x="54" y="0"/>
                      </a:lnTo>
                      <a:lnTo>
                        <a:pt x="54" y="5"/>
                      </a:lnTo>
                      <a:lnTo>
                        <a:pt x="58" y="15"/>
                      </a:lnTo>
                      <a:lnTo>
                        <a:pt x="64" y="15"/>
                      </a:lnTo>
                      <a:lnTo>
                        <a:pt x="71" y="4"/>
                      </a:lnTo>
                      <a:lnTo>
                        <a:pt x="81" y="4"/>
                      </a:lnTo>
                      <a:lnTo>
                        <a:pt x="87" y="12"/>
                      </a:lnTo>
                      <a:lnTo>
                        <a:pt x="83" y="24"/>
                      </a:lnTo>
                      <a:lnTo>
                        <a:pt x="90" y="45"/>
                      </a:lnTo>
                      <a:lnTo>
                        <a:pt x="90" y="55"/>
                      </a:lnTo>
                      <a:lnTo>
                        <a:pt x="81" y="75"/>
                      </a:lnTo>
                      <a:lnTo>
                        <a:pt x="63" y="109"/>
                      </a:lnTo>
                      <a:lnTo>
                        <a:pt x="56" y="93"/>
                      </a:lnTo>
                      <a:lnTo>
                        <a:pt x="63" y="86"/>
                      </a:lnTo>
                      <a:lnTo>
                        <a:pt x="70" y="67"/>
                      </a:lnTo>
                      <a:lnTo>
                        <a:pt x="70" y="59"/>
                      </a:lnTo>
                      <a:lnTo>
                        <a:pt x="63" y="59"/>
                      </a:lnTo>
                      <a:lnTo>
                        <a:pt x="58" y="65"/>
                      </a:lnTo>
                      <a:lnTo>
                        <a:pt x="42" y="62"/>
                      </a:lnTo>
                      <a:lnTo>
                        <a:pt x="28" y="57"/>
                      </a:lnTo>
                      <a:lnTo>
                        <a:pt x="15" y="45"/>
                      </a:lnTo>
                      <a:lnTo>
                        <a:pt x="9" y="27"/>
                      </a:lnTo>
                      <a:lnTo>
                        <a:pt x="9" y="12"/>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8" name="Freeform 285"/>
                <p:cNvSpPr>
                  <a:spLocks/>
                </p:cNvSpPr>
                <p:nvPr/>
              </p:nvSpPr>
              <p:spPr bwMode="auto">
                <a:xfrm>
                  <a:off x="3828" y="2612"/>
                  <a:ext cx="18" cy="30"/>
                </a:xfrm>
                <a:custGeom>
                  <a:avLst/>
                  <a:gdLst/>
                  <a:ahLst/>
                  <a:cxnLst>
                    <a:cxn ang="0">
                      <a:pos x="4" y="0"/>
                    </a:cxn>
                    <a:cxn ang="0">
                      <a:pos x="0" y="5"/>
                    </a:cxn>
                    <a:cxn ang="0">
                      <a:pos x="2" y="20"/>
                    </a:cxn>
                    <a:cxn ang="0">
                      <a:pos x="12" y="30"/>
                    </a:cxn>
                    <a:cxn ang="0">
                      <a:pos x="16" y="35"/>
                    </a:cxn>
                    <a:cxn ang="0">
                      <a:pos x="21" y="31"/>
                    </a:cxn>
                    <a:cxn ang="0">
                      <a:pos x="22" y="23"/>
                    </a:cxn>
                    <a:cxn ang="0">
                      <a:pos x="17" y="15"/>
                    </a:cxn>
                    <a:cxn ang="0">
                      <a:pos x="9" y="3"/>
                    </a:cxn>
                    <a:cxn ang="0">
                      <a:pos x="4" y="0"/>
                    </a:cxn>
                  </a:cxnLst>
                  <a:rect l="0" t="0" r="r" b="b"/>
                  <a:pathLst>
                    <a:path w="22" h="35">
                      <a:moveTo>
                        <a:pt x="4" y="0"/>
                      </a:moveTo>
                      <a:lnTo>
                        <a:pt x="0" y="5"/>
                      </a:lnTo>
                      <a:lnTo>
                        <a:pt x="2" y="20"/>
                      </a:lnTo>
                      <a:lnTo>
                        <a:pt x="12" y="30"/>
                      </a:lnTo>
                      <a:lnTo>
                        <a:pt x="16" y="35"/>
                      </a:lnTo>
                      <a:lnTo>
                        <a:pt x="21" y="31"/>
                      </a:lnTo>
                      <a:lnTo>
                        <a:pt x="22" y="23"/>
                      </a:lnTo>
                      <a:lnTo>
                        <a:pt x="17" y="15"/>
                      </a:lnTo>
                      <a:lnTo>
                        <a:pt x="9" y="3"/>
                      </a:lnTo>
                      <a:lnTo>
                        <a:pt x="4"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9" name="Freeform 286"/>
                <p:cNvSpPr>
                  <a:spLocks/>
                </p:cNvSpPr>
                <p:nvPr/>
              </p:nvSpPr>
              <p:spPr bwMode="auto">
                <a:xfrm>
                  <a:off x="3851" y="2628"/>
                  <a:ext cx="19" cy="20"/>
                </a:xfrm>
                <a:custGeom>
                  <a:avLst/>
                  <a:gdLst/>
                  <a:ahLst/>
                  <a:cxnLst>
                    <a:cxn ang="0">
                      <a:pos x="0" y="2"/>
                    </a:cxn>
                    <a:cxn ang="0">
                      <a:pos x="9" y="0"/>
                    </a:cxn>
                    <a:cxn ang="0">
                      <a:pos x="11" y="5"/>
                    </a:cxn>
                    <a:cxn ang="0">
                      <a:pos x="19" y="11"/>
                    </a:cxn>
                    <a:cxn ang="0">
                      <a:pos x="23" y="15"/>
                    </a:cxn>
                    <a:cxn ang="0">
                      <a:pos x="23" y="23"/>
                    </a:cxn>
                    <a:cxn ang="0">
                      <a:pos x="15" y="19"/>
                    </a:cxn>
                    <a:cxn ang="0">
                      <a:pos x="4" y="11"/>
                    </a:cxn>
                    <a:cxn ang="0">
                      <a:pos x="0" y="2"/>
                    </a:cxn>
                  </a:cxnLst>
                  <a:rect l="0" t="0" r="r" b="b"/>
                  <a:pathLst>
                    <a:path w="23" h="23">
                      <a:moveTo>
                        <a:pt x="0" y="2"/>
                      </a:moveTo>
                      <a:lnTo>
                        <a:pt x="9" y="0"/>
                      </a:lnTo>
                      <a:lnTo>
                        <a:pt x="11" y="5"/>
                      </a:lnTo>
                      <a:lnTo>
                        <a:pt x="19" y="11"/>
                      </a:lnTo>
                      <a:lnTo>
                        <a:pt x="23" y="15"/>
                      </a:lnTo>
                      <a:lnTo>
                        <a:pt x="23" y="23"/>
                      </a:lnTo>
                      <a:lnTo>
                        <a:pt x="15" y="19"/>
                      </a:lnTo>
                      <a:lnTo>
                        <a:pt x="4" y="11"/>
                      </a:lnTo>
                      <a:lnTo>
                        <a:pt x="0" y="2"/>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0" name="Freeform 287"/>
                <p:cNvSpPr>
                  <a:spLocks/>
                </p:cNvSpPr>
                <p:nvPr/>
              </p:nvSpPr>
              <p:spPr bwMode="auto">
                <a:xfrm>
                  <a:off x="3894" y="2643"/>
                  <a:ext cx="71" cy="41"/>
                </a:xfrm>
                <a:custGeom>
                  <a:avLst/>
                  <a:gdLst/>
                  <a:ahLst/>
                  <a:cxnLst>
                    <a:cxn ang="0">
                      <a:pos x="0" y="10"/>
                    </a:cxn>
                    <a:cxn ang="0">
                      <a:pos x="8" y="2"/>
                    </a:cxn>
                    <a:cxn ang="0">
                      <a:pos x="29" y="0"/>
                    </a:cxn>
                    <a:cxn ang="0">
                      <a:pos x="37" y="14"/>
                    </a:cxn>
                    <a:cxn ang="0">
                      <a:pos x="49" y="12"/>
                    </a:cxn>
                    <a:cxn ang="0">
                      <a:pos x="58" y="2"/>
                    </a:cxn>
                    <a:cxn ang="0">
                      <a:pos x="68" y="2"/>
                    </a:cxn>
                    <a:cxn ang="0">
                      <a:pos x="74" y="15"/>
                    </a:cxn>
                    <a:cxn ang="0">
                      <a:pos x="85" y="18"/>
                    </a:cxn>
                    <a:cxn ang="0">
                      <a:pos x="85" y="23"/>
                    </a:cxn>
                    <a:cxn ang="0">
                      <a:pos x="68" y="50"/>
                    </a:cxn>
                    <a:cxn ang="0">
                      <a:pos x="68" y="42"/>
                    </a:cxn>
                    <a:cxn ang="0">
                      <a:pos x="20" y="39"/>
                    </a:cxn>
                    <a:cxn ang="0">
                      <a:pos x="11" y="22"/>
                    </a:cxn>
                    <a:cxn ang="0">
                      <a:pos x="0" y="10"/>
                    </a:cxn>
                  </a:cxnLst>
                  <a:rect l="0" t="0" r="r" b="b"/>
                  <a:pathLst>
                    <a:path w="85" h="50">
                      <a:moveTo>
                        <a:pt x="0" y="10"/>
                      </a:moveTo>
                      <a:lnTo>
                        <a:pt x="8" y="2"/>
                      </a:lnTo>
                      <a:lnTo>
                        <a:pt x="29" y="0"/>
                      </a:lnTo>
                      <a:lnTo>
                        <a:pt x="37" y="14"/>
                      </a:lnTo>
                      <a:lnTo>
                        <a:pt x="49" y="12"/>
                      </a:lnTo>
                      <a:lnTo>
                        <a:pt x="58" y="2"/>
                      </a:lnTo>
                      <a:lnTo>
                        <a:pt x="68" y="2"/>
                      </a:lnTo>
                      <a:lnTo>
                        <a:pt x="74" y="15"/>
                      </a:lnTo>
                      <a:lnTo>
                        <a:pt x="85" y="18"/>
                      </a:lnTo>
                      <a:lnTo>
                        <a:pt x="85" y="23"/>
                      </a:lnTo>
                      <a:lnTo>
                        <a:pt x="68" y="50"/>
                      </a:lnTo>
                      <a:lnTo>
                        <a:pt x="68" y="42"/>
                      </a:lnTo>
                      <a:lnTo>
                        <a:pt x="20" y="39"/>
                      </a:lnTo>
                      <a:lnTo>
                        <a:pt x="11" y="22"/>
                      </a:lnTo>
                      <a:lnTo>
                        <a:pt x="0" y="1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1" name="Freeform 288"/>
                <p:cNvSpPr>
                  <a:spLocks/>
                </p:cNvSpPr>
                <p:nvPr/>
              </p:nvSpPr>
              <p:spPr bwMode="auto">
                <a:xfrm>
                  <a:off x="3970" y="2639"/>
                  <a:ext cx="32" cy="17"/>
                </a:xfrm>
                <a:custGeom>
                  <a:avLst/>
                  <a:gdLst/>
                  <a:ahLst/>
                  <a:cxnLst>
                    <a:cxn ang="0">
                      <a:pos x="0" y="14"/>
                    </a:cxn>
                    <a:cxn ang="0">
                      <a:pos x="18" y="0"/>
                    </a:cxn>
                    <a:cxn ang="0">
                      <a:pos x="39" y="20"/>
                    </a:cxn>
                    <a:cxn ang="0">
                      <a:pos x="21" y="19"/>
                    </a:cxn>
                    <a:cxn ang="0">
                      <a:pos x="9" y="20"/>
                    </a:cxn>
                    <a:cxn ang="0">
                      <a:pos x="0" y="14"/>
                    </a:cxn>
                  </a:cxnLst>
                  <a:rect l="0" t="0" r="r" b="b"/>
                  <a:pathLst>
                    <a:path w="39" h="20">
                      <a:moveTo>
                        <a:pt x="0" y="14"/>
                      </a:moveTo>
                      <a:lnTo>
                        <a:pt x="18" y="0"/>
                      </a:lnTo>
                      <a:lnTo>
                        <a:pt x="39" y="20"/>
                      </a:lnTo>
                      <a:lnTo>
                        <a:pt x="21" y="19"/>
                      </a:lnTo>
                      <a:lnTo>
                        <a:pt x="9" y="20"/>
                      </a:lnTo>
                      <a:lnTo>
                        <a:pt x="0" y="14"/>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2" name="Freeform 289"/>
                <p:cNvSpPr>
                  <a:spLocks/>
                </p:cNvSpPr>
                <p:nvPr/>
              </p:nvSpPr>
              <p:spPr bwMode="auto">
                <a:xfrm>
                  <a:off x="3910" y="2529"/>
                  <a:ext cx="89" cy="119"/>
                </a:xfrm>
                <a:custGeom>
                  <a:avLst/>
                  <a:gdLst/>
                  <a:ahLst/>
                  <a:cxnLst>
                    <a:cxn ang="0">
                      <a:pos x="19" y="0"/>
                    </a:cxn>
                    <a:cxn ang="0">
                      <a:pos x="40" y="11"/>
                    </a:cxn>
                    <a:cxn ang="0">
                      <a:pos x="57" y="11"/>
                    </a:cxn>
                    <a:cxn ang="0">
                      <a:pos x="59" y="16"/>
                    </a:cxn>
                    <a:cxn ang="0">
                      <a:pos x="57" y="43"/>
                    </a:cxn>
                    <a:cxn ang="0">
                      <a:pos x="69" y="31"/>
                    </a:cxn>
                    <a:cxn ang="0">
                      <a:pos x="75" y="37"/>
                    </a:cxn>
                    <a:cxn ang="0">
                      <a:pos x="81" y="30"/>
                    </a:cxn>
                    <a:cxn ang="0">
                      <a:pos x="81" y="15"/>
                    </a:cxn>
                    <a:cxn ang="0">
                      <a:pos x="66" y="10"/>
                    </a:cxn>
                    <a:cxn ang="0">
                      <a:pos x="89" y="0"/>
                    </a:cxn>
                    <a:cxn ang="0">
                      <a:pos x="97" y="0"/>
                    </a:cxn>
                    <a:cxn ang="0">
                      <a:pos x="106" y="10"/>
                    </a:cxn>
                    <a:cxn ang="0">
                      <a:pos x="106" y="46"/>
                    </a:cxn>
                    <a:cxn ang="0">
                      <a:pos x="89" y="62"/>
                    </a:cxn>
                    <a:cxn ang="0">
                      <a:pos x="89" y="84"/>
                    </a:cxn>
                    <a:cxn ang="0">
                      <a:pos x="96" y="90"/>
                    </a:cxn>
                    <a:cxn ang="0">
                      <a:pos x="96" y="105"/>
                    </a:cxn>
                    <a:cxn ang="0">
                      <a:pos x="86" y="115"/>
                    </a:cxn>
                    <a:cxn ang="0">
                      <a:pos x="67" y="113"/>
                    </a:cxn>
                    <a:cxn ang="0">
                      <a:pos x="66" y="120"/>
                    </a:cxn>
                    <a:cxn ang="0">
                      <a:pos x="75" y="120"/>
                    </a:cxn>
                    <a:cxn ang="0">
                      <a:pos x="70" y="136"/>
                    </a:cxn>
                    <a:cxn ang="0">
                      <a:pos x="62" y="142"/>
                    </a:cxn>
                    <a:cxn ang="0">
                      <a:pos x="51" y="131"/>
                    </a:cxn>
                    <a:cxn ang="0">
                      <a:pos x="39" y="128"/>
                    </a:cxn>
                    <a:cxn ang="0">
                      <a:pos x="39" y="109"/>
                    </a:cxn>
                    <a:cxn ang="0">
                      <a:pos x="0" y="85"/>
                    </a:cxn>
                    <a:cxn ang="0">
                      <a:pos x="3" y="51"/>
                    </a:cxn>
                    <a:cxn ang="0">
                      <a:pos x="3" y="29"/>
                    </a:cxn>
                    <a:cxn ang="0">
                      <a:pos x="10" y="22"/>
                    </a:cxn>
                    <a:cxn ang="0">
                      <a:pos x="28" y="19"/>
                    </a:cxn>
                    <a:cxn ang="0">
                      <a:pos x="28" y="14"/>
                    </a:cxn>
                    <a:cxn ang="0">
                      <a:pos x="20" y="6"/>
                    </a:cxn>
                    <a:cxn ang="0">
                      <a:pos x="19" y="0"/>
                    </a:cxn>
                  </a:cxnLst>
                  <a:rect l="0" t="0" r="r" b="b"/>
                  <a:pathLst>
                    <a:path w="106" h="142">
                      <a:moveTo>
                        <a:pt x="19" y="0"/>
                      </a:moveTo>
                      <a:lnTo>
                        <a:pt x="40" y="11"/>
                      </a:lnTo>
                      <a:lnTo>
                        <a:pt x="57" y="11"/>
                      </a:lnTo>
                      <a:lnTo>
                        <a:pt x="59" y="16"/>
                      </a:lnTo>
                      <a:lnTo>
                        <a:pt x="57" y="43"/>
                      </a:lnTo>
                      <a:lnTo>
                        <a:pt x="69" y="31"/>
                      </a:lnTo>
                      <a:lnTo>
                        <a:pt x="75" y="37"/>
                      </a:lnTo>
                      <a:lnTo>
                        <a:pt x="81" y="30"/>
                      </a:lnTo>
                      <a:lnTo>
                        <a:pt x="81" y="15"/>
                      </a:lnTo>
                      <a:lnTo>
                        <a:pt x="66" y="10"/>
                      </a:lnTo>
                      <a:lnTo>
                        <a:pt x="89" y="0"/>
                      </a:lnTo>
                      <a:lnTo>
                        <a:pt x="97" y="0"/>
                      </a:lnTo>
                      <a:lnTo>
                        <a:pt x="106" y="10"/>
                      </a:lnTo>
                      <a:lnTo>
                        <a:pt x="106" y="46"/>
                      </a:lnTo>
                      <a:lnTo>
                        <a:pt x="89" y="62"/>
                      </a:lnTo>
                      <a:lnTo>
                        <a:pt x="89" y="84"/>
                      </a:lnTo>
                      <a:lnTo>
                        <a:pt x="96" y="90"/>
                      </a:lnTo>
                      <a:lnTo>
                        <a:pt x="96" y="105"/>
                      </a:lnTo>
                      <a:lnTo>
                        <a:pt x="86" y="115"/>
                      </a:lnTo>
                      <a:lnTo>
                        <a:pt x="67" y="113"/>
                      </a:lnTo>
                      <a:lnTo>
                        <a:pt x="66" y="120"/>
                      </a:lnTo>
                      <a:lnTo>
                        <a:pt x="75" y="120"/>
                      </a:lnTo>
                      <a:lnTo>
                        <a:pt x="70" y="136"/>
                      </a:lnTo>
                      <a:lnTo>
                        <a:pt x="62" y="142"/>
                      </a:lnTo>
                      <a:lnTo>
                        <a:pt x="51" y="131"/>
                      </a:lnTo>
                      <a:lnTo>
                        <a:pt x="39" y="128"/>
                      </a:lnTo>
                      <a:lnTo>
                        <a:pt x="39" y="109"/>
                      </a:lnTo>
                      <a:lnTo>
                        <a:pt x="0" y="85"/>
                      </a:lnTo>
                      <a:lnTo>
                        <a:pt x="3" y="51"/>
                      </a:lnTo>
                      <a:lnTo>
                        <a:pt x="3" y="29"/>
                      </a:lnTo>
                      <a:lnTo>
                        <a:pt x="10" y="22"/>
                      </a:lnTo>
                      <a:lnTo>
                        <a:pt x="28" y="19"/>
                      </a:lnTo>
                      <a:lnTo>
                        <a:pt x="28" y="14"/>
                      </a:lnTo>
                      <a:lnTo>
                        <a:pt x="20" y="6"/>
                      </a:lnTo>
                      <a:lnTo>
                        <a:pt x="19"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3" name="Freeform 290"/>
                <p:cNvSpPr>
                  <a:spLocks/>
                </p:cNvSpPr>
                <p:nvPr/>
              </p:nvSpPr>
              <p:spPr bwMode="auto">
                <a:xfrm>
                  <a:off x="3884" y="2525"/>
                  <a:ext cx="12" cy="17"/>
                </a:xfrm>
                <a:custGeom>
                  <a:avLst/>
                  <a:gdLst/>
                  <a:ahLst/>
                  <a:cxnLst>
                    <a:cxn ang="0">
                      <a:pos x="4" y="0"/>
                    </a:cxn>
                    <a:cxn ang="0">
                      <a:pos x="11" y="0"/>
                    </a:cxn>
                    <a:cxn ang="0">
                      <a:pos x="14" y="12"/>
                    </a:cxn>
                    <a:cxn ang="0">
                      <a:pos x="4" y="21"/>
                    </a:cxn>
                    <a:cxn ang="0">
                      <a:pos x="0" y="21"/>
                    </a:cxn>
                    <a:cxn ang="0">
                      <a:pos x="4" y="11"/>
                    </a:cxn>
                    <a:cxn ang="0">
                      <a:pos x="4" y="0"/>
                    </a:cxn>
                  </a:cxnLst>
                  <a:rect l="0" t="0" r="r" b="b"/>
                  <a:pathLst>
                    <a:path w="14" h="21">
                      <a:moveTo>
                        <a:pt x="4" y="0"/>
                      </a:moveTo>
                      <a:lnTo>
                        <a:pt x="11" y="0"/>
                      </a:lnTo>
                      <a:lnTo>
                        <a:pt x="14" y="12"/>
                      </a:lnTo>
                      <a:lnTo>
                        <a:pt x="4" y="21"/>
                      </a:lnTo>
                      <a:lnTo>
                        <a:pt x="0" y="21"/>
                      </a:lnTo>
                      <a:lnTo>
                        <a:pt x="4" y="11"/>
                      </a:lnTo>
                      <a:lnTo>
                        <a:pt x="4"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4" name="Freeform 291"/>
                <p:cNvSpPr>
                  <a:spLocks/>
                </p:cNvSpPr>
                <p:nvPr/>
              </p:nvSpPr>
              <p:spPr bwMode="auto">
                <a:xfrm>
                  <a:off x="4492" y="1046"/>
                  <a:ext cx="517" cy="1101"/>
                </a:xfrm>
                <a:custGeom>
                  <a:avLst/>
                  <a:gdLst/>
                  <a:ahLst/>
                  <a:cxnLst>
                    <a:cxn ang="0">
                      <a:pos x="39" y="124"/>
                    </a:cxn>
                    <a:cxn ang="0">
                      <a:pos x="133" y="187"/>
                    </a:cxn>
                    <a:cxn ang="0">
                      <a:pos x="157" y="190"/>
                    </a:cxn>
                    <a:cxn ang="0">
                      <a:pos x="198" y="186"/>
                    </a:cxn>
                    <a:cxn ang="0">
                      <a:pos x="217" y="92"/>
                    </a:cxn>
                    <a:cxn ang="0">
                      <a:pos x="237" y="50"/>
                    </a:cxn>
                    <a:cxn ang="0">
                      <a:pos x="315" y="0"/>
                    </a:cxn>
                    <a:cxn ang="0">
                      <a:pos x="354" y="67"/>
                    </a:cxn>
                    <a:cxn ang="0">
                      <a:pos x="361" y="123"/>
                    </a:cxn>
                    <a:cxn ang="0">
                      <a:pos x="358" y="163"/>
                    </a:cxn>
                    <a:cxn ang="0">
                      <a:pos x="375" y="254"/>
                    </a:cxn>
                    <a:cxn ang="0">
                      <a:pos x="420" y="296"/>
                    </a:cxn>
                    <a:cxn ang="0">
                      <a:pos x="406" y="386"/>
                    </a:cxn>
                    <a:cxn ang="0">
                      <a:pos x="482" y="529"/>
                    </a:cxn>
                    <a:cxn ang="0">
                      <a:pos x="483" y="615"/>
                    </a:cxn>
                    <a:cxn ang="0">
                      <a:pos x="476" y="645"/>
                    </a:cxn>
                    <a:cxn ang="0">
                      <a:pos x="519" y="673"/>
                    </a:cxn>
                    <a:cxn ang="0">
                      <a:pos x="530" y="716"/>
                    </a:cxn>
                    <a:cxn ang="0">
                      <a:pos x="521" y="770"/>
                    </a:cxn>
                    <a:cxn ang="0">
                      <a:pos x="585" y="817"/>
                    </a:cxn>
                    <a:cxn ang="0">
                      <a:pos x="541" y="1081"/>
                    </a:cxn>
                    <a:cxn ang="0">
                      <a:pos x="464" y="1188"/>
                    </a:cxn>
                    <a:cxn ang="0">
                      <a:pos x="417" y="1214"/>
                    </a:cxn>
                    <a:cxn ang="0">
                      <a:pos x="363" y="1241"/>
                    </a:cxn>
                    <a:cxn ang="0">
                      <a:pos x="324" y="1260"/>
                    </a:cxn>
                    <a:cxn ang="0">
                      <a:pos x="272" y="1276"/>
                    </a:cxn>
                    <a:cxn ang="0">
                      <a:pos x="207" y="1307"/>
                    </a:cxn>
                    <a:cxn ang="0">
                      <a:pos x="166" y="1311"/>
                    </a:cxn>
                    <a:cxn ang="0">
                      <a:pos x="156" y="1272"/>
                    </a:cxn>
                    <a:cxn ang="0">
                      <a:pos x="132" y="1264"/>
                    </a:cxn>
                    <a:cxn ang="0">
                      <a:pos x="87" y="1234"/>
                    </a:cxn>
                    <a:cxn ang="0">
                      <a:pos x="55" y="1219"/>
                    </a:cxn>
                    <a:cxn ang="0">
                      <a:pos x="46" y="1180"/>
                    </a:cxn>
                    <a:cxn ang="0">
                      <a:pos x="51" y="1112"/>
                    </a:cxn>
                    <a:cxn ang="0">
                      <a:pos x="54" y="1084"/>
                    </a:cxn>
                    <a:cxn ang="0">
                      <a:pos x="36" y="1032"/>
                    </a:cxn>
                    <a:cxn ang="0">
                      <a:pos x="35" y="992"/>
                    </a:cxn>
                    <a:cxn ang="0">
                      <a:pos x="46" y="890"/>
                    </a:cxn>
                    <a:cxn ang="0">
                      <a:pos x="85" y="880"/>
                    </a:cxn>
                    <a:cxn ang="0">
                      <a:pos x="100" y="836"/>
                    </a:cxn>
                    <a:cxn ang="0">
                      <a:pos x="144" y="795"/>
                    </a:cxn>
                    <a:cxn ang="0">
                      <a:pos x="161" y="758"/>
                    </a:cxn>
                    <a:cxn ang="0">
                      <a:pos x="242" y="653"/>
                    </a:cxn>
                    <a:cxn ang="0">
                      <a:pos x="257" y="635"/>
                    </a:cxn>
                    <a:cxn ang="0">
                      <a:pos x="246" y="588"/>
                    </a:cxn>
                    <a:cxn ang="0">
                      <a:pos x="207" y="560"/>
                    </a:cxn>
                    <a:cxn ang="0">
                      <a:pos x="190" y="544"/>
                    </a:cxn>
                    <a:cxn ang="0">
                      <a:pos x="160" y="455"/>
                    </a:cxn>
                    <a:cxn ang="0">
                      <a:pos x="135" y="349"/>
                    </a:cxn>
                    <a:cxn ang="0">
                      <a:pos x="124" y="312"/>
                    </a:cxn>
                    <a:cxn ang="0">
                      <a:pos x="104" y="245"/>
                    </a:cxn>
                  </a:cxnLst>
                  <a:rect l="0" t="0" r="r" b="b"/>
                  <a:pathLst>
                    <a:path w="620" h="1318">
                      <a:moveTo>
                        <a:pt x="0" y="141"/>
                      </a:moveTo>
                      <a:lnTo>
                        <a:pt x="0" y="124"/>
                      </a:lnTo>
                      <a:lnTo>
                        <a:pt x="39" y="124"/>
                      </a:lnTo>
                      <a:lnTo>
                        <a:pt x="70" y="170"/>
                      </a:lnTo>
                      <a:lnTo>
                        <a:pt x="104" y="187"/>
                      </a:lnTo>
                      <a:lnTo>
                        <a:pt x="133" y="187"/>
                      </a:lnTo>
                      <a:lnTo>
                        <a:pt x="139" y="174"/>
                      </a:lnTo>
                      <a:lnTo>
                        <a:pt x="157" y="174"/>
                      </a:lnTo>
                      <a:lnTo>
                        <a:pt x="157" y="190"/>
                      </a:lnTo>
                      <a:lnTo>
                        <a:pt x="184" y="217"/>
                      </a:lnTo>
                      <a:lnTo>
                        <a:pt x="207" y="195"/>
                      </a:lnTo>
                      <a:lnTo>
                        <a:pt x="198" y="186"/>
                      </a:lnTo>
                      <a:lnTo>
                        <a:pt x="211" y="172"/>
                      </a:lnTo>
                      <a:lnTo>
                        <a:pt x="217" y="167"/>
                      </a:lnTo>
                      <a:lnTo>
                        <a:pt x="217" y="92"/>
                      </a:lnTo>
                      <a:lnTo>
                        <a:pt x="227" y="81"/>
                      </a:lnTo>
                      <a:lnTo>
                        <a:pt x="227" y="61"/>
                      </a:lnTo>
                      <a:lnTo>
                        <a:pt x="237" y="50"/>
                      </a:lnTo>
                      <a:lnTo>
                        <a:pt x="237" y="35"/>
                      </a:lnTo>
                      <a:lnTo>
                        <a:pt x="280" y="35"/>
                      </a:lnTo>
                      <a:lnTo>
                        <a:pt x="315" y="0"/>
                      </a:lnTo>
                      <a:lnTo>
                        <a:pt x="332" y="19"/>
                      </a:lnTo>
                      <a:lnTo>
                        <a:pt x="354" y="39"/>
                      </a:lnTo>
                      <a:lnTo>
                        <a:pt x="354" y="67"/>
                      </a:lnTo>
                      <a:lnTo>
                        <a:pt x="340" y="81"/>
                      </a:lnTo>
                      <a:lnTo>
                        <a:pt x="340" y="102"/>
                      </a:lnTo>
                      <a:lnTo>
                        <a:pt x="361" y="123"/>
                      </a:lnTo>
                      <a:lnTo>
                        <a:pt x="340" y="141"/>
                      </a:lnTo>
                      <a:lnTo>
                        <a:pt x="358" y="141"/>
                      </a:lnTo>
                      <a:lnTo>
                        <a:pt x="358" y="163"/>
                      </a:lnTo>
                      <a:lnTo>
                        <a:pt x="346" y="175"/>
                      </a:lnTo>
                      <a:lnTo>
                        <a:pt x="346" y="225"/>
                      </a:lnTo>
                      <a:lnTo>
                        <a:pt x="375" y="254"/>
                      </a:lnTo>
                      <a:lnTo>
                        <a:pt x="393" y="254"/>
                      </a:lnTo>
                      <a:lnTo>
                        <a:pt x="393" y="268"/>
                      </a:lnTo>
                      <a:lnTo>
                        <a:pt x="420" y="296"/>
                      </a:lnTo>
                      <a:lnTo>
                        <a:pt x="420" y="334"/>
                      </a:lnTo>
                      <a:lnTo>
                        <a:pt x="420" y="373"/>
                      </a:lnTo>
                      <a:lnTo>
                        <a:pt x="406" y="386"/>
                      </a:lnTo>
                      <a:lnTo>
                        <a:pt x="443" y="423"/>
                      </a:lnTo>
                      <a:lnTo>
                        <a:pt x="471" y="518"/>
                      </a:lnTo>
                      <a:lnTo>
                        <a:pt x="482" y="529"/>
                      </a:lnTo>
                      <a:lnTo>
                        <a:pt x="482" y="594"/>
                      </a:lnTo>
                      <a:lnTo>
                        <a:pt x="471" y="603"/>
                      </a:lnTo>
                      <a:lnTo>
                        <a:pt x="483" y="615"/>
                      </a:lnTo>
                      <a:lnTo>
                        <a:pt x="483" y="623"/>
                      </a:lnTo>
                      <a:lnTo>
                        <a:pt x="474" y="633"/>
                      </a:lnTo>
                      <a:lnTo>
                        <a:pt x="476" y="645"/>
                      </a:lnTo>
                      <a:lnTo>
                        <a:pt x="490" y="661"/>
                      </a:lnTo>
                      <a:lnTo>
                        <a:pt x="503" y="660"/>
                      </a:lnTo>
                      <a:lnTo>
                        <a:pt x="519" y="673"/>
                      </a:lnTo>
                      <a:lnTo>
                        <a:pt x="513" y="688"/>
                      </a:lnTo>
                      <a:lnTo>
                        <a:pt x="530" y="705"/>
                      </a:lnTo>
                      <a:lnTo>
                        <a:pt x="530" y="716"/>
                      </a:lnTo>
                      <a:lnTo>
                        <a:pt x="544" y="716"/>
                      </a:lnTo>
                      <a:lnTo>
                        <a:pt x="544" y="747"/>
                      </a:lnTo>
                      <a:lnTo>
                        <a:pt x="521" y="770"/>
                      </a:lnTo>
                      <a:lnTo>
                        <a:pt x="521" y="789"/>
                      </a:lnTo>
                      <a:lnTo>
                        <a:pt x="556" y="817"/>
                      </a:lnTo>
                      <a:lnTo>
                        <a:pt x="585" y="817"/>
                      </a:lnTo>
                      <a:lnTo>
                        <a:pt x="620" y="888"/>
                      </a:lnTo>
                      <a:lnTo>
                        <a:pt x="576" y="993"/>
                      </a:lnTo>
                      <a:lnTo>
                        <a:pt x="541" y="1081"/>
                      </a:lnTo>
                      <a:lnTo>
                        <a:pt x="505" y="1127"/>
                      </a:lnTo>
                      <a:lnTo>
                        <a:pt x="482" y="1170"/>
                      </a:lnTo>
                      <a:lnTo>
                        <a:pt x="464" y="1188"/>
                      </a:lnTo>
                      <a:lnTo>
                        <a:pt x="455" y="1197"/>
                      </a:lnTo>
                      <a:lnTo>
                        <a:pt x="444" y="1207"/>
                      </a:lnTo>
                      <a:lnTo>
                        <a:pt x="417" y="1214"/>
                      </a:lnTo>
                      <a:lnTo>
                        <a:pt x="393" y="1219"/>
                      </a:lnTo>
                      <a:lnTo>
                        <a:pt x="373" y="1232"/>
                      </a:lnTo>
                      <a:lnTo>
                        <a:pt x="363" y="1241"/>
                      </a:lnTo>
                      <a:lnTo>
                        <a:pt x="346" y="1245"/>
                      </a:lnTo>
                      <a:lnTo>
                        <a:pt x="324" y="1246"/>
                      </a:lnTo>
                      <a:lnTo>
                        <a:pt x="324" y="1260"/>
                      </a:lnTo>
                      <a:lnTo>
                        <a:pt x="315" y="1260"/>
                      </a:lnTo>
                      <a:lnTo>
                        <a:pt x="307" y="1252"/>
                      </a:lnTo>
                      <a:lnTo>
                        <a:pt x="272" y="1276"/>
                      </a:lnTo>
                      <a:lnTo>
                        <a:pt x="249" y="1284"/>
                      </a:lnTo>
                      <a:lnTo>
                        <a:pt x="230" y="1284"/>
                      </a:lnTo>
                      <a:lnTo>
                        <a:pt x="207" y="1307"/>
                      </a:lnTo>
                      <a:lnTo>
                        <a:pt x="183" y="1307"/>
                      </a:lnTo>
                      <a:lnTo>
                        <a:pt x="172" y="1318"/>
                      </a:lnTo>
                      <a:lnTo>
                        <a:pt x="166" y="1311"/>
                      </a:lnTo>
                      <a:lnTo>
                        <a:pt x="174" y="1303"/>
                      </a:lnTo>
                      <a:lnTo>
                        <a:pt x="149" y="1279"/>
                      </a:lnTo>
                      <a:lnTo>
                        <a:pt x="156" y="1272"/>
                      </a:lnTo>
                      <a:lnTo>
                        <a:pt x="151" y="1263"/>
                      </a:lnTo>
                      <a:lnTo>
                        <a:pt x="144" y="1271"/>
                      </a:lnTo>
                      <a:lnTo>
                        <a:pt x="132" y="1264"/>
                      </a:lnTo>
                      <a:lnTo>
                        <a:pt x="126" y="1258"/>
                      </a:lnTo>
                      <a:lnTo>
                        <a:pt x="110" y="1246"/>
                      </a:lnTo>
                      <a:lnTo>
                        <a:pt x="87" y="1234"/>
                      </a:lnTo>
                      <a:lnTo>
                        <a:pt x="82" y="1234"/>
                      </a:lnTo>
                      <a:lnTo>
                        <a:pt x="74" y="1226"/>
                      </a:lnTo>
                      <a:lnTo>
                        <a:pt x="55" y="1219"/>
                      </a:lnTo>
                      <a:lnTo>
                        <a:pt x="46" y="1211"/>
                      </a:lnTo>
                      <a:lnTo>
                        <a:pt x="46" y="1190"/>
                      </a:lnTo>
                      <a:lnTo>
                        <a:pt x="46" y="1180"/>
                      </a:lnTo>
                      <a:lnTo>
                        <a:pt x="46" y="1154"/>
                      </a:lnTo>
                      <a:lnTo>
                        <a:pt x="51" y="1141"/>
                      </a:lnTo>
                      <a:lnTo>
                        <a:pt x="51" y="1112"/>
                      </a:lnTo>
                      <a:lnTo>
                        <a:pt x="66" y="1112"/>
                      </a:lnTo>
                      <a:lnTo>
                        <a:pt x="66" y="1097"/>
                      </a:lnTo>
                      <a:lnTo>
                        <a:pt x="54" y="1084"/>
                      </a:lnTo>
                      <a:lnTo>
                        <a:pt x="54" y="1071"/>
                      </a:lnTo>
                      <a:lnTo>
                        <a:pt x="36" y="1053"/>
                      </a:lnTo>
                      <a:lnTo>
                        <a:pt x="36" y="1032"/>
                      </a:lnTo>
                      <a:lnTo>
                        <a:pt x="46" y="1023"/>
                      </a:lnTo>
                      <a:lnTo>
                        <a:pt x="43" y="1000"/>
                      </a:lnTo>
                      <a:lnTo>
                        <a:pt x="35" y="992"/>
                      </a:lnTo>
                      <a:lnTo>
                        <a:pt x="35" y="927"/>
                      </a:lnTo>
                      <a:lnTo>
                        <a:pt x="46" y="917"/>
                      </a:lnTo>
                      <a:lnTo>
                        <a:pt x="46" y="890"/>
                      </a:lnTo>
                      <a:lnTo>
                        <a:pt x="62" y="890"/>
                      </a:lnTo>
                      <a:lnTo>
                        <a:pt x="69" y="896"/>
                      </a:lnTo>
                      <a:lnTo>
                        <a:pt x="85" y="880"/>
                      </a:lnTo>
                      <a:lnTo>
                        <a:pt x="85" y="849"/>
                      </a:lnTo>
                      <a:lnTo>
                        <a:pt x="100" y="849"/>
                      </a:lnTo>
                      <a:lnTo>
                        <a:pt x="100" y="836"/>
                      </a:lnTo>
                      <a:lnTo>
                        <a:pt x="120" y="833"/>
                      </a:lnTo>
                      <a:lnTo>
                        <a:pt x="120" y="820"/>
                      </a:lnTo>
                      <a:lnTo>
                        <a:pt x="144" y="795"/>
                      </a:lnTo>
                      <a:lnTo>
                        <a:pt x="145" y="775"/>
                      </a:lnTo>
                      <a:lnTo>
                        <a:pt x="163" y="775"/>
                      </a:lnTo>
                      <a:lnTo>
                        <a:pt x="161" y="758"/>
                      </a:lnTo>
                      <a:lnTo>
                        <a:pt x="207" y="712"/>
                      </a:lnTo>
                      <a:lnTo>
                        <a:pt x="203" y="692"/>
                      </a:lnTo>
                      <a:lnTo>
                        <a:pt x="242" y="653"/>
                      </a:lnTo>
                      <a:lnTo>
                        <a:pt x="242" y="662"/>
                      </a:lnTo>
                      <a:lnTo>
                        <a:pt x="257" y="660"/>
                      </a:lnTo>
                      <a:lnTo>
                        <a:pt x="257" y="635"/>
                      </a:lnTo>
                      <a:lnTo>
                        <a:pt x="249" y="627"/>
                      </a:lnTo>
                      <a:lnTo>
                        <a:pt x="246" y="612"/>
                      </a:lnTo>
                      <a:lnTo>
                        <a:pt x="246" y="588"/>
                      </a:lnTo>
                      <a:lnTo>
                        <a:pt x="230" y="572"/>
                      </a:lnTo>
                      <a:lnTo>
                        <a:pt x="213" y="572"/>
                      </a:lnTo>
                      <a:lnTo>
                        <a:pt x="207" y="560"/>
                      </a:lnTo>
                      <a:lnTo>
                        <a:pt x="195" y="553"/>
                      </a:lnTo>
                      <a:lnTo>
                        <a:pt x="183" y="551"/>
                      </a:lnTo>
                      <a:lnTo>
                        <a:pt x="190" y="544"/>
                      </a:lnTo>
                      <a:lnTo>
                        <a:pt x="148" y="502"/>
                      </a:lnTo>
                      <a:lnTo>
                        <a:pt x="148" y="468"/>
                      </a:lnTo>
                      <a:lnTo>
                        <a:pt x="160" y="455"/>
                      </a:lnTo>
                      <a:lnTo>
                        <a:pt x="160" y="415"/>
                      </a:lnTo>
                      <a:lnTo>
                        <a:pt x="135" y="389"/>
                      </a:lnTo>
                      <a:lnTo>
                        <a:pt x="135" y="349"/>
                      </a:lnTo>
                      <a:lnTo>
                        <a:pt x="128" y="342"/>
                      </a:lnTo>
                      <a:lnTo>
                        <a:pt x="128" y="318"/>
                      </a:lnTo>
                      <a:lnTo>
                        <a:pt x="124" y="312"/>
                      </a:lnTo>
                      <a:lnTo>
                        <a:pt x="124" y="283"/>
                      </a:lnTo>
                      <a:lnTo>
                        <a:pt x="100" y="258"/>
                      </a:lnTo>
                      <a:lnTo>
                        <a:pt x="104" y="245"/>
                      </a:lnTo>
                      <a:lnTo>
                        <a:pt x="0" y="141"/>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5" name="Freeform 292"/>
                <p:cNvSpPr>
                  <a:spLocks/>
                </p:cNvSpPr>
                <p:nvPr/>
              </p:nvSpPr>
              <p:spPr bwMode="auto">
                <a:xfrm>
                  <a:off x="3969" y="1164"/>
                  <a:ext cx="681" cy="1453"/>
                </a:xfrm>
                <a:custGeom>
                  <a:avLst/>
                  <a:gdLst/>
                  <a:ahLst/>
                  <a:cxnLst>
                    <a:cxn ang="0">
                      <a:pos x="280" y="369"/>
                    </a:cxn>
                    <a:cxn ang="0">
                      <a:pos x="246" y="545"/>
                    </a:cxn>
                    <a:cxn ang="0">
                      <a:pos x="249" y="593"/>
                    </a:cxn>
                    <a:cxn ang="0">
                      <a:pos x="180" y="629"/>
                    </a:cxn>
                    <a:cxn ang="0">
                      <a:pos x="125" y="762"/>
                    </a:cxn>
                    <a:cxn ang="0">
                      <a:pos x="119" y="842"/>
                    </a:cxn>
                    <a:cxn ang="0">
                      <a:pos x="125" y="928"/>
                    </a:cxn>
                    <a:cxn ang="0">
                      <a:pos x="94" y="1025"/>
                    </a:cxn>
                    <a:cxn ang="0">
                      <a:pos x="100" y="1128"/>
                    </a:cxn>
                    <a:cxn ang="0">
                      <a:pos x="53" y="1173"/>
                    </a:cxn>
                    <a:cxn ang="0">
                      <a:pos x="26" y="1272"/>
                    </a:cxn>
                    <a:cxn ang="0">
                      <a:pos x="0" y="1255"/>
                    </a:cxn>
                    <a:cxn ang="0">
                      <a:pos x="12" y="1353"/>
                    </a:cxn>
                    <a:cxn ang="0">
                      <a:pos x="16" y="1403"/>
                    </a:cxn>
                    <a:cxn ang="0">
                      <a:pos x="27" y="1449"/>
                    </a:cxn>
                    <a:cxn ang="0">
                      <a:pos x="42" y="1496"/>
                    </a:cxn>
                    <a:cxn ang="0">
                      <a:pos x="74" y="1587"/>
                    </a:cxn>
                    <a:cxn ang="0">
                      <a:pos x="45" y="1613"/>
                    </a:cxn>
                    <a:cxn ang="0">
                      <a:pos x="77" y="1694"/>
                    </a:cxn>
                    <a:cxn ang="0">
                      <a:pos x="58" y="1718"/>
                    </a:cxn>
                    <a:cxn ang="0">
                      <a:pos x="82" y="1737"/>
                    </a:cxn>
                    <a:cxn ang="0">
                      <a:pos x="147" y="1739"/>
                    </a:cxn>
                    <a:cxn ang="0">
                      <a:pos x="166" y="1702"/>
                    </a:cxn>
                    <a:cxn ang="0">
                      <a:pos x="194" y="1667"/>
                    </a:cxn>
                    <a:cxn ang="0">
                      <a:pos x="249" y="1642"/>
                    </a:cxn>
                    <a:cxn ang="0">
                      <a:pos x="275" y="1638"/>
                    </a:cxn>
                    <a:cxn ang="0">
                      <a:pos x="319" y="1594"/>
                    </a:cxn>
                    <a:cxn ang="0">
                      <a:pos x="343" y="1513"/>
                    </a:cxn>
                    <a:cxn ang="0">
                      <a:pos x="346" y="1462"/>
                    </a:cxn>
                    <a:cxn ang="0">
                      <a:pos x="364" y="1426"/>
                    </a:cxn>
                    <a:cxn ang="0">
                      <a:pos x="377" y="1348"/>
                    </a:cxn>
                    <a:cxn ang="0">
                      <a:pos x="333" y="1329"/>
                    </a:cxn>
                    <a:cxn ang="0">
                      <a:pos x="417" y="1303"/>
                    </a:cxn>
                    <a:cxn ang="0">
                      <a:pos x="427" y="1299"/>
                    </a:cxn>
                    <a:cxn ang="0">
                      <a:pos x="468" y="1251"/>
                    </a:cxn>
                    <a:cxn ang="0">
                      <a:pos x="473" y="1128"/>
                    </a:cxn>
                    <a:cxn ang="0">
                      <a:pos x="446" y="1096"/>
                    </a:cxn>
                    <a:cxn ang="0">
                      <a:pos x="412" y="949"/>
                    </a:cxn>
                    <a:cxn ang="0">
                      <a:pos x="428" y="953"/>
                    </a:cxn>
                    <a:cxn ang="0">
                      <a:pos x="436" y="851"/>
                    </a:cxn>
                    <a:cxn ang="0">
                      <a:pos x="479" y="812"/>
                    </a:cxn>
                    <a:cxn ang="0">
                      <a:pos x="485" y="786"/>
                    </a:cxn>
                    <a:cxn ang="0">
                      <a:pos x="528" y="754"/>
                    </a:cxn>
                    <a:cxn ang="0">
                      <a:pos x="583" y="708"/>
                    </a:cxn>
                    <a:cxn ang="0">
                      <a:pos x="621" y="684"/>
                    </a:cxn>
                    <a:cxn ang="0">
                      <a:pos x="630" y="646"/>
                    </a:cxn>
                    <a:cxn ang="0">
                      <a:pos x="678" y="595"/>
                    </a:cxn>
                    <a:cxn ang="0">
                      <a:pos x="665" y="481"/>
                    </a:cxn>
                    <a:cxn ang="0">
                      <a:pos x="685" y="466"/>
                    </a:cxn>
                    <a:cxn ang="0">
                      <a:pos x="724" y="418"/>
                    </a:cxn>
                    <a:cxn ang="0">
                      <a:pos x="774" y="361"/>
                    </a:cxn>
                    <a:cxn ang="0">
                      <a:pos x="786" y="274"/>
                    </a:cxn>
                    <a:cxn ang="0">
                      <a:pos x="754" y="201"/>
                    </a:cxn>
                    <a:cxn ang="0">
                      <a:pos x="750" y="142"/>
                    </a:cxn>
                    <a:cxn ang="0">
                      <a:pos x="626" y="0"/>
                    </a:cxn>
                    <a:cxn ang="0">
                      <a:pos x="591" y="17"/>
                    </a:cxn>
                    <a:cxn ang="0">
                      <a:pos x="595" y="81"/>
                    </a:cxn>
                    <a:cxn ang="0">
                      <a:pos x="524" y="82"/>
                    </a:cxn>
                    <a:cxn ang="0">
                      <a:pos x="491" y="120"/>
                    </a:cxn>
                    <a:cxn ang="0">
                      <a:pos x="423" y="161"/>
                    </a:cxn>
                    <a:cxn ang="0">
                      <a:pos x="381" y="214"/>
                    </a:cxn>
                    <a:cxn ang="0">
                      <a:pos x="345" y="314"/>
                    </a:cxn>
                  </a:cxnLst>
                  <a:rect l="0" t="0" r="r" b="b"/>
                  <a:pathLst>
                    <a:path w="816" h="1739">
                      <a:moveTo>
                        <a:pt x="339" y="346"/>
                      </a:moveTo>
                      <a:lnTo>
                        <a:pt x="314" y="372"/>
                      </a:lnTo>
                      <a:lnTo>
                        <a:pt x="280" y="369"/>
                      </a:lnTo>
                      <a:lnTo>
                        <a:pt x="281" y="387"/>
                      </a:lnTo>
                      <a:lnTo>
                        <a:pt x="288" y="410"/>
                      </a:lnTo>
                      <a:lnTo>
                        <a:pt x="246" y="545"/>
                      </a:lnTo>
                      <a:lnTo>
                        <a:pt x="214" y="576"/>
                      </a:lnTo>
                      <a:lnTo>
                        <a:pt x="232" y="586"/>
                      </a:lnTo>
                      <a:lnTo>
                        <a:pt x="249" y="593"/>
                      </a:lnTo>
                      <a:lnTo>
                        <a:pt x="249" y="624"/>
                      </a:lnTo>
                      <a:lnTo>
                        <a:pt x="229" y="644"/>
                      </a:lnTo>
                      <a:lnTo>
                        <a:pt x="180" y="629"/>
                      </a:lnTo>
                      <a:lnTo>
                        <a:pt x="136" y="673"/>
                      </a:lnTo>
                      <a:lnTo>
                        <a:pt x="136" y="738"/>
                      </a:lnTo>
                      <a:lnTo>
                        <a:pt x="125" y="762"/>
                      </a:lnTo>
                      <a:lnTo>
                        <a:pt x="131" y="780"/>
                      </a:lnTo>
                      <a:lnTo>
                        <a:pt x="106" y="819"/>
                      </a:lnTo>
                      <a:lnTo>
                        <a:pt x="119" y="842"/>
                      </a:lnTo>
                      <a:lnTo>
                        <a:pt x="92" y="913"/>
                      </a:lnTo>
                      <a:lnTo>
                        <a:pt x="106" y="928"/>
                      </a:lnTo>
                      <a:lnTo>
                        <a:pt x="125" y="928"/>
                      </a:lnTo>
                      <a:lnTo>
                        <a:pt x="125" y="959"/>
                      </a:lnTo>
                      <a:lnTo>
                        <a:pt x="94" y="990"/>
                      </a:lnTo>
                      <a:lnTo>
                        <a:pt x="94" y="1025"/>
                      </a:lnTo>
                      <a:lnTo>
                        <a:pt x="113" y="1080"/>
                      </a:lnTo>
                      <a:lnTo>
                        <a:pt x="100" y="1093"/>
                      </a:lnTo>
                      <a:lnTo>
                        <a:pt x="100" y="1128"/>
                      </a:lnTo>
                      <a:lnTo>
                        <a:pt x="70" y="1158"/>
                      </a:lnTo>
                      <a:lnTo>
                        <a:pt x="53" y="1158"/>
                      </a:lnTo>
                      <a:lnTo>
                        <a:pt x="53" y="1173"/>
                      </a:lnTo>
                      <a:lnTo>
                        <a:pt x="39" y="1187"/>
                      </a:lnTo>
                      <a:lnTo>
                        <a:pt x="50" y="1235"/>
                      </a:lnTo>
                      <a:lnTo>
                        <a:pt x="26" y="1272"/>
                      </a:lnTo>
                      <a:lnTo>
                        <a:pt x="15" y="1272"/>
                      </a:lnTo>
                      <a:lnTo>
                        <a:pt x="15" y="1255"/>
                      </a:lnTo>
                      <a:lnTo>
                        <a:pt x="0" y="1255"/>
                      </a:lnTo>
                      <a:lnTo>
                        <a:pt x="0" y="1309"/>
                      </a:lnTo>
                      <a:lnTo>
                        <a:pt x="0" y="1342"/>
                      </a:lnTo>
                      <a:lnTo>
                        <a:pt x="12" y="1353"/>
                      </a:lnTo>
                      <a:lnTo>
                        <a:pt x="26" y="1353"/>
                      </a:lnTo>
                      <a:lnTo>
                        <a:pt x="26" y="1392"/>
                      </a:lnTo>
                      <a:lnTo>
                        <a:pt x="16" y="1403"/>
                      </a:lnTo>
                      <a:lnTo>
                        <a:pt x="16" y="1428"/>
                      </a:lnTo>
                      <a:lnTo>
                        <a:pt x="27" y="1428"/>
                      </a:lnTo>
                      <a:lnTo>
                        <a:pt x="27" y="1449"/>
                      </a:lnTo>
                      <a:lnTo>
                        <a:pt x="22" y="1455"/>
                      </a:lnTo>
                      <a:lnTo>
                        <a:pt x="42" y="1474"/>
                      </a:lnTo>
                      <a:lnTo>
                        <a:pt x="42" y="1496"/>
                      </a:lnTo>
                      <a:lnTo>
                        <a:pt x="65" y="1559"/>
                      </a:lnTo>
                      <a:lnTo>
                        <a:pt x="74" y="1570"/>
                      </a:lnTo>
                      <a:lnTo>
                        <a:pt x="74" y="1587"/>
                      </a:lnTo>
                      <a:lnTo>
                        <a:pt x="57" y="1617"/>
                      </a:lnTo>
                      <a:lnTo>
                        <a:pt x="49" y="1609"/>
                      </a:lnTo>
                      <a:lnTo>
                        <a:pt x="45" y="1613"/>
                      </a:lnTo>
                      <a:lnTo>
                        <a:pt x="65" y="1671"/>
                      </a:lnTo>
                      <a:lnTo>
                        <a:pt x="80" y="1685"/>
                      </a:lnTo>
                      <a:lnTo>
                        <a:pt x="77" y="1694"/>
                      </a:lnTo>
                      <a:lnTo>
                        <a:pt x="66" y="1694"/>
                      </a:lnTo>
                      <a:lnTo>
                        <a:pt x="66" y="1718"/>
                      </a:lnTo>
                      <a:lnTo>
                        <a:pt x="58" y="1718"/>
                      </a:lnTo>
                      <a:lnTo>
                        <a:pt x="49" y="1727"/>
                      </a:lnTo>
                      <a:lnTo>
                        <a:pt x="74" y="1727"/>
                      </a:lnTo>
                      <a:lnTo>
                        <a:pt x="82" y="1737"/>
                      </a:lnTo>
                      <a:lnTo>
                        <a:pt x="112" y="1737"/>
                      </a:lnTo>
                      <a:lnTo>
                        <a:pt x="143" y="1737"/>
                      </a:lnTo>
                      <a:lnTo>
                        <a:pt x="147" y="1739"/>
                      </a:lnTo>
                      <a:lnTo>
                        <a:pt x="163" y="1739"/>
                      </a:lnTo>
                      <a:lnTo>
                        <a:pt x="175" y="1727"/>
                      </a:lnTo>
                      <a:lnTo>
                        <a:pt x="166" y="1702"/>
                      </a:lnTo>
                      <a:lnTo>
                        <a:pt x="166" y="1677"/>
                      </a:lnTo>
                      <a:lnTo>
                        <a:pt x="184" y="1659"/>
                      </a:lnTo>
                      <a:lnTo>
                        <a:pt x="194" y="1667"/>
                      </a:lnTo>
                      <a:lnTo>
                        <a:pt x="207" y="1654"/>
                      </a:lnTo>
                      <a:lnTo>
                        <a:pt x="207" y="1642"/>
                      </a:lnTo>
                      <a:lnTo>
                        <a:pt x="249" y="1642"/>
                      </a:lnTo>
                      <a:lnTo>
                        <a:pt x="253" y="1648"/>
                      </a:lnTo>
                      <a:lnTo>
                        <a:pt x="263" y="1638"/>
                      </a:lnTo>
                      <a:lnTo>
                        <a:pt x="275" y="1638"/>
                      </a:lnTo>
                      <a:lnTo>
                        <a:pt x="275" y="1653"/>
                      </a:lnTo>
                      <a:lnTo>
                        <a:pt x="284" y="1653"/>
                      </a:lnTo>
                      <a:lnTo>
                        <a:pt x="319" y="1594"/>
                      </a:lnTo>
                      <a:lnTo>
                        <a:pt x="327" y="1586"/>
                      </a:lnTo>
                      <a:lnTo>
                        <a:pt x="343" y="1536"/>
                      </a:lnTo>
                      <a:lnTo>
                        <a:pt x="343" y="1513"/>
                      </a:lnTo>
                      <a:lnTo>
                        <a:pt x="355" y="1485"/>
                      </a:lnTo>
                      <a:lnTo>
                        <a:pt x="339" y="1469"/>
                      </a:lnTo>
                      <a:lnTo>
                        <a:pt x="346" y="1462"/>
                      </a:lnTo>
                      <a:lnTo>
                        <a:pt x="355" y="1462"/>
                      </a:lnTo>
                      <a:lnTo>
                        <a:pt x="355" y="1435"/>
                      </a:lnTo>
                      <a:lnTo>
                        <a:pt x="364" y="1426"/>
                      </a:lnTo>
                      <a:lnTo>
                        <a:pt x="364" y="1366"/>
                      </a:lnTo>
                      <a:lnTo>
                        <a:pt x="377" y="1366"/>
                      </a:lnTo>
                      <a:lnTo>
                        <a:pt x="377" y="1348"/>
                      </a:lnTo>
                      <a:lnTo>
                        <a:pt x="346" y="1348"/>
                      </a:lnTo>
                      <a:lnTo>
                        <a:pt x="333" y="1336"/>
                      </a:lnTo>
                      <a:lnTo>
                        <a:pt x="333" y="1329"/>
                      </a:lnTo>
                      <a:lnTo>
                        <a:pt x="365" y="1336"/>
                      </a:lnTo>
                      <a:lnTo>
                        <a:pt x="378" y="1340"/>
                      </a:lnTo>
                      <a:lnTo>
                        <a:pt x="417" y="1303"/>
                      </a:lnTo>
                      <a:lnTo>
                        <a:pt x="417" y="1284"/>
                      </a:lnTo>
                      <a:lnTo>
                        <a:pt x="427" y="1275"/>
                      </a:lnTo>
                      <a:lnTo>
                        <a:pt x="427" y="1299"/>
                      </a:lnTo>
                      <a:lnTo>
                        <a:pt x="451" y="1306"/>
                      </a:lnTo>
                      <a:lnTo>
                        <a:pt x="487" y="1268"/>
                      </a:lnTo>
                      <a:lnTo>
                        <a:pt x="468" y="1251"/>
                      </a:lnTo>
                      <a:lnTo>
                        <a:pt x="468" y="1244"/>
                      </a:lnTo>
                      <a:lnTo>
                        <a:pt x="526" y="1186"/>
                      </a:lnTo>
                      <a:lnTo>
                        <a:pt x="473" y="1128"/>
                      </a:lnTo>
                      <a:lnTo>
                        <a:pt x="479" y="1122"/>
                      </a:lnTo>
                      <a:lnTo>
                        <a:pt x="454" y="1087"/>
                      </a:lnTo>
                      <a:lnTo>
                        <a:pt x="446" y="1096"/>
                      </a:lnTo>
                      <a:lnTo>
                        <a:pt x="429" y="1080"/>
                      </a:lnTo>
                      <a:lnTo>
                        <a:pt x="412" y="1080"/>
                      </a:lnTo>
                      <a:lnTo>
                        <a:pt x="412" y="949"/>
                      </a:lnTo>
                      <a:lnTo>
                        <a:pt x="420" y="949"/>
                      </a:lnTo>
                      <a:lnTo>
                        <a:pt x="420" y="953"/>
                      </a:lnTo>
                      <a:lnTo>
                        <a:pt x="428" y="953"/>
                      </a:lnTo>
                      <a:lnTo>
                        <a:pt x="428" y="873"/>
                      </a:lnTo>
                      <a:lnTo>
                        <a:pt x="425" y="851"/>
                      </a:lnTo>
                      <a:lnTo>
                        <a:pt x="436" y="851"/>
                      </a:lnTo>
                      <a:lnTo>
                        <a:pt x="454" y="834"/>
                      </a:lnTo>
                      <a:lnTo>
                        <a:pt x="454" y="824"/>
                      </a:lnTo>
                      <a:lnTo>
                        <a:pt x="479" y="812"/>
                      </a:lnTo>
                      <a:lnTo>
                        <a:pt x="505" y="786"/>
                      </a:lnTo>
                      <a:lnTo>
                        <a:pt x="494" y="778"/>
                      </a:lnTo>
                      <a:lnTo>
                        <a:pt x="485" y="786"/>
                      </a:lnTo>
                      <a:lnTo>
                        <a:pt x="481" y="780"/>
                      </a:lnTo>
                      <a:lnTo>
                        <a:pt x="517" y="743"/>
                      </a:lnTo>
                      <a:lnTo>
                        <a:pt x="528" y="754"/>
                      </a:lnTo>
                      <a:lnTo>
                        <a:pt x="556" y="722"/>
                      </a:lnTo>
                      <a:lnTo>
                        <a:pt x="564" y="726"/>
                      </a:lnTo>
                      <a:lnTo>
                        <a:pt x="583" y="708"/>
                      </a:lnTo>
                      <a:lnTo>
                        <a:pt x="599" y="706"/>
                      </a:lnTo>
                      <a:lnTo>
                        <a:pt x="604" y="688"/>
                      </a:lnTo>
                      <a:lnTo>
                        <a:pt x="621" y="684"/>
                      </a:lnTo>
                      <a:lnTo>
                        <a:pt x="623" y="673"/>
                      </a:lnTo>
                      <a:lnTo>
                        <a:pt x="630" y="667"/>
                      </a:lnTo>
                      <a:lnTo>
                        <a:pt x="630" y="646"/>
                      </a:lnTo>
                      <a:lnTo>
                        <a:pt x="642" y="634"/>
                      </a:lnTo>
                      <a:lnTo>
                        <a:pt x="669" y="614"/>
                      </a:lnTo>
                      <a:lnTo>
                        <a:pt x="678" y="595"/>
                      </a:lnTo>
                      <a:lnTo>
                        <a:pt x="668" y="564"/>
                      </a:lnTo>
                      <a:lnTo>
                        <a:pt x="674" y="502"/>
                      </a:lnTo>
                      <a:lnTo>
                        <a:pt x="665" y="481"/>
                      </a:lnTo>
                      <a:lnTo>
                        <a:pt x="670" y="477"/>
                      </a:lnTo>
                      <a:lnTo>
                        <a:pt x="678" y="488"/>
                      </a:lnTo>
                      <a:lnTo>
                        <a:pt x="685" y="466"/>
                      </a:lnTo>
                      <a:lnTo>
                        <a:pt x="703" y="457"/>
                      </a:lnTo>
                      <a:lnTo>
                        <a:pt x="700" y="442"/>
                      </a:lnTo>
                      <a:lnTo>
                        <a:pt x="724" y="418"/>
                      </a:lnTo>
                      <a:lnTo>
                        <a:pt x="802" y="418"/>
                      </a:lnTo>
                      <a:lnTo>
                        <a:pt x="816" y="403"/>
                      </a:lnTo>
                      <a:lnTo>
                        <a:pt x="774" y="361"/>
                      </a:lnTo>
                      <a:lnTo>
                        <a:pt x="774" y="327"/>
                      </a:lnTo>
                      <a:lnTo>
                        <a:pt x="786" y="314"/>
                      </a:lnTo>
                      <a:lnTo>
                        <a:pt x="786" y="274"/>
                      </a:lnTo>
                      <a:lnTo>
                        <a:pt x="761" y="248"/>
                      </a:lnTo>
                      <a:lnTo>
                        <a:pt x="761" y="208"/>
                      </a:lnTo>
                      <a:lnTo>
                        <a:pt x="754" y="201"/>
                      </a:lnTo>
                      <a:lnTo>
                        <a:pt x="754" y="177"/>
                      </a:lnTo>
                      <a:lnTo>
                        <a:pt x="750" y="171"/>
                      </a:lnTo>
                      <a:lnTo>
                        <a:pt x="750" y="142"/>
                      </a:lnTo>
                      <a:lnTo>
                        <a:pt x="726" y="117"/>
                      </a:lnTo>
                      <a:lnTo>
                        <a:pt x="730" y="104"/>
                      </a:lnTo>
                      <a:lnTo>
                        <a:pt x="626" y="0"/>
                      </a:lnTo>
                      <a:lnTo>
                        <a:pt x="618" y="8"/>
                      </a:lnTo>
                      <a:lnTo>
                        <a:pt x="591" y="7"/>
                      </a:lnTo>
                      <a:lnTo>
                        <a:pt x="591" y="17"/>
                      </a:lnTo>
                      <a:lnTo>
                        <a:pt x="606" y="31"/>
                      </a:lnTo>
                      <a:lnTo>
                        <a:pt x="582" y="57"/>
                      </a:lnTo>
                      <a:lnTo>
                        <a:pt x="595" y="81"/>
                      </a:lnTo>
                      <a:lnTo>
                        <a:pt x="582" y="96"/>
                      </a:lnTo>
                      <a:lnTo>
                        <a:pt x="568" y="82"/>
                      </a:lnTo>
                      <a:lnTo>
                        <a:pt x="524" y="82"/>
                      </a:lnTo>
                      <a:lnTo>
                        <a:pt x="514" y="72"/>
                      </a:lnTo>
                      <a:lnTo>
                        <a:pt x="491" y="95"/>
                      </a:lnTo>
                      <a:lnTo>
                        <a:pt x="491" y="120"/>
                      </a:lnTo>
                      <a:lnTo>
                        <a:pt x="459" y="152"/>
                      </a:lnTo>
                      <a:lnTo>
                        <a:pt x="448" y="142"/>
                      </a:lnTo>
                      <a:lnTo>
                        <a:pt x="423" y="161"/>
                      </a:lnTo>
                      <a:lnTo>
                        <a:pt x="408" y="208"/>
                      </a:lnTo>
                      <a:lnTo>
                        <a:pt x="388" y="208"/>
                      </a:lnTo>
                      <a:lnTo>
                        <a:pt x="381" y="214"/>
                      </a:lnTo>
                      <a:lnTo>
                        <a:pt x="403" y="256"/>
                      </a:lnTo>
                      <a:lnTo>
                        <a:pt x="362" y="314"/>
                      </a:lnTo>
                      <a:lnTo>
                        <a:pt x="345" y="314"/>
                      </a:lnTo>
                      <a:lnTo>
                        <a:pt x="330" y="327"/>
                      </a:lnTo>
                      <a:lnTo>
                        <a:pt x="339" y="346"/>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6" name="Freeform 293"/>
                <p:cNvSpPr>
                  <a:spLocks/>
                </p:cNvSpPr>
                <p:nvPr/>
              </p:nvSpPr>
              <p:spPr bwMode="auto">
                <a:xfrm>
                  <a:off x="4342" y="2355"/>
                  <a:ext cx="68" cy="108"/>
                </a:xfrm>
                <a:custGeom>
                  <a:avLst/>
                  <a:gdLst/>
                  <a:ahLst/>
                  <a:cxnLst>
                    <a:cxn ang="0">
                      <a:pos x="77" y="0"/>
                    </a:cxn>
                    <a:cxn ang="0">
                      <a:pos x="44" y="0"/>
                    </a:cxn>
                    <a:cxn ang="0">
                      <a:pos x="44" y="14"/>
                    </a:cxn>
                    <a:cxn ang="0">
                      <a:pos x="9" y="48"/>
                    </a:cxn>
                    <a:cxn ang="0">
                      <a:pos x="7" y="62"/>
                    </a:cxn>
                    <a:cxn ang="0">
                      <a:pos x="7" y="98"/>
                    </a:cxn>
                    <a:cxn ang="0">
                      <a:pos x="16" y="106"/>
                    </a:cxn>
                    <a:cxn ang="0">
                      <a:pos x="0" y="122"/>
                    </a:cxn>
                    <a:cxn ang="0">
                      <a:pos x="0" y="129"/>
                    </a:cxn>
                    <a:cxn ang="0">
                      <a:pos x="27" y="119"/>
                    </a:cxn>
                    <a:cxn ang="0">
                      <a:pos x="27" y="106"/>
                    </a:cxn>
                    <a:cxn ang="0">
                      <a:pos x="52" y="83"/>
                    </a:cxn>
                    <a:cxn ang="0">
                      <a:pos x="52" y="66"/>
                    </a:cxn>
                    <a:cxn ang="0">
                      <a:pos x="69" y="66"/>
                    </a:cxn>
                    <a:cxn ang="0">
                      <a:pos x="69" y="58"/>
                    </a:cxn>
                    <a:cxn ang="0">
                      <a:pos x="65" y="49"/>
                    </a:cxn>
                    <a:cxn ang="0">
                      <a:pos x="70" y="21"/>
                    </a:cxn>
                    <a:cxn ang="0">
                      <a:pos x="81" y="21"/>
                    </a:cxn>
                    <a:cxn ang="0">
                      <a:pos x="77" y="0"/>
                    </a:cxn>
                  </a:cxnLst>
                  <a:rect l="0" t="0" r="r" b="b"/>
                  <a:pathLst>
                    <a:path w="81" h="129">
                      <a:moveTo>
                        <a:pt x="77" y="0"/>
                      </a:moveTo>
                      <a:lnTo>
                        <a:pt x="44" y="0"/>
                      </a:lnTo>
                      <a:lnTo>
                        <a:pt x="44" y="14"/>
                      </a:lnTo>
                      <a:lnTo>
                        <a:pt x="9" y="48"/>
                      </a:lnTo>
                      <a:lnTo>
                        <a:pt x="7" y="62"/>
                      </a:lnTo>
                      <a:lnTo>
                        <a:pt x="7" y="98"/>
                      </a:lnTo>
                      <a:lnTo>
                        <a:pt x="16" y="106"/>
                      </a:lnTo>
                      <a:lnTo>
                        <a:pt x="0" y="122"/>
                      </a:lnTo>
                      <a:lnTo>
                        <a:pt x="0" y="129"/>
                      </a:lnTo>
                      <a:lnTo>
                        <a:pt x="27" y="119"/>
                      </a:lnTo>
                      <a:lnTo>
                        <a:pt x="27" y="106"/>
                      </a:lnTo>
                      <a:lnTo>
                        <a:pt x="52" y="83"/>
                      </a:lnTo>
                      <a:lnTo>
                        <a:pt x="52" y="66"/>
                      </a:lnTo>
                      <a:lnTo>
                        <a:pt x="69" y="66"/>
                      </a:lnTo>
                      <a:lnTo>
                        <a:pt x="69" y="58"/>
                      </a:lnTo>
                      <a:lnTo>
                        <a:pt x="65" y="49"/>
                      </a:lnTo>
                      <a:lnTo>
                        <a:pt x="70" y="21"/>
                      </a:lnTo>
                      <a:lnTo>
                        <a:pt x="81" y="21"/>
                      </a:lnTo>
                      <a:lnTo>
                        <a:pt x="77"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7" name="Freeform 294"/>
                <p:cNvSpPr>
                  <a:spLocks/>
                </p:cNvSpPr>
                <p:nvPr/>
              </p:nvSpPr>
              <p:spPr bwMode="auto">
                <a:xfrm>
                  <a:off x="4411" y="2343"/>
                  <a:ext cx="22" cy="16"/>
                </a:xfrm>
                <a:custGeom>
                  <a:avLst/>
                  <a:gdLst/>
                  <a:ahLst/>
                  <a:cxnLst>
                    <a:cxn ang="0">
                      <a:pos x="0" y="8"/>
                    </a:cxn>
                    <a:cxn ang="0">
                      <a:pos x="8" y="0"/>
                    </a:cxn>
                    <a:cxn ang="0">
                      <a:pos x="26" y="8"/>
                    </a:cxn>
                    <a:cxn ang="0">
                      <a:pos x="6" y="20"/>
                    </a:cxn>
                    <a:cxn ang="0">
                      <a:pos x="0" y="8"/>
                    </a:cxn>
                  </a:cxnLst>
                  <a:rect l="0" t="0" r="r" b="b"/>
                  <a:pathLst>
                    <a:path w="26" h="20">
                      <a:moveTo>
                        <a:pt x="0" y="8"/>
                      </a:moveTo>
                      <a:lnTo>
                        <a:pt x="8" y="0"/>
                      </a:lnTo>
                      <a:lnTo>
                        <a:pt x="26" y="8"/>
                      </a:lnTo>
                      <a:lnTo>
                        <a:pt x="6" y="20"/>
                      </a:lnTo>
                      <a:lnTo>
                        <a:pt x="0" y="8"/>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8" name="Freeform 295"/>
                <p:cNvSpPr>
                  <a:spLocks/>
                </p:cNvSpPr>
                <p:nvPr/>
              </p:nvSpPr>
              <p:spPr bwMode="auto">
                <a:xfrm>
                  <a:off x="4236" y="2414"/>
                  <a:ext cx="57" cy="121"/>
                </a:xfrm>
                <a:custGeom>
                  <a:avLst/>
                  <a:gdLst/>
                  <a:ahLst/>
                  <a:cxnLst>
                    <a:cxn ang="0">
                      <a:pos x="60" y="0"/>
                    </a:cxn>
                    <a:cxn ang="0">
                      <a:pos x="68" y="0"/>
                    </a:cxn>
                    <a:cxn ang="0">
                      <a:pos x="68" y="33"/>
                    </a:cxn>
                    <a:cxn ang="0">
                      <a:pos x="7" y="145"/>
                    </a:cxn>
                    <a:cxn ang="0">
                      <a:pos x="0" y="145"/>
                    </a:cxn>
                    <a:cxn ang="0">
                      <a:pos x="6" y="105"/>
                    </a:cxn>
                    <a:cxn ang="0">
                      <a:pos x="11" y="99"/>
                    </a:cxn>
                    <a:cxn ang="0">
                      <a:pos x="19" y="80"/>
                    </a:cxn>
                    <a:cxn ang="0">
                      <a:pos x="38" y="64"/>
                    </a:cxn>
                    <a:cxn ang="0">
                      <a:pos x="42" y="43"/>
                    </a:cxn>
                    <a:cxn ang="0">
                      <a:pos x="52" y="33"/>
                    </a:cxn>
                    <a:cxn ang="0">
                      <a:pos x="60" y="0"/>
                    </a:cxn>
                  </a:cxnLst>
                  <a:rect l="0" t="0" r="r" b="b"/>
                  <a:pathLst>
                    <a:path w="68" h="145">
                      <a:moveTo>
                        <a:pt x="60" y="0"/>
                      </a:moveTo>
                      <a:lnTo>
                        <a:pt x="68" y="0"/>
                      </a:lnTo>
                      <a:lnTo>
                        <a:pt x="68" y="33"/>
                      </a:lnTo>
                      <a:lnTo>
                        <a:pt x="7" y="145"/>
                      </a:lnTo>
                      <a:lnTo>
                        <a:pt x="0" y="145"/>
                      </a:lnTo>
                      <a:lnTo>
                        <a:pt x="6" y="105"/>
                      </a:lnTo>
                      <a:lnTo>
                        <a:pt x="11" y="99"/>
                      </a:lnTo>
                      <a:lnTo>
                        <a:pt x="19" y="80"/>
                      </a:lnTo>
                      <a:lnTo>
                        <a:pt x="38" y="64"/>
                      </a:lnTo>
                      <a:lnTo>
                        <a:pt x="42" y="43"/>
                      </a:lnTo>
                      <a:lnTo>
                        <a:pt x="52" y="33"/>
                      </a:lnTo>
                      <a:lnTo>
                        <a:pt x="6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9" name="Freeform 296"/>
                <p:cNvSpPr>
                  <a:spLocks/>
                </p:cNvSpPr>
                <p:nvPr/>
              </p:nvSpPr>
              <p:spPr bwMode="auto">
                <a:xfrm>
                  <a:off x="4132" y="2625"/>
                  <a:ext cx="25" cy="33"/>
                </a:xfrm>
                <a:custGeom>
                  <a:avLst/>
                  <a:gdLst/>
                  <a:ahLst/>
                  <a:cxnLst>
                    <a:cxn ang="0">
                      <a:pos x="12" y="2"/>
                    </a:cxn>
                    <a:cxn ang="0">
                      <a:pos x="0" y="0"/>
                    </a:cxn>
                    <a:cxn ang="0">
                      <a:pos x="0" y="29"/>
                    </a:cxn>
                    <a:cxn ang="0">
                      <a:pos x="11" y="39"/>
                    </a:cxn>
                    <a:cxn ang="0">
                      <a:pos x="29" y="35"/>
                    </a:cxn>
                    <a:cxn ang="0">
                      <a:pos x="31" y="16"/>
                    </a:cxn>
                    <a:cxn ang="0">
                      <a:pos x="12" y="2"/>
                    </a:cxn>
                  </a:cxnLst>
                  <a:rect l="0" t="0" r="r" b="b"/>
                  <a:pathLst>
                    <a:path w="31" h="39">
                      <a:moveTo>
                        <a:pt x="12" y="2"/>
                      </a:moveTo>
                      <a:lnTo>
                        <a:pt x="0" y="0"/>
                      </a:lnTo>
                      <a:lnTo>
                        <a:pt x="0" y="29"/>
                      </a:lnTo>
                      <a:lnTo>
                        <a:pt x="11" y="39"/>
                      </a:lnTo>
                      <a:lnTo>
                        <a:pt x="29" y="35"/>
                      </a:lnTo>
                      <a:lnTo>
                        <a:pt x="31" y="16"/>
                      </a:lnTo>
                      <a:lnTo>
                        <a:pt x="12" y="2"/>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grpSp>
          <p:grpSp>
            <p:nvGrpSpPr>
              <p:cNvPr id="34" name="Group 297"/>
              <p:cNvGrpSpPr>
                <a:grpSpLocks/>
              </p:cNvGrpSpPr>
              <p:nvPr/>
            </p:nvGrpSpPr>
            <p:grpSpPr bwMode="auto">
              <a:xfrm>
                <a:off x="6362" y="1439"/>
                <a:ext cx="1634" cy="1818"/>
                <a:chOff x="3644" y="915"/>
                <a:chExt cx="1218" cy="1354"/>
              </a:xfrm>
              <a:grpFill/>
            </p:grpSpPr>
            <p:sp>
              <p:nvSpPr>
                <p:cNvPr id="35" name="Freeform 298"/>
                <p:cNvSpPr>
                  <a:spLocks/>
                </p:cNvSpPr>
                <p:nvPr/>
              </p:nvSpPr>
              <p:spPr bwMode="auto">
                <a:xfrm>
                  <a:off x="3644" y="915"/>
                  <a:ext cx="1218" cy="1354"/>
                </a:xfrm>
                <a:custGeom>
                  <a:avLst/>
                  <a:gdLst/>
                  <a:ahLst/>
                  <a:cxnLst>
                    <a:cxn ang="0">
                      <a:pos x="1180" y="327"/>
                    </a:cxn>
                    <a:cxn ang="0">
                      <a:pos x="1260" y="187"/>
                    </a:cxn>
                    <a:cxn ang="0">
                      <a:pos x="1384" y="260"/>
                    </a:cxn>
                    <a:cxn ang="0">
                      <a:pos x="1419" y="142"/>
                    </a:cxn>
                    <a:cxn ang="0">
                      <a:pos x="1452" y="98"/>
                    </a:cxn>
                    <a:cxn ang="0">
                      <a:pos x="1363" y="25"/>
                    </a:cxn>
                    <a:cxn ang="0">
                      <a:pos x="1310" y="40"/>
                    </a:cxn>
                    <a:cxn ang="0">
                      <a:pos x="1291" y="24"/>
                    </a:cxn>
                    <a:cxn ang="0">
                      <a:pos x="1219" y="91"/>
                    </a:cxn>
                    <a:cxn ang="0">
                      <a:pos x="1228" y="1"/>
                    </a:cxn>
                    <a:cxn ang="0">
                      <a:pos x="1175" y="35"/>
                    </a:cxn>
                    <a:cxn ang="0">
                      <a:pos x="1131" y="161"/>
                    </a:cxn>
                    <a:cxn ang="0">
                      <a:pos x="1090" y="129"/>
                    </a:cxn>
                    <a:cxn ang="0">
                      <a:pos x="1061" y="152"/>
                    </a:cxn>
                    <a:cxn ang="0">
                      <a:pos x="1010" y="188"/>
                    </a:cxn>
                    <a:cxn ang="0">
                      <a:pos x="960" y="238"/>
                    </a:cxn>
                    <a:cxn ang="0">
                      <a:pos x="888" y="256"/>
                    </a:cxn>
                    <a:cxn ang="0">
                      <a:pos x="810" y="363"/>
                    </a:cxn>
                    <a:cxn ang="0">
                      <a:pos x="787" y="436"/>
                    </a:cxn>
                    <a:cxn ang="0">
                      <a:pos x="730" y="461"/>
                    </a:cxn>
                    <a:cxn ang="0">
                      <a:pos x="744" y="488"/>
                    </a:cxn>
                    <a:cxn ang="0">
                      <a:pos x="716" y="522"/>
                    </a:cxn>
                    <a:cxn ang="0">
                      <a:pos x="661" y="569"/>
                    </a:cxn>
                    <a:cxn ang="0">
                      <a:pos x="641" y="649"/>
                    </a:cxn>
                    <a:cxn ang="0">
                      <a:pos x="576" y="732"/>
                    </a:cxn>
                    <a:cxn ang="0">
                      <a:pos x="568" y="764"/>
                    </a:cxn>
                    <a:cxn ang="0">
                      <a:pos x="522" y="779"/>
                    </a:cxn>
                    <a:cxn ang="0">
                      <a:pos x="477" y="836"/>
                    </a:cxn>
                    <a:cxn ang="0">
                      <a:pos x="440" y="946"/>
                    </a:cxn>
                    <a:cxn ang="0">
                      <a:pos x="489" y="928"/>
                    </a:cxn>
                    <a:cxn ang="0">
                      <a:pos x="398" y="946"/>
                    </a:cxn>
                    <a:cxn ang="0">
                      <a:pos x="299" y="993"/>
                    </a:cxn>
                    <a:cxn ang="0">
                      <a:pos x="256" y="1012"/>
                    </a:cxn>
                    <a:cxn ang="0">
                      <a:pos x="273" y="1037"/>
                    </a:cxn>
                    <a:cxn ang="0">
                      <a:pos x="172" y="1047"/>
                    </a:cxn>
                    <a:cxn ang="0">
                      <a:pos x="199" y="1097"/>
                    </a:cxn>
                    <a:cxn ang="0">
                      <a:pos x="118" y="1082"/>
                    </a:cxn>
                    <a:cxn ang="0">
                      <a:pos x="175" y="1137"/>
                    </a:cxn>
                    <a:cxn ang="0">
                      <a:pos x="108" y="1179"/>
                    </a:cxn>
                    <a:cxn ang="0">
                      <a:pos x="129" y="1223"/>
                    </a:cxn>
                    <a:cxn ang="0">
                      <a:pos x="206" y="1216"/>
                    </a:cxn>
                    <a:cxn ang="0">
                      <a:pos x="166" y="1253"/>
                    </a:cxn>
                    <a:cxn ang="0">
                      <a:pos x="67" y="1264"/>
                    </a:cxn>
                    <a:cxn ang="0">
                      <a:pos x="85" y="1276"/>
                    </a:cxn>
                    <a:cxn ang="0">
                      <a:pos x="34" y="1300"/>
                    </a:cxn>
                    <a:cxn ang="0">
                      <a:pos x="100" y="1319"/>
                    </a:cxn>
                    <a:cxn ang="0">
                      <a:pos x="131" y="1313"/>
                    </a:cxn>
                    <a:cxn ang="0">
                      <a:pos x="86" y="1379"/>
                    </a:cxn>
                    <a:cxn ang="0">
                      <a:pos x="18" y="1404"/>
                    </a:cxn>
                    <a:cxn ang="0">
                      <a:pos x="51" y="1425"/>
                    </a:cxn>
                    <a:cxn ang="0">
                      <a:pos x="67" y="1455"/>
                    </a:cxn>
                    <a:cxn ang="0">
                      <a:pos x="65" y="1506"/>
                    </a:cxn>
                    <a:cxn ang="0">
                      <a:pos x="75" y="1601"/>
                    </a:cxn>
                    <a:cxn ang="0">
                      <a:pos x="261" y="1557"/>
                    </a:cxn>
                    <a:cxn ang="0">
                      <a:pos x="306" y="1518"/>
                    </a:cxn>
                    <a:cxn ang="0">
                      <a:pos x="359" y="1464"/>
                    </a:cxn>
                    <a:cxn ang="0">
                      <a:pos x="396" y="1521"/>
                    </a:cxn>
                    <a:cxn ang="0">
                      <a:pos x="450" y="1436"/>
                    </a:cxn>
                    <a:cxn ang="0">
                      <a:pos x="503" y="1206"/>
                    </a:cxn>
                    <a:cxn ang="0">
                      <a:pos x="626" y="922"/>
                    </a:cxn>
                    <a:cxn ang="0">
                      <a:pos x="711" y="650"/>
                    </a:cxn>
                    <a:cxn ang="0">
                      <a:pos x="820" y="439"/>
                    </a:cxn>
                    <a:cxn ang="0">
                      <a:pos x="992" y="359"/>
                    </a:cxn>
                  </a:cxnLst>
                  <a:rect l="0" t="0" r="r" b="b"/>
                  <a:pathLst>
                    <a:path w="1458" h="1623">
                      <a:moveTo>
                        <a:pt x="1023" y="278"/>
                      </a:moveTo>
                      <a:lnTo>
                        <a:pt x="1023" y="261"/>
                      </a:lnTo>
                      <a:lnTo>
                        <a:pt x="1062" y="261"/>
                      </a:lnTo>
                      <a:lnTo>
                        <a:pt x="1093" y="307"/>
                      </a:lnTo>
                      <a:lnTo>
                        <a:pt x="1127" y="324"/>
                      </a:lnTo>
                      <a:lnTo>
                        <a:pt x="1156" y="324"/>
                      </a:lnTo>
                      <a:lnTo>
                        <a:pt x="1162" y="311"/>
                      </a:lnTo>
                      <a:lnTo>
                        <a:pt x="1180" y="311"/>
                      </a:lnTo>
                      <a:lnTo>
                        <a:pt x="1180" y="327"/>
                      </a:lnTo>
                      <a:lnTo>
                        <a:pt x="1207" y="354"/>
                      </a:lnTo>
                      <a:lnTo>
                        <a:pt x="1230" y="332"/>
                      </a:lnTo>
                      <a:lnTo>
                        <a:pt x="1221" y="323"/>
                      </a:lnTo>
                      <a:lnTo>
                        <a:pt x="1234" y="309"/>
                      </a:lnTo>
                      <a:lnTo>
                        <a:pt x="1240" y="304"/>
                      </a:lnTo>
                      <a:lnTo>
                        <a:pt x="1240" y="229"/>
                      </a:lnTo>
                      <a:lnTo>
                        <a:pt x="1250" y="218"/>
                      </a:lnTo>
                      <a:lnTo>
                        <a:pt x="1250" y="198"/>
                      </a:lnTo>
                      <a:lnTo>
                        <a:pt x="1260" y="187"/>
                      </a:lnTo>
                      <a:lnTo>
                        <a:pt x="1260" y="172"/>
                      </a:lnTo>
                      <a:lnTo>
                        <a:pt x="1303" y="172"/>
                      </a:lnTo>
                      <a:lnTo>
                        <a:pt x="1338" y="137"/>
                      </a:lnTo>
                      <a:lnTo>
                        <a:pt x="1355" y="156"/>
                      </a:lnTo>
                      <a:lnTo>
                        <a:pt x="1377" y="176"/>
                      </a:lnTo>
                      <a:lnTo>
                        <a:pt x="1377" y="204"/>
                      </a:lnTo>
                      <a:lnTo>
                        <a:pt x="1363" y="218"/>
                      </a:lnTo>
                      <a:lnTo>
                        <a:pt x="1363" y="239"/>
                      </a:lnTo>
                      <a:lnTo>
                        <a:pt x="1384" y="260"/>
                      </a:lnTo>
                      <a:lnTo>
                        <a:pt x="1392" y="250"/>
                      </a:lnTo>
                      <a:lnTo>
                        <a:pt x="1392" y="218"/>
                      </a:lnTo>
                      <a:lnTo>
                        <a:pt x="1421" y="188"/>
                      </a:lnTo>
                      <a:lnTo>
                        <a:pt x="1433" y="188"/>
                      </a:lnTo>
                      <a:lnTo>
                        <a:pt x="1433" y="172"/>
                      </a:lnTo>
                      <a:lnTo>
                        <a:pt x="1454" y="172"/>
                      </a:lnTo>
                      <a:lnTo>
                        <a:pt x="1454" y="149"/>
                      </a:lnTo>
                      <a:lnTo>
                        <a:pt x="1429" y="149"/>
                      </a:lnTo>
                      <a:lnTo>
                        <a:pt x="1419" y="142"/>
                      </a:lnTo>
                      <a:lnTo>
                        <a:pt x="1409" y="142"/>
                      </a:lnTo>
                      <a:lnTo>
                        <a:pt x="1378" y="137"/>
                      </a:lnTo>
                      <a:lnTo>
                        <a:pt x="1355" y="121"/>
                      </a:lnTo>
                      <a:lnTo>
                        <a:pt x="1355" y="118"/>
                      </a:lnTo>
                      <a:lnTo>
                        <a:pt x="1397" y="120"/>
                      </a:lnTo>
                      <a:lnTo>
                        <a:pt x="1404" y="126"/>
                      </a:lnTo>
                      <a:lnTo>
                        <a:pt x="1431" y="126"/>
                      </a:lnTo>
                      <a:lnTo>
                        <a:pt x="1436" y="103"/>
                      </a:lnTo>
                      <a:lnTo>
                        <a:pt x="1452" y="98"/>
                      </a:lnTo>
                      <a:lnTo>
                        <a:pt x="1458" y="83"/>
                      </a:lnTo>
                      <a:lnTo>
                        <a:pt x="1450" y="68"/>
                      </a:lnTo>
                      <a:lnTo>
                        <a:pt x="1431" y="68"/>
                      </a:lnTo>
                      <a:lnTo>
                        <a:pt x="1431" y="51"/>
                      </a:lnTo>
                      <a:lnTo>
                        <a:pt x="1413" y="51"/>
                      </a:lnTo>
                      <a:lnTo>
                        <a:pt x="1413" y="33"/>
                      </a:lnTo>
                      <a:lnTo>
                        <a:pt x="1389" y="33"/>
                      </a:lnTo>
                      <a:lnTo>
                        <a:pt x="1389" y="25"/>
                      </a:lnTo>
                      <a:lnTo>
                        <a:pt x="1363" y="25"/>
                      </a:lnTo>
                      <a:lnTo>
                        <a:pt x="1357" y="17"/>
                      </a:lnTo>
                      <a:lnTo>
                        <a:pt x="1341" y="17"/>
                      </a:lnTo>
                      <a:lnTo>
                        <a:pt x="1331" y="27"/>
                      </a:lnTo>
                      <a:lnTo>
                        <a:pt x="1331" y="75"/>
                      </a:lnTo>
                      <a:lnTo>
                        <a:pt x="1307" y="75"/>
                      </a:lnTo>
                      <a:lnTo>
                        <a:pt x="1307" y="66"/>
                      </a:lnTo>
                      <a:lnTo>
                        <a:pt x="1322" y="51"/>
                      </a:lnTo>
                      <a:lnTo>
                        <a:pt x="1322" y="40"/>
                      </a:lnTo>
                      <a:lnTo>
                        <a:pt x="1310" y="40"/>
                      </a:lnTo>
                      <a:lnTo>
                        <a:pt x="1310" y="31"/>
                      </a:lnTo>
                      <a:lnTo>
                        <a:pt x="1322" y="31"/>
                      </a:lnTo>
                      <a:lnTo>
                        <a:pt x="1337" y="16"/>
                      </a:lnTo>
                      <a:lnTo>
                        <a:pt x="1337" y="2"/>
                      </a:lnTo>
                      <a:lnTo>
                        <a:pt x="1291" y="2"/>
                      </a:lnTo>
                      <a:lnTo>
                        <a:pt x="1291" y="7"/>
                      </a:lnTo>
                      <a:lnTo>
                        <a:pt x="1272" y="7"/>
                      </a:lnTo>
                      <a:lnTo>
                        <a:pt x="1269" y="24"/>
                      </a:lnTo>
                      <a:lnTo>
                        <a:pt x="1291" y="24"/>
                      </a:lnTo>
                      <a:lnTo>
                        <a:pt x="1291" y="32"/>
                      </a:lnTo>
                      <a:lnTo>
                        <a:pt x="1279" y="32"/>
                      </a:lnTo>
                      <a:lnTo>
                        <a:pt x="1259" y="97"/>
                      </a:lnTo>
                      <a:lnTo>
                        <a:pt x="1253" y="97"/>
                      </a:lnTo>
                      <a:lnTo>
                        <a:pt x="1254" y="35"/>
                      </a:lnTo>
                      <a:lnTo>
                        <a:pt x="1248" y="35"/>
                      </a:lnTo>
                      <a:lnTo>
                        <a:pt x="1237" y="51"/>
                      </a:lnTo>
                      <a:lnTo>
                        <a:pt x="1234" y="77"/>
                      </a:lnTo>
                      <a:lnTo>
                        <a:pt x="1219" y="91"/>
                      </a:lnTo>
                      <a:lnTo>
                        <a:pt x="1217" y="140"/>
                      </a:lnTo>
                      <a:lnTo>
                        <a:pt x="1191" y="141"/>
                      </a:lnTo>
                      <a:lnTo>
                        <a:pt x="1211" y="101"/>
                      </a:lnTo>
                      <a:lnTo>
                        <a:pt x="1211" y="82"/>
                      </a:lnTo>
                      <a:lnTo>
                        <a:pt x="1230" y="44"/>
                      </a:lnTo>
                      <a:lnTo>
                        <a:pt x="1222" y="35"/>
                      </a:lnTo>
                      <a:lnTo>
                        <a:pt x="1238" y="17"/>
                      </a:lnTo>
                      <a:lnTo>
                        <a:pt x="1224" y="12"/>
                      </a:lnTo>
                      <a:lnTo>
                        <a:pt x="1228" y="1"/>
                      </a:lnTo>
                      <a:lnTo>
                        <a:pt x="1211" y="0"/>
                      </a:lnTo>
                      <a:lnTo>
                        <a:pt x="1207" y="13"/>
                      </a:lnTo>
                      <a:lnTo>
                        <a:pt x="1195" y="15"/>
                      </a:lnTo>
                      <a:lnTo>
                        <a:pt x="1197" y="25"/>
                      </a:lnTo>
                      <a:lnTo>
                        <a:pt x="1210" y="32"/>
                      </a:lnTo>
                      <a:lnTo>
                        <a:pt x="1201" y="42"/>
                      </a:lnTo>
                      <a:lnTo>
                        <a:pt x="1187" y="42"/>
                      </a:lnTo>
                      <a:lnTo>
                        <a:pt x="1187" y="35"/>
                      </a:lnTo>
                      <a:lnTo>
                        <a:pt x="1175" y="35"/>
                      </a:lnTo>
                      <a:lnTo>
                        <a:pt x="1175" y="43"/>
                      </a:lnTo>
                      <a:lnTo>
                        <a:pt x="1164" y="44"/>
                      </a:lnTo>
                      <a:lnTo>
                        <a:pt x="1164" y="62"/>
                      </a:lnTo>
                      <a:lnTo>
                        <a:pt x="1175" y="64"/>
                      </a:lnTo>
                      <a:lnTo>
                        <a:pt x="1182" y="75"/>
                      </a:lnTo>
                      <a:lnTo>
                        <a:pt x="1168" y="75"/>
                      </a:lnTo>
                      <a:lnTo>
                        <a:pt x="1123" y="134"/>
                      </a:lnTo>
                      <a:lnTo>
                        <a:pt x="1123" y="151"/>
                      </a:lnTo>
                      <a:lnTo>
                        <a:pt x="1131" y="161"/>
                      </a:lnTo>
                      <a:lnTo>
                        <a:pt x="1136" y="165"/>
                      </a:lnTo>
                      <a:lnTo>
                        <a:pt x="1123" y="175"/>
                      </a:lnTo>
                      <a:lnTo>
                        <a:pt x="1119" y="171"/>
                      </a:lnTo>
                      <a:lnTo>
                        <a:pt x="1116" y="164"/>
                      </a:lnTo>
                      <a:lnTo>
                        <a:pt x="1110" y="153"/>
                      </a:lnTo>
                      <a:lnTo>
                        <a:pt x="1104" y="148"/>
                      </a:lnTo>
                      <a:lnTo>
                        <a:pt x="1090" y="156"/>
                      </a:lnTo>
                      <a:lnTo>
                        <a:pt x="1101" y="136"/>
                      </a:lnTo>
                      <a:lnTo>
                        <a:pt x="1090" y="129"/>
                      </a:lnTo>
                      <a:lnTo>
                        <a:pt x="1081" y="138"/>
                      </a:lnTo>
                      <a:lnTo>
                        <a:pt x="1074" y="132"/>
                      </a:lnTo>
                      <a:lnTo>
                        <a:pt x="1081" y="124"/>
                      </a:lnTo>
                      <a:lnTo>
                        <a:pt x="1067" y="117"/>
                      </a:lnTo>
                      <a:lnTo>
                        <a:pt x="1054" y="130"/>
                      </a:lnTo>
                      <a:lnTo>
                        <a:pt x="1035" y="121"/>
                      </a:lnTo>
                      <a:lnTo>
                        <a:pt x="1026" y="137"/>
                      </a:lnTo>
                      <a:lnTo>
                        <a:pt x="1049" y="155"/>
                      </a:lnTo>
                      <a:lnTo>
                        <a:pt x="1061" y="152"/>
                      </a:lnTo>
                      <a:lnTo>
                        <a:pt x="1073" y="164"/>
                      </a:lnTo>
                      <a:lnTo>
                        <a:pt x="1065" y="173"/>
                      </a:lnTo>
                      <a:lnTo>
                        <a:pt x="1070" y="179"/>
                      </a:lnTo>
                      <a:lnTo>
                        <a:pt x="1053" y="176"/>
                      </a:lnTo>
                      <a:lnTo>
                        <a:pt x="1043" y="172"/>
                      </a:lnTo>
                      <a:lnTo>
                        <a:pt x="1019" y="172"/>
                      </a:lnTo>
                      <a:lnTo>
                        <a:pt x="1011" y="167"/>
                      </a:lnTo>
                      <a:lnTo>
                        <a:pt x="1004" y="173"/>
                      </a:lnTo>
                      <a:lnTo>
                        <a:pt x="1010" y="188"/>
                      </a:lnTo>
                      <a:lnTo>
                        <a:pt x="997" y="199"/>
                      </a:lnTo>
                      <a:lnTo>
                        <a:pt x="1000" y="238"/>
                      </a:lnTo>
                      <a:lnTo>
                        <a:pt x="985" y="260"/>
                      </a:lnTo>
                      <a:lnTo>
                        <a:pt x="988" y="227"/>
                      </a:lnTo>
                      <a:lnTo>
                        <a:pt x="989" y="204"/>
                      </a:lnTo>
                      <a:lnTo>
                        <a:pt x="989" y="179"/>
                      </a:lnTo>
                      <a:lnTo>
                        <a:pt x="973" y="190"/>
                      </a:lnTo>
                      <a:lnTo>
                        <a:pt x="964" y="239"/>
                      </a:lnTo>
                      <a:lnTo>
                        <a:pt x="960" y="238"/>
                      </a:lnTo>
                      <a:lnTo>
                        <a:pt x="960" y="191"/>
                      </a:lnTo>
                      <a:lnTo>
                        <a:pt x="927" y="206"/>
                      </a:lnTo>
                      <a:lnTo>
                        <a:pt x="925" y="237"/>
                      </a:lnTo>
                      <a:lnTo>
                        <a:pt x="915" y="234"/>
                      </a:lnTo>
                      <a:lnTo>
                        <a:pt x="914" y="247"/>
                      </a:lnTo>
                      <a:lnTo>
                        <a:pt x="918" y="251"/>
                      </a:lnTo>
                      <a:lnTo>
                        <a:pt x="903" y="254"/>
                      </a:lnTo>
                      <a:lnTo>
                        <a:pt x="905" y="238"/>
                      </a:lnTo>
                      <a:lnTo>
                        <a:pt x="888" y="256"/>
                      </a:lnTo>
                      <a:lnTo>
                        <a:pt x="888" y="273"/>
                      </a:lnTo>
                      <a:lnTo>
                        <a:pt x="884" y="281"/>
                      </a:lnTo>
                      <a:lnTo>
                        <a:pt x="871" y="286"/>
                      </a:lnTo>
                      <a:lnTo>
                        <a:pt x="857" y="308"/>
                      </a:lnTo>
                      <a:lnTo>
                        <a:pt x="852" y="321"/>
                      </a:lnTo>
                      <a:lnTo>
                        <a:pt x="833" y="323"/>
                      </a:lnTo>
                      <a:lnTo>
                        <a:pt x="821" y="334"/>
                      </a:lnTo>
                      <a:lnTo>
                        <a:pt x="821" y="356"/>
                      </a:lnTo>
                      <a:lnTo>
                        <a:pt x="810" y="363"/>
                      </a:lnTo>
                      <a:lnTo>
                        <a:pt x="814" y="371"/>
                      </a:lnTo>
                      <a:lnTo>
                        <a:pt x="837" y="371"/>
                      </a:lnTo>
                      <a:lnTo>
                        <a:pt x="861" y="358"/>
                      </a:lnTo>
                      <a:lnTo>
                        <a:pt x="849" y="383"/>
                      </a:lnTo>
                      <a:lnTo>
                        <a:pt x="805" y="383"/>
                      </a:lnTo>
                      <a:lnTo>
                        <a:pt x="802" y="393"/>
                      </a:lnTo>
                      <a:lnTo>
                        <a:pt x="797" y="393"/>
                      </a:lnTo>
                      <a:lnTo>
                        <a:pt x="798" y="436"/>
                      </a:lnTo>
                      <a:lnTo>
                        <a:pt x="787" y="436"/>
                      </a:lnTo>
                      <a:lnTo>
                        <a:pt x="789" y="395"/>
                      </a:lnTo>
                      <a:lnTo>
                        <a:pt x="779" y="395"/>
                      </a:lnTo>
                      <a:lnTo>
                        <a:pt x="777" y="412"/>
                      </a:lnTo>
                      <a:lnTo>
                        <a:pt x="765" y="409"/>
                      </a:lnTo>
                      <a:lnTo>
                        <a:pt x="755" y="418"/>
                      </a:lnTo>
                      <a:lnTo>
                        <a:pt x="743" y="418"/>
                      </a:lnTo>
                      <a:lnTo>
                        <a:pt x="736" y="435"/>
                      </a:lnTo>
                      <a:lnTo>
                        <a:pt x="742" y="439"/>
                      </a:lnTo>
                      <a:lnTo>
                        <a:pt x="730" y="461"/>
                      </a:lnTo>
                      <a:lnTo>
                        <a:pt x="739" y="461"/>
                      </a:lnTo>
                      <a:lnTo>
                        <a:pt x="754" y="445"/>
                      </a:lnTo>
                      <a:lnTo>
                        <a:pt x="765" y="449"/>
                      </a:lnTo>
                      <a:lnTo>
                        <a:pt x="766" y="455"/>
                      </a:lnTo>
                      <a:lnTo>
                        <a:pt x="752" y="461"/>
                      </a:lnTo>
                      <a:lnTo>
                        <a:pt x="746" y="474"/>
                      </a:lnTo>
                      <a:lnTo>
                        <a:pt x="756" y="483"/>
                      </a:lnTo>
                      <a:lnTo>
                        <a:pt x="755" y="490"/>
                      </a:lnTo>
                      <a:lnTo>
                        <a:pt x="744" y="488"/>
                      </a:lnTo>
                      <a:lnTo>
                        <a:pt x="739" y="480"/>
                      </a:lnTo>
                      <a:lnTo>
                        <a:pt x="720" y="480"/>
                      </a:lnTo>
                      <a:lnTo>
                        <a:pt x="703" y="510"/>
                      </a:lnTo>
                      <a:lnTo>
                        <a:pt x="703" y="518"/>
                      </a:lnTo>
                      <a:lnTo>
                        <a:pt x="711" y="510"/>
                      </a:lnTo>
                      <a:lnTo>
                        <a:pt x="754" y="527"/>
                      </a:lnTo>
                      <a:lnTo>
                        <a:pt x="750" y="542"/>
                      </a:lnTo>
                      <a:lnTo>
                        <a:pt x="746" y="533"/>
                      </a:lnTo>
                      <a:lnTo>
                        <a:pt x="716" y="522"/>
                      </a:lnTo>
                      <a:lnTo>
                        <a:pt x="700" y="526"/>
                      </a:lnTo>
                      <a:lnTo>
                        <a:pt x="693" y="541"/>
                      </a:lnTo>
                      <a:lnTo>
                        <a:pt x="684" y="541"/>
                      </a:lnTo>
                      <a:lnTo>
                        <a:pt x="685" y="527"/>
                      </a:lnTo>
                      <a:lnTo>
                        <a:pt x="673" y="529"/>
                      </a:lnTo>
                      <a:lnTo>
                        <a:pt x="673" y="546"/>
                      </a:lnTo>
                      <a:lnTo>
                        <a:pt x="646" y="554"/>
                      </a:lnTo>
                      <a:lnTo>
                        <a:pt x="645" y="560"/>
                      </a:lnTo>
                      <a:lnTo>
                        <a:pt x="661" y="569"/>
                      </a:lnTo>
                      <a:lnTo>
                        <a:pt x="639" y="569"/>
                      </a:lnTo>
                      <a:lnTo>
                        <a:pt x="622" y="604"/>
                      </a:lnTo>
                      <a:lnTo>
                        <a:pt x="611" y="604"/>
                      </a:lnTo>
                      <a:lnTo>
                        <a:pt x="608" y="626"/>
                      </a:lnTo>
                      <a:lnTo>
                        <a:pt x="629" y="626"/>
                      </a:lnTo>
                      <a:lnTo>
                        <a:pt x="635" y="635"/>
                      </a:lnTo>
                      <a:lnTo>
                        <a:pt x="658" y="630"/>
                      </a:lnTo>
                      <a:lnTo>
                        <a:pt x="662" y="634"/>
                      </a:lnTo>
                      <a:lnTo>
                        <a:pt x="641" y="649"/>
                      </a:lnTo>
                      <a:lnTo>
                        <a:pt x="631" y="639"/>
                      </a:lnTo>
                      <a:lnTo>
                        <a:pt x="607" y="646"/>
                      </a:lnTo>
                      <a:lnTo>
                        <a:pt x="600" y="655"/>
                      </a:lnTo>
                      <a:lnTo>
                        <a:pt x="606" y="662"/>
                      </a:lnTo>
                      <a:lnTo>
                        <a:pt x="604" y="674"/>
                      </a:lnTo>
                      <a:lnTo>
                        <a:pt x="594" y="674"/>
                      </a:lnTo>
                      <a:lnTo>
                        <a:pt x="575" y="709"/>
                      </a:lnTo>
                      <a:lnTo>
                        <a:pt x="580" y="714"/>
                      </a:lnTo>
                      <a:lnTo>
                        <a:pt x="576" y="732"/>
                      </a:lnTo>
                      <a:lnTo>
                        <a:pt x="567" y="709"/>
                      </a:lnTo>
                      <a:lnTo>
                        <a:pt x="553" y="727"/>
                      </a:lnTo>
                      <a:lnTo>
                        <a:pt x="556" y="743"/>
                      </a:lnTo>
                      <a:lnTo>
                        <a:pt x="546" y="755"/>
                      </a:lnTo>
                      <a:lnTo>
                        <a:pt x="552" y="759"/>
                      </a:lnTo>
                      <a:lnTo>
                        <a:pt x="560" y="751"/>
                      </a:lnTo>
                      <a:lnTo>
                        <a:pt x="565" y="756"/>
                      </a:lnTo>
                      <a:lnTo>
                        <a:pt x="563" y="762"/>
                      </a:lnTo>
                      <a:lnTo>
                        <a:pt x="568" y="764"/>
                      </a:lnTo>
                      <a:lnTo>
                        <a:pt x="575" y="758"/>
                      </a:lnTo>
                      <a:lnTo>
                        <a:pt x="586" y="764"/>
                      </a:lnTo>
                      <a:lnTo>
                        <a:pt x="568" y="780"/>
                      </a:lnTo>
                      <a:lnTo>
                        <a:pt x="557" y="779"/>
                      </a:lnTo>
                      <a:lnTo>
                        <a:pt x="555" y="787"/>
                      </a:lnTo>
                      <a:lnTo>
                        <a:pt x="544" y="783"/>
                      </a:lnTo>
                      <a:lnTo>
                        <a:pt x="555" y="764"/>
                      </a:lnTo>
                      <a:lnTo>
                        <a:pt x="537" y="764"/>
                      </a:lnTo>
                      <a:lnTo>
                        <a:pt x="522" y="779"/>
                      </a:lnTo>
                      <a:lnTo>
                        <a:pt x="501" y="801"/>
                      </a:lnTo>
                      <a:lnTo>
                        <a:pt x="503" y="810"/>
                      </a:lnTo>
                      <a:lnTo>
                        <a:pt x="526" y="801"/>
                      </a:lnTo>
                      <a:lnTo>
                        <a:pt x="521" y="811"/>
                      </a:lnTo>
                      <a:lnTo>
                        <a:pt x="489" y="826"/>
                      </a:lnTo>
                      <a:lnTo>
                        <a:pt x="489" y="840"/>
                      </a:lnTo>
                      <a:lnTo>
                        <a:pt x="498" y="849"/>
                      </a:lnTo>
                      <a:lnTo>
                        <a:pt x="485" y="867"/>
                      </a:lnTo>
                      <a:lnTo>
                        <a:pt x="477" y="836"/>
                      </a:lnTo>
                      <a:lnTo>
                        <a:pt x="451" y="842"/>
                      </a:lnTo>
                      <a:lnTo>
                        <a:pt x="425" y="884"/>
                      </a:lnTo>
                      <a:lnTo>
                        <a:pt x="419" y="911"/>
                      </a:lnTo>
                      <a:lnTo>
                        <a:pt x="394" y="910"/>
                      </a:lnTo>
                      <a:lnTo>
                        <a:pt x="386" y="931"/>
                      </a:lnTo>
                      <a:lnTo>
                        <a:pt x="416" y="937"/>
                      </a:lnTo>
                      <a:lnTo>
                        <a:pt x="405" y="943"/>
                      </a:lnTo>
                      <a:lnTo>
                        <a:pt x="412" y="958"/>
                      </a:lnTo>
                      <a:lnTo>
                        <a:pt x="440" y="946"/>
                      </a:lnTo>
                      <a:lnTo>
                        <a:pt x="455" y="939"/>
                      </a:lnTo>
                      <a:lnTo>
                        <a:pt x="455" y="927"/>
                      </a:lnTo>
                      <a:lnTo>
                        <a:pt x="443" y="927"/>
                      </a:lnTo>
                      <a:lnTo>
                        <a:pt x="481" y="899"/>
                      </a:lnTo>
                      <a:lnTo>
                        <a:pt x="499" y="902"/>
                      </a:lnTo>
                      <a:lnTo>
                        <a:pt x="494" y="907"/>
                      </a:lnTo>
                      <a:lnTo>
                        <a:pt x="477" y="910"/>
                      </a:lnTo>
                      <a:lnTo>
                        <a:pt x="475" y="927"/>
                      </a:lnTo>
                      <a:lnTo>
                        <a:pt x="489" y="928"/>
                      </a:lnTo>
                      <a:lnTo>
                        <a:pt x="485" y="938"/>
                      </a:lnTo>
                      <a:lnTo>
                        <a:pt x="436" y="955"/>
                      </a:lnTo>
                      <a:lnTo>
                        <a:pt x="454" y="959"/>
                      </a:lnTo>
                      <a:lnTo>
                        <a:pt x="448" y="969"/>
                      </a:lnTo>
                      <a:lnTo>
                        <a:pt x="411" y="969"/>
                      </a:lnTo>
                      <a:lnTo>
                        <a:pt x="411" y="985"/>
                      </a:lnTo>
                      <a:lnTo>
                        <a:pt x="400" y="985"/>
                      </a:lnTo>
                      <a:lnTo>
                        <a:pt x="405" y="961"/>
                      </a:lnTo>
                      <a:lnTo>
                        <a:pt x="398" y="946"/>
                      </a:lnTo>
                      <a:lnTo>
                        <a:pt x="362" y="955"/>
                      </a:lnTo>
                      <a:lnTo>
                        <a:pt x="358" y="970"/>
                      </a:lnTo>
                      <a:lnTo>
                        <a:pt x="351" y="970"/>
                      </a:lnTo>
                      <a:lnTo>
                        <a:pt x="351" y="965"/>
                      </a:lnTo>
                      <a:lnTo>
                        <a:pt x="328" y="965"/>
                      </a:lnTo>
                      <a:lnTo>
                        <a:pt x="328" y="972"/>
                      </a:lnTo>
                      <a:lnTo>
                        <a:pt x="315" y="976"/>
                      </a:lnTo>
                      <a:lnTo>
                        <a:pt x="315" y="993"/>
                      </a:lnTo>
                      <a:lnTo>
                        <a:pt x="299" y="993"/>
                      </a:lnTo>
                      <a:lnTo>
                        <a:pt x="299" y="1004"/>
                      </a:lnTo>
                      <a:lnTo>
                        <a:pt x="311" y="1027"/>
                      </a:lnTo>
                      <a:lnTo>
                        <a:pt x="306" y="1027"/>
                      </a:lnTo>
                      <a:lnTo>
                        <a:pt x="281" y="994"/>
                      </a:lnTo>
                      <a:lnTo>
                        <a:pt x="281" y="1013"/>
                      </a:lnTo>
                      <a:lnTo>
                        <a:pt x="303" y="1040"/>
                      </a:lnTo>
                      <a:lnTo>
                        <a:pt x="299" y="1044"/>
                      </a:lnTo>
                      <a:lnTo>
                        <a:pt x="272" y="1013"/>
                      </a:lnTo>
                      <a:lnTo>
                        <a:pt x="256" y="1012"/>
                      </a:lnTo>
                      <a:lnTo>
                        <a:pt x="258" y="996"/>
                      </a:lnTo>
                      <a:lnTo>
                        <a:pt x="244" y="993"/>
                      </a:lnTo>
                      <a:lnTo>
                        <a:pt x="241" y="998"/>
                      </a:lnTo>
                      <a:lnTo>
                        <a:pt x="219" y="1004"/>
                      </a:lnTo>
                      <a:lnTo>
                        <a:pt x="215" y="1025"/>
                      </a:lnTo>
                      <a:lnTo>
                        <a:pt x="254" y="1025"/>
                      </a:lnTo>
                      <a:lnTo>
                        <a:pt x="240" y="1033"/>
                      </a:lnTo>
                      <a:lnTo>
                        <a:pt x="240" y="1037"/>
                      </a:lnTo>
                      <a:lnTo>
                        <a:pt x="273" y="1037"/>
                      </a:lnTo>
                      <a:lnTo>
                        <a:pt x="272" y="1044"/>
                      </a:lnTo>
                      <a:lnTo>
                        <a:pt x="246" y="1046"/>
                      </a:lnTo>
                      <a:lnTo>
                        <a:pt x="246" y="1054"/>
                      </a:lnTo>
                      <a:lnTo>
                        <a:pt x="263" y="1058"/>
                      </a:lnTo>
                      <a:lnTo>
                        <a:pt x="250" y="1066"/>
                      </a:lnTo>
                      <a:lnTo>
                        <a:pt x="217" y="1033"/>
                      </a:lnTo>
                      <a:lnTo>
                        <a:pt x="195" y="1033"/>
                      </a:lnTo>
                      <a:lnTo>
                        <a:pt x="172" y="1042"/>
                      </a:lnTo>
                      <a:lnTo>
                        <a:pt x="172" y="1047"/>
                      </a:lnTo>
                      <a:lnTo>
                        <a:pt x="184" y="1047"/>
                      </a:lnTo>
                      <a:lnTo>
                        <a:pt x="186" y="1054"/>
                      </a:lnTo>
                      <a:lnTo>
                        <a:pt x="170" y="1055"/>
                      </a:lnTo>
                      <a:lnTo>
                        <a:pt x="170" y="1064"/>
                      </a:lnTo>
                      <a:lnTo>
                        <a:pt x="206" y="1063"/>
                      </a:lnTo>
                      <a:lnTo>
                        <a:pt x="219" y="1085"/>
                      </a:lnTo>
                      <a:lnTo>
                        <a:pt x="209" y="1085"/>
                      </a:lnTo>
                      <a:lnTo>
                        <a:pt x="206" y="1103"/>
                      </a:lnTo>
                      <a:lnTo>
                        <a:pt x="199" y="1097"/>
                      </a:lnTo>
                      <a:lnTo>
                        <a:pt x="202" y="1067"/>
                      </a:lnTo>
                      <a:lnTo>
                        <a:pt x="166" y="1067"/>
                      </a:lnTo>
                      <a:lnTo>
                        <a:pt x="144" y="1081"/>
                      </a:lnTo>
                      <a:lnTo>
                        <a:pt x="147" y="1089"/>
                      </a:lnTo>
                      <a:lnTo>
                        <a:pt x="164" y="1099"/>
                      </a:lnTo>
                      <a:lnTo>
                        <a:pt x="159" y="1105"/>
                      </a:lnTo>
                      <a:lnTo>
                        <a:pt x="145" y="1097"/>
                      </a:lnTo>
                      <a:lnTo>
                        <a:pt x="133" y="1083"/>
                      </a:lnTo>
                      <a:lnTo>
                        <a:pt x="118" y="1082"/>
                      </a:lnTo>
                      <a:lnTo>
                        <a:pt x="118" y="1094"/>
                      </a:lnTo>
                      <a:lnTo>
                        <a:pt x="109" y="1090"/>
                      </a:lnTo>
                      <a:lnTo>
                        <a:pt x="104" y="1074"/>
                      </a:lnTo>
                      <a:lnTo>
                        <a:pt x="90" y="1082"/>
                      </a:lnTo>
                      <a:lnTo>
                        <a:pt x="101" y="1094"/>
                      </a:lnTo>
                      <a:lnTo>
                        <a:pt x="90" y="1105"/>
                      </a:lnTo>
                      <a:lnTo>
                        <a:pt x="129" y="1116"/>
                      </a:lnTo>
                      <a:lnTo>
                        <a:pt x="127" y="1125"/>
                      </a:lnTo>
                      <a:lnTo>
                        <a:pt x="175" y="1137"/>
                      </a:lnTo>
                      <a:lnTo>
                        <a:pt x="171" y="1142"/>
                      </a:lnTo>
                      <a:lnTo>
                        <a:pt x="121" y="1132"/>
                      </a:lnTo>
                      <a:lnTo>
                        <a:pt x="120" y="1124"/>
                      </a:lnTo>
                      <a:lnTo>
                        <a:pt x="96" y="1120"/>
                      </a:lnTo>
                      <a:lnTo>
                        <a:pt x="88" y="1133"/>
                      </a:lnTo>
                      <a:lnTo>
                        <a:pt x="75" y="1137"/>
                      </a:lnTo>
                      <a:lnTo>
                        <a:pt x="75" y="1164"/>
                      </a:lnTo>
                      <a:lnTo>
                        <a:pt x="113" y="1171"/>
                      </a:lnTo>
                      <a:lnTo>
                        <a:pt x="108" y="1179"/>
                      </a:lnTo>
                      <a:lnTo>
                        <a:pt x="75" y="1173"/>
                      </a:lnTo>
                      <a:lnTo>
                        <a:pt x="65" y="1177"/>
                      </a:lnTo>
                      <a:lnTo>
                        <a:pt x="65" y="1183"/>
                      </a:lnTo>
                      <a:lnTo>
                        <a:pt x="98" y="1187"/>
                      </a:lnTo>
                      <a:lnTo>
                        <a:pt x="96" y="1191"/>
                      </a:lnTo>
                      <a:lnTo>
                        <a:pt x="73" y="1192"/>
                      </a:lnTo>
                      <a:lnTo>
                        <a:pt x="67" y="1207"/>
                      </a:lnTo>
                      <a:lnTo>
                        <a:pt x="85" y="1223"/>
                      </a:lnTo>
                      <a:lnTo>
                        <a:pt x="129" y="1223"/>
                      </a:lnTo>
                      <a:lnTo>
                        <a:pt x="135" y="1229"/>
                      </a:lnTo>
                      <a:lnTo>
                        <a:pt x="155" y="1214"/>
                      </a:lnTo>
                      <a:lnTo>
                        <a:pt x="172" y="1215"/>
                      </a:lnTo>
                      <a:lnTo>
                        <a:pt x="172" y="1226"/>
                      </a:lnTo>
                      <a:lnTo>
                        <a:pt x="201" y="1225"/>
                      </a:lnTo>
                      <a:lnTo>
                        <a:pt x="201" y="1212"/>
                      </a:lnTo>
                      <a:lnTo>
                        <a:pt x="215" y="1211"/>
                      </a:lnTo>
                      <a:lnTo>
                        <a:pt x="214" y="1216"/>
                      </a:lnTo>
                      <a:lnTo>
                        <a:pt x="206" y="1216"/>
                      </a:lnTo>
                      <a:lnTo>
                        <a:pt x="207" y="1223"/>
                      </a:lnTo>
                      <a:lnTo>
                        <a:pt x="214" y="1226"/>
                      </a:lnTo>
                      <a:lnTo>
                        <a:pt x="213" y="1231"/>
                      </a:lnTo>
                      <a:lnTo>
                        <a:pt x="201" y="1235"/>
                      </a:lnTo>
                      <a:lnTo>
                        <a:pt x="201" y="1238"/>
                      </a:lnTo>
                      <a:lnTo>
                        <a:pt x="191" y="1230"/>
                      </a:lnTo>
                      <a:lnTo>
                        <a:pt x="174" y="1233"/>
                      </a:lnTo>
                      <a:lnTo>
                        <a:pt x="174" y="1258"/>
                      </a:lnTo>
                      <a:lnTo>
                        <a:pt x="166" y="1253"/>
                      </a:lnTo>
                      <a:lnTo>
                        <a:pt x="167" y="1230"/>
                      </a:lnTo>
                      <a:lnTo>
                        <a:pt x="159" y="1221"/>
                      </a:lnTo>
                      <a:lnTo>
                        <a:pt x="137" y="1237"/>
                      </a:lnTo>
                      <a:lnTo>
                        <a:pt x="125" y="1229"/>
                      </a:lnTo>
                      <a:lnTo>
                        <a:pt x="86" y="1230"/>
                      </a:lnTo>
                      <a:lnTo>
                        <a:pt x="66" y="1221"/>
                      </a:lnTo>
                      <a:lnTo>
                        <a:pt x="59" y="1227"/>
                      </a:lnTo>
                      <a:lnTo>
                        <a:pt x="59" y="1247"/>
                      </a:lnTo>
                      <a:lnTo>
                        <a:pt x="67" y="1264"/>
                      </a:lnTo>
                      <a:lnTo>
                        <a:pt x="59" y="1270"/>
                      </a:lnTo>
                      <a:lnTo>
                        <a:pt x="57" y="1256"/>
                      </a:lnTo>
                      <a:lnTo>
                        <a:pt x="46" y="1254"/>
                      </a:lnTo>
                      <a:lnTo>
                        <a:pt x="49" y="1285"/>
                      </a:lnTo>
                      <a:lnTo>
                        <a:pt x="57" y="1286"/>
                      </a:lnTo>
                      <a:lnTo>
                        <a:pt x="59" y="1299"/>
                      </a:lnTo>
                      <a:lnTo>
                        <a:pt x="74" y="1296"/>
                      </a:lnTo>
                      <a:lnTo>
                        <a:pt x="75" y="1276"/>
                      </a:lnTo>
                      <a:lnTo>
                        <a:pt x="85" y="1276"/>
                      </a:lnTo>
                      <a:lnTo>
                        <a:pt x="79" y="1297"/>
                      </a:lnTo>
                      <a:lnTo>
                        <a:pt x="59" y="1305"/>
                      </a:lnTo>
                      <a:lnTo>
                        <a:pt x="46" y="1301"/>
                      </a:lnTo>
                      <a:lnTo>
                        <a:pt x="40" y="1296"/>
                      </a:lnTo>
                      <a:lnTo>
                        <a:pt x="38" y="1260"/>
                      </a:lnTo>
                      <a:lnTo>
                        <a:pt x="31" y="1260"/>
                      </a:lnTo>
                      <a:lnTo>
                        <a:pt x="28" y="1284"/>
                      </a:lnTo>
                      <a:lnTo>
                        <a:pt x="32" y="1299"/>
                      </a:lnTo>
                      <a:lnTo>
                        <a:pt x="34" y="1300"/>
                      </a:lnTo>
                      <a:lnTo>
                        <a:pt x="36" y="1327"/>
                      </a:lnTo>
                      <a:lnTo>
                        <a:pt x="53" y="1336"/>
                      </a:lnTo>
                      <a:lnTo>
                        <a:pt x="55" y="1327"/>
                      </a:lnTo>
                      <a:lnTo>
                        <a:pt x="62" y="1328"/>
                      </a:lnTo>
                      <a:lnTo>
                        <a:pt x="58" y="1344"/>
                      </a:lnTo>
                      <a:lnTo>
                        <a:pt x="58" y="1352"/>
                      </a:lnTo>
                      <a:lnTo>
                        <a:pt x="67" y="1350"/>
                      </a:lnTo>
                      <a:lnTo>
                        <a:pt x="69" y="1342"/>
                      </a:lnTo>
                      <a:lnTo>
                        <a:pt x="100" y="1319"/>
                      </a:lnTo>
                      <a:lnTo>
                        <a:pt x="100" y="1309"/>
                      </a:lnTo>
                      <a:lnTo>
                        <a:pt x="118" y="1311"/>
                      </a:lnTo>
                      <a:lnTo>
                        <a:pt x="135" y="1303"/>
                      </a:lnTo>
                      <a:lnTo>
                        <a:pt x="148" y="1308"/>
                      </a:lnTo>
                      <a:lnTo>
                        <a:pt x="158" y="1304"/>
                      </a:lnTo>
                      <a:lnTo>
                        <a:pt x="168" y="1313"/>
                      </a:lnTo>
                      <a:lnTo>
                        <a:pt x="140" y="1312"/>
                      </a:lnTo>
                      <a:lnTo>
                        <a:pt x="124" y="1344"/>
                      </a:lnTo>
                      <a:lnTo>
                        <a:pt x="131" y="1313"/>
                      </a:lnTo>
                      <a:lnTo>
                        <a:pt x="109" y="1316"/>
                      </a:lnTo>
                      <a:lnTo>
                        <a:pt x="92" y="1334"/>
                      </a:lnTo>
                      <a:lnTo>
                        <a:pt x="92" y="1343"/>
                      </a:lnTo>
                      <a:lnTo>
                        <a:pt x="100" y="1344"/>
                      </a:lnTo>
                      <a:lnTo>
                        <a:pt x="96" y="1352"/>
                      </a:lnTo>
                      <a:lnTo>
                        <a:pt x="79" y="1348"/>
                      </a:lnTo>
                      <a:lnTo>
                        <a:pt x="55" y="1373"/>
                      </a:lnTo>
                      <a:lnTo>
                        <a:pt x="75" y="1381"/>
                      </a:lnTo>
                      <a:lnTo>
                        <a:pt x="86" y="1379"/>
                      </a:lnTo>
                      <a:lnTo>
                        <a:pt x="92" y="1374"/>
                      </a:lnTo>
                      <a:lnTo>
                        <a:pt x="97" y="1377"/>
                      </a:lnTo>
                      <a:lnTo>
                        <a:pt x="82" y="1391"/>
                      </a:lnTo>
                      <a:lnTo>
                        <a:pt x="70" y="1389"/>
                      </a:lnTo>
                      <a:lnTo>
                        <a:pt x="62" y="1401"/>
                      </a:lnTo>
                      <a:lnTo>
                        <a:pt x="55" y="1394"/>
                      </a:lnTo>
                      <a:lnTo>
                        <a:pt x="42" y="1395"/>
                      </a:lnTo>
                      <a:lnTo>
                        <a:pt x="42" y="1387"/>
                      </a:lnTo>
                      <a:lnTo>
                        <a:pt x="18" y="1404"/>
                      </a:lnTo>
                      <a:lnTo>
                        <a:pt x="16" y="1418"/>
                      </a:lnTo>
                      <a:lnTo>
                        <a:pt x="7" y="1422"/>
                      </a:lnTo>
                      <a:lnTo>
                        <a:pt x="0" y="1457"/>
                      </a:lnTo>
                      <a:lnTo>
                        <a:pt x="8" y="1457"/>
                      </a:lnTo>
                      <a:lnTo>
                        <a:pt x="12" y="1433"/>
                      </a:lnTo>
                      <a:lnTo>
                        <a:pt x="23" y="1435"/>
                      </a:lnTo>
                      <a:lnTo>
                        <a:pt x="31" y="1453"/>
                      </a:lnTo>
                      <a:lnTo>
                        <a:pt x="57" y="1445"/>
                      </a:lnTo>
                      <a:lnTo>
                        <a:pt x="51" y="1425"/>
                      </a:lnTo>
                      <a:lnTo>
                        <a:pt x="57" y="1421"/>
                      </a:lnTo>
                      <a:lnTo>
                        <a:pt x="70" y="1428"/>
                      </a:lnTo>
                      <a:lnTo>
                        <a:pt x="66" y="1432"/>
                      </a:lnTo>
                      <a:lnTo>
                        <a:pt x="77" y="1435"/>
                      </a:lnTo>
                      <a:lnTo>
                        <a:pt x="94" y="1418"/>
                      </a:lnTo>
                      <a:lnTo>
                        <a:pt x="101" y="1425"/>
                      </a:lnTo>
                      <a:lnTo>
                        <a:pt x="89" y="1439"/>
                      </a:lnTo>
                      <a:lnTo>
                        <a:pt x="69" y="1443"/>
                      </a:lnTo>
                      <a:lnTo>
                        <a:pt x="67" y="1455"/>
                      </a:lnTo>
                      <a:lnTo>
                        <a:pt x="77" y="1457"/>
                      </a:lnTo>
                      <a:lnTo>
                        <a:pt x="51" y="1483"/>
                      </a:lnTo>
                      <a:lnTo>
                        <a:pt x="51" y="1490"/>
                      </a:lnTo>
                      <a:lnTo>
                        <a:pt x="65" y="1490"/>
                      </a:lnTo>
                      <a:lnTo>
                        <a:pt x="70" y="1484"/>
                      </a:lnTo>
                      <a:lnTo>
                        <a:pt x="94" y="1490"/>
                      </a:lnTo>
                      <a:lnTo>
                        <a:pt x="88" y="1499"/>
                      </a:lnTo>
                      <a:lnTo>
                        <a:pt x="65" y="1495"/>
                      </a:lnTo>
                      <a:lnTo>
                        <a:pt x="65" y="1506"/>
                      </a:lnTo>
                      <a:lnTo>
                        <a:pt x="61" y="1509"/>
                      </a:lnTo>
                      <a:lnTo>
                        <a:pt x="40" y="1488"/>
                      </a:lnTo>
                      <a:lnTo>
                        <a:pt x="28" y="1488"/>
                      </a:lnTo>
                      <a:lnTo>
                        <a:pt x="19" y="1511"/>
                      </a:lnTo>
                      <a:lnTo>
                        <a:pt x="19" y="1533"/>
                      </a:lnTo>
                      <a:lnTo>
                        <a:pt x="69" y="1584"/>
                      </a:lnTo>
                      <a:lnTo>
                        <a:pt x="88" y="1584"/>
                      </a:lnTo>
                      <a:lnTo>
                        <a:pt x="85" y="1588"/>
                      </a:lnTo>
                      <a:lnTo>
                        <a:pt x="75" y="1601"/>
                      </a:lnTo>
                      <a:lnTo>
                        <a:pt x="82" y="1608"/>
                      </a:lnTo>
                      <a:lnTo>
                        <a:pt x="104" y="1609"/>
                      </a:lnTo>
                      <a:lnTo>
                        <a:pt x="110" y="1623"/>
                      </a:lnTo>
                      <a:lnTo>
                        <a:pt x="147" y="1623"/>
                      </a:lnTo>
                      <a:lnTo>
                        <a:pt x="167" y="1623"/>
                      </a:lnTo>
                      <a:lnTo>
                        <a:pt x="175" y="1612"/>
                      </a:lnTo>
                      <a:lnTo>
                        <a:pt x="182" y="1619"/>
                      </a:lnTo>
                      <a:lnTo>
                        <a:pt x="214" y="1607"/>
                      </a:lnTo>
                      <a:lnTo>
                        <a:pt x="261" y="1557"/>
                      </a:lnTo>
                      <a:lnTo>
                        <a:pt x="252" y="1550"/>
                      </a:lnTo>
                      <a:lnTo>
                        <a:pt x="273" y="1550"/>
                      </a:lnTo>
                      <a:lnTo>
                        <a:pt x="279" y="1530"/>
                      </a:lnTo>
                      <a:lnTo>
                        <a:pt x="300" y="1533"/>
                      </a:lnTo>
                      <a:lnTo>
                        <a:pt x="287" y="1513"/>
                      </a:lnTo>
                      <a:lnTo>
                        <a:pt x="285" y="1503"/>
                      </a:lnTo>
                      <a:lnTo>
                        <a:pt x="293" y="1506"/>
                      </a:lnTo>
                      <a:lnTo>
                        <a:pt x="296" y="1513"/>
                      </a:lnTo>
                      <a:lnTo>
                        <a:pt x="306" y="1518"/>
                      </a:lnTo>
                      <a:lnTo>
                        <a:pt x="307" y="1527"/>
                      </a:lnTo>
                      <a:lnTo>
                        <a:pt x="335" y="1526"/>
                      </a:lnTo>
                      <a:lnTo>
                        <a:pt x="341" y="1517"/>
                      </a:lnTo>
                      <a:lnTo>
                        <a:pt x="343" y="1505"/>
                      </a:lnTo>
                      <a:lnTo>
                        <a:pt x="358" y="1478"/>
                      </a:lnTo>
                      <a:lnTo>
                        <a:pt x="345" y="1451"/>
                      </a:lnTo>
                      <a:lnTo>
                        <a:pt x="341" y="1440"/>
                      </a:lnTo>
                      <a:lnTo>
                        <a:pt x="347" y="1440"/>
                      </a:lnTo>
                      <a:lnTo>
                        <a:pt x="359" y="1464"/>
                      </a:lnTo>
                      <a:lnTo>
                        <a:pt x="359" y="1424"/>
                      </a:lnTo>
                      <a:lnTo>
                        <a:pt x="369" y="1414"/>
                      </a:lnTo>
                      <a:lnTo>
                        <a:pt x="374" y="1416"/>
                      </a:lnTo>
                      <a:lnTo>
                        <a:pt x="374" y="1424"/>
                      </a:lnTo>
                      <a:lnTo>
                        <a:pt x="367" y="1424"/>
                      </a:lnTo>
                      <a:lnTo>
                        <a:pt x="363" y="1470"/>
                      </a:lnTo>
                      <a:lnTo>
                        <a:pt x="386" y="1510"/>
                      </a:lnTo>
                      <a:lnTo>
                        <a:pt x="405" y="1502"/>
                      </a:lnTo>
                      <a:lnTo>
                        <a:pt x="396" y="1521"/>
                      </a:lnTo>
                      <a:lnTo>
                        <a:pt x="419" y="1518"/>
                      </a:lnTo>
                      <a:lnTo>
                        <a:pt x="417" y="1530"/>
                      </a:lnTo>
                      <a:lnTo>
                        <a:pt x="412" y="1533"/>
                      </a:lnTo>
                      <a:lnTo>
                        <a:pt x="412" y="1550"/>
                      </a:lnTo>
                      <a:lnTo>
                        <a:pt x="423" y="1550"/>
                      </a:lnTo>
                      <a:lnTo>
                        <a:pt x="447" y="1513"/>
                      </a:lnTo>
                      <a:lnTo>
                        <a:pt x="436" y="1465"/>
                      </a:lnTo>
                      <a:lnTo>
                        <a:pt x="450" y="1451"/>
                      </a:lnTo>
                      <a:lnTo>
                        <a:pt x="450" y="1436"/>
                      </a:lnTo>
                      <a:lnTo>
                        <a:pt x="467" y="1436"/>
                      </a:lnTo>
                      <a:lnTo>
                        <a:pt x="497" y="1406"/>
                      </a:lnTo>
                      <a:lnTo>
                        <a:pt x="497" y="1371"/>
                      </a:lnTo>
                      <a:lnTo>
                        <a:pt x="510" y="1358"/>
                      </a:lnTo>
                      <a:lnTo>
                        <a:pt x="491" y="1303"/>
                      </a:lnTo>
                      <a:lnTo>
                        <a:pt x="491" y="1268"/>
                      </a:lnTo>
                      <a:lnTo>
                        <a:pt x="522" y="1237"/>
                      </a:lnTo>
                      <a:lnTo>
                        <a:pt x="522" y="1206"/>
                      </a:lnTo>
                      <a:lnTo>
                        <a:pt x="503" y="1206"/>
                      </a:lnTo>
                      <a:lnTo>
                        <a:pt x="489" y="1191"/>
                      </a:lnTo>
                      <a:lnTo>
                        <a:pt x="516" y="1120"/>
                      </a:lnTo>
                      <a:lnTo>
                        <a:pt x="503" y="1097"/>
                      </a:lnTo>
                      <a:lnTo>
                        <a:pt x="528" y="1058"/>
                      </a:lnTo>
                      <a:lnTo>
                        <a:pt x="522" y="1040"/>
                      </a:lnTo>
                      <a:lnTo>
                        <a:pt x="533" y="1016"/>
                      </a:lnTo>
                      <a:lnTo>
                        <a:pt x="533" y="951"/>
                      </a:lnTo>
                      <a:lnTo>
                        <a:pt x="577" y="907"/>
                      </a:lnTo>
                      <a:lnTo>
                        <a:pt x="626" y="922"/>
                      </a:lnTo>
                      <a:lnTo>
                        <a:pt x="646" y="902"/>
                      </a:lnTo>
                      <a:lnTo>
                        <a:pt x="646" y="871"/>
                      </a:lnTo>
                      <a:lnTo>
                        <a:pt x="629" y="864"/>
                      </a:lnTo>
                      <a:lnTo>
                        <a:pt x="611" y="854"/>
                      </a:lnTo>
                      <a:lnTo>
                        <a:pt x="643" y="823"/>
                      </a:lnTo>
                      <a:lnTo>
                        <a:pt x="685" y="688"/>
                      </a:lnTo>
                      <a:lnTo>
                        <a:pt x="678" y="665"/>
                      </a:lnTo>
                      <a:lnTo>
                        <a:pt x="677" y="647"/>
                      </a:lnTo>
                      <a:lnTo>
                        <a:pt x="711" y="650"/>
                      </a:lnTo>
                      <a:lnTo>
                        <a:pt x="736" y="624"/>
                      </a:lnTo>
                      <a:lnTo>
                        <a:pt x="727" y="605"/>
                      </a:lnTo>
                      <a:lnTo>
                        <a:pt x="742" y="592"/>
                      </a:lnTo>
                      <a:lnTo>
                        <a:pt x="759" y="592"/>
                      </a:lnTo>
                      <a:lnTo>
                        <a:pt x="800" y="534"/>
                      </a:lnTo>
                      <a:lnTo>
                        <a:pt x="778" y="492"/>
                      </a:lnTo>
                      <a:lnTo>
                        <a:pt x="785" y="486"/>
                      </a:lnTo>
                      <a:lnTo>
                        <a:pt x="805" y="486"/>
                      </a:lnTo>
                      <a:lnTo>
                        <a:pt x="820" y="439"/>
                      </a:lnTo>
                      <a:lnTo>
                        <a:pt x="845" y="420"/>
                      </a:lnTo>
                      <a:lnTo>
                        <a:pt x="856" y="430"/>
                      </a:lnTo>
                      <a:lnTo>
                        <a:pt x="888" y="398"/>
                      </a:lnTo>
                      <a:lnTo>
                        <a:pt x="888" y="373"/>
                      </a:lnTo>
                      <a:lnTo>
                        <a:pt x="911" y="350"/>
                      </a:lnTo>
                      <a:lnTo>
                        <a:pt x="921" y="360"/>
                      </a:lnTo>
                      <a:lnTo>
                        <a:pt x="965" y="360"/>
                      </a:lnTo>
                      <a:lnTo>
                        <a:pt x="979" y="374"/>
                      </a:lnTo>
                      <a:lnTo>
                        <a:pt x="992" y="359"/>
                      </a:lnTo>
                      <a:lnTo>
                        <a:pt x="979" y="335"/>
                      </a:lnTo>
                      <a:lnTo>
                        <a:pt x="1003" y="309"/>
                      </a:lnTo>
                      <a:lnTo>
                        <a:pt x="988" y="295"/>
                      </a:lnTo>
                      <a:lnTo>
                        <a:pt x="988" y="285"/>
                      </a:lnTo>
                      <a:lnTo>
                        <a:pt x="1015" y="286"/>
                      </a:lnTo>
                      <a:lnTo>
                        <a:pt x="1023" y="278"/>
                      </a:lnTo>
                      <a:close/>
                    </a:path>
                  </a:pathLst>
                </a:custGeom>
                <a:grpFill/>
                <a:ln w="3175" cmpd="sng">
                  <a:solidFill>
                    <a:schemeClr val="bg1">
                      <a:lumMod val="65000"/>
                    </a:schemeClr>
                  </a:solidFill>
                  <a:round/>
                  <a:headEnd/>
                  <a:tailEnd/>
                </a:ln>
              </p:spPr>
              <p:txBody>
                <a:bodyPr/>
                <a:lstStyle/>
                <a:p>
                  <a:pPr>
                    <a:defRPr/>
                  </a:pPr>
                  <a:endParaRPr lang="nb-NO" sz="1600"/>
                </a:p>
              </p:txBody>
            </p:sp>
            <p:sp>
              <p:nvSpPr>
                <p:cNvPr id="36" name="Freeform 300"/>
                <p:cNvSpPr>
                  <a:spLocks/>
                </p:cNvSpPr>
                <p:nvPr/>
              </p:nvSpPr>
              <p:spPr bwMode="auto">
                <a:xfrm>
                  <a:off x="4528" y="989"/>
                  <a:ext cx="42" cy="27"/>
                </a:xfrm>
                <a:custGeom>
                  <a:avLst/>
                  <a:gdLst/>
                  <a:ahLst/>
                  <a:cxnLst>
                    <a:cxn ang="0">
                      <a:pos x="42" y="0"/>
                    </a:cxn>
                    <a:cxn ang="0">
                      <a:pos x="50" y="21"/>
                    </a:cxn>
                    <a:cxn ang="0">
                      <a:pos x="30" y="29"/>
                    </a:cxn>
                    <a:cxn ang="0">
                      <a:pos x="10" y="33"/>
                    </a:cxn>
                    <a:cxn ang="0">
                      <a:pos x="0" y="23"/>
                    </a:cxn>
                    <a:cxn ang="0">
                      <a:pos x="0" y="11"/>
                    </a:cxn>
                    <a:cxn ang="0">
                      <a:pos x="10" y="10"/>
                    </a:cxn>
                    <a:cxn ang="0">
                      <a:pos x="42" y="0"/>
                    </a:cxn>
                  </a:cxnLst>
                  <a:rect l="0" t="0" r="r" b="b"/>
                  <a:pathLst>
                    <a:path w="50" h="33">
                      <a:moveTo>
                        <a:pt x="42" y="0"/>
                      </a:moveTo>
                      <a:lnTo>
                        <a:pt x="50" y="21"/>
                      </a:lnTo>
                      <a:lnTo>
                        <a:pt x="30" y="29"/>
                      </a:lnTo>
                      <a:lnTo>
                        <a:pt x="10" y="33"/>
                      </a:lnTo>
                      <a:lnTo>
                        <a:pt x="0" y="23"/>
                      </a:lnTo>
                      <a:lnTo>
                        <a:pt x="0" y="11"/>
                      </a:lnTo>
                      <a:lnTo>
                        <a:pt x="10" y="10"/>
                      </a:lnTo>
                      <a:lnTo>
                        <a:pt x="42"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37" name="Freeform 301"/>
                <p:cNvSpPr>
                  <a:spLocks/>
                </p:cNvSpPr>
                <p:nvPr/>
              </p:nvSpPr>
              <p:spPr bwMode="auto">
                <a:xfrm>
                  <a:off x="4556" y="1000"/>
                  <a:ext cx="27" cy="40"/>
                </a:xfrm>
                <a:custGeom>
                  <a:avLst/>
                  <a:gdLst/>
                  <a:ahLst/>
                  <a:cxnLst>
                    <a:cxn ang="0">
                      <a:pos x="23" y="0"/>
                    </a:cxn>
                    <a:cxn ang="0">
                      <a:pos x="13" y="17"/>
                    </a:cxn>
                    <a:cxn ang="0">
                      <a:pos x="0" y="31"/>
                    </a:cxn>
                    <a:cxn ang="0">
                      <a:pos x="16" y="48"/>
                    </a:cxn>
                    <a:cxn ang="0">
                      <a:pos x="32" y="25"/>
                    </a:cxn>
                    <a:cxn ang="0">
                      <a:pos x="32" y="3"/>
                    </a:cxn>
                    <a:cxn ang="0">
                      <a:pos x="23" y="0"/>
                    </a:cxn>
                  </a:cxnLst>
                  <a:rect l="0" t="0" r="r" b="b"/>
                  <a:pathLst>
                    <a:path w="32" h="48">
                      <a:moveTo>
                        <a:pt x="23" y="0"/>
                      </a:moveTo>
                      <a:lnTo>
                        <a:pt x="13" y="17"/>
                      </a:lnTo>
                      <a:lnTo>
                        <a:pt x="0" y="31"/>
                      </a:lnTo>
                      <a:lnTo>
                        <a:pt x="16" y="48"/>
                      </a:lnTo>
                      <a:lnTo>
                        <a:pt x="32" y="25"/>
                      </a:lnTo>
                      <a:lnTo>
                        <a:pt x="32" y="3"/>
                      </a:lnTo>
                      <a:lnTo>
                        <a:pt x="23"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38" name="Freeform 302"/>
                <p:cNvSpPr>
                  <a:spLocks/>
                </p:cNvSpPr>
                <p:nvPr/>
              </p:nvSpPr>
              <p:spPr bwMode="auto">
                <a:xfrm>
                  <a:off x="4587" y="982"/>
                  <a:ext cx="19" cy="24"/>
                </a:xfrm>
                <a:custGeom>
                  <a:avLst/>
                  <a:gdLst/>
                  <a:ahLst/>
                  <a:cxnLst>
                    <a:cxn ang="0">
                      <a:pos x="0" y="0"/>
                    </a:cxn>
                    <a:cxn ang="0">
                      <a:pos x="4" y="29"/>
                    </a:cxn>
                    <a:cxn ang="0">
                      <a:pos x="12" y="29"/>
                    </a:cxn>
                    <a:cxn ang="0">
                      <a:pos x="23" y="14"/>
                    </a:cxn>
                    <a:cxn ang="0">
                      <a:pos x="23" y="3"/>
                    </a:cxn>
                    <a:cxn ang="0">
                      <a:pos x="0" y="0"/>
                    </a:cxn>
                  </a:cxnLst>
                  <a:rect l="0" t="0" r="r" b="b"/>
                  <a:pathLst>
                    <a:path w="23" h="29">
                      <a:moveTo>
                        <a:pt x="0" y="0"/>
                      </a:moveTo>
                      <a:lnTo>
                        <a:pt x="4" y="29"/>
                      </a:lnTo>
                      <a:lnTo>
                        <a:pt x="12" y="29"/>
                      </a:lnTo>
                      <a:lnTo>
                        <a:pt x="23" y="14"/>
                      </a:lnTo>
                      <a:lnTo>
                        <a:pt x="23" y="3"/>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39" name="Freeform 303"/>
                <p:cNvSpPr>
                  <a:spLocks/>
                </p:cNvSpPr>
                <p:nvPr/>
              </p:nvSpPr>
              <p:spPr bwMode="auto">
                <a:xfrm>
                  <a:off x="4469" y="1045"/>
                  <a:ext cx="20" cy="20"/>
                </a:xfrm>
                <a:custGeom>
                  <a:avLst/>
                  <a:gdLst/>
                  <a:ahLst/>
                  <a:cxnLst>
                    <a:cxn ang="0">
                      <a:pos x="0" y="5"/>
                    </a:cxn>
                    <a:cxn ang="0">
                      <a:pos x="19" y="0"/>
                    </a:cxn>
                    <a:cxn ang="0">
                      <a:pos x="24" y="21"/>
                    </a:cxn>
                    <a:cxn ang="0">
                      <a:pos x="4" y="24"/>
                    </a:cxn>
                    <a:cxn ang="0">
                      <a:pos x="0" y="5"/>
                    </a:cxn>
                  </a:cxnLst>
                  <a:rect l="0" t="0" r="r" b="b"/>
                  <a:pathLst>
                    <a:path w="24" h="24">
                      <a:moveTo>
                        <a:pt x="0" y="5"/>
                      </a:moveTo>
                      <a:lnTo>
                        <a:pt x="19" y="0"/>
                      </a:lnTo>
                      <a:lnTo>
                        <a:pt x="24" y="21"/>
                      </a:lnTo>
                      <a:lnTo>
                        <a:pt x="4" y="24"/>
                      </a:lnTo>
                      <a:lnTo>
                        <a:pt x="0" y="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0" name="Freeform 304"/>
                <p:cNvSpPr>
                  <a:spLocks/>
                </p:cNvSpPr>
                <p:nvPr/>
              </p:nvSpPr>
              <p:spPr bwMode="auto">
                <a:xfrm>
                  <a:off x="4407" y="1070"/>
                  <a:ext cx="34" cy="19"/>
                </a:xfrm>
                <a:custGeom>
                  <a:avLst/>
                  <a:gdLst/>
                  <a:ahLst/>
                  <a:cxnLst>
                    <a:cxn ang="0">
                      <a:pos x="18" y="0"/>
                    </a:cxn>
                    <a:cxn ang="0">
                      <a:pos x="40" y="2"/>
                    </a:cxn>
                    <a:cxn ang="0">
                      <a:pos x="40" y="12"/>
                    </a:cxn>
                    <a:cxn ang="0">
                      <a:pos x="26" y="23"/>
                    </a:cxn>
                    <a:cxn ang="0">
                      <a:pos x="9" y="23"/>
                    </a:cxn>
                    <a:cxn ang="0">
                      <a:pos x="0" y="12"/>
                    </a:cxn>
                    <a:cxn ang="0">
                      <a:pos x="18" y="0"/>
                    </a:cxn>
                  </a:cxnLst>
                  <a:rect l="0" t="0" r="r" b="b"/>
                  <a:pathLst>
                    <a:path w="40" h="23">
                      <a:moveTo>
                        <a:pt x="18" y="0"/>
                      </a:moveTo>
                      <a:lnTo>
                        <a:pt x="40" y="2"/>
                      </a:lnTo>
                      <a:lnTo>
                        <a:pt x="40" y="12"/>
                      </a:lnTo>
                      <a:lnTo>
                        <a:pt x="26" y="23"/>
                      </a:lnTo>
                      <a:lnTo>
                        <a:pt x="9" y="23"/>
                      </a:lnTo>
                      <a:lnTo>
                        <a:pt x="0" y="12"/>
                      </a:lnTo>
                      <a:lnTo>
                        <a:pt x="18"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1" name="Freeform 305"/>
                <p:cNvSpPr>
                  <a:spLocks/>
                </p:cNvSpPr>
                <p:nvPr/>
              </p:nvSpPr>
              <p:spPr bwMode="auto">
                <a:xfrm>
                  <a:off x="4384" y="1102"/>
                  <a:ext cx="17" cy="16"/>
                </a:xfrm>
                <a:custGeom>
                  <a:avLst/>
                  <a:gdLst/>
                  <a:ahLst/>
                  <a:cxnLst>
                    <a:cxn ang="0">
                      <a:pos x="0" y="4"/>
                    </a:cxn>
                    <a:cxn ang="0">
                      <a:pos x="21" y="0"/>
                    </a:cxn>
                    <a:cxn ang="0">
                      <a:pos x="21" y="17"/>
                    </a:cxn>
                    <a:cxn ang="0">
                      <a:pos x="0" y="19"/>
                    </a:cxn>
                    <a:cxn ang="0">
                      <a:pos x="0" y="4"/>
                    </a:cxn>
                  </a:cxnLst>
                  <a:rect l="0" t="0" r="r" b="b"/>
                  <a:pathLst>
                    <a:path w="21" h="19">
                      <a:moveTo>
                        <a:pt x="0" y="4"/>
                      </a:moveTo>
                      <a:lnTo>
                        <a:pt x="21" y="0"/>
                      </a:lnTo>
                      <a:lnTo>
                        <a:pt x="21" y="17"/>
                      </a:lnTo>
                      <a:lnTo>
                        <a:pt x="0" y="19"/>
                      </a:lnTo>
                      <a:lnTo>
                        <a:pt x="0" y="4"/>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2" name="Freeform 306"/>
                <p:cNvSpPr>
                  <a:spLocks/>
                </p:cNvSpPr>
                <p:nvPr/>
              </p:nvSpPr>
              <p:spPr bwMode="auto">
                <a:xfrm>
                  <a:off x="4324" y="1117"/>
                  <a:ext cx="55" cy="58"/>
                </a:xfrm>
                <a:custGeom>
                  <a:avLst/>
                  <a:gdLst/>
                  <a:ahLst/>
                  <a:cxnLst>
                    <a:cxn ang="0">
                      <a:pos x="11" y="21"/>
                    </a:cxn>
                    <a:cxn ang="0">
                      <a:pos x="33" y="20"/>
                    </a:cxn>
                    <a:cxn ang="0">
                      <a:pos x="33" y="12"/>
                    </a:cxn>
                    <a:cxn ang="0">
                      <a:pos x="54" y="0"/>
                    </a:cxn>
                    <a:cxn ang="0">
                      <a:pos x="66" y="21"/>
                    </a:cxn>
                    <a:cxn ang="0">
                      <a:pos x="61" y="31"/>
                    </a:cxn>
                    <a:cxn ang="0">
                      <a:pos x="58" y="50"/>
                    </a:cxn>
                    <a:cxn ang="0">
                      <a:pos x="33" y="50"/>
                    </a:cxn>
                    <a:cxn ang="0">
                      <a:pos x="23" y="69"/>
                    </a:cxn>
                    <a:cxn ang="0">
                      <a:pos x="8" y="66"/>
                    </a:cxn>
                    <a:cxn ang="0">
                      <a:pos x="0" y="59"/>
                    </a:cxn>
                    <a:cxn ang="0">
                      <a:pos x="10" y="55"/>
                    </a:cxn>
                    <a:cxn ang="0">
                      <a:pos x="27" y="43"/>
                    </a:cxn>
                    <a:cxn ang="0">
                      <a:pos x="18" y="35"/>
                    </a:cxn>
                    <a:cxn ang="0">
                      <a:pos x="11" y="21"/>
                    </a:cxn>
                  </a:cxnLst>
                  <a:rect l="0" t="0" r="r" b="b"/>
                  <a:pathLst>
                    <a:path w="66" h="69">
                      <a:moveTo>
                        <a:pt x="11" y="21"/>
                      </a:moveTo>
                      <a:lnTo>
                        <a:pt x="33" y="20"/>
                      </a:lnTo>
                      <a:lnTo>
                        <a:pt x="33" y="12"/>
                      </a:lnTo>
                      <a:lnTo>
                        <a:pt x="54" y="0"/>
                      </a:lnTo>
                      <a:lnTo>
                        <a:pt x="66" y="21"/>
                      </a:lnTo>
                      <a:lnTo>
                        <a:pt x="61" y="31"/>
                      </a:lnTo>
                      <a:lnTo>
                        <a:pt x="58" y="50"/>
                      </a:lnTo>
                      <a:lnTo>
                        <a:pt x="33" y="50"/>
                      </a:lnTo>
                      <a:lnTo>
                        <a:pt x="23" y="69"/>
                      </a:lnTo>
                      <a:lnTo>
                        <a:pt x="8" y="66"/>
                      </a:lnTo>
                      <a:lnTo>
                        <a:pt x="0" y="59"/>
                      </a:lnTo>
                      <a:lnTo>
                        <a:pt x="10" y="55"/>
                      </a:lnTo>
                      <a:lnTo>
                        <a:pt x="27" y="43"/>
                      </a:lnTo>
                      <a:lnTo>
                        <a:pt x="18" y="35"/>
                      </a:lnTo>
                      <a:lnTo>
                        <a:pt x="11" y="21"/>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3" name="Freeform 307"/>
                <p:cNvSpPr>
                  <a:spLocks/>
                </p:cNvSpPr>
                <p:nvPr/>
              </p:nvSpPr>
              <p:spPr bwMode="auto">
                <a:xfrm>
                  <a:off x="4274" y="1146"/>
                  <a:ext cx="38" cy="40"/>
                </a:xfrm>
                <a:custGeom>
                  <a:avLst/>
                  <a:gdLst/>
                  <a:ahLst/>
                  <a:cxnLst>
                    <a:cxn ang="0">
                      <a:pos x="0" y="48"/>
                    </a:cxn>
                    <a:cxn ang="0">
                      <a:pos x="27" y="4"/>
                    </a:cxn>
                    <a:cxn ang="0">
                      <a:pos x="46" y="0"/>
                    </a:cxn>
                    <a:cxn ang="0">
                      <a:pos x="42" y="20"/>
                    </a:cxn>
                    <a:cxn ang="0">
                      <a:pos x="23" y="39"/>
                    </a:cxn>
                    <a:cxn ang="0">
                      <a:pos x="0" y="48"/>
                    </a:cxn>
                  </a:cxnLst>
                  <a:rect l="0" t="0" r="r" b="b"/>
                  <a:pathLst>
                    <a:path w="46" h="48">
                      <a:moveTo>
                        <a:pt x="0" y="48"/>
                      </a:moveTo>
                      <a:lnTo>
                        <a:pt x="27" y="4"/>
                      </a:lnTo>
                      <a:lnTo>
                        <a:pt x="46" y="0"/>
                      </a:lnTo>
                      <a:lnTo>
                        <a:pt x="42" y="20"/>
                      </a:lnTo>
                      <a:lnTo>
                        <a:pt x="23" y="39"/>
                      </a:lnTo>
                      <a:lnTo>
                        <a:pt x="0" y="48"/>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4" name="Freeform 308"/>
                <p:cNvSpPr>
                  <a:spLocks/>
                </p:cNvSpPr>
                <p:nvPr/>
              </p:nvSpPr>
              <p:spPr bwMode="auto">
                <a:xfrm>
                  <a:off x="4420" y="1043"/>
                  <a:ext cx="16" cy="15"/>
                </a:xfrm>
                <a:custGeom>
                  <a:avLst/>
                  <a:gdLst/>
                  <a:ahLst/>
                  <a:cxnLst>
                    <a:cxn ang="0">
                      <a:pos x="9" y="0"/>
                    </a:cxn>
                    <a:cxn ang="0">
                      <a:pos x="19" y="11"/>
                    </a:cxn>
                    <a:cxn ang="0">
                      <a:pos x="12" y="18"/>
                    </a:cxn>
                    <a:cxn ang="0">
                      <a:pos x="0" y="18"/>
                    </a:cxn>
                    <a:cxn ang="0">
                      <a:pos x="9" y="0"/>
                    </a:cxn>
                  </a:cxnLst>
                  <a:rect l="0" t="0" r="r" b="b"/>
                  <a:pathLst>
                    <a:path w="19" h="18">
                      <a:moveTo>
                        <a:pt x="9" y="0"/>
                      </a:moveTo>
                      <a:lnTo>
                        <a:pt x="19" y="11"/>
                      </a:lnTo>
                      <a:lnTo>
                        <a:pt x="12" y="18"/>
                      </a:lnTo>
                      <a:lnTo>
                        <a:pt x="0" y="18"/>
                      </a:lnTo>
                      <a:lnTo>
                        <a:pt x="9"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5" name="Freeform 309"/>
                <p:cNvSpPr>
                  <a:spLocks/>
                </p:cNvSpPr>
                <p:nvPr/>
              </p:nvSpPr>
              <p:spPr bwMode="auto">
                <a:xfrm>
                  <a:off x="4440" y="1040"/>
                  <a:ext cx="16" cy="23"/>
                </a:xfrm>
                <a:custGeom>
                  <a:avLst/>
                  <a:gdLst/>
                  <a:ahLst/>
                  <a:cxnLst>
                    <a:cxn ang="0">
                      <a:pos x="5" y="0"/>
                    </a:cxn>
                    <a:cxn ang="0">
                      <a:pos x="0" y="10"/>
                    </a:cxn>
                    <a:cxn ang="0">
                      <a:pos x="8" y="27"/>
                    </a:cxn>
                    <a:cxn ang="0">
                      <a:pos x="19" y="27"/>
                    </a:cxn>
                    <a:cxn ang="0">
                      <a:pos x="20" y="15"/>
                    </a:cxn>
                    <a:cxn ang="0">
                      <a:pos x="5" y="0"/>
                    </a:cxn>
                  </a:cxnLst>
                  <a:rect l="0" t="0" r="r" b="b"/>
                  <a:pathLst>
                    <a:path w="20" h="27">
                      <a:moveTo>
                        <a:pt x="5" y="0"/>
                      </a:moveTo>
                      <a:lnTo>
                        <a:pt x="0" y="10"/>
                      </a:lnTo>
                      <a:lnTo>
                        <a:pt x="8" y="27"/>
                      </a:lnTo>
                      <a:lnTo>
                        <a:pt x="19" y="27"/>
                      </a:lnTo>
                      <a:lnTo>
                        <a:pt x="20" y="15"/>
                      </a:lnTo>
                      <a:lnTo>
                        <a:pt x="5"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6" name="Freeform 310"/>
                <p:cNvSpPr>
                  <a:spLocks/>
                </p:cNvSpPr>
                <p:nvPr/>
              </p:nvSpPr>
              <p:spPr bwMode="auto">
                <a:xfrm>
                  <a:off x="4250" y="1183"/>
                  <a:ext cx="73" cy="83"/>
                </a:xfrm>
                <a:custGeom>
                  <a:avLst/>
                  <a:gdLst/>
                  <a:ahLst/>
                  <a:cxnLst>
                    <a:cxn ang="0">
                      <a:pos x="41" y="10"/>
                    </a:cxn>
                    <a:cxn ang="0">
                      <a:pos x="49" y="10"/>
                    </a:cxn>
                    <a:cxn ang="0">
                      <a:pos x="52" y="35"/>
                    </a:cxn>
                    <a:cxn ang="0">
                      <a:pos x="61" y="27"/>
                    </a:cxn>
                    <a:cxn ang="0">
                      <a:pos x="66" y="11"/>
                    </a:cxn>
                    <a:cxn ang="0">
                      <a:pos x="75" y="2"/>
                    </a:cxn>
                    <a:cxn ang="0">
                      <a:pos x="86" y="0"/>
                    </a:cxn>
                    <a:cxn ang="0">
                      <a:pos x="87" y="8"/>
                    </a:cxn>
                    <a:cxn ang="0">
                      <a:pos x="74" y="14"/>
                    </a:cxn>
                    <a:cxn ang="0">
                      <a:pos x="80" y="20"/>
                    </a:cxn>
                    <a:cxn ang="0">
                      <a:pos x="75" y="54"/>
                    </a:cxn>
                    <a:cxn ang="0">
                      <a:pos x="53" y="54"/>
                    </a:cxn>
                    <a:cxn ang="0">
                      <a:pos x="55" y="69"/>
                    </a:cxn>
                    <a:cxn ang="0">
                      <a:pos x="35" y="82"/>
                    </a:cxn>
                    <a:cxn ang="0">
                      <a:pos x="20" y="80"/>
                    </a:cxn>
                    <a:cxn ang="0">
                      <a:pos x="5" y="99"/>
                    </a:cxn>
                    <a:cxn ang="0">
                      <a:pos x="0" y="90"/>
                    </a:cxn>
                    <a:cxn ang="0">
                      <a:pos x="17" y="65"/>
                    </a:cxn>
                    <a:cxn ang="0">
                      <a:pos x="21" y="51"/>
                    </a:cxn>
                    <a:cxn ang="0">
                      <a:pos x="33" y="42"/>
                    </a:cxn>
                    <a:cxn ang="0">
                      <a:pos x="31" y="27"/>
                    </a:cxn>
                    <a:cxn ang="0">
                      <a:pos x="41" y="10"/>
                    </a:cxn>
                  </a:cxnLst>
                  <a:rect l="0" t="0" r="r" b="b"/>
                  <a:pathLst>
                    <a:path w="87" h="99">
                      <a:moveTo>
                        <a:pt x="41" y="10"/>
                      </a:moveTo>
                      <a:lnTo>
                        <a:pt x="49" y="10"/>
                      </a:lnTo>
                      <a:lnTo>
                        <a:pt x="52" y="35"/>
                      </a:lnTo>
                      <a:lnTo>
                        <a:pt x="61" y="27"/>
                      </a:lnTo>
                      <a:lnTo>
                        <a:pt x="66" y="11"/>
                      </a:lnTo>
                      <a:lnTo>
                        <a:pt x="75" y="2"/>
                      </a:lnTo>
                      <a:lnTo>
                        <a:pt x="86" y="0"/>
                      </a:lnTo>
                      <a:lnTo>
                        <a:pt x="87" y="8"/>
                      </a:lnTo>
                      <a:lnTo>
                        <a:pt x="74" y="14"/>
                      </a:lnTo>
                      <a:lnTo>
                        <a:pt x="80" y="20"/>
                      </a:lnTo>
                      <a:lnTo>
                        <a:pt x="75" y="54"/>
                      </a:lnTo>
                      <a:lnTo>
                        <a:pt x="53" y="54"/>
                      </a:lnTo>
                      <a:lnTo>
                        <a:pt x="55" y="69"/>
                      </a:lnTo>
                      <a:lnTo>
                        <a:pt x="35" y="82"/>
                      </a:lnTo>
                      <a:lnTo>
                        <a:pt x="20" y="80"/>
                      </a:lnTo>
                      <a:lnTo>
                        <a:pt x="5" y="99"/>
                      </a:lnTo>
                      <a:lnTo>
                        <a:pt x="0" y="90"/>
                      </a:lnTo>
                      <a:lnTo>
                        <a:pt x="17" y="65"/>
                      </a:lnTo>
                      <a:lnTo>
                        <a:pt x="21" y="51"/>
                      </a:lnTo>
                      <a:lnTo>
                        <a:pt x="33" y="42"/>
                      </a:lnTo>
                      <a:lnTo>
                        <a:pt x="31" y="27"/>
                      </a:lnTo>
                      <a:lnTo>
                        <a:pt x="41" y="1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7" name="Freeform 311"/>
                <p:cNvSpPr>
                  <a:spLocks/>
                </p:cNvSpPr>
                <p:nvPr/>
              </p:nvSpPr>
              <p:spPr bwMode="auto">
                <a:xfrm>
                  <a:off x="4232" y="1176"/>
                  <a:ext cx="37" cy="48"/>
                </a:xfrm>
                <a:custGeom>
                  <a:avLst/>
                  <a:gdLst/>
                  <a:ahLst/>
                  <a:cxnLst>
                    <a:cxn ang="0">
                      <a:pos x="0" y="24"/>
                    </a:cxn>
                    <a:cxn ang="0">
                      <a:pos x="22" y="23"/>
                    </a:cxn>
                    <a:cxn ang="0">
                      <a:pos x="31" y="0"/>
                    </a:cxn>
                    <a:cxn ang="0">
                      <a:pos x="40" y="1"/>
                    </a:cxn>
                    <a:cxn ang="0">
                      <a:pos x="44" y="47"/>
                    </a:cxn>
                    <a:cxn ang="0">
                      <a:pos x="32" y="58"/>
                    </a:cxn>
                    <a:cxn ang="0">
                      <a:pos x="0" y="51"/>
                    </a:cxn>
                    <a:cxn ang="0">
                      <a:pos x="0" y="24"/>
                    </a:cxn>
                  </a:cxnLst>
                  <a:rect l="0" t="0" r="r" b="b"/>
                  <a:pathLst>
                    <a:path w="44" h="58">
                      <a:moveTo>
                        <a:pt x="0" y="24"/>
                      </a:moveTo>
                      <a:lnTo>
                        <a:pt x="22" y="23"/>
                      </a:lnTo>
                      <a:lnTo>
                        <a:pt x="31" y="0"/>
                      </a:lnTo>
                      <a:lnTo>
                        <a:pt x="40" y="1"/>
                      </a:lnTo>
                      <a:lnTo>
                        <a:pt x="44" y="47"/>
                      </a:lnTo>
                      <a:lnTo>
                        <a:pt x="32" y="58"/>
                      </a:lnTo>
                      <a:lnTo>
                        <a:pt x="0" y="51"/>
                      </a:lnTo>
                      <a:lnTo>
                        <a:pt x="0" y="24"/>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8" name="Freeform 312"/>
                <p:cNvSpPr>
                  <a:spLocks/>
                </p:cNvSpPr>
                <p:nvPr/>
              </p:nvSpPr>
              <p:spPr bwMode="auto">
                <a:xfrm>
                  <a:off x="4106" y="1229"/>
                  <a:ext cx="154" cy="83"/>
                </a:xfrm>
                <a:custGeom>
                  <a:avLst/>
                  <a:gdLst/>
                  <a:ahLst/>
                  <a:cxnLst>
                    <a:cxn ang="0">
                      <a:pos x="0" y="99"/>
                    </a:cxn>
                    <a:cxn ang="0">
                      <a:pos x="14" y="57"/>
                    </a:cxn>
                    <a:cxn ang="0">
                      <a:pos x="30" y="41"/>
                    </a:cxn>
                    <a:cxn ang="0">
                      <a:pos x="42" y="46"/>
                    </a:cxn>
                    <a:cxn ang="0">
                      <a:pos x="47" y="41"/>
                    </a:cxn>
                    <a:cxn ang="0">
                      <a:pos x="54" y="41"/>
                    </a:cxn>
                    <a:cxn ang="0">
                      <a:pos x="51" y="53"/>
                    </a:cxn>
                    <a:cxn ang="0">
                      <a:pos x="70" y="23"/>
                    </a:cxn>
                    <a:cxn ang="0">
                      <a:pos x="84" y="22"/>
                    </a:cxn>
                    <a:cxn ang="0">
                      <a:pos x="93" y="13"/>
                    </a:cxn>
                    <a:cxn ang="0">
                      <a:pos x="107" y="23"/>
                    </a:cxn>
                    <a:cxn ang="0">
                      <a:pos x="117" y="30"/>
                    </a:cxn>
                    <a:cxn ang="0">
                      <a:pos x="120" y="30"/>
                    </a:cxn>
                    <a:cxn ang="0">
                      <a:pos x="127" y="29"/>
                    </a:cxn>
                    <a:cxn ang="0">
                      <a:pos x="134" y="19"/>
                    </a:cxn>
                    <a:cxn ang="0">
                      <a:pos x="160" y="19"/>
                    </a:cxn>
                    <a:cxn ang="0">
                      <a:pos x="160" y="10"/>
                    </a:cxn>
                    <a:cxn ang="0">
                      <a:pos x="158" y="0"/>
                    </a:cxn>
                    <a:cxn ang="0">
                      <a:pos x="185" y="0"/>
                    </a:cxn>
                    <a:cxn ang="0">
                      <a:pos x="169" y="7"/>
                    </a:cxn>
                    <a:cxn ang="0">
                      <a:pos x="169" y="18"/>
                    </a:cxn>
                    <a:cxn ang="0">
                      <a:pos x="174" y="18"/>
                    </a:cxn>
                    <a:cxn ang="0">
                      <a:pos x="158" y="46"/>
                    </a:cxn>
                    <a:cxn ang="0">
                      <a:pos x="150" y="46"/>
                    </a:cxn>
                    <a:cxn ang="0">
                      <a:pos x="115" y="66"/>
                    </a:cxn>
                    <a:cxn ang="0">
                      <a:pos x="111" y="48"/>
                    </a:cxn>
                    <a:cxn ang="0">
                      <a:pos x="121" y="37"/>
                    </a:cxn>
                    <a:cxn ang="0">
                      <a:pos x="120" y="34"/>
                    </a:cxn>
                    <a:cxn ang="0">
                      <a:pos x="112" y="34"/>
                    </a:cxn>
                    <a:cxn ang="0">
                      <a:pos x="99" y="48"/>
                    </a:cxn>
                    <a:cxn ang="0">
                      <a:pos x="89" y="57"/>
                    </a:cxn>
                    <a:cxn ang="0">
                      <a:pos x="81" y="65"/>
                    </a:cxn>
                    <a:cxn ang="0">
                      <a:pos x="62" y="62"/>
                    </a:cxn>
                    <a:cxn ang="0">
                      <a:pos x="54" y="54"/>
                    </a:cxn>
                    <a:cxn ang="0">
                      <a:pos x="47" y="61"/>
                    </a:cxn>
                    <a:cxn ang="0">
                      <a:pos x="31" y="77"/>
                    </a:cxn>
                    <a:cxn ang="0">
                      <a:pos x="20" y="77"/>
                    </a:cxn>
                    <a:cxn ang="0">
                      <a:pos x="16" y="87"/>
                    </a:cxn>
                    <a:cxn ang="0">
                      <a:pos x="0" y="99"/>
                    </a:cxn>
                  </a:cxnLst>
                  <a:rect l="0" t="0" r="r" b="b"/>
                  <a:pathLst>
                    <a:path w="185" h="99">
                      <a:moveTo>
                        <a:pt x="0" y="99"/>
                      </a:moveTo>
                      <a:lnTo>
                        <a:pt x="14" y="57"/>
                      </a:lnTo>
                      <a:lnTo>
                        <a:pt x="30" y="41"/>
                      </a:lnTo>
                      <a:lnTo>
                        <a:pt x="42" y="46"/>
                      </a:lnTo>
                      <a:lnTo>
                        <a:pt x="47" y="41"/>
                      </a:lnTo>
                      <a:lnTo>
                        <a:pt x="54" y="41"/>
                      </a:lnTo>
                      <a:lnTo>
                        <a:pt x="51" y="53"/>
                      </a:lnTo>
                      <a:lnTo>
                        <a:pt x="70" y="23"/>
                      </a:lnTo>
                      <a:lnTo>
                        <a:pt x="84" y="22"/>
                      </a:lnTo>
                      <a:lnTo>
                        <a:pt x="93" y="13"/>
                      </a:lnTo>
                      <a:lnTo>
                        <a:pt x="107" y="23"/>
                      </a:lnTo>
                      <a:lnTo>
                        <a:pt x="117" y="30"/>
                      </a:lnTo>
                      <a:lnTo>
                        <a:pt x="120" y="30"/>
                      </a:lnTo>
                      <a:lnTo>
                        <a:pt x="127" y="29"/>
                      </a:lnTo>
                      <a:lnTo>
                        <a:pt x="134" y="19"/>
                      </a:lnTo>
                      <a:lnTo>
                        <a:pt x="160" y="19"/>
                      </a:lnTo>
                      <a:lnTo>
                        <a:pt x="160" y="10"/>
                      </a:lnTo>
                      <a:lnTo>
                        <a:pt x="158" y="0"/>
                      </a:lnTo>
                      <a:lnTo>
                        <a:pt x="185" y="0"/>
                      </a:lnTo>
                      <a:lnTo>
                        <a:pt x="169" y="7"/>
                      </a:lnTo>
                      <a:lnTo>
                        <a:pt x="169" y="18"/>
                      </a:lnTo>
                      <a:lnTo>
                        <a:pt x="174" y="18"/>
                      </a:lnTo>
                      <a:lnTo>
                        <a:pt x="158" y="46"/>
                      </a:lnTo>
                      <a:lnTo>
                        <a:pt x="150" y="46"/>
                      </a:lnTo>
                      <a:lnTo>
                        <a:pt x="115" y="66"/>
                      </a:lnTo>
                      <a:lnTo>
                        <a:pt x="111" y="48"/>
                      </a:lnTo>
                      <a:lnTo>
                        <a:pt x="121" y="37"/>
                      </a:lnTo>
                      <a:lnTo>
                        <a:pt x="120" y="34"/>
                      </a:lnTo>
                      <a:lnTo>
                        <a:pt x="112" y="34"/>
                      </a:lnTo>
                      <a:lnTo>
                        <a:pt x="99" y="48"/>
                      </a:lnTo>
                      <a:lnTo>
                        <a:pt x="89" y="57"/>
                      </a:lnTo>
                      <a:lnTo>
                        <a:pt x="81" y="65"/>
                      </a:lnTo>
                      <a:lnTo>
                        <a:pt x="62" y="62"/>
                      </a:lnTo>
                      <a:lnTo>
                        <a:pt x="54" y="54"/>
                      </a:lnTo>
                      <a:lnTo>
                        <a:pt x="47" y="61"/>
                      </a:lnTo>
                      <a:lnTo>
                        <a:pt x="31" y="77"/>
                      </a:lnTo>
                      <a:lnTo>
                        <a:pt x="20" y="77"/>
                      </a:lnTo>
                      <a:lnTo>
                        <a:pt x="16" y="87"/>
                      </a:lnTo>
                      <a:lnTo>
                        <a:pt x="0" y="99"/>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9" name="Freeform 313"/>
                <p:cNvSpPr>
                  <a:spLocks/>
                </p:cNvSpPr>
                <p:nvPr/>
              </p:nvSpPr>
              <p:spPr bwMode="auto">
                <a:xfrm>
                  <a:off x="4114" y="1462"/>
                  <a:ext cx="24" cy="25"/>
                </a:xfrm>
                <a:custGeom>
                  <a:avLst/>
                  <a:gdLst/>
                  <a:ahLst/>
                  <a:cxnLst>
                    <a:cxn ang="0">
                      <a:pos x="20" y="0"/>
                    </a:cxn>
                    <a:cxn ang="0">
                      <a:pos x="29" y="0"/>
                    </a:cxn>
                    <a:cxn ang="0">
                      <a:pos x="24" y="19"/>
                    </a:cxn>
                    <a:cxn ang="0">
                      <a:pos x="6" y="30"/>
                    </a:cxn>
                    <a:cxn ang="0">
                      <a:pos x="0" y="24"/>
                    </a:cxn>
                    <a:cxn ang="0">
                      <a:pos x="20" y="0"/>
                    </a:cxn>
                  </a:cxnLst>
                  <a:rect l="0" t="0" r="r" b="b"/>
                  <a:pathLst>
                    <a:path w="29" h="30">
                      <a:moveTo>
                        <a:pt x="20" y="0"/>
                      </a:moveTo>
                      <a:lnTo>
                        <a:pt x="29" y="0"/>
                      </a:lnTo>
                      <a:lnTo>
                        <a:pt x="24" y="19"/>
                      </a:lnTo>
                      <a:lnTo>
                        <a:pt x="6" y="30"/>
                      </a:lnTo>
                      <a:lnTo>
                        <a:pt x="0" y="24"/>
                      </a:lnTo>
                      <a:lnTo>
                        <a:pt x="2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0" name="Freeform 314"/>
                <p:cNvSpPr>
                  <a:spLocks/>
                </p:cNvSpPr>
                <p:nvPr/>
              </p:nvSpPr>
              <p:spPr bwMode="auto">
                <a:xfrm>
                  <a:off x="4085" y="1508"/>
                  <a:ext cx="24" cy="17"/>
                </a:xfrm>
                <a:custGeom>
                  <a:avLst/>
                  <a:gdLst/>
                  <a:ahLst/>
                  <a:cxnLst>
                    <a:cxn ang="0">
                      <a:pos x="9" y="0"/>
                    </a:cxn>
                    <a:cxn ang="0">
                      <a:pos x="29" y="4"/>
                    </a:cxn>
                    <a:cxn ang="0">
                      <a:pos x="10" y="18"/>
                    </a:cxn>
                    <a:cxn ang="0">
                      <a:pos x="0" y="20"/>
                    </a:cxn>
                    <a:cxn ang="0">
                      <a:pos x="9" y="0"/>
                    </a:cxn>
                  </a:cxnLst>
                  <a:rect l="0" t="0" r="r" b="b"/>
                  <a:pathLst>
                    <a:path w="29" h="20">
                      <a:moveTo>
                        <a:pt x="9" y="0"/>
                      </a:moveTo>
                      <a:lnTo>
                        <a:pt x="29" y="4"/>
                      </a:lnTo>
                      <a:lnTo>
                        <a:pt x="10" y="18"/>
                      </a:lnTo>
                      <a:lnTo>
                        <a:pt x="0" y="20"/>
                      </a:lnTo>
                      <a:lnTo>
                        <a:pt x="9"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1" name="Freeform 315"/>
                <p:cNvSpPr>
                  <a:spLocks/>
                </p:cNvSpPr>
                <p:nvPr/>
              </p:nvSpPr>
              <p:spPr bwMode="auto">
                <a:xfrm>
                  <a:off x="4063" y="1562"/>
                  <a:ext cx="13" cy="14"/>
                </a:xfrm>
                <a:custGeom>
                  <a:avLst/>
                  <a:gdLst/>
                  <a:ahLst/>
                  <a:cxnLst>
                    <a:cxn ang="0">
                      <a:pos x="3" y="3"/>
                    </a:cxn>
                    <a:cxn ang="0">
                      <a:pos x="16" y="0"/>
                    </a:cxn>
                    <a:cxn ang="0">
                      <a:pos x="14" y="16"/>
                    </a:cxn>
                    <a:cxn ang="0">
                      <a:pos x="0" y="16"/>
                    </a:cxn>
                    <a:cxn ang="0">
                      <a:pos x="3" y="3"/>
                    </a:cxn>
                  </a:cxnLst>
                  <a:rect l="0" t="0" r="r" b="b"/>
                  <a:pathLst>
                    <a:path w="16" h="16">
                      <a:moveTo>
                        <a:pt x="3" y="3"/>
                      </a:moveTo>
                      <a:lnTo>
                        <a:pt x="16" y="0"/>
                      </a:lnTo>
                      <a:lnTo>
                        <a:pt x="14" y="16"/>
                      </a:lnTo>
                      <a:lnTo>
                        <a:pt x="0" y="16"/>
                      </a:lnTo>
                      <a:lnTo>
                        <a:pt x="3" y="3"/>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2" name="Freeform 316"/>
                <p:cNvSpPr>
                  <a:spLocks/>
                </p:cNvSpPr>
                <p:nvPr/>
              </p:nvSpPr>
              <p:spPr bwMode="auto">
                <a:xfrm>
                  <a:off x="4026" y="1576"/>
                  <a:ext cx="30" cy="25"/>
                </a:xfrm>
                <a:custGeom>
                  <a:avLst/>
                  <a:gdLst/>
                  <a:ahLst/>
                  <a:cxnLst>
                    <a:cxn ang="0">
                      <a:pos x="0" y="12"/>
                    </a:cxn>
                    <a:cxn ang="0">
                      <a:pos x="20" y="0"/>
                    </a:cxn>
                    <a:cxn ang="0">
                      <a:pos x="20" y="7"/>
                    </a:cxn>
                    <a:cxn ang="0">
                      <a:pos x="35" y="11"/>
                    </a:cxn>
                    <a:cxn ang="0">
                      <a:pos x="29" y="23"/>
                    </a:cxn>
                    <a:cxn ang="0">
                      <a:pos x="23" y="30"/>
                    </a:cxn>
                    <a:cxn ang="0">
                      <a:pos x="15" y="20"/>
                    </a:cxn>
                    <a:cxn ang="0">
                      <a:pos x="1" y="20"/>
                    </a:cxn>
                    <a:cxn ang="0">
                      <a:pos x="0" y="12"/>
                    </a:cxn>
                  </a:cxnLst>
                  <a:rect l="0" t="0" r="r" b="b"/>
                  <a:pathLst>
                    <a:path w="35" h="30">
                      <a:moveTo>
                        <a:pt x="0" y="12"/>
                      </a:moveTo>
                      <a:lnTo>
                        <a:pt x="20" y="0"/>
                      </a:lnTo>
                      <a:lnTo>
                        <a:pt x="20" y="7"/>
                      </a:lnTo>
                      <a:lnTo>
                        <a:pt x="35" y="11"/>
                      </a:lnTo>
                      <a:lnTo>
                        <a:pt x="29" y="23"/>
                      </a:lnTo>
                      <a:lnTo>
                        <a:pt x="23" y="30"/>
                      </a:lnTo>
                      <a:lnTo>
                        <a:pt x="15" y="20"/>
                      </a:lnTo>
                      <a:lnTo>
                        <a:pt x="1" y="20"/>
                      </a:lnTo>
                      <a:lnTo>
                        <a:pt x="0" y="12"/>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3" name="Freeform 317"/>
                <p:cNvSpPr>
                  <a:spLocks/>
                </p:cNvSpPr>
                <p:nvPr/>
              </p:nvSpPr>
              <p:spPr bwMode="auto">
                <a:xfrm>
                  <a:off x="3896" y="1694"/>
                  <a:ext cx="41" cy="37"/>
                </a:xfrm>
                <a:custGeom>
                  <a:avLst/>
                  <a:gdLst/>
                  <a:ahLst/>
                  <a:cxnLst>
                    <a:cxn ang="0">
                      <a:pos x="2" y="45"/>
                    </a:cxn>
                    <a:cxn ang="0">
                      <a:pos x="2" y="37"/>
                    </a:cxn>
                    <a:cxn ang="0">
                      <a:pos x="21" y="31"/>
                    </a:cxn>
                    <a:cxn ang="0">
                      <a:pos x="22" y="19"/>
                    </a:cxn>
                    <a:cxn ang="0">
                      <a:pos x="0" y="19"/>
                    </a:cxn>
                    <a:cxn ang="0">
                      <a:pos x="0" y="11"/>
                    </a:cxn>
                    <a:cxn ang="0">
                      <a:pos x="27" y="8"/>
                    </a:cxn>
                    <a:cxn ang="0">
                      <a:pos x="39" y="0"/>
                    </a:cxn>
                    <a:cxn ang="0">
                      <a:pos x="39" y="12"/>
                    </a:cxn>
                    <a:cxn ang="0">
                      <a:pos x="28" y="20"/>
                    </a:cxn>
                    <a:cxn ang="0">
                      <a:pos x="28" y="26"/>
                    </a:cxn>
                    <a:cxn ang="0">
                      <a:pos x="41" y="26"/>
                    </a:cxn>
                    <a:cxn ang="0">
                      <a:pos x="49" y="34"/>
                    </a:cxn>
                    <a:cxn ang="0">
                      <a:pos x="47" y="43"/>
                    </a:cxn>
                    <a:cxn ang="0">
                      <a:pos x="2" y="45"/>
                    </a:cxn>
                  </a:cxnLst>
                  <a:rect l="0" t="0" r="r" b="b"/>
                  <a:pathLst>
                    <a:path w="49" h="45">
                      <a:moveTo>
                        <a:pt x="2" y="45"/>
                      </a:moveTo>
                      <a:lnTo>
                        <a:pt x="2" y="37"/>
                      </a:lnTo>
                      <a:lnTo>
                        <a:pt x="21" y="31"/>
                      </a:lnTo>
                      <a:lnTo>
                        <a:pt x="22" y="19"/>
                      </a:lnTo>
                      <a:lnTo>
                        <a:pt x="0" y="19"/>
                      </a:lnTo>
                      <a:lnTo>
                        <a:pt x="0" y="11"/>
                      </a:lnTo>
                      <a:lnTo>
                        <a:pt x="27" y="8"/>
                      </a:lnTo>
                      <a:lnTo>
                        <a:pt x="39" y="0"/>
                      </a:lnTo>
                      <a:lnTo>
                        <a:pt x="39" y="12"/>
                      </a:lnTo>
                      <a:lnTo>
                        <a:pt x="28" y="20"/>
                      </a:lnTo>
                      <a:lnTo>
                        <a:pt x="28" y="26"/>
                      </a:lnTo>
                      <a:lnTo>
                        <a:pt x="41" y="26"/>
                      </a:lnTo>
                      <a:lnTo>
                        <a:pt x="49" y="34"/>
                      </a:lnTo>
                      <a:lnTo>
                        <a:pt x="47" y="43"/>
                      </a:lnTo>
                      <a:lnTo>
                        <a:pt x="2" y="4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4" name="Freeform 318"/>
                <p:cNvSpPr>
                  <a:spLocks/>
                </p:cNvSpPr>
                <p:nvPr/>
              </p:nvSpPr>
              <p:spPr bwMode="auto">
                <a:xfrm>
                  <a:off x="3870" y="1731"/>
                  <a:ext cx="27" cy="24"/>
                </a:xfrm>
                <a:custGeom>
                  <a:avLst/>
                  <a:gdLst/>
                  <a:ahLst/>
                  <a:cxnLst>
                    <a:cxn ang="0">
                      <a:pos x="1" y="5"/>
                    </a:cxn>
                    <a:cxn ang="0">
                      <a:pos x="23" y="0"/>
                    </a:cxn>
                    <a:cxn ang="0">
                      <a:pos x="32" y="24"/>
                    </a:cxn>
                    <a:cxn ang="0">
                      <a:pos x="0" y="28"/>
                    </a:cxn>
                    <a:cxn ang="0">
                      <a:pos x="1" y="5"/>
                    </a:cxn>
                  </a:cxnLst>
                  <a:rect l="0" t="0" r="r" b="b"/>
                  <a:pathLst>
                    <a:path w="32" h="28">
                      <a:moveTo>
                        <a:pt x="1" y="5"/>
                      </a:moveTo>
                      <a:lnTo>
                        <a:pt x="23" y="0"/>
                      </a:lnTo>
                      <a:lnTo>
                        <a:pt x="32" y="24"/>
                      </a:lnTo>
                      <a:lnTo>
                        <a:pt x="0" y="28"/>
                      </a:lnTo>
                      <a:lnTo>
                        <a:pt x="1" y="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5" name="Freeform 319"/>
                <p:cNvSpPr>
                  <a:spLocks/>
                </p:cNvSpPr>
                <p:nvPr/>
              </p:nvSpPr>
              <p:spPr bwMode="auto">
                <a:xfrm>
                  <a:off x="3798" y="1774"/>
                  <a:ext cx="14" cy="14"/>
                </a:xfrm>
                <a:custGeom>
                  <a:avLst/>
                  <a:gdLst/>
                  <a:ahLst/>
                  <a:cxnLst>
                    <a:cxn ang="0">
                      <a:pos x="0" y="9"/>
                    </a:cxn>
                    <a:cxn ang="0">
                      <a:pos x="16" y="0"/>
                    </a:cxn>
                    <a:cxn ang="0">
                      <a:pos x="14" y="17"/>
                    </a:cxn>
                    <a:cxn ang="0">
                      <a:pos x="2" y="17"/>
                    </a:cxn>
                    <a:cxn ang="0">
                      <a:pos x="0" y="9"/>
                    </a:cxn>
                  </a:cxnLst>
                  <a:rect l="0" t="0" r="r" b="b"/>
                  <a:pathLst>
                    <a:path w="16" h="17">
                      <a:moveTo>
                        <a:pt x="0" y="9"/>
                      </a:moveTo>
                      <a:lnTo>
                        <a:pt x="16" y="0"/>
                      </a:lnTo>
                      <a:lnTo>
                        <a:pt x="14" y="17"/>
                      </a:lnTo>
                      <a:lnTo>
                        <a:pt x="2" y="17"/>
                      </a:lnTo>
                      <a:lnTo>
                        <a:pt x="0" y="9"/>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6" name="Freeform 320"/>
                <p:cNvSpPr>
                  <a:spLocks/>
                </p:cNvSpPr>
                <p:nvPr/>
              </p:nvSpPr>
              <p:spPr bwMode="auto">
                <a:xfrm>
                  <a:off x="3734" y="1812"/>
                  <a:ext cx="30" cy="19"/>
                </a:xfrm>
                <a:custGeom>
                  <a:avLst/>
                  <a:gdLst/>
                  <a:ahLst/>
                  <a:cxnLst>
                    <a:cxn ang="0">
                      <a:pos x="0" y="10"/>
                    </a:cxn>
                    <a:cxn ang="0">
                      <a:pos x="29" y="0"/>
                    </a:cxn>
                    <a:cxn ang="0">
                      <a:pos x="36" y="10"/>
                    </a:cxn>
                    <a:cxn ang="0">
                      <a:pos x="24" y="23"/>
                    </a:cxn>
                    <a:cxn ang="0">
                      <a:pos x="1" y="20"/>
                    </a:cxn>
                    <a:cxn ang="0">
                      <a:pos x="0" y="10"/>
                    </a:cxn>
                  </a:cxnLst>
                  <a:rect l="0" t="0" r="r" b="b"/>
                  <a:pathLst>
                    <a:path w="36" h="23">
                      <a:moveTo>
                        <a:pt x="0" y="10"/>
                      </a:moveTo>
                      <a:lnTo>
                        <a:pt x="29" y="0"/>
                      </a:lnTo>
                      <a:lnTo>
                        <a:pt x="36" y="10"/>
                      </a:lnTo>
                      <a:lnTo>
                        <a:pt x="24" y="23"/>
                      </a:lnTo>
                      <a:lnTo>
                        <a:pt x="1" y="20"/>
                      </a:lnTo>
                      <a:lnTo>
                        <a:pt x="0" y="1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7" name="Freeform 321"/>
                <p:cNvSpPr>
                  <a:spLocks/>
                </p:cNvSpPr>
                <p:nvPr/>
              </p:nvSpPr>
              <p:spPr bwMode="auto">
                <a:xfrm>
                  <a:off x="3696" y="1856"/>
                  <a:ext cx="16" cy="13"/>
                </a:xfrm>
                <a:custGeom>
                  <a:avLst/>
                  <a:gdLst/>
                  <a:ahLst/>
                  <a:cxnLst>
                    <a:cxn ang="0">
                      <a:pos x="3" y="0"/>
                    </a:cxn>
                    <a:cxn ang="0">
                      <a:pos x="19" y="7"/>
                    </a:cxn>
                    <a:cxn ang="0">
                      <a:pos x="15" y="16"/>
                    </a:cxn>
                    <a:cxn ang="0">
                      <a:pos x="0" y="16"/>
                    </a:cxn>
                    <a:cxn ang="0">
                      <a:pos x="3" y="0"/>
                    </a:cxn>
                  </a:cxnLst>
                  <a:rect l="0" t="0" r="r" b="b"/>
                  <a:pathLst>
                    <a:path w="19" h="16">
                      <a:moveTo>
                        <a:pt x="3" y="0"/>
                      </a:moveTo>
                      <a:lnTo>
                        <a:pt x="19" y="7"/>
                      </a:lnTo>
                      <a:lnTo>
                        <a:pt x="15" y="16"/>
                      </a:lnTo>
                      <a:lnTo>
                        <a:pt x="0" y="16"/>
                      </a:lnTo>
                      <a:lnTo>
                        <a:pt x="3"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8" name="Freeform 322"/>
                <p:cNvSpPr>
                  <a:spLocks/>
                </p:cNvSpPr>
                <p:nvPr/>
              </p:nvSpPr>
              <p:spPr bwMode="auto">
                <a:xfrm>
                  <a:off x="3661" y="1936"/>
                  <a:ext cx="25" cy="19"/>
                </a:xfrm>
                <a:custGeom>
                  <a:avLst/>
                  <a:gdLst/>
                  <a:ahLst/>
                  <a:cxnLst>
                    <a:cxn ang="0">
                      <a:pos x="0" y="16"/>
                    </a:cxn>
                    <a:cxn ang="0">
                      <a:pos x="15" y="0"/>
                    </a:cxn>
                    <a:cxn ang="0">
                      <a:pos x="30" y="2"/>
                    </a:cxn>
                    <a:cxn ang="0">
                      <a:pos x="31" y="8"/>
                    </a:cxn>
                    <a:cxn ang="0">
                      <a:pos x="8" y="23"/>
                    </a:cxn>
                    <a:cxn ang="0">
                      <a:pos x="0" y="16"/>
                    </a:cxn>
                  </a:cxnLst>
                  <a:rect l="0" t="0" r="r" b="b"/>
                  <a:pathLst>
                    <a:path w="31" h="23">
                      <a:moveTo>
                        <a:pt x="0" y="16"/>
                      </a:moveTo>
                      <a:lnTo>
                        <a:pt x="15" y="0"/>
                      </a:lnTo>
                      <a:lnTo>
                        <a:pt x="30" y="2"/>
                      </a:lnTo>
                      <a:lnTo>
                        <a:pt x="31" y="8"/>
                      </a:lnTo>
                      <a:lnTo>
                        <a:pt x="8" y="23"/>
                      </a:lnTo>
                      <a:lnTo>
                        <a:pt x="0" y="16"/>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9" name="Freeform 323"/>
                <p:cNvSpPr>
                  <a:spLocks/>
                </p:cNvSpPr>
                <p:nvPr/>
              </p:nvSpPr>
              <p:spPr bwMode="auto">
                <a:xfrm>
                  <a:off x="3657" y="2058"/>
                  <a:ext cx="15" cy="21"/>
                </a:xfrm>
                <a:custGeom>
                  <a:avLst/>
                  <a:gdLst/>
                  <a:ahLst/>
                  <a:cxnLst>
                    <a:cxn ang="0">
                      <a:pos x="0" y="21"/>
                    </a:cxn>
                    <a:cxn ang="0">
                      <a:pos x="0" y="3"/>
                    </a:cxn>
                    <a:cxn ang="0">
                      <a:pos x="16" y="0"/>
                    </a:cxn>
                    <a:cxn ang="0">
                      <a:pos x="18" y="18"/>
                    </a:cxn>
                    <a:cxn ang="0">
                      <a:pos x="18" y="25"/>
                    </a:cxn>
                    <a:cxn ang="0">
                      <a:pos x="0" y="21"/>
                    </a:cxn>
                  </a:cxnLst>
                  <a:rect l="0" t="0" r="r" b="b"/>
                  <a:pathLst>
                    <a:path w="18" h="25">
                      <a:moveTo>
                        <a:pt x="0" y="21"/>
                      </a:moveTo>
                      <a:lnTo>
                        <a:pt x="0" y="3"/>
                      </a:lnTo>
                      <a:lnTo>
                        <a:pt x="16" y="0"/>
                      </a:lnTo>
                      <a:lnTo>
                        <a:pt x="18" y="18"/>
                      </a:lnTo>
                      <a:lnTo>
                        <a:pt x="18" y="25"/>
                      </a:lnTo>
                      <a:lnTo>
                        <a:pt x="0" y="21"/>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0" name="Freeform 324"/>
                <p:cNvSpPr>
                  <a:spLocks/>
                </p:cNvSpPr>
                <p:nvPr/>
              </p:nvSpPr>
              <p:spPr bwMode="auto">
                <a:xfrm>
                  <a:off x="3645" y="2076"/>
                  <a:ext cx="18" cy="24"/>
                </a:xfrm>
                <a:custGeom>
                  <a:avLst/>
                  <a:gdLst/>
                  <a:ahLst/>
                  <a:cxnLst>
                    <a:cxn ang="0">
                      <a:pos x="11" y="0"/>
                    </a:cxn>
                    <a:cxn ang="0">
                      <a:pos x="22" y="9"/>
                    </a:cxn>
                    <a:cxn ang="0">
                      <a:pos x="2" y="28"/>
                    </a:cxn>
                    <a:cxn ang="0">
                      <a:pos x="0" y="19"/>
                    </a:cxn>
                    <a:cxn ang="0">
                      <a:pos x="11" y="0"/>
                    </a:cxn>
                  </a:cxnLst>
                  <a:rect l="0" t="0" r="r" b="b"/>
                  <a:pathLst>
                    <a:path w="22" h="28">
                      <a:moveTo>
                        <a:pt x="11" y="0"/>
                      </a:moveTo>
                      <a:lnTo>
                        <a:pt x="22" y="9"/>
                      </a:lnTo>
                      <a:lnTo>
                        <a:pt x="2" y="28"/>
                      </a:lnTo>
                      <a:lnTo>
                        <a:pt x="0" y="19"/>
                      </a:lnTo>
                      <a:lnTo>
                        <a:pt x="11"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1" name="Freeform 325"/>
                <p:cNvSpPr>
                  <a:spLocks/>
                </p:cNvSpPr>
                <p:nvPr/>
              </p:nvSpPr>
              <p:spPr bwMode="auto">
                <a:xfrm>
                  <a:off x="3654" y="2155"/>
                  <a:ext cx="15" cy="10"/>
                </a:xfrm>
                <a:custGeom>
                  <a:avLst/>
                  <a:gdLst/>
                  <a:ahLst/>
                  <a:cxnLst>
                    <a:cxn ang="0">
                      <a:pos x="0" y="0"/>
                    </a:cxn>
                    <a:cxn ang="0">
                      <a:pos x="18" y="3"/>
                    </a:cxn>
                    <a:cxn ang="0">
                      <a:pos x="14" y="12"/>
                    </a:cxn>
                    <a:cxn ang="0">
                      <a:pos x="0" y="8"/>
                    </a:cxn>
                    <a:cxn ang="0">
                      <a:pos x="0" y="0"/>
                    </a:cxn>
                  </a:cxnLst>
                  <a:rect l="0" t="0" r="r" b="b"/>
                  <a:pathLst>
                    <a:path w="18" h="12">
                      <a:moveTo>
                        <a:pt x="0" y="0"/>
                      </a:moveTo>
                      <a:lnTo>
                        <a:pt x="18" y="3"/>
                      </a:lnTo>
                      <a:lnTo>
                        <a:pt x="14" y="12"/>
                      </a:lnTo>
                      <a:lnTo>
                        <a:pt x="0" y="8"/>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grpSp>
        </p:grpSp>
        <p:sp>
          <p:nvSpPr>
            <p:cNvPr id="22" name="Freeform 326"/>
            <p:cNvSpPr>
              <a:spLocks/>
            </p:cNvSpPr>
            <p:nvPr/>
          </p:nvSpPr>
          <p:spPr bwMode="auto">
            <a:xfrm>
              <a:off x="769938" y="1509713"/>
              <a:ext cx="4762" cy="1587"/>
            </a:xfrm>
            <a:custGeom>
              <a:avLst/>
              <a:gdLst/>
              <a:ahLst/>
              <a:cxnLst>
                <a:cxn ang="0">
                  <a:pos x="0" y="3"/>
                </a:cxn>
                <a:cxn ang="0">
                  <a:pos x="15" y="0"/>
                </a:cxn>
                <a:cxn ang="0">
                  <a:pos x="0" y="3"/>
                </a:cxn>
              </a:cxnLst>
              <a:rect l="0" t="0" r="r" b="b"/>
              <a:pathLst>
                <a:path w="15" h="3">
                  <a:moveTo>
                    <a:pt x="0" y="3"/>
                  </a:moveTo>
                  <a:lnTo>
                    <a:pt x="15" y="0"/>
                  </a:lnTo>
                  <a:lnTo>
                    <a:pt x="0" y="3"/>
                  </a:lnTo>
                  <a:close/>
                </a:path>
              </a:pathLst>
            </a:custGeom>
            <a:solidFill>
              <a:schemeClr val="bg1">
                <a:lumMod val="75000"/>
              </a:schemeClr>
            </a:solidFill>
            <a:ln w="3175" cmpd="sng">
              <a:solidFill>
                <a:schemeClr val="bg1">
                  <a:lumMod val="65000"/>
                </a:schemeClr>
              </a:solidFill>
              <a:round/>
              <a:headEnd/>
              <a:tailEnd/>
            </a:ln>
          </p:spPr>
          <p:txBody>
            <a:bodyPr/>
            <a:lstStyle/>
            <a:p>
              <a:pPr>
                <a:defRPr/>
              </a:pPr>
              <a:endParaRPr lang="nb-NO" sz="1600"/>
            </a:p>
          </p:txBody>
        </p:sp>
        <p:sp>
          <p:nvSpPr>
            <p:cNvPr id="23" name="Line 327"/>
            <p:cNvSpPr>
              <a:spLocks noChangeShapeType="1"/>
            </p:cNvSpPr>
            <p:nvPr/>
          </p:nvSpPr>
          <p:spPr bwMode="auto">
            <a:xfrm flipV="1">
              <a:off x="769938" y="1509713"/>
              <a:ext cx="4762" cy="1587"/>
            </a:xfrm>
            <a:prstGeom prst="line">
              <a:avLst/>
            </a:prstGeom>
            <a:solidFill>
              <a:schemeClr val="bg1">
                <a:lumMod val="75000"/>
              </a:schemeClr>
            </a:solidFill>
            <a:ln w="3175">
              <a:solidFill>
                <a:schemeClr val="bg1">
                  <a:lumMod val="65000"/>
                </a:schemeClr>
              </a:solidFill>
              <a:miter lim="800000"/>
              <a:headEnd/>
              <a:tailEnd/>
            </a:ln>
          </p:spPr>
          <p:txBody>
            <a:bodyPr/>
            <a:lstStyle/>
            <a:p>
              <a:pPr>
                <a:defRPr/>
              </a:pPr>
              <a:endParaRPr lang="nb-NO" sz="1600"/>
            </a:p>
          </p:txBody>
        </p:sp>
        <p:sp>
          <p:nvSpPr>
            <p:cNvPr id="24" name="Line 353"/>
            <p:cNvSpPr>
              <a:spLocks noChangeShapeType="1"/>
            </p:cNvSpPr>
            <p:nvPr/>
          </p:nvSpPr>
          <p:spPr bwMode="auto">
            <a:xfrm>
              <a:off x="684213" y="1171575"/>
              <a:ext cx="0" cy="0"/>
            </a:xfrm>
            <a:prstGeom prst="line">
              <a:avLst/>
            </a:prstGeom>
            <a:solidFill>
              <a:schemeClr val="bg1">
                <a:lumMod val="75000"/>
              </a:schemeClr>
            </a:solidFill>
            <a:ln w="3175">
              <a:solidFill>
                <a:schemeClr val="bg1">
                  <a:lumMod val="65000"/>
                </a:schemeClr>
              </a:solidFill>
              <a:round/>
              <a:headEnd/>
              <a:tailEnd/>
            </a:ln>
          </p:spPr>
          <p:txBody>
            <a:bodyPr/>
            <a:lstStyle/>
            <a:p>
              <a:pPr>
                <a:defRPr/>
              </a:pPr>
              <a:endParaRPr lang="nb-NO" sz="1600"/>
            </a:p>
          </p:txBody>
        </p:sp>
        <p:sp>
          <p:nvSpPr>
            <p:cNvPr id="25" name="Line 354"/>
            <p:cNvSpPr>
              <a:spLocks noChangeShapeType="1"/>
            </p:cNvSpPr>
            <p:nvPr/>
          </p:nvSpPr>
          <p:spPr bwMode="auto">
            <a:xfrm>
              <a:off x="684213" y="1171575"/>
              <a:ext cx="0" cy="0"/>
            </a:xfrm>
            <a:prstGeom prst="line">
              <a:avLst/>
            </a:prstGeom>
            <a:solidFill>
              <a:schemeClr val="bg1">
                <a:lumMod val="75000"/>
              </a:schemeClr>
            </a:solidFill>
            <a:ln w="3175">
              <a:solidFill>
                <a:schemeClr val="bg1">
                  <a:lumMod val="65000"/>
                </a:schemeClr>
              </a:solidFill>
              <a:miter lim="800000"/>
              <a:headEnd/>
              <a:tailEnd/>
            </a:ln>
          </p:spPr>
          <p:txBody>
            <a:bodyPr/>
            <a:lstStyle/>
            <a:p>
              <a:pPr>
                <a:defRPr/>
              </a:pPr>
              <a:endParaRPr lang="nb-NO" sz="1600"/>
            </a:p>
          </p:txBody>
        </p:sp>
        <p:sp>
          <p:nvSpPr>
            <p:cNvPr id="26" name="Freeform 413"/>
            <p:cNvSpPr>
              <a:spLocks/>
            </p:cNvSpPr>
            <p:nvPr/>
          </p:nvSpPr>
          <p:spPr bwMode="auto">
            <a:xfrm>
              <a:off x="765175" y="1060450"/>
              <a:ext cx="12700" cy="4763"/>
            </a:xfrm>
            <a:custGeom>
              <a:avLst/>
              <a:gdLst/>
              <a:ahLst/>
              <a:cxnLst>
                <a:cxn ang="0">
                  <a:pos x="0" y="13"/>
                </a:cxn>
                <a:cxn ang="0">
                  <a:pos x="28" y="0"/>
                </a:cxn>
                <a:cxn ang="0">
                  <a:pos x="0" y="13"/>
                </a:cxn>
              </a:cxnLst>
              <a:rect l="0" t="0" r="r" b="b"/>
              <a:pathLst>
                <a:path w="28" h="13">
                  <a:moveTo>
                    <a:pt x="0" y="13"/>
                  </a:moveTo>
                  <a:lnTo>
                    <a:pt x="28" y="0"/>
                  </a:lnTo>
                  <a:lnTo>
                    <a:pt x="0" y="13"/>
                  </a:lnTo>
                  <a:close/>
                </a:path>
              </a:pathLst>
            </a:custGeom>
            <a:solidFill>
              <a:schemeClr val="bg1">
                <a:lumMod val="75000"/>
              </a:schemeClr>
            </a:solidFill>
            <a:ln w="3175" cmpd="sng">
              <a:solidFill>
                <a:schemeClr val="bg1">
                  <a:lumMod val="65000"/>
                </a:schemeClr>
              </a:solidFill>
              <a:round/>
              <a:headEnd/>
              <a:tailEnd/>
            </a:ln>
          </p:spPr>
          <p:txBody>
            <a:bodyPr/>
            <a:lstStyle/>
            <a:p>
              <a:pPr>
                <a:defRPr/>
              </a:pPr>
              <a:endParaRPr lang="nb-NO" sz="1600"/>
            </a:p>
          </p:txBody>
        </p:sp>
        <p:sp>
          <p:nvSpPr>
            <p:cNvPr id="27" name="Rektangel 196"/>
            <p:cNvSpPr/>
            <p:nvPr/>
          </p:nvSpPr>
          <p:spPr bwMode="auto">
            <a:xfrm>
              <a:off x="250825" y="188913"/>
              <a:ext cx="1377950" cy="1417637"/>
            </a:xfrm>
            <a:prstGeom prst="rect">
              <a:avLst/>
            </a:pr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b-NO" sz="1600"/>
            </a:p>
          </p:txBody>
        </p:sp>
        <p:sp>
          <p:nvSpPr>
            <p:cNvPr id="28" name="Freeform 56"/>
            <p:cNvSpPr>
              <a:spLocks/>
            </p:cNvSpPr>
            <p:nvPr/>
          </p:nvSpPr>
          <p:spPr bwMode="auto">
            <a:xfrm rot="210543">
              <a:off x="381000" y="798513"/>
              <a:ext cx="26988" cy="33337"/>
            </a:xfrm>
            <a:custGeom>
              <a:avLst/>
              <a:gdLst/>
              <a:ahLst/>
              <a:cxnLst>
                <a:cxn ang="0">
                  <a:pos x="13" y="0"/>
                </a:cxn>
                <a:cxn ang="0">
                  <a:pos x="4" y="5"/>
                </a:cxn>
                <a:cxn ang="0">
                  <a:pos x="5" y="8"/>
                </a:cxn>
                <a:cxn ang="0">
                  <a:pos x="0" y="6"/>
                </a:cxn>
                <a:cxn ang="0">
                  <a:pos x="0" y="20"/>
                </a:cxn>
                <a:cxn ang="0">
                  <a:pos x="11" y="13"/>
                </a:cxn>
                <a:cxn ang="0">
                  <a:pos x="9" y="10"/>
                </a:cxn>
                <a:cxn ang="0">
                  <a:pos x="13" y="6"/>
                </a:cxn>
                <a:cxn ang="0">
                  <a:pos x="12" y="5"/>
                </a:cxn>
                <a:cxn ang="0">
                  <a:pos x="13" y="0"/>
                </a:cxn>
                <a:cxn ang="0">
                  <a:pos x="13" y="0"/>
                </a:cxn>
                <a:cxn ang="0">
                  <a:pos x="13" y="0"/>
                </a:cxn>
              </a:cxnLst>
              <a:rect l="0" t="0" r="r" b="b"/>
              <a:pathLst>
                <a:path w="14" h="21">
                  <a:moveTo>
                    <a:pt x="13" y="0"/>
                  </a:moveTo>
                  <a:lnTo>
                    <a:pt x="4" y="5"/>
                  </a:lnTo>
                  <a:lnTo>
                    <a:pt x="5" y="8"/>
                  </a:lnTo>
                  <a:lnTo>
                    <a:pt x="0" y="6"/>
                  </a:lnTo>
                  <a:lnTo>
                    <a:pt x="0" y="20"/>
                  </a:lnTo>
                  <a:lnTo>
                    <a:pt x="11" y="13"/>
                  </a:lnTo>
                  <a:lnTo>
                    <a:pt x="9" y="10"/>
                  </a:lnTo>
                  <a:lnTo>
                    <a:pt x="13" y="6"/>
                  </a:lnTo>
                  <a:lnTo>
                    <a:pt x="12" y="5"/>
                  </a:lnTo>
                  <a:lnTo>
                    <a:pt x="13" y="0"/>
                  </a:lnTo>
                  <a:lnTo>
                    <a:pt x="13" y="0"/>
                  </a:lnTo>
                  <a:lnTo>
                    <a:pt x="13" y="0"/>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sp>
          <p:nvSpPr>
            <p:cNvPr id="29" name="Freeform 57"/>
            <p:cNvSpPr>
              <a:spLocks/>
            </p:cNvSpPr>
            <p:nvPr/>
          </p:nvSpPr>
          <p:spPr bwMode="auto">
            <a:xfrm rot="210543">
              <a:off x="409575" y="788988"/>
              <a:ext cx="234950" cy="377825"/>
            </a:xfrm>
            <a:custGeom>
              <a:avLst/>
              <a:gdLst/>
              <a:ahLst/>
              <a:cxnLst>
                <a:cxn ang="0">
                  <a:pos x="64" y="216"/>
                </a:cxn>
                <a:cxn ang="0">
                  <a:pos x="74" y="211"/>
                </a:cxn>
                <a:cxn ang="0">
                  <a:pos x="118" y="205"/>
                </a:cxn>
                <a:cxn ang="0">
                  <a:pos x="105" y="196"/>
                </a:cxn>
                <a:cxn ang="0">
                  <a:pos x="115" y="189"/>
                </a:cxn>
                <a:cxn ang="0">
                  <a:pos x="123" y="170"/>
                </a:cxn>
                <a:cxn ang="0">
                  <a:pos x="104" y="160"/>
                </a:cxn>
                <a:cxn ang="0">
                  <a:pos x="97" y="162"/>
                </a:cxn>
                <a:cxn ang="0">
                  <a:pos x="99" y="142"/>
                </a:cxn>
                <a:cxn ang="0">
                  <a:pos x="78" y="114"/>
                </a:cxn>
                <a:cxn ang="0">
                  <a:pos x="64" y="81"/>
                </a:cxn>
                <a:cxn ang="0">
                  <a:pos x="47" y="73"/>
                </a:cxn>
                <a:cxn ang="0">
                  <a:pos x="54" y="63"/>
                </a:cxn>
                <a:cxn ang="0">
                  <a:pos x="67" y="37"/>
                </a:cxn>
                <a:cxn ang="0">
                  <a:pos x="31" y="33"/>
                </a:cxn>
                <a:cxn ang="0">
                  <a:pos x="35" y="25"/>
                </a:cxn>
                <a:cxn ang="0">
                  <a:pos x="46" y="9"/>
                </a:cxn>
                <a:cxn ang="0">
                  <a:pos x="19" y="3"/>
                </a:cxn>
                <a:cxn ang="0">
                  <a:pos x="12" y="16"/>
                </a:cxn>
                <a:cxn ang="0">
                  <a:pos x="6" y="25"/>
                </a:cxn>
                <a:cxn ang="0">
                  <a:pos x="4" y="33"/>
                </a:cxn>
                <a:cxn ang="0">
                  <a:pos x="8" y="39"/>
                </a:cxn>
                <a:cxn ang="0">
                  <a:pos x="0" y="58"/>
                </a:cxn>
                <a:cxn ang="0">
                  <a:pos x="8" y="79"/>
                </a:cxn>
                <a:cxn ang="0">
                  <a:pos x="9" y="94"/>
                </a:cxn>
                <a:cxn ang="0">
                  <a:pos x="16" y="71"/>
                </a:cxn>
                <a:cxn ang="0">
                  <a:pos x="19" y="75"/>
                </a:cxn>
                <a:cxn ang="0">
                  <a:pos x="19" y="86"/>
                </a:cxn>
                <a:cxn ang="0">
                  <a:pos x="15" y="107"/>
                </a:cxn>
                <a:cxn ang="0">
                  <a:pos x="20" y="109"/>
                </a:cxn>
                <a:cxn ang="0">
                  <a:pos x="48" y="106"/>
                </a:cxn>
                <a:cxn ang="0">
                  <a:pos x="45" y="129"/>
                </a:cxn>
                <a:cxn ang="0">
                  <a:pos x="51" y="138"/>
                </a:cxn>
                <a:cxn ang="0">
                  <a:pos x="49" y="149"/>
                </a:cxn>
                <a:cxn ang="0">
                  <a:pos x="32" y="159"/>
                </a:cxn>
                <a:cxn ang="0">
                  <a:pos x="31" y="176"/>
                </a:cxn>
                <a:cxn ang="0">
                  <a:pos x="26" y="189"/>
                </a:cxn>
                <a:cxn ang="0">
                  <a:pos x="42" y="199"/>
                </a:cxn>
                <a:cxn ang="0">
                  <a:pos x="49" y="203"/>
                </a:cxn>
                <a:cxn ang="0">
                  <a:pos x="8" y="233"/>
                </a:cxn>
                <a:cxn ang="0">
                  <a:pos x="22" y="225"/>
                </a:cxn>
                <a:cxn ang="0">
                  <a:pos x="52" y="215"/>
                </a:cxn>
                <a:cxn ang="0">
                  <a:pos x="57" y="220"/>
                </a:cxn>
              </a:cxnLst>
              <a:rect l="0" t="0" r="r" b="b"/>
              <a:pathLst>
                <a:path w="124" h="234">
                  <a:moveTo>
                    <a:pt x="57" y="220"/>
                  </a:moveTo>
                  <a:lnTo>
                    <a:pt x="65" y="218"/>
                  </a:lnTo>
                  <a:lnTo>
                    <a:pt x="64" y="216"/>
                  </a:lnTo>
                  <a:lnTo>
                    <a:pt x="72" y="216"/>
                  </a:lnTo>
                  <a:lnTo>
                    <a:pt x="74" y="214"/>
                  </a:lnTo>
                  <a:lnTo>
                    <a:pt x="74" y="211"/>
                  </a:lnTo>
                  <a:lnTo>
                    <a:pt x="83" y="215"/>
                  </a:lnTo>
                  <a:lnTo>
                    <a:pt x="111" y="210"/>
                  </a:lnTo>
                  <a:lnTo>
                    <a:pt x="118" y="205"/>
                  </a:lnTo>
                  <a:lnTo>
                    <a:pt x="118" y="201"/>
                  </a:lnTo>
                  <a:lnTo>
                    <a:pt x="107" y="200"/>
                  </a:lnTo>
                  <a:lnTo>
                    <a:pt x="105" y="196"/>
                  </a:lnTo>
                  <a:lnTo>
                    <a:pt x="111" y="191"/>
                  </a:lnTo>
                  <a:lnTo>
                    <a:pt x="108" y="191"/>
                  </a:lnTo>
                  <a:lnTo>
                    <a:pt x="115" y="189"/>
                  </a:lnTo>
                  <a:lnTo>
                    <a:pt x="115" y="184"/>
                  </a:lnTo>
                  <a:lnTo>
                    <a:pt x="122" y="181"/>
                  </a:lnTo>
                  <a:lnTo>
                    <a:pt x="123" y="170"/>
                  </a:lnTo>
                  <a:lnTo>
                    <a:pt x="122" y="166"/>
                  </a:lnTo>
                  <a:lnTo>
                    <a:pt x="114" y="158"/>
                  </a:lnTo>
                  <a:lnTo>
                    <a:pt x="104" y="160"/>
                  </a:lnTo>
                  <a:lnTo>
                    <a:pt x="102" y="164"/>
                  </a:lnTo>
                  <a:lnTo>
                    <a:pt x="99" y="162"/>
                  </a:lnTo>
                  <a:lnTo>
                    <a:pt x="97" y="162"/>
                  </a:lnTo>
                  <a:lnTo>
                    <a:pt x="102" y="151"/>
                  </a:lnTo>
                  <a:lnTo>
                    <a:pt x="90" y="139"/>
                  </a:lnTo>
                  <a:lnTo>
                    <a:pt x="99" y="142"/>
                  </a:lnTo>
                  <a:lnTo>
                    <a:pt x="99" y="137"/>
                  </a:lnTo>
                  <a:lnTo>
                    <a:pt x="87" y="118"/>
                  </a:lnTo>
                  <a:lnTo>
                    <a:pt x="78" y="114"/>
                  </a:lnTo>
                  <a:lnTo>
                    <a:pt x="72" y="101"/>
                  </a:lnTo>
                  <a:lnTo>
                    <a:pt x="71" y="89"/>
                  </a:lnTo>
                  <a:lnTo>
                    <a:pt x="64" y="81"/>
                  </a:lnTo>
                  <a:lnTo>
                    <a:pt x="56" y="77"/>
                  </a:lnTo>
                  <a:lnTo>
                    <a:pt x="45" y="77"/>
                  </a:lnTo>
                  <a:lnTo>
                    <a:pt x="47" y="73"/>
                  </a:lnTo>
                  <a:lnTo>
                    <a:pt x="55" y="71"/>
                  </a:lnTo>
                  <a:lnTo>
                    <a:pt x="49" y="63"/>
                  </a:lnTo>
                  <a:lnTo>
                    <a:pt x="54" y="63"/>
                  </a:lnTo>
                  <a:lnTo>
                    <a:pt x="60" y="52"/>
                  </a:lnTo>
                  <a:lnTo>
                    <a:pt x="63" y="41"/>
                  </a:lnTo>
                  <a:lnTo>
                    <a:pt x="67" y="37"/>
                  </a:lnTo>
                  <a:lnTo>
                    <a:pt x="66" y="29"/>
                  </a:lnTo>
                  <a:lnTo>
                    <a:pt x="44" y="28"/>
                  </a:lnTo>
                  <a:lnTo>
                    <a:pt x="31" y="33"/>
                  </a:lnTo>
                  <a:lnTo>
                    <a:pt x="31" y="30"/>
                  </a:lnTo>
                  <a:lnTo>
                    <a:pt x="29" y="29"/>
                  </a:lnTo>
                  <a:lnTo>
                    <a:pt x="35" y="25"/>
                  </a:lnTo>
                  <a:lnTo>
                    <a:pt x="31" y="25"/>
                  </a:lnTo>
                  <a:lnTo>
                    <a:pt x="31" y="23"/>
                  </a:lnTo>
                  <a:lnTo>
                    <a:pt x="46" y="9"/>
                  </a:lnTo>
                  <a:lnTo>
                    <a:pt x="47" y="1"/>
                  </a:lnTo>
                  <a:lnTo>
                    <a:pt x="44" y="0"/>
                  </a:lnTo>
                  <a:lnTo>
                    <a:pt x="19" y="3"/>
                  </a:lnTo>
                  <a:lnTo>
                    <a:pt x="16" y="12"/>
                  </a:lnTo>
                  <a:lnTo>
                    <a:pt x="12" y="12"/>
                  </a:lnTo>
                  <a:lnTo>
                    <a:pt x="12" y="16"/>
                  </a:lnTo>
                  <a:lnTo>
                    <a:pt x="11" y="18"/>
                  </a:lnTo>
                  <a:lnTo>
                    <a:pt x="13" y="21"/>
                  </a:lnTo>
                  <a:lnTo>
                    <a:pt x="6" y="25"/>
                  </a:lnTo>
                  <a:lnTo>
                    <a:pt x="6" y="32"/>
                  </a:lnTo>
                  <a:lnTo>
                    <a:pt x="8" y="33"/>
                  </a:lnTo>
                  <a:lnTo>
                    <a:pt x="4" y="33"/>
                  </a:lnTo>
                  <a:lnTo>
                    <a:pt x="4" y="38"/>
                  </a:lnTo>
                  <a:lnTo>
                    <a:pt x="9" y="37"/>
                  </a:lnTo>
                  <a:lnTo>
                    <a:pt x="8" y="39"/>
                  </a:lnTo>
                  <a:lnTo>
                    <a:pt x="9" y="39"/>
                  </a:lnTo>
                  <a:lnTo>
                    <a:pt x="4" y="56"/>
                  </a:lnTo>
                  <a:lnTo>
                    <a:pt x="0" y="58"/>
                  </a:lnTo>
                  <a:lnTo>
                    <a:pt x="7" y="63"/>
                  </a:lnTo>
                  <a:lnTo>
                    <a:pt x="13" y="59"/>
                  </a:lnTo>
                  <a:lnTo>
                    <a:pt x="8" y="79"/>
                  </a:lnTo>
                  <a:lnTo>
                    <a:pt x="9" y="84"/>
                  </a:lnTo>
                  <a:lnTo>
                    <a:pt x="5" y="96"/>
                  </a:lnTo>
                  <a:lnTo>
                    <a:pt x="9" y="94"/>
                  </a:lnTo>
                  <a:lnTo>
                    <a:pt x="12" y="84"/>
                  </a:lnTo>
                  <a:lnTo>
                    <a:pt x="11" y="77"/>
                  </a:lnTo>
                  <a:lnTo>
                    <a:pt x="16" y="71"/>
                  </a:lnTo>
                  <a:lnTo>
                    <a:pt x="13" y="81"/>
                  </a:lnTo>
                  <a:lnTo>
                    <a:pt x="19" y="78"/>
                  </a:lnTo>
                  <a:lnTo>
                    <a:pt x="19" y="75"/>
                  </a:lnTo>
                  <a:lnTo>
                    <a:pt x="23" y="78"/>
                  </a:lnTo>
                  <a:lnTo>
                    <a:pt x="20" y="80"/>
                  </a:lnTo>
                  <a:lnTo>
                    <a:pt x="19" y="86"/>
                  </a:lnTo>
                  <a:lnTo>
                    <a:pt x="23" y="92"/>
                  </a:lnTo>
                  <a:lnTo>
                    <a:pt x="18" y="107"/>
                  </a:lnTo>
                  <a:lnTo>
                    <a:pt x="15" y="107"/>
                  </a:lnTo>
                  <a:lnTo>
                    <a:pt x="18" y="113"/>
                  </a:lnTo>
                  <a:lnTo>
                    <a:pt x="19" y="114"/>
                  </a:lnTo>
                  <a:lnTo>
                    <a:pt x="20" y="109"/>
                  </a:lnTo>
                  <a:lnTo>
                    <a:pt x="26" y="113"/>
                  </a:lnTo>
                  <a:lnTo>
                    <a:pt x="27" y="109"/>
                  </a:lnTo>
                  <a:lnTo>
                    <a:pt x="48" y="106"/>
                  </a:lnTo>
                  <a:lnTo>
                    <a:pt x="44" y="109"/>
                  </a:lnTo>
                  <a:lnTo>
                    <a:pt x="38" y="118"/>
                  </a:lnTo>
                  <a:lnTo>
                    <a:pt x="45" y="129"/>
                  </a:lnTo>
                  <a:lnTo>
                    <a:pt x="53" y="126"/>
                  </a:lnTo>
                  <a:lnTo>
                    <a:pt x="49" y="137"/>
                  </a:lnTo>
                  <a:lnTo>
                    <a:pt x="51" y="138"/>
                  </a:lnTo>
                  <a:lnTo>
                    <a:pt x="49" y="145"/>
                  </a:lnTo>
                  <a:lnTo>
                    <a:pt x="51" y="147"/>
                  </a:lnTo>
                  <a:lnTo>
                    <a:pt x="49" y="149"/>
                  </a:lnTo>
                  <a:lnTo>
                    <a:pt x="37" y="149"/>
                  </a:lnTo>
                  <a:lnTo>
                    <a:pt x="23" y="162"/>
                  </a:lnTo>
                  <a:lnTo>
                    <a:pt x="32" y="159"/>
                  </a:lnTo>
                  <a:lnTo>
                    <a:pt x="32" y="168"/>
                  </a:lnTo>
                  <a:lnTo>
                    <a:pt x="34" y="170"/>
                  </a:lnTo>
                  <a:lnTo>
                    <a:pt x="31" y="176"/>
                  </a:lnTo>
                  <a:lnTo>
                    <a:pt x="14" y="187"/>
                  </a:lnTo>
                  <a:lnTo>
                    <a:pt x="18" y="193"/>
                  </a:lnTo>
                  <a:lnTo>
                    <a:pt x="26" y="189"/>
                  </a:lnTo>
                  <a:lnTo>
                    <a:pt x="29" y="194"/>
                  </a:lnTo>
                  <a:lnTo>
                    <a:pt x="35" y="193"/>
                  </a:lnTo>
                  <a:lnTo>
                    <a:pt x="42" y="199"/>
                  </a:lnTo>
                  <a:lnTo>
                    <a:pt x="56" y="191"/>
                  </a:lnTo>
                  <a:lnTo>
                    <a:pt x="56" y="193"/>
                  </a:lnTo>
                  <a:lnTo>
                    <a:pt x="49" y="203"/>
                  </a:lnTo>
                  <a:lnTo>
                    <a:pt x="32" y="205"/>
                  </a:lnTo>
                  <a:lnTo>
                    <a:pt x="9" y="229"/>
                  </a:lnTo>
                  <a:lnTo>
                    <a:pt x="8" y="233"/>
                  </a:lnTo>
                  <a:lnTo>
                    <a:pt x="11" y="231"/>
                  </a:lnTo>
                  <a:lnTo>
                    <a:pt x="16" y="233"/>
                  </a:lnTo>
                  <a:lnTo>
                    <a:pt x="22" y="225"/>
                  </a:lnTo>
                  <a:lnTo>
                    <a:pt x="38" y="227"/>
                  </a:lnTo>
                  <a:lnTo>
                    <a:pt x="42" y="217"/>
                  </a:lnTo>
                  <a:lnTo>
                    <a:pt x="52" y="215"/>
                  </a:lnTo>
                  <a:lnTo>
                    <a:pt x="57" y="220"/>
                  </a:lnTo>
                  <a:lnTo>
                    <a:pt x="57" y="220"/>
                  </a:lnTo>
                  <a:lnTo>
                    <a:pt x="57" y="220"/>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sp>
          <p:nvSpPr>
            <p:cNvPr id="30" name="Freeform 58"/>
            <p:cNvSpPr>
              <a:spLocks/>
            </p:cNvSpPr>
            <p:nvPr/>
          </p:nvSpPr>
          <p:spPr bwMode="auto">
            <a:xfrm rot="210543">
              <a:off x="449263" y="984250"/>
              <a:ext cx="17462" cy="17463"/>
            </a:xfrm>
            <a:custGeom>
              <a:avLst/>
              <a:gdLst/>
              <a:ahLst/>
              <a:cxnLst>
                <a:cxn ang="0">
                  <a:pos x="6" y="0"/>
                </a:cxn>
                <a:cxn ang="0">
                  <a:pos x="0" y="9"/>
                </a:cxn>
                <a:cxn ang="0">
                  <a:pos x="5" y="7"/>
                </a:cxn>
                <a:cxn ang="0">
                  <a:pos x="7" y="3"/>
                </a:cxn>
                <a:cxn ang="0">
                  <a:pos x="6" y="0"/>
                </a:cxn>
                <a:cxn ang="0">
                  <a:pos x="6" y="0"/>
                </a:cxn>
                <a:cxn ang="0">
                  <a:pos x="6" y="0"/>
                </a:cxn>
              </a:cxnLst>
              <a:rect l="0" t="0" r="r" b="b"/>
              <a:pathLst>
                <a:path w="8" h="10">
                  <a:moveTo>
                    <a:pt x="6" y="0"/>
                  </a:moveTo>
                  <a:lnTo>
                    <a:pt x="0" y="9"/>
                  </a:lnTo>
                  <a:lnTo>
                    <a:pt x="5" y="7"/>
                  </a:lnTo>
                  <a:lnTo>
                    <a:pt x="7" y="3"/>
                  </a:lnTo>
                  <a:lnTo>
                    <a:pt x="6" y="0"/>
                  </a:lnTo>
                  <a:lnTo>
                    <a:pt x="6" y="0"/>
                  </a:lnTo>
                  <a:lnTo>
                    <a:pt x="6" y="0"/>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sp>
          <p:nvSpPr>
            <p:cNvPr id="31" name="Freeform 59"/>
            <p:cNvSpPr>
              <a:spLocks/>
            </p:cNvSpPr>
            <p:nvPr/>
          </p:nvSpPr>
          <p:spPr bwMode="auto">
            <a:xfrm rot="210543">
              <a:off x="403225" y="885825"/>
              <a:ext cx="20638" cy="15875"/>
            </a:xfrm>
            <a:custGeom>
              <a:avLst/>
              <a:gdLst/>
              <a:ahLst/>
              <a:cxnLst>
                <a:cxn ang="0">
                  <a:pos x="0" y="9"/>
                </a:cxn>
                <a:cxn ang="0">
                  <a:pos x="10" y="7"/>
                </a:cxn>
                <a:cxn ang="0">
                  <a:pos x="4" y="0"/>
                </a:cxn>
                <a:cxn ang="0">
                  <a:pos x="2" y="1"/>
                </a:cxn>
                <a:cxn ang="0">
                  <a:pos x="4" y="7"/>
                </a:cxn>
                <a:cxn ang="0">
                  <a:pos x="0" y="9"/>
                </a:cxn>
                <a:cxn ang="0">
                  <a:pos x="0" y="9"/>
                </a:cxn>
                <a:cxn ang="0">
                  <a:pos x="0" y="9"/>
                </a:cxn>
              </a:cxnLst>
              <a:rect l="0" t="0" r="r" b="b"/>
              <a:pathLst>
                <a:path w="11" h="10">
                  <a:moveTo>
                    <a:pt x="0" y="9"/>
                  </a:moveTo>
                  <a:lnTo>
                    <a:pt x="10" y="7"/>
                  </a:lnTo>
                  <a:lnTo>
                    <a:pt x="4" y="0"/>
                  </a:lnTo>
                  <a:lnTo>
                    <a:pt x="2" y="1"/>
                  </a:lnTo>
                  <a:lnTo>
                    <a:pt x="4" y="7"/>
                  </a:lnTo>
                  <a:lnTo>
                    <a:pt x="0" y="9"/>
                  </a:lnTo>
                  <a:lnTo>
                    <a:pt x="0" y="9"/>
                  </a:lnTo>
                  <a:lnTo>
                    <a:pt x="0" y="9"/>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sp>
          <p:nvSpPr>
            <p:cNvPr id="32" name="Freeform 60"/>
            <p:cNvSpPr>
              <a:spLocks/>
            </p:cNvSpPr>
            <p:nvPr/>
          </p:nvSpPr>
          <p:spPr bwMode="auto">
            <a:xfrm rot="210543">
              <a:off x="393700" y="836613"/>
              <a:ext cx="30163" cy="28575"/>
            </a:xfrm>
            <a:custGeom>
              <a:avLst/>
              <a:gdLst/>
              <a:ahLst/>
              <a:cxnLst>
                <a:cxn ang="0">
                  <a:pos x="5" y="0"/>
                </a:cxn>
                <a:cxn ang="0">
                  <a:pos x="5" y="5"/>
                </a:cxn>
                <a:cxn ang="0">
                  <a:pos x="2" y="4"/>
                </a:cxn>
                <a:cxn ang="0">
                  <a:pos x="0" y="8"/>
                </a:cxn>
                <a:cxn ang="0">
                  <a:pos x="3" y="9"/>
                </a:cxn>
                <a:cxn ang="0">
                  <a:pos x="5" y="16"/>
                </a:cxn>
                <a:cxn ang="0">
                  <a:pos x="13" y="17"/>
                </a:cxn>
                <a:cxn ang="0">
                  <a:pos x="15" y="13"/>
                </a:cxn>
                <a:cxn ang="0">
                  <a:pos x="9" y="11"/>
                </a:cxn>
                <a:cxn ang="0">
                  <a:pos x="5" y="0"/>
                </a:cxn>
                <a:cxn ang="0">
                  <a:pos x="5" y="0"/>
                </a:cxn>
                <a:cxn ang="0">
                  <a:pos x="5" y="0"/>
                </a:cxn>
              </a:cxnLst>
              <a:rect l="0" t="0" r="r" b="b"/>
              <a:pathLst>
                <a:path w="16" h="18">
                  <a:moveTo>
                    <a:pt x="5" y="0"/>
                  </a:moveTo>
                  <a:lnTo>
                    <a:pt x="5" y="5"/>
                  </a:lnTo>
                  <a:lnTo>
                    <a:pt x="2" y="4"/>
                  </a:lnTo>
                  <a:lnTo>
                    <a:pt x="0" y="8"/>
                  </a:lnTo>
                  <a:lnTo>
                    <a:pt x="3" y="9"/>
                  </a:lnTo>
                  <a:lnTo>
                    <a:pt x="5" y="16"/>
                  </a:lnTo>
                  <a:lnTo>
                    <a:pt x="13" y="17"/>
                  </a:lnTo>
                  <a:lnTo>
                    <a:pt x="15" y="13"/>
                  </a:lnTo>
                  <a:lnTo>
                    <a:pt x="9" y="11"/>
                  </a:lnTo>
                  <a:lnTo>
                    <a:pt x="5" y="0"/>
                  </a:lnTo>
                  <a:lnTo>
                    <a:pt x="5" y="0"/>
                  </a:lnTo>
                  <a:lnTo>
                    <a:pt x="5" y="0"/>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grpSp>
      <p:sp>
        <p:nvSpPr>
          <p:cNvPr id="96" name="TekstSylinder 4"/>
          <p:cNvSpPr txBox="1">
            <a:spLocks noChangeArrowheads="1"/>
          </p:cNvSpPr>
          <p:nvPr/>
        </p:nvSpPr>
        <p:spPr bwMode="auto">
          <a:xfrm rot="19868769">
            <a:off x="323850" y="836613"/>
            <a:ext cx="1204913" cy="323850"/>
          </a:xfrm>
          <a:prstGeom prst="rect">
            <a:avLst/>
          </a:prstGeom>
          <a:noFill/>
          <a:ln w="19050">
            <a:solidFill>
              <a:srgbClr val="C00000"/>
            </a:solidFill>
            <a:prstDash val="dash"/>
            <a:miter lim="800000"/>
            <a:headEnd/>
            <a:tailEnd/>
          </a:ln>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nb-NO" sz="1400" b="1" smtClean="0">
                <a:solidFill>
                  <a:srgbClr val="C00000"/>
                </a:solidFill>
                <a:latin typeface="Tw Cen MT" pitchFamily="34" charset="0"/>
              </a:rPr>
              <a:t>C O U P L E D</a:t>
            </a:r>
          </a:p>
        </p:txBody>
      </p:sp>
      <p:sp>
        <p:nvSpPr>
          <p:cNvPr id="97" name="ZoneTexte 96"/>
          <p:cNvSpPr txBox="1">
            <a:spLocks noChangeArrowheads="1"/>
          </p:cNvSpPr>
          <p:nvPr userDrawn="1"/>
        </p:nvSpPr>
        <p:spPr bwMode="auto">
          <a:xfrm>
            <a:off x="3294063" y="6516688"/>
            <a:ext cx="2573337" cy="368300"/>
          </a:xfrm>
          <a:prstGeom prst="rect">
            <a:avLst/>
          </a:prstGeom>
          <a:noFill/>
          <a:ln>
            <a:noFill/>
          </a:ln>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fr-FR" sz="1800" smtClean="0">
                <a:latin typeface="Tw Cen MT" pitchFamily="34" charset="0"/>
              </a:rPr>
              <a:t>Joint TSO-PX presentation</a:t>
            </a:r>
          </a:p>
        </p:txBody>
      </p:sp>
      <p:sp>
        <p:nvSpPr>
          <p:cNvPr id="2" name="Tittel 1"/>
          <p:cNvSpPr>
            <a:spLocks noGrp="1"/>
          </p:cNvSpPr>
          <p:nvPr>
            <p:ph type="title"/>
          </p:nvPr>
        </p:nvSpPr>
        <p:spPr>
          <a:xfrm>
            <a:off x="1619672" y="476672"/>
            <a:ext cx="7128792" cy="1143000"/>
          </a:xfrm>
        </p:spPr>
        <p:txBody>
          <a:bodyPr anchor="b"/>
          <a:lstStyle>
            <a:lvl1pPr algn="l">
              <a:defRPr sz="3200" b="1">
                <a:solidFill>
                  <a:schemeClr val="bg1">
                    <a:lumMod val="50000"/>
                  </a:schemeClr>
                </a:solidFill>
                <a:latin typeface="Tw Cen MT" pitchFamily="34" charset="0"/>
              </a:defRPr>
            </a:lvl1pPr>
          </a:lstStyle>
          <a:p>
            <a:r>
              <a:rPr lang="en-US" smtClean="0"/>
              <a:t>Titelmasterformat durch Klicken bearbeiten</a:t>
            </a:r>
            <a:endParaRPr lang="nb-NO"/>
          </a:p>
        </p:txBody>
      </p:sp>
      <p:sp>
        <p:nvSpPr>
          <p:cNvPr id="3" name="Plassholder for innhold 2"/>
          <p:cNvSpPr>
            <a:spLocks noGrp="1"/>
          </p:cNvSpPr>
          <p:nvPr>
            <p:ph sz="half" idx="1"/>
          </p:nvPr>
        </p:nvSpPr>
        <p:spPr>
          <a:xfrm>
            <a:off x="323528" y="1981200"/>
            <a:ext cx="8496944" cy="4114800"/>
          </a:xfrm>
        </p:spPr>
        <p:txBody>
          <a:bodyPr/>
          <a:lstStyle>
            <a:lvl1pPr>
              <a:defRPr sz="2800">
                <a:latin typeface="Tw Cen MT" pitchFamily="34" charset="0"/>
              </a:defRPr>
            </a:lvl1pPr>
            <a:lvl2pPr>
              <a:defRPr sz="2000">
                <a:latin typeface="Tw Cen MT" pitchFamily="34" charset="0"/>
              </a:defRPr>
            </a:lvl2pPr>
            <a:lvl3pPr>
              <a:defRPr sz="1800">
                <a:latin typeface="Tw Cen MT" pitchFamily="34" charset="0"/>
              </a:defRPr>
            </a:lvl3pPr>
            <a:lvl4pPr>
              <a:defRPr sz="1800"/>
            </a:lvl4pPr>
            <a:lvl5pPr>
              <a:defRPr sz="1800"/>
            </a:lvl5pPr>
            <a:lvl6pPr>
              <a:defRPr sz="1800"/>
            </a:lvl6pPr>
            <a:lvl7pPr>
              <a:defRPr sz="1800"/>
            </a:lvl7pPr>
            <a:lvl8pPr>
              <a:defRPr sz="1800"/>
            </a:lvl8pPr>
            <a:lvl9pPr>
              <a:defRPr sz="1800"/>
            </a:lvl9p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 i malen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p>
        </p:txBody>
      </p:sp>
    </p:spTree>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ctr" rtl="0" eaLnBrk="0" fontAlgn="base" hangingPunct="0">
        <a:spcBef>
          <a:spcPct val="0"/>
        </a:spcBef>
        <a:spcAft>
          <a:spcPct val="0"/>
        </a:spcAft>
        <a:defRPr sz="4400">
          <a:solidFill>
            <a:schemeClr val="tx2"/>
          </a:solidFill>
          <a:latin typeface="Arial"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kstSylinder 89"/>
          <p:cNvSpPr txBox="1">
            <a:spLocks noChangeArrowheads="1"/>
          </p:cNvSpPr>
          <p:nvPr/>
        </p:nvSpPr>
        <p:spPr bwMode="auto">
          <a:xfrm>
            <a:off x="395288" y="2928938"/>
            <a:ext cx="8137525" cy="3970337"/>
          </a:xfrm>
          <a:prstGeom prst="rect">
            <a:avLst/>
          </a:prstGeom>
          <a:noFill/>
          <a:ln w="9525">
            <a:noFill/>
            <a:miter lim="800000"/>
            <a:headEnd/>
            <a:tailEnd/>
          </a:ln>
        </p:spPr>
        <p:txBody>
          <a:bodyPr>
            <a:spAutoFit/>
          </a:bodyPr>
          <a:lstStyle/>
          <a:p>
            <a:r>
              <a:rPr lang="en-US" sz="3600" b="1">
                <a:solidFill>
                  <a:srgbClr val="404040"/>
                </a:solidFill>
                <a:latin typeface="Tw Cen MT" pitchFamily="34" charset="0"/>
              </a:rPr>
              <a:t>NWE Day-Ahead Price Coupling</a:t>
            </a:r>
          </a:p>
          <a:p>
            <a:endParaRPr lang="en-US" sz="3200" b="1">
              <a:solidFill>
                <a:srgbClr val="404040"/>
              </a:solidFill>
              <a:latin typeface="Tw Cen MT" pitchFamily="34" charset="0"/>
            </a:endParaRPr>
          </a:p>
          <a:p>
            <a:r>
              <a:rPr lang="en-US" sz="2000" i="1">
                <a:solidFill>
                  <a:srgbClr val="404040"/>
                </a:solidFill>
                <a:latin typeface="Tw Cen MT" pitchFamily="34" charset="0"/>
              </a:rPr>
              <a:t>IG meeting May 9</a:t>
            </a:r>
            <a:r>
              <a:rPr lang="en-US" sz="2000" i="1" baseline="30000">
                <a:solidFill>
                  <a:srgbClr val="404040"/>
                </a:solidFill>
                <a:latin typeface="Tw Cen MT" pitchFamily="34" charset="0"/>
              </a:rPr>
              <a:t>th</a:t>
            </a:r>
            <a:r>
              <a:rPr lang="en-US" sz="2000" i="1">
                <a:solidFill>
                  <a:srgbClr val="404040"/>
                </a:solidFill>
                <a:latin typeface="Tw Cen MT" pitchFamily="34" charset="0"/>
              </a:rPr>
              <a:t> 2012</a:t>
            </a:r>
          </a:p>
          <a:p>
            <a:r>
              <a:rPr lang="en-US" sz="2000" b="1" i="1">
                <a:solidFill>
                  <a:srgbClr val="404040"/>
                </a:solidFill>
                <a:latin typeface="Tw Cen MT" pitchFamily="34" charset="0"/>
              </a:rPr>
              <a:t>Copenhagen </a:t>
            </a:r>
            <a:endParaRPr lang="en-US" sz="3200" b="1">
              <a:solidFill>
                <a:srgbClr val="404040"/>
              </a:solidFill>
              <a:latin typeface="Tw Cen MT" pitchFamily="34" charset="0"/>
            </a:endParaRPr>
          </a:p>
          <a:p>
            <a:endParaRPr lang="en-US" sz="3200" b="1">
              <a:solidFill>
                <a:srgbClr val="404040"/>
              </a:solidFill>
              <a:latin typeface="Tw Cen MT" pitchFamily="34" charset="0"/>
            </a:endParaRPr>
          </a:p>
          <a:p>
            <a:endParaRPr lang="en-US" sz="4400" b="1">
              <a:solidFill>
                <a:srgbClr val="404040"/>
              </a:solidFill>
              <a:latin typeface="Tw Cen MT" pitchFamily="34" charset="0"/>
            </a:endParaRPr>
          </a:p>
          <a:p>
            <a:endParaRPr lang="en-US" sz="4400" b="1">
              <a:solidFill>
                <a:srgbClr val="404040"/>
              </a:solidFill>
              <a:latin typeface="Calibri" pitchFamily="34" charset="0"/>
            </a:endParaRPr>
          </a:p>
          <a:p>
            <a:endParaRPr lang="en-US" i="1">
              <a:solidFill>
                <a:srgbClr val="404040"/>
              </a:solidFill>
              <a:latin typeface="Tw Cen MT" pitchFamily="34" charset="0"/>
            </a:endParaRPr>
          </a:p>
        </p:txBody>
      </p:sp>
      <p:sp>
        <p:nvSpPr>
          <p:cNvPr id="5122" name="Rektangel 90"/>
          <p:cNvSpPr>
            <a:spLocks noChangeArrowheads="1"/>
          </p:cNvSpPr>
          <p:nvPr/>
        </p:nvSpPr>
        <p:spPr bwMode="auto">
          <a:xfrm>
            <a:off x="1785938" y="1201738"/>
            <a:ext cx="6315075" cy="369887"/>
          </a:xfrm>
          <a:prstGeom prst="rect">
            <a:avLst/>
          </a:prstGeom>
          <a:noFill/>
          <a:ln w="9525">
            <a:noFill/>
            <a:miter lim="800000"/>
            <a:headEnd/>
            <a:tailEnd/>
          </a:ln>
        </p:spPr>
        <p:txBody>
          <a:bodyPr>
            <a:spAutoFit/>
          </a:bodyPr>
          <a:lstStyle/>
          <a:p>
            <a:r>
              <a:rPr lang="en-US" sz="1800" i="1">
                <a:solidFill>
                  <a:srgbClr val="606060"/>
                </a:solidFill>
                <a:latin typeface="Tw Cen MT" pitchFamily="34" charset="0"/>
              </a:rPr>
              <a:t>Joint Presentation from TSOs and PXs from the NWE Region</a:t>
            </a:r>
            <a:endParaRPr lang="nb-NO"/>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619250" y="476250"/>
            <a:ext cx="7129463" cy="1143000"/>
          </a:xfrm>
        </p:spPr>
        <p:txBody>
          <a:bodyPr/>
          <a:lstStyle/>
          <a:p>
            <a:pPr>
              <a:defRPr/>
            </a:pPr>
            <a:r>
              <a:rPr lang="nb-NO" dirty="0"/>
              <a:t>NRA questions from last IG </a:t>
            </a:r>
            <a:r>
              <a:rPr lang="nb-NO" dirty="0" err="1"/>
              <a:t>meeting</a:t>
            </a:r>
            <a:r>
              <a:rPr lang="nb-NO" dirty="0"/>
              <a:t> </a:t>
            </a:r>
          </a:p>
        </p:txBody>
      </p:sp>
      <p:sp>
        <p:nvSpPr>
          <p:cNvPr id="15362" name="Plassholder for innhold 2"/>
          <p:cNvSpPr>
            <a:spLocks noGrp="1"/>
          </p:cNvSpPr>
          <p:nvPr>
            <p:ph sz="half" idx="1"/>
          </p:nvPr>
        </p:nvSpPr>
        <p:spPr>
          <a:xfrm>
            <a:off x="323850" y="1981200"/>
            <a:ext cx="8496300" cy="4114800"/>
          </a:xfrm>
        </p:spPr>
        <p:txBody>
          <a:bodyPr/>
          <a:lstStyle/>
          <a:p>
            <a:pPr marL="0" indent="0">
              <a:buFontTx/>
              <a:buNone/>
            </a:pPr>
            <a:r>
              <a:rPr lang="en-US" sz="2000" u="sng" smtClean="0">
                <a:ea typeface="ＭＳ Ｐゴシック"/>
                <a:cs typeface="ＭＳ Ｐゴシック"/>
              </a:rPr>
              <a:t>Questions:</a:t>
            </a:r>
          </a:p>
          <a:p>
            <a:pPr marL="0" indent="0">
              <a:buFontTx/>
              <a:buNone/>
            </a:pPr>
            <a:r>
              <a:rPr lang="en-US" sz="2000" smtClean="0">
                <a:ea typeface="ＭＳ Ｐゴシック"/>
                <a:cs typeface="ＭＳ Ｐゴシック"/>
              </a:rPr>
              <a:t>NRAs request to provide a proposal for cost sharing between NWE and non-NWE countries</a:t>
            </a:r>
          </a:p>
          <a:p>
            <a:pPr marL="0" indent="0">
              <a:buFontTx/>
              <a:buNone/>
            </a:pPr>
            <a:endParaRPr lang="en-US" sz="2000" smtClean="0">
              <a:ea typeface="ＭＳ Ｐゴシック"/>
              <a:cs typeface="ＭＳ Ｐゴシック"/>
            </a:endParaRPr>
          </a:p>
          <a:p>
            <a:pPr marL="0" indent="0">
              <a:buFontTx/>
              <a:buNone/>
            </a:pPr>
            <a:r>
              <a:rPr lang="en-US" sz="2000" u="sng" smtClean="0">
                <a:ea typeface="ＭＳ Ｐゴシック"/>
                <a:cs typeface="ＭＳ Ｐゴシック"/>
              </a:rPr>
              <a:t>Answer:</a:t>
            </a:r>
          </a:p>
          <a:p>
            <a:pPr marL="0" indent="0">
              <a:buFontTx/>
              <a:buNone/>
            </a:pPr>
            <a:r>
              <a:rPr lang="en-US" sz="2000" smtClean="0"/>
              <a:t>The NWE TSOs and PXs will, provided regulatory approval, pay their share (60 %) of the PCR costs. The NWE parties will also pay NWE related cost. The non-NWE TSOs and PXs should pay 40 % of the PCR costs and all non- NWE related costs.  </a:t>
            </a:r>
          </a:p>
          <a:p>
            <a:pPr marL="0" indent="0">
              <a:buFontTx/>
              <a:buNone/>
            </a:pPr>
            <a:r>
              <a:rPr lang="en-US" sz="2000" smtClean="0"/>
              <a:t>The APCA facilitates geographical extension of the price coupling, new PXs and TSOs shall pay for regional adaptation provided they have special needs.</a:t>
            </a:r>
          </a:p>
          <a:p>
            <a:pPr marL="0" indent="0">
              <a:buFontTx/>
              <a:buNone/>
            </a:pPr>
            <a:endParaRPr lang="en-US" sz="20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619250" y="476250"/>
            <a:ext cx="7129463" cy="1143000"/>
          </a:xfrm>
        </p:spPr>
        <p:txBody>
          <a:bodyPr/>
          <a:lstStyle/>
          <a:p>
            <a:pPr>
              <a:defRPr/>
            </a:pPr>
            <a:r>
              <a:rPr lang="nb-NO" dirty="0"/>
              <a:t>NRA questions from last IG </a:t>
            </a:r>
            <a:r>
              <a:rPr lang="nb-NO" dirty="0" err="1"/>
              <a:t>meeting</a:t>
            </a:r>
            <a:r>
              <a:rPr lang="nb-NO" dirty="0"/>
              <a:t> </a:t>
            </a:r>
          </a:p>
        </p:txBody>
      </p:sp>
      <p:sp>
        <p:nvSpPr>
          <p:cNvPr id="16386" name="Plassholder for innhold 2"/>
          <p:cNvSpPr>
            <a:spLocks noGrp="1"/>
          </p:cNvSpPr>
          <p:nvPr>
            <p:ph sz="half" idx="1"/>
          </p:nvPr>
        </p:nvSpPr>
        <p:spPr>
          <a:xfrm>
            <a:off x="323850" y="1981200"/>
            <a:ext cx="8496300" cy="4114800"/>
          </a:xfrm>
        </p:spPr>
        <p:txBody>
          <a:bodyPr/>
          <a:lstStyle/>
          <a:p>
            <a:pPr marL="0" indent="0">
              <a:buFontTx/>
              <a:buNone/>
            </a:pPr>
            <a:r>
              <a:rPr lang="en-US" sz="2000" u="sng" smtClean="0">
                <a:ea typeface="ＭＳ Ｐゴシック"/>
                <a:cs typeface="ＭＳ Ｐゴシック"/>
              </a:rPr>
              <a:t>Questions:</a:t>
            </a:r>
          </a:p>
          <a:p>
            <a:pPr marL="0" indent="0">
              <a:buFontTx/>
              <a:buNone/>
            </a:pPr>
            <a:r>
              <a:rPr lang="en-GB" sz="2000" smtClean="0">
                <a:ea typeface="ＭＳ Ｐゴシック"/>
                <a:cs typeface="ＭＳ Ｐゴシック"/>
              </a:rPr>
              <a:t>NRAs request a clear proposal on high level </a:t>
            </a:r>
            <a:r>
              <a:rPr lang="en-US" sz="2000" smtClean="0">
                <a:ea typeface="ＭＳ Ｐゴシック"/>
                <a:cs typeface="ＭＳ Ｐゴシック"/>
              </a:rPr>
              <a:t>flexible high-level interim governance arrangements for the NWE project.</a:t>
            </a:r>
          </a:p>
          <a:p>
            <a:pPr marL="0" indent="0">
              <a:buFontTx/>
              <a:buNone/>
            </a:pPr>
            <a:endParaRPr lang="en-US" sz="2000" smtClean="0">
              <a:ea typeface="ＭＳ Ｐゴシック"/>
              <a:cs typeface="ＭＳ Ｐゴシック"/>
            </a:endParaRPr>
          </a:p>
          <a:p>
            <a:pPr marL="0" indent="0">
              <a:buFontTx/>
              <a:buNone/>
            </a:pPr>
            <a:r>
              <a:rPr lang="en-US" sz="2000" u="sng" smtClean="0">
                <a:ea typeface="ＭＳ Ｐゴシック"/>
                <a:cs typeface="ＭＳ Ｐゴシック"/>
              </a:rPr>
              <a:t>Answer:</a:t>
            </a:r>
          </a:p>
          <a:p>
            <a:pPr marL="0" indent="0">
              <a:buFontTx/>
              <a:buNone/>
            </a:pPr>
            <a:r>
              <a:rPr lang="en-US" sz="2000" smtClean="0">
                <a:ea typeface="ＭＳ Ｐゴシック"/>
                <a:cs typeface="ＭＳ Ｐゴシック"/>
              </a:rPr>
              <a:t>The APCA includes an annex (NR. 6: Price Coupling governance principles) with the high level governance arrangements. The governance arrangements are also described in the comfort letter. </a:t>
            </a:r>
            <a:endParaRPr lang="nb-NO" sz="2000" smtClean="0">
              <a:ea typeface="ＭＳ Ｐゴシック"/>
              <a:cs typeface="ＭＳ Ｐゴシック"/>
            </a:endParaRPr>
          </a:p>
          <a:p>
            <a:pPr marL="0" indent="0">
              <a:buFontTx/>
              <a:buNone/>
            </a:pPr>
            <a:endParaRPr lang="en-US" sz="2000" smtClean="0">
              <a:ea typeface="ＭＳ Ｐゴシック"/>
              <a:cs typeface="ＭＳ Ｐゴシック"/>
            </a:endParaRPr>
          </a:p>
          <a:p>
            <a:pPr marL="0" indent="0">
              <a:buFontTx/>
              <a:buNone/>
            </a:pPr>
            <a:r>
              <a:rPr lang="en-US" sz="2000" smtClean="0"/>
              <a:t>The Parties acknowledge that currently Governance Guidelines are being drafted and negotiated with the European authorities. Such legislation under development may affect the cooperation under this NWE APCA, and this is reflected in the APCA. The parties do not see any particular challenges in this respect.</a:t>
            </a:r>
            <a:endParaRPr lang="nb-NO" sz="2000" smtClean="0">
              <a:ea typeface="ＭＳ Ｐゴシック"/>
              <a:cs typeface="ＭＳ Ｐゴシック"/>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619250" y="476250"/>
            <a:ext cx="7129463" cy="1143000"/>
          </a:xfrm>
        </p:spPr>
        <p:txBody>
          <a:bodyPr/>
          <a:lstStyle/>
          <a:p>
            <a:pPr>
              <a:defRPr/>
            </a:pPr>
            <a:r>
              <a:rPr lang="nb-NO" dirty="0" smtClean="0"/>
              <a:t>Answer to NRA request for proposal on </a:t>
            </a:r>
            <a:r>
              <a:rPr lang="en-US" dirty="0">
                <a:ea typeface="ＭＳ Ｐゴシック" pitchFamily="34" charset="-128"/>
              </a:rPr>
              <a:t>governance arrangements </a:t>
            </a:r>
            <a:r>
              <a:rPr lang="en-US" sz="2000" dirty="0">
                <a:ea typeface="ＭＳ Ｐゴシック" pitchFamily="34" charset="-128"/>
              </a:rPr>
              <a:t>(APCA Annex </a:t>
            </a:r>
            <a:r>
              <a:rPr lang="en-US" sz="2000" dirty="0" smtClean="0">
                <a:ea typeface="ＭＳ Ｐゴシック" pitchFamily="34" charset="-128"/>
              </a:rPr>
              <a:t>Nr. 6)</a:t>
            </a:r>
            <a:endParaRPr lang="nb-NO" dirty="0"/>
          </a:p>
        </p:txBody>
      </p:sp>
      <p:sp>
        <p:nvSpPr>
          <p:cNvPr id="17410" name="Plassholder for innhold 2"/>
          <p:cNvSpPr>
            <a:spLocks noGrp="1"/>
          </p:cNvSpPr>
          <p:nvPr>
            <p:ph sz="half" idx="1"/>
          </p:nvPr>
        </p:nvSpPr>
        <p:spPr>
          <a:xfrm>
            <a:off x="323850" y="1981200"/>
            <a:ext cx="8496300" cy="4114800"/>
          </a:xfrm>
        </p:spPr>
        <p:txBody>
          <a:bodyPr/>
          <a:lstStyle/>
          <a:p>
            <a:pPr marL="0" indent="0">
              <a:buFontTx/>
              <a:buNone/>
            </a:pPr>
            <a:r>
              <a:rPr lang="en-US" sz="1600" smtClean="0">
                <a:ea typeface="ＭＳ Ｐゴシック"/>
                <a:cs typeface="ＭＳ Ｐゴシック"/>
              </a:rPr>
              <a:t>Capacity allocation is a TSO responsibility, pursuant to the provisions of Directive 2009/72/EC of 13 July 2009 concerning common rules for the internal market in electricity, and of Regulation (EC) No 714/2009 of 13 July 2009 on conditions for access to the network for cross-border exchanges in electricity. </a:t>
            </a:r>
          </a:p>
          <a:p>
            <a:pPr marL="0" indent="0">
              <a:buFontTx/>
              <a:buNone/>
            </a:pPr>
            <a:endParaRPr lang="en-US" sz="1600" smtClean="0">
              <a:ea typeface="ＭＳ Ｐゴシック"/>
              <a:cs typeface="ＭＳ Ｐゴシック"/>
            </a:endParaRPr>
          </a:p>
          <a:p>
            <a:pPr marL="0" indent="0">
              <a:buFontTx/>
              <a:buNone/>
            </a:pPr>
            <a:r>
              <a:rPr lang="en-US" sz="1600" smtClean="0">
                <a:ea typeface="ＭＳ Ｐゴシック"/>
                <a:cs typeface="ＭＳ Ｐゴシック"/>
              </a:rPr>
              <a:t>PXs are responsible for operating their respective markets (including price formation), under various contractual and/or regulatory arrangements. </a:t>
            </a:r>
          </a:p>
          <a:p>
            <a:pPr marL="0" indent="0">
              <a:buFontTx/>
              <a:buNone/>
            </a:pPr>
            <a:endParaRPr lang="en-US" sz="1600" smtClean="0">
              <a:ea typeface="ＭＳ Ｐゴシック"/>
              <a:cs typeface="ＭＳ Ｐゴシック"/>
            </a:endParaRPr>
          </a:p>
          <a:p>
            <a:pPr marL="0" indent="0">
              <a:buFontTx/>
              <a:buNone/>
            </a:pPr>
            <a:r>
              <a:rPr lang="en-US" sz="1600" smtClean="0">
                <a:ea typeface="ＭＳ Ｐゴシック"/>
                <a:cs typeface="ＭＳ Ｐゴシック"/>
              </a:rPr>
              <a:t>The nature of capacity allocation is that of a monopolistic function, the TSOs are regulated entities, and therefore the TSOs need at all times to be in a position to have sufficient comfort on compliance, in particular on the cooperation between the PXs (of the NWE Region or broader in PCR as the case may be), to achieve the Enduring Solution with the following criteria (the “Compliance”):</a:t>
            </a:r>
          </a:p>
          <a:p>
            <a:pPr marL="0" indent="0">
              <a:buFontTx/>
              <a:buNone/>
            </a:pPr>
            <a:r>
              <a:rPr lang="en-US" sz="1600" smtClean="0">
                <a:ea typeface="ＭＳ Ｐゴシック"/>
                <a:cs typeface="ＭＳ Ｐゴシック"/>
              </a:rPr>
              <a:t>1.	Competition law compliance </a:t>
            </a:r>
          </a:p>
          <a:p>
            <a:pPr marL="0" indent="0">
              <a:buFontTx/>
              <a:buNone/>
            </a:pPr>
            <a:r>
              <a:rPr lang="en-US" sz="1600" smtClean="0">
                <a:ea typeface="ＭＳ Ｐゴシック"/>
                <a:cs typeface="ＭＳ Ｐゴシック"/>
              </a:rPr>
              <a:t>2.	Geographical expansion of Price Coupling </a:t>
            </a:r>
          </a:p>
          <a:p>
            <a:pPr marL="0" indent="0">
              <a:buFontTx/>
              <a:buNone/>
            </a:pPr>
            <a:r>
              <a:rPr lang="en-US" sz="1600" smtClean="0">
                <a:ea typeface="ＭＳ Ｐゴシック"/>
                <a:cs typeface="ＭＳ Ｐゴシック"/>
              </a:rPr>
              <a:t>3.	PCR Solution for NWE</a:t>
            </a:r>
          </a:p>
          <a:p>
            <a:pPr marL="0" indent="0">
              <a:buFontTx/>
              <a:buNone/>
            </a:pPr>
            <a:r>
              <a:rPr lang="en-US" sz="1600" smtClean="0">
                <a:ea typeface="ＭＳ Ｐゴシック"/>
                <a:cs typeface="ＭＳ Ｐゴシック"/>
              </a:rPr>
              <a:t>4.	Cost efficiency </a:t>
            </a:r>
          </a:p>
          <a:p>
            <a:pPr marL="0" indent="0">
              <a:buFontTx/>
              <a:buNone/>
            </a:pPr>
            <a:r>
              <a:rPr lang="en-US" sz="1600" smtClean="0">
                <a:ea typeface="ＭＳ Ｐゴシック"/>
                <a:cs typeface="ＭＳ Ｐゴシック"/>
              </a:rPr>
              <a:t>5.	PXs’ role of operators</a:t>
            </a:r>
          </a:p>
          <a:p>
            <a:pPr marL="0" indent="0">
              <a:buFontTx/>
              <a:buNone/>
            </a:pPr>
            <a:endParaRPr lang="nb-NO" sz="1600" smtClean="0">
              <a:ea typeface="ＭＳ Ｐゴシック"/>
              <a:cs typeface="ＭＳ Ｐゴシック"/>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en-US" smtClean="0"/>
              <a:t>Content</a:t>
            </a:r>
            <a:endParaRPr lang="en-US"/>
          </a:p>
        </p:txBody>
      </p:sp>
      <p:sp>
        <p:nvSpPr>
          <p:cNvPr id="7170" name="Espace réservé du contenu 2"/>
          <p:cNvSpPr>
            <a:spLocks noGrp="1"/>
          </p:cNvSpPr>
          <p:nvPr>
            <p:ph sz="half" idx="1"/>
          </p:nvPr>
        </p:nvSpPr>
        <p:spPr>
          <a:xfrm>
            <a:off x="323850" y="1981200"/>
            <a:ext cx="8496300" cy="4114800"/>
          </a:xfrm>
        </p:spPr>
        <p:txBody>
          <a:bodyPr/>
          <a:lstStyle/>
          <a:p>
            <a:r>
              <a:rPr lang="en-GB" smtClean="0"/>
              <a:t>Status on the APCA/ Comfort letter</a:t>
            </a:r>
          </a:p>
          <a:p>
            <a:endParaRPr lang="en-GB" smtClean="0"/>
          </a:p>
          <a:p>
            <a:r>
              <a:rPr lang="en-GB" smtClean="0"/>
              <a:t>Joint Project Organisation</a:t>
            </a:r>
          </a:p>
          <a:p>
            <a:endParaRPr lang="en-GB" smtClean="0"/>
          </a:p>
          <a:p>
            <a:r>
              <a:rPr lang="en-GB" smtClean="0"/>
              <a:t>Regulator Questions from last IG meeting</a:t>
            </a:r>
          </a:p>
          <a:p>
            <a:endParaRPr lang="en-US" smtClean="0"/>
          </a:p>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619250" y="476250"/>
            <a:ext cx="7129463" cy="1143000"/>
          </a:xfrm>
        </p:spPr>
        <p:txBody>
          <a:bodyPr/>
          <a:lstStyle/>
          <a:p>
            <a:pPr>
              <a:defRPr/>
            </a:pPr>
            <a:r>
              <a:rPr lang="nb-NO" dirty="0" smtClean="0"/>
              <a:t>All Party Cooperation Agreement (APCA)</a:t>
            </a:r>
            <a:endParaRPr lang="nb-NO" dirty="0"/>
          </a:p>
        </p:txBody>
      </p:sp>
      <p:sp>
        <p:nvSpPr>
          <p:cNvPr id="8194" name="Plassholder for innhold 2"/>
          <p:cNvSpPr>
            <a:spLocks noGrp="1"/>
          </p:cNvSpPr>
          <p:nvPr>
            <p:ph sz="half" idx="1"/>
          </p:nvPr>
        </p:nvSpPr>
        <p:spPr>
          <a:xfrm>
            <a:off x="323850" y="1981200"/>
            <a:ext cx="8496300" cy="4114800"/>
          </a:xfrm>
        </p:spPr>
        <p:txBody>
          <a:bodyPr/>
          <a:lstStyle/>
          <a:p>
            <a:pPr marL="0" indent="0">
              <a:buFontTx/>
              <a:buNone/>
            </a:pPr>
            <a:r>
              <a:rPr lang="en-US" sz="2000" smtClean="0"/>
              <a:t>The APCA for design and implementation is a framework agreement, with annexes setting out e.g. governing principles, budget, cost sharing, plan, decision making process and high level principles for operation of market coupling</a:t>
            </a:r>
          </a:p>
          <a:p>
            <a:pPr marL="0" indent="0">
              <a:buFontTx/>
              <a:buNone/>
            </a:pPr>
            <a:endParaRPr lang="en-US" sz="2000" smtClean="0"/>
          </a:p>
          <a:p>
            <a:pPr marL="0" indent="0">
              <a:buFontTx/>
              <a:buNone/>
            </a:pPr>
            <a:r>
              <a:rPr lang="en-US" sz="2000" smtClean="0"/>
              <a:t>The agreement is negotiated by the NWE PXs and TSOs, and is expected to be ready for signature before Florence forum (22. and 23. May)</a:t>
            </a:r>
            <a:endParaRPr lang="nb-NO" sz="2000" smtClean="0"/>
          </a:p>
          <a:p>
            <a:pPr marL="0" indent="0">
              <a:buFontTx/>
              <a:buNone/>
            </a:pPr>
            <a:endParaRPr lang="nb-NO" smtClean="0"/>
          </a:p>
          <a:p>
            <a:pPr marL="0" indent="0">
              <a:buFontTx/>
              <a:buNone/>
            </a:pPr>
            <a:r>
              <a:rPr lang="en-GB" sz="2000" smtClean="0"/>
              <a:t>TSOs have stated need for comfort that NWE related costs will be accepted by the NRAs prior to signing or entry into force of the APCA</a:t>
            </a:r>
            <a:endParaRPr lang="nb-NO"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619250" y="476250"/>
            <a:ext cx="7129463" cy="1143000"/>
          </a:xfrm>
        </p:spPr>
        <p:txBody>
          <a:bodyPr/>
          <a:lstStyle/>
          <a:p>
            <a:pPr>
              <a:defRPr/>
            </a:pPr>
            <a:r>
              <a:rPr lang="nb-NO" dirty="0" smtClean="0"/>
              <a:t>The Comfort Letter</a:t>
            </a:r>
            <a:endParaRPr lang="nb-NO" dirty="0"/>
          </a:p>
        </p:txBody>
      </p:sp>
      <p:sp>
        <p:nvSpPr>
          <p:cNvPr id="9218" name="Plassholder for innhold 2"/>
          <p:cNvSpPr>
            <a:spLocks noGrp="1"/>
          </p:cNvSpPr>
          <p:nvPr>
            <p:ph sz="half" idx="1"/>
          </p:nvPr>
        </p:nvSpPr>
        <p:spPr>
          <a:xfrm>
            <a:off x="323850" y="1981200"/>
            <a:ext cx="8496300" cy="4114800"/>
          </a:xfrm>
        </p:spPr>
        <p:txBody>
          <a:bodyPr/>
          <a:lstStyle/>
          <a:p>
            <a:pPr marL="0" indent="0">
              <a:buFontTx/>
              <a:buNone/>
            </a:pPr>
            <a:r>
              <a:rPr lang="en-US" sz="2000" smtClean="0"/>
              <a:t>The purpose of the comfort letter is to deliver sufficient information to enable the lead NRAs of the NWE project to facilitate issuing of a comfort letter, and thereby to facilitate signing of the cooperation agreement between the TSOs and PXs in May, in order to safeguard expedient and timely delivery of the project.</a:t>
            </a:r>
          </a:p>
          <a:p>
            <a:pPr marL="0" indent="0">
              <a:buFontTx/>
              <a:buNone/>
            </a:pPr>
            <a:endParaRPr lang="en-US" sz="2000" smtClean="0"/>
          </a:p>
          <a:p>
            <a:pPr marL="0" indent="0">
              <a:buFontTx/>
              <a:buNone/>
            </a:pPr>
            <a:r>
              <a:rPr lang="en-US" sz="2000" smtClean="0"/>
              <a:t>Information provided in the letter is, governance and cooperation principles, cost sharing and cost recovery principles, budget, algorithm requirements and high level price coupling governance principles  </a:t>
            </a:r>
            <a:endParaRPr lang="nb-NO"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619250" y="-234950"/>
            <a:ext cx="7129463" cy="1143000"/>
          </a:xfrm>
        </p:spPr>
        <p:txBody>
          <a:bodyPr/>
          <a:lstStyle/>
          <a:p>
            <a:pPr>
              <a:defRPr/>
            </a:pPr>
            <a:r>
              <a:rPr lang="nb-NO" dirty="0" smtClean="0"/>
              <a:t>Joint Project </a:t>
            </a:r>
            <a:r>
              <a:rPr lang="nb-NO" dirty="0" err="1" smtClean="0"/>
              <a:t>Organisation</a:t>
            </a:r>
            <a:r>
              <a:rPr lang="nb-NO" dirty="0" smtClean="0"/>
              <a:t> </a:t>
            </a:r>
            <a:r>
              <a:rPr lang="nb-NO" sz="1800" dirty="0" smtClean="0"/>
              <a:t>(1/2)</a:t>
            </a:r>
            <a:endParaRPr lang="nb-NO" dirty="0"/>
          </a:p>
        </p:txBody>
      </p:sp>
      <p:sp>
        <p:nvSpPr>
          <p:cNvPr id="10242" name="Rectangle 2"/>
          <p:cNvSpPr>
            <a:spLocks noChangeArrowheads="1"/>
          </p:cNvSpPr>
          <p:nvPr/>
        </p:nvSpPr>
        <p:spPr bwMode="auto">
          <a:xfrm>
            <a:off x="1447800" y="5638800"/>
            <a:ext cx="2209800" cy="609600"/>
          </a:xfrm>
          <a:prstGeom prst="rect">
            <a:avLst/>
          </a:prstGeom>
          <a:solidFill>
            <a:schemeClr val="accent1">
              <a:alpha val="38823"/>
            </a:schemeClr>
          </a:solidFill>
          <a:ln w="9525">
            <a:solidFill>
              <a:schemeClr val="tx1"/>
            </a:solidFill>
            <a:miter lim="800000"/>
            <a:headEnd/>
            <a:tailEnd/>
          </a:ln>
        </p:spPr>
        <p:txBody>
          <a:bodyPr wrap="none" anchor="ctr"/>
          <a:lstStyle/>
          <a:p>
            <a:endParaRPr lang="en-US"/>
          </a:p>
        </p:txBody>
      </p:sp>
      <p:sp>
        <p:nvSpPr>
          <p:cNvPr id="5" name="Rectangle 58"/>
          <p:cNvSpPr/>
          <p:nvPr/>
        </p:nvSpPr>
        <p:spPr>
          <a:xfrm>
            <a:off x="1009650" y="1905000"/>
            <a:ext cx="6705600" cy="1295400"/>
          </a:xfrm>
          <a:prstGeom prst="rect">
            <a:avLst/>
          </a:prstGeom>
          <a:solidFill>
            <a:schemeClr val="accent1">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rPr>
              <a:t>Joint PMO</a:t>
            </a:r>
          </a:p>
          <a:p>
            <a:pPr algn="ctr">
              <a:defRPr/>
            </a:pPr>
            <a:r>
              <a:rPr lang="en-US" sz="1400" dirty="0">
                <a:solidFill>
                  <a:schemeClr val="tx1"/>
                </a:solidFill>
              </a:rPr>
              <a:t>(Consultant: E-Bridge </a:t>
            </a:r>
            <a:r>
              <a:rPr lang="de-DE" sz="1400" dirty="0">
                <a:solidFill>
                  <a:schemeClr val="tx1"/>
                </a:solidFill>
              </a:rPr>
              <a:t>)</a:t>
            </a:r>
            <a:endParaRPr lang="fr-FR" sz="1400" dirty="0">
              <a:solidFill>
                <a:schemeClr val="tx1"/>
              </a:solidFill>
            </a:endParaRPr>
          </a:p>
        </p:txBody>
      </p:sp>
      <p:sp>
        <p:nvSpPr>
          <p:cNvPr id="10244" name="Rectangle 5"/>
          <p:cNvSpPr>
            <a:spLocks noChangeArrowheads="1"/>
          </p:cNvSpPr>
          <p:nvPr/>
        </p:nvSpPr>
        <p:spPr bwMode="auto">
          <a:xfrm>
            <a:off x="3733800" y="1219200"/>
            <a:ext cx="1371600" cy="609600"/>
          </a:xfrm>
          <a:prstGeom prst="rect">
            <a:avLst/>
          </a:prstGeom>
          <a:solidFill>
            <a:schemeClr val="accent1"/>
          </a:solidFill>
          <a:ln w="9525">
            <a:solidFill>
              <a:schemeClr val="tx1"/>
            </a:solidFill>
            <a:miter lim="800000"/>
            <a:headEnd/>
            <a:tailEnd/>
          </a:ln>
        </p:spPr>
        <p:txBody>
          <a:bodyPr wrap="none" anchor="ctr"/>
          <a:lstStyle/>
          <a:p>
            <a:pPr algn="ctr"/>
            <a:r>
              <a:rPr lang="en-US" sz="2000"/>
              <a:t>NWE JSC</a:t>
            </a:r>
          </a:p>
        </p:txBody>
      </p:sp>
      <p:sp>
        <p:nvSpPr>
          <p:cNvPr id="10245" name="Line 7"/>
          <p:cNvSpPr>
            <a:spLocks noChangeShapeType="1"/>
          </p:cNvSpPr>
          <p:nvPr/>
        </p:nvSpPr>
        <p:spPr bwMode="auto">
          <a:xfrm>
            <a:off x="4419600" y="1828800"/>
            <a:ext cx="0" cy="228600"/>
          </a:xfrm>
          <a:prstGeom prst="line">
            <a:avLst/>
          </a:prstGeom>
          <a:noFill/>
          <a:ln w="9525">
            <a:solidFill>
              <a:schemeClr val="tx1"/>
            </a:solidFill>
            <a:round/>
            <a:headEnd/>
            <a:tailEnd/>
          </a:ln>
        </p:spPr>
        <p:txBody>
          <a:bodyPr/>
          <a:lstStyle/>
          <a:p>
            <a:endParaRPr lang="en-US"/>
          </a:p>
        </p:txBody>
      </p:sp>
      <p:sp>
        <p:nvSpPr>
          <p:cNvPr id="10246" name="Line 10"/>
          <p:cNvSpPr>
            <a:spLocks noChangeShapeType="1"/>
          </p:cNvSpPr>
          <p:nvPr/>
        </p:nvSpPr>
        <p:spPr bwMode="auto">
          <a:xfrm>
            <a:off x="2286000" y="2057400"/>
            <a:ext cx="4495800" cy="0"/>
          </a:xfrm>
          <a:prstGeom prst="line">
            <a:avLst/>
          </a:prstGeom>
          <a:noFill/>
          <a:ln w="9525">
            <a:solidFill>
              <a:schemeClr val="tx1"/>
            </a:solidFill>
            <a:round/>
            <a:headEnd/>
            <a:tailEnd/>
          </a:ln>
        </p:spPr>
        <p:txBody>
          <a:bodyPr/>
          <a:lstStyle/>
          <a:p>
            <a:endParaRPr lang="en-US"/>
          </a:p>
        </p:txBody>
      </p:sp>
      <p:sp>
        <p:nvSpPr>
          <p:cNvPr id="10247" name="Rectangle 12"/>
          <p:cNvSpPr>
            <a:spLocks noChangeArrowheads="1"/>
          </p:cNvSpPr>
          <p:nvPr/>
        </p:nvSpPr>
        <p:spPr bwMode="auto">
          <a:xfrm>
            <a:off x="1828800" y="2514600"/>
            <a:ext cx="1044575" cy="609600"/>
          </a:xfrm>
          <a:prstGeom prst="rect">
            <a:avLst/>
          </a:prstGeom>
          <a:solidFill>
            <a:schemeClr val="accent1"/>
          </a:solidFill>
          <a:ln w="9525">
            <a:solidFill>
              <a:schemeClr val="tx1"/>
            </a:solidFill>
            <a:miter lim="800000"/>
            <a:headEnd/>
            <a:tailEnd/>
          </a:ln>
        </p:spPr>
        <p:txBody>
          <a:bodyPr wrap="none" anchor="ctr"/>
          <a:lstStyle/>
          <a:p>
            <a:pPr algn="ctr"/>
            <a:r>
              <a:rPr lang="en-US" sz="1000"/>
              <a:t>Technical</a:t>
            </a:r>
          </a:p>
          <a:p>
            <a:pPr algn="ctr"/>
            <a:r>
              <a:rPr lang="en-US" sz="1000"/>
              <a:t>WG</a:t>
            </a:r>
          </a:p>
          <a:p>
            <a:pPr algn="ctr"/>
            <a:r>
              <a:rPr lang="en-US" sz="1000"/>
              <a:t>Corne Meeuwis</a:t>
            </a:r>
          </a:p>
        </p:txBody>
      </p:sp>
      <p:sp>
        <p:nvSpPr>
          <p:cNvPr id="10248" name="Rectangle 14"/>
          <p:cNvSpPr>
            <a:spLocks noChangeArrowheads="1"/>
          </p:cNvSpPr>
          <p:nvPr/>
        </p:nvSpPr>
        <p:spPr bwMode="auto">
          <a:xfrm>
            <a:off x="6172200" y="2514600"/>
            <a:ext cx="1044575" cy="609600"/>
          </a:xfrm>
          <a:prstGeom prst="rect">
            <a:avLst/>
          </a:prstGeom>
          <a:solidFill>
            <a:schemeClr val="accent1"/>
          </a:solidFill>
          <a:ln w="9525">
            <a:solidFill>
              <a:schemeClr val="tx1"/>
            </a:solidFill>
            <a:miter lim="800000"/>
            <a:headEnd/>
            <a:tailEnd/>
          </a:ln>
        </p:spPr>
        <p:txBody>
          <a:bodyPr wrap="none" anchor="ctr"/>
          <a:lstStyle/>
          <a:p>
            <a:pPr algn="ctr"/>
            <a:r>
              <a:rPr lang="en-US" sz="1000"/>
              <a:t>Legal, Regulatory </a:t>
            </a:r>
          </a:p>
          <a:p>
            <a:pPr algn="ctr"/>
            <a:r>
              <a:rPr lang="en-US" sz="1000"/>
              <a:t>and Market WG</a:t>
            </a:r>
          </a:p>
          <a:p>
            <a:pPr algn="ctr"/>
            <a:r>
              <a:rPr lang="en-US" sz="1000"/>
              <a:t>Tjitske Kramer</a:t>
            </a:r>
          </a:p>
        </p:txBody>
      </p:sp>
      <p:sp>
        <p:nvSpPr>
          <p:cNvPr id="10249" name="Line 15"/>
          <p:cNvSpPr>
            <a:spLocks noChangeShapeType="1"/>
          </p:cNvSpPr>
          <p:nvPr/>
        </p:nvSpPr>
        <p:spPr bwMode="auto">
          <a:xfrm>
            <a:off x="1981200" y="3124200"/>
            <a:ext cx="0" cy="2209800"/>
          </a:xfrm>
          <a:prstGeom prst="line">
            <a:avLst/>
          </a:prstGeom>
          <a:noFill/>
          <a:ln w="9525">
            <a:solidFill>
              <a:schemeClr val="tx1"/>
            </a:solidFill>
            <a:round/>
            <a:headEnd/>
            <a:tailEnd/>
          </a:ln>
        </p:spPr>
        <p:txBody>
          <a:bodyPr/>
          <a:lstStyle/>
          <a:p>
            <a:endParaRPr lang="en-US"/>
          </a:p>
        </p:txBody>
      </p:sp>
      <p:sp>
        <p:nvSpPr>
          <p:cNvPr id="10250" name="Rectangle 16"/>
          <p:cNvSpPr>
            <a:spLocks noChangeArrowheads="1"/>
          </p:cNvSpPr>
          <p:nvPr/>
        </p:nvSpPr>
        <p:spPr bwMode="auto">
          <a:xfrm>
            <a:off x="2133600" y="3276600"/>
            <a:ext cx="914400" cy="381000"/>
          </a:xfrm>
          <a:prstGeom prst="rect">
            <a:avLst/>
          </a:prstGeom>
          <a:solidFill>
            <a:schemeClr val="accent1"/>
          </a:solidFill>
          <a:ln w="9525">
            <a:solidFill>
              <a:schemeClr val="tx1"/>
            </a:solidFill>
            <a:miter lim="800000"/>
            <a:headEnd/>
            <a:tailEnd/>
          </a:ln>
        </p:spPr>
        <p:txBody>
          <a:bodyPr wrap="none" anchor="ctr"/>
          <a:lstStyle/>
          <a:p>
            <a:pPr algn="ctr"/>
            <a:r>
              <a:rPr lang="en-US" sz="1000"/>
              <a:t>Procedures TF</a:t>
            </a:r>
          </a:p>
        </p:txBody>
      </p:sp>
      <p:sp>
        <p:nvSpPr>
          <p:cNvPr id="10251" name="Rectangle 17"/>
          <p:cNvSpPr>
            <a:spLocks noChangeArrowheads="1"/>
          </p:cNvSpPr>
          <p:nvPr/>
        </p:nvSpPr>
        <p:spPr bwMode="auto">
          <a:xfrm>
            <a:off x="2133600" y="3733800"/>
            <a:ext cx="914400" cy="381000"/>
          </a:xfrm>
          <a:prstGeom prst="rect">
            <a:avLst/>
          </a:prstGeom>
          <a:solidFill>
            <a:schemeClr val="accent1"/>
          </a:solidFill>
          <a:ln w="9525">
            <a:solidFill>
              <a:schemeClr val="tx1"/>
            </a:solidFill>
            <a:miter lim="800000"/>
            <a:headEnd/>
            <a:tailEnd/>
          </a:ln>
        </p:spPr>
        <p:txBody>
          <a:bodyPr wrap="none" anchor="ctr"/>
          <a:lstStyle/>
          <a:p>
            <a:pPr algn="ctr"/>
            <a:r>
              <a:rPr lang="en-US" sz="1000"/>
              <a:t>Testing TF</a:t>
            </a:r>
          </a:p>
        </p:txBody>
      </p:sp>
      <p:sp>
        <p:nvSpPr>
          <p:cNvPr id="10252" name="Rectangle 18"/>
          <p:cNvSpPr>
            <a:spLocks noChangeArrowheads="1"/>
          </p:cNvSpPr>
          <p:nvPr/>
        </p:nvSpPr>
        <p:spPr bwMode="auto">
          <a:xfrm>
            <a:off x="2133600" y="4191000"/>
            <a:ext cx="914400" cy="381000"/>
          </a:xfrm>
          <a:prstGeom prst="rect">
            <a:avLst/>
          </a:prstGeom>
          <a:solidFill>
            <a:schemeClr val="accent1"/>
          </a:solidFill>
          <a:ln w="9525">
            <a:solidFill>
              <a:schemeClr val="tx1"/>
            </a:solidFill>
            <a:miter lim="800000"/>
            <a:headEnd/>
            <a:tailEnd/>
          </a:ln>
        </p:spPr>
        <p:txBody>
          <a:bodyPr wrap="none" anchor="ctr"/>
          <a:lstStyle/>
          <a:p>
            <a:pPr algn="ctr"/>
            <a:r>
              <a:rPr lang="en-US" sz="1000"/>
              <a:t>Capacity TF</a:t>
            </a:r>
          </a:p>
        </p:txBody>
      </p:sp>
      <p:sp>
        <p:nvSpPr>
          <p:cNvPr id="10253" name="Rectangle 19"/>
          <p:cNvSpPr>
            <a:spLocks noChangeArrowheads="1"/>
          </p:cNvSpPr>
          <p:nvPr/>
        </p:nvSpPr>
        <p:spPr bwMode="auto">
          <a:xfrm>
            <a:off x="4841875" y="3962400"/>
            <a:ext cx="720725" cy="381000"/>
          </a:xfrm>
          <a:prstGeom prst="rect">
            <a:avLst/>
          </a:prstGeom>
          <a:solidFill>
            <a:schemeClr val="accent1"/>
          </a:solidFill>
          <a:ln w="9525">
            <a:solidFill>
              <a:schemeClr val="tx1"/>
            </a:solidFill>
            <a:miter lim="800000"/>
            <a:headEnd/>
            <a:tailEnd/>
          </a:ln>
        </p:spPr>
        <p:txBody>
          <a:bodyPr wrap="none" anchor="ctr"/>
          <a:lstStyle/>
          <a:p>
            <a:pPr algn="ctr"/>
            <a:r>
              <a:rPr lang="en-US" sz="1000"/>
              <a:t>Local </a:t>
            </a:r>
          </a:p>
          <a:p>
            <a:pPr algn="ctr"/>
            <a:r>
              <a:rPr lang="en-US" sz="1000"/>
              <a:t>Sub-Projects</a:t>
            </a:r>
          </a:p>
        </p:txBody>
      </p:sp>
      <p:sp>
        <p:nvSpPr>
          <p:cNvPr id="10254" name="Rectangle 21"/>
          <p:cNvSpPr>
            <a:spLocks noChangeArrowheads="1"/>
          </p:cNvSpPr>
          <p:nvPr/>
        </p:nvSpPr>
        <p:spPr bwMode="auto">
          <a:xfrm>
            <a:off x="2133600" y="5105400"/>
            <a:ext cx="914400" cy="381000"/>
          </a:xfrm>
          <a:prstGeom prst="rect">
            <a:avLst/>
          </a:prstGeom>
          <a:solidFill>
            <a:schemeClr val="accent1"/>
          </a:solidFill>
          <a:ln w="9525">
            <a:solidFill>
              <a:schemeClr val="tx1"/>
            </a:solidFill>
            <a:miter lim="800000"/>
            <a:headEnd/>
            <a:tailEnd/>
          </a:ln>
        </p:spPr>
        <p:txBody>
          <a:bodyPr wrap="none" anchor="ctr"/>
          <a:lstStyle/>
          <a:p>
            <a:pPr algn="ctr"/>
            <a:r>
              <a:rPr lang="en-US" sz="1000"/>
              <a:t>Shipping </a:t>
            </a:r>
            <a:br>
              <a:rPr lang="en-US" sz="1000"/>
            </a:br>
            <a:r>
              <a:rPr lang="en-US" sz="1000"/>
              <a:t>TF</a:t>
            </a:r>
          </a:p>
        </p:txBody>
      </p:sp>
      <p:sp>
        <p:nvSpPr>
          <p:cNvPr id="10255" name="Rectangle 24"/>
          <p:cNvSpPr>
            <a:spLocks noChangeArrowheads="1"/>
          </p:cNvSpPr>
          <p:nvPr/>
        </p:nvSpPr>
        <p:spPr bwMode="auto">
          <a:xfrm>
            <a:off x="6019800" y="3848100"/>
            <a:ext cx="838200" cy="381000"/>
          </a:xfrm>
          <a:prstGeom prst="rect">
            <a:avLst/>
          </a:prstGeom>
          <a:solidFill>
            <a:schemeClr val="accent1"/>
          </a:solidFill>
          <a:ln w="9525">
            <a:solidFill>
              <a:schemeClr val="tx1"/>
            </a:solidFill>
            <a:miter lim="800000"/>
            <a:headEnd/>
            <a:tailEnd/>
          </a:ln>
        </p:spPr>
        <p:txBody>
          <a:bodyPr wrap="none" anchor="ctr"/>
          <a:lstStyle/>
          <a:p>
            <a:pPr algn="ctr"/>
            <a:endParaRPr lang="en-US" sz="1000"/>
          </a:p>
          <a:p>
            <a:pPr algn="ctr"/>
            <a:r>
              <a:rPr lang="en-US" sz="1000"/>
              <a:t>Regulatory TF</a:t>
            </a:r>
          </a:p>
          <a:p>
            <a:pPr algn="ctr"/>
            <a:endParaRPr lang="en-US" sz="1000"/>
          </a:p>
        </p:txBody>
      </p:sp>
      <p:sp>
        <p:nvSpPr>
          <p:cNvPr id="10256" name="Rectangle 27"/>
          <p:cNvSpPr>
            <a:spLocks noChangeArrowheads="1"/>
          </p:cNvSpPr>
          <p:nvPr/>
        </p:nvSpPr>
        <p:spPr bwMode="auto">
          <a:xfrm>
            <a:off x="6019800" y="4775200"/>
            <a:ext cx="838200" cy="381000"/>
          </a:xfrm>
          <a:prstGeom prst="rect">
            <a:avLst/>
          </a:prstGeom>
          <a:solidFill>
            <a:schemeClr val="accent1"/>
          </a:solidFill>
          <a:ln w="9525">
            <a:solidFill>
              <a:schemeClr val="tx1"/>
            </a:solidFill>
            <a:miter lim="800000"/>
            <a:headEnd/>
            <a:tailEnd/>
          </a:ln>
        </p:spPr>
        <p:txBody>
          <a:bodyPr wrap="none" anchor="ctr"/>
          <a:lstStyle/>
          <a:p>
            <a:pPr algn="ctr"/>
            <a:r>
              <a:rPr lang="en-US" sz="1000"/>
              <a:t>Shipping </a:t>
            </a:r>
            <a:br>
              <a:rPr lang="en-US" sz="1000"/>
            </a:br>
            <a:r>
              <a:rPr lang="en-US" sz="1000"/>
              <a:t>Financial TF</a:t>
            </a:r>
          </a:p>
        </p:txBody>
      </p:sp>
      <p:sp>
        <p:nvSpPr>
          <p:cNvPr id="10257" name="Line 28"/>
          <p:cNvSpPr>
            <a:spLocks noChangeShapeType="1"/>
          </p:cNvSpPr>
          <p:nvPr/>
        </p:nvSpPr>
        <p:spPr bwMode="auto">
          <a:xfrm>
            <a:off x="7010400" y="3124200"/>
            <a:ext cx="0" cy="1841500"/>
          </a:xfrm>
          <a:prstGeom prst="line">
            <a:avLst/>
          </a:prstGeom>
          <a:noFill/>
          <a:ln w="9525">
            <a:solidFill>
              <a:schemeClr val="tx1"/>
            </a:solidFill>
            <a:round/>
            <a:headEnd/>
            <a:tailEnd/>
          </a:ln>
        </p:spPr>
        <p:txBody>
          <a:bodyPr/>
          <a:lstStyle/>
          <a:p>
            <a:endParaRPr lang="en-US"/>
          </a:p>
        </p:txBody>
      </p:sp>
      <p:sp>
        <p:nvSpPr>
          <p:cNvPr id="10258" name="Line 33"/>
          <p:cNvSpPr>
            <a:spLocks noChangeShapeType="1"/>
          </p:cNvSpPr>
          <p:nvPr/>
        </p:nvSpPr>
        <p:spPr bwMode="auto">
          <a:xfrm>
            <a:off x="1981200" y="3505200"/>
            <a:ext cx="152400" cy="0"/>
          </a:xfrm>
          <a:prstGeom prst="line">
            <a:avLst/>
          </a:prstGeom>
          <a:noFill/>
          <a:ln w="9525">
            <a:solidFill>
              <a:schemeClr val="tx1"/>
            </a:solidFill>
            <a:round/>
            <a:headEnd/>
            <a:tailEnd/>
          </a:ln>
        </p:spPr>
        <p:txBody>
          <a:bodyPr/>
          <a:lstStyle/>
          <a:p>
            <a:endParaRPr lang="en-US"/>
          </a:p>
        </p:txBody>
      </p:sp>
      <p:sp>
        <p:nvSpPr>
          <p:cNvPr id="10259" name="Line 34"/>
          <p:cNvSpPr>
            <a:spLocks noChangeShapeType="1"/>
          </p:cNvSpPr>
          <p:nvPr/>
        </p:nvSpPr>
        <p:spPr bwMode="auto">
          <a:xfrm>
            <a:off x="1981200" y="3886200"/>
            <a:ext cx="152400" cy="0"/>
          </a:xfrm>
          <a:prstGeom prst="line">
            <a:avLst/>
          </a:prstGeom>
          <a:noFill/>
          <a:ln w="9525">
            <a:solidFill>
              <a:schemeClr val="tx1"/>
            </a:solidFill>
            <a:round/>
            <a:headEnd/>
            <a:tailEnd/>
          </a:ln>
        </p:spPr>
        <p:txBody>
          <a:bodyPr/>
          <a:lstStyle/>
          <a:p>
            <a:endParaRPr lang="en-US"/>
          </a:p>
        </p:txBody>
      </p:sp>
      <p:sp>
        <p:nvSpPr>
          <p:cNvPr id="10260" name="Line 35"/>
          <p:cNvSpPr>
            <a:spLocks noChangeShapeType="1"/>
          </p:cNvSpPr>
          <p:nvPr/>
        </p:nvSpPr>
        <p:spPr bwMode="auto">
          <a:xfrm>
            <a:off x="1981200" y="4343400"/>
            <a:ext cx="152400" cy="0"/>
          </a:xfrm>
          <a:prstGeom prst="line">
            <a:avLst/>
          </a:prstGeom>
          <a:noFill/>
          <a:ln w="9525">
            <a:solidFill>
              <a:schemeClr val="tx1"/>
            </a:solidFill>
            <a:round/>
            <a:headEnd/>
            <a:tailEnd/>
          </a:ln>
        </p:spPr>
        <p:txBody>
          <a:bodyPr/>
          <a:lstStyle/>
          <a:p>
            <a:endParaRPr lang="en-US"/>
          </a:p>
        </p:txBody>
      </p:sp>
      <p:sp>
        <p:nvSpPr>
          <p:cNvPr id="10261" name="Line 38"/>
          <p:cNvSpPr>
            <a:spLocks noChangeShapeType="1"/>
          </p:cNvSpPr>
          <p:nvPr/>
        </p:nvSpPr>
        <p:spPr bwMode="auto">
          <a:xfrm>
            <a:off x="1981200" y="5334000"/>
            <a:ext cx="152400" cy="0"/>
          </a:xfrm>
          <a:prstGeom prst="line">
            <a:avLst/>
          </a:prstGeom>
          <a:noFill/>
          <a:ln w="9525">
            <a:solidFill>
              <a:schemeClr val="tx1"/>
            </a:solidFill>
            <a:round/>
            <a:headEnd/>
            <a:tailEnd/>
          </a:ln>
        </p:spPr>
        <p:txBody>
          <a:bodyPr/>
          <a:lstStyle/>
          <a:p>
            <a:endParaRPr lang="en-US"/>
          </a:p>
        </p:txBody>
      </p:sp>
      <p:sp>
        <p:nvSpPr>
          <p:cNvPr id="10262" name="Line 39"/>
          <p:cNvSpPr>
            <a:spLocks noChangeShapeType="1"/>
          </p:cNvSpPr>
          <p:nvPr/>
        </p:nvSpPr>
        <p:spPr bwMode="auto">
          <a:xfrm>
            <a:off x="6858000" y="4038600"/>
            <a:ext cx="152400" cy="0"/>
          </a:xfrm>
          <a:prstGeom prst="line">
            <a:avLst/>
          </a:prstGeom>
          <a:noFill/>
          <a:ln w="9525">
            <a:solidFill>
              <a:schemeClr val="tx1"/>
            </a:solidFill>
            <a:round/>
            <a:headEnd/>
            <a:tailEnd/>
          </a:ln>
        </p:spPr>
        <p:txBody>
          <a:bodyPr/>
          <a:lstStyle/>
          <a:p>
            <a:endParaRPr lang="en-US"/>
          </a:p>
        </p:txBody>
      </p:sp>
      <p:sp>
        <p:nvSpPr>
          <p:cNvPr id="10263" name="Line 40"/>
          <p:cNvSpPr>
            <a:spLocks noChangeShapeType="1"/>
          </p:cNvSpPr>
          <p:nvPr/>
        </p:nvSpPr>
        <p:spPr bwMode="auto">
          <a:xfrm>
            <a:off x="6858000" y="4457700"/>
            <a:ext cx="152400" cy="0"/>
          </a:xfrm>
          <a:prstGeom prst="line">
            <a:avLst/>
          </a:prstGeom>
          <a:noFill/>
          <a:ln w="9525">
            <a:solidFill>
              <a:schemeClr val="tx1"/>
            </a:solidFill>
            <a:round/>
            <a:headEnd/>
            <a:tailEnd/>
          </a:ln>
        </p:spPr>
        <p:txBody>
          <a:bodyPr/>
          <a:lstStyle/>
          <a:p>
            <a:endParaRPr lang="en-US"/>
          </a:p>
        </p:txBody>
      </p:sp>
      <p:sp>
        <p:nvSpPr>
          <p:cNvPr id="10264" name="Line 42"/>
          <p:cNvSpPr>
            <a:spLocks noChangeShapeType="1"/>
          </p:cNvSpPr>
          <p:nvPr/>
        </p:nvSpPr>
        <p:spPr bwMode="auto">
          <a:xfrm>
            <a:off x="2286000" y="2057400"/>
            <a:ext cx="0" cy="457200"/>
          </a:xfrm>
          <a:prstGeom prst="line">
            <a:avLst/>
          </a:prstGeom>
          <a:noFill/>
          <a:ln w="9525">
            <a:solidFill>
              <a:schemeClr val="tx1"/>
            </a:solidFill>
            <a:round/>
            <a:headEnd/>
            <a:tailEnd/>
          </a:ln>
        </p:spPr>
        <p:txBody>
          <a:bodyPr/>
          <a:lstStyle/>
          <a:p>
            <a:endParaRPr lang="en-US"/>
          </a:p>
        </p:txBody>
      </p:sp>
      <p:sp>
        <p:nvSpPr>
          <p:cNvPr id="10265" name="Line 45"/>
          <p:cNvSpPr>
            <a:spLocks noChangeShapeType="1"/>
          </p:cNvSpPr>
          <p:nvPr/>
        </p:nvSpPr>
        <p:spPr bwMode="auto">
          <a:xfrm>
            <a:off x="6781800" y="2057400"/>
            <a:ext cx="0" cy="457200"/>
          </a:xfrm>
          <a:prstGeom prst="line">
            <a:avLst/>
          </a:prstGeom>
          <a:noFill/>
          <a:ln w="9525">
            <a:solidFill>
              <a:schemeClr val="tx1"/>
            </a:solidFill>
            <a:round/>
            <a:headEnd/>
            <a:tailEnd/>
          </a:ln>
        </p:spPr>
        <p:txBody>
          <a:bodyPr/>
          <a:lstStyle/>
          <a:p>
            <a:endParaRPr lang="en-US"/>
          </a:p>
        </p:txBody>
      </p:sp>
      <p:cxnSp>
        <p:nvCxnSpPr>
          <p:cNvPr id="28" name="Connecteur en angle 67"/>
          <p:cNvCxnSpPr>
            <a:stCxn id="5" idx="2"/>
            <a:endCxn id="10267" idx="0"/>
          </p:cNvCxnSpPr>
          <p:nvPr/>
        </p:nvCxnSpPr>
        <p:spPr>
          <a:xfrm rot="5400000">
            <a:off x="3618707" y="3218656"/>
            <a:ext cx="762000" cy="725487"/>
          </a:xfrm>
          <a:prstGeom prst="bentConnector3">
            <a:avLst>
              <a:gd name="adj1" fmla="val 50000"/>
            </a:avLst>
          </a:prstGeom>
          <a:ln w="12700" cmpd="sng">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10267" name="Rectangle 20"/>
          <p:cNvSpPr>
            <a:spLocks noChangeArrowheads="1"/>
          </p:cNvSpPr>
          <p:nvPr/>
        </p:nvSpPr>
        <p:spPr bwMode="auto">
          <a:xfrm>
            <a:off x="3276600" y="3962400"/>
            <a:ext cx="720725" cy="381000"/>
          </a:xfrm>
          <a:prstGeom prst="rect">
            <a:avLst/>
          </a:prstGeom>
          <a:solidFill>
            <a:schemeClr val="accent1"/>
          </a:solidFill>
          <a:ln w="9525">
            <a:solidFill>
              <a:schemeClr val="tx1"/>
            </a:solidFill>
            <a:miter lim="800000"/>
            <a:headEnd/>
            <a:tailEnd/>
          </a:ln>
        </p:spPr>
        <p:txBody>
          <a:bodyPr wrap="none" anchor="ctr"/>
          <a:lstStyle/>
          <a:p>
            <a:pPr algn="ctr"/>
            <a:r>
              <a:rPr lang="en-US" sz="1000"/>
              <a:t>TSO-only</a:t>
            </a:r>
          </a:p>
          <a:p>
            <a:pPr algn="ctr"/>
            <a:r>
              <a:rPr lang="en-US" sz="1000"/>
              <a:t> Sub-Project</a:t>
            </a:r>
          </a:p>
        </p:txBody>
      </p:sp>
      <p:sp>
        <p:nvSpPr>
          <p:cNvPr id="10268" name="Line 37"/>
          <p:cNvSpPr>
            <a:spLocks noChangeShapeType="1"/>
          </p:cNvSpPr>
          <p:nvPr/>
        </p:nvSpPr>
        <p:spPr bwMode="auto">
          <a:xfrm>
            <a:off x="7458075" y="5638800"/>
            <a:ext cx="533400" cy="0"/>
          </a:xfrm>
          <a:prstGeom prst="line">
            <a:avLst/>
          </a:prstGeom>
          <a:noFill/>
          <a:ln w="12700">
            <a:solidFill>
              <a:schemeClr val="tx1"/>
            </a:solidFill>
            <a:prstDash val="sysDash"/>
            <a:round/>
            <a:headEnd/>
            <a:tailEnd/>
          </a:ln>
        </p:spPr>
        <p:txBody>
          <a:bodyPr/>
          <a:lstStyle/>
          <a:p>
            <a:endParaRPr lang="en-US"/>
          </a:p>
        </p:txBody>
      </p:sp>
      <p:sp>
        <p:nvSpPr>
          <p:cNvPr id="10269" name="Rectangle 52"/>
          <p:cNvSpPr>
            <a:spLocks noChangeArrowheads="1"/>
          </p:cNvSpPr>
          <p:nvPr/>
        </p:nvSpPr>
        <p:spPr bwMode="auto">
          <a:xfrm>
            <a:off x="8067675" y="5486400"/>
            <a:ext cx="847725" cy="276225"/>
          </a:xfrm>
          <a:prstGeom prst="rect">
            <a:avLst/>
          </a:prstGeom>
          <a:noFill/>
          <a:ln w="9525">
            <a:noFill/>
            <a:miter lim="800000"/>
            <a:headEnd/>
            <a:tailEnd/>
          </a:ln>
        </p:spPr>
        <p:txBody>
          <a:bodyPr wrap="none">
            <a:spAutoFit/>
          </a:bodyPr>
          <a:lstStyle/>
          <a:p>
            <a:r>
              <a:rPr lang="en-US" sz="1200"/>
              <a:t>Reporting</a:t>
            </a:r>
          </a:p>
        </p:txBody>
      </p:sp>
      <p:sp>
        <p:nvSpPr>
          <p:cNvPr id="32" name="Rectangle 22"/>
          <p:cNvSpPr>
            <a:spLocks noChangeArrowheads="1"/>
          </p:cNvSpPr>
          <p:nvPr/>
        </p:nvSpPr>
        <p:spPr bwMode="auto">
          <a:xfrm>
            <a:off x="6019800" y="3276600"/>
            <a:ext cx="838200" cy="457200"/>
          </a:xfrm>
          <a:prstGeom prst="rect">
            <a:avLst/>
          </a:prstGeom>
          <a:solidFill>
            <a:schemeClr val="accent1"/>
          </a:solidFill>
          <a:ln w="9525">
            <a:solidFill>
              <a:schemeClr val="tx1"/>
            </a:solidFill>
            <a:miter lim="800000"/>
            <a:headEnd/>
            <a:tailEnd/>
          </a:ln>
          <a:effectLst/>
        </p:spPr>
        <p:txBody>
          <a:bodyPr wrap="none" anchor="ctr"/>
          <a:lstStyle/>
          <a:p>
            <a:pPr algn="ctr">
              <a:defRPr/>
            </a:pPr>
            <a:r>
              <a:rPr lang="en-US" sz="950" dirty="0"/>
              <a:t>External </a:t>
            </a:r>
          </a:p>
          <a:p>
            <a:pPr algn="ctr">
              <a:defRPr/>
            </a:pPr>
            <a:r>
              <a:rPr lang="en-US" sz="950" dirty="0"/>
              <a:t>Communication </a:t>
            </a:r>
          </a:p>
          <a:p>
            <a:pPr algn="ctr">
              <a:defRPr/>
            </a:pPr>
            <a:r>
              <a:rPr lang="en-US" sz="950" dirty="0"/>
              <a:t>&amp; Markets TF</a:t>
            </a:r>
          </a:p>
        </p:txBody>
      </p:sp>
      <p:sp>
        <p:nvSpPr>
          <p:cNvPr id="10271" name="Rectangle 27"/>
          <p:cNvSpPr>
            <a:spLocks noChangeArrowheads="1"/>
          </p:cNvSpPr>
          <p:nvPr/>
        </p:nvSpPr>
        <p:spPr bwMode="auto">
          <a:xfrm>
            <a:off x="6019800" y="4305300"/>
            <a:ext cx="838200" cy="381000"/>
          </a:xfrm>
          <a:prstGeom prst="rect">
            <a:avLst/>
          </a:prstGeom>
          <a:solidFill>
            <a:schemeClr val="accent1"/>
          </a:solidFill>
          <a:ln w="9525">
            <a:solidFill>
              <a:schemeClr val="tx1"/>
            </a:solidFill>
            <a:miter lim="800000"/>
            <a:headEnd/>
            <a:tailEnd/>
          </a:ln>
        </p:spPr>
        <p:txBody>
          <a:bodyPr wrap="none" anchor="ctr"/>
          <a:lstStyle/>
          <a:p>
            <a:pPr algn="ctr"/>
            <a:r>
              <a:rPr lang="en-US" sz="1000"/>
              <a:t>Legal &amp;</a:t>
            </a:r>
          </a:p>
          <a:p>
            <a:pPr algn="ctr"/>
            <a:r>
              <a:rPr lang="en-US" sz="1000"/>
              <a:t>Contracts TF</a:t>
            </a:r>
          </a:p>
        </p:txBody>
      </p:sp>
      <p:sp>
        <p:nvSpPr>
          <p:cNvPr id="10272" name="Line 40"/>
          <p:cNvSpPr>
            <a:spLocks noChangeShapeType="1"/>
          </p:cNvSpPr>
          <p:nvPr/>
        </p:nvSpPr>
        <p:spPr bwMode="auto">
          <a:xfrm>
            <a:off x="6858000" y="4965700"/>
            <a:ext cx="152400" cy="0"/>
          </a:xfrm>
          <a:prstGeom prst="line">
            <a:avLst/>
          </a:prstGeom>
          <a:noFill/>
          <a:ln w="9525">
            <a:solidFill>
              <a:schemeClr val="tx1"/>
            </a:solidFill>
            <a:round/>
            <a:headEnd/>
            <a:tailEnd/>
          </a:ln>
        </p:spPr>
        <p:txBody>
          <a:bodyPr/>
          <a:lstStyle/>
          <a:p>
            <a:endParaRPr lang="en-US"/>
          </a:p>
        </p:txBody>
      </p:sp>
      <p:cxnSp>
        <p:nvCxnSpPr>
          <p:cNvPr id="10273" name="Connecteur en angle 74"/>
          <p:cNvCxnSpPr>
            <a:cxnSpLocks noChangeShapeType="1"/>
            <a:endCxn id="10271" idx="1"/>
          </p:cNvCxnSpPr>
          <p:nvPr/>
        </p:nvCxnSpPr>
        <p:spPr bwMode="auto">
          <a:xfrm flipV="1">
            <a:off x="3657600" y="4495800"/>
            <a:ext cx="2362200" cy="1309688"/>
          </a:xfrm>
          <a:prstGeom prst="bentConnector3">
            <a:avLst>
              <a:gd name="adj1" fmla="val 64514"/>
            </a:avLst>
          </a:prstGeom>
          <a:noFill/>
          <a:ln w="9525" algn="ctr">
            <a:solidFill>
              <a:schemeClr val="tx1"/>
            </a:solidFill>
            <a:miter lim="800000"/>
            <a:headEnd/>
            <a:tailEnd type="triangle" w="med" len="med"/>
          </a:ln>
        </p:spPr>
      </p:cxnSp>
      <p:cxnSp>
        <p:nvCxnSpPr>
          <p:cNvPr id="36" name="Connecteur en angle 63"/>
          <p:cNvCxnSpPr>
            <a:stCxn id="10253" idx="0"/>
          </p:cNvCxnSpPr>
          <p:nvPr/>
        </p:nvCxnSpPr>
        <p:spPr>
          <a:xfrm rot="16200000" flipV="1">
            <a:off x="4564857" y="3325018"/>
            <a:ext cx="381000" cy="893763"/>
          </a:xfrm>
          <a:prstGeom prst="bentConnector2">
            <a:avLst/>
          </a:prstGeom>
          <a:ln w="12700" cmpd="sng">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10275" name="Rectangle 20"/>
          <p:cNvSpPr>
            <a:spLocks noChangeArrowheads="1"/>
          </p:cNvSpPr>
          <p:nvPr/>
        </p:nvSpPr>
        <p:spPr bwMode="auto">
          <a:xfrm>
            <a:off x="4059238" y="3962400"/>
            <a:ext cx="720725" cy="381000"/>
          </a:xfrm>
          <a:prstGeom prst="rect">
            <a:avLst/>
          </a:prstGeom>
          <a:solidFill>
            <a:schemeClr val="accent1"/>
          </a:solidFill>
          <a:ln w="9525">
            <a:solidFill>
              <a:schemeClr val="tx1"/>
            </a:solidFill>
            <a:miter lim="800000"/>
            <a:headEnd/>
            <a:tailEnd/>
          </a:ln>
        </p:spPr>
        <p:txBody>
          <a:bodyPr wrap="none" anchor="ctr"/>
          <a:lstStyle/>
          <a:p>
            <a:pPr algn="ctr"/>
            <a:r>
              <a:rPr lang="en-US" sz="1000"/>
              <a:t>PX-only </a:t>
            </a:r>
          </a:p>
          <a:p>
            <a:pPr algn="ctr"/>
            <a:r>
              <a:rPr lang="en-US" sz="1000"/>
              <a:t>Sub-Project</a:t>
            </a:r>
          </a:p>
        </p:txBody>
      </p:sp>
      <p:cxnSp>
        <p:nvCxnSpPr>
          <p:cNvPr id="38" name="Connecteur droit 83"/>
          <p:cNvCxnSpPr>
            <a:stCxn id="10275" idx="0"/>
          </p:cNvCxnSpPr>
          <p:nvPr/>
        </p:nvCxnSpPr>
        <p:spPr>
          <a:xfrm rot="5400000" flipH="1" flipV="1">
            <a:off x="4229100" y="3771900"/>
            <a:ext cx="381000"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9" name="Connecteur droit 87"/>
          <p:cNvCxnSpPr>
            <a:stCxn id="32" idx="3"/>
          </p:cNvCxnSpPr>
          <p:nvPr/>
        </p:nvCxnSpPr>
        <p:spPr>
          <a:xfrm>
            <a:off x="6858000" y="3505200"/>
            <a:ext cx="15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278" name="Rectangle 30"/>
          <p:cNvSpPr>
            <a:spLocks noChangeArrowheads="1"/>
          </p:cNvSpPr>
          <p:nvPr/>
        </p:nvSpPr>
        <p:spPr bwMode="auto">
          <a:xfrm>
            <a:off x="2667000" y="5715000"/>
            <a:ext cx="914400" cy="457200"/>
          </a:xfrm>
          <a:prstGeom prst="rect">
            <a:avLst/>
          </a:prstGeom>
          <a:solidFill>
            <a:schemeClr val="accent1"/>
          </a:solidFill>
          <a:ln w="9525">
            <a:solidFill>
              <a:schemeClr val="tx1"/>
            </a:solidFill>
            <a:miter lim="800000"/>
            <a:headEnd/>
            <a:tailEnd/>
          </a:ln>
        </p:spPr>
        <p:txBody>
          <a:bodyPr wrap="none" anchor="ctr"/>
          <a:lstStyle/>
          <a:p>
            <a:pPr algn="ctr"/>
            <a:r>
              <a:rPr lang="en-US" sz="1000"/>
              <a:t>ITVC Shipping</a:t>
            </a:r>
          </a:p>
          <a:p>
            <a:pPr algn="ctr"/>
            <a:r>
              <a:rPr lang="en-US" sz="1000"/>
              <a:t> Sub task</a:t>
            </a:r>
          </a:p>
        </p:txBody>
      </p:sp>
      <p:sp>
        <p:nvSpPr>
          <p:cNvPr id="10279" name="Rectangle 30"/>
          <p:cNvSpPr>
            <a:spLocks noChangeArrowheads="1"/>
          </p:cNvSpPr>
          <p:nvPr/>
        </p:nvSpPr>
        <p:spPr bwMode="auto">
          <a:xfrm>
            <a:off x="1524000" y="5715000"/>
            <a:ext cx="914400" cy="457200"/>
          </a:xfrm>
          <a:prstGeom prst="rect">
            <a:avLst/>
          </a:prstGeom>
          <a:solidFill>
            <a:schemeClr val="accent1"/>
          </a:solidFill>
          <a:ln w="9525">
            <a:solidFill>
              <a:schemeClr val="tx1"/>
            </a:solidFill>
            <a:miter lim="800000"/>
            <a:headEnd/>
            <a:tailEnd/>
          </a:ln>
        </p:spPr>
        <p:txBody>
          <a:bodyPr wrap="none" anchor="ctr"/>
          <a:lstStyle/>
          <a:p>
            <a:pPr algn="ctr"/>
            <a:r>
              <a:rPr lang="en-US" sz="1000"/>
              <a:t>GB Shipping</a:t>
            </a:r>
          </a:p>
          <a:p>
            <a:pPr algn="ctr"/>
            <a:r>
              <a:rPr lang="en-US" sz="1000"/>
              <a:t> Sub task</a:t>
            </a:r>
          </a:p>
        </p:txBody>
      </p:sp>
      <p:cxnSp>
        <p:nvCxnSpPr>
          <p:cNvPr id="42" name="Connecteur droit 51"/>
          <p:cNvCxnSpPr/>
          <p:nvPr/>
        </p:nvCxnSpPr>
        <p:spPr>
          <a:xfrm rot="16200000" flipH="1">
            <a:off x="2743200" y="5257800"/>
            <a:ext cx="228600" cy="685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281" name="Line 50"/>
          <p:cNvSpPr>
            <a:spLocks noChangeShapeType="1"/>
          </p:cNvSpPr>
          <p:nvPr/>
        </p:nvSpPr>
        <p:spPr bwMode="auto">
          <a:xfrm flipV="1">
            <a:off x="1981200" y="5486400"/>
            <a:ext cx="533400" cy="228600"/>
          </a:xfrm>
          <a:prstGeom prst="line">
            <a:avLst/>
          </a:prstGeom>
          <a:noFill/>
          <a:ln w="9525">
            <a:solidFill>
              <a:schemeClr val="tx1"/>
            </a:solidFill>
            <a:round/>
            <a:headEnd/>
            <a:tailEnd/>
          </a:ln>
        </p:spPr>
        <p:txBody>
          <a:bodyPr/>
          <a:lstStyle/>
          <a:p>
            <a:endParaRPr lang="en-US"/>
          </a:p>
        </p:txBody>
      </p:sp>
      <p:sp>
        <p:nvSpPr>
          <p:cNvPr id="10282" name="Rectangle 18"/>
          <p:cNvSpPr>
            <a:spLocks noChangeArrowheads="1"/>
          </p:cNvSpPr>
          <p:nvPr/>
        </p:nvSpPr>
        <p:spPr bwMode="auto">
          <a:xfrm>
            <a:off x="2133600" y="4648200"/>
            <a:ext cx="914400" cy="381000"/>
          </a:xfrm>
          <a:prstGeom prst="rect">
            <a:avLst/>
          </a:prstGeom>
          <a:solidFill>
            <a:schemeClr val="accent1"/>
          </a:solidFill>
          <a:ln w="9525">
            <a:solidFill>
              <a:schemeClr val="tx1"/>
            </a:solidFill>
            <a:miter lim="800000"/>
            <a:headEnd/>
            <a:tailEnd/>
          </a:ln>
        </p:spPr>
        <p:txBody>
          <a:bodyPr wrap="none" anchor="ctr"/>
          <a:lstStyle/>
          <a:p>
            <a:pPr algn="ctr"/>
            <a:r>
              <a:rPr lang="en-US" sz="1000"/>
              <a:t>Algorithm TF</a:t>
            </a:r>
          </a:p>
        </p:txBody>
      </p:sp>
      <p:sp>
        <p:nvSpPr>
          <p:cNvPr id="10283" name="Line 35"/>
          <p:cNvSpPr>
            <a:spLocks noChangeShapeType="1"/>
          </p:cNvSpPr>
          <p:nvPr/>
        </p:nvSpPr>
        <p:spPr bwMode="auto">
          <a:xfrm>
            <a:off x="1981200" y="4800600"/>
            <a:ext cx="152400" cy="0"/>
          </a:xfrm>
          <a:prstGeom prst="line">
            <a:avLst/>
          </a:prstGeom>
          <a:noFill/>
          <a:ln w="9525">
            <a:solidFill>
              <a:schemeClr val="tx1"/>
            </a:solidFill>
            <a:round/>
            <a:headEnd/>
            <a:tailEnd/>
          </a:ln>
        </p:spPr>
        <p:txBody>
          <a:bodyPr/>
          <a:lstStyle/>
          <a:p>
            <a:endParaRPr lang="en-US"/>
          </a:p>
        </p:txBody>
      </p:sp>
      <p:cxnSp>
        <p:nvCxnSpPr>
          <p:cNvPr id="10284" name="Connecteur en angle 74"/>
          <p:cNvCxnSpPr>
            <a:cxnSpLocks noChangeShapeType="1"/>
            <a:endCxn id="10256" idx="1"/>
          </p:cNvCxnSpPr>
          <p:nvPr/>
        </p:nvCxnSpPr>
        <p:spPr bwMode="auto">
          <a:xfrm flipV="1">
            <a:off x="3657600" y="4965700"/>
            <a:ext cx="2362200" cy="1130300"/>
          </a:xfrm>
          <a:prstGeom prst="bentConnector3">
            <a:avLst>
              <a:gd name="adj1" fmla="val 77824"/>
            </a:avLst>
          </a:prstGeom>
          <a:noFill/>
          <a:ln w="9525" algn="ctr">
            <a:solidFill>
              <a:schemeClr val="tx1"/>
            </a:solidFill>
            <a:miter lim="800000"/>
            <a:headEnd/>
            <a:tailEnd type="triangle" w="med" len="med"/>
          </a:ln>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619250" y="476250"/>
            <a:ext cx="7129463" cy="1143000"/>
          </a:xfrm>
        </p:spPr>
        <p:txBody>
          <a:bodyPr/>
          <a:lstStyle/>
          <a:p>
            <a:pPr>
              <a:defRPr/>
            </a:pPr>
            <a:r>
              <a:rPr lang="nb-NO" dirty="0"/>
              <a:t>Joint Project </a:t>
            </a:r>
            <a:r>
              <a:rPr lang="nb-NO" dirty="0" err="1" smtClean="0"/>
              <a:t>Organisation</a:t>
            </a:r>
            <a:r>
              <a:rPr lang="nb-NO" dirty="0" smtClean="0"/>
              <a:t> </a:t>
            </a:r>
            <a:r>
              <a:rPr lang="nb-NO" sz="1800" dirty="0" smtClean="0"/>
              <a:t>(2/2)</a:t>
            </a:r>
            <a:endParaRPr lang="nb-NO" dirty="0"/>
          </a:p>
        </p:txBody>
      </p:sp>
      <p:sp>
        <p:nvSpPr>
          <p:cNvPr id="11266" name="Inhaltsplatzhalter 2"/>
          <p:cNvSpPr>
            <a:spLocks noGrp="1"/>
          </p:cNvSpPr>
          <p:nvPr>
            <p:ph sz="half" idx="1"/>
          </p:nvPr>
        </p:nvSpPr>
        <p:spPr>
          <a:xfrm>
            <a:off x="323850" y="1981200"/>
            <a:ext cx="8496300" cy="4114800"/>
          </a:xfrm>
        </p:spPr>
        <p:txBody>
          <a:bodyPr/>
          <a:lstStyle/>
          <a:p>
            <a:pPr marL="0" indent="0">
              <a:buFontTx/>
              <a:buNone/>
            </a:pPr>
            <a:r>
              <a:rPr lang="en-US" sz="1800" u="sng" smtClean="0"/>
              <a:t>NWE JSC (TSOs and PXs)</a:t>
            </a:r>
          </a:p>
          <a:p>
            <a:pPr marL="0" indent="0">
              <a:buFontTx/>
              <a:buNone/>
            </a:pPr>
            <a:r>
              <a:rPr lang="en-GB" sz="1600" smtClean="0">
                <a:solidFill>
                  <a:srgbClr val="7F7F7F"/>
                </a:solidFill>
                <a:latin typeface="Arial" charset="0"/>
                <a:cs typeface="Arial" charset="0"/>
              </a:rPr>
              <a:t>This function is acting as a Board, making major decisions and safeguarding timely completion of the NWE project</a:t>
            </a:r>
            <a:r>
              <a:rPr lang="en-GB" sz="1800" smtClean="0">
                <a:solidFill>
                  <a:srgbClr val="7F7F7F"/>
                </a:solidFill>
                <a:latin typeface="Arial" charset="0"/>
                <a:cs typeface="Arial" charset="0"/>
              </a:rPr>
              <a:t>.</a:t>
            </a:r>
          </a:p>
          <a:p>
            <a:pPr marL="0" indent="0">
              <a:buFontTx/>
              <a:buNone/>
            </a:pPr>
            <a:r>
              <a:rPr lang="en-GB" sz="1800" smtClean="0">
                <a:solidFill>
                  <a:srgbClr val="7F7F7F"/>
                </a:solidFill>
                <a:latin typeface="Arial" charset="0"/>
                <a:cs typeface="Arial" charset="0"/>
              </a:rPr>
              <a:t> </a:t>
            </a:r>
          </a:p>
          <a:p>
            <a:pPr marL="0" indent="0">
              <a:buFontTx/>
              <a:buNone/>
            </a:pPr>
            <a:r>
              <a:rPr lang="en-GB" sz="1800" u="sng" smtClean="0"/>
              <a:t>Working Groups (chairs: Corné Meeuwis and Tjitske Kramer)</a:t>
            </a:r>
          </a:p>
          <a:p>
            <a:pPr marL="0" indent="0">
              <a:buFontTx/>
              <a:buNone/>
            </a:pPr>
            <a:r>
              <a:rPr lang="en-GB" sz="1600" smtClean="0">
                <a:solidFill>
                  <a:srgbClr val="7F7F7F"/>
                </a:solidFill>
                <a:latin typeface="Arial" charset="0"/>
                <a:cs typeface="Arial" charset="0"/>
              </a:rPr>
              <a:t>2 main WGs, one technical (Corné) and one legal and regulatory (Tjitske). The WG chairs are with the support of the PMO, responsible for progress and are reporting to JSC.</a:t>
            </a:r>
          </a:p>
          <a:p>
            <a:pPr marL="0" indent="0">
              <a:buFontTx/>
              <a:buNone/>
            </a:pPr>
            <a:endParaRPr lang="en-GB" sz="1800" u="sng" smtClean="0">
              <a:solidFill>
                <a:srgbClr val="7F7F7F"/>
              </a:solidFill>
              <a:latin typeface="Arial" charset="0"/>
              <a:cs typeface="Arial" charset="0"/>
            </a:endParaRPr>
          </a:p>
          <a:p>
            <a:pPr marL="0" indent="0">
              <a:buFontTx/>
              <a:buNone/>
            </a:pPr>
            <a:r>
              <a:rPr lang="en-GB" sz="1800" u="sng" smtClean="0"/>
              <a:t>PMO (E-Bridge) </a:t>
            </a:r>
          </a:p>
          <a:p>
            <a:pPr marL="0" indent="0">
              <a:buFontTx/>
              <a:buNone/>
            </a:pPr>
            <a:r>
              <a:rPr lang="en-GB" sz="1600" smtClean="0">
                <a:solidFill>
                  <a:srgbClr val="7F7F7F"/>
                </a:solidFill>
                <a:latin typeface="Arial" charset="0"/>
                <a:cs typeface="Arial" charset="0"/>
              </a:rPr>
              <a:t>This function is facilitating the work in the joint project, acting as “secretary general”.</a:t>
            </a:r>
          </a:p>
          <a:p>
            <a:pPr marL="0" indent="0"/>
            <a:endParaRPr lang="en-GB" sz="1800" smtClean="0">
              <a:solidFill>
                <a:srgbClr val="7F7F7F"/>
              </a:solidFill>
              <a:latin typeface="Arial" charset="0"/>
              <a:cs typeface="Arial" charset="0"/>
            </a:endParaRPr>
          </a:p>
          <a:p>
            <a:pPr marL="0" indent="0">
              <a:buFontTx/>
              <a:buNone/>
            </a:pPr>
            <a:r>
              <a:rPr lang="en-GB" sz="1800" u="sng" smtClean="0"/>
              <a:t>Task Forces</a:t>
            </a:r>
          </a:p>
          <a:p>
            <a:pPr marL="0" indent="0">
              <a:buFontTx/>
              <a:buNone/>
            </a:pPr>
            <a:r>
              <a:rPr lang="en-GB" sz="1600" smtClean="0">
                <a:solidFill>
                  <a:srgbClr val="7F7F7F"/>
                </a:solidFill>
                <a:latin typeface="Arial" charset="0"/>
                <a:cs typeface="Arial" charset="0"/>
              </a:rPr>
              <a:t>Representation of all parties, or 3-4 specialists and reading members (1 per party).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619250" y="476250"/>
            <a:ext cx="7129463" cy="1143000"/>
          </a:xfrm>
        </p:spPr>
        <p:txBody>
          <a:bodyPr/>
          <a:lstStyle/>
          <a:p>
            <a:pPr>
              <a:defRPr/>
            </a:pPr>
            <a:r>
              <a:rPr lang="nb-NO" dirty="0" smtClean="0"/>
              <a:t>NRA questions from last IG </a:t>
            </a:r>
            <a:r>
              <a:rPr lang="nb-NO" dirty="0" err="1" smtClean="0"/>
              <a:t>meeting</a:t>
            </a:r>
            <a:r>
              <a:rPr lang="nb-NO" dirty="0" smtClean="0"/>
              <a:t> </a:t>
            </a:r>
            <a:endParaRPr lang="nb-NO" dirty="0"/>
          </a:p>
        </p:txBody>
      </p:sp>
      <p:sp>
        <p:nvSpPr>
          <p:cNvPr id="12290" name="Plassholder for innhold 2"/>
          <p:cNvSpPr>
            <a:spLocks noGrp="1"/>
          </p:cNvSpPr>
          <p:nvPr>
            <p:ph sz="half" idx="1"/>
          </p:nvPr>
        </p:nvSpPr>
        <p:spPr>
          <a:xfrm>
            <a:off x="323850" y="1981200"/>
            <a:ext cx="8496300" cy="4114800"/>
          </a:xfrm>
        </p:spPr>
        <p:txBody>
          <a:bodyPr/>
          <a:lstStyle/>
          <a:p>
            <a:pPr marL="0" indent="0">
              <a:buFontTx/>
              <a:buNone/>
            </a:pPr>
            <a:r>
              <a:rPr lang="en-US" sz="2000" u="sng" smtClean="0">
                <a:ea typeface="ＭＳ Ｐゴシック"/>
                <a:cs typeface="ＭＳ Ｐゴシック"/>
              </a:rPr>
              <a:t>Question:</a:t>
            </a:r>
          </a:p>
          <a:p>
            <a:pPr marL="0" indent="0">
              <a:buFontTx/>
              <a:buNone/>
            </a:pPr>
            <a:r>
              <a:rPr lang="en-US" sz="2000" smtClean="0">
                <a:ea typeface="ＭＳ Ｐゴシック"/>
                <a:cs typeface="ＭＳ Ｐゴシック"/>
              </a:rPr>
              <a:t>NRAs request more detailed information on budget. Preferably, this should be sent together with TSOs’/PXs’ request for regulatory approval of sharing arrangements and validation of common and local costs</a:t>
            </a:r>
          </a:p>
          <a:p>
            <a:pPr marL="0" indent="0">
              <a:buFontTx/>
              <a:buNone/>
            </a:pPr>
            <a:endParaRPr lang="en-US" smtClean="0"/>
          </a:p>
          <a:p>
            <a:pPr marL="0" indent="0">
              <a:buFontTx/>
              <a:buNone/>
            </a:pPr>
            <a:r>
              <a:rPr lang="en-US" sz="2000" u="sng" smtClean="0"/>
              <a:t>Answer:</a:t>
            </a:r>
          </a:p>
          <a:p>
            <a:pPr marL="0" indent="0">
              <a:buFontTx/>
              <a:buNone/>
            </a:pPr>
            <a:r>
              <a:rPr lang="en-US" sz="2000" smtClean="0"/>
              <a:t>A comfort letter is prepared, and are ready to be forwarded, with the required information on the budget.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619250" y="476250"/>
            <a:ext cx="7129463" cy="1143000"/>
          </a:xfrm>
        </p:spPr>
        <p:txBody>
          <a:bodyPr/>
          <a:lstStyle/>
          <a:p>
            <a:pPr>
              <a:defRPr/>
            </a:pPr>
            <a:r>
              <a:rPr lang="nb-NO" dirty="0" smtClean="0"/>
              <a:t>Answer to NRA Budget request 1/2</a:t>
            </a:r>
            <a:endParaRPr lang="nb-NO" dirty="0"/>
          </a:p>
        </p:txBody>
      </p:sp>
      <p:sp>
        <p:nvSpPr>
          <p:cNvPr id="3" name="Plassholder for innhold 2"/>
          <p:cNvSpPr>
            <a:spLocks noGrp="1"/>
          </p:cNvSpPr>
          <p:nvPr>
            <p:ph sz="half" idx="1"/>
          </p:nvPr>
        </p:nvSpPr>
        <p:spPr>
          <a:xfrm>
            <a:off x="323850" y="1981200"/>
            <a:ext cx="8496300" cy="4114800"/>
          </a:xfrm>
        </p:spPr>
        <p:txBody>
          <a:bodyPr/>
          <a:lstStyle/>
          <a:p>
            <a:pPr marL="0" indent="0">
              <a:buFontTx/>
              <a:buNone/>
              <a:defRPr/>
            </a:pPr>
            <a:r>
              <a:rPr lang="en-US" sz="2000" u="sng" dirty="0" smtClean="0"/>
              <a:t>Preliminary </a:t>
            </a:r>
            <a:r>
              <a:rPr lang="en-US" sz="2000" u="sng" dirty="0"/>
              <a:t>budgets for </a:t>
            </a:r>
            <a:r>
              <a:rPr lang="en-US" sz="2000" u="sng" dirty="0" smtClean="0"/>
              <a:t>design </a:t>
            </a:r>
            <a:r>
              <a:rPr lang="en-US" sz="2000" u="sng" dirty="0"/>
              <a:t>and implementation </a:t>
            </a:r>
            <a:r>
              <a:rPr lang="en-US" sz="2000" u="sng" dirty="0" smtClean="0"/>
              <a:t>comprise</a:t>
            </a:r>
            <a:r>
              <a:rPr lang="en-US" sz="2000" u="sng" dirty="0"/>
              <a:t>:</a:t>
            </a:r>
          </a:p>
          <a:p>
            <a:pPr>
              <a:defRPr/>
            </a:pPr>
            <a:r>
              <a:rPr lang="en-US" sz="2000" dirty="0"/>
              <a:t>Combined NWE PX costs of €10.3m</a:t>
            </a:r>
          </a:p>
          <a:p>
            <a:pPr lvl="1">
              <a:defRPr/>
            </a:pPr>
            <a:r>
              <a:rPr lang="en-US" sz="1600" dirty="0"/>
              <a:t>€3.3m (60%) of PCR Common Costs (commonly procured services: project manager, taskforce leaders, algorithm and system development)</a:t>
            </a:r>
          </a:p>
          <a:p>
            <a:pPr lvl="1">
              <a:defRPr/>
            </a:pPr>
            <a:r>
              <a:rPr lang="en-US" sz="1600" dirty="0"/>
              <a:t>€7m of local costs (support to PCR/NWE project plus PX-specific changes)</a:t>
            </a:r>
          </a:p>
          <a:p>
            <a:pPr>
              <a:defRPr/>
            </a:pPr>
            <a:r>
              <a:rPr lang="en-US" sz="2000" dirty="0"/>
              <a:t>NWE Common Costs of €0.8m, excluding shipping implementation costs (project office, taskforce leaders)</a:t>
            </a:r>
          </a:p>
          <a:p>
            <a:pPr lvl="1">
              <a:defRPr/>
            </a:pPr>
            <a:r>
              <a:rPr lang="en-US" sz="1600" dirty="0"/>
              <a:t>Project Management Office (PMO) costs amount €0.37m </a:t>
            </a:r>
          </a:p>
          <a:p>
            <a:pPr lvl="1">
              <a:defRPr/>
            </a:pPr>
            <a:r>
              <a:rPr lang="en-US" sz="1600" dirty="0"/>
              <a:t>WG leaders are paid as PXs-only respectively TSOs-only, and therefore not part of the common costs.</a:t>
            </a:r>
          </a:p>
          <a:p>
            <a:pPr marL="0" indent="0">
              <a:buFontTx/>
              <a:buNone/>
              <a:defRPr/>
            </a:pPr>
            <a:r>
              <a:rPr lang="en-US" sz="2000" dirty="0" smtClean="0"/>
              <a:t>The </a:t>
            </a:r>
            <a:r>
              <a:rPr lang="en-US" sz="2000" dirty="0"/>
              <a:t>budgets assume a go-live at the end of December of NWE Market Coupling based on the PCR/PMB solution. The budgets will be </a:t>
            </a:r>
            <a:r>
              <a:rPr lang="en-US" sz="2000" dirty="0" err="1"/>
              <a:t>finalised</a:t>
            </a:r>
            <a:r>
              <a:rPr lang="en-US" sz="2000" dirty="0"/>
              <a:t> as part of the APCA completion process during early May. Any change to this plan and possible budget changes are subject to JSC approval.</a:t>
            </a:r>
          </a:p>
          <a:p>
            <a:pPr marL="0" indent="0">
              <a:buFontTx/>
              <a:buNone/>
              <a:defRPr/>
            </a:pPr>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619250" y="476250"/>
            <a:ext cx="7129463" cy="1143000"/>
          </a:xfrm>
        </p:spPr>
        <p:txBody>
          <a:bodyPr/>
          <a:lstStyle/>
          <a:p>
            <a:pPr>
              <a:defRPr/>
            </a:pPr>
            <a:r>
              <a:rPr lang="nb-NO" dirty="0" smtClean="0"/>
              <a:t>Answer to NRA Budget request 2/2</a:t>
            </a:r>
            <a:endParaRPr lang="nb-NO" dirty="0"/>
          </a:p>
        </p:txBody>
      </p:sp>
      <p:pic>
        <p:nvPicPr>
          <p:cNvPr id="14338" name="Picture 3"/>
          <p:cNvPicPr>
            <a:picLocks noChangeAspect="1" noChangeArrowheads="1"/>
          </p:cNvPicPr>
          <p:nvPr/>
        </p:nvPicPr>
        <p:blipFill>
          <a:blip r:embed="rId2"/>
          <a:srcRect/>
          <a:stretch>
            <a:fillRect/>
          </a:stretch>
        </p:blipFill>
        <p:spPr bwMode="auto">
          <a:xfrm>
            <a:off x="1403350" y="1762125"/>
            <a:ext cx="6799263" cy="3903663"/>
          </a:xfrm>
          <a:prstGeom prst="rect">
            <a:avLst/>
          </a:prstGeom>
          <a:noFill/>
          <a:ln w="9525">
            <a:noFill/>
            <a:miter lim="800000"/>
            <a:headEnd/>
            <a:tailEnd/>
          </a:ln>
        </p:spPr>
      </p:pic>
      <p:pic>
        <p:nvPicPr>
          <p:cNvPr id="14339" name="Picture 4"/>
          <p:cNvPicPr>
            <a:picLocks noChangeAspect="1" noChangeArrowheads="1"/>
          </p:cNvPicPr>
          <p:nvPr/>
        </p:nvPicPr>
        <p:blipFill>
          <a:blip r:embed="rId3"/>
          <a:srcRect/>
          <a:stretch>
            <a:fillRect/>
          </a:stretch>
        </p:blipFill>
        <p:spPr bwMode="auto">
          <a:xfrm>
            <a:off x="1403350" y="5942013"/>
            <a:ext cx="6173788" cy="800100"/>
          </a:xfrm>
          <a:prstGeom prst="rect">
            <a:avLst/>
          </a:prstGeom>
          <a:noFill/>
          <a:ln w="9525">
            <a:noFill/>
            <a:miter lim="800000"/>
            <a:headEnd/>
            <a:tailEnd/>
          </a:ln>
        </p:spPr>
      </p:pic>
      <p:sp>
        <p:nvSpPr>
          <p:cNvPr id="14340" name="Plassholder for innhold 2"/>
          <p:cNvSpPr>
            <a:spLocks noGrp="1"/>
          </p:cNvSpPr>
          <p:nvPr>
            <p:ph sz="half" idx="1"/>
          </p:nvPr>
        </p:nvSpPr>
        <p:spPr>
          <a:xfrm>
            <a:off x="1403350" y="1981200"/>
            <a:ext cx="7129463" cy="4114800"/>
          </a:xfrm>
        </p:spPr>
        <p:txBody>
          <a:bodyPr/>
          <a:lstStyle/>
          <a:p>
            <a:pPr marL="0" indent="0">
              <a:buFontTx/>
              <a:buNone/>
            </a:pPr>
            <a:endParaRPr lang="de-DE" sz="2000" u="sng" smtClean="0"/>
          </a:p>
          <a:p>
            <a:pPr marL="0" indent="0">
              <a:buFontTx/>
              <a:buNone/>
            </a:pPr>
            <a:endParaRPr lang="de-DE" sz="2000" u="sng" smtClean="0"/>
          </a:p>
          <a:p>
            <a:pPr marL="0" indent="0">
              <a:buFontTx/>
              <a:buNone/>
            </a:pPr>
            <a:endParaRPr lang="de-DE" sz="2000" u="sng" smtClean="0"/>
          </a:p>
          <a:p>
            <a:pPr marL="0" indent="0">
              <a:buFontTx/>
              <a:buNone/>
            </a:pPr>
            <a:endParaRPr lang="de-DE" sz="2000" u="sng" smtClean="0"/>
          </a:p>
          <a:p>
            <a:pPr marL="0" indent="0">
              <a:buFontTx/>
              <a:buNone/>
            </a:pPr>
            <a:endParaRPr lang="de-DE" sz="2000" u="sng" smtClean="0"/>
          </a:p>
          <a:p>
            <a:pPr marL="0" indent="0">
              <a:buFontTx/>
              <a:buNone/>
            </a:pPr>
            <a:endParaRPr lang="de-DE" sz="2000" u="sng" smtClean="0"/>
          </a:p>
          <a:p>
            <a:pPr marL="0" indent="0">
              <a:buFontTx/>
              <a:buNone/>
            </a:pPr>
            <a:endParaRPr lang="de-DE" sz="2000" u="sng" smtClean="0"/>
          </a:p>
          <a:p>
            <a:pPr marL="0" indent="0">
              <a:buFontTx/>
              <a:buNone/>
            </a:pPr>
            <a:endParaRPr lang="de-DE" sz="2000" u="sng" smtClean="0"/>
          </a:p>
          <a:p>
            <a:pPr marL="0" indent="0">
              <a:buFontTx/>
              <a:buNone/>
            </a:pPr>
            <a:endParaRPr lang="en-US" sz="2000" smtClean="0"/>
          </a:p>
          <a:p>
            <a:pPr marL="0" indent="0">
              <a:buFontTx/>
              <a:buNone/>
            </a:pPr>
            <a:endParaRPr lang="en-US" sz="1600" smtClean="0"/>
          </a:p>
          <a:p>
            <a:pPr marL="0" indent="0">
              <a:buFontTx/>
              <a:buNone/>
            </a:pPr>
            <a:r>
              <a:rPr lang="en-US" sz="1600" smtClean="0"/>
              <a:t>In this overview, the shading indicates:</a:t>
            </a:r>
          </a:p>
          <a:p>
            <a:pPr marL="0" indent="0">
              <a:buFontTx/>
              <a:buNone/>
            </a:pPr>
            <a:endParaRPr lang="en-US" sz="2000" u="sng" smtClean="0"/>
          </a:p>
        </p:txBody>
      </p:sp>
    </p:spTree>
  </p:cSld>
  <p:clrMapOvr>
    <a:masterClrMapping/>
  </p:clrMapOvr>
</p:sld>
</file>

<file path=ppt/theme/theme1.xml><?xml version="1.0" encoding="utf-8"?>
<a:theme xmlns:a="http://schemas.openxmlformats.org/drawingml/2006/main" name="Standard utform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andard utforming">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 utforming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 utforming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 utforming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 utforming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 utformin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 utformin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 utformin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ACER-2015-01533</_dlc_DocId>
    <_dlc_DocIdUrl xmlns="985daa2e-53d8-4475-82b8-9c7d25324e34">
      <Url>http://s-do-prod-ap/en/Electricity/Regional_initiatives/Meetings/Joint%20Day-Ahead%20and%20Intraday%20NWE%20IG%20Meeting/_layouts/DocIdRedir.aspx?ID=ACER-2015-01533</Url>
      <Description>ACER-2015-01533</Description>
    </_dlc_DocIdUrl>
    <ACER_Abstract xmlns="985daa2e-53d8-4475-82b8-9c7d25324e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F26BF18014C914EA3369FDEB5EE4523" ma:contentTypeVersion="20" ma:contentTypeDescription="Create a new document." ma:contentTypeScope="" ma:versionID="fc6b21837ed178c41ad3a23ea34efc1e">
  <xsd:schema xmlns:xsd="http://www.w3.org/2001/XMLSchema" xmlns:xs="http://www.w3.org/2001/XMLSchema" xmlns:p="http://schemas.microsoft.com/office/2006/metadata/properties" xmlns:ns2="985daa2e-53d8-4475-82b8-9c7d25324e34" targetNamespace="http://schemas.microsoft.com/office/2006/metadata/properties" ma:root="true" ma:fieldsID="87577735a49fbbb1e880d92c7652797e"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488B56-8184-4DB9-B1B1-3CEE60C9130D}"/>
</file>

<file path=customXml/itemProps2.xml><?xml version="1.0" encoding="utf-8"?>
<ds:datastoreItem xmlns:ds="http://schemas.openxmlformats.org/officeDocument/2006/customXml" ds:itemID="{8C212B8D-5E82-41EA-A29B-BF40F6540D71}"/>
</file>

<file path=customXml/itemProps3.xml><?xml version="1.0" encoding="utf-8"?>
<ds:datastoreItem xmlns:ds="http://schemas.openxmlformats.org/officeDocument/2006/customXml" ds:itemID="{CA706D9C-6B0D-46E8-A8DB-97A14E2362AF}"/>
</file>

<file path=customXml/itemProps4.xml><?xml version="1.0" encoding="utf-8"?>
<ds:datastoreItem xmlns:ds="http://schemas.openxmlformats.org/officeDocument/2006/customXml" ds:itemID="{F0E8FA26-E81D-41C4-AF5D-E78358DE0B3B}"/>
</file>

<file path=docProps/app.xml><?xml version="1.0" encoding="utf-8"?>
<Properties xmlns="http://schemas.openxmlformats.org/officeDocument/2006/extended-properties" xmlns:vt="http://schemas.openxmlformats.org/officeDocument/2006/docPropsVTypes">
  <TotalTime>12</TotalTime>
  <Words>916</Words>
  <Application>Microsoft Office PowerPoint</Application>
  <PresentationFormat>On-screen Show (4:3)</PresentationFormat>
  <Paragraphs>122</Paragraphs>
  <Slides>12</Slides>
  <Notes>1</Notes>
  <HiddenSlides>0</HiddenSlides>
  <MMClips>0</MMClips>
  <ScaleCrop>false</ScaleCrop>
  <HeadingPairs>
    <vt:vector size="6" baseType="variant">
      <vt:variant>
        <vt:lpstr>Fonts Used</vt:lpstr>
      </vt:variant>
      <vt:variant>
        <vt:i4>5</vt:i4>
      </vt:variant>
      <vt:variant>
        <vt:lpstr>Design Template</vt:lpstr>
      </vt:variant>
      <vt:variant>
        <vt:i4>2</vt:i4>
      </vt:variant>
      <vt:variant>
        <vt:lpstr>Slide Titles</vt:lpstr>
      </vt:variant>
      <vt:variant>
        <vt:i4>12</vt:i4>
      </vt:variant>
    </vt:vector>
  </HeadingPairs>
  <TitlesOfParts>
    <vt:vector size="19" baseType="lpstr">
      <vt:lpstr>Times New Roman</vt:lpstr>
      <vt:lpstr>Arial</vt:lpstr>
      <vt:lpstr>Calibri</vt:lpstr>
      <vt:lpstr>Tw Cen MT</vt:lpstr>
      <vt:lpstr>ＭＳ Ｐゴシック</vt:lpstr>
      <vt:lpstr>Standard utforming</vt:lpstr>
      <vt:lpstr>Standard utforming</vt:lpstr>
      <vt:lpstr>Slide 1</vt:lpstr>
      <vt:lpstr>Content</vt:lpstr>
      <vt:lpstr>All Party Cooperation Agreement (APCA)</vt:lpstr>
      <vt:lpstr>The Comfort Letter</vt:lpstr>
      <vt:lpstr>Joint Project Organisation (1/2)</vt:lpstr>
      <vt:lpstr>Joint Project Organisation (2/2)</vt:lpstr>
      <vt:lpstr>NRA questions from last IG meeting </vt:lpstr>
      <vt:lpstr>Answer to NRA Budget request 1/2</vt:lpstr>
      <vt:lpstr>Answer to NRA Budget request 2/2</vt:lpstr>
      <vt:lpstr>NRA questions from last IG meeting </vt:lpstr>
      <vt:lpstr>NRA questions from last IG meeting </vt:lpstr>
      <vt:lpstr>Answer to NRA request for proposal on governance arrangements (APCA Annex Nr. 6)</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Øystein Mørk</dc:creator>
  <cp:lastModifiedBy>tkram</cp:lastModifiedBy>
  <cp:revision>314</cp:revision>
  <cp:lastPrinted>2012-05-07T09:36:37Z</cp:lastPrinted>
  <dcterms:created xsi:type="dcterms:W3CDTF">2011-06-21T06:57:28Z</dcterms:created>
  <dcterms:modified xsi:type="dcterms:W3CDTF">2012-05-07T16:11:11Z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0x0101005F26BF18014C914EA3369FDEB5EE4523</vt:lpwstr>
  </property>
  <property fmtid="{D5CDD505-2E9C-101B-9397-08002B2CF9AE}" pid="3" name="_dlc_DocIdItemGuid">
    <vt:lpwstr>a71476f1-0f19-4bbc-804d-e2d116d659e4</vt:lpwstr>
  </property>
</Properties>
</file>