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9"/>
  </p:notesMasterIdLst>
  <p:sldIdLst>
    <p:sldId id="257" r:id="rId3"/>
    <p:sldId id="260" r:id="rId4"/>
    <p:sldId id="258" r:id="rId5"/>
    <p:sldId id="267" r:id="rId6"/>
    <p:sldId id="268" r:id="rId7"/>
    <p:sldId id="266" r:id="rId8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60"/>
  </p:normalViewPr>
  <p:slideViewPr>
    <p:cSldViewPr>
      <p:cViewPr varScale="1">
        <p:scale>
          <a:sx n="84" d="100"/>
          <a:sy n="84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681C7-DB52-463C-9FD1-18C3098DD3B8}" type="datetimeFigureOut">
              <a:rPr lang="es-ES" smtClean="0"/>
              <a:pPr/>
              <a:t>23/01/2014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2792-D784-4E36-AA4A-49B71C358DD9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0659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28800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885004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43985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3869" y="1471313"/>
            <a:ext cx="4116603" cy="6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1628800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5421944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626" y="6373514"/>
            <a:ext cx="504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2743119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0DDD049-9357-431D-8AA0-5C85CCC3CBCD}" type="slidenum">
              <a:rPr lang="de-AT" sz="1100">
                <a:solidFill>
                  <a:srgbClr val="2A4677"/>
                </a:solidFill>
                <a:cs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r>
              <a:rPr lang="de-AT" sz="1100">
                <a:solidFill>
                  <a:srgbClr val="2A4677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213051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sz="2400" b="1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0DDD049-9357-431D-8AA0-5C85CCC3CBCD}" type="slidenum">
              <a:rPr lang="de-AT" sz="1100">
                <a:solidFill>
                  <a:srgbClr val="2A4677"/>
                </a:solidFill>
                <a:cs typeface="Arial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r>
              <a:rPr lang="de-AT" sz="1100">
                <a:solidFill>
                  <a:srgbClr val="2A4677"/>
                </a:solidFill>
                <a:latin typeface="Times New Roman" pitchFamily="18" charset="0"/>
                <a:cs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4105" y="6256097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626239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blackWhite">
          <a:xfrm>
            <a:off x="762000" y="4724400"/>
            <a:ext cx="7620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22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51520" y="2348880"/>
            <a:ext cx="8640960" cy="2952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4400" dirty="0" smtClean="0">
                <a:solidFill>
                  <a:schemeClr val="tx2"/>
                </a:solidFill>
              </a:rPr>
              <a:t>PRELIMINAR ASSESSMENT OF CAPACITY OFFER </a:t>
            </a:r>
          </a:p>
          <a:p>
            <a:pPr algn="ctr" defTabSz="571500" eaLnBrk="0" hangingPunct="0">
              <a:lnSpc>
                <a:spcPct val="120000"/>
              </a:lnSpc>
            </a:pPr>
            <a:r>
              <a:rPr lang="en-GB" sz="4400" dirty="0" smtClean="0">
                <a:solidFill>
                  <a:schemeClr val="tx2"/>
                </a:solidFill>
              </a:rPr>
              <a:t>In </a:t>
            </a:r>
            <a:r>
              <a:rPr lang="en-GB" sz="4400" dirty="0" smtClean="0">
                <a:solidFill>
                  <a:schemeClr val="tx2"/>
                </a:solidFill>
              </a:rPr>
              <a:t>March </a:t>
            </a:r>
            <a:r>
              <a:rPr lang="en-GB" sz="4400" dirty="0" smtClean="0">
                <a:solidFill>
                  <a:schemeClr val="tx2"/>
                </a:solidFill>
              </a:rPr>
              <a:t>and June 2014 </a:t>
            </a:r>
            <a:endParaRPr lang="en-GB" sz="4400" b="1" dirty="0">
              <a:solidFill>
                <a:srgbClr val="2A4677"/>
              </a:solidFill>
              <a:cs typeface="Arial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39552" y="5445224"/>
            <a:ext cx="740568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571500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defRPr sz="24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47700" indent="-457200" algn="l" defTabSz="336550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Symbol" pitchFamily="18" charset="2"/>
              <a:buChar char="·"/>
              <a:defRPr sz="2400">
                <a:solidFill>
                  <a:schemeClr val="bg1"/>
                </a:solidFill>
                <a:latin typeface="+mn-lt"/>
              </a:defRPr>
            </a:lvl2pPr>
            <a:lvl3pPr marL="1047750" indent="-381000" algn="l" defTabSz="336550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Symbol" pitchFamily="18" charset="2"/>
              <a:buChar char="¨"/>
              <a:defRPr sz="2000">
                <a:solidFill>
                  <a:schemeClr val="bg1"/>
                </a:solidFill>
                <a:latin typeface="+mn-lt"/>
              </a:defRPr>
            </a:lvl3pPr>
            <a:lvl4pPr marL="152400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+"/>
              <a:defRPr sz="2000">
                <a:solidFill>
                  <a:schemeClr val="bg1"/>
                </a:solidFill>
                <a:latin typeface="+mn-lt"/>
              </a:defRPr>
            </a:lvl4pPr>
            <a:lvl5pPr marL="20002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5pPr>
            <a:lvl6pPr marL="24574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6pPr>
            <a:lvl7pPr marL="29146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7pPr>
            <a:lvl8pPr marL="33718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8pPr>
            <a:lvl9pPr marL="3829050" indent="-381000" algn="l" defTabSz="336550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Symbol" pitchFamily="18" charset="2"/>
              <a:buChar char="-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algn="ctr"/>
            <a:r>
              <a:rPr lang="en-US" sz="2000" kern="0" dirty="0" smtClean="0"/>
              <a:t>26</a:t>
            </a:r>
            <a:r>
              <a:rPr lang="en-US" sz="2000" kern="0" baseline="30000" dirty="0" smtClean="0"/>
              <a:t>th</a:t>
            </a:r>
            <a:r>
              <a:rPr lang="en-US" sz="2000" kern="0" dirty="0" smtClean="0"/>
              <a:t> IG meeting</a:t>
            </a:r>
          </a:p>
          <a:p>
            <a:pPr algn="ctr"/>
            <a:r>
              <a:rPr lang="en-US" sz="2000" kern="0" dirty="0" smtClean="0">
                <a:solidFill>
                  <a:schemeClr val="tx2"/>
                </a:solidFill>
              </a:rPr>
              <a:t>23</a:t>
            </a:r>
            <a:r>
              <a:rPr lang="en-US" sz="2000" kern="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kern="0" dirty="0" smtClean="0">
                <a:solidFill>
                  <a:schemeClr val="tx2"/>
                </a:solidFill>
              </a:rPr>
              <a:t> January 2013</a:t>
            </a:r>
          </a:p>
        </p:txBody>
      </p:sp>
    </p:spTree>
    <p:extLst>
      <p:ext uri="{BB962C8B-B14F-4D97-AF65-F5344CB8AC3E}">
        <p14:creationId xmlns:p14="http://schemas.microsoft.com/office/powerpoint/2010/main" xmlns="" val="1031784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1</a:t>
            </a:r>
            <a:r>
              <a:rPr lang="es-ES_tradnl" dirty="0" smtClean="0"/>
              <a:t>. </a:t>
            </a:r>
            <a:r>
              <a:rPr lang="en-US" altLang="es-ES" dirty="0"/>
              <a:t>Annual Capacities (March Auction). 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8110680"/>
              </p:ext>
            </p:extLst>
          </p:nvPr>
        </p:nvGraphicFramePr>
        <p:xfrm>
          <a:off x="204866" y="3620063"/>
          <a:ext cx="8831630" cy="900090"/>
        </p:xfrm>
        <a:graphic>
          <a:graphicData uri="http://schemas.openxmlformats.org/drawingml/2006/table">
            <a:tbl>
              <a:tblPr/>
              <a:tblGrid>
                <a:gridCol w="87893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</a:tblGrid>
              <a:tr h="283603">
                <a:tc gridSpan="1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Bundled </a:t>
                      </a:r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auctions-VIP-ES-FR</a:t>
                      </a:r>
                      <a:endParaRPr 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4427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26420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1.980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1.980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1.980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1.980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1.980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-  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-  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-  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-  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54.480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54.480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54.480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128.000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128.000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128.000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1482055"/>
              </p:ext>
            </p:extLst>
          </p:nvPr>
        </p:nvGraphicFramePr>
        <p:xfrm>
          <a:off x="204866" y="1177608"/>
          <a:ext cx="8831630" cy="894274"/>
        </p:xfrm>
        <a:graphic>
          <a:graphicData uri="http://schemas.openxmlformats.org/drawingml/2006/table">
            <a:tbl>
              <a:tblPr/>
              <a:tblGrid>
                <a:gridCol w="87893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</a:tblGrid>
              <a:tr h="268560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Bundled 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auctions-VIP-ES-FR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5350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3543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21.001   </a:t>
                      </a:r>
                      <a:endParaRPr lang="es-E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21.001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25.701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25.701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25.701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3.201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3.201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3.201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3.201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118.693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132.613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132.613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177.413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177.413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177.413   </a:t>
                      </a: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0774232"/>
              </p:ext>
            </p:extLst>
          </p:nvPr>
        </p:nvGraphicFramePr>
        <p:xfrm>
          <a:off x="204866" y="2323919"/>
          <a:ext cx="8831630" cy="900090"/>
        </p:xfrm>
        <a:graphic>
          <a:graphicData uri="http://schemas.openxmlformats.org/drawingml/2006/table">
            <a:tbl>
              <a:tblPr/>
              <a:tblGrid>
                <a:gridCol w="87893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</a:tblGrid>
              <a:tr h="283603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Unbundled </a:t>
                      </a:r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auctions-VIP-ES-FR</a:t>
                      </a:r>
                      <a:endParaRPr 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4427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33621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50.371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0167537"/>
              </p:ext>
            </p:extLst>
          </p:nvPr>
        </p:nvGraphicFramePr>
        <p:xfrm>
          <a:off x="204866" y="4828076"/>
          <a:ext cx="8831630" cy="916213"/>
        </p:xfrm>
        <a:graphic>
          <a:graphicData uri="http://schemas.openxmlformats.org/drawingml/2006/table">
            <a:tbl>
              <a:tblPr/>
              <a:tblGrid>
                <a:gridCol w="87893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  <a:gridCol w="530180"/>
              </a:tblGrid>
              <a:tr h="292265">
                <a:tc gridSpan="1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Unbundled </a:t>
                      </a:r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auctions-VIP-ES-FR</a:t>
                      </a:r>
                      <a:endParaRPr 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5173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2025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2026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2027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2028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278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251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73.520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73.520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73.520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5428" marR="5428" marT="54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 bwMode="auto">
          <a:xfrm>
            <a:off x="395536" y="847745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South-North (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-France)</a:t>
            </a:r>
          </a:p>
        </p:txBody>
      </p:sp>
      <p:sp>
        <p:nvSpPr>
          <p:cNvPr id="10" name="9 Rectángulo"/>
          <p:cNvSpPr/>
          <p:nvPr/>
        </p:nvSpPr>
        <p:spPr bwMode="auto">
          <a:xfrm>
            <a:off x="395536" y="3296017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North-South (France-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318318" y="5888305"/>
            <a:ext cx="1409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Capacities at 0º C</a:t>
            </a:r>
          </a:p>
        </p:txBody>
      </p:sp>
    </p:spTree>
    <p:extLst>
      <p:ext uri="{BB962C8B-B14F-4D97-AF65-F5344CB8AC3E}">
        <p14:creationId xmlns:p14="http://schemas.microsoft.com/office/powerpoint/2010/main" xmlns="" val="1532324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0024583"/>
              </p:ext>
            </p:extLst>
          </p:nvPr>
        </p:nvGraphicFramePr>
        <p:xfrm>
          <a:off x="234764" y="1340768"/>
          <a:ext cx="4400866" cy="1636964"/>
        </p:xfrm>
        <a:graphic>
          <a:graphicData uri="http://schemas.openxmlformats.org/drawingml/2006/table">
            <a:tbl>
              <a:tblPr/>
              <a:tblGrid>
                <a:gridCol w="2467032"/>
                <a:gridCol w="1297181"/>
                <a:gridCol w="636653"/>
              </a:tblGrid>
              <a:tr h="6179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Bundled </a:t>
                      </a:r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auctions-VIP-ES-PT</a:t>
                      </a:r>
                      <a:endParaRPr 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67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ES" sz="1200" b="0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22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                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36.841</a:t>
                      </a:r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3800172"/>
              </p:ext>
            </p:extLst>
          </p:nvPr>
        </p:nvGraphicFramePr>
        <p:xfrm>
          <a:off x="224306" y="3364392"/>
          <a:ext cx="3744416" cy="1079922"/>
        </p:xfrm>
        <a:graphic>
          <a:graphicData uri="http://schemas.openxmlformats.org/drawingml/2006/table">
            <a:tbl>
              <a:tblPr/>
              <a:tblGrid>
                <a:gridCol w="2475486"/>
                <a:gridCol w="1268930"/>
              </a:tblGrid>
              <a:tr h="431502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Unbundled capacity auctions-VIP-ES-PT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5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200" b="0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2860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3575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599984"/>
              </p:ext>
            </p:extLst>
          </p:nvPr>
        </p:nvGraphicFramePr>
        <p:xfrm>
          <a:off x="4951837" y="3417378"/>
          <a:ext cx="3744416" cy="1062253"/>
        </p:xfrm>
        <a:graphic>
          <a:graphicData uri="http://schemas.openxmlformats.org/drawingml/2006/table">
            <a:tbl>
              <a:tblPr/>
              <a:tblGrid>
                <a:gridCol w="2448272"/>
                <a:gridCol w="1296144"/>
              </a:tblGrid>
              <a:tr h="419657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Unbundled capacity auctions-VIP-ES-PT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5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s-ES" sz="1200" b="0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27822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34778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10 Rectángulo"/>
          <p:cNvSpPr/>
          <p:nvPr/>
        </p:nvSpPr>
        <p:spPr bwMode="auto">
          <a:xfrm>
            <a:off x="251520" y="927742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-Portugal</a:t>
            </a:r>
          </a:p>
        </p:txBody>
      </p:sp>
      <p:sp>
        <p:nvSpPr>
          <p:cNvPr id="12" name="11 Rectángulo"/>
          <p:cNvSpPr/>
          <p:nvPr/>
        </p:nvSpPr>
        <p:spPr bwMode="auto">
          <a:xfrm>
            <a:off x="4934435" y="980728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Portugal-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endParaRPr lang="es-ES_tradnl" sz="16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78075" y="5675269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Capacities at 25º C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251520" y="3121748"/>
            <a:ext cx="404985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Enagás </a:t>
            </a:r>
            <a:r>
              <a:rPr lang="es-ES_tradnl" sz="12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side</a:t>
            </a:r>
            <a:endParaRPr lang="es-ES_tradnl" sz="1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5006443" y="3174734"/>
            <a:ext cx="404985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Enagás &amp; REN </a:t>
            </a:r>
            <a:r>
              <a:rPr lang="es-ES_tradnl" sz="12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side</a:t>
            </a:r>
            <a:endParaRPr lang="es-ES_tradnl" sz="1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67208" y="4556790"/>
            <a:ext cx="404985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REN </a:t>
            </a:r>
            <a:r>
              <a:rPr lang="es-ES_tradnl" sz="12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side</a:t>
            </a:r>
            <a:endParaRPr lang="es-ES_tradnl" sz="12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9231902"/>
              </p:ext>
            </p:extLst>
          </p:nvPr>
        </p:nvGraphicFramePr>
        <p:xfrm>
          <a:off x="225397" y="4778130"/>
          <a:ext cx="3744416" cy="1079922"/>
        </p:xfrm>
        <a:graphic>
          <a:graphicData uri="http://schemas.openxmlformats.org/drawingml/2006/table">
            <a:tbl>
              <a:tblPr/>
              <a:tblGrid>
                <a:gridCol w="2475486"/>
                <a:gridCol w="1268930"/>
              </a:tblGrid>
              <a:tr h="431502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Unbundled capacity auctions-VIP-ES-PT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5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1200" b="0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28607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3575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pt-PT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92.759</a:t>
                      </a:r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1536412"/>
              </p:ext>
            </p:extLst>
          </p:nvPr>
        </p:nvGraphicFramePr>
        <p:xfrm>
          <a:off x="4932040" y="1393754"/>
          <a:ext cx="3764213" cy="1636964"/>
        </p:xfrm>
        <a:graphic>
          <a:graphicData uri="http://schemas.openxmlformats.org/drawingml/2006/table">
            <a:tbl>
              <a:tblPr/>
              <a:tblGrid>
                <a:gridCol w="2467032"/>
                <a:gridCol w="1297181"/>
              </a:tblGrid>
              <a:tr h="61792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yearly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Bundled </a:t>
                      </a:r>
                      <a:r>
                        <a:rPr lang="en-US" sz="14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4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auctions-VIP-ES-PT</a:t>
                      </a:r>
                      <a:endParaRPr lang="en-US" sz="14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47679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7530" marR="7530" marT="753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2014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54224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                 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72.000   </a:t>
                      </a:r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" name="1 Título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es-ES_tradnl" dirty="0"/>
              <a:t>1</a:t>
            </a:r>
            <a:r>
              <a:rPr lang="es-ES_tradnl" dirty="0" smtClean="0"/>
              <a:t>. </a:t>
            </a:r>
            <a:r>
              <a:rPr lang="en-US" altLang="es-ES" dirty="0"/>
              <a:t>Annual Capacities (March Auction).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8626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 dirty="0"/>
              <a:t>2. Quarterly Capacities (June Auction) </a:t>
            </a:r>
            <a:endParaRPr lang="es-ES_tradn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0718303"/>
              </p:ext>
            </p:extLst>
          </p:nvPr>
        </p:nvGraphicFramePr>
        <p:xfrm>
          <a:off x="216681" y="1251191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17.000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17.000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17.400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17.400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Additional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available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17.000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17.000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17.400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17.400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9245696"/>
              </p:ext>
            </p:extLst>
          </p:nvPr>
        </p:nvGraphicFramePr>
        <p:xfrm>
          <a:off x="216682" y="3843479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 VIP-ES-FR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16.500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16.500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Additional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available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16.500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16.500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17.500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5536" y="908720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South-North (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-France)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395536" y="3501008"/>
            <a:ext cx="4049850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North-South (France-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020272" y="6165304"/>
            <a:ext cx="1409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Capacities at 0º C</a:t>
            </a:r>
          </a:p>
        </p:txBody>
      </p:sp>
    </p:spTree>
    <p:extLst>
      <p:ext uri="{BB962C8B-B14F-4D97-AF65-F5344CB8AC3E}">
        <p14:creationId xmlns:p14="http://schemas.microsoft.com/office/powerpoint/2010/main" xmlns="" val="420399714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0038547"/>
              </p:ext>
            </p:extLst>
          </p:nvPr>
        </p:nvGraphicFramePr>
        <p:xfrm>
          <a:off x="216681" y="1251191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quarterly Bundled capacity auction VIP-ES-PT</a:t>
                      </a:r>
                      <a:endParaRPr lang="en-US" sz="1600" b="1" i="0" u="none" strike="noStrike" kern="1200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Additional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available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14.400</a:t>
                      </a:r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8975766"/>
              </p:ext>
            </p:extLst>
          </p:nvPr>
        </p:nvGraphicFramePr>
        <p:xfrm>
          <a:off x="216682" y="3843479"/>
          <a:ext cx="8387766" cy="2033793"/>
        </p:xfrm>
        <a:graphic>
          <a:graphicData uri="http://schemas.openxmlformats.org/drawingml/2006/table">
            <a:tbl>
              <a:tblPr/>
              <a:tblGrid>
                <a:gridCol w="2457706"/>
                <a:gridCol w="1482515"/>
                <a:gridCol w="1482515"/>
                <a:gridCol w="1482515"/>
                <a:gridCol w="1482515"/>
              </a:tblGrid>
              <a:tr h="43204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Firm annual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quarterly Bundled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auction</a:t>
                      </a:r>
                      <a:r>
                        <a:rPr lang="en-US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VIP-ES-PT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9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322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MWh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/d</a:t>
                      </a:r>
                    </a:p>
                  </a:txBody>
                  <a:tcPr marL="6450" marR="6450" marT="6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Q4 2014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Q1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Q2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Q3 2015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A6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10%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Technical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Additional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available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450" marR="6450" marT="6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5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</a:t>
                      </a:r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capacity</a:t>
                      </a: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offered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8.000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 bwMode="auto">
          <a:xfrm>
            <a:off x="395536" y="908720"/>
            <a:ext cx="4752528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South-North (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-Portugal)</a:t>
            </a:r>
          </a:p>
        </p:txBody>
      </p:sp>
      <p:sp>
        <p:nvSpPr>
          <p:cNvPr id="7" name="6 Rectángulo"/>
          <p:cNvSpPr/>
          <p:nvPr/>
        </p:nvSpPr>
        <p:spPr bwMode="auto">
          <a:xfrm>
            <a:off x="395536" y="3501008"/>
            <a:ext cx="4752528" cy="3385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</a:pP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Flow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North-South (Portugal-</a:t>
            </a:r>
            <a:r>
              <a:rPr lang="es-ES_tradnl" sz="16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Spain</a:t>
            </a:r>
            <a:r>
              <a:rPr lang="es-ES_tradnl" sz="1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en-US" altLang="es-ES" dirty="0"/>
              <a:t>2. Quarterly Capacities (June Auction) </a:t>
            </a:r>
            <a:endParaRPr lang="es-ES_tradnl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020272" y="6165304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Capacities at </a:t>
            </a:r>
            <a:r>
              <a:rPr lang="en-US" sz="1200" dirty="0" smtClean="0">
                <a:solidFill>
                  <a:srgbClr val="002060"/>
                </a:solidFill>
              </a:rPr>
              <a:t>25º </a:t>
            </a:r>
            <a:r>
              <a:rPr lang="en-US" sz="1200" dirty="0">
                <a:solidFill>
                  <a:srgbClr val="00206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4870664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19944" y="35030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xmlns="" val="955665435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E3035C86F3E34D82F3D2A7F7EA297A" ma:contentTypeVersion="20" ma:contentTypeDescription="Create a new document." ma:contentTypeScope="" ma:versionID="295061842e6e9667cd963f53bc8bc068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ACER-2015-17161</_dlc_DocId>
    <_dlc_DocIdUrl xmlns="985daa2e-53d8-4475-82b8-9c7d25324e34">
      <Url>https://extranet.acer.europa.eu/en/Gas/Regional_%20Intiatives/South_GRI/26th_South_IG/_layouts/DocIdRedir.aspx?ID=ACER-2015-17161</Url>
      <Description>ACER-2015-17161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EDD59B86-A524-46C9-9DED-8C64170BA59E}"/>
</file>

<file path=customXml/itemProps2.xml><?xml version="1.0" encoding="utf-8"?>
<ds:datastoreItem xmlns:ds="http://schemas.openxmlformats.org/officeDocument/2006/customXml" ds:itemID="{0185E7EA-3F8E-4FDF-AF03-07B6342AB1B3}"/>
</file>

<file path=customXml/itemProps3.xml><?xml version="1.0" encoding="utf-8"?>
<ds:datastoreItem xmlns:ds="http://schemas.openxmlformats.org/officeDocument/2006/customXml" ds:itemID="{64049A4B-5E9F-4AE7-BF95-8993E78A3A9C}"/>
</file>

<file path=customXml/itemProps4.xml><?xml version="1.0" encoding="utf-8"?>
<ds:datastoreItem xmlns:ds="http://schemas.openxmlformats.org/officeDocument/2006/customXml" ds:itemID="{BD8E6A10-BFEE-4D47-89E0-E55F1A044BBA}"/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564</Words>
  <Application>Microsoft Office PowerPoint</Application>
  <PresentationFormat>Presentación en pantalla (4:3)</PresentationFormat>
  <Paragraphs>253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1_Vorlage Power Point</vt:lpstr>
      <vt:lpstr>2_Vorlage Power Point</vt:lpstr>
      <vt:lpstr> </vt:lpstr>
      <vt:lpstr>1. Annual Capacities (March Auction). </vt:lpstr>
      <vt:lpstr>1. Annual Capacities (March Auction). </vt:lpstr>
      <vt:lpstr>2. Quarterly Capacities (June Auction) </vt:lpstr>
      <vt:lpstr>2. Quarterly Capacities (June Auction) </vt:lpstr>
      <vt:lpstr>Diapositiva 6</vt:lpstr>
    </vt:vector>
  </TitlesOfParts>
  <Company>Enagas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Izquierdo Fernandez, Paloma</dc:creator>
  <cp:lastModifiedBy>abg</cp:lastModifiedBy>
  <cp:revision>34</cp:revision>
  <cp:lastPrinted>2014-01-23T08:58:03Z</cp:lastPrinted>
  <dcterms:created xsi:type="dcterms:W3CDTF">2013-12-10T15:53:55Z</dcterms:created>
  <dcterms:modified xsi:type="dcterms:W3CDTF">2014-01-23T12:56:27Z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0x010100F7E3035C86F3E34D82F3D2A7F7EA297A</vt:lpwstr>
  </property>
  <property fmtid="{D5CDD505-2E9C-101B-9397-08002B2CF9AE}" pid="3" name="_dlc_DocIdItemGuid">
    <vt:lpwstr>92437ef5-a0e2-4fda-94e7-f7ca837e0cd4</vt:lpwstr>
  </property>
</Properties>
</file>