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6"/>
  </p:notesMasterIdLst>
  <p:sldIdLst>
    <p:sldId id="257" r:id="rId3"/>
    <p:sldId id="265" r:id="rId4"/>
    <p:sldId id="266" r:id="rId5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681C7-DB52-463C-9FD1-18C3098DD3B8}" type="datetimeFigureOut">
              <a:rPr lang="es-ES" smtClean="0"/>
              <a:pPr/>
              <a:t>23/01/2014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2792-D784-4E36-AA4A-49B71C358DD9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659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28800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85004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3985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28800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42194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743119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0DDD049-9357-431D-8AA0-5C85CCC3CBCD}" type="slidenum">
              <a:rPr lang="de-AT" sz="1100">
                <a:solidFill>
                  <a:srgbClr val="2A4677"/>
                </a:solidFill>
                <a:cs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de-AT" sz="1100">
                <a:solidFill>
                  <a:srgbClr val="2A4677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3051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0DDD049-9357-431D-8AA0-5C85CCC3CBCD}" type="slidenum">
              <a:rPr lang="de-AT" sz="1100">
                <a:solidFill>
                  <a:srgbClr val="2A4677"/>
                </a:solidFill>
                <a:cs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de-AT" sz="1100">
                <a:solidFill>
                  <a:srgbClr val="2A4677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6239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blackWhite">
          <a:xfrm>
            <a:off x="762000" y="4724400"/>
            <a:ext cx="7620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71500" y="3062475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000" dirty="0" smtClean="0">
                <a:solidFill>
                  <a:schemeClr val="tx2"/>
                </a:solidFill>
              </a:rPr>
              <a:t>PRISMA Training Session </a:t>
            </a:r>
            <a:r>
              <a:rPr lang="en-GB" sz="3000" dirty="0" smtClean="0">
                <a:solidFill>
                  <a:schemeClr val="tx2"/>
                </a:solidFill>
              </a:rPr>
              <a:t>15</a:t>
            </a:r>
            <a:r>
              <a:rPr lang="en-GB" sz="3000" baseline="30000" dirty="0" smtClean="0">
                <a:solidFill>
                  <a:schemeClr val="tx2"/>
                </a:solidFill>
              </a:rPr>
              <a:t>th </a:t>
            </a:r>
            <a:r>
              <a:rPr lang="en-GB" sz="3000" dirty="0" smtClean="0">
                <a:solidFill>
                  <a:schemeClr val="tx2"/>
                </a:solidFill>
              </a:rPr>
              <a:t>January 2014 </a:t>
            </a:r>
            <a:r>
              <a:rPr lang="en-GB" sz="3000" smtClean="0">
                <a:solidFill>
                  <a:schemeClr val="tx2"/>
                </a:solidFill>
              </a:rPr>
              <a:t>- Portugal</a:t>
            </a:r>
            <a:endParaRPr lang="en-GB" sz="30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39552" y="5445224"/>
            <a:ext cx="740568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571500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defRPr sz="2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7700" indent="-457200" algn="l" defTabSz="336550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Symbol" pitchFamily="18" charset="2"/>
              <a:buChar char="·"/>
              <a:defRPr sz="2400">
                <a:solidFill>
                  <a:schemeClr val="bg1"/>
                </a:solidFill>
                <a:latin typeface="+mn-lt"/>
              </a:defRPr>
            </a:lvl2pPr>
            <a:lvl3pPr marL="1047750" indent="-381000" algn="l" defTabSz="336550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Symbol" pitchFamily="18" charset="2"/>
              <a:buChar char="¨"/>
              <a:defRPr sz="2000">
                <a:solidFill>
                  <a:schemeClr val="bg1"/>
                </a:solidFill>
                <a:latin typeface="+mn-lt"/>
              </a:defRPr>
            </a:lvl3pPr>
            <a:lvl4pPr marL="152400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+"/>
              <a:defRPr sz="2000">
                <a:solidFill>
                  <a:schemeClr val="bg1"/>
                </a:solidFill>
                <a:latin typeface="+mn-lt"/>
              </a:defRPr>
            </a:lvl4pPr>
            <a:lvl5pPr marL="20002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5pPr>
            <a:lvl6pPr marL="24574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6pPr>
            <a:lvl7pPr marL="29146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7pPr>
            <a:lvl8pPr marL="33718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8pPr>
            <a:lvl9pPr marL="38290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ctr"/>
            <a:r>
              <a:rPr lang="en-US" sz="2000" kern="0" dirty="0" smtClean="0"/>
              <a:t>26</a:t>
            </a:r>
            <a:r>
              <a:rPr lang="en-US" sz="2000" kern="0" baseline="30000" dirty="0" smtClean="0"/>
              <a:t>th</a:t>
            </a:r>
            <a:r>
              <a:rPr lang="en-US" sz="2000" kern="0" dirty="0" smtClean="0"/>
              <a:t> IG meeting</a:t>
            </a:r>
          </a:p>
          <a:p>
            <a:pPr algn="ctr"/>
            <a:r>
              <a:rPr lang="en-US" sz="2000" kern="0" dirty="0" smtClean="0">
                <a:solidFill>
                  <a:schemeClr val="tx2"/>
                </a:solidFill>
              </a:rPr>
              <a:t>23</a:t>
            </a:r>
            <a:r>
              <a:rPr lang="en-US" sz="2000" kern="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kern="0" dirty="0" smtClean="0">
                <a:solidFill>
                  <a:schemeClr val="tx2"/>
                </a:solidFill>
              </a:rPr>
              <a:t> January 2013</a:t>
            </a:r>
          </a:p>
        </p:txBody>
      </p:sp>
    </p:spTree>
    <p:extLst>
      <p:ext uri="{BB962C8B-B14F-4D97-AF65-F5344CB8AC3E}">
        <p14:creationId xmlns:p14="http://schemas.microsoft.com/office/powerpoint/2010/main" val="1031784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REN</a:t>
            </a:r>
            <a:endParaRPr lang="es-ES" dirty="0"/>
          </a:p>
        </p:txBody>
      </p:sp>
      <p:sp>
        <p:nvSpPr>
          <p:cNvPr id="4" name="5 CuadroTexto"/>
          <p:cNvSpPr txBox="1"/>
          <p:nvPr/>
        </p:nvSpPr>
        <p:spPr>
          <a:xfrm>
            <a:off x="971600" y="3046308"/>
            <a:ext cx="82924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PRISMA Platform</a:t>
            </a:r>
            <a:endParaRPr lang="en-GB" sz="2000" dirty="0">
              <a:solidFill>
                <a:schemeClr val="tx2"/>
              </a:solidFill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2 </a:t>
            </a:r>
            <a:r>
              <a:rPr lang="en-GB" dirty="0" smtClean="0">
                <a:solidFill>
                  <a:srgbClr val="002060"/>
                </a:solidFill>
              </a:rPr>
              <a:t>Assistants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Shippers</a:t>
            </a:r>
            <a:endParaRPr lang="en-GB" sz="2000" b="0" dirty="0" smtClean="0">
              <a:solidFill>
                <a:schemeClr val="tx2"/>
              </a:solidFill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17 Assistants</a:t>
            </a:r>
            <a:endParaRPr lang="en-GB" dirty="0">
              <a:solidFill>
                <a:srgbClr val="002060"/>
              </a:solidFill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5 Shippers</a:t>
            </a:r>
            <a:endParaRPr lang="en-GB" b="0" dirty="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TSO´s</a:t>
            </a:r>
            <a:endParaRPr lang="en-GB" sz="2000" b="0" dirty="0" smtClean="0">
              <a:solidFill>
                <a:schemeClr val="tx2"/>
              </a:solidFill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6 REN Assistants</a:t>
            </a:r>
            <a:endParaRPr lang="en-US" dirty="0" smtClean="0"/>
          </a:p>
        </p:txBody>
      </p:sp>
      <p:sp>
        <p:nvSpPr>
          <p:cNvPr id="6" name="2 Cerrar llave"/>
          <p:cNvSpPr/>
          <p:nvPr/>
        </p:nvSpPr>
        <p:spPr bwMode="auto">
          <a:xfrm>
            <a:off x="3851923" y="3145781"/>
            <a:ext cx="432047" cy="2849378"/>
          </a:xfrm>
          <a:prstGeom prst="rightBrac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endParaRPr kumimoji="0" lang="es-ES_tradnl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72002" y="4369747"/>
            <a:ext cx="3290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dirty="0">
                <a:solidFill>
                  <a:schemeClr val="tx2"/>
                </a:solidFill>
              </a:rPr>
              <a:t>Total Assistants</a:t>
            </a:r>
            <a:r>
              <a:rPr lang="es-ES_tradnl" sz="2000" dirty="0" smtClean="0">
                <a:solidFill>
                  <a:schemeClr val="tx2"/>
                </a:solidFill>
              </a:rPr>
              <a:t>: 25 </a:t>
            </a:r>
            <a:r>
              <a:rPr lang="es-ES_tradnl" sz="2000" dirty="0" err="1" smtClean="0">
                <a:solidFill>
                  <a:schemeClr val="tx2"/>
                </a:solidFill>
              </a:rPr>
              <a:t>people</a:t>
            </a:r>
            <a:r>
              <a:rPr lang="es-ES_tradnl" sz="2000" dirty="0" smtClean="0">
                <a:solidFill>
                  <a:schemeClr val="tx2"/>
                </a:solidFill>
              </a:rPr>
              <a:t> </a:t>
            </a:r>
            <a:endParaRPr lang="es-ES_tradnl" sz="2000" dirty="0">
              <a:solidFill>
                <a:schemeClr val="tx2"/>
              </a:solidFill>
            </a:endParaRPr>
          </a:p>
        </p:txBody>
      </p:sp>
      <p:sp>
        <p:nvSpPr>
          <p:cNvPr id="8" name="8 CuadroTexto"/>
          <p:cNvSpPr txBox="1"/>
          <p:nvPr/>
        </p:nvSpPr>
        <p:spPr>
          <a:xfrm>
            <a:off x="539549" y="908720"/>
            <a:ext cx="829240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2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REN </a:t>
            </a:r>
            <a:r>
              <a:rPr lang="en-US" dirty="0">
                <a:solidFill>
                  <a:srgbClr val="002060"/>
                </a:solidFill>
              </a:rPr>
              <a:t>held a </a:t>
            </a:r>
            <a:r>
              <a:rPr lang="en-GB" dirty="0">
                <a:solidFill>
                  <a:srgbClr val="002060"/>
                </a:solidFill>
              </a:rPr>
              <a:t>PRISMA Training Session </a:t>
            </a:r>
            <a:r>
              <a:rPr lang="en-GB" dirty="0" smtClean="0">
                <a:solidFill>
                  <a:srgbClr val="002060"/>
                </a:solidFill>
              </a:rPr>
              <a:t>on 15th </a:t>
            </a:r>
            <a:r>
              <a:rPr lang="en-GB" dirty="0">
                <a:solidFill>
                  <a:srgbClr val="002060"/>
                </a:solidFill>
              </a:rPr>
              <a:t>January </a:t>
            </a:r>
            <a:r>
              <a:rPr lang="en-GB" dirty="0" smtClean="0">
                <a:solidFill>
                  <a:srgbClr val="002060"/>
                </a:solidFill>
              </a:rPr>
              <a:t>in </a:t>
            </a:r>
            <a:r>
              <a:rPr lang="en-GB" dirty="0" err="1" smtClean="0">
                <a:solidFill>
                  <a:srgbClr val="002060"/>
                </a:solidFill>
              </a:rPr>
              <a:t>Bucelas</a:t>
            </a:r>
            <a:r>
              <a:rPr lang="en-GB" dirty="0" smtClean="0">
                <a:solidFill>
                  <a:srgbClr val="002060"/>
                </a:solidFill>
              </a:rPr>
              <a:t>, for the Portuguese Shippers</a:t>
            </a:r>
          </a:p>
          <a:p>
            <a:pPr marL="742950" lvl="2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5 Portuguese shippers assisted Madrid </a:t>
            </a:r>
            <a:r>
              <a:rPr lang="en-US" dirty="0">
                <a:solidFill>
                  <a:srgbClr val="002060"/>
                </a:solidFill>
              </a:rPr>
              <a:t>PRISMA Training Session </a:t>
            </a:r>
            <a:endParaRPr lang="en-US" dirty="0" smtClean="0">
              <a:solidFill>
                <a:srgbClr val="002060"/>
              </a:solidFill>
            </a:endParaRPr>
          </a:p>
          <a:p>
            <a:pPr marL="742950" lvl="2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Agenda was the same as PRISMA Training Session in Madrid</a:t>
            </a:r>
          </a:p>
          <a:p>
            <a:pPr marL="457200" lvl="2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</a:t>
            </a:r>
            <a:r>
              <a:rPr lang="en-GB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Assistants</a:t>
            </a:r>
            <a:endParaRPr lang="en-US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518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9944" y="35030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955665435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ACER-2015-17165</_dlc_DocId>
    <_dlc_DocIdUrl xmlns="985daa2e-53d8-4475-82b8-9c7d25324e34">
      <Url>https://extranet.acer.europa.eu/en/Gas/Regional_%20Intiatives/South_GRI/26th_South_IG/_layouts/DocIdRedir.aspx?ID=ACER-2015-17165</Url>
      <Description>ACER-2015-17165</Description>
    </_dlc_DocIdUrl>
    <ACER_Abstract xmlns="985daa2e-53d8-4475-82b8-9c7d25324e3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E3035C86F3E34D82F3D2A7F7EA297A" ma:contentTypeVersion="20" ma:contentTypeDescription="Create a new document." ma:contentTypeScope="" ma:versionID="295061842e6e9667cd963f53bc8bc068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A434A2-D6AF-460C-A2CF-B4BFA03A790E}"/>
</file>

<file path=customXml/itemProps2.xml><?xml version="1.0" encoding="utf-8"?>
<ds:datastoreItem xmlns:ds="http://schemas.openxmlformats.org/officeDocument/2006/customXml" ds:itemID="{562F28E2-E5F1-4F9D-BC17-D8E354BDF154}"/>
</file>

<file path=customXml/itemProps3.xml><?xml version="1.0" encoding="utf-8"?>
<ds:datastoreItem xmlns:ds="http://schemas.openxmlformats.org/officeDocument/2006/customXml" ds:itemID="{81CCF13C-FFD7-4C7D-A027-189D8DA06A04}"/>
</file>

<file path=customXml/itemProps4.xml><?xml version="1.0" encoding="utf-8"?>
<ds:datastoreItem xmlns:ds="http://schemas.openxmlformats.org/officeDocument/2006/customXml" ds:itemID="{299EB3B0-CC2D-4C74-993C-84BFE1C22B17}"/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84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1_Vorlage Power Point</vt:lpstr>
      <vt:lpstr>2_Vorlage Power Point</vt:lpstr>
      <vt:lpstr> </vt:lpstr>
      <vt:lpstr>REN</vt:lpstr>
      <vt:lpstr>PowerPoint Presentation</vt:lpstr>
    </vt:vector>
  </TitlesOfParts>
  <Company>Enagas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Izquierdo Fernandez, Paloma</dc:creator>
  <cp:lastModifiedBy>Valter Diniz</cp:lastModifiedBy>
  <cp:revision>40</cp:revision>
  <cp:lastPrinted>2013-12-12T09:50:19Z</cp:lastPrinted>
  <dcterms:created xsi:type="dcterms:W3CDTF">2013-12-10T15:53:55Z</dcterms:created>
  <dcterms:modified xsi:type="dcterms:W3CDTF">2014-01-23T09:13:38Z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0x010100F7E3035C86F3E34D82F3D2A7F7EA297A</vt:lpwstr>
  </property>
  <property fmtid="{D5CDD505-2E9C-101B-9397-08002B2CF9AE}" pid="3" name="_dlc_DocIdItemGuid">
    <vt:lpwstr>a0d3171f-b726-4a42-9063-0ef82bd7a8e6</vt:lpwstr>
  </property>
</Properties>
</file>