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4" r:id="rId2"/>
    <p:sldId id="488" r:id="rId3"/>
    <p:sldId id="489" r:id="rId4"/>
    <p:sldId id="484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82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ILLON Christophe" initials="PC" lastIdx="6" clrIdx="0"/>
  <p:cmAuthor id="1" name="FV1079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B7B7"/>
    <a:srgbClr val="008C81"/>
    <a:srgbClr val="E98450"/>
    <a:srgbClr val="D0D8E8"/>
    <a:srgbClr val="9A8C83"/>
    <a:srgbClr val="D3D6EA"/>
    <a:srgbClr val="6878AA"/>
    <a:srgbClr val="009187"/>
    <a:srgbClr val="E9ED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6" autoAdjust="0"/>
    <p:restoredTop sz="94660"/>
  </p:normalViewPr>
  <p:slideViewPr>
    <p:cSldViewPr>
      <p:cViewPr varScale="1">
        <p:scale>
          <a:sx n="71" d="100"/>
          <a:sy n="71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B29F2-C457-449A-938B-D3EB716CE45C}" type="datetimeFigureOut">
              <a:rPr lang="fr-FR"/>
              <a:pPr>
                <a:defRPr/>
              </a:pPr>
              <a:t>22/01/2014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F1CC3-67BD-499E-839A-614798612E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7258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371600" y="301308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28926" y="6572250"/>
            <a:ext cx="392909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CD84-A3CE-4F70-BB0A-5B5D69700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1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007E69"/>
              </a:buClr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71875" y="6572250"/>
            <a:ext cx="385764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C10D-8AED-46EB-BAC3-20FB485C46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F3E0-2435-473A-9386-4E23EEE064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1682-C0F8-4A02-8592-C8FF2F280D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054B-DDF5-4A4E-85A7-132EA8EF41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81DD-4F9C-4E89-9473-0D03D98893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 userDrawn="1"/>
        </p:nvSpPr>
        <p:spPr>
          <a:xfrm>
            <a:off x="0" y="785813"/>
            <a:ext cx="91440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marL="363538" indent="-363538"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B93F-D14E-428A-B743-08A468FB9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1000" y="37719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361363" y="6629400"/>
            <a:ext cx="6858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- </a:t>
            </a:r>
            <a:fld id="{0968FBDA-AF74-4636-9370-7E6D07FBA5AE}" type="slidenum">
              <a:rPr lang="fr-FR"/>
              <a:pPr/>
              <a:t>‹N°›</a:t>
            </a:fld>
            <a:r>
              <a:rPr lang="fr-FR" dirty="0"/>
              <a:t> -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4438" y="6572250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71875" y="6572250"/>
            <a:ext cx="3929083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642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fld id="{38B22D21-5B25-4398-B1E0-796D595080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586538"/>
            <a:ext cx="91440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lvl1pPr marL="631825" indent="-631825"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Frutiger LT Std 45 Light" pitchFamily="34" charset="0"/>
          <a:ea typeface="+mj-ea"/>
          <a:cs typeface="+mj-cs"/>
        </a:defRPr>
      </a:lvl1pPr>
      <a:lvl2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2pPr>
      <a:lvl3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3pPr>
      <a:lvl4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4pPr>
      <a:lvl5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5pPr>
      <a:lvl6pPr marL="10890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6pPr>
      <a:lvl7pPr marL="15462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7pPr>
      <a:lvl8pPr marL="20034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8pPr>
      <a:lvl9pPr marL="24606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Wingdings" pitchFamily="2" charset="2"/>
        <a:buChar char="Ø"/>
        <a:defRPr sz="2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1pPr>
      <a:lvl2pPr marL="806450" indent="-34925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20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2pPr>
      <a:lvl3pPr marL="1076325" indent="-161925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18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3pPr>
      <a:lvl4pPr marL="1519238" indent="-147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4pPr>
      <a:lvl5pPr marL="1976438" indent="-147638" algn="l" rtl="0" eaLnBrk="0" fontAlgn="base" hangingPunct="0">
        <a:spcBef>
          <a:spcPct val="20000"/>
        </a:spcBef>
        <a:spcAft>
          <a:spcPct val="0"/>
        </a:spcAft>
        <a:buFont typeface="Frutiger LT Std 45 Light"/>
        <a:buChar char="-"/>
        <a:defRPr sz="1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re 9"/>
          <p:cNvSpPr>
            <a:spLocks noGrp="1"/>
          </p:cNvSpPr>
          <p:nvPr>
            <p:ph type="ctrTitle"/>
          </p:nvPr>
        </p:nvSpPr>
        <p:spPr>
          <a:xfrm>
            <a:off x="107504" y="2895079"/>
            <a:ext cx="8928992" cy="1758057"/>
          </a:xfrm>
        </p:spPr>
        <p:txBody>
          <a:bodyPr/>
          <a:lstStyle/>
          <a:p>
            <a:pPr marL="0" indent="0" algn="ctr" eaLnBrk="1" hangingPunct="1"/>
            <a:r>
              <a:rPr lang="en-US" sz="2400" dirty="0" smtClean="0">
                <a:solidFill>
                  <a:srgbClr val="009187"/>
                </a:solidFill>
              </a:rPr>
              <a:t>Implementation on PRISMA</a:t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400" dirty="0" smtClean="0">
                <a:solidFill>
                  <a:srgbClr val="009187"/>
                </a:solidFill>
              </a:rPr>
              <a:t/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26</a:t>
            </a:r>
            <a:r>
              <a:rPr lang="en-US" sz="2000" baseline="30000" dirty="0" smtClean="0">
                <a:solidFill>
                  <a:srgbClr val="009187"/>
                </a:solidFill>
              </a:rPr>
              <a:t>th</a:t>
            </a:r>
            <a:r>
              <a:rPr lang="en-US" sz="2000" dirty="0" smtClean="0">
                <a:solidFill>
                  <a:srgbClr val="009187"/>
                </a:solidFill>
              </a:rPr>
              <a:t> IG Meeting. South Gas Regional Initiative</a:t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/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23 January 2014</a:t>
            </a:r>
            <a:endParaRPr lang="en-US" sz="1400" b="0" u="sng" dirty="0" smtClean="0">
              <a:latin typeface="Frutiger LT Std 45 Light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 l="4360"/>
          <a:stretch>
            <a:fillRect/>
          </a:stretch>
        </p:blipFill>
        <p:spPr bwMode="auto">
          <a:xfrm>
            <a:off x="4572000" y="0"/>
            <a:ext cx="4572000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19593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Stakeholders’ information: communication by TSOs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Several shippers’ meeting have already been made</a:t>
            </a:r>
          </a:p>
          <a:p>
            <a:endParaRPr lang="en-US" sz="2000" dirty="0" smtClean="0"/>
          </a:p>
          <a:p>
            <a:r>
              <a:rPr lang="en-US" sz="2000" dirty="0" smtClean="0"/>
              <a:t>Training session on Primary and Secondary market foreseen the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February 2014</a:t>
            </a:r>
          </a:p>
          <a:p>
            <a:endParaRPr lang="en-US" sz="2000" dirty="0" smtClean="0"/>
          </a:p>
          <a:p>
            <a:r>
              <a:rPr lang="en-US" sz="2000" dirty="0" smtClean="0"/>
              <a:t>As soon as a new product is proposed, GRTgaz informs the market via en email</a:t>
            </a: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by NRAs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 new products are validated by CRE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Thank you for your attention!</a:t>
            </a:r>
            <a:endParaRPr lang="en-GB"/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0" y="6572250"/>
            <a:ext cx="642938" cy="2857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160243A-7158-4208-98B6-C467FA87399F}" type="slidenum">
              <a:rPr lang="fr-FR"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sz="800">
              <a:solidFill>
                <a:schemeClr val="tx1">
                  <a:tint val="75000"/>
                </a:schemeClr>
              </a:solidFill>
              <a:latin typeface="Frutiger LT Std 55 Roman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6284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figures to be offered in March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000" b="1" dirty="0" err="1" smtClean="0"/>
              <a:t>Taisnières</a:t>
            </a:r>
            <a:r>
              <a:rPr lang="en-GB" sz="2000" b="1" dirty="0" smtClean="0"/>
              <a:t> H</a:t>
            </a:r>
            <a:r>
              <a:rPr lang="en-GB" sz="2000" dirty="0" smtClean="0"/>
              <a:t> : No Yearly Capacity proposed at this stage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err="1" smtClean="0"/>
              <a:t>Obergailbach</a:t>
            </a:r>
            <a:r>
              <a:rPr lang="en-GB" sz="2000" dirty="0" smtClean="0"/>
              <a:t> : Ongoing CRE consultation. CRE deliberation expected by February 2014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PIR Midi </a:t>
            </a:r>
            <a:r>
              <a:rPr lang="en-GB" sz="2000" dirty="0" smtClean="0"/>
              <a:t>: No Yearly Capacity will be proposed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Liaison </a:t>
            </a:r>
            <a:r>
              <a:rPr lang="en-GB" sz="2000" b="1" dirty="0" smtClean="0"/>
              <a:t>Nord-&gt;</a:t>
            </a:r>
            <a:r>
              <a:rPr lang="en-GB" sz="2000" b="1" dirty="0" err="1" smtClean="0"/>
              <a:t>Sud</a:t>
            </a:r>
            <a:r>
              <a:rPr lang="en-GB" sz="2000" b="1" dirty="0" smtClean="0"/>
              <a:t> </a:t>
            </a:r>
            <a:r>
              <a:rPr lang="en-GB" sz="2000" dirty="0" smtClean="0"/>
              <a:t>: 4 upcoming years -&gt; 125 GWh/d, 76 GWh/d, 38 GWh/d and 38 GWh/d respectively. Specific conditions as per art. 2 of CAM NC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Transferring of existing contracts from physical IPs to the VIP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Not concerned at that stage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large and small price steps for each type of product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en-GB" sz="1800" b="1" dirty="0" smtClean="0"/>
              <a:t>At that stage</a:t>
            </a:r>
          </a:p>
          <a:p>
            <a:r>
              <a:rPr lang="en-GB" sz="1800" dirty="0" smtClean="0"/>
              <a:t>Reserve Price = Regulated tariff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 lvl="1"/>
            <a:endParaRPr lang="en-GB" sz="1400" dirty="0" smtClean="0"/>
          </a:p>
          <a:p>
            <a:r>
              <a:rPr lang="en-US" sz="1800" dirty="0" smtClean="0"/>
              <a:t>For </a:t>
            </a:r>
            <a:r>
              <a:rPr lang="en-US" sz="1800" dirty="0" err="1" smtClean="0"/>
              <a:t>Obergailbach</a:t>
            </a:r>
            <a:r>
              <a:rPr lang="en-US" sz="1800" dirty="0" smtClean="0"/>
              <a:t> (only IP proposing Monthly capacity at this stage)</a:t>
            </a:r>
          </a:p>
          <a:p>
            <a:pPr lvl="1"/>
            <a:r>
              <a:rPr lang="en-US" sz="1400" dirty="0" smtClean="0"/>
              <a:t>Large price step = 5% of Regulated tariff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Small price step : 1/5 du large price step</a:t>
            </a:r>
            <a:endParaRPr lang="fr-FR" sz="1800" dirty="0" smtClean="0"/>
          </a:p>
          <a:p>
            <a:endParaRPr lang="en-GB" sz="1800" dirty="0" smtClean="0"/>
          </a:p>
          <a:p>
            <a:pPr>
              <a:buNone/>
            </a:pPr>
            <a:r>
              <a:rPr lang="en-GB" sz="1800" b="1" dirty="0" smtClean="0"/>
              <a:t>Ongoing CRE consultation </a:t>
            </a:r>
            <a:r>
              <a:rPr lang="en-GB" sz="1800" dirty="0" smtClean="0"/>
              <a:t>to define the price step for Yearly Capacity at </a:t>
            </a:r>
            <a:r>
              <a:rPr lang="en-GB" sz="1800" dirty="0" err="1" smtClean="0"/>
              <a:t>Obergailbach</a:t>
            </a:r>
            <a:r>
              <a:rPr lang="en-GB" sz="1800" dirty="0" smtClean="0"/>
              <a:t> and at Liaison Nord-</a:t>
            </a:r>
            <a:r>
              <a:rPr lang="en-GB" sz="1800" dirty="0" err="1" smtClean="0"/>
              <a:t>Sud</a:t>
            </a:r>
            <a:endParaRPr lang="en-GB" sz="1800" dirty="0" smtClean="0"/>
          </a:p>
          <a:p>
            <a:r>
              <a:rPr lang="en-GB" sz="1800" dirty="0" smtClean="0"/>
              <a:t>Deliberation expected by February 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2050" name="Image 1" descr="image005"/>
          <p:cNvPicPr>
            <a:picLocks noChangeAspect="1" noChangeArrowheads="1"/>
          </p:cNvPicPr>
          <p:nvPr/>
        </p:nvPicPr>
        <p:blipFill>
          <a:blip r:embed="rId2" cstate="print"/>
          <a:srcRect l="15821"/>
          <a:stretch>
            <a:fillRect/>
          </a:stretch>
        </p:blipFill>
        <p:spPr bwMode="auto">
          <a:xfrm>
            <a:off x="3563888" y="2204864"/>
            <a:ext cx="34480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4602" y="2586390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Obergailbach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1749" y="3059668"/>
            <a:ext cx="118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Taisnières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3347864" y="2420888"/>
            <a:ext cx="189735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3347864" y="3068960"/>
            <a:ext cx="189735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060848"/>
            <a:ext cx="5832648" cy="1512168"/>
          </a:xfrm>
          <a:prstGeom prst="roundRect">
            <a:avLst>
              <a:gd name="adj" fmla="val 7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Documents to upload by TSOs: General Terms and Conditions for shippers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Already published</a:t>
            </a:r>
            <a:endParaRPr lang="en-GB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offer the capacity (bundled or unbundled) when interruptible capacity is offered on one side and on both sides of the border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Interruptible Capacity will be offered when Firm Capacity is sold out</a:t>
            </a:r>
          </a:p>
          <a:p>
            <a:pPr lvl="1"/>
            <a:r>
              <a:rPr lang="en-GB" sz="1800" dirty="0" smtClean="0"/>
              <a:t>Ongoing consultation by CRE to define an adequate level of sold Firm Capacity</a:t>
            </a:r>
            <a:endParaRPr lang="en-GB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5" indent="0" eaLnBrk="0" hangingPunct="0"/>
            <a:r>
              <a:rPr lang="en-GB" sz="2400" kern="1200" dirty="0" smtClean="0">
                <a:latin typeface="Frutiger LT Std 45 Light" pitchFamily="34" charset="0"/>
                <a:ea typeface="+mj-ea"/>
                <a:cs typeface="+mj-cs"/>
              </a:rPr>
              <a:t>Unbundled capacity sale: VIP, dates....</a:t>
            </a:r>
            <a:endParaRPr lang="fr-FR" sz="2400" kern="1200" dirty="0" smtClean="0">
              <a:latin typeface="Frutiger LT Std 45 Light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step : Calculation of feasible </a:t>
            </a:r>
            <a:r>
              <a:rPr lang="en-GB" sz="2000" dirty="0" err="1" smtClean="0"/>
              <a:t>Bunded</a:t>
            </a:r>
            <a:r>
              <a:rPr lang="en-GB" sz="2000" dirty="0" smtClean="0"/>
              <a:t> Capacity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step : Delta is proposed as Unbundled Capacity, in line with CAM Calendar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market: when and where trades will take place, public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Secundary market will be available for GRTgaz on PRISMA by April 2014</a:t>
            </a:r>
          </a:p>
          <a:p>
            <a:endParaRPr lang="en-GB" sz="2000" smtClean="0"/>
          </a:p>
          <a:p>
            <a:r>
              <a:rPr lang="en-GB" sz="2000" smtClean="0"/>
              <a:t>A training session is foreseen by February 4, 2014</a:t>
            </a:r>
            <a:endParaRPr lang="en-GB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 of information between TSOs: procedure, type, coordination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Physical meetings with our adjacent TSOs (OGE, GRTgaz Deutschland et Fluxys) to coordinate the products proposed on PRISMA</a:t>
            </a:r>
          </a:p>
          <a:p>
            <a:endParaRPr lang="en-US" sz="2000" dirty="0" smtClean="0"/>
          </a:p>
          <a:p>
            <a:r>
              <a:rPr lang="en-US" sz="2000" dirty="0" smtClean="0"/>
              <a:t>Bundling agreements have already been signed with Fluxys for </a:t>
            </a:r>
            <a:r>
              <a:rPr lang="en-US" sz="2000" dirty="0" err="1" smtClean="0"/>
              <a:t>Tainsières</a:t>
            </a:r>
            <a:r>
              <a:rPr lang="en-US" sz="2000" dirty="0" smtClean="0"/>
              <a:t> H and with GRTgaz Deutschland for </a:t>
            </a:r>
            <a:r>
              <a:rPr lang="en-US" sz="2000" dirty="0" err="1" smtClean="0"/>
              <a:t>Obergailbach</a:t>
            </a:r>
            <a:r>
              <a:rPr lang="en-US" sz="2000" dirty="0" smtClean="0"/>
              <a:t> for already implemented products</a:t>
            </a:r>
          </a:p>
          <a:p>
            <a:endParaRPr lang="en-US" sz="2000" dirty="0" smtClean="0"/>
          </a:p>
          <a:p>
            <a:r>
              <a:rPr lang="en-US" sz="2000" dirty="0" smtClean="0"/>
              <a:t>New bundling agreements are under </a:t>
            </a:r>
            <a:r>
              <a:rPr lang="en-US" sz="2000" dirty="0" err="1" smtClean="0"/>
              <a:t>finalisation</a:t>
            </a:r>
            <a:r>
              <a:rPr lang="en-US" sz="2000" dirty="0" smtClean="0"/>
              <a:t> for new products to be proposed</a:t>
            </a:r>
          </a:p>
          <a:p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-Modele_1GRTgaz">
  <a:themeElements>
    <a:clrScheme name="GRTGaz">
      <a:dk1>
        <a:sysClr val="windowText" lastClr="000000"/>
      </a:dk1>
      <a:lt1>
        <a:srgbClr val="F0EEE9"/>
      </a:lt1>
      <a:dk2>
        <a:srgbClr val="9A8C83"/>
      </a:dk2>
      <a:lt2>
        <a:srgbClr val="F0EEE9"/>
      </a:lt2>
      <a:accent1>
        <a:srgbClr val="007E69"/>
      </a:accent1>
      <a:accent2>
        <a:srgbClr val="8D9ECC"/>
      </a:accent2>
      <a:accent3>
        <a:srgbClr val="BAB33C"/>
      </a:accent3>
      <a:accent4>
        <a:srgbClr val="BDB5A8"/>
      </a:accent4>
      <a:accent5>
        <a:srgbClr val="F39600"/>
      </a:accent5>
      <a:accent6>
        <a:srgbClr val="007E6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ACER-2015-17163</_dlc_DocId>
    <_dlc_DocIdUrl xmlns="985daa2e-53d8-4475-82b8-9c7d25324e34">
      <Url>https://extranet.acer.europa.eu/en/Gas/Regional_%20Intiatives/South_GRI/26th_South_IG/_layouts/DocIdRedir.aspx?ID=ACER-2015-17163</Url>
      <Description>ACER-2015-17163</Description>
    </_dlc_DocIdUrl>
    <ACER_Abstract xmlns="985daa2e-53d8-4475-82b8-9c7d25324e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3035C86F3E34D82F3D2A7F7EA297A" ma:contentTypeVersion="20" ma:contentTypeDescription="Create a new document." ma:contentTypeScope="" ma:versionID="295061842e6e9667cd963f53bc8bc068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C2C65939-619F-4056-8B07-5D85310B9318}"/>
</file>

<file path=customXml/itemProps2.xml><?xml version="1.0" encoding="utf-8"?>
<ds:datastoreItem xmlns:ds="http://schemas.openxmlformats.org/officeDocument/2006/customXml" ds:itemID="{43432179-FF8F-4E2D-87B8-5652D23DA02E}"/>
</file>

<file path=customXml/itemProps3.xml><?xml version="1.0" encoding="utf-8"?>
<ds:datastoreItem xmlns:ds="http://schemas.openxmlformats.org/officeDocument/2006/customXml" ds:itemID="{C5EAF79B-A3B1-403F-BA33-34BDBBE5AD20}"/>
</file>

<file path=customXml/itemProps4.xml><?xml version="1.0" encoding="utf-8"?>
<ds:datastoreItem xmlns:ds="http://schemas.openxmlformats.org/officeDocument/2006/customXml" ds:itemID="{797FF4B6-D9DA-4EA5-81A5-498E0BA2CFF9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41618</TotalTime>
  <Words>427</Words>
  <Application>Microsoft Office PowerPoint</Application>
  <PresentationFormat>Affichage à l'écran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PPT-Modele_1GRTgaz</vt:lpstr>
      <vt:lpstr>Implementation on PRISMA  26th IG Meeting. South Gas Regional Initiative  23 January 2014</vt:lpstr>
      <vt:lpstr>Capacity figures to be offered in March</vt:lpstr>
      <vt:lpstr>Transferring of existing contracts from physical IPs to the VIP</vt:lpstr>
      <vt:lpstr>Definition of large and small price steps for each type of product</vt:lpstr>
      <vt:lpstr>Documents to upload by TSOs: General Terms and Conditions for shippers</vt:lpstr>
      <vt:lpstr>How to offer the capacity (bundled or unbundled) when interruptible capacity is offered on one side and on both sides of the border</vt:lpstr>
      <vt:lpstr>Unbundled capacity sale: VIP, dates....</vt:lpstr>
      <vt:lpstr>Secondary market: when and where trades will take place, public information</vt:lpstr>
      <vt:lpstr>Exchange of information between TSOs: procedure, type, coordination</vt:lpstr>
      <vt:lpstr>Stakeholders’ information: communication by TSOs</vt:lpstr>
      <vt:lpstr>Monitoring by NRAs</vt:lpstr>
      <vt:lpstr>Thank you for your attention!</vt:lpstr>
    </vt:vector>
  </TitlesOfParts>
  <Company>GDF SUEZ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grtgaz</dc:creator>
  <cp:lastModifiedBy>FV1079</cp:lastModifiedBy>
  <cp:revision>1499</cp:revision>
  <dcterms:created xsi:type="dcterms:W3CDTF">2012-01-11T16:06:09Z</dcterms:created>
  <dcterms:modified xsi:type="dcterms:W3CDTF">2014-01-22T10:36:57Z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0x010100F7E3035C86F3E34D82F3D2A7F7EA297A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_dlc_DocIdItemGuid">
    <vt:lpwstr>78dcc9d4-a9c5-4eca-8a0e-c33bf560b68a</vt:lpwstr>
  </property>
</Properties>
</file>