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12"/>
  </p:notesMasterIdLst>
  <p:handoutMasterIdLst>
    <p:handoutMasterId r:id="rId13"/>
  </p:handoutMasterIdLst>
  <p:sldIdLst>
    <p:sldId id="291" r:id="rId2"/>
    <p:sldId id="514" r:id="rId3"/>
    <p:sldId id="524" r:id="rId4"/>
    <p:sldId id="522" r:id="rId5"/>
    <p:sldId id="523" r:id="rId6"/>
    <p:sldId id="521" r:id="rId7"/>
    <p:sldId id="520" r:id="rId8"/>
    <p:sldId id="516" r:id="rId9"/>
    <p:sldId id="517" r:id="rId10"/>
    <p:sldId id="519" r:id="rId11"/>
  </p:sldIdLst>
  <p:sldSz cx="9144000" cy="6858000" type="screen4x3"/>
  <p:notesSz cx="6797675" cy="987425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00FF00"/>
    <a:srgbClr val="FFFF00"/>
    <a:srgbClr val="DDDDDD"/>
    <a:srgbClr val="CC3300"/>
    <a:srgbClr val="C0C0C0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2" autoAdjust="0"/>
    <p:restoredTop sz="99831" autoAdjust="0"/>
  </p:normalViewPr>
  <p:slideViewPr>
    <p:cSldViewPr showGuides="1">
      <p:cViewPr>
        <p:scale>
          <a:sx n="83" d="100"/>
          <a:sy n="83" d="100"/>
        </p:scale>
        <p:origin x="-1818" y="-678"/>
      </p:cViewPr>
      <p:guideLst>
        <p:guide orient="horz" pos="3521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buClr>
                <a:schemeClr val="tx2"/>
              </a:buClr>
              <a:buSzPct val="100000"/>
              <a:buFont typeface="Times New Roman" pitchFamily="18" charset="0"/>
              <a:buNone/>
              <a:defRPr sz="1200" b="0"/>
            </a:lvl1pPr>
          </a:lstStyle>
          <a:p>
            <a:pPr>
              <a:defRPr/>
            </a:pPr>
            <a:fld id="{39C37C66-3E85-4E93-B1FA-9A57F855EA69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69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9993"/>
            <a:ext cx="4984750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Formate des Vorlagentextes zu bearbeiten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9984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16" tIns="45759" rIns="91516" bIns="45759" numCol="1" anchor="b" anchorCtr="0" compatLnSpc="1">
            <a:prstTxWarp prst="textNoShape">
              <a:avLst/>
            </a:prstTxWarp>
          </a:bodyPr>
          <a:lstStyle>
            <a:lvl1pPr algn="r" defTabSz="915988" eaLnBrk="0" hangingPunct="0"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BD426E-5311-4DE4-B062-B5F88D8CE4CB}" type="slidenum">
              <a:rPr lang="de-AT"/>
              <a:pPr>
                <a:defRPr/>
              </a:pPr>
              <a:t>‹Nº›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0098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6F9BF7E0-278B-42AB-A81A-A9FBE508E9BC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10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2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3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4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5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6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7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8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915988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fld id="{BE84A35A-9394-4DD9-B3EE-3759B1DCCD17}" type="slidenum">
              <a:rPr lang="de-AT" sz="1200" smtClean="0">
                <a:solidFill>
                  <a:srgbClr val="000000"/>
                </a:solidFill>
                <a:latin typeface="Times New Roman" pitchFamily="18" charset="0"/>
              </a:rPr>
              <a:pPr/>
              <a:t>9</a:t>
            </a:fld>
            <a:endParaRPr lang="de-AT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838200" y="5257800"/>
            <a:ext cx="7543800" cy="0"/>
          </a:xfrm>
          <a:prstGeom prst="line">
            <a:avLst/>
          </a:prstGeom>
          <a:noFill/>
          <a:ln w="19050">
            <a:solidFill>
              <a:srgbClr val="F2E674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pic>
        <p:nvPicPr>
          <p:cNvPr id="5" name="Picture 17" descr="CABI8VB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9770" y="1268760"/>
            <a:ext cx="1430062" cy="1115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8" descr="courbe_et_logo_2_-_format_horizontal_copie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411288"/>
            <a:ext cx="4471835" cy="7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762000" y="3962400"/>
            <a:ext cx="7524750" cy="809625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WG/TF [...] [...]th Meeting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334000"/>
            <a:ext cx="4992688" cy="990600"/>
          </a:xfrm>
        </p:spPr>
        <p:txBody>
          <a:bodyPr/>
          <a:lstStyle>
            <a:lvl1pPr marL="0" indent="0" defTabSz="571500">
              <a:defRPr b="1"/>
            </a:lvl1pPr>
          </a:lstStyle>
          <a:p>
            <a:r>
              <a:rPr lang="nl-NL"/>
              <a:t>[Venue]</a:t>
            </a:r>
          </a:p>
          <a:p>
            <a:r>
              <a:rPr lang="nl-NL"/>
              <a:t>[Date]</a:t>
            </a:r>
          </a:p>
        </p:txBody>
      </p:sp>
    </p:spTree>
    <p:extLst>
      <p:ext uri="{BB962C8B-B14F-4D97-AF65-F5344CB8AC3E}">
        <p14:creationId xmlns:p14="http://schemas.microsoft.com/office/powerpoint/2010/main" val="95075390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0075" y="332656"/>
            <a:ext cx="8332788" cy="3651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1106" y="836712"/>
            <a:ext cx="8332788" cy="47688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175767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0075" y="312738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text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0075" y="981075"/>
            <a:ext cx="8332788" cy="500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Text</a:t>
            </a:r>
          </a:p>
          <a:p>
            <a:pPr lvl="1"/>
            <a:r>
              <a:rPr lang="nl-NL" smtClean="0"/>
              <a:t>bullet 1</a:t>
            </a:r>
          </a:p>
          <a:p>
            <a:pPr lvl="2"/>
            <a:r>
              <a:rPr lang="nl-NL" smtClean="0"/>
              <a:t>bullet 2</a:t>
            </a:r>
          </a:p>
          <a:p>
            <a:pPr lvl="3"/>
            <a:r>
              <a:rPr lang="nl-NL" smtClean="0"/>
              <a:t>bullet 3</a:t>
            </a:r>
          </a:p>
          <a:p>
            <a:pPr lvl="4"/>
            <a:r>
              <a:rPr lang="nl-NL" smtClean="0"/>
              <a:t>bullet 4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600075" y="765175"/>
            <a:ext cx="83153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362200" y="6165850"/>
            <a:ext cx="65532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8172450" y="6237288"/>
            <a:ext cx="720725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pPr algn="r" eaLnBrk="0" hangingPunct="0"/>
            <a:fld id="{D0DDD049-9357-431D-8AA0-5C85CCC3CBCD}" type="slidenum">
              <a:rPr lang="de-AT" sz="1100" b="0"/>
              <a:pPr algn="r" eaLnBrk="0" hangingPunct="0"/>
              <a:t>‹Nº›</a:t>
            </a:fld>
            <a:r>
              <a:rPr lang="de-AT" sz="1100" b="0">
                <a:latin typeface="Times New Roman" pitchFamily="18" charset="0"/>
              </a:rPr>
              <a:t> </a:t>
            </a:r>
          </a:p>
        </p:txBody>
      </p:sp>
      <p:pic>
        <p:nvPicPr>
          <p:cNvPr id="1031" name="Picture 22" descr="CABI8VBP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6156325"/>
            <a:ext cx="6985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4" descr="courbe_et_logo_2_-_format_horizontal_copi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282501"/>
            <a:ext cx="1439863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96" r:id="rId1"/>
    <p:sldLayoutId id="2147483795" r:id="rId2"/>
  </p:sldLayoutIdLst>
  <p:transition/>
  <p:timing>
    <p:tnLst>
      <p:par>
        <p:cTn id="1" dur="indefinite" restart="never" nodeType="tmRoot"/>
      </p:par>
    </p:tnLst>
  </p:timing>
  <p:txStyles>
    <p:titleStyle>
      <a:lvl1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defTabSz="571500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457200" indent="-457200" algn="l" defTabSz="336550" rtl="0" eaLnBrk="0" fontAlgn="base" hangingPunct="0">
        <a:spcBef>
          <a:spcPct val="50000"/>
        </a:spcBef>
        <a:spcAft>
          <a:spcPct val="0"/>
        </a:spcAft>
        <a:buClr>
          <a:schemeClr val="tx2"/>
        </a:buClr>
        <a:buSzPct val="120000"/>
        <a:buFont typeface="Arial" charset="0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647700" indent="-457200" algn="l" defTabSz="336550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SzPct val="120000"/>
        <a:buFont typeface="Symbol" pitchFamily="18" charset="2"/>
        <a:buChar char="·"/>
        <a:defRPr sz="2400">
          <a:solidFill>
            <a:schemeClr val="bg1"/>
          </a:solidFill>
          <a:latin typeface="+mn-lt"/>
        </a:defRPr>
      </a:lvl2pPr>
      <a:lvl3pPr marL="1047750" indent="-381000" algn="l" defTabSz="336550" rtl="0" eaLnBrk="0" fontAlgn="base" hangingPunct="0">
        <a:spcBef>
          <a:spcPct val="25000"/>
        </a:spcBef>
        <a:spcAft>
          <a:spcPct val="0"/>
        </a:spcAft>
        <a:buClr>
          <a:schemeClr val="tx2"/>
        </a:buClr>
        <a:buSzPct val="85000"/>
        <a:buFont typeface="Symbol" pitchFamily="18" charset="2"/>
        <a:buChar char="¨"/>
        <a:defRPr sz="2000">
          <a:solidFill>
            <a:schemeClr val="bg1"/>
          </a:solidFill>
          <a:latin typeface="+mn-lt"/>
        </a:defRPr>
      </a:lvl3pPr>
      <a:lvl4pPr marL="152400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+"/>
        <a:defRPr sz="2000">
          <a:solidFill>
            <a:schemeClr val="bg1"/>
          </a:solidFill>
          <a:latin typeface="+mn-lt"/>
        </a:defRPr>
      </a:lvl4pPr>
      <a:lvl5pPr marL="20002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5pPr>
      <a:lvl6pPr marL="24574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6pPr>
      <a:lvl7pPr marL="29146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7pPr>
      <a:lvl8pPr marL="33718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8pPr>
      <a:lvl9pPr marL="3829050" indent="-381000" algn="l" defTabSz="336550" rtl="0" eaLnBrk="0" fontAlgn="base" hangingPunct="0">
        <a:spcBef>
          <a:spcPct val="15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-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smtClean="0"/>
              <a:t/>
            </a:r>
            <a:br>
              <a:rPr lang="de-DE" smtClean="0"/>
            </a:br>
            <a:endParaRPr lang="de-DE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38200" y="5410200"/>
            <a:ext cx="7405688" cy="733425"/>
          </a:xfrm>
        </p:spPr>
        <p:txBody>
          <a:bodyPr/>
          <a:lstStyle/>
          <a:p>
            <a:pPr algn="ctr"/>
            <a:r>
              <a:rPr lang="en-US" sz="2000" dirty="0" smtClean="0"/>
              <a:t>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September 2013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blackWhite">
          <a:xfrm>
            <a:off x="762000" y="4724400"/>
            <a:ext cx="7620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958850" y="3200400"/>
            <a:ext cx="72009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571500" eaLnBrk="0" hangingPunct="0">
              <a:lnSpc>
                <a:spcPct val="120000"/>
              </a:lnSpc>
            </a:pPr>
            <a:r>
              <a:rPr lang="en-GB" sz="3000" dirty="0" err="1" smtClean="0"/>
              <a:t>Enagás</a:t>
            </a:r>
            <a:r>
              <a:rPr lang="en-GB" sz="3000" dirty="0" smtClean="0"/>
              <a:t> and </a:t>
            </a:r>
            <a:r>
              <a:rPr lang="en-GB" sz="3000" dirty="0"/>
              <a:t>TIGF</a:t>
            </a:r>
          </a:p>
          <a:p>
            <a:pPr algn="ctr" defTabSz="571500" eaLnBrk="0" hangingPunct="0">
              <a:lnSpc>
                <a:spcPct val="120000"/>
              </a:lnSpc>
            </a:pPr>
            <a:r>
              <a:rPr lang="en-GB" sz="3000" dirty="0" smtClean="0"/>
              <a:t>Information to NRAs</a:t>
            </a:r>
            <a:endParaRPr lang="en-GB" sz="3000" dirty="0"/>
          </a:p>
          <a:p>
            <a:pPr algn="ctr" defTabSz="571500" eaLnBrk="0" hangingPunct="0">
              <a:lnSpc>
                <a:spcPct val="120000"/>
              </a:lnSpc>
            </a:pPr>
            <a:endParaRPr lang="en-GB" sz="3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628800"/>
            <a:ext cx="10096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4. Other regulatory needs (II)</a:t>
            </a:r>
            <a:endParaRPr lang="fr-FR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1" y="891468"/>
            <a:ext cx="8393311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r>
              <a:rPr lang="en-GB" sz="2000" dirty="0" smtClean="0">
                <a:solidFill>
                  <a:schemeClr val="tx2"/>
                </a:solidFill>
              </a:rPr>
              <a:t>Contracts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Capacity contracts should be signed before the auction starts (similar approach to the auction between Spain and Portugal)?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800" b="0" dirty="0" smtClean="0"/>
              <a:t>On </a:t>
            </a:r>
            <a:r>
              <a:rPr lang="en-US" sz="1800" b="0" dirty="0"/>
              <a:t>the Spanish side, it will be enough if shippers signed the  “General Agreement” before the auction and afterwards the specific clauses where price and allocated capacity are </a:t>
            </a:r>
            <a:r>
              <a:rPr lang="en-US" sz="1800" b="0" dirty="0" smtClean="0"/>
              <a:t>detailed.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Contract </a:t>
            </a:r>
            <a:r>
              <a:rPr lang="en-GB" sz="2000" b="0" dirty="0" smtClean="0"/>
              <a:t>coordination?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160000"/>
              <a:buNone/>
            </a:pPr>
            <a:r>
              <a:rPr lang="es-ES_tradnl" sz="2000" dirty="0" err="1" smtClean="0">
                <a:solidFill>
                  <a:schemeClr val="tx2"/>
                </a:solidFill>
              </a:rPr>
              <a:t>Coordination</a:t>
            </a:r>
            <a:endParaRPr lang="es-ES_tradnl" sz="2000" dirty="0">
              <a:solidFill>
                <a:schemeClr val="tx2"/>
              </a:solidFill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It is a must that the development and implementation of the CAM NC and CMP guidelines are simultaneously carried out at all IPs. Thus, coordination between </a:t>
            </a:r>
            <a:r>
              <a:rPr lang="en-GB" sz="2000" b="0" dirty="0" err="1" smtClean="0"/>
              <a:t>Enagás</a:t>
            </a:r>
            <a:r>
              <a:rPr lang="en-GB" sz="2000" b="0" dirty="0" smtClean="0"/>
              <a:t>, TIGF and REN is needed.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SzPct val="160000"/>
            </a:pPr>
            <a:r>
              <a:rPr lang="en-GB" sz="2000" dirty="0">
                <a:solidFill>
                  <a:schemeClr val="tx2"/>
                </a:solidFill>
              </a:rPr>
              <a:t>Financial guarantees</a:t>
            </a: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TSOs are investigating how </a:t>
            </a:r>
            <a:r>
              <a:rPr lang="en-GB" sz="2000" b="0" dirty="0" err="1" smtClean="0"/>
              <a:t>Prisma</a:t>
            </a:r>
            <a:r>
              <a:rPr lang="en-GB" sz="2000" b="0" dirty="0" smtClean="0"/>
              <a:t> handles this aspect.</a:t>
            </a:r>
            <a:endParaRPr lang="es-ES_tradnl" sz="2000" b="0" dirty="0"/>
          </a:p>
        </p:txBody>
      </p:sp>
    </p:spTree>
    <p:extLst>
      <p:ext uri="{BB962C8B-B14F-4D97-AF65-F5344CB8AC3E}">
        <p14:creationId xmlns:p14="http://schemas.microsoft.com/office/powerpoint/2010/main" val="2958269897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Deliverables requested by NRAs</a:t>
            </a:r>
            <a:endParaRPr lang="fr-FR" sz="2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"/>
          <a:stretch/>
        </p:blipFill>
        <p:spPr bwMode="auto">
          <a:xfrm>
            <a:off x="320040" y="817587"/>
            <a:ext cx="8738447" cy="5203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992519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/>
            <a:r>
              <a:rPr lang="en-GB" sz="2800" dirty="0" smtClean="0"/>
              <a:t>1. Capacities to be offered as from Oct 2014</a:t>
            </a:r>
            <a:endParaRPr lang="fr-FR" sz="28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00075" y="909042"/>
            <a:ext cx="8292406" cy="4248150"/>
          </a:xfrm>
        </p:spPr>
        <p:txBody>
          <a:bodyPr/>
          <a:lstStyle/>
          <a:p>
            <a:pPr marL="444500" lvl="1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s-ES_tradnl" sz="1800" b="1" dirty="0" err="1" smtClean="0"/>
              <a:t>Yearly</a:t>
            </a:r>
            <a:r>
              <a:rPr lang="es-ES_tradnl" sz="1800" b="1" dirty="0" smtClean="0"/>
              <a:t> </a:t>
            </a:r>
            <a:r>
              <a:rPr lang="es-ES_tradnl" sz="1800" b="1" dirty="0" err="1" smtClean="0"/>
              <a:t>auction</a:t>
            </a:r>
            <a:r>
              <a:rPr lang="es-ES_tradnl" sz="1800" b="1" dirty="0" smtClean="0"/>
              <a:t> </a:t>
            </a:r>
            <a:r>
              <a:rPr lang="es-ES_tradnl" sz="1800" dirty="0" smtClean="0"/>
              <a:t>– </a:t>
            </a:r>
            <a:r>
              <a:rPr lang="es-ES_tradnl" sz="1800" dirty="0" err="1" smtClean="0">
                <a:solidFill>
                  <a:srgbClr val="FF0000"/>
                </a:solidFill>
              </a:rPr>
              <a:t>March</a:t>
            </a:r>
            <a:r>
              <a:rPr lang="es-ES_tradnl" sz="1800" dirty="0" smtClean="0">
                <a:solidFill>
                  <a:srgbClr val="FF0000"/>
                </a:solidFill>
              </a:rPr>
              <a:t> 2014 </a:t>
            </a:r>
            <a:r>
              <a:rPr lang="es-ES_tradnl" sz="1800" dirty="0" smtClean="0"/>
              <a:t>– </a:t>
            </a:r>
            <a:r>
              <a:rPr lang="es-ES_tradnl" sz="1800" dirty="0" err="1" smtClean="0"/>
              <a:t>bundled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capacities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to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be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offered</a:t>
            </a:r>
            <a:endParaRPr lang="es-ES_tradnl" sz="1800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s-ES_tradnl" sz="1800" b="1" u="sng" dirty="0" smtClean="0"/>
              <a:t>VIP</a:t>
            </a:r>
            <a:endParaRPr lang="es-ES_tradnl" sz="1800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14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8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es-ES_tradnl" sz="800" b="1" u="sng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es-ES_tradnl" sz="800" dirty="0" smtClean="0"/>
              <a:t>	</a:t>
            </a:r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es-ES_tradnl" sz="1100" i="1" dirty="0" smtClean="0"/>
              <a:t>V1 vs V2 : </a:t>
            </a:r>
            <a:r>
              <a:rPr lang="fr-FR" sz="1100" i="1" dirty="0" smtClean="0"/>
              <a:t>In the direction </a:t>
            </a:r>
            <a:r>
              <a:rPr lang="fr-FR" sz="1100" i="1" dirty="0" err="1" smtClean="0"/>
              <a:t>from</a:t>
            </a:r>
            <a:r>
              <a:rPr lang="fr-FR" sz="1100" i="1" dirty="0" smtClean="0"/>
              <a:t> France to Spain, CRE has </a:t>
            </a:r>
            <a:r>
              <a:rPr lang="fr-FR" sz="1100" i="1" dirty="0" err="1" smtClean="0"/>
              <a:t>already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expressed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its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preference</a:t>
            </a:r>
            <a:r>
              <a:rPr lang="fr-FR" sz="1100" i="1" dirty="0" smtClean="0"/>
              <a:t> to </a:t>
            </a:r>
            <a:r>
              <a:rPr lang="fr-FR" sz="1100" i="1" dirty="0" err="1" smtClean="0"/>
              <a:t>offer</a:t>
            </a:r>
            <a:r>
              <a:rPr lang="fr-FR" sz="1100" i="1" dirty="0" smtClean="0"/>
              <a:t> all the </a:t>
            </a:r>
            <a:r>
              <a:rPr lang="fr-FR" sz="1100" i="1" dirty="0" err="1" smtClean="0"/>
              <a:t>available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capacity</a:t>
            </a:r>
            <a:r>
              <a:rPr lang="fr-FR" sz="1100" i="1" dirty="0" smtClean="0"/>
              <a:t> (</a:t>
            </a:r>
            <a:r>
              <a:rPr lang="fr-FR" sz="1100" i="1" dirty="0" err="1" smtClean="0"/>
              <a:t>i.e</a:t>
            </a:r>
            <a:r>
              <a:rPr lang="fr-FR" sz="1100" i="1" dirty="0" smtClean="0"/>
              <a:t> 11% of the </a:t>
            </a:r>
            <a:r>
              <a:rPr lang="fr-FR" sz="1100" i="1" dirty="0" err="1" smtClean="0"/>
              <a:t>technical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capacity</a:t>
            </a:r>
            <a:r>
              <a:rPr lang="fr-FR" sz="1100" i="1" dirty="0" smtClean="0"/>
              <a:t>) in the </a:t>
            </a:r>
            <a:r>
              <a:rPr lang="fr-FR" sz="1100" i="1" dirty="0" err="1" smtClean="0"/>
              <a:t>rolling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quarterly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capacity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auctions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with</a:t>
            </a:r>
            <a:r>
              <a:rPr lang="fr-FR" sz="1100" i="1" dirty="0" smtClean="0"/>
              <a:t> the </a:t>
            </a:r>
            <a:r>
              <a:rPr lang="fr-FR" sz="1100" i="1" dirty="0" err="1" smtClean="0"/>
              <a:t>consequence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that</a:t>
            </a:r>
            <a:r>
              <a:rPr lang="fr-FR" sz="1100" i="1" dirty="0" smtClean="0"/>
              <a:t> no </a:t>
            </a:r>
            <a:r>
              <a:rPr lang="fr-FR" sz="1100" i="1" dirty="0" err="1" smtClean="0"/>
              <a:t>annual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yearly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capacity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auctions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will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be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carried</a:t>
            </a:r>
            <a:r>
              <a:rPr lang="fr-FR" sz="1100" i="1" dirty="0" smtClean="0"/>
              <a:t> out; </a:t>
            </a:r>
            <a:r>
              <a:rPr lang="fr-FR" sz="1100" i="1" dirty="0" err="1" smtClean="0"/>
              <a:t>however</a:t>
            </a:r>
            <a:r>
              <a:rPr lang="fr-FR" sz="1100" i="1" dirty="0" smtClean="0"/>
              <a:t>, on the </a:t>
            </a:r>
            <a:r>
              <a:rPr lang="fr-FR" sz="1100" i="1" dirty="0" err="1" smtClean="0"/>
              <a:t>Spanish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side</a:t>
            </a:r>
            <a:r>
              <a:rPr lang="fr-FR" sz="1100" i="1" dirty="0" smtClean="0"/>
              <a:t> no </a:t>
            </a:r>
            <a:r>
              <a:rPr lang="fr-FR" sz="1100" i="1" dirty="0" err="1" smtClean="0"/>
              <a:t>decision</a:t>
            </a:r>
            <a:r>
              <a:rPr lang="fr-FR" sz="1100" i="1" dirty="0" smtClean="0"/>
              <a:t> has been </a:t>
            </a:r>
            <a:r>
              <a:rPr lang="fr-FR" sz="1100" i="1" dirty="0" err="1" smtClean="0"/>
              <a:t>taken</a:t>
            </a:r>
            <a:r>
              <a:rPr lang="fr-FR" sz="1100" i="1" dirty="0" smtClean="0"/>
              <a:t> on </a:t>
            </a:r>
            <a:r>
              <a:rPr lang="fr-FR" sz="1100" i="1" dirty="0" err="1" smtClean="0"/>
              <a:t>this</a:t>
            </a:r>
            <a:r>
              <a:rPr lang="fr-FR" sz="1100" i="1" dirty="0" smtClean="0"/>
              <a:t> </a:t>
            </a:r>
            <a:r>
              <a:rPr lang="fr-FR" sz="1100" i="1" dirty="0" err="1" smtClean="0"/>
              <a:t>topic</a:t>
            </a:r>
            <a:r>
              <a:rPr lang="fr-FR" sz="1100" i="1" dirty="0" smtClean="0"/>
              <a:t>.</a:t>
            </a:r>
            <a:endParaRPr lang="es-ES_tradnl" sz="1100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6202" y="1628800"/>
            <a:ext cx="4970054" cy="4019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 rot="20351552">
            <a:off x="1528427" y="3390997"/>
            <a:ext cx="6696744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400" i="1" dirty="0" smtClean="0">
                <a:solidFill>
                  <a:srgbClr val="FF0000"/>
                </a:solidFill>
              </a:rPr>
              <a:t>In Progress</a:t>
            </a:r>
            <a:endParaRPr lang="fr-FR" sz="3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779490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/>
            <a:r>
              <a:rPr lang="en-GB" sz="2800" dirty="0" smtClean="0"/>
              <a:t>1. Capacities to be offered as from Oct 2014</a:t>
            </a:r>
            <a:endParaRPr lang="fr-FR" sz="2800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600075" y="1341090"/>
            <a:ext cx="8292406" cy="3672086"/>
          </a:xfrm>
        </p:spPr>
        <p:txBody>
          <a:bodyPr/>
          <a:lstStyle/>
          <a:p>
            <a:pPr marL="444500" lvl="1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s-ES_tradnl" sz="1800" b="1" dirty="0" err="1" smtClean="0"/>
              <a:t>Quaterly</a:t>
            </a:r>
            <a:r>
              <a:rPr lang="es-ES_tradnl" sz="1800" b="1" dirty="0" smtClean="0"/>
              <a:t> </a:t>
            </a:r>
            <a:r>
              <a:rPr lang="es-ES_tradnl" sz="1800" b="1" dirty="0" err="1" smtClean="0"/>
              <a:t>auction</a:t>
            </a:r>
            <a:r>
              <a:rPr lang="es-ES_tradnl" sz="1800" b="1" dirty="0" smtClean="0"/>
              <a:t> </a:t>
            </a:r>
            <a:r>
              <a:rPr lang="es-ES_tradnl" sz="1800" dirty="0" smtClean="0"/>
              <a:t>– </a:t>
            </a:r>
            <a:r>
              <a:rPr lang="es-ES_tradnl" sz="1800" dirty="0" smtClean="0">
                <a:solidFill>
                  <a:srgbClr val="FF0000"/>
                </a:solidFill>
              </a:rPr>
              <a:t>June 2014 </a:t>
            </a:r>
            <a:r>
              <a:rPr lang="es-ES_tradnl" sz="1800" dirty="0" smtClean="0"/>
              <a:t>– </a:t>
            </a:r>
            <a:r>
              <a:rPr lang="es-ES_tradnl" sz="1800" dirty="0" err="1" smtClean="0"/>
              <a:t>bundled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capacities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to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be</a:t>
            </a:r>
            <a:r>
              <a:rPr lang="es-ES_tradnl" sz="1800" dirty="0" smtClean="0"/>
              <a:t> </a:t>
            </a:r>
            <a:r>
              <a:rPr lang="es-ES_tradnl" sz="1800" dirty="0" err="1" smtClean="0"/>
              <a:t>offered</a:t>
            </a:r>
            <a:endParaRPr lang="es-ES_tradnl" sz="1800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s-ES_tradnl" sz="1800" b="1" u="sng" dirty="0" smtClean="0"/>
              <a:t>VIP</a:t>
            </a:r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s-ES_tradnl" sz="1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3" y="2132856"/>
            <a:ext cx="8601075" cy="2063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 rot="20351552">
            <a:off x="1528427" y="3300266"/>
            <a:ext cx="6696744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400" i="1" dirty="0" smtClean="0">
                <a:solidFill>
                  <a:srgbClr val="FF0000"/>
                </a:solidFill>
              </a:rPr>
              <a:t>In Progress</a:t>
            </a:r>
            <a:endParaRPr lang="fr-FR" sz="3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779490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00075" y="909042"/>
            <a:ext cx="8292406" cy="791766"/>
          </a:xfrm>
        </p:spPr>
        <p:txBody>
          <a:bodyPr/>
          <a:lstStyle/>
          <a:p>
            <a:pPr marL="444500" lvl="1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s-ES_tradnl" sz="1800" b="1" dirty="0" err="1" smtClean="0"/>
              <a:t>Monthly</a:t>
            </a:r>
            <a:r>
              <a:rPr lang="es-ES_tradnl" sz="1800" b="1" dirty="0" smtClean="0"/>
              <a:t> </a:t>
            </a:r>
            <a:r>
              <a:rPr lang="es-ES_tradnl" sz="1800" b="1" dirty="0" err="1" smtClean="0"/>
              <a:t>auction</a:t>
            </a:r>
            <a:endParaRPr lang="es-ES_tradnl" sz="1800" b="1" dirty="0" smtClean="0"/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es-ES_tradnl" sz="1800" b="1" u="sng" dirty="0" smtClean="0"/>
              <a:t>VIP </a:t>
            </a:r>
          </a:p>
          <a:p>
            <a:pPr marL="844550" lvl="2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s-ES_tradnl" sz="1400" u="sng" dirty="0" smtClean="0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060848"/>
            <a:ext cx="8119004" cy="14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oneTexte 11"/>
          <p:cNvSpPr txBox="1"/>
          <p:nvPr/>
        </p:nvSpPr>
        <p:spPr>
          <a:xfrm>
            <a:off x="3347864" y="1772816"/>
            <a:ext cx="2520280" cy="27699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15th </a:t>
            </a:r>
            <a:r>
              <a:rPr lang="fr-FR" sz="1200" dirty="0" err="1" smtClean="0">
                <a:solidFill>
                  <a:schemeClr val="tx1"/>
                </a:solidFill>
              </a:rPr>
              <a:t>september</a:t>
            </a:r>
            <a:r>
              <a:rPr lang="fr-FR" sz="1200" dirty="0" smtClean="0">
                <a:solidFill>
                  <a:schemeClr val="tx1"/>
                </a:solidFill>
              </a:rPr>
              <a:t> 2014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40152" y="1772816"/>
            <a:ext cx="2520280" cy="27699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20th </a:t>
            </a:r>
            <a:r>
              <a:rPr lang="fr-FR" sz="1200" dirty="0" err="1" smtClean="0">
                <a:solidFill>
                  <a:schemeClr val="tx1"/>
                </a:solidFill>
              </a:rPr>
              <a:t>october</a:t>
            </a:r>
            <a:r>
              <a:rPr lang="fr-FR" sz="1200" dirty="0" smtClean="0">
                <a:solidFill>
                  <a:schemeClr val="tx1"/>
                </a:solidFill>
              </a:rPr>
              <a:t> 2014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20351552">
            <a:off x="1376027" y="2510133"/>
            <a:ext cx="6696744" cy="6155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400" i="1" dirty="0" smtClean="0">
                <a:solidFill>
                  <a:srgbClr val="FF0000"/>
                </a:solidFill>
              </a:rPr>
              <a:t>In Progress</a:t>
            </a:r>
            <a:endParaRPr lang="fr-FR" sz="3400" i="1" dirty="0">
              <a:solidFill>
                <a:srgbClr val="FF000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/>
            <a:r>
              <a:rPr lang="en-GB" sz="2800" dirty="0" smtClean="0"/>
              <a:t>1. Capacities to be offered as from Oct 2014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22992519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39551" y="891468"/>
            <a:ext cx="839331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dirty="0" smtClean="0">
                <a:solidFill>
                  <a:schemeClr val="tx2"/>
                </a:solidFill>
              </a:rPr>
              <a:t>Some issues need to be discussed and agreed between TSOs and NRAs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GB" sz="1600" b="0" dirty="0" smtClean="0"/>
              <a:t>Nomination/</a:t>
            </a:r>
            <a:r>
              <a:rPr lang="en-GB" sz="1600" b="0" dirty="0" err="1" smtClean="0"/>
              <a:t>Renomination</a:t>
            </a:r>
            <a:r>
              <a:rPr lang="en-GB" sz="1600" b="0" dirty="0" smtClean="0"/>
              <a:t> per gas flow and </a:t>
            </a:r>
            <a:r>
              <a:rPr lang="en-GB" sz="1600" b="0" dirty="0" err="1" smtClean="0"/>
              <a:t>shipperpair</a:t>
            </a:r>
            <a:endParaRPr lang="en-GB" sz="1600" b="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r>
              <a:rPr lang="en-GB" sz="1600" b="0" dirty="0" smtClean="0"/>
              <a:t>Is there a need that shippers nominate separately each flow direction or just one net nomination? This has several implications: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1400" b="0" dirty="0" smtClean="0"/>
              <a:t>On </a:t>
            </a:r>
            <a:r>
              <a:rPr lang="en-US" sz="1400" b="0" dirty="0"/>
              <a:t>the French side, shippers make one net nomination. Shippers are billed based on the contracted capacity only.</a:t>
            </a:r>
            <a:endParaRPr lang="en-GB" sz="1400" b="0" dirty="0" smtClean="0"/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GB" sz="1400" b="0" dirty="0" smtClean="0"/>
              <a:t>On the Spanish side, billing depends not only on the capacity contracted but also on its actual used. 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</a:pPr>
            <a:r>
              <a:rPr lang="en-US" sz="1600" b="0" dirty="0" smtClean="0"/>
              <a:t>The </a:t>
            </a:r>
            <a:r>
              <a:rPr lang="en-US" sz="1600" b="0" dirty="0"/>
              <a:t>most common approach is to make one net nomination per shipper pair. However, </a:t>
            </a:r>
            <a:r>
              <a:rPr lang="en-US" sz="1600" b="0" dirty="0" smtClean="0"/>
              <a:t>in order </a:t>
            </a:r>
            <a:r>
              <a:rPr lang="en-US" sz="1600" b="0" dirty="0"/>
              <a:t>to calculate the capacity to be withdrawn in the application of LT UIOLI procedure, nomination per flow direction might be needed unless NRAs states differently</a:t>
            </a:r>
            <a:r>
              <a:rPr lang="en-US" sz="1600" b="0" dirty="0" smtClean="0"/>
              <a:t>.</a:t>
            </a:r>
            <a:endParaRPr lang="en-GB" sz="1600" b="0" strike="sngStrike" dirty="0" smtClean="0"/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+mj-lt"/>
              <a:buAutoNum type="arabicPeriod"/>
            </a:pPr>
            <a:r>
              <a:rPr lang="en-GB" sz="1600" b="0" dirty="0" smtClean="0"/>
              <a:t>Use of </a:t>
            </a:r>
            <a:r>
              <a:rPr lang="en-GB" sz="1600" b="0" dirty="0" err="1" smtClean="0"/>
              <a:t>Prisma</a:t>
            </a:r>
            <a:r>
              <a:rPr lang="en-GB" sz="1600" b="0" dirty="0" smtClean="0"/>
              <a:t> shipper codes (EIC codes). Two options: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GB" sz="1400" b="0" dirty="0" smtClean="0"/>
              <a:t>Same shipper on both sides of the IP (same EIC code) or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Wingdings" pitchFamily="2" charset="2"/>
              <a:buChar char="Ø"/>
            </a:pPr>
            <a:r>
              <a:rPr lang="en-GB" sz="1400" b="0" dirty="0" smtClean="0"/>
              <a:t>Once capacity has been allocated at </a:t>
            </a:r>
            <a:r>
              <a:rPr lang="en-GB" sz="1400" b="0" dirty="0" err="1" smtClean="0"/>
              <a:t>Prisma</a:t>
            </a:r>
            <a:r>
              <a:rPr lang="en-GB" sz="1400" b="0" dirty="0"/>
              <a:t> </a:t>
            </a:r>
            <a:r>
              <a:rPr lang="en-GB" sz="1400" b="0" dirty="0" smtClean="0"/>
              <a:t>to the same shipper, then when signing the capacity contract with the TSO the capacity can be transferred to an affiliate with license in the country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/>
            <a:r>
              <a:rPr lang="en-GB" sz="2800" dirty="0" smtClean="0"/>
              <a:t>2. </a:t>
            </a:r>
            <a:r>
              <a:rPr lang="en-US" sz="2800" dirty="0" smtClean="0"/>
              <a:t>Nomination and </a:t>
            </a:r>
            <a:r>
              <a:rPr lang="en-US" sz="2800" dirty="0" err="1" smtClean="0"/>
              <a:t>renomination</a:t>
            </a:r>
            <a:r>
              <a:rPr lang="en-US" sz="2800" dirty="0" smtClean="0"/>
              <a:t> calendar</a:t>
            </a:r>
            <a:r>
              <a:rPr lang="en-GB" sz="2800" dirty="0" smtClean="0"/>
              <a:t>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61779490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lvl="1" indent="0"/>
            <a:r>
              <a:rPr lang="en-GB" sz="2800" dirty="0" smtClean="0"/>
              <a:t>2. </a:t>
            </a:r>
            <a:r>
              <a:rPr lang="en-US" sz="2800" dirty="0" smtClean="0"/>
              <a:t>Nomination and </a:t>
            </a:r>
            <a:r>
              <a:rPr lang="en-US" sz="2800" dirty="0" err="1" smtClean="0"/>
              <a:t>renomination</a:t>
            </a:r>
            <a:r>
              <a:rPr lang="en-US" sz="2800" dirty="0" smtClean="0"/>
              <a:t> calendar</a:t>
            </a:r>
            <a:r>
              <a:rPr lang="en-GB" sz="2800" dirty="0" smtClean="0"/>
              <a:t> </a:t>
            </a:r>
            <a:endParaRPr lang="fr-FR" sz="2800" dirty="0"/>
          </a:p>
        </p:txBody>
      </p:sp>
      <p:sp>
        <p:nvSpPr>
          <p:cNvPr id="6" name="Rectangle 164"/>
          <p:cNvSpPr>
            <a:spLocks noChangeArrowheads="1"/>
          </p:cNvSpPr>
          <p:nvPr/>
        </p:nvSpPr>
        <p:spPr bwMode="auto">
          <a:xfrm>
            <a:off x="136382" y="1211363"/>
            <a:ext cx="2502291" cy="2218496"/>
          </a:xfrm>
          <a:prstGeom prst="rect">
            <a:avLst/>
          </a:prstGeom>
          <a:solidFill>
            <a:srgbClr val="F4F3E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200" b="1">
              <a:solidFill>
                <a:srgbClr val="000000"/>
              </a:solidFill>
            </a:endParaRPr>
          </a:p>
        </p:txBody>
      </p:sp>
      <p:sp>
        <p:nvSpPr>
          <p:cNvPr id="7" name="Rectangle 164"/>
          <p:cNvSpPr>
            <a:spLocks noChangeArrowheads="1"/>
          </p:cNvSpPr>
          <p:nvPr/>
        </p:nvSpPr>
        <p:spPr bwMode="auto">
          <a:xfrm>
            <a:off x="2691166" y="1211363"/>
            <a:ext cx="3128739" cy="2218496"/>
          </a:xfrm>
          <a:prstGeom prst="rect">
            <a:avLst/>
          </a:prstGeom>
          <a:solidFill>
            <a:srgbClr val="F4F3E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200" b="1">
              <a:solidFill>
                <a:srgbClr val="000000"/>
              </a:solidFill>
            </a:endParaRPr>
          </a:p>
        </p:txBody>
      </p:sp>
      <p:sp>
        <p:nvSpPr>
          <p:cNvPr id="8" name="Rectangle 164"/>
          <p:cNvSpPr>
            <a:spLocks noChangeArrowheads="1"/>
          </p:cNvSpPr>
          <p:nvPr/>
        </p:nvSpPr>
        <p:spPr bwMode="auto">
          <a:xfrm>
            <a:off x="5889607" y="1211363"/>
            <a:ext cx="3149258" cy="2218496"/>
          </a:xfrm>
          <a:prstGeom prst="rect">
            <a:avLst/>
          </a:prstGeom>
          <a:solidFill>
            <a:srgbClr val="F4F3E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sz="1200" b="1" i="1" dirty="0">
              <a:solidFill>
                <a:srgbClr val="000000"/>
              </a:solidFill>
            </a:endParaRPr>
          </a:p>
        </p:txBody>
      </p:sp>
      <p:sp>
        <p:nvSpPr>
          <p:cNvPr id="9" name="Rectangle 164"/>
          <p:cNvSpPr>
            <a:spLocks noChangeArrowheads="1"/>
          </p:cNvSpPr>
          <p:nvPr/>
        </p:nvSpPr>
        <p:spPr bwMode="auto">
          <a:xfrm>
            <a:off x="136382" y="908720"/>
            <a:ext cx="2502291" cy="302646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es-ES" sz="900" b="1" baseline="0" dirty="0" smtClean="0">
                <a:solidFill>
                  <a:srgbClr val="FFFFFF"/>
                </a:solidFill>
              </a:rPr>
              <a:t>2013</a:t>
            </a:r>
            <a:endParaRPr lang="es-ES" sz="900" b="1" baseline="0" dirty="0">
              <a:solidFill>
                <a:srgbClr val="FFFFFF"/>
              </a:solidFill>
            </a:endParaRPr>
          </a:p>
        </p:txBody>
      </p:sp>
      <p:sp>
        <p:nvSpPr>
          <p:cNvPr id="10" name="Rectangle 164"/>
          <p:cNvSpPr>
            <a:spLocks noChangeArrowheads="1"/>
          </p:cNvSpPr>
          <p:nvPr/>
        </p:nvSpPr>
        <p:spPr bwMode="auto">
          <a:xfrm>
            <a:off x="2691166" y="908720"/>
            <a:ext cx="3128739" cy="302646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es-ES" sz="900" b="1" baseline="0" dirty="0" smtClean="0">
                <a:solidFill>
                  <a:srgbClr val="FFFFFF"/>
                </a:solidFill>
              </a:rPr>
              <a:t>2014</a:t>
            </a:r>
            <a:endParaRPr lang="es-ES" sz="900" b="1" baseline="0" dirty="0">
              <a:solidFill>
                <a:srgbClr val="FFFFFF"/>
              </a:solidFill>
            </a:endParaRPr>
          </a:p>
        </p:txBody>
      </p:sp>
      <p:sp>
        <p:nvSpPr>
          <p:cNvPr id="11" name="Rectangle 164"/>
          <p:cNvSpPr>
            <a:spLocks noChangeArrowheads="1"/>
          </p:cNvSpPr>
          <p:nvPr/>
        </p:nvSpPr>
        <p:spPr bwMode="auto">
          <a:xfrm>
            <a:off x="5889607" y="908720"/>
            <a:ext cx="3149258" cy="302646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pPr algn="ctr"/>
            <a:r>
              <a:rPr lang="es-ES" sz="900" b="1" baseline="0" dirty="0" smtClean="0">
                <a:solidFill>
                  <a:srgbClr val="FFFFFF"/>
                </a:solidFill>
              </a:rPr>
              <a:t>2015</a:t>
            </a:r>
            <a:endParaRPr lang="es-ES" sz="900" b="1" baseline="0" dirty="0">
              <a:solidFill>
                <a:srgbClr val="FFFFFF"/>
              </a:solidFill>
            </a:endParaRPr>
          </a:p>
        </p:txBody>
      </p:sp>
      <p:sp>
        <p:nvSpPr>
          <p:cNvPr id="12" name="AutoShape 166" descr="Diagonal hacia arriba ancha"/>
          <p:cNvSpPr>
            <a:spLocks noChangeArrowheads="1"/>
          </p:cNvSpPr>
          <p:nvPr/>
        </p:nvSpPr>
        <p:spPr bwMode="auto">
          <a:xfrm>
            <a:off x="145008" y="2040318"/>
            <a:ext cx="8890857" cy="288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r>
              <a:rPr lang="en-GB" sz="800" b="1" baseline="0" dirty="0" smtClean="0">
                <a:solidFill>
                  <a:srgbClr val="FFFFFF"/>
                </a:solidFill>
              </a:rPr>
              <a:t>CAM Implementation (auctions &amp; products)</a:t>
            </a:r>
            <a:endParaRPr lang="en-GB" sz="800" b="1" baseline="0" dirty="0">
              <a:solidFill>
                <a:srgbClr val="FFFFFF"/>
              </a:solidFill>
            </a:endParaRPr>
          </a:p>
        </p:txBody>
      </p:sp>
      <p:sp>
        <p:nvSpPr>
          <p:cNvPr id="21" name="20 Decisión"/>
          <p:cNvSpPr/>
          <p:nvPr/>
        </p:nvSpPr>
        <p:spPr bwMode="auto">
          <a:xfrm>
            <a:off x="323528" y="3705291"/>
            <a:ext cx="179387" cy="180975"/>
          </a:xfrm>
          <a:prstGeom prst="flowChartDecision">
            <a:avLst/>
          </a:prstGeom>
          <a:solidFill>
            <a:srgbClr val="00B0F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>
              <a:defRPr/>
            </a:pPr>
            <a:endParaRPr lang="es-ES" sz="120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AutoShape 166"/>
          <p:cNvSpPr>
            <a:spLocks noChangeArrowheads="1"/>
          </p:cNvSpPr>
          <p:nvPr/>
        </p:nvSpPr>
        <p:spPr bwMode="auto">
          <a:xfrm>
            <a:off x="467475" y="3698941"/>
            <a:ext cx="935553" cy="180852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r>
              <a:rPr lang="en-GB" sz="800" baseline="0" smtClean="0">
                <a:solidFill>
                  <a:srgbClr val="0067A6"/>
                </a:solidFill>
              </a:rPr>
              <a:t>Main milestones</a:t>
            </a:r>
          </a:p>
        </p:txBody>
      </p:sp>
      <p:grpSp>
        <p:nvGrpSpPr>
          <p:cNvPr id="23" name="51 Grupo"/>
          <p:cNvGrpSpPr>
            <a:grpSpLocks/>
          </p:cNvGrpSpPr>
          <p:nvPr/>
        </p:nvGrpSpPr>
        <p:grpSpPr bwMode="auto">
          <a:xfrm>
            <a:off x="1547556" y="3684653"/>
            <a:ext cx="1257300" cy="215900"/>
            <a:chOff x="5143867" y="6519435"/>
            <a:chExt cx="1260000" cy="216000"/>
          </a:xfrm>
        </p:grpSpPr>
        <p:sp>
          <p:nvSpPr>
            <p:cNvPr id="24" name="AutoShape 166"/>
            <p:cNvSpPr>
              <a:spLocks noChangeArrowheads="1"/>
            </p:cNvSpPr>
            <p:nvPr/>
          </p:nvSpPr>
          <p:spPr bwMode="auto">
            <a:xfrm>
              <a:off x="5143867" y="6545979"/>
              <a:ext cx="1260000" cy="180000"/>
            </a:xfrm>
            <a:prstGeom prst="homePlate">
              <a:avLst>
                <a:gd name="adj" fmla="val 0"/>
              </a:avLst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0" bIns="0" anchor="ctr"/>
            <a:lstStyle/>
            <a:p>
              <a:r>
                <a:rPr lang="en-GB" sz="800" baseline="0" dirty="0" smtClean="0">
                  <a:solidFill>
                    <a:schemeClr val="accent1"/>
                  </a:solidFill>
                </a:rPr>
                <a:t>Release environment</a:t>
              </a:r>
              <a:endParaRPr lang="en-GB" sz="800" baseline="0" dirty="0">
                <a:solidFill>
                  <a:schemeClr val="accent1"/>
                </a:solidFill>
              </a:endParaRPr>
            </a:p>
          </p:txBody>
        </p:sp>
        <p:cxnSp>
          <p:nvCxnSpPr>
            <p:cNvPr id="25" name="24 Conector recto"/>
            <p:cNvCxnSpPr/>
            <p:nvPr/>
          </p:nvCxnSpPr>
          <p:spPr>
            <a:xfrm>
              <a:off x="5148640" y="6519435"/>
              <a:ext cx="0" cy="21600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Decisión"/>
          <p:cNvSpPr/>
          <p:nvPr/>
        </p:nvSpPr>
        <p:spPr bwMode="auto">
          <a:xfrm>
            <a:off x="3452852" y="1628800"/>
            <a:ext cx="179387" cy="180975"/>
          </a:xfrm>
          <a:prstGeom prst="flowChartDecision">
            <a:avLst/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>
              <a:defRPr/>
            </a:pPr>
            <a:endParaRPr lang="es-ES" sz="120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AutoShape 166"/>
          <p:cNvSpPr>
            <a:spLocks noChangeArrowheads="1"/>
          </p:cNvSpPr>
          <p:nvPr/>
        </p:nvSpPr>
        <p:spPr bwMode="auto">
          <a:xfrm>
            <a:off x="3129275" y="3698941"/>
            <a:ext cx="612000" cy="180852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r>
              <a:rPr lang="en-GB" sz="800" baseline="0" dirty="0" smtClean="0">
                <a:solidFill>
                  <a:schemeClr val="tx2"/>
                </a:solidFill>
              </a:rPr>
              <a:t>Start of auctions</a:t>
            </a:r>
            <a:endParaRPr lang="en-GB" sz="800" baseline="0" dirty="0">
              <a:solidFill>
                <a:schemeClr val="tx2"/>
              </a:solidFill>
            </a:endParaRPr>
          </a:p>
        </p:txBody>
      </p:sp>
      <p:sp>
        <p:nvSpPr>
          <p:cNvPr id="42" name="AutoShape 166" descr="Diagonal hacia arriba ancha"/>
          <p:cNvSpPr>
            <a:spLocks noChangeArrowheads="1"/>
          </p:cNvSpPr>
          <p:nvPr/>
        </p:nvSpPr>
        <p:spPr bwMode="auto">
          <a:xfrm>
            <a:off x="145008" y="1196751"/>
            <a:ext cx="8928992" cy="406205"/>
          </a:xfrm>
          <a:prstGeom prst="homePlate">
            <a:avLst>
              <a:gd name="adj" fmla="val 0"/>
            </a:avLst>
          </a:prstGeom>
          <a:solidFill>
            <a:srgbClr val="FFFFFF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endParaRPr lang="es-ES" sz="700" b="1" baseline="0" dirty="0">
              <a:solidFill>
                <a:srgbClr val="FFFFFF"/>
              </a:solidFill>
            </a:endParaRPr>
          </a:p>
        </p:txBody>
      </p:sp>
      <p:cxnSp>
        <p:nvCxnSpPr>
          <p:cNvPr id="43" name="42 Conector recto"/>
          <p:cNvCxnSpPr/>
          <p:nvPr/>
        </p:nvCxnSpPr>
        <p:spPr bwMode="auto">
          <a:xfrm flipV="1">
            <a:off x="8614359" y="1172344"/>
            <a:ext cx="0" cy="43061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utoShape 166"/>
          <p:cNvSpPr>
            <a:spLocks noChangeArrowheads="1"/>
          </p:cNvSpPr>
          <p:nvPr/>
        </p:nvSpPr>
        <p:spPr bwMode="auto">
          <a:xfrm>
            <a:off x="7727244" y="1233625"/>
            <a:ext cx="1093228" cy="369332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r>
              <a:rPr lang="en-GB" sz="800" b="1" baseline="0" dirty="0" smtClean="0">
                <a:solidFill>
                  <a:schemeClr val="bg2">
                    <a:lumMod val="25000"/>
                  </a:schemeClr>
                </a:solidFill>
              </a:rPr>
              <a:t>Nov/15</a:t>
            </a:r>
          </a:p>
          <a:p>
            <a:r>
              <a:rPr lang="en-GB" sz="800" baseline="0" dirty="0" smtClean="0">
                <a:solidFill>
                  <a:schemeClr val="bg2">
                    <a:lumMod val="25000"/>
                  </a:schemeClr>
                </a:solidFill>
              </a:rPr>
              <a:t>CAM NC binding implementation</a:t>
            </a:r>
            <a:endParaRPr lang="en-GB" sz="800" baseline="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AutoShape 166"/>
          <p:cNvSpPr>
            <a:spLocks noChangeArrowheads="1"/>
          </p:cNvSpPr>
          <p:nvPr/>
        </p:nvSpPr>
        <p:spPr bwMode="auto">
          <a:xfrm>
            <a:off x="467544" y="1271986"/>
            <a:ext cx="573422" cy="284806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r>
              <a:rPr lang="es-ES_tradnl" sz="800" b="1" baseline="0" dirty="0" smtClean="0">
                <a:solidFill>
                  <a:schemeClr val="bg2">
                    <a:lumMod val="25000"/>
                  </a:schemeClr>
                </a:solidFill>
              </a:rPr>
              <a:t>Jul/13</a:t>
            </a:r>
          </a:p>
          <a:p>
            <a:r>
              <a:rPr lang="en-GB" sz="800" baseline="0" dirty="0" smtClean="0">
                <a:solidFill>
                  <a:schemeClr val="bg2">
                    <a:lumMod val="25000"/>
                  </a:schemeClr>
                </a:solidFill>
              </a:rPr>
              <a:t>PRISMA</a:t>
            </a:r>
            <a:r>
              <a:rPr lang="es-ES_tradnl" sz="800" baseline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800" baseline="0" dirty="0" smtClean="0">
                <a:solidFill>
                  <a:schemeClr val="bg2">
                    <a:lumMod val="25000"/>
                  </a:schemeClr>
                </a:solidFill>
              </a:rPr>
              <a:t>decision</a:t>
            </a:r>
            <a:endParaRPr lang="en-GB" sz="800" baseline="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6" name="AutoShape 166"/>
          <p:cNvSpPr>
            <a:spLocks noChangeArrowheads="1"/>
          </p:cNvSpPr>
          <p:nvPr/>
        </p:nvSpPr>
        <p:spPr bwMode="auto">
          <a:xfrm>
            <a:off x="3520758" y="1215267"/>
            <a:ext cx="1512168" cy="369332"/>
          </a:xfrm>
          <a:prstGeom prst="homePlate">
            <a:avLst>
              <a:gd name="adj" fmla="val 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square" tIns="0" bIns="0" anchor="ctr">
            <a:spAutoFit/>
          </a:bodyPr>
          <a:lstStyle/>
          <a:p>
            <a:r>
              <a:rPr lang="en-GB" sz="800" b="1" baseline="0" dirty="0" smtClean="0">
                <a:solidFill>
                  <a:schemeClr val="bg2">
                    <a:lumMod val="25000"/>
                  </a:schemeClr>
                </a:solidFill>
              </a:rPr>
              <a:t>Mar/14</a:t>
            </a:r>
          </a:p>
          <a:p>
            <a:r>
              <a:rPr lang="en-GB" sz="800" baseline="0" dirty="0" smtClean="0">
                <a:solidFill>
                  <a:schemeClr val="bg2">
                    <a:lumMod val="25000"/>
                  </a:schemeClr>
                </a:solidFill>
              </a:rPr>
              <a:t>CAM NC early implementation for S-GRI</a:t>
            </a:r>
            <a:endParaRPr lang="en-GB" sz="800" baseline="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47" name="46 Conector recto"/>
          <p:cNvCxnSpPr/>
          <p:nvPr/>
        </p:nvCxnSpPr>
        <p:spPr bwMode="auto">
          <a:xfrm flipV="1">
            <a:off x="3542546" y="1188125"/>
            <a:ext cx="0" cy="43061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 bwMode="auto">
          <a:xfrm flipV="1">
            <a:off x="1484080" y="1181654"/>
            <a:ext cx="0" cy="430614"/>
          </a:xfrm>
          <a:prstGeom prst="line">
            <a:avLst/>
          </a:prstGeom>
          <a:ln w="12700">
            <a:solidFill>
              <a:schemeClr val="bg2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AutoShape 166" descr="Diagonal hacia arriba ancha"/>
          <p:cNvSpPr>
            <a:spLocks noChangeArrowheads="1"/>
          </p:cNvSpPr>
          <p:nvPr/>
        </p:nvSpPr>
        <p:spPr bwMode="auto">
          <a:xfrm>
            <a:off x="145007" y="3285016"/>
            <a:ext cx="8891489" cy="288000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tIns="0" bIns="0" anchor="ctr"/>
          <a:lstStyle/>
          <a:p>
            <a:r>
              <a:rPr lang="en-GB" sz="800" b="1" baseline="0" dirty="0" smtClean="0">
                <a:solidFill>
                  <a:srgbClr val="FFFFFF"/>
                </a:solidFill>
              </a:rPr>
              <a:t>Nominations (nominations &amp; matching process agreed within the S-GRI TSOs )</a:t>
            </a:r>
            <a:endParaRPr lang="en-GB" sz="800" b="1" baseline="0" dirty="0">
              <a:solidFill>
                <a:srgbClr val="FFFFFF"/>
              </a:solidFill>
            </a:endParaRPr>
          </a:p>
        </p:txBody>
      </p:sp>
      <p:sp>
        <p:nvSpPr>
          <p:cNvPr id="53" name="52 Decisión"/>
          <p:cNvSpPr/>
          <p:nvPr/>
        </p:nvSpPr>
        <p:spPr bwMode="auto">
          <a:xfrm>
            <a:off x="2224837" y="3197500"/>
            <a:ext cx="204175" cy="180975"/>
          </a:xfrm>
          <a:prstGeom prst="flowChartDecision">
            <a:avLst/>
          </a:prstGeom>
          <a:solidFill>
            <a:srgbClr val="00B0F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>
              <a:defRPr/>
            </a:pPr>
            <a:endParaRPr lang="es-ES" sz="120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Text Box 39"/>
          <p:cNvSpPr txBox="1">
            <a:spLocks noChangeArrowheads="1"/>
          </p:cNvSpPr>
          <p:nvPr/>
        </p:nvSpPr>
        <p:spPr bwMode="auto">
          <a:xfrm>
            <a:off x="1484505" y="2636912"/>
            <a:ext cx="936104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noAutofit/>
          </a:bodyPr>
          <a:lstStyle>
            <a:defPPr>
              <a:defRPr lang="es-ES"/>
            </a:defPPr>
            <a:lvl1pPr>
              <a:defRPr sz="700" b="1" baseline="0"/>
            </a:lvl1pPr>
          </a:lstStyle>
          <a:p>
            <a:r>
              <a:rPr lang="en-GB" sz="800" dirty="0" smtClean="0"/>
              <a:t>Sep/13</a:t>
            </a:r>
          </a:p>
          <a:p>
            <a:r>
              <a:rPr lang="en-GB" sz="800" b="0" dirty="0" smtClean="0"/>
              <a:t>Kick-off IT specifications (Nominations)</a:t>
            </a:r>
            <a:endParaRPr lang="en-GB" sz="800" b="0" dirty="0"/>
          </a:p>
        </p:txBody>
      </p: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4716016" y="2636912"/>
            <a:ext cx="936104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noAutofit/>
          </a:bodyPr>
          <a:lstStyle>
            <a:defPPr>
              <a:defRPr lang="es-ES"/>
            </a:defPPr>
            <a:lvl1pPr>
              <a:defRPr sz="700" b="1" baseline="0"/>
            </a:lvl1pPr>
          </a:lstStyle>
          <a:p>
            <a:r>
              <a:rPr lang="en-GB" sz="800" dirty="0" smtClean="0"/>
              <a:t>Sep/14</a:t>
            </a:r>
          </a:p>
          <a:p>
            <a:r>
              <a:rPr lang="en-GB" sz="800" b="0" dirty="0" smtClean="0"/>
              <a:t>Finalisation of IT specifications (Nominations)</a:t>
            </a:r>
            <a:endParaRPr lang="en-GB" sz="800" b="0" dirty="0"/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8000437" y="2564904"/>
            <a:ext cx="8717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r>
              <a:rPr lang="en-GB" sz="800" b="1" baseline="0" dirty="0" smtClean="0">
                <a:solidFill>
                  <a:schemeClr val="accent1"/>
                </a:solidFill>
              </a:rPr>
              <a:t>Nov/15</a:t>
            </a:r>
          </a:p>
          <a:p>
            <a:r>
              <a:rPr lang="en-GB" sz="800" baseline="0" dirty="0" smtClean="0">
                <a:solidFill>
                  <a:schemeClr val="accent1"/>
                </a:solidFill>
              </a:rPr>
              <a:t>Release production environment (Nominations)</a:t>
            </a:r>
            <a:endParaRPr lang="en-GB" sz="800" baseline="0" dirty="0">
              <a:solidFill>
                <a:schemeClr val="accent1"/>
              </a:solidFill>
            </a:endParaRPr>
          </a:p>
        </p:txBody>
      </p:sp>
      <p:cxnSp>
        <p:nvCxnSpPr>
          <p:cNvPr id="58" name="57 Conector recto"/>
          <p:cNvCxnSpPr>
            <a:stCxn id="66" idx="3"/>
          </p:cNvCxnSpPr>
          <p:nvPr/>
        </p:nvCxnSpPr>
        <p:spPr bwMode="auto">
          <a:xfrm flipH="1" flipV="1">
            <a:off x="8609178" y="1502037"/>
            <a:ext cx="58895" cy="1927821"/>
          </a:xfrm>
          <a:prstGeom prst="line">
            <a:avLst/>
          </a:prstGeom>
          <a:ln w="127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 bwMode="auto">
          <a:xfrm>
            <a:off x="4943060" y="1987527"/>
            <a:ext cx="0" cy="3600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4973743" y="1340768"/>
            <a:ext cx="9375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6000" rIns="36000">
            <a:spAutoFit/>
          </a:bodyPr>
          <a:lstStyle/>
          <a:p>
            <a:r>
              <a:rPr lang="en-GB" sz="800" b="1" baseline="0" dirty="0" smtClean="0">
                <a:solidFill>
                  <a:schemeClr val="accent1"/>
                </a:solidFill>
              </a:rPr>
              <a:t>Sep/14</a:t>
            </a:r>
          </a:p>
          <a:p>
            <a:r>
              <a:rPr lang="en-GB" sz="800" baseline="0" dirty="0" smtClean="0">
                <a:solidFill>
                  <a:schemeClr val="accent1"/>
                </a:solidFill>
              </a:rPr>
              <a:t>Release production environment (CAM)</a:t>
            </a:r>
            <a:endParaRPr lang="en-GB" sz="800" baseline="0" dirty="0">
              <a:solidFill>
                <a:schemeClr val="accent1"/>
              </a:solidFill>
            </a:endParaRPr>
          </a:p>
        </p:txBody>
      </p:sp>
      <p:sp>
        <p:nvSpPr>
          <p:cNvPr id="66" name="65 Rectángulo"/>
          <p:cNvSpPr/>
          <p:nvPr/>
        </p:nvSpPr>
        <p:spPr bwMode="auto">
          <a:xfrm>
            <a:off x="4937788" y="3314442"/>
            <a:ext cx="3730285" cy="230832"/>
          </a:xfrm>
          <a:prstGeom prst="rect">
            <a:avLst/>
          </a:prstGeom>
          <a:solidFill>
            <a:schemeClr val="bg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006A9A"/>
              </a:buClr>
              <a:buSzPct val="120000"/>
              <a:tabLst/>
            </a:pPr>
            <a:r>
              <a:rPr kumimoji="0" lang="en-GB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Arial" charset="0"/>
              </a:rPr>
              <a:t>Interim period</a:t>
            </a:r>
          </a:p>
        </p:txBody>
      </p:sp>
      <p:cxnSp>
        <p:nvCxnSpPr>
          <p:cNvPr id="68" name="67 Conector recto"/>
          <p:cNvCxnSpPr/>
          <p:nvPr/>
        </p:nvCxnSpPr>
        <p:spPr bwMode="auto">
          <a:xfrm>
            <a:off x="8642194" y="3238894"/>
            <a:ext cx="0" cy="36000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55" idx="2"/>
          </p:cNvCxnSpPr>
          <p:nvPr/>
        </p:nvCxnSpPr>
        <p:spPr bwMode="auto">
          <a:xfrm flipH="1" flipV="1">
            <a:off x="4937788" y="2184318"/>
            <a:ext cx="7080" cy="1181300"/>
          </a:xfrm>
          <a:prstGeom prst="line">
            <a:avLst/>
          </a:prstGeom>
          <a:ln w="1270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Decisión"/>
          <p:cNvSpPr/>
          <p:nvPr/>
        </p:nvSpPr>
        <p:spPr bwMode="auto">
          <a:xfrm>
            <a:off x="4842780" y="3184643"/>
            <a:ext cx="204175" cy="180975"/>
          </a:xfrm>
          <a:prstGeom prst="flowChartDecision">
            <a:avLst/>
          </a:prstGeom>
          <a:solidFill>
            <a:srgbClr val="00B0F0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>
              <a:defRPr/>
            </a:pPr>
            <a:endParaRPr lang="es-ES" sz="120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69 Decisión"/>
          <p:cNvSpPr/>
          <p:nvPr/>
        </p:nvSpPr>
        <p:spPr bwMode="auto">
          <a:xfrm>
            <a:off x="2969980" y="3698573"/>
            <a:ext cx="179387" cy="180975"/>
          </a:xfrm>
          <a:prstGeom prst="flowChartDecision">
            <a:avLst/>
          </a:prstGeom>
          <a:solidFill>
            <a:schemeClr val="tx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b"/>
          <a:lstStyle/>
          <a:p>
            <a:pPr algn="ctr">
              <a:defRPr/>
            </a:pPr>
            <a:endParaRPr lang="es-ES" sz="120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" name="70 CuadroTexto"/>
          <p:cNvSpPr txBox="1"/>
          <p:nvPr/>
        </p:nvSpPr>
        <p:spPr>
          <a:xfrm>
            <a:off x="145009" y="4097684"/>
            <a:ext cx="867546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1800" b="0" dirty="0" smtClean="0"/>
              <a:t>In November 2015 the new nomination/</a:t>
            </a:r>
            <a:r>
              <a:rPr lang="en-GB" sz="1800" b="0" dirty="0" err="1" smtClean="0"/>
              <a:t>renomination</a:t>
            </a:r>
            <a:r>
              <a:rPr lang="en-GB" sz="1800" b="0" dirty="0" smtClean="0"/>
              <a:t> scheme will be implemented: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1600" b="0" dirty="0" smtClean="0"/>
              <a:t>Single nomination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1600" b="0" dirty="0" smtClean="0"/>
              <a:t>Nomination and </a:t>
            </a:r>
            <a:r>
              <a:rPr lang="en-GB" sz="1600" b="0" dirty="0" err="1" smtClean="0"/>
              <a:t>renomination</a:t>
            </a:r>
            <a:r>
              <a:rPr lang="en-GB" sz="1600" b="0" dirty="0" smtClean="0"/>
              <a:t> cycles of the Balancing NC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1800" b="0" dirty="0" smtClean="0"/>
              <a:t>From the date of the early implementation of the CAM NC (October 2014) until November 2015 an interim period will be established</a:t>
            </a:r>
          </a:p>
        </p:txBody>
      </p:sp>
    </p:spTree>
    <p:extLst>
      <p:ext uri="{BB962C8B-B14F-4D97-AF65-F5344CB8AC3E}">
        <p14:creationId xmlns:p14="http://schemas.microsoft.com/office/powerpoint/2010/main" val="3704510870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3. Information to be released to the market</a:t>
            </a:r>
            <a:endParaRPr lang="fr-FR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1" y="891468"/>
            <a:ext cx="8393311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Proposed calendar:</a:t>
            </a:r>
            <a:endParaRPr lang="en-GB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Mid December: publication of the relevant documentation*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December/January: training session with </a:t>
            </a:r>
            <a:r>
              <a:rPr lang="en-GB" sz="2000" b="0" dirty="0" err="1" smtClean="0"/>
              <a:t>Prisma</a:t>
            </a:r>
            <a:endParaRPr lang="en-GB" sz="2000" b="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January/February: publication of the relevant regulation by NRAs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endParaRPr lang="en-GB" sz="2000" b="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endParaRPr lang="en-GB" sz="2000" b="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endParaRPr lang="en-GB" sz="2000" b="0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25796" y="3284984"/>
            <a:ext cx="8970739" cy="3240360"/>
          </a:xfrm>
        </p:spPr>
        <p:txBody>
          <a:bodyPr/>
          <a:lstStyle/>
          <a:p>
            <a:pPr lvl="0"/>
            <a:r>
              <a:rPr lang="en-US" sz="2000" i="1" kern="1200" dirty="0" smtClean="0">
                <a:latin typeface="Arial" charset="0"/>
                <a:ea typeface="+mn-ea"/>
                <a:cs typeface="Arial" charset="0"/>
              </a:rPr>
              <a:t>*Documentation : 		- description of capacity products </a:t>
            </a:r>
          </a:p>
          <a:p>
            <a:pPr lvl="2">
              <a:buNone/>
            </a:pP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					- capacities offered  </a:t>
            </a:r>
          </a:p>
          <a:p>
            <a:pPr lvl="2">
              <a:buNone/>
            </a:pP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					- auction process	</a:t>
            </a:r>
          </a:p>
          <a:p>
            <a:pPr lvl="2">
              <a:buNone/>
            </a:pP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					-  link to </a:t>
            </a:r>
            <a:r>
              <a:rPr lang="en-US" i="1" kern="1200" dirty="0" err="1" smtClean="0">
                <a:latin typeface="Arial" charset="0"/>
                <a:ea typeface="+mn-ea"/>
                <a:cs typeface="Arial" charset="0"/>
              </a:rPr>
              <a:t>Prisma</a:t>
            </a: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 on our websites </a:t>
            </a:r>
          </a:p>
          <a:p>
            <a:pPr lvl="2">
              <a:buNone/>
            </a:pP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					- communication to the market</a:t>
            </a:r>
          </a:p>
          <a:p>
            <a:pPr lvl="2">
              <a:buNone/>
            </a:pP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					- creation of the VIP</a:t>
            </a:r>
          </a:p>
          <a:p>
            <a:pPr lvl="3">
              <a:buNone/>
            </a:pP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				- 2014 calendar for yearly, </a:t>
            </a:r>
            <a:r>
              <a:rPr lang="en-US" i="1" kern="1200" dirty="0" err="1" smtClean="0">
                <a:latin typeface="Arial" charset="0"/>
                <a:ea typeface="+mn-ea"/>
                <a:cs typeface="Arial" charset="0"/>
              </a:rPr>
              <a:t>quaterly</a:t>
            </a:r>
            <a:r>
              <a:rPr lang="en-US" i="1" kern="1200" dirty="0" smtClean="0">
                <a:latin typeface="Arial" charset="0"/>
                <a:ea typeface="+mn-ea"/>
                <a:cs typeface="Arial" charset="0"/>
              </a:rPr>
              <a:t>, monthly auctions</a:t>
            </a:r>
          </a:p>
          <a:p>
            <a:pPr lvl="2">
              <a:buNone/>
            </a:pPr>
            <a:endParaRPr lang="fr-FR" i="1" kern="1200" dirty="0" smtClean="0">
              <a:latin typeface="Arial" charset="0"/>
              <a:ea typeface="+mn-ea"/>
              <a:cs typeface="Arial" charset="0"/>
            </a:endParaRPr>
          </a:p>
          <a:p>
            <a:pPr marL="444500" lvl="1" indent="-254000" algn="just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endParaRPr lang="es-ES_tradnl" sz="1800" dirty="0" smtClean="0"/>
          </a:p>
        </p:txBody>
      </p:sp>
    </p:spTree>
    <p:extLst>
      <p:ext uri="{BB962C8B-B14F-4D97-AF65-F5344CB8AC3E}">
        <p14:creationId xmlns:p14="http://schemas.microsoft.com/office/powerpoint/2010/main" val="3128700360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600075" y="333375"/>
            <a:ext cx="8332788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defTabSz="571500" eaLnBrk="0" hangingPunct="0"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5715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GB" sz="2800" dirty="0" smtClean="0"/>
              <a:t>4. Other regulatory needs (I)</a:t>
            </a:r>
            <a:endParaRPr lang="fr-FR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1" y="891468"/>
            <a:ext cx="839331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sz="2000" dirty="0" smtClean="0">
                <a:solidFill>
                  <a:schemeClr val="tx2"/>
                </a:solidFill>
              </a:rPr>
              <a:t>VIP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VIP will be created in March 2014 in the annual yearly capacity auctions for capacity to be used on 1 October 2014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It is a must that existing contracts are transferred to the VIP, then the physical points will disappear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</a:pPr>
            <a:r>
              <a:rPr lang="en-GB" sz="2000" dirty="0" smtClean="0">
                <a:solidFill>
                  <a:schemeClr val="tx2"/>
                </a:solidFill>
              </a:rPr>
              <a:t>Prices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The reserve price for all auctions will be the regulated price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Short-term multipliers must be higher than 1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GB" sz="2000" b="0" dirty="0" smtClean="0"/>
              <a:t>Auction premium over the reserved price will be shared 50/50 between TSO.</a:t>
            </a:r>
          </a:p>
        </p:txBody>
      </p:sp>
    </p:spTree>
    <p:extLst>
      <p:ext uri="{BB962C8B-B14F-4D97-AF65-F5344CB8AC3E}">
        <p14:creationId xmlns:p14="http://schemas.microsoft.com/office/powerpoint/2010/main" val="3123737507"/>
      </p:ext>
    </p:extLst>
  </p:cSld>
  <p:clrMapOvr>
    <a:masterClrMapping/>
  </p:clrMapOvr>
  <p:transition>
    <p:cut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Vorlage Power Point">
  <a:themeElements>
    <a:clrScheme name="Vorlage Power Point 1">
      <a:dk1>
        <a:srgbClr val="B2B2B2"/>
      </a:dk1>
      <a:lt1>
        <a:srgbClr val="FFFFFF"/>
      </a:lt1>
      <a:dk2>
        <a:srgbClr val="2A4677"/>
      </a:dk2>
      <a:lt2>
        <a:srgbClr val="C29903"/>
      </a:lt2>
      <a:accent1>
        <a:srgbClr val="793335"/>
      </a:accent1>
      <a:accent2>
        <a:srgbClr val="BDA174"/>
      </a:accent2>
      <a:accent3>
        <a:srgbClr val="ACB0BD"/>
      </a:accent3>
      <a:accent4>
        <a:srgbClr val="DADADA"/>
      </a:accent4>
      <a:accent5>
        <a:srgbClr val="BEADAE"/>
      </a:accent5>
      <a:accent6>
        <a:srgbClr val="AB9168"/>
      </a:accent6>
      <a:hlink>
        <a:srgbClr val="9A5C1B"/>
      </a:hlink>
      <a:folHlink>
        <a:srgbClr val="72722D"/>
      </a:folHlink>
    </a:clrScheme>
    <a:fontScheme name="Vorlage Power 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3365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2"/>
          </a:buClr>
          <a:buSzPct val="100000"/>
          <a:buFont typeface="Times New Roman" pitchFamily="18" charset="0"/>
          <a:buNone/>
          <a:tabLst/>
          <a:defRPr kumimoji="0" lang="de-AT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ower Point 1">
        <a:dk1>
          <a:srgbClr val="B2B2B2"/>
        </a:dk1>
        <a:lt1>
          <a:srgbClr val="FFFFFF"/>
        </a:lt1>
        <a:dk2>
          <a:srgbClr val="2A4677"/>
        </a:dk2>
        <a:lt2>
          <a:srgbClr val="C29903"/>
        </a:lt2>
        <a:accent1>
          <a:srgbClr val="793335"/>
        </a:accent1>
        <a:accent2>
          <a:srgbClr val="BDA174"/>
        </a:accent2>
        <a:accent3>
          <a:srgbClr val="ACB0BD"/>
        </a:accent3>
        <a:accent4>
          <a:srgbClr val="DADADA"/>
        </a:accent4>
        <a:accent5>
          <a:srgbClr val="BEADAE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ower Point 2">
        <a:dk1>
          <a:srgbClr val="000000"/>
        </a:dk1>
        <a:lt1>
          <a:srgbClr val="FFFFFF"/>
        </a:lt1>
        <a:dk2>
          <a:srgbClr val="793335"/>
        </a:dk2>
        <a:lt2>
          <a:srgbClr val="B2B2B2"/>
        </a:lt2>
        <a:accent1>
          <a:srgbClr val="C29903"/>
        </a:accent1>
        <a:accent2>
          <a:srgbClr val="BDA174"/>
        </a:accent2>
        <a:accent3>
          <a:srgbClr val="FFFFFF"/>
        </a:accent3>
        <a:accent4>
          <a:srgbClr val="000000"/>
        </a:accent4>
        <a:accent5>
          <a:srgbClr val="DDCAAA"/>
        </a:accent5>
        <a:accent6>
          <a:srgbClr val="AB9168"/>
        </a:accent6>
        <a:hlink>
          <a:srgbClr val="9A5C1B"/>
        </a:hlink>
        <a:folHlink>
          <a:srgbClr val="72722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ower Point 3">
        <a:dk1>
          <a:srgbClr val="000000"/>
        </a:dk1>
        <a:lt1>
          <a:srgbClr val="FFFFFF"/>
        </a:lt1>
        <a:dk2>
          <a:srgbClr val="B2B2B2"/>
        </a:dk2>
        <a:lt2>
          <a:srgbClr val="969696"/>
        </a:lt2>
        <a:accent1>
          <a:srgbClr val="FFFFFF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C0C0C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ACER-2015-17135</_dlc_DocId>
    <_dlc_DocIdUrl xmlns="985daa2e-53d8-4475-82b8-9c7d25324e34">
      <Url>https://extranet.acer.europa.eu/en/Gas/Regional_%20Intiatives/South_GRI/24th%20IG%20meeting/_layouts/DocIdRedir.aspx?ID=ACER-2015-17135</Url>
      <Description>ACER-2015-17135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0E85934C8EB4E901B72A769FA0D2E" ma:contentTypeVersion="20" ma:contentTypeDescription="Create a new document." ma:contentTypeScope="" ma:versionID="479992f5ac4c9a7a49603e66b999662e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3BC165-8132-4398-8C5D-2796F3F27896}"/>
</file>

<file path=customXml/itemProps2.xml><?xml version="1.0" encoding="utf-8"?>
<ds:datastoreItem xmlns:ds="http://schemas.openxmlformats.org/officeDocument/2006/customXml" ds:itemID="{BF01CDB3-F804-4CC7-AC69-0ECB0E4E3EB7}"/>
</file>

<file path=customXml/itemProps3.xml><?xml version="1.0" encoding="utf-8"?>
<ds:datastoreItem xmlns:ds="http://schemas.openxmlformats.org/officeDocument/2006/customXml" ds:itemID="{D4753696-D878-40C2-898F-2F54787C654B}"/>
</file>

<file path=customXml/itemProps4.xml><?xml version="1.0" encoding="utf-8"?>
<ds:datastoreItem xmlns:ds="http://schemas.openxmlformats.org/officeDocument/2006/customXml" ds:itemID="{FBC2B997-C703-440B-A64D-BED16C233EB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6132</TotalTime>
  <Words>644</Words>
  <Application>Microsoft Office PowerPoint</Application>
  <PresentationFormat>Presentación en pantalla (4:3)</PresentationFormat>
  <Paragraphs>111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1_Vorlage Power 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Maximiliano MIGLIO</dc:creator>
  <cp:lastModifiedBy>De Vicente Puente, Maria de los Angeles</cp:lastModifiedBy>
  <cp:revision>945</cp:revision>
  <cp:lastPrinted>2013-01-28T07:56:55Z</cp:lastPrinted>
  <dcterms:modified xsi:type="dcterms:W3CDTF">2013-09-19T13:16:16Z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0x0101009C20E85934C8EB4E901B72A769FA0D2E</vt:lpwstr>
  </property>
  <property fmtid="{D5CDD505-2E9C-101B-9397-08002B2CF9AE}" pid="3" name="_dlc_DocIdItemGuid">
    <vt:lpwstr>f238bb5e-e0e2-47c4-933c-8fdc8a1558d5</vt:lpwstr>
  </property>
</Properties>
</file>