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58" r:id="rId4"/>
    <p:sldId id="260" r:id="rId5"/>
    <p:sldId id="263" r:id="rId6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26FA"/>
    <a:srgbClr val="074CE7"/>
    <a:srgbClr val="32448E"/>
    <a:srgbClr val="F9A933"/>
    <a:srgbClr val="04BAEC"/>
    <a:srgbClr val="F9072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99667" autoAdjust="0"/>
  </p:normalViewPr>
  <p:slideViewPr>
    <p:cSldViewPr snapToGrid="0">
      <p:cViewPr varScale="1">
        <p:scale>
          <a:sx n="89" d="100"/>
          <a:sy n="89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E2B244-CB6B-4939-A7A5-A5959514D496}" type="doc">
      <dgm:prSet loTypeId="urn:microsoft.com/office/officeart/2005/8/layout/hChevron3" loCatId="process" qsTypeId="urn:microsoft.com/office/officeart/2005/8/quickstyle/simple1" qsCatId="simple" csTypeId="urn:microsoft.com/office/officeart/2005/8/colors/colorful5" csCatId="colorful" phldr="1"/>
      <dgm:spPr/>
    </dgm:pt>
    <dgm:pt modelId="{9CA000DD-3B84-448C-B3DB-221FC48E26EA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 anchor="b"/>
        <a:lstStyle/>
        <a:p>
          <a:pPr algn="l"/>
          <a:r>
            <a:rPr lang="fr-FR" sz="2000" dirty="0" smtClean="0">
              <a:solidFill>
                <a:schemeClr val="accent2">
                  <a:lumMod val="50000"/>
                </a:schemeClr>
              </a:solidFill>
            </a:rPr>
            <a:t>                        2013</a:t>
          </a:r>
          <a:endParaRPr lang="fr-FR" sz="2000" dirty="0">
            <a:solidFill>
              <a:schemeClr val="accent2">
                <a:lumMod val="50000"/>
              </a:schemeClr>
            </a:solidFill>
          </a:endParaRPr>
        </a:p>
      </dgm:t>
    </dgm:pt>
    <dgm:pt modelId="{673E0054-6D6B-40EA-A926-491C1C8EA550}" type="parTrans" cxnId="{4A18F99D-DE0B-4714-84CB-1C5A821B6E6C}">
      <dgm:prSet/>
      <dgm:spPr/>
      <dgm:t>
        <a:bodyPr/>
        <a:lstStyle/>
        <a:p>
          <a:endParaRPr lang="fr-FR" sz="700">
            <a:solidFill>
              <a:schemeClr val="accent2">
                <a:lumMod val="50000"/>
              </a:schemeClr>
            </a:solidFill>
          </a:endParaRPr>
        </a:p>
      </dgm:t>
    </dgm:pt>
    <dgm:pt modelId="{C7EB1417-7938-44ED-8F0B-270A15DEB6E8}" type="sibTrans" cxnId="{4A18F99D-DE0B-4714-84CB-1C5A821B6E6C}">
      <dgm:prSet/>
      <dgm:spPr/>
      <dgm:t>
        <a:bodyPr/>
        <a:lstStyle/>
        <a:p>
          <a:endParaRPr lang="fr-FR" sz="700">
            <a:solidFill>
              <a:schemeClr val="accent2">
                <a:lumMod val="50000"/>
              </a:schemeClr>
            </a:solidFill>
          </a:endParaRPr>
        </a:p>
      </dgm:t>
    </dgm:pt>
    <dgm:pt modelId="{3C65F005-C65A-4E70-BD51-18DD284B5282}">
      <dgm:prSet phldrT="[Texte]" custT="1"/>
      <dgm:spPr>
        <a:solidFill>
          <a:schemeClr val="accent6">
            <a:lumMod val="40000"/>
            <a:lumOff val="60000"/>
          </a:schemeClr>
        </a:solidFill>
      </dgm:spPr>
      <dgm:t>
        <a:bodyPr anchor="b"/>
        <a:lstStyle/>
        <a:p>
          <a:r>
            <a:rPr lang="fr-FR" sz="1800" dirty="0" smtClean="0">
              <a:solidFill>
                <a:schemeClr val="accent2">
                  <a:lumMod val="50000"/>
                </a:schemeClr>
              </a:solidFill>
            </a:rPr>
            <a:t>2014</a:t>
          </a:r>
          <a:endParaRPr lang="fr-FR" sz="2000" dirty="0">
            <a:solidFill>
              <a:schemeClr val="accent2">
                <a:lumMod val="50000"/>
              </a:schemeClr>
            </a:solidFill>
          </a:endParaRPr>
        </a:p>
      </dgm:t>
    </dgm:pt>
    <dgm:pt modelId="{AA33D0D6-E910-4CE9-BAE9-59A3985BD181}" type="parTrans" cxnId="{296B8464-06AB-4058-B69D-3BC0802163F3}">
      <dgm:prSet/>
      <dgm:spPr/>
      <dgm:t>
        <a:bodyPr/>
        <a:lstStyle/>
        <a:p>
          <a:endParaRPr lang="fr-FR" sz="700">
            <a:solidFill>
              <a:schemeClr val="accent2">
                <a:lumMod val="50000"/>
              </a:schemeClr>
            </a:solidFill>
          </a:endParaRPr>
        </a:p>
      </dgm:t>
    </dgm:pt>
    <dgm:pt modelId="{4767CFE8-FCBA-4312-AD7B-0AC8078F7D8D}" type="sibTrans" cxnId="{296B8464-06AB-4058-B69D-3BC0802163F3}">
      <dgm:prSet/>
      <dgm:spPr/>
      <dgm:t>
        <a:bodyPr/>
        <a:lstStyle/>
        <a:p>
          <a:endParaRPr lang="fr-FR" sz="700">
            <a:solidFill>
              <a:schemeClr val="accent2">
                <a:lumMod val="50000"/>
              </a:schemeClr>
            </a:solidFill>
          </a:endParaRPr>
        </a:p>
      </dgm:t>
    </dgm:pt>
    <dgm:pt modelId="{4BD5115E-413E-4E40-B49F-184EC2FC6847}">
      <dgm:prSet phldrT="[Texte]" custT="1"/>
      <dgm:spPr>
        <a:solidFill>
          <a:schemeClr val="accent6">
            <a:lumMod val="60000"/>
            <a:lumOff val="40000"/>
          </a:schemeClr>
        </a:solidFill>
      </dgm:spPr>
      <dgm:t>
        <a:bodyPr anchor="b"/>
        <a:lstStyle/>
        <a:p>
          <a:r>
            <a:rPr lang="fr-FR" sz="1800" dirty="0" smtClean="0">
              <a:solidFill>
                <a:schemeClr val="accent2">
                  <a:lumMod val="50000"/>
                </a:schemeClr>
              </a:solidFill>
            </a:rPr>
            <a:t>2015</a:t>
          </a:r>
          <a:endParaRPr lang="fr-FR" sz="1800" dirty="0">
            <a:solidFill>
              <a:schemeClr val="accent2">
                <a:lumMod val="50000"/>
              </a:schemeClr>
            </a:solidFill>
          </a:endParaRPr>
        </a:p>
      </dgm:t>
    </dgm:pt>
    <dgm:pt modelId="{B7CE29DB-9C7E-4371-84A6-769F710CD645}" type="parTrans" cxnId="{666CB974-2DCA-4725-8BDD-590229A49265}">
      <dgm:prSet/>
      <dgm:spPr/>
      <dgm:t>
        <a:bodyPr/>
        <a:lstStyle/>
        <a:p>
          <a:endParaRPr lang="fr-FR" sz="700">
            <a:solidFill>
              <a:schemeClr val="accent2">
                <a:lumMod val="50000"/>
              </a:schemeClr>
            </a:solidFill>
          </a:endParaRPr>
        </a:p>
      </dgm:t>
    </dgm:pt>
    <dgm:pt modelId="{78A8F525-A61F-4842-9CAB-ED19CF847131}" type="sibTrans" cxnId="{666CB974-2DCA-4725-8BDD-590229A49265}">
      <dgm:prSet/>
      <dgm:spPr/>
      <dgm:t>
        <a:bodyPr/>
        <a:lstStyle/>
        <a:p>
          <a:endParaRPr lang="fr-FR" sz="700">
            <a:solidFill>
              <a:schemeClr val="accent2">
                <a:lumMod val="50000"/>
              </a:schemeClr>
            </a:solidFill>
          </a:endParaRPr>
        </a:p>
      </dgm:t>
    </dgm:pt>
    <dgm:pt modelId="{9578701E-9754-4091-BA5A-426076225259}" type="pres">
      <dgm:prSet presAssocID="{34E2B244-CB6B-4939-A7A5-A5959514D496}" presName="Name0" presStyleCnt="0">
        <dgm:presLayoutVars>
          <dgm:dir/>
          <dgm:resizeHandles val="exact"/>
        </dgm:presLayoutVars>
      </dgm:prSet>
      <dgm:spPr/>
    </dgm:pt>
    <dgm:pt modelId="{3ECF7E5C-ABC7-4596-B3EB-197FB62F31B7}" type="pres">
      <dgm:prSet presAssocID="{9CA000DD-3B84-448C-B3DB-221FC48E26EA}" presName="parTxOnly" presStyleLbl="node1" presStyleIdx="0" presStyleCnt="3" custLinFactNeighborX="-5390" custLinFactNeighborY="170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2CAD081-AD0E-46DB-89AF-56D8CC00ABE5}" type="pres">
      <dgm:prSet presAssocID="{C7EB1417-7938-44ED-8F0B-270A15DEB6E8}" presName="parSpace" presStyleCnt="0"/>
      <dgm:spPr/>
    </dgm:pt>
    <dgm:pt modelId="{8FCBA624-D8E2-44D2-9B60-D62879CC8A78}" type="pres">
      <dgm:prSet presAssocID="{3C65F005-C65A-4E70-BD51-18DD284B5282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5B6BB26-D52B-4291-96DD-1BA5ECBBF438}" type="pres">
      <dgm:prSet presAssocID="{4767CFE8-FCBA-4312-AD7B-0AC8078F7D8D}" presName="parSpace" presStyleCnt="0"/>
      <dgm:spPr/>
    </dgm:pt>
    <dgm:pt modelId="{BB5BA049-3711-4302-B1AA-54A13907EF2A}" type="pres">
      <dgm:prSet presAssocID="{4BD5115E-413E-4E40-B49F-184EC2FC6847}" presName="parTxOnly" presStyleLbl="node1" presStyleIdx="2" presStyleCnt="3" custScaleX="340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270824D-6CA7-4338-AB71-C898B45747B1}" type="presOf" srcId="{9CA000DD-3B84-448C-B3DB-221FC48E26EA}" destId="{3ECF7E5C-ABC7-4596-B3EB-197FB62F31B7}" srcOrd="0" destOrd="0" presId="urn:microsoft.com/office/officeart/2005/8/layout/hChevron3"/>
    <dgm:cxn modelId="{666CB974-2DCA-4725-8BDD-590229A49265}" srcId="{34E2B244-CB6B-4939-A7A5-A5959514D496}" destId="{4BD5115E-413E-4E40-B49F-184EC2FC6847}" srcOrd="2" destOrd="0" parTransId="{B7CE29DB-9C7E-4371-84A6-769F710CD645}" sibTransId="{78A8F525-A61F-4842-9CAB-ED19CF847131}"/>
    <dgm:cxn modelId="{0BFB0343-2C70-4750-AFAD-67FC369EA718}" type="presOf" srcId="{4BD5115E-413E-4E40-B49F-184EC2FC6847}" destId="{BB5BA049-3711-4302-B1AA-54A13907EF2A}" srcOrd="0" destOrd="0" presId="urn:microsoft.com/office/officeart/2005/8/layout/hChevron3"/>
    <dgm:cxn modelId="{0856E71E-634D-4AEC-AC3C-E4E566B4BAE6}" type="presOf" srcId="{3C65F005-C65A-4E70-BD51-18DD284B5282}" destId="{8FCBA624-D8E2-44D2-9B60-D62879CC8A78}" srcOrd="0" destOrd="0" presId="urn:microsoft.com/office/officeart/2005/8/layout/hChevron3"/>
    <dgm:cxn modelId="{4A18F99D-DE0B-4714-84CB-1C5A821B6E6C}" srcId="{34E2B244-CB6B-4939-A7A5-A5959514D496}" destId="{9CA000DD-3B84-448C-B3DB-221FC48E26EA}" srcOrd="0" destOrd="0" parTransId="{673E0054-6D6B-40EA-A926-491C1C8EA550}" sibTransId="{C7EB1417-7938-44ED-8F0B-270A15DEB6E8}"/>
    <dgm:cxn modelId="{296B8464-06AB-4058-B69D-3BC0802163F3}" srcId="{34E2B244-CB6B-4939-A7A5-A5959514D496}" destId="{3C65F005-C65A-4E70-BD51-18DD284B5282}" srcOrd="1" destOrd="0" parTransId="{AA33D0D6-E910-4CE9-BAE9-59A3985BD181}" sibTransId="{4767CFE8-FCBA-4312-AD7B-0AC8078F7D8D}"/>
    <dgm:cxn modelId="{C29ACAD6-616A-4ADE-A881-EB7D27E9DA2E}" type="presOf" srcId="{34E2B244-CB6B-4939-A7A5-A5959514D496}" destId="{9578701E-9754-4091-BA5A-426076225259}" srcOrd="0" destOrd="0" presId="urn:microsoft.com/office/officeart/2005/8/layout/hChevron3"/>
    <dgm:cxn modelId="{A89F049F-0FE8-429E-A373-D861FCF8621D}" type="presParOf" srcId="{9578701E-9754-4091-BA5A-426076225259}" destId="{3ECF7E5C-ABC7-4596-B3EB-197FB62F31B7}" srcOrd="0" destOrd="0" presId="urn:microsoft.com/office/officeart/2005/8/layout/hChevron3"/>
    <dgm:cxn modelId="{579BB3D1-3035-499B-94BE-F87D8F16BFB6}" type="presParOf" srcId="{9578701E-9754-4091-BA5A-426076225259}" destId="{A2CAD081-AD0E-46DB-89AF-56D8CC00ABE5}" srcOrd="1" destOrd="0" presId="urn:microsoft.com/office/officeart/2005/8/layout/hChevron3"/>
    <dgm:cxn modelId="{AEC5A32A-7791-47D4-B214-CC122287575B}" type="presParOf" srcId="{9578701E-9754-4091-BA5A-426076225259}" destId="{8FCBA624-D8E2-44D2-9B60-D62879CC8A78}" srcOrd="2" destOrd="0" presId="urn:microsoft.com/office/officeart/2005/8/layout/hChevron3"/>
    <dgm:cxn modelId="{E05B33EB-7EC1-4B41-9692-A99C7F5344CA}" type="presParOf" srcId="{9578701E-9754-4091-BA5A-426076225259}" destId="{85B6BB26-D52B-4291-96DD-1BA5ECBBF438}" srcOrd="3" destOrd="0" presId="urn:microsoft.com/office/officeart/2005/8/layout/hChevron3"/>
    <dgm:cxn modelId="{174B5985-CD48-42D8-9420-996275769CE5}" type="presParOf" srcId="{9578701E-9754-4091-BA5A-426076225259}" destId="{BB5BA049-3711-4302-B1AA-54A13907EF2A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CF7E5C-ABC7-4596-B3EB-197FB62F31B7}">
      <dsp:nvSpPr>
        <dsp:cNvPr id="0" name=""/>
        <dsp:cNvSpPr/>
      </dsp:nvSpPr>
      <dsp:spPr>
        <a:xfrm>
          <a:off x="0" y="0"/>
          <a:ext cx="4437034" cy="631372"/>
        </a:xfrm>
        <a:prstGeom prst="homePlate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26670" bIns="5334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solidFill>
                <a:schemeClr val="accent2">
                  <a:lumMod val="50000"/>
                </a:schemeClr>
              </a:solidFill>
            </a:rPr>
            <a:t>                        2013</a:t>
          </a:r>
          <a:endParaRPr lang="fr-FR" sz="20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0" y="0"/>
        <a:ext cx="4437034" cy="631372"/>
      </dsp:txXfrm>
    </dsp:sp>
    <dsp:sp modelId="{8FCBA624-D8E2-44D2-9B60-D62879CC8A78}">
      <dsp:nvSpPr>
        <dsp:cNvPr id="0" name=""/>
        <dsp:cNvSpPr/>
      </dsp:nvSpPr>
      <dsp:spPr>
        <a:xfrm>
          <a:off x="3554428" y="0"/>
          <a:ext cx="4437034" cy="631372"/>
        </a:xfrm>
        <a:prstGeom prst="chevron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solidFill>
                <a:schemeClr val="accent2">
                  <a:lumMod val="50000"/>
                </a:schemeClr>
              </a:solidFill>
            </a:rPr>
            <a:t>2014</a:t>
          </a:r>
          <a:endParaRPr lang="fr-FR" sz="20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3554428" y="0"/>
        <a:ext cx="4437034" cy="631372"/>
      </dsp:txXfrm>
    </dsp:sp>
    <dsp:sp modelId="{BB5BA049-3711-4302-B1AA-54A13907EF2A}">
      <dsp:nvSpPr>
        <dsp:cNvPr id="0" name=""/>
        <dsp:cNvSpPr/>
      </dsp:nvSpPr>
      <dsp:spPr>
        <a:xfrm>
          <a:off x="7104055" y="0"/>
          <a:ext cx="1512629" cy="631372"/>
        </a:xfrm>
        <a:prstGeom prst="chevron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solidFill>
                <a:schemeClr val="accent2">
                  <a:lumMod val="50000"/>
                </a:schemeClr>
              </a:solidFill>
            </a:rPr>
            <a:t>2015</a:t>
          </a:r>
          <a:endParaRPr lang="fr-FR" sz="18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7104055" y="0"/>
        <a:ext cx="1512629" cy="6313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9DDCA6C-9755-4981-8F1C-0EC9C275D8C6}" type="datetimeFigureOut">
              <a:rPr lang="fr-FR"/>
              <a:pPr>
                <a:defRPr/>
              </a:pPr>
              <a:t>18/06/2013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BBAE5C2-9C3A-4104-8E16-B47550D2766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 descr="visuel ch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 l="1151" r="1913"/>
          <a:stretch>
            <a:fillRect/>
          </a:stretch>
        </p:blipFill>
        <p:spPr bwMode="auto">
          <a:xfrm>
            <a:off x="0" y="92758"/>
            <a:ext cx="9144000" cy="1612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800" b="1"/>
            </a:lvl1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pic>
        <p:nvPicPr>
          <p:cNvPr id="7" name="Picture 7" descr="tigf roug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2403" y="6464925"/>
            <a:ext cx="738187" cy="1698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5" name="Espace réservé du pied de page 17"/>
          <p:cNvSpPr>
            <a:spLocks noGrp="1"/>
          </p:cNvSpPr>
          <p:nvPr>
            <p:ph type="ftr" sz="quarter" idx="3"/>
          </p:nvPr>
        </p:nvSpPr>
        <p:spPr>
          <a:xfrm>
            <a:off x="1052830" y="6356350"/>
            <a:ext cx="6634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Titre de présentation - emetteur - date (à modifier dans Menu Insertion / En-tête &amp; pied de page/ Appliquer partout)</a:t>
            </a:r>
            <a:endParaRPr lang="fr-FR"/>
          </a:p>
        </p:txBody>
      </p:sp>
      <p:sp>
        <p:nvSpPr>
          <p:cNvPr id="6" name="Espace réservé du numéro de diapositive 18"/>
          <p:cNvSpPr>
            <a:spLocks noGrp="1"/>
          </p:cNvSpPr>
          <p:nvPr>
            <p:ph type="sldNum" sz="quarter" idx="4"/>
          </p:nvPr>
        </p:nvSpPr>
        <p:spPr>
          <a:xfrm>
            <a:off x="7829550" y="6366510"/>
            <a:ext cx="447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120B6-C90B-49EE-8613-32DEBE27835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0"/>
          </p:nvPr>
        </p:nvSpPr>
        <p:spPr>
          <a:xfrm>
            <a:off x="295275" y="1330325"/>
            <a:ext cx="8370888" cy="4816475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Char char="•"/>
              <a:defRPr/>
            </a:lvl1pPr>
            <a:lvl3pPr>
              <a:buFont typeface="Wingdings" pitchFamily="2" charset="2"/>
              <a:buChar char="ü"/>
              <a:defRPr/>
            </a:lvl3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10" name="Picture 7" descr="tigf roug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403" y="6464925"/>
            <a:ext cx="738187" cy="1698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34938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07950" y="404813"/>
            <a:ext cx="72358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</a:t>
            </a:r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>
            <a:off x="215900" y="1052513"/>
            <a:ext cx="288131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 dirty="0">
              <a:cs typeface="+mn-cs"/>
            </a:endParaRPr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3"/>
          </p:nvPr>
        </p:nvSpPr>
        <p:spPr>
          <a:xfrm>
            <a:off x="680720" y="6356350"/>
            <a:ext cx="787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Titre de présentation - emetteur - date (à modifier dans Menu Insertion / En-tête &amp; pied de page/ Appliquer partout)</a:t>
            </a:r>
            <a:endParaRPr lang="fr-FR"/>
          </a:p>
        </p:txBody>
      </p:sp>
      <p:sp>
        <p:nvSpPr>
          <p:cNvPr id="19" name="Espace réservé du numéro de diapositive 18"/>
          <p:cNvSpPr>
            <a:spLocks noGrp="1"/>
          </p:cNvSpPr>
          <p:nvPr>
            <p:ph type="sldNum" sz="quarter" idx="4"/>
          </p:nvPr>
        </p:nvSpPr>
        <p:spPr>
          <a:xfrm>
            <a:off x="121920" y="6356350"/>
            <a:ext cx="447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120B6-C90B-49EE-8613-32DEBE27835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CAM: TIGF’s </a:t>
            </a:r>
            <a:br>
              <a:rPr lang="en-US" sz="4000" dirty="0" smtClean="0"/>
            </a:br>
            <a:r>
              <a:rPr lang="en-US" sz="4000" dirty="0" smtClean="0"/>
              <a:t>IT developments Roadmap</a:t>
            </a:r>
          </a:p>
        </p:txBody>
      </p:sp>
      <p:sp>
        <p:nvSpPr>
          <p:cNvPr id="3075" name="Sous-titre 2"/>
          <p:cNvSpPr>
            <a:spLocks noGrp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  <a:p>
            <a:r>
              <a:rPr lang="en-US" dirty="0" smtClean="0"/>
              <a:t>SGRI  23</a:t>
            </a:r>
            <a:r>
              <a:rPr lang="en-US" baseline="30000" dirty="0" smtClean="0"/>
              <a:t>rd</a:t>
            </a:r>
            <a:r>
              <a:rPr lang="en-US" dirty="0" smtClean="0"/>
              <a:t> IG Meeting</a:t>
            </a:r>
          </a:p>
          <a:p>
            <a:r>
              <a:rPr lang="en-US" dirty="0" smtClean="0"/>
              <a:t>19 June 2013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6525" y="528640"/>
            <a:ext cx="7235825" cy="503237"/>
          </a:xfrm>
        </p:spPr>
        <p:txBody>
          <a:bodyPr/>
          <a:lstStyle/>
          <a:p>
            <a:r>
              <a:rPr lang="en-GB" dirty="0" smtClean="0"/>
              <a:t>TIGF adhesion to PRISMA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6120B6-C90B-49EE-8613-32DEBE27835B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Espace réservé du contenu 3"/>
          <p:cNvSpPr txBox="1">
            <a:spLocks/>
          </p:cNvSpPr>
          <p:nvPr/>
        </p:nvSpPr>
        <p:spPr>
          <a:xfrm>
            <a:off x="217860" y="1256060"/>
            <a:ext cx="8113340" cy="4624039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5 June 2013 TIGF sent to PRISMA </a:t>
            </a:r>
            <a:r>
              <a:rPr lang="en-GB" sz="2000" kern="0" dirty="0" smtClean="0">
                <a:latin typeface="+mn-lt"/>
                <a:cs typeface="+mn-cs"/>
              </a:rPr>
              <a:t>a Letter of intent for the adhesion to the platform as from 1</a:t>
            </a:r>
            <a:r>
              <a:rPr lang="en-GB" sz="2000" kern="0" baseline="30000" dirty="0" smtClean="0">
                <a:latin typeface="+mn-lt"/>
                <a:cs typeface="+mn-cs"/>
              </a:rPr>
              <a:t>st</a:t>
            </a:r>
            <a:r>
              <a:rPr lang="en-GB" sz="2000" kern="0" dirty="0" smtClean="0">
                <a:latin typeface="+mn-lt"/>
                <a:cs typeface="+mn-cs"/>
              </a:rPr>
              <a:t> January 2014 </a:t>
            </a:r>
            <a:br>
              <a:rPr lang="en-GB" sz="2000" kern="0" dirty="0" smtClean="0">
                <a:latin typeface="+mn-lt"/>
                <a:cs typeface="+mn-cs"/>
              </a:rPr>
            </a:br>
            <a:endParaRPr lang="en-GB" sz="2000" kern="0" dirty="0" smtClean="0">
              <a:latin typeface="+mn-lt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000" kern="0" dirty="0" smtClean="0">
                <a:latin typeface="+mn-lt"/>
                <a:cs typeface="+mn-cs"/>
              </a:rPr>
              <a:t>TIGF intents to join PRISMA as user and shareholder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000" kern="0" dirty="0" smtClean="0">
              <a:latin typeface="+mn-lt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000" kern="0" dirty="0" smtClean="0">
                <a:latin typeface="+mn-lt"/>
                <a:cs typeface="+mn-cs"/>
              </a:rPr>
              <a:t>TIGF is already working on the IT specifications and developments to connect the IT systems to PRISMA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000" kern="0" dirty="0" smtClean="0">
              <a:latin typeface="+mn-lt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000" kern="0" dirty="0" smtClean="0">
                <a:latin typeface="+mn-lt"/>
                <a:cs typeface="+mn-cs"/>
              </a:rPr>
              <a:t>TIGF has already launched internal IT developments to adapt existing internal IT systems to CAM NC provisions </a:t>
            </a:r>
          </a:p>
        </p:txBody>
      </p:sp>
      <p:pic>
        <p:nvPicPr>
          <p:cNvPr id="1029" name="Picture 5" descr="C:\Users\J0214154\AppData\Local\Microsoft\Windows\Temporary Internet Files\Content.IE5\88A9MJGV\MC90044131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3500" y="1295400"/>
            <a:ext cx="1092200" cy="109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6525" y="528640"/>
            <a:ext cx="7235825" cy="503237"/>
          </a:xfrm>
        </p:spPr>
        <p:txBody>
          <a:bodyPr/>
          <a:lstStyle/>
          <a:p>
            <a:r>
              <a:rPr lang="en-GB" dirty="0" smtClean="0"/>
              <a:t>TIGF roadmap for IT Implementation of CAM NC </a:t>
            </a:r>
            <a:br>
              <a:rPr lang="en-GB" dirty="0" smtClean="0"/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6120B6-C90B-49EE-8613-32DEBE27835B}" type="slidenum">
              <a:rPr lang="fr-FR" smtClean="0"/>
              <a:pPr/>
              <a:t>3</a:t>
            </a:fld>
            <a:endParaRPr lang="fr-FR"/>
          </a:p>
        </p:txBody>
      </p:sp>
      <p:graphicFrame>
        <p:nvGraphicFramePr>
          <p:cNvPr id="105" name="Diagramme 104"/>
          <p:cNvGraphicFramePr/>
          <p:nvPr/>
        </p:nvGraphicFramePr>
        <p:xfrm>
          <a:off x="364672" y="3227615"/>
          <a:ext cx="8621486" cy="631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6" name="Arrondir un rectangle avec un coin diagonal 49"/>
          <p:cNvSpPr/>
          <p:nvPr/>
        </p:nvSpPr>
        <p:spPr bwMode="auto">
          <a:xfrm>
            <a:off x="1181370" y="1474270"/>
            <a:ext cx="936104" cy="566801"/>
          </a:xfrm>
          <a:prstGeom prst="roundRect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algn="ctr" defTabSz="336550" eaLnBrk="0" hangingPunct="0">
              <a:buClr>
                <a:schemeClr val="tx2"/>
              </a:buClr>
              <a:buSzPct val="100000"/>
              <a:buFont typeface="Times New Roman" charset="0"/>
              <a:buNone/>
              <a:defRPr/>
            </a:pPr>
            <a:r>
              <a:rPr lang="en-GB" sz="1000" dirty="0" smtClean="0">
                <a:solidFill>
                  <a:schemeClr val="bg1"/>
                </a:solidFill>
              </a:rPr>
              <a:t>LOI for adhesion to PRISMA 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15" name="Légende sans bordure 1 36"/>
          <p:cNvSpPr/>
          <p:nvPr/>
        </p:nvSpPr>
        <p:spPr bwMode="auto">
          <a:xfrm>
            <a:off x="849230" y="3281011"/>
            <a:ext cx="432048" cy="312313"/>
          </a:xfrm>
          <a:prstGeom prst="callout1">
            <a:avLst>
              <a:gd name="adj1" fmla="val 4057"/>
              <a:gd name="adj2" fmla="val 49169"/>
              <a:gd name="adj3" fmla="val -30363"/>
              <a:gd name="adj4" fmla="val 49766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pPr algn="ctr" defTabSz="336550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/>
            </a:pPr>
            <a:r>
              <a:rPr lang="en-GB" sz="900" dirty="0" smtClean="0">
                <a:solidFill>
                  <a:schemeClr val="accent2">
                    <a:lumMod val="75000"/>
                  </a:schemeClr>
                </a:solidFill>
              </a:rPr>
              <a:t>March</a:t>
            </a:r>
            <a:endParaRPr lang="en-GB" sz="9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1" name="Pentagone 120"/>
          <p:cNvSpPr/>
          <p:nvPr/>
        </p:nvSpPr>
        <p:spPr>
          <a:xfrm>
            <a:off x="473529" y="2258784"/>
            <a:ext cx="1197428" cy="424543"/>
          </a:xfrm>
          <a:prstGeom prst="homePlate">
            <a:avLst>
              <a:gd name="adj" fmla="val 22127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accent2">
                    <a:lumMod val="50000"/>
                  </a:schemeClr>
                </a:solidFill>
              </a:rPr>
              <a:t>Platform adhesion decision</a:t>
            </a:r>
            <a:endParaRPr lang="en-US" sz="9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124" name="175 Conector angular"/>
          <p:cNvCxnSpPr>
            <a:cxnSpLocks noChangeShapeType="1"/>
          </p:cNvCxnSpPr>
          <p:nvPr/>
        </p:nvCxnSpPr>
        <p:spPr bwMode="auto">
          <a:xfrm rot="16200000" flipH="1">
            <a:off x="1253714" y="2428989"/>
            <a:ext cx="1135257" cy="306272"/>
          </a:xfrm>
          <a:prstGeom prst="bentConnector3">
            <a:avLst>
              <a:gd name="adj1" fmla="val 72742"/>
            </a:avLst>
          </a:prstGeom>
          <a:noFill/>
          <a:ln w="19050" algn="ctr">
            <a:solidFill>
              <a:schemeClr val="accent2"/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27" name="Pentagone 126"/>
          <p:cNvSpPr/>
          <p:nvPr/>
        </p:nvSpPr>
        <p:spPr>
          <a:xfrm>
            <a:off x="1725384" y="2269670"/>
            <a:ext cx="1071156" cy="424543"/>
          </a:xfrm>
          <a:prstGeom prst="homePlate">
            <a:avLst>
              <a:gd name="adj" fmla="val 22127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accent2">
                    <a:lumMod val="50000"/>
                  </a:schemeClr>
                </a:solidFill>
              </a:rPr>
              <a:t>Detailed spec. and developments</a:t>
            </a:r>
            <a:endParaRPr lang="en-US" sz="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9" name="Arrondir un rectangle avec un coin diagonal 49"/>
          <p:cNvSpPr/>
          <p:nvPr/>
        </p:nvSpPr>
        <p:spPr bwMode="auto">
          <a:xfrm>
            <a:off x="2317263" y="1503958"/>
            <a:ext cx="649906" cy="50497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algn="ctr" defTabSz="336550" eaLnBrk="0" hangingPunct="0">
              <a:buClr>
                <a:schemeClr val="tx2"/>
              </a:buClr>
              <a:buSzPct val="100000"/>
              <a:buFont typeface="Times New Roman" charset="0"/>
              <a:buNone/>
              <a:defRPr/>
            </a:pPr>
            <a:r>
              <a:rPr lang="en-GB" sz="1000" dirty="0" smtClean="0">
                <a:solidFill>
                  <a:schemeClr val="bg1"/>
                </a:solidFill>
              </a:rPr>
              <a:t>Release</a:t>
            </a:r>
          </a:p>
          <a:p>
            <a:pPr algn="ctr" defTabSz="336550" eaLnBrk="0" hangingPunct="0">
              <a:buClr>
                <a:schemeClr val="tx2"/>
              </a:buClr>
              <a:buSzPct val="100000"/>
              <a:buFont typeface="Times New Roman" charset="0"/>
              <a:buNone/>
              <a:defRPr/>
            </a:pPr>
            <a:r>
              <a:rPr lang="en-GB" sz="1000" dirty="0" smtClean="0">
                <a:solidFill>
                  <a:schemeClr val="bg1"/>
                </a:solidFill>
              </a:rPr>
              <a:t>TEST </a:t>
            </a:r>
            <a:r>
              <a:rPr lang="en-GB" sz="1000" dirty="0" err="1" smtClean="0">
                <a:solidFill>
                  <a:schemeClr val="bg1"/>
                </a:solidFill>
              </a:rPr>
              <a:t>environm</a:t>
            </a:r>
            <a:r>
              <a:rPr lang="en-GB" sz="1000" dirty="0" smtClean="0">
                <a:solidFill>
                  <a:schemeClr val="bg1"/>
                </a:solidFill>
              </a:rPr>
              <a:t>.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130" name="175 Conector angular"/>
          <p:cNvCxnSpPr>
            <a:cxnSpLocks noChangeShapeType="1"/>
          </p:cNvCxnSpPr>
          <p:nvPr/>
        </p:nvCxnSpPr>
        <p:spPr bwMode="auto">
          <a:xfrm rot="16200000" flipH="1">
            <a:off x="2324103" y="2514603"/>
            <a:ext cx="1165859" cy="175258"/>
          </a:xfrm>
          <a:prstGeom prst="bentConnector3">
            <a:avLst>
              <a:gd name="adj1" fmla="val 65686"/>
            </a:avLst>
          </a:prstGeom>
          <a:noFill/>
          <a:ln w="19050" algn="ctr">
            <a:solidFill>
              <a:schemeClr val="accent2"/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32" name="Arrondir un rectangle avec un coin diagonal 49"/>
          <p:cNvSpPr/>
          <p:nvPr/>
        </p:nvSpPr>
        <p:spPr bwMode="auto">
          <a:xfrm>
            <a:off x="3108141" y="5132384"/>
            <a:ext cx="729073" cy="5450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algn="ctr" defTabSz="336550" eaLnBrk="0" hangingPunct="0">
              <a:buClr>
                <a:schemeClr val="tx2"/>
              </a:buClr>
              <a:buSzPct val="100000"/>
              <a:buFont typeface="Times New Roman" charset="0"/>
              <a:buNone/>
              <a:defRPr/>
            </a:pPr>
            <a:r>
              <a:rPr lang="en-GB" sz="1000" dirty="0" smtClean="0">
                <a:solidFill>
                  <a:schemeClr val="bg1"/>
                </a:solidFill>
              </a:rPr>
              <a:t>Release</a:t>
            </a:r>
          </a:p>
          <a:p>
            <a:pPr algn="ctr" defTabSz="336550" eaLnBrk="0" hangingPunct="0">
              <a:buClr>
                <a:schemeClr val="tx2"/>
              </a:buClr>
              <a:buSzPct val="100000"/>
              <a:buFont typeface="Times New Roman" charset="0"/>
              <a:buNone/>
              <a:defRPr/>
            </a:pPr>
            <a:r>
              <a:rPr lang="en-GB" sz="1000" dirty="0" smtClean="0">
                <a:solidFill>
                  <a:schemeClr val="bg1"/>
                </a:solidFill>
              </a:rPr>
              <a:t>PROD </a:t>
            </a:r>
            <a:r>
              <a:rPr lang="en-GB" sz="1000" dirty="0" err="1" smtClean="0">
                <a:solidFill>
                  <a:schemeClr val="bg1"/>
                </a:solidFill>
              </a:rPr>
              <a:t>environm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133" name="175 Conector angular"/>
          <p:cNvCxnSpPr>
            <a:cxnSpLocks noChangeShapeType="1"/>
          </p:cNvCxnSpPr>
          <p:nvPr/>
        </p:nvCxnSpPr>
        <p:spPr bwMode="auto">
          <a:xfrm rot="16200000" flipH="1">
            <a:off x="3036570" y="2465070"/>
            <a:ext cx="1158240" cy="281940"/>
          </a:xfrm>
          <a:prstGeom prst="bentConnector3">
            <a:avLst>
              <a:gd name="adj1" fmla="val 15363"/>
            </a:avLst>
          </a:prstGeom>
          <a:noFill/>
          <a:ln w="19050" algn="ctr">
            <a:solidFill>
              <a:schemeClr val="accent2"/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35" name="Arrondir un rectangle avec un coin diagonal 49"/>
          <p:cNvSpPr/>
          <p:nvPr/>
        </p:nvSpPr>
        <p:spPr bwMode="auto">
          <a:xfrm>
            <a:off x="3702149" y="1517053"/>
            <a:ext cx="727535" cy="50497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algn="ctr" defTabSz="336550" eaLnBrk="0" hangingPunct="0">
              <a:buClr>
                <a:schemeClr val="tx2"/>
              </a:buClr>
              <a:buSzPct val="100000"/>
              <a:buFont typeface="Times New Roman" charset="0"/>
              <a:buNone/>
              <a:defRPr/>
            </a:pPr>
            <a:r>
              <a:rPr lang="en-GB" sz="1000" dirty="0" smtClean="0">
                <a:solidFill>
                  <a:schemeClr val="bg1"/>
                </a:solidFill>
              </a:rPr>
              <a:t>Full connection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136" name="175 Conector angular"/>
          <p:cNvCxnSpPr>
            <a:cxnSpLocks noChangeShapeType="1"/>
          </p:cNvCxnSpPr>
          <p:nvPr/>
        </p:nvCxnSpPr>
        <p:spPr bwMode="auto">
          <a:xfrm rot="5400000">
            <a:off x="3518523" y="2590096"/>
            <a:ext cx="1081081" cy="16716"/>
          </a:xfrm>
          <a:prstGeom prst="bentConnector3">
            <a:avLst>
              <a:gd name="adj1" fmla="val 67912"/>
            </a:avLst>
          </a:prstGeom>
          <a:noFill/>
          <a:ln w="19050" algn="ctr">
            <a:solidFill>
              <a:schemeClr val="accent2"/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1" name="Arrondir un rectangle avec un coin diagonal 49"/>
          <p:cNvSpPr/>
          <p:nvPr/>
        </p:nvSpPr>
        <p:spPr bwMode="auto">
          <a:xfrm>
            <a:off x="8407550" y="1493454"/>
            <a:ext cx="590132" cy="612803"/>
          </a:xfrm>
          <a:prstGeom prst="roundRect">
            <a:avLst/>
          </a:prstGeom>
          <a:solidFill>
            <a:srgbClr val="A926F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algn="ctr" defTabSz="336550" eaLnBrk="0" hangingPunct="0">
              <a:buClr>
                <a:schemeClr val="tx2"/>
              </a:buClr>
              <a:buSzPct val="100000"/>
              <a:buFont typeface="Times New Roman" charset="0"/>
              <a:buNone/>
              <a:defRPr/>
            </a:pPr>
            <a:r>
              <a:rPr lang="en-GB" sz="900" dirty="0" smtClean="0">
                <a:solidFill>
                  <a:schemeClr val="bg1"/>
                </a:solidFill>
              </a:rPr>
              <a:t>Within-day products auctions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142" name="Pentagone 141"/>
          <p:cNvSpPr/>
          <p:nvPr/>
        </p:nvSpPr>
        <p:spPr>
          <a:xfrm>
            <a:off x="7418612" y="2280556"/>
            <a:ext cx="1024347" cy="511630"/>
          </a:xfrm>
          <a:prstGeom prst="homePlate">
            <a:avLst>
              <a:gd name="adj" fmla="val 12153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accent2">
                    <a:lumMod val="50000"/>
                  </a:schemeClr>
                </a:solidFill>
              </a:rPr>
              <a:t>Phase 2 – </a:t>
            </a:r>
          </a:p>
          <a:p>
            <a:pPr algn="ctr"/>
            <a:r>
              <a:rPr lang="en-US" sz="800" dirty="0" smtClean="0">
                <a:solidFill>
                  <a:schemeClr val="accent2">
                    <a:lumMod val="50000"/>
                  </a:schemeClr>
                </a:solidFill>
              </a:rPr>
              <a:t>Within day products auctions</a:t>
            </a:r>
            <a:endParaRPr lang="en-US" sz="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86443" y="1420587"/>
            <a:ext cx="8675916" cy="178525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 rot="16200000">
            <a:off x="-571554" y="2117257"/>
            <a:ext cx="1785283" cy="3918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bg1"/>
                </a:solidFill>
              </a:rPr>
              <a:t>Connexion to PRISMA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33" name="Légende sans bordure 1 36"/>
          <p:cNvSpPr/>
          <p:nvPr/>
        </p:nvSpPr>
        <p:spPr bwMode="auto">
          <a:xfrm>
            <a:off x="8325794" y="3334796"/>
            <a:ext cx="432048" cy="312313"/>
          </a:xfrm>
          <a:prstGeom prst="callout1">
            <a:avLst>
              <a:gd name="adj1" fmla="val 4057"/>
              <a:gd name="adj2" fmla="val 49169"/>
              <a:gd name="adj3" fmla="val -30363"/>
              <a:gd name="adj4" fmla="val 49766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pPr algn="ctr" defTabSz="336550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/>
            </a:pPr>
            <a:r>
              <a:rPr lang="en-GB" sz="900" dirty="0" smtClean="0">
                <a:solidFill>
                  <a:schemeClr val="accent2">
                    <a:lumMod val="75000"/>
                  </a:schemeClr>
                </a:solidFill>
              </a:rPr>
              <a:t>Oct</a:t>
            </a:r>
            <a:endParaRPr lang="en-GB" sz="9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4" name="Légende sans bordure 1 36"/>
          <p:cNvSpPr/>
          <p:nvPr/>
        </p:nvSpPr>
        <p:spPr bwMode="auto">
          <a:xfrm>
            <a:off x="203770" y="3313281"/>
            <a:ext cx="432048" cy="312313"/>
          </a:xfrm>
          <a:prstGeom prst="callout1">
            <a:avLst>
              <a:gd name="adj1" fmla="val 4057"/>
              <a:gd name="adj2" fmla="val 49169"/>
              <a:gd name="adj3" fmla="val -30363"/>
              <a:gd name="adj4" fmla="val 49766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pPr algn="ctr" defTabSz="336550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/>
            </a:pPr>
            <a:r>
              <a:rPr lang="en-GB" sz="900" dirty="0" smtClean="0">
                <a:solidFill>
                  <a:schemeClr val="accent2">
                    <a:lumMod val="75000"/>
                  </a:schemeClr>
                </a:solidFill>
              </a:rPr>
              <a:t>Jan</a:t>
            </a:r>
            <a:endParaRPr lang="en-GB" sz="9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5" name="Légende sans bordure 1 36"/>
          <p:cNvSpPr/>
          <p:nvPr/>
        </p:nvSpPr>
        <p:spPr bwMode="auto">
          <a:xfrm>
            <a:off x="3479025" y="3313280"/>
            <a:ext cx="432048" cy="312313"/>
          </a:xfrm>
          <a:prstGeom prst="callout1">
            <a:avLst>
              <a:gd name="adj1" fmla="val 4057"/>
              <a:gd name="adj2" fmla="val 49169"/>
              <a:gd name="adj3" fmla="val -30363"/>
              <a:gd name="adj4" fmla="val 49766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pPr algn="ctr" defTabSz="336550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/>
            </a:pPr>
            <a:r>
              <a:rPr lang="en-GB" sz="900" dirty="0" smtClean="0">
                <a:solidFill>
                  <a:schemeClr val="accent2">
                    <a:lumMod val="75000"/>
                  </a:schemeClr>
                </a:solidFill>
              </a:rPr>
              <a:t>Dec</a:t>
            </a:r>
            <a:endParaRPr lang="en-GB" sz="9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6" name="Légende sans bordure 1 36"/>
          <p:cNvSpPr/>
          <p:nvPr/>
        </p:nvSpPr>
        <p:spPr bwMode="auto">
          <a:xfrm>
            <a:off x="1709842" y="3270254"/>
            <a:ext cx="432048" cy="312313"/>
          </a:xfrm>
          <a:prstGeom prst="callout1">
            <a:avLst>
              <a:gd name="adj1" fmla="val 4057"/>
              <a:gd name="adj2" fmla="val 49169"/>
              <a:gd name="adj3" fmla="val -30363"/>
              <a:gd name="adj4" fmla="val 49766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pPr algn="ctr" defTabSz="336550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/>
            </a:pPr>
            <a:r>
              <a:rPr lang="en-GB" sz="900" dirty="0" smtClean="0">
                <a:solidFill>
                  <a:schemeClr val="accent2">
                    <a:lumMod val="75000"/>
                  </a:schemeClr>
                </a:solidFill>
              </a:rPr>
              <a:t>June</a:t>
            </a:r>
            <a:endParaRPr lang="en-GB" sz="9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7" name="Légende sans bordure 1 36"/>
          <p:cNvSpPr/>
          <p:nvPr/>
        </p:nvSpPr>
        <p:spPr bwMode="auto">
          <a:xfrm>
            <a:off x="4678953" y="3313284"/>
            <a:ext cx="432048" cy="312313"/>
          </a:xfrm>
          <a:prstGeom prst="callout1">
            <a:avLst>
              <a:gd name="adj1" fmla="val 4057"/>
              <a:gd name="adj2" fmla="val 49169"/>
              <a:gd name="adj3" fmla="val -30363"/>
              <a:gd name="adj4" fmla="val 49766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pPr algn="ctr" defTabSz="336550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/>
            </a:pPr>
            <a:r>
              <a:rPr lang="en-GB" sz="900" dirty="0" smtClean="0">
                <a:solidFill>
                  <a:schemeClr val="accent2">
                    <a:lumMod val="75000"/>
                  </a:schemeClr>
                </a:solidFill>
              </a:rPr>
              <a:t>March</a:t>
            </a:r>
            <a:endParaRPr lang="en-GB" sz="9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8" name="Légende sans bordure 1 36"/>
          <p:cNvSpPr/>
          <p:nvPr/>
        </p:nvSpPr>
        <p:spPr bwMode="auto">
          <a:xfrm>
            <a:off x="5442746" y="3324042"/>
            <a:ext cx="432048" cy="312313"/>
          </a:xfrm>
          <a:prstGeom prst="callout1">
            <a:avLst>
              <a:gd name="adj1" fmla="val 4057"/>
              <a:gd name="adj2" fmla="val 49169"/>
              <a:gd name="adj3" fmla="val -30363"/>
              <a:gd name="adj4" fmla="val 49766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pPr algn="ctr" defTabSz="336550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/>
            </a:pPr>
            <a:r>
              <a:rPr lang="en-GB" sz="900" dirty="0" smtClean="0">
                <a:solidFill>
                  <a:schemeClr val="accent2">
                    <a:lumMod val="75000"/>
                  </a:schemeClr>
                </a:solidFill>
              </a:rPr>
              <a:t>June</a:t>
            </a:r>
            <a:endParaRPr lang="en-GB" sz="9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9" name="Légende sans bordure 1 36"/>
          <p:cNvSpPr/>
          <p:nvPr/>
        </p:nvSpPr>
        <p:spPr bwMode="auto">
          <a:xfrm>
            <a:off x="6550783" y="3334796"/>
            <a:ext cx="432048" cy="312313"/>
          </a:xfrm>
          <a:prstGeom prst="callout1">
            <a:avLst>
              <a:gd name="adj1" fmla="val 4057"/>
              <a:gd name="adj2" fmla="val 49169"/>
              <a:gd name="adj3" fmla="val -30363"/>
              <a:gd name="adj4" fmla="val 49766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pPr algn="ctr" defTabSz="336550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/>
            </a:pPr>
            <a:r>
              <a:rPr lang="en-GB" sz="900" dirty="0" smtClean="0">
                <a:solidFill>
                  <a:schemeClr val="accent2">
                    <a:lumMod val="75000"/>
                  </a:schemeClr>
                </a:solidFill>
              </a:rPr>
              <a:t>Oct</a:t>
            </a:r>
            <a:endParaRPr lang="en-GB" sz="9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0" name="Légende sans bordure 1 36"/>
          <p:cNvSpPr/>
          <p:nvPr/>
        </p:nvSpPr>
        <p:spPr bwMode="auto">
          <a:xfrm>
            <a:off x="2817879" y="3334796"/>
            <a:ext cx="432048" cy="312313"/>
          </a:xfrm>
          <a:prstGeom prst="callout1">
            <a:avLst>
              <a:gd name="adj1" fmla="val 4057"/>
              <a:gd name="adj2" fmla="val 49169"/>
              <a:gd name="adj3" fmla="val -30363"/>
              <a:gd name="adj4" fmla="val 49766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pPr algn="ctr" defTabSz="336550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/>
            </a:pPr>
            <a:r>
              <a:rPr lang="en-GB" sz="900" dirty="0" smtClean="0">
                <a:solidFill>
                  <a:schemeClr val="accent2">
                    <a:lumMod val="75000"/>
                  </a:schemeClr>
                </a:solidFill>
              </a:rPr>
              <a:t>Oct</a:t>
            </a:r>
            <a:endParaRPr lang="en-GB" sz="9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85464" y="3905602"/>
            <a:ext cx="8675916" cy="185825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 rot="16200000">
            <a:off x="-611649" y="4641387"/>
            <a:ext cx="1857051" cy="38542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TIGF </a:t>
            </a:r>
            <a:r>
              <a:rPr lang="en-US" sz="1200" dirty="0" smtClean="0">
                <a:solidFill>
                  <a:schemeClr val="bg1"/>
                </a:solidFill>
              </a:rPr>
              <a:t>internal IT systems developments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3" name="Pentagone 42"/>
          <p:cNvSpPr/>
          <p:nvPr/>
        </p:nvSpPr>
        <p:spPr>
          <a:xfrm>
            <a:off x="527846" y="4005887"/>
            <a:ext cx="2124361" cy="1491271"/>
          </a:xfrm>
          <a:prstGeom prst="homePlate">
            <a:avLst>
              <a:gd name="adj" fmla="val 1204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accent2">
                    <a:lumMod val="50000"/>
                  </a:schemeClr>
                </a:solidFill>
              </a:rPr>
              <a:t>IT Specifications / </a:t>
            </a:r>
            <a:r>
              <a:rPr lang="en-US" sz="900" dirty="0" smtClean="0">
                <a:solidFill>
                  <a:schemeClr val="accent2">
                    <a:lumMod val="50000"/>
                  </a:schemeClr>
                </a:solidFill>
              </a:rPr>
              <a:t>developments</a:t>
            </a:r>
            <a:endParaRPr lang="en-US" sz="9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accent2">
                    <a:lumMod val="50000"/>
                  </a:schemeClr>
                </a:solidFill>
              </a:rPr>
              <a:t>New capacity products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accent2">
                    <a:lumMod val="50000"/>
                  </a:schemeClr>
                </a:solidFill>
              </a:rPr>
              <a:t> Capacity calculation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accent2">
                    <a:lumMod val="50000"/>
                  </a:schemeClr>
                </a:solidFill>
              </a:rPr>
              <a:t> Auctions capacity offer building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accent2">
                    <a:lumMod val="50000"/>
                  </a:schemeClr>
                </a:solidFill>
              </a:rPr>
              <a:t> Auctions results treatment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accent2">
                    <a:lumMod val="50000"/>
                  </a:schemeClr>
                </a:solidFill>
              </a:rPr>
              <a:t> Publication of auction results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accent2">
                    <a:lumMod val="50000"/>
                  </a:schemeClr>
                </a:solidFill>
              </a:rPr>
              <a:t> Invoicing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accent2">
                    <a:lumMod val="50000"/>
                  </a:schemeClr>
                </a:solidFill>
              </a:rPr>
              <a:t>Single nominations and matching process (for bundled products</a:t>
            </a:r>
            <a:r>
              <a:rPr lang="en-US" sz="900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accent2">
                    <a:lumMod val="50000"/>
                  </a:schemeClr>
                </a:solidFill>
              </a:rPr>
              <a:t>Secondary market</a:t>
            </a:r>
            <a:endParaRPr lang="en-US" sz="9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4" name="Arrondir un rectangle avec un coin diagonal 49"/>
          <p:cNvSpPr/>
          <p:nvPr/>
        </p:nvSpPr>
        <p:spPr bwMode="auto">
          <a:xfrm>
            <a:off x="2351330" y="5131022"/>
            <a:ext cx="729073" cy="5450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algn="ctr" defTabSz="336550" eaLnBrk="0" hangingPunct="0">
              <a:buClr>
                <a:schemeClr val="tx2"/>
              </a:buClr>
              <a:buSzPct val="100000"/>
              <a:buFont typeface="Times New Roman" charset="0"/>
              <a:buNone/>
              <a:defRPr/>
            </a:pPr>
            <a:r>
              <a:rPr lang="en-GB" sz="1000" dirty="0" smtClean="0">
                <a:solidFill>
                  <a:schemeClr val="bg1"/>
                </a:solidFill>
              </a:rPr>
              <a:t>Release</a:t>
            </a:r>
          </a:p>
          <a:p>
            <a:pPr algn="ctr" defTabSz="336550" eaLnBrk="0" hangingPunct="0">
              <a:buClr>
                <a:schemeClr val="tx2"/>
              </a:buClr>
              <a:buSzPct val="100000"/>
              <a:buFont typeface="Times New Roman" charset="0"/>
              <a:buNone/>
              <a:defRPr/>
            </a:pPr>
            <a:r>
              <a:rPr lang="en-GB" sz="1000" dirty="0" smtClean="0">
                <a:solidFill>
                  <a:schemeClr val="bg1"/>
                </a:solidFill>
              </a:rPr>
              <a:t>TEST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  <a:r>
              <a:rPr lang="en-GB" sz="1000" dirty="0" err="1" smtClean="0">
                <a:solidFill>
                  <a:schemeClr val="bg1"/>
                </a:solidFill>
              </a:rPr>
              <a:t>environm</a:t>
            </a:r>
            <a:endParaRPr lang="en-GB" sz="1000" dirty="0" smtClean="0">
              <a:solidFill>
                <a:schemeClr val="bg1"/>
              </a:solidFill>
            </a:endParaRPr>
          </a:p>
        </p:txBody>
      </p:sp>
      <p:sp>
        <p:nvSpPr>
          <p:cNvPr id="45" name="Pentagone 44"/>
          <p:cNvSpPr/>
          <p:nvPr/>
        </p:nvSpPr>
        <p:spPr>
          <a:xfrm>
            <a:off x="2669814" y="4378297"/>
            <a:ext cx="873485" cy="424543"/>
          </a:xfrm>
          <a:prstGeom prst="homePlate">
            <a:avLst>
              <a:gd name="adj" fmla="val 20833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accent2">
                    <a:lumMod val="50000"/>
                  </a:schemeClr>
                </a:solidFill>
              </a:rPr>
              <a:t>Testing</a:t>
            </a:r>
          </a:p>
          <a:p>
            <a:pPr algn="ctr"/>
            <a:r>
              <a:rPr lang="en-US" sz="800" dirty="0" smtClean="0">
                <a:solidFill>
                  <a:schemeClr val="accent2">
                    <a:lumMod val="50000"/>
                  </a:schemeClr>
                </a:solidFill>
              </a:rPr>
              <a:t>TEST environment</a:t>
            </a:r>
            <a:endParaRPr lang="en-US" sz="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9" name="Arrondir un rectangle avec un coin diagonal 49"/>
          <p:cNvSpPr/>
          <p:nvPr/>
        </p:nvSpPr>
        <p:spPr bwMode="auto">
          <a:xfrm>
            <a:off x="5355177" y="5153771"/>
            <a:ext cx="729073" cy="5450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algn="ctr" defTabSz="336550" eaLnBrk="0" hangingPunct="0">
              <a:buClr>
                <a:schemeClr val="tx2"/>
              </a:buClr>
              <a:buSzPct val="100000"/>
              <a:buFont typeface="Times New Roman" charset="0"/>
              <a:buNone/>
              <a:defRPr/>
            </a:pPr>
            <a:r>
              <a:rPr lang="en-GB" sz="1000" dirty="0" smtClean="0">
                <a:solidFill>
                  <a:schemeClr val="bg1"/>
                </a:solidFill>
              </a:rPr>
              <a:t>Release</a:t>
            </a:r>
          </a:p>
          <a:p>
            <a:pPr algn="ctr" defTabSz="336550" eaLnBrk="0" hangingPunct="0">
              <a:buClr>
                <a:schemeClr val="tx2"/>
              </a:buClr>
              <a:buSzPct val="100000"/>
              <a:buFont typeface="Times New Roman" charset="0"/>
              <a:buNone/>
              <a:defRPr/>
            </a:pPr>
            <a:r>
              <a:rPr lang="en-GB" sz="1000" dirty="0" smtClean="0">
                <a:solidFill>
                  <a:schemeClr val="bg1"/>
                </a:solidFill>
              </a:rPr>
              <a:t>TEST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50" name="Arrondir un rectangle avec un coin diagonal 49"/>
          <p:cNvSpPr/>
          <p:nvPr/>
        </p:nvSpPr>
        <p:spPr bwMode="auto">
          <a:xfrm>
            <a:off x="6148857" y="5153899"/>
            <a:ext cx="673619" cy="5450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algn="ctr" defTabSz="336550" eaLnBrk="0" hangingPunct="0">
              <a:buClr>
                <a:schemeClr val="tx2"/>
              </a:buClr>
              <a:buSzPct val="100000"/>
              <a:buFont typeface="Times New Roman" charset="0"/>
              <a:buNone/>
              <a:defRPr/>
            </a:pPr>
            <a:r>
              <a:rPr lang="en-GB" sz="1000" dirty="0" smtClean="0">
                <a:solidFill>
                  <a:schemeClr val="bg1"/>
                </a:solidFill>
              </a:rPr>
              <a:t>Release</a:t>
            </a:r>
          </a:p>
          <a:p>
            <a:pPr algn="ctr" defTabSz="336550" eaLnBrk="0" hangingPunct="0">
              <a:buClr>
                <a:schemeClr val="tx2"/>
              </a:buClr>
              <a:buSzPct val="100000"/>
              <a:buFont typeface="Times New Roman" charset="0"/>
              <a:buNone/>
              <a:defRPr/>
            </a:pPr>
            <a:r>
              <a:rPr lang="en-GB" sz="1000" dirty="0" smtClean="0">
                <a:solidFill>
                  <a:schemeClr val="bg1"/>
                </a:solidFill>
              </a:rPr>
              <a:t>PROD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51" name="Pentagone 50"/>
          <p:cNvSpPr/>
          <p:nvPr/>
        </p:nvSpPr>
        <p:spPr>
          <a:xfrm>
            <a:off x="5872454" y="4346024"/>
            <a:ext cx="627406" cy="424543"/>
          </a:xfrm>
          <a:prstGeom prst="homePlate">
            <a:avLst>
              <a:gd name="adj" fmla="val 27194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</a:rPr>
              <a:t>Testing</a:t>
            </a:r>
          </a:p>
          <a:p>
            <a:pPr algn="ctr"/>
            <a:r>
              <a:rPr lang="en-US" sz="700" dirty="0" smtClean="0">
                <a:solidFill>
                  <a:schemeClr val="accent2">
                    <a:lumMod val="50000"/>
                  </a:schemeClr>
                </a:solidFill>
              </a:rPr>
              <a:t>TEST </a:t>
            </a:r>
            <a:r>
              <a:rPr lang="en-US" sz="700" dirty="0" err="1" smtClean="0">
                <a:solidFill>
                  <a:schemeClr val="accent2">
                    <a:lumMod val="50000"/>
                  </a:schemeClr>
                </a:solidFill>
              </a:rPr>
              <a:t>environm</a:t>
            </a:r>
            <a:endParaRPr lang="en-US" sz="7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3" name="Arrondir un rectangle avec un coin diagonal 49"/>
          <p:cNvSpPr/>
          <p:nvPr/>
        </p:nvSpPr>
        <p:spPr bwMode="auto">
          <a:xfrm>
            <a:off x="4459253" y="1481161"/>
            <a:ext cx="675541" cy="665054"/>
          </a:xfrm>
          <a:prstGeom prst="roundRect">
            <a:avLst/>
          </a:prstGeom>
          <a:solidFill>
            <a:srgbClr val="A926F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algn="ctr" defTabSz="336550" eaLnBrk="0" hangingPunct="0">
              <a:buClr>
                <a:schemeClr val="tx2"/>
              </a:buClr>
              <a:buSzPct val="100000"/>
              <a:buFont typeface="Times New Roman" charset="0"/>
              <a:buNone/>
              <a:defRPr/>
            </a:pPr>
            <a:r>
              <a:rPr lang="en-GB" sz="900" dirty="0" smtClean="0">
                <a:solidFill>
                  <a:schemeClr val="bg1"/>
                </a:solidFill>
              </a:rPr>
              <a:t>1</a:t>
            </a:r>
            <a:r>
              <a:rPr lang="en-GB" sz="900" baseline="30000" dirty="0" smtClean="0">
                <a:solidFill>
                  <a:schemeClr val="bg1"/>
                </a:solidFill>
              </a:rPr>
              <a:t>st</a:t>
            </a:r>
            <a:r>
              <a:rPr lang="en-GB" sz="900" dirty="0" smtClean="0">
                <a:solidFill>
                  <a:schemeClr val="bg1"/>
                </a:solidFill>
              </a:rPr>
              <a:t> Annual Yearly products auction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54" name="Arrondir un rectangle avec un coin diagonal 49"/>
          <p:cNvSpPr/>
          <p:nvPr/>
        </p:nvSpPr>
        <p:spPr bwMode="auto">
          <a:xfrm>
            <a:off x="5202296" y="1481161"/>
            <a:ext cx="675541" cy="665054"/>
          </a:xfrm>
          <a:prstGeom prst="roundRect">
            <a:avLst/>
          </a:prstGeom>
          <a:solidFill>
            <a:srgbClr val="A926F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algn="ctr" defTabSz="336550" eaLnBrk="0" hangingPunct="0">
              <a:buClr>
                <a:schemeClr val="tx2"/>
              </a:buClr>
              <a:buSzPct val="100000"/>
              <a:buFont typeface="Times New Roman" charset="0"/>
              <a:buNone/>
              <a:defRPr/>
            </a:pPr>
            <a:r>
              <a:rPr lang="en-GB" sz="900" dirty="0" smtClean="0">
                <a:solidFill>
                  <a:schemeClr val="bg1"/>
                </a:solidFill>
              </a:rPr>
              <a:t>1</a:t>
            </a:r>
            <a:r>
              <a:rPr lang="en-GB" sz="900" baseline="30000" dirty="0" smtClean="0">
                <a:solidFill>
                  <a:schemeClr val="bg1"/>
                </a:solidFill>
              </a:rPr>
              <a:t>st</a:t>
            </a:r>
            <a:r>
              <a:rPr lang="en-GB" sz="900" dirty="0" smtClean="0">
                <a:solidFill>
                  <a:schemeClr val="bg1"/>
                </a:solidFill>
              </a:rPr>
              <a:t>Annual Quarterly products auction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55" name="Arrondir un rectangle avec un coin diagonal 49"/>
          <p:cNvSpPr/>
          <p:nvPr/>
        </p:nvSpPr>
        <p:spPr bwMode="auto">
          <a:xfrm>
            <a:off x="6731550" y="1493071"/>
            <a:ext cx="675541" cy="665054"/>
          </a:xfrm>
          <a:prstGeom prst="roundRect">
            <a:avLst/>
          </a:prstGeom>
          <a:solidFill>
            <a:srgbClr val="A926F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algn="ctr" defTabSz="336550" eaLnBrk="0" hangingPunct="0">
              <a:buClr>
                <a:schemeClr val="tx2"/>
              </a:buClr>
              <a:buSzPct val="100000"/>
              <a:buFont typeface="Times New Roman" charset="0"/>
              <a:buNone/>
              <a:defRPr/>
            </a:pPr>
            <a:r>
              <a:rPr lang="en-GB" sz="900" dirty="0" smtClean="0">
                <a:solidFill>
                  <a:schemeClr val="bg1"/>
                </a:solidFill>
              </a:rPr>
              <a:t>1</a:t>
            </a:r>
            <a:r>
              <a:rPr lang="en-GB" sz="900" baseline="30000" dirty="0" smtClean="0">
                <a:solidFill>
                  <a:schemeClr val="bg1"/>
                </a:solidFill>
              </a:rPr>
              <a:t>st</a:t>
            </a:r>
            <a:r>
              <a:rPr lang="en-GB" sz="900" dirty="0" smtClean="0">
                <a:solidFill>
                  <a:schemeClr val="bg1"/>
                </a:solidFill>
              </a:rPr>
              <a:t> rolling Day-ahead product auction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56" name="Arrondir un rectangle avec un coin diagonal 49"/>
          <p:cNvSpPr/>
          <p:nvPr/>
        </p:nvSpPr>
        <p:spPr bwMode="auto">
          <a:xfrm>
            <a:off x="6026329" y="1484236"/>
            <a:ext cx="675541" cy="665054"/>
          </a:xfrm>
          <a:prstGeom prst="roundRect">
            <a:avLst/>
          </a:prstGeom>
          <a:solidFill>
            <a:srgbClr val="A926F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algn="ctr" defTabSz="336550" eaLnBrk="0" hangingPunct="0">
              <a:buClr>
                <a:schemeClr val="tx2"/>
              </a:buClr>
              <a:buSzPct val="100000"/>
              <a:buFont typeface="Times New Roman" charset="0"/>
              <a:buNone/>
              <a:defRPr/>
            </a:pPr>
            <a:r>
              <a:rPr lang="en-GB" sz="900" dirty="0" smtClean="0">
                <a:solidFill>
                  <a:schemeClr val="bg1"/>
                </a:solidFill>
              </a:rPr>
              <a:t>1</a:t>
            </a:r>
            <a:r>
              <a:rPr lang="en-GB" sz="900" baseline="30000" dirty="0" smtClean="0">
                <a:solidFill>
                  <a:schemeClr val="bg1"/>
                </a:solidFill>
              </a:rPr>
              <a:t>st</a:t>
            </a:r>
            <a:r>
              <a:rPr lang="en-GB" sz="900" dirty="0" smtClean="0">
                <a:solidFill>
                  <a:schemeClr val="bg1"/>
                </a:solidFill>
              </a:rPr>
              <a:t> rolling monthly product auction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58" name="Pentagone 57"/>
          <p:cNvSpPr/>
          <p:nvPr/>
        </p:nvSpPr>
        <p:spPr>
          <a:xfrm>
            <a:off x="6831828" y="4107179"/>
            <a:ext cx="1569222" cy="1021976"/>
          </a:xfrm>
          <a:prstGeom prst="homePlate">
            <a:avLst>
              <a:gd name="adj" fmla="val 1204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accent2">
                    <a:lumMod val="50000"/>
                  </a:schemeClr>
                </a:solidFill>
              </a:rPr>
              <a:t>IT Specifications / developments  for </a:t>
            </a:r>
            <a:r>
              <a:rPr lang="en-US" sz="900" b="1" dirty="0" smtClean="0">
                <a:solidFill>
                  <a:schemeClr val="accent2">
                    <a:lumMod val="50000"/>
                  </a:schemeClr>
                </a:solidFill>
              </a:rPr>
              <a:t>Within-day auctions</a:t>
            </a:r>
          </a:p>
        </p:txBody>
      </p:sp>
      <p:sp>
        <p:nvSpPr>
          <p:cNvPr id="66" name="Arrondir un rectangle avec un coin diagonal 49"/>
          <p:cNvSpPr/>
          <p:nvPr/>
        </p:nvSpPr>
        <p:spPr bwMode="auto">
          <a:xfrm>
            <a:off x="3016365" y="1504086"/>
            <a:ext cx="649906" cy="50497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algn="ctr" defTabSz="336550" eaLnBrk="0" hangingPunct="0">
              <a:buClr>
                <a:schemeClr val="tx2"/>
              </a:buClr>
              <a:buSzPct val="100000"/>
              <a:buFont typeface="Times New Roman" charset="0"/>
              <a:buNone/>
              <a:defRPr/>
            </a:pPr>
            <a:r>
              <a:rPr lang="en-GB" sz="1000" dirty="0" smtClean="0">
                <a:solidFill>
                  <a:schemeClr val="bg1"/>
                </a:solidFill>
              </a:rPr>
              <a:t>Release</a:t>
            </a:r>
          </a:p>
          <a:p>
            <a:pPr algn="ctr" defTabSz="336550" eaLnBrk="0" hangingPunct="0">
              <a:buClr>
                <a:schemeClr val="tx2"/>
              </a:buClr>
              <a:buSzPct val="100000"/>
              <a:buFont typeface="Times New Roman" charset="0"/>
              <a:buNone/>
              <a:defRPr/>
            </a:pPr>
            <a:r>
              <a:rPr lang="en-GB" sz="1000" dirty="0" smtClean="0">
                <a:solidFill>
                  <a:schemeClr val="bg1"/>
                </a:solidFill>
              </a:rPr>
              <a:t>PROD </a:t>
            </a:r>
            <a:r>
              <a:rPr lang="en-GB" sz="1000" dirty="0" err="1" smtClean="0">
                <a:solidFill>
                  <a:schemeClr val="bg1"/>
                </a:solidFill>
              </a:rPr>
              <a:t>environm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75" name="175 Conector angular"/>
          <p:cNvCxnSpPr>
            <a:cxnSpLocks noChangeShapeType="1"/>
            <a:stCxn id="53" idx="2"/>
          </p:cNvCxnSpPr>
          <p:nvPr/>
        </p:nvCxnSpPr>
        <p:spPr bwMode="auto">
          <a:xfrm rot="16200000" flipH="1">
            <a:off x="4373915" y="2569323"/>
            <a:ext cx="992780" cy="146563"/>
          </a:xfrm>
          <a:prstGeom prst="bentConnector3">
            <a:avLst>
              <a:gd name="adj1" fmla="val 68421"/>
            </a:avLst>
          </a:prstGeom>
          <a:noFill/>
          <a:ln w="19050" algn="ctr">
            <a:solidFill>
              <a:schemeClr val="accent2"/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0" name="175 Conector angular"/>
          <p:cNvCxnSpPr>
            <a:cxnSpLocks noChangeShapeType="1"/>
          </p:cNvCxnSpPr>
          <p:nvPr/>
        </p:nvCxnSpPr>
        <p:spPr bwMode="auto">
          <a:xfrm rot="5400000">
            <a:off x="8106821" y="2543764"/>
            <a:ext cx="1057324" cy="154653"/>
          </a:xfrm>
          <a:prstGeom prst="bentConnector3">
            <a:avLst>
              <a:gd name="adj1" fmla="val 68314"/>
            </a:avLst>
          </a:prstGeom>
          <a:noFill/>
          <a:ln w="19050" algn="ctr">
            <a:solidFill>
              <a:schemeClr val="accent2"/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1" name="175 Conector angular"/>
          <p:cNvCxnSpPr>
            <a:cxnSpLocks noChangeShapeType="1"/>
          </p:cNvCxnSpPr>
          <p:nvPr/>
        </p:nvCxnSpPr>
        <p:spPr bwMode="auto">
          <a:xfrm rot="16200000" flipH="1">
            <a:off x="6023197" y="2534587"/>
            <a:ext cx="1014294" cy="275655"/>
          </a:xfrm>
          <a:prstGeom prst="bentConnector3">
            <a:avLst>
              <a:gd name="adj1" fmla="val 68030"/>
            </a:avLst>
          </a:prstGeom>
          <a:noFill/>
          <a:ln w="19050" algn="ctr">
            <a:solidFill>
              <a:schemeClr val="accent2"/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4" name="175 Conector angular"/>
          <p:cNvCxnSpPr>
            <a:cxnSpLocks noChangeShapeType="1"/>
          </p:cNvCxnSpPr>
          <p:nvPr/>
        </p:nvCxnSpPr>
        <p:spPr bwMode="auto">
          <a:xfrm rot="5400000">
            <a:off x="6390976" y="2527627"/>
            <a:ext cx="1035809" cy="294502"/>
          </a:xfrm>
          <a:prstGeom prst="bentConnector3">
            <a:avLst>
              <a:gd name="adj1" fmla="val 67656"/>
            </a:avLst>
          </a:prstGeom>
          <a:noFill/>
          <a:ln w="19050" algn="ctr">
            <a:solidFill>
              <a:schemeClr val="accent2"/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9" name="175 Conector angular"/>
          <p:cNvCxnSpPr>
            <a:cxnSpLocks noChangeShapeType="1"/>
          </p:cNvCxnSpPr>
          <p:nvPr/>
        </p:nvCxnSpPr>
        <p:spPr bwMode="auto">
          <a:xfrm rot="5400000" flipH="1" flipV="1">
            <a:off x="2002045" y="4540848"/>
            <a:ext cx="1281506" cy="2690"/>
          </a:xfrm>
          <a:prstGeom prst="bentConnector3">
            <a:avLst>
              <a:gd name="adj1" fmla="val 50000"/>
            </a:avLst>
          </a:prstGeom>
          <a:noFill/>
          <a:ln w="19050" algn="ctr">
            <a:solidFill>
              <a:schemeClr val="accent2"/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4" name="175 Conector angular"/>
          <p:cNvCxnSpPr>
            <a:cxnSpLocks noChangeShapeType="1"/>
          </p:cNvCxnSpPr>
          <p:nvPr/>
        </p:nvCxnSpPr>
        <p:spPr bwMode="auto">
          <a:xfrm rot="5400000" flipH="1" flipV="1">
            <a:off x="2959703" y="4525386"/>
            <a:ext cx="1204855" cy="2"/>
          </a:xfrm>
          <a:prstGeom prst="bentConnector3">
            <a:avLst>
              <a:gd name="adj1" fmla="val 50000"/>
            </a:avLst>
          </a:prstGeom>
          <a:noFill/>
          <a:ln w="19050" algn="ctr">
            <a:solidFill>
              <a:schemeClr val="accent2"/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5" name="175 Conector angular"/>
          <p:cNvCxnSpPr>
            <a:cxnSpLocks noChangeShapeType="1"/>
          </p:cNvCxnSpPr>
          <p:nvPr/>
        </p:nvCxnSpPr>
        <p:spPr bwMode="auto">
          <a:xfrm rot="5400000" flipH="1" flipV="1">
            <a:off x="5244806" y="4537491"/>
            <a:ext cx="1204855" cy="2"/>
          </a:xfrm>
          <a:prstGeom prst="bentConnector3">
            <a:avLst>
              <a:gd name="adj1" fmla="val 50000"/>
            </a:avLst>
          </a:prstGeom>
          <a:noFill/>
          <a:ln w="19050" algn="ctr">
            <a:solidFill>
              <a:schemeClr val="accent2"/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6" name="175 Conector angular"/>
          <p:cNvCxnSpPr>
            <a:cxnSpLocks noChangeShapeType="1"/>
          </p:cNvCxnSpPr>
          <p:nvPr/>
        </p:nvCxnSpPr>
        <p:spPr bwMode="auto">
          <a:xfrm rot="16200000" flipV="1">
            <a:off x="5883032" y="4525888"/>
            <a:ext cx="1218870" cy="453"/>
          </a:xfrm>
          <a:prstGeom prst="bentConnector3">
            <a:avLst>
              <a:gd name="adj1" fmla="val 50000"/>
            </a:avLst>
          </a:prstGeom>
          <a:noFill/>
          <a:ln w="19050" algn="ctr">
            <a:solidFill>
              <a:schemeClr val="accent2"/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7" name="175 Conector angular"/>
          <p:cNvCxnSpPr>
            <a:cxnSpLocks noChangeShapeType="1"/>
          </p:cNvCxnSpPr>
          <p:nvPr/>
        </p:nvCxnSpPr>
        <p:spPr bwMode="auto">
          <a:xfrm rot="16200000" flipH="1">
            <a:off x="5097815" y="2588373"/>
            <a:ext cx="992780" cy="146563"/>
          </a:xfrm>
          <a:prstGeom prst="bentConnector3">
            <a:avLst>
              <a:gd name="adj1" fmla="val 68421"/>
            </a:avLst>
          </a:prstGeom>
          <a:noFill/>
          <a:ln w="19050" algn="ctr">
            <a:solidFill>
              <a:schemeClr val="accent2"/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98" name="Arrondir un rectangle avec un coin diagonal 49"/>
          <p:cNvSpPr/>
          <p:nvPr/>
        </p:nvSpPr>
        <p:spPr bwMode="auto">
          <a:xfrm>
            <a:off x="8149107" y="5153899"/>
            <a:ext cx="673619" cy="5450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algn="ctr" defTabSz="336550" eaLnBrk="0" hangingPunct="0">
              <a:buClr>
                <a:schemeClr val="tx2"/>
              </a:buClr>
              <a:buSzPct val="100000"/>
              <a:buFont typeface="Times New Roman" charset="0"/>
              <a:buNone/>
              <a:defRPr/>
            </a:pPr>
            <a:r>
              <a:rPr lang="en-GB" sz="900" dirty="0" smtClean="0">
                <a:solidFill>
                  <a:schemeClr val="bg1"/>
                </a:solidFill>
              </a:rPr>
              <a:t>Release TEST/</a:t>
            </a:r>
          </a:p>
          <a:p>
            <a:pPr algn="ctr" defTabSz="336550" eaLnBrk="0" hangingPunct="0">
              <a:buClr>
                <a:schemeClr val="tx2"/>
              </a:buClr>
              <a:buSzPct val="100000"/>
              <a:buFont typeface="Times New Roman" charset="0"/>
              <a:buNone/>
              <a:defRPr/>
            </a:pPr>
            <a:r>
              <a:rPr lang="en-GB" sz="900" dirty="0" smtClean="0">
                <a:solidFill>
                  <a:schemeClr val="bg1"/>
                </a:solidFill>
              </a:rPr>
              <a:t>PROD </a:t>
            </a:r>
            <a:r>
              <a:rPr lang="en-GB" sz="900" dirty="0" err="1" smtClean="0">
                <a:solidFill>
                  <a:schemeClr val="bg1"/>
                </a:solidFill>
              </a:rPr>
              <a:t>environm</a:t>
            </a:r>
            <a:endParaRPr lang="en-GB" sz="900" dirty="0">
              <a:solidFill>
                <a:schemeClr val="bg1"/>
              </a:solidFill>
            </a:endParaRPr>
          </a:p>
        </p:txBody>
      </p:sp>
      <p:cxnSp>
        <p:nvCxnSpPr>
          <p:cNvPr id="99" name="175 Conector angular"/>
          <p:cNvCxnSpPr>
            <a:cxnSpLocks noChangeShapeType="1"/>
          </p:cNvCxnSpPr>
          <p:nvPr/>
        </p:nvCxnSpPr>
        <p:spPr bwMode="auto">
          <a:xfrm rot="5400000" flipH="1" flipV="1">
            <a:off x="7812411" y="4515976"/>
            <a:ext cx="1204855" cy="2"/>
          </a:xfrm>
          <a:prstGeom prst="bentConnector3">
            <a:avLst>
              <a:gd name="adj1" fmla="val 50000"/>
            </a:avLst>
          </a:prstGeom>
          <a:noFill/>
          <a:ln w="19050" algn="ctr">
            <a:solidFill>
              <a:schemeClr val="accent2"/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1" name="175 Conector angular"/>
          <p:cNvCxnSpPr>
            <a:cxnSpLocks noChangeShapeType="1"/>
          </p:cNvCxnSpPr>
          <p:nvPr/>
        </p:nvCxnSpPr>
        <p:spPr bwMode="auto">
          <a:xfrm rot="10800000">
            <a:off x="4087907" y="3883512"/>
            <a:ext cx="214559" cy="1535509"/>
          </a:xfrm>
          <a:prstGeom prst="bentConnector2">
            <a:avLst/>
          </a:prstGeom>
          <a:noFill/>
          <a:ln w="19050" algn="ctr">
            <a:solidFill>
              <a:schemeClr val="accent2"/>
            </a:solidFill>
            <a:prstDash val="sys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8" name="Pentagone 47"/>
          <p:cNvSpPr/>
          <p:nvPr/>
        </p:nvSpPr>
        <p:spPr>
          <a:xfrm>
            <a:off x="4163931" y="4087906"/>
            <a:ext cx="1665369" cy="1041251"/>
          </a:xfrm>
          <a:prstGeom prst="homePlate">
            <a:avLst>
              <a:gd name="adj" fmla="val 1204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accent2">
                    <a:lumMod val="50000"/>
                  </a:schemeClr>
                </a:solidFill>
              </a:rPr>
              <a:t>IT Specifications / developments  for </a:t>
            </a:r>
          </a:p>
          <a:p>
            <a:pPr algn="ctr"/>
            <a:r>
              <a:rPr lang="en-US" sz="900" b="1" dirty="0" smtClean="0">
                <a:solidFill>
                  <a:schemeClr val="accent2">
                    <a:lumMod val="50000"/>
                  </a:schemeClr>
                </a:solidFill>
              </a:rPr>
              <a:t>Day Ahead </a:t>
            </a:r>
            <a:r>
              <a:rPr lang="en-US" sz="900" b="1" dirty="0" smtClean="0">
                <a:solidFill>
                  <a:schemeClr val="accent2">
                    <a:lumMod val="50000"/>
                  </a:schemeClr>
                </a:solidFill>
              </a:rPr>
              <a:t>auctions</a:t>
            </a:r>
            <a:endParaRPr lang="en-US" sz="9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7" name="Légende sans bordure 1 36"/>
          <p:cNvSpPr/>
          <p:nvPr/>
        </p:nvSpPr>
        <p:spPr bwMode="auto">
          <a:xfrm>
            <a:off x="3846130" y="3320901"/>
            <a:ext cx="432048" cy="312313"/>
          </a:xfrm>
          <a:prstGeom prst="callout1">
            <a:avLst>
              <a:gd name="adj1" fmla="val 4057"/>
              <a:gd name="adj2" fmla="val 49169"/>
              <a:gd name="adj3" fmla="val -30363"/>
              <a:gd name="adj4" fmla="val 49766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pPr algn="ctr" defTabSz="336550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/>
            </a:pPr>
            <a:r>
              <a:rPr lang="en-GB" sz="900" dirty="0" smtClean="0">
                <a:solidFill>
                  <a:schemeClr val="accent2">
                    <a:lumMod val="75000"/>
                  </a:schemeClr>
                </a:solidFill>
              </a:rPr>
              <a:t>Jan</a:t>
            </a:r>
            <a:endParaRPr lang="en-GB" sz="9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1" name="Pentagone 130"/>
          <p:cNvSpPr/>
          <p:nvPr/>
        </p:nvSpPr>
        <p:spPr>
          <a:xfrm>
            <a:off x="2853144" y="2280556"/>
            <a:ext cx="888276" cy="424543"/>
          </a:xfrm>
          <a:prstGeom prst="homePlate">
            <a:avLst>
              <a:gd name="adj" fmla="val 17059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accent2">
                    <a:lumMod val="50000"/>
                  </a:schemeClr>
                </a:solidFill>
              </a:rPr>
              <a:t>Testing</a:t>
            </a:r>
          </a:p>
          <a:p>
            <a:pPr algn="ctr"/>
            <a:r>
              <a:rPr lang="en-US" sz="800" dirty="0" smtClean="0">
                <a:solidFill>
                  <a:schemeClr val="accent2">
                    <a:lumMod val="50000"/>
                  </a:schemeClr>
                </a:solidFill>
              </a:rPr>
              <a:t>TEST environment</a:t>
            </a:r>
            <a:endParaRPr lang="en-US" sz="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5" name="Légende sans bordure 1 36"/>
          <p:cNvSpPr/>
          <p:nvPr/>
        </p:nvSpPr>
        <p:spPr bwMode="auto">
          <a:xfrm>
            <a:off x="7374190" y="3320901"/>
            <a:ext cx="432048" cy="312313"/>
          </a:xfrm>
          <a:prstGeom prst="callout1">
            <a:avLst>
              <a:gd name="adj1" fmla="val 4057"/>
              <a:gd name="adj2" fmla="val 49169"/>
              <a:gd name="adj3" fmla="val -30363"/>
              <a:gd name="adj4" fmla="val 49766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pPr algn="ctr" defTabSz="336550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/>
            </a:pPr>
            <a:r>
              <a:rPr lang="en-GB" sz="900" dirty="0" smtClean="0">
                <a:solidFill>
                  <a:schemeClr val="accent2">
                    <a:lumMod val="75000"/>
                  </a:schemeClr>
                </a:solidFill>
              </a:rPr>
              <a:t>Jan</a:t>
            </a:r>
            <a:endParaRPr lang="en-GB" sz="9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0" name="Arrondir un rectangle avec un coin diagonal 49"/>
          <p:cNvSpPr/>
          <p:nvPr/>
        </p:nvSpPr>
        <p:spPr bwMode="auto">
          <a:xfrm>
            <a:off x="3882916" y="5157262"/>
            <a:ext cx="863783" cy="545030"/>
          </a:xfrm>
          <a:prstGeom prst="roundRect">
            <a:avLst/>
          </a:prstGeom>
          <a:solidFill>
            <a:srgbClr val="A926F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algn="ctr" defTabSz="336550" eaLnBrk="0" hangingPunct="0">
              <a:buClr>
                <a:schemeClr val="tx2"/>
              </a:buClr>
              <a:buSzPct val="100000"/>
              <a:buFont typeface="Times New Roman" charset="0"/>
              <a:buNone/>
              <a:defRPr/>
            </a:pPr>
            <a:r>
              <a:rPr lang="en-GB" sz="1000" dirty="0" smtClean="0">
                <a:solidFill>
                  <a:schemeClr val="bg1"/>
                </a:solidFill>
              </a:rPr>
              <a:t>Creation of the VIP SP/FR</a:t>
            </a:r>
            <a:endParaRPr lang="en-GB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6525" y="528640"/>
            <a:ext cx="7235825" cy="503237"/>
          </a:xfrm>
        </p:spPr>
        <p:txBody>
          <a:bodyPr/>
          <a:lstStyle/>
          <a:p>
            <a:r>
              <a:rPr lang="en-GB" dirty="0" smtClean="0"/>
              <a:t>TIGF roadmap for IT Implementation of CAM NC </a:t>
            </a:r>
            <a:br>
              <a:rPr lang="en-GB" dirty="0" smtClean="0"/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6120B6-C90B-49EE-8613-32DEBE27835B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5" name="Espace réservé du contenu 3"/>
          <p:cNvSpPr txBox="1">
            <a:spLocks/>
          </p:cNvSpPr>
          <p:nvPr/>
        </p:nvSpPr>
        <p:spPr>
          <a:xfrm>
            <a:off x="611560" y="1268760"/>
            <a:ext cx="8285014" cy="5151437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Summary of key milestones: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LOI </a:t>
            </a:r>
            <a:r>
              <a:rPr lang="en-GB" sz="2000" kern="0" dirty="0" smtClean="0">
                <a:latin typeface="+mn-lt"/>
                <a:cs typeface="+mn-cs"/>
              </a:rPr>
              <a:t>for a</a:t>
            </a:r>
            <a:r>
              <a:rPr kumimoji="0" lang="en-GB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dhesion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PRISMA	:		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kumimoji="0" lang="en-GB" sz="20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June</a:t>
            </a:r>
            <a:r>
              <a:rPr kumimoji="0" lang="en-GB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2013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000" kern="0" noProof="0" dirty="0" smtClean="0">
                <a:latin typeface="+mn-lt"/>
                <a:cs typeface="+mn-cs"/>
              </a:rPr>
              <a:t>Full connexion to </a:t>
            </a:r>
            <a:r>
              <a:rPr lang="en-GB" sz="2000" b="1" kern="0" noProof="0" dirty="0" smtClean="0">
                <a:latin typeface="+mn-lt"/>
                <a:cs typeface="+mn-cs"/>
              </a:rPr>
              <a:t>PRISMA</a:t>
            </a:r>
            <a:r>
              <a:rPr lang="en-GB" sz="2000" kern="0" noProof="0" dirty="0" smtClean="0">
                <a:latin typeface="+mn-lt"/>
                <a:cs typeface="+mn-cs"/>
              </a:rPr>
              <a:t>:			1</a:t>
            </a:r>
            <a:r>
              <a:rPr lang="en-GB" sz="2000" kern="0" baseline="30000" noProof="0" dirty="0" smtClean="0">
                <a:latin typeface="+mn-lt"/>
                <a:cs typeface="+mn-cs"/>
              </a:rPr>
              <a:t>st</a:t>
            </a:r>
            <a:r>
              <a:rPr lang="en-GB" sz="2000" kern="0" noProof="0" dirty="0" smtClean="0">
                <a:latin typeface="+mn-lt"/>
                <a:cs typeface="+mn-cs"/>
              </a:rPr>
              <a:t> January 2014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000" kern="0" dirty="0" smtClean="0">
                <a:latin typeface="+mn-lt"/>
                <a:cs typeface="+mn-cs"/>
              </a:rPr>
              <a:t>Creation of the </a:t>
            </a:r>
            <a:r>
              <a:rPr lang="en-GB" sz="2000" b="1" kern="0" dirty="0" smtClean="0">
                <a:latin typeface="+mn-lt"/>
                <a:cs typeface="+mn-cs"/>
              </a:rPr>
              <a:t>VIP</a:t>
            </a:r>
            <a:r>
              <a:rPr lang="en-GB" sz="2000" kern="0" dirty="0" smtClean="0">
                <a:latin typeface="+mn-lt"/>
                <a:cs typeface="+mn-cs"/>
              </a:rPr>
              <a:t> SP/FR:			</a:t>
            </a:r>
            <a:r>
              <a:rPr lang="en-GB" sz="2000" kern="0" dirty="0" smtClean="0">
                <a:latin typeface="+mn-lt"/>
                <a:cs typeface="+mn-cs"/>
              </a:rPr>
              <a:t>January </a:t>
            </a:r>
            <a:r>
              <a:rPr lang="en-GB" sz="2000" kern="0" dirty="0" smtClean="0">
                <a:latin typeface="+mn-lt"/>
                <a:cs typeface="+mn-cs"/>
              </a:rPr>
              <a:t>2014</a:t>
            </a:r>
            <a:endParaRPr lang="en-GB" sz="2000" kern="0" noProof="0" dirty="0" smtClean="0">
              <a:latin typeface="+mn-lt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GB" sz="2000" b="0" i="0" u="none" strike="noStrike" kern="0" cap="none" spc="0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</a:t>
            </a:r>
            <a:r>
              <a:rPr kumimoji="0" lang="en-GB" sz="20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annual </a:t>
            </a:r>
            <a:r>
              <a:rPr kumimoji="0" lang="en-GB" sz="2000" b="1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Yearly</a:t>
            </a:r>
            <a:r>
              <a:rPr kumimoji="0" lang="en-GB" sz="20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0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auctions:			3</a:t>
            </a:r>
            <a:r>
              <a:rPr kumimoji="0" lang="en-GB" sz="2000" b="0" i="0" u="none" strike="noStrike" kern="0" cap="none" spc="0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rd</a:t>
            </a:r>
            <a:r>
              <a:rPr kumimoji="0" lang="en-GB" sz="20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March 2014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000" kern="0" baseline="0" noProof="0" dirty="0" smtClean="0">
                <a:latin typeface="+mn-lt"/>
                <a:cs typeface="+mn-cs"/>
              </a:rPr>
              <a:t>1</a:t>
            </a:r>
            <a:r>
              <a:rPr lang="en-GB" sz="2000" kern="0" baseline="30000" noProof="0" dirty="0" smtClean="0">
                <a:latin typeface="+mn-lt"/>
                <a:cs typeface="+mn-cs"/>
              </a:rPr>
              <a:t>st</a:t>
            </a:r>
            <a:r>
              <a:rPr lang="en-GB" sz="2000" kern="0" noProof="0" dirty="0" smtClean="0">
                <a:latin typeface="+mn-lt"/>
                <a:cs typeface="+mn-cs"/>
              </a:rPr>
              <a:t> annual </a:t>
            </a:r>
            <a:r>
              <a:rPr lang="en-GB" sz="2000" b="1" kern="0" noProof="0" dirty="0" smtClean="0">
                <a:latin typeface="+mn-lt"/>
                <a:cs typeface="+mn-cs"/>
              </a:rPr>
              <a:t>Quarterly</a:t>
            </a:r>
            <a:r>
              <a:rPr lang="en-GB" sz="2000" kern="0" noProof="0" dirty="0" smtClean="0">
                <a:latin typeface="+mn-lt"/>
                <a:cs typeface="+mn-cs"/>
              </a:rPr>
              <a:t> </a:t>
            </a:r>
            <a:r>
              <a:rPr lang="en-GB" sz="2000" kern="0" noProof="0" dirty="0" smtClean="0">
                <a:latin typeface="+mn-lt"/>
                <a:cs typeface="+mn-cs"/>
              </a:rPr>
              <a:t>auctions:		</a:t>
            </a:r>
            <a:r>
              <a:rPr lang="en-GB" sz="2000" kern="0" noProof="0" dirty="0" smtClean="0">
                <a:latin typeface="+mn-lt"/>
                <a:cs typeface="+mn-cs"/>
              </a:rPr>
              <a:t>2</a:t>
            </a:r>
            <a:r>
              <a:rPr lang="en-GB" sz="2000" kern="0" baseline="30000" noProof="0" dirty="0" smtClean="0">
                <a:latin typeface="+mn-lt"/>
                <a:cs typeface="+mn-cs"/>
              </a:rPr>
              <a:t>nd</a:t>
            </a:r>
            <a:r>
              <a:rPr lang="en-GB" sz="2000" kern="0" noProof="0" dirty="0" smtClean="0">
                <a:latin typeface="+mn-lt"/>
                <a:cs typeface="+mn-cs"/>
              </a:rPr>
              <a:t> </a:t>
            </a:r>
            <a:r>
              <a:rPr lang="en-GB" sz="2000" kern="0" noProof="0" dirty="0" smtClean="0">
                <a:latin typeface="+mn-lt"/>
                <a:cs typeface="+mn-cs"/>
              </a:rPr>
              <a:t>June 2014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GB" sz="2000" b="0" i="0" u="none" strike="noStrike" kern="0" cap="none" spc="0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</a:t>
            </a:r>
            <a:r>
              <a:rPr kumimoji="0" lang="en-GB" sz="20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rolling </a:t>
            </a:r>
            <a:r>
              <a:rPr kumimoji="0" lang="en-GB" sz="2000" b="1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Monthly</a:t>
            </a:r>
            <a:r>
              <a:rPr kumimoji="0" lang="en-GB" sz="20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0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auctions:			15</a:t>
            </a:r>
            <a:r>
              <a:rPr kumimoji="0" lang="en-GB" sz="2000" b="0" i="0" u="none" strike="noStrike" kern="0" cap="none" spc="0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GB" sz="20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September 2014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000" kern="0" baseline="0" noProof="0" dirty="0" smtClean="0">
                <a:latin typeface="+mn-lt"/>
                <a:cs typeface="+mn-cs"/>
              </a:rPr>
              <a:t>1</a:t>
            </a:r>
            <a:r>
              <a:rPr lang="en-GB" sz="2000" kern="0" baseline="30000" noProof="0" dirty="0" smtClean="0">
                <a:latin typeface="+mn-lt"/>
                <a:cs typeface="+mn-cs"/>
              </a:rPr>
              <a:t>st</a:t>
            </a:r>
            <a:r>
              <a:rPr lang="en-GB" sz="2000" kern="0" noProof="0" dirty="0" smtClean="0">
                <a:latin typeface="+mn-lt"/>
                <a:cs typeface="+mn-cs"/>
              </a:rPr>
              <a:t> rolling </a:t>
            </a:r>
            <a:r>
              <a:rPr lang="en-GB" sz="2000" b="1" kern="0" noProof="0" dirty="0" smtClean="0">
                <a:latin typeface="+mn-lt"/>
                <a:cs typeface="+mn-cs"/>
              </a:rPr>
              <a:t>Day-Ahead</a:t>
            </a:r>
            <a:r>
              <a:rPr lang="en-GB" sz="2000" kern="0" noProof="0" dirty="0" smtClean="0">
                <a:latin typeface="+mn-lt"/>
                <a:cs typeface="+mn-cs"/>
              </a:rPr>
              <a:t> </a:t>
            </a:r>
            <a:r>
              <a:rPr lang="en-GB" sz="2000" kern="0" noProof="0" dirty="0" smtClean="0">
                <a:latin typeface="+mn-lt"/>
                <a:cs typeface="+mn-cs"/>
              </a:rPr>
              <a:t>auctions:		30</a:t>
            </a:r>
            <a:r>
              <a:rPr lang="en-GB" sz="2000" kern="0" baseline="30000" noProof="0" dirty="0" smtClean="0">
                <a:latin typeface="+mn-lt"/>
                <a:cs typeface="+mn-cs"/>
              </a:rPr>
              <a:t>th</a:t>
            </a:r>
            <a:r>
              <a:rPr lang="en-GB" sz="2000" kern="0" noProof="0" dirty="0" smtClean="0">
                <a:latin typeface="+mn-lt"/>
                <a:cs typeface="+mn-cs"/>
              </a:rPr>
              <a:t> September 2014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GB" sz="2000" b="0" i="0" u="none" strike="noStrike" kern="0" cap="none" spc="0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</a:t>
            </a:r>
            <a:r>
              <a:rPr kumimoji="0" lang="en-GB" sz="20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000" b="1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Within-Day</a:t>
            </a:r>
            <a:r>
              <a:rPr kumimoji="0" lang="en-GB" sz="20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auctions:			1</a:t>
            </a:r>
            <a:r>
              <a:rPr kumimoji="0" lang="en-GB" sz="2000" b="0" i="0" u="none" strike="noStrike" kern="0" cap="none" spc="0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</a:t>
            </a:r>
            <a:r>
              <a:rPr kumimoji="0" lang="en-GB" sz="20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October</a:t>
            </a:r>
            <a:r>
              <a:rPr kumimoji="0" lang="en-GB" sz="20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2015</a:t>
            </a: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4453666" y="2190750"/>
            <a:ext cx="1585184" cy="3810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4133850" y="2733675"/>
            <a:ext cx="1952625" cy="9525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V="1">
            <a:off x="4124325" y="3228975"/>
            <a:ext cx="1952625" cy="9525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V="1">
            <a:off x="4141694" y="3743326"/>
            <a:ext cx="1925731" cy="335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V="1">
            <a:off x="4464424" y="4267201"/>
            <a:ext cx="1622051" cy="3585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V="1">
            <a:off x="4257675" y="4781551"/>
            <a:ext cx="1790700" cy="9524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4582758" y="5314278"/>
            <a:ext cx="1475142" cy="673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V="1">
            <a:off x="3872753" y="5829302"/>
            <a:ext cx="2194672" cy="1343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3"/>
          <p:cNvSpPr txBox="1">
            <a:spLocks/>
          </p:cNvSpPr>
          <p:nvPr/>
        </p:nvSpPr>
        <p:spPr>
          <a:xfrm>
            <a:off x="600802" y="2817861"/>
            <a:ext cx="8285014" cy="699889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your attention</a:t>
            </a:r>
            <a:endParaRPr kumimoji="0" lang="en-GB" sz="4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Powerpoint Tigf">
  <a:themeElements>
    <a:clrScheme name="model concep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el concep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rtlCol="0"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sz="1000" b="1" i="0" u="none" strike="noStrike" kern="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>
    <a:extraClrScheme>
      <a:clrScheme name="model concep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 concep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 concep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 concep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 concep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 concep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 concep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 concep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 concep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 concep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 concep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 concep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ACER-2015-17131</_dlc_DocId>
    <_dlc_DocIdUrl xmlns="985daa2e-53d8-4475-82b8-9c7d25324e34">
      <Url>https://extranet.acer.europa.eu/en/Gas/Regional_%20Intiatives/South_GRI/24th%20IG%20meeting/_layouts/DocIdRedir.aspx?ID=ACER-2015-17131</Url>
      <Description>ACER-2015-17131</Description>
    </_dlc_DocIdUrl>
    <ACER_Abstract xmlns="985daa2e-53d8-4475-82b8-9c7d25324e3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20E85934C8EB4E901B72A769FA0D2E" ma:contentTypeVersion="20" ma:contentTypeDescription="Create a new document." ma:contentTypeScope="" ma:versionID="479992f5ac4c9a7a49603e66b999662e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35efc3e5b9c61b0dc7b50a186a6c1079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Props1.xml><?xml version="1.0" encoding="utf-8"?>
<ds:datastoreItem xmlns:ds="http://schemas.openxmlformats.org/officeDocument/2006/customXml" ds:itemID="{9122E4BA-5A55-4EFE-85AC-8AD655A0117C}"/>
</file>

<file path=customXml/itemProps2.xml><?xml version="1.0" encoding="utf-8"?>
<ds:datastoreItem xmlns:ds="http://schemas.openxmlformats.org/officeDocument/2006/customXml" ds:itemID="{C8E04899-0025-4D30-A99D-54239F8C3D16}"/>
</file>

<file path=customXml/itemProps3.xml><?xml version="1.0" encoding="utf-8"?>
<ds:datastoreItem xmlns:ds="http://schemas.openxmlformats.org/officeDocument/2006/customXml" ds:itemID="{E84049B5-8C90-41A9-89FA-F5A20D50D619}"/>
</file>

<file path=customXml/itemProps4.xml><?xml version="1.0" encoding="utf-8"?>
<ds:datastoreItem xmlns:ds="http://schemas.openxmlformats.org/officeDocument/2006/customXml" ds:itemID="{BD6662A9-35FA-495C-81AF-66A21E67D17A}"/>
</file>

<file path=docProps/app.xml><?xml version="1.0" encoding="utf-8"?>
<Properties xmlns="http://schemas.openxmlformats.org/officeDocument/2006/extended-properties" xmlns:vt="http://schemas.openxmlformats.org/officeDocument/2006/docPropsVTypes">
  <Template>Presentation Powerpoint Tigf</Template>
  <TotalTime>0</TotalTime>
  <Words>227</Words>
  <Application>Microsoft Office PowerPoint</Application>
  <PresentationFormat>Affichage à l'écran (4:3)</PresentationFormat>
  <Paragraphs>88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Presentation Powerpoint Tigf</vt:lpstr>
      <vt:lpstr>CAM: TIGF’s  IT developments Roadmap</vt:lpstr>
      <vt:lpstr>TIGF adhesion to PRISMA</vt:lpstr>
      <vt:lpstr>TIGF roadmap for IT Implementation of CAM NC  </vt:lpstr>
      <vt:lpstr>TIGF roadmap for IT Implementation of CAM NC  </vt:lpstr>
      <vt:lpstr>Diapositive 5</vt:lpstr>
    </vt:vector>
  </TitlesOfParts>
  <Company>TOTAL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CAM: TIGF’s  IT developments Roadmap</dc:title>
  <dc:creator>J</dc:creator>
  <cp:lastModifiedBy>J</cp:lastModifiedBy>
  <cp:revision>36</cp:revision>
  <dcterms:created xsi:type="dcterms:W3CDTF">2013-06-03T15:14:05Z</dcterms:created>
  <dcterms:modified xsi:type="dcterms:W3CDTF">2013-06-18T09:58:44Z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0x0101009C20E85934C8EB4E901B72A769FA0D2E</vt:lpwstr>
  </property>
  <property fmtid="{D5CDD505-2E9C-101B-9397-08002B2CF9AE}" pid="3" name="_dlc_DocIdItemGuid">
    <vt:lpwstr>f417d74a-6a07-47e2-b895-7cd3884d0489</vt:lpwstr>
  </property>
</Properties>
</file>