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s/slide10.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notesSlides/notesSlide4.xml" ContentType="application/vnd.openxmlformats-officedocument.presentationml.notesSlide+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Lst>
  <p:notesMasterIdLst>
    <p:notesMasterId r:id="rId13"/>
  </p:notesMasterIdLst>
  <p:handoutMasterIdLst>
    <p:handoutMasterId r:id="rId14"/>
  </p:handoutMasterIdLst>
  <p:sldIdLst>
    <p:sldId id="291" r:id="rId2"/>
    <p:sldId id="516" r:id="rId3"/>
    <p:sldId id="539" r:id="rId4"/>
    <p:sldId id="540" r:id="rId5"/>
    <p:sldId id="541" r:id="rId6"/>
    <p:sldId id="542" r:id="rId7"/>
    <p:sldId id="543" r:id="rId8"/>
    <p:sldId id="544" r:id="rId9"/>
    <p:sldId id="545" r:id="rId10"/>
    <p:sldId id="547" r:id="rId11"/>
    <p:sldId id="532" r:id="rId12"/>
  </p:sldIdLst>
  <p:sldSz cx="9144000" cy="6858000" type="screen4x3"/>
  <p:notesSz cx="6797675" cy="9874250"/>
  <p:defaultTextStyle>
    <a:defPPr>
      <a:defRPr lang="de-AT"/>
    </a:defPPr>
    <a:lvl1pPr algn="l" rtl="0" fontAlgn="base">
      <a:spcBef>
        <a:spcPct val="0"/>
      </a:spcBef>
      <a:spcAft>
        <a:spcPct val="0"/>
      </a:spcAft>
      <a:defRPr sz="2400" b="1" kern="1200">
        <a:solidFill>
          <a:schemeClr val="bg1"/>
        </a:solidFill>
        <a:latin typeface="Arial" charset="0"/>
        <a:ea typeface="+mn-ea"/>
        <a:cs typeface="Arial" charset="0"/>
      </a:defRPr>
    </a:lvl1pPr>
    <a:lvl2pPr marL="457200" algn="l" rtl="0" fontAlgn="base">
      <a:spcBef>
        <a:spcPct val="0"/>
      </a:spcBef>
      <a:spcAft>
        <a:spcPct val="0"/>
      </a:spcAft>
      <a:defRPr sz="2400" b="1" kern="1200">
        <a:solidFill>
          <a:schemeClr val="bg1"/>
        </a:solidFill>
        <a:latin typeface="Arial" charset="0"/>
        <a:ea typeface="+mn-ea"/>
        <a:cs typeface="Arial" charset="0"/>
      </a:defRPr>
    </a:lvl2pPr>
    <a:lvl3pPr marL="914400" algn="l" rtl="0" fontAlgn="base">
      <a:spcBef>
        <a:spcPct val="0"/>
      </a:spcBef>
      <a:spcAft>
        <a:spcPct val="0"/>
      </a:spcAft>
      <a:defRPr sz="2400" b="1" kern="1200">
        <a:solidFill>
          <a:schemeClr val="bg1"/>
        </a:solidFill>
        <a:latin typeface="Arial" charset="0"/>
        <a:ea typeface="+mn-ea"/>
        <a:cs typeface="Arial" charset="0"/>
      </a:defRPr>
    </a:lvl3pPr>
    <a:lvl4pPr marL="1371600" algn="l" rtl="0" fontAlgn="base">
      <a:spcBef>
        <a:spcPct val="0"/>
      </a:spcBef>
      <a:spcAft>
        <a:spcPct val="0"/>
      </a:spcAft>
      <a:defRPr sz="2400" b="1" kern="1200">
        <a:solidFill>
          <a:schemeClr val="bg1"/>
        </a:solidFill>
        <a:latin typeface="Arial" charset="0"/>
        <a:ea typeface="+mn-ea"/>
        <a:cs typeface="Arial" charset="0"/>
      </a:defRPr>
    </a:lvl4pPr>
    <a:lvl5pPr marL="1828800" algn="l" rtl="0" fontAlgn="base">
      <a:spcBef>
        <a:spcPct val="0"/>
      </a:spcBef>
      <a:spcAft>
        <a:spcPct val="0"/>
      </a:spcAft>
      <a:defRPr sz="2400" b="1" kern="1200">
        <a:solidFill>
          <a:schemeClr val="bg1"/>
        </a:solidFill>
        <a:latin typeface="Arial" charset="0"/>
        <a:ea typeface="+mn-ea"/>
        <a:cs typeface="Arial" charset="0"/>
      </a:defRPr>
    </a:lvl5pPr>
    <a:lvl6pPr marL="2286000" algn="l" defTabSz="914400" rtl="0" eaLnBrk="1" latinLnBrk="0" hangingPunct="1">
      <a:defRPr sz="2400" b="1" kern="1200">
        <a:solidFill>
          <a:schemeClr val="bg1"/>
        </a:solidFill>
        <a:latin typeface="Arial" charset="0"/>
        <a:ea typeface="+mn-ea"/>
        <a:cs typeface="Arial" charset="0"/>
      </a:defRPr>
    </a:lvl6pPr>
    <a:lvl7pPr marL="2743200" algn="l" defTabSz="914400" rtl="0" eaLnBrk="1" latinLnBrk="0" hangingPunct="1">
      <a:defRPr sz="2400" b="1" kern="1200">
        <a:solidFill>
          <a:schemeClr val="bg1"/>
        </a:solidFill>
        <a:latin typeface="Arial" charset="0"/>
        <a:ea typeface="+mn-ea"/>
        <a:cs typeface="Arial" charset="0"/>
      </a:defRPr>
    </a:lvl7pPr>
    <a:lvl8pPr marL="3200400" algn="l" defTabSz="914400" rtl="0" eaLnBrk="1" latinLnBrk="0" hangingPunct="1">
      <a:defRPr sz="2400" b="1" kern="1200">
        <a:solidFill>
          <a:schemeClr val="bg1"/>
        </a:solidFill>
        <a:latin typeface="Arial" charset="0"/>
        <a:ea typeface="+mn-ea"/>
        <a:cs typeface="Arial" charset="0"/>
      </a:defRPr>
    </a:lvl8pPr>
    <a:lvl9pPr marL="3657600" algn="l" defTabSz="914400" rtl="0" eaLnBrk="1" latinLnBrk="0" hangingPunct="1">
      <a:defRPr sz="2400" b="1" kern="1200">
        <a:solidFill>
          <a:schemeClr val="bg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lter Diniz" initials="V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FF99"/>
    <a:srgbClr val="FF0000"/>
    <a:srgbClr val="00FF00"/>
    <a:srgbClr val="FFFF00"/>
    <a:srgbClr val="DDDDDD"/>
    <a:srgbClr val="CC3300"/>
    <a:srgbClr val="C0C0C0"/>
    <a:srgbClr val="3366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19" autoAdjust="0"/>
    <p:restoredTop sz="98713" autoAdjust="0"/>
  </p:normalViewPr>
  <p:slideViewPr>
    <p:cSldViewPr showGuides="1">
      <p:cViewPr varScale="1">
        <p:scale>
          <a:sx n="67" d="100"/>
          <a:sy n="67" d="100"/>
        </p:scale>
        <p:origin x="-1014" y="-108"/>
      </p:cViewPr>
      <p:guideLst>
        <p:guide orient="horz" pos="3521"/>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23"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2" Type="http://schemas.openxmlformats.org/officeDocument/2006/relationships/customXml" Target="../customXml/item3.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6400" cy="494266"/>
          </a:xfrm>
          <a:prstGeom prst="rect">
            <a:avLst/>
          </a:prstGeom>
          <a:noFill/>
          <a:ln w="9525">
            <a:noFill/>
            <a:miter lim="800000"/>
            <a:headEnd/>
            <a:tailEnd/>
          </a:ln>
          <a:effectLst/>
        </p:spPr>
        <p:txBody>
          <a:bodyPr vert="horz" wrap="square" lIns="91516" tIns="45759" rIns="91516" bIns="45759" numCol="1" anchor="t" anchorCtr="0" compatLnSpc="1">
            <a:prstTxWarp prst="textNoShape">
              <a:avLst/>
            </a:prstTxWarp>
          </a:bodyPr>
          <a:lstStyle>
            <a:lvl1pPr defTabSz="915988" eaLnBrk="0" hangingPunct="0">
              <a:buClr>
                <a:schemeClr val="tx2"/>
              </a:buClr>
              <a:buSzPct val="100000"/>
              <a:buFont typeface="Times New Roman" pitchFamily="18" charset="0"/>
              <a:buNone/>
              <a:defRPr sz="1200" b="0"/>
            </a:lvl1pPr>
          </a:lstStyle>
          <a:p>
            <a:pPr>
              <a:defRPr/>
            </a:pPr>
            <a:endParaRPr lang="es-ES"/>
          </a:p>
        </p:txBody>
      </p:sp>
      <p:sp>
        <p:nvSpPr>
          <p:cNvPr id="12291" name="Rectangle 3"/>
          <p:cNvSpPr>
            <a:spLocks noGrp="1" noChangeArrowheads="1"/>
          </p:cNvSpPr>
          <p:nvPr>
            <p:ph type="dt" sz="quarter" idx="1"/>
          </p:nvPr>
        </p:nvSpPr>
        <p:spPr bwMode="auto">
          <a:xfrm>
            <a:off x="3851275" y="0"/>
            <a:ext cx="2946400" cy="494266"/>
          </a:xfrm>
          <a:prstGeom prst="rect">
            <a:avLst/>
          </a:prstGeom>
          <a:noFill/>
          <a:ln w="9525">
            <a:noFill/>
            <a:miter lim="800000"/>
            <a:headEnd/>
            <a:tailEnd/>
          </a:ln>
          <a:effectLst/>
        </p:spPr>
        <p:txBody>
          <a:bodyPr vert="horz" wrap="square" lIns="91516" tIns="45759" rIns="91516" bIns="45759" numCol="1" anchor="t" anchorCtr="0" compatLnSpc="1">
            <a:prstTxWarp prst="textNoShape">
              <a:avLst/>
            </a:prstTxWarp>
          </a:bodyPr>
          <a:lstStyle>
            <a:lvl1pPr algn="r" defTabSz="915988" eaLnBrk="0" hangingPunct="0">
              <a:buClr>
                <a:schemeClr val="tx2"/>
              </a:buClr>
              <a:buSzPct val="100000"/>
              <a:buFont typeface="Times New Roman" pitchFamily="18" charset="0"/>
              <a:buNone/>
              <a:defRPr sz="1200" b="0"/>
            </a:lvl1pPr>
          </a:lstStyle>
          <a:p>
            <a:pPr>
              <a:defRPr/>
            </a:pPr>
            <a:endParaRPr lang="es-ES"/>
          </a:p>
        </p:txBody>
      </p:sp>
      <p:sp>
        <p:nvSpPr>
          <p:cNvPr id="12292" name="Rectangle 4"/>
          <p:cNvSpPr>
            <a:spLocks noGrp="1" noChangeArrowheads="1"/>
          </p:cNvSpPr>
          <p:nvPr>
            <p:ph type="ftr" sz="quarter" idx="2"/>
          </p:nvPr>
        </p:nvSpPr>
        <p:spPr bwMode="auto">
          <a:xfrm>
            <a:off x="0" y="9379984"/>
            <a:ext cx="2946400" cy="494266"/>
          </a:xfrm>
          <a:prstGeom prst="rect">
            <a:avLst/>
          </a:prstGeom>
          <a:noFill/>
          <a:ln w="9525">
            <a:noFill/>
            <a:miter lim="800000"/>
            <a:headEnd/>
            <a:tailEnd/>
          </a:ln>
          <a:effectLst/>
        </p:spPr>
        <p:txBody>
          <a:bodyPr vert="horz" wrap="square" lIns="91516" tIns="45759" rIns="91516" bIns="45759" numCol="1" anchor="b" anchorCtr="0" compatLnSpc="1">
            <a:prstTxWarp prst="textNoShape">
              <a:avLst/>
            </a:prstTxWarp>
          </a:bodyPr>
          <a:lstStyle>
            <a:lvl1pPr defTabSz="915988" eaLnBrk="0" hangingPunct="0">
              <a:buClr>
                <a:schemeClr val="tx2"/>
              </a:buClr>
              <a:buSzPct val="100000"/>
              <a:buFont typeface="Times New Roman" pitchFamily="18" charset="0"/>
              <a:buNone/>
              <a:defRPr sz="1200" b="0"/>
            </a:lvl1pPr>
          </a:lstStyle>
          <a:p>
            <a:pPr>
              <a:defRPr/>
            </a:pPr>
            <a:endParaRPr lang="es-ES"/>
          </a:p>
        </p:txBody>
      </p:sp>
      <p:sp>
        <p:nvSpPr>
          <p:cNvPr id="12293" name="Rectangle 5"/>
          <p:cNvSpPr>
            <a:spLocks noGrp="1" noChangeArrowheads="1"/>
          </p:cNvSpPr>
          <p:nvPr>
            <p:ph type="sldNum" sz="quarter" idx="3"/>
          </p:nvPr>
        </p:nvSpPr>
        <p:spPr bwMode="auto">
          <a:xfrm>
            <a:off x="3851275" y="9379984"/>
            <a:ext cx="2946400" cy="494266"/>
          </a:xfrm>
          <a:prstGeom prst="rect">
            <a:avLst/>
          </a:prstGeom>
          <a:noFill/>
          <a:ln w="9525">
            <a:noFill/>
            <a:miter lim="800000"/>
            <a:headEnd/>
            <a:tailEnd/>
          </a:ln>
          <a:effectLst/>
        </p:spPr>
        <p:txBody>
          <a:bodyPr vert="horz" wrap="square" lIns="91516" tIns="45759" rIns="91516" bIns="45759" numCol="1" anchor="b" anchorCtr="0" compatLnSpc="1">
            <a:prstTxWarp prst="textNoShape">
              <a:avLst/>
            </a:prstTxWarp>
          </a:bodyPr>
          <a:lstStyle>
            <a:lvl1pPr algn="r" defTabSz="915988" eaLnBrk="0" hangingPunct="0">
              <a:buClr>
                <a:schemeClr val="tx2"/>
              </a:buClr>
              <a:buSzPct val="100000"/>
              <a:buFont typeface="Times New Roman" pitchFamily="18" charset="0"/>
              <a:buNone/>
              <a:defRPr sz="1200" b="0"/>
            </a:lvl1pPr>
          </a:lstStyle>
          <a:p>
            <a:pPr>
              <a:defRPr/>
            </a:pPr>
            <a:fld id="{39C37C66-3E85-4E93-B1FA-9A57F855EA69}" type="slidenum">
              <a:rPr lang="de-AT"/>
              <a:pPr>
                <a:defRPr/>
              </a:pPr>
              <a:t>‹#›</a:t>
            </a:fld>
            <a:endParaRPr lang="de-AT"/>
          </a:p>
        </p:txBody>
      </p:sp>
    </p:spTree>
    <p:extLst>
      <p:ext uri="{BB962C8B-B14F-4D97-AF65-F5344CB8AC3E}">
        <p14:creationId xmlns:p14="http://schemas.microsoft.com/office/powerpoint/2010/main" val="67698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6400" cy="494266"/>
          </a:xfrm>
          <a:prstGeom prst="rect">
            <a:avLst/>
          </a:prstGeom>
          <a:noFill/>
          <a:ln w="9525">
            <a:noFill/>
            <a:miter lim="800000"/>
            <a:headEnd/>
            <a:tailEnd/>
          </a:ln>
          <a:effectLst/>
        </p:spPr>
        <p:txBody>
          <a:bodyPr vert="horz" wrap="square" lIns="91516" tIns="45759" rIns="91516" bIns="45759" numCol="1" anchor="t" anchorCtr="0" compatLnSpc="1">
            <a:prstTxWarp prst="textNoShape">
              <a:avLst/>
            </a:prstTxWarp>
          </a:bodyPr>
          <a:lstStyle>
            <a:lvl1pPr defTabSz="915988" eaLnBrk="0" hangingPunct="0">
              <a:defRPr sz="1200">
                <a:solidFill>
                  <a:srgbClr val="000000"/>
                </a:solidFill>
                <a:latin typeface="Times New Roman" pitchFamily="18" charset="0"/>
              </a:defRPr>
            </a:lvl1pPr>
          </a:lstStyle>
          <a:p>
            <a:pPr>
              <a:defRPr/>
            </a:pPr>
            <a:endParaRPr lang="es-ES"/>
          </a:p>
        </p:txBody>
      </p:sp>
      <p:sp>
        <p:nvSpPr>
          <p:cNvPr id="7171" name="Rectangle 3"/>
          <p:cNvSpPr>
            <a:spLocks noGrp="1" noChangeArrowheads="1"/>
          </p:cNvSpPr>
          <p:nvPr>
            <p:ph type="dt" idx="1"/>
          </p:nvPr>
        </p:nvSpPr>
        <p:spPr bwMode="auto">
          <a:xfrm>
            <a:off x="3851275" y="0"/>
            <a:ext cx="2946400" cy="494266"/>
          </a:xfrm>
          <a:prstGeom prst="rect">
            <a:avLst/>
          </a:prstGeom>
          <a:noFill/>
          <a:ln w="9525">
            <a:noFill/>
            <a:miter lim="800000"/>
            <a:headEnd/>
            <a:tailEnd/>
          </a:ln>
          <a:effectLst/>
        </p:spPr>
        <p:txBody>
          <a:bodyPr vert="horz" wrap="square" lIns="91516" tIns="45759" rIns="91516" bIns="45759" numCol="1" anchor="t" anchorCtr="0" compatLnSpc="1">
            <a:prstTxWarp prst="textNoShape">
              <a:avLst/>
            </a:prstTxWarp>
          </a:bodyPr>
          <a:lstStyle>
            <a:lvl1pPr algn="r" defTabSz="915988" eaLnBrk="0" hangingPunct="0">
              <a:defRPr sz="1200">
                <a:solidFill>
                  <a:srgbClr val="000000"/>
                </a:solidFill>
                <a:latin typeface="Times New Roman" pitchFamily="18" charset="0"/>
              </a:defRPr>
            </a:lvl1pPr>
          </a:lstStyle>
          <a:p>
            <a:pPr>
              <a:defRPr/>
            </a:pPr>
            <a:endParaRPr lang="es-ES"/>
          </a:p>
        </p:txBody>
      </p:sp>
      <p:sp>
        <p:nvSpPr>
          <p:cNvPr id="20484" name="Rectangle 4"/>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906463" y="4689993"/>
            <a:ext cx="4984750" cy="4443649"/>
          </a:xfrm>
          <a:prstGeom prst="rect">
            <a:avLst/>
          </a:prstGeom>
          <a:noFill/>
          <a:ln w="9525">
            <a:noFill/>
            <a:miter lim="800000"/>
            <a:headEnd/>
            <a:tailEnd/>
          </a:ln>
          <a:effectLst/>
        </p:spPr>
        <p:txBody>
          <a:bodyPr vert="horz" wrap="square" lIns="91516" tIns="45759" rIns="91516" bIns="45759" numCol="1" anchor="t" anchorCtr="0" compatLnSpc="1">
            <a:prstTxWarp prst="textNoShape">
              <a:avLst/>
            </a:prstTxWarp>
          </a:bodyPr>
          <a:lstStyle/>
          <a:p>
            <a:pPr lvl="0"/>
            <a:r>
              <a:rPr lang="de-AT" noProof="0" smtClean="0"/>
              <a:t>Klicken Sie, um die Formate des Vorlagentextes zu bearbeiten</a:t>
            </a:r>
          </a:p>
          <a:p>
            <a:pPr lvl="1"/>
            <a:r>
              <a:rPr lang="de-AT" noProof="0" smtClean="0"/>
              <a:t>Zweite Ebene</a:t>
            </a:r>
          </a:p>
          <a:p>
            <a:pPr lvl="2"/>
            <a:r>
              <a:rPr lang="de-AT" noProof="0" smtClean="0"/>
              <a:t>Dritte Ebene</a:t>
            </a:r>
          </a:p>
          <a:p>
            <a:pPr lvl="3"/>
            <a:r>
              <a:rPr lang="de-AT" noProof="0" smtClean="0"/>
              <a:t>Vierte Ebene</a:t>
            </a:r>
          </a:p>
          <a:p>
            <a:pPr lvl="4"/>
            <a:r>
              <a:rPr lang="de-AT" noProof="0" smtClean="0"/>
              <a:t>Fünfte Ebene</a:t>
            </a:r>
          </a:p>
        </p:txBody>
      </p:sp>
      <p:sp>
        <p:nvSpPr>
          <p:cNvPr id="7174" name="Rectangle 6"/>
          <p:cNvSpPr>
            <a:spLocks noGrp="1" noChangeArrowheads="1"/>
          </p:cNvSpPr>
          <p:nvPr>
            <p:ph type="ftr" sz="quarter" idx="4"/>
          </p:nvPr>
        </p:nvSpPr>
        <p:spPr bwMode="auto">
          <a:xfrm>
            <a:off x="0" y="9379984"/>
            <a:ext cx="2946400" cy="494266"/>
          </a:xfrm>
          <a:prstGeom prst="rect">
            <a:avLst/>
          </a:prstGeom>
          <a:noFill/>
          <a:ln w="9525">
            <a:noFill/>
            <a:miter lim="800000"/>
            <a:headEnd/>
            <a:tailEnd/>
          </a:ln>
          <a:effectLst/>
        </p:spPr>
        <p:txBody>
          <a:bodyPr vert="horz" wrap="square" lIns="91516" tIns="45759" rIns="91516" bIns="45759" numCol="1" anchor="b" anchorCtr="0" compatLnSpc="1">
            <a:prstTxWarp prst="textNoShape">
              <a:avLst/>
            </a:prstTxWarp>
          </a:bodyPr>
          <a:lstStyle>
            <a:lvl1pPr defTabSz="915988" eaLnBrk="0" hangingPunct="0">
              <a:defRPr sz="1200">
                <a:solidFill>
                  <a:srgbClr val="000000"/>
                </a:solidFill>
                <a:latin typeface="Times New Roman" pitchFamily="18" charset="0"/>
              </a:defRPr>
            </a:lvl1pPr>
          </a:lstStyle>
          <a:p>
            <a:pPr>
              <a:defRPr/>
            </a:pPr>
            <a:endParaRPr lang="es-ES"/>
          </a:p>
        </p:txBody>
      </p:sp>
      <p:sp>
        <p:nvSpPr>
          <p:cNvPr id="7175" name="Rectangle 7"/>
          <p:cNvSpPr>
            <a:spLocks noGrp="1" noChangeArrowheads="1"/>
          </p:cNvSpPr>
          <p:nvPr>
            <p:ph type="sldNum" sz="quarter" idx="5"/>
          </p:nvPr>
        </p:nvSpPr>
        <p:spPr bwMode="auto">
          <a:xfrm>
            <a:off x="3851275" y="9379984"/>
            <a:ext cx="2946400" cy="494266"/>
          </a:xfrm>
          <a:prstGeom prst="rect">
            <a:avLst/>
          </a:prstGeom>
          <a:noFill/>
          <a:ln w="9525">
            <a:noFill/>
            <a:miter lim="800000"/>
            <a:headEnd/>
            <a:tailEnd/>
          </a:ln>
          <a:effectLst/>
        </p:spPr>
        <p:txBody>
          <a:bodyPr vert="horz" wrap="square" lIns="91516" tIns="45759" rIns="91516" bIns="45759" numCol="1" anchor="b" anchorCtr="0" compatLnSpc="1">
            <a:prstTxWarp prst="textNoShape">
              <a:avLst/>
            </a:prstTxWarp>
          </a:bodyPr>
          <a:lstStyle>
            <a:lvl1pPr algn="r" defTabSz="915988" eaLnBrk="0" hangingPunct="0">
              <a:defRPr sz="1200">
                <a:solidFill>
                  <a:srgbClr val="000000"/>
                </a:solidFill>
                <a:latin typeface="Times New Roman" pitchFamily="18" charset="0"/>
              </a:defRPr>
            </a:lvl1pPr>
          </a:lstStyle>
          <a:p>
            <a:pPr>
              <a:defRPr/>
            </a:pPr>
            <a:fld id="{B9BD426E-5311-4DE4-B062-B5F88D8CE4CB}" type="slidenum">
              <a:rPr lang="de-AT"/>
              <a:pPr>
                <a:defRPr/>
              </a:pPr>
              <a:t>‹#›</a:t>
            </a:fld>
            <a:endParaRPr lang="de-AT"/>
          </a:p>
        </p:txBody>
      </p:sp>
    </p:spTree>
    <p:extLst>
      <p:ext uri="{BB962C8B-B14F-4D97-AF65-F5344CB8AC3E}">
        <p14:creationId xmlns:p14="http://schemas.microsoft.com/office/powerpoint/2010/main" val="3330098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6F9BF7E0-278B-42AB-A81A-A9FBE508E9BC}" type="slidenum">
              <a:rPr lang="de-AT" sz="1200" smtClean="0">
                <a:solidFill>
                  <a:srgbClr val="000000"/>
                </a:solidFill>
                <a:latin typeface="Times New Roman" pitchFamily="18" charset="0"/>
              </a:rPr>
              <a:pPr/>
              <a:t>1</a:t>
            </a:fld>
            <a:endParaRPr lang="de-AT" sz="1200" smtClean="0">
              <a:solidFill>
                <a:srgbClr val="000000"/>
              </a:solidFill>
              <a:latin typeface="Times New Roman" pitchFamily="18"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2</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3</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11</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Line 4"/>
          <p:cNvSpPr>
            <a:spLocks noChangeShapeType="1"/>
          </p:cNvSpPr>
          <p:nvPr/>
        </p:nvSpPr>
        <p:spPr bwMode="auto">
          <a:xfrm>
            <a:off x="838200" y="5257800"/>
            <a:ext cx="7543800" cy="0"/>
          </a:xfrm>
          <a:prstGeom prst="line">
            <a:avLst/>
          </a:prstGeom>
          <a:noFill/>
          <a:ln w="19050">
            <a:solidFill>
              <a:srgbClr val="F2E674"/>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pic>
        <p:nvPicPr>
          <p:cNvPr id="5" name="Picture 17" descr="CABI8VB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7544" y="1268760"/>
            <a:ext cx="1430062" cy="1115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8" descr="courbe_et_logo_2_-_format_horizontal_copie"/>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703869" y="1471313"/>
            <a:ext cx="4116603" cy="6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sz="quarter"/>
          </p:nvPr>
        </p:nvSpPr>
        <p:spPr>
          <a:xfrm>
            <a:off x="762000" y="3962400"/>
            <a:ext cx="7524750" cy="809625"/>
          </a:xfrm>
        </p:spPr>
        <p:txBody>
          <a:bodyPr/>
          <a:lstStyle>
            <a:lvl1pPr>
              <a:defRPr sz="3600"/>
            </a:lvl1pPr>
          </a:lstStyle>
          <a:p>
            <a:r>
              <a:rPr lang="nl-NL"/>
              <a:t>WG/TF [...] [...]th Meeting</a:t>
            </a:r>
          </a:p>
        </p:txBody>
      </p:sp>
      <p:sp>
        <p:nvSpPr>
          <p:cNvPr id="4099" name="Rectangle 3"/>
          <p:cNvSpPr>
            <a:spLocks noGrp="1" noChangeArrowheads="1"/>
          </p:cNvSpPr>
          <p:nvPr>
            <p:ph type="subTitle" sz="quarter" idx="1"/>
          </p:nvPr>
        </p:nvSpPr>
        <p:spPr>
          <a:xfrm>
            <a:off x="838200" y="5334000"/>
            <a:ext cx="4992688" cy="990600"/>
          </a:xfrm>
        </p:spPr>
        <p:txBody>
          <a:bodyPr/>
          <a:lstStyle>
            <a:lvl1pPr marL="0" indent="0" defTabSz="571500">
              <a:defRPr b="1"/>
            </a:lvl1pPr>
          </a:lstStyle>
          <a:p>
            <a:r>
              <a:rPr lang="nl-NL"/>
              <a:t>[Venue]</a:t>
            </a:r>
          </a:p>
          <a:p>
            <a:r>
              <a:rPr lang="nl-NL"/>
              <a:t>[Date]</a:t>
            </a:r>
          </a:p>
        </p:txBody>
      </p:sp>
      <p:pic>
        <p:nvPicPr>
          <p:cNvPr id="7" name="Picture 11" descr="REN"/>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313282" y="1471313"/>
            <a:ext cx="1970686" cy="635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noChangeArrowheads="1"/>
          </p:cNvPicPr>
          <p:nvPr userDrawn="1"/>
        </p:nvPicPr>
        <p:blipFill>
          <a:blip r:embed="rId5" cstate="print"/>
          <a:srcRect/>
          <a:stretch>
            <a:fillRect/>
          </a:stretch>
        </p:blipFill>
        <p:spPr bwMode="auto">
          <a:xfrm>
            <a:off x="7668344" y="1628800"/>
            <a:ext cx="1009650" cy="428625"/>
          </a:xfrm>
          <a:prstGeom prst="rect">
            <a:avLst/>
          </a:prstGeom>
          <a:noFill/>
          <a:ln w="9525">
            <a:noFill/>
            <a:miter lim="800000"/>
            <a:headEnd/>
            <a:tailEnd/>
          </a:ln>
        </p:spPr>
      </p:pic>
    </p:spTree>
    <p:extLst>
      <p:ext uri="{BB962C8B-B14F-4D97-AF65-F5344CB8AC3E}">
        <p14:creationId xmlns:p14="http://schemas.microsoft.com/office/powerpoint/2010/main" val="95075390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0075" y="332656"/>
            <a:ext cx="8332788" cy="365125"/>
          </a:xfrm>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a:xfrm>
            <a:off x="591106" y="836712"/>
            <a:ext cx="8332788" cy="476885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pic>
        <p:nvPicPr>
          <p:cNvPr id="4" name="Picture 2"/>
          <p:cNvPicPr>
            <a:picLocks noChangeAspect="1" noChangeArrowheads="1"/>
          </p:cNvPicPr>
          <p:nvPr userDrawn="1"/>
        </p:nvPicPr>
        <p:blipFill>
          <a:blip r:embed="rId2" cstate="print"/>
          <a:srcRect/>
          <a:stretch>
            <a:fillRect/>
          </a:stretch>
        </p:blipFill>
        <p:spPr bwMode="auto">
          <a:xfrm>
            <a:off x="3841626" y="6373514"/>
            <a:ext cx="504825" cy="214313"/>
          </a:xfrm>
          <a:prstGeom prst="rect">
            <a:avLst/>
          </a:prstGeom>
          <a:noFill/>
          <a:ln w="9525">
            <a:noFill/>
            <a:miter lim="800000"/>
            <a:headEnd/>
            <a:tailEnd/>
          </a:ln>
        </p:spPr>
      </p:pic>
    </p:spTree>
    <p:extLst>
      <p:ext uri="{BB962C8B-B14F-4D97-AF65-F5344CB8AC3E}">
        <p14:creationId xmlns:p14="http://schemas.microsoft.com/office/powerpoint/2010/main" val="3701757676"/>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0075" y="312738"/>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GB" smtClean="0"/>
              <a:t>Title text</a:t>
            </a:r>
          </a:p>
        </p:txBody>
      </p:sp>
      <p:sp>
        <p:nvSpPr>
          <p:cNvPr id="1027" name="Rectangle 3"/>
          <p:cNvSpPr>
            <a:spLocks noGrp="1" noChangeArrowheads="1"/>
          </p:cNvSpPr>
          <p:nvPr>
            <p:ph type="body" idx="1"/>
          </p:nvPr>
        </p:nvSpPr>
        <p:spPr bwMode="auto">
          <a:xfrm>
            <a:off x="600075" y="981075"/>
            <a:ext cx="8332788" cy="500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smtClean="0"/>
              <a:t>Text</a:t>
            </a:r>
          </a:p>
          <a:p>
            <a:pPr lvl="1"/>
            <a:r>
              <a:rPr lang="nl-NL" smtClean="0"/>
              <a:t>bullet 1</a:t>
            </a:r>
          </a:p>
          <a:p>
            <a:pPr lvl="2"/>
            <a:r>
              <a:rPr lang="nl-NL" smtClean="0"/>
              <a:t>bullet 2</a:t>
            </a:r>
          </a:p>
          <a:p>
            <a:pPr lvl="3"/>
            <a:r>
              <a:rPr lang="nl-NL" smtClean="0"/>
              <a:t>bullet 3</a:t>
            </a:r>
          </a:p>
          <a:p>
            <a:pPr lvl="4"/>
            <a:r>
              <a:rPr lang="nl-NL" smtClean="0"/>
              <a:t>bullet 4</a:t>
            </a:r>
          </a:p>
        </p:txBody>
      </p:sp>
      <p:sp>
        <p:nvSpPr>
          <p:cNvPr id="1028" name="Line 4"/>
          <p:cNvSpPr>
            <a:spLocks noChangeShapeType="1"/>
          </p:cNvSpPr>
          <p:nvPr/>
        </p:nvSpPr>
        <p:spPr bwMode="auto">
          <a:xfrm>
            <a:off x="600075" y="765175"/>
            <a:ext cx="8315325" cy="0"/>
          </a:xfrm>
          <a:prstGeom prst="line">
            <a:avLst/>
          </a:prstGeom>
          <a:noFill/>
          <a:ln w="1905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sp>
        <p:nvSpPr>
          <p:cNvPr id="1029" name="Line 5"/>
          <p:cNvSpPr>
            <a:spLocks noChangeShapeType="1"/>
          </p:cNvSpPr>
          <p:nvPr/>
        </p:nvSpPr>
        <p:spPr bwMode="auto">
          <a:xfrm flipV="1">
            <a:off x="2362200" y="6165850"/>
            <a:ext cx="6553200" cy="0"/>
          </a:xfrm>
          <a:prstGeom prst="line">
            <a:avLst/>
          </a:prstGeom>
          <a:noFill/>
          <a:ln w="1905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sp>
        <p:nvSpPr>
          <p:cNvPr id="1030" name="Rectangle 7"/>
          <p:cNvSpPr>
            <a:spLocks noChangeArrowheads="1"/>
          </p:cNvSpPr>
          <p:nvPr/>
        </p:nvSpPr>
        <p:spPr bwMode="auto">
          <a:xfrm>
            <a:off x="8172450" y="6237288"/>
            <a:ext cx="720725"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p>
            <a:pPr algn="r" eaLnBrk="0" hangingPunct="0"/>
            <a:fld id="{D0DDD049-9357-431D-8AA0-5C85CCC3CBCD}" type="slidenum">
              <a:rPr lang="de-AT" sz="1100" b="0"/>
              <a:pPr algn="r" eaLnBrk="0" hangingPunct="0"/>
              <a:t>‹#›</a:t>
            </a:fld>
            <a:r>
              <a:rPr lang="de-AT" sz="1100" b="0">
                <a:latin typeface="Times New Roman" pitchFamily="18" charset="0"/>
              </a:rPr>
              <a:t> </a:t>
            </a:r>
          </a:p>
        </p:txBody>
      </p:sp>
      <p:pic>
        <p:nvPicPr>
          <p:cNvPr id="1031" name="Picture 22" descr="CABI8VB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4350" y="6156325"/>
            <a:ext cx="6985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24" descr="courbe_et_logo_2_-_format_horizontal_copi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44105" y="6256097"/>
            <a:ext cx="1439863"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1" descr="RE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47664" y="6256097"/>
            <a:ext cx="1008527" cy="344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796" r:id="rId1"/>
    <p:sldLayoutId id="2147483795" r:id="rId2"/>
  </p:sldLayoutIdLst>
  <p:transition/>
  <p:timing>
    <p:tnLst>
      <p:par>
        <p:cTn id="1" dur="indefinite" restart="never" nodeType="tmRoot"/>
      </p:par>
    </p:tnLst>
  </p:timing>
  <p:txStyles>
    <p:titleStyle>
      <a:lvl1pPr algn="l" defTabSz="571500" rtl="0" eaLnBrk="0" fontAlgn="base" hangingPunct="0">
        <a:spcBef>
          <a:spcPct val="0"/>
        </a:spcBef>
        <a:spcAft>
          <a:spcPct val="0"/>
        </a:spcAft>
        <a:defRPr sz="2800" b="1">
          <a:solidFill>
            <a:schemeClr val="bg1"/>
          </a:solidFill>
          <a:latin typeface="+mj-lt"/>
          <a:ea typeface="+mj-ea"/>
          <a:cs typeface="+mj-cs"/>
        </a:defRPr>
      </a:lvl1pPr>
      <a:lvl2pPr algn="l" defTabSz="571500" rtl="0" eaLnBrk="0" fontAlgn="base" hangingPunct="0">
        <a:spcBef>
          <a:spcPct val="0"/>
        </a:spcBef>
        <a:spcAft>
          <a:spcPct val="0"/>
        </a:spcAft>
        <a:defRPr sz="2800" b="1">
          <a:solidFill>
            <a:schemeClr val="bg1"/>
          </a:solidFill>
          <a:latin typeface="Arial" charset="0"/>
        </a:defRPr>
      </a:lvl2pPr>
      <a:lvl3pPr algn="l" defTabSz="571500" rtl="0" eaLnBrk="0" fontAlgn="base" hangingPunct="0">
        <a:spcBef>
          <a:spcPct val="0"/>
        </a:spcBef>
        <a:spcAft>
          <a:spcPct val="0"/>
        </a:spcAft>
        <a:defRPr sz="2800" b="1">
          <a:solidFill>
            <a:schemeClr val="bg1"/>
          </a:solidFill>
          <a:latin typeface="Arial" charset="0"/>
        </a:defRPr>
      </a:lvl3pPr>
      <a:lvl4pPr algn="l" defTabSz="571500" rtl="0" eaLnBrk="0" fontAlgn="base" hangingPunct="0">
        <a:spcBef>
          <a:spcPct val="0"/>
        </a:spcBef>
        <a:spcAft>
          <a:spcPct val="0"/>
        </a:spcAft>
        <a:defRPr sz="2800" b="1">
          <a:solidFill>
            <a:schemeClr val="bg1"/>
          </a:solidFill>
          <a:latin typeface="Arial" charset="0"/>
        </a:defRPr>
      </a:lvl4pPr>
      <a:lvl5pPr algn="l" defTabSz="571500" rtl="0" eaLnBrk="0" fontAlgn="base" hangingPunct="0">
        <a:spcBef>
          <a:spcPct val="0"/>
        </a:spcBef>
        <a:spcAft>
          <a:spcPct val="0"/>
        </a:spcAft>
        <a:defRPr sz="2800" b="1">
          <a:solidFill>
            <a:schemeClr val="bg1"/>
          </a:solidFill>
          <a:latin typeface="Arial" charset="0"/>
        </a:defRPr>
      </a:lvl5pPr>
      <a:lvl6pPr marL="457200" algn="l" defTabSz="571500" rtl="0" eaLnBrk="0" fontAlgn="base" hangingPunct="0">
        <a:spcBef>
          <a:spcPct val="0"/>
        </a:spcBef>
        <a:spcAft>
          <a:spcPct val="0"/>
        </a:spcAft>
        <a:defRPr sz="2800" b="1">
          <a:solidFill>
            <a:schemeClr val="bg1"/>
          </a:solidFill>
          <a:latin typeface="Arial" charset="0"/>
        </a:defRPr>
      </a:lvl6pPr>
      <a:lvl7pPr marL="914400" algn="l" defTabSz="571500" rtl="0" eaLnBrk="0" fontAlgn="base" hangingPunct="0">
        <a:spcBef>
          <a:spcPct val="0"/>
        </a:spcBef>
        <a:spcAft>
          <a:spcPct val="0"/>
        </a:spcAft>
        <a:defRPr sz="2800" b="1">
          <a:solidFill>
            <a:schemeClr val="bg1"/>
          </a:solidFill>
          <a:latin typeface="Arial" charset="0"/>
        </a:defRPr>
      </a:lvl7pPr>
      <a:lvl8pPr marL="1371600" algn="l" defTabSz="571500" rtl="0" eaLnBrk="0" fontAlgn="base" hangingPunct="0">
        <a:spcBef>
          <a:spcPct val="0"/>
        </a:spcBef>
        <a:spcAft>
          <a:spcPct val="0"/>
        </a:spcAft>
        <a:defRPr sz="2800" b="1">
          <a:solidFill>
            <a:schemeClr val="bg1"/>
          </a:solidFill>
          <a:latin typeface="Arial" charset="0"/>
        </a:defRPr>
      </a:lvl8pPr>
      <a:lvl9pPr marL="1828800" algn="l" defTabSz="571500" rtl="0" eaLnBrk="0" fontAlgn="base" hangingPunct="0">
        <a:spcBef>
          <a:spcPct val="0"/>
        </a:spcBef>
        <a:spcAft>
          <a:spcPct val="0"/>
        </a:spcAft>
        <a:defRPr sz="2800" b="1">
          <a:solidFill>
            <a:schemeClr val="bg1"/>
          </a:solidFill>
          <a:latin typeface="Arial" charset="0"/>
        </a:defRPr>
      </a:lvl9pPr>
    </p:titleStyle>
    <p:bodyStyle>
      <a:lvl1pPr marL="457200" indent="-457200" algn="l" defTabSz="336550" rtl="0" eaLnBrk="0" fontAlgn="base" hangingPunct="0">
        <a:spcBef>
          <a:spcPct val="50000"/>
        </a:spcBef>
        <a:spcAft>
          <a:spcPct val="0"/>
        </a:spcAft>
        <a:buClr>
          <a:schemeClr val="tx2"/>
        </a:buClr>
        <a:buSzPct val="120000"/>
        <a:buFont typeface="Arial" charset="0"/>
        <a:defRPr sz="2400">
          <a:solidFill>
            <a:schemeClr val="bg1"/>
          </a:solidFill>
          <a:latin typeface="+mn-lt"/>
          <a:ea typeface="+mn-ea"/>
          <a:cs typeface="+mn-cs"/>
        </a:defRPr>
      </a:lvl1pPr>
      <a:lvl2pPr marL="647700" indent="-457200" algn="l" defTabSz="336550" rtl="0" eaLnBrk="0" fontAlgn="base" hangingPunct="0">
        <a:spcBef>
          <a:spcPct val="35000"/>
        </a:spcBef>
        <a:spcAft>
          <a:spcPct val="0"/>
        </a:spcAft>
        <a:buClr>
          <a:schemeClr val="tx2"/>
        </a:buClr>
        <a:buSzPct val="120000"/>
        <a:buFont typeface="Symbol" pitchFamily="18" charset="2"/>
        <a:buChar char="·"/>
        <a:defRPr sz="2400">
          <a:solidFill>
            <a:schemeClr val="bg1"/>
          </a:solidFill>
          <a:latin typeface="+mn-lt"/>
        </a:defRPr>
      </a:lvl2pPr>
      <a:lvl3pPr marL="1047750" indent="-381000" algn="l" defTabSz="336550" rtl="0" eaLnBrk="0" fontAlgn="base" hangingPunct="0">
        <a:spcBef>
          <a:spcPct val="25000"/>
        </a:spcBef>
        <a:spcAft>
          <a:spcPct val="0"/>
        </a:spcAft>
        <a:buClr>
          <a:schemeClr val="tx2"/>
        </a:buClr>
        <a:buSzPct val="85000"/>
        <a:buFont typeface="Symbol" pitchFamily="18" charset="2"/>
        <a:buChar char="¨"/>
        <a:defRPr sz="2000">
          <a:solidFill>
            <a:schemeClr val="bg1"/>
          </a:solidFill>
          <a:latin typeface="+mn-lt"/>
        </a:defRPr>
      </a:lvl3pPr>
      <a:lvl4pPr marL="152400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4pPr>
      <a:lvl5pPr marL="20002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5pPr>
      <a:lvl6pPr marL="24574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6pPr>
      <a:lvl7pPr marL="29146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7pPr>
      <a:lvl8pPr marL="33718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8pPr>
      <a:lvl9pPr marL="38290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sz="quarter"/>
          </p:nvPr>
        </p:nvSpPr>
        <p:spPr/>
        <p:txBody>
          <a:bodyPr/>
          <a:lstStyle/>
          <a:p>
            <a:r>
              <a:rPr lang="de-DE" dirty="0" smtClean="0"/>
              <a:t/>
            </a:r>
            <a:br>
              <a:rPr lang="de-DE" dirty="0" smtClean="0"/>
            </a:br>
            <a:endParaRPr lang="de-DE" dirty="0" smtClean="0"/>
          </a:p>
        </p:txBody>
      </p:sp>
      <p:sp>
        <p:nvSpPr>
          <p:cNvPr id="3075" name="Rectangle 5"/>
          <p:cNvSpPr>
            <a:spLocks noGrp="1" noChangeArrowheads="1"/>
          </p:cNvSpPr>
          <p:nvPr>
            <p:ph type="subTitle" sz="quarter" idx="1"/>
          </p:nvPr>
        </p:nvSpPr>
        <p:spPr>
          <a:xfrm>
            <a:off x="838200" y="5410200"/>
            <a:ext cx="7405688" cy="733425"/>
          </a:xfrm>
        </p:spPr>
        <p:txBody>
          <a:bodyPr/>
          <a:lstStyle/>
          <a:p>
            <a:pPr algn="ctr"/>
            <a:r>
              <a:rPr lang="en-US" sz="2000" dirty="0" smtClean="0"/>
              <a:t>26</a:t>
            </a:r>
            <a:r>
              <a:rPr lang="en-US" sz="2000" baseline="30000" dirty="0" smtClean="0"/>
              <a:t>th</a:t>
            </a:r>
            <a:r>
              <a:rPr lang="en-US" sz="2000" dirty="0" smtClean="0"/>
              <a:t> </a:t>
            </a:r>
            <a:r>
              <a:rPr lang="en-US" sz="2000" dirty="0"/>
              <a:t>IG meeting</a:t>
            </a:r>
          </a:p>
          <a:p>
            <a:pPr algn="ctr"/>
            <a:r>
              <a:rPr lang="en-US" sz="2000" dirty="0">
                <a:solidFill>
                  <a:schemeClr val="tx2"/>
                </a:solidFill>
              </a:rPr>
              <a:t>2</a:t>
            </a:r>
            <a:r>
              <a:rPr lang="en-US" sz="2000" dirty="0" smtClean="0">
                <a:solidFill>
                  <a:schemeClr val="tx2"/>
                </a:solidFill>
              </a:rPr>
              <a:t>3</a:t>
            </a:r>
            <a:r>
              <a:rPr lang="en-US" sz="2000" baseline="30000" dirty="0" smtClean="0">
                <a:solidFill>
                  <a:schemeClr val="tx2"/>
                </a:solidFill>
              </a:rPr>
              <a:t>th</a:t>
            </a:r>
            <a:r>
              <a:rPr lang="en-US" sz="2000" dirty="0" smtClean="0">
                <a:solidFill>
                  <a:schemeClr val="tx2"/>
                </a:solidFill>
              </a:rPr>
              <a:t> January 2014</a:t>
            </a:r>
          </a:p>
        </p:txBody>
      </p:sp>
      <p:sp>
        <p:nvSpPr>
          <p:cNvPr id="3076" name="Text Box 3"/>
          <p:cNvSpPr txBox="1">
            <a:spLocks noChangeArrowheads="1"/>
          </p:cNvSpPr>
          <p:nvPr/>
        </p:nvSpPr>
        <p:spPr bwMode="blackWhite">
          <a:xfrm>
            <a:off x="762000" y="4724400"/>
            <a:ext cx="7620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type="none" w="med" len="lg"/>
              </a14:hiddenLine>
            </a:ext>
          </a:extLst>
        </p:spPr>
        <p:txBody>
          <a:bodyPr lIns="0" tIns="0" rIns="0" bIns="0">
            <a:spAutoFit/>
          </a:bodyPr>
          <a:lstStyle>
            <a:lvl1pPr eaLnBrk="0" hangingPunct="0">
              <a:defRPr sz="2400" b="1">
                <a:solidFill>
                  <a:schemeClr val="bg1"/>
                </a:solidFill>
                <a:latin typeface="Arial" charset="0"/>
                <a:cs typeface="Arial" charset="0"/>
              </a:defRPr>
            </a:lvl1pPr>
            <a:lvl2pPr marL="742950" indent="-285750" eaLnBrk="0" hangingPunct="0">
              <a:defRPr sz="2400" b="1">
                <a:solidFill>
                  <a:schemeClr val="bg1"/>
                </a:solidFill>
                <a:latin typeface="Arial" charset="0"/>
                <a:cs typeface="Arial" charset="0"/>
              </a:defRPr>
            </a:lvl2pPr>
            <a:lvl3pPr marL="1143000" indent="-228600" eaLnBrk="0" hangingPunct="0">
              <a:defRPr sz="2400" b="1">
                <a:solidFill>
                  <a:schemeClr val="bg1"/>
                </a:solidFill>
                <a:latin typeface="Arial" charset="0"/>
                <a:cs typeface="Arial" charset="0"/>
              </a:defRPr>
            </a:lvl3pPr>
            <a:lvl4pPr marL="1600200" indent="-228600" eaLnBrk="0" hangingPunct="0">
              <a:defRPr sz="2400" b="1">
                <a:solidFill>
                  <a:schemeClr val="bg1"/>
                </a:solidFill>
                <a:latin typeface="Arial" charset="0"/>
                <a:cs typeface="Arial" charset="0"/>
              </a:defRPr>
            </a:lvl4pPr>
            <a:lvl5pPr marL="2057400" indent="-228600" eaLnBrk="0" hangingPunct="0">
              <a:defRPr sz="2400" b="1">
                <a:solidFill>
                  <a:schemeClr val="bg1"/>
                </a:solidFill>
                <a:latin typeface="Arial" charset="0"/>
                <a:cs typeface="Arial" charset="0"/>
              </a:defRPr>
            </a:lvl5pPr>
            <a:lvl6pPr marL="2514600" indent="-228600" eaLnBrk="0" fontAlgn="base" hangingPunct="0">
              <a:spcBef>
                <a:spcPct val="0"/>
              </a:spcBef>
              <a:spcAft>
                <a:spcPct val="0"/>
              </a:spcAft>
              <a:defRPr sz="2400" b="1">
                <a:solidFill>
                  <a:schemeClr val="bg1"/>
                </a:solidFill>
                <a:latin typeface="Arial" charset="0"/>
                <a:cs typeface="Arial" charset="0"/>
              </a:defRPr>
            </a:lvl6pPr>
            <a:lvl7pPr marL="2971800" indent="-228600" eaLnBrk="0" fontAlgn="base" hangingPunct="0">
              <a:spcBef>
                <a:spcPct val="0"/>
              </a:spcBef>
              <a:spcAft>
                <a:spcPct val="0"/>
              </a:spcAft>
              <a:defRPr sz="2400" b="1">
                <a:solidFill>
                  <a:schemeClr val="bg1"/>
                </a:solidFill>
                <a:latin typeface="Arial" charset="0"/>
                <a:cs typeface="Arial" charset="0"/>
              </a:defRPr>
            </a:lvl7pPr>
            <a:lvl8pPr marL="3429000" indent="-228600" eaLnBrk="0" fontAlgn="base" hangingPunct="0">
              <a:spcBef>
                <a:spcPct val="0"/>
              </a:spcBef>
              <a:spcAft>
                <a:spcPct val="0"/>
              </a:spcAft>
              <a:defRPr sz="2400" b="1">
                <a:solidFill>
                  <a:schemeClr val="bg1"/>
                </a:solidFill>
                <a:latin typeface="Arial" charset="0"/>
                <a:cs typeface="Arial" charset="0"/>
              </a:defRPr>
            </a:lvl8pPr>
            <a:lvl9pPr marL="3886200" indent="-228600" eaLnBrk="0" fontAlgn="base" hangingPunct="0">
              <a:spcBef>
                <a:spcPct val="0"/>
              </a:spcBef>
              <a:spcAft>
                <a:spcPct val="0"/>
              </a:spcAft>
              <a:defRPr sz="2400" b="1">
                <a:solidFill>
                  <a:schemeClr val="bg1"/>
                </a:solidFill>
                <a:latin typeface="Arial" charset="0"/>
                <a:cs typeface="Arial" charset="0"/>
              </a:defRPr>
            </a:lvl9pPr>
          </a:lstStyle>
          <a:p>
            <a:pPr algn="ctr">
              <a:spcBef>
                <a:spcPct val="50000"/>
              </a:spcBef>
            </a:pPr>
            <a:endParaRPr lang="en-US">
              <a:solidFill>
                <a:srgbClr val="000000"/>
              </a:solidFill>
              <a:latin typeface="Times New Roman" pitchFamily="18" charset="0"/>
            </a:endParaRPr>
          </a:p>
        </p:txBody>
      </p:sp>
      <p:sp>
        <p:nvSpPr>
          <p:cNvPr id="3077" name="Rectangle 6"/>
          <p:cNvSpPr>
            <a:spLocks noChangeArrowheads="1"/>
          </p:cNvSpPr>
          <p:nvPr/>
        </p:nvSpPr>
        <p:spPr bwMode="auto">
          <a:xfrm>
            <a:off x="958850" y="3200400"/>
            <a:ext cx="720090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571500" eaLnBrk="0" hangingPunct="0">
              <a:lnSpc>
                <a:spcPct val="120000"/>
              </a:lnSpc>
            </a:pPr>
            <a:r>
              <a:rPr lang="en-GB" sz="3000" dirty="0" err="1" smtClean="0"/>
              <a:t>Enagás</a:t>
            </a:r>
            <a:r>
              <a:rPr lang="en-GB" sz="3000" dirty="0" smtClean="0"/>
              <a:t>, REN and </a:t>
            </a:r>
            <a:r>
              <a:rPr lang="en-GB" sz="3000" dirty="0"/>
              <a:t>TIGF</a:t>
            </a:r>
          </a:p>
          <a:p>
            <a:pPr algn="ctr" defTabSz="571500" eaLnBrk="0" hangingPunct="0">
              <a:lnSpc>
                <a:spcPct val="120000"/>
              </a:lnSpc>
            </a:pPr>
            <a:r>
              <a:rPr lang="en-GB" sz="3000" dirty="0" smtClean="0">
                <a:solidFill>
                  <a:schemeClr val="tx2"/>
                </a:solidFill>
              </a:rPr>
              <a:t>Issues to be discussed</a:t>
            </a:r>
            <a:endParaRPr lang="en-GB" sz="3000" dirty="0">
              <a:solidFill>
                <a:schemeClr val="tx2"/>
              </a:solidFill>
            </a:endParaRPr>
          </a:p>
          <a:p>
            <a:pPr algn="ctr" defTabSz="571500" eaLnBrk="0" hangingPunct="0">
              <a:lnSpc>
                <a:spcPct val="120000"/>
              </a:lnSpc>
            </a:pPr>
            <a:endParaRPr lang="en-GB" sz="30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sz="2500" dirty="0"/>
              <a:t>8</a:t>
            </a:r>
            <a:r>
              <a:rPr lang="es-ES_tradnl" sz="2500" dirty="0" smtClean="0"/>
              <a:t>. </a:t>
            </a:r>
            <a:r>
              <a:rPr lang="es-ES_tradnl" sz="2500" dirty="0" err="1" smtClean="0"/>
              <a:t>Stakeholders</a:t>
            </a:r>
            <a:r>
              <a:rPr lang="es-ES_tradnl" sz="2500" dirty="0" smtClean="0"/>
              <a:t>´ </a:t>
            </a:r>
            <a:r>
              <a:rPr lang="es-ES_tradnl" sz="2500" dirty="0" err="1" smtClean="0"/>
              <a:t>information</a:t>
            </a:r>
            <a:endParaRPr lang="es-ES" sz="2500" dirty="0"/>
          </a:p>
        </p:txBody>
      </p:sp>
      <p:sp>
        <p:nvSpPr>
          <p:cNvPr id="4" name="3 CuadroTexto"/>
          <p:cNvSpPr txBox="1"/>
          <p:nvPr/>
        </p:nvSpPr>
        <p:spPr>
          <a:xfrm>
            <a:off x="539551" y="920328"/>
            <a:ext cx="8393311" cy="4278094"/>
          </a:xfrm>
          <a:prstGeom prst="rect">
            <a:avLst/>
          </a:prstGeom>
          <a:noFill/>
        </p:spPr>
        <p:txBody>
          <a:bodyPr wrap="square" rtlCol="0">
            <a:spAutoFit/>
          </a:bodyPr>
          <a:lstStyle/>
          <a:p>
            <a:pPr>
              <a:spcBef>
                <a:spcPts val="600"/>
              </a:spcBef>
              <a:spcAft>
                <a:spcPts val="600"/>
              </a:spcAft>
            </a:pPr>
            <a:r>
              <a:rPr lang="en-GB" sz="2000" dirty="0" smtClean="0">
                <a:solidFill>
                  <a:schemeClr val="tx2"/>
                </a:solidFill>
              </a:rPr>
              <a:t>Proposed calendar</a:t>
            </a:r>
            <a:endParaRPr lang="en-GB" sz="2000" dirty="0" smtClean="0"/>
          </a:p>
          <a:p>
            <a:pPr marL="342900" lvl="1" indent="-342900">
              <a:spcBef>
                <a:spcPts val="600"/>
              </a:spcBef>
              <a:spcAft>
                <a:spcPts val="600"/>
              </a:spcAft>
              <a:buClr>
                <a:schemeClr val="tx2"/>
              </a:buClr>
              <a:buFont typeface="Arial" pitchFamily="34" charset="0"/>
              <a:buChar char="•"/>
            </a:pPr>
            <a:r>
              <a:rPr lang="en-GB" sz="1800" b="0" dirty="0"/>
              <a:t>3  </a:t>
            </a:r>
            <a:r>
              <a:rPr lang="en-GB" sz="1800" b="0" dirty="0" smtClean="0"/>
              <a:t>February:  </a:t>
            </a:r>
          </a:p>
          <a:p>
            <a:pPr marL="800100" lvl="2" indent="-342900">
              <a:spcBef>
                <a:spcPts val="600"/>
              </a:spcBef>
              <a:spcAft>
                <a:spcPts val="600"/>
              </a:spcAft>
              <a:buClr>
                <a:schemeClr val="tx2"/>
              </a:buClr>
              <a:buFont typeface="Arial" pitchFamily="34" charset="0"/>
              <a:buChar char="•"/>
            </a:pPr>
            <a:r>
              <a:rPr lang="en-GB" sz="1800" b="0" dirty="0" smtClean="0"/>
              <a:t>Publication </a:t>
            </a:r>
            <a:r>
              <a:rPr lang="en-GB" sz="1800" b="0" dirty="0"/>
              <a:t>of the </a:t>
            </a:r>
            <a:r>
              <a:rPr lang="en-GB" sz="1800" b="0" dirty="0" smtClean="0"/>
              <a:t>annual capacities on </a:t>
            </a:r>
            <a:r>
              <a:rPr lang="en-GB" sz="1800" b="0" dirty="0"/>
              <a:t>PRISMA and on the TSOs webpages.</a:t>
            </a:r>
          </a:p>
          <a:p>
            <a:pPr marL="342900" indent="-342900">
              <a:spcBef>
                <a:spcPts val="600"/>
              </a:spcBef>
              <a:spcAft>
                <a:spcPts val="600"/>
              </a:spcAft>
              <a:buClr>
                <a:schemeClr val="tx2"/>
              </a:buClr>
              <a:buFont typeface="Arial" pitchFamily="34" charset="0"/>
              <a:buChar char="•"/>
            </a:pPr>
            <a:r>
              <a:rPr lang="en-GB" sz="1800" b="0" dirty="0"/>
              <a:t>February:</a:t>
            </a:r>
          </a:p>
          <a:p>
            <a:pPr marL="800100" lvl="1" indent="-342900">
              <a:spcBef>
                <a:spcPts val="600"/>
              </a:spcBef>
              <a:spcAft>
                <a:spcPts val="600"/>
              </a:spcAft>
              <a:buClr>
                <a:schemeClr val="tx2"/>
              </a:buClr>
              <a:buFont typeface="Arial" pitchFamily="34" charset="0"/>
              <a:buChar char="•"/>
            </a:pPr>
            <a:r>
              <a:rPr lang="en-GB" sz="1800" b="0" dirty="0"/>
              <a:t>P</a:t>
            </a:r>
            <a:r>
              <a:rPr lang="en-GB" sz="1800" b="0" dirty="0" smtClean="0"/>
              <a:t>ublication of the relevant documentation and regulation</a:t>
            </a:r>
          </a:p>
          <a:p>
            <a:pPr lvl="0">
              <a:spcBef>
                <a:spcPts val="600"/>
              </a:spcBef>
              <a:spcAft>
                <a:spcPts val="600"/>
              </a:spcAft>
            </a:pPr>
            <a:r>
              <a:rPr lang="en-US" sz="2000" dirty="0" smtClean="0">
                <a:solidFill>
                  <a:schemeClr val="tx2"/>
                </a:solidFill>
              </a:rPr>
              <a:t>Documentation by TSOs</a:t>
            </a:r>
          </a:p>
          <a:p>
            <a:pPr marL="342900" indent="-342900" algn="just">
              <a:spcBef>
                <a:spcPts val="600"/>
              </a:spcBef>
              <a:spcAft>
                <a:spcPts val="600"/>
              </a:spcAft>
              <a:buClr>
                <a:schemeClr val="tx2"/>
              </a:buClr>
              <a:buFont typeface="Arial" panose="020B0604020202020204" pitchFamily="34" charset="0"/>
              <a:buChar char="•"/>
            </a:pPr>
            <a:r>
              <a:rPr lang="en-GB" sz="1800" b="0" dirty="0" smtClean="0"/>
              <a:t>Coordinated </a:t>
            </a:r>
            <a:r>
              <a:rPr lang="en-GB" sz="1800" b="0" dirty="0"/>
              <a:t>implementation of the Network Code on Capacity Allocation </a:t>
            </a:r>
            <a:r>
              <a:rPr lang="en-GB" sz="1800" b="0" dirty="0" smtClean="0"/>
              <a:t>Mechanisms</a:t>
            </a:r>
            <a:r>
              <a:rPr lang="es-ES" sz="1800" b="0" dirty="0"/>
              <a:t> </a:t>
            </a:r>
            <a:r>
              <a:rPr lang="es-ES" sz="1800" b="0" dirty="0" err="1" smtClean="0"/>
              <a:t>between</a:t>
            </a:r>
            <a:r>
              <a:rPr lang="es-ES" sz="1800" b="0" dirty="0" smtClean="0"/>
              <a:t> </a:t>
            </a:r>
            <a:r>
              <a:rPr lang="es-ES" sz="1800" b="0" dirty="0" err="1" smtClean="0"/>
              <a:t>cross-border</a:t>
            </a:r>
            <a:r>
              <a:rPr lang="es-ES" sz="1800" b="0" dirty="0" smtClean="0"/>
              <a:t> </a:t>
            </a:r>
            <a:r>
              <a:rPr lang="es-ES" sz="1800" b="0" dirty="0" err="1" smtClean="0"/>
              <a:t>TSOs</a:t>
            </a:r>
            <a:r>
              <a:rPr lang="es-ES" sz="1800" b="0" dirty="0" smtClean="0"/>
              <a:t>, </a:t>
            </a:r>
            <a:r>
              <a:rPr lang="es-ES" sz="1800" b="0" dirty="0" err="1" smtClean="0"/>
              <a:t>which</a:t>
            </a:r>
            <a:r>
              <a:rPr lang="es-ES" sz="1800" b="0" dirty="0" smtClean="0"/>
              <a:t> </a:t>
            </a:r>
            <a:r>
              <a:rPr lang="es-ES" sz="1800" b="0" dirty="0" err="1" smtClean="0"/>
              <a:t>includes</a:t>
            </a:r>
            <a:r>
              <a:rPr lang="es-ES" sz="1800" b="0" dirty="0"/>
              <a:t> </a:t>
            </a:r>
            <a:r>
              <a:rPr lang="es-ES" sz="1800" b="0" dirty="0" err="1" smtClean="0"/>
              <a:t>the</a:t>
            </a:r>
            <a:r>
              <a:rPr lang="es-ES" sz="1800" b="0" dirty="0" smtClean="0"/>
              <a:t> </a:t>
            </a:r>
            <a:r>
              <a:rPr lang="es-ES" sz="1800" b="0" dirty="0" err="1" smtClean="0"/>
              <a:t>detailed</a:t>
            </a:r>
            <a:r>
              <a:rPr lang="es-ES" sz="1800" b="0" dirty="0" smtClean="0"/>
              <a:t> rules and </a:t>
            </a:r>
            <a:r>
              <a:rPr lang="es-ES" sz="1800" b="0" dirty="0" err="1" smtClean="0"/>
              <a:t>capacities</a:t>
            </a:r>
            <a:endParaRPr lang="en-US" sz="1800" b="0" dirty="0" smtClean="0"/>
          </a:p>
          <a:p>
            <a:pPr marL="342900" lvl="0" indent="-342900" algn="just">
              <a:spcBef>
                <a:spcPts val="600"/>
              </a:spcBef>
              <a:spcAft>
                <a:spcPts val="600"/>
              </a:spcAft>
              <a:buClr>
                <a:schemeClr val="tx2"/>
              </a:buClr>
              <a:buFont typeface="Arial" panose="020B0604020202020204" pitchFamily="34" charset="0"/>
              <a:buChar char="•"/>
            </a:pPr>
            <a:r>
              <a:rPr lang="en-US" sz="1800" b="0" dirty="0" smtClean="0"/>
              <a:t>Standard contract</a:t>
            </a:r>
          </a:p>
        </p:txBody>
      </p:sp>
    </p:spTree>
    <p:extLst>
      <p:ext uri="{BB962C8B-B14F-4D97-AF65-F5344CB8AC3E}">
        <p14:creationId xmlns:p14="http://schemas.microsoft.com/office/powerpoint/2010/main" val="252931614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467544" y="3350602"/>
            <a:ext cx="8292405" cy="769441"/>
          </a:xfrm>
          <a:prstGeom prst="rect">
            <a:avLst/>
          </a:prstGeom>
          <a:noFill/>
        </p:spPr>
        <p:txBody>
          <a:bodyPr wrap="square" rtlCol="0">
            <a:spAutoFit/>
          </a:bodyPr>
          <a:lstStyle/>
          <a:p>
            <a:pPr algn="ctr">
              <a:spcBef>
                <a:spcPts val="600"/>
              </a:spcBef>
              <a:spcAft>
                <a:spcPts val="600"/>
              </a:spcAft>
              <a:buClr>
                <a:schemeClr val="tx2"/>
              </a:buClr>
            </a:pPr>
            <a:r>
              <a:rPr lang="en-US" sz="4400" b="0" dirty="0" smtClean="0"/>
              <a:t>Thank you for your attention!</a:t>
            </a:r>
            <a:endParaRPr lang="en-US" sz="4400" b="0" dirty="0">
              <a:solidFill>
                <a:srgbClr val="FF0000"/>
              </a:solidFill>
            </a:endParaRPr>
          </a:p>
        </p:txBody>
      </p:sp>
    </p:spTree>
    <p:extLst>
      <p:ext uri="{BB962C8B-B14F-4D97-AF65-F5344CB8AC3E}">
        <p14:creationId xmlns:p14="http://schemas.microsoft.com/office/powerpoint/2010/main" val="3635723467"/>
      </p:ext>
    </p:extLst>
  </p:cSld>
  <p:clrMapOvr>
    <a:masterClrMapping/>
  </p:clrMapOvr>
  <p:transition>
    <p:cut/>
    <p:sndAc>
      <p:stSnd>
        <p:snd r:embed="rId3"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5" y="333375"/>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Index</a:t>
            </a:r>
            <a:endParaRPr lang="fr-FR" sz="2800" dirty="0"/>
          </a:p>
        </p:txBody>
      </p:sp>
      <p:sp>
        <p:nvSpPr>
          <p:cNvPr id="4" name="3 CuadroTexto"/>
          <p:cNvSpPr txBox="1"/>
          <p:nvPr/>
        </p:nvSpPr>
        <p:spPr>
          <a:xfrm>
            <a:off x="600075" y="913358"/>
            <a:ext cx="8332788" cy="3447098"/>
          </a:xfrm>
          <a:prstGeom prst="rect">
            <a:avLst/>
          </a:prstGeom>
          <a:noFill/>
        </p:spPr>
        <p:txBody>
          <a:bodyPr wrap="square" rtlCol="0">
            <a:spAutoFit/>
          </a:bodyPr>
          <a:lstStyle/>
          <a:p>
            <a:pPr marL="628650" indent="-628650" algn="just">
              <a:spcBef>
                <a:spcPts val="300"/>
              </a:spcBef>
              <a:buClr>
                <a:schemeClr val="tx2"/>
              </a:buClr>
              <a:buFont typeface="+mj-lt"/>
              <a:buAutoNum type="arabicPeriod"/>
            </a:pPr>
            <a:r>
              <a:rPr lang="en-US" sz="1800" b="0" dirty="0"/>
              <a:t>Capacity figures to be offered in </a:t>
            </a:r>
            <a:r>
              <a:rPr lang="en-US" sz="1800" b="0" dirty="0" smtClean="0"/>
              <a:t>March.</a:t>
            </a:r>
          </a:p>
          <a:p>
            <a:pPr marL="628650" indent="-628650" algn="just">
              <a:spcBef>
                <a:spcPts val="300"/>
              </a:spcBef>
              <a:buClr>
                <a:schemeClr val="tx2"/>
              </a:buClr>
              <a:buFont typeface="+mj-lt"/>
              <a:buAutoNum type="arabicPeriod"/>
            </a:pPr>
            <a:r>
              <a:rPr lang="en-US" sz="1800" b="0" dirty="0"/>
              <a:t>Transfer existing contracts to the </a:t>
            </a:r>
            <a:r>
              <a:rPr lang="en-US" sz="1800" b="0" dirty="0" smtClean="0"/>
              <a:t>VIP.</a:t>
            </a:r>
          </a:p>
          <a:p>
            <a:pPr marL="628650" indent="-628650" algn="just">
              <a:spcBef>
                <a:spcPts val="300"/>
              </a:spcBef>
              <a:buClr>
                <a:schemeClr val="tx2"/>
              </a:buClr>
              <a:buFont typeface="+mj-lt"/>
              <a:buAutoNum type="arabicPeriod"/>
            </a:pPr>
            <a:r>
              <a:rPr lang="en-US" sz="1800" b="0" dirty="0" smtClean="0"/>
              <a:t>Definition of large and small price steps for each type of product.</a:t>
            </a:r>
          </a:p>
          <a:p>
            <a:pPr marL="628650" indent="-628650" algn="just">
              <a:spcBef>
                <a:spcPts val="300"/>
              </a:spcBef>
              <a:buClr>
                <a:schemeClr val="tx2"/>
              </a:buClr>
              <a:buFont typeface="+mj-lt"/>
              <a:buAutoNum type="arabicPeriod"/>
            </a:pPr>
            <a:r>
              <a:rPr lang="en-US" sz="1800" b="0" dirty="0" smtClean="0"/>
              <a:t>Documents </a:t>
            </a:r>
            <a:r>
              <a:rPr lang="en-US" sz="1800" b="0" dirty="0"/>
              <a:t>to upload by </a:t>
            </a:r>
            <a:r>
              <a:rPr lang="en-US" sz="1800" b="0" dirty="0" smtClean="0"/>
              <a:t>TSOs.</a:t>
            </a:r>
          </a:p>
          <a:p>
            <a:pPr marL="628650" indent="-628650" algn="just">
              <a:spcBef>
                <a:spcPts val="300"/>
              </a:spcBef>
              <a:buClr>
                <a:schemeClr val="tx2"/>
              </a:buClr>
              <a:buFont typeface="+mj-lt"/>
              <a:buAutoNum type="arabicPeriod"/>
            </a:pPr>
            <a:r>
              <a:rPr lang="en-US" sz="1800" b="0" dirty="0" smtClean="0"/>
              <a:t>How </a:t>
            </a:r>
            <a:r>
              <a:rPr lang="en-US" sz="1800" b="0" dirty="0"/>
              <a:t>to offer the capacity </a:t>
            </a:r>
            <a:r>
              <a:rPr lang="en-US" sz="1800" b="0" dirty="0" smtClean="0"/>
              <a:t>when </a:t>
            </a:r>
            <a:r>
              <a:rPr lang="en-US" sz="1800" b="0" dirty="0"/>
              <a:t>interruptible capacity is offered on one side and on both sides of the border</a:t>
            </a:r>
            <a:r>
              <a:rPr lang="en-US" sz="1800" b="0" dirty="0" smtClean="0"/>
              <a:t>.</a:t>
            </a:r>
          </a:p>
          <a:p>
            <a:pPr marL="628650" lvl="0" indent="-628650" algn="just">
              <a:spcBef>
                <a:spcPts val="300"/>
              </a:spcBef>
              <a:buClr>
                <a:schemeClr val="tx2"/>
              </a:buClr>
              <a:buFont typeface="+mj-lt"/>
              <a:buAutoNum type="arabicPeriod"/>
            </a:pPr>
            <a:r>
              <a:rPr lang="es-ES" sz="1800" b="0" dirty="0" err="1" smtClean="0"/>
              <a:t>Unbundled</a:t>
            </a:r>
            <a:r>
              <a:rPr lang="es-ES" sz="1800" b="0" dirty="0" smtClean="0"/>
              <a:t> </a:t>
            </a:r>
            <a:r>
              <a:rPr lang="es-ES" sz="1800" b="0" dirty="0" err="1"/>
              <a:t>capacity</a:t>
            </a:r>
            <a:r>
              <a:rPr lang="es-ES" sz="1800" b="0" dirty="0"/>
              <a:t> </a:t>
            </a:r>
            <a:r>
              <a:rPr lang="es-ES" sz="1800" b="0" dirty="0" smtClean="0"/>
              <a:t>sale</a:t>
            </a:r>
          </a:p>
          <a:p>
            <a:pPr marL="628650" lvl="0" indent="-628650" algn="just">
              <a:spcBef>
                <a:spcPts val="300"/>
              </a:spcBef>
              <a:buClr>
                <a:schemeClr val="tx2"/>
              </a:buClr>
              <a:buFont typeface="+mj-lt"/>
              <a:buAutoNum type="arabicPeriod"/>
            </a:pPr>
            <a:r>
              <a:rPr lang="en-US" sz="1800" b="0" dirty="0" smtClean="0"/>
              <a:t>Secondary </a:t>
            </a:r>
            <a:r>
              <a:rPr lang="en-US" sz="1800" b="0" dirty="0"/>
              <a:t>market: when and where trades will take place, public information. </a:t>
            </a:r>
            <a:endParaRPr lang="en-US" sz="1800" b="0" dirty="0" smtClean="0"/>
          </a:p>
          <a:p>
            <a:pPr marL="628650" lvl="0" indent="-628650" algn="just">
              <a:spcBef>
                <a:spcPts val="300"/>
              </a:spcBef>
              <a:buClr>
                <a:schemeClr val="tx2"/>
              </a:buClr>
              <a:buFont typeface="+mj-lt"/>
              <a:buAutoNum type="arabicPeriod"/>
            </a:pPr>
            <a:r>
              <a:rPr lang="en-US" sz="1800" b="0" dirty="0" smtClean="0"/>
              <a:t>Stakeholders</a:t>
            </a:r>
            <a:r>
              <a:rPr lang="en-US" sz="1800" b="0" dirty="0"/>
              <a:t>’ </a:t>
            </a:r>
            <a:r>
              <a:rPr lang="en-US" sz="1800" b="0" dirty="0" smtClean="0"/>
              <a:t>information</a:t>
            </a:r>
          </a:p>
          <a:p>
            <a:pPr>
              <a:spcBef>
                <a:spcPts val="300"/>
              </a:spcBef>
              <a:buClr>
                <a:schemeClr val="tx2"/>
              </a:buClr>
            </a:pPr>
            <a:endParaRPr lang="en-US" sz="1800" b="0" dirty="0"/>
          </a:p>
        </p:txBody>
      </p:sp>
    </p:spTree>
    <p:extLst>
      <p:ext uri="{BB962C8B-B14F-4D97-AF65-F5344CB8AC3E}">
        <p14:creationId xmlns:p14="http://schemas.microsoft.com/office/powerpoint/2010/main" val="3128700360"/>
      </p:ext>
    </p:extLst>
  </p:cSld>
  <p:clrMapOvr>
    <a:masterClrMapping/>
  </p:clrMapOvr>
  <p:transition>
    <p:cut/>
    <p:sndAc>
      <p:stSnd>
        <p:snd r:embed="rId3"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5" y="333375"/>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US" sz="2800" dirty="0" smtClean="0"/>
              <a:t>1. Capacity </a:t>
            </a:r>
            <a:r>
              <a:rPr lang="en-US" sz="2800" dirty="0"/>
              <a:t>figures to be offered in </a:t>
            </a:r>
            <a:r>
              <a:rPr lang="en-US" sz="2800" dirty="0" smtClean="0"/>
              <a:t>March</a:t>
            </a:r>
            <a:endParaRPr lang="en-US" sz="2800" dirty="0"/>
          </a:p>
        </p:txBody>
      </p:sp>
      <p:sp>
        <p:nvSpPr>
          <p:cNvPr id="5" name="Rectangle 2"/>
          <p:cNvSpPr txBox="1">
            <a:spLocks noChangeArrowheads="1"/>
          </p:cNvSpPr>
          <p:nvPr/>
        </p:nvSpPr>
        <p:spPr bwMode="auto">
          <a:xfrm>
            <a:off x="600075" y="1052736"/>
            <a:ext cx="541208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endParaRPr lang="en-US" sz="2800" dirty="0">
              <a:solidFill>
                <a:srgbClr val="FF0000"/>
              </a:solidFill>
            </a:endParaRPr>
          </a:p>
        </p:txBody>
      </p:sp>
      <p:sp>
        <p:nvSpPr>
          <p:cNvPr id="2" name="Rectangle 1"/>
          <p:cNvSpPr/>
          <p:nvPr/>
        </p:nvSpPr>
        <p:spPr>
          <a:xfrm>
            <a:off x="293453" y="1399995"/>
            <a:ext cx="8557093" cy="400110"/>
          </a:xfrm>
          <a:prstGeom prst="rect">
            <a:avLst/>
          </a:prstGeom>
        </p:spPr>
        <p:txBody>
          <a:bodyPr wrap="square">
            <a:spAutoFit/>
          </a:bodyPr>
          <a:lstStyle/>
          <a:p>
            <a:pPr marL="342900" indent="-342900" algn="just">
              <a:spcBef>
                <a:spcPts val="600"/>
              </a:spcBef>
              <a:spcAft>
                <a:spcPts val="600"/>
              </a:spcAft>
              <a:buClr>
                <a:schemeClr val="tx2"/>
              </a:buClr>
              <a:buFont typeface="Arial" panose="020B0604020202020204" pitchFamily="34" charset="0"/>
              <a:buChar char="•"/>
            </a:pPr>
            <a:r>
              <a:rPr lang="en-GB" sz="2000" b="0" dirty="0" smtClean="0"/>
              <a:t>Presented in a specific document</a:t>
            </a:r>
            <a:endParaRPr lang="en-GB" sz="2000" b="0" dirty="0"/>
          </a:p>
        </p:txBody>
      </p:sp>
    </p:spTree>
    <p:extLst>
      <p:ext uri="{BB962C8B-B14F-4D97-AF65-F5344CB8AC3E}">
        <p14:creationId xmlns:p14="http://schemas.microsoft.com/office/powerpoint/2010/main" val="947395798"/>
      </p:ext>
    </p:extLst>
  </p:cSld>
  <p:clrMapOvr>
    <a:masterClrMapping/>
  </p:clrMapOvr>
  <p:transition>
    <p:cut/>
    <p:sndAc>
      <p:stSnd>
        <p:snd r:embed="rId3"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2. </a:t>
            </a:r>
            <a:r>
              <a:rPr lang="en-US" dirty="0"/>
              <a:t>Transfer </a:t>
            </a:r>
            <a:r>
              <a:rPr lang="en-US" dirty="0" smtClean="0"/>
              <a:t>existing contracts to the VIP </a:t>
            </a:r>
            <a:r>
              <a:rPr lang="es-ES_tradnl" dirty="0" smtClean="0"/>
              <a:t> </a:t>
            </a:r>
            <a:endParaRPr lang="es-ES" dirty="0"/>
          </a:p>
        </p:txBody>
      </p:sp>
      <p:graphicFrame>
        <p:nvGraphicFramePr>
          <p:cNvPr id="8" name="7 Tabla"/>
          <p:cNvGraphicFramePr>
            <a:graphicFrameLocks noGrp="1"/>
          </p:cNvGraphicFramePr>
          <p:nvPr>
            <p:extLst>
              <p:ext uri="{D42A27DB-BD31-4B8C-83A1-F6EECF244321}">
                <p14:modId xmlns:p14="http://schemas.microsoft.com/office/powerpoint/2010/main" val="3891329525"/>
              </p:ext>
            </p:extLst>
          </p:nvPr>
        </p:nvGraphicFramePr>
        <p:xfrm>
          <a:off x="1403648" y="2183264"/>
          <a:ext cx="6480720" cy="741680"/>
        </p:xfrm>
        <a:graphic>
          <a:graphicData uri="http://schemas.openxmlformats.org/drawingml/2006/table">
            <a:tbl>
              <a:tblPr firstRow="1" bandRow="1">
                <a:tableStyleId>{5C22544A-7EE6-4342-B048-85BDC9FD1C3A}</a:tableStyleId>
              </a:tblPr>
              <a:tblGrid>
                <a:gridCol w="1872208"/>
                <a:gridCol w="1965818"/>
                <a:gridCol w="2642694"/>
              </a:tblGrid>
              <a:tr h="370840">
                <a:tc>
                  <a:txBody>
                    <a:bodyPr/>
                    <a:lstStyle/>
                    <a:p>
                      <a:r>
                        <a:rPr lang="es-ES_tradnl" dirty="0" smtClean="0"/>
                        <a:t>ENAGAS</a:t>
                      </a:r>
                      <a:endParaRPr lang="es-ES" dirty="0"/>
                    </a:p>
                  </a:txBody>
                  <a:tcPr>
                    <a:solidFill>
                      <a:schemeClr val="bg1"/>
                    </a:solidFill>
                  </a:tcPr>
                </a:tc>
                <a:tc>
                  <a:txBody>
                    <a:bodyPr/>
                    <a:lstStyle/>
                    <a:p>
                      <a:r>
                        <a:rPr lang="es-ES_tradnl" dirty="0" smtClean="0"/>
                        <a:t>TIGF</a:t>
                      </a:r>
                      <a:endParaRPr lang="es-ES" dirty="0"/>
                    </a:p>
                  </a:txBody>
                  <a:tcPr>
                    <a:solidFill>
                      <a:schemeClr val="bg1"/>
                    </a:solidFill>
                  </a:tcPr>
                </a:tc>
                <a:tc>
                  <a:txBody>
                    <a:bodyPr/>
                    <a:lstStyle/>
                    <a:p>
                      <a:r>
                        <a:rPr lang="en-GB" noProof="0" dirty="0" smtClean="0"/>
                        <a:t>Decision</a:t>
                      </a:r>
                      <a:r>
                        <a:rPr lang="en-GB" baseline="0" noProof="0" dirty="0" smtClean="0"/>
                        <a:t> required</a:t>
                      </a:r>
                      <a:endParaRPr lang="en-GB" noProof="0" dirty="0"/>
                    </a:p>
                  </a:txBody>
                  <a:tcPr>
                    <a:solidFill>
                      <a:schemeClr val="bg1"/>
                    </a:solidFill>
                  </a:tcPr>
                </a:tc>
              </a:tr>
              <a:tr h="370840">
                <a:tc>
                  <a:txBody>
                    <a:bodyPr/>
                    <a:lstStyle/>
                    <a:p>
                      <a:r>
                        <a:rPr lang="es-ES_tradnl" dirty="0" smtClean="0">
                          <a:solidFill>
                            <a:schemeClr val="bg1"/>
                          </a:solidFill>
                        </a:rPr>
                        <a:t>YES</a:t>
                      </a:r>
                      <a:endParaRPr lang="es-ES"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solidFill>
                            <a:schemeClr val="bg1"/>
                          </a:solidFill>
                        </a:rPr>
                        <a:t>YES</a:t>
                      </a:r>
                      <a:endParaRPr lang="es-ES" dirty="0" smtClean="0">
                        <a:solidFill>
                          <a:schemeClr val="bg1"/>
                        </a:solidFill>
                      </a:endParaRPr>
                    </a:p>
                  </a:txBody>
                  <a:tcPr/>
                </a:tc>
                <a:tc>
                  <a:txBody>
                    <a:bodyPr/>
                    <a:lstStyle/>
                    <a:p>
                      <a:r>
                        <a:rPr lang="es-ES_tradnl" b="1" dirty="0" smtClean="0">
                          <a:solidFill>
                            <a:srgbClr val="00B050"/>
                          </a:solidFill>
                        </a:rPr>
                        <a:t>NO</a:t>
                      </a:r>
                      <a:endParaRPr lang="es-ES" b="1" dirty="0">
                        <a:solidFill>
                          <a:srgbClr val="00B050"/>
                        </a:solidFill>
                      </a:endParaRPr>
                    </a:p>
                  </a:txBody>
                  <a:tcPr/>
                </a:tc>
              </a:tr>
            </a:tbl>
          </a:graphicData>
        </a:graphic>
      </p:graphicFrame>
      <p:sp>
        <p:nvSpPr>
          <p:cNvPr id="9" name="8 CuadroTexto"/>
          <p:cNvSpPr txBox="1"/>
          <p:nvPr/>
        </p:nvSpPr>
        <p:spPr>
          <a:xfrm>
            <a:off x="600075" y="908720"/>
            <a:ext cx="8292405" cy="1200329"/>
          </a:xfrm>
          <a:prstGeom prst="rect">
            <a:avLst/>
          </a:prstGeom>
          <a:noFill/>
        </p:spPr>
        <p:txBody>
          <a:bodyPr wrap="square" rtlCol="0">
            <a:spAutoFit/>
          </a:bodyPr>
          <a:lstStyle/>
          <a:p>
            <a:pPr marL="285750" indent="-285750" algn="just">
              <a:spcBef>
                <a:spcPts val="600"/>
              </a:spcBef>
              <a:spcAft>
                <a:spcPts val="600"/>
              </a:spcAft>
              <a:buClr>
                <a:schemeClr val="tx2"/>
              </a:buClr>
              <a:buFont typeface="Arial" panose="020B0604020202020204" pitchFamily="34" charset="0"/>
              <a:buChar char="•"/>
            </a:pPr>
            <a:r>
              <a:rPr lang="en-GB" sz="1800" b="0" dirty="0" smtClean="0">
                <a:solidFill>
                  <a:schemeClr val="tx2"/>
                </a:solidFill>
              </a:rPr>
              <a:t>At the Spanish-French border, </a:t>
            </a:r>
            <a:r>
              <a:rPr lang="en-GB" sz="1800" b="0" dirty="0" err="1" smtClean="0">
                <a:solidFill>
                  <a:schemeClr val="tx2"/>
                </a:solidFill>
              </a:rPr>
              <a:t>Enagás</a:t>
            </a:r>
            <a:r>
              <a:rPr lang="en-GB" sz="1800" b="0" dirty="0" smtClean="0">
                <a:solidFill>
                  <a:schemeClr val="tx2"/>
                </a:solidFill>
              </a:rPr>
              <a:t> and TIGF </a:t>
            </a:r>
            <a:r>
              <a:rPr lang="en-GB" sz="1800" b="0" dirty="0" smtClean="0"/>
              <a:t>agree to transfer existing contracts at physical IPs to VIP. </a:t>
            </a:r>
            <a:r>
              <a:rPr lang="en-US" sz="1800" b="0" dirty="0" smtClean="0"/>
              <a:t>This </a:t>
            </a:r>
            <a:r>
              <a:rPr lang="en-US" sz="1800" b="0" dirty="0"/>
              <a:t>will imply that as from October 2014 for commercial and operational purposes the physical IPs will no longer exits</a:t>
            </a:r>
            <a:r>
              <a:rPr lang="en-US" sz="1800" b="0" dirty="0" smtClean="0"/>
              <a:t>. This will not imply that existing contracts have to be bundled.</a:t>
            </a:r>
            <a:endParaRPr lang="en-GB" sz="1800" b="0" dirty="0" smtClean="0"/>
          </a:p>
        </p:txBody>
      </p:sp>
      <p:sp>
        <p:nvSpPr>
          <p:cNvPr id="10" name="9 Rectángulo"/>
          <p:cNvSpPr/>
          <p:nvPr/>
        </p:nvSpPr>
        <p:spPr>
          <a:xfrm>
            <a:off x="600075" y="3021920"/>
            <a:ext cx="8292405" cy="1477328"/>
          </a:xfrm>
          <a:prstGeom prst="rect">
            <a:avLst/>
          </a:prstGeom>
        </p:spPr>
        <p:txBody>
          <a:bodyPr wrap="square">
            <a:spAutoFit/>
          </a:bodyPr>
          <a:lstStyle/>
          <a:p>
            <a:pPr marL="285750" indent="-285750" algn="just">
              <a:spcBef>
                <a:spcPts val="600"/>
              </a:spcBef>
              <a:spcAft>
                <a:spcPts val="600"/>
              </a:spcAft>
              <a:buClr>
                <a:schemeClr val="tx2"/>
              </a:buClr>
              <a:buFont typeface="Arial" panose="020B0604020202020204" pitchFamily="34" charset="0"/>
              <a:buChar char="•"/>
            </a:pPr>
            <a:r>
              <a:rPr lang="en-GB" sz="1800" b="0" dirty="0" smtClean="0">
                <a:solidFill>
                  <a:schemeClr val="tx2"/>
                </a:solidFill>
              </a:rPr>
              <a:t>At the Spanish-Portuguese border, </a:t>
            </a:r>
            <a:r>
              <a:rPr lang="en-GB" sz="1800" b="0" dirty="0" err="1" smtClean="0">
                <a:solidFill>
                  <a:schemeClr val="tx2"/>
                </a:solidFill>
              </a:rPr>
              <a:t>Enagás</a:t>
            </a:r>
            <a:r>
              <a:rPr lang="en-GB" sz="1800" b="0" dirty="0" smtClean="0">
                <a:solidFill>
                  <a:schemeClr val="tx2"/>
                </a:solidFill>
              </a:rPr>
              <a:t> </a:t>
            </a:r>
            <a:r>
              <a:rPr lang="en-GB" sz="1800" b="0" dirty="0" smtClean="0"/>
              <a:t>will also transfer </a:t>
            </a:r>
            <a:r>
              <a:rPr lang="en-GB" sz="1800" b="0" dirty="0"/>
              <a:t>existing contracts at physical IPs to </a:t>
            </a:r>
            <a:r>
              <a:rPr lang="en-GB" sz="1800" b="0" dirty="0" smtClean="0"/>
              <a:t>VIP</a:t>
            </a:r>
            <a:r>
              <a:rPr lang="en-GB" sz="1800" b="0" dirty="0"/>
              <a:t> </a:t>
            </a:r>
            <a:r>
              <a:rPr lang="en-GB" sz="1800" b="0" dirty="0" smtClean="0"/>
              <a:t>without bundling existing </a:t>
            </a:r>
            <a:r>
              <a:rPr lang="en-GB" sz="1800" b="0" dirty="0" smtClean="0"/>
              <a:t>contracts. As to the contracts signed with </a:t>
            </a:r>
            <a:r>
              <a:rPr lang="en-GB" sz="1800" b="0" dirty="0">
                <a:solidFill>
                  <a:schemeClr val="tx2"/>
                </a:solidFill>
              </a:rPr>
              <a:t>REN, there </a:t>
            </a:r>
            <a:r>
              <a:rPr lang="en-GB" sz="1800" b="0" dirty="0">
                <a:solidFill>
                  <a:schemeClr val="tx2"/>
                </a:solidFill>
              </a:rPr>
              <a:t>are no contracts </a:t>
            </a:r>
            <a:r>
              <a:rPr lang="en-GB" sz="1800" b="0" dirty="0">
                <a:solidFill>
                  <a:schemeClr val="tx2"/>
                </a:solidFill>
              </a:rPr>
              <a:t>to </a:t>
            </a:r>
            <a:r>
              <a:rPr lang="en-GB" sz="1800" b="0" dirty="0">
                <a:solidFill>
                  <a:schemeClr val="tx2"/>
                </a:solidFill>
              </a:rPr>
              <a:t>be transferred to </a:t>
            </a:r>
            <a:r>
              <a:rPr lang="en-GB" sz="1800" b="0" dirty="0" smtClean="0">
                <a:solidFill>
                  <a:schemeClr val="tx2"/>
                </a:solidFill>
              </a:rPr>
              <a:t>the VIP</a:t>
            </a:r>
            <a:r>
              <a:rPr lang="en-GB" sz="1800" b="0" dirty="0"/>
              <a:t>, since no </a:t>
            </a:r>
            <a:r>
              <a:rPr lang="en-GB" sz="1800" b="0" dirty="0" smtClean="0"/>
              <a:t>capacity </a:t>
            </a:r>
            <a:r>
              <a:rPr lang="en-GB" sz="1800" b="0" dirty="0"/>
              <a:t>is booked beyond 30 September</a:t>
            </a:r>
            <a:r>
              <a:rPr lang="en-GB" sz="1800" b="0" dirty="0"/>
              <a:t>. </a:t>
            </a:r>
            <a:r>
              <a:rPr lang="en-GB" sz="1800" b="0" dirty="0"/>
              <a:t>Capacity for the next gas year </a:t>
            </a:r>
            <a:r>
              <a:rPr lang="en-GB" sz="1800" b="0" dirty="0" smtClean="0"/>
              <a:t>starting October 2014 will </a:t>
            </a:r>
            <a:r>
              <a:rPr lang="en-GB" sz="1800" b="0" dirty="0"/>
              <a:t>already refer to the </a:t>
            </a:r>
            <a:r>
              <a:rPr lang="en-GB" sz="1800" b="0" dirty="0" smtClean="0"/>
              <a:t>VIP.</a:t>
            </a:r>
            <a:endParaRPr lang="en-GB" sz="1800" b="0" dirty="0"/>
          </a:p>
        </p:txBody>
      </p:sp>
      <p:graphicFrame>
        <p:nvGraphicFramePr>
          <p:cNvPr id="11" name="10 Tabla"/>
          <p:cNvGraphicFramePr>
            <a:graphicFrameLocks noGrp="1"/>
          </p:cNvGraphicFramePr>
          <p:nvPr>
            <p:extLst>
              <p:ext uri="{D42A27DB-BD31-4B8C-83A1-F6EECF244321}">
                <p14:modId xmlns:p14="http://schemas.microsoft.com/office/powerpoint/2010/main" val="4104573689"/>
              </p:ext>
            </p:extLst>
          </p:nvPr>
        </p:nvGraphicFramePr>
        <p:xfrm>
          <a:off x="958900" y="4736048"/>
          <a:ext cx="7416824" cy="741680"/>
        </p:xfrm>
        <a:graphic>
          <a:graphicData uri="http://schemas.openxmlformats.org/drawingml/2006/table">
            <a:tbl>
              <a:tblPr firstRow="1" bandRow="1">
                <a:tableStyleId>{5C22544A-7EE6-4342-B048-85BDC9FD1C3A}</a:tableStyleId>
              </a:tblPr>
              <a:tblGrid>
                <a:gridCol w="2448272"/>
                <a:gridCol w="2736304"/>
                <a:gridCol w="2232248"/>
              </a:tblGrid>
              <a:tr h="370840">
                <a:tc>
                  <a:txBody>
                    <a:bodyPr/>
                    <a:lstStyle/>
                    <a:p>
                      <a:r>
                        <a:rPr lang="es-ES_tradnl" dirty="0" smtClean="0"/>
                        <a:t>ENAGAS</a:t>
                      </a:r>
                      <a:endParaRPr lang="es-ES" dirty="0"/>
                    </a:p>
                  </a:txBody>
                  <a:tcPr>
                    <a:solidFill>
                      <a:schemeClr val="bg1"/>
                    </a:solidFill>
                  </a:tcPr>
                </a:tc>
                <a:tc>
                  <a:txBody>
                    <a:bodyPr/>
                    <a:lstStyle/>
                    <a:p>
                      <a:r>
                        <a:rPr lang="es-ES_tradnl" dirty="0" smtClean="0"/>
                        <a:t>REN</a:t>
                      </a:r>
                      <a:endParaRPr lang="es-ES" dirty="0"/>
                    </a:p>
                  </a:txBody>
                  <a:tcPr>
                    <a:solidFill>
                      <a:schemeClr val="bg1"/>
                    </a:solidFill>
                  </a:tcPr>
                </a:tc>
                <a:tc>
                  <a:txBody>
                    <a:bodyPr/>
                    <a:lstStyle/>
                    <a:p>
                      <a:r>
                        <a:rPr lang="en-GB" noProof="0" dirty="0" smtClean="0"/>
                        <a:t>Decision</a:t>
                      </a:r>
                      <a:r>
                        <a:rPr lang="en-GB" baseline="0" noProof="0" dirty="0" smtClean="0"/>
                        <a:t> required</a:t>
                      </a:r>
                      <a:endParaRPr lang="en-GB" noProof="0" dirty="0"/>
                    </a:p>
                  </a:txBody>
                  <a:tcPr>
                    <a:solidFill>
                      <a:schemeClr val="bg1"/>
                    </a:solidFill>
                  </a:tcPr>
                </a:tc>
              </a:tr>
              <a:tr h="370840">
                <a:tc>
                  <a:txBody>
                    <a:bodyPr/>
                    <a:lstStyle/>
                    <a:p>
                      <a:r>
                        <a:rPr lang="es-ES_tradnl" dirty="0" smtClean="0">
                          <a:solidFill>
                            <a:schemeClr val="bg1"/>
                          </a:solidFill>
                        </a:rPr>
                        <a:t>YES</a:t>
                      </a:r>
                      <a:endParaRPr lang="es-ES" strike="sngStrike"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solidFill>
                            <a:schemeClr val="bg1"/>
                          </a:solidFill>
                        </a:rPr>
                        <a:t>N.A.</a:t>
                      </a:r>
                      <a:endParaRPr lang="es-ES" strike="sngStrike" dirty="0" smtClean="0">
                        <a:solidFill>
                          <a:schemeClr val="bg1"/>
                        </a:solidFill>
                      </a:endParaRPr>
                    </a:p>
                  </a:txBody>
                  <a:tcPr/>
                </a:tc>
                <a:tc>
                  <a:txBody>
                    <a:bodyPr/>
                    <a:lstStyle/>
                    <a:p>
                      <a:r>
                        <a:rPr lang="es-ES_tradnl" b="1" dirty="0" smtClean="0">
                          <a:solidFill>
                            <a:srgbClr val="00B050"/>
                          </a:solidFill>
                        </a:rPr>
                        <a:t>NO</a:t>
                      </a:r>
                      <a:endParaRPr lang="es-ES" b="1" dirty="0">
                        <a:solidFill>
                          <a:srgbClr val="FF0000"/>
                        </a:solidFill>
                      </a:endParaRPr>
                    </a:p>
                  </a:txBody>
                  <a:tcPr/>
                </a:tc>
              </a:tr>
            </a:tbl>
          </a:graphicData>
        </a:graphic>
      </p:graphicFrame>
    </p:spTree>
    <p:extLst>
      <p:ext uri="{BB962C8B-B14F-4D97-AF65-F5344CB8AC3E}">
        <p14:creationId xmlns:p14="http://schemas.microsoft.com/office/powerpoint/2010/main" val="235895050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3. </a:t>
            </a:r>
            <a:r>
              <a:rPr lang="es-ES_tradnl" dirty="0" err="1" smtClean="0"/>
              <a:t>Definition</a:t>
            </a:r>
            <a:r>
              <a:rPr lang="es-ES_tradnl" dirty="0" smtClean="0"/>
              <a:t> of </a:t>
            </a:r>
            <a:r>
              <a:rPr lang="es-ES_tradnl" dirty="0" err="1" smtClean="0"/>
              <a:t>large</a:t>
            </a:r>
            <a:r>
              <a:rPr lang="es-ES_tradnl" dirty="0" smtClean="0"/>
              <a:t> and </a:t>
            </a:r>
            <a:r>
              <a:rPr lang="es-ES_tradnl" dirty="0" err="1" smtClean="0"/>
              <a:t>small</a:t>
            </a:r>
            <a:r>
              <a:rPr lang="es-ES_tradnl" dirty="0" smtClean="0"/>
              <a:t> </a:t>
            </a:r>
            <a:r>
              <a:rPr lang="es-ES_tradnl" dirty="0" err="1" smtClean="0"/>
              <a:t>price</a:t>
            </a:r>
            <a:r>
              <a:rPr lang="es-ES_tradnl" dirty="0" smtClean="0"/>
              <a:t> </a:t>
            </a:r>
            <a:r>
              <a:rPr lang="es-ES_tradnl" dirty="0" err="1" smtClean="0"/>
              <a:t>steps</a:t>
            </a:r>
            <a:endParaRPr lang="es-ES" dirty="0"/>
          </a:p>
        </p:txBody>
      </p:sp>
      <p:sp>
        <p:nvSpPr>
          <p:cNvPr id="4" name="3 Marcador de contenido"/>
          <p:cNvSpPr txBox="1">
            <a:spLocks noGrp="1"/>
          </p:cNvSpPr>
          <p:nvPr>
            <p:ph idx="1"/>
          </p:nvPr>
        </p:nvSpPr>
        <p:spPr>
          <a:xfrm>
            <a:off x="591106" y="862255"/>
            <a:ext cx="8332788" cy="4370427"/>
          </a:xfrm>
          <a:prstGeom prst="rect">
            <a:avLst/>
          </a:prstGeom>
          <a:noFill/>
        </p:spPr>
        <p:txBody>
          <a:bodyPr wrap="square" rtlCol="0">
            <a:spAutoFit/>
          </a:bodyPr>
          <a:lstStyle/>
          <a:p>
            <a:pPr marL="0" indent="0" algn="just">
              <a:spcBef>
                <a:spcPts val="600"/>
              </a:spcBef>
              <a:spcAft>
                <a:spcPts val="600"/>
              </a:spcAft>
              <a:buClr>
                <a:schemeClr val="tx2"/>
              </a:buClr>
            </a:pPr>
            <a:r>
              <a:rPr lang="en-US" sz="1800" dirty="0" smtClean="0">
                <a:solidFill>
                  <a:srgbClr val="2A4677"/>
                </a:solidFill>
              </a:rPr>
              <a:t>According </a:t>
            </a:r>
            <a:r>
              <a:rPr lang="en-US" sz="1800" dirty="0">
                <a:solidFill>
                  <a:srgbClr val="2A4677"/>
                </a:solidFill>
              </a:rPr>
              <a:t>to the CAM NC two different price steps should be defined: one called “large price step” and the other one called “small price step</a:t>
            </a:r>
            <a:r>
              <a:rPr lang="en-US" sz="1800" dirty="0" smtClean="0">
                <a:solidFill>
                  <a:srgbClr val="2A4677"/>
                </a:solidFill>
              </a:rPr>
              <a:t>”:</a:t>
            </a:r>
          </a:p>
          <a:p>
            <a:pPr marL="285750" indent="-285750" algn="just">
              <a:spcBef>
                <a:spcPts val="600"/>
              </a:spcBef>
              <a:spcAft>
                <a:spcPts val="600"/>
              </a:spcAft>
              <a:buClr>
                <a:schemeClr val="tx2"/>
              </a:buClr>
              <a:buFont typeface="Arial" panose="020B0604020202020204" pitchFamily="34" charset="0"/>
              <a:buChar char="•"/>
            </a:pPr>
            <a:r>
              <a:rPr lang="en-GB" sz="1800" b="1" dirty="0">
                <a:solidFill>
                  <a:schemeClr val="tx2"/>
                </a:solidFill>
              </a:rPr>
              <a:t>Large price steps:</a:t>
            </a:r>
          </a:p>
          <a:p>
            <a:pPr marL="742950" lvl="1" indent="-285750" algn="just">
              <a:spcBef>
                <a:spcPts val="600"/>
              </a:spcBef>
              <a:spcAft>
                <a:spcPts val="600"/>
              </a:spcAft>
              <a:buClr>
                <a:srgbClr val="C29903"/>
              </a:buClr>
              <a:buFont typeface="Arial" panose="020B0604020202020204" pitchFamily="34" charset="0"/>
              <a:buChar char="•"/>
            </a:pPr>
            <a:r>
              <a:rPr lang="en-US" sz="1800" dirty="0"/>
              <a:t>Large price steps will be the sum of 5% of the corresponding regulated tariff for </a:t>
            </a:r>
            <a:r>
              <a:rPr lang="en-US" sz="1800" dirty="0" smtClean="0"/>
              <a:t>each.</a:t>
            </a:r>
            <a:endParaRPr lang="en-GB" sz="1400" dirty="0">
              <a:solidFill>
                <a:schemeClr val="tx2"/>
              </a:solidFill>
            </a:endParaRPr>
          </a:p>
          <a:p>
            <a:pPr marL="285750" indent="-285750" algn="just">
              <a:spcBef>
                <a:spcPts val="600"/>
              </a:spcBef>
              <a:spcAft>
                <a:spcPts val="600"/>
              </a:spcAft>
              <a:buClr>
                <a:schemeClr val="tx2"/>
              </a:buClr>
              <a:buFont typeface="Arial" panose="020B0604020202020204" pitchFamily="34" charset="0"/>
              <a:buChar char="•"/>
            </a:pPr>
            <a:r>
              <a:rPr lang="en-GB" sz="1800" b="1" dirty="0">
                <a:solidFill>
                  <a:schemeClr val="tx2"/>
                </a:solidFill>
              </a:rPr>
              <a:t>Small prices steps:</a:t>
            </a:r>
          </a:p>
          <a:p>
            <a:pPr marL="742950" lvl="1" indent="-285750" algn="just">
              <a:spcBef>
                <a:spcPts val="600"/>
              </a:spcBef>
              <a:spcAft>
                <a:spcPts val="600"/>
              </a:spcAft>
              <a:buClr>
                <a:schemeClr val="tx2"/>
              </a:buClr>
              <a:buFont typeface="Arial" panose="020B0604020202020204" pitchFamily="34" charset="0"/>
              <a:buChar char="•"/>
            </a:pPr>
            <a:r>
              <a:rPr lang="en-US" sz="1800" dirty="0"/>
              <a:t>PRISMA booking platform sets, as a default rule, that small price steps are 20% of the large price steps. In principle, TSOs will follow this default rule for all products (yearly, quarterly and monthly</a:t>
            </a:r>
            <a:r>
              <a:rPr lang="en-US" sz="1800" dirty="0" smtClean="0"/>
              <a:t>)</a:t>
            </a:r>
          </a:p>
          <a:p>
            <a:pPr marL="0" lvl="1" indent="0" algn="just">
              <a:spcBef>
                <a:spcPts val="600"/>
              </a:spcBef>
              <a:spcAft>
                <a:spcPts val="600"/>
              </a:spcAft>
              <a:buNone/>
            </a:pPr>
            <a:r>
              <a:rPr lang="en-US" sz="1800" dirty="0" smtClean="0">
                <a:solidFill>
                  <a:srgbClr val="2A4677"/>
                </a:solidFill>
              </a:rPr>
              <a:t>However</a:t>
            </a:r>
            <a:r>
              <a:rPr lang="en-US" sz="1800" dirty="0">
                <a:solidFill>
                  <a:srgbClr val="2A4677"/>
                </a:solidFill>
              </a:rPr>
              <a:t>, under common </a:t>
            </a:r>
            <a:r>
              <a:rPr lang="en-US" sz="1800" dirty="0" smtClean="0">
                <a:solidFill>
                  <a:srgbClr val="2A4677"/>
                </a:solidFill>
              </a:rPr>
              <a:t>agreement, </a:t>
            </a:r>
            <a:r>
              <a:rPr lang="en-US" sz="1800" dirty="0">
                <a:solidFill>
                  <a:srgbClr val="2A4677"/>
                </a:solidFill>
              </a:rPr>
              <a:t>TSOs can inform the NRAs of different price increments envisaged at the latest one month before the start of the relevant auction. NRAs will have one week to oppose the TSOs’ proposals if deemed necessary</a:t>
            </a:r>
            <a:r>
              <a:rPr lang="en-US" sz="1800" dirty="0" smtClean="0">
                <a:solidFill>
                  <a:srgbClr val="2A4677"/>
                </a:solidFill>
              </a:rPr>
              <a:t>.</a:t>
            </a:r>
            <a:endParaRPr lang="en-US" sz="1800" dirty="0">
              <a:solidFill>
                <a:srgbClr val="2A4677"/>
              </a:solidFill>
            </a:endParaRPr>
          </a:p>
        </p:txBody>
      </p:sp>
    </p:spTree>
    <p:extLst>
      <p:ext uri="{BB962C8B-B14F-4D97-AF65-F5344CB8AC3E}">
        <p14:creationId xmlns:p14="http://schemas.microsoft.com/office/powerpoint/2010/main" val="171275962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4. </a:t>
            </a:r>
            <a:r>
              <a:rPr lang="es-ES_tradnl" dirty="0" err="1" smtClean="0"/>
              <a:t>Documents</a:t>
            </a:r>
            <a:r>
              <a:rPr lang="es-ES_tradnl" dirty="0" smtClean="0"/>
              <a:t> to </a:t>
            </a:r>
            <a:r>
              <a:rPr lang="es-ES_tradnl" dirty="0" err="1" smtClean="0"/>
              <a:t>upload</a:t>
            </a:r>
            <a:r>
              <a:rPr lang="es-ES_tradnl" dirty="0" smtClean="0"/>
              <a:t> </a:t>
            </a:r>
            <a:r>
              <a:rPr lang="es-ES_tradnl" dirty="0" err="1" smtClean="0"/>
              <a:t>by</a:t>
            </a:r>
            <a:r>
              <a:rPr lang="es-ES_tradnl" dirty="0" smtClean="0"/>
              <a:t> </a:t>
            </a:r>
            <a:r>
              <a:rPr lang="es-ES_tradnl" dirty="0" err="1" smtClean="0"/>
              <a:t>TSOs</a:t>
            </a:r>
            <a:endParaRPr lang="es-ES" dirty="0"/>
          </a:p>
        </p:txBody>
      </p:sp>
      <p:sp>
        <p:nvSpPr>
          <p:cNvPr id="3" name="2 Marcador de contenido"/>
          <p:cNvSpPr>
            <a:spLocks noGrp="1"/>
          </p:cNvSpPr>
          <p:nvPr>
            <p:ph idx="1"/>
          </p:nvPr>
        </p:nvSpPr>
        <p:spPr/>
        <p:txBody>
          <a:bodyPr/>
          <a:lstStyle/>
          <a:p>
            <a:r>
              <a:rPr lang="es-ES_tradnl" sz="1800" b="1" dirty="0" smtClean="0">
                <a:solidFill>
                  <a:schemeClr val="tx2"/>
                </a:solidFill>
              </a:rPr>
              <a:t>ENAGAS</a:t>
            </a:r>
          </a:p>
          <a:p>
            <a:pPr>
              <a:buFont typeface="Arial" panose="020B0604020202020204" pitchFamily="34" charset="0"/>
              <a:buChar char="•"/>
            </a:pPr>
            <a:r>
              <a:rPr lang="en-US" sz="1800" dirty="0"/>
              <a:t>Coordinated implementation of the Network Code on Capacity Allocation Mechanisms (with TIGF).</a:t>
            </a:r>
            <a:endParaRPr lang="pt-PT" sz="1800" dirty="0"/>
          </a:p>
          <a:p>
            <a:pPr>
              <a:buFont typeface="Arial" panose="020B0604020202020204" pitchFamily="34" charset="0"/>
              <a:buChar char="•"/>
            </a:pPr>
            <a:r>
              <a:rPr lang="en-US" sz="1800" dirty="0"/>
              <a:t>Coordinated implementation of the Network Code on Capacity Allocation Mechanisms (with REN).</a:t>
            </a:r>
            <a:endParaRPr lang="pt-PT" sz="1800" dirty="0"/>
          </a:p>
          <a:p>
            <a:pPr marL="0" indent="0"/>
            <a:r>
              <a:rPr lang="es-ES_tradnl" sz="1800" b="1" dirty="0" smtClean="0">
                <a:solidFill>
                  <a:schemeClr val="tx2"/>
                </a:solidFill>
              </a:rPr>
              <a:t>REN</a:t>
            </a:r>
            <a:endParaRPr lang="es-ES_tradnl" sz="1800" b="1" dirty="0" smtClean="0">
              <a:solidFill>
                <a:schemeClr val="tx2"/>
              </a:solidFill>
            </a:endParaRPr>
          </a:p>
          <a:p>
            <a:pPr>
              <a:buFont typeface="Arial" panose="020B0604020202020204" pitchFamily="34" charset="0"/>
              <a:buChar char="•"/>
            </a:pPr>
            <a:r>
              <a:rPr lang="en-GB" sz="1800" dirty="0"/>
              <a:t>Coordinated </a:t>
            </a:r>
            <a:r>
              <a:rPr lang="en-GB" sz="1800" dirty="0"/>
              <a:t>implementation of the Network Code on Capacity Allocation </a:t>
            </a:r>
            <a:r>
              <a:rPr lang="en-GB" sz="1800" dirty="0"/>
              <a:t>Mechanisms</a:t>
            </a:r>
          </a:p>
          <a:p>
            <a:pPr>
              <a:buFont typeface="Arial" panose="020B0604020202020204" pitchFamily="34" charset="0"/>
              <a:buChar char="•"/>
            </a:pPr>
            <a:r>
              <a:rPr lang="en-GB" sz="1800" dirty="0"/>
              <a:t>Standard capacity contract – general terms</a:t>
            </a:r>
            <a:endParaRPr lang="es-ES_tradnl" sz="1800" dirty="0"/>
          </a:p>
          <a:p>
            <a:pPr marL="0" indent="0"/>
            <a:r>
              <a:rPr lang="es-ES_tradnl" sz="1800" b="1" dirty="0" smtClean="0">
                <a:solidFill>
                  <a:schemeClr val="tx2"/>
                </a:solidFill>
              </a:rPr>
              <a:t>TIGF</a:t>
            </a:r>
          </a:p>
          <a:p>
            <a:pPr>
              <a:buFont typeface="Arial" panose="020B0604020202020204" pitchFamily="34" charset="0"/>
              <a:buChar char="•"/>
            </a:pPr>
            <a:r>
              <a:rPr lang="es-ES_tradnl" sz="1800" dirty="0"/>
              <a:t>No </a:t>
            </a:r>
            <a:r>
              <a:rPr lang="es-ES_tradnl" sz="1800" dirty="0" err="1"/>
              <a:t>documents</a:t>
            </a:r>
            <a:r>
              <a:rPr lang="es-ES_tradnl" sz="1800" dirty="0"/>
              <a:t> to be </a:t>
            </a:r>
            <a:r>
              <a:rPr lang="es-ES_tradnl" sz="1800" dirty="0" err="1"/>
              <a:t>uploaded</a:t>
            </a:r>
            <a:r>
              <a:rPr lang="es-ES_tradnl" sz="1800" dirty="0"/>
              <a:t> </a:t>
            </a:r>
            <a:r>
              <a:rPr lang="es-ES_tradnl" sz="1800" dirty="0" err="1"/>
              <a:t>on</a:t>
            </a:r>
            <a:r>
              <a:rPr lang="es-ES_tradnl" sz="1800" dirty="0"/>
              <a:t> </a:t>
            </a:r>
            <a:r>
              <a:rPr lang="es-ES_tradnl" sz="1800" dirty="0" smtClean="0"/>
              <a:t>Prisma</a:t>
            </a:r>
            <a:endParaRPr lang="es-ES_tradnl" sz="1800" dirty="0"/>
          </a:p>
        </p:txBody>
      </p:sp>
    </p:spTree>
    <p:extLst>
      <p:ext uri="{BB962C8B-B14F-4D97-AF65-F5344CB8AC3E}">
        <p14:creationId xmlns:p14="http://schemas.microsoft.com/office/powerpoint/2010/main" val="305964678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5. </a:t>
            </a:r>
            <a:r>
              <a:rPr lang="es-ES_tradnl" dirty="0" err="1" smtClean="0"/>
              <a:t>How</a:t>
            </a:r>
            <a:r>
              <a:rPr lang="es-ES_tradnl" dirty="0" smtClean="0"/>
              <a:t> to </a:t>
            </a:r>
            <a:r>
              <a:rPr lang="es-ES_tradnl" dirty="0" err="1" smtClean="0"/>
              <a:t>offer</a:t>
            </a:r>
            <a:r>
              <a:rPr lang="es-ES_tradnl" dirty="0" smtClean="0"/>
              <a:t> </a:t>
            </a:r>
            <a:r>
              <a:rPr lang="es-ES_tradnl" dirty="0" err="1" smtClean="0"/>
              <a:t>capacity</a:t>
            </a:r>
            <a:endParaRPr lang="es-ES" dirty="0"/>
          </a:p>
        </p:txBody>
      </p:sp>
      <p:graphicFrame>
        <p:nvGraphicFramePr>
          <p:cNvPr id="4" name="3 Tabla"/>
          <p:cNvGraphicFramePr>
            <a:graphicFrameLocks noGrp="1"/>
          </p:cNvGraphicFramePr>
          <p:nvPr>
            <p:extLst>
              <p:ext uri="{D42A27DB-BD31-4B8C-83A1-F6EECF244321}">
                <p14:modId xmlns:p14="http://schemas.microsoft.com/office/powerpoint/2010/main" val="2842781934"/>
              </p:ext>
            </p:extLst>
          </p:nvPr>
        </p:nvGraphicFramePr>
        <p:xfrm>
          <a:off x="467545" y="2097646"/>
          <a:ext cx="8496943" cy="2843522"/>
        </p:xfrm>
        <a:graphic>
          <a:graphicData uri="http://schemas.openxmlformats.org/drawingml/2006/table">
            <a:tbl>
              <a:tblPr firstRow="1" bandRow="1">
                <a:tableStyleId>{5C22544A-7EE6-4342-B048-85BDC9FD1C3A}</a:tableStyleId>
              </a:tblPr>
              <a:tblGrid>
                <a:gridCol w="1296143"/>
                <a:gridCol w="1296144"/>
                <a:gridCol w="1249809"/>
                <a:gridCol w="1329956"/>
                <a:gridCol w="1403843"/>
                <a:gridCol w="1921048"/>
              </a:tblGrid>
              <a:tr h="857138">
                <a:tc gridSpan="2">
                  <a:txBody>
                    <a:bodyPr/>
                    <a:lstStyle/>
                    <a:p>
                      <a:pPr algn="ctr"/>
                      <a:r>
                        <a:rPr lang="es-ES_tradnl" dirty="0" err="1" smtClean="0"/>
                        <a:t>Capacity</a:t>
                      </a:r>
                      <a:endParaRPr lang="es-ES" dirty="0"/>
                    </a:p>
                  </a:txBody>
                  <a:tcPr>
                    <a:solidFill>
                      <a:schemeClr val="bg1"/>
                    </a:solidFill>
                  </a:tcPr>
                </a:tc>
                <a:tc hMerge="1">
                  <a:txBody>
                    <a:bodyPr/>
                    <a:lstStyle/>
                    <a:p>
                      <a:pPr algn="ctr"/>
                      <a:endParaRPr lang="es-ES" dirty="0"/>
                    </a:p>
                  </a:txBody>
                  <a:tcPr>
                    <a:solidFill>
                      <a:schemeClr val="bg1"/>
                    </a:solidFill>
                  </a:tcPr>
                </a:tc>
                <a:tc gridSpan="3">
                  <a:txBody>
                    <a:bodyPr/>
                    <a:lstStyle/>
                    <a:p>
                      <a:pPr algn="ctr"/>
                      <a:r>
                        <a:rPr lang="es-ES_tradnl" dirty="0" err="1" smtClean="0"/>
                        <a:t>Opinion</a:t>
                      </a:r>
                      <a:r>
                        <a:rPr lang="es-ES_tradnl" dirty="0" smtClean="0"/>
                        <a:t> </a:t>
                      </a:r>
                      <a:r>
                        <a:rPr lang="es-ES_tradnl" dirty="0" err="1" smtClean="0"/>
                        <a:t>on</a:t>
                      </a:r>
                      <a:r>
                        <a:rPr lang="es-ES_tradnl" dirty="0" smtClean="0"/>
                        <a:t> </a:t>
                      </a:r>
                      <a:r>
                        <a:rPr lang="es-ES_tradnl" dirty="0" err="1" smtClean="0"/>
                        <a:t>how</a:t>
                      </a:r>
                      <a:r>
                        <a:rPr lang="es-ES_tradnl" baseline="0" dirty="0" smtClean="0"/>
                        <a:t> </a:t>
                      </a:r>
                      <a:r>
                        <a:rPr lang="es-ES_tradnl" baseline="0" dirty="0" err="1" smtClean="0"/>
                        <a:t>to</a:t>
                      </a:r>
                      <a:r>
                        <a:rPr lang="es-ES_tradnl" baseline="0" dirty="0" smtClean="0"/>
                        <a:t> </a:t>
                      </a:r>
                      <a:r>
                        <a:rPr lang="es-ES_tradnl" baseline="0" dirty="0" err="1" smtClean="0"/>
                        <a:t>offer</a:t>
                      </a:r>
                      <a:r>
                        <a:rPr lang="es-ES_tradnl" baseline="0" dirty="0" smtClean="0"/>
                        <a:t> </a:t>
                      </a:r>
                      <a:r>
                        <a:rPr lang="es-ES_tradnl" baseline="0" dirty="0" err="1" smtClean="0"/>
                        <a:t>capacity</a:t>
                      </a:r>
                      <a:endParaRPr lang="es-ES" dirty="0"/>
                    </a:p>
                  </a:txBody>
                  <a:tcPr>
                    <a:solidFill>
                      <a:schemeClr val="bg1"/>
                    </a:solidFill>
                  </a:tcPr>
                </a:tc>
                <a:tc hMerge="1">
                  <a:txBody>
                    <a:bodyPr/>
                    <a:lstStyle/>
                    <a:p>
                      <a:pPr algn="ctr"/>
                      <a:endParaRPr lang="es-ES" dirty="0"/>
                    </a:p>
                  </a:txBody>
                  <a:tcPr>
                    <a:solidFill>
                      <a:schemeClr val="bg1"/>
                    </a:solidFill>
                  </a:tcPr>
                </a:tc>
                <a:tc hMerge="1">
                  <a:txBody>
                    <a:bodyPr/>
                    <a:lstStyle/>
                    <a:p>
                      <a:pPr algn="ctr"/>
                      <a:endParaRPr lang="es-ES" dirty="0"/>
                    </a:p>
                  </a:txBody>
                  <a:tcPr>
                    <a:solidFill>
                      <a:schemeClr val="bg1"/>
                    </a:solidFill>
                  </a:tcPr>
                </a:tc>
                <a:tc>
                  <a:txBody>
                    <a:bodyPr/>
                    <a:lstStyle/>
                    <a:p>
                      <a:pPr algn="ctr"/>
                      <a:r>
                        <a:rPr lang="en-GB" noProof="0" dirty="0" smtClean="0"/>
                        <a:t>Decision</a:t>
                      </a:r>
                      <a:r>
                        <a:rPr lang="en-GB" baseline="0" noProof="0" dirty="0" smtClean="0"/>
                        <a:t> required</a:t>
                      </a:r>
                      <a:endParaRPr lang="en-GB" noProof="0" dirty="0"/>
                    </a:p>
                  </a:txBody>
                  <a:tcPr>
                    <a:solidFill>
                      <a:schemeClr val="bg1"/>
                    </a:solidFill>
                  </a:tcPr>
                </a:tc>
              </a:tr>
              <a:tr h="496596">
                <a:tc>
                  <a:txBody>
                    <a:bodyPr/>
                    <a:lstStyle/>
                    <a:p>
                      <a:pPr algn="ctr"/>
                      <a:r>
                        <a:rPr lang="en-GB" sz="1400" b="1" i="1" noProof="0" dirty="0" smtClean="0">
                          <a:solidFill>
                            <a:schemeClr val="bg1"/>
                          </a:solidFill>
                        </a:rPr>
                        <a:t>SIDE 1</a:t>
                      </a:r>
                      <a:endParaRPr lang="en-GB" sz="1400" b="1" i="1" noProof="0" dirty="0">
                        <a:solidFill>
                          <a:schemeClr val="bg1"/>
                        </a:solidFill>
                      </a:endParaRPr>
                    </a:p>
                  </a:txBody>
                  <a:tcPr>
                    <a:solidFill>
                      <a:schemeClr val="bg1">
                        <a:lumMod val="40000"/>
                        <a:lumOff val="60000"/>
                      </a:schemeClr>
                    </a:solidFill>
                  </a:tcPr>
                </a:tc>
                <a:tc>
                  <a:txBody>
                    <a:bodyPr/>
                    <a:lstStyle/>
                    <a:p>
                      <a:pPr algn="ctr"/>
                      <a:r>
                        <a:rPr lang="en-GB" sz="1400" b="1" i="1" noProof="0" dirty="0" smtClean="0">
                          <a:solidFill>
                            <a:schemeClr val="bg1"/>
                          </a:solidFill>
                        </a:rPr>
                        <a:t>SIDE 2</a:t>
                      </a:r>
                      <a:endParaRPr lang="en-GB" sz="1400" b="1" i="1" noProof="0" dirty="0">
                        <a:solidFill>
                          <a:schemeClr val="bg1"/>
                        </a:solidFill>
                      </a:endParaRPr>
                    </a:p>
                  </a:txBody>
                  <a:tcPr>
                    <a:solidFill>
                      <a:schemeClr val="bg1">
                        <a:lumMod val="40000"/>
                        <a:lumOff val="60000"/>
                      </a:schemeClr>
                    </a:solidFill>
                  </a:tcPr>
                </a:tc>
                <a:tc>
                  <a:txBody>
                    <a:bodyPr/>
                    <a:lstStyle/>
                    <a:p>
                      <a:pPr algn="ctr"/>
                      <a:r>
                        <a:rPr lang="es-ES_tradnl" b="1" dirty="0" smtClean="0">
                          <a:solidFill>
                            <a:srgbClr val="002060"/>
                          </a:solidFill>
                        </a:rPr>
                        <a:t>REN</a:t>
                      </a:r>
                      <a:endParaRPr lang="es-ES" b="1" dirty="0">
                        <a:solidFill>
                          <a:srgbClr val="002060"/>
                        </a:solidFill>
                      </a:endParaRPr>
                    </a:p>
                  </a:txBody>
                  <a:tcPr/>
                </a:tc>
                <a:tc>
                  <a:txBody>
                    <a:bodyPr/>
                    <a:lstStyle/>
                    <a:p>
                      <a:pPr algn="ctr"/>
                      <a:r>
                        <a:rPr lang="es-ES_tradnl" b="1" dirty="0" smtClean="0">
                          <a:solidFill>
                            <a:srgbClr val="002060"/>
                          </a:solidFill>
                        </a:rPr>
                        <a:t>ENAGAS</a:t>
                      </a:r>
                      <a:endParaRPr lang="es-ES" b="1" dirty="0">
                        <a:solidFill>
                          <a:srgbClr val="002060"/>
                        </a:solidFill>
                      </a:endParaRPr>
                    </a:p>
                  </a:txBody>
                  <a:tcPr/>
                </a:tc>
                <a:tc>
                  <a:txBody>
                    <a:bodyPr/>
                    <a:lstStyle/>
                    <a:p>
                      <a:pPr algn="ctr"/>
                      <a:r>
                        <a:rPr lang="es-ES_tradnl" b="1" dirty="0" smtClean="0">
                          <a:solidFill>
                            <a:srgbClr val="002060"/>
                          </a:solidFill>
                        </a:rPr>
                        <a:t>TIGF</a:t>
                      </a:r>
                      <a:endParaRPr lang="es-ES" b="1" dirty="0">
                        <a:solidFill>
                          <a:srgbClr val="002060"/>
                        </a:solidFill>
                      </a:endParaRPr>
                    </a:p>
                  </a:txBody>
                  <a:tcPr/>
                </a:tc>
                <a:tc>
                  <a:txBody>
                    <a:bodyPr/>
                    <a:lstStyle/>
                    <a:p>
                      <a:endParaRPr lang="es-ES" b="1" dirty="0">
                        <a:solidFill>
                          <a:srgbClr val="00B050"/>
                        </a:solidFill>
                      </a:endParaRPr>
                    </a:p>
                  </a:txBody>
                  <a:tcPr/>
                </a:tc>
              </a:tr>
              <a:tr h="496596">
                <a:tc>
                  <a:txBody>
                    <a:bodyPr/>
                    <a:lstStyle/>
                    <a:p>
                      <a:pPr algn="ctr"/>
                      <a:r>
                        <a:rPr lang="en-GB" sz="1600" i="1" noProof="0" dirty="0" smtClean="0">
                          <a:solidFill>
                            <a:schemeClr val="bg1"/>
                          </a:solidFill>
                        </a:rPr>
                        <a:t>Firm</a:t>
                      </a:r>
                      <a:endParaRPr lang="en-GB" sz="1600" i="1" noProof="0" dirty="0">
                        <a:solidFill>
                          <a:schemeClr val="bg1"/>
                        </a:solidFill>
                      </a:endParaRPr>
                    </a:p>
                  </a:txBody>
                  <a:tcPr>
                    <a:solidFill>
                      <a:schemeClr val="bg1">
                        <a:lumMod val="20000"/>
                        <a:lumOff val="80000"/>
                      </a:schemeClr>
                    </a:solidFill>
                  </a:tcPr>
                </a:tc>
                <a:tc>
                  <a:txBody>
                    <a:bodyPr/>
                    <a:lstStyle/>
                    <a:p>
                      <a:pPr algn="ctr"/>
                      <a:r>
                        <a:rPr lang="en-GB" sz="1600" i="1" noProof="0" dirty="0" smtClean="0">
                          <a:solidFill>
                            <a:schemeClr val="bg1"/>
                          </a:solidFill>
                        </a:rPr>
                        <a:t>Firm</a:t>
                      </a:r>
                      <a:endParaRPr lang="en-GB" sz="1600" noProof="0" dirty="0">
                        <a:solidFill>
                          <a:schemeClr val="bg1"/>
                        </a:solidFill>
                      </a:endParaRPr>
                    </a:p>
                  </a:txBody>
                  <a:tcPr>
                    <a:solidFill>
                      <a:schemeClr val="bg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err="1" smtClean="0">
                          <a:solidFill>
                            <a:schemeClr val="bg1"/>
                          </a:solidFill>
                        </a:rPr>
                        <a:t>Bundled</a:t>
                      </a:r>
                      <a:endParaRPr lang="es-ES" dirty="0" smtClean="0">
                        <a:solidFill>
                          <a:schemeClr val="bg1"/>
                        </a:solidFill>
                      </a:endParaRPr>
                    </a:p>
                  </a:txBody>
                  <a:tcPr>
                    <a:solidFill>
                      <a:schemeClr val="accent5">
                        <a:lumMod val="20000"/>
                        <a:lumOff val="80000"/>
                      </a:schemeClr>
                    </a:solidFill>
                  </a:tcPr>
                </a:tc>
                <a:tc>
                  <a:txBody>
                    <a:bodyPr/>
                    <a:lstStyle/>
                    <a:p>
                      <a:pPr algn="ctr"/>
                      <a:r>
                        <a:rPr lang="es-ES_tradnl" dirty="0" err="1" smtClean="0">
                          <a:solidFill>
                            <a:schemeClr val="bg1"/>
                          </a:solidFill>
                        </a:rPr>
                        <a:t>Bundled</a:t>
                      </a:r>
                      <a:endParaRPr lang="es-ES" dirty="0">
                        <a:solidFill>
                          <a:schemeClr val="bg1"/>
                        </a:solidFill>
                      </a:endParaRPr>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err="1" smtClean="0">
                          <a:solidFill>
                            <a:schemeClr val="bg1"/>
                          </a:solidFill>
                        </a:rPr>
                        <a:t>Bundled</a:t>
                      </a:r>
                      <a:endParaRPr lang="es-ES" dirty="0" smtClean="0">
                        <a:solidFill>
                          <a:schemeClr val="bg1"/>
                        </a:solidFill>
                      </a:endParaRPr>
                    </a:p>
                  </a:txBody>
                  <a:tcPr>
                    <a:solidFill>
                      <a:schemeClr val="accent5">
                        <a:lumMod val="20000"/>
                        <a:lumOff val="80000"/>
                      </a:schemeClr>
                    </a:solidFill>
                  </a:tcPr>
                </a:tc>
                <a:tc>
                  <a:txBody>
                    <a:bodyPr/>
                    <a:lstStyle/>
                    <a:p>
                      <a:pPr algn="ctr"/>
                      <a:r>
                        <a:rPr lang="es-ES_tradnl" b="1" dirty="0" smtClean="0">
                          <a:solidFill>
                            <a:srgbClr val="00B050"/>
                          </a:solidFill>
                        </a:rPr>
                        <a:t>NO</a:t>
                      </a:r>
                      <a:endParaRPr lang="es-ES" b="1" dirty="0">
                        <a:solidFill>
                          <a:srgbClr val="00B050"/>
                        </a:solidFill>
                      </a:endParaRPr>
                    </a:p>
                  </a:txBody>
                  <a:tcPr>
                    <a:solidFill>
                      <a:schemeClr val="accent5">
                        <a:lumMod val="20000"/>
                        <a:lumOff val="80000"/>
                      </a:schemeClr>
                    </a:solidFill>
                  </a:tcPr>
                </a:tc>
              </a:tr>
              <a:tr h="496596">
                <a:tc>
                  <a:txBody>
                    <a:bodyPr/>
                    <a:lstStyle/>
                    <a:p>
                      <a:pPr algn="ctr"/>
                      <a:r>
                        <a:rPr lang="en-GB" sz="1600" i="1" noProof="0" dirty="0" smtClean="0">
                          <a:solidFill>
                            <a:schemeClr val="bg1"/>
                          </a:solidFill>
                        </a:rPr>
                        <a:t>Firm</a:t>
                      </a:r>
                      <a:endParaRPr lang="en-GB" sz="1600" b="1" noProof="0" dirty="0">
                        <a:solidFill>
                          <a:schemeClr val="bg1"/>
                        </a:solidFill>
                      </a:endParaRPr>
                    </a:p>
                  </a:txBody>
                  <a:tcPr>
                    <a:solidFill>
                      <a:schemeClr val="bg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noProof="0" dirty="0" smtClean="0">
                          <a:solidFill>
                            <a:schemeClr val="bg1"/>
                          </a:solidFill>
                        </a:rPr>
                        <a:t>Interruptible</a:t>
                      </a:r>
                      <a:endParaRPr lang="en-GB" sz="1600" b="1" noProof="0" dirty="0">
                        <a:solidFill>
                          <a:schemeClr val="bg1"/>
                        </a:solidFill>
                      </a:endParaRPr>
                    </a:p>
                  </a:txBody>
                  <a:tcPr>
                    <a:solidFill>
                      <a:schemeClr val="bg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err="1" smtClean="0">
                          <a:solidFill>
                            <a:schemeClr val="bg1"/>
                          </a:solidFill>
                        </a:rPr>
                        <a:t>Bundled</a:t>
                      </a:r>
                      <a:endParaRPr lang="es-ES" dirty="0" smtClean="0">
                        <a:solidFill>
                          <a:schemeClr val="bg1"/>
                        </a:solidFill>
                      </a:endParaRPr>
                    </a:p>
                  </a:txBody>
                  <a:tcPr>
                    <a:solidFill>
                      <a:schemeClr val="accent5">
                        <a:lumMod val="20000"/>
                        <a:lumOff val="80000"/>
                      </a:schemeClr>
                    </a:solidFill>
                  </a:tcPr>
                </a:tc>
                <a:tc>
                  <a:txBody>
                    <a:bodyPr/>
                    <a:lstStyle/>
                    <a:p>
                      <a:pPr algn="ctr"/>
                      <a:r>
                        <a:rPr lang="es-ES_tradnl" dirty="0" err="1" smtClean="0">
                          <a:solidFill>
                            <a:schemeClr val="bg1"/>
                          </a:solidFill>
                        </a:rPr>
                        <a:t>Unbundled</a:t>
                      </a:r>
                      <a:endParaRPr lang="es-ES" dirty="0">
                        <a:solidFill>
                          <a:schemeClr val="bg1"/>
                        </a:solidFill>
                      </a:endParaRPr>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err="1" smtClean="0">
                          <a:solidFill>
                            <a:schemeClr val="bg1"/>
                          </a:solidFill>
                        </a:rPr>
                        <a:t>Unbundled</a:t>
                      </a:r>
                      <a:endParaRPr lang="es-ES" dirty="0" smtClean="0">
                        <a:solidFill>
                          <a:schemeClr val="bg1"/>
                        </a:solidFill>
                      </a:endParaRPr>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b="1" dirty="0" smtClean="0">
                          <a:solidFill>
                            <a:srgbClr val="FF0000"/>
                          </a:solidFill>
                        </a:rPr>
                        <a:t>YES</a:t>
                      </a:r>
                      <a:endParaRPr lang="es-ES" b="1" dirty="0" smtClean="0">
                        <a:solidFill>
                          <a:srgbClr val="FF0000"/>
                        </a:solidFill>
                      </a:endParaRPr>
                    </a:p>
                  </a:txBody>
                  <a:tcPr>
                    <a:solidFill>
                      <a:schemeClr val="accent5">
                        <a:lumMod val="20000"/>
                        <a:lumOff val="80000"/>
                      </a:schemeClr>
                    </a:solidFill>
                  </a:tcPr>
                </a:tc>
              </a:tr>
              <a:tr h="49659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noProof="0" dirty="0" smtClean="0">
                          <a:solidFill>
                            <a:schemeClr val="bg1"/>
                          </a:solidFill>
                        </a:rPr>
                        <a:t>Interruptible</a:t>
                      </a:r>
                    </a:p>
                  </a:txBody>
                  <a:tcPr>
                    <a:solidFill>
                      <a:schemeClr val="bg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noProof="0" dirty="0" smtClean="0">
                          <a:solidFill>
                            <a:schemeClr val="bg1"/>
                          </a:solidFill>
                        </a:rPr>
                        <a:t>Interruptible</a:t>
                      </a:r>
                    </a:p>
                  </a:txBody>
                  <a:tcPr>
                    <a:solidFill>
                      <a:schemeClr val="bg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err="1" smtClean="0">
                          <a:solidFill>
                            <a:schemeClr val="bg1"/>
                          </a:solidFill>
                        </a:rPr>
                        <a:t>Bundled</a:t>
                      </a:r>
                      <a:endParaRPr lang="es-ES" dirty="0" smtClean="0">
                        <a:solidFill>
                          <a:schemeClr val="bg1"/>
                        </a:solidFill>
                      </a:endParaRPr>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err="1" smtClean="0">
                          <a:solidFill>
                            <a:schemeClr val="bg1"/>
                          </a:solidFill>
                        </a:rPr>
                        <a:t>Unbundled</a:t>
                      </a:r>
                      <a:endParaRPr lang="es-ES" dirty="0">
                        <a:solidFill>
                          <a:schemeClr val="bg1"/>
                        </a:solidFill>
                      </a:endParaRPr>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err="1" smtClean="0">
                          <a:solidFill>
                            <a:schemeClr val="bg1"/>
                          </a:solidFill>
                        </a:rPr>
                        <a:t>Unbundled</a:t>
                      </a:r>
                      <a:endParaRPr lang="es-ES" dirty="0" smtClean="0">
                        <a:solidFill>
                          <a:schemeClr val="bg1"/>
                        </a:solidFill>
                      </a:endParaRPr>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b="1" dirty="0" smtClean="0">
                          <a:solidFill>
                            <a:srgbClr val="FF0000"/>
                          </a:solidFill>
                        </a:rPr>
                        <a:t>YES</a:t>
                      </a:r>
                      <a:endParaRPr lang="es-ES" dirty="0" smtClean="0">
                        <a:solidFill>
                          <a:schemeClr val="bg1"/>
                        </a:solidFill>
                      </a:endParaRPr>
                    </a:p>
                  </a:txBody>
                  <a:tcPr>
                    <a:solidFill>
                      <a:schemeClr val="accent5">
                        <a:lumMod val="20000"/>
                        <a:lumOff val="80000"/>
                      </a:schemeClr>
                    </a:solidFill>
                  </a:tcPr>
                </a:tc>
              </a:tr>
            </a:tbl>
          </a:graphicData>
        </a:graphic>
      </p:graphicFrame>
      <p:sp>
        <p:nvSpPr>
          <p:cNvPr id="3" name="2 Rectángulo"/>
          <p:cNvSpPr/>
          <p:nvPr/>
        </p:nvSpPr>
        <p:spPr>
          <a:xfrm>
            <a:off x="683568" y="1136938"/>
            <a:ext cx="8280920" cy="707886"/>
          </a:xfrm>
          <a:prstGeom prst="rect">
            <a:avLst/>
          </a:prstGeom>
        </p:spPr>
        <p:txBody>
          <a:bodyPr wrap="square">
            <a:spAutoFit/>
          </a:bodyPr>
          <a:lstStyle/>
          <a:p>
            <a:r>
              <a:rPr lang="en-US" sz="2000" b="0" dirty="0"/>
              <a:t>How to offer the capacity when interruptible capacity is offered on one side and on both sides of the border.</a:t>
            </a:r>
            <a:endParaRPr lang="es-ES" sz="2000" b="0" dirty="0"/>
          </a:p>
        </p:txBody>
      </p:sp>
    </p:spTree>
    <p:extLst>
      <p:ext uri="{BB962C8B-B14F-4D97-AF65-F5344CB8AC3E}">
        <p14:creationId xmlns:p14="http://schemas.microsoft.com/office/powerpoint/2010/main" val="363135471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6. </a:t>
            </a:r>
            <a:r>
              <a:rPr lang="es-ES_tradnl" dirty="0" err="1" smtClean="0"/>
              <a:t>Unbundled</a:t>
            </a:r>
            <a:r>
              <a:rPr lang="es-ES_tradnl" dirty="0" smtClean="0"/>
              <a:t> </a:t>
            </a:r>
            <a:r>
              <a:rPr lang="es-ES_tradnl" dirty="0" err="1" smtClean="0"/>
              <a:t>capacity</a:t>
            </a:r>
            <a:endParaRPr lang="es-ES" dirty="0"/>
          </a:p>
        </p:txBody>
      </p:sp>
      <p:graphicFrame>
        <p:nvGraphicFramePr>
          <p:cNvPr id="4" name="3 Tabla"/>
          <p:cNvGraphicFramePr>
            <a:graphicFrameLocks noGrp="1"/>
          </p:cNvGraphicFramePr>
          <p:nvPr>
            <p:extLst>
              <p:ext uri="{D42A27DB-BD31-4B8C-83A1-F6EECF244321}">
                <p14:modId xmlns:p14="http://schemas.microsoft.com/office/powerpoint/2010/main" val="3175843078"/>
              </p:ext>
            </p:extLst>
          </p:nvPr>
        </p:nvGraphicFramePr>
        <p:xfrm>
          <a:off x="600075" y="2492896"/>
          <a:ext cx="8064898" cy="1381760"/>
        </p:xfrm>
        <a:graphic>
          <a:graphicData uri="http://schemas.openxmlformats.org/drawingml/2006/table">
            <a:tbl>
              <a:tblPr firstRow="1" bandRow="1">
                <a:tableStyleId>{5C22544A-7EE6-4342-B048-85BDC9FD1C3A}</a:tableStyleId>
              </a:tblPr>
              <a:tblGrid>
                <a:gridCol w="2562677"/>
                <a:gridCol w="1469772"/>
                <a:gridCol w="1368152"/>
                <a:gridCol w="1224136"/>
                <a:gridCol w="1440161"/>
              </a:tblGrid>
              <a:tr h="370840">
                <a:tc>
                  <a:txBody>
                    <a:bodyPr/>
                    <a:lstStyle/>
                    <a:p>
                      <a:r>
                        <a:rPr lang="es-ES_tradnl" dirty="0" err="1" smtClean="0"/>
                        <a:t>Where</a:t>
                      </a:r>
                      <a:r>
                        <a:rPr lang="es-ES_tradnl" dirty="0" smtClean="0"/>
                        <a:t> </a:t>
                      </a:r>
                      <a:r>
                        <a:rPr lang="es-ES_tradnl" dirty="0" err="1" smtClean="0"/>
                        <a:t>capacity</a:t>
                      </a:r>
                      <a:r>
                        <a:rPr lang="es-ES_tradnl" dirty="0" smtClean="0"/>
                        <a:t> </a:t>
                      </a:r>
                      <a:r>
                        <a:rPr lang="es-ES_tradnl" dirty="0" err="1" smtClean="0"/>
                        <a:t>will</a:t>
                      </a:r>
                      <a:r>
                        <a:rPr lang="es-ES_tradnl" dirty="0" smtClean="0"/>
                        <a:t> be </a:t>
                      </a:r>
                      <a:r>
                        <a:rPr lang="es-ES_tradnl" dirty="0" err="1" smtClean="0"/>
                        <a:t>offered</a:t>
                      </a:r>
                      <a:endParaRPr lang="es-ES" dirty="0"/>
                    </a:p>
                  </a:txBody>
                  <a:tcPr>
                    <a:solidFill>
                      <a:schemeClr val="bg1"/>
                    </a:solidFill>
                  </a:tcPr>
                </a:tc>
                <a:tc>
                  <a:txBody>
                    <a:bodyPr/>
                    <a:lstStyle/>
                    <a:p>
                      <a:pPr algn="ctr"/>
                      <a:r>
                        <a:rPr lang="es-ES_tradnl" dirty="0" smtClean="0"/>
                        <a:t>REN</a:t>
                      </a:r>
                      <a:endParaRPr lang="es-ES" dirty="0"/>
                    </a:p>
                  </a:txBody>
                  <a:tcPr>
                    <a:solidFill>
                      <a:schemeClr val="bg1"/>
                    </a:solidFill>
                  </a:tcPr>
                </a:tc>
                <a:tc>
                  <a:txBody>
                    <a:bodyPr/>
                    <a:lstStyle/>
                    <a:p>
                      <a:pPr algn="ctr"/>
                      <a:r>
                        <a:rPr lang="es-ES_tradnl" dirty="0" smtClean="0"/>
                        <a:t>ENAGAS</a:t>
                      </a:r>
                      <a:endParaRPr lang="es-ES" dirty="0"/>
                    </a:p>
                  </a:txBody>
                  <a:tcPr>
                    <a:solidFill>
                      <a:schemeClr val="bg1"/>
                    </a:solidFill>
                  </a:tcPr>
                </a:tc>
                <a:tc>
                  <a:txBody>
                    <a:bodyPr/>
                    <a:lstStyle/>
                    <a:p>
                      <a:pPr algn="ctr"/>
                      <a:r>
                        <a:rPr lang="es-ES_tradnl" dirty="0" smtClean="0"/>
                        <a:t>TIGF</a:t>
                      </a:r>
                      <a:endParaRPr lang="es-ES" dirty="0"/>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noProof="0" dirty="0" smtClean="0"/>
                        <a:t>Decision</a:t>
                      </a:r>
                      <a:r>
                        <a:rPr lang="en-GB" baseline="0" noProof="0" dirty="0" smtClean="0"/>
                        <a:t> required</a:t>
                      </a:r>
                      <a:endParaRPr lang="es-ES" dirty="0"/>
                    </a:p>
                  </a:txBody>
                  <a:tcPr>
                    <a:solidFill>
                      <a:schemeClr val="bg1"/>
                    </a:solidFill>
                  </a:tcPr>
                </a:tc>
              </a:tr>
              <a:tr h="370840">
                <a:tc>
                  <a:txBody>
                    <a:bodyPr/>
                    <a:lstStyle/>
                    <a:p>
                      <a:r>
                        <a:rPr lang="en-GB" noProof="0" dirty="0" smtClean="0">
                          <a:solidFill>
                            <a:schemeClr val="bg1"/>
                          </a:solidFill>
                        </a:rPr>
                        <a:t>Bundled</a:t>
                      </a:r>
                      <a:r>
                        <a:rPr lang="en-GB" baseline="0" noProof="0" dirty="0" smtClean="0">
                          <a:solidFill>
                            <a:schemeClr val="bg1"/>
                          </a:solidFill>
                        </a:rPr>
                        <a:t> capacity</a:t>
                      </a:r>
                      <a:endParaRPr lang="en-GB" noProof="0" dirty="0">
                        <a:solidFill>
                          <a:schemeClr val="bg1"/>
                        </a:solidFill>
                      </a:endParaRPr>
                    </a:p>
                  </a:txBody>
                  <a:tcPr>
                    <a:solidFill>
                      <a:schemeClr val="bg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smtClean="0">
                          <a:solidFill>
                            <a:schemeClr val="bg1"/>
                          </a:solidFill>
                        </a:rPr>
                        <a:t>VIP</a:t>
                      </a:r>
                      <a:endParaRPr lang="es-ES" dirty="0" smtClean="0">
                        <a:solidFill>
                          <a:schemeClr val="bg1"/>
                        </a:solidFill>
                      </a:endParaRPr>
                    </a:p>
                  </a:txBody>
                  <a:tcPr>
                    <a:solidFill>
                      <a:schemeClr val="accent6">
                        <a:lumMod val="20000"/>
                        <a:lumOff val="80000"/>
                      </a:schemeClr>
                    </a:solidFill>
                  </a:tcPr>
                </a:tc>
                <a:tc>
                  <a:txBody>
                    <a:bodyPr/>
                    <a:lstStyle/>
                    <a:p>
                      <a:pPr algn="ctr"/>
                      <a:r>
                        <a:rPr lang="es-ES_tradnl" dirty="0" smtClean="0">
                          <a:solidFill>
                            <a:schemeClr val="bg1"/>
                          </a:solidFill>
                        </a:rPr>
                        <a:t>VIP</a:t>
                      </a:r>
                      <a:endParaRPr lang="es-ES" dirty="0">
                        <a:solidFill>
                          <a:schemeClr val="bg1"/>
                        </a:solidFill>
                      </a:endParaRPr>
                    </a:p>
                  </a:txBody>
                  <a:tcP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smtClean="0">
                          <a:solidFill>
                            <a:schemeClr val="bg1"/>
                          </a:solidFill>
                        </a:rPr>
                        <a:t>VIP</a:t>
                      </a:r>
                      <a:endParaRPr lang="es-ES" dirty="0" smtClean="0">
                        <a:solidFill>
                          <a:schemeClr val="bg1"/>
                        </a:solidFill>
                      </a:endParaRPr>
                    </a:p>
                  </a:txBody>
                  <a:tcP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b="1" dirty="0" smtClean="0">
                          <a:solidFill>
                            <a:srgbClr val="00B050"/>
                          </a:solidFill>
                        </a:rPr>
                        <a:t>NO</a:t>
                      </a:r>
                      <a:endParaRPr lang="es-ES" dirty="0" smtClean="0">
                        <a:solidFill>
                          <a:schemeClr val="bg1"/>
                        </a:solidFill>
                      </a:endParaRPr>
                    </a:p>
                  </a:txBody>
                  <a:tcPr>
                    <a:solidFill>
                      <a:schemeClr val="accent6">
                        <a:lumMod val="20000"/>
                        <a:lumOff val="80000"/>
                      </a:schemeClr>
                    </a:solidFill>
                  </a:tcPr>
                </a:tc>
              </a:tr>
              <a:tr h="370840">
                <a:tc>
                  <a:txBody>
                    <a:bodyPr/>
                    <a:lstStyle/>
                    <a:p>
                      <a:r>
                        <a:rPr lang="en-GB" noProof="0" dirty="0" smtClean="0">
                          <a:solidFill>
                            <a:schemeClr val="bg1"/>
                          </a:solidFill>
                        </a:rPr>
                        <a:t>Unbundled capacity</a:t>
                      </a:r>
                      <a:endParaRPr lang="en-GB" noProof="0" dirty="0">
                        <a:solidFill>
                          <a:schemeClr val="bg1"/>
                        </a:solidFill>
                      </a:endParaRPr>
                    </a:p>
                  </a:txBody>
                  <a:tcPr>
                    <a:solidFill>
                      <a:schemeClr val="bg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strike="noStrike" dirty="0" smtClean="0">
                          <a:solidFill>
                            <a:schemeClr val="bg1"/>
                          </a:solidFill>
                        </a:rPr>
                        <a:t>VIP</a:t>
                      </a:r>
                      <a:endParaRPr lang="es-ES" strike="noStrike" dirty="0" smtClean="0">
                        <a:solidFill>
                          <a:schemeClr val="bg1"/>
                        </a:solidFill>
                      </a:endParaRPr>
                    </a:p>
                  </a:txBody>
                  <a:tcPr>
                    <a:solidFill>
                      <a:schemeClr val="accent6">
                        <a:lumMod val="20000"/>
                        <a:lumOff val="80000"/>
                      </a:schemeClr>
                    </a:solidFill>
                  </a:tcPr>
                </a:tc>
                <a:tc>
                  <a:txBody>
                    <a:bodyPr/>
                    <a:lstStyle/>
                    <a:p>
                      <a:pPr algn="ctr"/>
                      <a:r>
                        <a:rPr lang="es-ES_tradnl" dirty="0" smtClean="0">
                          <a:solidFill>
                            <a:schemeClr val="bg1"/>
                          </a:solidFill>
                        </a:rPr>
                        <a:t>VIP</a:t>
                      </a:r>
                      <a:endParaRPr lang="es-ES" dirty="0">
                        <a:solidFill>
                          <a:schemeClr val="bg1"/>
                        </a:solidFill>
                      </a:endParaRPr>
                    </a:p>
                  </a:txBody>
                  <a:tcP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smtClean="0">
                          <a:solidFill>
                            <a:schemeClr val="bg1"/>
                          </a:solidFill>
                        </a:rPr>
                        <a:t>VIP</a:t>
                      </a:r>
                      <a:endParaRPr lang="es-ES" dirty="0" smtClean="0">
                        <a:solidFill>
                          <a:schemeClr val="bg1"/>
                        </a:solidFill>
                      </a:endParaRPr>
                    </a:p>
                  </a:txBody>
                  <a:tcP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b="1" dirty="0" smtClean="0">
                          <a:solidFill>
                            <a:srgbClr val="00B050"/>
                          </a:solidFill>
                        </a:rPr>
                        <a:t>NO</a:t>
                      </a:r>
                      <a:endParaRPr lang="es-ES_tradnl" b="1" dirty="0" smtClean="0">
                        <a:solidFill>
                          <a:srgbClr val="FF0000"/>
                        </a:solidFill>
                      </a:endParaRPr>
                    </a:p>
                  </a:txBody>
                  <a:tcPr>
                    <a:solidFill>
                      <a:schemeClr val="accent6">
                        <a:lumMod val="20000"/>
                        <a:lumOff val="80000"/>
                      </a:schemeClr>
                    </a:solidFill>
                  </a:tcPr>
                </a:tc>
              </a:tr>
            </a:tbl>
          </a:graphicData>
        </a:graphic>
      </p:graphicFrame>
      <p:sp>
        <p:nvSpPr>
          <p:cNvPr id="5" name="4 CuadroTexto"/>
          <p:cNvSpPr txBox="1"/>
          <p:nvPr/>
        </p:nvSpPr>
        <p:spPr>
          <a:xfrm>
            <a:off x="600075" y="908720"/>
            <a:ext cx="8292405" cy="1354217"/>
          </a:xfrm>
          <a:prstGeom prst="rect">
            <a:avLst/>
          </a:prstGeom>
          <a:noFill/>
        </p:spPr>
        <p:txBody>
          <a:bodyPr wrap="square" rtlCol="0">
            <a:spAutoFit/>
          </a:bodyPr>
          <a:lstStyle/>
          <a:p>
            <a:pPr marL="285750" indent="-285750" algn="just">
              <a:spcBef>
                <a:spcPts val="600"/>
              </a:spcBef>
              <a:spcAft>
                <a:spcPts val="600"/>
              </a:spcAft>
              <a:buClr>
                <a:schemeClr val="tx2"/>
              </a:buClr>
              <a:buFont typeface="Arial" panose="020B0604020202020204" pitchFamily="34" charset="0"/>
              <a:buChar char="•"/>
            </a:pPr>
            <a:r>
              <a:rPr lang="en-GB" sz="1800" b="0" dirty="0" smtClean="0">
                <a:solidFill>
                  <a:schemeClr val="tx2"/>
                </a:solidFill>
              </a:rPr>
              <a:t>At both the </a:t>
            </a:r>
            <a:r>
              <a:rPr lang="en-GB" sz="1800" b="0" dirty="0">
                <a:solidFill>
                  <a:schemeClr val="tx2"/>
                </a:solidFill>
              </a:rPr>
              <a:t>Spanish-French </a:t>
            </a:r>
            <a:r>
              <a:rPr lang="en-GB" sz="1800" b="0" dirty="0" smtClean="0">
                <a:solidFill>
                  <a:schemeClr val="tx2"/>
                </a:solidFill>
              </a:rPr>
              <a:t>border and the Spanish-Portuguese </a:t>
            </a:r>
            <a:r>
              <a:rPr lang="en-GB" sz="1800" b="0" dirty="0">
                <a:solidFill>
                  <a:schemeClr val="tx2"/>
                </a:solidFill>
              </a:rPr>
              <a:t>border, </a:t>
            </a:r>
            <a:r>
              <a:rPr lang="en-GB" sz="1800" b="0" dirty="0" err="1" smtClean="0">
                <a:solidFill>
                  <a:schemeClr val="tx2"/>
                </a:solidFill>
              </a:rPr>
              <a:t>Enagás</a:t>
            </a:r>
            <a:r>
              <a:rPr lang="en-GB" sz="1800" b="0" dirty="0" smtClean="0">
                <a:solidFill>
                  <a:schemeClr val="tx2"/>
                </a:solidFill>
              </a:rPr>
              <a:t>, TIGF </a:t>
            </a:r>
            <a:r>
              <a:rPr lang="en-GB" sz="1800" b="0" dirty="0">
                <a:solidFill>
                  <a:schemeClr val="tx2"/>
                </a:solidFill>
              </a:rPr>
              <a:t>and REN </a:t>
            </a:r>
            <a:r>
              <a:rPr lang="es-ES_tradnl" sz="1800" b="0" dirty="0" err="1"/>
              <a:t>will</a:t>
            </a:r>
            <a:r>
              <a:rPr lang="es-ES_tradnl" sz="1800" b="0" dirty="0"/>
              <a:t> </a:t>
            </a:r>
            <a:r>
              <a:rPr lang="es-ES_tradnl" sz="1800" b="0" dirty="0" err="1"/>
              <a:t>offer</a:t>
            </a:r>
            <a:r>
              <a:rPr lang="es-ES_tradnl" sz="1800" b="0" dirty="0"/>
              <a:t> </a:t>
            </a:r>
            <a:r>
              <a:rPr lang="es-ES_tradnl" sz="1800" b="0" dirty="0" err="1"/>
              <a:t>all</a:t>
            </a:r>
            <a:r>
              <a:rPr lang="es-ES_tradnl" sz="1800" b="0" dirty="0"/>
              <a:t> </a:t>
            </a:r>
            <a:r>
              <a:rPr lang="es-ES_tradnl" sz="1800" b="0" dirty="0" err="1"/>
              <a:t>the</a:t>
            </a:r>
            <a:r>
              <a:rPr lang="es-ES_tradnl" sz="1800" b="0" dirty="0"/>
              <a:t> </a:t>
            </a:r>
            <a:r>
              <a:rPr lang="es-ES_tradnl" sz="1800" b="0" dirty="0" err="1"/>
              <a:t>available</a:t>
            </a:r>
            <a:r>
              <a:rPr lang="es-ES_tradnl" sz="1800" b="0" dirty="0"/>
              <a:t> </a:t>
            </a:r>
            <a:r>
              <a:rPr lang="es-ES_tradnl" sz="1800" b="0" dirty="0" err="1"/>
              <a:t>capacity</a:t>
            </a:r>
            <a:r>
              <a:rPr lang="es-ES_tradnl" sz="1800" b="0" dirty="0"/>
              <a:t> (</a:t>
            </a:r>
            <a:r>
              <a:rPr lang="es-ES_tradnl" sz="1800" b="0" dirty="0" err="1"/>
              <a:t>bundled</a:t>
            </a:r>
            <a:r>
              <a:rPr lang="es-ES_tradnl" sz="1800" b="0" dirty="0"/>
              <a:t> and </a:t>
            </a:r>
            <a:r>
              <a:rPr lang="es-ES_tradnl" sz="1800" b="0" dirty="0" err="1"/>
              <a:t>unbundled</a:t>
            </a:r>
            <a:r>
              <a:rPr lang="es-ES_tradnl" sz="1800" b="0" dirty="0"/>
              <a:t>) at </a:t>
            </a:r>
            <a:r>
              <a:rPr lang="es-ES_tradnl" sz="1800" b="0" dirty="0" err="1"/>
              <a:t>the</a:t>
            </a:r>
            <a:r>
              <a:rPr lang="es-ES_tradnl" sz="1800" b="0" dirty="0"/>
              <a:t> VIP.</a:t>
            </a:r>
            <a:endParaRPr lang="en-GB" sz="1800" b="0" dirty="0"/>
          </a:p>
          <a:p>
            <a:pPr marL="285750" indent="-285750" algn="just">
              <a:spcBef>
                <a:spcPts val="600"/>
              </a:spcBef>
              <a:spcAft>
                <a:spcPts val="600"/>
              </a:spcAft>
              <a:buClr>
                <a:schemeClr val="tx2"/>
              </a:buClr>
              <a:buFont typeface="Arial" panose="020B0604020202020204" pitchFamily="34" charset="0"/>
              <a:buChar char="•"/>
            </a:pPr>
            <a:endParaRPr lang="en-GB" sz="1800" b="0" dirty="0"/>
          </a:p>
        </p:txBody>
      </p:sp>
    </p:spTree>
    <p:extLst>
      <p:ext uri="{BB962C8B-B14F-4D97-AF65-F5344CB8AC3E}">
        <p14:creationId xmlns:p14="http://schemas.microsoft.com/office/powerpoint/2010/main" val="47832544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7. </a:t>
            </a:r>
            <a:r>
              <a:rPr lang="es-ES_tradnl" dirty="0" err="1" smtClean="0"/>
              <a:t>Secondary</a:t>
            </a:r>
            <a:r>
              <a:rPr lang="es-ES_tradnl" dirty="0" smtClean="0"/>
              <a:t> </a:t>
            </a:r>
            <a:r>
              <a:rPr lang="es-ES_tradnl" dirty="0" err="1" smtClean="0"/>
              <a:t>market</a:t>
            </a:r>
            <a:endParaRPr lang="es-ES" dirty="0"/>
          </a:p>
        </p:txBody>
      </p:sp>
      <p:sp>
        <p:nvSpPr>
          <p:cNvPr id="4" name="3 CuadroTexto"/>
          <p:cNvSpPr txBox="1"/>
          <p:nvPr/>
        </p:nvSpPr>
        <p:spPr>
          <a:xfrm>
            <a:off x="600075" y="908720"/>
            <a:ext cx="8292405" cy="5293757"/>
          </a:xfrm>
          <a:prstGeom prst="rect">
            <a:avLst/>
          </a:prstGeom>
          <a:noFill/>
        </p:spPr>
        <p:txBody>
          <a:bodyPr wrap="square" rtlCol="0">
            <a:spAutoFit/>
          </a:bodyPr>
          <a:lstStyle/>
          <a:p>
            <a:pPr marL="285750" indent="-285750" algn="just">
              <a:spcBef>
                <a:spcPts val="600"/>
              </a:spcBef>
              <a:spcAft>
                <a:spcPts val="600"/>
              </a:spcAft>
              <a:buClr>
                <a:schemeClr val="tx2"/>
              </a:buClr>
              <a:buFont typeface="Arial" panose="020B0604020202020204" pitchFamily="34" charset="0"/>
              <a:buChar char="•"/>
            </a:pPr>
            <a:r>
              <a:rPr lang="en-US" sz="1800" b="0" dirty="0" smtClean="0"/>
              <a:t>For the year 2014, TSOs will </a:t>
            </a:r>
            <a:r>
              <a:rPr lang="en-US" sz="1800" b="0" dirty="0"/>
              <a:t>put in place a coordinated procedure to allow shippers to trade their bundled capacity in the secondary </a:t>
            </a:r>
            <a:r>
              <a:rPr lang="en-US" sz="1800" b="0" dirty="0" smtClean="0"/>
              <a:t>market:</a:t>
            </a:r>
          </a:p>
          <a:p>
            <a:pPr marL="742950" lvl="1" indent="-285750" algn="just">
              <a:spcBef>
                <a:spcPts val="600"/>
              </a:spcBef>
              <a:spcAft>
                <a:spcPts val="600"/>
              </a:spcAft>
              <a:buClr>
                <a:schemeClr val="tx2"/>
              </a:buClr>
              <a:buFont typeface="Arial" panose="020B0604020202020204" pitchFamily="34" charset="0"/>
              <a:buChar char="•"/>
            </a:pPr>
            <a:r>
              <a:rPr lang="en-US" sz="1800" b="0" dirty="0"/>
              <a:t>The capacity allocated in the auction is allowed to be transferred by the primary holders to other </a:t>
            </a:r>
            <a:r>
              <a:rPr lang="en-US" sz="1800" b="0" dirty="0" smtClean="0"/>
              <a:t>users in </a:t>
            </a:r>
            <a:r>
              <a:rPr lang="en-US" sz="1800" b="0" dirty="0"/>
              <a:t>the secondary markets. </a:t>
            </a:r>
          </a:p>
          <a:p>
            <a:pPr marL="742950" lvl="1" indent="-285750" algn="just">
              <a:spcBef>
                <a:spcPts val="600"/>
              </a:spcBef>
              <a:spcAft>
                <a:spcPts val="600"/>
              </a:spcAft>
              <a:buClr>
                <a:schemeClr val="tx2"/>
              </a:buClr>
              <a:buFont typeface="Arial" panose="020B0604020202020204" pitchFamily="34" charset="0"/>
              <a:buChar char="•"/>
            </a:pPr>
            <a:r>
              <a:rPr lang="en-US" sz="1800" b="0" dirty="0"/>
              <a:t>Primary holders will be able to transfer the total </a:t>
            </a:r>
            <a:r>
              <a:rPr lang="en-US" sz="1800" b="0" dirty="0" smtClean="0"/>
              <a:t>allocated capacity </a:t>
            </a:r>
            <a:r>
              <a:rPr lang="en-US" sz="1800" b="0" dirty="0"/>
              <a:t>or part of it, and for the total or partial duration of the period for which it was allocated in the auction, starting the first day of a calendar month and for a complete number of calendar months.</a:t>
            </a:r>
          </a:p>
          <a:p>
            <a:pPr marL="742950" lvl="1" indent="-285750" algn="just">
              <a:spcBef>
                <a:spcPts val="600"/>
              </a:spcBef>
              <a:spcAft>
                <a:spcPts val="600"/>
              </a:spcAft>
              <a:buClr>
                <a:schemeClr val="tx2"/>
              </a:buClr>
              <a:buFont typeface="Arial" panose="020B0604020202020204" pitchFamily="34" charset="0"/>
              <a:buChar char="•"/>
            </a:pPr>
            <a:r>
              <a:rPr lang="en-US" sz="1800" b="0" dirty="0"/>
              <a:t>However, capacity traded in the secondary market must remain bundled and allocated at the VIP. </a:t>
            </a:r>
          </a:p>
          <a:p>
            <a:pPr marL="742950" lvl="1" indent="-285750" algn="just">
              <a:spcBef>
                <a:spcPts val="600"/>
              </a:spcBef>
              <a:spcAft>
                <a:spcPts val="600"/>
              </a:spcAft>
              <a:buClr>
                <a:schemeClr val="tx2"/>
              </a:buClr>
              <a:buFont typeface="Arial" panose="020B0604020202020204" pitchFamily="34" charset="0"/>
              <a:buChar char="•"/>
            </a:pPr>
            <a:r>
              <a:rPr lang="en-US" sz="1800" b="0" dirty="0"/>
              <a:t>To that aim, capacity trades on the secondary market will only be accepted by TSOs if performed in both cross-border systems, at the same time, for the same amount of capacity and period, referred to the VIP and if transferred to the same Shipper. </a:t>
            </a:r>
            <a:endParaRPr lang="en-US" sz="1800" b="0" dirty="0" smtClean="0"/>
          </a:p>
          <a:p>
            <a:pPr marL="285750" indent="-285750" algn="just">
              <a:spcBef>
                <a:spcPts val="600"/>
              </a:spcBef>
              <a:spcAft>
                <a:spcPts val="600"/>
              </a:spcAft>
              <a:buClr>
                <a:schemeClr val="tx2"/>
              </a:buClr>
              <a:buFont typeface="Arial" panose="020B0604020202020204" pitchFamily="34" charset="0"/>
              <a:buChar char="•"/>
            </a:pPr>
            <a:r>
              <a:rPr lang="en-US" sz="1800" b="0" dirty="0" smtClean="0"/>
              <a:t>Once there is a secondary booking platform, TSOs will have the opportunity to use this functionality.</a:t>
            </a:r>
            <a:endParaRPr lang="en-US" sz="1800" b="0" dirty="0"/>
          </a:p>
        </p:txBody>
      </p:sp>
    </p:spTree>
    <p:extLst>
      <p:ext uri="{BB962C8B-B14F-4D97-AF65-F5344CB8AC3E}">
        <p14:creationId xmlns:p14="http://schemas.microsoft.com/office/powerpoint/2010/main" val="189800315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1_Vorlage Power Point">
  <a:themeElements>
    <a:clrScheme name="Vorlage Power Point 1">
      <a:dk1>
        <a:srgbClr val="B2B2B2"/>
      </a:dk1>
      <a:lt1>
        <a:srgbClr val="FFFFFF"/>
      </a:lt1>
      <a:dk2>
        <a:srgbClr val="2A4677"/>
      </a:dk2>
      <a:lt2>
        <a:srgbClr val="C29903"/>
      </a:lt2>
      <a:accent1>
        <a:srgbClr val="793335"/>
      </a:accent1>
      <a:accent2>
        <a:srgbClr val="BDA174"/>
      </a:accent2>
      <a:accent3>
        <a:srgbClr val="ACB0BD"/>
      </a:accent3>
      <a:accent4>
        <a:srgbClr val="DADADA"/>
      </a:accent4>
      <a:accent5>
        <a:srgbClr val="BEADAE"/>
      </a:accent5>
      <a:accent6>
        <a:srgbClr val="AB9168"/>
      </a:accent6>
      <a:hlink>
        <a:srgbClr val="9A5C1B"/>
      </a:hlink>
      <a:folHlink>
        <a:srgbClr val="72722D"/>
      </a:folHlink>
    </a:clrScheme>
    <a:fontScheme name="Vorlage Power 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defRPr kumimoji="0" lang="de-AT" sz="2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defRPr kumimoji="0" lang="de-AT" sz="2400" b="1" i="0" u="none" strike="noStrike" cap="none" normalizeH="0" baseline="0" smtClean="0">
            <a:ln>
              <a:noFill/>
            </a:ln>
            <a:solidFill>
              <a:schemeClr val="bg1"/>
            </a:solidFill>
            <a:effectLst/>
            <a:latin typeface="Arial" charset="0"/>
          </a:defRPr>
        </a:defPPr>
      </a:lstStyle>
    </a:lnDef>
  </a:objectDefaults>
  <a:extraClrSchemeLst>
    <a:extraClrScheme>
      <a:clrScheme name="Vorlage Power Point 1">
        <a:dk1>
          <a:srgbClr val="B2B2B2"/>
        </a:dk1>
        <a:lt1>
          <a:srgbClr val="FFFFFF"/>
        </a:lt1>
        <a:dk2>
          <a:srgbClr val="2A4677"/>
        </a:dk2>
        <a:lt2>
          <a:srgbClr val="C29903"/>
        </a:lt2>
        <a:accent1>
          <a:srgbClr val="793335"/>
        </a:accent1>
        <a:accent2>
          <a:srgbClr val="BDA174"/>
        </a:accent2>
        <a:accent3>
          <a:srgbClr val="ACB0BD"/>
        </a:accent3>
        <a:accent4>
          <a:srgbClr val="DADADA"/>
        </a:accent4>
        <a:accent5>
          <a:srgbClr val="BEADAE"/>
        </a:accent5>
        <a:accent6>
          <a:srgbClr val="AB9168"/>
        </a:accent6>
        <a:hlink>
          <a:srgbClr val="9A5C1B"/>
        </a:hlink>
        <a:folHlink>
          <a:srgbClr val="72722D"/>
        </a:folHlink>
      </a:clrScheme>
      <a:clrMap bg1="dk2" tx1="lt1" bg2="dk1" tx2="lt2" accent1="accent1" accent2="accent2" accent3="accent3" accent4="accent4" accent5="accent5" accent6="accent6" hlink="hlink" folHlink="folHlink"/>
    </a:extraClrScheme>
    <a:extraClrScheme>
      <a:clrScheme name="Vorlage Power Point 2">
        <a:dk1>
          <a:srgbClr val="000000"/>
        </a:dk1>
        <a:lt1>
          <a:srgbClr val="FFFFFF"/>
        </a:lt1>
        <a:dk2>
          <a:srgbClr val="793335"/>
        </a:dk2>
        <a:lt2>
          <a:srgbClr val="B2B2B2"/>
        </a:lt2>
        <a:accent1>
          <a:srgbClr val="C29903"/>
        </a:accent1>
        <a:accent2>
          <a:srgbClr val="BDA174"/>
        </a:accent2>
        <a:accent3>
          <a:srgbClr val="FFFFFF"/>
        </a:accent3>
        <a:accent4>
          <a:srgbClr val="000000"/>
        </a:accent4>
        <a:accent5>
          <a:srgbClr val="DDCAAA"/>
        </a:accent5>
        <a:accent6>
          <a:srgbClr val="AB9168"/>
        </a:accent6>
        <a:hlink>
          <a:srgbClr val="9A5C1B"/>
        </a:hlink>
        <a:folHlink>
          <a:srgbClr val="72722D"/>
        </a:folHlink>
      </a:clrScheme>
      <a:clrMap bg1="lt1" tx1="dk1" bg2="lt2" tx2="dk2" accent1="accent1" accent2="accent2" accent3="accent3" accent4="accent4" accent5="accent5" accent6="accent6" hlink="hlink" folHlink="folHlink"/>
    </a:extraClrScheme>
    <a:extraClrScheme>
      <a:clrScheme name="Vorlage Power Point 3">
        <a:dk1>
          <a:srgbClr val="000000"/>
        </a:dk1>
        <a:lt1>
          <a:srgbClr val="FFFFFF"/>
        </a:lt1>
        <a:dk2>
          <a:srgbClr val="B2B2B2"/>
        </a:dk2>
        <a:lt2>
          <a:srgbClr val="969696"/>
        </a:lt2>
        <a:accent1>
          <a:srgbClr val="FFFFFF"/>
        </a:accent1>
        <a:accent2>
          <a:srgbClr val="DDDDDD"/>
        </a:accent2>
        <a:accent3>
          <a:srgbClr val="FFFFFF"/>
        </a:accent3>
        <a:accent4>
          <a:srgbClr val="000000"/>
        </a:accent4>
        <a:accent5>
          <a:srgbClr val="FFFFFF"/>
        </a:accent5>
        <a:accent6>
          <a:srgbClr val="C8C8C8"/>
        </a:accent6>
        <a:hlink>
          <a:srgbClr val="C0C0C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985daa2e-53d8-4475-82b8-9c7d25324e34">ACER-2015-17162</_dlc_DocId>
    <_dlc_DocIdUrl xmlns="985daa2e-53d8-4475-82b8-9c7d25324e34">
      <Url>http://s-do-prod-ap/en/Gas/Regional_%20Intiatives/South_GRI/26th_South_IG/_layouts/DocIdRedir.aspx?ID=ACER-2015-17162</Url>
      <Description>ACER-2015-17162</Description>
    </_dlc_DocIdUrl>
    <ACER_Abstract xmlns="985daa2e-53d8-4475-82b8-9c7d25324e3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7E3035C86F3E34D82F3D2A7F7EA297A" ma:contentTypeVersion="20" ma:contentTypeDescription="Create a new document." ma:contentTypeScope="" ma:versionID="295061842e6e9667cd963f53bc8bc068">
  <xsd:schema xmlns:xsd="http://www.w3.org/2001/XMLSchema" xmlns:xs="http://www.w3.org/2001/XMLSchema" xmlns:p="http://schemas.microsoft.com/office/2006/metadata/properties" xmlns:ns2="985daa2e-53d8-4475-82b8-9c7d25324e34" targetNamespace="http://schemas.microsoft.com/office/2006/metadata/properties" ma:root="true" ma:fieldsID="35efc3e5b9c61b0dc7b50a186a6c1079"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Props1.xml><?xml version="1.0" encoding="utf-8"?>
<ds:datastoreItem xmlns:ds="http://schemas.openxmlformats.org/officeDocument/2006/customXml" ds:itemID="{DDE950B1-9DBA-4FED-AA5B-4332F0C20763}"/>
</file>

<file path=customXml/itemProps2.xml><?xml version="1.0" encoding="utf-8"?>
<ds:datastoreItem xmlns:ds="http://schemas.openxmlformats.org/officeDocument/2006/customXml" ds:itemID="{D5555CA1-236D-4570-AA07-3B918F326EE8}"/>
</file>

<file path=customXml/itemProps3.xml><?xml version="1.0" encoding="utf-8"?>
<ds:datastoreItem xmlns:ds="http://schemas.openxmlformats.org/officeDocument/2006/customXml" ds:itemID="{022DCAB9-C45E-486B-8C15-EE8A3F746F57}"/>
</file>

<file path=customXml/itemProps4.xml><?xml version="1.0" encoding="utf-8"?>
<ds:datastoreItem xmlns:ds="http://schemas.openxmlformats.org/officeDocument/2006/customXml" ds:itemID="{48EAC832-E804-4C4C-B9DE-33CDE86A11BA}"/>
</file>

<file path=docProps/app.xml><?xml version="1.0" encoding="utf-8"?>
<Properties xmlns="http://schemas.openxmlformats.org/officeDocument/2006/extended-properties" xmlns:vt="http://schemas.openxmlformats.org/officeDocument/2006/docPropsVTypes">
  <Template/>
  <TotalTime>6944</TotalTime>
  <Words>831</Words>
  <Application>Microsoft Office PowerPoint</Application>
  <PresentationFormat>On-screen Show (4:3)</PresentationFormat>
  <Paragraphs>113</Paragraphs>
  <Slides>11</Slides>
  <Notes>4</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1_Vorlage Power Point</vt:lpstr>
      <vt:lpstr> </vt:lpstr>
      <vt:lpstr>PowerPoint Presentation</vt:lpstr>
      <vt:lpstr>PowerPoint Presentation</vt:lpstr>
      <vt:lpstr>2. Transfer existing contracts to the VIP  </vt:lpstr>
      <vt:lpstr>3. Definition of large and small price steps</vt:lpstr>
      <vt:lpstr>4. Documents to upload by TSOs</vt:lpstr>
      <vt:lpstr>5. How to offer capacity</vt:lpstr>
      <vt:lpstr>6. Unbundled capacity</vt:lpstr>
      <vt:lpstr>7. Secondary market</vt:lpstr>
      <vt:lpstr>8. Stakeholders´ information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Maximiliano MIGLIO</dc:creator>
  <cp:lastModifiedBy>Valter Diniz</cp:lastModifiedBy>
  <cp:revision>1047</cp:revision>
  <cp:lastPrinted>2013-01-28T07:56:55Z</cp:lastPrinted>
  <dcterms:modified xsi:type="dcterms:W3CDTF">2014-01-22T15:57:54Z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0x010100F7E3035C86F3E34D82F3D2A7F7EA297A</vt:lpwstr>
  </property>
  <property fmtid="{D5CDD505-2E9C-101B-9397-08002B2CF9AE}" pid="3" name="_dlc_DocIdItemGuid">
    <vt:lpwstr>bee588cb-4232-40a6-8be9-9bb3521db950</vt:lpwstr>
  </property>
</Properties>
</file>