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9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6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  <p:sldMasterId id="2147483651" r:id="rId3"/>
    <p:sldMasterId id="2147483652" r:id="rId4"/>
    <p:sldMasterId id="2147483653" r:id="rId5"/>
  </p:sldMasterIdLst>
  <p:notesMasterIdLst>
    <p:notesMasterId r:id="rId13"/>
  </p:notesMasterIdLst>
  <p:sldIdLst>
    <p:sldId id="293" r:id="rId6"/>
    <p:sldId id="295" r:id="rId7"/>
    <p:sldId id="292" r:id="rId8"/>
    <p:sldId id="289" r:id="rId9"/>
    <p:sldId id="291" r:id="rId10"/>
    <p:sldId id="296" r:id="rId11"/>
    <p:sldId id="294" r:id="rId12"/>
  </p:sldIdLst>
  <p:sldSz cx="9144000" cy="6858000" type="screen4x3"/>
  <p:notesSz cx="6797675" cy="9926638"/>
  <p:defaultTextStyle>
    <a:defPPr>
      <a:defRPr lang="es-ES"/>
    </a:defPPr>
    <a:lvl1pPr algn="l" rtl="0" fontAlgn="base">
      <a:spcBef>
        <a:spcPct val="0"/>
      </a:spcBef>
      <a:spcAft>
        <a:spcPts val="600"/>
      </a:spcAft>
      <a:buClr>
        <a:srgbClr val="006A9A"/>
      </a:buClr>
      <a:buSzPct val="120000"/>
      <a:buFont typeface="Arial" charset="0"/>
      <a:buChar char="•"/>
      <a:defRPr sz="2300" kern="1200" baseline="30000">
        <a:solidFill>
          <a:srgbClr val="006A9A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ts val="600"/>
      </a:spcAft>
      <a:buClr>
        <a:srgbClr val="006A9A"/>
      </a:buClr>
      <a:buSzPct val="120000"/>
      <a:buFont typeface="Arial" charset="0"/>
      <a:buChar char="•"/>
      <a:defRPr sz="2300" kern="1200" baseline="30000">
        <a:solidFill>
          <a:srgbClr val="006A9A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ts val="600"/>
      </a:spcAft>
      <a:buClr>
        <a:srgbClr val="006A9A"/>
      </a:buClr>
      <a:buSzPct val="120000"/>
      <a:buFont typeface="Arial" charset="0"/>
      <a:buChar char="•"/>
      <a:defRPr sz="2300" kern="1200" baseline="30000">
        <a:solidFill>
          <a:srgbClr val="006A9A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ts val="600"/>
      </a:spcAft>
      <a:buClr>
        <a:srgbClr val="006A9A"/>
      </a:buClr>
      <a:buSzPct val="120000"/>
      <a:buFont typeface="Arial" charset="0"/>
      <a:buChar char="•"/>
      <a:defRPr sz="2300" kern="1200" baseline="30000">
        <a:solidFill>
          <a:srgbClr val="006A9A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ts val="600"/>
      </a:spcAft>
      <a:buClr>
        <a:srgbClr val="006A9A"/>
      </a:buClr>
      <a:buSzPct val="120000"/>
      <a:buFont typeface="Arial" charset="0"/>
      <a:buChar char="•"/>
      <a:defRPr sz="2300" kern="1200" baseline="30000">
        <a:solidFill>
          <a:srgbClr val="006A9A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300" kern="1200" baseline="30000">
        <a:solidFill>
          <a:srgbClr val="006A9A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300" kern="1200" baseline="30000">
        <a:solidFill>
          <a:srgbClr val="006A9A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300" kern="1200" baseline="30000">
        <a:solidFill>
          <a:srgbClr val="006A9A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300" kern="1200" baseline="30000">
        <a:solidFill>
          <a:srgbClr val="006A9A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A9A"/>
    <a:srgbClr val="007AAE"/>
    <a:srgbClr val="879E00"/>
    <a:srgbClr val="BBE0E3"/>
    <a:srgbClr val="99CCFF"/>
    <a:srgbClr val="FF9900"/>
    <a:srgbClr val="6F8200"/>
    <a:srgbClr val="EAEAEA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69" autoAdjust="0"/>
    <p:restoredTop sz="95964" autoAdjust="0"/>
  </p:normalViewPr>
  <p:slideViewPr>
    <p:cSldViewPr>
      <p:cViewPr>
        <p:scale>
          <a:sx n="100" d="100"/>
          <a:sy n="100" d="100"/>
        </p:scale>
        <p:origin x="-72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Master" Target="slideMasters/slideMaster3.xml"/><Relationship Id="rId21" Type="http://schemas.openxmlformats.org/officeDocument/2006/relationships/customXml" Target="../customXml/item4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customXml" Target="../customXml/item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defTabSz="915988">
              <a:spcAft>
                <a:spcPct val="0"/>
              </a:spcAft>
              <a:buClrTx/>
              <a:buSzTx/>
              <a:buFontTx/>
              <a:buNone/>
              <a:defRPr sz="12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defTabSz="915988">
              <a:spcAft>
                <a:spcPct val="0"/>
              </a:spcAft>
              <a:buClrTx/>
              <a:buSzTx/>
              <a:buFontTx/>
              <a:buNone/>
              <a:defRPr sz="12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defTabSz="915988">
              <a:spcAft>
                <a:spcPct val="0"/>
              </a:spcAft>
              <a:buClrTx/>
              <a:buSzTx/>
              <a:buFontTx/>
              <a:buNone/>
              <a:defRPr sz="12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defTabSz="915988">
              <a:spcAft>
                <a:spcPct val="0"/>
              </a:spcAft>
              <a:buClrTx/>
              <a:buSzTx/>
              <a:buFontTx/>
              <a:buNone/>
              <a:defRPr sz="12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8A515383-685E-4E95-840C-9808CEA91C5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60586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515383-685E-4E95-840C-9808CEA91C5B}" type="slidenum">
              <a:rPr lang="es-ES" smtClean="0"/>
              <a:pPr>
                <a:defRPr/>
              </a:pPr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6142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3873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1725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6785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082EB-F5CA-484C-A152-144ACC15E118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9261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DE2D6-A2AE-4921-AB29-ED36BEFF96B2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953307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77E84-FCFB-46F0-817F-0D786854BD7C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65591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E9800-C65E-4FF8-BB1E-4A6B435D031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02720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C6CB7-42A1-4163-8448-E9452AA4C99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379289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B7C46-EE89-458E-B0B7-AA9278340F4B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273038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E2D62-7409-4273-8E6E-7DC70E7BDAAB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335777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32679-E5C9-492D-BF65-3D9E2F240235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95496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42083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3D9EE-59D1-4D3D-9F5A-6A9B3DC69CB6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003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16822-F6DF-44BF-8C20-F07F0356D7C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663781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7146E-DD03-425D-82C2-CFB7A9FFEA5A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429230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11C0A-AEBB-48C1-94A2-EEF5A10F8AF9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180047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5B960-7808-40C7-A1E1-2C89226A5436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87540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4FB99-54FF-4EF4-80D9-B8452555010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620847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C9F38-88EC-4D77-BBC8-7E93BF3A03D8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903461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D5166-F24A-4A14-A25F-1DE8239953F8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62347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8A9BF-E113-43DD-803A-B7810E0D5DA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032551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s-ES" dirty="0" smtClean="0"/>
              <a:t>07/08/2013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46875659"/>
      </p:ext>
    </p:extLst>
  </p:cSld>
  <p:clrMapOvr>
    <a:masterClrMapping/>
  </p:clrMapOvr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00752211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77672-25AC-4FFF-8DC8-62A12C5586D5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539394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10549-9AA5-477D-B81F-BEC8F59FFDAA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102889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214AA-30BC-4486-BE82-C1578D4A00A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48126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41480-B4B4-4039-9E28-317CA07780EC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1191343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C365D-9B35-49B4-A828-B378BEF0D1A6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276531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FFC1B-F01C-4969-90F7-F0049B7DC875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1519027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687F8-8E71-4D23-9BFF-19246E73889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6441462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C816E-152B-4DF0-A39B-93E003DCA55A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3104648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9DE5E-A0A3-473F-A5CE-AA25D4F8A98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547922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BC7AE-BDAF-4693-AC49-E22BE456BC98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78902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84712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910E6-8559-4FB0-97C0-FD00E4930830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1737621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D24F2-02EF-429B-8853-94A0D6D32CB4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3087237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D97D3-F49A-407A-A544-F32716B6C3A4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0325603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3EC3A-020E-4218-AE21-6A35A6723562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7554311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C6C38-D568-4D0C-BD81-062F8DDE4FFC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275084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9DFD7-C34B-4BB0-A547-D9C821E66C06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1597573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C5E9A-37E8-451A-83EA-DA05BB3545E9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2167338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4F21A-E486-4CF4-A395-AA0C63A0E975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9274748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ABE77-B7CA-432A-90BF-1B06EB363B40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9791860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AE4A4-FBD7-4591-BCFC-CC7D09F10B19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29475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487829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A5B77-9AFD-4028-B674-A92BC66B6A96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2829176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B8729-A2F2-4C90-AC51-A1A41A6C1996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4048543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9E9AF-67DD-472C-A25B-37C3134AE9BA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3338811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3B8BE-6F31-4865-9061-79E6C82889B8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1570861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0120C-CA0B-4372-92BA-511AE37A0304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1177369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44683-906D-4686-8C80-774AF42FB220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93264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2526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1627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112724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443801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4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4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49275"/>
            <a:ext cx="1104900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260350"/>
            <a:ext cx="644525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00" baseline="0">
                <a:solidFill>
                  <a:srgbClr val="007AA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E1EC4D2-0053-477F-B6D0-7252E43F9330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260350"/>
            <a:ext cx="644525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025" y="6308725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00" baseline="0">
                <a:solidFill>
                  <a:srgbClr val="007AA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AF84109-16F5-4D94-9601-97C74D4915D6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5625" y="260350"/>
            <a:ext cx="644525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025" y="6308725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00" baseline="0">
                <a:solidFill>
                  <a:srgbClr val="007AA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87073E7-C31A-4DA0-BF37-6FDD2B87EA5F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260350"/>
            <a:ext cx="644525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025" y="6308725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00" baseline="0">
                <a:solidFill>
                  <a:srgbClr val="007AA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4D7A553-CA59-4803-BC2B-096980918EC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9.wmf"/><Relationship Id="rId5" Type="http://schemas.openxmlformats.org/officeDocument/2006/relationships/image" Target="../media/image11.wmf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303021" y="3068955"/>
            <a:ext cx="72351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s-ES_tradnl" sz="2800" baseline="0" dirty="0" smtClean="0"/>
              <a:t>II.2 </a:t>
            </a:r>
            <a:r>
              <a:rPr lang="es-ES_tradnl" sz="2800" baseline="0" dirty="0" err="1" smtClean="0"/>
              <a:t>Further</a:t>
            </a:r>
            <a:r>
              <a:rPr lang="es-ES_tradnl" sz="2800" baseline="0" dirty="0" smtClean="0"/>
              <a:t> </a:t>
            </a:r>
            <a:r>
              <a:rPr lang="es-ES_tradnl" sz="2800" baseline="0" dirty="0" err="1" smtClean="0"/>
              <a:t>harmonisation</a:t>
            </a:r>
            <a:r>
              <a:rPr lang="es-ES_tradnl" sz="2800" baseline="0" dirty="0" smtClean="0"/>
              <a:t> </a:t>
            </a:r>
            <a:r>
              <a:rPr lang="es-ES_tradnl" sz="2800" baseline="0" dirty="0" err="1" smtClean="0"/>
              <a:t>needed</a:t>
            </a:r>
            <a:r>
              <a:rPr lang="es-ES_tradnl" sz="2800" baseline="0" dirty="0" smtClean="0"/>
              <a:t>: gas </a:t>
            </a:r>
            <a:r>
              <a:rPr lang="es-ES_tradnl" sz="2800" baseline="0" dirty="0" err="1" smtClean="0"/>
              <a:t>day</a:t>
            </a:r>
            <a:r>
              <a:rPr lang="es-ES_tradnl" sz="2800" baseline="0" dirty="0" smtClean="0"/>
              <a:t>, </a:t>
            </a:r>
            <a:r>
              <a:rPr lang="es-ES_tradnl" sz="2800" baseline="0" dirty="0" err="1" smtClean="0"/>
              <a:t>nominations</a:t>
            </a:r>
            <a:r>
              <a:rPr lang="es-ES_tradnl" sz="2800" baseline="0" dirty="0" smtClean="0"/>
              <a:t>…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6585585" y="6318559"/>
            <a:ext cx="2520315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ES_tradnl" sz="2000" dirty="0" err="1" smtClean="0">
                <a:solidFill>
                  <a:schemeClr val="bg1">
                    <a:lumMod val="50000"/>
                  </a:schemeClr>
                </a:solidFill>
              </a:rPr>
              <a:t>September</a:t>
            </a:r>
            <a:r>
              <a:rPr lang="es-ES_tradnl" sz="2000" dirty="0" smtClean="0">
                <a:solidFill>
                  <a:schemeClr val="bg1">
                    <a:lumMod val="50000"/>
                  </a:schemeClr>
                </a:solidFill>
              </a:rPr>
              <a:t> 23, 2013</a:t>
            </a:r>
            <a:endParaRPr lang="es-E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97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OIj8o2yiIdI/TupHuJspscI/AAAAAAAAAQw/wCWjhcB1XtE/s320/Que-es-una-met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1721" y="4119811"/>
            <a:ext cx="1524001" cy="1071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Elipse"/>
          <p:cNvSpPr/>
          <p:nvPr/>
        </p:nvSpPr>
        <p:spPr bwMode="auto">
          <a:xfrm>
            <a:off x="810876" y="4831329"/>
            <a:ext cx="1440180" cy="720090"/>
          </a:xfrm>
          <a:prstGeom prst="ellipse">
            <a:avLst/>
          </a:prstGeom>
          <a:solidFill>
            <a:srgbClr val="879E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tlCol="0" anchor="ctr">
            <a:spAutoFit/>
          </a:bodyPr>
          <a:lstStyle/>
          <a:p>
            <a:pPr marL="179388" indent="-179388" algn="ctr"/>
            <a:endParaRPr lang="es-ES"/>
          </a:p>
        </p:txBody>
      </p:sp>
      <p:sp>
        <p:nvSpPr>
          <p:cNvPr id="4" name="3 Rectángulo redondeado"/>
          <p:cNvSpPr/>
          <p:nvPr/>
        </p:nvSpPr>
        <p:spPr bwMode="auto">
          <a:xfrm>
            <a:off x="643512" y="1008703"/>
            <a:ext cx="8070364" cy="2780342"/>
          </a:xfrm>
          <a:prstGeom prst="roundRect">
            <a:avLst/>
          </a:prstGeom>
          <a:solidFill>
            <a:srgbClr val="007AAE"/>
          </a:solidFill>
          <a:ln>
            <a:noFill/>
          </a:ln>
          <a:scene3d>
            <a:camera prst="orthographicFront"/>
            <a:lightRig rig="threePt" dir="t"/>
          </a:scene3d>
          <a:sp3d>
            <a:bevelT prst="slope"/>
            <a:bevelB prst="slope"/>
          </a:sp3d>
          <a:extLst/>
        </p:spPr>
        <p:txBody>
          <a:bodyPr rtlCol="0" anchor="ctr">
            <a:spAutoFit/>
          </a:bodyPr>
          <a:lstStyle/>
          <a:p>
            <a:pPr marL="179388" indent="-179388" algn="ctr"/>
            <a:endParaRPr lang="es-ES"/>
          </a:p>
        </p:txBody>
      </p:sp>
      <p:sp>
        <p:nvSpPr>
          <p:cNvPr id="2" name="1 CuadroTexto"/>
          <p:cNvSpPr txBox="1"/>
          <p:nvPr/>
        </p:nvSpPr>
        <p:spPr>
          <a:xfrm>
            <a:off x="810876" y="1008703"/>
            <a:ext cx="7478945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None/>
            </a:pPr>
            <a:endParaRPr lang="es-ES_tradnl" sz="1600" dirty="0" smtClean="0">
              <a:solidFill>
                <a:srgbClr val="007AAE"/>
              </a:solidFill>
            </a:endParaRPr>
          </a:p>
          <a:p>
            <a:pPr algn="just">
              <a:lnSpc>
                <a:spcPct val="150000"/>
              </a:lnSpc>
              <a:buNone/>
            </a:pPr>
            <a:r>
              <a:rPr lang="es-ES_tradnl" sz="1600" b="1" dirty="0" err="1" smtClean="0">
                <a:solidFill>
                  <a:schemeClr val="bg1"/>
                </a:solidFill>
              </a:rPr>
              <a:t>The</a:t>
            </a:r>
            <a:r>
              <a:rPr lang="es-ES_tradnl" sz="1600" b="1" dirty="0" smtClean="0">
                <a:solidFill>
                  <a:schemeClr val="bg1"/>
                </a:solidFill>
              </a:rPr>
              <a:t> final</a:t>
            </a:r>
            <a:r>
              <a:rPr lang="es-ES_tradnl" sz="1600" b="1" baseline="0" dirty="0" smtClean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purpose</a:t>
            </a:r>
            <a:r>
              <a:rPr lang="es-ES_tradnl" sz="1600" b="1" dirty="0">
                <a:solidFill>
                  <a:schemeClr val="bg1"/>
                </a:solidFill>
              </a:rPr>
              <a:t> of </a:t>
            </a:r>
            <a:r>
              <a:rPr lang="es-ES_tradnl" sz="1600" b="1" dirty="0" err="1">
                <a:solidFill>
                  <a:schemeClr val="bg1"/>
                </a:solidFill>
              </a:rPr>
              <a:t>the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r>
              <a:rPr lang="es-ES_tradnl" sz="1600" b="1" dirty="0" err="1" smtClean="0">
                <a:solidFill>
                  <a:schemeClr val="bg1"/>
                </a:solidFill>
              </a:rPr>
              <a:t>capacity</a:t>
            </a:r>
            <a:r>
              <a:rPr lang="es-ES_tradnl" sz="1600" b="1" dirty="0" smtClean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bought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r>
              <a:rPr lang="es-ES_tradnl" sz="1600" b="1" dirty="0" err="1" smtClean="0">
                <a:solidFill>
                  <a:schemeClr val="bg1"/>
                </a:solidFill>
              </a:rPr>
              <a:t>by</a:t>
            </a:r>
            <a:r>
              <a:rPr lang="es-ES_tradnl" sz="1600" b="1" dirty="0" smtClean="0">
                <a:solidFill>
                  <a:schemeClr val="bg1"/>
                </a:solidFill>
              </a:rPr>
              <a:t> </a:t>
            </a:r>
            <a:r>
              <a:rPr lang="es-ES_tradnl" sz="1600" b="1" dirty="0">
                <a:solidFill>
                  <a:schemeClr val="bg1"/>
                </a:solidFill>
              </a:rPr>
              <a:t>N</a:t>
            </a:r>
            <a:r>
              <a:rPr lang="es-ES_tradnl" sz="1600" b="1" dirty="0" smtClean="0">
                <a:solidFill>
                  <a:schemeClr val="bg1"/>
                </a:solidFill>
              </a:rPr>
              <a:t>etwork </a:t>
            </a:r>
            <a:r>
              <a:rPr lang="es-ES_tradnl" sz="1600" b="1" dirty="0" err="1">
                <a:solidFill>
                  <a:schemeClr val="bg1"/>
                </a:solidFill>
              </a:rPr>
              <a:t>U</a:t>
            </a:r>
            <a:r>
              <a:rPr lang="es-ES_tradnl" sz="1600" b="1" dirty="0" err="1" smtClean="0">
                <a:solidFill>
                  <a:schemeClr val="bg1"/>
                </a:solidFill>
              </a:rPr>
              <a:t>sers</a:t>
            </a:r>
            <a:r>
              <a:rPr lang="es-ES_tradnl" sz="1600" b="1" dirty="0" smtClean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is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to</a:t>
            </a:r>
            <a:r>
              <a:rPr lang="es-ES_tradnl" sz="1600" b="1" dirty="0">
                <a:solidFill>
                  <a:schemeClr val="bg1"/>
                </a:solidFill>
              </a:rPr>
              <a:t> be </a:t>
            </a:r>
            <a:r>
              <a:rPr lang="es-ES_tradnl" sz="1600" b="1" dirty="0" err="1">
                <a:solidFill>
                  <a:schemeClr val="bg1"/>
                </a:solidFill>
              </a:rPr>
              <a:t>used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r>
              <a:rPr lang="es-ES_tradnl" sz="1600" b="1" dirty="0" smtClean="0">
                <a:solidFill>
                  <a:schemeClr val="bg1"/>
                </a:solidFill>
              </a:rPr>
              <a:t>(</a:t>
            </a:r>
            <a:r>
              <a:rPr lang="es-ES_tradnl" sz="1600" b="1" dirty="0" err="1" smtClean="0">
                <a:solidFill>
                  <a:schemeClr val="bg1"/>
                </a:solidFill>
              </a:rPr>
              <a:t>nominated</a:t>
            </a:r>
            <a:r>
              <a:rPr lang="es-ES_tradnl" sz="1600" b="1" dirty="0" smtClean="0">
                <a:solidFill>
                  <a:schemeClr val="bg1"/>
                </a:solidFill>
              </a:rPr>
              <a:t>) </a:t>
            </a:r>
            <a:r>
              <a:rPr lang="es-ES_tradnl" sz="1600" b="1" dirty="0" err="1" smtClean="0">
                <a:solidFill>
                  <a:schemeClr val="bg1"/>
                </a:solidFill>
              </a:rPr>
              <a:t>by</a:t>
            </a:r>
            <a:r>
              <a:rPr lang="es-ES_tradnl" sz="1600" b="1" dirty="0" smtClean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them</a:t>
            </a:r>
            <a:r>
              <a:rPr lang="es-ES_tradnl" sz="1600" b="1" dirty="0">
                <a:solidFill>
                  <a:schemeClr val="bg1"/>
                </a:solidFill>
              </a:rPr>
              <a:t>. </a:t>
            </a:r>
            <a:r>
              <a:rPr lang="es-ES_tradnl" sz="1600" b="1" dirty="0" err="1">
                <a:solidFill>
                  <a:schemeClr val="bg1"/>
                </a:solidFill>
              </a:rPr>
              <a:t>Therefore</a:t>
            </a:r>
            <a:r>
              <a:rPr lang="es-ES_tradnl" sz="1600" b="1" dirty="0">
                <a:solidFill>
                  <a:schemeClr val="bg1"/>
                </a:solidFill>
              </a:rPr>
              <a:t>, </a:t>
            </a:r>
            <a:r>
              <a:rPr lang="es-ES_tradnl" sz="1600" b="1" dirty="0" err="1">
                <a:solidFill>
                  <a:schemeClr val="bg1"/>
                </a:solidFill>
              </a:rPr>
              <a:t>when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daily</a:t>
            </a:r>
            <a:r>
              <a:rPr lang="es-ES_tradnl" sz="1600" b="1" dirty="0">
                <a:solidFill>
                  <a:schemeClr val="bg1"/>
                </a:solidFill>
              </a:rPr>
              <a:t> and </a:t>
            </a:r>
            <a:r>
              <a:rPr lang="es-ES_tradnl" sz="1600" b="1" dirty="0" err="1">
                <a:solidFill>
                  <a:schemeClr val="bg1"/>
                </a:solidFill>
              </a:rPr>
              <a:t>with-day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auctions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will</a:t>
            </a:r>
            <a:r>
              <a:rPr lang="es-ES_tradnl" sz="1600" b="1" dirty="0">
                <a:solidFill>
                  <a:schemeClr val="bg1"/>
                </a:solidFill>
              </a:rPr>
              <a:t> be </a:t>
            </a:r>
            <a:r>
              <a:rPr lang="es-ES_tradnl" sz="1600" b="1" dirty="0" err="1" smtClean="0">
                <a:solidFill>
                  <a:schemeClr val="bg1"/>
                </a:solidFill>
              </a:rPr>
              <a:t>implemented</a:t>
            </a:r>
            <a:r>
              <a:rPr lang="es-ES_tradnl" sz="1600" b="1" dirty="0" smtClean="0">
                <a:solidFill>
                  <a:schemeClr val="bg1"/>
                </a:solidFill>
              </a:rPr>
              <a:t>, </a:t>
            </a:r>
            <a:r>
              <a:rPr lang="es-ES_tradnl" sz="1600" b="1" dirty="0" err="1" smtClean="0">
                <a:solidFill>
                  <a:schemeClr val="bg1"/>
                </a:solidFill>
              </a:rPr>
              <a:t>nomination</a:t>
            </a:r>
            <a:r>
              <a:rPr lang="es-ES_tradnl" sz="1600" b="1" dirty="0" smtClean="0">
                <a:solidFill>
                  <a:schemeClr val="bg1"/>
                </a:solidFill>
              </a:rPr>
              <a:t> </a:t>
            </a:r>
            <a:r>
              <a:rPr lang="es-ES_tradnl" sz="1600" b="1" dirty="0">
                <a:solidFill>
                  <a:schemeClr val="bg1"/>
                </a:solidFill>
              </a:rPr>
              <a:t>and </a:t>
            </a:r>
            <a:r>
              <a:rPr lang="es-ES_tradnl" sz="1600" b="1" dirty="0" err="1">
                <a:solidFill>
                  <a:schemeClr val="bg1"/>
                </a:solidFill>
              </a:rPr>
              <a:t>renomination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processes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have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to</a:t>
            </a:r>
            <a:r>
              <a:rPr lang="es-ES_tradnl" sz="1600" b="1" dirty="0">
                <a:solidFill>
                  <a:schemeClr val="bg1"/>
                </a:solidFill>
              </a:rPr>
              <a:t> be </a:t>
            </a:r>
            <a:r>
              <a:rPr lang="es-ES_tradnl" sz="1600" b="1" dirty="0" err="1" smtClean="0">
                <a:solidFill>
                  <a:schemeClr val="bg1"/>
                </a:solidFill>
              </a:rPr>
              <a:t>accordingly</a:t>
            </a:r>
            <a:r>
              <a:rPr lang="es-ES_tradnl" sz="1600" b="1" dirty="0" smtClean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adapted</a:t>
            </a:r>
            <a:r>
              <a:rPr lang="es-ES_tradnl" sz="1600" b="1" dirty="0">
                <a:solidFill>
                  <a:schemeClr val="bg1"/>
                </a:solidFill>
              </a:rPr>
              <a:t>. </a:t>
            </a:r>
            <a:endParaRPr lang="es-ES_tradnl" sz="1600" b="1" dirty="0" smtClean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  <a:buNone/>
            </a:pPr>
            <a:endParaRPr lang="es-ES" sz="1600" b="1" dirty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  <a:buNone/>
            </a:pPr>
            <a:r>
              <a:rPr lang="es-ES_tradnl" sz="1600" b="1" dirty="0" err="1">
                <a:solidFill>
                  <a:schemeClr val="bg1"/>
                </a:solidFill>
              </a:rPr>
              <a:t>Nevertheless</a:t>
            </a:r>
            <a:r>
              <a:rPr lang="es-ES_tradnl" sz="1600" b="1" dirty="0">
                <a:solidFill>
                  <a:schemeClr val="bg1"/>
                </a:solidFill>
              </a:rPr>
              <a:t>, </a:t>
            </a:r>
            <a:r>
              <a:rPr lang="es-ES_tradnl" sz="1600" b="1" dirty="0" err="1">
                <a:solidFill>
                  <a:schemeClr val="bg1"/>
                </a:solidFill>
              </a:rPr>
              <a:t>this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adaptation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not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only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means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to</a:t>
            </a:r>
            <a:r>
              <a:rPr lang="es-ES_tradnl" sz="1600" b="1" dirty="0">
                <a:solidFill>
                  <a:schemeClr val="bg1"/>
                </a:solidFill>
              </a:rPr>
              <a:t> introduce </a:t>
            </a:r>
            <a:r>
              <a:rPr lang="es-ES_tradnl" sz="1600" b="1" dirty="0" err="1" smtClean="0">
                <a:solidFill>
                  <a:schemeClr val="bg1"/>
                </a:solidFill>
              </a:rPr>
              <a:t>additional</a:t>
            </a:r>
            <a:r>
              <a:rPr lang="es-ES_tradnl" sz="1600" b="1" dirty="0" smtClean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renomination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cycles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but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also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r>
              <a:rPr lang="es-ES_tradnl" sz="1600" b="1" dirty="0" err="1" smtClean="0">
                <a:solidFill>
                  <a:schemeClr val="bg1"/>
                </a:solidFill>
              </a:rPr>
              <a:t>harmonisation</a:t>
            </a:r>
            <a:r>
              <a:rPr lang="es-ES_tradnl" sz="1600" b="1" dirty="0" smtClean="0">
                <a:solidFill>
                  <a:schemeClr val="bg1"/>
                </a:solidFill>
              </a:rPr>
              <a:t> </a:t>
            </a:r>
            <a:r>
              <a:rPr lang="es-ES_tradnl" sz="1600" b="1" dirty="0">
                <a:solidFill>
                  <a:schemeClr val="bg1"/>
                </a:solidFill>
              </a:rPr>
              <a:t>of gas </a:t>
            </a:r>
            <a:r>
              <a:rPr lang="es-ES_tradnl" sz="1600" b="1" dirty="0" err="1">
                <a:solidFill>
                  <a:schemeClr val="bg1"/>
                </a:solidFill>
              </a:rPr>
              <a:t>day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period</a:t>
            </a:r>
            <a:r>
              <a:rPr lang="es-ES_tradnl" sz="1600" b="1" dirty="0">
                <a:solidFill>
                  <a:schemeClr val="bg1"/>
                </a:solidFill>
              </a:rPr>
              <a:t>, </a:t>
            </a:r>
            <a:r>
              <a:rPr lang="es-ES_tradnl" sz="1600" b="1" dirty="0" err="1">
                <a:solidFill>
                  <a:schemeClr val="bg1"/>
                </a:solidFill>
              </a:rPr>
              <a:t>combustion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reference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temperature</a:t>
            </a:r>
            <a:r>
              <a:rPr lang="es-ES_tradnl" sz="1600" b="1" dirty="0">
                <a:solidFill>
                  <a:schemeClr val="bg1"/>
                </a:solidFill>
              </a:rPr>
              <a:t> and </a:t>
            </a:r>
            <a:r>
              <a:rPr lang="es-ES_tradnl" sz="1600" b="1" dirty="0" err="1">
                <a:solidFill>
                  <a:schemeClr val="bg1"/>
                </a:solidFill>
              </a:rPr>
              <a:t>automatic</a:t>
            </a:r>
            <a:r>
              <a:rPr lang="es-ES_tradnl" sz="1600" b="1" dirty="0">
                <a:solidFill>
                  <a:schemeClr val="bg1"/>
                </a:solidFill>
              </a:rPr>
              <a:t> data </a:t>
            </a:r>
            <a:r>
              <a:rPr lang="es-ES_tradnl" sz="1600" b="1" dirty="0" err="1" smtClean="0">
                <a:solidFill>
                  <a:schemeClr val="bg1"/>
                </a:solidFill>
              </a:rPr>
              <a:t>exchange</a:t>
            </a:r>
            <a:r>
              <a:rPr lang="es-ES_tradnl" sz="1600" b="1" dirty="0" smtClean="0">
                <a:solidFill>
                  <a:schemeClr val="bg1"/>
                </a:solidFill>
              </a:rPr>
              <a:t>. </a:t>
            </a:r>
            <a:endParaRPr lang="es-ES_tradnl" sz="1600" b="1" dirty="0">
              <a:solidFill>
                <a:schemeClr val="bg1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862311" y="363974"/>
            <a:ext cx="7820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0" hangingPunct="0">
              <a:spcBef>
                <a:spcPts val="0"/>
              </a:spcBef>
              <a:buClr>
                <a:srgbClr val="75812A"/>
              </a:buClr>
              <a:buNone/>
              <a:defRPr/>
            </a:pPr>
            <a:r>
              <a:rPr lang="es-ES_tradnl" sz="1800" b="1" baseline="0" dirty="0" smtClean="0">
                <a:solidFill>
                  <a:srgbClr val="007AAE"/>
                </a:solidFill>
                <a:cs typeface="+mn-cs"/>
              </a:rPr>
              <a:t>1. </a:t>
            </a:r>
            <a:r>
              <a:rPr lang="es-ES_tradnl" sz="1800" b="1" baseline="0" dirty="0" err="1" smtClean="0">
                <a:solidFill>
                  <a:srgbClr val="007AAE"/>
                </a:solidFill>
                <a:cs typeface="+mn-cs"/>
              </a:rPr>
              <a:t>Background</a:t>
            </a:r>
            <a:endParaRPr lang="es-ES" sz="1800" b="1" baseline="0" dirty="0">
              <a:solidFill>
                <a:srgbClr val="007AAE"/>
              </a:solidFill>
              <a:cs typeface="+mn-cs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045677" y="4968828"/>
            <a:ext cx="1440180" cy="641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buy</a:t>
            </a:r>
            <a:r>
              <a:rPr lang="es-ES_tradnl" dirty="0" smtClean="0"/>
              <a:t> </a:t>
            </a:r>
            <a:endParaRPr lang="es-ES_tradnl" dirty="0"/>
          </a:p>
          <a:p>
            <a:pPr>
              <a:buNone/>
            </a:pPr>
            <a:r>
              <a:rPr lang="es-ES_tradnl" dirty="0" err="1" smtClean="0"/>
              <a:t>capacity</a:t>
            </a:r>
            <a:endParaRPr lang="es-ES" dirty="0"/>
          </a:p>
        </p:txBody>
      </p:sp>
      <p:sp>
        <p:nvSpPr>
          <p:cNvPr id="7" name="6 Elipse"/>
          <p:cNvSpPr/>
          <p:nvPr/>
        </p:nvSpPr>
        <p:spPr bwMode="auto">
          <a:xfrm>
            <a:off x="6754476" y="4831330"/>
            <a:ext cx="1440180" cy="720090"/>
          </a:xfrm>
          <a:prstGeom prst="ellipse">
            <a:avLst/>
          </a:prstGeom>
          <a:solidFill>
            <a:srgbClr val="879E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tlCol="0" anchor="ctr">
            <a:spAutoFit/>
          </a:bodyPr>
          <a:lstStyle/>
          <a:p>
            <a:pPr marL="179388" indent="-179388" algn="ctr"/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6983730" y="4968828"/>
            <a:ext cx="1440180" cy="564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ES_tradnl" dirty="0" err="1" smtClean="0"/>
              <a:t>To</a:t>
            </a:r>
            <a:r>
              <a:rPr lang="es-ES_tradnl" dirty="0" smtClean="0"/>
              <a:t> use </a:t>
            </a:r>
            <a:r>
              <a:rPr lang="es-ES_tradnl" dirty="0" err="1" smtClean="0"/>
              <a:t>capacity</a:t>
            </a:r>
            <a:endParaRPr lang="es-ES" dirty="0"/>
          </a:p>
        </p:txBody>
      </p:sp>
      <p:cxnSp>
        <p:nvCxnSpPr>
          <p:cNvPr id="10" name="9 Conector recto de flecha"/>
          <p:cNvCxnSpPr/>
          <p:nvPr/>
        </p:nvCxnSpPr>
        <p:spPr bwMode="auto">
          <a:xfrm>
            <a:off x="2308206" y="5163429"/>
            <a:ext cx="4245189" cy="0"/>
          </a:xfrm>
          <a:prstGeom prst="straightConnector1">
            <a:avLst/>
          </a:pr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3" name="12 CuadroTexto"/>
          <p:cNvSpPr txBox="1"/>
          <p:nvPr/>
        </p:nvSpPr>
        <p:spPr>
          <a:xfrm>
            <a:off x="2202070" y="4425074"/>
            <a:ext cx="2384005" cy="641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ES_tradnl" dirty="0" err="1" smtClean="0"/>
              <a:t>Renomination</a:t>
            </a:r>
            <a:endParaRPr lang="es-ES_tradnl" dirty="0" smtClean="0"/>
          </a:p>
          <a:p>
            <a:pPr>
              <a:buNone/>
            </a:pPr>
            <a:r>
              <a:rPr lang="es-ES_tradnl" dirty="0"/>
              <a:t> </a:t>
            </a:r>
            <a:r>
              <a:rPr lang="es-ES_tradnl" dirty="0" err="1"/>
              <a:t>cycles</a:t>
            </a:r>
            <a:endParaRPr lang="es-ES" dirty="0"/>
          </a:p>
        </p:txBody>
      </p:sp>
      <p:sp>
        <p:nvSpPr>
          <p:cNvPr id="27" name="26 CuadroTexto"/>
          <p:cNvSpPr txBox="1"/>
          <p:nvPr/>
        </p:nvSpPr>
        <p:spPr>
          <a:xfrm>
            <a:off x="1231269" y="5949929"/>
            <a:ext cx="1739776" cy="328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ES_tradnl" dirty="0" smtClean="0"/>
              <a:t>Gas </a:t>
            </a:r>
            <a:r>
              <a:rPr lang="es-ES_tradnl" dirty="0" err="1" smtClean="0"/>
              <a:t>day</a:t>
            </a:r>
            <a:r>
              <a:rPr lang="es-ES_tradnl" dirty="0" smtClean="0"/>
              <a:t> </a:t>
            </a:r>
            <a:r>
              <a:rPr lang="es-ES_tradnl" dirty="0" err="1" smtClean="0"/>
              <a:t>period</a:t>
            </a:r>
            <a:endParaRPr lang="es-ES" dirty="0"/>
          </a:p>
        </p:txBody>
      </p:sp>
      <p:pic>
        <p:nvPicPr>
          <p:cNvPr id="1034" name="Picture 7" descr="http://www.asturiesconbici.org/web/images/stories/asturiesconbici/calendari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1526" y="5595582"/>
            <a:ext cx="718882" cy="714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9" descr="Instalar alarma en Ubuntu 12.04 LT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9580" y="3892841"/>
            <a:ext cx="582930" cy="54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37" name="1036 Conector recto de flecha"/>
          <p:cNvCxnSpPr/>
          <p:nvPr/>
        </p:nvCxnSpPr>
        <p:spPr bwMode="auto">
          <a:xfrm>
            <a:off x="3262510" y="4655592"/>
            <a:ext cx="0" cy="456373"/>
          </a:xfrm>
          <a:prstGeom prst="straightConnector1">
            <a:avLst/>
          </a:pr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8" name="47 Conector recto de flecha"/>
          <p:cNvCxnSpPr/>
          <p:nvPr/>
        </p:nvCxnSpPr>
        <p:spPr bwMode="auto">
          <a:xfrm flipV="1">
            <a:off x="2711224" y="5275797"/>
            <a:ext cx="0" cy="551245"/>
          </a:xfrm>
          <a:prstGeom prst="straightConnector1">
            <a:avLst/>
          </a:pr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pic>
        <p:nvPicPr>
          <p:cNvPr id="1045" name="Picture 10" descr="C:\Users\EN31080\AppData\Local\Microsoft\Windows\Temporary Internet Files\Content.IE5\EMB0ASYX\MC90039804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805" y="5409480"/>
            <a:ext cx="1090295" cy="1086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56 CuadroTexto"/>
          <p:cNvSpPr txBox="1"/>
          <p:nvPr/>
        </p:nvSpPr>
        <p:spPr>
          <a:xfrm>
            <a:off x="5158100" y="5931514"/>
            <a:ext cx="2384005" cy="564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ES_tradnl" dirty="0" err="1" smtClean="0"/>
              <a:t>Combustion</a:t>
            </a:r>
            <a:r>
              <a:rPr lang="es-ES_tradnl" dirty="0" smtClean="0"/>
              <a:t> </a:t>
            </a:r>
            <a:r>
              <a:rPr lang="es-ES_tradnl" dirty="0" err="1" smtClean="0"/>
              <a:t>reference</a:t>
            </a:r>
            <a:r>
              <a:rPr lang="es-ES_tradnl" dirty="0" smtClean="0"/>
              <a:t> </a:t>
            </a:r>
            <a:r>
              <a:rPr lang="es-ES_tradnl" dirty="0" err="1" smtClean="0"/>
              <a:t>temperature</a:t>
            </a:r>
            <a:endParaRPr lang="es-ES" dirty="0"/>
          </a:p>
        </p:txBody>
      </p:sp>
      <p:cxnSp>
        <p:nvCxnSpPr>
          <p:cNvPr id="59" name="58 Conector recto de flecha"/>
          <p:cNvCxnSpPr/>
          <p:nvPr/>
        </p:nvCxnSpPr>
        <p:spPr bwMode="auto">
          <a:xfrm flipV="1">
            <a:off x="5251824" y="5275797"/>
            <a:ext cx="0" cy="551245"/>
          </a:xfrm>
          <a:prstGeom prst="straightConnector1">
            <a:avLst/>
          </a:pr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pic>
        <p:nvPicPr>
          <p:cNvPr id="1048" name="Picture 11" descr="C:\Users\EN31080\AppData\Local\Microsoft\Windows\Temporary Internet Files\Content.IE5\EMB0ASYX\MC900312092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9550" y="4047946"/>
            <a:ext cx="793050" cy="774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61 CuadroTexto"/>
          <p:cNvSpPr txBox="1"/>
          <p:nvPr/>
        </p:nvSpPr>
        <p:spPr>
          <a:xfrm>
            <a:off x="5029753" y="4149092"/>
            <a:ext cx="2384005" cy="682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ES_tradnl" dirty="0" err="1" smtClean="0"/>
              <a:t>Automatic</a:t>
            </a:r>
            <a:r>
              <a:rPr lang="es-ES_tradnl" dirty="0" smtClean="0"/>
              <a:t> data</a:t>
            </a:r>
            <a:r>
              <a:rPr lang="es-ES_tradnl" baseline="0" dirty="0" smtClean="0"/>
              <a:t> </a:t>
            </a:r>
            <a:r>
              <a:rPr lang="es-ES_tradnl" dirty="0" err="1" smtClean="0"/>
              <a:t>exchange</a:t>
            </a:r>
            <a:endParaRPr lang="es-ES" dirty="0"/>
          </a:p>
        </p:txBody>
      </p:sp>
      <p:cxnSp>
        <p:nvCxnSpPr>
          <p:cNvPr id="63" name="62 Conector recto de flecha"/>
          <p:cNvCxnSpPr/>
          <p:nvPr/>
        </p:nvCxnSpPr>
        <p:spPr bwMode="auto">
          <a:xfrm>
            <a:off x="6156198" y="4531755"/>
            <a:ext cx="0" cy="456373"/>
          </a:xfrm>
          <a:prstGeom prst="straightConnector1">
            <a:avLst/>
          </a:pr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3" name="22 CuadroTexto"/>
          <p:cNvSpPr txBox="1"/>
          <p:nvPr/>
        </p:nvSpPr>
        <p:spPr>
          <a:xfrm>
            <a:off x="7452361" y="6514026"/>
            <a:ext cx="17130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ES_tradnl" sz="1200" dirty="0" err="1" smtClean="0">
                <a:solidFill>
                  <a:schemeClr val="accent1"/>
                </a:solidFill>
              </a:rPr>
              <a:t>September</a:t>
            </a:r>
            <a:r>
              <a:rPr lang="es-ES_tradnl" sz="1200" baseline="0" dirty="0" smtClean="0">
                <a:solidFill>
                  <a:schemeClr val="accent1"/>
                </a:solidFill>
              </a:rPr>
              <a:t> </a:t>
            </a:r>
            <a:r>
              <a:rPr lang="es-ES_tradnl" sz="1200" dirty="0">
                <a:solidFill>
                  <a:schemeClr val="accent1"/>
                </a:solidFill>
              </a:rPr>
              <a:t>23, 2013</a:t>
            </a:r>
            <a:endParaRPr lang="es-ES" sz="1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48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62311" y="300752"/>
            <a:ext cx="7820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0" hangingPunct="0">
              <a:spcBef>
                <a:spcPts val="0"/>
              </a:spcBef>
              <a:buClr>
                <a:srgbClr val="75812A"/>
              </a:buClr>
              <a:buNone/>
              <a:defRPr/>
            </a:pPr>
            <a:r>
              <a:rPr lang="es-ES_tradnl" sz="1800" b="1" baseline="0" dirty="0" smtClean="0">
                <a:solidFill>
                  <a:srgbClr val="007AAE"/>
                </a:solidFill>
                <a:cs typeface="+mn-cs"/>
              </a:rPr>
              <a:t>2. Gas Day </a:t>
            </a:r>
            <a:r>
              <a:rPr lang="es-ES_tradnl" sz="1800" b="1" baseline="0" dirty="0" err="1" smtClean="0">
                <a:solidFill>
                  <a:srgbClr val="007AAE"/>
                </a:solidFill>
                <a:cs typeface="+mn-cs"/>
              </a:rPr>
              <a:t>Period</a:t>
            </a:r>
            <a:endParaRPr lang="es-ES" sz="1800" b="1" baseline="0" dirty="0">
              <a:solidFill>
                <a:srgbClr val="007AAE"/>
              </a:solidFill>
              <a:cs typeface="+mn-cs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7452361" y="6514026"/>
            <a:ext cx="17130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ES_tradnl" sz="1200" dirty="0" err="1" smtClean="0">
                <a:solidFill>
                  <a:schemeClr val="accent1"/>
                </a:solidFill>
              </a:rPr>
              <a:t>September</a:t>
            </a:r>
            <a:r>
              <a:rPr lang="es-ES_tradnl" sz="1200" baseline="0" dirty="0" smtClean="0">
                <a:solidFill>
                  <a:schemeClr val="accent1"/>
                </a:solidFill>
              </a:rPr>
              <a:t> </a:t>
            </a:r>
            <a:r>
              <a:rPr lang="es-ES_tradnl" sz="1200" dirty="0">
                <a:solidFill>
                  <a:schemeClr val="accent1"/>
                </a:solidFill>
              </a:rPr>
              <a:t>23, 2013</a:t>
            </a:r>
            <a:endParaRPr lang="es-ES" sz="1200" dirty="0">
              <a:solidFill>
                <a:schemeClr val="accent1"/>
              </a:solidFill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664264" y="792703"/>
            <a:ext cx="802037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s-ES_tradnl" sz="1600" dirty="0" err="1" smtClean="0">
                <a:solidFill>
                  <a:srgbClr val="007AAE"/>
                </a:solidFill>
              </a:rPr>
              <a:t>Historically</a:t>
            </a:r>
            <a:r>
              <a:rPr lang="es-ES_tradnl" sz="1600" baseline="0" dirty="0" smtClean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a</a:t>
            </a:r>
            <a:r>
              <a:rPr lang="es-ES_tradnl" sz="1600" dirty="0" err="1" smtClean="0">
                <a:solidFill>
                  <a:srgbClr val="007AAE"/>
                </a:solidFill>
              </a:rPr>
              <a:t>djacent</a:t>
            </a:r>
            <a:r>
              <a:rPr lang="es-ES_tradnl" sz="1600" dirty="0" smtClean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countries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have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 smtClean="0">
                <a:solidFill>
                  <a:srgbClr val="007AAE"/>
                </a:solidFill>
              </a:rPr>
              <a:t>established</a:t>
            </a:r>
            <a:r>
              <a:rPr lang="es-ES_tradnl" sz="1600" dirty="0" smtClean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different</a:t>
            </a:r>
            <a:r>
              <a:rPr lang="es-ES_tradnl" sz="1600" dirty="0">
                <a:solidFill>
                  <a:srgbClr val="007AAE"/>
                </a:solidFill>
              </a:rPr>
              <a:t> gas </a:t>
            </a:r>
            <a:r>
              <a:rPr lang="es-ES_tradnl" sz="1600" dirty="0" err="1">
                <a:solidFill>
                  <a:srgbClr val="007AAE"/>
                </a:solidFill>
              </a:rPr>
              <a:t>day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 smtClean="0">
                <a:solidFill>
                  <a:srgbClr val="007AAE"/>
                </a:solidFill>
              </a:rPr>
              <a:t>periods</a:t>
            </a:r>
            <a:r>
              <a:rPr lang="es-ES_tradnl" sz="1600" dirty="0" smtClean="0">
                <a:solidFill>
                  <a:srgbClr val="007AAE"/>
                </a:solidFill>
              </a:rPr>
              <a:t>.</a:t>
            </a:r>
            <a:r>
              <a:rPr lang="es-ES_tradnl" sz="1600" baseline="0" dirty="0" smtClean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Therefore</a:t>
            </a:r>
            <a:r>
              <a:rPr lang="es-ES_tradnl" sz="1600" dirty="0">
                <a:solidFill>
                  <a:srgbClr val="007AAE"/>
                </a:solidFill>
              </a:rPr>
              <a:t>, </a:t>
            </a:r>
            <a:r>
              <a:rPr lang="es-ES_tradnl" sz="1600" dirty="0" err="1">
                <a:solidFill>
                  <a:srgbClr val="007AAE"/>
                </a:solidFill>
              </a:rPr>
              <a:t>TSOs</a:t>
            </a:r>
            <a:r>
              <a:rPr lang="es-ES_tradnl" sz="1600" dirty="0">
                <a:solidFill>
                  <a:srgbClr val="007AAE"/>
                </a:solidFill>
              </a:rPr>
              <a:t> and Network </a:t>
            </a:r>
            <a:r>
              <a:rPr lang="es-ES_tradnl" sz="1600" dirty="0" err="1">
                <a:solidFill>
                  <a:srgbClr val="007AAE"/>
                </a:solidFill>
              </a:rPr>
              <a:t>Users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have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dealed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with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this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situation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during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the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nomination</a:t>
            </a:r>
            <a:r>
              <a:rPr lang="es-ES_tradnl" sz="1600" dirty="0">
                <a:solidFill>
                  <a:srgbClr val="007AAE"/>
                </a:solidFill>
              </a:rPr>
              <a:t>/</a:t>
            </a:r>
            <a:r>
              <a:rPr lang="es-ES_tradnl" sz="1600" dirty="0" err="1">
                <a:solidFill>
                  <a:srgbClr val="007AAE"/>
                </a:solidFill>
              </a:rPr>
              <a:t>renomination</a:t>
            </a:r>
            <a:r>
              <a:rPr lang="es-ES_tradnl" sz="1600" dirty="0">
                <a:solidFill>
                  <a:srgbClr val="007AAE"/>
                </a:solidFill>
              </a:rPr>
              <a:t> and </a:t>
            </a:r>
            <a:r>
              <a:rPr lang="es-ES_tradnl" sz="1600" dirty="0" err="1">
                <a:solidFill>
                  <a:srgbClr val="007AAE"/>
                </a:solidFill>
              </a:rPr>
              <a:t>matching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process</a:t>
            </a:r>
            <a:r>
              <a:rPr lang="es-ES_tradnl" sz="1600" dirty="0">
                <a:solidFill>
                  <a:srgbClr val="007AAE"/>
                </a:solidFill>
              </a:rPr>
              <a:t>.</a:t>
            </a:r>
          </a:p>
          <a:p>
            <a:pPr algn="just">
              <a:lnSpc>
                <a:spcPct val="150000"/>
              </a:lnSpc>
              <a:buNone/>
            </a:pPr>
            <a:r>
              <a:rPr lang="es-ES_tradnl" sz="1600" dirty="0" err="1">
                <a:solidFill>
                  <a:srgbClr val="007AAE"/>
                </a:solidFill>
              </a:rPr>
              <a:t>If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additional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renomination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cycles</a:t>
            </a:r>
            <a:r>
              <a:rPr lang="es-ES_tradnl" sz="1600" dirty="0">
                <a:solidFill>
                  <a:srgbClr val="007AAE"/>
                </a:solidFill>
              </a:rPr>
              <a:t> are </a:t>
            </a:r>
            <a:r>
              <a:rPr lang="es-ES_tradnl" sz="1600" dirty="0" err="1">
                <a:solidFill>
                  <a:srgbClr val="007AAE"/>
                </a:solidFill>
              </a:rPr>
              <a:t>implemented</a:t>
            </a:r>
            <a:r>
              <a:rPr lang="es-ES_tradnl" sz="1600" dirty="0">
                <a:solidFill>
                  <a:srgbClr val="007AAE"/>
                </a:solidFill>
              </a:rPr>
              <a:t>, </a:t>
            </a:r>
            <a:r>
              <a:rPr lang="es-ES_tradnl" sz="1600" dirty="0" err="1">
                <a:solidFill>
                  <a:srgbClr val="007AAE"/>
                </a:solidFill>
              </a:rPr>
              <a:t>the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renomination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deadlines</a:t>
            </a:r>
            <a:r>
              <a:rPr lang="es-ES_tradnl" sz="1600" dirty="0">
                <a:solidFill>
                  <a:srgbClr val="007AAE"/>
                </a:solidFill>
              </a:rPr>
              <a:t> are </a:t>
            </a:r>
            <a:r>
              <a:rPr lang="es-ES_tradnl" sz="1600" dirty="0" err="1">
                <a:solidFill>
                  <a:srgbClr val="007AAE"/>
                </a:solidFill>
              </a:rPr>
              <a:t>frequently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established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with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reference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to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 smtClean="0">
                <a:solidFill>
                  <a:srgbClr val="007AAE"/>
                </a:solidFill>
              </a:rPr>
              <a:t>the</a:t>
            </a:r>
            <a:r>
              <a:rPr lang="es-ES_tradnl" sz="1600" dirty="0" smtClean="0">
                <a:solidFill>
                  <a:srgbClr val="007AAE"/>
                </a:solidFill>
              </a:rPr>
              <a:t> gas </a:t>
            </a:r>
            <a:r>
              <a:rPr lang="es-ES_tradnl" sz="1600" dirty="0" err="1" smtClean="0">
                <a:solidFill>
                  <a:srgbClr val="007AAE"/>
                </a:solidFill>
              </a:rPr>
              <a:t>day</a:t>
            </a:r>
            <a:r>
              <a:rPr lang="es-ES_tradnl" sz="1600" dirty="0" smtClean="0">
                <a:solidFill>
                  <a:srgbClr val="007AAE"/>
                </a:solidFill>
              </a:rPr>
              <a:t> </a:t>
            </a:r>
            <a:r>
              <a:rPr lang="es-ES_tradnl" sz="1600" dirty="0" err="1" smtClean="0">
                <a:solidFill>
                  <a:srgbClr val="007AAE"/>
                </a:solidFill>
              </a:rPr>
              <a:t>period</a:t>
            </a:r>
            <a:r>
              <a:rPr lang="es-ES_tradnl" sz="1600" dirty="0" smtClean="0">
                <a:solidFill>
                  <a:srgbClr val="007AAE"/>
                </a:solidFill>
              </a:rPr>
              <a:t>. </a:t>
            </a:r>
            <a:r>
              <a:rPr lang="es-ES_tradnl" sz="1600" dirty="0" err="1">
                <a:solidFill>
                  <a:srgbClr val="007AAE"/>
                </a:solidFill>
              </a:rPr>
              <a:t>Consequently</a:t>
            </a:r>
            <a:r>
              <a:rPr lang="es-ES_tradnl" sz="1600" dirty="0">
                <a:solidFill>
                  <a:srgbClr val="007AAE"/>
                </a:solidFill>
              </a:rPr>
              <a:t>, </a:t>
            </a:r>
            <a:r>
              <a:rPr lang="es-ES_tradnl" sz="1600" dirty="0" err="1">
                <a:solidFill>
                  <a:srgbClr val="007AAE"/>
                </a:solidFill>
              </a:rPr>
              <a:t>if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the</a:t>
            </a:r>
            <a:r>
              <a:rPr lang="es-ES_tradnl" sz="1600" dirty="0">
                <a:solidFill>
                  <a:srgbClr val="007AAE"/>
                </a:solidFill>
              </a:rPr>
              <a:t> gas </a:t>
            </a:r>
            <a:r>
              <a:rPr lang="es-ES_tradnl" sz="1600" dirty="0" err="1">
                <a:solidFill>
                  <a:srgbClr val="007AAE"/>
                </a:solidFill>
              </a:rPr>
              <a:t>day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period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is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different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smtClean="0">
                <a:solidFill>
                  <a:srgbClr val="007AAE"/>
                </a:solidFill>
              </a:rPr>
              <a:t>in </a:t>
            </a:r>
            <a:r>
              <a:rPr lang="es-ES_tradnl" sz="1600" dirty="0" err="1" smtClean="0">
                <a:solidFill>
                  <a:srgbClr val="007AAE"/>
                </a:solidFill>
              </a:rPr>
              <a:t>each</a:t>
            </a:r>
            <a:r>
              <a:rPr lang="es-ES_tradnl" sz="1600" dirty="0" smtClean="0">
                <a:solidFill>
                  <a:srgbClr val="007AAE"/>
                </a:solidFill>
              </a:rPr>
              <a:t> </a:t>
            </a:r>
            <a:r>
              <a:rPr lang="es-ES_tradnl" sz="1600" dirty="0" err="1" smtClean="0">
                <a:solidFill>
                  <a:srgbClr val="007AAE"/>
                </a:solidFill>
              </a:rPr>
              <a:t>border</a:t>
            </a:r>
            <a:r>
              <a:rPr lang="es-ES_tradnl" sz="1600" dirty="0" smtClean="0">
                <a:solidFill>
                  <a:srgbClr val="007AAE"/>
                </a:solidFill>
              </a:rPr>
              <a:t> of </a:t>
            </a:r>
            <a:r>
              <a:rPr lang="es-ES_tradnl" sz="1600" dirty="0" err="1" smtClean="0">
                <a:solidFill>
                  <a:srgbClr val="007AAE"/>
                </a:solidFill>
              </a:rPr>
              <a:t>the</a:t>
            </a:r>
            <a:r>
              <a:rPr lang="es-ES_tradnl" sz="1600" dirty="0" smtClean="0">
                <a:solidFill>
                  <a:srgbClr val="007AAE"/>
                </a:solidFill>
              </a:rPr>
              <a:t> IP, </a:t>
            </a:r>
            <a:r>
              <a:rPr lang="es-ES_tradnl" sz="1600" dirty="0" err="1" smtClean="0">
                <a:solidFill>
                  <a:srgbClr val="007AAE"/>
                </a:solidFill>
              </a:rPr>
              <a:t>then</a:t>
            </a:r>
            <a:r>
              <a:rPr lang="es-ES_tradnl" sz="1600" dirty="0" smtClean="0">
                <a:solidFill>
                  <a:srgbClr val="007AAE"/>
                </a:solidFill>
              </a:rPr>
              <a:t> </a:t>
            </a:r>
            <a:r>
              <a:rPr lang="es-ES_tradnl" sz="1600" dirty="0" err="1" smtClean="0">
                <a:solidFill>
                  <a:srgbClr val="007AAE"/>
                </a:solidFill>
              </a:rPr>
              <a:t>renomination</a:t>
            </a:r>
            <a:r>
              <a:rPr lang="es-ES_tradnl" sz="1600" dirty="0" smtClean="0">
                <a:solidFill>
                  <a:srgbClr val="007AAE"/>
                </a:solidFill>
              </a:rPr>
              <a:t> </a:t>
            </a:r>
            <a:r>
              <a:rPr lang="es-ES_tradnl" sz="1600" dirty="0" err="1" smtClean="0">
                <a:solidFill>
                  <a:srgbClr val="007AAE"/>
                </a:solidFill>
              </a:rPr>
              <a:t>deadlines</a:t>
            </a:r>
            <a:r>
              <a:rPr lang="es-ES_tradnl" sz="1600" dirty="0" smtClean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will</a:t>
            </a:r>
            <a:r>
              <a:rPr lang="es-ES_tradnl" sz="1600" dirty="0">
                <a:solidFill>
                  <a:srgbClr val="007AAE"/>
                </a:solidFill>
              </a:rPr>
              <a:t> be </a:t>
            </a:r>
            <a:r>
              <a:rPr lang="es-ES_tradnl" sz="1600" dirty="0" err="1">
                <a:solidFill>
                  <a:srgbClr val="007AAE"/>
                </a:solidFill>
              </a:rPr>
              <a:t>different</a:t>
            </a:r>
            <a:r>
              <a:rPr lang="es-ES_tradnl" sz="1600" dirty="0">
                <a:solidFill>
                  <a:srgbClr val="007AAE"/>
                </a:solidFill>
              </a:rPr>
              <a:t> as </a:t>
            </a:r>
            <a:r>
              <a:rPr lang="es-ES_tradnl" sz="1600" dirty="0" err="1">
                <a:solidFill>
                  <a:srgbClr val="007AAE"/>
                </a:solidFill>
              </a:rPr>
              <a:t>well</a:t>
            </a:r>
            <a:r>
              <a:rPr lang="es-ES_tradnl" sz="1600" dirty="0">
                <a:solidFill>
                  <a:srgbClr val="007AAE"/>
                </a:solidFill>
              </a:rPr>
              <a:t>.</a:t>
            </a:r>
            <a:endParaRPr lang="es-ES" sz="1600" dirty="0">
              <a:solidFill>
                <a:srgbClr val="007AAE"/>
              </a:solidFill>
            </a:endParaRPr>
          </a:p>
          <a:p>
            <a:pPr algn="just">
              <a:lnSpc>
                <a:spcPct val="150000"/>
              </a:lnSpc>
              <a:buNone/>
            </a:pPr>
            <a:endParaRPr lang="es-ES_tradnl" sz="1600" dirty="0" smtClean="0">
              <a:solidFill>
                <a:srgbClr val="007AAE"/>
              </a:solidFill>
            </a:endParaRPr>
          </a:p>
          <a:p>
            <a:pPr algn="just">
              <a:lnSpc>
                <a:spcPct val="150000"/>
              </a:lnSpc>
              <a:buNone/>
            </a:pPr>
            <a:endParaRPr lang="es-ES" sz="1600" dirty="0">
              <a:solidFill>
                <a:srgbClr val="007AAE"/>
              </a:solidFill>
            </a:endParaRPr>
          </a:p>
        </p:txBody>
      </p:sp>
      <p:sp>
        <p:nvSpPr>
          <p:cNvPr id="5" name="4 Rectángulo redondeado"/>
          <p:cNvSpPr/>
          <p:nvPr/>
        </p:nvSpPr>
        <p:spPr bwMode="auto">
          <a:xfrm>
            <a:off x="916931" y="2800856"/>
            <a:ext cx="3655068" cy="1503363"/>
          </a:xfrm>
          <a:prstGeom prst="round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xtLst/>
        </p:spPr>
        <p:txBody>
          <a:bodyPr wrap="square" rtlCol="0" anchor="ctr">
            <a:spAutoFit/>
          </a:bodyPr>
          <a:lstStyle/>
          <a:p>
            <a:pPr marL="179388" indent="-179388"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903389" y="2919224"/>
            <a:ext cx="3668610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879E00"/>
              </a:buClr>
              <a:buFont typeface="Wingdings" pitchFamily="2" charset="2"/>
              <a:buChar char="ü"/>
            </a:pPr>
            <a:r>
              <a:rPr lang="es-ES_tradnl" sz="1600" dirty="0">
                <a:solidFill>
                  <a:srgbClr val="879E00"/>
                </a:solidFill>
              </a:rPr>
              <a:t>G</a:t>
            </a:r>
            <a:r>
              <a:rPr lang="es-ES_tradnl" sz="1600" dirty="0" smtClean="0">
                <a:solidFill>
                  <a:srgbClr val="879E00"/>
                </a:solidFill>
              </a:rPr>
              <a:t>as </a:t>
            </a:r>
            <a:r>
              <a:rPr lang="es-ES_tradnl" sz="1600" dirty="0" err="1">
                <a:solidFill>
                  <a:srgbClr val="879E00"/>
                </a:solidFill>
              </a:rPr>
              <a:t>day</a:t>
            </a:r>
            <a:r>
              <a:rPr lang="es-ES_tradnl" sz="1600" dirty="0">
                <a:solidFill>
                  <a:srgbClr val="879E00"/>
                </a:solidFill>
              </a:rPr>
              <a:t> </a:t>
            </a:r>
            <a:r>
              <a:rPr lang="es-ES_tradnl" sz="1600" dirty="0" err="1" smtClean="0">
                <a:solidFill>
                  <a:srgbClr val="879E00"/>
                </a:solidFill>
              </a:rPr>
              <a:t>period</a:t>
            </a:r>
            <a:r>
              <a:rPr lang="es-ES_tradnl" sz="1600" dirty="0" smtClean="0">
                <a:solidFill>
                  <a:srgbClr val="879E00"/>
                </a:solidFill>
              </a:rPr>
              <a:t> </a:t>
            </a:r>
            <a:r>
              <a:rPr lang="es-ES_tradnl" sz="1600" dirty="0" err="1" smtClean="0">
                <a:solidFill>
                  <a:srgbClr val="879E00"/>
                </a:solidFill>
              </a:rPr>
              <a:t>from</a:t>
            </a:r>
            <a:r>
              <a:rPr lang="es-ES_tradnl" sz="1600" dirty="0" smtClean="0">
                <a:solidFill>
                  <a:srgbClr val="879E00"/>
                </a:solidFill>
              </a:rPr>
              <a:t> 5 </a:t>
            </a:r>
            <a:r>
              <a:rPr lang="es-ES_tradnl" sz="1600" dirty="0" err="1">
                <a:solidFill>
                  <a:srgbClr val="879E00"/>
                </a:solidFill>
              </a:rPr>
              <a:t>to</a:t>
            </a:r>
            <a:r>
              <a:rPr lang="es-ES_tradnl" sz="1600" dirty="0">
                <a:solidFill>
                  <a:srgbClr val="879E00"/>
                </a:solidFill>
              </a:rPr>
              <a:t> </a:t>
            </a:r>
            <a:r>
              <a:rPr lang="es-ES_tradnl" sz="1600" dirty="0" smtClean="0">
                <a:solidFill>
                  <a:srgbClr val="879E00"/>
                </a:solidFill>
              </a:rPr>
              <a:t>5 UTC</a:t>
            </a:r>
          </a:p>
          <a:p>
            <a:pPr marL="285750" indent="-285750" algn="just">
              <a:buClr>
                <a:srgbClr val="879E00"/>
              </a:buClr>
              <a:buFont typeface="Wingdings" pitchFamily="2" charset="2"/>
              <a:buChar char="ü"/>
            </a:pPr>
            <a:r>
              <a:rPr lang="es-ES_tradnl" sz="1600" dirty="0" err="1" smtClean="0">
                <a:solidFill>
                  <a:srgbClr val="879E00"/>
                </a:solidFill>
              </a:rPr>
              <a:t>First</a:t>
            </a:r>
            <a:r>
              <a:rPr lang="es-ES_tradnl" sz="1600" dirty="0" smtClean="0">
                <a:solidFill>
                  <a:srgbClr val="879E00"/>
                </a:solidFill>
              </a:rPr>
              <a:t> </a:t>
            </a:r>
            <a:r>
              <a:rPr lang="es-ES_tradnl" sz="1600" dirty="0" err="1" smtClean="0">
                <a:solidFill>
                  <a:srgbClr val="879E00"/>
                </a:solidFill>
              </a:rPr>
              <a:t>renomination</a:t>
            </a:r>
            <a:r>
              <a:rPr lang="es-ES_tradnl" sz="1600" dirty="0" smtClean="0">
                <a:solidFill>
                  <a:srgbClr val="879E00"/>
                </a:solidFill>
              </a:rPr>
              <a:t> </a:t>
            </a:r>
            <a:r>
              <a:rPr lang="es-ES_tradnl" sz="1600" dirty="0" err="1" smtClean="0">
                <a:solidFill>
                  <a:srgbClr val="879E00"/>
                </a:solidFill>
              </a:rPr>
              <a:t>cycle</a:t>
            </a:r>
            <a:r>
              <a:rPr lang="es-ES_tradnl" sz="1600" baseline="0" dirty="0" smtClean="0">
                <a:solidFill>
                  <a:srgbClr val="879E00"/>
                </a:solidFill>
              </a:rPr>
              <a:t> </a:t>
            </a:r>
            <a:r>
              <a:rPr lang="es-ES_tradnl" sz="1600" dirty="0" err="1">
                <a:solidFill>
                  <a:srgbClr val="879E00"/>
                </a:solidFill>
              </a:rPr>
              <a:t>starts</a:t>
            </a:r>
            <a:r>
              <a:rPr lang="es-ES_tradnl" sz="1600" dirty="0">
                <a:solidFill>
                  <a:srgbClr val="879E00"/>
                </a:solidFill>
              </a:rPr>
              <a:t> </a:t>
            </a:r>
            <a:r>
              <a:rPr lang="es-ES_tradnl" sz="1600" dirty="0" err="1" smtClean="0">
                <a:solidFill>
                  <a:srgbClr val="879E00"/>
                </a:solidFill>
              </a:rPr>
              <a:t>with</a:t>
            </a:r>
            <a:r>
              <a:rPr lang="es-ES_tradnl" sz="1600" dirty="0" smtClean="0">
                <a:solidFill>
                  <a:srgbClr val="879E00"/>
                </a:solidFill>
              </a:rPr>
              <a:t> </a:t>
            </a:r>
            <a:r>
              <a:rPr lang="es-ES_tradnl" sz="1600" dirty="0" err="1" smtClean="0">
                <a:solidFill>
                  <a:srgbClr val="879E00"/>
                </a:solidFill>
              </a:rPr>
              <a:t>the</a:t>
            </a:r>
            <a:r>
              <a:rPr lang="es-ES_tradnl" sz="1600" dirty="0" smtClean="0">
                <a:solidFill>
                  <a:srgbClr val="879E00"/>
                </a:solidFill>
              </a:rPr>
              <a:t> </a:t>
            </a:r>
            <a:r>
              <a:rPr lang="es-ES_tradnl" sz="1600" dirty="0" err="1" smtClean="0">
                <a:solidFill>
                  <a:srgbClr val="879E00"/>
                </a:solidFill>
              </a:rPr>
              <a:t>starting</a:t>
            </a:r>
            <a:r>
              <a:rPr lang="es-ES_tradnl" sz="1600" dirty="0" smtClean="0">
                <a:solidFill>
                  <a:srgbClr val="879E00"/>
                </a:solidFill>
              </a:rPr>
              <a:t> of </a:t>
            </a:r>
            <a:r>
              <a:rPr lang="es-ES_tradnl" sz="1600" dirty="0" err="1">
                <a:solidFill>
                  <a:srgbClr val="879E00"/>
                </a:solidFill>
              </a:rPr>
              <a:t>the</a:t>
            </a:r>
            <a:r>
              <a:rPr lang="es-ES_tradnl" sz="1600" dirty="0">
                <a:solidFill>
                  <a:srgbClr val="879E00"/>
                </a:solidFill>
              </a:rPr>
              <a:t> gas </a:t>
            </a:r>
            <a:r>
              <a:rPr lang="es-ES_tradnl" sz="1600" dirty="0" err="1">
                <a:solidFill>
                  <a:srgbClr val="879E00"/>
                </a:solidFill>
              </a:rPr>
              <a:t>day</a:t>
            </a:r>
            <a:endParaRPr lang="es-ES_tradnl" sz="1600" dirty="0">
              <a:solidFill>
                <a:srgbClr val="879E00"/>
              </a:solidFill>
            </a:endParaRPr>
          </a:p>
          <a:p>
            <a:pPr algn="just">
              <a:buNone/>
            </a:pPr>
            <a:endParaRPr lang="es-ES_tradnl" sz="1600" dirty="0" smtClean="0">
              <a:solidFill>
                <a:srgbClr val="879E00"/>
              </a:solidFill>
            </a:endParaRPr>
          </a:p>
          <a:p>
            <a:pPr algn="just">
              <a:buNone/>
            </a:pPr>
            <a:r>
              <a:rPr lang="es-ES_tradnl" sz="1600" baseline="0" dirty="0">
                <a:solidFill>
                  <a:srgbClr val="879E00"/>
                </a:solidFill>
              </a:rPr>
              <a:t> </a:t>
            </a:r>
            <a:r>
              <a:rPr lang="es-ES_tradnl" sz="1600" baseline="0" dirty="0" smtClean="0">
                <a:solidFill>
                  <a:srgbClr val="879E00"/>
                </a:solidFill>
              </a:rPr>
              <a:t>    </a:t>
            </a:r>
            <a:r>
              <a:rPr lang="es-ES_tradnl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First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_tradnl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renomination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_tradnl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cycle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=5 UTC</a:t>
            </a:r>
            <a:endParaRPr lang="es-ES_tradnl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141211" y="2919224"/>
            <a:ext cx="354131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879E00"/>
              </a:buClr>
              <a:buFont typeface="Wingdings" pitchFamily="2" charset="2"/>
              <a:buChar char="ü"/>
            </a:pPr>
            <a:r>
              <a:rPr lang="es-ES_tradnl" sz="1600" dirty="0">
                <a:solidFill>
                  <a:srgbClr val="879E00"/>
                </a:solidFill>
              </a:rPr>
              <a:t>G</a:t>
            </a:r>
            <a:r>
              <a:rPr lang="es-ES_tradnl" sz="1600" dirty="0" smtClean="0">
                <a:solidFill>
                  <a:srgbClr val="879E00"/>
                </a:solidFill>
              </a:rPr>
              <a:t>as </a:t>
            </a:r>
            <a:r>
              <a:rPr lang="es-ES_tradnl" sz="1600" dirty="0" err="1">
                <a:solidFill>
                  <a:srgbClr val="879E00"/>
                </a:solidFill>
              </a:rPr>
              <a:t>day</a:t>
            </a:r>
            <a:r>
              <a:rPr lang="es-ES_tradnl" sz="1600" dirty="0">
                <a:solidFill>
                  <a:srgbClr val="879E00"/>
                </a:solidFill>
              </a:rPr>
              <a:t> </a:t>
            </a:r>
            <a:r>
              <a:rPr lang="es-ES_tradnl" sz="1600" dirty="0" err="1" smtClean="0">
                <a:solidFill>
                  <a:srgbClr val="879E00"/>
                </a:solidFill>
              </a:rPr>
              <a:t>period</a:t>
            </a:r>
            <a:r>
              <a:rPr lang="es-ES_tradnl" sz="1600" dirty="0" smtClean="0">
                <a:solidFill>
                  <a:srgbClr val="879E00"/>
                </a:solidFill>
              </a:rPr>
              <a:t> </a:t>
            </a:r>
            <a:r>
              <a:rPr lang="es-ES_tradnl" sz="1600" dirty="0" err="1">
                <a:solidFill>
                  <a:srgbClr val="879E00"/>
                </a:solidFill>
              </a:rPr>
              <a:t>from</a:t>
            </a:r>
            <a:r>
              <a:rPr lang="es-ES_tradnl" sz="1600" dirty="0">
                <a:solidFill>
                  <a:srgbClr val="879E00"/>
                </a:solidFill>
              </a:rPr>
              <a:t> 23 </a:t>
            </a:r>
            <a:r>
              <a:rPr lang="es-ES_tradnl" sz="1600" dirty="0" err="1">
                <a:solidFill>
                  <a:srgbClr val="879E00"/>
                </a:solidFill>
              </a:rPr>
              <a:t>to</a:t>
            </a:r>
            <a:r>
              <a:rPr lang="es-ES_tradnl" sz="1600" dirty="0">
                <a:solidFill>
                  <a:srgbClr val="879E00"/>
                </a:solidFill>
              </a:rPr>
              <a:t> 23 UTC</a:t>
            </a:r>
          </a:p>
          <a:p>
            <a:pPr marL="285750" indent="-285750" algn="just">
              <a:buClr>
                <a:srgbClr val="879E00"/>
              </a:buClr>
              <a:buFont typeface="Wingdings" pitchFamily="2" charset="2"/>
              <a:buChar char="ü"/>
            </a:pPr>
            <a:r>
              <a:rPr lang="es-ES_tradnl" sz="1600" dirty="0" err="1" smtClean="0">
                <a:solidFill>
                  <a:srgbClr val="879E00"/>
                </a:solidFill>
              </a:rPr>
              <a:t>First</a:t>
            </a:r>
            <a:r>
              <a:rPr lang="es-ES_tradnl" sz="1600" dirty="0" smtClean="0">
                <a:solidFill>
                  <a:srgbClr val="879E00"/>
                </a:solidFill>
              </a:rPr>
              <a:t> </a:t>
            </a:r>
            <a:r>
              <a:rPr lang="es-ES_tradnl" sz="1600" dirty="0" err="1">
                <a:solidFill>
                  <a:srgbClr val="879E00"/>
                </a:solidFill>
              </a:rPr>
              <a:t>renomination</a:t>
            </a:r>
            <a:r>
              <a:rPr lang="es-ES_tradnl" sz="1600" dirty="0">
                <a:solidFill>
                  <a:srgbClr val="879E00"/>
                </a:solidFill>
              </a:rPr>
              <a:t> </a:t>
            </a:r>
            <a:r>
              <a:rPr lang="es-ES_tradnl" sz="1600" dirty="0" err="1">
                <a:solidFill>
                  <a:srgbClr val="879E00"/>
                </a:solidFill>
              </a:rPr>
              <a:t>cycle</a:t>
            </a:r>
            <a:r>
              <a:rPr lang="es-ES_tradnl" sz="1600" dirty="0">
                <a:solidFill>
                  <a:srgbClr val="879E00"/>
                </a:solidFill>
              </a:rPr>
              <a:t> </a:t>
            </a:r>
            <a:r>
              <a:rPr lang="es-ES_tradnl" sz="1600" dirty="0" err="1">
                <a:solidFill>
                  <a:srgbClr val="879E00"/>
                </a:solidFill>
              </a:rPr>
              <a:t>starts</a:t>
            </a:r>
            <a:r>
              <a:rPr lang="es-ES_tradnl" sz="1600" dirty="0">
                <a:solidFill>
                  <a:srgbClr val="879E00"/>
                </a:solidFill>
              </a:rPr>
              <a:t> </a:t>
            </a:r>
            <a:r>
              <a:rPr lang="es-ES_tradnl" sz="1600" dirty="0" err="1">
                <a:solidFill>
                  <a:srgbClr val="879E00"/>
                </a:solidFill>
              </a:rPr>
              <a:t>with</a:t>
            </a:r>
            <a:r>
              <a:rPr lang="es-ES_tradnl" sz="1600" dirty="0">
                <a:solidFill>
                  <a:srgbClr val="879E00"/>
                </a:solidFill>
              </a:rPr>
              <a:t> </a:t>
            </a:r>
            <a:r>
              <a:rPr lang="es-ES_tradnl" sz="1600" dirty="0" err="1">
                <a:solidFill>
                  <a:srgbClr val="879E00"/>
                </a:solidFill>
              </a:rPr>
              <a:t>the</a:t>
            </a:r>
            <a:r>
              <a:rPr lang="es-ES_tradnl" sz="1600" dirty="0">
                <a:solidFill>
                  <a:srgbClr val="879E00"/>
                </a:solidFill>
              </a:rPr>
              <a:t> </a:t>
            </a:r>
            <a:r>
              <a:rPr lang="es-ES_tradnl" sz="1600" dirty="0" err="1">
                <a:solidFill>
                  <a:srgbClr val="879E00"/>
                </a:solidFill>
              </a:rPr>
              <a:t>starting</a:t>
            </a:r>
            <a:r>
              <a:rPr lang="es-ES_tradnl" sz="1600" dirty="0">
                <a:solidFill>
                  <a:srgbClr val="879E00"/>
                </a:solidFill>
              </a:rPr>
              <a:t> of </a:t>
            </a:r>
            <a:r>
              <a:rPr lang="es-ES_tradnl" sz="1600" dirty="0" err="1">
                <a:solidFill>
                  <a:srgbClr val="879E00"/>
                </a:solidFill>
              </a:rPr>
              <a:t>the</a:t>
            </a:r>
            <a:r>
              <a:rPr lang="es-ES_tradnl" sz="1600" dirty="0">
                <a:solidFill>
                  <a:srgbClr val="879E00"/>
                </a:solidFill>
              </a:rPr>
              <a:t> gas </a:t>
            </a:r>
            <a:r>
              <a:rPr lang="es-ES_tradnl" sz="1600" dirty="0" err="1">
                <a:solidFill>
                  <a:srgbClr val="879E00"/>
                </a:solidFill>
              </a:rPr>
              <a:t>day</a:t>
            </a:r>
            <a:endParaRPr lang="es-ES_tradnl" sz="1600" dirty="0">
              <a:solidFill>
                <a:srgbClr val="879E00"/>
              </a:solidFill>
            </a:endParaRPr>
          </a:p>
          <a:p>
            <a:pPr algn="just">
              <a:buClr>
                <a:srgbClr val="879E00"/>
              </a:buClr>
              <a:buNone/>
            </a:pPr>
            <a:endParaRPr lang="es-ES_tradnl" sz="1600" dirty="0">
              <a:solidFill>
                <a:srgbClr val="879E00"/>
              </a:solidFill>
            </a:endParaRPr>
          </a:p>
          <a:p>
            <a:pPr algn="just">
              <a:buNone/>
            </a:pPr>
            <a:endParaRPr lang="es-ES_tradnl" sz="1600" dirty="0" smtClean="0">
              <a:solidFill>
                <a:srgbClr val="879E00"/>
              </a:solidFill>
            </a:endParaRPr>
          </a:p>
          <a:p>
            <a:pPr algn="just">
              <a:buNone/>
            </a:pPr>
            <a:r>
              <a:rPr lang="es-ES_tradnl" sz="1600" dirty="0">
                <a:solidFill>
                  <a:srgbClr val="879E00"/>
                </a:solidFill>
              </a:rPr>
              <a:t> </a:t>
            </a:r>
            <a:r>
              <a:rPr lang="es-ES_tradnl" sz="1600" dirty="0" smtClean="0">
                <a:solidFill>
                  <a:srgbClr val="879E00"/>
                </a:solidFill>
              </a:rPr>
              <a:t>         </a:t>
            </a:r>
            <a:r>
              <a:rPr lang="es-ES_tradnl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First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_tradnl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renomination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_tradnl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cycle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=23 UTC</a:t>
            </a:r>
            <a:endParaRPr lang="es-E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 bwMode="auto">
          <a:xfrm>
            <a:off x="696444" y="4619660"/>
            <a:ext cx="8196096" cy="1630267"/>
          </a:xfrm>
          <a:prstGeom prst="roundRect">
            <a:avLst/>
          </a:prstGeom>
          <a:solidFill>
            <a:srgbClr val="006A9A"/>
          </a:solidFill>
          <a:ln w="38100">
            <a:solidFill>
              <a:schemeClr val="accent1"/>
            </a:solidFill>
          </a:ln>
          <a:scene3d>
            <a:camera prst="orthographicFront"/>
            <a:lightRig rig="threePt" dir="t"/>
          </a:scene3d>
          <a:sp3d extrusionH="508000">
            <a:bevelT prst="slope"/>
            <a:bevelB prst="slope"/>
          </a:sp3d>
          <a:extLst/>
        </p:spPr>
        <p:txBody>
          <a:bodyPr wrap="square" rtlCol="0" anchor="ctr">
            <a:spAutoFit/>
          </a:bodyPr>
          <a:lstStyle/>
          <a:p>
            <a:pPr marL="179388" indent="-179388" algn="ctr"/>
            <a:endParaRPr lang="es-ES"/>
          </a:p>
        </p:txBody>
      </p:sp>
      <p:sp>
        <p:nvSpPr>
          <p:cNvPr id="10" name="9 CuadroTexto"/>
          <p:cNvSpPr txBox="1"/>
          <p:nvPr/>
        </p:nvSpPr>
        <p:spPr>
          <a:xfrm>
            <a:off x="916931" y="4726433"/>
            <a:ext cx="7710974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s-ES_tradnl" sz="1600" dirty="0" err="1" smtClean="0">
                <a:solidFill>
                  <a:schemeClr val="bg1"/>
                </a:solidFill>
              </a:rPr>
              <a:t>According</a:t>
            </a:r>
            <a:r>
              <a:rPr lang="es-ES_tradnl" sz="1600" dirty="0" smtClean="0">
                <a:solidFill>
                  <a:schemeClr val="bg1"/>
                </a:solidFill>
              </a:rPr>
              <a:t> </a:t>
            </a:r>
            <a:r>
              <a:rPr lang="es-ES_tradnl" sz="1600" dirty="0" err="1" smtClean="0">
                <a:solidFill>
                  <a:schemeClr val="bg1"/>
                </a:solidFill>
              </a:rPr>
              <a:t>to</a:t>
            </a:r>
            <a:r>
              <a:rPr lang="es-ES_tradnl" sz="1600" dirty="0" smtClean="0">
                <a:solidFill>
                  <a:schemeClr val="bg1"/>
                </a:solidFill>
              </a:rPr>
              <a:t> </a:t>
            </a:r>
            <a:r>
              <a:rPr lang="es-ES_tradnl" sz="1600" dirty="0" err="1" smtClean="0">
                <a:solidFill>
                  <a:schemeClr val="bg1"/>
                </a:solidFill>
              </a:rPr>
              <a:t>this</a:t>
            </a:r>
            <a:r>
              <a:rPr lang="es-ES_tradnl" sz="1600" dirty="0" smtClean="0">
                <a:solidFill>
                  <a:schemeClr val="bg1"/>
                </a:solidFill>
              </a:rPr>
              <a:t> </a:t>
            </a:r>
            <a:r>
              <a:rPr lang="es-ES_tradnl" sz="1600" dirty="0" err="1" smtClean="0">
                <a:solidFill>
                  <a:schemeClr val="bg1"/>
                </a:solidFill>
              </a:rPr>
              <a:t>example</a:t>
            </a:r>
            <a:r>
              <a:rPr lang="es-ES_tradnl" sz="1600" dirty="0" smtClean="0">
                <a:solidFill>
                  <a:schemeClr val="bg1"/>
                </a:solidFill>
              </a:rPr>
              <a:t>, no</a:t>
            </a:r>
            <a:r>
              <a:rPr lang="es-ES_tradnl" sz="1600" baseline="0" dirty="0" smtClean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matching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process</a:t>
            </a:r>
            <a:r>
              <a:rPr lang="es-ES_tradnl" sz="1600" dirty="0">
                <a:solidFill>
                  <a:schemeClr val="bg1"/>
                </a:solidFill>
              </a:rPr>
              <a:t> can be </a:t>
            </a:r>
            <a:r>
              <a:rPr lang="es-ES_tradnl" sz="1600" dirty="0" err="1">
                <a:solidFill>
                  <a:schemeClr val="bg1"/>
                </a:solidFill>
              </a:rPr>
              <a:t>performed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until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the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first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common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 smtClean="0">
                <a:solidFill>
                  <a:schemeClr val="bg1"/>
                </a:solidFill>
              </a:rPr>
              <a:t>renomination</a:t>
            </a:r>
            <a:r>
              <a:rPr lang="es-ES_tradnl" sz="1600" dirty="0" smtClean="0">
                <a:solidFill>
                  <a:schemeClr val="bg1"/>
                </a:solidFill>
              </a:rPr>
              <a:t> </a:t>
            </a:r>
            <a:r>
              <a:rPr lang="es-ES_tradnl" sz="1600" dirty="0" err="1" smtClean="0">
                <a:solidFill>
                  <a:schemeClr val="bg1"/>
                </a:solidFill>
              </a:rPr>
              <a:t>deadline</a:t>
            </a:r>
            <a:r>
              <a:rPr lang="es-ES_tradnl" sz="1600" dirty="0">
                <a:solidFill>
                  <a:schemeClr val="bg1"/>
                </a:solidFill>
              </a:rPr>
              <a:t>. </a:t>
            </a:r>
            <a:r>
              <a:rPr lang="es-ES_tradnl" sz="1600" dirty="0" err="1">
                <a:solidFill>
                  <a:schemeClr val="bg1"/>
                </a:solidFill>
              </a:rPr>
              <a:t>Therefore</a:t>
            </a:r>
            <a:r>
              <a:rPr lang="es-ES_tradnl" sz="1600" dirty="0">
                <a:solidFill>
                  <a:schemeClr val="bg1"/>
                </a:solidFill>
              </a:rPr>
              <a:t>, </a:t>
            </a:r>
            <a:r>
              <a:rPr lang="es-ES_tradnl" sz="1600" dirty="0" err="1">
                <a:solidFill>
                  <a:schemeClr val="bg1"/>
                </a:solidFill>
              </a:rPr>
              <a:t>until</a:t>
            </a:r>
            <a:r>
              <a:rPr lang="es-ES_tradnl" sz="1600" dirty="0">
                <a:solidFill>
                  <a:schemeClr val="bg1"/>
                </a:solidFill>
              </a:rPr>
              <a:t> 5 UTC, </a:t>
            </a:r>
            <a:r>
              <a:rPr lang="es-ES_tradnl" sz="1600" dirty="0" err="1">
                <a:solidFill>
                  <a:schemeClr val="bg1"/>
                </a:solidFill>
              </a:rPr>
              <a:t>renomination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cycles</a:t>
            </a:r>
            <a:r>
              <a:rPr lang="es-ES_tradnl" sz="1600" dirty="0">
                <a:solidFill>
                  <a:schemeClr val="bg1"/>
                </a:solidFill>
              </a:rPr>
              <a:t> of  country B are </a:t>
            </a:r>
            <a:r>
              <a:rPr lang="es-ES_tradnl" sz="1600" dirty="0" err="1">
                <a:solidFill>
                  <a:schemeClr val="bg1"/>
                </a:solidFill>
              </a:rPr>
              <a:t>useless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because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smtClean="0">
                <a:solidFill>
                  <a:schemeClr val="bg1"/>
                </a:solidFill>
              </a:rPr>
              <a:t>no </a:t>
            </a:r>
            <a:r>
              <a:rPr lang="es-ES_tradnl" sz="1600" dirty="0" err="1">
                <a:solidFill>
                  <a:schemeClr val="bg1"/>
                </a:solidFill>
              </a:rPr>
              <a:t>nomination</a:t>
            </a:r>
            <a:r>
              <a:rPr lang="es-ES_tradnl" sz="1600" dirty="0">
                <a:solidFill>
                  <a:schemeClr val="bg1"/>
                </a:solidFill>
              </a:rPr>
              <a:t> in country A has </a:t>
            </a:r>
            <a:r>
              <a:rPr lang="es-ES_tradnl" sz="1600" dirty="0" err="1">
                <a:solidFill>
                  <a:schemeClr val="bg1"/>
                </a:solidFill>
              </a:rPr>
              <a:t>been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sent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yet</a:t>
            </a:r>
            <a:r>
              <a:rPr lang="es-ES_tradnl" sz="1600" dirty="0" smtClean="0">
                <a:solidFill>
                  <a:schemeClr val="bg1"/>
                </a:solidFill>
              </a:rPr>
              <a:t>.</a:t>
            </a:r>
          </a:p>
          <a:p>
            <a:pPr algn="just">
              <a:lnSpc>
                <a:spcPct val="150000"/>
              </a:lnSpc>
              <a:buNone/>
            </a:pPr>
            <a:r>
              <a:rPr lang="es-ES_tradnl" sz="1600" b="1" dirty="0">
                <a:solidFill>
                  <a:schemeClr val="bg1"/>
                </a:solidFill>
              </a:rPr>
              <a:t>G</a:t>
            </a:r>
            <a:r>
              <a:rPr lang="es-ES_tradnl" sz="1600" b="1" dirty="0" smtClean="0">
                <a:solidFill>
                  <a:schemeClr val="bg1"/>
                </a:solidFill>
              </a:rPr>
              <a:t>as </a:t>
            </a:r>
            <a:r>
              <a:rPr lang="es-ES_tradnl" sz="1600" b="1" dirty="0" err="1">
                <a:solidFill>
                  <a:schemeClr val="bg1"/>
                </a:solidFill>
              </a:rPr>
              <a:t>day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period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r>
              <a:rPr lang="es-ES_tradnl" sz="1600" b="1" dirty="0" err="1" smtClean="0">
                <a:solidFill>
                  <a:schemeClr val="bg1"/>
                </a:solidFill>
              </a:rPr>
              <a:t>harmonisation</a:t>
            </a:r>
            <a:r>
              <a:rPr lang="es-ES_tradnl" sz="1600" b="1" dirty="0" smtClean="0">
                <a:solidFill>
                  <a:schemeClr val="bg1"/>
                </a:solidFill>
              </a:rPr>
              <a:t> </a:t>
            </a:r>
            <a:r>
              <a:rPr lang="es-ES_tradnl" sz="1600" b="1" dirty="0" err="1" smtClean="0">
                <a:solidFill>
                  <a:schemeClr val="bg1"/>
                </a:solidFill>
              </a:rPr>
              <a:t>is</a:t>
            </a:r>
            <a:r>
              <a:rPr lang="es-ES_tradnl" sz="1600" b="1" dirty="0" smtClean="0">
                <a:solidFill>
                  <a:schemeClr val="bg1"/>
                </a:solidFill>
              </a:rPr>
              <a:t> </a:t>
            </a:r>
            <a:r>
              <a:rPr lang="es-ES_tradnl" sz="1600" b="1" dirty="0" err="1" smtClean="0">
                <a:solidFill>
                  <a:schemeClr val="bg1"/>
                </a:solidFill>
              </a:rPr>
              <a:t>neccesary</a:t>
            </a:r>
            <a:r>
              <a:rPr lang="es-ES_tradnl" sz="1600" b="1" dirty="0" smtClean="0">
                <a:solidFill>
                  <a:schemeClr val="bg1"/>
                </a:solidFill>
              </a:rPr>
              <a:t> </a:t>
            </a:r>
            <a:r>
              <a:rPr lang="es-ES_tradnl" sz="1600" b="1" dirty="0">
                <a:solidFill>
                  <a:schemeClr val="bg1"/>
                </a:solidFill>
              </a:rPr>
              <a:t>in </a:t>
            </a:r>
            <a:r>
              <a:rPr lang="es-ES_tradnl" sz="1600" b="1" dirty="0" err="1">
                <a:solidFill>
                  <a:schemeClr val="bg1"/>
                </a:solidFill>
              </a:rPr>
              <a:t>order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to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get</a:t>
            </a:r>
            <a:r>
              <a:rPr lang="es-ES_tradnl" sz="1600" b="1" dirty="0">
                <a:solidFill>
                  <a:schemeClr val="bg1"/>
                </a:solidFill>
              </a:rPr>
              <a:t> a </a:t>
            </a:r>
            <a:r>
              <a:rPr lang="es-ES_tradnl" sz="1600" b="1" dirty="0" err="1">
                <a:solidFill>
                  <a:schemeClr val="bg1"/>
                </a:solidFill>
              </a:rPr>
              <a:t>successful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additional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renomination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r>
              <a:rPr lang="es-ES_tradnl" sz="1600" b="1" dirty="0" err="1" smtClean="0">
                <a:solidFill>
                  <a:schemeClr val="bg1"/>
                </a:solidFill>
              </a:rPr>
              <a:t>cycles</a:t>
            </a:r>
            <a:r>
              <a:rPr lang="es-ES_tradnl" sz="1600" b="1" dirty="0" smtClean="0">
                <a:solidFill>
                  <a:schemeClr val="bg1"/>
                </a:solidFill>
              </a:rPr>
              <a:t> </a:t>
            </a:r>
            <a:r>
              <a:rPr lang="es-ES_tradnl" sz="1600" b="1" dirty="0" err="1" smtClean="0">
                <a:solidFill>
                  <a:schemeClr val="bg1"/>
                </a:solidFill>
              </a:rPr>
              <a:t>implementation</a:t>
            </a:r>
            <a:r>
              <a:rPr lang="es-ES_tradnl" sz="1600" b="1" dirty="0" smtClean="0">
                <a:solidFill>
                  <a:schemeClr val="bg1"/>
                </a:solidFill>
              </a:rPr>
              <a:t>.</a:t>
            </a:r>
            <a:endParaRPr lang="es-ES" sz="1600" b="1" dirty="0">
              <a:solidFill>
                <a:schemeClr val="bg1"/>
              </a:solidFill>
            </a:endParaRPr>
          </a:p>
        </p:txBody>
      </p:sp>
      <p:pic>
        <p:nvPicPr>
          <p:cNvPr id="11" name="Picture 2" descr="C:\Users\EN31080\AppData\Local\Microsoft\Windows\Temporary Internet Files\Content.IE5\I6W0JCPQ\MC90034631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976" y="4424827"/>
            <a:ext cx="547800" cy="43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11 Proceso alternativo"/>
          <p:cNvSpPr/>
          <p:nvPr/>
        </p:nvSpPr>
        <p:spPr bwMode="auto">
          <a:xfrm>
            <a:off x="2051684" y="2348865"/>
            <a:ext cx="1440180" cy="360045"/>
          </a:xfrm>
          <a:prstGeom prst="flowChartAlternateProcess">
            <a:avLst/>
          </a:prstGeom>
          <a:solidFill>
            <a:srgbClr val="879E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tlCol="0" anchor="ctr">
            <a:spAutoFit/>
          </a:bodyPr>
          <a:lstStyle/>
          <a:p>
            <a:pPr marL="179388" indent="-179388" algn="ctr"/>
            <a:endParaRPr lang="es-ES"/>
          </a:p>
        </p:txBody>
      </p:sp>
      <p:sp>
        <p:nvSpPr>
          <p:cNvPr id="13" name="12 CuadroTexto"/>
          <p:cNvSpPr txBox="1"/>
          <p:nvPr/>
        </p:nvSpPr>
        <p:spPr>
          <a:xfrm>
            <a:off x="2051684" y="2348865"/>
            <a:ext cx="142006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ES_tradnl" dirty="0" smtClean="0"/>
              <a:t>COUNTRY</a:t>
            </a:r>
            <a:r>
              <a:rPr lang="es-ES_tradnl" baseline="0" dirty="0" smtClean="0"/>
              <a:t> </a:t>
            </a:r>
            <a:r>
              <a:rPr lang="es-ES_tradnl" dirty="0"/>
              <a:t>A</a:t>
            </a:r>
            <a:endParaRPr lang="es-ES" dirty="0"/>
          </a:p>
        </p:txBody>
      </p:sp>
      <p:sp>
        <p:nvSpPr>
          <p:cNvPr id="14" name="13 Flecha a la derecha con bandas"/>
          <p:cNvSpPr/>
          <p:nvPr/>
        </p:nvSpPr>
        <p:spPr bwMode="auto">
          <a:xfrm rot="5400000">
            <a:off x="2810137" y="3605691"/>
            <a:ext cx="304192" cy="380916"/>
          </a:xfrm>
          <a:prstGeom prst="stripedRightArrow">
            <a:avLst/>
          </a:prstGeom>
          <a:solidFill>
            <a:srgbClr val="879E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tlCol="0" anchor="ctr">
            <a:spAutoFit/>
          </a:bodyPr>
          <a:lstStyle/>
          <a:p>
            <a:pPr marL="179388" indent="-179388" algn="ctr"/>
            <a:endParaRPr lang="es-ES"/>
          </a:p>
        </p:txBody>
      </p:sp>
      <p:sp>
        <p:nvSpPr>
          <p:cNvPr id="15" name="14 Rectángulo redondeado"/>
          <p:cNvSpPr/>
          <p:nvPr/>
        </p:nvSpPr>
        <p:spPr bwMode="auto">
          <a:xfrm>
            <a:off x="5044055" y="2795140"/>
            <a:ext cx="3638469" cy="1509079"/>
          </a:xfrm>
          <a:prstGeom prst="round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xtLst/>
        </p:spPr>
        <p:txBody>
          <a:bodyPr wrap="square" rtlCol="0" anchor="ctr">
            <a:spAutoFit/>
          </a:bodyPr>
          <a:lstStyle/>
          <a:p>
            <a:pPr marL="179388" indent="-179388" algn="ctr"/>
            <a:endParaRPr lang="es-ES"/>
          </a:p>
        </p:txBody>
      </p:sp>
      <p:sp>
        <p:nvSpPr>
          <p:cNvPr id="16" name="15 Flecha a la derecha con bandas"/>
          <p:cNvSpPr/>
          <p:nvPr/>
        </p:nvSpPr>
        <p:spPr bwMode="auto">
          <a:xfrm rot="5400000">
            <a:off x="6631186" y="3619185"/>
            <a:ext cx="304192" cy="380916"/>
          </a:xfrm>
          <a:prstGeom prst="stripedRightArrow">
            <a:avLst/>
          </a:prstGeom>
          <a:solidFill>
            <a:srgbClr val="879E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tlCol="0" anchor="ctr">
            <a:spAutoFit/>
          </a:bodyPr>
          <a:lstStyle/>
          <a:p>
            <a:pPr marL="179388" indent="-179388" algn="ctr"/>
            <a:endParaRPr lang="es-ES"/>
          </a:p>
        </p:txBody>
      </p:sp>
      <p:sp>
        <p:nvSpPr>
          <p:cNvPr id="17" name="16 Proceso alternativo"/>
          <p:cNvSpPr/>
          <p:nvPr/>
        </p:nvSpPr>
        <p:spPr bwMode="auto">
          <a:xfrm>
            <a:off x="6191824" y="2368867"/>
            <a:ext cx="1440180" cy="360045"/>
          </a:xfrm>
          <a:prstGeom prst="flowChartAlternateProcess">
            <a:avLst/>
          </a:prstGeom>
          <a:solidFill>
            <a:srgbClr val="879E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tlCol="0" anchor="ctr">
            <a:spAutoFit/>
          </a:bodyPr>
          <a:lstStyle/>
          <a:p>
            <a:pPr marL="179388" indent="-179388"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6191824" y="2354580"/>
            <a:ext cx="142006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ES_tradnl" dirty="0" smtClean="0"/>
              <a:t>COUNTRY</a:t>
            </a:r>
            <a:r>
              <a:rPr lang="es-ES_tradnl" baseline="0" dirty="0" smtClean="0"/>
              <a:t> </a:t>
            </a:r>
            <a:r>
              <a:rPr lang="es-ES_tradnl" dirty="0" smtClean="0"/>
              <a:t>B</a:t>
            </a:r>
            <a:endParaRPr lang="es-ES" dirty="0"/>
          </a:p>
        </p:txBody>
      </p:sp>
      <p:pic>
        <p:nvPicPr>
          <p:cNvPr id="19" name="Picture 7" descr="http://www.asturiesconbici.org/web/images/stories/asturiesconbici/calendari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1932" y="128373"/>
            <a:ext cx="718882" cy="714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077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62311" y="300752"/>
            <a:ext cx="5149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0" hangingPunct="0">
              <a:spcBef>
                <a:spcPts val="0"/>
              </a:spcBef>
              <a:buClr>
                <a:srgbClr val="75812A"/>
              </a:buClr>
              <a:buNone/>
              <a:defRPr/>
            </a:pPr>
            <a:r>
              <a:rPr lang="es-ES_tradnl" sz="1800" b="1" baseline="0" dirty="0" smtClean="0">
                <a:solidFill>
                  <a:srgbClr val="007AAE"/>
                </a:solidFill>
                <a:cs typeface="+mn-cs"/>
              </a:rPr>
              <a:t>3. </a:t>
            </a:r>
            <a:r>
              <a:rPr lang="es-ES_tradnl" sz="1800" b="1" baseline="0" dirty="0" err="1" smtClean="0">
                <a:solidFill>
                  <a:srgbClr val="007AAE"/>
                </a:solidFill>
                <a:cs typeface="+mn-cs"/>
              </a:rPr>
              <a:t>Combustion</a:t>
            </a:r>
            <a:r>
              <a:rPr lang="es-ES_tradnl" sz="1800" b="1" baseline="0" dirty="0" smtClean="0">
                <a:solidFill>
                  <a:srgbClr val="007AAE"/>
                </a:solidFill>
                <a:cs typeface="+mn-cs"/>
              </a:rPr>
              <a:t> </a:t>
            </a:r>
            <a:r>
              <a:rPr lang="es-ES_tradnl" sz="1800" b="1" baseline="0" dirty="0">
                <a:solidFill>
                  <a:srgbClr val="007AAE"/>
                </a:solidFill>
                <a:cs typeface="+mn-cs"/>
              </a:rPr>
              <a:t>R</a:t>
            </a:r>
            <a:r>
              <a:rPr lang="es-ES_tradnl" sz="1800" b="1" baseline="0" dirty="0" smtClean="0">
                <a:solidFill>
                  <a:srgbClr val="007AAE"/>
                </a:solidFill>
                <a:cs typeface="+mn-cs"/>
              </a:rPr>
              <a:t>eference </a:t>
            </a:r>
            <a:r>
              <a:rPr lang="es-ES_tradnl" sz="1800" b="1" baseline="0" dirty="0" err="1">
                <a:solidFill>
                  <a:srgbClr val="007AAE"/>
                </a:solidFill>
                <a:cs typeface="+mn-cs"/>
              </a:rPr>
              <a:t>T</a:t>
            </a:r>
            <a:r>
              <a:rPr lang="es-ES_tradnl" sz="1800" b="1" baseline="0" dirty="0" err="1" smtClean="0">
                <a:solidFill>
                  <a:srgbClr val="007AAE"/>
                </a:solidFill>
                <a:cs typeface="+mn-cs"/>
              </a:rPr>
              <a:t>emperature</a:t>
            </a:r>
            <a:endParaRPr lang="es-ES" sz="1800" b="1" baseline="0" dirty="0">
              <a:solidFill>
                <a:srgbClr val="007AAE"/>
              </a:solidFill>
              <a:cs typeface="+mn-cs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662156" y="766093"/>
            <a:ext cx="802037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s-ES_tradnl" sz="1600" dirty="0" err="1" smtClean="0">
                <a:solidFill>
                  <a:srgbClr val="007AAE"/>
                </a:solidFill>
              </a:rPr>
              <a:t>Traditionally</a:t>
            </a:r>
            <a:r>
              <a:rPr lang="es-ES_tradnl" sz="1600" baseline="0" dirty="0" smtClean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a</a:t>
            </a:r>
            <a:r>
              <a:rPr lang="es-ES_tradnl" sz="1600" dirty="0" err="1" smtClean="0">
                <a:solidFill>
                  <a:srgbClr val="007AAE"/>
                </a:solidFill>
              </a:rPr>
              <a:t>djacent</a:t>
            </a:r>
            <a:r>
              <a:rPr lang="es-ES_tradnl" sz="1600" dirty="0" smtClean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countries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have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 smtClean="0">
                <a:solidFill>
                  <a:srgbClr val="007AAE"/>
                </a:solidFill>
              </a:rPr>
              <a:t>established</a:t>
            </a:r>
            <a:r>
              <a:rPr lang="es-ES_tradnl" sz="1600" dirty="0" smtClean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different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 smtClean="0">
                <a:solidFill>
                  <a:srgbClr val="007AAE"/>
                </a:solidFill>
              </a:rPr>
              <a:t>combustion</a:t>
            </a:r>
            <a:r>
              <a:rPr lang="es-ES_tradnl" sz="1600" baseline="0" dirty="0" smtClean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reference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 smtClean="0">
                <a:solidFill>
                  <a:srgbClr val="007AAE"/>
                </a:solidFill>
              </a:rPr>
              <a:t>temperatures</a:t>
            </a:r>
            <a:r>
              <a:rPr lang="es-ES_tradnl" sz="1600" dirty="0" smtClean="0">
                <a:solidFill>
                  <a:srgbClr val="007AAE"/>
                </a:solidFill>
              </a:rPr>
              <a:t>. </a:t>
            </a:r>
            <a:r>
              <a:rPr lang="es-ES_tradnl" sz="1600" dirty="0" err="1" smtClean="0">
                <a:solidFill>
                  <a:srgbClr val="007AAE"/>
                </a:solidFill>
              </a:rPr>
              <a:t>Consequently</a:t>
            </a:r>
            <a:r>
              <a:rPr lang="es-ES_tradnl" sz="1600" dirty="0" smtClean="0">
                <a:solidFill>
                  <a:srgbClr val="007AAE"/>
                </a:solidFill>
              </a:rPr>
              <a:t>, </a:t>
            </a:r>
            <a:r>
              <a:rPr lang="es-ES_tradnl" sz="1600" dirty="0" err="1">
                <a:solidFill>
                  <a:srgbClr val="007AAE"/>
                </a:solidFill>
              </a:rPr>
              <a:t>TSOs</a:t>
            </a:r>
            <a:r>
              <a:rPr lang="es-ES_tradnl" sz="1600" dirty="0">
                <a:solidFill>
                  <a:srgbClr val="007AAE"/>
                </a:solidFill>
              </a:rPr>
              <a:t> and N</a:t>
            </a:r>
            <a:r>
              <a:rPr lang="es-ES_tradnl" sz="1600" dirty="0" smtClean="0">
                <a:solidFill>
                  <a:srgbClr val="007AAE"/>
                </a:solidFill>
              </a:rPr>
              <a:t>etwork </a:t>
            </a:r>
            <a:r>
              <a:rPr lang="es-ES_tradnl" sz="1600" dirty="0" err="1">
                <a:solidFill>
                  <a:srgbClr val="007AAE"/>
                </a:solidFill>
              </a:rPr>
              <a:t>U</a:t>
            </a:r>
            <a:r>
              <a:rPr lang="es-ES_tradnl" sz="1600" dirty="0" err="1" smtClean="0">
                <a:solidFill>
                  <a:srgbClr val="007AAE"/>
                </a:solidFill>
              </a:rPr>
              <a:t>sers</a:t>
            </a:r>
            <a:r>
              <a:rPr lang="es-ES_tradnl" sz="1600" dirty="0" smtClean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have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dealed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with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different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problems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during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the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nomination</a:t>
            </a:r>
            <a:r>
              <a:rPr lang="es-ES_tradnl" sz="1600" dirty="0">
                <a:solidFill>
                  <a:srgbClr val="007AAE"/>
                </a:solidFill>
              </a:rPr>
              <a:t> and </a:t>
            </a:r>
            <a:r>
              <a:rPr lang="es-ES_tradnl" sz="1600" dirty="0" err="1">
                <a:solidFill>
                  <a:srgbClr val="007AAE"/>
                </a:solidFill>
              </a:rPr>
              <a:t>matching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 smtClean="0">
                <a:solidFill>
                  <a:srgbClr val="007AAE"/>
                </a:solidFill>
              </a:rPr>
              <a:t>process</a:t>
            </a:r>
            <a:r>
              <a:rPr lang="es-ES_tradnl" sz="1600" dirty="0" smtClean="0">
                <a:solidFill>
                  <a:srgbClr val="007AAE"/>
                </a:solidFill>
              </a:rPr>
              <a:t>.</a:t>
            </a:r>
          </a:p>
          <a:p>
            <a:pPr algn="just">
              <a:lnSpc>
                <a:spcPct val="150000"/>
              </a:lnSpc>
              <a:buNone/>
            </a:pPr>
            <a:r>
              <a:rPr lang="es-ES_tradnl" sz="1600" dirty="0">
                <a:solidFill>
                  <a:srgbClr val="007AAE"/>
                </a:solidFill>
              </a:rPr>
              <a:t>At </a:t>
            </a:r>
            <a:r>
              <a:rPr lang="es-ES_tradnl" sz="1600" dirty="0" err="1">
                <a:solidFill>
                  <a:srgbClr val="007AAE"/>
                </a:solidFill>
              </a:rPr>
              <a:t>each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side</a:t>
            </a:r>
            <a:r>
              <a:rPr lang="es-ES_tradnl" sz="1600" dirty="0">
                <a:solidFill>
                  <a:srgbClr val="007AAE"/>
                </a:solidFill>
              </a:rPr>
              <a:t> of </a:t>
            </a:r>
            <a:r>
              <a:rPr lang="es-ES_tradnl" sz="1600" dirty="0" err="1">
                <a:solidFill>
                  <a:srgbClr val="007AAE"/>
                </a:solidFill>
              </a:rPr>
              <a:t>the</a:t>
            </a:r>
            <a:r>
              <a:rPr lang="es-ES_tradnl" sz="1600" dirty="0">
                <a:solidFill>
                  <a:srgbClr val="007AAE"/>
                </a:solidFill>
              </a:rPr>
              <a:t> IP</a:t>
            </a:r>
            <a:r>
              <a:rPr lang="es-ES_tradnl" sz="1600" dirty="0" smtClean="0">
                <a:solidFill>
                  <a:srgbClr val="007AAE"/>
                </a:solidFill>
              </a:rPr>
              <a:t>, </a:t>
            </a:r>
            <a:r>
              <a:rPr lang="es-ES_tradnl" sz="1600" dirty="0" err="1">
                <a:solidFill>
                  <a:srgbClr val="007AAE"/>
                </a:solidFill>
              </a:rPr>
              <a:t>nominations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smtClean="0">
                <a:solidFill>
                  <a:srgbClr val="007AAE"/>
                </a:solidFill>
              </a:rPr>
              <a:t>and are </a:t>
            </a:r>
            <a:r>
              <a:rPr lang="es-ES_tradnl" sz="1600" dirty="0" err="1">
                <a:solidFill>
                  <a:srgbClr val="007AAE"/>
                </a:solidFill>
              </a:rPr>
              <a:t>sending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by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network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users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according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to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the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combustion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reference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temperature</a:t>
            </a:r>
            <a:r>
              <a:rPr lang="es-ES_tradnl" sz="1600" dirty="0">
                <a:solidFill>
                  <a:srgbClr val="007AAE"/>
                </a:solidFill>
              </a:rPr>
              <a:t> in place. </a:t>
            </a:r>
            <a:r>
              <a:rPr lang="es-ES_tradnl" sz="1600" dirty="0" err="1" smtClean="0">
                <a:solidFill>
                  <a:srgbClr val="007AAE"/>
                </a:solidFill>
              </a:rPr>
              <a:t>Nevertheless</a:t>
            </a:r>
            <a:r>
              <a:rPr lang="es-ES_tradnl" sz="1600" dirty="0" smtClean="0">
                <a:solidFill>
                  <a:srgbClr val="007AAE"/>
                </a:solidFill>
              </a:rPr>
              <a:t>, </a:t>
            </a:r>
            <a:r>
              <a:rPr lang="es-ES_tradnl" sz="1600" dirty="0" err="1">
                <a:solidFill>
                  <a:srgbClr val="007AAE"/>
                </a:solidFill>
              </a:rPr>
              <a:t>for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matching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purposes</a:t>
            </a:r>
            <a:r>
              <a:rPr lang="es-ES_tradnl" sz="1600" dirty="0">
                <a:solidFill>
                  <a:srgbClr val="007AAE"/>
                </a:solidFill>
              </a:rPr>
              <a:t>, </a:t>
            </a:r>
            <a:r>
              <a:rPr lang="es-ES_tradnl" sz="1600" dirty="0" err="1">
                <a:solidFill>
                  <a:srgbClr val="007AAE"/>
                </a:solidFill>
              </a:rPr>
              <a:t>TSOs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have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to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agree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on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one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common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combustion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reference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temperature</a:t>
            </a:r>
            <a:r>
              <a:rPr lang="es-ES_tradnl" sz="1600" dirty="0">
                <a:solidFill>
                  <a:srgbClr val="007AAE"/>
                </a:solidFill>
              </a:rPr>
              <a:t> and </a:t>
            </a:r>
            <a:r>
              <a:rPr lang="es-ES_tradnl" sz="1600" dirty="0" err="1">
                <a:solidFill>
                  <a:srgbClr val="007AAE"/>
                </a:solidFill>
              </a:rPr>
              <a:t>for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this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reason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conversions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factors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have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to</a:t>
            </a:r>
            <a:r>
              <a:rPr lang="es-ES_tradnl" sz="1600" dirty="0">
                <a:solidFill>
                  <a:srgbClr val="007AAE"/>
                </a:solidFill>
              </a:rPr>
              <a:t> be </a:t>
            </a:r>
            <a:r>
              <a:rPr lang="es-ES_tradnl" sz="1600" dirty="0" err="1" smtClean="0">
                <a:solidFill>
                  <a:srgbClr val="007AAE"/>
                </a:solidFill>
              </a:rPr>
              <a:t>applied</a:t>
            </a:r>
            <a:r>
              <a:rPr lang="es-ES_tradnl" sz="1600" dirty="0" smtClean="0">
                <a:solidFill>
                  <a:srgbClr val="007AAE"/>
                </a:solidFill>
              </a:rPr>
              <a:t>.</a:t>
            </a:r>
          </a:p>
          <a:p>
            <a:pPr algn="just">
              <a:lnSpc>
                <a:spcPct val="150000"/>
              </a:lnSpc>
              <a:buNone/>
            </a:pPr>
            <a:r>
              <a:rPr lang="es-ES_tradnl" sz="1600" dirty="0" err="1" smtClean="0">
                <a:solidFill>
                  <a:srgbClr val="007AAE"/>
                </a:solidFill>
              </a:rPr>
              <a:t>If</a:t>
            </a:r>
            <a:r>
              <a:rPr lang="es-ES_tradnl" sz="1600" dirty="0" smtClean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additional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renomination</a:t>
            </a:r>
            <a:r>
              <a:rPr lang="es-ES_tradnl" sz="1600" dirty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cycles</a:t>
            </a:r>
            <a:r>
              <a:rPr lang="es-ES_tradnl" sz="1600" dirty="0">
                <a:solidFill>
                  <a:srgbClr val="007AAE"/>
                </a:solidFill>
              </a:rPr>
              <a:t> are </a:t>
            </a:r>
            <a:r>
              <a:rPr lang="es-ES_tradnl" sz="1600" dirty="0" err="1" smtClean="0">
                <a:solidFill>
                  <a:srgbClr val="007AAE"/>
                </a:solidFill>
              </a:rPr>
              <a:t>implemented</a:t>
            </a:r>
            <a:r>
              <a:rPr lang="es-ES_tradnl" sz="1600" dirty="0" smtClean="0">
                <a:solidFill>
                  <a:srgbClr val="007AAE"/>
                </a:solidFill>
              </a:rPr>
              <a:t> </a:t>
            </a:r>
            <a:r>
              <a:rPr lang="es-ES_tradnl" sz="1600" dirty="0" err="1" smtClean="0">
                <a:solidFill>
                  <a:srgbClr val="007AAE"/>
                </a:solidFill>
              </a:rPr>
              <a:t>the</a:t>
            </a:r>
            <a:r>
              <a:rPr lang="es-ES_tradnl" sz="1600" dirty="0" smtClean="0">
                <a:solidFill>
                  <a:srgbClr val="007AAE"/>
                </a:solidFill>
              </a:rPr>
              <a:t> use of</a:t>
            </a:r>
            <a:r>
              <a:rPr lang="es-ES_tradnl" sz="1600" baseline="0" dirty="0" smtClean="0">
                <a:solidFill>
                  <a:srgbClr val="007AAE"/>
                </a:solidFill>
              </a:rPr>
              <a:t> </a:t>
            </a:r>
            <a:r>
              <a:rPr lang="es-ES_tradnl" sz="1600" dirty="0" err="1">
                <a:solidFill>
                  <a:srgbClr val="007AAE"/>
                </a:solidFill>
              </a:rPr>
              <a:t>conversion</a:t>
            </a:r>
            <a:r>
              <a:rPr lang="es-ES_tradnl" sz="1600" dirty="0">
                <a:solidFill>
                  <a:srgbClr val="007AAE"/>
                </a:solidFill>
              </a:rPr>
              <a:t> factor </a:t>
            </a:r>
            <a:r>
              <a:rPr lang="es-ES_tradnl" sz="1600" dirty="0" err="1">
                <a:solidFill>
                  <a:srgbClr val="007AAE"/>
                </a:solidFill>
              </a:rPr>
              <a:t>will</a:t>
            </a:r>
            <a:r>
              <a:rPr lang="es-ES_tradnl" sz="1600" dirty="0">
                <a:solidFill>
                  <a:srgbClr val="007AAE"/>
                </a:solidFill>
              </a:rPr>
              <a:t> be  </a:t>
            </a:r>
            <a:r>
              <a:rPr lang="es-ES_tradnl" sz="1600" dirty="0" err="1" smtClean="0">
                <a:solidFill>
                  <a:srgbClr val="007AAE"/>
                </a:solidFill>
              </a:rPr>
              <a:t>strongly</a:t>
            </a:r>
            <a:r>
              <a:rPr lang="es-ES_tradnl" sz="1600" dirty="0" smtClean="0">
                <a:solidFill>
                  <a:srgbClr val="007AAE"/>
                </a:solidFill>
              </a:rPr>
              <a:t> </a:t>
            </a:r>
            <a:r>
              <a:rPr lang="es-ES_tradnl" sz="1600" dirty="0" err="1" smtClean="0">
                <a:solidFill>
                  <a:srgbClr val="007AAE"/>
                </a:solidFill>
              </a:rPr>
              <a:t>increased</a:t>
            </a:r>
            <a:r>
              <a:rPr lang="es-ES_tradnl" sz="1600" dirty="0">
                <a:solidFill>
                  <a:srgbClr val="007AAE"/>
                </a:solidFill>
              </a:rPr>
              <a:t>.</a:t>
            </a:r>
            <a:endParaRPr lang="es-ES" sz="1600" dirty="0">
              <a:solidFill>
                <a:srgbClr val="007AAE"/>
              </a:solidFill>
            </a:endParaRPr>
          </a:p>
        </p:txBody>
      </p:sp>
      <p:pic>
        <p:nvPicPr>
          <p:cNvPr id="21" name="Picture 2" descr="C:\Users\EN31080\AppData\Local\Microsoft\Windows\Temporary Internet Files\Content.IE5\YWQVJ46I\MC900441457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4" y="4023888"/>
            <a:ext cx="453643" cy="504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21 CuadroTexto"/>
          <p:cNvSpPr txBox="1"/>
          <p:nvPr/>
        </p:nvSpPr>
        <p:spPr>
          <a:xfrm>
            <a:off x="-15248" y="4407862"/>
            <a:ext cx="807518" cy="497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Network </a:t>
            </a:r>
          </a:p>
          <a:p>
            <a:pPr algn="ctr">
              <a:buNone/>
            </a:pPr>
            <a:r>
              <a:rPr lang="es-ES_tradnl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User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X</a:t>
            </a:r>
            <a:endParaRPr lang="es-E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3" name="22 Flecha curvada hacia abajo"/>
          <p:cNvSpPr/>
          <p:nvPr/>
        </p:nvSpPr>
        <p:spPr bwMode="auto">
          <a:xfrm flipH="1">
            <a:off x="3677964" y="3974542"/>
            <a:ext cx="591968" cy="610227"/>
          </a:xfrm>
          <a:prstGeom prst="curvedDownArrow">
            <a:avLst/>
          </a:prstGeom>
          <a:solidFill>
            <a:srgbClr val="879E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rtlCol="0" anchor="ctr">
            <a:spAutoFit/>
          </a:bodyPr>
          <a:lstStyle/>
          <a:p>
            <a:pPr marL="179388" indent="-179388"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264866" y="3429000"/>
            <a:ext cx="161868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s-ES_tradnl" sz="1600" b="1" dirty="0" err="1" smtClean="0">
                <a:solidFill>
                  <a:srgbClr val="879E00"/>
                </a:solidFill>
              </a:rPr>
              <a:t>Nomination</a:t>
            </a:r>
            <a:r>
              <a:rPr lang="es-ES_tradnl" sz="1600" b="1" dirty="0" smtClean="0">
                <a:solidFill>
                  <a:srgbClr val="879E00"/>
                </a:solidFill>
              </a:rPr>
              <a:t>=5 </a:t>
            </a:r>
          </a:p>
          <a:p>
            <a:pPr algn="ctr">
              <a:buNone/>
            </a:pPr>
            <a:r>
              <a:rPr lang="es-ES_tradnl" sz="1400" b="1" dirty="0" smtClean="0">
                <a:solidFill>
                  <a:srgbClr val="879E00"/>
                </a:solidFill>
              </a:rPr>
              <a:t>(</a:t>
            </a:r>
            <a:r>
              <a:rPr lang="es-ES_tradnl" sz="1400" b="1" dirty="0" err="1" smtClean="0">
                <a:solidFill>
                  <a:srgbClr val="879E00"/>
                </a:solidFill>
              </a:rPr>
              <a:t>Tref</a:t>
            </a:r>
            <a:r>
              <a:rPr lang="es-ES_tradnl" sz="1400" b="1" dirty="0" smtClean="0">
                <a:solidFill>
                  <a:srgbClr val="879E00"/>
                </a:solidFill>
              </a:rPr>
              <a:t>=25ºC)</a:t>
            </a:r>
            <a:endParaRPr lang="es-ES" sz="1400" b="1" dirty="0">
              <a:solidFill>
                <a:srgbClr val="879E00"/>
              </a:solidFill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3032866" y="3448038"/>
            <a:ext cx="214546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s-ES_tradnl" sz="1600" b="1" dirty="0" err="1" smtClean="0">
                <a:solidFill>
                  <a:srgbClr val="879E00"/>
                </a:solidFill>
              </a:rPr>
              <a:t>Nomination</a:t>
            </a:r>
            <a:r>
              <a:rPr lang="es-ES_tradnl" sz="1600" b="1" dirty="0" smtClean="0">
                <a:solidFill>
                  <a:srgbClr val="879E00"/>
                </a:solidFill>
              </a:rPr>
              <a:t>=5,013 </a:t>
            </a:r>
          </a:p>
          <a:p>
            <a:pPr algn="ctr">
              <a:buNone/>
            </a:pPr>
            <a:r>
              <a:rPr lang="es-ES_tradnl" sz="1400" b="1" dirty="0" smtClean="0">
                <a:solidFill>
                  <a:srgbClr val="879E00"/>
                </a:solidFill>
              </a:rPr>
              <a:t>(</a:t>
            </a:r>
            <a:r>
              <a:rPr lang="es-ES_tradnl" sz="1400" b="1" dirty="0" err="1" smtClean="0">
                <a:solidFill>
                  <a:srgbClr val="879E00"/>
                </a:solidFill>
              </a:rPr>
              <a:t>Tref</a:t>
            </a:r>
            <a:r>
              <a:rPr lang="es-ES_tradnl" sz="1400" b="1" dirty="0" smtClean="0">
                <a:solidFill>
                  <a:srgbClr val="879E00"/>
                </a:solidFill>
              </a:rPr>
              <a:t>=0ºC)</a:t>
            </a:r>
            <a:endParaRPr lang="es-ES" sz="1400" b="1" dirty="0">
              <a:solidFill>
                <a:srgbClr val="879E00"/>
              </a:solidFill>
            </a:endParaRPr>
          </a:p>
        </p:txBody>
      </p:sp>
      <p:pic>
        <p:nvPicPr>
          <p:cNvPr id="26" name="Picture 5" descr="C:\Users\EN31080\AppData\Local\Microsoft\Windows\Temporary Internet Files\Content.IE5\YWQVJ46I\MC900433941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606" y="4494604"/>
            <a:ext cx="418415" cy="465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C:\Users\EN31080\AppData\Local\Microsoft\Windows\Temporary Internet Files\Content.IE5\I6W0JCPQ\MC900433942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356" y="4456530"/>
            <a:ext cx="511606" cy="568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27 CuadroTexto"/>
          <p:cNvSpPr txBox="1"/>
          <p:nvPr/>
        </p:nvSpPr>
        <p:spPr>
          <a:xfrm>
            <a:off x="1338057" y="5048523"/>
            <a:ext cx="1136443" cy="256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TSO A</a:t>
            </a:r>
            <a:endParaRPr lang="es-E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3086741" y="5125802"/>
            <a:ext cx="1136443" cy="256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TSO B</a:t>
            </a:r>
            <a:endParaRPr lang="es-E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1725008" y="5675131"/>
            <a:ext cx="2314001" cy="55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ES_tradnl" sz="1600" b="1" dirty="0" err="1" smtClean="0">
                <a:solidFill>
                  <a:srgbClr val="FFC000"/>
                </a:solidFill>
              </a:rPr>
              <a:t>Nomination</a:t>
            </a:r>
            <a:r>
              <a:rPr lang="es-ES_tradnl" sz="1600" b="1" baseline="0" dirty="0">
                <a:solidFill>
                  <a:srgbClr val="FFC000"/>
                </a:solidFill>
              </a:rPr>
              <a:t> </a:t>
            </a:r>
            <a:r>
              <a:rPr lang="es-ES_tradnl" sz="1600" b="1" dirty="0">
                <a:solidFill>
                  <a:srgbClr val="FFC000"/>
                </a:solidFill>
              </a:rPr>
              <a:t>= 5</a:t>
            </a:r>
            <a:r>
              <a:rPr lang="es-ES_tradnl" sz="1600" b="1" dirty="0" smtClean="0">
                <a:solidFill>
                  <a:srgbClr val="FFC000"/>
                </a:solidFill>
              </a:rPr>
              <a:t> </a:t>
            </a:r>
            <a:endParaRPr lang="es-ES_tradnl" sz="1600" b="1" dirty="0">
              <a:solidFill>
                <a:srgbClr val="FFC000"/>
              </a:solidFill>
            </a:endParaRPr>
          </a:p>
          <a:p>
            <a:pPr>
              <a:buNone/>
            </a:pPr>
            <a:r>
              <a:rPr lang="es-ES_tradnl" sz="1400" b="1" dirty="0" smtClean="0">
                <a:solidFill>
                  <a:srgbClr val="FFC000"/>
                </a:solidFill>
              </a:rPr>
              <a:t>      (</a:t>
            </a:r>
            <a:r>
              <a:rPr lang="es-ES_tradnl" sz="1400" b="1" dirty="0" err="1" smtClean="0">
                <a:solidFill>
                  <a:srgbClr val="FFC000"/>
                </a:solidFill>
              </a:rPr>
              <a:t>Tref</a:t>
            </a:r>
            <a:r>
              <a:rPr lang="es-ES_tradnl" sz="1400" b="1" dirty="0" smtClean="0">
                <a:solidFill>
                  <a:srgbClr val="FFC000"/>
                </a:solidFill>
              </a:rPr>
              <a:t>=25ºC)</a:t>
            </a:r>
            <a:endParaRPr lang="es-ES" sz="1400" b="1" dirty="0">
              <a:solidFill>
                <a:srgbClr val="FFC000"/>
              </a:solidFill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1592813" y="3818932"/>
            <a:ext cx="2085151" cy="497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es-ES_tradnl" sz="1600" b="1" dirty="0" err="1" smtClean="0">
                <a:solidFill>
                  <a:srgbClr val="FFC000"/>
                </a:solidFill>
              </a:rPr>
              <a:t>Results</a:t>
            </a:r>
            <a:r>
              <a:rPr lang="es-ES_tradnl" sz="1600" b="1" dirty="0" smtClean="0">
                <a:solidFill>
                  <a:srgbClr val="FFC000"/>
                </a:solidFill>
              </a:rPr>
              <a:t> of </a:t>
            </a:r>
            <a:r>
              <a:rPr lang="es-ES_tradnl" sz="1600" b="1" dirty="0" err="1" smtClean="0">
                <a:solidFill>
                  <a:srgbClr val="FFC000"/>
                </a:solidFill>
              </a:rPr>
              <a:t>matching</a:t>
            </a:r>
            <a:r>
              <a:rPr lang="es-ES_tradnl" sz="1600" b="1" dirty="0" smtClean="0">
                <a:solidFill>
                  <a:srgbClr val="FFC000"/>
                </a:solidFill>
              </a:rPr>
              <a:t> = </a:t>
            </a:r>
            <a:r>
              <a:rPr lang="es-ES_tradnl" sz="1600" b="1" dirty="0">
                <a:solidFill>
                  <a:srgbClr val="FFC000"/>
                </a:solidFill>
              </a:rPr>
              <a:t>5</a:t>
            </a:r>
          </a:p>
          <a:p>
            <a:pPr algn="just">
              <a:buNone/>
            </a:pPr>
            <a:r>
              <a:rPr lang="es-ES_tradnl" sz="1600" dirty="0" smtClean="0">
                <a:solidFill>
                  <a:srgbClr val="FFC000"/>
                </a:solidFill>
              </a:rPr>
              <a:t>            </a:t>
            </a:r>
            <a:r>
              <a:rPr lang="es-ES_tradnl" sz="1400" b="1" dirty="0" smtClean="0">
                <a:solidFill>
                  <a:srgbClr val="FFC000"/>
                </a:solidFill>
              </a:rPr>
              <a:t>(</a:t>
            </a:r>
            <a:r>
              <a:rPr lang="es-ES_tradnl" sz="1400" b="1" dirty="0" err="1" smtClean="0">
                <a:solidFill>
                  <a:srgbClr val="FFC000"/>
                </a:solidFill>
              </a:rPr>
              <a:t>Tref</a:t>
            </a:r>
            <a:r>
              <a:rPr lang="es-ES_tradnl" sz="1400" b="1" dirty="0" smtClean="0">
                <a:solidFill>
                  <a:srgbClr val="FFC000"/>
                </a:solidFill>
              </a:rPr>
              <a:t>=25ºC)</a:t>
            </a:r>
            <a:endParaRPr lang="es-ES" sz="1400" b="1" dirty="0">
              <a:solidFill>
                <a:srgbClr val="FFC000"/>
              </a:solidFill>
            </a:endParaRPr>
          </a:p>
        </p:txBody>
      </p:sp>
      <p:sp>
        <p:nvSpPr>
          <p:cNvPr id="33" name="32 Flecha curvada hacia abajo"/>
          <p:cNvSpPr/>
          <p:nvPr/>
        </p:nvSpPr>
        <p:spPr bwMode="auto">
          <a:xfrm>
            <a:off x="1923509" y="4276147"/>
            <a:ext cx="1047820" cy="564009"/>
          </a:xfrm>
          <a:prstGeom prst="curvedDownArrow">
            <a:avLst/>
          </a:prstGeom>
          <a:solidFill>
            <a:srgbClr val="FF9900"/>
          </a:solidFill>
          <a:ln>
            <a:noFill/>
          </a:ln>
          <a:extLst/>
        </p:spPr>
        <p:txBody>
          <a:bodyPr wrap="square" rtlCol="0" anchor="ctr">
            <a:spAutoFit/>
          </a:bodyPr>
          <a:lstStyle/>
          <a:p>
            <a:pPr marL="179388" indent="-179388" algn="ctr"/>
            <a:endParaRPr lang="es-ES"/>
          </a:p>
        </p:txBody>
      </p:sp>
      <p:pic>
        <p:nvPicPr>
          <p:cNvPr id="34" name="Picture 2" descr="C:\Users\EN31080\AppData\Local\Microsoft\Windows\Temporary Internet Files\Content.IE5\YWQVJ46I\MC900441457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015" y="3997434"/>
            <a:ext cx="453643" cy="504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34 Flecha curvada hacia abajo"/>
          <p:cNvSpPr/>
          <p:nvPr/>
        </p:nvSpPr>
        <p:spPr bwMode="auto">
          <a:xfrm rot="10800000">
            <a:off x="1877024" y="5037965"/>
            <a:ext cx="1027091" cy="519640"/>
          </a:xfrm>
          <a:prstGeom prst="curvedDownArrow">
            <a:avLst/>
          </a:prstGeom>
          <a:solidFill>
            <a:srgbClr val="FF9900"/>
          </a:solidFill>
          <a:ln>
            <a:noFill/>
          </a:ln>
          <a:extLst/>
        </p:spPr>
        <p:txBody>
          <a:bodyPr wrap="square" rtlCol="0" anchor="ctr">
            <a:spAutoFit/>
          </a:bodyPr>
          <a:lstStyle/>
          <a:p>
            <a:pPr marL="179388" indent="-179388" algn="ctr"/>
            <a:endParaRPr lang="es-ES"/>
          </a:p>
        </p:txBody>
      </p:sp>
      <p:sp>
        <p:nvSpPr>
          <p:cNvPr id="37" name="36 CuadroTexto"/>
          <p:cNvSpPr txBox="1"/>
          <p:nvPr/>
        </p:nvSpPr>
        <p:spPr>
          <a:xfrm>
            <a:off x="4336939" y="4397661"/>
            <a:ext cx="955151" cy="497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Network</a:t>
            </a:r>
          </a:p>
          <a:p>
            <a:pPr algn="ctr">
              <a:buNone/>
            </a:pPr>
            <a:r>
              <a:rPr lang="es-ES_tradnl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User</a:t>
            </a:r>
            <a:r>
              <a:rPr lang="es-ES_trad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X</a:t>
            </a:r>
            <a:endParaRPr lang="es-E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8" name="37 Flecha curvada hacia abajo"/>
          <p:cNvSpPr/>
          <p:nvPr/>
        </p:nvSpPr>
        <p:spPr bwMode="auto">
          <a:xfrm>
            <a:off x="727926" y="3974543"/>
            <a:ext cx="633008" cy="460690"/>
          </a:xfrm>
          <a:prstGeom prst="curvedDownArrow">
            <a:avLst/>
          </a:prstGeom>
          <a:solidFill>
            <a:srgbClr val="879E00"/>
          </a:solidFill>
          <a:ln>
            <a:noFill/>
          </a:ln>
          <a:extLst/>
        </p:spPr>
        <p:txBody>
          <a:bodyPr wrap="square" rtlCol="0" anchor="ctr">
            <a:spAutoFit/>
          </a:bodyPr>
          <a:lstStyle/>
          <a:p>
            <a:pPr marL="179388" indent="-179388" algn="ctr"/>
            <a:endParaRPr lang="es-ES"/>
          </a:p>
        </p:txBody>
      </p:sp>
      <p:sp>
        <p:nvSpPr>
          <p:cNvPr id="39" name="38 Flecha curvada hacia abajo"/>
          <p:cNvSpPr/>
          <p:nvPr/>
        </p:nvSpPr>
        <p:spPr bwMode="auto">
          <a:xfrm rot="10800000">
            <a:off x="705167" y="4676266"/>
            <a:ext cx="632890" cy="442361"/>
          </a:xfrm>
          <a:prstGeom prst="curvedDownArrow">
            <a:avLst/>
          </a:prstGeom>
          <a:solidFill>
            <a:srgbClr val="879E00"/>
          </a:solidFill>
          <a:ln>
            <a:noFill/>
          </a:ln>
          <a:extLst/>
        </p:spPr>
        <p:txBody>
          <a:bodyPr wrap="square" rtlCol="0" anchor="ctr">
            <a:spAutoFit/>
          </a:bodyPr>
          <a:lstStyle/>
          <a:p>
            <a:pPr marL="179388" indent="-179388"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31175" y="5237004"/>
            <a:ext cx="1618687" cy="641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s-ES_tradnl" sz="1600" b="1" dirty="0" err="1" smtClean="0">
                <a:solidFill>
                  <a:srgbClr val="879E00"/>
                </a:solidFill>
              </a:rPr>
              <a:t>Nomination</a:t>
            </a:r>
            <a:r>
              <a:rPr lang="es-ES_tradnl" sz="1600" b="1" dirty="0" smtClean="0">
                <a:solidFill>
                  <a:srgbClr val="879E00"/>
                </a:solidFill>
              </a:rPr>
              <a:t> </a:t>
            </a:r>
            <a:r>
              <a:rPr lang="es-ES_tradnl" sz="1600" b="1" dirty="0" err="1" smtClean="0">
                <a:solidFill>
                  <a:srgbClr val="879E00"/>
                </a:solidFill>
              </a:rPr>
              <a:t>Confirmed</a:t>
            </a:r>
            <a:r>
              <a:rPr lang="es-ES_tradnl" sz="1600" b="1" dirty="0" smtClean="0">
                <a:solidFill>
                  <a:srgbClr val="879E00"/>
                </a:solidFill>
              </a:rPr>
              <a:t>=5 </a:t>
            </a:r>
          </a:p>
          <a:p>
            <a:pPr algn="ctr">
              <a:buNone/>
            </a:pPr>
            <a:r>
              <a:rPr lang="es-ES_tradnl" sz="1400" b="1" dirty="0" smtClean="0">
                <a:solidFill>
                  <a:srgbClr val="879E00"/>
                </a:solidFill>
              </a:rPr>
              <a:t>(</a:t>
            </a:r>
            <a:r>
              <a:rPr lang="es-ES_tradnl" sz="1400" b="1" dirty="0" err="1" smtClean="0">
                <a:solidFill>
                  <a:srgbClr val="879E00"/>
                </a:solidFill>
              </a:rPr>
              <a:t>Tref</a:t>
            </a:r>
            <a:r>
              <a:rPr lang="es-ES_tradnl" sz="1400" b="1" dirty="0" smtClean="0">
                <a:solidFill>
                  <a:srgbClr val="879E00"/>
                </a:solidFill>
              </a:rPr>
              <a:t>=25ºC)</a:t>
            </a:r>
            <a:endParaRPr lang="es-ES" sz="1400" b="1" dirty="0">
              <a:solidFill>
                <a:srgbClr val="879E00"/>
              </a:solidFill>
            </a:endParaRPr>
          </a:p>
        </p:txBody>
      </p:sp>
      <p:sp>
        <p:nvSpPr>
          <p:cNvPr id="41" name="40 Flecha curvada hacia abajo"/>
          <p:cNvSpPr/>
          <p:nvPr/>
        </p:nvSpPr>
        <p:spPr bwMode="auto">
          <a:xfrm rot="10800000" flipH="1">
            <a:off x="3769627" y="4726064"/>
            <a:ext cx="567312" cy="510940"/>
          </a:xfrm>
          <a:prstGeom prst="curvedDownArrow">
            <a:avLst/>
          </a:prstGeom>
          <a:solidFill>
            <a:srgbClr val="879E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rtlCol="0" anchor="ctr">
            <a:spAutoFit/>
          </a:bodyPr>
          <a:lstStyle/>
          <a:p>
            <a:pPr marL="179388" indent="-179388"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3460588" y="5338458"/>
            <a:ext cx="1618687" cy="641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s-ES_tradnl" sz="1600" b="1" dirty="0" err="1" smtClean="0">
                <a:solidFill>
                  <a:srgbClr val="879E00"/>
                </a:solidFill>
              </a:rPr>
              <a:t>Nomination</a:t>
            </a:r>
            <a:r>
              <a:rPr lang="es-ES_tradnl" sz="1600" b="1" dirty="0" smtClean="0">
                <a:solidFill>
                  <a:srgbClr val="879E00"/>
                </a:solidFill>
              </a:rPr>
              <a:t> </a:t>
            </a:r>
            <a:r>
              <a:rPr lang="es-ES_tradnl" sz="1600" b="1" dirty="0" err="1" smtClean="0">
                <a:solidFill>
                  <a:srgbClr val="879E00"/>
                </a:solidFill>
              </a:rPr>
              <a:t>Confirmed</a:t>
            </a:r>
            <a:r>
              <a:rPr lang="es-ES_tradnl" sz="1600" b="1" dirty="0" smtClean="0">
                <a:solidFill>
                  <a:srgbClr val="879E00"/>
                </a:solidFill>
              </a:rPr>
              <a:t>=5,013 </a:t>
            </a:r>
          </a:p>
          <a:p>
            <a:pPr algn="ctr">
              <a:buNone/>
            </a:pPr>
            <a:r>
              <a:rPr lang="es-ES_tradnl" sz="1400" b="1" dirty="0" smtClean="0">
                <a:solidFill>
                  <a:srgbClr val="879E00"/>
                </a:solidFill>
              </a:rPr>
              <a:t>(</a:t>
            </a:r>
            <a:r>
              <a:rPr lang="es-ES_tradnl" sz="1400" b="1" dirty="0" err="1" smtClean="0">
                <a:solidFill>
                  <a:srgbClr val="879E00"/>
                </a:solidFill>
              </a:rPr>
              <a:t>Tref</a:t>
            </a:r>
            <a:r>
              <a:rPr lang="es-ES_tradnl" sz="1400" b="1" dirty="0" smtClean="0">
                <a:solidFill>
                  <a:srgbClr val="879E00"/>
                </a:solidFill>
              </a:rPr>
              <a:t>=0ºC)</a:t>
            </a:r>
            <a:endParaRPr lang="es-ES" sz="1400" b="1" dirty="0">
              <a:solidFill>
                <a:srgbClr val="879E00"/>
              </a:solidFill>
            </a:endParaRPr>
          </a:p>
        </p:txBody>
      </p:sp>
      <p:sp>
        <p:nvSpPr>
          <p:cNvPr id="47" name="46 Rectángulo redondeado"/>
          <p:cNvSpPr/>
          <p:nvPr/>
        </p:nvSpPr>
        <p:spPr bwMode="auto">
          <a:xfrm>
            <a:off x="5178335" y="3025372"/>
            <a:ext cx="3759238" cy="3627153"/>
          </a:xfrm>
          <a:prstGeom prst="roundRect">
            <a:avLst/>
          </a:prstGeom>
          <a:solidFill>
            <a:srgbClr val="007AAE"/>
          </a:solidFill>
          <a:ln w="38100">
            <a:solidFill>
              <a:schemeClr val="accent1"/>
            </a:solidFill>
          </a:ln>
          <a:scene3d>
            <a:camera prst="orthographicFront"/>
            <a:lightRig rig="threePt" dir="t"/>
          </a:scene3d>
          <a:sp3d extrusionH="508000">
            <a:bevelT prst="slope"/>
            <a:bevelB prst="slope"/>
          </a:sp3d>
          <a:extLst/>
        </p:spPr>
        <p:txBody>
          <a:bodyPr wrap="square" rtlCol="0" anchor="ctr">
            <a:spAutoFit/>
          </a:bodyPr>
          <a:lstStyle/>
          <a:p>
            <a:pPr marL="179388" indent="-179388"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5459507" y="3174841"/>
            <a:ext cx="3329476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s-ES_tradnl" sz="1600" dirty="0" err="1" smtClean="0">
                <a:solidFill>
                  <a:schemeClr val="bg1"/>
                </a:solidFill>
              </a:rPr>
              <a:t>Because</a:t>
            </a:r>
            <a:r>
              <a:rPr lang="es-ES_tradnl" sz="1600" dirty="0" smtClean="0">
                <a:solidFill>
                  <a:schemeClr val="bg1"/>
                </a:solidFill>
              </a:rPr>
              <a:t> </a:t>
            </a:r>
            <a:r>
              <a:rPr lang="es-ES_tradnl" sz="1600" dirty="0" err="1" smtClean="0">
                <a:solidFill>
                  <a:schemeClr val="bg1"/>
                </a:solidFill>
              </a:rPr>
              <a:t>both</a:t>
            </a:r>
            <a:r>
              <a:rPr lang="es-ES_tradnl" sz="1600" dirty="0" smtClean="0">
                <a:solidFill>
                  <a:schemeClr val="bg1"/>
                </a:solidFill>
              </a:rPr>
              <a:t> </a:t>
            </a:r>
            <a:r>
              <a:rPr lang="es-ES_tradnl" sz="1600" dirty="0" err="1" smtClean="0">
                <a:solidFill>
                  <a:schemeClr val="bg1"/>
                </a:solidFill>
              </a:rPr>
              <a:t>TSOs</a:t>
            </a:r>
            <a:r>
              <a:rPr lang="es-ES_tradnl" sz="1600" dirty="0" smtClean="0">
                <a:solidFill>
                  <a:schemeClr val="bg1"/>
                </a:solidFill>
              </a:rPr>
              <a:t> and </a:t>
            </a:r>
            <a:r>
              <a:rPr lang="es-ES_tradnl" sz="1600" dirty="0">
                <a:solidFill>
                  <a:schemeClr val="bg1"/>
                </a:solidFill>
              </a:rPr>
              <a:t>N</a:t>
            </a:r>
            <a:r>
              <a:rPr lang="es-ES_tradnl" sz="1600" dirty="0" smtClean="0">
                <a:solidFill>
                  <a:schemeClr val="bg1"/>
                </a:solidFill>
              </a:rPr>
              <a:t>etwork </a:t>
            </a:r>
            <a:r>
              <a:rPr lang="es-ES_tradnl" sz="1600" dirty="0" err="1">
                <a:solidFill>
                  <a:schemeClr val="bg1"/>
                </a:solidFill>
              </a:rPr>
              <a:t>U</a:t>
            </a:r>
            <a:r>
              <a:rPr lang="es-ES_tradnl" sz="1600" dirty="0" err="1" smtClean="0">
                <a:solidFill>
                  <a:schemeClr val="bg1"/>
                </a:solidFill>
              </a:rPr>
              <a:t>sers</a:t>
            </a:r>
            <a:r>
              <a:rPr lang="es-ES_tradnl" sz="1600" dirty="0" smtClean="0">
                <a:solidFill>
                  <a:schemeClr val="bg1"/>
                </a:solidFill>
              </a:rPr>
              <a:t> </a:t>
            </a:r>
            <a:r>
              <a:rPr lang="es-ES_tradnl" sz="1600" dirty="0" err="1" smtClean="0">
                <a:solidFill>
                  <a:schemeClr val="bg1"/>
                </a:solidFill>
              </a:rPr>
              <a:t>have</a:t>
            </a:r>
            <a:r>
              <a:rPr lang="es-ES_tradnl" sz="1600" dirty="0" smtClean="0">
                <a:solidFill>
                  <a:schemeClr val="bg1"/>
                </a:solidFill>
              </a:rPr>
              <a:t> </a:t>
            </a:r>
            <a:r>
              <a:rPr lang="es-ES_tradnl" sz="1600" dirty="0" err="1" smtClean="0">
                <a:solidFill>
                  <a:schemeClr val="bg1"/>
                </a:solidFill>
              </a:rPr>
              <a:t>to</a:t>
            </a:r>
            <a:r>
              <a:rPr lang="es-ES_tradnl" sz="1600" dirty="0" smtClean="0">
                <a:solidFill>
                  <a:schemeClr val="bg1"/>
                </a:solidFill>
              </a:rPr>
              <a:t> </a:t>
            </a:r>
            <a:r>
              <a:rPr lang="es-ES_tradnl" sz="1600" dirty="0" err="1" smtClean="0">
                <a:solidFill>
                  <a:schemeClr val="bg1"/>
                </a:solidFill>
              </a:rPr>
              <a:t>manage</a:t>
            </a:r>
            <a:r>
              <a:rPr lang="es-ES_tradnl" sz="1600" dirty="0" smtClean="0">
                <a:solidFill>
                  <a:schemeClr val="bg1"/>
                </a:solidFill>
              </a:rPr>
              <a:t> </a:t>
            </a:r>
            <a:r>
              <a:rPr lang="es-ES_tradnl" sz="1600" dirty="0" err="1" smtClean="0">
                <a:solidFill>
                  <a:schemeClr val="bg1"/>
                </a:solidFill>
              </a:rPr>
              <a:t>conversion</a:t>
            </a:r>
            <a:r>
              <a:rPr lang="es-ES_tradnl" sz="1600" dirty="0" smtClean="0">
                <a:solidFill>
                  <a:schemeClr val="bg1"/>
                </a:solidFill>
              </a:rPr>
              <a:t> </a:t>
            </a:r>
            <a:r>
              <a:rPr lang="es-ES_tradnl" sz="1600" dirty="0" err="1" smtClean="0">
                <a:solidFill>
                  <a:schemeClr val="bg1"/>
                </a:solidFill>
              </a:rPr>
              <a:t>factors</a:t>
            </a:r>
            <a:r>
              <a:rPr lang="es-ES_tradnl" sz="1600" dirty="0" smtClean="0">
                <a:solidFill>
                  <a:schemeClr val="bg1"/>
                </a:solidFill>
              </a:rPr>
              <a:t>  </a:t>
            </a:r>
            <a:r>
              <a:rPr lang="es-ES_tradnl" sz="1600" dirty="0" err="1" smtClean="0">
                <a:solidFill>
                  <a:schemeClr val="bg1"/>
                </a:solidFill>
              </a:rPr>
              <a:t>the</a:t>
            </a:r>
            <a:r>
              <a:rPr lang="es-ES_tradnl" sz="1600" dirty="0" smtClean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risk</a:t>
            </a:r>
            <a:r>
              <a:rPr lang="es-ES_tradnl" sz="1600" dirty="0">
                <a:solidFill>
                  <a:schemeClr val="bg1"/>
                </a:solidFill>
              </a:rPr>
              <a:t> of </a:t>
            </a:r>
            <a:r>
              <a:rPr lang="es-ES_tradnl" sz="1600" dirty="0" err="1">
                <a:solidFill>
                  <a:schemeClr val="bg1"/>
                </a:solidFill>
              </a:rPr>
              <a:t>mismathing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 smtClean="0">
                <a:solidFill>
                  <a:schemeClr val="bg1"/>
                </a:solidFill>
              </a:rPr>
              <a:t>is</a:t>
            </a:r>
            <a:r>
              <a:rPr lang="es-ES_tradnl" sz="1600" dirty="0" smtClean="0">
                <a:solidFill>
                  <a:schemeClr val="bg1"/>
                </a:solidFill>
              </a:rPr>
              <a:t> </a:t>
            </a:r>
            <a:r>
              <a:rPr lang="es-ES_tradnl" sz="1600" dirty="0" err="1" smtClean="0">
                <a:solidFill>
                  <a:schemeClr val="bg1"/>
                </a:solidFill>
              </a:rPr>
              <a:t>currently</a:t>
            </a:r>
            <a:r>
              <a:rPr lang="es-ES_tradnl" sz="1600" dirty="0" smtClean="0">
                <a:solidFill>
                  <a:schemeClr val="bg1"/>
                </a:solidFill>
              </a:rPr>
              <a:t> </a:t>
            </a:r>
            <a:r>
              <a:rPr lang="es-ES_tradnl" sz="1600" dirty="0" err="1" smtClean="0">
                <a:solidFill>
                  <a:schemeClr val="bg1"/>
                </a:solidFill>
              </a:rPr>
              <a:t>high</a:t>
            </a:r>
            <a:r>
              <a:rPr lang="es-ES_tradnl" sz="1600" dirty="0" smtClean="0">
                <a:solidFill>
                  <a:schemeClr val="bg1"/>
                </a:solidFill>
              </a:rPr>
              <a:t>.  </a:t>
            </a:r>
            <a:r>
              <a:rPr lang="es-ES_tradnl" sz="1600" dirty="0" err="1" smtClean="0">
                <a:solidFill>
                  <a:schemeClr val="bg1"/>
                </a:solidFill>
              </a:rPr>
              <a:t>On</a:t>
            </a:r>
            <a:r>
              <a:rPr lang="es-ES_tradnl" sz="1600" dirty="0" smtClean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the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other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hand</a:t>
            </a:r>
            <a:r>
              <a:rPr lang="es-ES_tradnl" sz="1600" dirty="0">
                <a:solidFill>
                  <a:schemeClr val="bg1"/>
                </a:solidFill>
              </a:rPr>
              <a:t>, </a:t>
            </a:r>
            <a:r>
              <a:rPr lang="es-ES_tradnl" sz="1600" dirty="0" err="1">
                <a:solidFill>
                  <a:schemeClr val="bg1"/>
                </a:solidFill>
              </a:rPr>
              <a:t>the</a:t>
            </a:r>
            <a:r>
              <a:rPr lang="es-ES_tradnl" sz="1600" dirty="0">
                <a:solidFill>
                  <a:schemeClr val="bg1"/>
                </a:solidFill>
              </a:rPr>
              <a:t> use of </a:t>
            </a:r>
            <a:r>
              <a:rPr lang="es-ES_tradnl" sz="1600" dirty="0" err="1">
                <a:solidFill>
                  <a:schemeClr val="bg1"/>
                </a:solidFill>
              </a:rPr>
              <a:t>conversion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factors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involves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rounded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 smtClean="0">
                <a:solidFill>
                  <a:schemeClr val="bg1"/>
                </a:solidFill>
              </a:rPr>
              <a:t>processes</a:t>
            </a:r>
            <a:r>
              <a:rPr lang="es-ES_tradnl" sz="1600" dirty="0" smtClean="0">
                <a:solidFill>
                  <a:schemeClr val="bg1"/>
                </a:solidFill>
              </a:rPr>
              <a:t> </a:t>
            </a:r>
            <a:r>
              <a:rPr lang="es-ES_tradnl" sz="1600" dirty="0" err="1" smtClean="0">
                <a:solidFill>
                  <a:schemeClr val="bg1"/>
                </a:solidFill>
              </a:rPr>
              <a:t>that</a:t>
            </a:r>
            <a:r>
              <a:rPr lang="es-ES_tradnl" sz="1600" dirty="0" smtClean="0">
                <a:solidFill>
                  <a:schemeClr val="bg1"/>
                </a:solidFill>
              </a:rPr>
              <a:t> cause  </a:t>
            </a:r>
            <a:r>
              <a:rPr lang="es-ES_tradnl" sz="1600" dirty="0" err="1">
                <a:solidFill>
                  <a:schemeClr val="bg1"/>
                </a:solidFill>
              </a:rPr>
              <a:t>some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errors</a:t>
            </a:r>
            <a:r>
              <a:rPr lang="es-ES_tradnl" sz="1600" dirty="0">
                <a:solidFill>
                  <a:schemeClr val="bg1"/>
                </a:solidFill>
              </a:rPr>
              <a:t> and </a:t>
            </a:r>
            <a:r>
              <a:rPr lang="es-ES_tradnl" sz="1600" dirty="0" err="1">
                <a:solidFill>
                  <a:schemeClr val="bg1"/>
                </a:solidFill>
              </a:rPr>
              <a:t>claims</a:t>
            </a:r>
            <a:r>
              <a:rPr lang="es-ES_tradnl" sz="1600" dirty="0">
                <a:solidFill>
                  <a:schemeClr val="bg1"/>
                </a:solidFill>
              </a:rPr>
              <a:t>. </a:t>
            </a:r>
            <a:endParaRPr lang="es-ES_tradnl" sz="1600" dirty="0" smtClean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  <a:buNone/>
            </a:pPr>
            <a:r>
              <a:rPr lang="es-ES_tradnl" sz="1600" dirty="0" err="1" smtClean="0">
                <a:solidFill>
                  <a:schemeClr val="bg1"/>
                </a:solidFill>
              </a:rPr>
              <a:t>It</a:t>
            </a:r>
            <a:r>
              <a:rPr lang="es-ES_tradnl" sz="1600" dirty="0" smtClean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is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seemed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to</a:t>
            </a:r>
            <a:r>
              <a:rPr lang="es-ES_tradnl" sz="1600" dirty="0">
                <a:solidFill>
                  <a:schemeClr val="bg1"/>
                </a:solidFill>
              </a:rPr>
              <a:t> be </a:t>
            </a:r>
            <a:r>
              <a:rPr lang="es-ES_tradnl" sz="1600" dirty="0" err="1">
                <a:solidFill>
                  <a:schemeClr val="bg1"/>
                </a:solidFill>
              </a:rPr>
              <a:t>clear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that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if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additional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renomination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cycles</a:t>
            </a:r>
            <a:r>
              <a:rPr lang="es-ES_tradnl" sz="1600" dirty="0">
                <a:solidFill>
                  <a:schemeClr val="bg1"/>
                </a:solidFill>
              </a:rPr>
              <a:t> are </a:t>
            </a:r>
            <a:r>
              <a:rPr lang="es-ES_tradnl" sz="1600" dirty="0" err="1">
                <a:solidFill>
                  <a:schemeClr val="bg1"/>
                </a:solidFill>
              </a:rPr>
              <a:t>implemented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these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kind</a:t>
            </a:r>
            <a:r>
              <a:rPr lang="es-ES_tradnl" sz="1600" dirty="0">
                <a:solidFill>
                  <a:schemeClr val="bg1"/>
                </a:solidFill>
              </a:rPr>
              <a:t> of </a:t>
            </a:r>
            <a:r>
              <a:rPr lang="es-ES_tradnl" sz="1600" dirty="0" err="1">
                <a:solidFill>
                  <a:schemeClr val="bg1"/>
                </a:solidFill>
              </a:rPr>
              <a:t>problems</a:t>
            </a:r>
            <a:r>
              <a:rPr lang="es-ES_tradnl" sz="1600" dirty="0">
                <a:solidFill>
                  <a:schemeClr val="bg1"/>
                </a:solidFill>
              </a:rPr>
              <a:t> are </a:t>
            </a:r>
            <a:r>
              <a:rPr lang="es-ES_tradnl" sz="1600" dirty="0" err="1">
                <a:solidFill>
                  <a:schemeClr val="bg1"/>
                </a:solidFill>
              </a:rPr>
              <a:t>going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to</a:t>
            </a:r>
            <a:r>
              <a:rPr lang="es-ES_tradnl" sz="1600" dirty="0">
                <a:solidFill>
                  <a:schemeClr val="bg1"/>
                </a:solidFill>
              </a:rPr>
              <a:t> be </a:t>
            </a:r>
            <a:r>
              <a:rPr lang="es-ES_tradnl" sz="1600" dirty="0" err="1" smtClean="0">
                <a:solidFill>
                  <a:schemeClr val="bg1"/>
                </a:solidFill>
              </a:rPr>
              <a:t>increased</a:t>
            </a:r>
            <a:r>
              <a:rPr lang="es-ES_tradnl" sz="1600" dirty="0" smtClean="0">
                <a:solidFill>
                  <a:schemeClr val="bg1"/>
                </a:solidFill>
              </a:rPr>
              <a:t>.</a:t>
            </a:r>
          </a:p>
          <a:p>
            <a:pPr algn="just">
              <a:lnSpc>
                <a:spcPct val="150000"/>
              </a:lnSpc>
              <a:buNone/>
            </a:pPr>
            <a:r>
              <a:rPr lang="es-ES_tradnl" sz="1600" b="1" dirty="0" err="1" smtClean="0">
                <a:solidFill>
                  <a:schemeClr val="bg1"/>
                </a:solidFill>
              </a:rPr>
              <a:t>Combustion</a:t>
            </a:r>
            <a:r>
              <a:rPr lang="es-ES_tradnl" sz="1600" b="1" dirty="0" smtClean="0">
                <a:solidFill>
                  <a:schemeClr val="bg1"/>
                </a:solidFill>
              </a:rPr>
              <a:t> </a:t>
            </a:r>
            <a:r>
              <a:rPr lang="es-ES_tradnl" sz="1600" b="1" dirty="0" err="1" smtClean="0">
                <a:solidFill>
                  <a:schemeClr val="bg1"/>
                </a:solidFill>
              </a:rPr>
              <a:t>reference</a:t>
            </a:r>
            <a:r>
              <a:rPr lang="es-ES_tradnl" sz="1600" b="1" baseline="0" dirty="0" smtClean="0">
                <a:solidFill>
                  <a:schemeClr val="bg1"/>
                </a:solidFill>
              </a:rPr>
              <a:t> </a:t>
            </a:r>
            <a:r>
              <a:rPr lang="es-ES_tradnl" sz="1600" b="1" dirty="0" err="1" smtClean="0">
                <a:solidFill>
                  <a:schemeClr val="bg1"/>
                </a:solidFill>
              </a:rPr>
              <a:t>temperature</a:t>
            </a:r>
            <a:r>
              <a:rPr lang="es-ES_tradnl" sz="1600" b="1" dirty="0" smtClean="0">
                <a:solidFill>
                  <a:schemeClr val="bg1"/>
                </a:solidFill>
              </a:rPr>
              <a:t> </a:t>
            </a:r>
            <a:r>
              <a:rPr lang="es-ES_tradnl" sz="1600" b="1" dirty="0" err="1" smtClean="0">
                <a:solidFill>
                  <a:schemeClr val="bg1"/>
                </a:solidFill>
              </a:rPr>
              <a:t>harmonisation</a:t>
            </a:r>
            <a:r>
              <a:rPr lang="es-ES_tradnl" sz="1600" b="1" dirty="0" smtClean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is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neccesary</a:t>
            </a:r>
            <a:r>
              <a:rPr lang="es-ES_tradnl" sz="1600" b="1" dirty="0">
                <a:solidFill>
                  <a:schemeClr val="bg1"/>
                </a:solidFill>
              </a:rPr>
              <a:t> in </a:t>
            </a:r>
            <a:r>
              <a:rPr lang="es-ES_tradnl" sz="1600" b="1" dirty="0" err="1">
                <a:solidFill>
                  <a:schemeClr val="bg1"/>
                </a:solidFill>
              </a:rPr>
              <a:t>order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to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get</a:t>
            </a:r>
            <a:r>
              <a:rPr lang="es-ES_tradnl" sz="1600" b="1" dirty="0">
                <a:solidFill>
                  <a:schemeClr val="bg1"/>
                </a:solidFill>
              </a:rPr>
              <a:t> a </a:t>
            </a:r>
            <a:r>
              <a:rPr lang="es-ES_tradnl" sz="1600" b="1" dirty="0" err="1">
                <a:solidFill>
                  <a:schemeClr val="bg1"/>
                </a:solidFill>
              </a:rPr>
              <a:t>successful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additional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renomination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cycles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implementation</a:t>
            </a:r>
            <a:r>
              <a:rPr lang="es-ES_tradnl" sz="1600" b="1" dirty="0" smtClean="0">
                <a:solidFill>
                  <a:schemeClr val="bg1"/>
                </a:solidFill>
              </a:rPr>
              <a:t>.</a:t>
            </a:r>
            <a:endParaRPr lang="es-ES" sz="1600" b="1" dirty="0">
              <a:solidFill>
                <a:schemeClr val="bg1"/>
              </a:solidFill>
            </a:endParaRPr>
          </a:p>
        </p:txBody>
      </p:sp>
      <p:pic>
        <p:nvPicPr>
          <p:cNvPr id="49" name="Picture 2" descr="C:\Users\EN31080\AppData\Local\Microsoft\Windows\Temporary Internet Files\Content.IE5\I6W0JCPQ\MC90034631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0600" y="2735863"/>
            <a:ext cx="547800" cy="43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10" descr="C:\Users\EN31080\AppData\Local\Microsoft\Windows\Temporary Internet Files\Content.IE5\EMB0ASYX\MC900398047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9505" y="108363"/>
            <a:ext cx="737050" cy="734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35 Proceso alternativo"/>
          <p:cNvSpPr/>
          <p:nvPr/>
        </p:nvSpPr>
        <p:spPr bwMode="auto">
          <a:xfrm>
            <a:off x="283837" y="2906251"/>
            <a:ext cx="1440180" cy="360045"/>
          </a:xfrm>
          <a:prstGeom prst="flowChartAlternateProcess">
            <a:avLst/>
          </a:prstGeom>
          <a:solidFill>
            <a:srgbClr val="879E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tlCol="0" anchor="ctr">
            <a:spAutoFit/>
          </a:bodyPr>
          <a:lstStyle/>
          <a:p>
            <a:pPr marL="179388" indent="-179388" algn="ctr"/>
            <a:endParaRPr lang="es-ES"/>
          </a:p>
        </p:txBody>
      </p:sp>
      <p:sp>
        <p:nvSpPr>
          <p:cNvPr id="43" name="42 Proceso alternativo"/>
          <p:cNvSpPr/>
          <p:nvPr/>
        </p:nvSpPr>
        <p:spPr bwMode="auto">
          <a:xfrm>
            <a:off x="3333192" y="2936581"/>
            <a:ext cx="1440180" cy="360045"/>
          </a:xfrm>
          <a:prstGeom prst="flowChartAlternateProcess">
            <a:avLst/>
          </a:prstGeom>
          <a:solidFill>
            <a:srgbClr val="879E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tlCol="0" anchor="ctr">
            <a:spAutoFit/>
          </a:bodyPr>
          <a:lstStyle/>
          <a:p>
            <a:pPr marL="179388" indent="-179388"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14519" y="2884170"/>
            <a:ext cx="142006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ES_tradnl" dirty="0" smtClean="0"/>
              <a:t>COUNTRY</a:t>
            </a:r>
            <a:r>
              <a:rPr lang="es-ES_tradnl" baseline="0" dirty="0" smtClean="0"/>
              <a:t> </a:t>
            </a:r>
            <a:r>
              <a:rPr lang="es-ES_tradnl" dirty="0"/>
              <a:t>A</a:t>
            </a:r>
            <a:endParaRPr lang="es-ES" dirty="0"/>
          </a:p>
        </p:txBody>
      </p:sp>
      <p:sp>
        <p:nvSpPr>
          <p:cNvPr id="45" name="44 CuadroTexto"/>
          <p:cNvSpPr txBox="1"/>
          <p:nvPr/>
        </p:nvSpPr>
        <p:spPr>
          <a:xfrm>
            <a:off x="3377215" y="2925863"/>
            <a:ext cx="142006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ES_tradnl" dirty="0" smtClean="0"/>
              <a:t>COUNTRY</a:t>
            </a:r>
            <a:r>
              <a:rPr lang="es-ES_tradnl" baseline="0" dirty="0" smtClean="0"/>
              <a:t> </a:t>
            </a:r>
            <a:r>
              <a:rPr lang="es-ES_tradnl" dirty="0" smtClean="0"/>
              <a:t>B</a:t>
            </a:r>
            <a:endParaRPr lang="es-ES" dirty="0"/>
          </a:p>
        </p:txBody>
      </p:sp>
      <p:sp>
        <p:nvSpPr>
          <p:cNvPr id="46" name="45 CuadroTexto"/>
          <p:cNvSpPr txBox="1"/>
          <p:nvPr/>
        </p:nvSpPr>
        <p:spPr>
          <a:xfrm>
            <a:off x="7465009" y="6606549"/>
            <a:ext cx="17130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ES_tradnl" sz="1200" dirty="0" err="1" smtClean="0">
                <a:solidFill>
                  <a:schemeClr val="accent1"/>
                </a:solidFill>
              </a:rPr>
              <a:t>September</a:t>
            </a:r>
            <a:r>
              <a:rPr lang="es-ES_tradnl" sz="1200" baseline="0" dirty="0" smtClean="0">
                <a:solidFill>
                  <a:schemeClr val="accent1"/>
                </a:solidFill>
              </a:rPr>
              <a:t> </a:t>
            </a:r>
            <a:r>
              <a:rPr lang="es-ES_tradnl" sz="1200" dirty="0">
                <a:solidFill>
                  <a:schemeClr val="accent1"/>
                </a:solidFill>
              </a:rPr>
              <a:t>23, 2013</a:t>
            </a:r>
            <a:endParaRPr lang="es-ES" sz="1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79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 redondeado"/>
          <p:cNvSpPr/>
          <p:nvPr/>
        </p:nvSpPr>
        <p:spPr bwMode="auto">
          <a:xfrm>
            <a:off x="852786" y="1268730"/>
            <a:ext cx="7820214" cy="3600450"/>
          </a:xfrm>
          <a:prstGeom prst="roundRect">
            <a:avLst/>
          </a:prstGeom>
          <a:solidFill>
            <a:srgbClr val="006A9A"/>
          </a:solidFill>
          <a:ln>
            <a:noFill/>
          </a:ln>
          <a:scene3d>
            <a:camera prst="orthographicFront"/>
            <a:lightRig rig="threePt" dir="t"/>
          </a:scene3d>
          <a:sp3d>
            <a:bevelT prst="slope"/>
            <a:bevelB prst="slope"/>
          </a:sp3d>
          <a:extLst/>
        </p:spPr>
        <p:txBody>
          <a:bodyPr rtlCol="0" anchor="ctr">
            <a:spAutoFit/>
          </a:bodyPr>
          <a:lstStyle/>
          <a:p>
            <a:pPr marL="179388" indent="-179388" algn="ctr"/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862311" y="300752"/>
            <a:ext cx="7820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0" hangingPunct="0">
              <a:spcBef>
                <a:spcPts val="0"/>
              </a:spcBef>
              <a:buClr>
                <a:srgbClr val="75812A"/>
              </a:buClr>
              <a:buNone/>
              <a:defRPr/>
            </a:pPr>
            <a:r>
              <a:rPr lang="es-ES_tradnl" sz="1800" b="1" baseline="0" dirty="0" smtClean="0">
                <a:solidFill>
                  <a:srgbClr val="007AAE"/>
                </a:solidFill>
                <a:cs typeface="+mn-cs"/>
              </a:rPr>
              <a:t>4. </a:t>
            </a:r>
            <a:r>
              <a:rPr lang="es-ES_tradnl" sz="1800" b="1" baseline="0" dirty="0" err="1">
                <a:solidFill>
                  <a:srgbClr val="007AAE"/>
                </a:solidFill>
              </a:rPr>
              <a:t>Automatic</a:t>
            </a:r>
            <a:r>
              <a:rPr lang="es-ES_tradnl" sz="1800" b="1" baseline="0" dirty="0">
                <a:solidFill>
                  <a:srgbClr val="007AAE"/>
                </a:solidFill>
              </a:rPr>
              <a:t> </a:t>
            </a:r>
            <a:r>
              <a:rPr lang="es-ES_tradnl" sz="1800" b="1" baseline="0" dirty="0" smtClean="0">
                <a:solidFill>
                  <a:srgbClr val="007AAE"/>
                </a:solidFill>
                <a:cs typeface="+mn-cs"/>
              </a:rPr>
              <a:t>Data Exchange</a:t>
            </a:r>
            <a:endParaRPr lang="es-ES" sz="1800" b="1" baseline="0" dirty="0">
              <a:solidFill>
                <a:srgbClr val="007AAE"/>
              </a:solidFill>
              <a:cs typeface="+mn-cs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249298" y="1628775"/>
            <a:ext cx="7027189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s-ES_tradnl" sz="1600" dirty="0" err="1" smtClean="0">
                <a:solidFill>
                  <a:schemeClr val="bg1"/>
                </a:solidFill>
              </a:rPr>
              <a:t>Initially</a:t>
            </a:r>
            <a:r>
              <a:rPr lang="es-ES_tradnl" sz="1600" baseline="0" dirty="0" smtClean="0">
                <a:solidFill>
                  <a:schemeClr val="bg1"/>
                </a:solidFill>
              </a:rPr>
              <a:t> </a:t>
            </a:r>
            <a:r>
              <a:rPr lang="es-ES_tradnl" sz="1600" dirty="0" err="1" smtClean="0">
                <a:solidFill>
                  <a:schemeClr val="bg1"/>
                </a:solidFill>
              </a:rPr>
              <a:t>nomination</a:t>
            </a:r>
            <a:r>
              <a:rPr lang="es-ES_tradnl" sz="1600" baseline="0" dirty="0" smtClean="0">
                <a:solidFill>
                  <a:schemeClr val="bg1"/>
                </a:solidFill>
              </a:rPr>
              <a:t> </a:t>
            </a:r>
            <a:r>
              <a:rPr lang="es-ES_tradnl" sz="1600" dirty="0">
                <a:solidFill>
                  <a:schemeClr val="bg1"/>
                </a:solidFill>
              </a:rPr>
              <a:t>and</a:t>
            </a:r>
            <a:r>
              <a:rPr lang="es-ES_tradnl" sz="1600" baseline="0" dirty="0" smtClean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matching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information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was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exchanged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between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TSOs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by</a:t>
            </a:r>
            <a:r>
              <a:rPr lang="es-ES_tradnl" sz="1600" dirty="0">
                <a:solidFill>
                  <a:schemeClr val="bg1"/>
                </a:solidFill>
              </a:rPr>
              <a:t> email. </a:t>
            </a:r>
            <a:r>
              <a:rPr lang="es-ES_tradnl" sz="1600" dirty="0" err="1">
                <a:solidFill>
                  <a:schemeClr val="bg1"/>
                </a:solidFill>
              </a:rPr>
              <a:t>Although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this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kind</a:t>
            </a:r>
            <a:r>
              <a:rPr lang="es-ES_tradnl" sz="1600" dirty="0">
                <a:solidFill>
                  <a:schemeClr val="bg1"/>
                </a:solidFill>
              </a:rPr>
              <a:t> of </a:t>
            </a:r>
            <a:r>
              <a:rPr lang="es-ES_tradnl" sz="1600" dirty="0" err="1">
                <a:solidFill>
                  <a:schemeClr val="bg1"/>
                </a:solidFill>
              </a:rPr>
              <a:t>solution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was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suitable</a:t>
            </a:r>
            <a:r>
              <a:rPr lang="es-ES_tradnl" sz="1600" dirty="0">
                <a:solidFill>
                  <a:schemeClr val="bg1"/>
                </a:solidFill>
              </a:rPr>
              <a:t> in </a:t>
            </a:r>
            <a:r>
              <a:rPr lang="es-ES_tradnl" sz="1600" dirty="0" err="1">
                <a:solidFill>
                  <a:schemeClr val="bg1"/>
                </a:solidFill>
              </a:rPr>
              <a:t>the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past</a:t>
            </a:r>
            <a:r>
              <a:rPr lang="es-ES_tradnl" sz="1600" dirty="0">
                <a:solidFill>
                  <a:schemeClr val="bg1"/>
                </a:solidFill>
              </a:rPr>
              <a:t>, </a:t>
            </a:r>
            <a:r>
              <a:rPr lang="es-ES_tradnl" sz="1600" dirty="0" err="1">
                <a:solidFill>
                  <a:schemeClr val="bg1"/>
                </a:solidFill>
              </a:rPr>
              <a:t>if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additional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renomination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cycles</a:t>
            </a:r>
            <a:r>
              <a:rPr lang="es-ES_tradnl" sz="1600" dirty="0">
                <a:solidFill>
                  <a:schemeClr val="bg1"/>
                </a:solidFill>
              </a:rPr>
              <a:t> are </a:t>
            </a:r>
            <a:r>
              <a:rPr lang="es-ES_tradnl" sz="1600" dirty="0" err="1">
                <a:solidFill>
                  <a:schemeClr val="bg1"/>
                </a:solidFill>
              </a:rPr>
              <a:t>implemented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it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is</a:t>
            </a:r>
            <a:r>
              <a:rPr lang="es-ES_tradnl" sz="1600" b="1" dirty="0">
                <a:solidFill>
                  <a:schemeClr val="bg1"/>
                </a:solidFill>
              </a:rPr>
              <a:t> a </a:t>
            </a:r>
            <a:r>
              <a:rPr lang="es-ES_tradnl" sz="1600" b="1" dirty="0" err="1">
                <a:solidFill>
                  <a:schemeClr val="bg1"/>
                </a:solidFill>
              </a:rPr>
              <a:t>must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to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exchange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this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information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</a:rPr>
              <a:t>automatically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r>
              <a:rPr lang="es-ES_tradnl" sz="1600" dirty="0">
                <a:solidFill>
                  <a:schemeClr val="bg1"/>
                </a:solidFill>
              </a:rPr>
              <a:t>in </a:t>
            </a:r>
            <a:r>
              <a:rPr lang="es-ES_tradnl" sz="1600" dirty="0" err="1">
                <a:solidFill>
                  <a:schemeClr val="bg1"/>
                </a:solidFill>
              </a:rPr>
              <a:t>order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to</a:t>
            </a:r>
            <a:r>
              <a:rPr lang="es-ES_tradnl" sz="1600" dirty="0">
                <a:solidFill>
                  <a:schemeClr val="bg1"/>
                </a:solidFill>
              </a:rPr>
              <a:t>:</a:t>
            </a:r>
          </a:p>
          <a:p>
            <a:pPr marL="285750" indent="-285750" algn="just">
              <a:lnSpc>
                <a:spcPct val="150000"/>
              </a:lnSpc>
              <a:buClr>
                <a:schemeClr val="bg1"/>
              </a:buClr>
              <a:buSzPct val="100000"/>
              <a:buFont typeface="Wingdings" pitchFamily="2" charset="2"/>
              <a:buChar char="ü"/>
            </a:pPr>
            <a:r>
              <a:rPr lang="es-ES_tradnl" sz="1600" dirty="0" err="1" smtClean="0">
                <a:solidFill>
                  <a:schemeClr val="bg1"/>
                </a:solidFill>
              </a:rPr>
              <a:t>Avoid</a:t>
            </a:r>
            <a:r>
              <a:rPr lang="es-ES_tradnl" sz="1600" dirty="0" smtClean="0">
                <a:solidFill>
                  <a:schemeClr val="bg1"/>
                </a:solidFill>
              </a:rPr>
              <a:t> </a:t>
            </a:r>
            <a:r>
              <a:rPr lang="es-ES_tradnl" sz="1600" baseline="0" dirty="0" smtClean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mistakes</a:t>
            </a:r>
            <a:r>
              <a:rPr lang="es-ES_tradnl" sz="1600" dirty="0">
                <a:solidFill>
                  <a:schemeClr val="bg1"/>
                </a:solidFill>
              </a:rPr>
              <a:t>: </a:t>
            </a:r>
            <a:r>
              <a:rPr lang="es-ES_tradnl" sz="1600" dirty="0" smtClean="0">
                <a:solidFill>
                  <a:schemeClr val="bg1"/>
                </a:solidFill>
              </a:rPr>
              <a:t>Excel</a:t>
            </a:r>
            <a:r>
              <a:rPr lang="es-ES_tradnl" sz="1600" baseline="0" dirty="0" smtClean="0">
                <a:solidFill>
                  <a:schemeClr val="bg1"/>
                </a:solidFill>
              </a:rPr>
              <a:t> </a:t>
            </a:r>
            <a:r>
              <a:rPr lang="es-ES_tradnl" sz="1600" dirty="0" smtClean="0">
                <a:solidFill>
                  <a:schemeClr val="bg1"/>
                </a:solidFill>
              </a:rPr>
              <a:t>files </a:t>
            </a:r>
            <a:r>
              <a:rPr lang="es-ES_tradnl" sz="1600" dirty="0" err="1" smtClean="0">
                <a:solidFill>
                  <a:schemeClr val="bg1"/>
                </a:solidFill>
              </a:rPr>
              <a:t>could</a:t>
            </a:r>
            <a:r>
              <a:rPr lang="es-ES_tradnl" sz="1600" dirty="0" smtClean="0">
                <a:solidFill>
                  <a:schemeClr val="bg1"/>
                </a:solidFill>
              </a:rPr>
              <a:t> </a:t>
            </a:r>
            <a:r>
              <a:rPr lang="es-ES_tradnl" sz="1600" dirty="0" err="1" smtClean="0">
                <a:solidFill>
                  <a:schemeClr val="bg1"/>
                </a:solidFill>
              </a:rPr>
              <a:t>contain</a:t>
            </a:r>
            <a:r>
              <a:rPr lang="es-ES_tradnl" sz="1600" dirty="0" smtClean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transcription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 smtClean="0">
                <a:solidFill>
                  <a:schemeClr val="bg1"/>
                </a:solidFill>
              </a:rPr>
              <a:t>mistakes</a:t>
            </a:r>
            <a:r>
              <a:rPr lang="es-ES_tradnl" sz="1600" dirty="0">
                <a:solidFill>
                  <a:schemeClr val="bg1"/>
                </a:solidFill>
              </a:rPr>
              <a:t>. </a:t>
            </a:r>
            <a:endParaRPr lang="es-ES_tradnl" sz="1600" dirty="0" smtClean="0">
              <a:solidFill>
                <a:schemeClr val="bg1"/>
              </a:solidFill>
            </a:endParaRPr>
          </a:p>
          <a:p>
            <a:pPr marL="285750" indent="-285750" algn="just">
              <a:lnSpc>
                <a:spcPct val="150000"/>
              </a:lnSpc>
              <a:buClr>
                <a:schemeClr val="bg1"/>
              </a:buClr>
              <a:buSzPct val="100000"/>
              <a:buFont typeface="Wingdings" pitchFamily="2" charset="2"/>
              <a:buChar char="ü"/>
            </a:pPr>
            <a:r>
              <a:rPr lang="es-ES_tradnl" sz="1600" dirty="0" err="1" smtClean="0">
                <a:solidFill>
                  <a:schemeClr val="bg1"/>
                </a:solidFill>
              </a:rPr>
              <a:t>Comply</a:t>
            </a:r>
            <a:r>
              <a:rPr lang="es-ES_tradnl" sz="1600" dirty="0" smtClean="0">
                <a:solidFill>
                  <a:schemeClr val="bg1"/>
                </a:solidFill>
              </a:rPr>
              <a:t> </a:t>
            </a:r>
            <a:r>
              <a:rPr lang="es-ES_tradnl" sz="1600" dirty="0" err="1" smtClean="0">
                <a:solidFill>
                  <a:schemeClr val="bg1"/>
                </a:solidFill>
              </a:rPr>
              <a:t>with</a:t>
            </a:r>
            <a:r>
              <a:rPr lang="es-ES_tradnl" sz="1600" dirty="0" smtClean="0">
                <a:solidFill>
                  <a:schemeClr val="bg1"/>
                </a:solidFill>
              </a:rPr>
              <a:t> </a:t>
            </a:r>
            <a:r>
              <a:rPr lang="es-ES_tradnl" sz="1600" dirty="0" err="1" smtClean="0">
                <a:solidFill>
                  <a:schemeClr val="bg1"/>
                </a:solidFill>
              </a:rPr>
              <a:t>deadlines</a:t>
            </a:r>
            <a:r>
              <a:rPr lang="es-ES_tradnl" sz="1600" dirty="0" smtClean="0">
                <a:solidFill>
                  <a:schemeClr val="bg1"/>
                </a:solidFill>
              </a:rPr>
              <a:t>: </a:t>
            </a:r>
            <a:r>
              <a:rPr lang="es-ES_tradnl" sz="1600" dirty="0" err="1">
                <a:solidFill>
                  <a:schemeClr val="bg1"/>
                </a:solidFill>
              </a:rPr>
              <a:t>The</a:t>
            </a:r>
            <a:r>
              <a:rPr lang="es-ES_tradnl" sz="1600" dirty="0">
                <a:solidFill>
                  <a:schemeClr val="bg1"/>
                </a:solidFill>
              </a:rPr>
              <a:t> data </a:t>
            </a:r>
            <a:r>
              <a:rPr lang="es-ES_tradnl" sz="1600" dirty="0" err="1">
                <a:solidFill>
                  <a:schemeClr val="bg1"/>
                </a:solidFill>
              </a:rPr>
              <a:t>volume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to</a:t>
            </a:r>
            <a:r>
              <a:rPr lang="es-ES_tradnl" sz="1600" dirty="0">
                <a:solidFill>
                  <a:schemeClr val="bg1"/>
                </a:solidFill>
              </a:rPr>
              <a:t> be </a:t>
            </a:r>
            <a:r>
              <a:rPr lang="es-ES_tradnl" sz="1600" dirty="0" err="1">
                <a:solidFill>
                  <a:schemeClr val="bg1"/>
                </a:solidFill>
              </a:rPr>
              <a:t>exchanged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each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renomination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cycle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require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automatic</a:t>
            </a:r>
            <a:r>
              <a:rPr lang="es-ES_tradnl" sz="1600" dirty="0">
                <a:solidFill>
                  <a:schemeClr val="bg1"/>
                </a:solidFill>
              </a:rPr>
              <a:t> data </a:t>
            </a:r>
            <a:r>
              <a:rPr lang="es-ES_tradnl" sz="1600" dirty="0" err="1">
                <a:solidFill>
                  <a:schemeClr val="bg1"/>
                </a:solidFill>
              </a:rPr>
              <a:t>exchange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solutions</a:t>
            </a:r>
            <a:endParaRPr lang="es-ES_tradnl" sz="1600" dirty="0">
              <a:solidFill>
                <a:schemeClr val="bg1"/>
              </a:solidFill>
            </a:endParaRPr>
          </a:p>
          <a:p>
            <a:pPr marL="285750" indent="-285750" algn="just">
              <a:lnSpc>
                <a:spcPct val="150000"/>
              </a:lnSpc>
              <a:buClr>
                <a:schemeClr val="bg1"/>
              </a:buClr>
              <a:buSzPct val="100000"/>
              <a:buFont typeface="Wingdings" pitchFamily="2" charset="2"/>
              <a:buChar char="ü"/>
            </a:pPr>
            <a:r>
              <a:rPr lang="es-ES_tradnl" sz="1600" dirty="0" err="1">
                <a:solidFill>
                  <a:schemeClr val="bg1"/>
                </a:solidFill>
              </a:rPr>
              <a:t>Guarantee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information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security</a:t>
            </a:r>
            <a:r>
              <a:rPr lang="es-ES_tradnl" sz="1600" dirty="0">
                <a:solidFill>
                  <a:schemeClr val="bg1"/>
                </a:solidFill>
              </a:rPr>
              <a:t>: </a:t>
            </a:r>
            <a:r>
              <a:rPr lang="es-ES_tradnl" sz="1600" dirty="0" err="1">
                <a:solidFill>
                  <a:schemeClr val="bg1"/>
                </a:solidFill>
              </a:rPr>
              <a:t>Whereas</a:t>
            </a:r>
            <a:r>
              <a:rPr lang="es-ES_tradnl" sz="1600" dirty="0">
                <a:solidFill>
                  <a:schemeClr val="bg1"/>
                </a:solidFill>
              </a:rPr>
              <a:t> emails </a:t>
            </a:r>
            <a:r>
              <a:rPr lang="es-ES_tradnl" sz="1600" dirty="0" err="1">
                <a:solidFill>
                  <a:schemeClr val="bg1"/>
                </a:solidFill>
              </a:rPr>
              <a:t>could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contain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m</a:t>
            </a:r>
            <a:r>
              <a:rPr lang="es-ES_tradnl" sz="1600" dirty="0" err="1" smtClean="0">
                <a:solidFill>
                  <a:schemeClr val="bg1"/>
                </a:solidFill>
              </a:rPr>
              <a:t>istakes</a:t>
            </a:r>
            <a:r>
              <a:rPr lang="es-ES_tradnl" sz="1600" dirty="0" smtClean="0">
                <a:solidFill>
                  <a:schemeClr val="bg1"/>
                </a:solidFill>
              </a:rPr>
              <a:t> in </a:t>
            </a:r>
            <a:r>
              <a:rPr lang="es-ES_tradnl" sz="1600" dirty="0" err="1" smtClean="0">
                <a:solidFill>
                  <a:schemeClr val="bg1"/>
                </a:solidFill>
              </a:rPr>
              <a:t>senders</a:t>
            </a:r>
            <a:r>
              <a:rPr lang="es-ES_tradnl" sz="1600" dirty="0" smtClean="0">
                <a:solidFill>
                  <a:schemeClr val="bg1"/>
                </a:solidFill>
              </a:rPr>
              <a:t> </a:t>
            </a:r>
            <a:r>
              <a:rPr lang="es-ES_tradnl" sz="1600" dirty="0">
                <a:solidFill>
                  <a:schemeClr val="bg1"/>
                </a:solidFill>
              </a:rPr>
              <a:t>and </a:t>
            </a:r>
            <a:r>
              <a:rPr lang="es-ES_tradnl" sz="1600" dirty="0" err="1" smtClean="0">
                <a:solidFill>
                  <a:schemeClr val="bg1"/>
                </a:solidFill>
              </a:rPr>
              <a:t>recipients</a:t>
            </a:r>
            <a:r>
              <a:rPr lang="es-ES_tradnl" sz="1600" dirty="0" smtClean="0">
                <a:solidFill>
                  <a:schemeClr val="bg1"/>
                </a:solidFill>
              </a:rPr>
              <a:t>,</a:t>
            </a:r>
            <a:r>
              <a:rPr lang="es-ES_tradnl" sz="1600" baseline="0" dirty="0" smtClean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automatic</a:t>
            </a:r>
            <a:r>
              <a:rPr lang="es-ES_tradnl" sz="1600" dirty="0">
                <a:solidFill>
                  <a:schemeClr val="bg1"/>
                </a:solidFill>
              </a:rPr>
              <a:t> data </a:t>
            </a:r>
            <a:r>
              <a:rPr lang="es-ES_tradnl" sz="1600" dirty="0" err="1">
                <a:solidFill>
                  <a:schemeClr val="bg1"/>
                </a:solidFill>
              </a:rPr>
              <a:t>exchange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solution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 smtClean="0">
                <a:solidFill>
                  <a:schemeClr val="bg1"/>
                </a:solidFill>
              </a:rPr>
              <a:t>might</a:t>
            </a:r>
            <a:r>
              <a:rPr lang="es-ES_tradnl" sz="1600" baseline="0" dirty="0" smtClean="0">
                <a:solidFill>
                  <a:schemeClr val="bg1"/>
                </a:solidFill>
              </a:rPr>
              <a:t> </a:t>
            </a:r>
            <a:r>
              <a:rPr lang="es-ES_tradnl" sz="1600" dirty="0" err="1" smtClean="0">
                <a:solidFill>
                  <a:schemeClr val="bg1"/>
                </a:solidFill>
              </a:rPr>
              <a:t>include</a:t>
            </a:r>
            <a:r>
              <a:rPr lang="es-ES_tradnl" sz="1600" dirty="0" smtClean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security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measures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to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prevent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unauthorised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information</a:t>
            </a:r>
            <a:r>
              <a:rPr lang="es-ES_tradnl" sz="1600" dirty="0">
                <a:solidFill>
                  <a:schemeClr val="bg1"/>
                </a:solidFill>
              </a:rPr>
              <a:t> </a:t>
            </a:r>
            <a:r>
              <a:rPr lang="es-ES_tradnl" sz="1600" dirty="0" err="1">
                <a:solidFill>
                  <a:schemeClr val="bg1"/>
                </a:solidFill>
              </a:rPr>
              <a:t>access</a:t>
            </a:r>
            <a:r>
              <a:rPr lang="es-ES_tradnl" sz="1600" dirty="0" smtClean="0">
                <a:solidFill>
                  <a:schemeClr val="bg1"/>
                </a:solidFill>
              </a:rPr>
              <a:t>.</a:t>
            </a:r>
            <a:endParaRPr lang="es-ES_tradnl" sz="1600" dirty="0">
              <a:solidFill>
                <a:schemeClr val="bg1"/>
              </a:solidFill>
            </a:endParaRPr>
          </a:p>
        </p:txBody>
      </p:sp>
      <p:pic>
        <p:nvPicPr>
          <p:cNvPr id="6" name="Picture 11" descr="C:\Users\EN31080\AppData\Local\Microsoft\Windows\Temporary Internet Files\Content.IE5\EMB0ASYX\MC90031209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885" y="176867"/>
            <a:ext cx="632257" cy="617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7465009" y="6606549"/>
            <a:ext cx="17130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ES_tradnl" sz="1200" dirty="0" err="1" smtClean="0">
                <a:solidFill>
                  <a:schemeClr val="accent1"/>
                </a:solidFill>
              </a:rPr>
              <a:t>September</a:t>
            </a:r>
            <a:r>
              <a:rPr lang="es-ES_tradnl" sz="1200" baseline="0" dirty="0" smtClean="0">
                <a:solidFill>
                  <a:schemeClr val="accent1"/>
                </a:solidFill>
              </a:rPr>
              <a:t> </a:t>
            </a:r>
            <a:r>
              <a:rPr lang="es-ES_tradnl" sz="1200" dirty="0">
                <a:solidFill>
                  <a:schemeClr val="accent1"/>
                </a:solidFill>
              </a:rPr>
              <a:t>23, 2013</a:t>
            </a:r>
            <a:endParaRPr lang="es-ES" sz="1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16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62311" y="300752"/>
            <a:ext cx="7820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0" hangingPunct="0">
              <a:spcBef>
                <a:spcPts val="0"/>
              </a:spcBef>
              <a:buClr>
                <a:srgbClr val="75812A"/>
              </a:buClr>
              <a:buNone/>
              <a:defRPr/>
            </a:pPr>
            <a:r>
              <a:rPr lang="es-ES_tradnl" sz="1800" b="1" baseline="0" dirty="0" smtClean="0">
                <a:solidFill>
                  <a:srgbClr val="007AAE"/>
                </a:solidFill>
                <a:cs typeface="+mn-cs"/>
              </a:rPr>
              <a:t>4. </a:t>
            </a:r>
            <a:r>
              <a:rPr lang="es-ES_tradnl" sz="1800" b="1" baseline="0" dirty="0" err="1" smtClean="0">
                <a:solidFill>
                  <a:srgbClr val="007AAE"/>
                </a:solidFill>
                <a:cs typeface="+mn-cs"/>
              </a:rPr>
              <a:t>Current</a:t>
            </a:r>
            <a:r>
              <a:rPr lang="es-ES_tradnl" sz="1800" b="1" baseline="0" dirty="0" smtClean="0">
                <a:solidFill>
                  <a:srgbClr val="007AAE"/>
                </a:solidFill>
                <a:cs typeface="+mn-cs"/>
              </a:rPr>
              <a:t> </a:t>
            </a:r>
            <a:r>
              <a:rPr lang="es-ES_tradnl" sz="1800" b="1" baseline="0" dirty="0" err="1">
                <a:solidFill>
                  <a:srgbClr val="007AAE"/>
                </a:solidFill>
                <a:cs typeface="+mn-cs"/>
              </a:rPr>
              <a:t>H</a:t>
            </a:r>
            <a:r>
              <a:rPr lang="es-ES_tradnl" sz="1800" b="1" baseline="0" dirty="0" err="1" smtClean="0">
                <a:solidFill>
                  <a:srgbClr val="007AAE"/>
                </a:solidFill>
                <a:cs typeface="+mn-cs"/>
              </a:rPr>
              <a:t>armonisation</a:t>
            </a:r>
            <a:r>
              <a:rPr lang="es-ES_tradnl" sz="1800" b="1" baseline="0" dirty="0" smtClean="0">
                <a:solidFill>
                  <a:srgbClr val="007AAE"/>
                </a:solidFill>
                <a:cs typeface="+mn-cs"/>
              </a:rPr>
              <a:t> Status</a:t>
            </a:r>
            <a:endParaRPr lang="es-ES" sz="1800" b="1" baseline="0" dirty="0">
              <a:solidFill>
                <a:srgbClr val="007AAE"/>
              </a:solidFill>
              <a:cs typeface="+mn-cs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7465009" y="6606549"/>
            <a:ext cx="17130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ES_tradnl" sz="1200" dirty="0" err="1" smtClean="0">
                <a:solidFill>
                  <a:schemeClr val="accent1"/>
                </a:solidFill>
              </a:rPr>
              <a:t>September</a:t>
            </a:r>
            <a:r>
              <a:rPr lang="es-ES_tradnl" sz="1200" baseline="0" dirty="0" smtClean="0">
                <a:solidFill>
                  <a:schemeClr val="accent1"/>
                </a:solidFill>
              </a:rPr>
              <a:t> </a:t>
            </a:r>
            <a:r>
              <a:rPr lang="es-ES_tradnl" sz="1200" dirty="0">
                <a:solidFill>
                  <a:schemeClr val="accent1"/>
                </a:solidFill>
              </a:rPr>
              <a:t>23, 2013</a:t>
            </a:r>
            <a:endParaRPr lang="es-ES" sz="1200" dirty="0">
              <a:solidFill>
                <a:schemeClr val="accent1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1268730"/>
            <a:ext cx="8353425" cy="340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413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ChangeArrowheads="1"/>
          </p:cNvSpPr>
          <p:nvPr/>
        </p:nvSpPr>
        <p:spPr bwMode="auto">
          <a:xfrm>
            <a:off x="7164388" y="260350"/>
            <a:ext cx="1584325" cy="143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843" name="Rectangle 8"/>
          <p:cNvSpPr>
            <a:spLocks noChangeArrowheads="1"/>
          </p:cNvSpPr>
          <p:nvPr/>
        </p:nvSpPr>
        <p:spPr bwMode="auto">
          <a:xfrm>
            <a:off x="7164388" y="260350"/>
            <a:ext cx="1655762" cy="136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35844" name="Group 11"/>
          <p:cNvGrpSpPr>
            <a:grpSpLocks/>
          </p:cNvGrpSpPr>
          <p:nvPr/>
        </p:nvGrpSpPr>
        <p:grpSpPr bwMode="auto">
          <a:xfrm>
            <a:off x="3813175" y="0"/>
            <a:ext cx="5330825" cy="4052888"/>
            <a:chOff x="2402" y="0"/>
            <a:chExt cx="3358" cy="2553"/>
          </a:xfrm>
        </p:grpSpPr>
        <p:sp>
          <p:nvSpPr>
            <p:cNvPr id="35846" name="Rectangle 9"/>
            <p:cNvSpPr>
              <a:spLocks noChangeArrowheads="1"/>
            </p:cNvSpPr>
            <p:nvPr/>
          </p:nvSpPr>
          <p:spPr bwMode="auto">
            <a:xfrm>
              <a:off x="4558" y="0"/>
              <a:ext cx="1202" cy="9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pic>
          <p:nvPicPr>
            <p:cNvPr id="35847" name="Picture 1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2" y="1616"/>
              <a:ext cx="1204" cy="9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8" name="7 CuadroTexto"/>
          <p:cNvSpPr txBox="1"/>
          <p:nvPr/>
        </p:nvSpPr>
        <p:spPr>
          <a:xfrm>
            <a:off x="6585585" y="6318559"/>
            <a:ext cx="2520315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ES_tradnl" sz="2000" dirty="0" err="1" smtClean="0">
                <a:solidFill>
                  <a:schemeClr val="bg1">
                    <a:lumMod val="50000"/>
                  </a:schemeClr>
                </a:solidFill>
              </a:rPr>
              <a:t>September</a:t>
            </a:r>
            <a:r>
              <a:rPr lang="es-ES_tradnl" sz="2000" dirty="0" smtClean="0">
                <a:solidFill>
                  <a:schemeClr val="bg1">
                    <a:lumMod val="50000"/>
                  </a:schemeClr>
                </a:solidFill>
              </a:rPr>
              <a:t> 23, 2013</a:t>
            </a:r>
            <a:endParaRPr lang="es-E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359219" y="1988820"/>
            <a:ext cx="72294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s-ES_tradnl" sz="2800" baseline="0" dirty="0" err="1" smtClean="0"/>
              <a:t>Thank</a:t>
            </a:r>
            <a:r>
              <a:rPr lang="es-ES_tradnl" sz="2800" baseline="0" dirty="0" smtClean="0"/>
              <a:t> </a:t>
            </a:r>
            <a:r>
              <a:rPr lang="es-ES_tradnl" sz="2800" baseline="0" dirty="0" err="1" smtClean="0"/>
              <a:t>you</a:t>
            </a:r>
            <a:r>
              <a:rPr lang="es-ES_tradnl" sz="2800" baseline="0" dirty="0" smtClean="0"/>
              <a:t> </a:t>
            </a:r>
            <a:r>
              <a:rPr lang="es-ES_tradnl" sz="2800" baseline="0" dirty="0" err="1" smtClean="0"/>
              <a:t>for</a:t>
            </a:r>
            <a:r>
              <a:rPr lang="es-ES_tradnl" sz="2800" baseline="0" dirty="0" smtClean="0"/>
              <a:t> </a:t>
            </a:r>
            <a:r>
              <a:rPr lang="es-ES_tradnl" sz="2800" baseline="0" dirty="0" err="1" smtClean="0"/>
              <a:t>your</a:t>
            </a:r>
            <a:r>
              <a:rPr lang="es-ES_tradnl" sz="2800" baseline="0" dirty="0" smtClean="0"/>
              <a:t> </a:t>
            </a:r>
            <a:r>
              <a:rPr lang="es-ES_tradnl" sz="2800" baseline="0" dirty="0" err="1" smtClean="0"/>
              <a:t>attention</a:t>
            </a:r>
            <a:r>
              <a:rPr lang="es-ES_tradnl" sz="2800" baseline="0" dirty="0" smtClean="0"/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350441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 NUEVA">
  <a:themeElements>
    <a:clrScheme name="PLANTILLA NUEVA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PLANTILLA NUEV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179388" marR="0" indent="-179388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ts val="600"/>
          </a:spcAft>
          <a:buClr>
            <a:srgbClr val="006A9A"/>
          </a:buClr>
          <a:buSzPct val="120000"/>
          <a:buFont typeface="Arial" charset="0"/>
          <a:buChar char="•"/>
          <a:tabLst/>
          <a:defRPr kumimoji="0" lang="es-ES" sz="2300" b="0" i="0" u="none" strike="noStrike" cap="none" normalizeH="0" baseline="30000" smtClean="0">
            <a:ln>
              <a:noFill/>
            </a:ln>
            <a:solidFill>
              <a:srgbClr val="006A9A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179388" marR="0" indent="-179388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ts val="600"/>
          </a:spcAft>
          <a:buClr>
            <a:srgbClr val="006A9A"/>
          </a:buClr>
          <a:buSzPct val="120000"/>
          <a:buFont typeface="Arial" charset="0"/>
          <a:buChar char="•"/>
          <a:tabLst/>
          <a:defRPr kumimoji="0" lang="es-ES" sz="2300" b="0" i="0" u="none" strike="noStrike" cap="none" normalizeH="0" baseline="30000" smtClean="0">
            <a:ln>
              <a:noFill/>
            </a:ln>
            <a:solidFill>
              <a:srgbClr val="006A9A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PLANTILLA NUEVA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ndice">
  <a:themeElements>
    <a:clrScheme name="Ind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Ind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179388" marR="0" indent="-179388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ts val="600"/>
          </a:spcAft>
          <a:buClr>
            <a:srgbClr val="006A9A"/>
          </a:buClr>
          <a:buSzPct val="120000"/>
          <a:buFont typeface="Arial" charset="0"/>
          <a:buChar char="•"/>
          <a:tabLst/>
          <a:defRPr kumimoji="0" lang="es-ES" sz="2300" b="0" i="0" u="none" strike="noStrike" cap="none" normalizeH="0" baseline="30000" smtClean="0">
            <a:ln>
              <a:noFill/>
            </a:ln>
            <a:solidFill>
              <a:srgbClr val="006A9A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179388" marR="0" indent="-179388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ts val="600"/>
          </a:spcAft>
          <a:buClr>
            <a:srgbClr val="006A9A"/>
          </a:buClr>
          <a:buSzPct val="120000"/>
          <a:buFont typeface="Arial" charset="0"/>
          <a:buChar char="•"/>
          <a:tabLst/>
          <a:defRPr kumimoji="0" lang="es-ES" sz="2300" b="0" i="0" u="none" strike="noStrike" cap="none" normalizeH="0" baseline="30000" smtClean="0">
            <a:ln>
              <a:noFill/>
            </a:ln>
            <a:solidFill>
              <a:srgbClr val="006A9A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Ind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">
  <a:themeElements>
    <a:clrScheme name="I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879E00"/>
        </a:solidFill>
        <a:ln>
          <a:noFill/>
        </a:ln>
        <a:extLs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round/>
              <a:headEnd/>
              <a:tailEnd/>
            </a14:hiddenLine>
          </a:ext>
        </a:extLst>
      </a:spPr>
      <a:bodyPr>
        <a:spAutoFit/>
      </a:bodyPr>
      <a:lstStyle>
        <a:defPPr marL="179388" indent="-179388"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179388" marR="0" indent="-179388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ts val="600"/>
          </a:spcAft>
          <a:buClr>
            <a:srgbClr val="006A9A"/>
          </a:buClr>
          <a:buSzPct val="120000"/>
          <a:buFont typeface="Arial" charset="0"/>
          <a:buChar char="•"/>
          <a:tabLst/>
          <a:defRPr kumimoji="0" lang="es-ES" sz="2300" b="0" i="0" u="none" strike="noStrike" cap="none" normalizeH="0" baseline="30000" smtClean="0">
            <a:ln>
              <a:noFill/>
            </a:ln>
            <a:solidFill>
              <a:srgbClr val="006A9A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I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I">
  <a:themeElements>
    <a:clrScheme name="1_I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179388" marR="0" indent="-179388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ts val="600"/>
          </a:spcAft>
          <a:buClr>
            <a:srgbClr val="006A9A"/>
          </a:buClr>
          <a:buSzPct val="120000"/>
          <a:buFont typeface="Arial" charset="0"/>
          <a:buChar char="•"/>
          <a:tabLst/>
          <a:defRPr kumimoji="0" lang="es-ES" sz="2300" b="0" i="0" u="none" strike="noStrike" cap="none" normalizeH="0" baseline="30000" smtClean="0">
            <a:ln>
              <a:noFill/>
            </a:ln>
            <a:solidFill>
              <a:srgbClr val="006A9A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179388" marR="0" indent="-179388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ts val="600"/>
          </a:spcAft>
          <a:buClr>
            <a:srgbClr val="006A9A"/>
          </a:buClr>
          <a:buSzPct val="120000"/>
          <a:buFont typeface="Arial" charset="0"/>
          <a:buChar char="•"/>
          <a:tabLst/>
          <a:defRPr kumimoji="0" lang="es-ES" sz="2300" b="0" i="0" u="none" strike="noStrike" cap="none" normalizeH="0" baseline="30000" smtClean="0">
            <a:ln>
              <a:noFill/>
            </a:ln>
            <a:solidFill>
              <a:srgbClr val="006A9A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1_I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I">
  <a:themeElements>
    <a:clrScheme name="2_I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2_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179388" marR="0" indent="-179388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ts val="600"/>
          </a:spcAft>
          <a:buClr>
            <a:srgbClr val="006A9A"/>
          </a:buClr>
          <a:buSzPct val="120000"/>
          <a:buFont typeface="Arial" charset="0"/>
          <a:buChar char="•"/>
          <a:tabLst/>
          <a:defRPr kumimoji="0" lang="es-ES" sz="2300" b="0" i="0" u="none" strike="noStrike" cap="none" normalizeH="0" baseline="30000" smtClean="0">
            <a:ln>
              <a:noFill/>
            </a:ln>
            <a:solidFill>
              <a:srgbClr val="006A9A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179388" marR="0" indent="-179388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ts val="600"/>
          </a:spcAft>
          <a:buClr>
            <a:srgbClr val="006A9A"/>
          </a:buClr>
          <a:buSzPct val="120000"/>
          <a:buFont typeface="Arial" charset="0"/>
          <a:buChar char="•"/>
          <a:tabLst/>
          <a:defRPr kumimoji="0" lang="es-ES" sz="2300" b="0" i="0" u="none" strike="noStrike" cap="none" normalizeH="0" baseline="30000" smtClean="0">
            <a:ln>
              <a:noFill/>
            </a:ln>
            <a:solidFill>
              <a:srgbClr val="006A9A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2_I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85daa2e-53d8-4475-82b8-9c7d25324e34">ACER-2015-17136</_dlc_DocId>
    <_dlc_DocIdUrl xmlns="985daa2e-53d8-4475-82b8-9c7d25324e34">
      <Url>http://s-do-prod-ap/en/Gas/Regional_%20Intiatives/South_GRI/24th%20IG%20meeting/_layouts/DocIdRedir.aspx?ID=ACER-2015-17136</Url>
      <Description>ACER-2015-17136</Description>
    </_dlc_DocIdUrl>
    <ACER_Abstract xmlns="985daa2e-53d8-4475-82b8-9c7d25324e3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20E85934C8EB4E901B72A769FA0D2E" ma:contentTypeVersion="20" ma:contentTypeDescription="Create a new document." ma:contentTypeScope="" ma:versionID="479992f5ac4c9a7a49603e66b999662e">
  <xsd:schema xmlns:xsd="http://www.w3.org/2001/XMLSchema" xmlns:xs="http://www.w3.org/2001/XMLSchema" xmlns:p="http://schemas.microsoft.com/office/2006/metadata/properties" xmlns:ns2="985daa2e-53d8-4475-82b8-9c7d25324e34" targetNamespace="http://schemas.microsoft.com/office/2006/metadata/properties" ma:root="true" ma:fieldsID="35efc3e5b9c61b0dc7b50a186a6c1079" ns2:_="">
    <xsd:import namespace="985daa2e-53d8-4475-82b8-9c7d25324e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58E17D5-E4E8-4F3D-8038-1BADB046816F}"/>
</file>

<file path=customXml/itemProps2.xml><?xml version="1.0" encoding="utf-8"?>
<ds:datastoreItem xmlns:ds="http://schemas.openxmlformats.org/officeDocument/2006/customXml" ds:itemID="{D3E68ED5-4ED5-40A4-BD7D-9B9C916B5BAB}"/>
</file>

<file path=customXml/itemProps3.xml><?xml version="1.0" encoding="utf-8"?>
<ds:datastoreItem xmlns:ds="http://schemas.openxmlformats.org/officeDocument/2006/customXml" ds:itemID="{682ADE98-B2D8-4ACD-8E95-844E899AA725}"/>
</file>

<file path=customXml/itemProps4.xml><?xml version="1.0" encoding="utf-8"?>
<ds:datastoreItem xmlns:ds="http://schemas.openxmlformats.org/officeDocument/2006/customXml" ds:itemID="{9485786E-226F-4253-90B8-5C2CEABD9749}"/>
</file>

<file path=docProps/app.xml><?xml version="1.0" encoding="utf-8"?>
<Properties xmlns="http://schemas.openxmlformats.org/officeDocument/2006/extended-properties" xmlns:vt="http://schemas.openxmlformats.org/officeDocument/2006/docPropsVTypes">
  <Template>PLANTILLA NUEVA</Template>
  <TotalTime>7815</TotalTime>
  <Words>659</Words>
  <Application>Microsoft Office PowerPoint</Application>
  <PresentationFormat>Presentación en pantalla (4:3)</PresentationFormat>
  <Paragraphs>72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5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PLANTILLA NUEVA</vt:lpstr>
      <vt:lpstr>Indice</vt:lpstr>
      <vt:lpstr>I</vt:lpstr>
      <vt:lpstr>1_I</vt:lpstr>
      <vt:lpstr>2_I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Enagas, S.A.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ext92206</dc:creator>
  <cp:lastModifiedBy>Enagas</cp:lastModifiedBy>
  <cp:revision>792</cp:revision>
  <cp:lastPrinted>2013-09-16T13:32:32Z</cp:lastPrinted>
  <dcterms:created xsi:type="dcterms:W3CDTF">2011-10-18T14:44:19Z</dcterms:created>
  <dcterms:modified xsi:type="dcterms:W3CDTF">2013-09-23T06:35:39Z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0x0101009C20E85934C8EB4E901B72A769FA0D2E</vt:lpwstr>
  </property>
  <property fmtid="{D5CDD505-2E9C-101B-9397-08002B2CF9AE}" pid="3" name="_dlc_DocIdItemGuid">
    <vt:lpwstr>986411a4-af39-4271-a174-0022efca0a60</vt:lpwstr>
  </property>
</Properties>
</file>