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Lst>
  <p:notesMasterIdLst>
    <p:notesMasterId r:id="rId10"/>
  </p:notesMasterIdLst>
  <p:handoutMasterIdLst>
    <p:handoutMasterId r:id="rId11"/>
  </p:handoutMasterIdLst>
  <p:sldIdLst>
    <p:sldId id="323" r:id="rId2"/>
    <p:sldId id="415" r:id="rId3"/>
    <p:sldId id="430" r:id="rId4"/>
    <p:sldId id="431" r:id="rId5"/>
    <p:sldId id="434" r:id="rId6"/>
    <p:sldId id="435" r:id="rId7"/>
    <p:sldId id="433" r:id="rId8"/>
    <p:sldId id="429" r:id="rId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EB7A3B"/>
    <a:srgbClr val="FFDF3B"/>
    <a:srgbClr val="B4D13B"/>
    <a:srgbClr val="666666"/>
    <a:srgbClr val="2A3C82"/>
    <a:srgbClr val="C73735"/>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20" autoAdjust="0"/>
    <p:restoredTop sz="94494" autoAdjust="0"/>
  </p:normalViewPr>
  <p:slideViewPr>
    <p:cSldViewPr>
      <p:cViewPr varScale="1">
        <p:scale>
          <a:sx n="110" d="100"/>
          <a:sy n="110" d="100"/>
        </p:scale>
        <p:origin x="-1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763B9828-F396-4F9E-B069-A8D1793074A8}" type="datetime1">
              <a:rPr lang="fr-FR"/>
              <a:pPr>
                <a:defRPr/>
              </a:pPr>
              <a:t>19/09/2013</a:t>
            </a:fld>
            <a:endParaRPr lang="fr-BE"/>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E358A97-C771-4979-B5C8-6E27B9E84EB3}" type="slidenum">
              <a:rPr lang="fr-BE"/>
              <a:pPr>
                <a:defRPr/>
              </a:pPr>
              <a:t>‹N°›</a:t>
            </a:fld>
            <a:endParaRPr lang="fr-BE"/>
          </a:p>
        </p:txBody>
      </p:sp>
    </p:spTree>
    <p:extLst>
      <p:ext uri="{BB962C8B-B14F-4D97-AF65-F5344CB8AC3E}">
        <p14:creationId xmlns:p14="http://schemas.microsoft.com/office/powerpoint/2010/main" xmlns="" val="762233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596F050-1A71-4D81-9307-008A8FADCEC4}" type="datetime1">
              <a:rPr lang="fr-FR"/>
              <a:pPr>
                <a:defRPr/>
              </a:pPr>
              <a:t>19/09/2013</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BE" noProof="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21246ECD-28FD-4D76-BE70-A40696CCF95C}" type="slidenum">
              <a:rPr lang="fr-BE"/>
              <a:pPr>
                <a:defRPr/>
              </a:pPr>
              <a:t>‹N°›</a:t>
            </a:fld>
            <a:endParaRPr lang="fr-BE"/>
          </a:p>
        </p:txBody>
      </p:sp>
    </p:spTree>
    <p:extLst>
      <p:ext uri="{BB962C8B-B14F-4D97-AF65-F5344CB8AC3E}">
        <p14:creationId xmlns:p14="http://schemas.microsoft.com/office/powerpoint/2010/main" xmlns="" val="18921959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919163" y="742950"/>
            <a:ext cx="4965700" cy="3724275"/>
          </a:xfrm>
          <a:noFill/>
          <a:ln>
            <a:solidFill>
              <a:srgbClr val="000000"/>
            </a:solidFill>
            <a:miter lim="800000"/>
            <a:headEnd/>
            <a:tailEnd/>
          </a:ln>
        </p:spPr>
      </p:sp>
      <p:sp>
        <p:nvSpPr>
          <p:cNvPr id="15363" name="Rectangle 3"/>
          <p:cNvSpPr>
            <a:spLocks noGrp="1"/>
          </p:cNvSpPr>
          <p:nvPr>
            <p:ph type="body" idx="1"/>
          </p:nvPr>
        </p:nvSpPr>
        <p:spPr bwMode="auto">
          <a:xfrm>
            <a:off x="679450" y="4716463"/>
            <a:ext cx="5438775" cy="4467225"/>
          </a:xfrm>
          <a:noFill/>
        </p:spPr>
        <p:txBody>
          <a:bodyPr/>
          <a:lstStyle/>
          <a:p>
            <a:pPr>
              <a:buFontTx/>
              <a:buChar char="•"/>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ndParaRPr>
          </a:p>
        </p:txBody>
      </p:sp>
      <p:pic>
        <p:nvPicPr>
          <p:cNvPr id="6" name="Picture 17"/>
          <p:cNvPicPr>
            <a:picLocks noChangeAspect="1" noChangeArrowheads="1"/>
          </p:cNvPicPr>
          <p:nvPr userDrawn="1"/>
        </p:nvPicPr>
        <p:blipFill>
          <a:blip r:embed="rId2" cstate="print"/>
          <a:srcRect/>
          <a:stretch>
            <a:fillRect/>
          </a:stretch>
        </p:blipFill>
        <p:spPr bwMode="auto">
          <a:xfrm>
            <a:off x="34925" y="6308725"/>
            <a:ext cx="496888" cy="549275"/>
          </a:xfrm>
          <a:prstGeom prst="rect">
            <a:avLst/>
          </a:prstGeom>
          <a:noFill/>
          <a:ln w="9525">
            <a:noFill/>
            <a:miter lim="800000"/>
            <a:headEnd/>
            <a:tailEnd/>
          </a:ln>
        </p:spPr>
      </p:pic>
      <p:sp>
        <p:nvSpPr>
          <p:cNvPr id="7" name="Text Box 12"/>
          <p:cNvSpPr txBox="1">
            <a:spLocks noChangeArrowheads="1"/>
          </p:cNvSpPr>
          <p:nvPr userDrawn="1"/>
        </p:nvSpPr>
        <p:spPr bwMode="auto">
          <a:xfrm>
            <a:off x="312738" y="6591300"/>
            <a:ext cx="946894" cy="244475"/>
          </a:xfrm>
          <a:prstGeom prst="rect">
            <a:avLst/>
          </a:prstGeom>
          <a:noFill/>
          <a:ln>
            <a:noFill/>
          </a:ln>
          <a:effectLst>
            <a:outerShdw dist="12700" dir="10800000" algn="ctr" rotWithShape="0">
              <a:srgbClr val="EB7A3B"/>
            </a:outerShdw>
          </a:effectLs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defRPr/>
            </a:pPr>
            <a:r>
              <a:rPr lang="en-US" sz="1000" b="1" dirty="0" smtClean="0">
                <a:solidFill>
                  <a:srgbClr val="5F5F5F"/>
                </a:solidFill>
                <a:latin typeface="Calibri" pitchFamily="34" charset="0"/>
                <a:cs typeface="Arial" charset="0"/>
              </a:rPr>
              <a:t>GRIP South</a:t>
            </a: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en-US" smtClean="0"/>
              <a:t>Click to edit Master title style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smtClean="0"/>
          </a:p>
        </p:txBody>
      </p:sp>
      <p:sp>
        <p:nvSpPr>
          <p:cNvPr id="9" name="Espace réservé du numéro de diapositive 5"/>
          <p:cNvSpPr>
            <a:spLocks noGrp="1"/>
          </p:cNvSpPr>
          <p:nvPr>
            <p:ph type="sldNum" sz="quarter" idx="12"/>
          </p:nvPr>
        </p:nvSpPr>
        <p:spPr/>
        <p:txBody>
          <a:bodyPr/>
          <a:lstStyle>
            <a:lvl1pPr>
              <a:defRPr/>
            </a:lvl1pPr>
          </a:lstStyle>
          <a:p>
            <a:pPr>
              <a:defRPr/>
            </a:pPr>
            <a:fld id="{1DEB41A7-EA13-4C9E-A439-EB6344A6518B}" type="slidenum">
              <a:rPr lang="fr-BE"/>
              <a:pPr>
                <a:defRPr/>
              </a:pPr>
              <a:t>‹N°›</a:t>
            </a:fld>
            <a:endParaRPr lang="fr-BE"/>
          </a:p>
        </p:txBody>
      </p:sp>
      <p:grpSp>
        <p:nvGrpSpPr>
          <p:cNvPr id="1028" name="Group 4"/>
          <p:cNvGrpSpPr>
            <a:grpSpLocks noChangeAspect="1"/>
          </p:cNvGrpSpPr>
          <p:nvPr userDrawn="1"/>
        </p:nvGrpSpPr>
        <p:grpSpPr bwMode="auto">
          <a:xfrm>
            <a:off x="2484438" y="6237288"/>
            <a:ext cx="3744912" cy="458787"/>
            <a:chOff x="1565" y="3929"/>
            <a:chExt cx="2359" cy="289"/>
          </a:xfrm>
        </p:grpSpPr>
        <p:sp>
          <p:nvSpPr>
            <p:cNvPr id="1027" name="AutoShape 3"/>
            <p:cNvSpPr>
              <a:spLocks noChangeAspect="1" noChangeArrowheads="1" noTextEdit="1"/>
            </p:cNvSpPr>
            <p:nvPr userDrawn="1"/>
          </p:nvSpPr>
          <p:spPr bwMode="auto">
            <a:xfrm>
              <a:off x="1565" y="3929"/>
              <a:ext cx="2359" cy="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userDrawn="1"/>
          </p:nvPicPr>
          <p:blipFill>
            <a:blip r:embed="rId3" cstate="print"/>
            <a:srcRect/>
            <a:stretch>
              <a:fillRect/>
            </a:stretch>
          </p:blipFill>
          <p:spPr bwMode="auto">
            <a:xfrm>
              <a:off x="1565" y="3929"/>
              <a:ext cx="371" cy="289"/>
            </a:xfrm>
            <a:prstGeom prst="rect">
              <a:avLst/>
            </a:prstGeom>
            <a:noFill/>
            <a:ln w="9525">
              <a:noFill/>
              <a:miter lim="800000"/>
              <a:headEnd/>
              <a:tailEnd/>
            </a:ln>
          </p:spPr>
        </p:pic>
        <p:pic>
          <p:nvPicPr>
            <p:cNvPr id="1030" name="Picture 6"/>
            <p:cNvPicPr>
              <a:picLocks noChangeAspect="1" noChangeArrowheads="1"/>
            </p:cNvPicPr>
            <p:nvPr userDrawn="1"/>
          </p:nvPicPr>
          <p:blipFill>
            <a:blip r:embed="rId4" cstate="print"/>
            <a:srcRect/>
            <a:stretch>
              <a:fillRect/>
            </a:stretch>
          </p:blipFill>
          <p:spPr bwMode="auto">
            <a:xfrm>
              <a:off x="2928" y="3967"/>
              <a:ext cx="996" cy="168"/>
            </a:xfrm>
            <a:prstGeom prst="rect">
              <a:avLst/>
            </a:prstGeom>
            <a:noFill/>
            <a:ln w="9525">
              <a:noFill/>
              <a:miter lim="800000"/>
              <a:headEnd/>
              <a:tailEnd/>
            </a:ln>
          </p:spPr>
        </p:pic>
        <p:pic>
          <p:nvPicPr>
            <p:cNvPr id="1031" name="Picture 7"/>
            <p:cNvPicPr>
              <a:picLocks noChangeAspect="1" noChangeArrowheads="1"/>
            </p:cNvPicPr>
            <p:nvPr userDrawn="1"/>
          </p:nvPicPr>
          <p:blipFill>
            <a:blip r:embed="rId5" cstate="print"/>
            <a:srcRect/>
            <a:stretch>
              <a:fillRect/>
            </a:stretch>
          </p:blipFill>
          <p:spPr bwMode="auto">
            <a:xfrm>
              <a:off x="2109" y="3929"/>
              <a:ext cx="498" cy="218"/>
            </a:xfrm>
            <a:prstGeom prst="rect">
              <a:avLst/>
            </a:prstGeom>
            <a:noFill/>
            <a:ln w="9525">
              <a:noFill/>
              <a:miter lim="800000"/>
              <a:headEnd/>
              <a:tailEnd/>
            </a:ln>
          </p:spPr>
        </p:pic>
        <p:pic>
          <p:nvPicPr>
            <p:cNvPr id="1032" name="Picture 8"/>
            <p:cNvPicPr>
              <a:picLocks noChangeAspect="1" noChangeArrowheads="1"/>
            </p:cNvPicPr>
            <p:nvPr userDrawn="1"/>
          </p:nvPicPr>
          <p:blipFill>
            <a:blip r:embed="rId6" cstate="print"/>
            <a:srcRect/>
            <a:stretch>
              <a:fillRect/>
            </a:stretch>
          </p:blipFill>
          <p:spPr bwMode="auto">
            <a:xfrm>
              <a:off x="2791" y="3968"/>
              <a:ext cx="497" cy="171"/>
            </a:xfrm>
            <a:prstGeom prst="rect">
              <a:avLst/>
            </a:prstGeom>
            <a:noFill/>
            <a:ln w="9525">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975475" y="64484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66666"/>
                </a:solidFill>
                <a:latin typeface="Calibri" pitchFamily="34" charset="0"/>
                <a:cs typeface="Arial" charset="0"/>
              </a:defRPr>
            </a:lvl1pPr>
          </a:lstStyle>
          <a:p>
            <a:pPr>
              <a:defRPr/>
            </a:pPr>
            <a:fld id="{D3F3CAC3-A54E-42D1-AB8F-5621B679783D}"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5"/>
          <p:cNvGrpSpPr>
            <a:grpSpLocks/>
          </p:cNvGrpSpPr>
          <p:nvPr/>
        </p:nvGrpSpPr>
        <p:grpSpPr bwMode="auto">
          <a:xfrm>
            <a:off x="2195736" y="620688"/>
            <a:ext cx="5408613" cy="5505450"/>
            <a:chOff x="1462" y="617"/>
            <a:chExt cx="3407" cy="3468"/>
          </a:xfrm>
        </p:grpSpPr>
        <p:grpSp>
          <p:nvGrpSpPr>
            <p:cNvPr id="3080" name="Group 16"/>
            <p:cNvGrpSpPr>
              <a:grpSpLocks/>
            </p:cNvGrpSpPr>
            <p:nvPr/>
          </p:nvGrpSpPr>
          <p:grpSpPr bwMode="auto">
            <a:xfrm>
              <a:off x="1462" y="617"/>
              <a:ext cx="3407" cy="3468"/>
              <a:chOff x="1462" y="617"/>
              <a:chExt cx="3407" cy="3468"/>
            </a:xfrm>
          </p:grpSpPr>
          <p:sp>
            <p:nvSpPr>
              <p:cNvPr id="3091"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3092"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3093"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3094"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3095"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3096"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3097"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3098"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3099"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3100"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3101"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3102"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3103"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3104"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3105"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3106"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3107"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3108"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3109"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3110"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3111"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3112"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3113"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3114"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3115"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3116"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3117"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3118"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3119"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3120"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3121"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3122"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3123"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3124"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3125"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3126"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3127"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3128"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3129"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3130"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1"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2"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3"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4"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5"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36"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7"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8"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39"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0"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1"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42"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3"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4"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3145"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46"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3147"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8"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149"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3150"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3151"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3152"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3153"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3154"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3155"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3156"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7"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8"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3159"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3160"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3161"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3162"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3163"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4"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5"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6"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7"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3168"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3169"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3170"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3171"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3172"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3173"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4"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5"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3176"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3177"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78"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3179"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3180"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3181"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3182"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83"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4"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5"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186"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87"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3188"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3189"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3190"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91"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2"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3"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94"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3195"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6"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3197"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8"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9"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3200"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1"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3202"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3"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4"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5"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6"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3207"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3208"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3209"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10"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11"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3212"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213"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3214"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3215"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3216"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3217"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3218"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219"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0"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1"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3222"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3"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4"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3225"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3226"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3227"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3228"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3229"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30"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1"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2"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3233"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34"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3235"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3236"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3237"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8"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9"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0"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3241"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2"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3243"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4"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5"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6"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7"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3248"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9"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0"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1"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52"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3253"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3254"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3255"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3256"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3257"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3258"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59"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0"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1"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3262"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3263"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3264"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3081" name="Group 191"/>
            <p:cNvGrpSpPr>
              <a:grpSpLocks/>
            </p:cNvGrpSpPr>
            <p:nvPr/>
          </p:nvGrpSpPr>
          <p:grpSpPr bwMode="auto">
            <a:xfrm>
              <a:off x="1506" y="2520"/>
              <a:ext cx="1130" cy="1251"/>
              <a:chOff x="4560" y="2928"/>
              <a:chExt cx="1130" cy="1251"/>
            </a:xfrm>
          </p:grpSpPr>
          <p:sp>
            <p:nvSpPr>
              <p:cNvPr id="3082"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3"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4"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5"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6"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7"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8"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9"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90"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sp>
        <p:nvSpPr>
          <p:cNvPr id="3075" name="Title 4"/>
          <p:cNvSpPr>
            <a:spLocks noGrp="1"/>
          </p:cNvSpPr>
          <p:nvPr>
            <p:ph type="ctrTitle" idx="4294967295"/>
          </p:nvPr>
        </p:nvSpPr>
        <p:spPr bwMode="auto">
          <a:xfrm>
            <a:off x="900113" y="980728"/>
            <a:ext cx="7343775" cy="2160239"/>
          </a:xfrm>
          <a:prstGeom prst="rect">
            <a:avLst/>
          </a:prstGeom>
          <a:ln>
            <a:miter lim="800000"/>
            <a:headEnd/>
            <a:tailEnd/>
          </a:ln>
          <a:effectLst>
            <a:outerShdw dist="35921" dir="2700000" algn="ctr" rotWithShape="0">
              <a:srgbClr val="EB7A3B"/>
            </a:outerShdw>
          </a:effectLst>
        </p:spPr>
        <p:txBody>
          <a:bodyPr/>
          <a:lstStyle/>
          <a:p>
            <a:pPr eaLnBrk="1" hangingPunct="1">
              <a:defRPr/>
            </a:pP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b="1" dirty="0" smtClean="0">
                <a:solidFill>
                  <a:srgbClr val="5F5F5F"/>
                </a:solidFill>
                <a:latin typeface="Calibri" pitchFamily="34" charset="0"/>
              </a:rPr>
              <a:t>South Region</a:t>
            </a:r>
          </a:p>
        </p:txBody>
      </p:sp>
      <p:pic>
        <p:nvPicPr>
          <p:cNvPr id="3076" name="Picture 2" descr="ENTSOG_LOGO_001.png"/>
          <p:cNvPicPr>
            <a:picLocks noChangeAspect="1" noChangeArrowheads="1"/>
          </p:cNvPicPr>
          <p:nvPr/>
        </p:nvPicPr>
        <p:blipFill>
          <a:blip r:embed="rId3" cstate="print"/>
          <a:srcRect/>
          <a:stretch>
            <a:fillRect/>
          </a:stretch>
        </p:blipFill>
        <p:spPr bwMode="auto">
          <a:xfrm>
            <a:off x="7380312" y="6165304"/>
            <a:ext cx="1000125" cy="571500"/>
          </a:xfrm>
          <a:prstGeom prst="rect">
            <a:avLst/>
          </a:prstGeom>
          <a:noFill/>
          <a:ln w="9525">
            <a:noFill/>
            <a:miter lim="800000"/>
            <a:headEnd/>
            <a:tailEnd/>
          </a:ln>
        </p:spPr>
      </p:pic>
      <p:sp>
        <p:nvSpPr>
          <p:cNvPr id="3077" name="Title 4"/>
          <p:cNvSpPr>
            <a:spLocks/>
          </p:cNvSpPr>
          <p:nvPr/>
        </p:nvSpPr>
        <p:spPr bwMode="auto">
          <a:xfrm>
            <a:off x="900113" y="1196752"/>
            <a:ext cx="7343775" cy="935980"/>
          </a:xfrm>
          <a:prstGeom prst="rect">
            <a:avLst/>
          </a:prstGeom>
          <a:noFill/>
          <a:ln w="9525">
            <a:noFill/>
            <a:miter lim="800000"/>
            <a:headEnd/>
            <a:tailEnd/>
          </a:ln>
        </p:spPr>
        <p:txBody>
          <a:bodyPr/>
          <a:lstStyle/>
          <a:p>
            <a:pPr algn="ctr"/>
            <a:r>
              <a:rPr lang="en-GB" sz="4400" b="1" dirty="0">
                <a:solidFill>
                  <a:srgbClr val="2A3F82"/>
                </a:solidFill>
                <a:latin typeface="Calibri" pitchFamily="34" charset="0"/>
              </a:rPr>
              <a:t>Gas Regional Investment Plans</a:t>
            </a:r>
          </a:p>
        </p:txBody>
      </p:sp>
      <p:sp>
        <p:nvSpPr>
          <p:cNvPr id="3078"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3079" name="Sous-titre 2"/>
          <p:cNvSpPr txBox="1">
            <a:spLocks/>
          </p:cNvSpPr>
          <p:nvPr/>
        </p:nvSpPr>
        <p:spPr bwMode="auto">
          <a:xfrm>
            <a:off x="3347864" y="4797152"/>
            <a:ext cx="5327650" cy="590550"/>
          </a:xfrm>
          <a:prstGeom prst="rect">
            <a:avLst/>
          </a:prstGeom>
          <a:noFill/>
          <a:ln w="9525">
            <a:noFill/>
            <a:miter lim="800000"/>
            <a:headEnd/>
            <a:tailEnd/>
          </a:ln>
          <a:effectLst>
            <a:outerShdw dist="28398" dir="1593903" algn="ctr" rotWithShape="0">
              <a:schemeClr val="tx1"/>
            </a:outerShdw>
          </a:effectLst>
        </p:spPr>
        <p:txBody>
          <a:bodyPr/>
          <a:lstStyle/>
          <a:p>
            <a:pPr algn="ctr" eaLnBrk="0" hangingPunct="0">
              <a:spcBef>
                <a:spcPct val="20000"/>
              </a:spcBef>
              <a:buFont typeface="Arial" charset="0"/>
              <a:buNone/>
              <a:defRPr/>
            </a:pPr>
            <a:r>
              <a:rPr lang="en-GB" sz="3000" dirty="0" smtClean="0">
                <a:solidFill>
                  <a:srgbClr val="5F5F5F"/>
                </a:solidFill>
                <a:latin typeface="Calibri" pitchFamily="34" charset="0"/>
              </a:rPr>
              <a:t>SGRI </a:t>
            </a:r>
            <a:r>
              <a:rPr lang="en-GB" sz="3000" dirty="0">
                <a:solidFill>
                  <a:srgbClr val="5F5F5F"/>
                </a:solidFill>
                <a:latin typeface="Calibri" pitchFamily="34" charset="0"/>
              </a:rPr>
              <a:t>– </a:t>
            </a:r>
            <a:r>
              <a:rPr lang="en-GB" sz="3000" dirty="0" smtClean="0">
                <a:solidFill>
                  <a:srgbClr val="5F5F5F"/>
                </a:solidFill>
                <a:latin typeface="Calibri" pitchFamily="34" charset="0"/>
              </a:rPr>
              <a:t>23 September2013</a:t>
            </a:r>
            <a:endParaRPr lang="en-GB" sz="3000" dirty="0">
              <a:solidFill>
                <a:srgbClr val="5F5F5F"/>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bwMode="auto">
          <a:xfrm>
            <a:off x="468313" y="0"/>
            <a:ext cx="8229600" cy="868363"/>
          </a:xfrm>
          <a:prstGeom prst="rect">
            <a:avLst/>
          </a:prstGeom>
          <a:noFill/>
          <a:ln>
            <a:miter lim="800000"/>
            <a:headEnd/>
            <a:tailEnd/>
          </a:ln>
        </p:spPr>
        <p:txBody>
          <a:bodyPr/>
          <a:lstStyle/>
          <a:p>
            <a:pPr eaLnBrk="1" hangingPunct="1"/>
            <a:r>
              <a:rPr lang="en-GB" sz="3600" b="1" dirty="0" smtClean="0">
                <a:solidFill>
                  <a:schemeClr val="accent1">
                    <a:lumMod val="75000"/>
                  </a:schemeClr>
                </a:solidFill>
                <a:latin typeface="Calibri" pitchFamily="34" charset="0"/>
              </a:rPr>
              <a:t>GRIP South </a:t>
            </a:r>
            <a:br>
              <a:rPr lang="en-GB" sz="3600" b="1" dirty="0" smtClean="0">
                <a:solidFill>
                  <a:schemeClr val="accent1">
                    <a:lumMod val="75000"/>
                  </a:schemeClr>
                </a:solidFill>
                <a:latin typeface="Calibri" pitchFamily="34" charset="0"/>
              </a:rPr>
            </a:br>
            <a:r>
              <a:rPr lang="en-GB" sz="3600" b="1" dirty="0" smtClean="0">
                <a:solidFill>
                  <a:schemeClr val="accent1">
                    <a:lumMod val="75000"/>
                  </a:schemeClr>
                </a:solidFill>
                <a:latin typeface="Calibri" pitchFamily="34" charset="0"/>
              </a:rPr>
              <a:t>Index</a:t>
            </a:r>
            <a:endParaRPr lang="en-GB" sz="3400" b="1" dirty="0" smtClean="0">
              <a:solidFill>
                <a:schemeClr val="accent1">
                  <a:lumMod val="75000"/>
                </a:schemeClr>
              </a:solidFill>
              <a:latin typeface="Calibri" pitchFamily="34" charset="0"/>
              <a:cs typeface="Arial" charset="0"/>
            </a:endParaRPr>
          </a:p>
        </p:txBody>
      </p:sp>
      <p:sp>
        <p:nvSpPr>
          <p:cNvPr id="4099"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504059E5-34A3-4DC0-B2D6-FBE15F14D942}" type="slidenum">
              <a:rPr lang="en-GB" sz="1400">
                <a:solidFill>
                  <a:srgbClr val="666666"/>
                </a:solidFill>
                <a:latin typeface="Calibri" pitchFamily="34" charset="0"/>
              </a:rPr>
              <a:pPr algn="r"/>
              <a:t>2</a:t>
            </a:fld>
            <a:endParaRPr lang="en-GB" sz="1400">
              <a:solidFill>
                <a:srgbClr val="666666"/>
              </a:solidFill>
              <a:latin typeface="Calibri" pitchFamily="34" charset="0"/>
            </a:endParaRPr>
          </a:p>
        </p:txBody>
      </p:sp>
      <p:sp>
        <p:nvSpPr>
          <p:cNvPr id="194564" name="Espace réservé du contenu 2"/>
          <p:cNvSpPr txBox="1">
            <a:spLocks/>
          </p:cNvSpPr>
          <p:nvPr/>
        </p:nvSpPr>
        <p:spPr bwMode="auto">
          <a:xfrm>
            <a:off x="539750" y="1484313"/>
            <a:ext cx="8353425" cy="3168650"/>
          </a:xfrm>
          <a:prstGeom prst="rect">
            <a:avLst/>
          </a:prstGeom>
          <a:noFill/>
          <a:ln w="9525">
            <a:noFill/>
            <a:miter lim="800000"/>
            <a:headEnd/>
            <a:tailEnd/>
          </a:ln>
        </p:spPr>
        <p:txBody>
          <a:bodyPr/>
          <a:lstStyle/>
          <a:p>
            <a:pPr marL="534988" lvl="1" indent="-354013">
              <a:spcBef>
                <a:spcPct val="10000"/>
              </a:spcBef>
              <a:defRPr/>
            </a:pPr>
            <a:r>
              <a:rPr lang="en-GB" sz="2800" b="1" dirty="0">
                <a:solidFill>
                  <a:schemeClr val="tx2">
                    <a:lumMod val="60000"/>
                    <a:lumOff val="40000"/>
                  </a:schemeClr>
                </a:solidFill>
                <a:latin typeface="Calibri" pitchFamily="34" charset="0"/>
              </a:rPr>
              <a:t>	</a:t>
            </a:r>
            <a:endParaRPr lang="en-GB" sz="2800" b="1" dirty="0" smtClean="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Perimeter / objectives</a:t>
            </a: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Methodology / Content</a:t>
            </a:r>
            <a:endParaRPr lang="en-GB" sz="3200" b="1" dirty="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Planning</a:t>
            </a: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342900" indent="-342900">
              <a:spcBef>
                <a:spcPct val="10000"/>
              </a:spcBef>
              <a:buFont typeface="Arial" charset="0"/>
              <a:buNone/>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7"/>
          <p:cNvPicPr>
            <a:picLocks noChangeAspect="1" noChangeArrowheads="1"/>
          </p:cNvPicPr>
          <p:nvPr/>
        </p:nvPicPr>
        <p:blipFill>
          <a:blip r:embed="rId3" cstate="print"/>
          <a:srcRect/>
          <a:stretch>
            <a:fillRect/>
          </a:stretch>
        </p:blipFill>
        <p:spPr bwMode="auto">
          <a:xfrm>
            <a:off x="7092825" y="4869011"/>
            <a:ext cx="1871663" cy="15843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1035" t="17636" r="17406" b="11806"/>
          <a:stretch>
            <a:fillRect/>
          </a:stretch>
        </p:blipFill>
        <p:spPr bwMode="auto">
          <a:xfrm>
            <a:off x="6876256" y="116632"/>
            <a:ext cx="2088232" cy="1772816"/>
          </a:xfrm>
          <a:prstGeom prst="rect">
            <a:avLst/>
          </a:prstGeom>
          <a:noFill/>
          <a:ln w="38100" cmpd="dbl">
            <a:solidFill>
              <a:srgbClr val="B2B2B2"/>
            </a:solidFill>
            <a:miter lim="800000"/>
            <a:headEnd/>
            <a:tailEnd/>
          </a:ln>
        </p:spPr>
      </p:pic>
      <p:sp>
        <p:nvSpPr>
          <p:cNvPr id="157708" name="Oval 12"/>
          <p:cNvSpPr>
            <a:spLocks noChangeArrowheads="1"/>
          </p:cNvSpPr>
          <p:nvPr/>
        </p:nvSpPr>
        <p:spPr bwMode="auto">
          <a:xfrm>
            <a:off x="2627313" y="2205038"/>
            <a:ext cx="215900" cy="215900"/>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7173" name="Title 1"/>
          <p:cNvSpPr>
            <a:spLocks/>
          </p:cNvSpPr>
          <p:nvPr/>
        </p:nvSpPr>
        <p:spPr bwMode="auto">
          <a:xfrm>
            <a:off x="0" y="0"/>
            <a:ext cx="9144000" cy="868363"/>
          </a:xfrm>
          <a:prstGeom prst="rect">
            <a:avLst/>
          </a:prstGeom>
          <a:noFill/>
          <a:ln w="9525">
            <a:noFill/>
            <a:miter lim="800000"/>
            <a:headEnd/>
            <a:tailEnd/>
          </a:ln>
        </p:spPr>
        <p:txBody>
          <a:bodyPr/>
          <a:lstStyle/>
          <a:p>
            <a:pPr algn="ctr" eaLnBrk="0" hangingPunct="0"/>
            <a:r>
              <a:rPr lang="en-US" sz="3200" b="1" dirty="0" smtClean="0">
                <a:solidFill>
                  <a:srgbClr val="2A3F82"/>
                </a:solidFill>
                <a:latin typeface="Calibri" pitchFamily="34" charset="0"/>
              </a:rPr>
              <a:t>Perimeter /Objectives</a:t>
            </a:r>
            <a:endParaRPr lang="en-US" sz="3200" b="1" dirty="0">
              <a:solidFill>
                <a:srgbClr val="2A3F82"/>
              </a:solidFill>
              <a:latin typeface="Calibri" pitchFamily="34" charset="0"/>
            </a:endParaRPr>
          </a:p>
        </p:txBody>
      </p:sp>
      <p:sp>
        <p:nvSpPr>
          <p:cNvPr id="17" name="Espace réservé du contenu 2"/>
          <p:cNvSpPr txBox="1">
            <a:spLocks/>
          </p:cNvSpPr>
          <p:nvPr/>
        </p:nvSpPr>
        <p:spPr bwMode="auto">
          <a:xfrm>
            <a:off x="251520" y="548680"/>
            <a:ext cx="6768752" cy="3816424"/>
          </a:xfrm>
          <a:prstGeom prst="rect">
            <a:avLst/>
          </a:prstGeom>
          <a:noFill/>
          <a:ln w="9525">
            <a:noFill/>
            <a:miter lim="800000"/>
            <a:headEnd/>
            <a:tailEnd/>
          </a:ln>
        </p:spPr>
        <p:txBody>
          <a:bodyPr/>
          <a:lstStyle/>
          <a:p>
            <a:pPr marL="77788" indent="-354013">
              <a:spcBef>
                <a:spcPct val="10000"/>
              </a:spcBef>
              <a:buFont typeface="Wingdings" pitchFamily="2" charset="2"/>
              <a:buChar char="Ø"/>
              <a:defRPr/>
            </a:pPr>
            <a:r>
              <a:rPr lang="en-GB" sz="2800" b="1" dirty="0" smtClean="0">
                <a:solidFill>
                  <a:schemeClr val="accent1">
                    <a:lumMod val="75000"/>
                  </a:schemeClr>
                </a:solidFill>
                <a:latin typeface="Calibri" pitchFamily="34" charset="0"/>
              </a:rPr>
              <a:t>3 Countries (FR, SP, PT) and 4 TSOs </a:t>
            </a:r>
          </a:p>
          <a:p>
            <a:pPr marL="77788" indent="-354013">
              <a:spcBef>
                <a:spcPct val="10000"/>
              </a:spcBef>
              <a:buFont typeface="Wingdings" pitchFamily="2" charset="2"/>
              <a:buChar char="Ø"/>
              <a:defRPr/>
            </a:pPr>
            <a:r>
              <a:rPr lang="en-GB" sz="2800" b="1" dirty="0" smtClean="0">
                <a:solidFill>
                  <a:schemeClr val="accent1">
                    <a:lumMod val="75000"/>
                  </a:schemeClr>
                </a:solidFill>
                <a:latin typeface="Calibri" pitchFamily="34" charset="0"/>
              </a:rPr>
              <a:t>Main </a:t>
            </a:r>
            <a:r>
              <a:rPr lang="en-GB" sz="2800" b="1" dirty="0">
                <a:solidFill>
                  <a:schemeClr val="accent1">
                    <a:lumMod val="75000"/>
                  </a:schemeClr>
                </a:solidFill>
                <a:latin typeface="Calibri" pitchFamily="34" charset="0"/>
              </a:rPr>
              <a:t>drivers/objectives </a:t>
            </a:r>
            <a:endParaRPr lang="en-GB" sz="2400" b="1" dirty="0">
              <a:solidFill>
                <a:schemeClr val="tx2">
                  <a:lumMod val="60000"/>
                  <a:lumOff val="40000"/>
                </a:schemeClr>
              </a:solidFill>
              <a:latin typeface="Calibri" pitchFamily="34" charset="0"/>
            </a:endParaRPr>
          </a:p>
          <a:p>
            <a:pPr marL="77788" indent="-354013">
              <a:spcBef>
                <a:spcPct val="10000"/>
              </a:spcBef>
              <a:buFont typeface="Arial" pitchFamily="34" charset="0"/>
              <a:buChar char="•"/>
              <a:defRPr/>
            </a:pPr>
            <a:r>
              <a:rPr lang="en-GB" sz="2400" b="1" dirty="0">
                <a:solidFill>
                  <a:schemeClr val="tx2">
                    <a:lumMod val="60000"/>
                    <a:lumOff val="40000"/>
                  </a:schemeClr>
                </a:solidFill>
                <a:latin typeface="Calibri" pitchFamily="34" charset="0"/>
              </a:rPr>
              <a:t>Complementing EU-TYNDP </a:t>
            </a:r>
            <a:endParaRPr lang="en-GB" sz="2400" b="1" dirty="0" smtClean="0">
              <a:solidFill>
                <a:schemeClr val="tx2">
                  <a:lumMod val="60000"/>
                  <a:lumOff val="40000"/>
                </a:schemeClr>
              </a:solidFill>
              <a:latin typeface="Calibri" pitchFamily="34" charset="0"/>
            </a:endParaRPr>
          </a:p>
          <a:p>
            <a:pPr marL="77788" indent="-354013">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Consistent </a:t>
            </a:r>
            <a:r>
              <a:rPr lang="en-GB" sz="2400" b="1" dirty="0">
                <a:solidFill>
                  <a:schemeClr val="tx2">
                    <a:lumMod val="60000"/>
                    <a:lumOff val="40000"/>
                  </a:schemeClr>
                </a:solidFill>
                <a:latin typeface="Calibri" pitchFamily="34" charset="0"/>
              </a:rPr>
              <a:t>with National Plans </a:t>
            </a:r>
          </a:p>
          <a:p>
            <a:pPr marL="77788" indent="-354013">
              <a:spcBef>
                <a:spcPct val="10000"/>
              </a:spcBef>
              <a:buFont typeface="Arial" pitchFamily="34" charset="0"/>
              <a:buChar char="•"/>
              <a:defRPr/>
            </a:pPr>
            <a:r>
              <a:rPr lang="en-GB" sz="2400" b="1" dirty="0">
                <a:solidFill>
                  <a:schemeClr val="tx2">
                    <a:lumMod val="60000"/>
                    <a:lumOff val="40000"/>
                  </a:schemeClr>
                </a:solidFill>
                <a:latin typeface="Calibri" pitchFamily="34" charset="0"/>
              </a:rPr>
              <a:t>Taking into account </a:t>
            </a:r>
            <a:r>
              <a:rPr lang="en-GB" sz="2400" b="1" dirty="0" smtClean="0">
                <a:solidFill>
                  <a:schemeClr val="tx2">
                    <a:lumMod val="60000"/>
                    <a:lumOff val="40000"/>
                  </a:schemeClr>
                </a:solidFill>
                <a:latin typeface="Calibri" pitchFamily="34" charset="0"/>
              </a:rPr>
              <a:t>feedbacks received on GRIPs:</a:t>
            </a:r>
            <a:endParaRPr lang="en-GB" sz="2400" b="1" dirty="0">
              <a:solidFill>
                <a:schemeClr val="tx2">
                  <a:lumMod val="60000"/>
                  <a:lumOff val="40000"/>
                </a:schemeClr>
              </a:solidFill>
              <a:latin typeface="Calibri" pitchFamily="34" charset="0"/>
            </a:endParaRPr>
          </a:p>
          <a:p>
            <a:pPr marL="534988" lvl="1" indent="-354013">
              <a:spcBef>
                <a:spcPct val="10000"/>
              </a:spcBef>
              <a:defRPr/>
            </a:pPr>
            <a:r>
              <a:rPr lang="en-GB" sz="2000" i="1" dirty="0" smtClean="0">
                <a:solidFill>
                  <a:srgbClr val="92D050"/>
                </a:solidFill>
                <a:latin typeface="Calibri" pitchFamily="34" charset="0"/>
                <a:sym typeface="Wingdings" pitchFamily="2" charset="2"/>
              </a:rPr>
              <a:t> More </a:t>
            </a:r>
            <a:r>
              <a:rPr lang="en-GB" sz="2000" i="1" dirty="0" smtClean="0">
                <a:solidFill>
                  <a:srgbClr val="92D050"/>
                </a:solidFill>
                <a:latin typeface="Calibri" pitchFamily="34" charset="0"/>
                <a:sym typeface="Wingdings" pitchFamily="2" charset="2"/>
              </a:rPr>
              <a:t>harmonization </a:t>
            </a:r>
            <a:r>
              <a:rPr lang="en-GB" sz="2000" i="1" dirty="0" smtClean="0">
                <a:solidFill>
                  <a:srgbClr val="92D050"/>
                </a:solidFill>
                <a:latin typeface="Calibri" pitchFamily="34" charset="0"/>
                <a:sym typeface="Wingdings" pitchFamily="2" charset="2"/>
              </a:rPr>
              <a:t>(with ENTSOG assistance)</a:t>
            </a:r>
          </a:p>
          <a:p>
            <a:pPr marL="534988" lvl="1" indent="-354013">
              <a:spcBef>
                <a:spcPct val="10000"/>
              </a:spcBef>
              <a:buFont typeface="Wingdings"/>
              <a:buChar char="à"/>
              <a:defRPr/>
            </a:pPr>
            <a:r>
              <a:rPr lang="en-GB" sz="2000" i="1" dirty="0" smtClean="0">
                <a:solidFill>
                  <a:srgbClr val="92D050"/>
                </a:solidFill>
                <a:latin typeface="Calibri" pitchFamily="34" charset="0"/>
              </a:rPr>
              <a:t>Improve </a:t>
            </a:r>
            <a:r>
              <a:rPr lang="en-GB" sz="2000" i="1" dirty="0" smtClean="0">
                <a:solidFill>
                  <a:srgbClr val="92D050"/>
                </a:solidFill>
                <a:latin typeface="Calibri" pitchFamily="34" charset="0"/>
              </a:rPr>
              <a:t>communication and consultation </a:t>
            </a:r>
            <a:endParaRPr lang="en-GB" sz="2000" i="1" dirty="0">
              <a:solidFill>
                <a:srgbClr val="92D050"/>
              </a:solidFill>
              <a:latin typeface="Calibri" pitchFamily="34" charset="0"/>
            </a:endParaRPr>
          </a:p>
          <a:p>
            <a:pPr marL="534988" lvl="1" indent="-354013">
              <a:spcBef>
                <a:spcPct val="10000"/>
              </a:spcBef>
              <a:buFont typeface="Wingdings"/>
              <a:buChar char="à"/>
              <a:defRPr/>
            </a:pPr>
            <a:r>
              <a:rPr lang="en-GB" sz="2000" i="1" dirty="0" smtClean="0">
                <a:solidFill>
                  <a:srgbClr val="92D050"/>
                </a:solidFill>
                <a:latin typeface="Calibri" pitchFamily="34" charset="0"/>
              </a:rPr>
              <a:t>More comprehensive approach on the system needs and remedies (projects) / TYNDP</a:t>
            </a:r>
          </a:p>
          <a:p>
            <a:pPr marL="534988" lvl="1" indent="-354013">
              <a:spcBef>
                <a:spcPct val="10000"/>
              </a:spcBef>
              <a:buFont typeface="Wingdings"/>
              <a:buChar char="à"/>
              <a:defRPr/>
            </a:pPr>
            <a:r>
              <a:rPr lang="en-GB" sz="2000" i="1" dirty="0" smtClean="0">
                <a:solidFill>
                  <a:srgbClr val="92D050"/>
                </a:solidFill>
                <a:latin typeface="Calibri" pitchFamily="34" charset="0"/>
              </a:rPr>
              <a:t> updated information / TYNDP</a:t>
            </a:r>
          </a:p>
        </p:txBody>
      </p:sp>
      <p:sp>
        <p:nvSpPr>
          <p:cNvPr id="9" name="Espace réservé du contenu 2"/>
          <p:cNvSpPr txBox="1">
            <a:spLocks/>
          </p:cNvSpPr>
          <p:nvPr/>
        </p:nvSpPr>
        <p:spPr bwMode="auto">
          <a:xfrm>
            <a:off x="250825" y="3357563"/>
            <a:ext cx="8642350" cy="1295400"/>
          </a:xfrm>
          <a:prstGeom prst="rect">
            <a:avLst/>
          </a:prstGeom>
          <a:noFill/>
          <a:ln w="9525">
            <a:noFill/>
            <a:miter lim="800000"/>
            <a:headEnd/>
            <a:tailEnd/>
          </a:ln>
        </p:spPr>
        <p:txBody>
          <a:bodyPr/>
          <a:lstStyle/>
          <a:p>
            <a:pPr marL="77788" indent="-354013" algn="just">
              <a:spcBef>
                <a:spcPct val="10000"/>
              </a:spcBef>
              <a:defRPr/>
            </a:pPr>
            <a:r>
              <a:rPr lang="en-GB" sz="2000" b="1" i="1" dirty="0">
                <a:latin typeface="Calibri" pitchFamily="34" charset="0"/>
              </a:rPr>
              <a:t> </a:t>
            </a:r>
            <a:endParaRPr lang="en-GB" sz="2800" b="1" dirty="0">
              <a:solidFill>
                <a:srgbClr val="2A3C82"/>
              </a:solidFill>
              <a:latin typeface="Calibri" pitchFamily="34" charset="0"/>
            </a:endParaRPr>
          </a:p>
          <a:p>
            <a:pPr marL="342900" indent="-342900" algn="just">
              <a:spcBef>
                <a:spcPct val="10000"/>
              </a:spcBef>
              <a:buFont typeface="Arial" pitchFamily="34" charset="0"/>
              <a:buChar char="•"/>
              <a:defRPr/>
            </a:pPr>
            <a:endParaRPr lang="en-GB" sz="2400" b="1" dirty="0">
              <a:solidFill>
                <a:srgbClr val="2A3C82"/>
              </a:solidFill>
              <a:latin typeface="Calibri" pitchFamily="34" charset="0"/>
            </a:endParaRPr>
          </a:p>
          <a:p>
            <a:pPr marL="534988" lvl="1" indent="-354013">
              <a:spcBef>
                <a:spcPct val="10000"/>
              </a:spcBef>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
        <p:nvSpPr>
          <p:cNvPr id="7176" name="Espace réservé du contenu 2"/>
          <p:cNvSpPr txBox="1">
            <a:spLocks/>
          </p:cNvSpPr>
          <p:nvPr/>
        </p:nvSpPr>
        <p:spPr bwMode="auto">
          <a:xfrm>
            <a:off x="250825" y="4797152"/>
            <a:ext cx="6769100" cy="1412875"/>
          </a:xfrm>
          <a:prstGeom prst="rect">
            <a:avLst/>
          </a:prstGeom>
          <a:noFill/>
          <a:ln w="9525">
            <a:noFill/>
            <a:miter lim="800000"/>
            <a:headEnd/>
            <a:tailEnd/>
          </a:ln>
        </p:spPr>
        <p:txBody>
          <a:bodyPr/>
          <a:lstStyle/>
          <a:p>
            <a:pPr marL="77788" indent="-354013" algn="just">
              <a:spcBef>
                <a:spcPct val="10000"/>
              </a:spcBef>
            </a:pPr>
            <a:r>
              <a:rPr lang="en-GB" i="1" dirty="0">
                <a:solidFill>
                  <a:srgbClr val="92D050"/>
                </a:solidFill>
              </a:rPr>
              <a:t>“The strategic concept of the North-South Corridor in Western Europe, that is to better interconnect the Mediterranean area and thus supplies from Africa and the Northern supply Corridor with supplies from Norway and Russia.” (EC, EIP for 2020)</a:t>
            </a:r>
          </a:p>
        </p:txBody>
      </p:sp>
      <p:pic>
        <p:nvPicPr>
          <p:cNvPr id="7177" name="Picture 10" descr="C:\Users\CZ1055\Local\Document\GRIP\2013\TYNDP\frontpage.JPG"/>
          <p:cNvPicPr>
            <a:picLocks noChangeAspect="1" noChangeArrowheads="1"/>
          </p:cNvPicPr>
          <p:nvPr/>
        </p:nvPicPr>
        <p:blipFill>
          <a:blip r:embed="rId5" cstate="print"/>
          <a:srcRect/>
          <a:stretch>
            <a:fillRect/>
          </a:stretch>
        </p:blipFill>
        <p:spPr bwMode="auto">
          <a:xfrm>
            <a:off x="7164288" y="1988840"/>
            <a:ext cx="1677862" cy="2376364"/>
          </a:xfrm>
          <a:prstGeom prst="rect">
            <a:avLst/>
          </a:prstGeom>
          <a:noFill/>
          <a:ln w="9525">
            <a:noFill/>
            <a:miter lim="800000"/>
            <a:headEnd/>
            <a:tailEnd/>
          </a:ln>
        </p:spPr>
      </p:pic>
      <p:sp>
        <p:nvSpPr>
          <p:cNvPr id="10" name="Espace réservé du contenu 2"/>
          <p:cNvSpPr txBox="1">
            <a:spLocks/>
          </p:cNvSpPr>
          <p:nvPr/>
        </p:nvSpPr>
        <p:spPr bwMode="auto">
          <a:xfrm>
            <a:off x="179512" y="4365104"/>
            <a:ext cx="8640960" cy="504056"/>
          </a:xfrm>
          <a:prstGeom prst="rect">
            <a:avLst/>
          </a:prstGeom>
          <a:noFill/>
          <a:ln w="9525">
            <a:noFill/>
            <a:miter lim="800000"/>
            <a:headEnd/>
            <a:tailEnd/>
          </a:ln>
        </p:spPr>
        <p:txBody>
          <a:bodyPr/>
          <a:lstStyle/>
          <a:p>
            <a:pPr marL="342900" indent="-342900" algn="just">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EU energy policy, “Trans-European energy infrastructure” </a:t>
            </a:r>
            <a:r>
              <a:rPr lang="en-GB" sz="1400" dirty="0" smtClean="0">
                <a:solidFill>
                  <a:schemeClr val="tx2">
                    <a:lumMod val="60000"/>
                    <a:lumOff val="40000"/>
                  </a:schemeClr>
                </a:solidFill>
                <a:latin typeface="Calibri" pitchFamily="34" charset="0"/>
              </a:rPr>
              <a:t>(12/03/13)</a:t>
            </a:r>
            <a:endParaRPr lang="en-GB" sz="2400" dirty="0">
              <a:solidFill>
                <a:schemeClr val="tx2">
                  <a:lumMod val="60000"/>
                  <a:lumOff val="40000"/>
                </a:schemeClr>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4</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836713"/>
            <a:ext cx="8712968" cy="5112568"/>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Regulation, previous GRIP, Feedbacks received</a:t>
            </a: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GRIPs harmonization and ENTSOG guidance:</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TYNDP 2013-2022</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Updates on Demand and Projects organized at EU level,  </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Additional modelling with ENTSOG tool,</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More homogeneity of the GRIPs contents </a:t>
            </a:r>
            <a:r>
              <a:rPr lang="en-GB" sz="2400" dirty="0" smtClean="0">
                <a:solidFill>
                  <a:schemeClr val="tx2">
                    <a:lumMod val="60000"/>
                    <a:lumOff val="40000"/>
                  </a:schemeClr>
                </a:solidFill>
                <a:latin typeface="Calibri" pitchFamily="34" charset="0"/>
              </a:rPr>
              <a:t>(+ regional </a:t>
            </a:r>
            <a:r>
              <a:rPr lang="en-GB" sz="2400" dirty="0" smtClean="0">
                <a:solidFill>
                  <a:schemeClr val="tx2">
                    <a:lumMod val="60000"/>
                    <a:lumOff val="40000"/>
                  </a:schemeClr>
                </a:solidFill>
                <a:latin typeface="Calibri" pitchFamily="34" charset="0"/>
              </a:rPr>
              <a:t>specificities), </a:t>
            </a: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Consultation of stakeholders</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SGRI meetings</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ENTSOG Workshop dedicated on GRIPs </a:t>
            </a:r>
            <a:r>
              <a:rPr lang="en-GB" sz="2000" dirty="0" smtClean="0">
                <a:solidFill>
                  <a:schemeClr val="tx2">
                    <a:lumMod val="60000"/>
                    <a:lumOff val="40000"/>
                  </a:schemeClr>
                </a:solidFill>
                <a:latin typeface="Calibri" pitchFamily="34" charset="0"/>
              </a:rPr>
              <a:t>(19</a:t>
            </a:r>
            <a:r>
              <a:rPr lang="en-GB" sz="2000" baseline="30000" dirty="0" smtClean="0">
                <a:solidFill>
                  <a:schemeClr val="tx2">
                    <a:lumMod val="60000"/>
                    <a:lumOff val="40000"/>
                  </a:schemeClr>
                </a:solidFill>
                <a:latin typeface="Calibri" pitchFamily="34" charset="0"/>
              </a:rPr>
              <a:t>th</a:t>
            </a:r>
            <a:r>
              <a:rPr lang="en-GB" sz="2000" dirty="0" smtClean="0">
                <a:solidFill>
                  <a:schemeClr val="tx2">
                    <a:lumMod val="60000"/>
                    <a:lumOff val="40000"/>
                  </a:schemeClr>
                </a:solidFill>
                <a:latin typeface="Calibri" pitchFamily="34" charset="0"/>
              </a:rPr>
              <a:t> November)</a:t>
            </a:r>
            <a:endParaRPr lang="en-GB" sz="2400" dirty="0" smtClean="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Consultation on the draft document </a:t>
            </a:r>
            <a:r>
              <a:rPr lang="en-GB" sz="2000" dirty="0" smtClean="0">
                <a:solidFill>
                  <a:schemeClr val="tx2">
                    <a:lumMod val="60000"/>
                    <a:lumOff val="40000"/>
                  </a:schemeClr>
                </a:solidFill>
                <a:latin typeface="Calibri" pitchFamily="34" charset="0"/>
              </a:rPr>
              <a:t>(to clarify</a:t>
            </a:r>
            <a:r>
              <a:rPr lang="en-GB" sz="2400" dirty="0" smtClean="0">
                <a:solidFill>
                  <a:schemeClr val="tx2">
                    <a:lumMod val="60000"/>
                    <a:lumOff val="40000"/>
                  </a:schemeClr>
                </a:solidFill>
                <a:latin typeface="Calibri" pitchFamily="34" charset="0"/>
              </a:rPr>
              <a:t>)</a:t>
            </a: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Methodology</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5</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692696"/>
            <a:ext cx="8712968" cy="4968205"/>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Network assessments / remedies</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More detailed analysis of the needs / TYNDP assessment</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Additional assessments: other modelling, IPs capacity subscription, Hub price spreads analysis (to confirm), interconnections utilization rates (to confirm), market consultations (OS</a:t>
            </a:r>
            <a:r>
              <a:rPr lang="en-GB" sz="2400" dirty="0" smtClean="0">
                <a:solidFill>
                  <a:schemeClr val="tx2">
                    <a:lumMod val="60000"/>
                    <a:lumOff val="40000"/>
                  </a:schemeClr>
                </a:solidFill>
                <a:latin typeface="Calibri" pitchFamily="34" charset="0"/>
              </a:rPr>
              <a:t>)...</a:t>
            </a:r>
            <a:endParaRPr lang="en-GB" sz="2400" dirty="0" smtClean="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Remedies :  focus on the projects answering to the needs identified in the network assessment</a:t>
            </a: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Updated information / TYNDP 2013-2022</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Information on projects will be updated</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Demand information will be updated</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To address : update of the results (</a:t>
            </a:r>
            <a:r>
              <a:rPr lang="en-GB" sz="2000" dirty="0" smtClean="0">
                <a:solidFill>
                  <a:schemeClr val="tx2">
                    <a:lumMod val="60000"/>
                    <a:lumOff val="40000"/>
                  </a:schemeClr>
                </a:solidFill>
                <a:latin typeface="Calibri" pitchFamily="34" charset="0"/>
              </a:rPr>
              <a:t>i.e. Assessments</a:t>
            </a:r>
            <a:r>
              <a:rPr lang="en-GB" sz="2400" dirty="0" smtClean="0">
                <a:solidFill>
                  <a:schemeClr val="tx2">
                    <a:lumMod val="60000"/>
                    <a:lumOff val="40000"/>
                  </a:schemeClr>
                </a:solidFill>
                <a:latin typeface="Calibri" pitchFamily="34" charset="0"/>
              </a:rPr>
              <a:t>)</a:t>
            </a: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Methodology</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6</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692696"/>
            <a:ext cx="8712968" cy="5472608"/>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Introduction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Demand: analysis of the demand in the South region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Supply: analysis of the assets and the needs of the Region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Projects (capacities evolution): analysis of the projects in the South Region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Network assessments:</a:t>
            </a:r>
          </a:p>
          <a:p>
            <a:pPr marL="981075" lvl="2" indent="-342900" eaLnBrk="0" hangingPunct="0">
              <a:spcBef>
                <a:spcPct val="20000"/>
              </a:spcBef>
              <a:buClr>
                <a:srgbClr val="2A3C82"/>
              </a:buClr>
              <a:buSzPct val="80000"/>
              <a:buFont typeface="Wingdings" pitchFamily="2" charset="2"/>
              <a:buChar char="Ø"/>
              <a:defRPr/>
            </a:pPr>
            <a:r>
              <a:rPr lang="en-GB" sz="2000" dirty="0" smtClean="0">
                <a:solidFill>
                  <a:schemeClr val="tx2">
                    <a:lumMod val="60000"/>
                    <a:lumOff val="40000"/>
                  </a:schemeClr>
                </a:solidFill>
                <a:latin typeface="Calibri" pitchFamily="34" charset="0"/>
              </a:rPr>
              <a:t>In-depth analysis of the TYNDP assessments</a:t>
            </a:r>
          </a:p>
          <a:p>
            <a:pPr marL="981075" lvl="2" indent="-342900" eaLnBrk="0" hangingPunct="0">
              <a:spcBef>
                <a:spcPct val="20000"/>
              </a:spcBef>
              <a:buClr>
                <a:srgbClr val="2A3C82"/>
              </a:buClr>
              <a:buSzPct val="80000"/>
              <a:buFont typeface="Wingdings" pitchFamily="2" charset="2"/>
              <a:buChar char="Ø"/>
              <a:defRPr/>
            </a:pPr>
            <a:r>
              <a:rPr lang="en-GB" sz="2000" dirty="0" smtClean="0">
                <a:solidFill>
                  <a:schemeClr val="tx2">
                    <a:lumMod val="60000"/>
                    <a:lumOff val="40000"/>
                  </a:schemeClr>
                </a:solidFill>
                <a:latin typeface="Calibri" pitchFamily="34" charset="0"/>
              </a:rPr>
              <a:t>Other assessments /analysis</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Remedies:</a:t>
            </a:r>
          </a:p>
          <a:p>
            <a:pPr marL="981075" lvl="2" indent="-342900" eaLnBrk="0" hangingPunct="0">
              <a:spcBef>
                <a:spcPct val="20000"/>
              </a:spcBef>
              <a:buClr>
                <a:srgbClr val="2A3C82"/>
              </a:buClr>
              <a:buSzPct val="80000"/>
              <a:buFont typeface="Wingdings" pitchFamily="2" charset="2"/>
              <a:buChar char="Ø"/>
              <a:defRPr/>
            </a:pPr>
            <a:r>
              <a:rPr lang="en-GB" sz="2000" dirty="0" smtClean="0">
                <a:solidFill>
                  <a:schemeClr val="tx2">
                    <a:lumMod val="60000"/>
                    <a:lumOff val="40000"/>
                  </a:schemeClr>
                </a:solidFill>
                <a:latin typeface="Calibri" pitchFamily="34" charset="0"/>
              </a:rPr>
              <a:t>In-depth analysis of projects answering to needs identified in the chapter “Network assessment”</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Conclusion </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Appendices : updated data / TYNDP</a:t>
            </a: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Content</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7</a:t>
            </a:fld>
            <a:endParaRPr lang="en-GB" sz="1400">
              <a:solidFill>
                <a:srgbClr val="666666"/>
              </a:solidFill>
              <a:latin typeface="Calibri" pitchFamily="34" charset="0"/>
            </a:endParaRPr>
          </a:p>
        </p:txBody>
      </p:sp>
      <p:sp>
        <p:nvSpPr>
          <p:cNvPr id="33797" name="Content Placeholder 2"/>
          <p:cNvSpPr>
            <a:spLocks/>
          </p:cNvSpPr>
          <p:nvPr/>
        </p:nvSpPr>
        <p:spPr bwMode="auto">
          <a:xfrm>
            <a:off x="323850" y="1052513"/>
            <a:ext cx="8568630" cy="4824412"/>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TSOs meetings : from October 2012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ENTSOG TYNDP publication : 21</a:t>
            </a:r>
            <a:r>
              <a:rPr lang="en-GB" sz="2800" baseline="30000" dirty="0">
                <a:solidFill>
                  <a:schemeClr val="tx2">
                    <a:lumMod val="60000"/>
                    <a:lumOff val="40000"/>
                  </a:schemeClr>
                </a:solidFill>
                <a:latin typeface="Calibri" pitchFamily="34" charset="0"/>
              </a:rPr>
              <a:t>st</a:t>
            </a:r>
            <a:r>
              <a:rPr lang="en-GB" sz="2800" dirty="0">
                <a:solidFill>
                  <a:schemeClr val="tx2">
                    <a:lumMod val="60000"/>
                    <a:lumOff val="40000"/>
                  </a:schemeClr>
                </a:solidFill>
                <a:latin typeface="Calibri" pitchFamily="34" charset="0"/>
              </a:rPr>
              <a:t> February 2013</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Writing of the new GRIP : from February 2013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Stakeholders communication / consultation: </a:t>
            </a: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GRI South meeting(s) : IG </a:t>
            </a:r>
            <a:r>
              <a:rPr lang="en-GB" sz="2800" dirty="0" smtClean="0">
                <a:solidFill>
                  <a:schemeClr val="tx2">
                    <a:lumMod val="60000"/>
                    <a:lumOff val="40000"/>
                  </a:schemeClr>
                </a:solidFill>
                <a:latin typeface="Calibri" pitchFamily="34" charset="0"/>
              </a:rPr>
              <a:t>&amp; </a:t>
            </a:r>
            <a:r>
              <a:rPr lang="en-GB" sz="2800" dirty="0">
                <a:solidFill>
                  <a:schemeClr val="tx2">
                    <a:lumMod val="60000"/>
                    <a:lumOff val="40000"/>
                  </a:schemeClr>
                </a:solidFill>
                <a:latin typeface="Calibri" pitchFamily="34" charset="0"/>
              </a:rPr>
              <a:t>SG meetings</a:t>
            </a: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ENTSOG meeting(s) : </a:t>
            </a:r>
            <a:r>
              <a:rPr lang="en-GB" sz="2400" dirty="0" smtClean="0">
                <a:solidFill>
                  <a:schemeClr val="tx2">
                    <a:lumMod val="60000"/>
                    <a:lumOff val="40000"/>
                  </a:schemeClr>
                </a:solidFill>
                <a:latin typeface="Calibri" pitchFamily="34" charset="0"/>
              </a:rPr>
              <a:t>Workshop </a:t>
            </a:r>
            <a:r>
              <a:rPr lang="en-GB" sz="2400" dirty="0" smtClean="0">
                <a:solidFill>
                  <a:schemeClr val="tx2">
                    <a:lumMod val="60000"/>
                    <a:lumOff val="40000"/>
                  </a:schemeClr>
                </a:solidFill>
                <a:latin typeface="Calibri" pitchFamily="34" charset="0"/>
              </a:rPr>
              <a:t>(19</a:t>
            </a:r>
            <a:r>
              <a:rPr lang="en-GB" sz="2400" baseline="30000" dirty="0" smtClean="0">
                <a:solidFill>
                  <a:schemeClr val="tx2">
                    <a:lumMod val="60000"/>
                    <a:lumOff val="40000"/>
                  </a:schemeClr>
                </a:solidFill>
                <a:latin typeface="Calibri" pitchFamily="34" charset="0"/>
              </a:rPr>
              <a:t>th</a:t>
            </a:r>
            <a:r>
              <a:rPr lang="en-GB" sz="2400" dirty="0" smtClean="0">
                <a:solidFill>
                  <a:schemeClr val="tx2">
                    <a:lumMod val="60000"/>
                    <a:lumOff val="40000"/>
                  </a:schemeClr>
                </a:solidFill>
                <a:latin typeface="Calibri" pitchFamily="34" charset="0"/>
              </a:rPr>
              <a:t> November)</a:t>
            </a:r>
            <a:endParaRPr lang="en-GB" sz="2800" dirty="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Consultation </a:t>
            </a:r>
            <a:r>
              <a:rPr lang="en-GB" sz="2800" dirty="0" smtClean="0">
                <a:solidFill>
                  <a:schemeClr val="tx2">
                    <a:lumMod val="60000"/>
                    <a:lumOff val="40000"/>
                  </a:schemeClr>
                </a:solidFill>
                <a:latin typeface="Calibri" pitchFamily="34" charset="0"/>
              </a:rPr>
              <a:t>: </a:t>
            </a:r>
            <a:r>
              <a:rPr lang="en-GB" sz="2000" dirty="0" smtClean="0">
                <a:solidFill>
                  <a:schemeClr val="tx2">
                    <a:lumMod val="60000"/>
                    <a:lumOff val="40000"/>
                  </a:schemeClr>
                </a:solidFill>
                <a:latin typeface="Calibri" pitchFamily="34" charset="0"/>
              </a:rPr>
              <a:t>(</a:t>
            </a:r>
            <a:r>
              <a:rPr lang="en-GB" sz="2000" dirty="0">
                <a:solidFill>
                  <a:schemeClr val="tx2">
                    <a:lumMod val="60000"/>
                    <a:lumOff val="40000"/>
                  </a:schemeClr>
                </a:solidFill>
                <a:latin typeface="Calibri" pitchFamily="34" charset="0"/>
              </a:rPr>
              <a:t>to </a:t>
            </a:r>
            <a:r>
              <a:rPr lang="en-GB" sz="2000" dirty="0" smtClean="0">
                <a:solidFill>
                  <a:schemeClr val="tx2">
                    <a:lumMod val="60000"/>
                    <a:lumOff val="40000"/>
                  </a:schemeClr>
                </a:solidFill>
                <a:latin typeface="Calibri" pitchFamily="34" charset="0"/>
              </a:rPr>
              <a:t>confirm/clarify) </a:t>
            </a:r>
          </a:p>
          <a:p>
            <a:pPr marL="1438275" lvl="3" indent="-342900" eaLnBrk="0" hangingPunct="0">
              <a:spcBef>
                <a:spcPct val="20000"/>
              </a:spcBef>
              <a:buClr>
                <a:srgbClr val="2A3C82"/>
              </a:buClr>
              <a:buSzPct val="80000"/>
              <a:buFont typeface="Wingdings" pitchFamily="2" charset="2"/>
              <a:buChar char="Ø"/>
              <a:defRPr/>
            </a:pPr>
            <a:r>
              <a:rPr lang="en-GB" sz="2800" dirty="0" smtClean="0">
                <a:solidFill>
                  <a:schemeClr val="tx2">
                    <a:lumMod val="60000"/>
                    <a:lumOff val="40000"/>
                  </a:schemeClr>
                </a:solidFill>
                <a:latin typeface="Calibri" pitchFamily="34" charset="0"/>
              </a:rPr>
              <a:t>Regulators : </a:t>
            </a:r>
            <a:r>
              <a:rPr lang="en-GB" sz="2400" dirty="0" smtClean="0">
                <a:solidFill>
                  <a:schemeClr val="tx2">
                    <a:lumMod val="60000"/>
                    <a:lumOff val="40000"/>
                  </a:schemeClr>
                </a:solidFill>
                <a:latin typeface="Calibri" pitchFamily="34" charset="0"/>
              </a:rPr>
              <a:t>on </a:t>
            </a:r>
            <a:r>
              <a:rPr lang="en-GB" sz="2400" dirty="0" smtClean="0">
                <a:solidFill>
                  <a:schemeClr val="tx2">
                    <a:lumMod val="60000"/>
                    <a:lumOff val="40000"/>
                  </a:schemeClr>
                </a:solidFill>
                <a:latin typeface="Calibri" pitchFamily="34" charset="0"/>
              </a:rPr>
              <a:t>a “final” draft</a:t>
            </a:r>
            <a:endParaRPr lang="en-GB" sz="2800" dirty="0" smtClean="0">
              <a:solidFill>
                <a:schemeClr val="tx2">
                  <a:lumMod val="60000"/>
                  <a:lumOff val="40000"/>
                </a:schemeClr>
              </a:solidFill>
              <a:latin typeface="Calibri" pitchFamily="34" charset="0"/>
            </a:endParaRPr>
          </a:p>
          <a:p>
            <a:pPr marL="1438275" lvl="3" indent="-342900" eaLnBrk="0" hangingPunct="0">
              <a:spcBef>
                <a:spcPct val="20000"/>
              </a:spcBef>
              <a:buClr>
                <a:srgbClr val="2A3C82"/>
              </a:buClr>
              <a:buSzPct val="80000"/>
              <a:buFont typeface="Wingdings" pitchFamily="2" charset="2"/>
              <a:buChar char="Ø"/>
              <a:defRPr/>
            </a:pPr>
            <a:r>
              <a:rPr lang="en-GB" sz="2800" dirty="0" smtClean="0">
                <a:solidFill>
                  <a:schemeClr val="tx2">
                    <a:lumMod val="60000"/>
                    <a:lumOff val="40000"/>
                  </a:schemeClr>
                </a:solidFill>
                <a:latin typeface="Calibri" pitchFamily="34" charset="0"/>
              </a:rPr>
              <a:t>Other stakeholders : </a:t>
            </a:r>
            <a:r>
              <a:rPr lang="en-GB" sz="2400" dirty="0" smtClean="0">
                <a:solidFill>
                  <a:schemeClr val="tx2">
                    <a:lumMod val="60000"/>
                    <a:lumOff val="40000"/>
                  </a:schemeClr>
                </a:solidFill>
                <a:latin typeface="Calibri" pitchFamily="34" charset="0"/>
              </a:rPr>
              <a:t>on the published document</a:t>
            </a:r>
            <a:endParaRPr lang="en-GB" sz="2800" dirty="0">
              <a:solidFill>
                <a:schemeClr val="tx2">
                  <a:lumMod val="60000"/>
                  <a:lumOff val="40000"/>
                </a:schemeClr>
              </a:solidFill>
              <a:latin typeface="Calibri" pitchFamily="34" charset="0"/>
            </a:endParaRP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Publication : </a:t>
            </a:r>
            <a:r>
              <a:rPr lang="en-GB" sz="2400" dirty="0" smtClean="0">
                <a:solidFill>
                  <a:schemeClr val="tx2">
                    <a:lumMod val="60000"/>
                    <a:lumOff val="40000"/>
                  </a:schemeClr>
                </a:solidFill>
                <a:latin typeface="Calibri" pitchFamily="34" charset="0"/>
              </a:rPr>
              <a:t>end of 2013</a:t>
            </a: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a:solidFill>
                  <a:srgbClr val="2A3F82"/>
                </a:solidFill>
                <a:latin typeface="Calibri" pitchFamily="34" charset="0"/>
              </a:rPr>
              <a:t>Planning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2339975" y="692150"/>
            <a:ext cx="5408613" cy="5505450"/>
            <a:chOff x="1462" y="617"/>
            <a:chExt cx="3407" cy="3468"/>
          </a:xfrm>
        </p:grpSpPr>
        <p:grpSp>
          <p:nvGrpSpPr>
            <p:cNvPr id="9224" name="Group 16"/>
            <p:cNvGrpSpPr>
              <a:grpSpLocks/>
            </p:cNvGrpSpPr>
            <p:nvPr/>
          </p:nvGrpSpPr>
          <p:grpSpPr bwMode="auto">
            <a:xfrm>
              <a:off x="1462" y="617"/>
              <a:ext cx="3407" cy="3468"/>
              <a:chOff x="1462" y="617"/>
              <a:chExt cx="3407" cy="3468"/>
            </a:xfrm>
          </p:grpSpPr>
          <p:sp>
            <p:nvSpPr>
              <p:cNvPr id="9235"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9236"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9237"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9238"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9239"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9240"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9241"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9242"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9243"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9244"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9245"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9246"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9247"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9248"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9249"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9250"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9251"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9252"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9253"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9254"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9255"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9256"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9257"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9258"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9259"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9260"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9261"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9262"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9263"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9264"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9265"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9266"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9267"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9268"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9269"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9270"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9271"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9272"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9273"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9274"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5"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6"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7"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8"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9"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280"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1"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2"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3"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4"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5"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6"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7"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8"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9289"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290"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9291"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92"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293"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9294"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9295"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9296"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9297"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9298"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9299"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9300"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1"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2"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9303"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9304"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9305"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9306"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9307"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8"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9"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0"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1"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9312"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9313"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9314"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9315"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9316"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9317"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8"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9"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9320"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9321"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22"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9323"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9324"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9325"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9326"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27"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8"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9"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30"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1"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9332"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9333"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9334"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35"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6"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7"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8"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9339"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0"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9341"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2"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3"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9344"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5"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9346"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7"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8"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9"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50"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9351"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9352"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9353"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54"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55"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9356"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57"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9358"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9359"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9360"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9361"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9362"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63"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4"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5"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9366"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7"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8"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9369"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9370"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9371"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9372"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9373"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74"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5"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6"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9377"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78"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9379"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9380"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9381"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2"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3"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4"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9385"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6"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9387"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8"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9"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0"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91"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9392"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3"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4"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5"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6"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9397"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9398"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9399"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9400"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9401"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2"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403"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4"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5"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9406"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9407"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9408"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9225" name="Group 191"/>
            <p:cNvGrpSpPr>
              <a:grpSpLocks/>
            </p:cNvGrpSpPr>
            <p:nvPr/>
          </p:nvGrpSpPr>
          <p:grpSpPr bwMode="auto">
            <a:xfrm>
              <a:off x="1506" y="2520"/>
              <a:ext cx="1130" cy="1251"/>
              <a:chOff x="4560" y="2928"/>
              <a:chExt cx="1130" cy="1251"/>
            </a:xfrm>
          </p:grpSpPr>
          <p:sp>
            <p:nvSpPr>
              <p:cNvPr id="9226"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7"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8"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9"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0"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1"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2"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3"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4"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pic>
        <p:nvPicPr>
          <p:cNvPr id="9220" name="Picture 2" descr="ENTSOG_LOGO_001.png"/>
          <p:cNvPicPr>
            <a:picLocks noChangeAspect="1" noChangeArrowheads="1"/>
          </p:cNvPicPr>
          <p:nvPr/>
        </p:nvPicPr>
        <p:blipFill>
          <a:blip r:embed="rId3" cstate="print"/>
          <a:srcRect/>
          <a:stretch>
            <a:fillRect/>
          </a:stretch>
        </p:blipFill>
        <p:spPr bwMode="auto">
          <a:xfrm>
            <a:off x="7452320" y="6206450"/>
            <a:ext cx="928117" cy="530353"/>
          </a:xfrm>
          <a:prstGeom prst="rect">
            <a:avLst/>
          </a:prstGeom>
          <a:noFill/>
          <a:ln w="9525">
            <a:noFill/>
            <a:miter lim="800000"/>
            <a:headEnd/>
            <a:tailEnd/>
          </a:ln>
        </p:spPr>
      </p:pic>
      <p:sp>
        <p:nvSpPr>
          <p:cNvPr id="9221" name="Title 4"/>
          <p:cNvSpPr>
            <a:spLocks/>
          </p:cNvSpPr>
          <p:nvPr/>
        </p:nvSpPr>
        <p:spPr bwMode="auto">
          <a:xfrm>
            <a:off x="900113" y="2066925"/>
            <a:ext cx="7343775" cy="1577975"/>
          </a:xfrm>
          <a:prstGeom prst="rect">
            <a:avLst/>
          </a:prstGeom>
          <a:noFill/>
          <a:ln w="9525">
            <a:noFill/>
            <a:miter lim="800000"/>
            <a:headEnd/>
            <a:tailEnd/>
          </a:ln>
        </p:spPr>
        <p:txBody>
          <a:bodyPr/>
          <a:lstStyle/>
          <a:p>
            <a:pPr algn="ctr"/>
            <a:endParaRPr lang="en-GB" sz="4400" b="1">
              <a:solidFill>
                <a:srgbClr val="2A3F82"/>
              </a:solidFill>
              <a:latin typeface="Calibri" pitchFamily="34" charset="0"/>
            </a:endParaRPr>
          </a:p>
        </p:txBody>
      </p:sp>
      <p:sp>
        <p:nvSpPr>
          <p:cNvPr id="9222"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231616" name="Sous-titre 2"/>
          <p:cNvSpPr txBox="1">
            <a:spLocks/>
          </p:cNvSpPr>
          <p:nvPr/>
        </p:nvSpPr>
        <p:spPr bwMode="auto">
          <a:xfrm>
            <a:off x="1475656" y="2492896"/>
            <a:ext cx="6335713" cy="590550"/>
          </a:xfrm>
          <a:prstGeom prst="rect">
            <a:avLst/>
          </a:prstGeom>
          <a:noFill/>
          <a:ln w="9525">
            <a:noFill/>
            <a:miter lim="800000"/>
            <a:headEnd/>
            <a:tailEnd/>
          </a:ln>
          <a:effectLst/>
        </p:spPr>
        <p:txBody>
          <a:bodyPr/>
          <a:lstStyle/>
          <a:p>
            <a:pPr algn="ctr" eaLnBrk="0" hangingPunct="0">
              <a:spcBef>
                <a:spcPct val="20000"/>
              </a:spcBef>
              <a:buFont typeface="Arial" charset="0"/>
              <a:buNone/>
              <a:defRPr/>
            </a:pPr>
            <a:r>
              <a:rPr lang="en-GB" sz="4000" b="1" dirty="0">
                <a:solidFill>
                  <a:srgbClr val="2A3C82"/>
                </a:solidFill>
                <a:effectLst>
                  <a:outerShdw blurRad="38100" dist="38100" dir="2700000" algn="tl">
                    <a:srgbClr val="C0C0C0"/>
                  </a:outerShdw>
                </a:effectLst>
                <a:latin typeface="Calibri" pitchFamily="34" charset="0"/>
              </a:rPr>
              <a:t>Thank you for your attention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ENTSOG_ppt_template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ENTSOG_ppt_template_100222">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D13B"/>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ACER-2015-17132</_dlc_DocId>
    <_dlc_DocIdUrl xmlns="985daa2e-53d8-4475-82b8-9c7d25324e34">
      <Url>https://extranet.acer.europa.eu/en/Gas/Regional_%20Intiatives/South_GRI/24th%20IG%20meeting/_layouts/DocIdRedir.aspx?ID=ACER-2015-17132</Url>
      <Description>ACER-2015-17132</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C20E85934C8EB4E901B72A769FA0D2E" ma:contentTypeVersion="20" ma:contentTypeDescription="Create a new document." ma:contentTypeScope="" ma:versionID="479992f5ac4c9a7a49603e66b999662e">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8207B8-F664-41C7-9458-879D3EE366D0}"/>
</file>

<file path=customXml/itemProps2.xml><?xml version="1.0" encoding="utf-8"?>
<ds:datastoreItem xmlns:ds="http://schemas.openxmlformats.org/officeDocument/2006/customXml" ds:itemID="{017CD550-7482-43CD-B26F-74017099129E}"/>
</file>

<file path=customXml/itemProps3.xml><?xml version="1.0" encoding="utf-8"?>
<ds:datastoreItem xmlns:ds="http://schemas.openxmlformats.org/officeDocument/2006/customXml" ds:itemID="{04E3D8EF-0FB6-4A38-AAC5-26D668FA533F}"/>
</file>

<file path=customXml/itemProps4.xml><?xml version="1.0" encoding="utf-8"?>
<ds:datastoreItem xmlns:ds="http://schemas.openxmlformats.org/officeDocument/2006/customXml" ds:itemID="{7FF82803-008D-423C-92D0-8A71C9459718}"/>
</file>

<file path=docProps/app.xml><?xml version="1.0" encoding="utf-8"?>
<Properties xmlns="http://schemas.openxmlformats.org/officeDocument/2006/extended-properties" xmlns:vt="http://schemas.openxmlformats.org/officeDocument/2006/docPropsVTypes">
  <Template>ENTSOG_ppt_template_100222</Template>
  <TotalTime>10626</TotalTime>
  <Words>439</Words>
  <Application>Microsoft Office PowerPoint</Application>
  <PresentationFormat>Affichage à l'écran (4:3)</PresentationFormat>
  <Paragraphs>73</Paragraphs>
  <Slides>8</Slides>
  <Notes>8</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3_ENTSOG_ppt_template_100222</vt:lpstr>
      <vt:lpstr>  South Region</vt:lpstr>
      <vt:lpstr>GRIP South  Index</vt:lpstr>
      <vt:lpstr>Diapositive 3</vt:lpstr>
      <vt:lpstr>Diapositive 4</vt:lpstr>
      <vt:lpstr>Diapositive 5</vt:lpstr>
      <vt:lpstr>Diapositive 6</vt:lpstr>
      <vt:lpstr>Diapositive 7</vt:lpstr>
      <vt:lpstr>Diapositive 8</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European Network of TSOs</dc:title>
  <dc:creator>Andrea Cirlicova</dc:creator>
  <dc:description>Test file to explore size and formatting issues</dc:description>
  <cp:lastModifiedBy>Italo Vagaggini</cp:lastModifiedBy>
  <cp:revision>703</cp:revision>
  <cp:lastPrinted>2011-01-20T18:13:28Z</cp:lastPrinted>
  <dcterms:created xsi:type="dcterms:W3CDTF">2010-02-22T09:21:19Z</dcterms:created>
  <dcterms:modified xsi:type="dcterms:W3CDTF">2013-09-19T13:55:56Z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0x0101009C20E85934C8EB4E901B72A769FA0D2E</vt:lpwstr>
  </property>
  <property fmtid="{D5CDD505-2E9C-101B-9397-08002B2CF9AE}" pid="3" name="_dlc_DocIdItemGuid">
    <vt:lpwstr>93071984-32bd-4471-a2bc-eedf5a2b461e</vt:lpwstr>
  </property>
</Properties>
</file>