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59" r:id="rId2"/>
    <p:sldId id="371" r:id="rId3"/>
    <p:sldId id="361" r:id="rId4"/>
    <p:sldId id="362" r:id="rId5"/>
    <p:sldId id="363" r:id="rId6"/>
    <p:sldId id="364" r:id="rId7"/>
    <p:sldId id="365" r:id="rId8"/>
    <p:sldId id="367" r:id="rId9"/>
    <p:sldId id="369" r:id="rId10"/>
    <p:sldId id="373" r:id="rId11"/>
    <p:sldId id="370" r:id="rId12"/>
  </p:sldIdLst>
  <p:sldSz cx="9144000" cy="6858000" type="screen4x3"/>
  <p:notesSz cx="6799263" cy="9929813"/>
  <p:custDataLst>
    <p:tags r:id="rId15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NCHAUX Xavier" initials="RTE" lastIdx="8" clrIdx="0"/>
  <p:cmAuthor id="1" name="Tore Granli" initials="TG" lastIdx="7" clrIdx="1"/>
  <p:cmAuthor id="2" name="Dammer, Arne" initials="DA" lastIdx="5" clrIdx="2"/>
  <p:cmAuthor id="3" name="OTE-OM" initials="OTE-OM" lastIdx="3" clrIdx="3"/>
  <p:cmAuthor id="4" name="DUFOURG Marie" initials="RTE" lastIdx="10" clrIdx="4"/>
  <p:cmAuthor id="5" name="ELIA" initials="ELIA" lastIdx="13" clrIdx="5"/>
  <p:cmAuthor id="6" name="EPEXSPOT" initials="EPEX" lastIdx="6" clrIdx="6"/>
  <p:cmAuthor id="7" name="EPEX" initials="EPEX" lastIdx="3" clrIdx="7"/>
  <p:cmAuthor id="8" name="Simon, Christina" initials="SC" lastIdx="1" clrIdx="8"/>
  <p:cmAuthor id="9" name="Axmann, Jens" initials="AJ" lastIdx="1" clrIdx="9"/>
  <p:cmAuthor id="10" name="Vladimír Satek" initials="VS" lastIdx="6" clrIdx="10"/>
  <p:cmAuthor id="11" name="Beune, René" initials="BR" lastIdx="1" clrIdx="11">
    <p:extLst/>
  </p:cmAuthor>
  <p:cmAuthor id="12" name="EPEX SPOT" initials="EPEX" lastIdx="4" clrIdx="12"/>
  <p:cmAuthor id="13" name="Estermann Andre (50HzT MI)" initials="EA(M" lastIdx="7" clrIdx="13"/>
  <p:cmAuthor id="14" name="Taeumel, Nicole" initials="TN" lastIdx="8" clrIdx="14"/>
  <p:cmAuthor id="15" name="Martin Schrøder" initials="MS" lastIdx="5" clrIdx="15"/>
  <p:cmAuthor id="16" name="Tjacka Bus" initials="TB" lastIdx="1" clrIdx="1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3A644"/>
    <a:srgbClr val="4F81BD"/>
    <a:srgbClr val="04FC04"/>
    <a:srgbClr val="95B3D7"/>
    <a:srgbClr val="7F7F7F"/>
    <a:srgbClr val="E9EDF4"/>
    <a:srgbClr val="FFFFFF"/>
    <a:srgbClr val="4C7088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80543" autoAdjust="0"/>
  </p:normalViewPr>
  <p:slideViewPr>
    <p:cSldViewPr snapToGrid="0">
      <p:cViewPr varScale="1">
        <p:scale>
          <a:sx n="103" d="100"/>
          <a:sy n="103" d="100"/>
        </p:scale>
        <p:origin x="-1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3318" y="-108"/>
      </p:cViewPr>
      <p:guideLst>
        <p:guide orient="horz" pos="3128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01" cy="496571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2175" y="0"/>
            <a:ext cx="2945501" cy="496571"/>
          </a:xfrm>
          <a:prstGeom prst="rect">
            <a:avLst/>
          </a:prstGeom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5C611AE-D204-4A87-AAC2-AFEEC8975774}" type="datetimeFigureOut">
              <a:rPr lang="en-GB" altLang="en-US"/>
              <a:pPr>
                <a:defRPr/>
              </a:pPr>
              <a:t>02/10/2014</a:t>
            </a:fld>
            <a:endParaRPr lang="en-GB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646"/>
            <a:ext cx="2945501" cy="496570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2175" y="9431646"/>
            <a:ext cx="2945501" cy="496570"/>
          </a:xfrm>
          <a:prstGeom prst="rect">
            <a:avLst/>
          </a:prstGeom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8697528-1335-477D-82AB-8B236B3C975C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5428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01" cy="496571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l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2175" y="0"/>
            <a:ext cx="2945501" cy="496571"/>
          </a:xfrm>
          <a:prstGeom prst="rect">
            <a:avLst/>
          </a:prstGeom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19206F8-B867-403A-B2E4-817EB2EBA37D}" type="datetimeFigureOut">
              <a:rPr lang="en-US" altLang="en-US"/>
              <a:pPr>
                <a:defRPr/>
              </a:pPr>
              <a:t>10/2/2014</a:t>
            </a:fld>
            <a:endParaRPr lang="en-US" alt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0" tIns="45880" rIns="91760" bIns="45880" rtlCol="0" anchor="ctr"/>
          <a:lstStyle/>
          <a:p>
            <a:pPr lvl="0"/>
            <a:endParaRPr lang="en-GB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609" y="4716621"/>
            <a:ext cx="5440046" cy="4469135"/>
          </a:xfrm>
          <a:prstGeom prst="rect">
            <a:avLst/>
          </a:prstGeom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 dirty="0" err="1" smtClean="0"/>
              <a:t>Cliquez</a:t>
            </a:r>
            <a:r>
              <a:rPr lang="en-US" altLang="en-US" noProof="0" dirty="0" smtClean="0"/>
              <a:t> pour modifier les styles du </a:t>
            </a:r>
            <a:r>
              <a:rPr lang="en-US" altLang="en-US" noProof="0" dirty="0" err="1" smtClean="0"/>
              <a:t>texte</a:t>
            </a:r>
            <a:r>
              <a:rPr lang="en-US" altLang="en-US" noProof="0" dirty="0" smtClean="0"/>
              <a:t> du masque</a:t>
            </a:r>
          </a:p>
          <a:p>
            <a:pPr lvl="1"/>
            <a:r>
              <a:rPr lang="en-US" altLang="en-US" noProof="0" dirty="0" err="1" smtClean="0"/>
              <a:t>Deuxième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2"/>
            <a:r>
              <a:rPr lang="en-US" altLang="en-US" noProof="0" dirty="0" err="1" smtClean="0"/>
              <a:t>Troisième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3"/>
            <a:r>
              <a:rPr lang="en-US" altLang="en-US" noProof="0" dirty="0" err="1" smtClean="0"/>
              <a:t>Quatrième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4"/>
            <a:r>
              <a:rPr lang="en-US" altLang="en-US" noProof="0" dirty="0" err="1" smtClean="0"/>
              <a:t>Cinquième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46"/>
            <a:ext cx="2945501" cy="496570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l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2175" y="9431646"/>
            <a:ext cx="2945501" cy="496570"/>
          </a:xfrm>
          <a:prstGeom prst="rect">
            <a:avLst/>
          </a:prstGeom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0325E30-007A-4EC7-826C-F28AC8A99589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6212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820E6D-21DD-4F06-8812-FE9898C2C9A4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29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25E30-007A-4EC7-826C-F28AC8A99589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8602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25E30-007A-4EC7-826C-F28AC8A99589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569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25E30-007A-4EC7-826C-F28AC8A99589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120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25E30-007A-4EC7-826C-F28AC8A99589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1209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25E30-007A-4EC7-826C-F28AC8A99589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8890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25E30-007A-4EC7-826C-F28AC8A99589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075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09147" y="188914"/>
            <a:ext cx="7485965" cy="940124"/>
          </a:xfrm>
        </p:spPr>
        <p:txBody>
          <a:bodyPr/>
          <a:lstStyle>
            <a:lvl1pPr algn="l"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265113" y="1255713"/>
            <a:ext cx="8437562" cy="5029200"/>
          </a:xfrm>
        </p:spPr>
        <p:txBody>
          <a:bodyPr/>
          <a:lstStyle>
            <a:lvl1pPr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92" name="Datumsplatzhalter 10"/>
          <p:cNvSpPr>
            <a:spLocks noGrp="1"/>
          </p:cNvSpPr>
          <p:nvPr>
            <p:ph type="dt" sz="half" idx="11"/>
          </p:nvPr>
        </p:nvSpPr>
        <p:spPr>
          <a:xfrm>
            <a:off x="274638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3E2E-2A03-4329-BD50-644FD65E2626}" type="datetime1">
              <a:rPr lang="en-US" altLang="en-US" smtClean="0"/>
              <a:pPr>
                <a:defRPr/>
              </a:pPr>
              <a:t>10/2/2014</a:t>
            </a:fld>
            <a:endParaRPr lang="en-US" altLang="en-US" dirty="0"/>
          </a:p>
        </p:txBody>
      </p:sp>
      <p:sp>
        <p:nvSpPr>
          <p:cNvPr id="93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4" name="Foliennummernplatzhalter 12"/>
          <p:cNvSpPr>
            <a:spLocks noGrp="1"/>
          </p:cNvSpPr>
          <p:nvPr>
            <p:ph type="sldNum" sz="quarter" idx="13"/>
          </p:nvPr>
        </p:nvSpPr>
        <p:spPr>
          <a:xfrm>
            <a:off x="6612965" y="635076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69F7-CAED-45AE-832E-1E513A60FD10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7150" y="180975"/>
            <a:ext cx="1162050" cy="942975"/>
            <a:chOff x="4723121" y="3730610"/>
            <a:chExt cx="4305751" cy="3079765"/>
          </a:xfrm>
        </p:grpSpPr>
        <p:pic>
          <p:nvPicPr>
            <p:cNvPr id="12" name="Grafik 1" descr="image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Image 88" descr="Logo_EPE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7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2718905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3" name="Image" r:id="rId6" imgW="1438537" imgH="527037" progId="">
                    <p:embed/>
                  </p:oleObj>
                </mc:Choice>
                <mc:Fallback>
                  <p:oleObj name="Image" r:id="rId6" imgW="1438537" imgH="527037" progId="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 descr="Belpex_PPT_nieuw_formaat.jp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09147" y="188914"/>
            <a:ext cx="7485965" cy="940124"/>
          </a:xfrm>
        </p:spPr>
        <p:txBody>
          <a:bodyPr/>
          <a:lstStyle>
            <a:lvl1pPr algn="l"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265113" y="1255713"/>
            <a:ext cx="8437562" cy="5029200"/>
          </a:xfrm>
        </p:spPr>
        <p:txBody>
          <a:bodyPr/>
          <a:lstStyle>
            <a:lvl1pPr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92" name="Datumsplatzhalter 10"/>
          <p:cNvSpPr>
            <a:spLocks noGrp="1"/>
          </p:cNvSpPr>
          <p:nvPr>
            <p:ph type="dt" sz="half" idx="11"/>
          </p:nvPr>
        </p:nvSpPr>
        <p:spPr>
          <a:xfrm>
            <a:off x="274638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0295-3FF5-4A53-BF72-7077BF8F6C5C}" type="datetime1">
              <a:rPr lang="en-US" altLang="en-US" smtClean="0"/>
              <a:pPr>
                <a:defRPr/>
              </a:pPr>
              <a:t>10/2/2014</a:t>
            </a:fld>
            <a:endParaRPr lang="en-US" altLang="en-US" dirty="0"/>
          </a:p>
        </p:txBody>
      </p:sp>
      <p:sp>
        <p:nvSpPr>
          <p:cNvPr id="93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4" name="Foliennummernplatzhalter 12"/>
          <p:cNvSpPr>
            <a:spLocks noGrp="1"/>
          </p:cNvSpPr>
          <p:nvPr>
            <p:ph type="sldNum" sz="quarter" idx="13"/>
          </p:nvPr>
        </p:nvSpPr>
        <p:spPr>
          <a:xfrm>
            <a:off x="6612965" y="635076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69F7-CAED-45AE-832E-1E513A60FD10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  <p:pic>
        <p:nvPicPr>
          <p:cNvPr id="21" name="Image 88" descr="Logo_EPEX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970" y="544314"/>
            <a:ext cx="647356" cy="16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13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02965574"/>
              </p:ext>
            </p:extLst>
          </p:nvPr>
        </p:nvGraphicFramePr>
        <p:xfrm>
          <a:off x="318474" y="950367"/>
          <a:ext cx="586221" cy="21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4" name="Image" r:id="rId4" imgW="1438537" imgH="527037" progId="">
                  <p:embed/>
                </p:oleObj>
              </mc:Choice>
              <mc:Fallback>
                <p:oleObj name="Image" r:id="rId4" imgW="1438537" imgH="527037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74" y="950367"/>
                        <a:ext cx="586221" cy="215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688" y="764353"/>
            <a:ext cx="493431" cy="16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8" b="83324"/>
          <a:stretch/>
        </p:blipFill>
        <p:spPr bwMode="auto">
          <a:xfrm>
            <a:off x="216568" y="250433"/>
            <a:ext cx="385603" cy="22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Belpex_PPT_nieuw_formaat.jp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1" b="82678"/>
          <a:stretch/>
        </p:blipFill>
        <p:spPr bwMode="auto">
          <a:xfrm>
            <a:off x="593781" y="250433"/>
            <a:ext cx="498678" cy="22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25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Cliquez</a:t>
            </a:r>
            <a:r>
              <a:rPr lang="en-US" altLang="en-US" dirty="0" smtClean="0"/>
              <a:t> pour modifier le style du </a:t>
            </a:r>
            <a:r>
              <a:rPr lang="en-US" altLang="en-US" dirty="0" err="1" smtClean="0"/>
              <a:t>titre</a:t>
            </a:r>
            <a:endParaRPr lang="en-US" altLang="en-US" dirty="0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Cliquez</a:t>
            </a:r>
            <a:r>
              <a:rPr lang="en-US" altLang="en-US" dirty="0" smtClean="0"/>
              <a:t> pour modifier les styles du </a:t>
            </a:r>
            <a:r>
              <a:rPr lang="en-US" altLang="en-US" dirty="0" err="1" smtClean="0"/>
              <a:t>texte</a:t>
            </a:r>
            <a:r>
              <a:rPr lang="en-US" altLang="en-US" dirty="0" smtClean="0"/>
              <a:t> du masque</a:t>
            </a:r>
          </a:p>
          <a:p>
            <a:pPr lvl="1"/>
            <a:r>
              <a:rPr lang="en-US" altLang="en-US" dirty="0" err="1" smtClean="0"/>
              <a:t>Deuxième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niveau</a:t>
            </a:r>
            <a:endParaRPr lang="en-US" altLang="en-US" dirty="0" smtClean="0"/>
          </a:p>
          <a:p>
            <a:pPr lvl="2"/>
            <a:r>
              <a:rPr lang="en-US" altLang="en-US" dirty="0" err="1" smtClean="0"/>
              <a:t>Troisième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niveau</a:t>
            </a:r>
            <a:endParaRPr lang="en-US" altLang="en-US" dirty="0" smtClean="0"/>
          </a:p>
          <a:p>
            <a:pPr lvl="3"/>
            <a:r>
              <a:rPr lang="en-US" altLang="en-US" dirty="0" err="1" smtClean="0"/>
              <a:t>Quatrième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niveau</a:t>
            </a:r>
            <a:endParaRPr lang="en-US" altLang="en-US" dirty="0" smtClean="0"/>
          </a:p>
          <a:p>
            <a:pPr lvl="4"/>
            <a:r>
              <a:rPr lang="en-US" altLang="en-US" dirty="0" err="1" smtClean="0"/>
              <a:t>Cinquième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niveau</a:t>
            </a:r>
            <a:endParaRPr lang="en-US" alt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78568C9-CFB5-4062-B493-63A23C1E91F0}" type="datetime1">
              <a:rPr lang="en-US" altLang="en-US" smtClean="0"/>
              <a:pPr>
                <a:defRPr/>
              </a:pPr>
              <a:t>10/2/2014</a:t>
            </a:fld>
            <a:endParaRPr lang="en-US" alt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383EB99-40B2-4176-B4FA-CDBAA950DF99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  <p:sp>
        <p:nvSpPr>
          <p:cNvPr id="7" name="Tekstvak 6"/>
          <p:cNvSpPr txBox="1"/>
          <p:nvPr userDrawn="1"/>
        </p:nvSpPr>
        <p:spPr>
          <a:xfrm rot="19815876">
            <a:off x="4462953" y="1947452"/>
            <a:ext cx="18473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99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jpeg"/><Relationship Id="rId11" Type="http://schemas.openxmlformats.org/officeDocument/2006/relationships/image" Target="../media/image15.jpeg"/><Relationship Id="rId5" Type="http://schemas.openxmlformats.org/officeDocument/2006/relationships/image" Target="../media/image3.gif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mailto:tbus@e-bridge.com" TargetMode="Externa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image" Target="../media/image3.gif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jpeg"/><Relationship Id="rId11" Type="http://schemas.openxmlformats.org/officeDocument/2006/relationships/image" Target="../media/image26.jpeg"/><Relationship Id="rId5" Type="http://schemas.openxmlformats.org/officeDocument/2006/relationships/image" Target="../media/image3.gif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jpeg"/><Relationship Id="rId11" Type="http://schemas.openxmlformats.org/officeDocument/2006/relationships/image" Target="../media/image20.jpeg"/><Relationship Id="rId5" Type="http://schemas.openxmlformats.org/officeDocument/2006/relationships/image" Target="../media/image3.gif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tags" Target="../tags/tag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11" Type="http://schemas.openxmlformats.org/officeDocument/2006/relationships/image" Target="../media/image1.png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6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3.jpeg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jpeg"/><Relationship Id="rId11" Type="http://schemas.openxmlformats.org/officeDocument/2006/relationships/image" Target="../media/image31.jpeg"/><Relationship Id="rId5" Type="http://schemas.openxmlformats.org/officeDocument/2006/relationships/image" Target="../media/image3.gif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jpeg"/><Relationship Id="rId11" Type="http://schemas.openxmlformats.org/officeDocument/2006/relationships/image" Target="../media/image31.jpeg"/><Relationship Id="rId5" Type="http://schemas.openxmlformats.org/officeDocument/2006/relationships/image" Target="../media/image3.gif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jpeg"/><Relationship Id="rId11" Type="http://schemas.openxmlformats.org/officeDocument/2006/relationships/image" Target="../media/image26.jpeg"/><Relationship Id="rId5" Type="http://schemas.openxmlformats.org/officeDocument/2006/relationships/image" Target="../media/image3.gif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kstSylinder 89"/>
          <p:cNvSpPr txBox="1">
            <a:spLocks noChangeArrowheads="1"/>
          </p:cNvSpPr>
          <p:nvPr/>
        </p:nvSpPr>
        <p:spPr bwMode="auto">
          <a:xfrm>
            <a:off x="209550" y="1322298"/>
            <a:ext cx="84858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ERI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SWE region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defRPr/>
            </a:pP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Madrid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06.10.2014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defRPr/>
            </a:pP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5" name="Titel 5"/>
          <p:cNvSpPr>
            <a:spLocks noGrp="1"/>
          </p:cNvSpPr>
          <p:nvPr>
            <p:ph type="title"/>
          </p:nvPr>
        </p:nvSpPr>
        <p:spPr>
          <a:xfrm>
            <a:off x="1209675" y="273050"/>
            <a:ext cx="7485063" cy="941388"/>
          </a:xfrm>
        </p:spPr>
        <p:txBody>
          <a:bodyPr anchor="b"/>
          <a:lstStyle/>
          <a:p>
            <a:r>
              <a:rPr lang="en-US" altLang="en-US" sz="4400" b="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XBID Overview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4374225" y="3123142"/>
            <a:ext cx="4305751" cy="3079765"/>
            <a:chOff x="4374225" y="3123142"/>
            <a:chExt cx="4305751" cy="3079765"/>
          </a:xfrm>
        </p:grpSpPr>
        <p:pic>
          <p:nvPicPr>
            <p:cNvPr id="5122" name="Grafik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225" y="3123142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642454" y="5042705"/>
              <a:ext cx="1714500" cy="7030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81563" y="5296763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710681" y="5001761"/>
              <a:ext cx="1714512" cy="72967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6739269" y="5047824"/>
              <a:ext cx="88582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900" b="1" i="1" dirty="0">
                  <a:solidFill>
                    <a:srgbClr val="000000"/>
                  </a:solidFill>
                  <a:latin typeface="Calibri" pitchFamily="34" charset="0"/>
                </a:rPr>
                <a:t>S</a:t>
              </a:r>
              <a:r>
                <a:rPr lang="en-US" sz="900" b="1" i="1" dirty="0" smtClean="0">
                  <a:solidFill>
                    <a:srgbClr val="000000"/>
                  </a:solidFill>
                  <a:latin typeface="Calibri" pitchFamily="34" charset="0"/>
                </a:rPr>
                <a:t>upported </a:t>
              </a:r>
              <a:r>
                <a:rPr lang="en-US" sz="900" b="1" i="1" dirty="0">
                  <a:solidFill>
                    <a:srgbClr val="000000"/>
                  </a:solidFill>
                  <a:latin typeface="Calibri" pitchFamily="34" charset="0"/>
                </a:rPr>
                <a:t>by</a:t>
              </a:r>
            </a:p>
          </p:txBody>
        </p:sp>
        <p:pic>
          <p:nvPicPr>
            <p:cNvPr id="13" name="Image 88" descr="Logo_EP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18604" y="5908617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4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2718905"/>
                </p:ext>
              </p:extLst>
            </p:nvPr>
          </p:nvGraphicFramePr>
          <p:xfrm>
            <a:off x="7232758" y="5840957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85" name="Image" r:id="rId7" imgW="1438537" imgH="527037" progId="">
                    <p:embed/>
                  </p:oleObj>
                </mc:Choice>
                <mc:Fallback>
                  <p:oleObj name="Image" r:id="rId7" imgW="1438537" imgH="527037" progId="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2758" y="5840957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052153" y="5906688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4889853" y="5814403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 descr="Belpex_PPT_nieuw_formaat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534101" y="5840957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</a:t>
            </a:r>
            <a:r>
              <a:rPr lang="en-US" dirty="0"/>
              <a:t>involvement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5112" y="1255713"/>
            <a:ext cx="8698583" cy="50292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A communications Task Force has been established.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User Group meetings are planned to be organized starting mid-October in order to inform and involve stakeholders on project developments on:</a:t>
            </a:r>
          </a:p>
          <a:p>
            <a:pPr lvl="1" algn="just">
              <a:spcBef>
                <a:spcPts val="0"/>
              </a:spcBef>
            </a:pPr>
            <a:r>
              <a:rPr lang="en-US" dirty="0"/>
              <a:t>Project status and timeline</a:t>
            </a:r>
          </a:p>
          <a:p>
            <a:pPr lvl="1" algn="just">
              <a:spcBef>
                <a:spcPts val="0"/>
              </a:spcBef>
            </a:pPr>
            <a:r>
              <a:rPr lang="en-US" dirty="0"/>
              <a:t>Solutions for Shipping and Nomination</a:t>
            </a:r>
          </a:p>
          <a:p>
            <a:pPr lvl="1" algn="just">
              <a:spcBef>
                <a:spcPts val="0"/>
              </a:spcBef>
            </a:pPr>
            <a:r>
              <a:rPr lang="en-US" dirty="0"/>
              <a:t>Elaboration on the XBID </a:t>
            </a:r>
            <a:r>
              <a:rPr lang="en-US" dirty="0" smtClean="0"/>
              <a:t>platform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/>
              <a:t>The AESAG meeting participants are welcomed to provide their interest for participating in the User Group meetings, by sending and email to: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u="sng" dirty="0" smtClean="0">
                <a:hlinkClick r:id="rId3"/>
              </a:rPr>
              <a:t>tbus@e-bridge.com</a:t>
            </a:r>
            <a:endParaRPr lang="en-US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7150" y="180975"/>
            <a:ext cx="1162050" cy="942975"/>
            <a:chOff x="4723121" y="3730610"/>
            <a:chExt cx="4305751" cy="3079765"/>
          </a:xfrm>
        </p:grpSpPr>
        <p:pic>
          <p:nvPicPr>
            <p:cNvPr id="5" name="Grafik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Image 88" descr="Logo_EP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4554646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22" name="Image" r:id="rId7" imgW="1438537" imgH="527037" progId="">
                    <p:embed/>
                  </p:oleObj>
                </mc:Choice>
                <mc:Fallback>
                  <p:oleObj name="Image" r:id="rId7" imgW="1438537" imgH="527037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Belpex_PPT_nieuw_formaat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1035" y="188914"/>
            <a:ext cx="7485965" cy="940124"/>
          </a:xfrm>
        </p:spPr>
        <p:txBody>
          <a:bodyPr/>
          <a:lstStyle/>
          <a:p>
            <a:r>
              <a:rPr lang="nl-NL" dirty="0" smtClean="0"/>
              <a:t> Summary and discussion</a:t>
            </a:r>
            <a:endParaRPr lang="nl-NL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54592" y="1215539"/>
            <a:ext cx="9089408" cy="5029200"/>
          </a:xfrm>
        </p:spPr>
        <p:txBody>
          <a:bodyPr/>
          <a:lstStyle/>
          <a:p>
            <a:pPr marL="396000" lvl="1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 smtClean="0"/>
              <a:t>Delivery of </a:t>
            </a:r>
            <a:r>
              <a:rPr lang="en-GB" sz="2000" b="1" dirty="0" smtClean="0"/>
              <a:t>ESA Step 2 Phase 1 has been successfully concluded.</a:t>
            </a:r>
            <a:endParaRPr lang="en-GB" sz="2000" dirty="0" smtClean="0"/>
          </a:p>
          <a:p>
            <a:pPr marL="396000" lvl="1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b="1" dirty="0" smtClean="0"/>
              <a:t>ESA Step 2 Phase 2 has commenced </a:t>
            </a:r>
            <a:r>
              <a:rPr lang="en-GB" sz="2000" dirty="0" smtClean="0"/>
              <a:t>with detailed review of Business Blueprint deliverables underway</a:t>
            </a:r>
          </a:p>
          <a:p>
            <a:pPr marL="396000" lvl="1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b="1" dirty="0" smtClean="0"/>
              <a:t>Regulatory reports </a:t>
            </a:r>
            <a:r>
              <a:rPr lang="en-GB" sz="2000" dirty="0" smtClean="0"/>
              <a:t>of historical and current year costs are being prepared together with an estimated forecast. Submission to NRA’s on 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September</a:t>
            </a:r>
          </a:p>
          <a:p>
            <a:pPr marL="396000" lvl="1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 smtClean="0"/>
              <a:t>Further work has been completed on evaluation of </a:t>
            </a:r>
            <a:r>
              <a:rPr lang="en-GB" sz="2000" b="1" dirty="0" smtClean="0"/>
              <a:t>Shipping &amp; Nominations </a:t>
            </a:r>
            <a:r>
              <a:rPr lang="en-GB" sz="2000" dirty="0" smtClean="0"/>
              <a:t>options</a:t>
            </a:r>
          </a:p>
          <a:p>
            <a:pPr marL="396000" lvl="1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 smtClean="0"/>
              <a:t>Quick win proposals by Eurelectric on specific borders has been evaluated by local parties</a:t>
            </a:r>
          </a:p>
          <a:p>
            <a:pPr marL="396000" lvl="1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 smtClean="0"/>
              <a:t>Risks/issues continue to be identified and managed</a:t>
            </a:r>
          </a:p>
          <a:p>
            <a:pPr marL="396000" lvl="1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b="1" dirty="0" smtClean="0"/>
              <a:t>project remains on track </a:t>
            </a:r>
            <a:r>
              <a:rPr lang="en-GB" sz="2000" dirty="0" smtClean="0"/>
              <a:t>to complete the Business Blueprint phase by 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December although this is dependent on:</a:t>
            </a:r>
          </a:p>
          <a:p>
            <a:pPr marL="796050" lvl="2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Reaching agreement with DBAG on the contract</a:t>
            </a:r>
          </a:p>
          <a:p>
            <a:pPr marL="796050" lvl="2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Reassurance on solution performance from the Realistic Test Scenarios</a:t>
            </a:r>
          </a:p>
          <a:p>
            <a:pPr marL="796050" lvl="2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Agreement on the separate code base issue/competition law compliance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592" y="126683"/>
            <a:ext cx="1282889" cy="978786"/>
            <a:chOff x="4723121" y="3730610"/>
            <a:chExt cx="4305751" cy="3079765"/>
          </a:xfrm>
        </p:grpSpPr>
        <p:pic>
          <p:nvPicPr>
            <p:cNvPr id="5" name="Grafik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Image 88" descr="Logo_EP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0319103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66" name="Image" r:id="rId7" imgW="1438537" imgH="527037" progId="">
                    <p:embed/>
                  </p:oleObj>
                </mc:Choice>
                <mc:Fallback>
                  <p:oleObj name="Image" r:id="rId7" imgW="1438537" imgH="527037" progId="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Belpex_PPT_nieuw_formaat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515" y="188914"/>
            <a:ext cx="7485965" cy="940124"/>
          </a:xfrm>
        </p:spPr>
        <p:txBody>
          <a:bodyPr/>
          <a:lstStyle/>
          <a:p>
            <a:r>
              <a:rPr lang="en-GB" sz="2800" dirty="0" smtClean="0"/>
              <a:t>Agenda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5113" y="1405841"/>
            <a:ext cx="8437562" cy="5029200"/>
          </a:xfrm>
        </p:spPr>
        <p:txBody>
          <a:bodyPr/>
          <a:lstStyle/>
          <a:p>
            <a:r>
              <a:rPr lang="en-GB" sz="2400" dirty="0" smtClean="0"/>
              <a:t>Joint project approach</a:t>
            </a:r>
          </a:p>
          <a:p>
            <a:r>
              <a:rPr lang="en-GB" sz="2400" dirty="0" smtClean="0"/>
              <a:t>High level overview of current project status</a:t>
            </a:r>
          </a:p>
          <a:p>
            <a:r>
              <a:rPr lang="en-GB" sz="2400" dirty="0" smtClean="0"/>
              <a:t>Review cycles of Business Blueprint Phase</a:t>
            </a:r>
          </a:p>
          <a:p>
            <a:r>
              <a:rPr lang="en-GB" sz="2400" dirty="0" smtClean="0"/>
              <a:t>Tentative project timeline</a:t>
            </a:r>
          </a:p>
          <a:p>
            <a:r>
              <a:rPr lang="en-GB" sz="2400" dirty="0" smtClean="0"/>
              <a:t>Update on Shipping and Nominations</a:t>
            </a:r>
          </a:p>
          <a:p>
            <a:r>
              <a:rPr lang="en-GB" sz="2400" dirty="0" smtClean="0"/>
              <a:t>Key risks and issues</a:t>
            </a:r>
          </a:p>
          <a:p>
            <a:r>
              <a:rPr lang="en-GB" sz="2400" dirty="0" smtClean="0"/>
              <a:t>Stakeholder involvement</a:t>
            </a:r>
            <a:endParaRPr lang="en-GB" sz="2000" dirty="0" smtClean="0"/>
          </a:p>
          <a:p>
            <a:r>
              <a:rPr lang="en-GB" sz="2400" dirty="0" smtClean="0"/>
              <a:t>Summary and discussion</a:t>
            </a:r>
          </a:p>
          <a:p>
            <a:r>
              <a:rPr lang="en-GB" sz="2400" dirty="0" err="1" smtClean="0"/>
              <a:t>Eurelectric</a:t>
            </a:r>
            <a:r>
              <a:rPr lang="en-GB" sz="2400" dirty="0" smtClean="0"/>
              <a:t> Proposals on Quick Wins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0944" y="153978"/>
            <a:ext cx="1405719" cy="1047025"/>
            <a:chOff x="4723121" y="3730610"/>
            <a:chExt cx="4305751" cy="3079765"/>
          </a:xfrm>
        </p:grpSpPr>
        <p:pic>
          <p:nvPicPr>
            <p:cNvPr id="5" name="Grafik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Image 88" descr="Logo_EP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8379299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81" name="Image" r:id="rId7" imgW="1438537" imgH="527037" progId="">
                    <p:embed/>
                  </p:oleObj>
                </mc:Choice>
                <mc:Fallback>
                  <p:oleObj name="Image" r:id="rId7" imgW="1438537" imgH="527037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Belpex_PPT_nieuw_formaat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5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85255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8331" y="135023"/>
            <a:ext cx="7485965" cy="940124"/>
          </a:xfrm>
        </p:spPr>
        <p:txBody>
          <a:bodyPr/>
          <a:lstStyle/>
          <a:p>
            <a:r>
              <a:rPr lang="nl-NL" dirty="0" smtClean="0"/>
              <a:t>Joint project approach</a:t>
            </a:r>
            <a:endParaRPr lang="nl-NL" dirty="0"/>
          </a:p>
        </p:txBody>
      </p:sp>
      <p:grpSp>
        <p:nvGrpSpPr>
          <p:cNvPr id="30" name="Group 29"/>
          <p:cNvGrpSpPr/>
          <p:nvPr/>
        </p:nvGrpSpPr>
        <p:grpSpPr>
          <a:xfrm>
            <a:off x="54592" y="126683"/>
            <a:ext cx="1282889" cy="978786"/>
            <a:chOff x="4723121" y="3730610"/>
            <a:chExt cx="4305751" cy="3079765"/>
          </a:xfrm>
        </p:grpSpPr>
        <p:pic>
          <p:nvPicPr>
            <p:cNvPr id="31" name="Grafik 1" descr="image00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34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Image 88" descr="Logo_EPEX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7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228902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91" name="Image" r:id="rId10" imgW="1438537" imgH="527037" progId="">
                    <p:embed/>
                  </p:oleObj>
                </mc:Choice>
                <mc:Fallback>
                  <p:oleObj name="Image" r:id="rId10" imgW="1438537" imgH="527037" progId="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" descr="Belpex_PPT_nieuw_formaat.jpg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6" name="Rechte verbindingslijn met pijl 84"/>
          <p:cNvCxnSpPr>
            <a:stCxn id="51" idx="3"/>
          </p:cNvCxnSpPr>
          <p:nvPr/>
        </p:nvCxnSpPr>
        <p:spPr>
          <a:xfrm flipV="1">
            <a:off x="2404423" y="5225143"/>
            <a:ext cx="12206" cy="1075824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/>
          <p:nvPr/>
        </p:nvCxnSpPr>
        <p:spPr>
          <a:xfrm flipH="1" flipV="1">
            <a:off x="6004873" y="2450348"/>
            <a:ext cx="34300" cy="3885883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/>
          <p:cNvCxnSpPr/>
          <p:nvPr/>
        </p:nvCxnSpPr>
        <p:spPr>
          <a:xfrm flipH="1" flipV="1">
            <a:off x="2728273" y="3250448"/>
            <a:ext cx="3" cy="781056"/>
          </a:xfrm>
          <a:prstGeom prst="straightConnector1">
            <a:avLst/>
          </a:prstGeom>
          <a:ln w="25400"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unthaak 49"/>
          <p:cNvSpPr/>
          <p:nvPr/>
        </p:nvSpPr>
        <p:spPr>
          <a:xfrm>
            <a:off x="271463" y="4617283"/>
            <a:ext cx="5786437" cy="5485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Coordinate Design </a:t>
            </a:r>
            <a:r>
              <a:rPr lang="de-DE" dirty="0" smtClean="0"/>
              <a:t>&amp; Development </a:t>
            </a:r>
            <a:r>
              <a:rPr lang="de-DE" dirty="0"/>
              <a:t>of Interim </a:t>
            </a:r>
            <a:r>
              <a:rPr lang="de-DE" dirty="0" smtClean="0"/>
              <a:t>Solution</a:t>
            </a:r>
            <a:endParaRPr lang="de-DE" dirty="0"/>
          </a:p>
        </p:txBody>
      </p:sp>
      <p:sp>
        <p:nvSpPr>
          <p:cNvPr id="51" name="Punthaak 50"/>
          <p:cNvSpPr/>
          <p:nvPr/>
        </p:nvSpPr>
        <p:spPr>
          <a:xfrm>
            <a:off x="499424" y="6022661"/>
            <a:ext cx="1904999" cy="556612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Project </a:t>
            </a:r>
            <a:r>
              <a:rPr lang="de-DE" dirty="0" err="1" smtClean="0"/>
              <a:t>under</a:t>
            </a:r>
            <a:r>
              <a:rPr lang="de-DE" dirty="0" smtClean="0"/>
              <a:t> ESA</a:t>
            </a:r>
            <a:endParaRPr lang="nl-NL" dirty="0"/>
          </a:p>
        </p:txBody>
      </p:sp>
      <p:sp>
        <p:nvSpPr>
          <p:cNvPr id="52" name="Punthaak 51"/>
          <p:cNvSpPr/>
          <p:nvPr/>
        </p:nvSpPr>
        <p:spPr>
          <a:xfrm>
            <a:off x="2613973" y="1935998"/>
            <a:ext cx="6048374" cy="525639"/>
          </a:xfrm>
          <a:prstGeom prst="chevron">
            <a:avLst/>
          </a:prstGeom>
          <a:solidFill>
            <a:srgbClr val="83A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Local /Regional Implementation Projects (LIPS)</a:t>
            </a:r>
            <a:endParaRPr lang="nl-NL" sz="2000" dirty="0"/>
          </a:p>
        </p:txBody>
      </p:sp>
      <p:sp>
        <p:nvSpPr>
          <p:cNvPr id="54" name="Punthaak 53"/>
          <p:cNvSpPr/>
          <p:nvPr/>
        </p:nvSpPr>
        <p:spPr>
          <a:xfrm>
            <a:off x="2986088" y="3755272"/>
            <a:ext cx="5561960" cy="5810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dirty="0" smtClean="0"/>
              <a:t>Co-ordinate </a:t>
            </a:r>
            <a:r>
              <a:rPr lang="de-DE" dirty="0"/>
              <a:t>i</a:t>
            </a:r>
            <a:r>
              <a:rPr lang="de-DE" dirty="0" smtClean="0"/>
              <a:t>mplementation </a:t>
            </a:r>
            <a:r>
              <a:rPr lang="de-DE" dirty="0"/>
              <a:t>of </a:t>
            </a:r>
            <a:r>
              <a:rPr lang="de-DE" dirty="0" smtClean="0"/>
              <a:t>Interim Solution</a:t>
            </a:r>
            <a:endParaRPr lang="de-DE" dirty="0"/>
          </a:p>
        </p:txBody>
      </p:sp>
      <p:sp>
        <p:nvSpPr>
          <p:cNvPr id="55" name="Rechthoek 54"/>
          <p:cNvSpPr/>
          <p:nvPr/>
        </p:nvSpPr>
        <p:spPr>
          <a:xfrm>
            <a:off x="1423348" y="2774199"/>
            <a:ext cx="2095500" cy="523874"/>
          </a:xfrm>
          <a:prstGeom prst="rect">
            <a:avLst/>
          </a:prstGeom>
          <a:solidFill>
            <a:srgbClr val="83A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/>
            <a:r>
              <a:rPr lang="nl-NL" sz="1600" dirty="0" smtClean="0"/>
              <a:t>Roadmap  framework conditions satisfied</a:t>
            </a:r>
            <a:endParaRPr lang="de-DE" sz="1600" dirty="0"/>
          </a:p>
        </p:txBody>
      </p:sp>
      <p:sp>
        <p:nvSpPr>
          <p:cNvPr id="57" name="Rechthoek 56"/>
          <p:cNvSpPr/>
          <p:nvPr/>
        </p:nvSpPr>
        <p:spPr>
          <a:xfrm>
            <a:off x="5334417" y="5331660"/>
            <a:ext cx="1446736" cy="5905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XBID delivered</a:t>
            </a:r>
            <a:endParaRPr lang="de-DE" dirty="0"/>
          </a:p>
        </p:txBody>
      </p:sp>
      <p:sp>
        <p:nvSpPr>
          <p:cNvPr id="58" name="Punthaak 57"/>
          <p:cNvSpPr/>
          <p:nvPr/>
        </p:nvSpPr>
        <p:spPr>
          <a:xfrm>
            <a:off x="2271074" y="6022163"/>
            <a:ext cx="3800474" cy="556612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Project </a:t>
            </a:r>
            <a:r>
              <a:rPr lang="de-DE" sz="2000" dirty="0" err="1" smtClean="0"/>
              <a:t>under</a:t>
            </a:r>
            <a:r>
              <a:rPr lang="de-DE" sz="2000" dirty="0" smtClean="0"/>
              <a:t> </a:t>
            </a:r>
            <a:r>
              <a:rPr lang="de-DE" sz="2000" dirty="0" err="1" smtClean="0"/>
              <a:t>contract</a:t>
            </a:r>
            <a:endParaRPr lang="nl-NL" sz="2000" dirty="0"/>
          </a:p>
        </p:txBody>
      </p:sp>
      <p:sp>
        <p:nvSpPr>
          <p:cNvPr id="59" name="Rechthoek 58"/>
          <p:cNvSpPr/>
          <p:nvPr/>
        </p:nvSpPr>
        <p:spPr>
          <a:xfrm>
            <a:off x="585094" y="5369328"/>
            <a:ext cx="1561460" cy="5322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Blueprint</a:t>
            </a:r>
          </a:p>
          <a:p>
            <a:pPr algn="ctr"/>
            <a:r>
              <a:rPr lang="nl-NL" dirty="0" smtClean="0"/>
              <a:t>Agreed </a:t>
            </a:r>
            <a:endParaRPr lang="de-DE" dirty="0"/>
          </a:p>
        </p:txBody>
      </p:sp>
      <p:sp>
        <p:nvSpPr>
          <p:cNvPr id="60" name="Punthaak 13"/>
          <p:cNvSpPr/>
          <p:nvPr/>
        </p:nvSpPr>
        <p:spPr>
          <a:xfrm>
            <a:off x="300038" y="3736224"/>
            <a:ext cx="2814637" cy="609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 smtClean="0"/>
          </a:p>
          <a:p>
            <a:pPr algn="ctr"/>
            <a:r>
              <a:rPr lang="nl-NL" dirty="0" smtClean="0"/>
              <a:t>Framework for pre- &amp; post coupling</a:t>
            </a:r>
          </a:p>
          <a:p>
            <a:pPr algn="ctr"/>
            <a:endParaRPr lang="nl-NL" sz="1050" dirty="0"/>
          </a:p>
        </p:txBody>
      </p:sp>
      <p:sp>
        <p:nvSpPr>
          <p:cNvPr id="61" name="Punthaak 43"/>
          <p:cNvSpPr/>
          <p:nvPr/>
        </p:nvSpPr>
        <p:spPr>
          <a:xfrm>
            <a:off x="347024" y="1935998"/>
            <a:ext cx="2333624" cy="525639"/>
          </a:xfrm>
          <a:prstGeom prst="chevron">
            <a:avLst/>
          </a:prstGeom>
          <a:solidFill>
            <a:srgbClr val="83A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 </a:t>
            </a:r>
            <a:r>
              <a:rPr lang="de-DE" dirty="0" smtClean="0"/>
              <a:t>Design Implementation</a:t>
            </a:r>
            <a:endParaRPr lang="nl-NL" sz="1400" dirty="0"/>
          </a:p>
        </p:txBody>
      </p:sp>
      <p:sp>
        <p:nvSpPr>
          <p:cNvPr id="62" name="Rechthoek 104"/>
          <p:cNvSpPr/>
          <p:nvPr/>
        </p:nvSpPr>
        <p:spPr>
          <a:xfrm>
            <a:off x="3604573" y="2782646"/>
            <a:ext cx="4610100" cy="532224"/>
          </a:xfrm>
          <a:prstGeom prst="rect">
            <a:avLst/>
          </a:prstGeom>
          <a:solidFill>
            <a:srgbClr val="83A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 smtClean="0"/>
              <a:t>Roadmap</a:t>
            </a:r>
            <a:r>
              <a:rPr lang="nl-NL" sz="2000" dirty="0" smtClean="0"/>
              <a:t> info </a:t>
            </a:r>
            <a:r>
              <a:rPr lang="nl-NL" sz="2000" dirty="0" err="1" smtClean="0"/>
              <a:t>from</a:t>
            </a:r>
            <a:r>
              <a:rPr lang="nl-NL" sz="2000" dirty="0" smtClean="0"/>
              <a:t> </a:t>
            </a:r>
            <a:r>
              <a:rPr lang="nl-NL" sz="2000" dirty="0" err="1" smtClean="0"/>
              <a:t>LIPs</a:t>
            </a:r>
            <a:endParaRPr lang="de-DE" sz="2000" dirty="0"/>
          </a:p>
        </p:txBody>
      </p:sp>
      <p:cxnSp>
        <p:nvCxnSpPr>
          <p:cNvPr id="64" name="Rechte verbindingslijn met pijl 30"/>
          <p:cNvCxnSpPr/>
          <p:nvPr/>
        </p:nvCxnSpPr>
        <p:spPr>
          <a:xfrm flipH="1">
            <a:off x="2699698" y="2189674"/>
            <a:ext cx="745" cy="603574"/>
          </a:xfrm>
          <a:prstGeom prst="straightConnector1">
            <a:avLst/>
          </a:prstGeom>
          <a:ln w="25400">
            <a:solidFill>
              <a:srgbClr val="83A6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met pijl 37"/>
          <p:cNvCxnSpPr/>
          <p:nvPr/>
        </p:nvCxnSpPr>
        <p:spPr>
          <a:xfrm flipV="1">
            <a:off x="4290373" y="3326648"/>
            <a:ext cx="0" cy="457200"/>
          </a:xfrm>
          <a:prstGeom prst="straightConnector1">
            <a:avLst/>
          </a:prstGeom>
          <a:ln w="25400"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37"/>
          <p:cNvCxnSpPr/>
          <p:nvPr/>
        </p:nvCxnSpPr>
        <p:spPr>
          <a:xfrm flipV="1">
            <a:off x="5261923" y="3298073"/>
            <a:ext cx="0" cy="457200"/>
          </a:xfrm>
          <a:prstGeom prst="straightConnector1">
            <a:avLst/>
          </a:prstGeom>
          <a:ln w="25400"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37"/>
          <p:cNvCxnSpPr/>
          <p:nvPr/>
        </p:nvCxnSpPr>
        <p:spPr>
          <a:xfrm flipV="1">
            <a:off x="6566848" y="3298073"/>
            <a:ext cx="0" cy="457200"/>
          </a:xfrm>
          <a:prstGeom prst="straightConnector1">
            <a:avLst/>
          </a:prstGeom>
          <a:ln w="25400"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37"/>
          <p:cNvCxnSpPr/>
          <p:nvPr/>
        </p:nvCxnSpPr>
        <p:spPr>
          <a:xfrm flipV="1">
            <a:off x="7519348" y="3317123"/>
            <a:ext cx="0" cy="457200"/>
          </a:xfrm>
          <a:prstGeom prst="straightConnector1">
            <a:avLst/>
          </a:prstGeom>
          <a:ln w="25400"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met pijl 30"/>
          <p:cNvCxnSpPr/>
          <p:nvPr/>
        </p:nvCxnSpPr>
        <p:spPr>
          <a:xfrm>
            <a:off x="4280848" y="2469398"/>
            <a:ext cx="0" cy="333375"/>
          </a:xfrm>
          <a:prstGeom prst="straightConnector1">
            <a:avLst/>
          </a:prstGeom>
          <a:ln w="25400">
            <a:solidFill>
              <a:srgbClr val="83A6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met pijl 30"/>
          <p:cNvCxnSpPr/>
          <p:nvPr/>
        </p:nvCxnSpPr>
        <p:spPr>
          <a:xfrm>
            <a:off x="5271448" y="2450348"/>
            <a:ext cx="0" cy="333375"/>
          </a:xfrm>
          <a:prstGeom prst="straightConnector1">
            <a:avLst/>
          </a:prstGeom>
          <a:ln w="25400">
            <a:solidFill>
              <a:srgbClr val="83A6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30"/>
          <p:cNvCxnSpPr/>
          <p:nvPr/>
        </p:nvCxnSpPr>
        <p:spPr>
          <a:xfrm>
            <a:off x="6576373" y="2469398"/>
            <a:ext cx="0" cy="333375"/>
          </a:xfrm>
          <a:prstGeom prst="straightConnector1">
            <a:avLst/>
          </a:prstGeom>
          <a:ln w="25400">
            <a:solidFill>
              <a:srgbClr val="83A6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met pijl 30"/>
          <p:cNvCxnSpPr/>
          <p:nvPr/>
        </p:nvCxnSpPr>
        <p:spPr>
          <a:xfrm>
            <a:off x="7538398" y="2450348"/>
            <a:ext cx="0" cy="333375"/>
          </a:xfrm>
          <a:prstGeom prst="straightConnector1">
            <a:avLst/>
          </a:prstGeom>
          <a:ln w="25400">
            <a:solidFill>
              <a:srgbClr val="83A6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45"/>
          <p:cNvSpPr txBox="1"/>
          <p:nvPr/>
        </p:nvSpPr>
        <p:spPr>
          <a:xfrm>
            <a:off x="232050" y="1228282"/>
            <a:ext cx="863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Delivery of XBID involves 3 areas of distinct focus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64745" y="4449047"/>
            <a:ext cx="2002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chemeClr val="accent6">
                    <a:lumMod val="75000"/>
                  </a:schemeClr>
                </a:solidFill>
              </a:rPr>
              <a:t>At this meeting we continue the focus on the project under ESA </a:t>
            </a:r>
            <a:r>
              <a:rPr lang="en-GB" b="1" i="1" dirty="0">
                <a:solidFill>
                  <a:schemeClr val="accent6">
                    <a:lumMod val="75000"/>
                  </a:schemeClr>
                </a:solidFill>
              </a:rPr>
              <a:t>which includes </a:t>
            </a:r>
            <a:r>
              <a:rPr lang="en-GB" b="1" i="1" dirty="0" smtClean="0">
                <a:solidFill>
                  <a:schemeClr val="accent6">
                    <a:lumMod val="75000"/>
                  </a:schemeClr>
                </a:solidFill>
              </a:rPr>
              <a:t>the current Blueprint phase</a:t>
            </a:r>
          </a:p>
        </p:txBody>
      </p:sp>
      <p:sp>
        <p:nvSpPr>
          <p:cNvPr id="39" name="Oval 38"/>
          <p:cNvSpPr/>
          <p:nvPr/>
        </p:nvSpPr>
        <p:spPr>
          <a:xfrm rot="20238021">
            <a:off x="76728" y="5269230"/>
            <a:ext cx="2308860" cy="13716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38"/>
          <p:cNvSpPr/>
          <p:nvPr/>
        </p:nvSpPr>
        <p:spPr>
          <a:xfrm rot="20238021">
            <a:off x="379810" y="3608949"/>
            <a:ext cx="2308860" cy="915207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627" y="188914"/>
            <a:ext cx="7485965" cy="940124"/>
          </a:xfrm>
        </p:spPr>
        <p:txBody>
          <a:bodyPr/>
          <a:lstStyle/>
          <a:p>
            <a:r>
              <a:rPr lang="en-GB" dirty="0" smtClean="0"/>
              <a:t>High level overview of current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3850" y="1146529"/>
            <a:ext cx="7979434" cy="5007064"/>
          </a:xfrm>
        </p:spPr>
        <p:txBody>
          <a:bodyPr/>
          <a:lstStyle/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200" dirty="0" smtClean="0"/>
              <a:t> </a:t>
            </a:r>
            <a:r>
              <a:rPr lang="en-US" sz="2000" dirty="0"/>
              <a:t>Step 2 Phase 1 </a:t>
            </a:r>
            <a:r>
              <a:rPr lang="en-US" sz="2000" dirty="0" smtClean="0"/>
              <a:t>successfully </a:t>
            </a:r>
            <a:r>
              <a:rPr lang="en-US" sz="2000" dirty="0"/>
              <a:t>completed with sign-off of the Fact </a:t>
            </a:r>
            <a:r>
              <a:rPr lang="en-US" sz="2000" dirty="0" smtClean="0"/>
              <a:t>Book and </a:t>
            </a:r>
            <a:r>
              <a:rPr lang="en-US" sz="2000" dirty="0"/>
              <a:t>agreement on the detailed timeline for the Business Blueprint</a:t>
            </a:r>
            <a:r>
              <a:rPr lang="en-US" sz="2000" dirty="0" smtClean="0"/>
              <a:t>.</a:t>
            </a:r>
          </a:p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000" dirty="0"/>
          </a:p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/>
              <a:t> Phase 2 (4</a:t>
            </a:r>
            <a:r>
              <a:rPr lang="en-US" sz="2000" baseline="30000" dirty="0"/>
              <a:t>th</a:t>
            </a:r>
            <a:r>
              <a:rPr lang="en-US" sz="2000" dirty="0"/>
              <a:t> August – 9</a:t>
            </a:r>
            <a:r>
              <a:rPr lang="en-US" sz="2000" baseline="30000" dirty="0"/>
              <a:t>th</a:t>
            </a:r>
            <a:r>
              <a:rPr lang="en-US" sz="2000" dirty="0"/>
              <a:t> December) delivers the Business Blueprint which enables the XBID Solution to be developed</a:t>
            </a:r>
            <a:r>
              <a:rPr lang="en-US" sz="2000" dirty="0" smtClean="0"/>
              <a:t>.</a:t>
            </a:r>
          </a:p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strike="sngStrike" dirty="0" smtClean="0"/>
          </a:p>
          <a:p>
            <a:pPr marL="812800" lvl="3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/>
              <a:t> </a:t>
            </a:r>
            <a:r>
              <a:rPr lang="en-US" sz="1800" dirty="0">
                <a:solidFill>
                  <a:srgbClr val="C00000"/>
                </a:solidFill>
              </a:rPr>
              <a:t>Power Exchanges (PX’s) and Transmission System Operators (TSO’s) are now reviewing the </a:t>
            </a:r>
            <a:r>
              <a:rPr lang="en-US" sz="1800" dirty="0" smtClean="0">
                <a:solidFill>
                  <a:srgbClr val="C00000"/>
                </a:solidFill>
              </a:rPr>
              <a:t>deliverables, using </a:t>
            </a:r>
            <a:r>
              <a:rPr lang="en-US" sz="1800" dirty="0">
                <a:solidFill>
                  <a:srgbClr val="C00000"/>
                </a:solidFill>
              </a:rPr>
              <a:t>an agreed approach of review </a:t>
            </a:r>
            <a:r>
              <a:rPr lang="en-US" sz="1800" dirty="0" smtClean="0">
                <a:solidFill>
                  <a:srgbClr val="C00000"/>
                </a:solidFill>
              </a:rPr>
              <a:t>cycles, </a:t>
            </a:r>
            <a:r>
              <a:rPr lang="en-US" sz="1800" dirty="0">
                <a:solidFill>
                  <a:srgbClr val="C00000"/>
                </a:solidFill>
              </a:rPr>
              <a:t>including:</a:t>
            </a:r>
          </a:p>
          <a:p>
            <a:pPr marL="1270000" lvl="4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smtClean="0"/>
              <a:t> Functional </a:t>
            </a:r>
            <a:r>
              <a:rPr lang="en-US" sz="1800" dirty="0"/>
              <a:t>Description Trading Module and Capacity Management Module (CMM);</a:t>
            </a:r>
          </a:p>
          <a:p>
            <a:pPr marL="1270000" lvl="4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smtClean="0"/>
              <a:t> Various </a:t>
            </a:r>
            <a:r>
              <a:rPr lang="en-US" sz="1800" dirty="0"/>
              <a:t>other IT </a:t>
            </a:r>
            <a:r>
              <a:rPr lang="en-US" sz="1800" dirty="0" smtClean="0"/>
              <a:t>specifications</a:t>
            </a:r>
          </a:p>
          <a:p>
            <a:pPr marL="1270000" lvl="4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i="1" strike="sngStrike" dirty="0"/>
          </a:p>
          <a:p>
            <a:pPr marL="1270000" lvl="4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 smtClean="0"/>
              <a:t>As a whole 11 documents, 600 pages.</a:t>
            </a:r>
            <a:endParaRPr lang="en-US" sz="1800" i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0945" y="140331"/>
            <a:ext cx="1323832" cy="978786"/>
            <a:chOff x="4723121" y="3730610"/>
            <a:chExt cx="4305751" cy="3079765"/>
          </a:xfrm>
        </p:grpSpPr>
        <p:pic>
          <p:nvPicPr>
            <p:cNvPr id="5" name="Grafik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Image 88" descr="Logo_EP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478828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97" name="Image" r:id="rId7" imgW="1438537" imgH="527037" progId="">
                    <p:embed/>
                  </p:oleObj>
                </mc:Choice>
                <mc:Fallback>
                  <p:oleObj name="Image" r:id="rId7" imgW="1438537" imgH="527037" progId="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Belpex_PPT_nieuw_formaat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0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Cycles of Business Blueprint Phase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9" y="1287887"/>
            <a:ext cx="8157996" cy="551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627" y="188914"/>
            <a:ext cx="7485965" cy="940124"/>
          </a:xfrm>
        </p:spPr>
        <p:txBody>
          <a:bodyPr/>
          <a:lstStyle/>
          <a:p>
            <a:r>
              <a:rPr lang="en-GB" dirty="0" smtClean="0"/>
              <a:t>High level overview of current status (2/2)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4286" y="1281446"/>
            <a:ext cx="8662133" cy="4781993"/>
          </a:xfrm>
        </p:spPr>
        <p:txBody>
          <a:bodyPr/>
          <a:lstStyle/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‘</a:t>
            </a:r>
            <a:r>
              <a:rPr lang="en-US" sz="1800" dirty="0"/>
              <a:t>All Parties Cooperation Agreement’ (APCA) </a:t>
            </a:r>
            <a:r>
              <a:rPr lang="en-US" sz="1800" dirty="0" smtClean="0">
                <a:solidFill>
                  <a:srgbClr val="C00000"/>
                </a:solidFill>
              </a:rPr>
              <a:t>approved and formal </a:t>
            </a:r>
            <a:r>
              <a:rPr lang="en-US" sz="1800" dirty="0">
                <a:solidFill>
                  <a:srgbClr val="C00000"/>
                </a:solidFill>
              </a:rPr>
              <a:t>signature process </a:t>
            </a:r>
            <a:r>
              <a:rPr lang="en-US" sz="1800" dirty="0" smtClean="0">
                <a:solidFill>
                  <a:srgbClr val="C00000"/>
                </a:solidFill>
              </a:rPr>
              <a:t>completed</a:t>
            </a:r>
            <a:r>
              <a:rPr lang="en-US" sz="1800" dirty="0" smtClean="0"/>
              <a:t>. </a:t>
            </a:r>
            <a:r>
              <a:rPr lang="en-US" sz="1800" dirty="0"/>
              <a:t>The APCA includes the provisions for costs recovery and validation</a:t>
            </a:r>
          </a:p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00" dirty="0"/>
          </a:p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 Cost </a:t>
            </a:r>
            <a:r>
              <a:rPr lang="en-US" sz="1800" dirty="0"/>
              <a:t>reports </a:t>
            </a:r>
            <a:r>
              <a:rPr lang="en-US" sz="1800" dirty="0" smtClean="0"/>
              <a:t>(September 2012-2013</a:t>
            </a:r>
            <a:r>
              <a:rPr lang="en-US" sz="1800" dirty="0"/>
              <a:t>, Q1-Q2 2014 and estimated financial </a:t>
            </a:r>
            <a:r>
              <a:rPr lang="en-US" sz="1800" dirty="0" smtClean="0"/>
              <a:t>forecasts)</a:t>
            </a:r>
            <a:endParaRPr lang="en-US" sz="1800" strike="sngStrike" dirty="0" smtClean="0">
              <a:solidFill>
                <a:srgbClr val="C00000"/>
              </a:solidFill>
            </a:endParaRPr>
          </a:p>
          <a:p>
            <a:pPr marL="812800" lvl="3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The updated budget for the remainder of the project will be provided to the NRA’s at the conclusion of the Business Blueprint Phase</a:t>
            </a:r>
            <a:endParaRPr lang="en-US" sz="1600" strike="sngStrike" dirty="0" smtClean="0"/>
          </a:p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00" dirty="0"/>
          </a:p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 XBID </a:t>
            </a:r>
            <a:r>
              <a:rPr lang="en-US" sz="1800" dirty="0"/>
              <a:t>solution </a:t>
            </a:r>
            <a:r>
              <a:rPr lang="en-US" sz="1800" dirty="0" smtClean="0"/>
              <a:t>contracts </a:t>
            </a:r>
            <a:r>
              <a:rPr lang="en-US" sz="1800" dirty="0"/>
              <a:t>between PXs and </a:t>
            </a:r>
            <a:r>
              <a:rPr lang="en-US" sz="1800" dirty="0" smtClean="0"/>
              <a:t>DBAG and </a:t>
            </a:r>
            <a:r>
              <a:rPr lang="en-US" sz="1800" dirty="0"/>
              <a:t>clarifications on Performance (Quality Plan) and Code Base (Equal Treatment) to be agreed during Phase </a:t>
            </a:r>
            <a:r>
              <a:rPr lang="en-US" sz="1800" dirty="0" smtClean="0"/>
              <a:t>2 of the Business BluePrint.</a:t>
            </a:r>
            <a:endParaRPr lang="en-US" sz="1800" dirty="0"/>
          </a:p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The </a:t>
            </a:r>
            <a:r>
              <a:rPr lang="en-US" sz="1800" dirty="0"/>
              <a:t>Realistic Test </a:t>
            </a:r>
            <a:r>
              <a:rPr lang="en-US" sz="1800" dirty="0" smtClean="0"/>
              <a:t>Scenario (RTS) with </a:t>
            </a:r>
            <a:r>
              <a:rPr lang="en-US" sz="1800" dirty="0"/>
              <a:t>a 2 second </a:t>
            </a:r>
            <a:r>
              <a:rPr lang="en-US" sz="1800" dirty="0" smtClean="0"/>
              <a:t>peak </a:t>
            </a:r>
            <a:r>
              <a:rPr lang="en-US" sz="1800" dirty="0"/>
              <a:t>is underway with the test </a:t>
            </a:r>
            <a:r>
              <a:rPr lang="en-US" sz="1800" dirty="0">
                <a:solidFill>
                  <a:srgbClr val="C00000"/>
                </a:solidFill>
              </a:rPr>
              <a:t>having been run w/c 18</a:t>
            </a:r>
            <a:r>
              <a:rPr lang="en-US" sz="1800" baseline="30000" dirty="0">
                <a:solidFill>
                  <a:srgbClr val="C00000"/>
                </a:solidFill>
              </a:rPr>
              <a:t>th</a:t>
            </a:r>
            <a:r>
              <a:rPr lang="en-US" sz="1800" dirty="0">
                <a:solidFill>
                  <a:srgbClr val="C00000"/>
                </a:solidFill>
              </a:rPr>
              <a:t> August</a:t>
            </a:r>
            <a:r>
              <a:rPr lang="en-US" sz="1800" dirty="0"/>
              <a:t>.</a:t>
            </a:r>
          </a:p>
          <a:p>
            <a:pPr marL="812800" lvl="3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 Results </a:t>
            </a:r>
            <a:r>
              <a:rPr lang="en-US" sz="1600" dirty="0"/>
              <a:t>from the test </a:t>
            </a:r>
            <a:r>
              <a:rPr lang="en-US" sz="1600" dirty="0" smtClean="0"/>
              <a:t>will </a:t>
            </a:r>
            <a:r>
              <a:rPr lang="en-US" sz="1600" dirty="0"/>
              <a:t>be provided to PX’s </a:t>
            </a:r>
            <a:r>
              <a:rPr lang="en-US" sz="1600" dirty="0" smtClean="0"/>
              <a:t>on the week of 22th </a:t>
            </a:r>
            <a:r>
              <a:rPr lang="en-US" sz="1600" dirty="0"/>
              <a:t>September. A workshop where DBAG will present the results of the RTS and their analysis will be held in early October.</a:t>
            </a:r>
          </a:p>
          <a:p>
            <a:pPr marL="812800" lvl="3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A second test exploring the performance limits of the system will also be arranged. Discussions on this test are due to commence with DBAG in early/mid-September</a:t>
            </a:r>
          </a:p>
          <a:p>
            <a:pPr marL="536575" lvl="2" indent="-180975" algn="just">
              <a:spcBef>
                <a:spcPts val="0"/>
              </a:spcBef>
              <a:spcAft>
                <a:spcPts val="0"/>
              </a:spcAft>
            </a:pPr>
            <a:endParaRPr lang="en-US" sz="200" dirty="0"/>
          </a:p>
        </p:txBody>
      </p:sp>
      <p:grpSp>
        <p:nvGrpSpPr>
          <p:cNvPr id="4" name="Group 3"/>
          <p:cNvGrpSpPr/>
          <p:nvPr/>
        </p:nvGrpSpPr>
        <p:grpSpPr>
          <a:xfrm>
            <a:off x="40945" y="140331"/>
            <a:ext cx="1323832" cy="978786"/>
            <a:chOff x="4723121" y="3730610"/>
            <a:chExt cx="4305751" cy="3079765"/>
          </a:xfrm>
        </p:grpSpPr>
        <p:pic>
          <p:nvPicPr>
            <p:cNvPr id="5" name="Grafik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Image 88" descr="Logo_EP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221905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22" name="Image" r:id="rId7" imgW="1438537" imgH="527037" progId="">
                    <p:embed/>
                  </p:oleObj>
                </mc:Choice>
                <mc:Fallback>
                  <p:oleObj name="Image" r:id="rId7" imgW="1438537" imgH="527037" progId="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Belpex_PPT_nieuw_formaat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0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7223865" y="1383334"/>
            <a:ext cx="732511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14M </a:t>
            </a:r>
            <a:r>
              <a:rPr lang="en-US" sz="1600" b="1" dirty="0" smtClean="0">
                <a:solidFill>
                  <a:schemeClr val="tx1"/>
                </a:solidFill>
              </a:rPr>
              <a:t>+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8" name="Rounded Rectangular Callout 57"/>
          <p:cNvSpPr/>
          <p:nvPr/>
        </p:nvSpPr>
        <p:spPr>
          <a:xfrm>
            <a:off x="5300113" y="3079788"/>
            <a:ext cx="1756671" cy="532306"/>
          </a:xfrm>
          <a:prstGeom prst="wedgeRoundRectCallout">
            <a:avLst>
              <a:gd name="adj1" fmla="val 90687"/>
              <a:gd name="adj2" fmla="val -32500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+ refers to on</a:t>
            </a:r>
            <a:r>
              <a:rPr lang="cs-CZ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-</a:t>
            </a:r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going  activities for integrated planning (not fixed yet)</a:t>
            </a:r>
            <a:endParaRPr lang="en-US" sz="11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219" y="188914"/>
            <a:ext cx="7743781" cy="940124"/>
          </a:xfrm>
        </p:spPr>
        <p:txBody>
          <a:bodyPr/>
          <a:lstStyle/>
          <a:p>
            <a:r>
              <a:rPr lang="en-US" dirty="0" smtClean="0"/>
              <a:t>Tentative Project Timeline: May 14 – </a:t>
            </a:r>
            <a:r>
              <a:rPr lang="en-US" i="1" dirty="0" smtClean="0"/>
              <a:t>4</a:t>
            </a:r>
            <a:r>
              <a:rPr lang="en-US" i="1" baseline="30000" dirty="0" smtClean="0"/>
              <a:t>th</a:t>
            </a:r>
            <a:r>
              <a:rPr lang="en-US" dirty="0" smtClean="0"/>
              <a:t> Quarter 15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8856984" y="4510891"/>
            <a:ext cx="0" cy="706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604448" y="1738411"/>
            <a:ext cx="0" cy="4027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380312" y="1738411"/>
            <a:ext cx="0" cy="4027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720080" y="2967510"/>
            <a:ext cx="3499542" cy="5707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586230" y="4493143"/>
            <a:ext cx="0" cy="706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Punthaak 47"/>
          <p:cNvSpPr/>
          <p:nvPr/>
        </p:nvSpPr>
        <p:spPr>
          <a:xfrm>
            <a:off x="755421" y="3543575"/>
            <a:ext cx="1891282" cy="328829"/>
          </a:xfrm>
          <a:prstGeom prst="chevron">
            <a:avLst>
              <a:gd name="adj" fmla="val 6372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IAT</a:t>
            </a:r>
            <a:endParaRPr lang="en-US" sz="1000" b="1" dirty="0">
              <a:solidFill>
                <a:prstClr val="white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1404403" y="1700650"/>
            <a:ext cx="1" cy="4833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506612" y="1692024"/>
            <a:ext cx="0" cy="483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969684" y="1692024"/>
            <a:ext cx="0" cy="4027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317958" y="1396868"/>
            <a:ext cx="113842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 09.12.14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79912" y="1404820"/>
            <a:ext cx="78476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</a:t>
            </a:r>
            <a:r>
              <a:rPr lang="en-US" sz="1600" dirty="0" smtClean="0">
                <a:solidFill>
                  <a:schemeClr val="tx1"/>
                </a:solidFill>
              </a:rPr>
              <a:t>M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+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2" name="Punthaak 47"/>
          <p:cNvSpPr/>
          <p:nvPr/>
        </p:nvSpPr>
        <p:spPr>
          <a:xfrm>
            <a:off x="1328459" y="2175510"/>
            <a:ext cx="1777129" cy="792000"/>
          </a:xfrm>
          <a:prstGeom prst="chevron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BBP(ESA Step 2 Phase 2)</a:t>
            </a:r>
            <a:endParaRPr lang="en-US" sz="1400" b="1" dirty="0">
              <a:solidFill>
                <a:prstClr val="white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720080" y="4254070"/>
            <a:ext cx="0" cy="9214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502687" y="4425551"/>
            <a:ext cx="0" cy="7499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98141" y="5167117"/>
            <a:ext cx="58018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Start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6" name="Punthaak 47"/>
          <p:cNvSpPr/>
          <p:nvPr/>
        </p:nvSpPr>
        <p:spPr>
          <a:xfrm>
            <a:off x="2494797" y="3543575"/>
            <a:ext cx="1526476" cy="328830"/>
          </a:xfrm>
          <a:prstGeom prst="chevron">
            <a:avLst>
              <a:gd name="adj" fmla="val 6372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UAT Emergency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87" name="Punthaak 47"/>
          <p:cNvSpPr/>
          <p:nvPr/>
        </p:nvSpPr>
        <p:spPr>
          <a:xfrm>
            <a:off x="1566582" y="4324721"/>
            <a:ext cx="1078451" cy="284736"/>
          </a:xfrm>
          <a:prstGeom prst="chevron">
            <a:avLst>
              <a:gd name="adj" fmla="val 6372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FAT I</a:t>
            </a:r>
            <a:r>
              <a:rPr lang="en-US" sz="1050" b="1" dirty="0" smtClean="0">
                <a:solidFill>
                  <a:prstClr val="white"/>
                </a:solidFill>
              </a:rPr>
              <a:t>I</a:t>
            </a:r>
            <a:endParaRPr lang="en-US" sz="1000" b="1" dirty="0">
              <a:solidFill>
                <a:prstClr val="white"/>
              </a:solidFill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3456384" y="4582899"/>
            <a:ext cx="0" cy="6021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580112" y="4510891"/>
            <a:ext cx="0" cy="706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840760" y="4510891"/>
            <a:ext cx="0" cy="706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136904" y="4510891"/>
            <a:ext cx="0" cy="706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Punthaak 47"/>
          <p:cNvSpPr/>
          <p:nvPr/>
        </p:nvSpPr>
        <p:spPr>
          <a:xfrm>
            <a:off x="3456384" y="3925241"/>
            <a:ext cx="1526476" cy="657658"/>
          </a:xfrm>
          <a:prstGeom prst="chevron">
            <a:avLst>
              <a:gd name="adj" fmla="val 3445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UAT Functional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93" name="Punthaak 47"/>
          <p:cNvSpPr/>
          <p:nvPr/>
        </p:nvSpPr>
        <p:spPr>
          <a:xfrm>
            <a:off x="4615529" y="3925241"/>
            <a:ext cx="1368152" cy="657658"/>
          </a:xfrm>
          <a:prstGeom prst="chevron">
            <a:avLst>
              <a:gd name="adj" fmla="val 478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UAT Integration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94" name="Punthaak 47"/>
          <p:cNvSpPr/>
          <p:nvPr/>
        </p:nvSpPr>
        <p:spPr>
          <a:xfrm>
            <a:off x="6840760" y="3925241"/>
            <a:ext cx="1512168" cy="657658"/>
          </a:xfrm>
          <a:prstGeom prst="chevron">
            <a:avLst>
              <a:gd name="adj" fmla="val 3445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UAT Simulation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95" name="Punthaak 47"/>
          <p:cNvSpPr/>
          <p:nvPr/>
        </p:nvSpPr>
        <p:spPr>
          <a:xfrm>
            <a:off x="5623641" y="3925241"/>
            <a:ext cx="1433143" cy="657658"/>
          </a:xfrm>
          <a:prstGeom prst="chevron">
            <a:avLst>
              <a:gd name="adj" fmla="val 3689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UAT Performance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456384" y="5167117"/>
            <a:ext cx="65219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4 M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586230" y="5167117"/>
            <a:ext cx="67035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5,5 M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580112" y="5167117"/>
            <a:ext cx="71306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6M+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840760" y="5167117"/>
            <a:ext cx="67556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7M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028384" y="1383334"/>
            <a:ext cx="56745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??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2" name="Punthaak 47"/>
          <p:cNvSpPr/>
          <p:nvPr/>
        </p:nvSpPr>
        <p:spPr>
          <a:xfrm>
            <a:off x="2506612" y="1890581"/>
            <a:ext cx="2376894" cy="284841"/>
          </a:xfrm>
          <a:prstGeom prst="chevron">
            <a:avLst>
              <a:gd name="adj" fmla="val 51302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00" b="1" dirty="0" smtClean="0">
                <a:solidFill>
                  <a:prstClr val="white"/>
                </a:solidFill>
              </a:rPr>
              <a:t>Development of the local systems</a:t>
            </a:r>
            <a:endParaRPr lang="en-US" sz="1050" b="1" dirty="0">
              <a:solidFill>
                <a:prstClr val="white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7380312" y="3021429"/>
            <a:ext cx="1374023" cy="8984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Punthaak 47"/>
          <p:cNvSpPr/>
          <p:nvPr/>
        </p:nvSpPr>
        <p:spPr>
          <a:xfrm>
            <a:off x="7992888" y="3925241"/>
            <a:ext cx="1043608" cy="657658"/>
          </a:xfrm>
          <a:prstGeom prst="chevron">
            <a:avLst>
              <a:gd name="adj" fmla="val 4055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>
                    <a:lumMod val="50000"/>
                  </a:prstClr>
                </a:solidFill>
              </a:rPr>
              <a:t>Contingency</a:t>
            </a:r>
            <a:endParaRPr lang="en-US" sz="105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502687" y="5167117"/>
            <a:ext cx="66566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3M+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220619" y="5167117"/>
            <a:ext cx="63636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11M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214632" y="1391960"/>
            <a:ext cx="1036813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04.08.14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560840" y="5167117"/>
            <a:ext cx="57606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8M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9" name="Punthaak 47"/>
          <p:cNvSpPr/>
          <p:nvPr/>
        </p:nvSpPr>
        <p:spPr>
          <a:xfrm>
            <a:off x="720080" y="3968549"/>
            <a:ext cx="1286111" cy="312079"/>
          </a:xfrm>
          <a:prstGeom prst="chevron">
            <a:avLst>
              <a:gd name="adj" fmla="val 6372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FAT I</a:t>
            </a: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57188" y="5872163"/>
            <a:ext cx="8607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Notes</a:t>
            </a:r>
          </a:p>
          <a:p>
            <a:r>
              <a:rPr lang="en-US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- High-level planning is subject to </a:t>
            </a:r>
            <a:r>
              <a:rPr lang="en-US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optimisation</a:t>
            </a:r>
            <a:r>
              <a:rPr lang="en-US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&amp; detailed planning during ESA Step 2 </a:t>
            </a:r>
          </a:p>
          <a:p>
            <a:pPr>
              <a:buFontTx/>
              <a:buChar char="-"/>
            </a:pPr>
            <a:r>
              <a:rPr lang="cs-CZ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The contingency can be used in any of the testing step (applicable for IAT, FAT, UAT).</a:t>
            </a:r>
          </a:p>
          <a:p>
            <a:pPr>
              <a:buFontTx/>
              <a:buChar char="-"/>
            </a:pPr>
            <a:r>
              <a:rPr lang="en-US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*Q4 does not include the contingency 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6084168" y="1738411"/>
            <a:ext cx="0" cy="4027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080049" y="1383334"/>
            <a:ext cx="72419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11M </a:t>
            </a:r>
            <a:r>
              <a:rPr lang="en-US" sz="1600" b="1" dirty="0" smtClean="0">
                <a:solidFill>
                  <a:schemeClr val="tx1"/>
                </a:solidFill>
              </a:rPr>
              <a:t>+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3" name="Punthaak 47"/>
          <p:cNvSpPr/>
          <p:nvPr/>
        </p:nvSpPr>
        <p:spPr>
          <a:xfrm>
            <a:off x="2538052" y="2175510"/>
            <a:ext cx="2026629" cy="792000"/>
          </a:xfrm>
          <a:prstGeom prst="chevron">
            <a:avLst>
              <a:gd name="adj" fmla="val 51302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Development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15" name="Punthaak 47"/>
          <p:cNvSpPr/>
          <p:nvPr/>
        </p:nvSpPr>
        <p:spPr>
          <a:xfrm>
            <a:off x="6156176" y="2175510"/>
            <a:ext cx="1800200" cy="792000"/>
          </a:xfrm>
          <a:prstGeom prst="chevron">
            <a:avLst>
              <a:gd name="adj" fmla="val 4619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 err="1" smtClean="0">
                <a:solidFill>
                  <a:prstClr val="white">
                    <a:lumMod val="50000"/>
                  </a:prstClr>
                </a:solidFill>
              </a:rPr>
              <a:t>Contin-gency</a:t>
            </a:r>
            <a:endParaRPr lang="en-U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6" name="Punthaak 47"/>
          <p:cNvSpPr/>
          <p:nvPr/>
        </p:nvSpPr>
        <p:spPr>
          <a:xfrm>
            <a:off x="7352823" y="2175510"/>
            <a:ext cx="1683673" cy="792000"/>
          </a:xfrm>
          <a:prstGeom prst="chevron">
            <a:avLst>
              <a:gd name="adj" fmla="val 46962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Go-Live Preparation 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70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/>
            <a:fld id="{621FF73E-84ED-4BB2-88F5-19D1F756989C}" type="slidenum">
              <a:rPr lang="en-US" altLang="en-US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en-US" altLang="en-US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Punthaak 47"/>
          <p:cNvSpPr/>
          <p:nvPr/>
        </p:nvSpPr>
        <p:spPr>
          <a:xfrm>
            <a:off x="0" y="2169047"/>
            <a:ext cx="1730477" cy="792000"/>
          </a:xfrm>
          <a:prstGeom prst="chevron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BBP(ESA Step 2 Phase 1)</a:t>
            </a:r>
            <a:endParaRPr lang="en-US" sz="1400" b="1" dirty="0">
              <a:solidFill>
                <a:prstClr val="white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 flipH="1">
            <a:off x="64483" y="1685649"/>
            <a:ext cx="1" cy="4833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64484" y="1391960"/>
            <a:ext cx="92374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03.06.14</a:t>
            </a:r>
          </a:p>
        </p:txBody>
      </p:sp>
      <p:sp>
        <p:nvSpPr>
          <p:cNvPr id="127" name="Punthaak 47"/>
          <p:cNvSpPr/>
          <p:nvPr/>
        </p:nvSpPr>
        <p:spPr>
          <a:xfrm>
            <a:off x="7789124" y="5892248"/>
            <a:ext cx="1311746" cy="287176"/>
          </a:xfrm>
          <a:prstGeom prst="chevron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1050" b="1" dirty="0" smtClean="0">
                <a:solidFill>
                  <a:prstClr val="white"/>
                </a:solidFill>
              </a:rPr>
              <a:t>On-</a:t>
            </a:r>
            <a:r>
              <a:rPr lang="cs-CZ" sz="1050" b="1" dirty="0" err="1" smtClean="0">
                <a:solidFill>
                  <a:prstClr val="white"/>
                </a:solidFill>
              </a:rPr>
              <a:t>going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128" name="Punthaak 47"/>
          <p:cNvSpPr/>
          <p:nvPr/>
        </p:nvSpPr>
        <p:spPr>
          <a:xfrm>
            <a:off x="7789124" y="6204958"/>
            <a:ext cx="1311746" cy="287176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50" b="1" dirty="0" smtClean="0">
                <a:solidFill>
                  <a:prstClr val="white"/>
                </a:solidFill>
              </a:rPr>
              <a:t>Pending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59" name="Punthaak 47"/>
          <p:cNvSpPr/>
          <p:nvPr/>
        </p:nvSpPr>
        <p:spPr>
          <a:xfrm>
            <a:off x="7734690" y="5576550"/>
            <a:ext cx="1311746" cy="287176"/>
          </a:xfrm>
          <a:prstGeom prst="chevron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50" b="1" dirty="0" smtClean="0">
                <a:solidFill>
                  <a:prstClr val="white"/>
                </a:solidFill>
              </a:rPr>
              <a:t>Completed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5300113" y="3079788"/>
            <a:ext cx="1756671" cy="532306"/>
          </a:xfrm>
          <a:prstGeom prst="wedgeRoundRectCallout">
            <a:avLst>
              <a:gd name="adj1" fmla="val 30160"/>
              <a:gd name="adj2" fmla="val -32500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+ refers to on</a:t>
            </a:r>
            <a:r>
              <a:rPr lang="cs-CZ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-</a:t>
            </a:r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going  activities for integrated planning (not fixed yet)</a:t>
            </a:r>
            <a:endParaRPr lang="en-US" sz="11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14" name="Punthaak 47"/>
          <p:cNvSpPr/>
          <p:nvPr/>
        </p:nvSpPr>
        <p:spPr>
          <a:xfrm>
            <a:off x="4219622" y="2175510"/>
            <a:ext cx="2584626" cy="792000"/>
          </a:xfrm>
          <a:prstGeom prst="chevron">
            <a:avLst>
              <a:gd name="adj" fmla="val 4829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1400" b="1" dirty="0" smtClean="0">
                <a:solidFill>
                  <a:prstClr val="white"/>
                </a:solidFill>
              </a:rPr>
              <a:t>             </a:t>
            </a:r>
            <a:r>
              <a:rPr lang="en-US" sz="1400" b="1" dirty="0" smtClean="0">
                <a:solidFill>
                  <a:prstClr val="white"/>
                </a:solidFill>
              </a:rPr>
              <a:t>Test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300113" y="3079788"/>
            <a:ext cx="1756671" cy="532306"/>
          </a:xfrm>
          <a:prstGeom prst="wedgeRoundRectCallout">
            <a:avLst>
              <a:gd name="adj1" fmla="val -99367"/>
              <a:gd name="adj2" fmla="val -33499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+ refers to on</a:t>
            </a:r>
            <a:r>
              <a:rPr lang="cs-CZ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-</a:t>
            </a:r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going  activities for integrated planning (not fixed yet)</a:t>
            </a:r>
            <a:endParaRPr lang="en-US" sz="11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0" name="Rounded Rectangular Callout 59"/>
          <p:cNvSpPr/>
          <p:nvPr/>
        </p:nvSpPr>
        <p:spPr>
          <a:xfrm>
            <a:off x="110523" y="3003985"/>
            <a:ext cx="1756671" cy="532306"/>
          </a:xfrm>
          <a:prstGeom prst="wedgeRoundRectCallout">
            <a:avLst>
              <a:gd name="adj1" fmla="val 61440"/>
              <a:gd name="adj2" fmla="val -22422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ESA Step 2 Phase 1 + 2 take 1.5 months longer then planned</a:t>
            </a:r>
            <a:endParaRPr lang="en-US" sz="11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91" y="103031"/>
            <a:ext cx="1295744" cy="1184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up 61"/>
          <p:cNvGrpSpPr/>
          <p:nvPr/>
        </p:nvGrpSpPr>
        <p:grpSpPr>
          <a:xfrm>
            <a:off x="57150" y="180975"/>
            <a:ext cx="1162050" cy="942975"/>
            <a:chOff x="4723121" y="3730610"/>
            <a:chExt cx="4305751" cy="3079765"/>
          </a:xfrm>
        </p:grpSpPr>
        <p:pic>
          <p:nvPicPr>
            <p:cNvPr id="63" name="Grafik 1" descr="image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Rectangle 63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5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Rectangle 65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7" name="Image 88" descr="Logo_EPE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68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442318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48" name="Image" r:id="rId6" imgW="1438537" imgH="527037" progId="">
                    <p:embed/>
                  </p:oleObj>
                </mc:Choice>
                <mc:Fallback>
                  <p:oleObj name="Image" r:id="rId6" imgW="1438537" imgH="527037" progId="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4" descr="Belpex_PPT_nieuw_formaat.jp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9" name="Punthaak 47"/>
          <p:cNvSpPr/>
          <p:nvPr/>
        </p:nvSpPr>
        <p:spPr>
          <a:xfrm>
            <a:off x="0" y="1879079"/>
            <a:ext cx="2078966" cy="284841"/>
          </a:xfrm>
          <a:prstGeom prst="chevron">
            <a:avLst>
              <a:gd name="adj" fmla="val 5130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00" b="1" dirty="0" smtClean="0">
                <a:solidFill>
                  <a:prstClr val="white"/>
                </a:solidFill>
              </a:rPr>
              <a:t>BBOP previous schedule</a:t>
            </a:r>
            <a:endParaRPr lang="en-US" sz="105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 on Shipping and Nominations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5112" y="1255713"/>
            <a:ext cx="8698583" cy="50292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dirty="0" smtClean="0"/>
              <a:t>The original number of potential options (8) was reduced.</a:t>
            </a:r>
          </a:p>
          <a:p>
            <a:pPr algn="just"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b="1" dirty="0" smtClean="0"/>
              <a:t>3 remaining options </a:t>
            </a:r>
            <a:r>
              <a:rPr lang="en-US" dirty="0" smtClean="0"/>
              <a:t>undergoing detailed evaluation are:</a:t>
            </a:r>
          </a:p>
          <a:p>
            <a:pPr lvl="1" algn="just">
              <a:spcBef>
                <a:spcPts val="0"/>
              </a:spcBef>
            </a:pPr>
            <a:r>
              <a:rPr lang="en-US" dirty="0" smtClean="0"/>
              <a:t>A(+). </a:t>
            </a:r>
            <a:r>
              <a:rPr lang="en-US" u="sng" dirty="0" smtClean="0"/>
              <a:t>Central Counter Parties (CCPs) doing the shipping</a:t>
            </a:r>
            <a:r>
              <a:rPr lang="en-US" dirty="0" smtClean="0"/>
              <a:t> (XB nomination and financial clearing)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[discussed as interim solution]</a:t>
            </a:r>
          </a:p>
          <a:p>
            <a:pPr marL="914400" lvl="2" indent="0" algn="just">
              <a:spcBef>
                <a:spcPts val="0"/>
              </a:spcBef>
              <a:buNone/>
            </a:pPr>
            <a:r>
              <a:rPr lang="en-US" dirty="0" smtClean="0"/>
              <a:t>• Border to Border (B2B) only</a:t>
            </a:r>
          </a:p>
          <a:p>
            <a:pPr marL="914400" lvl="2" indent="0" algn="just">
              <a:spcBef>
                <a:spcPts val="0"/>
              </a:spcBef>
              <a:buNone/>
            </a:pPr>
            <a:r>
              <a:rPr lang="en-US" dirty="0" smtClean="0"/>
              <a:t>• Extension of Day Ahead principles</a:t>
            </a:r>
          </a:p>
          <a:p>
            <a:pPr marL="914400" lvl="2" indent="0" algn="just">
              <a:spcBef>
                <a:spcPts val="0"/>
              </a:spcBef>
              <a:buNone/>
            </a:pPr>
            <a:r>
              <a:rPr lang="en-US" dirty="0" smtClean="0"/>
              <a:t>• On all borders, no cross border nomination is required by the TSOs to the CCPs</a:t>
            </a:r>
          </a:p>
          <a:p>
            <a:pPr lvl="1" algn="just">
              <a:spcBef>
                <a:spcPts val="0"/>
              </a:spcBef>
            </a:pPr>
            <a:r>
              <a:rPr lang="en-US" dirty="0" smtClean="0"/>
              <a:t>B. </a:t>
            </a:r>
            <a:r>
              <a:rPr lang="en-US" u="sng" dirty="0" smtClean="0"/>
              <a:t>Central shipper doing the shipping</a:t>
            </a:r>
            <a:r>
              <a:rPr lang="en-US" dirty="0" smtClean="0"/>
              <a:t> (XB nomination and financial clearing)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[discussed as enduring solution option]</a:t>
            </a:r>
          </a:p>
          <a:p>
            <a:pPr marL="914400" lvl="2" indent="0" algn="just">
              <a:spcBef>
                <a:spcPts val="0"/>
              </a:spcBef>
              <a:buNone/>
            </a:pPr>
            <a:r>
              <a:rPr lang="en-US" dirty="0" smtClean="0"/>
              <a:t>• Hub to Hub (H2H) approach</a:t>
            </a:r>
          </a:p>
          <a:p>
            <a:pPr lvl="1" algn="just">
              <a:spcBef>
                <a:spcPts val="0"/>
              </a:spcBef>
            </a:pPr>
            <a:r>
              <a:rPr lang="en-US" dirty="0" smtClean="0"/>
              <a:t>C. </a:t>
            </a:r>
            <a:r>
              <a:rPr lang="en-US" u="sng" dirty="0" smtClean="0"/>
              <a:t>Central physical shipper doing the physical shipping, CCPs doing the financial shipping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[discussed as enduring solution option]</a:t>
            </a:r>
          </a:p>
          <a:p>
            <a:pPr marL="914400" lvl="2" indent="0" algn="just">
              <a:spcBef>
                <a:spcPts val="0"/>
              </a:spcBef>
              <a:buNone/>
            </a:pPr>
            <a:r>
              <a:rPr lang="en-US" dirty="0" smtClean="0"/>
              <a:t>• (Virtual) Central physical shipper doing XB nomination under an H2H approach</a:t>
            </a:r>
          </a:p>
          <a:p>
            <a:pPr marL="914400" lvl="2" indent="0" algn="just">
              <a:spcBef>
                <a:spcPts val="0"/>
              </a:spcBef>
              <a:buNone/>
            </a:pPr>
            <a:r>
              <a:rPr lang="en-US" dirty="0" smtClean="0"/>
              <a:t>• CCPs in charge of financial shipping under a B2B approach</a:t>
            </a:r>
          </a:p>
          <a:p>
            <a:pPr marL="914400" lvl="2" indent="0" algn="just">
              <a:spcBef>
                <a:spcPts val="0"/>
              </a:spcBef>
              <a:buNone/>
            </a:pPr>
            <a:endParaRPr lang="en-US" dirty="0" smtClean="0"/>
          </a:p>
          <a:p>
            <a:pPr marL="114300" indent="0" algn="just">
              <a:spcBef>
                <a:spcPts val="0"/>
              </a:spcBef>
            </a:pPr>
            <a:r>
              <a:rPr lang="en-US" dirty="0" smtClean="0"/>
              <a:t>	The selection of the S&amp;N Solution is on the critical path.</a:t>
            </a:r>
          </a:p>
          <a:p>
            <a:pPr marL="914400" lvl="2" indent="0" algn="just">
              <a:spcBef>
                <a:spcPts val="0"/>
              </a:spcBef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150" y="180975"/>
            <a:ext cx="1162050" cy="942975"/>
            <a:chOff x="4723121" y="3730610"/>
            <a:chExt cx="4305751" cy="3079765"/>
          </a:xfrm>
        </p:grpSpPr>
        <p:pic>
          <p:nvPicPr>
            <p:cNvPr id="5" name="Grafik 1" descr="image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Image 88" descr="Logo_EPE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6187241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92" name="Image" r:id="rId6" imgW="1438537" imgH="527037" progId="">
                    <p:embed/>
                  </p:oleObj>
                </mc:Choice>
                <mc:Fallback>
                  <p:oleObj name="Image" r:id="rId6" imgW="1438537" imgH="527037" progId="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Belpex_PPT_nieuw_formaat.jp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Key risks and issues</a:t>
            </a:r>
            <a:endParaRPr lang="nl-NL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54592" y="126683"/>
            <a:ext cx="1282889" cy="978786"/>
            <a:chOff x="4723121" y="3730610"/>
            <a:chExt cx="4305751" cy="3079765"/>
          </a:xfrm>
        </p:grpSpPr>
        <p:pic>
          <p:nvPicPr>
            <p:cNvPr id="6" name="Grafik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Image 88" descr="Logo_EP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1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4846295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1" name="Image" r:id="rId7" imgW="1438537" imgH="527037" progId="">
                    <p:embed/>
                  </p:oleObj>
                </mc:Choice>
                <mc:Fallback>
                  <p:oleObj name="Image" r:id="rId7" imgW="1438537" imgH="527037" progId="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Belpex_PPT_nieuw_formaat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561246"/>
              </p:ext>
            </p:extLst>
          </p:nvPr>
        </p:nvGraphicFramePr>
        <p:xfrm>
          <a:off x="0" y="990278"/>
          <a:ext cx="9143999" cy="5895840"/>
        </p:xfrm>
        <a:graphic>
          <a:graphicData uri="http://schemas.openxmlformats.org/drawingml/2006/table">
            <a:tbl>
              <a:tblPr/>
              <a:tblGrid>
                <a:gridCol w="2758800"/>
                <a:gridCol w="1765875"/>
                <a:gridCol w="4619324"/>
              </a:tblGrid>
              <a:tr h="234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Issue/Risk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Potential Impact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Status / 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33431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80975" algn="l"/>
                          <a:tab pos="355600" algn="l"/>
                        </a:tabLst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a) Potential of delay in agreeing a 2nd Realistic Test Scenario (RTS). In terms of SLA DBAG interprets the RTS as exceeding the RFO/Offer in several areas. 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80975" algn="l"/>
                          <a:tab pos="355600" algn="l"/>
                        </a:tabLst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	b) Also risk that separate Code Base issue (Equal Treatment) is not easily or quickly resolved.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Medium impact on the cost of the project if higher commitment needed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First RTS now underway with 2 second peak. PX’s want to explore the solution’s performance  limits with a 2</a:t>
                      </a:r>
                      <a:r>
                        <a:rPr kumimoji="0" lang="en-GB" sz="12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nd</a:t>
                      </a: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test.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Due to resource constraints in DBAG in running the 1</a:t>
                      </a:r>
                      <a:r>
                        <a:rPr kumimoji="0" lang="en-GB" sz="12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</a:t>
                      </a: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RTS discussions on the 2</a:t>
                      </a:r>
                      <a:r>
                        <a:rPr kumimoji="0" lang="en-GB" sz="12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nd</a:t>
                      </a: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 cannot commence until Sept. If agreement is not quickly reached  this could impact sign off of the BBP. This has been highlighted to parties involved.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Risk 1 b) Additional questions being agreed for legal co. VBB to answer reference competition law compliance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08651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	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/>
                          <a:cs typeface="Arial" pitchFamily="34" charset="0"/>
                        </a:rPr>
                        <a:t>Need to agree a joint PX/TSO position on key aspects of  Pre- and Post- Coupling &amp; Local Implementation Projects</a:t>
                      </a:r>
                      <a:endParaRPr lang="en-GB" sz="1200" dirty="0" smtClean="0">
                        <a:latin typeface="+mn-lt"/>
                      </a:endParaRP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/>
                          <a:cs typeface="Arial" pitchFamily="34" charset="0"/>
                        </a:rPr>
                        <a:t>Lack of coordinated approach/agreement on way forward leads to delay of completing the Business Blueprint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Pre- and Post- Coupling Task Force in place with regular joint meetings and workshops.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Plan in place. Discussion and evaluation underway on options and  whether an interim step  should  be taken to achieve the final end state . 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67057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	Interim Steps to implement the Intraday market draw resource and focus away from delivering the XBID main solution.</a:t>
                      </a:r>
                      <a:endParaRPr kumimoji="0" lang="en-GB" sz="1200" b="0" i="0" u="none" strike="sng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XBID solution implementation is delayed 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Evaluation of potential interim steps including assessment of the impact on the main XBID project, aspects of equal treatment etc. was undertaken – risks were identified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Eurelectric</a:t>
                      </a: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quick wins being considered for local borders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333431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Lack of progress in co-ordinated planning of Local Implementation Projects (i.e. NWE+ roadmap) due to :</a:t>
                      </a:r>
                    </a:p>
                    <a:p>
                      <a:pPr marL="447675" marR="0" lvl="1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Possible PX competition issues seen by some PXs</a:t>
                      </a:r>
                    </a:p>
                    <a:p>
                      <a:pPr marL="447675" marR="0" lvl="1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Lack of agreement on key aspects on pre- and post coupling (see Issue/Risk #2) 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Coordination issues leading to delayed local go-live dates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TSO’s help facilitate development of the Local Implementation Projects taking into account the  PX’s competitive environment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Early agreement on the key aspects of the pre- and post-coupling design (see Issue/Risk #2)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Identify and mitigate any competition law restrictions applying in the context of any Local Implementation and their consequences in terms of overall NWE+ co-ordination/subsequent roadmap creation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08651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 timely (before 25/09)  decision on the Shipping and Nomination solution, means that the PPC TF </a:t>
                      </a: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has to continue evaluating options in parallel.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Less time for a) detailing the final S&amp;N solution and b) providing a thorough review of the DBAG deliverables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The remaining three S&amp;N solutions are being evaluated in terms of quality, costs and time to market.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A distinction is made regarding potential interim and enduring solutions.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ACER-2015-04441</_dlc_DocId>
    <_dlc_DocIdUrl xmlns="985daa2e-53d8-4475-82b8-9c7d25324e34">
      <Url>https://extranet.acer.europa.eu/Events/17th-SWE-IG-Meeting/_layouts/DocIdRedir.aspx?ID=ACER-2015-04441</Url>
      <Description>ACER-2015-04441</Description>
    </_dlc_DocIdUrl>
    <ACER_Abstract xmlns="985daa2e-53d8-4475-82b8-9c7d25324e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D949C6AFBAA843B983D7023708F974" ma:contentTypeVersion="20" ma:contentTypeDescription="Create a new document." ma:contentTypeScope="" ma:versionID="caf3d95d00f69b0ef4a4f5a6677e6a8b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8680840ea61619d02341c7615e4007e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5D670B-3C27-49EE-8A2B-C051E9656601}"/>
</file>

<file path=customXml/itemProps2.xml><?xml version="1.0" encoding="utf-8"?>
<ds:datastoreItem xmlns:ds="http://schemas.openxmlformats.org/officeDocument/2006/customXml" ds:itemID="{68964830-364A-49DC-B54B-1BCA45432CED}"/>
</file>

<file path=customXml/itemProps3.xml><?xml version="1.0" encoding="utf-8"?>
<ds:datastoreItem xmlns:ds="http://schemas.openxmlformats.org/officeDocument/2006/customXml" ds:itemID="{9764C676-7F91-4193-8009-67FBAAA175EC}"/>
</file>

<file path=customXml/itemProps4.xml><?xml version="1.0" encoding="utf-8"?>
<ds:datastoreItem xmlns:ds="http://schemas.openxmlformats.org/officeDocument/2006/customXml" ds:itemID="{25698E1B-1376-45B1-9C8A-F88637C768AA}"/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1423</Words>
  <Application>Microsoft Office PowerPoint</Application>
  <PresentationFormat>Presentación en pantalla (4:3)</PresentationFormat>
  <Paragraphs>179</Paragraphs>
  <Slides>11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Thème Office</vt:lpstr>
      <vt:lpstr>Image</vt:lpstr>
      <vt:lpstr>think-cell Slide</vt:lpstr>
      <vt:lpstr>XBID Overview</vt:lpstr>
      <vt:lpstr>Agenda</vt:lpstr>
      <vt:lpstr>Joint project approach</vt:lpstr>
      <vt:lpstr>High level overview of current status</vt:lpstr>
      <vt:lpstr>Review Cycles of Business Blueprint Phase</vt:lpstr>
      <vt:lpstr>High level overview of current status (2/2)</vt:lpstr>
      <vt:lpstr>Tentative Project Timeline: May 14 – 4th Quarter 15</vt:lpstr>
      <vt:lpstr>Update on Shipping and Nominations</vt:lpstr>
      <vt:lpstr>Key risks and issues</vt:lpstr>
      <vt:lpstr>Stakeholder involvement </vt:lpstr>
      <vt:lpstr> Summary and discussion</vt:lpstr>
    </vt:vector>
  </TitlesOfParts>
  <Company>APX-ENDEX/Belpex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intraday XBID project</dc:title>
  <dc:creator>RBeune@e-bridge.com;Mark.Pickles@nationalgrid.com</dc:creator>
  <cp:lastModifiedBy>Juan Bogas</cp:lastModifiedBy>
  <cp:revision>1102</cp:revision>
  <cp:lastPrinted>2012-11-12T07:39:19Z</cp:lastPrinted>
  <dcterms:created xsi:type="dcterms:W3CDTF">2012-03-01T10:29:33Z</dcterms:created>
  <dcterms:modified xsi:type="dcterms:W3CDTF">2014-10-02T16:26:15Z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do_DocID">
    <vt:lpwstr>a6df0bf1-a8a7-493d-98de-359adbe43a9d</vt:lpwstr>
  </property>
  <property fmtid="{D5CDD505-2E9C-101B-9397-08002B2CF9AE}" pid="3" name="ContentTypeId">
    <vt:lpwstr>0x01010083D949C6AFBAA843B983D7023708F974</vt:lpwstr>
  </property>
  <property fmtid="{D5CDD505-2E9C-101B-9397-08002B2CF9AE}" pid="4" name="_dlc_DocIdItemGuid">
    <vt:lpwstr>4b3b5392-747d-4291-82cc-74cf801233cd</vt:lpwstr>
  </property>
</Properties>
</file>