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revisionInfo.xml" ContentType="application/vnd.ms-powerpoint.revisioninfo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2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1" r:id="rId3"/>
    <p:sldId id="329" r:id="rId4"/>
    <p:sldId id="330" r:id="rId5"/>
    <p:sldId id="276" r:id="rId6"/>
    <p:sldId id="274" r:id="rId7"/>
    <p:sldId id="275" r:id="rId8"/>
  </p:sldIdLst>
  <p:sldSz cx="9144000" cy="5143500" type="screen16x9"/>
  <p:notesSz cx="6797675" cy="99266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orient="horz" pos="3230" userDrawn="1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1950">
          <p15:clr>
            <a:srgbClr val="A4A3A4"/>
          </p15:clr>
        </p15:guide>
        <p15:guide id="13" pos="3810">
          <p15:clr>
            <a:srgbClr val="A4A3A4"/>
          </p15:clr>
        </p15:guide>
        <p15:guide id="14" pos="2880">
          <p15:clr>
            <a:srgbClr val="A4A3A4"/>
          </p15:clr>
        </p15:guide>
        <p15:guide id="15" pos="2194" userDrawn="1">
          <p15:clr>
            <a:srgbClr val="A4A3A4"/>
          </p15:clr>
        </p15:guide>
        <p15:guide id="16" pos="3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A"/>
    <a:srgbClr val="0066A9"/>
    <a:srgbClr val="82A4CE"/>
    <a:srgbClr val="0072C0"/>
    <a:srgbClr val="006BB4"/>
    <a:srgbClr val="699AC9"/>
    <a:srgbClr val="000000"/>
    <a:srgbClr val="A5C2DF"/>
    <a:srgbClr val="33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Objects="1" showGuides="1">
      <p:cViewPr varScale="1">
        <p:scale>
          <a:sx n="114" d="100"/>
          <a:sy n="114" d="100"/>
        </p:scale>
        <p:origin x="547" y="91"/>
      </p:cViewPr>
      <p:guideLst>
        <p:guide orient="horz" pos="2958"/>
        <p:guide orient="horz" pos="3230"/>
        <p:guide pos="5556"/>
        <p:guide pos="204"/>
        <p:guide pos="1950"/>
        <p:guide pos="3810"/>
        <p:guide pos="2880"/>
        <p:guide pos="2194"/>
        <p:guide pos="3765"/>
      </p:guideLst>
    </p:cSldViewPr>
  </p:slideViewPr>
  <p:outlineViewPr>
    <p:cViewPr>
      <p:scale>
        <a:sx n="33" d="100"/>
        <a:sy n="33" d="100"/>
      </p:scale>
      <p:origin x="0" y="6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391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5D56-327A-43CF-BEE1-725231320A40}" type="datetimeFigureOut">
              <a:rPr lang="de-DE" smtClean="0"/>
              <a:t>05.06.2018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655C-32E6-41D9-9303-233B0CBBBB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5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3CFE237-840E-452E-B600-C4B5ED2D804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1DA138A-303C-4971-9B82-A90D71EC97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48375" y="4068000"/>
            <a:ext cx="2771774" cy="772288"/>
          </a:xfr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AT" noProof="0" dirty="0"/>
              <a:t>DD. MMMMM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021281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97" y="782052"/>
            <a:ext cx="3422406" cy="900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575556" y="2211710"/>
            <a:ext cx="7992888" cy="1203324"/>
          </a:xfrm>
        </p:spPr>
        <p:txBody>
          <a:bodyPr lIns="0" tIns="0" rIns="0" bIns="0" anchor="ctr" anchorCtr="1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Mustertitel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68764"/>
            <a:ext cx="5653088" cy="7715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dirty="0"/>
              <a:t>Dr. Mag. Muster Mustermann</a:t>
            </a:r>
          </a:p>
        </p:txBody>
      </p:sp>
    </p:spTree>
    <p:extLst>
      <p:ext uri="{BB962C8B-B14F-4D97-AF65-F5344CB8AC3E}">
        <p14:creationId xmlns:p14="http://schemas.microsoft.com/office/powerpoint/2010/main" val="4114462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 - Muster</a:t>
            </a:r>
          </a:p>
          <a:p>
            <a:pPr lvl="2"/>
            <a:r>
              <a:rPr lang="de-DE" dirty="0"/>
              <a:t>Dritte Ebene - Muster</a:t>
            </a:r>
          </a:p>
          <a:p>
            <a:pPr lvl="3"/>
            <a:r>
              <a:rPr lang="de-DE" dirty="0"/>
              <a:t>Vierte Ebene - Muster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1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56181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79219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27070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411132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50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992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95515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71511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57183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E-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3927377" y="1401602"/>
            <a:ext cx="1289247" cy="1332000"/>
            <a:chOff x="467544" y="1660398"/>
            <a:chExt cx="1764196" cy="1822704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7"/>
            <a:stretch/>
          </p:blipFill>
          <p:spPr>
            <a:xfrm>
              <a:off x="467544" y="1660398"/>
              <a:ext cx="1764196" cy="1822704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1943708" y="2374474"/>
              <a:ext cx="288032" cy="2411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algn="ctr"/>
              <a:endParaRPr lang="de-DE" dirty="0">
                <a:solidFill>
                  <a:srgbClr val="0066A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33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^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4000" y="1058400"/>
            <a:ext cx="2772000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23625" y="2290490"/>
            <a:ext cx="2772000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323403" y="3514627"/>
            <a:ext cx="2772000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3174773" y="1058400"/>
            <a:ext cx="2802165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3174773" y="2290490"/>
            <a:ext cx="2802165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3174773" y="3514627"/>
            <a:ext cx="2802165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6054923" y="1058400"/>
            <a:ext cx="2765227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Inhaltsplatzhalter 7"/>
          <p:cNvSpPr>
            <a:spLocks noGrp="1"/>
          </p:cNvSpPr>
          <p:nvPr>
            <p:ph sz="quarter" idx="20" hasCustomPrompt="1"/>
          </p:nvPr>
        </p:nvSpPr>
        <p:spPr>
          <a:xfrm>
            <a:off x="6054923" y="2290490"/>
            <a:ext cx="2765227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Inhaltsplatzhalter 7"/>
          <p:cNvSpPr>
            <a:spLocks noGrp="1"/>
          </p:cNvSpPr>
          <p:nvPr>
            <p:ph sz="quarter" idx="21" hasCustomPrompt="1"/>
          </p:nvPr>
        </p:nvSpPr>
        <p:spPr>
          <a:xfrm>
            <a:off x="6054923" y="3514627"/>
            <a:ext cx="2765227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62814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36528" y="2130720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283967" y="2511391"/>
            <a:ext cx="2117737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329070" y="2511391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3329071" y="2853637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3329075" y="3205304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2757091" y="248061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2751480" y="2822859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2766709" y="31745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0678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_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  <p:sp>
        <p:nvSpPr>
          <p:cNvPr id="50" name="Inhaltsplatzhalter 2"/>
          <p:cNvSpPr>
            <a:spLocks noGrp="1"/>
          </p:cNvSpPr>
          <p:nvPr>
            <p:ph idx="1" hasCustomPrompt="1"/>
          </p:nvPr>
        </p:nvSpPr>
        <p:spPr>
          <a:xfrm>
            <a:off x="663072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1" name="Inhaltsplatzhalter 2"/>
          <p:cNvSpPr>
            <a:spLocks noGrp="1"/>
          </p:cNvSpPr>
          <p:nvPr>
            <p:ph idx="13" hasCustomPrompt="1"/>
          </p:nvPr>
        </p:nvSpPr>
        <p:spPr>
          <a:xfrm>
            <a:off x="2123727" y="1584269"/>
            <a:ext cx="2104521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1155614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55615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1155619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>
          <a:xfrm>
            <a:off x="583635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6" name="Rechteck 55"/>
          <p:cNvSpPr/>
          <p:nvPr userDrawn="1"/>
        </p:nvSpPr>
        <p:spPr>
          <a:xfrm>
            <a:off x="578024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7" name="Rechteck 56"/>
          <p:cNvSpPr/>
          <p:nvPr userDrawn="1"/>
        </p:nvSpPr>
        <p:spPr>
          <a:xfrm>
            <a:off x="593253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27" hasCustomPrompt="1"/>
          </p:nvPr>
        </p:nvSpPr>
        <p:spPr>
          <a:xfrm>
            <a:off x="661294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9" name="Inhaltsplatzhalter 2"/>
          <p:cNvSpPr>
            <a:spLocks noGrp="1"/>
          </p:cNvSpPr>
          <p:nvPr>
            <p:ph idx="28" hasCustomPrompt="1"/>
          </p:nvPr>
        </p:nvSpPr>
        <p:spPr>
          <a:xfrm>
            <a:off x="2123727" y="3449923"/>
            <a:ext cx="2102744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0" name="Textfeld 59"/>
          <p:cNvSpPr txBox="1"/>
          <p:nvPr userDrawn="1"/>
        </p:nvSpPr>
        <p:spPr>
          <a:xfrm>
            <a:off x="1153836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Inhaltsplatzhalter 2"/>
          <p:cNvSpPr>
            <a:spLocks noGrp="1"/>
          </p:cNvSpPr>
          <p:nvPr>
            <p:ph idx="29" hasCustomPrompt="1"/>
          </p:nvPr>
        </p:nvSpPr>
        <p:spPr>
          <a:xfrm>
            <a:off x="1153837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62" name="Textfeld 61"/>
          <p:cNvSpPr txBox="1"/>
          <p:nvPr userDrawn="1"/>
        </p:nvSpPr>
        <p:spPr>
          <a:xfrm>
            <a:off x="1153841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581857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Rechteck 63"/>
          <p:cNvSpPr/>
          <p:nvPr userDrawn="1"/>
        </p:nvSpPr>
        <p:spPr>
          <a:xfrm>
            <a:off x="576246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5" name="Rechteck 64"/>
          <p:cNvSpPr/>
          <p:nvPr userDrawn="1"/>
        </p:nvSpPr>
        <p:spPr>
          <a:xfrm>
            <a:off x="591475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6" name="Inhaltsplatzhalter 2"/>
          <p:cNvSpPr>
            <a:spLocks noGrp="1"/>
          </p:cNvSpPr>
          <p:nvPr>
            <p:ph idx="30" hasCustomPrompt="1"/>
          </p:nvPr>
        </p:nvSpPr>
        <p:spPr>
          <a:xfrm>
            <a:off x="4909988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67" name="Inhaltsplatzhalter 2"/>
          <p:cNvSpPr>
            <a:spLocks noGrp="1"/>
          </p:cNvSpPr>
          <p:nvPr>
            <p:ph idx="31" hasCustomPrompt="1"/>
          </p:nvPr>
        </p:nvSpPr>
        <p:spPr>
          <a:xfrm>
            <a:off x="6372199" y="1584269"/>
            <a:ext cx="2102965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8" name="Textfeld 67"/>
          <p:cNvSpPr txBox="1"/>
          <p:nvPr userDrawn="1"/>
        </p:nvSpPr>
        <p:spPr>
          <a:xfrm>
            <a:off x="5402530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402531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0" name="Textfeld 69"/>
          <p:cNvSpPr txBox="1"/>
          <p:nvPr userDrawn="1"/>
        </p:nvSpPr>
        <p:spPr>
          <a:xfrm>
            <a:off x="5402535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hteck 70"/>
          <p:cNvSpPr/>
          <p:nvPr userDrawn="1"/>
        </p:nvSpPr>
        <p:spPr>
          <a:xfrm>
            <a:off x="4830551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4824940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3" name="Rechteck 72"/>
          <p:cNvSpPr/>
          <p:nvPr userDrawn="1"/>
        </p:nvSpPr>
        <p:spPr>
          <a:xfrm>
            <a:off x="4840169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4" name="Inhaltsplatzhalter 2"/>
          <p:cNvSpPr>
            <a:spLocks noGrp="1"/>
          </p:cNvSpPr>
          <p:nvPr>
            <p:ph idx="33" hasCustomPrompt="1"/>
          </p:nvPr>
        </p:nvSpPr>
        <p:spPr>
          <a:xfrm>
            <a:off x="4908210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75" name="Inhaltsplatzhalter 2"/>
          <p:cNvSpPr>
            <a:spLocks noGrp="1"/>
          </p:cNvSpPr>
          <p:nvPr>
            <p:ph idx="34" hasCustomPrompt="1"/>
          </p:nvPr>
        </p:nvSpPr>
        <p:spPr>
          <a:xfrm>
            <a:off x="6372199" y="3449923"/>
            <a:ext cx="2101188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76" name="Textfeld 75"/>
          <p:cNvSpPr txBox="1"/>
          <p:nvPr userDrawn="1"/>
        </p:nvSpPr>
        <p:spPr>
          <a:xfrm>
            <a:off x="5400752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Inhaltsplatzhalter 2"/>
          <p:cNvSpPr>
            <a:spLocks noGrp="1"/>
          </p:cNvSpPr>
          <p:nvPr>
            <p:ph idx="35" hasCustomPrompt="1"/>
          </p:nvPr>
        </p:nvSpPr>
        <p:spPr>
          <a:xfrm>
            <a:off x="5400753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8" name="Textfeld 77"/>
          <p:cNvSpPr txBox="1"/>
          <p:nvPr userDrawn="1"/>
        </p:nvSpPr>
        <p:spPr>
          <a:xfrm>
            <a:off x="5400757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hteck 78"/>
          <p:cNvSpPr/>
          <p:nvPr userDrawn="1"/>
        </p:nvSpPr>
        <p:spPr>
          <a:xfrm>
            <a:off x="4828773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0" name="Rechteck 79"/>
          <p:cNvSpPr/>
          <p:nvPr userDrawn="1"/>
        </p:nvSpPr>
        <p:spPr>
          <a:xfrm>
            <a:off x="4823162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1" name="Rechteck 80"/>
          <p:cNvSpPr/>
          <p:nvPr userDrawn="1"/>
        </p:nvSpPr>
        <p:spPr>
          <a:xfrm>
            <a:off x="4838391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6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 - Ende -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sp>
        <p:nvSpPr>
          <p:cNvPr id="2" name="Rechteck 1"/>
          <p:cNvSpPr/>
          <p:nvPr userDrawn="1"/>
        </p:nvSpPr>
        <p:spPr>
          <a:xfrm>
            <a:off x="2286000" y="2448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Rudolfsplatz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13a, 1010 Wien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Tel.: +43 1 24 7 24-0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Fax: +43 1 247 24-900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office@e-control.at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Twitter: www.twitter.com/energiecontrol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Facebook: www.facebook.com/energie.control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295636" y="129381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Unsere Energie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gehört der Zukunft.</a:t>
            </a:r>
          </a:p>
        </p:txBody>
      </p:sp>
    </p:spTree>
    <p:extLst>
      <p:ext uri="{BB962C8B-B14F-4D97-AF65-F5344CB8AC3E}">
        <p14:creationId xmlns:p14="http://schemas.microsoft.com/office/powerpoint/2010/main" val="2067056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3" y="1888235"/>
            <a:ext cx="5198375" cy="1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94" y="1239602"/>
            <a:ext cx="10060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0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Ö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1239602"/>
            <a:ext cx="907709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0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1239786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FAA0BD-19A2-4CD2-890E-434FB4143F68}"/>
              </a:ext>
            </a:extLst>
          </p:cNvPr>
          <p:cNvSpPr/>
          <p:nvPr userDrawn="1"/>
        </p:nvSpPr>
        <p:spPr>
          <a:xfrm>
            <a:off x="4044378" y="749167"/>
            <a:ext cx="1055246" cy="2169825"/>
          </a:xfrm>
          <a:prstGeom prst="rect">
            <a:avLst/>
          </a:prstGeom>
          <a:noFill/>
        </p:spPr>
        <p:txBody>
          <a:bodyPr wrap="none" lIns="90000" tIns="45720" rIns="91440" bIns="45720">
            <a:spAutoFit/>
          </a:bodyPr>
          <a:lstStyle/>
          <a:p>
            <a:pPr algn="ctr"/>
            <a:r>
              <a:rPr lang="de-DE" sz="13500" b="1" cap="none" spc="50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70689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de-DE" sz="2600" noProof="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611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1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90000"/>
              </a:lnSpc>
              <a:defRPr sz="26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46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Muster-Untertitel / Take </a:t>
            </a:r>
            <a:r>
              <a:rPr lang="de-AT" noProof="0" dirty="0" err="1"/>
              <a:t>home</a:t>
            </a:r>
            <a:r>
              <a:rPr lang="de-AT" noProof="0" dirty="0"/>
              <a:t> </a:t>
            </a:r>
            <a:r>
              <a:rPr lang="de-AT" noProof="0" dirty="0" err="1"/>
              <a:t>message</a:t>
            </a:r>
            <a:r>
              <a:rPr lang="de-AT" noProof="0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8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381"/>
            <a:ext cx="9144000" cy="972000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5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323850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DD. MMMMMMM 2018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052000" y="4769165"/>
            <a:ext cx="50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(Name Veranstaltung / Vortragstitel)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40352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2381"/>
            <a:ext cx="1642756" cy="43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059801"/>
            <a:ext cx="8490106" cy="36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57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65" r:id="rId3"/>
    <p:sldLayoutId id="2147483732" r:id="rId4"/>
    <p:sldLayoutId id="2147483733" r:id="rId5"/>
    <p:sldLayoutId id="2147483770" r:id="rId6"/>
    <p:sldLayoutId id="2147483768" r:id="rId7"/>
    <p:sldLayoutId id="2147483769" r:id="rId8"/>
    <p:sldLayoutId id="2147483766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67" r:id="rId21"/>
    <p:sldLayoutId id="2147483752" r:id="rId22"/>
    <p:sldLayoutId id="2147483755" r:id="rId23"/>
    <p:sldLayoutId id="214748375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50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268288" indent="-268288" algn="l" defTabSz="914400" rtl="0" eaLnBrk="1" latinLnBrk="0" hangingPunct="1">
        <a:spcBef>
          <a:spcPts val="500"/>
        </a:spcBef>
        <a:buClr>
          <a:srgbClr val="0066A9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536575" indent="-268288" algn="l" defTabSz="914400" rtl="0" eaLnBrk="1" latinLnBrk="0" hangingPunct="1">
        <a:spcBef>
          <a:spcPts val="400"/>
        </a:spcBef>
        <a:buClr>
          <a:srgbClr val="0066A9"/>
        </a:buClr>
        <a:buFont typeface="Wingdings" panose="05000000000000000000" pitchFamily="2" charset="2"/>
        <a:buChar char="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720725" indent="-27305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8969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1" userDrawn="1">
          <p15:clr>
            <a:srgbClr val="F26B43"/>
          </p15:clr>
        </p15:guide>
        <p15:guide id="2" pos="55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958">
          <p15:clr>
            <a:srgbClr val="F26B43"/>
          </p15:clr>
        </p15:guide>
        <p15:guide id="6" orient="horz" pos="667" userDrawn="1">
          <p15:clr>
            <a:srgbClr val="F26B43"/>
          </p15:clr>
        </p15:guide>
        <p15:guide id="7" pos="204">
          <p15:clr>
            <a:srgbClr val="F26B43"/>
          </p15:clr>
        </p15:guide>
        <p15:guide id="8" pos="1950">
          <p15:clr>
            <a:srgbClr val="F26B43"/>
          </p15:clr>
        </p15:guide>
        <p15:guide id="9" pos="3810">
          <p15:clr>
            <a:srgbClr val="F26B43"/>
          </p15:clr>
        </p15:guide>
        <p15:guide id="10" pos="1995">
          <p15:clr>
            <a:srgbClr val="F26B43"/>
          </p15:clr>
        </p15:guide>
        <p15:guide id="11" pos="3765">
          <p15:clr>
            <a:srgbClr val="F26B43"/>
          </p15:clr>
        </p15:guide>
        <p15:guide id="12" orient="horz" pos="1439" userDrawn="1">
          <p15:clr>
            <a:srgbClr val="F26B43"/>
          </p15:clr>
        </p15:guide>
        <p15:guide id="13" orient="horz" pos="2210" userDrawn="1">
          <p15:clr>
            <a:srgbClr val="F26B43"/>
          </p15:clr>
        </p15:guide>
        <p15:guide id="14" orient="horz" pos="1393" userDrawn="1">
          <p15:clr>
            <a:srgbClr val="F26B43"/>
          </p15:clr>
        </p15:guide>
        <p15:guide id="16" orient="horz" pos="2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07.06.2018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5556" y="2499742"/>
            <a:ext cx="7992888" cy="1368152"/>
          </a:xfrm>
        </p:spPr>
        <p:txBody>
          <a:bodyPr/>
          <a:lstStyle/>
          <a:p>
            <a:pPr algn="ctr"/>
            <a:r>
              <a:rPr lang="en-US" dirty="0"/>
              <a:t>Draft survey LNG &amp; Storages settings </a:t>
            </a:r>
            <a:br>
              <a:rPr lang="en-US" dirty="0"/>
            </a:br>
            <a:br>
              <a:rPr lang="de-DE" dirty="0"/>
            </a:br>
            <a:r>
              <a:rPr lang="de-DE" dirty="0"/>
              <a:t>GRI SSE  Prag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Alessandro Ischia </a:t>
            </a:r>
          </a:p>
        </p:txBody>
      </p:sp>
    </p:spTree>
    <p:extLst>
      <p:ext uri="{BB962C8B-B14F-4D97-AF65-F5344CB8AC3E}">
        <p14:creationId xmlns:p14="http://schemas.microsoft.com/office/powerpoint/2010/main" val="29556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7C616-9751-4A4B-A6B1-C6FFA6BA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topics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0612F-428E-40A3-8E98-E3EB70B8AC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GB" sz="2400" dirty="0"/>
              <a:t>Legal framework (TPA,  regulated or negotiated regime) and characteristics of the system</a:t>
            </a:r>
          </a:p>
          <a:p>
            <a:pPr marL="457200" indent="-457200">
              <a:buFont typeface="+mj-lt"/>
              <a:buAutoNum type="arabicParenBoth"/>
            </a:pPr>
            <a:r>
              <a:rPr lang="en-GB" sz="2400" dirty="0"/>
              <a:t>General sector statistics (utilisation)</a:t>
            </a:r>
          </a:p>
          <a:p>
            <a:pPr marL="457200" indent="-457200">
              <a:buFont typeface="+mj-lt"/>
              <a:buAutoNum type="arabicParenBoth"/>
            </a:pPr>
            <a:r>
              <a:rPr lang="en-GB" sz="2400" dirty="0"/>
              <a:t>Network capacity allocation/booking</a:t>
            </a:r>
          </a:p>
          <a:p>
            <a:pPr marL="457200" indent="-457200">
              <a:buFont typeface="+mj-lt"/>
              <a:buAutoNum type="arabicParenBoth"/>
            </a:pPr>
            <a:r>
              <a:rPr lang="en-GB" sz="2400" dirty="0"/>
              <a:t>Network system charges</a:t>
            </a:r>
          </a:p>
          <a:p>
            <a:pPr marL="457200" indent="-457200">
              <a:buFont typeface="+mj-lt"/>
              <a:buAutoNum type="arabicParenBoth"/>
            </a:pPr>
            <a:r>
              <a:rPr lang="en-GB" sz="2400" dirty="0"/>
              <a:t>Specific services offered (e.g. strategic reserves, bunkering, etc.)</a:t>
            </a:r>
          </a:p>
          <a:p>
            <a:pPr marL="457200" indent="-457200">
              <a:buFont typeface="+mj-lt"/>
              <a:buAutoNum type="arabicParenBoth"/>
            </a:pPr>
            <a:r>
              <a:rPr lang="en-GB" sz="2400" b="1" dirty="0"/>
              <a:t>Average service costs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E877EB-B89C-493A-BD2F-DC02C3ED9F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242F8A-50D2-4ADD-A700-0CFE3CB2FA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7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2944A-D2A5-49E3-988E-EF1D6797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LNG liquefaction costs to VTP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6CE2776-A1EA-400E-A63D-7A7F715FA8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496" y="1023020"/>
            <a:ext cx="5862375" cy="3636962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D70195-3495-46BB-93E8-46DBA2D1A9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30193E-075F-4113-A665-01AEF9511C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E0FF4B-63C6-4426-A7DB-34A38FC73D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165248-2A3E-4C43-9072-1EB3425D06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Flussdiagramm: Zusammenführen 9">
            <a:extLst>
              <a:ext uri="{FF2B5EF4-FFF2-40B4-BE49-F238E27FC236}">
                <a16:creationId xmlns:a16="http://schemas.microsoft.com/office/drawing/2014/main" id="{8690F8CA-2E80-4DA9-84AD-BEAD4B97A6E3}"/>
              </a:ext>
            </a:extLst>
          </p:cNvPr>
          <p:cNvSpPr/>
          <p:nvPr/>
        </p:nvSpPr>
        <p:spPr>
          <a:xfrm>
            <a:off x="5069474" y="2452210"/>
            <a:ext cx="459508" cy="342900"/>
          </a:xfrm>
          <a:prstGeom prst="flowChartMerge">
            <a:avLst/>
          </a:prstGeom>
          <a:solidFill>
            <a:schemeClr val="bg2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4FD5935-8652-47D8-99BB-4F566CDF58B6}"/>
              </a:ext>
            </a:extLst>
          </p:cNvPr>
          <p:cNvSpPr txBox="1"/>
          <p:nvPr/>
        </p:nvSpPr>
        <p:spPr>
          <a:xfrm>
            <a:off x="5138338" y="2162177"/>
            <a:ext cx="360040" cy="21602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IP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F24E686-D8AD-447B-8435-14402187DDF6}"/>
              </a:ext>
            </a:extLst>
          </p:cNvPr>
          <p:cNvCxnSpPr>
            <a:cxnSpLocks/>
          </p:cNvCxnSpPr>
          <p:nvPr/>
        </p:nvCxnSpPr>
        <p:spPr>
          <a:xfrm flipV="1">
            <a:off x="1241511" y="1393587"/>
            <a:ext cx="2088232" cy="12981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93BE7F5-D819-4E44-A6AB-E28D8931EC73}"/>
              </a:ext>
            </a:extLst>
          </p:cNvPr>
          <p:cNvCxnSpPr>
            <a:cxnSpLocks/>
          </p:cNvCxnSpPr>
          <p:nvPr/>
        </p:nvCxnSpPr>
        <p:spPr>
          <a:xfrm flipV="1">
            <a:off x="5528982" y="1705013"/>
            <a:ext cx="1109155" cy="961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3F30AF9A-5F37-4BDB-9BB3-3A8FD3718B7B}"/>
              </a:ext>
            </a:extLst>
          </p:cNvPr>
          <p:cNvSpPr txBox="1"/>
          <p:nvPr/>
        </p:nvSpPr>
        <p:spPr>
          <a:xfrm>
            <a:off x="6164441" y="20581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dirty="0"/>
              <a:t>Entry tariff in to</a:t>
            </a:r>
          </a:p>
          <a:p>
            <a:r>
              <a:rPr lang="en-GB" sz="1600" dirty="0"/>
              <a:t>the gas network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5057617-CF5D-4DD1-A1DE-77218D11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96" y="3579861"/>
            <a:ext cx="788341" cy="1071477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47E1C2E-6183-462F-B880-5F7689592692}"/>
              </a:ext>
            </a:extLst>
          </p:cNvPr>
          <p:cNvCxnSpPr>
            <a:cxnSpLocks/>
          </p:cNvCxnSpPr>
          <p:nvPr/>
        </p:nvCxnSpPr>
        <p:spPr>
          <a:xfrm flipV="1">
            <a:off x="6644588" y="2904439"/>
            <a:ext cx="0" cy="204472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82CA521B-6198-4939-812F-FFFF0776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268671"/>
            <a:ext cx="1384458" cy="539367"/>
          </a:xfrm>
          <a:prstGeom prst="rect">
            <a:avLst/>
          </a:prstGeom>
        </p:spPr>
      </p:pic>
      <p:sp>
        <p:nvSpPr>
          <p:cNvPr id="24" name="Stern: 4 Zacken 23">
            <a:extLst>
              <a:ext uri="{FF2B5EF4-FFF2-40B4-BE49-F238E27FC236}">
                <a16:creationId xmlns:a16="http://schemas.microsoft.com/office/drawing/2014/main" id="{CDAD3471-B875-43B4-A882-DFF2E631B5D9}"/>
              </a:ext>
            </a:extLst>
          </p:cNvPr>
          <p:cNvSpPr/>
          <p:nvPr/>
        </p:nvSpPr>
        <p:spPr>
          <a:xfrm>
            <a:off x="6432628" y="1328161"/>
            <a:ext cx="578010" cy="500203"/>
          </a:xfrm>
          <a:prstGeom prst="star4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EC383D8-B8DC-4D14-A035-446AB5718AE3}"/>
              </a:ext>
            </a:extLst>
          </p:cNvPr>
          <p:cNvSpPr txBox="1"/>
          <p:nvPr/>
        </p:nvSpPr>
        <p:spPr>
          <a:xfrm>
            <a:off x="6309826" y="1331221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VTP</a:t>
            </a:r>
            <a:r>
              <a:rPr lang="en-GB" sz="1600" dirty="0"/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65B9ADF-3F75-44A3-9944-BDFE7EFE9864}"/>
              </a:ext>
            </a:extLst>
          </p:cNvPr>
          <p:cNvSpPr txBox="1"/>
          <p:nvPr/>
        </p:nvSpPr>
        <p:spPr>
          <a:xfrm>
            <a:off x="6827962" y="3818789"/>
            <a:ext cx="914400" cy="2160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/>
              <a:t>Cost per MWh</a:t>
            </a:r>
            <a:r>
              <a:rPr lang="en-GB" sz="1600" dirty="0"/>
              <a:t>?</a:t>
            </a:r>
          </a:p>
        </p:txBody>
      </p:sp>
      <p:sp>
        <p:nvSpPr>
          <p:cNvPr id="28" name="Stern: 4 Zacken 27">
            <a:extLst>
              <a:ext uri="{FF2B5EF4-FFF2-40B4-BE49-F238E27FC236}">
                <a16:creationId xmlns:a16="http://schemas.microsoft.com/office/drawing/2014/main" id="{924C8FDB-0E7B-4A53-988A-1649CF7E97A6}"/>
              </a:ext>
            </a:extLst>
          </p:cNvPr>
          <p:cNvSpPr/>
          <p:nvPr/>
        </p:nvSpPr>
        <p:spPr>
          <a:xfrm>
            <a:off x="8116234" y="3893101"/>
            <a:ext cx="578010" cy="500203"/>
          </a:xfrm>
          <a:prstGeom prst="star4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8534009-104D-4EEF-92C4-CAD0F27D3F0A}"/>
              </a:ext>
            </a:extLst>
          </p:cNvPr>
          <p:cNvSpPr txBox="1"/>
          <p:nvPr/>
        </p:nvSpPr>
        <p:spPr>
          <a:xfrm>
            <a:off x="8280352" y="3666835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VTP</a:t>
            </a:r>
            <a:r>
              <a:rPr lang="en-GB" sz="1600" dirty="0"/>
              <a:t> 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D53CE58-088A-4AEF-B00B-0DA619D06F8D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686077" y="4143203"/>
            <a:ext cx="1430157" cy="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feil: gebogen 33">
            <a:extLst>
              <a:ext uri="{FF2B5EF4-FFF2-40B4-BE49-F238E27FC236}">
                <a16:creationId xmlns:a16="http://schemas.microsoft.com/office/drawing/2014/main" id="{3D3470DB-A2A1-4C35-8FEB-07CA429C1F78}"/>
              </a:ext>
            </a:extLst>
          </p:cNvPr>
          <p:cNvSpPr/>
          <p:nvPr/>
        </p:nvSpPr>
        <p:spPr>
          <a:xfrm rot="7981046" flipH="1">
            <a:off x="2796079" y="1224229"/>
            <a:ext cx="1848443" cy="2838773"/>
          </a:xfrm>
          <a:prstGeom prst="bentArrow">
            <a:avLst>
              <a:gd name="adj1" fmla="val 10574"/>
              <a:gd name="adj2" fmla="val 12078"/>
              <a:gd name="adj3" fmla="val 25000"/>
              <a:gd name="adj4" fmla="val 75000"/>
            </a:avLst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9" grpId="0"/>
      <p:bldP spid="24" grpId="0" animBg="1"/>
      <p:bldP spid="25" grpId="0"/>
      <p:bldP spid="26" grpId="0"/>
      <p:bldP spid="28" grpId="0" animBg="1"/>
      <p:bldP spid="29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1A6B5-B064-4694-9392-19D74611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Storage </a:t>
            </a:r>
            <a:r>
              <a:rPr lang="de-DE" dirty="0" err="1"/>
              <a:t>costs</a:t>
            </a:r>
            <a:r>
              <a:rPr lang="de-DE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E3CE9F-A2B1-4CD6-B967-BA32E31759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793AAA-4054-4497-B964-16D50A9FFB0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41CE7-5EB2-4082-B8D1-D3BD8434A1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00108DCB-816E-46CE-84AC-42981050B7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5375" y="1923678"/>
            <a:ext cx="4200271" cy="2501675"/>
          </a:xfrm>
          <a:prstGeom prst="rect">
            <a:avLst/>
          </a:prstGeom>
        </p:spPr>
      </p:pic>
      <p:sp>
        <p:nvSpPr>
          <p:cNvPr id="13" name="Flussdiagramm: Zusammenführen 12">
            <a:extLst>
              <a:ext uri="{FF2B5EF4-FFF2-40B4-BE49-F238E27FC236}">
                <a16:creationId xmlns:a16="http://schemas.microsoft.com/office/drawing/2014/main" id="{11FB59FC-D2E5-4D69-B1A7-2AA75A5EED02}"/>
              </a:ext>
            </a:extLst>
          </p:cNvPr>
          <p:cNvSpPr/>
          <p:nvPr/>
        </p:nvSpPr>
        <p:spPr>
          <a:xfrm>
            <a:off x="3424227" y="2571750"/>
            <a:ext cx="459508" cy="342900"/>
          </a:xfrm>
          <a:prstGeom prst="flowChartMerge">
            <a:avLst/>
          </a:prstGeom>
          <a:solidFill>
            <a:schemeClr val="bg2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DA5C2DB-A2BF-44CD-9B3E-95CA63A2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123" y="1268671"/>
            <a:ext cx="1384458" cy="539367"/>
          </a:xfrm>
          <a:prstGeom prst="rect">
            <a:avLst/>
          </a:prstGeom>
        </p:spPr>
      </p:pic>
      <p:sp>
        <p:nvSpPr>
          <p:cNvPr id="15" name="Stern: 4 Zacken 14">
            <a:extLst>
              <a:ext uri="{FF2B5EF4-FFF2-40B4-BE49-F238E27FC236}">
                <a16:creationId xmlns:a16="http://schemas.microsoft.com/office/drawing/2014/main" id="{588DE62B-3B88-4F66-9DAB-8D4F7FE1857A}"/>
              </a:ext>
            </a:extLst>
          </p:cNvPr>
          <p:cNvSpPr/>
          <p:nvPr/>
        </p:nvSpPr>
        <p:spPr>
          <a:xfrm>
            <a:off x="7012816" y="1318702"/>
            <a:ext cx="578010" cy="500203"/>
          </a:xfrm>
          <a:prstGeom prst="star4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08AD45A-F201-4AF6-8188-DD0686788DD2}"/>
              </a:ext>
            </a:extLst>
          </p:cNvPr>
          <p:cNvSpPr txBox="1"/>
          <p:nvPr/>
        </p:nvSpPr>
        <p:spPr>
          <a:xfrm>
            <a:off x="7130923" y="1046311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VTP</a:t>
            </a:r>
            <a:r>
              <a:rPr lang="en-GB" sz="1600" dirty="0"/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FD0B756-80DA-4E85-89D4-59D6A70014A9}"/>
              </a:ext>
            </a:extLst>
          </p:cNvPr>
          <p:cNvSpPr txBox="1"/>
          <p:nvPr/>
        </p:nvSpPr>
        <p:spPr>
          <a:xfrm>
            <a:off x="3546824" y="2291832"/>
            <a:ext cx="360040" cy="21602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IP</a:t>
            </a:r>
          </a:p>
        </p:txBody>
      </p: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B95270C0-7C77-44D3-9717-6D889656C0BB}"/>
              </a:ext>
            </a:extLst>
          </p:cNvPr>
          <p:cNvCxnSpPr>
            <a:cxnSpLocks/>
            <a:stCxn id="13" idx="2"/>
            <a:endCxn id="15" idx="1"/>
          </p:cNvCxnSpPr>
          <p:nvPr/>
        </p:nvCxnSpPr>
        <p:spPr>
          <a:xfrm rot="5400000" flipH="1" flipV="1">
            <a:off x="4660475" y="562309"/>
            <a:ext cx="1345846" cy="3358835"/>
          </a:xfrm>
          <a:prstGeom prst="bentConnector4">
            <a:avLst>
              <a:gd name="adj1" fmla="val -16986"/>
              <a:gd name="adj2" fmla="val 6063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A7154C14-62B7-4AA1-90EB-36D358217A54}"/>
              </a:ext>
            </a:extLst>
          </p:cNvPr>
          <p:cNvSpPr/>
          <p:nvPr/>
        </p:nvSpPr>
        <p:spPr>
          <a:xfrm>
            <a:off x="4067944" y="3276775"/>
            <a:ext cx="4572000" cy="173124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Bundle product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 working gas capacity for booking capacity in MWh (e.g. 20.000 MWh): </a:t>
            </a:r>
            <a:endParaRPr lang="de-D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Injection period in days (e.g. 171 days): </a:t>
            </a:r>
            <a:endParaRPr lang="de-D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Injection capacity kWh/h (e.g. 5.600 kWh/h): </a:t>
            </a:r>
            <a:endParaRPr lang="de-D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Withdrawal period in days (e.g. 150 days):</a:t>
            </a:r>
            <a:endParaRPr lang="de-D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Withdrawal capacity kWh/h (e.g. 10.000 kWh/h):</a:t>
            </a:r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AA7BC27-3292-4DE3-9948-DCC59AFC3578}"/>
              </a:ext>
            </a:extLst>
          </p:cNvPr>
          <p:cNvSpPr txBox="1"/>
          <p:nvPr/>
        </p:nvSpPr>
        <p:spPr>
          <a:xfrm>
            <a:off x="6157470" y="1983283"/>
            <a:ext cx="914400" cy="2160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dirty="0"/>
              <a:t>Cost per MWh</a:t>
            </a:r>
            <a:r>
              <a:rPr lang="en-GB" sz="1600" dirty="0"/>
              <a:t>?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D9B9B4C-C8E8-414B-8D7B-3EF0F8229A71}"/>
              </a:ext>
            </a:extLst>
          </p:cNvPr>
          <p:cNvSpPr txBox="1"/>
          <p:nvPr/>
        </p:nvSpPr>
        <p:spPr>
          <a:xfrm>
            <a:off x="971600" y="1503511"/>
            <a:ext cx="914400" cy="2160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u="sng" dirty="0"/>
              <a:t>Storage charge </a:t>
            </a:r>
            <a:r>
              <a:rPr lang="en-GB" sz="1600" b="1" dirty="0"/>
              <a:t>per bundled product </a:t>
            </a:r>
            <a:endParaRPr lang="en-GB" sz="16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762AB37-41EB-40F4-A46A-BADBB73612C6}"/>
              </a:ext>
            </a:extLst>
          </p:cNvPr>
          <p:cNvSpPr txBox="1"/>
          <p:nvPr/>
        </p:nvSpPr>
        <p:spPr>
          <a:xfrm>
            <a:off x="4369433" y="22387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600" b="1" u="sng" dirty="0"/>
              <a:t>Entry tariff </a:t>
            </a:r>
            <a:r>
              <a:rPr lang="en-GB" sz="1600" dirty="0"/>
              <a:t>in to</a:t>
            </a:r>
          </a:p>
          <a:p>
            <a:r>
              <a:rPr lang="en-GB" sz="1600" dirty="0"/>
              <a:t>the gas network </a:t>
            </a:r>
          </a:p>
        </p:txBody>
      </p:sp>
    </p:spTree>
    <p:extLst>
      <p:ext uri="{BB962C8B-B14F-4D97-AF65-F5344CB8AC3E}">
        <p14:creationId xmlns:p14="http://schemas.microsoft.com/office/powerpoint/2010/main" val="10580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21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Alessandro Ischia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810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alessandro.ischia@e-control.at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47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1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62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 %&lt;/m_strSuffix17909&gt;&lt;m_yearfmt&gt;&lt;begin val=&quot;0&quot;/&gt;&lt;end val=&quot;4&quot;/&gt;&lt;/m_yearfmt&gt;&lt;/m_precDefaultPercent&gt;&lt;m_precDefaultDate&gt;&lt;m_bNumberIsYear val=&quot;0&quot;/&gt;&lt;m_strFormatTime&gt;%#d.%#m.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2.50703100000000000000E+000&quot;&gt;&lt;m_msothmcolidx val=&quot;0&quot;/&gt;&lt;m_rgb r=&quot;05&quot; g=&quot;A5&quot; b=&quot;A5&quot;/&gt;&lt;m_nBrightness val=&quot;0&quot;/&gt;&lt;/elem&gt;&lt;elem m_fUsage=&quot;1.89999999999999990000E+000&quot;&gt;&lt;m_msothmcolidx val=&quot;0&quot;/&gt;&lt;m_rgb r=&quot;F7&quot; g=&quot;DB&quot; b=&quot;C8&quot;/&gt;&lt;m_nBrightness val=&quot;0&quot;/&gt;&lt;/elem&gt;&lt;elem m_fUsage=&quot;8.10000000000000050000E-001&quot;&gt;&lt;m_msothmcolidx val=&quot;0&quot;/&gt;&lt;m_rgb r=&quot;FE&quot; g=&quot;7D&quot; b=&quot;6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permaster">
  <a:themeElements>
    <a:clrScheme name="ECA allg">
      <a:dk1>
        <a:srgbClr val="58585A"/>
      </a:dk1>
      <a:lt1>
        <a:srgbClr val="FFFFFF"/>
      </a:lt1>
      <a:dk2>
        <a:srgbClr val="87888A"/>
      </a:dk2>
      <a:lt2>
        <a:srgbClr val="CC071E"/>
      </a:lt2>
      <a:accent1>
        <a:srgbClr val="0066A9"/>
      </a:accent1>
      <a:accent2>
        <a:srgbClr val="699AC9"/>
      </a:accent2>
      <a:accent3>
        <a:srgbClr val="A0BADA"/>
      </a:accent3>
      <a:accent4>
        <a:srgbClr val="E49C00"/>
      </a:accent4>
      <a:accent5>
        <a:srgbClr val="FABB00"/>
      </a:accent5>
      <a:accent6>
        <a:srgbClr val="3FA535"/>
      </a:accent6>
      <a:hlink>
        <a:srgbClr val="0066A9"/>
      </a:hlink>
      <a:folHlink>
        <a:srgbClr val="7030A0"/>
      </a:folHlink>
    </a:clrScheme>
    <a:fontScheme name="ECA all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66A9"/>
          </a:solidFill>
        </a:ln>
      </a:spPr>
      <a:bodyPr lIns="72000" rtlCol="0" anchor="t"/>
      <a:lstStyle>
        <a:defPPr algn="ctr">
          <a:defRPr dirty="0" smtClean="0">
            <a:solidFill>
              <a:srgbClr val="0066A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GAS - DE - 180215.potx" id="{23ECF98D-3E79-41CA-88FF-7E766F95E9FA}" vid="{C0639F45-216F-4C7C-9949-6B587B47BF3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959629f6-9180-4649-86c0-30df3e78ac81">LNG storage questionnaire.pptx</AcerDocumentName>
    <ACER_Abstract xmlns="985daa2e-53d8-4475-82b8-9c7d25324e34" xsi:nil="true"/>
    <_dlc_DocId xmlns="985daa2e-53d8-4475-82b8-9c7d25324e34">ACER-2018-79338</_dlc_DocId>
    <_dlc_DocIdUrl xmlns="985daa2e-53d8-4475-82b8-9c7d25324e34">
      <Url>https://extranet.acer.europa.eu/Events/24th-Stakeholder-Group-Meeting/_layouts/15/DocIdRedir.aspx?ID=ACER-2018-79338</Url>
      <Description>ACER-2018-79338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8973875537543819112427E463607" ma:contentTypeVersion="20" ma:contentTypeDescription="Create a new document." ma:contentTypeScope="" ma:versionID="d80016635259354a3eaf806eb4d09c5e">
  <xsd:schema xmlns:xsd="http://www.w3.org/2001/XMLSchema" xmlns:xs="http://www.w3.org/2001/XMLSchema" xmlns:p="http://schemas.microsoft.com/office/2006/metadata/properties" xmlns:ns2="985daa2e-53d8-4475-82b8-9c7d25324e34" xmlns:ns3="959629f6-9180-4649-86c0-30df3e78ac81" targetNamespace="http://schemas.microsoft.com/office/2006/metadata/properties" ma:root="true" ma:fieldsID="4092f31a6356d37cdc8a95c017d03a1e" ns2:_="" ns3:_="">
    <xsd:import namespace="985daa2e-53d8-4475-82b8-9c7d25324e34"/>
    <xsd:import namespace="959629f6-9180-4649-86c0-30df3e78ac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629f6-9180-4649-86c0-30df3e78ac8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2F684742-6244-46AF-8FFA-CC5BC5461431}"/>
</file>

<file path=customXml/itemProps2.xml><?xml version="1.0" encoding="utf-8"?>
<ds:datastoreItem xmlns:ds="http://schemas.openxmlformats.org/officeDocument/2006/customXml" ds:itemID="{AE27EFE3-63AE-4BC6-B557-1EA90229EE21}"/>
</file>

<file path=customXml/itemProps3.xml><?xml version="1.0" encoding="utf-8"?>
<ds:datastoreItem xmlns:ds="http://schemas.openxmlformats.org/officeDocument/2006/customXml" ds:itemID="{71D026A2-6948-4CE8-B2A2-C021FD5A30AA}"/>
</file>

<file path=customXml/itemProps4.xml><?xml version="1.0" encoding="utf-8"?>
<ds:datastoreItem xmlns:ds="http://schemas.openxmlformats.org/officeDocument/2006/customXml" ds:itemID="{F6972C54-B0D7-403B-B98C-D7CF246EA863}"/>
</file>

<file path=docProps/app.xml><?xml version="1.0" encoding="utf-8"?>
<Properties xmlns="http://schemas.openxmlformats.org/officeDocument/2006/extended-properties" xmlns:vt="http://schemas.openxmlformats.org/officeDocument/2006/docPropsVTypes">
  <Template>00-PRÄSENTATION_GAS_2018</Template>
  <TotalTime>0</TotalTime>
  <Words>208</Words>
  <Application>Microsoft Office PowerPoint</Application>
  <PresentationFormat>Bildschirmpräsentation (16:9)</PresentationFormat>
  <Paragraphs>42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Franklin Gothic Book</vt:lpstr>
      <vt:lpstr>Franklin Gothic Demi</vt:lpstr>
      <vt:lpstr>Symbol</vt:lpstr>
      <vt:lpstr>Times New Roman</vt:lpstr>
      <vt:lpstr>Webdings</vt:lpstr>
      <vt:lpstr>Wingdings</vt:lpstr>
      <vt:lpstr>Wingdings 2</vt:lpstr>
      <vt:lpstr>Supermaster</vt:lpstr>
      <vt:lpstr>think-cell Folie</vt:lpstr>
      <vt:lpstr>Draft survey LNG &amp; Storages settings   GRI SSE  Prag </vt:lpstr>
      <vt:lpstr>Main topics</vt:lpstr>
      <vt:lpstr>LNG liquefaction costs to VTP </vt:lpstr>
      <vt:lpstr>Storage costs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2018-05-29T07:28:26Z</dcterms:created>
  <dcterms:modified xsi:type="dcterms:W3CDTF">2018-06-05T21:38:47Z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0x0101000168973875537543819112427E463607</vt:lpwstr>
  </property>
  <property fmtid="{D5CDD505-2E9C-101B-9397-08002B2CF9AE}" pid="3" name="_dlc_DocIdItemGuid">
    <vt:lpwstr>c8540329-6fa5-4c27-96a7-efb5c333edf8</vt:lpwstr>
  </property>
</Properties>
</file>