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5" autoAdjust="0"/>
    <p:restoredTop sz="94660"/>
  </p:normalViewPr>
  <p:slideViewPr>
    <p:cSldViewPr>
      <p:cViewPr>
        <p:scale>
          <a:sx n="99" d="100"/>
          <a:sy n="99" d="100"/>
        </p:scale>
        <p:origin x="-108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5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9A215-DA64-42FB-B3AB-3AA7BCB4FCEA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7A1B2-CFEC-443F-81E5-683DDB9FA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7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cer.ie/en/homepage.aspx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 l="12791" t="36816" r="59598" b="46162"/>
          <a:stretch>
            <a:fillRect/>
          </a:stretch>
        </p:blipFill>
        <p:spPr bwMode="auto">
          <a:xfrm>
            <a:off x="357158" y="357166"/>
            <a:ext cx="15248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ofgemelecsi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428860" y="428604"/>
            <a:ext cx="123622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 descr="Commission for Energy Regulation logo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143372" y="571480"/>
            <a:ext cx="176179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UtilityRegulator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215074" y="571480"/>
            <a:ext cx="230411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Moyle &amp; East West Access Rules Approval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FUI Implementation Group Meeting</a:t>
            </a:r>
          </a:p>
          <a:p>
            <a:r>
              <a:rPr lang="en-GB" dirty="0" smtClean="0"/>
              <a:t>London</a:t>
            </a:r>
            <a:r>
              <a:rPr lang="en-US" dirty="0" smtClean="0"/>
              <a:t>, </a:t>
            </a:r>
            <a:r>
              <a:rPr lang="en-GB" dirty="0" smtClean="0"/>
              <a:t>30 September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9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20365"/>
            <a:ext cx="8229600" cy="396044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Following discussion at FUI IG meeting 9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May, NRAs issued paper with guidance for FUI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ICs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on co-ordination of LT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capacity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allocation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Two drivers: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Infringement letters in 2010 from the European Commission citing non-compliance with Chapter 3 of the CMG</a:t>
            </a:r>
          </a:p>
          <a:p>
            <a:pPr lvl="1"/>
            <a:r>
              <a:rPr lang="en-US" sz="1600" dirty="0">
                <a:latin typeface="Arial" pitchFamily="34" charset="0"/>
                <a:cs typeface="Arial" pitchFamily="34" charset="0"/>
              </a:rPr>
              <a:t>Need for a common regional approach to achieve internal electricity market by 2014 - CASC-CWE cited as a good example of regional co-ordination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Minimum NRA requirements set out: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Implement previously identified quick wins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Develop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identical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access rules for Moyle and East West 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Explain residual differences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compared with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IFA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access rules</a:t>
            </a: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Explain why full compliance with Ch. 3 of CMG not possible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10634"/>
            <a:ext cx="8064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NRAs’ LT Capacity Allocation Requirements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87740"/>
            <a:ext cx="8229600" cy="352839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CACM Framework Guidelines envisage: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a single auction platform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a single set of rules for allocation and nomination of transmission rights and secondary trading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Two possible paths to get there: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Sequential approach, with individual IC timetables for joining CASC-CWE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Common regional approach, with common set of rules and a common platform, before joining CASC-CWE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IC owners asked for views on the most efficient path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69" y="141277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  <a:cs typeface="Arial" pitchFamily="34" charset="0"/>
              </a:rPr>
              <a:t>NRAs’ LT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CACM Requirements (contd.)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3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89364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July paper from IC owners, with line by line comparison of the four sets of access rules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Moyle and East West access rules substantially redrafted, using IFA rules as a template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Remaining differences between Moyle and East West included: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Credit cover provisions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Timing of auctions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Remaining differences between Moyle/East West and IFA/BritNed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Nomination, intraday, trading day definition - market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design differences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Curtailment – IFA differs from the rest 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Late payments and interest rates  - legal differences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Manifest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error - IT-related</a:t>
            </a:r>
          </a:p>
          <a:p>
            <a:pPr lvl="1"/>
            <a:r>
              <a:rPr lang="en-US" sz="1600" i="1" dirty="0" smtClean="0">
                <a:latin typeface="Arial" pitchFamily="34" charset="0"/>
                <a:cs typeface="Arial" pitchFamily="34" charset="0"/>
              </a:rPr>
              <a:t>Force majeure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– legal systems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4919" y="141277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Progress since 20</a:t>
            </a:r>
            <a:r>
              <a:rPr lang="en-GB" sz="3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May 2011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0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46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CMG require in the FUI region:</a:t>
            </a:r>
          </a:p>
          <a:p>
            <a:pPr marL="722313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“common coordinated congestion management method and procedure for the allocation of capacity to the market at least annually, monthly and day ahead”</a:t>
            </a:r>
          </a:p>
          <a:p>
            <a:pPr marL="355600" indent="-355600"/>
            <a:r>
              <a:rPr lang="en-US" sz="2000" dirty="0" smtClean="0">
                <a:latin typeface="Arial" pitchFamily="34" charset="0"/>
                <a:cs typeface="Arial" pitchFamily="34" charset="0"/>
              </a:rPr>
              <a:t>All ICs in the region will offer annual, monthly and day ahead products  … but does not preclude the allocation of additional capacity products</a:t>
            </a:r>
          </a:p>
          <a:p>
            <a:pPr marL="355600" indent="-355600"/>
            <a:r>
              <a:rPr lang="en-US" sz="2000" dirty="0" smtClean="0">
                <a:latin typeface="Arial" pitchFamily="34" charset="0"/>
                <a:cs typeface="Arial" pitchFamily="34" charset="0"/>
              </a:rPr>
              <a:t>Allocation methodologies and processes are aligned</a:t>
            </a:r>
          </a:p>
          <a:p>
            <a:pPr marL="355600" indent="-355600"/>
            <a:r>
              <a:rPr lang="en-US" sz="2000" dirty="0" smtClean="0">
                <a:latin typeface="Arial" pitchFamily="34" charset="0"/>
                <a:cs typeface="Arial" pitchFamily="34" charset="0"/>
              </a:rPr>
              <a:t>Coordinated structures for allocation of capacity in the different timeframes are in place – same auction specifications, same bidding rules, same results publication timetables, same secondary trading </a:t>
            </a:r>
          </a:p>
          <a:p>
            <a:pPr marL="355600" indent="-355600"/>
            <a:r>
              <a:rPr lang="en-US" sz="2000" dirty="0" smtClean="0">
                <a:latin typeface="Arial" pitchFamily="34" charset="0"/>
                <a:cs typeface="Arial" pitchFamily="34" charset="0"/>
              </a:rPr>
              <a:t>Consistent contractual framework in place</a:t>
            </a:r>
          </a:p>
          <a:p>
            <a:pPr marL="355600" indent="-355600"/>
            <a:r>
              <a:rPr lang="en-US" sz="2000" dirty="0" smtClean="0">
                <a:latin typeface="Arial" pitchFamily="34" charset="0"/>
                <a:cs typeface="Arial" pitchFamily="34" charset="0"/>
              </a:rPr>
              <a:t>IC owners will consult on auction timings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794" y="1412776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Compliance with Chapter 3 of the CMG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2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31973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Recognised the good work that had been done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Raised questions about Moyle and East West rules: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Credit cover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Timing of daily auctions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Interest and late payments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Requested timetable for implementation of quick wins in the IFA and BritNed rules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Pointed to areas for further co-ordination and more information:</a:t>
            </a:r>
          </a:p>
          <a:p>
            <a:pPr lvl="1"/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Force majeure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Curtailment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Firmness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Capacity products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Treatment of losses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Consistency of quick wins with CASC-CWE rules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044" y="1306901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Response by NRAs - 8</a:t>
            </a:r>
            <a:r>
              <a:rPr lang="en-GB" sz="3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August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49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Meeting with IC owners on 30</a:t>
            </a:r>
            <a:r>
              <a:rPr lang="en-GB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August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NRAs’ final position on Moyle and East West: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Need for demonstration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of explicit compliance with the transparency requirements of Regulation (EC) 714/2009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Removal of references to congestion charging in the rules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Once intra-day trading in SEM is in place, rules will need revision to allow for UIOLI/UIOSI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Description of the relationship between long term, day ahead and intraday capacity (incl. nomination, allocation and UIOLI/UIOSI)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Harmonised definition of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force majeure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Submission of final set of access rules for approval at SEM Committee and Ofgem Executive Board meetings at end-September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Outcome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044" y="141277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NRAs’ Final Position on Moyle &amp; East West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2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elect Content Type" ma:contentTypeID="0x010100CB9E85601ADC1E4F9BE64E701F38C77100546EA6BCD331914FB98445A71F4E5B9E" ma:contentTypeVersion="12" ma:contentTypeDescription="Select Content Type from drop-down above" ma:contentTypeScope="" ma:versionID="0a8a9fd2954342d8689b0054a64f346f">
  <xsd:schema xmlns:xsd="http://www.w3.org/2001/XMLSchema" xmlns:p="http://schemas.microsoft.com/office/2006/metadata/properties" xmlns:ns2="eecedeb9-13b3-4e62-b003-046c92e1668a" targetNamespace="http://schemas.microsoft.com/office/2006/metadata/properties" ma:root="true" ma:fieldsID="fa05ffe0f833c580e5dbc5ab6437f6d9" ns2:_="">
    <xsd:import namespace="eecedeb9-13b3-4e62-b003-046c92e1668a"/>
    <xsd:element name="properties">
      <xsd:complexType>
        <xsd:sequence>
          <xsd:element name="documentManagement">
            <xsd:complexType>
              <xsd:all>
                <xsd:element ref="ns2:Select_x0020_Content_x0020_Type_x0020_Above"/>
                <xsd:element ref="ns2:Classification"/>
                <xsd:element ref="ns2:Descripto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ecedeb9-13b3-4e62-b003-046c92e1668a" elementFormDefault="qualified">
    <xsd:import namespace="http://schemas.microsoft.com/office/2006/documentManagement/types"/>
    <xsd:element name="Select_x0020_Content_x0020_Type_x0020_Above" ma:index="1" ma:displayName="Select Content Type Above" ma:description="Ensure you select the correct Content Type" ma:internalName="Select_x0020_Content_x0020_Type_x0020_Above" ma:readOnly="false">
      <xsd:simpleType>
        <xsd:restriction base="dms:Text">
          <xsd:maxLength value="1"/>
        </xsd:restriction>
      </xsd:simpleType>
    </xsd:element>
    <xsd:element name="Classification" ma:index="14" ma:displayName="Classification" ma:default="Unclassified" ma:format="Dropdown" ma:internalName="Classification">
      <xsd:simpleType>
        <xsd:restriction base="dms:Choice">
          <xsd:enumeration value="Unclassified"/>
          <xsd:enumeration value="Protect"/>
          <xsd:enumeration value="Restricted"/>
        </xsd:restriction>
      </xsd:simpleType>
    </xsd:element>
    <xsd:element name="Descriptor" ma:index="15" nillable="true" ma:displayName="Descriptor" ma:format="Dropdown" ma:internalName="Descriptor">
      <xsd:simpleType>
        <xsd:restriction base="dms:Choice">
          <xsd:enumeration value="Commercial"/>
          <xsd:enumeration value="Management"/>
          <xsd:enumeration value="Market Sensitive"/>
          <xsd:enumeration value="Staff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774F70B2EB4E84D1E607E4C54576" ma:contentTypeVersion="20" ma:contentTypeDescription="Create a new document." ma:contentTypeScope="" ma:versionID="263e0fd9774f34915990ba251c0ba961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>
  <documentManagement>
    <_dlc_DocId xmlns="985daa2e-53d8-4475-82b8-9c7d25324e34">ACER-2015-01148</_dlc_DocId>
    <_dlc_DocIdUrl xmlns="985daa2e-53d8-4475-82b8-9c7d25324e34">
      <Url>https://extranet.acer.europa.eu/en/Electricity/Regional_initiatives/Meetings/22nd_FUI_IG_meeting/_layouts/DocIdRedir.aspx?ID=ACER-2015-01148</Url>
      <Description>ACER-2015-01148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3B656E2C-3A30-4197-B470-B1982BB4CC42}"/>
</file>

<file path=customXml/itemProps2.xml><?xml version="1.0" encoding="utf-8"?>
<ds:datastoreItem xmlns:ds="http://schemas.openxmlformats.org/officeDocument/2006/customXml" ds:itemID="{61D16EAC-206B-4CB4-9029-2CC76506A400}"/>
</file>

<file path=customXml/itemProps3.xml><?xml version="1.0" encoding="utf-8"?>
<ds:datastoreItem xmlns:ds="http://schemas.openxmlformats.org/officeDocument/2006/customXml" ds:itemID="{C87E313E-85BD-43CB-8374-56D144123A62}"/>
</file>

<file path=customXml/itemProps4.xml><?xml version="1.0" encoding="utf-8"?>
<ds:datastoreItem xmlns:ds="http://schemas.openxmlformats.org/officeDocument/2006/customXml" ds:itemID="{D6F174BC-D414-4739-91BC-85C3D9491FDA}"/>
</file>

<file path=customXml/itemProps5.xml><?xml version="1.0" encoding="utf-8"?>
<ds:datastoreItem xmlns:ds="http://schemas.openxmlformats.org/officeDocument/2006/customXml" ds:itemID="{D8C58C02-5C32-42B0-AF66-021F45DDE8E6}"/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599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Moyle &amp; East West Access Rules Approval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FUI Priorities 2010 - 2012</dc:title>
  <dc:subject/>
  <dc:creator>pnewsome</dc:creator>
  <cp:lastModifiedBy>Stephen Powell</cp:lastModifiedBy>
  <cp:revision>101</cp:revision>
  <dcterms:created xsi:type="dcterms:W3CDTF">2010-06-10T11:46:11Z</dcterms:created>
  <dcterms:modified xsi:type="dcterms:W3CDTF">2011-09-29T13:54:54Z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ContentTypeId">
    <vt:lpwstr>0x01010099C0774F70B2EB4E84D1E607E4C54576</vt:lpwstr>
  </property>
  <property fmtid="{D5CDD505-2E9C-101B-9397-08002B2CF9AE}" pid="4" name="_dlc_DocIdItemGuid">
    <vt:lpwstr>5084e95b-43b8-4f54-8dc5-ca5d88e458ce</vt:lpwstr>
  </property>
</Properties>
</file>