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5"/>
  </p:sldMasterIdLst>
  <p:notesMasterIdLst>
    <p:notesMasterId r:id="rId17"/>
  </p:notesMasterIdLst>
  <p:handoutMasterIdLst>
    <p:handoutMasterId r:id="rId18"/>
  </p:handoutMasterIdLst>
  <p:sldIdLst>
    <p:sldId id="296" r:id="rId6"/>
    <p:sldId id="297" r:id="rId7"/>
    <p:sldId id="298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.paton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808080"/>
    <a:srgbClr val="DC0FB2"/>
    <a:srgbClr val="199110"/>
    <a:srgbClr val="B6FF14"/>
    <a:srgbClr val="0079C1"/>
    <a:srgbClr val="FFE500"/>
    <a:srgbClr val="FD2928"/>
    <a:srgbClr val="592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94719" autoAdjust="0"/>
  </p:normalViewPr>
  <p:slideViewPr>
    <p:cSldViewPr>
      <p:cViewPr varScale="1">
        <p:scale>
          <a:sx n="65" d="100"/>
          <a:sy n="65" d="100"/>
        </p:scale>
        <p:origin x="10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16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5A475384-5CA6-4D5C-B042-EB8529071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6023AFB1-36CD-4237-ABD3-55E827891A4C}" type="datetimeFigureOut">
              <a:rPr lang="en-GB"/>
              <a:pPr>
                <a:defRPr/>
              </a:pPr>
              <a:t>08/12/2021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E0DB0E4-B547-4100-8BF3-E85C3A6724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 userDrawn="1"/>
        </p:nvSpPr>
        <p:spPr bwMode="auto">
          <a:xfrm>
            <a:off x="0" y="0"/>
            <a:ext cx="9159875" cy="2400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68"/>
              </a:cxn>
              <a:cxn ang="0">
                <a:pos x="1008" y="1368"/>
              </a:cxn>
              <a:cxn ang="0">
                <a:pos x="1152" y="1512"/>
              </a:cxn>
              <a:cxn ang="0">
                <a:pos x="1296" y="1368"/>
              </a:cxn>
              <a:cxn ang="0">
                <a:pos x="5760" y="1368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9C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cs-CZ" sz="2800">
              <a:ea typeface="ＭＳ Ｐゴシック" pitchFamily="48" charset="-128"/>
              <a:cs typeface="+mn-cs"/>
            </a:endParaRPr>
          </a:p>
        </p:txBody>
      </p:sp>
      <p:pic>
        <p:nvPicPr>
          <p:cNvPr id="5" name="Picture 43" descr="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4149725"/>
            <a:ext cx="2592387" cy="172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4" descr="NG logo small.a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292600"/>
            <a:ext cx="352901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519112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endParaRPr lang="en-US" smtClean="0"/>
          </a:p>
        </p:txBody>
      </p:sp>
      <p:sp>
        <p:nvSpPr>
          <p:cNvPr id="614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2738"/>
            <a:ext cx="6400800" cy="1223962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CE03-1326-4ED2-BB53-BD8FCD8D43A3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2C224-9286-4D12-A7D2-56889F678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5025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1FFDB-6F30-48EA-AF29-B510BA35458C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09BE-0632-4DC9-A8A5-AB0C9C062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6548C-FE3E-4608-9770-C939E47E9C2E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DC34-6DF3-4438-BC98-F9D19D27A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132C-92CE-4B95-9837-9A1E045086D5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9727-1710-4243-94F6-32BFCC3FC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C229A-E51C-4419-A2D7-108B62ED34CB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040C-3503-4136-B2E8-9AEE98A09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CD48-87AA-435D-B93C-EC7C2EF63FE1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844E8-CEAC-4898-9405-3E21DA1F4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91E59-794A-436E-9271-D1FCEA3A6430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00B6-122E-4D1A-ABDE-B15FD99F8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47D7-3EB6-4B4F-B540-4FDB02670EF9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0AF6-9821-4938-BEC1-9D60512D0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FAF96-67C8-419B-938B-545794870D5C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C714-B396-42A1-AC8C-EF0C58AC7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505A0-DA12-4EA6-913D-7951B9D89374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72152-AE39-41F6-BF47-675DE4D0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G logo small.ai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516688" y="211138"/>
            <a:ext cx="2376487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B877FE4-E6BB-4357-8645-848C6AB86B60}" type="datetime1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9C0BD977-F8AF-4EC8-B2AB-F4DD8B74A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762000"/>
            <a:ext cx="5256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smtClean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25" descr="log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1288"/>
            <a:ext cx="1692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7" descr="unicor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90525" y="6218238"/>
            <a:ext cx="238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ui-portal.e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Common FUI Portal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FUI IG Meeting</a:t>
            </a:r>
          </a:p>
          <a:p>
            <a:r>
              <a:rPr lang="en-GB"/>
              <a:t>Ofgem, 30</a:t>
            </a:r>
            <a:r>
              <a:rPr lang="en-GB" baseline="30000"/>
              <a:t>th</a:t>
            </a:r>
            <a:r>
              <a:rPr lang="en-GB"/>
              <a:t> September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Publications</a:t>
            </a:r>
            <a:endParaRPr lang="cs-CZ" smtClean="0"/>
          </a:p>
        </p:txBody>
      </p:sp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635E53F-F6E9-4D70-9DE1-F650BCAD9C78}" type="slidenum">
              <a:rPr lang="en-US" sz="1200"/>
              <a:pPr algn="r"/>
              <a:t>10</a:t>
            </a:fld>
            <a:endParaRPr lang="en-US" sz="1200"/>
          </a:p>
        </p:txBody>
      </p:sp>
      <p:pic>
        <p:nvPicPr>
          <p:cNvPr id="7" name="Content Placeholder 6" descr="Publications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11188" y="1700213"/>
            <a:ext cx="8089900" cy="3590925"/>
          </a:xfr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Login Area</a:t>
            </a:r>
            <a:endParaRPr lang="cs-CZ" smtClean="0"/>
          </a:p>
        </p:txBody>
      </p:sp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14883EB-07ED-4F6C-A557-E42E003AF373}" type="slidenum">
              <a:rPr lang="en-US" sz="1200"/>
              <a:pPr algn="r"/>
              <a:t>11</a:t>
            </a:fld>
            <a:endParaRPr lang="en-US" sz="1200"/>
          </a:p>
        </p:txBody>
      </p:sp>
      <p:pic>
        <p:nvPicPr>
          <p:cNvPr id="6" name="Content Placeholder 5" descr="Login Area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3725" y="1700213"/>
            <a:ext cx="8089900" cy="3940175"/>
          </a:xfr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Regional Coordination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Two auction platforms in use, one in development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IFA, BritNed, Moyle, EWIC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Differing regional market structures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Recent work on Rules harmonisation has highlighted the need for more regional coordination.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Transparency 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Publications </a:t>
            </a:r>
            <a:endParaRPr lang="en-GB" sz="1600" smtClean="0"/>
          </a:p>
          <a:p>
            <a:pPr lvl="1">
              <a:lnSpc>
                <a:spcPct val="90000"/>
              </a:lnSpc>
            </a:pPr>
            <a:r>
              <a:rPr lang="en-GB" sz="2000" smtClean="0"/>
              <a:t>Focal point for TSO coordination</a:t>
            </a:r>
            <a:endParaRPr lang="en-GB" sz="1600" smtClean="0"/>
          </a:p>
          <a:p>
            <a:pPr>
              <a:lnSpc>
                <a:spcPct val="90000"/>
              </a:lnSpc>
            </a:pPr>
            <a:r>
              <a:rPr lang="en-GB" sz="2000" smtClean="0"/>
              <a:t>Unicorn were requested to develop the previously presented option of a regional ‘Portal’ further to demonstrate potential functionality 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Today’s presentation is the result of this preliminary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FUI Portal Concept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u="sng" smtClean="0"/>
              <a:t>Not</a:t>
            </a:r>
            <a:r>
              <a:rPr lang="en-GB" sz="2000" smtClean="0"/>
              <a:t> a single auction platform, but a regional facility for coordination 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Stand-alone benefit to whole FUI region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tx1"/>
                </a:solidFill>
              </a:rPr>
              <a:t>Common portal for FUI interconnectors brings advantages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chemeClr val="tx1"/>
                </a:solidFill>
              </a:rPr>
              <a:t>Centralised facility for: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olidFill>
                  <a:schemeClr val="tx1"/>
                </a:solidFill>
              </a:rPr>
              <a:t>Publishing, consulting, updating of access rules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olidFill>
                  <a:schemeClr val="tx1"/>
                </a:solidFill>
              </a:rPr>
              <a:t>Auction schedules, timing, updates, results, etc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olidFill>
                  <a:schemeClr val="tx1"/>
                </a:solidFill>
              </a:rPr>
              <a:t>Regional market data 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olidFill>
                  <a:schemeClr val="tx1"/>
                </a:solidFill>
              </a:rPr>
              <a:t>Focal point (at regional level) for interconnector users, market participants and stakeholders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Optional to be in addition to, or instead of local website publication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An important step toward further regional development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Portal Development</a:t>
            </a:r>
            <a:endParaRPr lang="cs-CZ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z="2000" smtClean="0">
                <a:solidFill>
                  <a:srgbClr val="FD2928"/>
                </a:solidFill>
              </a:rPr>
              <a:t>Early development prototype up and running</a:t>
            </a:r>
          </a:p>
          <a:p>
            <a:r>
              <a:rPr lang="cs-CZ" sz="2000" smtClean="0"/>
              <a:t>Website: </a:t>
            </a:r>
            <a:r>
              <a:rPr lang="cs-CZ" sz="2000" smtClean="0">
                <a:solidFill>
                  <a:srgbClr val="5920AD"/>
                </a:solidFill>
                <a:hlinkClick r:id="rId2"/>
              </a:rPr>
              <a:t>http://fui-portal.eu/</a:t>
            </a:r>
            <a:r>
              <a:rPr lang="en-GB" sz="2000" smtClean="0">
                <a:solidFill>
                  <a:srgbClr val="5920AD"/>
                </a:solidFill>
              </a:rPr>
              <a:t> </a:t>
            </a:r>
            <a:endParaRPr lang="cs-CZ" sz="2000" smtClean="0">
              <a:solidFill>
                <a:srgbClr val="5920AD"/>
              </a:solidFill>
            </a:endParaRPr>
          </a:p>
          <a:p>
            <a:r>
              <a:rPr lang="cs-CZ" sz="2000" smtClean="0"/>
              <a:t>Information about cross-border capacity auctions on DC interconnectors in FUI</a:t>
            </a:r>
          </a:p>
          <a:p>
            <a:pPr lvl="1"/>
            <a:r>
              <a:rPr lang="cs-CZ" sz="1800" smtClean="0"/>
              <a:t>BritNed (UK – Netherlands) </a:t>
            </a:r>
          </a:p>
          <a:p>
            <a:pPr lvl="1"/>
            <a:r>
              <a:rPr lang="cs-CZ" sz="1800" smtClean="0"/>
              <a:t>IFA (UK – France)</a:t>
            </a:r>
          </a:p>
          <a:p>
            <a:r>
              <a:rPr lang="cs-CZ" sz="2000" smtClean="0"/>
              <a:t>Data available</a:t>
            </a:r>
            <a:r>
              <a:rPr lang="en-GB" sz="2000" smtClean="0"/>
              <a:t>:</a:t>
            </a:r>
          </a:p>
          <a:p>
            <a:pPr lvl="1"/>
            <a:r>
              <a:rPr lang="cs-CZ" sz="1800" smtClean="0"/>
              <a:t>Long-term Auction Calendar</a:t>
            </a:r>
          </a:p>
          <a:p>
            <a:pPr lvl="1"/>
            <a:r>
              <a:rPr lang="cs-CZ" sz="1800" smtClean="0"/>
              <a:t>Long-term Auction Results</a:t>
            </a:r>
          </a:p>
          <a:p>
            <a:pPr lvl="1"/>
            <a:r>
              <a:rPr lang="cs-CZ" sz="1800" smtClean="0"/>
              <a:t>Publications</a:t>
            </a:r>
          </a:p>
          <a:p>
            <a:pPr lvl="1"/>
            <a:r>
              <a:rPr lang="cs-CZ" sz="1800" smtClean="0"/>
              <a:t>Login Area </a:t>
            </a:r>
          </a:p>
          <a:p>
            <a:endParaRPr lang="cs-CZ" smtClean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C7E4585-61A2-402A-AF98-3A9ABBBEB0ED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Page</a:t>
            </a:r>
            <a:endParaRPr lang="cs-CZ" smtClean="0"/>
          </a:p>
        </p:txBody>
      </p:sp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2174E6-597B-461F-8D01-84E7AFE486DC}" type="slidenum">
              <a:rPr lang="en-US" sz="1200"/>
              <a:pPr algn="r"/>
              <a:t>5</a:t>
            </a:fld>
            <a:endParaRPr lang="en-US" sz="1200"/>
          </a:p>
        </p:txBody>
      </p:sp>
      <p:pic>
        <p:nvPicPr>
          <p:cNvPr id="6" name="Content Placeholder 5" descr="Main_Page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38288" y="1485900"/>
            <a:ext cx="6200775" cy="4648200"/>
          </a:xfr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Auction Calendar</a:t>
            </a:r>
            <a:endParaRPr lang="cs-CZ" smtClean="0"/>
          </a:p>
        </p:txBody>
      </p:sp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2D79DF5-A9AC-4536-8970-57AED2CFE2B7}" type="slidenum">
              <a:rPr lang="en-US" sz="1200"/>
              <a:pPr algn="r"/>
              <a:t>6</a:t>
            </a:fld>
            <a:endParaRPr lang="en-US" sz="1200"/>
          </a:p>
        </p:txBody>
      </p:sp>
      <p:pic>
        <p:nvPicPr>
          <p:cNvPr id="8" name="Content Placeholder 7" descr="Auction_Calendar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58850" y="1485900"/>
            <a:ext cx="7359650" cy="4648200"/>
          </a:xfr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Auction Calendar</a:t>
            </a:r>
            <a:endParaRPr lang="cs-CZ" smtClean="0"/>
          </a:p>
        </p:txBody>
      </p:sp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E6CF2BF-F257-416D-B06B-2D86CD41230E}" type="slidenum">
              <a:rPr lang="en-US" sz="1200"/>
              <a:pPr algn="r"/>
              <a:t>7</a:t>
            </a:fld>
            <a:endParaRPr lang="en-US" sz="1200"/>
          </a:p>
        </p:txBody>
      </p:sp>
      <p:pic>
        <p:nvPicPr>
          <p:cNvPr id="6" name="Content Placeholder 5" descr="C-FUI-P_Calendar_005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7275" y="1485900"/>
            <a:ext cx="7162800" cy="4648200"/>
          </a:xfr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Auction Results</a:t>
            </a:r>
            <a:endParaRPr lang="cs-CZ" smtClean="0"/>
          </a:p>
        </p:txBody>
      </p:sp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3FEF73E-3A84-4BF3-9B0B-A20982659ED0}" type="slidenum">
              <a:rPr lang="en-US" sz="1200"/>
              <a:pPr algn="r"/>
              <a:t>8</a:t>
            </a:fld>
            <a:endParaRPr lang="en-US" sz="1200"/>
          </a:p>
        </p:txBody>
      </p:sp>
      <p:pic>
        <p:nvPicPr>
          <p:cNvPr id="6" name="Content Placeholder 5" descr="Auction_Results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7725" y="1485900"/>
            <a:ext cx="7581900" cy="4648200"/>
          </a:xfr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Auction Results</a:t>
            </a:r>
            <a:endParaRPr lang="cs-CZ" smtClean="0"/>
          </a:p>
        </p:txBody>
      </p:sp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D0BEB8-3AE9-4FFB-9270-60CC3DD9559D}" type="slidenum">
              <a:rPr lang="en-US" sz="1200"/>
              <a:pPr algn="r"/>
              <a:t>9</a:t>
            </a:fld>
            <a:endParaRPr lang="en-US" sz="1200"/>
          </a:p>
        </p:txBody>
      </p:sp>
      <p:pic>
        <p:nvPicPr>
          <p:cNvPr id="7" name="Content Placeholder 6" descr="Auction_Results_Curve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12900" y="1485900"/>
            <a:ext cx="6051550" cy="4648200"/>
          </a:xfr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 TEMPLATE">
  <a:themeElements>
    <a:clrScheme name="NG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0774F70B2EB4E84D1E607E4C54576" ma:contentTypeVersion="20" ma:contentTypeDescription="Create a new document." ma:contentTypeScope="" ma:versionID="263e0fd9774f34915990ba251c0ba961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87577735a49fbbb1e880d92c765279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_dlc_DocId xmlns="985daa2e-53d8-4475-82b8-9c7d25324e34">ACER-2015-01149</_dlc_DocId>
    <_dlc_DocIdUrl xmlns="985daa2e-53d8-4475-82b8-9c7d25324e34">
      <Url>http://s-do-prod-ap/en/Electricity/Regional_initiatives/Meetings/22nd_FUI_IG_meeting/_layouts/DocIdRedir.aspx?ID=ACER-2015-01149</Url>
      <Description>ACER-2015-01149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E625424B-CD43-4B7F-B717-828C2C967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B7A986-0C3B-4EFE-91D3-77F709B4354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273B69-694C-4554-B6FC-5E17E5943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daa2e-53d8-4475-82b8-9c7d25324e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EA3747E-8635-4EA4-9898-33D1A8711CA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85daa2e-53d8-4475-82b8-9c7d25324e34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NG TEMPLATE</Template>
  <TotalTime>571</TotalTime>
  <Words>244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Wingdings 2</vt:lpstr>
      <vt:lpstr>NG TEMPLATE</vt:lpstr>
      <vt:lpstr>Common FUI Portal</vt:lpstr>
      <vt:lpstr>Regional Coordination</vt:lpstr>
      <vt:lpstr>FUI Portal Concept</vt:lpstr>
      <vt:lpstr>Portal Development</vt:lpstr>
      <vt:lpstr>Main Page</vt:lpstr>
      <vt:lpstr>Long-term Auction Calendar</vt:lpstr>
      <vt:lpstr>Long-term Auction Calendar</vt:lpstr>
      <vt:lpstr>Long-term Auction Results</vt:lpstr>
      <vt:lpstr>Long-term Auction Results</vt:lpstr>
      <vt:lpstr>Publications</vt:lpstr>
      <vt:lpstr>Login Area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andy.paton</dc:creator>
  <cp:lastModifiedBy>Ilaria Bellacci</cp:lastModifiedBy>
  <cp:revision>28</cp:revision>
  <cp:lastPrinted>2010-07-28T13:37:48Z</cp:lastPrinted>
  <dcterms:created xsi:type="dcterms:W3CDTF">2011-09-23T12:20:33Z</dcterms:created>
  <dcterms:modified xsi:type="dcterms:W3CDTF">2021-12-08T12:36:43Z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0x01010099C0774F70B2EB4E84D1E607E4C54576</vt:lpwstr>
  </property>
  <property fmtid="{D5CDD505-2E9C-101B-9397-08002B2CF9AE}" pid="3" name="_dlc_DocIdItemGuid">
    <vt:lpwstr>c437dc6c-5848-4ded-bb1e-7db9e2f84b4a</vt:lpwstr>
  </property>
</Properties>
</file>