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82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PCR European Solution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6.5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Local Implementation of PCR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NWE End to End Technical Solution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2.2999999999999998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NWE Contractual Solution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90899584"/>
        <c:axId val="90901120"/>
      </c:barChart>
      <c:catAx>
        <c:axId val="9089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0901120"/>
        <c:crosses val="autoZero"/>
        <c:auto val="1"/>
        <c:lblAlgn val="ctr"/>
        <c:lblOffset val="100"/>
        <c:noMultiLvlLbl val="0"/>
      </c:catAx>
      <c:valAx>
        <c:axId val="909011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0899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PCR European solution - design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Pre Q4 2011</c:v>
                </c:pt>
                <c:pt idx="1">
                  <c:v>Q4 2011</c:v>
                </c:pt>
                <c:pt idx="2">
                  <c:v>Q1 2012</c:v>
                </c:pt>
                <c:pt idx="3">
                  <c:v>Q2 2012</c:v>
                </c:pt>
                <c:pt idx="4">
                  <c:v>Q3 2012</c:v>
                </c:pt>
                <c:pt idx="5">
                  <c:v>Q4 2012</c:v>
                </c:pt>
                <c:pt idx="6">
                  <c:v>Q1 2013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1672</c:v>
                </c:pt>
                <c:pt idx="1">
                  <c:v>969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PCR European solution - implementation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cat>
            <c:strRef>
              <c:f>Sheet1!$A$2:$A$8</c:f>
              <c:strCache>
                <c:ptCount val="7"/>
                <c:pt idx="0">
                  <c:v>Pre Q4 2011</c:v>
                </c:pt>
                <c:pt idx="1">
                  <c:v>Q4 2011</c:v>
                </c:pt>
                <c:pt idx="2">
                  <c:v>Q1 2012</c:v>
                </c:pt>
                <c:pt idx="3">
                  <c:v>Q2 2012</c:v>
                </c:pt>
                <c:pt idx="4">
                  <c:v>Q3 2012</c:v>
                </c:pt>
                <c:pt idx="5">
                  <c:v>Q4 2012</c:v>
                </c:pt>
                <c:pt idx="6">
                  <c:v>Q1 2013</c:v>
                </c:pt>
              </c:strCache>
            </c:strRef>
          </c:cat>
          <c:val>
            <c:numRef>
              <c:f>Sheet1!$C$2:$C$8</c:f>
              <c:numCache>
                <c:formatCode>0</c:formatCode>
                <c:ptCount val="7"/>
                <c:pt idx="2">
                  <c:v>922</c:v>
                </c:pt>
                <c:pt idx="3">
                  <c:v>1251</c:v>
                </c:pt>
                <c:pt idx="4">
                  <c:v>1087</c:v>
                </c:pt>
                <c:pt idx="5">
                  <c:v>397</c:v>
                </c:pt>
                <c:pt idx="6">
                  <c:v>195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Local PCR implementation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Pre Q4 2011</c:v>
                </c:pt>
                <c:pt idx="1">
                  <c:v>Q4 2011</c:v>
                </c:pt>
                <c:pt idx="2">
                  <c:v>Q1 2012</c:v>
                </c:pt>
                <c:pt idx="3">
                  <c:v>Q2 2012</c:v>
                </c:pt>
                <c:pt idx="4">
                  <c:v>Q3 2012</c:v>
                </c:pt>
                <c:pt idx="5">
                  <c:v>Q4 2012</c:v>
                </c:pt>
                <c:pt idx="6">
                  <c:v>Q1 2013</c:v>
                </c:pt>
              </c:strCache>
            </c:strRef>
          </c:cat>
          <c:val>
            <c:numRef>
              <c:f>Sheet1!$D$2:$D$8</c:f>
              <c:numCache>
                <c:formatCode>0</c:formatCode>
                <c:ptCount val="7"/>
                <c:pt idx="3">
                  <c:v>550</c:v>
                </c:pt>
                <c:pt idx="4">
                  <c:v>175</c:v>
                </c:pt>
                <c:pt idx="5">
                  <c:v>175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NWE technical - design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Pre Q4 2011</c:v>
                </c:pt>
                <c:pt idx="1">
                  <c:v>Q4 2011</c:v>
                </c:pt>
                <c:pt idx="2">
                  <c:v>Q1 2012</c:v>
                </c:pt>
                <c:pt idx="3">
                  <c:v>Q2 2012</c:v>
                </c:pt>
                <c:pt idx="4">
                  <c:v>Q3 2012</c:v>
                </c:pt>
                <c:pt idx="5">
                  <c:v>Q4 2012</c:v>
                </c:pt>
                <c:pt idx="6">
                  <c:v>Q1 2013</c:v>
                </c:pt>
              </c:strCache>
            </c:strRef>
          </c:cat>
          <c:val>
            <c:numRef>
              <c:f>Sheet1!$E$2:$E$8</c:f>
              <c:numCache>
                <c:formatCode>0</c:formatCode>
                <c:ptCount val="7"/>
                <c:pt idx="1">
                  <c:v>150</c:v>
                </c:pt>
                <c:pt idx="2">
                  <c:v>180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NWE technical - implementation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Pre Q4 2011</c:v>
                </c:pt>
                <c:pt idx="1">
                  <c:v>Q4 2011</c:v>
                </c:pt>
                <c:pt idx="2">
                  <c:v>Q1 2012</c:v>
                </c:pt>
                <c:pt idx="3">
                  <c:v>Q2 2012</c:v>
                </c:pt>
                <c:pt idx="4">
                  <c:v>Q3 2012</c:v>
                </c:pt>
                <c:pt idx="5">
                  <c:v>Q4 2012</c:v>
                </c:pt>
                <c:pt idx="6">
                  <c:v>Q1 2013</c:v>
                </c:pt>
              </c:strCache>
            </c:strRef>
          </c:cat>
          <c:val>
            <c:numRef>
              <c:f>Sheet1!$F$2:$F$8</c:f>
              <c:numCache>
                <c:formatCode>0</c:formatCode>
                <c:ptCount val="7"/>
                <c:pt idx="3">
                  <c:v>860</c:v>
                </c:pt>
                <c:pt idx="4">
                  <c:v>360</c:v>
                </c:pt>
                <c:pt idx="5">
                  <c:v>360</c:v>
                </c:pt>
                <c:pt idx="6">
                  <c:v>360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NWE contracts - design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Pre Q4 2011</c:v>
                </c:pt>
                <c:pt idx="1">
                  <c:v>Q4 2011</c:v>
                </c:pt>
                <c:pt idx="2">
                  <c:v>Q1 2012</c:v>
                </c:pt>
                <c:pt idx="3">
                  <c:v>Q2 2012</c:v>
                </c:pt>
                <c:pt idx="4">
                  <c:v>Q3 2012</c:v>
                </c:pt>
                <c:pt idx="5">
                  <c:v>Q4 2012</c:v>
                </c:pt>
                <c:pt idx="6">
                  <c:v>Q1 2013</c:v>
                </c:pt>
              </c:strCache>
            </c:strRef>
          </c:cat>
          <c:val>
            <c:numRef>
              <c:f>Sheet1!$G$2:$G$8</c:f>
              <c:numCache>
                <c:formatCode>0</c:formatCode>
                <c:ptCount val="7"/>
                <c:pt idx="1">
                  <c:v>50</c:v>
                </c:pt>
                <c:pt idx="2">
                  <c:v>50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NWE contracts - implementation</c:v>
                </c:pt>
              </c:strCache>
            </c:strRef>
          </c:tx>
          <c:spPr>
            <a:solidFill>
              <a:srgbClr val="B482DA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Pre Q4 2011</c:v>
                </c:pt>
                <c:pt idx="1">
                  <c:v>Q4 2011</c:v>
                </c:pt>
                <c:pt idx="2">
                  <c:v>Q1 2012</c:v>
                </c:pt>
                <c:pt idx="3">
                  <c:v>Q2 2012</c:v>
                </c:pt>
                <c:pt idx="4">
                  <c:v>Q3 2012</c:v>
                </c:pt>
                <c:pt idx="5">
                  <c:v>Q4 2012</c:v>
                </c:pt>
                <c:pt idx="6">
                  <c:v>Q1 2013</c:v>
                </c:pt>
              </c:strCache>
            </c:strRef>
          </c:cat>
          <c:val>
            <c:numRef>
              <c:f>Sheet1!$H$2:$H$8</c:f>
              <c:numCache>
                <c:formatCode>0</c:formatCode>
                <c:ptCount val="7"/>
                <c:pt idx="3">
                  <c:v>60.424874999999993</c:v>
                </c:pt>
                <c:pt idx="4">
                  <c:v>80</c:v>
                </c:pt>
                <c:pt idx="5">
                  <c:v>90</c:v>
                </c:pt>
                <c:pt idx="6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90954752"/>
        <c:axId val="90964736"/>
      </c:barChart>
      <c:catAx>
        <c:axId val="90954752"/>
        <c:scaling>
          <c:orientation val="minMax"/>
        </c:scaling>
        <c:delete val="0"/>
        <c:axPos val="b"/>
        <c:majorTickMark val="out"/>
        <c:minorTickMark val="none"/>
        <c:tickLblPos val="nextTo"/>
        <c:crossAx val="90964736"/>
        <c:crosses val="autoZero"/>
        <c:auto val="1"/>
        <c:lblAlgn val="ctr"/>
        <c:lblOffset val="100"/>
        <c:noMultiLvlLbl val="0"/>
      </c:catAx>
      <c:valAx>
        <c:axId val="9096473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909547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C008C-07E1-4A20-A950-EB94BC24A98C}" type="datetimeFigureOut">
              <a:rPr lang="en-GB" smtClean="0"/>
              <a:t>26-October-11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E7BDC5-B675-4478-A3DB-354B03856D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900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4831-0D5B-4140-AB78-D65D6B8D50BD}" type="datetimeFigureOut">
              <a:rPr lang="en-GB" smtClean="0"/>
              <a:t>26-October-11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C03-337C-45B6-80ED-296216F27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61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4831-0D5B-4140-AB78-D65D6B8D50BD}" type="datetimeFigureOut">
              <a:rPr lang="en-GB" smtClean="0"/>
              <a:t>26-October-11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C03-337C-45B6-80ED-296216F27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420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4831-0D5B-4140-AB78-D65D6B8D50BD}" type="datetimeFigureOut">
              <a:rPr lang="en-GB" smtClean="0"/>
              <a:t>26-October-11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C03-337C-45B6-80ED-296216F27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79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4831-0D5B-4140-AB78-D65D6B8D50BD}" type="datetimeFigureOut">
              <a:rPr lang="en-GB" smtClean="0"/>
              <a:t>26-October-11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C03-337C-45B6-80ED-296216F27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79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4831-0D5B-4140-AB78-D65D6B8D50BD}" type="datetimeFigureOut">
              <a:rPr lang="en-GB" smtClean="0"/>
              <a:t>26-October-11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C03-337C-45B6-80ED-296216F27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3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4831-0D5B-4140-AB78-D65D6B8D50BD}" type="datetimeFigureOut">
              <a:rPr lang="en-GB" smtClean="0"/>
              <a:t>26-October-11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C03-337C-45B6-80ED-296216F27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59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4831-0D5B-4140-AB78-D65D6B8D50BD}" type="datetimeFigureOut">
              <a:rPr lang="en-GB" smtClean="0"/>
              <a:t>26-October-11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C03-337C-45B6-80ED-296216F27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18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4831-0D5B-4140-AB78-D65D6B8D50BD}" type="datetimeFigureOut">
              <a:rPr lang="en-GB" smtClean="0"/>
              <a:t>26-October-11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C03-337C-45B6-80ED-296216F27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91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4831-0D5B-4140-AB78-D65D6B8D50BD}" type="datetimeFigureOut">
              <a:rPr lang="en-GB" smtClean="0"/>
              <a:t>26-October-11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C03-337C-45B6-80ED-296216F27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09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4831-0D5B-4140-AB78-D65D6B8D50BD}" type="datetimeFigureOut">
              <a:rPr lang="en-GB" smtClean="0"/>
              <a:t>26-October-11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C03-337C-45B6-80ED-296216F27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21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C4831-0D5B-4140-AB78-D65D6B8D50BD}" type="datetimeFigureOut">
              <a:rPr lang="en-GB" smtClean="0"/>
              <a:t>26-October-11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9C03-337C-45B6-80ED-296216F27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52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C4831-0D5B-4140-AB78-D65D6B8D50BD}" type="datetimeFigureOut">
              <a:rPr lang="en-GB" smtClean="0"/>
              <a:t>26-October-11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39C03-337C-45B6-80ED-296216F27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340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NWE Day-ahead price coupling project</a:t>
            </a:r>
            <a:br>
              <a:rPr lang="en-GB" sz="3600" dirty="0" smtClean="0"/>
            </a:br>
            <a:r>
              <a:rPr lang="en-GB" sz="3600" dirty="0" smtClean="0"/>
              <a:t>Cost Issue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IG Meeting</a:t>
            </a:r>
          </a:p>
          <a:p>
            <a:r>
              <a:rPr lang="en-GB" dirty="0" smtClean="0"/>
              <a:t>26 October</a:t>
            </a:r>
          </a:p>
          <a:p>
            <a:r>
              <a:rPr lang="en-GB" dirty="0" smtClean="0"/>
              <a:t>APX ENDEX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29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Type and estimated amount of costs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Preliminary estimates of combined PX costs have been produced by APX ENDEX</a:t>
            </a:r>
          </a:p>
          <a:p>
            <a:pPr lvl="1"/>
            <a:r>
              <a:rPr lang="en-GB" dirty="0" smtClean="0"/>
              <a:t>Based on NWE go live early 2013 using full PCR solution</a:t>
            </a:r>
          </a:p>
          <a:p>
            <a:pPr lvl="1"/>
            <a:r>
              <a:rPr lang="en-GB" dirty="0" smtClean="0"/>
              <a:t>To be reviewed with TSOs on Friday 28</a:t>
            </a:r>
            <a:r>
              <a:rPr lang="en-GB" baseline="30000" dirty="0" smtClean="0"/>
              <a:t>th</a:t>
            </a:r>
            <a:r>
              <a:rPr lang="en-GB" dirty="0" smtClean="0"/>
              <a:t> October</a:t>
            </a:r>
          </a:p>
          <a:p>
            <a:pPr lvl="1"/>
            <a:r>
              <a:rPr lang="en-GB" dirty="0" smtClean="0"/>
              <a:t>€10mil estimated cost, including contingency</a:t>
            </a:r>
          </a:p>
          <a:p>
            <a:r>
              <a:rPr lang="en-GB" dirty="0" smtClean="0"/>
              <a:t>Key assumptions</a:t>
            </a:r>
          </a:p>
          <a:p>
            <a:pPr lvl="1"/>
            <a:r>
              <a:rPr lang="en-GB" dirty="0" smtClean="0"/>
              <a:t>NWE PXs incur 60% of PCR common costs plus their own costs supporting </a:t>
            </a:r>
            <a:r>
              <a:rPr lang="en-GB" dirty="0" smtClean="0"/>
              <a:t>PCR</a:t>
            </a:r>
          </a:p>
          <a:p>
            <a:pPr lvl="1"/>
            <a:r>
              <a:rPr lang="en-GB" dirty="0" smtClean="0"/>
              <a:t>APX </a:t>
            </a:r>
            <a:r>
              <a:rPr lang="en-GB" dirty="0" smtClean="0"/>
              <a:t>ENDEX estimated </a:t>
            </a:r>
            <a:r>
              <a:rPr lang="en-GB" dirty="0" smtClean="0"/>
              <a:t>own costs are representative of other PXs</a:t>
            </a:r>
            <a:endParaRPr lang="en-GB" dirty="0" smtClean="0"/>
          </a:p>
          <a:p>
            <a:pPr lvl="1"/>
            <a:r>
              <a:rPr lang="en-GB" dirty="0" smtClean="0"/>
              <a:t>Limited change to existing pre and post coupling arrangements (including shipping) across NWE region</a:t>
            </a:r>
          </a:p>
          <a:p>
            <a:pPr lvl="1"/>
            <a:r>
              <a:rPr lang="en-GB" dirty="0" smtClean="0"/>
              <a:t>Limited change to existing contractual/regulatory arrangements across NWE region</a:t>
            </a:r>
          </a:p>
          <a:p>
            <a:pPr lvl="1"/>
            <a:r>
              <a:rPr lang="en-GB" dirty="0" smtClean="0"/>
              <a:t>Phasing</a:t>
            </a:r>
          </a:p>
          <a:p>
            <a:pPr lvl="2"/>
            <a:r>
              <a:rPr lang="en-GB" dirty="0" smtClean="0"/>
              <a:t>PCR is completing design, and is entering implementation phase Q4/Q1</a:t>
            </a:r>
          </a:p>
          <a:p>
            <a:pPr lvl="2"/>
            <a:r>
              <a:rPr lang="en-GB" dirty="0" smtClean="0"/>
              <a:t>NWE design expected to be completed Q1; implementation start Q2</a:t>
            </a:r>
          </a:p>
        </p:txBody>
      </p:sp>
    </p:spTree>
    <p:extLst>
      <p:ext uri="{BB962C8B-B14F-4D97-AF65-F5344CB8AC3E}">
        <p14:creationId xmlns:p14="http://schemas.microsoft.com/office/powerpoint/2010/main" val="4135184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Cost Elements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808946"/>
              </p:ext>
            </p:extLst>
          </p:nvPr>
        </p:nvGraphicFramePr>
        <p:xfrm>
          <a:off x="1907704" y="548680"/>
          <a:ext cx="2602632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1" y="4005064"/>
            <a:ext cx="18722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PCR European Solution (60% share of common </a:t>
            </a:r>
            <a:r>
              <a:rPr lang="en-GB" sz="1600" dirty="0"/>
              <a:t>c</a:t>
            </a:r>
            <a:r>
              <a:rPr lang="en-GB" sz="1600" dirty="0" smtClean="0"/>
              <a:t>osts plus individual NWE PX contributions)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611559" y="2708920"/>
            <a:ext cx="2095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Local implementation of PCR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60" y="1988840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NWE End-to-End Technical Solution</a:t>
            </a: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1340768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NWE Contractual Solution</a:t>
            </a:r>
            <a:endParaRPr lang="en-GB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4067944" y="1484784"/>
            <a:ext cx="45048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Drafting, negotiation, modification of enduring agreements</a:t>
            </a:r>
            <a:endParaRPr lang="en-GB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4067943" y="1772816"/>
            <a:ext cx="26772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TSO adapter software</a:t>
            </a:r>
          </a:p>
          <a:p>
            <a:r>
              <a:rPr lang="en-US" sz="1400" dirty="0" smtClean="0"/>
              <a:t>Shipping solution software</a:t>
            </a:r>
          </a:p>
          <a:p>
            <a:r>
              <a:rPr lang="en-US" sz="1400" dirty="0" smtClean="0"/>
              <a:t>Operational procedures design</a:t>
            </a:r>
          </a:p>
          <a:p>
            <a:r>
              <a:rPr lang="en-US" sz="1400" dirty="0" smtClean="0"/>
              <a:t>Integration and procedural testing</a:t>
            </a:r>
            <a:endParaRPr lang="en-GB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4067944" y="2708920"/>
            <a:ext cx="38993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Local hardware and communications infrastructure</a:t>
            </a:r>
          </a:p>
          <a:p>
            <a:r>
              <a:rPr lang="en-US" sz="1400" dirty="0" smtClean="0"/>
              <a:t>Trading system interfaces</a:t>
            </a:r>
            <a:endParaRPr lang="en-GB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067944" y="3553852"/>
            <a:ext cx="36284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Algorithm </a:t>
            </a:r>
            <a:r>
              <a:rPr lang="en-GB" sz="1400" dirty="0" smtClean="0"/>
              <a:t>development (c. 30%)</a:t>
            </a:r>
            <a:endParaRPr lang="en-GB" sz="1400" dirty="0" smtClean="0"/>
          </a:p>
          <a:p>
            <a:r>
              <a:rPr lang="en-GB" sz="1400" dirty="0" smtClean="0"/>
              <a:t>- starting point; prototype development</a:t>
            </a:r>
          </a:p>
          <a:p>
            <a:r>
              <a:rPr lang="en-GB" sz="1400" dirty="0" smtClean="0"/>
              <a:t>- procure industrial version</a:t>
            </a:r>
          </a:p>
          <a:p>
            <a:r>
              <a:rPr lang="en-GB" sz="1400" dirty="0" smtClean="0"/>
              <a:t>- build/test industrial algorithm</a:t>
            </a:r>
          </a:p>
          <a:p>
            <a:r>
              <a:rPr lang="en-GB" sz="1400" dirty="0" smtClean="0"/>
              <a:t>System development </a:t>
            </a:r>
            <a:r>
              <a:rPr lang="en-GB" sz="1400" dirty="0" smtClean="0"/>
              <a:t>(c. </a:t>
            </a:r>
            <a:r>
              <a:rPr lang="en-GB" sz="1400" dirty="0" smtClean="0"/>
              <a:t>40%</a:t>
            </a:r>
            <a:r>
              <a:rPr lang="en-GB" sz="1400" dirty="0" smtClean="0"/>
              <a:t>)</a:t>
            </a:r>
            <a:endParaRPr lang="en-GB" sz="1400" dirty="0" smtClean="0"/>
          </a:p>
          <a:p>
            <a:r>
              <a:rPr lang="en-GB" sz="1400" dirty="0" smtClean="0"/>
              <a:t>- design, specify systems</a:t>
            </a:r>
          </a:p>
          <a:p>
            <a:r>
              <a:rPr lang="en-GB" sz="1400" dirty="0" smtClean="0"/>
              <a:t>- procure system provider</a:t>
            </a:r>
          </a:p>
          <a:p>
            <a:r>
              <a:rPr lang="en-GB" sz="1400" dirty="0" smtClean="0"/>
              <a:t>- build/test systems</a:t>
            </a:r>
          </a:p>
          <a:p>
            <a:r>
              <a:rPr lang="en-GB" sz="1400" dirty="0" smtClean="0"/>
              <a:t>Joint PX </a:t>
            </a:r>
            <a:r>
              <a:rPr lang="en-GB" sz="1400" dirty="0" smtClean="0"/>
              <a:t>contracts (c. 10%)</a:t>
            </a:r>
            <a:endParaRPr lang="en-GB" sz="1400" dirty="0" smtClean="0"/>
          </a:p>
          <a:p>
            <a:r>
              <a:rPr lang="en-GB" sz="1400" dirty="0" smtClean="0"/>
              <a:t>PCR project </a:t>
            </a:r>
            <a:r>
              <a:rPr lang="en-GB" sz="1400" dirty="0" smtClean="0"/>
              <a:t>management, contingency (c. 20%)</a:t>
            </a:r>
            <a:endParaRPr lang="en-GB" sz="1400" dirty="0" smtClean="0"/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72405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Timing of Cost Commitments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6039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3105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 Sharing - PCR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PCR Common Costs</a:t>
            </a:r>
          </a:p>
          <a:p>
            <a:pPr lvl="1"/>
            <a:r>
              <a:rPr lang="en-GB" dirty="0" smtClean="0"/>
              <a:t>Jointly managed/procured costs (e.g., project manager, workstream leaders, procurement manager, algorithm developer, system contractors, specific tasks)</a:t>
            </a:r>
          </a:p>
          <a:p>
            <a:pPr lvl="1"/>
            <a:r>
              <a:rPr lang="en-GB" dirty="0" smtClean="0"/>
              <a:t>Shared equally between 5 lead PCR exchanges (in effect, 60% incurred by NWE PXs)</a:t>
            </a:r>
          </a:p>
          <a:p>
            <a:r>
              <a:rPr lang="en-GB" dirty="0" smtClean="0"/>
              <a:t>PCR Individual PX Costs</a:t>
            </a:r>
          </a:p>
          <a:p>
            <a:pPr lvl="1"/>
            <a:r>
              <a:rPr lang="en-GB" dirty="0" smtClean="0"/>
              <a:t>PX costs incurred supporting PCR European solution deliverables</a:t>
            </a:r>
          </a:p>
          <a:p>
            <a:pPr lvl="1"/>
            <a:r>
              <a:rPr lang="en-GB" dirty="0" smtClean="0"/>
              <a:t>Not shared between PXs</a:t>
            </a:r>
          </a:p>
          <a:p>
            <a:r>
              <a:rPr lang="en-GB" dirty="0" smtClean="0"/>
              <a:t>PCR Local PCR Implementation Costs</a:t>
            </a:r>
          </a:p>
          <a:p>
            <a:pPr lvl="1"/>
            <a:r>
              <a:rPr lang="en-GB" dirty="0" smtClean="0"/>
              <a:t>Costs incurred by each PC installing PCR systems and interfaces to local trading systems</a:t>
            </a:r>
          </a:p>
          <a:p>
            <a:pPr lvl="1"/>
            <a:r>
              <a:rPr lang="en-GB" dirty="0" smtClean="0"/>
              <a:t>Not shared between PXs</a:t>
            </a:r>
          </a:p>
          <a:p>
            <a:r>
              <a:rPr lang="en-GB" dirty="0" smtClean="0"/>
              <a:t>New parties joining PCR</a:t>
            </a:r>
          </a:p>
          <a:p>
            <a:pPr lvl="1"/>
            <a:r>
              <a:rPr lang="en-GB" dirty="0" smtClean="0"/>
              <a:t>PCR open to new PXs: fair share of prior PCR investment (could be linked to market size, and option to be full party or not)</a:t>
            </a:r>
          </a:p>
        </p:txBody>
      </p:sp>
    </p:spTree>
    <p:extLst>
      <p:ext uri="{BB962C8B-B14F-4D97-AF65-F5344CB8AC3E}">
        <p14:creationId xmlns:p14="http://schemas.microsoft.com/office/powerpoint/2010/main" val="629645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ACER-2015-01212</_dlc_DocId>
    <_dlc_DocIdUrl xmlns="985daa2e-53d8-4475-82b8-9c7d25324e34">
      <Url>http://s-do-prod-ap/en/Electricity/Regional_initiatives/Meetings/2nd_IG_meeting_for_NWE_day-ahead_price_coupling/_layouts/DocIdRedir.aspx?ID=ACER-2015-01212</Url>
      <Description>ACER-2015-01212</Description>
    </_dlc_DocIdUrl>
    <ACER_Abstract xmlns="985daa2e-53d8-4475-82b8-9c7d25324e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2068E2AA3A014BBC993DB638A5C108" ma:contentTypeVersion="20" ma:contentTypeDescription="Create a new document." ma:contentTypeScope="" ma:versionID="1575a7e4222c543559ef61e522a16616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87577735a49fbbb1e880d92c765279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Props1.xml><?xml version="1.0" encoding="utf-8"?>
<ds:datastoreItem xmlns:ds="http://schemas.openxmlformats.org/officeDocument/2006/customXml" ds:itemID="{E51D71D8-B9E4-4B1B-B208-07DC960F3B68}"/>
</file>

<file path=customXml/itemProps2.xml><?xml version="1.0" encoding="utf-8"?>
<ds:datastoreItem xmlns:ds="http://schemas.openxmlformats.org/officeDocument/2006/customXml" ds:itemID="{AA11847A-1DF0-4D79-9855-3AB57501C090}"/>
</file>

<file path=customXml/itemProps3.xml><?xml version="1.0" encoding="utf-8"?>
<ds:datastoreItem xmlns:ds="http://schemas.openxmlformats.org/officeDocument/2006/customXml" ds:itemID="{E2B778BB-6951-417D-917C-1EF29AD8041F}"/>
</file>

<file path=customXml/itemProps4.xml><?xml version="1.0" encoding="utf-8"?>
<ds:datastoreItem xmlns:ds="http://schemas.openxmlformats.org/officeDocument/2006/customXml" ds:itemID="{49001ACB-9C0D-49F0-A0A8-80FD5D6A0A0C}"/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374</Words>
  <Application>Microsoft Office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NWE Day-ahead price coupling project Cost Issue</vt:lpstr>
      <vt:lpstr>Type and estimated amount of costs</vt:lpstr>
      <vt:lpstr>Main Cost Elements</vt:lpstr>
      <vt:lpstr>Timing of Cost Commitments</vt:lpstr>
      <vt:lpstr>Cost Sharing - PCR</vt:lpstr>
    </vt:vector>
  </TitlesOfParts>
  <Company>APX-ENDEX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NWE Day-ahead price coupling project Cost Issue</dc:title>
  <dc:creator>Andrew Claxton</dc:creator>
  <cp:lastModifiedBy>Andrew Claxton</cp:lastModifiedBy>
  <cp:revision>6</cp:revision>
  <cp:lastPrinted>2011-10-25T15:41:28Z</cp:lastPrinted>
  <dcterms:created xsi:type="dcterms:W3CDTF">2011-10-25T10:25:39Z</dcterms:created>
  <dcterms:modified xsi:type="dcterms:W3CDTF">2011-10-26T12:18:08Z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0x0101003C2068E2AA3A014BBC993DB638A5C108</vt:lpwstr>
  </property>
  <property fmtid="{D5CDD505-2E9C-101B-9397-08002B2CF9AE}" pid="3" name="_dlc_DocIdItemGuid">
    <vt:lpwstr>daa1e07d-6d45-48f3-a60a-747d39f9ac3e</vt:lpwstr>
  </property>
</Properties>
</file>