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662" r:id="rId2"/>
    <p:sldId id="661" r:id="rId3"/>
    <p:sldId id="660" r:id="rId4"/>
    <p:sldId id="663" r:id="rId5"/>
    <p:sldId id="655" r:id="rId6"/>
    <p:sldId id="664" r:id="rId7"/>
  </p:sldIdLst>
  <p:sldSz cx="9144000" cy="6858000" type="screen4x3"/>
  <p:notesSz cx="7104063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99"/>
    <a:srgbClr val="0033CC"/>
    <a:srgbClr val="000099"/>
    <a:srgbClr val="00FF99"/>
    <a:srgbClr val="5F5F5F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1" autoAdjust="0"/>
    <p:restoredTop sz="94676" autoAdjust="0"/>
  </p:normalViewPr>
  <p:slideViewPr>
    <p:cSldViewPr snapToGrid="0">
      <p:cViewPr>
        <p:scale>
          <a:sx n="80" d="100"/>
          <a:sy n="80" d="100"/>
        </p:scale>
        <p:origin x="-137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openxmlformats.org/officeDocument/2006/relationships/customXml" Target="../customXml/item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9750" cy="511175"/>
          </a:xfrm>
          <a:prstGeom prst="rect">
            <a:avLst/>
          </a:prstGeom>
        </p:spPr>
        <p:txBody>
          <a:bodyPr vert="horz" lIns="94933" tIns="47467" rIns="94933" bIns="47467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9750" cy="511175"/>
          </a:xfrm>
          <a:prstGeom prst="rect">
            <a:avLst/>
          </a:prstGeom>
        </p:spPr>
        <p:txBody>
          <a:bodyPr vert="horz" lIns="94933" tIns="47467" rIns="94933" bIns="47467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6A6FDC7-87B8-4FAA-8BBB-7A289CFDC8F0}" type="datetimeFigureOut">
              <a:rPr lang="en-US"/>
              <a:pPr>
                <a:defRPr/>
              </a:pPr>
              <a:t>3/28/2012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933" tIns="47467" rIns="94933" bIns="47467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860925"/>
            <a:ext cx="5683250" cy="4605338"/>
          </a:xfrm>
          <a:prstGeom prst="rect">
            <a:avLst/>
          </a:prstGeom>
        </p:spPr>
        <p:txBody>
          <a:bodyPr vert="horz" lIns="94933" tIns="47467" rIns="94933" bIns="47467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9750" cy="511175"/>
          </a:xfrm>
          <a:prstGeom prst="rect">
            <a:avLst/>
          </a:prstGeom>
        </p:spPr>
        <p:txBody>
          <a:bodyPr vert="horz" lIns="94933" tIns="47467" rIns="94933" bIns="47467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9721850"/>
            <a:ext cx="3079750" cy="511175"/>
          </a:xfrm>
          <a:prstGeom prst="rect">
            <a:avLst/>
          </a:prstGeom>
        </p:spPr>
        <p:txBody>
          <a:bodyPr vert="horz" lIns="94933" tIns="47467" rIns="94933" bIns="47467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E60F485-9EA8-4664-8ECC-AC975C0D22D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65540" name="Slide Number Placeholder 3"/>
          <p:cNvSpPr txBox="1">
            <a:spLocks noGrp="1"/>
          </p:cNvSpPr>
          <p:nvPr/>
        </p:nvSpPr>
        <p:spPr bwMode="auto">
          <a:xfrm>
            <a:off x="4022725" y="9721850"/>
            <a:ext cx="307975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933" tIns="47467" rIns="94933" bIns="47467" anchor="b"/>
          <a:lstStyle/>
          <a:p>
            <a:pPr algn="r"/>
            <a:fld id="{33942301-720D-42FF-951E-A9AC3BD9C4C6}" type="slidenum">
              <a:rPr lang="en-US" sz="1200"/>
              <a:pPr algn="r"/>
              <a:t>6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37728-ABD5-426D-B84E-090B1AC9EA78}" type="datetimeFigureOut">
              <a:rPr lang="en-US"/>
              <a:pPr>
                <a:defRPr/>
              </a:pPr>
              <a:t>3/28/2012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A3775-9ADA-40F9-845D-B9CD682C7436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B328A-97E0-4F33-89AA-4CB32F994C94}" type="datetimeFigureOut">
              <a:rPr lang="en-US"/>
              <a:pPr>
                <a:defRPr/>
              </a:pPr>
              <a:t>3/28/2012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8239E-E385-42B7-A894-EDEC7963C31E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5F93C-AAA4-41CF-A9AD-546125706774}" type="datetimeFigureOut">
              <a:rPr lang="en-US"/>
              <a:pPr>
                <a:defRPr/>
              </a:pPr>
              <a:t>3/28/2012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7126C-EF93-4978-AA30-D3AE08232E32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7"/>
          <p:cNvSpPr txBox="1">
            <a:spLocks/>
          </p:cNvSpPr>
          <p:nvPr userDrawn="1"/>
        </p:nvSpPr>
        <p:spPr>
          <a:xfrm>
            <a:off x="71438" y="65008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3" name="ZoneTexte 2"/>
          <p:cNvSpPr txBox="1"/>
          <p:nvPr userDrawn="1"/>
        </p:nvSpPr>
        <p:spPr>
          <a:xfrm>
            <a:off x="0" y="6596063"/>
            <a:ext cx="1701800" cy="261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100">
                <a:solidFill>
                  <a:schemeClr val="bg1">
                    <a:lumMod val="65000"/>
                  </a:schemeClr>
                </a:solidFill>
                <a:latin typeface="+mn-lt"/>
              </a:rPr>
              <a:t>2012 March 16</a:t>
            </a:r>
            <a:endParaRPr lang="fr-FR" sz="1100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89946-B738-494B-8C03-21BABCF271E7}" type="datetimeFigureOut">
              <a:rPr lang="en-US"/>
              <a:pPr>
                <a:defRPr/>
              </a:pPr>
              <a:t>3/28/2012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B7850-28D5-4B0E-8CBA-1AACCCB12344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A1AA3-306E-4AC2-9E25-404C209312EA}" type="datetimeFigureOut">
              <a:rPr lang="en-US"/>
              <a:pPr>
                <a:defRPr/>
              </a:pPr>
              <a:t>3/28/2012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4AA59-A826-43FC-9F73-EE65078CC041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D4985-F3C5-4E81-8C71-5771FC9D76D5}" type="datetimeFigureOut">
              <a:rPr lang="en-US"/>
              <a:pPr>
                <a:defRPr/>
              </a:pPr>
              <a:t>3/28/2012</a:t>
            </a:fld>
            <a:endParaRPr lang="en-GB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AFF40-8CA6-48EE-8BBD-7E803482FFEB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5E1BC-337B-42A1-8819-8C811F864064}" type="datetimeFigureOut">
              <a:rPr lang="en-US"/>
              <a:pPr>
                <a:defRPr/>
              </a:pPr>
              <a:t>3/28/2012</a:t>
            </a:fld>
            <a:endParaRPr lang="en-GB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A0651-73C3-4E4E-8738-057E00D846F8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F396F-4140-4239-BA68-59EF18EA15D1}" type="datetimeFigureOut">
              <a:rPr lang="en-US"/>
              <a:pPr>
                <a:defRPr/>
              </a:pPr>
              <a:t>3/28/2012</a:t>
            </a:fld>
            <a:endParaRPr lang="en-GB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BB177-D693-4C5D-9AA8-1F4D70389495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0C5D1-B7FC-4AB0-AD9F-505135E2424E}" type="datetimeFigureOut">
              <a:rPr lang="en-US"/>
              <a:pPr>
                <a:defRPr/>
              </a:pPr>
              <a:t>3/28/2012</a:t>
            </a:fld>
            <a:endParaRPr lang="en-GB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8860C-B6E0-43C7-B770-CA87A26D8601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290E4-C0D8-4096-B486-DC52BF678A21}" type="datetimeFigureOut">
              <a:rPr lang="en-US"/>
              <a:pPr>
                <a:defRPr/>
              </a:pPr>
              <a:t>3/28/2012</a:t>
            </a:fld>
            <a:endParaRPr lang="en-GB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A267A-5998-4EAE-B4A0-912C23FCD8EB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C2DFD-5701-4955-BAB9-6475713875EC}" type="datetimeFigureOut">
              <a:rPr lang="en-US"/>
              <a:pPr>
                <a:defRPr/>
              </a:pPr>
              <a:t>3/28/2012</a:t>
            </a:fld>
            <a:endParaRPr lang="en-GB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0BFD1-A1BD-4102-BA3E-C4B422CBE729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GB" smtClean="0"/>
          </a:p>
        </p:txBody>
      </p:sp>
      <p:sp>
        <p:nvSpPr>
          <p:cNvPr id="5939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DD94E0E-EF45-4B7D-A8A4-BB8341725350}" type="datetimeFigureOut">
              <a:rPr lang="en-US"/>
              <a:pPr>
                <a:defRPr/>
              </a:pPr>
              <a:t>3/28/2012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4759D57-0051-43E1-A952-35963DA7D3EA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eg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eg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e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e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eg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3" name="Title 1"/>
          <p:cNvSpPr>
            <a:spLocks noGrp="1"/>
          </p:cNvSpPr>
          <p:nvPr>
            <p:ph type="title"/>
          </p:nvPr>
        </p:nvSpPr>
        <p:spPr>
          <a:xfrm>
            <a:off x="141288" y="2386013"/>
            <a:ext cx="8701087" cy="649287"/>
          </a:xfrm>
        </p:spPr>
        <p:txBody>
          <a:bodyPr/>
          <a:lstStyle/>
          <a:p>
            <a:r>
              <a:rPr lang="sv-SE" sz="3200" b="1" smtClean="0"/>
              <a:t>Brief status on key on-going </a:t>
            </a:r>
            <a:br>
              <a:rPr lang="sv-SE" sz="3200" b="1" smtClean="0"/>
            </a:br>
            <a:r>
              <a:rPr lang="sv-SE" sz="3200" b="1" smtClean="0"/>
              <a:t>PCR  activities</a:t>
            </a:r>
            <a:br>
              <a:rPr lang="sv-SE" sz="3200" b="1" smtClean="0"/>
            </a:br>
            <a:r>
              <a:rPr lang="sv-SE" sz="3200" b="1" smtClean="0"/>
              <a:t/>
            </a:r>
            <a:br>
              <a:rPr lang="sv-SE" sz="3200" b="1" smtClean="0"/>
            </a:br>
            <a:r>
              <a:rPr lang="sv-SE" sz="3200" b="1" smtClean="0"/>
              <a:t/>
            </a:r>
            <a:br>
              <a:rPr lang="sv-SE" sz="3200" b="1" smtClean="0"/>
            </a:br>
            <a:r>
              <a:rPr lang="sv-SE" sz="3200" b="1" smtClean="0"/>
              <a:t>NWE Regulators IG Meeting 28 Mar 2012</a:t>
            </a:r>
            <a:endParaRPr lang="en-US" sz="2800" b="1" smtClean="0"/>
          </a:p>
        </p:txBody>
      </p:sp>
      <p:sp>
        <p:nvSpPr>
          <p:cNvPr id="5" name="Date Placeholder 7"/>
          <p:cNvSpPr>
            <a:spLocks noGrp="1"/>
          </p:cNvSpPr>
          <p:nvPr>
            <p:ph type="dt" sz="quarter" idx="10"/>
          </p:nvPr>
        </p:nvSpPr>
        <p:spPr>
          <a:xfrm>
            <a:off x="71438" y="6500813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26 March 2012</a:t>
            </a:r>
            <a:endParaRPr lang="en-GB" dirty="0"/>
          </a:p>
        </p:txBody>
      </p:sp>
      <p:pic>
        <p:nvPicPr>
          <p:cNvPr id="41995" name="Image 88" descr="Logo_EPE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25" y="196850"/>
            <a:ext cx="1500188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6" name="Imag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3625" y="125413"/>
            <a:ext cx="12858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7" name="Image 1" descr="APX Endex logo_NEW"/>
          <p:cNvPicPr>
            <a:picLocks noChangeAspect="1" noChangeArrowheads="1"/>
          </p:cNvPicPr>
          <p:nvPr/>
        </p:nvPicPr>
        <p:blipFill>
          <a:blip r:embed="rId5" cstate="print"/>
          <a:srcRect l="8150" t="31477" r="9277" b="33119"/>
          <a:stretch>
            <a:fillRect/>
          </a:stretch>
        </p:blipFill>
        <p:spPr bwMode="auto">
          <a:xfrm>
            <a:off x="214313" y="125413"/>
            <a:ext cx="121443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8" name="Image 2" descr="Belpex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85938" y="125413"/>
            <a:ext cx="1143000" cy="34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1992" name="Object 8"/>
          <p:cNvGraphicFramePr>
            <a:graphicFrameLocks noChangeAspect="1"/>
          </p:cNvGraphicFramePr>
          <p:nvPr/>
        </p:nvGraphicFramePr>
        <p:xfrm>
          <a:off x="7524750" y="98425"/>
          <a:ext cx="1438275" cy="527050"/>
        </p:xfrm>
        <a:graphic>
          <a:graphicData uri="http://schemas.openxmlformats.org/presentationml/2006/ole">
            <p:oleObj spid="_x0000_s41992" name="Image" r:id="rId7" imgW="1438537" imgH="527037" progId="">
              <p:embed/>
            </p:oleObj>
          </a:graphicData>
        </a:graphic>
      </p:graphicFrame>
      <p:pic>
        <p:nvPicPr>
          <p:cNvPr id="41999" name="Image 1" descr="image00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72063" y="-17463"/>
            <a:ext cx="857250" cy="62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000" name="Image 88" descr="Logo_EPE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3125" y="190500"/>
            <a:ext cx="1500188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001" name="Imag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70625" y="119063"/>
            <a:ext cx="12858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002" name="Image 1" descr="APX Endex logo_NEW"/>
          <p:cNvPicPr>
            <a:picLocks noChangeAspect="1" noChangeArrowheads="1"/>
          </p:cNvPicPr>
          <p:nvPr/>
        </p:nvPicPr>
        <p:blipFill>
          <a:blip r:embed="rId5" cstate="print"/>
          <a:srcRect l="8150" t="31477" r="9277" b="33119"/>
          <a:stretch>
            <a:fillRect/>
          </a:stretch>
        </p:blipFill>
        <p:spPr bwMode="auto">
          <a:xfrm>
            <a:off x="246063" y="130175"/>
            <a:ext cx="121443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003" name="Image 2" descr="Belpex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12938" y="119063"/>
            <a:ext cx="1143000" cy="34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004" name="Image 1" descr="image00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199063" y="-23813"/>
            <a:ext cx="857250" cy="62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9" name="Titre 1"/>
          <p:cNvSpPr>
            <a:spLocks noGrp="1"/>
          </p:cNvSpPr>
          <p:nvPr>
            <p:ph type="title"/>
          </p:nvPr>
        </p:nvSpPr>
        <p:spPr>
          <a:xfrm>
            <a:off x="714375" y="628650"/>
            <a:ext cx="7942263" cy="992188"/>
          </a:xfrm>
        </p:spPr>
        <p:txBody>
          <a:bodyPr/>
          <a:lstStyle/>
          <a:p>
            <a:r>
              <a:rPr lang="en-GB" sz="2800" smtClean="0"/>
              <a:t>Status for the following “next steps” that was listed in the 1 Feb AESAG meeting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3988" y="1570038"/>
            <a:ext cx="8990012" cy="4997450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Arial" charset="0"/>
              <a:buNone/>
              <a:defRPr/>
            </a:pPr>
            <a:r>
              <a:rPr lang="en-GB" sz="2000" dirty="0" smtClean="0"/>
              <a:t>To start the </a:t>
            </a:r>
            <a:r>
              <a:rPr lang="en-GB" sz="2000" dirty="0" err="1" smtClean="0"/>
              <a:t>NWE</a:t>
            </a:r>
            <a:r>
              <a:rPr lang="en-GB" sz="2000" dirty="0" smtClean="0"/>
              <a:t> project in a proper way and to comply with the planning presented, the following steps (including some </a:t>
            </a:r>
            <a:r>
              <a:rPr lang="en-GB" sz="2000" dirty="0" err="1" smtClean="0"/>
              <a:t>PCR</a:t>
            </a:r>
            <a:r>
              <a:rPr lang="en-GB" sz="2000" dirty="0" smtClean="0"/>
              <a:t> steps) have to be tackled:</a:t>
            </a:r>
          </a:p>
          <a:p>
            <a:pPr algn="just">
              <a:buFont typeface="Arial" charset="0"/>
              <a:buNone/>
              <a:defRPr/>
            </a:pPr>
            <a:endParaRPr lang="en-GB" sz="900" dirty="0" smtClean="0"/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n-GB" sz="1800" dirty="0" smtClean="0"/>
              <a:t>Design of NWE pre-coupling (ATC handling) and post-coupling (Shipping agent mechanism) </a:t>
            </a:r>
            <a:r>
              <a:rPr lang="en-GB" sz="1800" dirty="0" smtClean="0">
                <a:sym typeface="Wingdings" pitchFamily="2" charset="2"/>
              </a:rPr>
              <a:t></a:t>
            </a:r>
            <a:r>
              <a:rPr lang="en-GB" sz="18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GB" sz="1800" dirty="0">
                <a:sym typeface="Wingdings" pitchFamily="2" charset="2"/>
              </a:rPr>
              <a:t>NWE </a:t>
            </a:r>
            <a:r>
              <a:rPr lang="en-GB" sz="1800" dirty="0"/>
              <a:t>TSOs</a:t>
            </a:r>
            <a:r>
              <a:rPr lang="en-GB" sz="1800" dirty="0" smtClean="0"/>
              <a:t>; </a:t>
            </a:r>
            <a:r>
              <a:rPr lang="en-GB" sz="1800" dirty="0" smtClean="0">
                <a:solidFill>
                  <a:srgbClr val="00B050"/>
                </a:solidFill>
              </a:rPr>
              <a:t>To be carried out until summer in TFs in the joint NWE PX-TSO Project </a:t>
            </a:r>
          </a:p>
          <a:p>
            <a:pPr marL="457200" indent="-457200" algn="just">
              <a:buFont typeface="+mj-lt"/>
              <a:buAutoNum type="arabicPeriod"/>
              <a:defRPr/>
            </a:pPr>
            <a:endParaRPr lang="en-GB" sz="1000" dirty="0" smtClean="0"/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n-GB" sz="1800" dirty="0" smtClean="0"/>
              <a:t>Clarification of the specification on Nordic flows calculation (for the algorithm) by end of January and Nordic functionalities for PMB//PCS during February </a:t>
            </a:r>
            <a:r>
              <a:rPr lang="en-GB" sz="1800" dirty="0" smtClean="0">
                <a:sym typeface="Wingdings" pitchFamily="2" charset="2"/>
              </a:rPr>
              <a:t> </a:t>
            </a:r>
            <a:r>
              <a:rPr lang="en-GB" sz="1800" dirty="0" smtClean="0"/>
              <a:t>PXs; </a:t>
            </a:r>
            <a:r>
              <a:rPr lang="en-GB" sz="1800" b="1" dirty="0" smtClean="0">
                <a:solidFill>
                  <a:srgbClr val="00B050"/>
                </a:solidFill>
              </a:rPr>
              <a:t>DONE</a:t>
            </a:r>
          </a:p>
          <a:p>
            <a:pPr marL="457200" indent="-457200" algn="just">
              <a:buFont typeface="+mj-lt"/>
              <a:buAutoNum type="arabicPeriod"/>
              <a:defRPr/>
            </a:pPr>
            <a:endParaRPr lang="en-GB" sz="1000" dirty="0" smtClean="0"/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n-GB" sz="1800" dirty="0" smtClean="0"/>
              <a:t>Clarification and agreement on NWE fallback procedures </a:t>
            </a:r>
            <a:r>
              <a:rPr lang="en-GB" sz="1800" dirty="0" smtClean="0">
                <a:sym typeface="Wingdings" pitchFamily="2" charset="2"/>
              </a:rPr>
              <a:t> </a:t>
            </a:r>
            <a:r>
              <a:rPr lang="en-GB" sz="1800" dirty="0" smtClean="0"/>
              <a:t>Joint </a:t>
            </a:r>
            <a:r>
              <a:rPr lang="en-GB" sz="1800" dirty="0">
                <a:solidFill>
                  <a:srgbClr val="00B050"/>
                </a:solidFill>
              </a:rPr>
              <a:t>NWE PX-TSO </a:t>
            </a:r>
            <a:r>
              <a:rPr lang="en-GB" sz="1800" dirty="0" smtClean="0">
                <a:solidFill>
                  <a:srgbClr val="00B050"/>
                </a:solidFill>
              </a:rPr>
              <a:t>; On-going </a:t>
            </a:r>
          </a:p>
          <a:p>
            <a:pPr marL="457200" indent="-457200" algn="just">
              <a:buFont typeface="+mj-lt"/>
              <a:buAutoNum type="arabicPeriod"/>
              <a:defRPr/>
            </a:pPr>
            <a:endParaRPr lang="en-GB" sz="1000" dirty="0" smtClean="0">
              <a:solidFill>
                <a:prstClr val="black"/>
              </a:solidFill>
            </a:endParaRP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n-GB" sz="1800" dirty="0" smtClean="0">
                <a:solidFill>
                  <a:prstClr val="black"/>
                </a:solidFill>
              </a:rPr>
              <a:t>Finalise </a:t>
            </a:r>
            <a:r>
              <a:rPr lang="en-GB" sz="1800" dirty="0">
                <a:solidFill>
                  <a:prstClr val="black"/>
                </a:solidFill>
              </a:rPr>
              <a:t>PMB provider selection </a:t>
            </a:r>
            <a:r>
              <a:rPr lang="en-GB" sz="1800" dirty="0">
                <a:solidFill>
                  <a:prstClr val="black"/>
                </a:solidFill>
                <a:sym typeface="Wingdings" pitchFamily="2" charset="2"/>
              </a:rPr>
              <a:t> </a:t>
            </a:r>
            <a:r>
              <a:rPr lang="en-GB" sz="1800" dirty="0">
                <a:solidFill>
                  <a:prstClr val="black"/>
                </a:solidFill>
              </a:rPr>
              <a:t>PXs</a:t>
            </a:r>
            <a:r>
              <a:rPr lang="en-GB" sz="1800" dirty="0" smtClean="0">
                <a:solidFill>
                  <a:prstClr val="black"/>
                </a:solidFill>
              </a:rPr>
              <a:t>; </a:t>
            </a:r>
            <a:r>
              <a:rPr lang="en-GB" sz="1800" b="1" dirty="0" smtClean="0">
                <a:solidFill>
                  <a:srgbClr val="00B050"/>
                </a:solidFill>
              </a:rPr>
              <a:t>AGREED in PCR</a:t>
            </a:r>
            <a:r>
              <a:rPr lang="en-GB" sz="1800" dirty="0" smtClean="0">
                <a:solidFill>
                  <a:srgbClr val="00B050"/>
                </a:solidFill>
              </a:rPr>
              <a:t>, but Contracts remain to be finalized</a:t>
            </a:r>
          </a:p>
          <a:p>
            <a:pPr marL="457200" indent="-457200" algn="just">
              <a:buFont typeface="+mj-lt"/>
              <a:buAutoNum type="arabicPeriod"/>
              <a:defRPr/>
            </a:pPr>
            <a:endParaRPr lang="en-GB" sz="1000" dirty="0" smtClean="0"/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n-GB" sz="1800" dirty="0" smtClean="0"/>
              <a:t>Finalisation of the PCR agreements (including governance and other terms) </a:t>
            </a:r>
            <a:r>
              <a:rPr lang="en-GB" sz="1800" dirty="0" smtClean="0">
                <a:sym typeface="Wingdings" pitchFamily="2" charset="2"/>
              </a:rPr>
              <a:t> PCR </a:t>
            </a:r>
            <a:r>
              <a:rPr lang="en-GB" sz="1800" dirty="0" smtClean="0"/>
              <a:t>PXs;  </a:t>
            </a:r>
            <a:r>
              <a:rPr lang="en-GB" sz="1800" dirty="0" smtClean="0">
                <a:solidFill>
                  <a:srgbClr val="00B050"/>
                </a:solidFill>
              </a:rPr>
              <a:t>PROGRESSED WELL LATELY, and target is to have ready for signing by end of April </a:t>
            </a:r>
          </a:p>
          <a:p>
            <a:pPr marL="457200" indent="-457200" algn="just">
              <a:buFont typeface="+mj-lt"/>
              <a:buAutoNum type="arabicPeriod"/>
              <a:defRPr/>
            </a:pPr>
            <a:endParaRPr lang="en-GB" sz="900" dirty="0" smtClean="0"/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n-GB" sz="1800" dirty="0" smtClean="0"/>
              <a:t>Interim </a:t>
            </a:r>
            <a:r>
              <a:rPr lang="en-GB" sz="1800" dirty="0"/>
              <a:t>agreement if needed (including governance and other terms for use the system in the interim) </a:t>
            </a:r>
            <a:r>
              <a:rPr lang="en-GB" sz="1800" dirty="0">
                <a:sym typeface="Wingdings" pitchFamily="2" charset="2"/>
              </a:rPr>
              <a:t> </a:t>
            </a:r>
            <a:r>
              <a:rPr lang="en-GB" sz="1800" dirty="0" smtClean="0"/>
              <a:t>PXs; </a:t>
            </a:r>
            <a:r>
              <a:rPr lang="it-IT" sz="1800" dirty="0" smtClean="0">
                <a:solidFill>
                  <a:srgbClr val="00B050"/>
                </a:solidFill>
              </a:rPr>
              <a:t>PENDING. </a:t>
            </a:r>
            <a:r>
              <a:rPr lang="it-IT" sz="1800" dirty="0">
                <a:solidFill>
                  <a:srgbClr val="00B050"/>
                </a:solidFill>
              </a:rPr>
              <a:t>Initial proposal circulated</a:t>
            </a:r>
            <a:endParaRPr lang="en-GB" sz="1800" dirty="0">
              <a:solidFill>
                <a:srgbClr val="00B050"/>
              </a:solidFill>
            </a:endParaRPr>
          </a:p>
          <a:p>
            <a:pPr marL="114300" indent="-457200" algn="just">
              <a:buFont typeface="+mj-lt"/>
              <a:buAutoNum type="arabicPeriod"/>
              <a:defRPr/>
            </a:pPr>
            <a:endParaRPr lang="en-GB" sz="900" dirty="0" smtClean="0"/>
          </a:p>
          <a:p>
            <a:pPr marL="114300" indent="-457200" algn="just">
              <a:buFont typeface="+mj-lt"/>
              <a:buAutoNum type="arabicPeriod"/>
              <a:defRPr/>
            </a:pPr>
            <a:r>
              <a:rPr lang="en-GB" sz="1800" dirty="0" smtClean="0"/>
              <a:t>Finalisation of the NWE APCA and the cost recovery mechanism </a:t>
            </a:r>
            <a:r>
              <a:rPr lang="en-GB" sz="1800" dirty="0" smtClean="0">
                <a:sym typeface="Wingdings" pitchFamily="2" charset="2"/>
              </a:rPr>
              <a:t> </a:t>
            </a:r>
            <a:r>
              <a:rPr lang="en-GB" sz="1800" dirty="0" smtClean="0"/>
              <a:t>Joint NWE; </a:t>
            </a:r>
            <a:r>
              <a:rPr lang="en-GB" sz="1800" dirty="0" smtClean="0">
                <a:solidFill>
                  <a:srgbClr val="00B050"/>
                </a:solidFill>
              </a:rPr>
              <a:t>IN PROGRESS, refer to separate reporting from meeting held between PXs and TSOs late 27 March</a:t>
            </a:r>
          </a:p>
          <a:p>
            <a:pPr marL="114300" indent="-457200" algn="just">
              <a:buFont typeface="+mj-lt"/>
              <a:buAutoNum type="arabicPeriod"/>
              <a:defRPr/>
            </a:pPr>
            <a:endParaRPr lang="en-GB" sz="900" dirty="0" smtClean="0"/>
          </a:p>
          <a:p>
            <a:pPr marL="114300" indent="-457200" algn="just">
              <a:buFont typeface="+mj-lt"/>
              <a:buAutoNum type="arabicPeriod"/>
              <a:defRPr/>
            </a:pPr>
            <a:r>
              <a:rPr lang="en-GB" sz="1800" dirty="0" smtClean="0"/>
              <a:t>Start the NWE project </a:t>
            </a:r>
            <a:r>
              <a:rPr lang="en-GB" sz="1800" dirty="0"/>
              <a:t>organisation (i.e. appoint joint PMO) </a:t>
            </a:r>
            <a:r>
              <a:rPr lang="en-GB" sz="1800" dirty="0" smtClean="0">
                <a:sym typeface="Wingdings" pitchFamily="2" charset="2"/>
              </a:rPr>
              <a:t> </a:t>
            </a:r>
            <a:r>
              <a:rPr lang="en-GB" sz="1800" dirty="0" smtClean="0"/>
              <a:t>Joint NWE. </a:t>
            </a:r>
            <a:r>
              <a:rPr lang="en-GB" sz="1800" dirty="0" smtClean="0">
                <a:solidFill>
                  <a:srgbClr val="00B050"/>
                </a:solidFill>
              </a:rPr>
              <a:t>WELL UNDERWAY,     a dedicated TF has provided a recommendation for a PMO and it is to be reviewed in JSC soon</a:t>
            </a:r>
          </a:p>
          <a:p>
            <a:pPr marL="0" algn="just">
              <a:buFont typeface="Arial" charset="0"/>
              <a:buNone/>
              <a:defRPr/>
            </a:pPr>
            <a:endParaRPr lang="en-GB" sz="2000" b="1" dirty="0" smtClean="0">
              <a:sym typeface="Wingdings" pitchFamily="2" charset="2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2AAD9D-5052-413C-A5BC-9C118B27934B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Confidential</a:t>
            </a:r>
            <a:endParaRPr lang="fr-FR"/>
          </a:p>
        </p:txBody>
      </p:sp>
      <p:pic>
        <p:nvPicPr>
          <p:cNvPr id="40973" name="Image 88" descr="Logo_EPE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25" y="196850"/>
            <a:ext cx="1500188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4" name="Imag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3625" y="125413"/>
            <a:ext cx="12858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5" name="Image 1" descr="APX Endex logo_NEW"/>
          <p:cNvPicPr>
            <a:picLocks noChangeAspect="1" noChangeArrowheads="1"/>
          </p:cNvPicPr>
          <p:nvPr/>
        </p:nvPicPr>
        <p:blipFill>
          <a:blip r:embed="rId5" cstate="print"/>
          <a:srcRect l="8150" t="31477" r="9277" b="33119"/>
          <a:stretch>
            <a:fillRect/>
          </a:stretch>
        </p:blipFill>
        <p:spPr bwMode="auto">
          <a:xfrm>
            <a:off x="214313" y="125413"/>
            <a:ext cx="121443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6" name="Image 2" descr="Belpex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85938" y="125413"/>
            <a:ext cx="1143000" cy="34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0968" name="Object 8"/>
          <p:cNvGraphicFramePr>
            <a:graphicFrameLocks noChangeAspect="1"/>
          </p:cNvGraphicFramePr>
          <p:nvPr/>
        </p:nvGraphicFramePr>
        <p:xfrm>
          <a:off x="7524750" y="98425"/>
          <a:ext cx="1438275" cy="527050"/>
        </p:xfrm>
        <a:graphic>
          <a:graphicData uri="http://schemas.openxmlformats.org/presentationml/2006/ole">
            <p:oleObj spid="_x0000_s40968" name="Image" r:id="rId7" imgW="1438537" imgH="527037" progId="">
              <p:embed/>
            </p:oleObj>
          </a:graphicData>
        </a:graphic>
      </p:graphicFrame>
      <p:pic>
        <p:nvPicPr>
          <p:cNvPr id="40977" name="Image 1" descr="image00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72063" y="-17463"/>
            <a:ext cx="857250" cy="62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8" name="Image 88" descr="Logo_EPE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3125" y="190500"/>
            <a:ext cx="1500188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9" name="Imag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70625" y="119063"/>
            <a:ext cx="12858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0" name="Image 1" descr="APX Endex logo_NEW"/>
          <p:cNvPicPr>
            <a:picLocks noChangeAspect="1" noChangeArrowheads="1"/>
          </p:cNvPicPr>
          <p:nvPr/>
        </p:nvPicPr>
        <p:blipFill>
          <a:blip r:embed="rId5" cstate="print"/>
          <a:srcRect l="8150" t="31477" r="9277" b="33119"/>
          <a:stretch>
            <a:fillRect/>
          </a:stretch>
        </p:blipFill>
        <p:spPr bwMode="auto">
          <a:xfrm>
            <a:off x="234950" y="150813"/>
            <a:ext cx="121443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1" name="Image 2" descr="Belpex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12938" y="119063"/>
            <a:ext cx="1143000" cy="34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2" name="Image 1" descr="image00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199063" y="-23813"/>
            <a:ext cx="857250" cy="62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3" name="Title 1"/>
          <p:cNvSpPr>
            <a:spLocks noGrp="1"/>
          </p:cNvSpPr>
          <p:nvPr>
            <p:ph type="title"/>
          </p:nvPr>
        </p:nvSpPr>
        <p:spPr>
          <a:xfrm>
            <a:off x="152400" y="884238"/>
            <a:ext cx="8701088" cy="649287"/>
          </a:xfrm>
        </p:spPr>
        <p:txBody>
          <a:bodyPr/>
          <a:lstStyle/>
          <a:p>
            <a:r>
              <a:rPr lang="sv-SE" sz="3200" b="1" smtClean="0"/>
              <a:t>PCR: Status of PCR GOWG Activities &amp; deliverables</a:t>
            </a:r>
            <a:endParaRPr lang="en-US" sz="2800" b="1" smtClean="0"/>
          </a:p>
        </p:txBody>
      </p:sp>
      <p:sp>
        <p:nvSpPr>
          <p:cNvPr id="15374" name="Content Placeholder 2"/>
          <p:cNvSpPr>
            <a:spLocks noGrp="1"/>
          </p:cNvSpPr>
          <p:nvPr>
            <p:ph idx="1"/>
          </p:nvPr>
        </p:nvSpPr>
        <p:spPr>
          <a:xfrm>
            <a:off x="158750" y="1670050"/>
            <a:ext cx="8823325" cy="4546600"/>
          </a:xfrm>
        </p:spPr>
        <p:txBody>
          <a:bodyPr/>
          <a:lstStyle/>
          <a:p>
            <a:pPr marL="342900" lvl="1" indent="-342900"/>
            <a:r>
              <a:rPr lang="en-US" sz="2000" b="1" smtClean="0"/>
              <a:t>Finalization of the PCR co-operation and co-ownership agreements.</a:t>
            </a:r>
            <a:r>
              <a:rPr lang="en-US" sz="2000" smtClean="0"/>
              <a:t> </a:t>
            </a:r>
          </a:p>
          <a:p>
            <a:pPr marL="742950" lvl="2" indent="-342900"/>
            <a:r>
              <a:rPr lang="en-US" sz="1600" smtClean="0"/>
              <a:t>Very good face to face meeting in Paris 22 and 23 March with substantial progress</a:t>
            </a:r>
          </a:p>
          <a:p>
            <a:pPr marL="742950" lvl="2" indent="-342900"/>
            <a:r>
              <a:rPr lang="en-US" sz="1600" smtClean="0"/>
              <a:t>Aim for finalizing both agreements before end of April based on meetings as follows:</a:t>
            </a:r>
          </a:p>
          <a:p>
            <a:pPr marL="742950" lvl="2" indent="-342900">
              <a:buFont typeface="Arial" charset="0"/>
              <a:buNone/>
            </a:pPr>
            <a:r>
              <a:rPr lang="en-US" sz="1600" smtClean="0"/>
              <a:t>	Telco 28 March, face to face meeting 11 April and 18-19 April and Telco 24 April </a:t>
            </a:r>
          </a:p>
          <a:p>
            <a:pPr marL="342900" lvl="1" indent="-342900"/>
            <a:endParaRPr lang="en-US" sz="2000" b="1" smtClean="0"/>
          </a:p>
          <a:p>
            <a:pPr marL="342900" lvl="1" indent="-342900"/>
            <a:r>
              <a:rPr lang="en-US" sz="2000" b="1" smtClean="0"/>
              <a:t>Status of the Annexes to the PCR agreements: </a:t>
            </a:r>
            <a:r>
              <a:rPr lang="en-US" sz="2000" smtClean="0"/>
              <a:t>ongoing</a:t>
            </a:r>
          </a:p>
          <a:p>
            <a:pPr marL="342900" lvl="1" indent="-342900"/>
            <a:endParaRPr lang="en-US" sz="2000" smtClean="0"/>
          </a:p>
          <a:p>
            <a:pPr marL="342900" lvl="1" indent="-342900"/>
            <a:r>
              <a:rPr lang="en-US" sz="2000" smtClean="0"/>
              <a:t> </a:t>
            </a:r>
            <a:r>
              <a:rPr lang="en-US" sz="2000" b="1" smtClean="0"/>
              <a:t>Internal validation and signature process for signing PCR Co-Own and Co-Op.</a:t>
            </a:r>
            <a:r>
              <a:rPr lang="en-US" sz="2000" smtClean="0"/>
              <a:t> </a:t>
            </a:r>
          </a:p>
          <a:p>
            <a:pPr marL="742950" lvl="2" indent="-342900"/>
            <a:r>
              <a:rPr lang="en-US" sz="1600" smtClean="0"/>
              <a:t>Clarification by each PX is underway, and Board approval pending for some PXs</a:t>
            </a:r>
          </a:p>
          <a:p>
            <a:pPr marL="342900" lvl="1" indent="-342900"/>
            <a:endParaRPr lang="en-US" sz="2000" smtClean="0"/>
          </a:p>
          <a:p>
            <a:pPr marL="342900" lvl="1" indent="-342900"/>
            <a:r>
              <a:rPr lang="en-US" sz="2000" smtClean="0"/>
              <a:t> </a:t>
            </a:r>
            <a:r>
              <a:rPr lang="en-US" sz="2000" b="1" smtClean="0"/>
              <a:t>NDA for an Access to PTDF data from NWE TSOs for the PCR ALWG work</a:t>
            </a:r>
            <a:r>
              <a:rPr lang="en-US" sz="2000" smtClean="0"/>
              <a:t>. </a:t>
            </a:r>
          </a:p>
          <a:p>
            <a:pPr marL="742950" lvl="2" indent="-342900"/>
            <a:r>
              <a:rPr lang="en-US" sz="1600" smtClean="0"/>
              <a:t>Will be finalized within week 13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quarter" idx="10"/>
          </p:nvPr>
        </p:nvSpPr>
        <p:spPr>
          <a:xfrm>
            <a:off x="71438" y="6500813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26 March 2012</a:t>
            </a:r>
            <a:endParaRPr lang="en-GB" dirty="0"/>
          </a:p>
        </p:txBody>
      </p:sp>
      <p:pic>
        <p:nvPicPr>
          <p:cNvPr id="15376" name="Image 88" descr="Logo_EPE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25" y="196850"/>
            <a:ext cx="1500188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7" name="Imag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3625" y="125413"/>
            <a:ext cx="12858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8" name="Image 1" descr="APX Endex logo_NEW"/>
          <p:cNvPicPr>
            <a:picLocks noChangeAspect="1" noChangeArrowheads="1"/>
          </p:cNvPicPr>
          <p:nvPr/>
        </p:nvPicPr>
        <p:blipFill>
          <a:blip r:embed="rId5" cstate="print"/>
          <a:srcRect l="8150" t="31477" r="9277" b="33119"/>
          <a:stretch>
            <a:fillRect/>
          </a:stretch>
        </p:blipFill>
        <p:spPr bwMode="auto">
          <a:xfrm>
            <a:off x="214313" y="125413"/>
            <a:ext cx="121443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9" name="Image 2" descr="Belpex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85938" y="125413"/>
            <a:ext cx="1143000" cy="34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372" name="Object 12"/>
          <p:cNvGraphicFramePr>
            <a:graphicFrameLocks noChangeAspect="1"/>
          </p:cNvGraphicFramePr>
          <p:nvPr/>
        </p:nvGraphicFramePr>
        <p:xfrm>
          <a:off x="7524750" y="98425"/>
          <a:ext cx="1438275" cy="527050"/>
        </p:xfrm>
        <a:graphic>
          <a:graphicData uri="http://schemas.openxmlformats.org/presentationml/2006/ole">
            <p:oleObj spid="_x0000_s15372" name="Image" r:id="rId7" imgW="1438537" imgH="527037" progId="">
              <p:embed/>
            </p:oleObj>
          </a:graphicData>
        </a:graphic>
      </p:graphicFrame>
      <p:pic>
        <p:nvPicPr>
          <p:cNvPr id="15380" name="Image 1" descr="image00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72063" y="-17463"/>
            <a:ext cx="857250" cy="62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1" name="Image 88" descr="Logo_EPE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3125" y="190500"/>
            <a:ext cx="1500188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2" name="Imag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70625" y="119063"/>
            <a:ext cx="12858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3" name="Image 1" descr="APX Endex logo_NEW"/>
          <p:cNvPicPr>
            <a:picLocks noChangeAspect="1" noChangeArrowheads="1"/>
          </p:cNvPicPr>
          <p:nvPr/>
        </p:nvPicPr>
        <p:blipFill>
          <a:blip r:embed="rId5" cstate="print"/>
          <a:srcRect l="8150" t="31477" r="9277" b="33119"/>
          <a:stretch>
            <a:fillRect/>
          </a:stretch>
        </p:blipFill>
        <p:spPr bwMode="auto">
          <a:xfrm>
            <a:off x="246063" y="130175"/>
            <a:ext cx="121443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4" name="Image 2" descr="Belpex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12938" y="119063"/>
            <a:ext cx="1143000" cy="34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5" name="Image 1" descr="image00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199063" y="-23813"/>
            <a:ext cx="857250" cy="62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3" name="Rectangle 4"/>
          <p:cNvSpPr>
            <a:spLocks noChangeArrowheads="1"/>
          </p:cNvSpPr>
          <p:nvPr/>
        </p:nvSpPr>
        <p:spPr bwMode="auto">
          <a:xfrm>
            <a:off x="550863" y="995363"/>
            <a:ext cx="70564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endParaRPr lang="en-GB" sz="2400" b="1"/>
          </a:p>
        </p:txBody>
      </p:sp>
      <p:pic>
        <p:nvPicPr>
          <p:cNvPr id="57354" name="Image 88" descr="Logo_EPE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25" y="214313"/>
            <a:ext cx="1500188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55" name="Imag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3625" y="142875"/>
            <a:ext cx="12858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56" name="Image 1" descr="APX Endex logo_NEW"/>
          <p:cNvPicPr>
            <a:picLocks noChangeAspect="1" noChangeArrowheads="1"/>
          </p:cNvPicPr>
          <p:nvPr/>
        </p:nvPicPr>
        <p:blipFill>
          <a:blip r:embed="rId5" cstate="print"/>
          <a:srcRect l="8150" t="31477" r="9277" b="33119"/>
          <a:stretch>
            <a:fillRect/>
          </a:stretch>
        </p:blipFill>
        <p:spPr bwMode="auto">
          <a:xfrm>
            <a:off x="214313" y="142875"/>
            <a:ext cx="121443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57" name="Image 2" descr="Belpex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85938" y="142875"/>
            <a:ext cx="1143000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7352" name="Object 8"/>
          <p:cNvGraphicFramePr>
            <a:graphicFrameLocks noChangeAspect="1"/>
          </p:cNvGraphicFramePr>
          <p:nvPr/>
        </p:nvGraphicFramePr>
        <p:xfrm>
          <a:off x="7524750" y="115888"/>
          <a:ext cx="1438275" cy="527050"/>
        </p:xfrm>
        <a:graphic>
          <a:graphicData uri="http://schemas.openxmlformats.org/presentationml/2006/ole">
            <p:oleObj spid="_x0000_s57352" name="Image" r:id="rId7" imgW="1438537" imgH="527037" progId="">
              <p:embed/>
            </p:oleObj>
          </a:graphicData>
        </a:graphic>
      </p:graphicFrame>
      <p:pic>
        <p:nvPicPr>
          <p:cNvPr id="57358" name="Image 1" descr="image00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72063" y="0"/>
            <a:ext cx="857250" cy="62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59" name="Rectangle 52"/>
          <p:cNvSpPr>
            <a:spLocks noGrp="1" noChangeArrowheads="1"/>
          </p:cNvSpPr>
          <p:nvPr>
            <p:ph type="title" idx="4294967295"/>
          </p:nvPr>
        </p:nvSpPr>
        <p:spPr>
          <a:xfrm>
            <a:off x="219075" y="963613"/>
            <a:ext cx="8496300" cy="581025"/>
          </a:xfrm>
        </p:spPr>
        <p:txBody>
          <a:bodyPr/>
          <a:lstStyle/>
          <a:p>
            <a:r>
              <a:rPr lang="fr-BE" sz="2800" b="1" smtClean="0"/>
              <a:t>What is the PCR Matcher-Broker (PMB)?</a:t>
            </a:r>
            <a:endParaRPr lang="en-US" sz="2800" b="1" smtClean="0"/>
          </a:p>
        </p:txBody>
      </p:sp>
      <p:sp>
        <p:nvSpPr>
          <p:cNvPr id="1034" name="Rectangle 53"/>
          <p:cNvSpPr>
            <a:spLocks noGrp="1" noChangeArrowheads="1"/>
          </p:cNvSpPr>
          <p:nvPr>
            <p:ph type="body" idx="4294967295"/>
          </p:nvPr>
        </p:nvSpPr>
        <p:spPr>
          <a:xfrm>
            <a:off x="138113" y="1236663"/>
            <a:ext cx="8878887" cy="51435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GB" b="1" dirty="0" smtClean="0">
              <a:latin typeface="+mj-lt"/>
              <a:ea typeface="+mj-ea"/>
              <a:cs typeface="+mj-cs"/>
            </a:endParaRPr>
          </a:p>
          <a:p>
            <a:pPr>
              <a:lnSpc>
                <a:spcPct val="80000"/>
              </a:lnSpc>
              <a:defRPr/>
            </a:pPr>
            <a:r>
              <a:rPr lang="en-GB" sz="2000" dirty="0" smtClean="0"/>
              <a:t>PMB is a software which embeds the PCR Algorithm executable and communicates with PCR PXs Trade Systems, and as needed with TSO software</a:t>
            </a:r>
          </a:p>
          <a:p>
            <a:pPr>
              <a:lnSpc>
                <a:spcPct val="80000"/>
              </a:lnSpc>
              <a:defRPr/>
            </a:pPr>
            <a:endParaRPr lang="en-GB" sz="1200" dirty="0" smtClean="0"/>
          </a:p>
          <a:p>
            <a:pPr>
              <a:lnSpc>
                <a:spcPct val="80000"/>
              </a:lnSpc>
              <a:defRPr/>
            </a:pPr>
            <a:r>
              <a:rPr lang="en-GB" sz="2000" dirty="0" smtClean="0"/>
              <a:t>The PMB system can be installed in the needed operational sites of PXs</a:t>
            </a:r>
          </a:p>
          <a:p>
            <a:pPr>
              <a:lnSpc>
                <a:spcPct val="80000"/>
              </a:lnSpc>
              <a:defRPr/>
            </a:pPr>
            <a:endParaRPr lang="en-GB" sz="1200" dirty="0" smtClean="0"/>
          </a:p>
          <a:p>
            <a:pPr>
              <a:lnSpc>
                <a:spcPct val="80000"/>
              </a:lnSpc>
              <a:defRPr/>
            </a:pPr>
            <a:r>
              <a:rPr lang="en-GB" sz="2000" dirty="0" smtClean="0"/>
              <a:t>Since September 2011, PCR PXs have greatly simplified the original PCR concept </a:t>
            </a:r>
            <a:r>
              <a:rPr lang="en-GB" sz="2000" dirty="0"/>
              <a:t>while maintaining the decentralized PCR architecture and responsibilities</a:t>
            </a:r>
            <a:endParaRPr lang="en-GB" sz="2000" dirty="0" smtClean="0"/>
          </a:p>
          <a:p>
            <a:pPr>
              <a:lnSpc>
                <a:spcPct val="80000"/>
              </a:lnSpc>
              <a:defRPr/>
            </a:pPr>
            <a:endParaRPr lang="en-GB" sz="1200" dirty="0" smtClean="0"/>
          </a:p>
          <a:p>
            <a:pPr>
              <a:lnSpc>
                <a:spcPct val="80000"/>
              </a:lnSpc>
              <a:defRPr/>
            </a:pPr>
            <a:r>
              <a:rPr lang="en-GB" sz="2000" dirty="0"/>
              <a:t>Under such simplified PCR architecture, on a given day, there are two sites which play a determinant role in the PCR </a:t>
            </a:r>
            <a:r>
              <a:rPr lang="en-GB" sz="2000" dirty="0" smtClean="0"/>
              <a:t>operations, </a:t>
            </a:r>
            <a:r>
              <a:rPr lang="en-GB" sz="2000" dirty="0"/>
              <a:t>while respecting the acceptance of the results by all involved PXs </a:t>
            </a:r>
            <a:r>
              <a:rPr lang="en-GB" sz="2000" dirty="0" smtClean="0"/>
              <a:t>:</a:t>
            </a:r>
            <a:endParaRPr lang="en-GB" sz="2000" dirty="0"/>
          </a:p>
          <a:p>
            <a:pPr lvl="1">
              <a:lnSpc>
                <a:spcPct val="80000"/>
              </a:lnSpc>
              <a:defRPr/>
            </a:pPr>
            <a:r>
              <a:rPr lang="en-GB" sz="1800" dirty="0" smtClean="0"/>
              <a:t>1 PCR Coordinator</a:t>
            </a:r>
          </a:p>
          <a:p>
            <a:pPr lvl="1">
              <a:lnSpc>
                <a:spcPct val="80000"/>
              </a:lnSpc>
              <a:defRPr/>
            </a:pPr>
            <a:r>
              <a:rPr lang="en-GB" sz="1800" dirty="0" smtClean="0"/>
              <a:t>1 PCR Hot-Backup Coordinator</a:t>
            </a:r>
          </a:p>
          <a:p>
            <a:pPr lvl="1">
              <a:lnSpc>
                <a:spcPct val="80000"/>
              </a:lnSpc>
              <a:defRPr/>
            </a:pPr>
            <a:endParaRPr lang="en-GB" sz="1200" dirty="0" smtClean="0"/>
          </a:p>
          <a:p>
            <a:pPr>
              <a:lnSpc>
                <a:spcPct val="80000"/>
              </a:lnSpc>
              <a:defRPr/>
            </a:pPr>
            <a:r>
              <a:rPr lang="en-GB" sz="2000" dirty="0" smtClean="0"/>
              <a:t>Other PXs can act as Operators which make calculations in shadow mode for </a:t>
            </a:r>
            <a:r>
              <a:rPr lang="en-GB" sz="2000" dirty="0"/>
              <a:t>acceptance </a:t>
            </a:r>
            <a:r>
              <a:rPr lang="en-GB" sz="2000" dirty="0" smtClean="0"/>
              <a:t>purposes every day (=&gt;</a:t>
            </a:r>
            <a:r>
              <a:rPr lang="en-GB" sz="2000" dirty="0"/>
              <a:t>decentralized responsibility)</a:t>
            </a:r>
          </a:p>
          <a:p>
            <a:pPr lvl="1">
              <a:lnSpc>
                <a:spcPct val="80000"/>
              </a:lnSpc>
              <a:defRPr/>
            </a:pPr>
            <a:r>
              <a:rPr lang="en-GB" sz="1400" dirty="0" smtClean="0"/>
              <a:t>These equipments are needed anyway for all Operators in addition to the Coordinator and Hot Backup Coordinator in the extreme cases of partial decoupling</a:t>
            </a:r>
          </a:p>
          <a:p>
            <a:pPr>
              <a:lnSpc>
                <a:spcPct val="80000"/>
              </a:lnSpc>
              <a:buFont typeface="Arial" charset="0"/>
              <a:buNone/>
              <a:defRPr/>
            </a:pPr>
            <a:endParaRPr lang="en-GB" sz="1000" dirty="0" smtClean="0"/>
          </a:p>
          <a:p>
            <a:pPr lvl="1">
              <a:lnSpc>
                <a:spcPct val="90000"/>
              </a:lnSpc>
              <a:spcBef>
                <a:spcPts val="1200"/>
              </a:spcBef>
              <a:buFont typeface="Arial" charset="0"/>
              <a:buChar char="•"/>
              <a:defRPr/>
            </a:pPr>
            <a:endParaRPr lang="en-GB" sz="2000" dirty="0" smtClean="0">
              <a:cs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GB" sz="2000" dirty="0" smtClean="0"/>
          </a:p>
        </p:txBody>
      </p:sp>
      <p:sp>
        <p:nvSpPr>
          <p:cNvPr id="11" name="Date Placeholder 10"/>
          <p:cNvSpPr>
            <a:spLocks noGrp="1"/>
          </p:cNvSpPr>
          <p:nvPr>
            <p:ph type="dt" sz="quarter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898989"/>
                </a:solidFill>
              </a:rPr>
              <a:t>25/11/2011</a:t>
            </a:r>
            <a:endParaRPr lang="it-IT" smtClean="0">
              <a:solidFill>
                <a:srgbClr val="898989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8C5678-4D50-487D-9436-19833D51F8EF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4"/>
          <p:cNvSpPr>
            <a:spLocks noChangeArrowheads="1"/>
          </p:cNvSpPr>
          <p:nvPr/>
        </p:nvSpPr>
        <p:spPr bwMode="auto">
          <a:xfrm>
            <a:off x="550863" y="995363"/>
            <a:ext cx="70564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endParaRPr lang="en-GB" sz="2400" b="1"/>
          </a:p>
        </p:txBody>
      </p:sp>
      <p:pic>
        <p:nvPicPr>
          <p:cNvPr id="1034" name="Image 88" descr="Logo_EPE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25" y="214313"/>
            <a:ext cx="1500188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Imag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3625" y="142875"/>
            <a:ext cx="12858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Image 1" descr="APX Endex logo_NEW"/>
          <p:cNvPicPr>
            <a:picLocks noChangeAspect="1" noChangeArrowheads="1"/>
          </p:cNvPicPr>
          <p:nvPr/>
        </p:nvPicPr>
        <p:blipFill>
          <a:blip r:embed="rId5" cstate="print"/>
          <a:srcRect l="8150" t="31477" r="9277" b="33119"/>
          <a:stretch>
            <a:fillRect/>
          </a:stretch>
        </p:blipFill>
        <p:spPr bwMode="auto">
          <a:xfrm>
            <a:off x="214313" y="142875"/>
            <a:ext cx="121443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Image 2" descr="Belpex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85938" y="142875"/>
            <a:ext cx="1143000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7524750" y="115888"/>
          <a:ext cx="1438275" cy="527050"/>
        </p:xfrm>
        <a:graphic>
          <a:graphicData uri="http://schemas.openxmlformats.org/presentationml/2006/ole">
            <p:oleObj spid="_x0000_s1032" name="Image" r:id="rId7" imgW="1438537" imgH="527037" progId="">
              <p:embed/>
            </p:oleObj>
          </a:graphicData>
        </a:graphic>
      </p:graphicFrame>
      <p:pic>
        <p:nvPicPr>
          <p:cNvPr id="1038" name="Image 1" descr="image00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72063" y="0"/>
            <a:ext cx="857250" cy="62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9" name="Rectangle 52"/>
          <p:cNvSpPr>
            <a:spLocks noGrp="1" noChangeArrowheads="1"/>
          </p:cNvSpPr>
          <p:nvPr>
            <p:ph type="title" idx="4294967295"/>
          </p:nvPr>
        </p:nvSpPr>
        <p:spPr>
          <a:xfrm>
            <a:off x="223838" y="889000"/>
            <a:ext cx="8494712" cy="581025"/>
          </a:xfrm>
        </p:spPr>
        <p:txBody>
          <a:bodyPr/>
          <a:lstStyle/>
          <a:p>
            <a:r>
              <a:rPr lang="fr-BE" sz="2800" b="1" dirty="0" smtClean="0"/>
              <a:t>PCR </a:t>
            </a:r>
            <a:r>
              <a:rPr lang="fr-BE" sz="2800" b="1" dirty="0" err="1" smtClean="0"/>
              <a:t>Procurement</a:t>
            </a:r>
            <a:r>
              <a:rPr lang="fr-BE" sz="2800" b="1" dirty="0" smtClean="0"/>
              <a:t> </a:t>
            </a:r>
            <a:r>
              <a:rPr lang="fr-BE" sz="2800" b="1" dirty="0" err="1" smtClean="0"/>
              <a:t>status</a:t>
            </a:r>
            <a:r>
              <a:rPr lang="fr-BE" sz="2800" b="1" dirty="0" smtClean="0"/>
              <a:t> for PCR Matcher-Broker (PMB)</a:t>
            </a:r>
            <a:endParaRPr lang="en-US" sz="2800" b="1" dirty="0" smtClean="0"/>
          </a:p>
        </p:txBody>
      </p:sp>
      <p:sp>
        <p:nvSpPr>
          <p:cNvPr id="3" name="Rectangle 53"/>
          <p:cNvSpPr>
            <a:spLocks noGrp="1" noChangeArrowheads="1"/>
          </p:cNvSpPr>
          <p:nvPr>
            <p:ph type="body" idx="4294967295"/>
          </p:nvPr>
        </p:nvSpPr>
        <p:spPr>
          <a:xfrm>
            <a:off x="11889" y="1693600"/>
            <a:ext cx="9144000" cy="4962525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GB" b="1" dirty="0" smtClean="0">
              <a:latin typeface="+mj-lt"/>
              <a:ea typeface="+mj-ea"/>
              <a:cs typeface="+mj-cs"/>
            </a:endParaRPr>
          </a:p>
          <a:p>
            <a:pPr>
              <a:lnSpc>
                <a:spcPct val="80000"/>
              </a:lnSpc>
              <a:buFont typeface="Arial" charset="0"/>
              <a:buNone/>
              <a:defRPr/>
            </a:pPr>
            <a:r>
              <a:rPr lang="en-GB" sz="2400" b="1" dirty="0" smtClean="0"/>
              <a:t>	Key status points for PCR SDWG work related to PMB 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buFont typeface="Arial" charset="0"/>
              <a:buChar char="•"/>
              <a:defRPr/>
            </a:pPr>
            <a:r>
              <a:rPr lang="en-GB" sz="2000" dirty="0" smtClean="0">
                <a:cs typeface="Arial" charset="0"/>
              </a:rPr>
              <a:t>PMB project continues progressing with all PXs involved ; is on schedule 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buFont typeface="Arial" charset="0"/>
              <a:buChar char="•"/>
              <a:defRPr/>
            </a:pPr>
            <a:r>
              <a:rPr lang="en-GB" sz="2000" dirty="0" smtClean="0">
                <a:cs typeface="Arial" charset="0"/>
              </a:rPr>
              <a:t>Weekly meeting held in PCR SDWG to clarify questions raised in PMB and advance in System Design Issues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buFont typeface="Arial" charset="0"/>
              <a:buChar char="•"/>
              <a:defRPr/>
            </a:pPr>
            <a:r>
              <a:rPr lang="en-GB" sz="2000" dirty="0" smtClean="0">
                <a:cs typeface="Arial" charset="0"/>
              </a:rPr>
              <a:t>PMB Test Plan to be discussed in next weekly meeting</a:t>
            </a:r>
          </a:p>
          <a:p>
            <a:pPr>
              <a:lnSpc>
                <a:spcPct val="90000"/>
              </a:lnSpc>
              <a:spcBef>
                <a:spcPts val="1200"/>
              </a:spcBef>
              <a:buFont typeface="Arial" charset="0"/>
              <a:buNone/>
              <a:defRPr/>
            </a:pPr>
            <a:endParaRPr lang="en-GB" sz="2400" b="1" dirty="0" smtClean="0"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ts val="1200"/>
              </a:spcBef>
              <a:buFont typeface="Arial" charset="0"/>
              <a:buNone/>
              <a:defRPr/>
            </a:pPr>
            <a:r>
              <a:rPr lang="en-GB" sz="2400" b="1" dirty="0" smtClean="0">
                <a:latin typeface="+mj-lt"/>
                <a:ea typeface="+mj-ea"/>
                <a:cs typeface="+mj-cs"/>
              </a:rPr>
              <a:t>	Activities towards the PMB supplier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GB" sz="2000" dirty="0" smtClean="0"/>
              <a:t>Analysis work with the supplier is currently based on funded LOI with 4 PCR PXs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en-GB" sz="1000" dirty="0" smtClean="0"/>
          </a:p>
          <a:p>
            <a:pPr lvl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GB" sz="2000" dirty="0" smtClean="0"/>
              <a:t>Development agreement with supplier being negotiated, signature of all PCR PXs of the development agreement planned for end of April</a:t>
            </a:r>
          </a:p>
          <a:p>
            <a:pPr>
              <a:lnSpc>
                <a:spcPct val="80000"/>
              </a:lnSpc>
              <a:buFont typeface="Arial" charset="0"/>
              <a:buNone/>
              <a:defRPr/>
            </a:pPr>
            <a:endParaRPr lang="en-GB" sz="1000" dirty="0" smtClean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  <a:spcBef>
                <a:spcPts val="1200"/>
              </a:spcBef>
              <a:buFont typeface="Arial" charset="0"/>
              <a:buChar char="•"/>
              <a:defRPr/>
            </a:pPr>
            <a:endParaRPr lang="en-GB" sz="2000" dirty="0" smtClean="0">
              <a:cs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GB" sz="2000" dirty="0" smtClean="0"/>
          </a:p>
        </p:txBody>
      </p:sp>
      <p:sp>
        <p:nvSpPr>
          <p:cNvPr id="11" name="Date Placeholder 10"/>
          <p:cNvSpPr>
            <a:spLocks noGrp="1"/>
          </p:cNvSpPr>
          <p:nvPr>
            <p:ph type="dt" sz="quarter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898989"/>
                </a:solidFill>
              </a:rPr>
              <a:t>25/11/2011</a:t>
            </a:r>
            <a:endParaRPr lang="it-IT" smtClean="0">
              <a:solidFill>
                <a:srgbClr val="898989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F7C649-1C7A-48B9-8AC7-623E38EB480E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47638" y="917575"/>
            <a:ext cx="8847137" cy="4956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chemeClr val="accent3">
                  <a:lumMod val="75000"/>
                </a:schemeClr>
              </a:buClr>
              <a:defRPr/>
            </a:pPr>
            <a:r>
              <a:rPr lang="en-GB" sz="2400" b="1" dirty="0">
                <a:latin typeface="+mn-lt"/>
              </a:rPr>
              <a:t>ALWG: General Status of work with PCR Algorithm</a:t>
            </a:r>
            <a:endParaRPr lang="en-GB" sz="1200" b="1" dirty="0">
              <a:latin typeface="+mn-lt"/>
            </a:endParaRPr>
          </a:p>
          <a:p>
            <a:pPr>
              <a:buClr>
                <a:schemeClr val="accent3">
                  <a:lumMod val="75000"/>
                </a:schemeClr>
              </a:buClr>
              <a:defRPr/>
            </a:pPr>
            <a:endParaRPr lang="en-GB" sz="1400" dirty="0">
              <a:latin typeface="+mn-lt"/>
            </a:endParaRPr>
          </a:p>
          <a:p>
            <a:pPr>
              <a:defRPr/>
            </a:pPr>
            <a:r>
              <a:rPr lang="en-GB" dirty="0">
                <a:latin typeface="+mn-lt"/>
              </a:rPr>
              <a:t>Algorithm Requirements almost finalized, except:</a:t>
            </a:r>
          </a:p>
          <a:p>
            <a:pPr lvl="1">
              <a:buFontTx/>
              <a:buChar char="-"/>
              <a:defRPr/>
            </a:pPr>
            <a:r>
              <a:rPr lang="en-GB" sz="1600" dirty="0">
                <a:latin typeface="+mn-lt"/>
              </a:rPr>
              <a:t> potential additional requirements from NWE </a:t>
            </a:r>
            <a:r>
              <a:rPr lang="en-GB" sz="1600" dirty="0" err="1">
                <a:latin typeface="+mn-lt"/>
              </a:rPr>
              <a:t>TSOs</a:t>
            </a:r>
            <a:r>
              <a:rPr lang="en-GB" sz="1600" dirty="0">
                <a:latin typeface="+mn-lt"/>
              </a:rPr>
              <a:t> </a:t>
            </a:r>
          </a:p>
          <a:p>
            <a:pPr lvl="1">
              <a:buFontTx/>
              <a:buChar char="-"/>
              <a:defRPr/>
            </a:pPr>
            <a:r>
              <a:rPr lang="en-GB" sz="1600" dirty="0">
                <a:latin typeface="+mn-lt"/>
              </a:rPr>
              <a:t> finalization of curtailment rules</a:t>
            </a:r>
          </a:p>
          <a:p>
            <a:pPr lvl="1">
              <a:buFontTx/>
              <a:buChar char="-"/>
              <a:defRPr/>
            </a:pPr>
            <a:endParaRPr lang="en-GB" sz="1400" dirty="0">
              <a:latin typeface="+mn-lt"/>
            </a:endParaRPr>
          </a:p>
          <a:p>
            <a:pPr>
              <a:defRPr/>
            </a:pPr>
            <a:r>
              <a:rPr lang="en-GB" dirty="0">
                <a:latin typeface="+mn-lt"/>
              </a:rPr>
              <a:t>Capacity Allocation Requirements</a:t>
            </a:r>
          </a:p>
          <a:p>
            <a:pPr lvl="1">
              <a:buFontTx/>
              <a:buChar char="-"/>
              <a:defRPr/>
            </a:pPr>
            <a:r>
              <a:rPr lang="en-GB" sz="1400" dirty="0">
                <a:latin typeface="+mn-lt"/>
              </a:rPr>
              <a:t> </a:t>
            </a:r>
            <a:r>
              <a:rPr lang="en-GB" sz="1600" dirty="0">
                <a:latin typeface="+mn-lt"/>
              </a:rPr>
              <a:t>finalization with NWE </a:t>
            </a:r>
            <a:r>
              <a:rPr lang="en-GB" sz="1600" dirty="0" err="1">
                <a:latin typeface="+mn-lt"/>
              </a:rPr>
              <a:t>TSOs</a:t>
            </a:r>
            <a:r>
              <a:rPr lang="en-GB" sz="1600" dirty="0">
                <a:latin typeface="+mn-lt"/>
              </a:rPr>
              <a:t> monitoring group in progress</a:t>
            </a:r>
          </a:p>
          <a:p>
            <a:pPr lvl="1">
              <a:buFontTx/>
              <a:buChar char="-"/>
              <a:defRPr/>
            </a:pPr>
            <a:r>
              <a:rPr lang="en-GB" sz="1600" dirty="0">
                <a:latin typeface="+mn-lt"/>
              </a:rPr>
              <a:t>Formal validation expected from NWE </a:t>
            </a:r>
            <a:r>
              <a:rPr lang="en-GB" sz="1600" dirty="0" err="1">
                <a:latin typeface="+mn-lt"/>
              </a:rPr>
              <a:t>TSOs</a:t>
            </a:r>
            <a:endParaRPr lang="en-GB" sz="1600" dirty="0">
              <a:latin typeface="+mn-lt"/>
            </a:endParaRPr>
          </a:p>
          <a:p>
            <a:pPr>
              <a:buFontTx/>
              <a:buChar char="-"/>
              <a:defRPr/>
            </a:pPr>
            <a:endParaRPr lang="en-GB" sz="1400" dirty="0">
              <a:latin typeface="+mn-lt"/>
            </a:endParaRPr>
          </a:p>
          <a:p>
            <a:pPr>
              <a:defRPr/>
            </a:pPr>
            <a:r>
              <a:rPr lang="en-GB" dirty="0">
                <a:latin typeface="+mn-lt"/>
              </a:rPr>
              <a:t>Next steps</a:t>
            </a:r>
          </a:p>
          <a:p>
            <a:pPr lvl="1">
              <a:buFontTx/>
              <a:buChar char="-"/>
              <a:defRPr/>
            </a:pPr>
            <a:r>
              <a:rPr lang="en-GB" sz="1600" dirty="0">
                <a:latin typeface="+mn-lt"/>
              </a:rPr>
              <a:t>assessing to what extent NWE TSOs requirements can be implemented under the NWE planning</a:t>
            </a:r>
          </a:p>
          <a:p>
            <a:pPr lvl="1">
              <a:buFontTx/>
              <a:buChar char="-"/>
              <a:defRPr/>
            </a:pPr>
            <a:r>
              <a:rPr lang="en-GB" sz="1600" dirty="0">
                <a:latin typeface="+mn-lt"/>
              </a:rPr>
              <a:t> writing specifications for PCR Algorithm</a:t>
            </a:r>
          </a:p>
          <a:p>
            <a:pPr lvl="1">
              <a:buFontTx/>
              <a:buChar char="-"/>
              <a:defRPr/>
            </a:pPr>
            <a:endParaRPr lang="en-GB" sz="1400" dirty="0">
              <a:latin typeface="+mn-lt"/>
            </a:endParaRPr>
          </a:p>
          <a:p>
            <a:pPr>
              <a:defRPr/>
            </a:pPr>
            <a:r>
              <a:rPr lang="en-GB" dirty="0">
                <a:latin typeface="+mn-lt"/>
              </a:rPr>
              <a:t>R&amp;D activities</a:t>
            </a:r>
          </a:p>
          <a:p>
            <a:pPr lvl="1">
              <a:buFontTx/>
              <a:buChar char="-"/>
              <a:defRPr/>
            </a:pPr>
            <a:r>
              <a:rPr lang="en-GB" sz="1600" dirty="0">
                <a:latin typeface="+mn-lt"/>
              </a:rPr>
              <a:t>prototyping on Iberian features finished</a:t>
            </a:r>
          </a:p>
          <a:p>
            <a:pPr lvl="1">
              <a:buFontTx/>
              <a:buChar char="-"/>
              <a:defRPr/>
            </a:pPr>
            <a:r>
              <a:rPr lang="en-GB" sz="1600" dirty="0">
                <a:latin typeface="+mn-lt"/>
              </a:rPr>
              <a:t>Prototyping Italian features progressing</a:t>
            </a:r>
          </a:p>
          <a:p>
            <a:pPr>
              <a:defRPr/>
            </a:pPr>
            <a:endParaRPr lang="en-GB" dirty="0">
              <a:latin typeface="+mn-lt"/>
            </a:endParaRPr>
          </a:p>
          <a:p>
            <a:pPr lvl="1">
              <a:defRPr/>
            </a:pPr>
            <a:endParaRPr lang="en-GB" dirty="0">
              <a:latin typeface="+mn-lt"/>
            </a:endParaRPr>
          </a:p>
        </p:txBody>
      </p:sp>
      <p:pic>
        <p:nvPicPr>
          <p:cNvPr id="64515" name="Image 88" descr="Logo_EPEX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86125" y="196850"/>
            <a:ext cx="1500188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6" name="Imag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43625" y="125413"/>
            <a:ext cx="12858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7" name="Image 1" descr="APX Endex logo_NEW"/>
          <p:cNvPicPr>
            <a:picLocks noChangeAspect="1" noChangeArrowheads="1"/>
          </p:cNvPicPr>
          <p:nvPr/>
        </p:nvPicPr>
        <p:blipFill>
          <a:blip r:embed="rId6" cstate="print"/>
          <a:srcRect l="8150" t="31477" r="9277" b="33119"/>
          <a:stretch>
            <a:fillRect/>
          </a:stretch>
        </p:blipFill>
        <p:spPr bwMode="auto">
          <a:xfrm>
            <a:off x="214313" y="125413"/>
            <a:ext cx="121443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8" name="Image 2" descr="Belpex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85938" y="125413"/>
            <a:ext cx="1143000" cy="34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4519" name="Object 7"/>
          <p:cNvGraphicFramePr>
            <a:graphicFrameLocks noChangeAspect="1"/>
          </p:cNvGraphicFramePr>
          <p:nvPr/>
        </p:nvGraphicFramePr>
        <p:xfrm>
          <a:off x="7524750" y="98425"/>
          <a:ext cx="1438275" cy="527050"/>
        </p:xfrm>
        <a:graphic>
          <a:graphicData uri="http://schemas.openxmlformats.org/presentationml/2006/ole">
            <p:oleObj spid="_x0000_s64519" name="Image" r:id="rId8" imgW="1438537" imgH="527037" progId="">
              <p:embed/>
            </p:oleObj>
          </a:graphicData>
        </a:graphic>
      </p:graphicFrame>
      <p:pic>
        <p:nvPicPr>
          <p:cNvPr id="64520" name="Image 1" descr="image00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72063" y="-17463"/>
            <a:ext cx="857250" cy="62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21" name="Image 88" descr="Logo_EPEX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3125" y="190500"/>
            <a:ext cx="1500188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22" name="Imag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70625" y="119063"/>
            <a:ext cx="12858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23" name="Image 1" descr="APX Endex logo_NEW"/>
          <p:cNvPicPr>
            <a:picLocks noChangeAspect="1" noChangeArrowheads="1"/>
          </p:cNvPicPr>
          <p:nvPr/>
        </p:nvPicPr>
        <p:blipFill>
          <a:blip r:embed="rId6" cstate="print"/>
          <a:srcRect l="8150" t="31477" r="9277" b="33119"/>
          <a:stretch>
            <a:fillRect/>
          </a:stretch>
        </p:blipFill>
        <p:spPr bwMode="auto">
          <a:xfrm>
            <a:off x="266700" y="130175"/>
            <a:ext cx="121443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24" name="Image 2" descr="Belpex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12938" y="119063"/>
            <a:ext cx="1143000" cy="34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25" name="Image 1" descr="image00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199063" y="-23813"/>
            <a:ext cx="857250" cy="62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79B6216A1CD9429C8944A8AC7AEF22" ma:contentTypeVersion="20" ma:contentTypeDescription="Create a new document." ma:contentTypeScope="" ma:versionID="f91408421702edfc8b55bbfc0d3e8823">
  <xsd:schema xmlns:xsd="http://www.w3.org/2001/XMLSchema" xmlns:xs="http://www.w3.org/2001/XMLSchema" xmlns:p="http://schemas.microsoft.com/office/2006/metadata/properties" xmlns:ns2="985daa2e-53d8-4475-82b8-9c7d25324e34" targetNamespace="http://schemas.microsoft.com/office/2006/metadata/properties" ma:root="true" ma:fieldsID="87577735a49fbbb1e880d92c7652797e" ns2:_="">
    <xsd:import namespace="985daa2e-53d8-4475-82b8-9c7d25324e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85daa2e-53d8-4475-82b8-9c7d25324e34">ACER-2015-01270</_dlc_DocId>
    <_dlc_DocIdUrl xmlns="985daa2e-53d8-4475-82b8-9c7d25324e34">
      <Url>https://extranet.acer.europa.eu/en/Electricity/Regional_initiatives/Meetings/3rd_IG_meeting_for_NWE_day-ahead_price_coupling/_layouts/DocIdRedir.aspx?ID=ACER-2015-01270</Url>
      <Description>ACER-2015-01270</Description>
    </_dlc_DocIdUrl>
    <ACER_Abstract xmlns="985daa2e-53d8-4475-82b8-9c7d25324e34" xsi:nil="true"/>
  </documentManagement>
</p:properties>
</file>

<file path=customXml/itemProps1.xml><?xml version="1.0" encoding="utf-8"?>
<ds:datastoreItem xmlns:ds="http://schemas.openxmlformats.org/officeDocument/2006/customXml" ds:itemID="{E6184F7D-B244-455A-A05E-8771A5469D40}"/>
</file>

<file path=customXml/itemProps2.xml><?xml version="1.0" encoding="utf-8"?>
<ds:datastoreItem xmlns:ds="http://schemas.openxmlformats.org/officeDocument/2006/customXml" ds:itemID="{461548E4-F9A0-4AC2-B876-EC09B141A182}"/>
</file>

<file path=customXml/itemProps3.xml><?xml version="1.0" encoding="utf-8"?>
<ds:datastoreItem xmlns:ds="http://schemas.openxmlformats.org/officeDocument/2006/customXml" ds:itemID="{3C97652E-EAE3-4F98-AD11-9532701FEF85}"/>
</file>

<file path=customXml/itemProps4.xml><?xml version="1.0" encoding="utf-8"?>
<ds:datastoreItem xmlns:ds="http://schemas.openxmlformats.org/officeDocument/2006/customXml" ds:itemID="{73AAFC53-83AD-49EC-818F-54E2D34B7B81}"/>
</file>

<file path=docProps/app.xml><?xml version="1.0" encoding="utf-8"?>
<Properties xmlns="http://schemas.openxmlformats.org/officeDocument/2006/extended-properties" xmlns:vt="http://schemas.openxmlformats.org/officeDocument/2006/docPropsVTypes">
  <TotalTime>5256</TotalTime>
  <Words>577</Words>
  <Application>Microsoft Office PowerPoint</Application>
  <PresentationFormat>Affichage à l'écran (4:3)</PresentationFormat>
  <Paragraphs>85</Paragraphs>
  <Slides>6</Slides>
  <Notes>1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8" baseType="lpstr">
      <vt:lpstr>Thème Office</vt:lpstr>
      <vt:lpstr>Image</vt:lpstr>
      <vt:lpstr>Brief status on key on-going  PCR  activities   NWE Regulators IG Meeting 28 Mar 2012</vt:lpstr>
      <vt:lpstr>Status for the following “next steps” that was listed in the 1 Feb AESAG meeting </vt:lpstr>
      <vt:lpstr>PCR: Status of PCR GOWG Activities &amp; deliverables</vt:lpstr>
      <vt:lpstr>What is the PCR Matcher-Broker (PMB)?</vt:lpstr>
      <vt:lpstr>PCR Procurement status for PCR Matcher-Broker (PMB)</vt:lpstr>
      <vt:lpstr>Diapositive 6</vt:lpstr>
    </vt:vector>
  </TitlesOfParts>
  <Company>POWERNEXTSA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Price Coupling of Region project EPEX Spot - Nord Pool Spot - OMEL</dc:title>
  <dc:creator>assaad</dc:creator>
  <cp:lastModifiedBy> </cp:lastModifiedBy>
  <cp:revision>434</cp:revision>
  <dcterms:created xsi:type="dcterms:W3CDTF">2009-07-20T09:24:06Z</dcterms:created>
  <dcterms:modified xsi:type="dcterms:W3CDTF">2012-03-28T12:27:07Z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0x010100BA79B6216A1CD9429C8944A8AC7AEF22</vt:lpwstr>
  </property>
  <property fmtid="{D5CDD505-2E9C-101B-9397-08002B2CF9AE}" pid="3" name="_dlc_DocIdItemGuid">
    <vt:lpwstr>e9c4231f-a492-4f6d-a0bb-56db77e8d338</vt:lpwstr>
  </property>
</Properties>
</file>