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280" r:id="rId4"/>
    <p:sldId id="286" r:id="rId5"/>
    <p:sldId id="281" r:id="rId6"/>
    <p:sldId id="282" r:id="rId7"/>
    <p:sldId id="291" r:id="rId8"/>
    <p:sldId id="292" r:id="rId9"/>
    <p:sldId id="293" r:id="rId10"/>
    <p:sldId id="297" r:id="rId11"/>
    <p:sldId id="298" r:id="rId12"/>
    <p:sldId id="294" r:id="rId13"/>
    <p:sldId id="296" r:id="rId14"/>
    <p:sldId id="263" r:id="rId15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sis Žbanovs" initials="A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00"/>
    <a:srgbClr val="858585"/>
    <a:srgbClr val="E7D2AD"/>
    <a:srgbClr val="9800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AB1F-B305-446A-86D8-6B5E60BD6C0D}" type="datetimeFigureOut">
              <a:rPr lang="lv-LV" smtClean="0"/>
              <a:pPr/>
              <a:t>21.09.2012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07E7-7D35-4B2F-92B3-AD759073A0B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936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AFB8-8FEF-4915-A7C7-0C51F355F9EC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2F21-9D70-4766-9B50-D171371C1543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021-D782-4DC9-BA8C-42C0AE7DA2B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ED4BC3-7934-45C2-B9A1-31E4AA77EAE3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32D1F-1362-4FD2-9A17-DED0CE860D8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63C0-2904-4AA6-835E-17741A9CD87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ED18-FCA0-4C26-94A1-4C9FBFF3368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3BDE-3F5C-4593-88CB-24E997020BB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3D1-64AC-4EDB-BE41-168B56C26087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72A8-7D11-4412-AD17-429FAC97A13C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81CC-4408-4DB2-A482-8A09F92DF72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54C4-DD41-434C-8A88-4B7DF592C3B7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6BAFC-5EA9-4FAB-9ECA-8068EDFDD8DD}" type="slidenum">
              <a:rPr lang="lv-LV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rmaLapa"/>
          <p:cNvPicPr>
            <a:picLocks noChangeAspect="1" noChangeArrowheads="1"/>
          </p:cNvPicPr>
          <p:nvPr/>
        </p:nvPicPr>
        <p:blipFill>
          <a:blip r:embed="rId2" cstate="print">
            <a:lum bright="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2895600" y="1905000"/>
            <a:ext cx="6096000" cy="2057400"/>
          </a:xfrm>
        </p:spPr>
        <p:txBody>
          <a:bodyPr/>
          <a:lstStyle/>
          <a:p>
            <a:pPr algn="l"/>
            <a:r>
              <a:rPr lang="lv-LV" sz="3200" b="1" dirty="0" smtClean="0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rojects</a:t>
            </a:r>
            <a:r>
              <a:rPr lang="en-US" sz="3200" b="1" dirty="0" smtClean="0">
                <a:solidFill>
                  <a:schemeClr val="bg1"/>
                </a:solidFill>
              </a:rPr>
              <a:t> with an impact on the Baltic countries – BEMIP and the 10 year network development plan</a:t>
            </a:r>
            <a:endParaRPr lang="lv-LV" sz="2900" b="1" dirty="0">
              <a:solidFill>
                <a:schemeClr val="bg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86600" y="6567488"/>
            <a:ext cx="1905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>
                <a:solidFill>
                  <a:schemeClr val="bg1"/>
                </a:solidFill>
              </a:rPr>
              <a:t>2012.09 </a:t>
            </a:r>
            <a:r>
              <a:rPr lang="lv-LV" sz="1300" dirty="0">
                <a:solidFill>
                  <a:schemeClr val="bg1"/>
                </a:solidFill>
              </a:rPr>
              <a:t>| </a:t>
            </a:r>
            <a:r>
              <a:rPr lang="lv-LV" sz="1300" dirty="0" err="1">
                <a:solidFill>
                  <a:schemeClr val="bg1"/>
                </a:solidFill>
              </a:rPr>
              <a:t>www.ast.lv</a:t>
            </a:r>
            <a:endParaRPr lang="lv-LV" sz="13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0" y="5105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buClr>
                <a:schemeClr val="bg1"/>
              </a:buClr>
            </a:pPr>
            <a:r>
              <a:rPr lang="en-US" smtClean="0">
                <a:solidFill>
                  <a:schemeClr val="bg1"/>
                </a:solidFill>
              </a:rPr>
              <a:t>Riga, 2012 September 21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648200"/>
            <a:ext cx="5054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14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Baltic Electricity Market Mini-Forum</a:t>
            </a:r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095" y="3429000"/>
            <a:ext cx="582448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Cost benefit analyses (CBA) for TYNDP 2014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0763" y="55251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1600" dirty="0" smtClean="0"/>
              <a:t>The goals of the methodology, as stated in </a:t>
            </a:r>
            <a:r>
              <a:rPr lang="en-US" sz="1600" dirty="0" smtClean="0"/>
              <a:t>the </a:t>
            </a:r>
            <a:r>
              <a:rPr lang="en-US" sz="1600" dirty="0" smtClean="0"/>
              <a:t>draft Regulation, are the fallowing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Assessment of PCIs and other TYNDP projects;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Cost allocation/incentives and grants;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Transparency.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1600" dirty="0" smtClean="0"/>
              <a:t>Cost benefit indicators and </a:t>
            </a:r>
            <a:r>
              <a:rPr lang="en-US" sz="1600" dirty="0" smtClean="0"/>
              <a:t>methodology: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Social and economic welfare;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CO2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Losses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Security of Supply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RES integration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73050" indent="-273050">
              <a:buFont typeface="Wingdings" pitchFamily="2" charset="2"/>
              <a:buChar char="Ø"/>
            </a:pPr>
            <a:endParaRPr lang="en-US" sz="16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923" y="3592029"/>
            <a:ext cx="1313145" cy="17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36287" y="3813629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b="1" dirty="0" err="1"/>
              <a:t>Without</a:t>
            </a:r>
            <a:r>
              <a:rPr lang="lv-LV" sz="1000" b="1" dirty="0"/>
              <a:t> </a:t>
            </a:r>
            <a:r>
              <a:rPr lang="lv-LV" sz="1000" b="1" dirty="0" err="1"/>
              <a:t>modification</a:t>
            </a:r>
            <a:endParaRPr lang="lv-LV" sz="1000" b="1" dirty="0"/>
          </a:p>
          <a:p>
            <a:r>
              <a:rPr lang="lv-LV" sz="1000" b="1" dirty="0" err="1"/>
              <a:t>compared</a:t>
            </a:r>
            <a:r>
              <a:rPr lang="lv-LV" sz="1000" b="1" dirty="0"/>
              <a:t> to </a:t>
            </a:r>
            <a:r>
              <a:rPr lang="lv-LV" sz="1000" b="1" dirty="0" smtClean="0"/>
              <a:t>TYNDP 2012</a:t>
            </a:r>
            <a:r>
              <a:rPr lang="lv-LV" sz="1000" b="1" dirty="0"/>
              <a:t>.</a:t>
            </a:r>
          </a:p>
          <a:p>
            <a:r>
              <a:rPr lang="lv-LV" sz="1000" b="1" dirty="0" err="1"/>
              <a:t>But</a:t>
            </a:r>
            <a:r>
              <a:rPr lang="lv-LV" sz="1000" b="1" dirty="0"/>
              <a:t> </a:t>
            </a:r>
            <a:r>
              <a:rPr lang="lv-LV" sz="1000" b="1" dirty="0" err="1"/>
              <a:t>is</a:t>
            </a:r>
            <a:r>
              <a:rPr lang="lv-LV" sz="1000" b="1" dirty="0"/>
              <a:t> </a:t>
            </a:r>
            <a:r>
              <a:rPr lang="lv-LV" sz="1000" b="1" dirty="0" err="1"/>
              <a:t>possible</a:t>
            </a:r>
            <a:r>
              <a:rPr lang="lv-LV" sz="1000" b="1" dirty="0"/>
              <a:t> </a:t>
            </a:r>
            <a:r>
              <a:rPr lang="lv-LV" sz="1000" b="1" dirty="0" err="1"/>
              <a:t>quantify</a:t>
            </a:r>
            <a:r>
              <a:rPr lang="lv-LV" sz="1000" b="1" dirty="0"/>
              <a:t>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lv-LV" sz="1000" b="1" dirty="0" err="1" smtClean="0"/>
              <a:t>Losses</a:t>
            </a:r>
            <a:endParaRPr lang="lv-LV" sz="10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lv-LV" sz="1000" b="1" dirty="0" err="1" smtClean="0"/>
              <a:t>SoS</a:t>
            </a:r>
            <a:endParaRPr lang="lv-LV" sz="1000" dirty="0"/>
          </a:p>
        </p:txBody>
      </p:sp>
      <p:sp>
        <p:nvSpPr>
          <p:cNvPr id="4" name="Right Arrow 3"/>
          <p:cNvSpPr/>
          <p:nvPr/>
        </p:nvSpPr>
        <p:spPr>
          <a:xfrm>
            <a:off x="7469423" y="4381500"/>
            <a:ext cx="1905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1828799" y="5345594"/>
            <a:ext cx="7227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600" b="1" dirty="0" smtClean="0"/>
              <a:t>Cost benefit analysis assessment presents the following limits: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600" dirty="0" smtClean="0"/>
              <a:t>Single criterion provides less information (less transparency)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600" dirty="0" smtClean="0"/>
              <a:t>Some benefits are difficult to </a:t>
            </a:r>
            <a:r>
              <a:rPr lang="en-US" sz="1600" dirty="0" smtClean="0"/>
              <a:t>monetize </a:t>
            </a:r>
            <a:r>
              <a:rPr lang="en-US" sz="1600" dirty="0" smtClean="0"/>
              <a:t>(technical aspects, social &amp; environmental impact, …)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061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Cost benefit analyses (CBA) for TYNDP 2014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685800"/>
            <a:ext cx="716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assessment framework is a combined </a:t>
            </a:r>
            <a:r>
              <a:rPr lang="en-US" b="1" dirty="0"/>
              <a:t>Cost-Benefit </a:t>
            </a:r>
            <a:r>
              <a:rPr lang="en-US" dirty="0"/>
              <a:t>and </a:t>
            </a:r>
            <a:r>
              <a:rPr lang="en-US" b="1" dirty="0"/>
              <a:t>Multi-Criteria Assessment</a:t>
            </a:r>
          </a:p>
          <a:p>
            <a:endParaRPr lang="lv-LV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goal of Project Assessment is to: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Characterize </a:t>
            </a:r>
            <a:r>
              <a:rPr lang="en-US" dirty="0"/>
              <a:t>all impacts of transmission projects in terms of added value for </a:t>
            </a:r>
            <a:r>
              <a:rPr lang="en-US" dirty="0" smtClean="0"/>
              <a:t>society</a:t>
            </a:r>
            <a:endParaRPr lang="lv-LV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Measure </a:t>
            </a:r>
            <a:r>
              <a:rPr lang="en-US" dirty="0"/>
              <a:t>of project costs and environmental/social </a:t>
            </a:r>
            <a:r>
              <a:rPr lang="en-US" dirty="0" smtClean="0"/>
              <a:t>impacts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lv-LV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methodology will be used for: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Common </a:t>
            </a:r>
            <a:r>
              <a:rPr lang="en-US" dirty="0"/>
              <a:t>projects carried out for the </a:t>
            </a:r>
            <a:r>
              <a:rPr lang="en-US" dirty="0" smtClean="0"/>
              <a:t>TYNDP</a:t>
            </a:r>
            <a:endParaRPr lang="lv-LV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Individual </a:t>
            </a:r>
            <a:r>
              <a:rPr lang="en-US" dirty="0"/>
              <a:t>projects (undertaken by TSOs or project promoters)</a:t>
            </a:r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548" y="2819400"/>
            <a:ext cx="7138851" cy="19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4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Pan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European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T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YNDP-2014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Macro-procedure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structure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752600" y="628710"/>
            <a:ext cx="7162800" cy="569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5588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2pPr>
            <a:lvl3pPr marL="216000" indent="-1358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4318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4pPr>
            <a:lvl5pPr marL="6477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864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971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543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000" dirty="0" smtClean="0"/>
              <a:t>Background</a:t>
            </a:r>
            <a:endParaRPr lang="lv-LV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Principles and basic description of processes</a:t>
            </a:r>
          </a:p>
          <a:p>
            <a:pPr marL="0" indent="0"/>
            <a:endParaRPr lang="en-US" sz="2000" b="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 marL="0" indent="0"/>
            <a:endParaRPr lang="en-US" sz="2000" dirty="0" smtClean="0"/>
          </a:p>
        </p:txBody>
      </p:sp>
      <p:sp>
        <p:nvSpPr>
          <p:cNvPr id="12" name="Rectangle à coins arrondis 3"/>
          <p:cNvSpPr>
            <a:spLocks noChangeArrowheads="1"/>
          </p:cNvSpPr>
          <p:nvPr/>
        </p:nvSpPr>
        <p:spPr bwMode="auto">
          <a:xfrm>
            <a:off x="5181600" y="1535833"/>
            <a:ext cx="2845536" cy="616209"/>
          </a:xfrm>
          <a:prstGeom prst="wedgeRoundRectCallout">
            <a:avLst>
              <a:gd name="adj1" fmla="val -58449"/>
              <a:gd name="adj2" fmla="val 270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1200" dirty="0" err="1" smtClean="0"/>
              <a:t>Based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principles</a:t>
            </a:r>
            <a:r>
              <a:rPr lang="fr-FR" sz="1200" dirty="0" smtClean="0"/>
              <a:t> </a:t>
            </a:r>
            <a:r>
              <a:rPr lang="fr-FR" sz="1200" dirty="0" err="1" smtClean="0"/>
              <a:t>decided</a:t>
            </a:r>
            <a:r>
              <a:rPr lang="fr-FR" sz="1200" dirty="0" smtClean="0"/>
              <a:t> </a:t>
            </a:r>
            <a:r>
              <a:rPr lang="fr-FR" sz="1200" dirty="0" err="1" smtClean="0"/>
              <a:t>during</a:t>
            </a:r>
            <a:r>
              <a:rPr lang="fr-FR" sz="1200" dirty="0" smtClean="0"/>
              <a:t> the 19th </a:t>
            </a:r>
            <a:r>
              <a:rPr lang="fr-FR" sz="1200" dirty="0" err="1" smtClean="0"/>
              <a:t>June</a:t>
            </a:r>
            <a:r>
              <a:rPr lang="fr-FR" sz="1200" dirty="0" smtClean="0"/>
              <a:t> </a:t>
            </a:r>
            <a:r>
              <a:rPr lang="lv-LV" sz="1200" dirty="0" smtClean="0"/>
              <a:t>TYNDP </a:t>
            </a:r>
            <a:r>
              <a:rPr lang="fr-FR" sz="1200" dirty="0" smtClean="0"/>
              <a:t>workshop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Abgerundetes Rechteck 7"/>
          <p:cNvSpPr>
            <a:spLocks/>
          </p:cNvSpPr>
          <p:nvPr/>
        </p:nvSpPr>
        <p:spPr bwMode="auto">
          <a:xfrm>
            <a:off x="2362200" y="1448976"/>
            <a:ext cx="2425719" cy="3949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1: robustness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Abgerundetes Rechteck 9"/>
          <p:cNvSpPr>
            <a:spLocks/>
          </p:cNvSpPr>
          <p:nvPr/>
        </p:nvSpPr>
        <p:spPr bwMode="auto">
          <a:xfrm>
            <a:off x="2385786" y="4901343"/>
            <a:ext cx="3124200" cy="40921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3: efficiency and flexibility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Abgerundetes Rechteck 10"/>
          <p:cNvSpPr>
            <a:spLocks/>
          </p:cNvSpPr>
          <p:nvPr/>
        </p:nvSpPr>
        <p:spPr bwMode="auto">
          <a:xfrm>
            <a:off x="2359241" y="5413874"/>
            <a:ext cx="2425718" cy="4095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4: consistency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Abgerundetes Rechteck 11"/>
          <p:cNvSpPr>
            <a:spLocks/>
          </p:cNvSpPr>
          <p:nvPr/>
        </p:nvSpPr>
        <p:spPr bwMode="auto">
          <a:xfrm>
            <a:off x="2344271" y="5946131"/>
            <a:ext cx="3657874" cy="42307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5: compliance and transparency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241" y="1992099"/>
            <a:ext cx="6403759" cy="30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9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0" r="3439"/>
          <a:stretch/>
        </p:blipFill>
        <p:spPr bwMode="auto">
          <a:xfrm>
            <a:off x="1619250" y="1047750"/>
            <a:ext cx="7524750" cy="476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21.09.2012</a:t>
            </a:r>
            <a:endParaRPr lang="lv-LV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45673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YNDP-2014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Macro-procedure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structure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752600" y="628710"/>
            <a:ext cx="7239000" cy="5924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5588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2pPr>
            <a:lvl3pPr marL="216000" indent="-1358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4318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4pPr>
            <a:lvl5pPr marL="6477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864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971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543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lv-LV" sz="2000" smtClean="0"/>
              <a:t>3.    </a:t>
            </a:r>
            <a:r>
              <a:rPr lang="en-US" sz="2000" smtClean="0"/>
              <a:t>Schedule</a:t>
            </a: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 marL="0" indent="0"/>
            <a:endParaRPr lang="lv-LV" sz="2000" dirty="0" smtClean="0"/>
          </a:p>
          <a:p>
            <a:pPr marL="0" indent="0"/>
            <a:endParaRPr lang="lv-LV" sz="2000" dirty="0"/>
          </a:p>
          <a:p>
            <a:pPr marL="0" indent="0"/>
            <a:endParaRPr lang="lv-LV" sz="2000" dirty="0" smtClean="0"/>
          </a:p>
          <a:p>
            <a:pPr marL="0" indent="0"/>
            <a:endParaRPr lang="lv-LV" sz="2000" dirty="0"/>
          </a:p>
          <a:p>
            <a:pPr marL="0" indent="0"/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en-US" sz="2000" dirty="0" smtClean="0"/>
          </a:p>
          <a:p>
            <a:pPr>
              <a:buFont typeface="+mj-lt"/>
              <a:buAutoNum type="arabicPeriod" startAt="4"/>
            </a:pP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>
              <a:buFont typeface="+mj-lt"/>
              <a:buAutoNum type="arabicPeriod" startAt="4"/>
            </a:pP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 marL="0" indent="0"/>
            <a:endParaRPr lang="lv-LV" sz="2000" dirty="0" smtClean="0"/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Organization and roles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Risks and mitigation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edejaL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5334000"/>
            <a:ext cx="6934200" cy="1295400"/>
          </a:xfrm>
        </p:spPr>
        <p:txBody>
          <a:bodyPr/>
          <a:lstStyle/>
          <a:p>
            <a:pPr algn="r"/>
            <a:r>
              <a:rPr lang="lv-LV" sz="1000">
                <a:solidFill>
                  <a:schemeClr val="bg1"/>
                </a:solidFill>
              </a:rPr>
              <a:t>Latvijas elektroenerģijas pārvades sistēmas operators 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AS AUGSTSPRIEGUMA TĪKLS 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Dārzciema iela 86, Rīga, LV-1073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T: (+371) 67728353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F: (+371) 67728858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ast@ast.lv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www.ast.lv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0" y="4343400"/>
            <a:ext cx="518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2400" dirty="0">
                <a:solidFill>
                  <a:schemeClr val="bg1"/>
                </a:solidFill>
              </a:rPr>
              <a:t/>
            </a:r>
            <a:br>
              <a:rPr lang="lv-LV" sz="24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Thanks for attention!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533400"/>
          </a:xfrm>
        </p:spPr>
        <p:txBody>
          <a:bodyPr/>
          <a:lstStyle/>
          <a:p>
            <a:pPr algn="l"/>
            <a:r>
              <a:rPr lang="en-US" sz="2600" b="1" dirty="0" smtClean="0"/>
              <a:t>General points</a:t>
            </a:r>
            <a:endParaRPr lang="en-US" sz="26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52600" y="9144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Char char="n"/>
            </a:pPr>
            <a:r>
              <a:rPr lang="en-US" sz="2400" dirty="0" smtClean="0"/>
              <a:t>Energy Infrastructure Package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List of Projects of Common Interest for Baltic.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New regulation “Energy Infrastructure Package” adoption.</a:t>
            </a:r>
          </a:p>
          <a:p>
            <a:pPr marL="800100" lvl="1" indent="-342900"/>
            <a:endParaRPr lang="en-US" dirty="0" smtClean="0"/>
          </a:p>
          <a:p>
            <a:pPr marL="342900" indent="-342900" algn="l">
              <a:buFont typeface="Wingdings" pitchFamily="2" charset="2"/>
              <a:buChar char="n"/>
            </a:pPr>
            <a:r>
              <a:rPr lang="en-US" sz="2400" dirty="0" smtClean="0"/>
              <a:t>Pan-European Ten Year Network Development Plan 2012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400000"/>
                </a:solidFill>
                <a:ea typeface="ＭＳ Ｐゴシック" pitchFamily="34" charset="-128"/>
              </a:rPr>
              <a:t>Final package with all strategic transmission network projects in Baltic with interconnections and local networks reinforcements.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A dense 2-year long study process.</a:t>
            </a:r>
          </a:p>
          <a:p>
            <a:pPr marL="800100" lvl="1" indent="-342900"/>
            <a:endParaRPr lang="en-US" dirty="0" smtClean="0"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sz="2400" dirty="0" smtClean="0"/>
              <a:t>Pan-European Ten Year Network Development Plan 2014</a:t>
            </a:r>
          </a:p>
          <a:p>
            <a:pPr marL="811213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Cost Benefit Analyses – CBA </a:t>
            </a:r>
          </a:p>
          <a:p>
            <a:pPr marL="811213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Macro-procedure for TYNDP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1752600" y="9144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HV interconnections development </a:t>
            </a:r>
            <a:r>
              <a:rPr lang="en-US" sz="2000" dirty="0" smtClean="0"/>
              <a:t>in Europe </a:t>
            </a:r>
            <a:r>
              <a:rPr lang="en-US" sz="2000" dirty="0" smtClean="0">
                <a:latin typeface="+mj-lt"/>
              </a:rPr>
              <a:t>and </a:t>
            </a:r>
            <a:r>
              <a:rPr lang="en-US" sz="2000" dirty="0" smtClean="0">
                <a:latin typeface="+mj-lt"/>
              </a:rPr>
              <a:t>European Commission </a:t>
            </a:r>
            <a:r>
              <a:rPr lang="en-US" sz="2000" dirty="0" smtClean="0">
                <a:latin typeface="+mj-lt"/>
              </a:rPr>
              <a:t>financing allocation </a:t>
            </a:r>
            <a:r>
              <a:rPr lang="lv-LV" sz="2000" dirty="0" err="1" smtClean="0">
                <a:latin typeface="+mj-lt"/>
              </a:rPr>
              <a:t>will</a:t>
            </a:r>
            <a:r>
              <a:rPr lang="lv-LV" sz="2000" dirty="0" smtClean="0">
                <a:latin typeface="+mj-lt"/>
              </a:rPr>
              <a:t> </a:t>
            </a:r>
            <a:r>
              <a:rPr lang="lv-LV" sz="2000" dirty="0" err="1" smtClean="0">
                <a:latin typeface="+mj-lt"/>
              </a:rPr>
              <a:t>be</a:t>
            </a:r>
            <a:r>
              <a:rPr lang="en-US" sz="2000" dirty="0" smtClean="0">
                <a:latin typeface="+mj-lt"/>
              </a:rPr>
              <a:t> based on </a:t>
            </a:r>
            <a:r>
              <a:rPr lang="en-US" sz="2000" dirty="0" smtClean="0">
                <a:latin typeface="+mj-lt"/>
                <a:ea typeface="ＭＳ Ｐゴシック" pitchFamily="34" charset="-128"/>
              </a:rPr>
              <a:t>EC Directive and Regulation, named “European Infrastructure Package”.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828800" y="2057400"/>
            <a:ext cx="70104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On process: draft Regulation of the European Parliament and of the Council on guidelines for trans-European energy infrastructure and repealing Decision No 1364/2006/EC </a:t>
            </a:r>
            <a:r>
              <a:rPr lang="en-US" b="1" dirty="0" smtClean="0"/>
              <a:t>and amending Regulations (EC) No 714/2009 and 715/2009;</a:t>
            </a:r>
          </a:p>
          <a:p>
            <a:pPr marL="273050" indent="-2730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According new regulation the project financing allocation will be based on union list of Projects of Common interest (PCI);</a:t>
            </a:r>
          </a:p>
          <a:p>
            <a:pPr marL="273050" indent="-2730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PCI projects will </a:t>
            </a:r>
            <a:r>
              <a:rPr lang="lv-LV" kern="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</a:t>
            </a:r>
            <a:r>
              <a:rPr lang="lv-LV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valuated according </a:t>
            </a:r>
            <a:r>
              <a:rPr lang="lv-LV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b="1" dirty="0" smtClean="0"/>
              <a:t>Energy infrastructure priority corridors and areas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”. Priority corridor for Baltic:</a:t>
            </a:r>
          </a:p>
          <a:p>
            <a:pPr marL="273050"/>
            <a:r>
              <a:rPr lang="en-US" sz="1400" dirty="0" smtClean="0"/>
              <a:t>Baltic Energy Market Interconnection Plan in electricity ("BEMIP Electricity"): interconnections between Member States in the Baltic region and reinforcing internal grid infrastructures accordingly, to end isolation of the Baltic States and to foster market integration in the region;</a:t>
            </a:r>
          </a:p>
          <a:p>
            <a:pPr marL="273050"/>
            <a:r>
              <a:rPr lang="en-US" sz="1400" dirty="0" smtClean="0"/>
              <a:t>Member States concerned: Denmark, Estonia, Finland, Germany, Latvia, Lithuania, Poland, Sweden.</a:t>
            </a:r>
            <a:r>
              <a:rPr lang="en-US" sz="140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Energy Infrastructure Package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mtClean="0">
                <a:latin typeface="+mj-lt"/>
                <a:ea typeface="+mj-ea"/>
                <a:cs typeface="+mj-cs"/>
              </a:rPr>
              <a:t>PCI in Baltic</a:t>
            </a:r>
            <a:endParaRPr kumimoji="0" lang="en-US" sz="20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PCI proje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3400"/>
            <a:ext cx="6781800" cy="605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kern="0" dirty="0" smtClean="0">
                <a:latin typeface="+mj-lt"/>
                <a:ea typeface="+mj-ea"/>
                <a:cs typeface="+mj-cs"/>
              </a:rPr>
              <a:t>EIP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Regulation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828800" y="685800"/>
            <a:ext cx="701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PCI projects of electricity shall contribute significantly to at least one of the following specific criteria: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market integration</a:t>
            </a:r>
            <a:r>
              <a:rPr lang="en-US" dirty="0" smtClean="0"/>
              <a:t>,</a:t>
            </a:r>
            <a:r>
              <a:rPr lang="en-US" i="1" dirty="0" smtClean="0"/>
              <a:t> inter alia</a:t>
            </a:r>
            <a:r>
              <a:rPr lang="en-US" dirty="0" smtClean="0"/>
              <a:t> through lifting the isolation of at least one Member State; competition and system flexibility;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sustainability</a:t>
            </a:r>
            <a:r>
              <a:rPr lang="en-US" dirty="0" smtClean="0"/>
              <a:t>, inter alia through the transmission of renewable generation to major consumption centers and storage sites;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security of supply</a:t>
            </a:r>
            <a:r>
              <a:rPr lang="en-US" dirty="0" smtClean="0"/>
              <a:t>, inter alia through interoperability, appropriate connections and secure and reliable system operation.</a:t>
            </a:r>
            <a:endParaRPr lang="lv-LV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PCI projects of electricity valuation will be based on the energy system-wide cost-benefit analysis (CBA) methodology, including  network and market modeling. Methodology will be elaborated by E</a:t>
            </a:r>
            <a:r>
              <a:rPr lang="lv-LV" dirty="0" smtClean="0"/>
              <a:t>NTSO</a:t>
            </a:r>
            <a:r>
              <a:rPr lang="en-US" dirty="0" smtClean="0"/>
              <a:t>-E.</a:t>
            </a:r>
            <a:endParaRPr lang="lv-LV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CBA calculation will be prepared on the Regional level.</a:t>
            </a:r>
          </a:p>
          <a:p>
            <a:pPr marL="273050" indent="-27305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05000" y="48006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The new EIP regulation will be adopted in the 2013;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Financing allocation for the each PCI project will be decided by EC;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On the national and regional level PCI projects are worked out by TSOs, NRAs and representative of Member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mtClean="0">
                <a:latin typeface="+mj-lt"/>
                <a:ea typeface="+mj-ea"/>
                <a:cs typeface="+mj-cs"/>
              </a:rPr>
              <a:t>EIR Regulation</a:t>
            </a:r>
            <a:endParaRPr kumimoji="0" lang="en-US" sz="20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905000" y="10668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en-US" u="sng" dirty="0" smtClean="0"/>
              <a:t>Indicators for PCI for Electricity transmission:</a:t>
            </a:r>
          </a:p>
          <a:p>
            <a:pPr marL="542925"/>
            <a:r>
              <a:rPr lang="en-US" dirty="0" smtClean="0"/>
              <a:t>Increasing of cross-border grid transfer capacity, by at least 500 MW;</a:t>
            </a:r>
            <a:endParaRPr lang="lv-LV" dirty="0" smtClean="0"/>
          </a:p>
          <a:p>
            <a:pPr marL="542925"/>
            <a:endParaRPr lang="en-US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en-US" u="sng" dirty="0" smtClean="0"/>
              <a:t>Energy infrastructure categories for PCI for electricity:</a:t>
            </a:r>
          </a:p>
          <a:p>
            <a:pPr marL="542925"/>
            <a:r>
              <a:rPr lang="en-US" dirty="0" smtClean="0"/>
              <a:t>High-voltage overhead transmission lines, if they have been designed for a voltage of 220 kV or more, and underground and submarine transmission cables, if they have been designed for a voltage of 150 kV or more;</a:t>
            </a:r>
            <a:endParaRPr lang="lv-LV" dirty="0" smtClean="0"/>
          </a:p>
          <a:p>
            <a:pPr marL="542925"/>
            <a:endParaRPr lang="en-US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en-US" u="sng" dirty="0" smtClean="0"/>
              <a:t>Cost Benefit Analysis for PCI electricity projects:</a:t>
            </a:r>
          </a:p>
          <a:p>
            <a:pPr marL="542925"/>
            <a:r>
              <a:rPr lang="en-US" dirty="0" smtClean="0"/>
              <a:t>shall be based on a common input data in the years n+5, n+10, n+15, and n+20, taking into account scenarios for demand, generation capacities by fuel type and their geographical location, fuel prices, transmission network and generation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52600" y="7620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Char char="n"/>
            </a:pPr>
            <a:r>
              <a:rPr lang="lv-LV" sz="1700" b="1" dirty="0" smtClean="0"/>
              <a:t>Estlink2 (Project Nr.63)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2014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Estonia-Finland: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Püssi</a:t>
            </a:r>
            <a:r>
              <a:rPr lang="lv-LV" sz="1700" dirty="0" smtClean="0"/>
              <a:t> (EE) – </a:t>
            </a:r>
            <a:r>
              <a:rPr lang="lv-LV" sz="1700" dirty="0" err="1" smtClean="0"/>
              <a:t>Antilla</a:t>
            </a:r>
            <a:r>
              <a:rPr lang="lv-LV" sz="1700" dirty="0" smtClean="0"/>
              <a:t> (FI)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Nr.391);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330kV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</a:t>
            </a:r>
            <a:r>
              <a:rPr lang="lv-LV" sz="1700" dirty="0" smtClean="0"/>
              <a:t>:</a:t>
            </a:r>
          </a:p>
          <a:p>
            <a:pPr marL="628650">
              <a:tabLst>
                <a:tab pos="266700" algn="l"/>
              </a:tabLst>
            </a:pPr>
            <a:r>
              <a:rPr lang="lv-LV" sz="1700" dirty="0" err="1" smtClean="0"/>
              <a:t>Eesti-</a:t>
            </a:r>
            <a:r>
              <a:rPr lang="lv-LV" sz="1700" dirty="0" smtClean="0"/>
              <a:t> </a:t>
            </a:r>
            <a:r>
              <a:rPr lang="lv-LV" sz="1700" dirty="0" err="1" smtClean="0"/>
              <a:t>Püssi</a:t>
            </a:r>
            <a:r>
              <a:rPr lang="lv-LV" sz="1700" dirty="0" smtClean="0"/>
              <a:t> (Inv.l.Nr.389) </a:t>
            </a:r>
            <a:r>
              <a:rPr lang="lv-LV" sz="1700" dirty="0" err="1" smtClean="0"/>
              <a:t>and</a:t>
            </a:r>
            <a:r>
              <a:rPr lang="lv-LV" sz="1700" dirty="0" smtClean="0"/>
              <a:t> Balti- </a:t>
            </a:r>
            <a:r>
              <a:rPr lang="lv-LV" sz="1700" dirty="0" err="1" smtClean="0"/>
              <a:t>Püssi</a:t>
            </a:r>
            <a:r>
              <a:rPr lang="lv-LV" sz="1700" dirty="0" smtClean="0"/>
              <a:t> (Inv.l.Nr.390)</a:t>
            </a:r>
            <a:endParaRPr lang="en-US" sz="1700" dirty="0" smtClean="0"/>
          </a:p>
          <a:p>
            <a:pPr marL="342900" indent="-342900" algn="l">
              <a:buFont typeface="Wingdings" pitchFamily="2" charset="2"/>
              <a:buChar char="n"/>
            </a:pPr>
            <a:endParaRPr lang="lv-LV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NordBalt</a:t>
            </a:r>
            <a:r>
              <a:rPr lang="lv-LV" sz="1700" b="1" dirty="0" smtClean="0"/>
              <a:t> (Project Nr.60)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2015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Lithuania-Sweden: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Klaipeda</a:t>
            </a:r>
            <a:r>
              <a:rPr lang="lv-LV" sz="1700" dirty="0" smtClean="0"/>
              <a:t> (LT) – </a:t>
            </a:r>
            <a:r>
              <a:rPr lang="lv-LV" sz="1700" dirty="0" err="1" smtClean="0"/>
              <a:t>Nybro</a:t>
            </a:r>
            <a:r>
              <a:rPr lang="lv-LV" sz="1700" dirty="0" smtClean="0"/>
              <a:t> (SE)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Nr.383);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Klaipeda-Telšai</a:t>
            </a:r>
            <a:r>
              <a:rPr lang="lv-LV" sz="1700" dirty="0" smtClean="0"/>
              <a:t>(Inv.l.Nr.377) </a:t>
            </a:r>
            <a:r>
              <a:rPr lang="lv-LV" sz="1700" dirty="0" err="1" smtClean="0"/>
              <a:t>and</a:t>
            </a:r>
            <a:r>
              <a:rPr lang="lv-LV" sz="1700" dirty="0" smtClean="0"/>
              <a:t> </a:t>
            </a:r>
            <a:r>
              <a:rPr lang="lv-LV" sz="1700" dirty="0" err="1" smtClean="0"/>
              <a:t>Paņevežys-Muša</a:t>
            </a:r>
            <a:r>
              <a:rPr lang="lv-LV" sz="1700" dirty="0" smtClean="0"/>
              <a:t> (Inv.l.Nr.378);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Latvia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smtClean="0"/>
              <a:t>RigaCHP1-Imanta (Inv.l.Nr.384) </a:t>
            </a:r>
            <a:r>
              <a:rPr lang="lv-LV" sz="1700" dirty="0" err="1" smtClean="0"/>
              <a:t>and</a:t>
            </a:r>
            <a:r>
              <a:rPr lang="lv-LV" sz="1700" dirty="0" smtClean="0"/>
              <a:t> </a:t>
            </a:r>
            <a:r>
              <a:rPr lang="lv-LV" sz="1700" dirty="0" err="1" smtClean="0"/>
              <a:t>Grobina-Imanta</a:t>
            </a:r>
            <a:r>
              <a:rPr lang="lv-LV" sz="1700" dirty="0" smtClean="0"/>
              <a:t> (Inv.l.Nr.385);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Sweden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Ekhyddan-</a:t>
            </a:r>
            <a:r>
              <a:rPr lang="lv-LV" sz="1700" dirty="0" smtClean="0"/>
              <a:t> </a:t>
            </a:r>
            <a:r>
              <a:rPr lang="lv-LV" sz="1700" dirty="0" err="1" smtClean="0"/>
              <a:t>Nybro</a:t>
            </a:r>
            <a:r>
              <a:rPr lang="lv-LV" sz="1700" dirty="0" smtClean="0"/>
              <a:t>/</a:t>
            </a:r>
            <a:r>
              <a:rPr lang="lv-LV" sz="1700" dirty="0" err="1" smtClean="0"/>
              <a:t>Hemsjö</a:t>
            </a:r>
            <a:r>
              <a:rPr lang="lv-LV" sz="1700" dirty="0" smtClean="0"/>
              <a:t> (Inv.l.Nr.A52).</a:t>
            </a:r>
            <a:endParaRPr lang="en-US" sz="1700" dirty="0" smtClean="0"/>
          </a:p>
          <a:p>
            <a:pPr marL="342900" indent="-342900" algn="l">
              <a:buFont typeface="Wingdings" pitchFamily="2" charset="2"/>
              <a:buChar char="n"/>
            </a:pPr>
            <a:endParaRPr lang="en-US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Network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reinforcement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for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VisaginasAES</a:t>
            </a:r>
            <a:r>
              <a:rPr lang="lv-LV" sz="1700" b="1" dirty="0" smtClean="0"/>
              <a:t> (Project Nr.61)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2020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Visaginas-Kruonis</a:t>
            </a:r>
            <a:r>
              <a:rPr lang="lv-LV" sz="1700" dirty="0" smtClean="0"/>
              <a:t> (Inv.l.Nr.380);</a:t>
            </a:r>
          </a:p>
          <a:p>
            <a:pPr marL="628650"/>
            <a:r>
              <a:rPr lang="lv-LV" sz="1700" dirty="0" err="1" smtClean="0"/>
              <a:t>Vilnius-Neris</a:t>
            </a:r>
            <a:r>
              <a:rPr lang="lv-LV" sz="1700" dirty="0" smtClean="0"/>
              <a:t> (Inv.l.Nr.382).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52600" y="6858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Char char="n"/>
            </a:pPr>
            <a:r>
              <a:rPr lang="lv-LV" sz="1700" b="1" dirty="0" err="1" smtClean="0"/>
              <a:t>Estonian-Latvian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third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inerconnection</a:t>
            </a:r>
            <a:r>
              <a:rPr lang="lv-LV" sz="1700" b="1" dirty="0" smtClean="0"/>
              <a:t> (Project Nr.62)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2020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Estonia-Latvia: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KilingiNomme</a:t>
            </a:r>
            <a:r>
              <a:rPr lang="lv-LV" sz="1700" dirty="0" smtClean="0"/>
              <a:t>(EE) – RigaCHP2(LB)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Nr.386);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330kV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smtClean="0"/>
              <a:t>Tartu-</a:t>
            </a:r>
            <a:r>
              <a:rPr lang="lv-LV" sz="1700" dirty="0" err="1" smtClean="0"/>
              <a:t>Sindi</a:t>
            </a:r>
            <a:r>
              <a:rPr lang="lv-LV" sz="1700" dirty="0" smtClean="0"/>
              <a:t>(Inv.l.Nr.387)</a:t>
            </a:r>
          </a:p>
          <a:p>
            <a:pPr marL="628650"/>
            <a:r>
              <a:rPr lang="lv-LV" sz="1700" dirty="0" err="1" smtClean="0"/>
              <a:t>Harku-Sindi</a:t>
            </a:r>
            <a:r>
              <a:rPr lang="lv-LV" sz="1700" dirty="0" smtClean="0"/>
              <a:t>(Inv.l.Nr.388)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LitPol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link</a:t>
            </a:r>
            <a:r>
              <a:rPr lang="lv-LV" sz="1700" b="1" dirty="0" smtClean="0"/>
              <a:t> (Project Nr.59)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2015(1 </a:t>
            </a:r>
            <a:r>
              <a:rPr lang="lv-LV" sz="1700" dirty="0" err="1" smtClean="0"/>
              <a:t>part</a:t>
            </a:r>
            <a:r>
              <a:rPr lang="lv-LV" sz="1700" dirty="0" smtClean="0"/>
              <a:t>), 2020 (2 </a:t>
            </a:r>
            <a:r>
              <a:rPr lang="lv-LV" sz="1700" dirty="0" err="1" smtClean="0"/>
              <a:t>part</a:t>
            </a:r>
            <a:r>
              <a:rPr lang="lv-LV" sz="1700" dirty="0" smtClean="0"/>
              <a:t>).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Lithuania-Poland: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Alytus</a:t>
            </a:r>
            <a:r>
              <a:rPr lang="lv-LV" sz="1700" dirty="0" smtClean="0"/>
              <a:t>(LT)–LT-PL </a:t>
            </a:r>
            <a:r>
              <a:rPr lang="lv-LV" sz="1700" dirty="0" err="1" smtClean="0"/>
              <a:t>border</a:t>
            </a:r>
            <a:r>
              <a:rPr lang="lv-LV" sz="1700" dirty="0" smtClean="0"/>
              <a:t>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Nr.376)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,</a:t>
            </a:r>
          </a:p>
          <a:p>
            <a:pPr marL="628650"/>
            <a:r>
              <a:rPr lang="lv-LV" sz="1700" dirty="0" err="1" smtClean="0"/>
              <a:t>Elk</a:t>
            </a:r>
            <a:r>
              <a:rPr lang="lv-LV" sz="1700" dirty="0" smtClean="0"/>
              <a:t>(</a:t>
            </a:r>
            <a:r>
              <a:rPr lang="lv-LV" sz="1700" dirty="0" err="1" smtClean="0"/>
              <a:t>Pol</a:t>
            </a:r>
            <a:r>
              <a:rPr lang="lv-LV" sz="1700" dirty="0" smtClean="0"/>
              <a:t>)-PL-LT </a:t>
            </a:r>
            <a:r>
              <a:rPr lang="lv-LV" sz="1700" dirty="0" err="1" smtClean="0"/>
              <a:t>border</a:t>
            </a:r>
            <a:r>
              <a:rPr lang="lv-LV" sz="1700" dirty="0" smtClean="0"/>
              <a:t>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Nr.368)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Ploand</a:t>
            </a:r>
            <a:r>
              <a:rPr lang="lv-LV" sz="1700" dirty="0" smtClean="0"/>
              <a:t>.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Kruonis-Alytus</a:t>
            </a:r>
            <a:r>
              <a:rPr lang="lv-LV" sz="1700" dirty="0" smtClean="0"/>
              <a:t>(Inv.l.Nr.379);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Poland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Siedlce</a:t>
            </a:r>
            <a:r>
              <a:rPr lang="lv-LV" sz="1700" dirty="0" smtClean="0"/>
              <a:t> </a:t>
            </a:r>
            <a:r>
              <a:rPr lang="lv-LV" sz="1700" dirty="0" err="1" smtClean="0"/>
              <a:t>Ujrzanów-</a:t>
            </a:r>
            <a:r>
              <a:rPr lang="lv-LV" sz="1700" dirty="0" smtClean="0"/>
              <a:t> </a:t>
            </a:r>
            <a:r>
              <a:rPr lang="lv-LV" sz="1700" dirty="0" err="1" smtClean="0"/>
              <a:t>Miłosna</a:t>
            </a:r>
            <a:r>
              <a:rPr lang="lv-LV" sz="1700" dirty="0" smtClean="0"/>
              <a:t> (Inv.l.Nr.36),</a:t>
            </a:r>
          </a:p>
          <a:p>
            <a:pPr marL="628650"/>
            <a:r>
              <a:rPr lang="lv-LV" sz="1700" dirty="0" err="1" smtClean="0"/>
              <a:t>Ełk-</a:t>
            </a:r>
            <a:r>
              <a:rPr lang="lv-LV" sz="1700" dirty="0" smtClean="0"/>
              <a:t> </a:t>
            </a:r>
            <a:r>
              <a:rPr lang="lv-LV" sz="1700" dirty="0" err="1" smtClean="0"/>
              <a:t>Łomża</a:t>
            </a:r>
            <a:r>
              <a:rPr lang="lv-LV" sz="1700" dirty="0" smtClean="0"/>
              <a:t>(Inv.l.Nr.370),</a:t>
            </a:r>
          </a:p>
          <a:p>
            <a:pPr marL="628650"/>
            <a:r>
              <a:rPr lang="lv-LV" sz="1700" dirty="0" err="1" smtClean="0"/>
              <a:t>Ostrołęka-</a:t>
            </a:r>
            <a:r>
              <a:rPr lang="lv-LV" sz="1700" dirty="0" smtClean="0"/>
              <a:t> </a:t>
            </a:r>
            <a:r>
              <a:rPr lang="lv-LV" sz="1700" dirty="0" err="1" smtClean="0"/>
              <a:t>Narew</a:t>
            </a:r>
            <a:r>
              <a:rPr lang="lv-LV" sz="1700" dirty="0" smtClean="0"/>
              <a:t>(Inv.l.Nr.371),</a:t>
            </a:r>
          </a:p>
          <a:p>
            <a:pPr marL="628650"/>
            <a:r>
              <a:rPr lang="lv-LV" sz="1700" dirty="0" err="1" smtClean="0"/>
              <a:t>Ostrołęka-Stanisławów</a:t>
            </a:r>
            <a:r>
              <a:rPr lang="lv-LV" sz="1700" dirty="0" smtClean="0"/>
              <a:t> (Inv.l.Nr.373),</a:t>
            </a:r>
          </a:p>
          <a:p>
            <a:pPr marL="628650"/>
            <a:r>
              <a:rPr lang="lv-LV" sz="1700" dirty="0" err="1" smtClean="0"/>
              <a:t>Kozienice-Siedlce</a:t>
            </a:r>
            <a:r>
              <a:rPr lang="lv-LV" sz="1700" dirty="0" smtClean="0"/>
              <a:t> </a:t>
            </a:r>
            <a:r>
              <a:rPr lang="lv-LV" sz="1700" dirty="0" err="1" smtClean="0"/>
              <a:t>Ujrzanów</a:t>
            </a:r>
            <a:r>
              <a:rPr lang="lv-LV" sz="1700" dirty="0" smtClean="0"/>
              <a:t>(Inv.l.Nr.374),</a:t>
            </a:r>
          </a:p>
          <a:p>
            <a:pPr marL="628650"/>
            <a:r>
              <a:rPr lang="lv-LV" sz="1700" dirty="0" err="1" smtClean="0"/>
              <a:t>Płock-</a:t>
            </a:r>
            <a:r>
              <a:rPr lang="lv-LV" sz="1700" dirty="0" smtClean="0"/>
              <a:t> </a:t>
            </a:r>
            <a:r>
              <a:rPr lang="lv-LV" sz="1700" dirty="0" err="1" smtClean="0"/>
              <a:t>Olsztyn</a:t>
            </a:r>
            <a:r>
              <a:rPr lang="lv-LV" sz="1700" dirty="0" smtClean="0"/>
              <a:t> </a:t>
            </a:r>
            <a:r>
              <a:rPr lang="lv-LV" sz="1700" dirty="0" err="1" smtClean="0"/>
              <a:t>Mątki</a:t>
            </a:r>
            <a:r>
              <a:rPr lang="lv-LV" sz="1700" dirty="0" smtClean="0"/>
              <a:t> (Inv.l.Nr.375).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5334000" cy="577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52600" y="6143944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4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Each of project cluster is depicted by separate </a:t>
            </a:r>
            <a:r>
              <a:rPr lang="en-US" sz="1400" b="1" kern="0" dirty="0" err="1" smtClean="0">
                <a:solidFill>
                  <a:srgbClr val="4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colour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4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0" ma:contentTypeDescription="Create a new document." ma:contentTypeScope="" ma:versionID="ea496f0bf8b7a8c91278e0f3234eec3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ACER-2015-00991</_dlc_DocId>
    <_dlc_DocIdUrl xmlns="985daa2e-53d8-4475-82b8-9c7d25324e34">
      <Url>http://s-do-prod-ap/en/Electricity/Regional_initiatives/Meetings/14th_Baltic_SG/_layouts/DocIdRedir.aspx?ID=ACER-2015-00991</Url>
      <Description>ACER-2015-00991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DD039415-DB4C-42C4-860F-1A24787EAB74}"/>
</file>

<file path=customXml/itemProps2.xml><?xml version="1.0" encoding="utf-8"?>
<ds:datastoreItem xmlns:ds="http://schemas.openxmlformats.org/officeDocument/2006/customXml" ds:itemID="{F7ECB21D-F741-4E61-8FB3-0169B7966C8C}"/>
</file>

<file path=customXml/itemProps3.xml><?xml version="1.0" encoding="utf-8"?>
<ds:datastoreItem xmlns:ds="http://schemas.openxmlformats.org/officeDocument/2006/customXml" ds:itemID="{F47E707C-DA99-499A-BEE9-680F122B6F8D}"/>
</file>

<file path=customXml/itemProps4.xml><?xml version="1.0" encoding="utf-8"?>
<ds:datastoreItem xmlns:ds="http://schemas.openxmlformats.org/officeDocument/2006/customXml" ds:itemID="{FB27251C-843E-40A0-924A-ACD403416D19}"/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1007</Words>
  <Application>Microsoft Office PowerPoint</Application>
  <PresentationFormat>On-screen Show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Projects with an impact on the Baltic countries – BEMIP and the 10 year network development plan</vt:lpstr>
      <vt:lpstr>General points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Latvijas elektroenerģijas pārvades sistēmas operators  AS AUGSTSPRIEGUMA TĪKLS  Dārzciema iela 86, Rīga, LV-1073 T: (+371) 67728353 F: (+371) 67728858 ast@ast.lv www.ast.lv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ABCDEFGHIJKLMNOPRSTUVZ abcdefghijklmnoprstuvz 12345</dc:title>
  <dc:creator>Niks</dc:creator>
  <cp:lastModifiedBy>astalt01</cp:lastModifiedBy>
  <cp:revision>74</cp:revision>
  <dcterms:created xsi:type="dcterms:W3CDTF">2012-03-05T19:39:10Z</dcterms:created>
  <dcterms:modified xsi:type="dcterms:W3CDTF">2012-09-21T05:39:39Z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32ca9c26-8f0c-4934-b417-562e52a34c41</vt:lpwstr>
  </property>
</Properties>
</file>