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2" r:id="rId1"/>
    <p:sldMasterId id="2147483711" r:id="rId2"/>
    <p:sldMasterId id="2147483660" r:id="rId3"/>
  </p:sldMasterIdLst>
  <p:notesMasterIdLst>
    <p:notesMasterId r:id="rId8"/>
  </p:notesMasterIdLst>
  <p:handoutMasterIdLst>
    <p:handoutMasterId r:id="rId9"/>
  </p:handoutMasterIdLst>
  <p:sldIdLst>
    <p:sldId id="303" r:id="rId4"/>
    <p:sldId id="389" r:id="rId5"/>
    <p:sldId id="386" r:id="rId6"/>
    <p:sldId id="310" r:id="rId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64D74"/>
    <a:srgbClr val="008000"/>
    <a:srgbClr val="FF3300"/>
    <a:srgbClr val="CC3300"/>
    <a:srgbClr val="005BA1"/>
    <a:srgbClr val="B8CCE4"/>
    <a:srgbClr val="CCFF99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217" autoAdjust="0"/>
  </p:normalViewPr>
  <p:slideViewPr>
    <p:cSldViewPr snapToGrid="0" snapToObjects="1">
      <p:cViewPr>
        <p:scale>
          <a:sx n="90" d="100"/>
          <a:sy n="90" d="100"/>
        </p:scale>
        <p:origin x="-153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1ACEE40-8B3D-4E37-90E0-863449C9DB2D}" type="datetimeFigureOut">
              <a:rPr lang="en-US"/>
              <a:pPr>
                <a:defRPr/>
              </a:pPr>
              <a:t>2/27/2013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12E056-FBC6-460C-8F5E-65FA51BAAEB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EA4D6E-F572-41DF-8D87-0FD78046A3CC}" type="datetimeFigureOut">
              <a:rPr lang="en-US"/>
              <a:pPr>
                <a:defRPr/>
              </a:pPr>
              <a:t>2/27/2013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smtClean="0"/>
              <a:t>Click to edit Master text styles</a:t>
            </a:r>
          </a:p>
          <a:p>
            <a:pPr lvl="1"/>
            <a:r>
              <a:rPr lang="nl-BE" noProof="0" smtClean="0"/>
              <a:t>Second level</a:t>
            </a:r>
          </a:p>
          <a:p>
            <a:pPr lvl="2"/>
            <a:r>
              <a:rPr lang="nl-BE" noProof="0" smtClean="0"/>
              <a:t>Third level</a:t>
            </a:r>
          </a:p>
          <a:p>
            <a:pPr lvl="3"/>
            <a:r>
              <a:rPr lang="nl-BE" noProof="0" smtClean="0"/>
              <a:t>Fourth level</a:t>
            </a:r>
          </a:p>
          <a:p>
            <a:pPr lvl="4"/>
            <a:r>
              <a:rPr lang="nl-B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8F70F74-B055-48FF-BA09-AE428814CCF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A73D8C-71B6-4E8D-BEC8-657C72FD56D4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>
              <a:ext uri="{BEBA8EAE-BF5A-486C-A8C5-ECC9F3942E4B}"/>
            </a:extLst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9"/>
          <p:cNvSpPr txBox="1"/>
          <p:nvPr userDrawn="1"/>
        </p:nvSpPr>
        <p:spPr>
          <a:xfrm>
            <a:off x="3276600" y="2060575"/>
            <a:ext cx="49672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>
              <a:latin typeface="+mn-lt"/>
              <a:cs typeface="+mn-cs"/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230188"/>
            <a:ext cx="7837487" cy="10398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230188"/>
            <a:ext cx="7837487" cy="10398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230188"/>
            <a:ext cx="7837487" cy="10398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9413" y="230188"/>
            <a:ext cx="2090737" cy="589597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30188"/>
            <a:ext cx="6119813" cy="58959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D3479-F375-4E61-A2FA-E947E0D12BE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A2589-D300-4D21-B3A9-D6B738314C6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18CAC-746B-4D85-A3B4-FA2EF2568EF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0492A-4424-491C-B50E-CD1F7A10567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2BD8E-F3AA-4312-96F7-EBEBA37384C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F1B88-54AB-4984-8E61-38E395C0D60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D2CCB-ABD6-4194-A0C4-5D6C56A5BDA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2FE93-0F5C-4B6F-991D-6EA15ADE4AD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C9056-AB89-49ED-8EC9-BF14B001B9A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84082-B1AC-4445-A181-8E14FAE3406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A0BF5-CB74-4A53-A742-72DE273F60B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5" name="Picture 1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 Single Corner Rectangle 7"/>
          <p:cNvSpPr/>
          <p:nvPr userDrawn="1"/>
        </p:nvSpPr>
        <p:spPr>
          <a:xfrm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1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4"/>
          <p:cNvSpPr txBox="1"/>
          <p:nvPr userDrawn="1"/>
        </p:nvSpPr>
        <p:spPr>
          <a:xfrm>
            <a:off x="227013" y="6435725"/>
            <a:ext cx="360045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11</a:t>
            </a:r>
            <a:r>
              <a:rPr lang="en-US" sz="1600" baseline="30000" dirty="0">
                <a:solidFill>
                  <a:schemeClr val="bg1"/>
                </a:solidFill>
              </a:rPr>
              <a:t>th</a:t>
            </a:r>
            <a:r>
              <a:rPr lang="en-US" sz="1600" dirty="0">
                <a:solidFill>
                  <a:schemeClr val="bg1"/>
                </a:solidFill>
              </a:rPr>
              <a:t> IG Meeting – 1</a:t>
            </a:r>
            <a:r>
              <a:rPr lang="en-US" sz="1600" baseline="30000" dirty="0">
                <a:solidFill>
                  <a:schemeClr val="bg1"/>
                </a:solidFill>
              </a:rPr>
              <a:t>st</a:t>
            </a:r>
            <a:r>
              <a:rPr lang="en-US" sz="1600" dirty="0">
                <a:solidFill>
                  <a:schemeClr val="bg1"/>
                </a:solidFill>
              </a:rPr>
              <a:t> March 2013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230188"/>
            <a:ext cx="7837487" cy="10398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1338" y="64928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Verdan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3077" name="Picture 12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  <p:sldLayoutId id="2147484181" r:id="rId7"/>
    <p:sldLayoutId id="2147484182" r:id="rId8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7"/>
          <p:cNvSpPr/>
          <p:nvPr/>
        </p:nvSpPr>
        <p:spPr>
          <a:xfrm flipV="1">
            <a:off x="0" y="0"/>
            <a:ext cx="8531225" cy="11366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sp>
        <p:nvSpPr>
          <p:cNvPr id="9" name="Round Same Side Corner Rectangle 13"/>
          <p:cNvSpPr/>
          <p:nvPr/>
        </p:nvSpPr>
        <p:spPr>
          <a:xfrm rot="16200000">
            <a:off x="5231606" y="2804319"/>
            <a:ext cx="547688" cy="7277100"/>
          </a:xfrm>
          <a:prstGeom prst="round2SameRect">
            <a:avLst/>
          </a:prstGeom>
          <a:solidFill>
            <a:schemeClr val="bg1"/>
          </a:solidFill>
          <a:ln>
            <a:noFill/>
          </a:ln>
          <a:effectLst>
            <a:outerShdw blurRad="2032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ound Same Side Corner Rectangle 12"/>
          <p:cNvSpPr/>
          <p:nvPr/>
        </p:nvSpPr>
        <p:spPr>
          <a:xfrm rot="5400000">
            <a:off x="483394" y="-369094"/>
            <a:ext cx="895350" cy="1871663"/>
          </a:xfrm>
          <a:prstGeom prst="round2Same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688138" y="6280150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b="1">
                <a:solidFill>
                  <a:srgbClr val="30708E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4102" name="Picture 14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98438" y="234950"/>
            <a:ext cx="14668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0" r:id="rId8"/>
    <p:sldLayoutId id="2147484191" r:id="rId9"/>
    <p:sldLayoutId id="2147484192" r:id="rId10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+mj-lt"/>
          <a:ea typeface="ＭＳ Ｐゴシック" pitchFamily="-108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pitchFamily="-10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pitchFamily="-10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pitchFamily="-10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pitchFamily="-108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Click to edit Master title style</a:t>
            </a:r>
            <a:endParaRPr lang="en-US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8AAAAD-041A-4F4E-91F6-A75C6CDB1C8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4" r:id="rId1"/>
    <p:sldLayoutId id="2147484165" r:id="rId2"/>
    <p:sldLayoutId id="2147484166" r:id="rId3"/>
    <p:sldLayoutId id="2147484167" r:id="rId4"/>
    <p:sldLayoutId id="2147484168" r:id="rId5"/>
    <p:sldLayoutId id="2147484169" r:id="rId6"/>
    <p:sldLayoutId id="2147484170" r:id="rId7"/>
    <p:sldLayoutId id="2147484171" r:id="rId8"/>
    <p:sldLayoutId id="2147484172" r:id="rId9"/>
    <p:sldLayoutId id="2147484173" r:id="rId10"/>
    <p:sldLayoutId id="2147484174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1"/>
          <p:cNvSpPr>
            <a:spLocks noChangeArrowheads="1"/>
          </p:cNvSpPr>
          <p:nvPr/>
        </p:nvSpPr>
        <p:spPr bwMode="auto">
          <a:xfrm>
            <a:off x="1817688" y="2189163"/>
            <a:ext cx="7208837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529B"/>
                </a:solidFill>
                <a:latin typeface="Verdana" pitchFamily="34" charset="0"/>
              </a:rPr>
              <a:t>1. Long term auction platform</a:t>
            </a:r>
          </a:p>
          <a:p>
            <a:pPr>
              <a:spcBef>
                <a:spcPts val="600"/>
              </a:spcBef>
            </a:pPr>
            <a:r>
              <a:rPr lang="en-US">
                <a:solidFill>
                  <a:srgbClr val="00529B"/>
                </a:solidFill>
                <a:latin typeface="Verdana" pitchFamily="34" charset="0"/>
              </a:rPr>
              <a:t>IFE: Progress report. Signature of the MoU and preparation of transfer of long term auctions to CASC.EU</a:t>
            </a:r>
          </a:p>
          <a:p>
            <a:pPr>
              <a:spcBef>
                <a:spcPts val="600"/>
              </a:spcBef>
            </a:pPr>
            <a:r>
              <a:rPr lang="en-US">
                <a:solidFill>
                  <a:srgbClr val="00529B"/>
                </a:solidFill>
                <a:latin typeface="Verdana" pitchFamily="34" charset="0"/>
              </a:rPr>
              <a:t>IPE: Planning for launching a long term coordinated product</a:t>
            </a:r>
          </a:p>
        </p:txBody>
      </p:sp>
      <p:grpSp>
        <p:nvGrpSpPr>
          <p:cNvPr id="1028" name="Group 5"/>
          <p:cNvGrpSpPr>
            <a:grpSpLocks/>
          </p:cNvGrpSpPr>
          <p:nvPr/>
        </p:nvGrpSpPr>
        <p:grpSpPr bwMode="auto">
          <a:xfrm>
            <a:off x="3389313" y="115888"/>
            <a:ext cx="5040312" cy="1008062"/>
            <a:chOff x="1837" y="119"/>
            <a:chExt cx="3175" cy="635"/>
          </a:xfrm>
        </p:grpSpPr>
        <p:sp>
          <p:nvSpPr>
            <p:cNvPr id="1031" name="Rectangle 6"/>
            <p:cNvSpPr>
              <a:spLocks noChangeArrowheads="1"/>
            </p:cNvSpPr>
            <p:nvPr/>
          </p:nvSpPr>
          <p:spPr bwMode="auto">
            <a:xfrm>
              <a:off x="1837" y="119"/>
              <a:ext cx="3175" cy="63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Verdana" pitchFamily="34" charset="0"/>
              </a:endParaRPr>
            </a:p>
          </p:txBody>
        </p:sp>
        <p:graphicFrame>
          <p:nvGraphicFramePr>
            <p:cNvPr id="1026" name="Object 7"/>
            <p:cNvGraphicFramePr>
              <a:graphicFrameLocks noChangeAspect="1"/>
            </p:cNvGraphicFramePr>
            <p:nvPr/>
          </p:nvGraphicFramePr>
          <p:xfrm>
            <a:off x="1837" y="181"/>
            <a:ext cx="816" cy="543"/>
          </p:xfrm>
          <a:graphic>
            <a:graphicData uri="http://schemas.openxmlformats.org/presentationml/2006/ole">
              <p:oleObj spid="_x0000_s1026" name="Imagen" r:id="rId3" imgW="2161440" imgH="1438920" progId="Word.Picture.8">
                <p:embed/>
              </p:oleObj>
            </a:graphicData>
          </a:graphic>
        </p:graphicFrame>
        <p:pic>
          <p:nvPicPr>
            <p:cNvPr id="1032" name="Picture 9"/>
            <p:cNvPicPr>
              <a:picLocks noChangeAspect="1" noChangeArrowheads="1"/>
            </p:cNvPicPr>
            <p:nvPr/>
          </p:nvPicPr>
          <p:blipFill>
            <a:blip r:embed="rId4"/>
            <a:srcRect l="12791" t="36816" r="59598" b="46162"/>
            <a:stretch>
              <a:fillRect/>
            </a:stretch>
          </p:blipFill>
          <p:spPr bwMode="auto">
            <a:xfrm>
              <a:off x="2835" y="229"/>
              <a:ext cx="978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25" y="285750"/>
            <a:ext cx="13049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1244600" y="5464175"/>
            <a:ext cx="71104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FF"/>
                </a:solidFill>
                <a:latin typeface="Verdana" pitchFamily="34" charset="0"/>
              </a:rPr>
              <a:t>11</a:t>
            </a:r>
            <a:r>
              <a:rPr lang="en-US" sz="2000" b="1" baseline="30000">
                <a:solidFill>
                  <a:srgbClr val="FFFFFF"/>
                </a:solidFill>
                <a:latin typeface="Verdana" pitchFamily="34" charset="0"/>
              </a:rPr>
              <a:t>th</a:t>
            </a:r>
            <a:r>
              <a:rPr lang="en-US" sz="2000" b="1">
                <a:solidFill>
                  <a:srgbClr val="FFFFFF"/>
                </a:solidFill>
                <a:latin typeface="Verdana" pitchFamily="34" charset="0"/>
              </a:rPr>
              <a:t> Implementation Group Meeting</a:t>
            </a:r>
          </a:p>
          <a:p>
            <a:r>
              <a:rPr lang="en-US" sz="1600" b="1">
                <a:solidFill>
                  <a:srgbClr val="FFFFFF"/>
                </a:solidFill>
                <a:latin typeface="Verdana" pitchFamily="34" charset="0"/>
              </a:rPr>
              <a:t>1</a:t>
            </a:r>
            <a:r>
              <a:rPr lang="en-US" sz="1600" b="1" baseline="30000">
                <a:solidFill>
                  <a:srgbClr val="FFFFFF"/>
                </a:solidFill>
                <a:latin typeface="Verdana" pitchFamily="34" charset="0"/>
              </a:rPr>
              <a:t>st</a:t>
            </a:r>
            <a:r>
              <a:rPr lang="en-US" sz="1600" b="1">
                <a:solidFill>
                  <a:srgbClr val="FFFFFF"/>
                </a:solidFill>
                <a:latin typeface="Verdana" pitchFamily="34" charset="0"/>
              </a:rPr>
              <a:t> March 2013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269875" y="1084521"/>
            <a:ext cx="8724900" cy="454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1" indent="-342900">
              <a:lnSpc>
                <a:spcPct val="90000"/>
              </a:lnSpc>
              <a:spcAft>
                <a:spcPts val="900"/>
              </a:spcAft>
              <a:buClr>
                <a:srgbClr val="264D74"/>
              </a:buClr>
              <a:buSzPct val="90000"/>
            </a:pPr>
            <a:r>
              <a:rPr lang="en-GB" sz="1600" b="1" dirty="0" smtClean="0">
                <a:solidFill>
                  <a:srgbClr val="005BA1"/>
                </a:solidFill>
                <a:latin typeface="Verdana" pitchFamily="34" charset="0"/>
                <a:ea typeface="ＭＳ Ｐゴシック" pitchFamily="34" charset="-128"/>
              </a:rPr>
              <a:t>Background of </a:t>
            </a:r>
            <a:r>
              <a:rPr lang="en-GB" sz="1600" b="1" dirty="0">
                <a:solidFill>
                  <a:srgbClr val="005BA1"/>
                </a:solidFill>
                <a:latin typeface="Verdana" pitchFamily="34" charset="0"/>
                <a:ea typeface="ＭＳ Ｐゴシック" pitchFamily="34" charset="-128"/>
              </a:rPr>
              <a:t>the project</a:t>
            </a:r>
          </a:p>
          <a:p>
            <a:pPr marL="342900" lvl="1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600" dirty="0">
                <a:solidFill>
                  <a:srgbClr val="264D74"/>
                </a:solidFill>
                <a:latin typeface="Verdana" pitchFamily="34" charset="0"/>
              </a:rPr>
              <a:t>Jun-12: Request for comfort to CRE, CNE and Spanish Ministry</a:t>
            </a:r>
          </a:p>
          <a:p>
            <a:pPr marL="342900" lvl="1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600" dirty="0">
                <a:solidFill>
                  <a:srgbClr val="264D74"/>
                </a:solidFill>
                <a:latin typeface="Verdana" pitchFamily="34" charset="0"/>
              </a:rPr>
              <a:t>Oct-12: CRE and CNE sent the “letter of comfort” to </a:t>
            </a:r>
            <a:r>
              <a:rPr lang="en-US" sz="1600" dirty="0" smtClean="0">
                <a:solidFill>
                  <a:srgbClr val="264D74"/>
                </a:solidFill>
                <a:latin typeface="Verdana" pitchFamily="34" charset="0"/>
              </a:rPr>
              <a:t>TSOs</a:t>
            </a:r>
          </a:p>
          <a:p>
            <a:pPr marL="342900" lvl="1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600" dirty="0" smtClean="0">
                <a:solidFill>
                  <a:srgbClr val="264D74"/>
                </a:solidFill>
                <a:latin typeface="Verdana" pitchFamily="34" charset="0"/>
              </a:rPr>
              <a:t>Mid-</a:t>
            </a:r>
            <a:r>
              <a:rPr lang="en-US" sz="1600" dirty="0" err="1" smtClean="0">
                <a:solidFill>
                  <a:srgbClr val="264D74"/>
                </a:solidFill>
                <a:latin typeface="Verdana" pitchFamily="34" charset="0"/>
              </a:rPr>
              <a:t>november</a:t>
            </a:r>
            <a:r>
              <a:rPr lang="en-US" sz="1600" dirty="0" smtClean="0">
                <a:solidFill>
                  <a:srgbClr val="264D74"/>
                </a:solidFill>
                <a:latin typeface="Verdana" pitchFamily="34" charset="0"/>
              </a:rPr>
              <a:t>: Spanish Ministry issued the “letter of comfort”</a:t>
            </a:r>
            <a:endParaRPr lang="en-US" sz="1600" dirty="0">
              <a:solidFill>
                <a:srgbClr val="264D74"/>
              </a:solidFill>
              <a:latin typeface="Verdana" pitchFamily="34" charset="0"/>
            </a:endParaRPr>
          </a:p>
          <a:p>
            <a:pPr marL="342900" lvl="1" indent="-342900">
              <a:lnSpc>
                <a:spcPct val="90000"/>
              </a:lnSpc>
              <a:spcAft>
                <a:spcPts val="900"/>
              </a:spcAft>
              <a:buClr>
                <a:srgbClr val="264D74"/>
              </a:buClr>
              <a:buSzPct val="90000"/>
            </a:pPr>
            <a:endParaRPr lang="en-GB" sz="1600" b="1" dirty="0">
              <a:solidFill>
                <a:srgbClr val="005BA1"/>
              </a:solidFill>
              <a:latin typeface="Verdana" pitchFamily="34" charset="0"/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005BA1"/>
                </a:solidFill>
                <a:latin typeface="Verdana" pitchFamily="34" charset="0"/>
                <a:ea typeface="ＭＳ Ｐゴシック" pitchFamily="34" charset="-128"/>
              </a:rPr>
              <a:t>Since then NRAs have not received further information</a:t>
            </a:r>
            <a:endParaRPr lang="de-DE" sz="1600" b="1" dirty="0">
              <a:solidFill>
                <a:srgbClr val="005BA1"/>
              </a:solidFill>
              <a:latin typeface="Verdana" pitchFamily="34" charset="0"/>
              <a:ea typeface="ＭＳ Ｐゴシック" pitchFamily="34" charset="-128"/>
            </a:endParaRPr>
          </a:p>
          <a:p>
            <a:pPr marL="342900" lvl="1" indent="-342900">
              <a:lnSpc>
                <a:spcPct val="90000"/>
              </a:lnSpc>
              <a:spcAft>
                <a:spcPts val="900"/>
              </a:spcAft>
              <a:buClr>
                <a:srgbClr val="264D74"/>
              </a:buClr>
              <a:buSzPct val="90000"/>
            </a:pPr>
            <a:endParaRPr lang="en-GB" sz="1600" b="1" dirty="0">
              <a:solidFill>
                <a:srgbClr val="005BA1"/>
              </a:solidFill>
              <a:latin typeface="Verdana" pitchFamily="34" charset="0"/>
              <a:ea typeface="ＭＳ Ｐゴシック" pitchFamily="34" charset="-128"/>
            </a:endParaRPr>
          </a:p>
          <a:p>
            <a:pPr marL="342900" lvl="1" indent="-342900">
              <a:lnSpc>
                <a:spcPct val="90000"/>
              </a:lnSpc>
              <a:spcAft>
                <a:spcPts val="900"/>
              </a:spcAft>
              <a:buClr>
                <a:srgbClr val="264D74"/>
              </a:buClr>
              <a:buSzPct val="90000"/>
            </a:pPr>
            <a:r>
              <a:rPr lang="en-GB" sz="1600" b="1" dirty="0">
                <a:solidFill>
                  <a:srgbClr val="005BA1"/>
                </a:solidFill>
                <a:latin typeface="Verdana" pitchFamily="34" charset="0"/>
                <a:ea typeface="ＭＳ Ｐゴシック" pitchFamily="34" charset="-128"/>
              </a:rPr>
              <a:t>Next steps for </a:t>
            </a:r>
            <a:r>
              <a:rPr lang="en-GB" sz="1600" b="1" dirty="0" smtClean="0">
                <a:solidFill>
                  <a:srgbClr val="005BA1"/>
                </a:solidFill>
                <a:latin typeface="Verdana" pitchFamily="34" charset="0"/>
                <a:ea typeface="ＭＳ Ｐゴシック" pitchFamily="34" charset="-128"/>
              </a:rPr>
              <a:t>IFE?</a:t>
            </a:r>
            <a:endParaRPr lang="de-DE" sz="1600" b="1" dirty="0">
              <a:solidFill>
                <a:srgbClr val="005BA1"/>
              </a:solidFill>
              <a:latin typeface="Verdana" pitchFamily="34" charset="0"/>
              <a:ea typeface="ＭＳ Ｐゴシック" pitchFamily="34" charset="-128"/>
            </a:endParaRPr>
          </a:p>
          <a:p>
            <a:pPr marL="342900" lvl="1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600" dirty="0">
                <a:solidFill>
                  <a:srgbClr val="264D74"/>
                </a:solidFill>
                <a:latin typeface="Verdana" pitchFamily="34" charset="0"/>
              </a:rPr>
              <a:t>Signature of the </a:t>
            </a:r>
            <a:r>
              <a:rPr lang="en-US" sz="1600" dirty="0" err="1" smtClean="0">
                <a:solidFill>
                  <a:srgbClr val="264D74"/>
                </a:solidFill>
                <a:latin typeface="Verdana" pitchFamily="34" charset="0"/>
              </a:rPr>
              <a:t>MoU</a:t>
            </a:r>
            <a:r>
              <a:rPr lang="en-US" sz="1600" dirty="0" smtClean="0">
                <a:solidFill>
                  <a:srgbClr val="264D74"/>
                </a:solidFill>
                <a:latin typeface="Verdana" pitchFamily="34" charset="0"/>
              </a:rPr>
              <a:t>? </a:t>
            </a:r>
            <a:endParaRPr lang="en-US" sz="1600" dirty="0">
              <a:solidFill>
                <a:srgbClr val="264D74"/>
              </a:solidFill>
              <a:latin typeface="Verdana" pitchFamily="34" charset="0"/>
            </a:endParaRPr>
          </a:p>
          <a:p>
            <a:pPr marL="342900" lvl="1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600" dirty="0" smtClean="0">
                <a:solidFill>
                  <a:srgbClr val="264D74"/>
                </a:solidFill>
                <a:latin typeface="Verdana" pitchFamily="34" charset="0"/>
              </a:rPr>
              <a:t>Draft auction rules?</a:t>
            </a:r>
          </a:p>
          <a:p>
            <a:pPr marL="800100" lvl="2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600" dirty="0" smtClean="0">
                <a:solidFill>
                  <a:srgbClr val="264D74"/>
                </a:solidFill>
                <a:latin typeface="Verdana" pitchFamily="34" charset="0"/>
              </a:rPr>
              <a:t>Public </a:t>
            </a:r>
            <a:r>
              <a:rPr lang="en-US" sz="1600" dirty="0">
                <a:solidFill>
                  <a:srgbClr val="264D74"/>
                </a:solidFill>
                <a:latin typeface="Verdana" pitchFamily="34" charset="0"/>
              </a:rPr>
              <a:t>consultation on Auctions Rules</a:t>
            </a:r>
          </a:p>
          <a:p>
            <a:pPr marL="800100" lvl="2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600" dirty="0" smtClean="0">
                <a:solidFill>
                  <a:srgbClr val="264D74"/>
                </a:solidFill>
                <a:latin typeface="Verdana" pitchFamily="34" charset="0"/>
              </a:rPr>
              <a:t>NRAs</a:t>
            </a:r>
            <a:r>
              <a:rPr lang="en-US" sz="1600" dirty="0">
                <a:solidFill>
                  <a:srgbClr val="264D74"/>
                </a:solidFill>
                <a:latin typeface="Verdana" pitchFamily="34" charset="0"/>
              </a:rPr>
              <a:t>’ approval </a:t>
            </a:r>
          </a:p>
          <a:p>
            <a:pPr marL="342900" lvl="1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600" dirty="0" smtClean="0">
                <a:solidFill>
                  <a:srgbClr val="264D74"/>
                </a:solidFill>
                <a:latin typeface="Verdana" pitchFamily="34" charset="0"/>
              </a:rPr>
              <a:t>IT </a:t>
            </a:r>
            <a:r>
              <a:rPr lang="en-US" sz="1600" dirty="0">
                <a:solidFill>
                  <a:srgbClr val="264D74"/>
                </a:solidFill>
                <a:latin typeface="Verdana" pitchFamily="34" charset="0"/>
              </a:rPr>
              <a:t>system </a:t>
            </a:r>
            <a:r>
              <a:rPr lang="en-US" sz="1600" dirty="0" smtClean="0">
                <a:solidFill>
                  <a:srgbClr val="264D74"/>
                </a:solidFill>
                <a:latin typeface="Verdana" pitchFamily="34" charset="0"/>
              </a:rPr>
              <a:t>tests? (to </a:t>
            </a:r>
            <a:r>
              <a:rPr lang="en-US" sz="1600" dirty="0">
                <a:solidFill>
                  <a:srgbClr val="264D74"/>
                </a:solidFill>
                <a:latin typeface="Verdana" pitchFamily="34" charset="0"/>
              </a:rPr>
              <a:t>be conducted by TSOs &amp; </a:t>
            </a:r>
            <a:r>
              <a:rPr lang="en-US" sz="1600" dirty="0" smtClean="0">
                <a:solidFill>
                  <a:srgbClr val="264D74"/>
                </a:solidFill>
                <a:latin typeface="Verdana" pitchFamily="34" charset="0"/>
              </a:rPr>
              <a:t>CASC)</a:t>
            </a:r>
            <a:endParaRPr lang="en-US" sz="1600" dirty="0">
              <a:solidFill>
                <a:srgbClr val="264D74"/>
              </a:solidFill>
              <a:latin typeface="Verdana" pitchFamily="34" charset="0"/>
            </a:endParaRPr>
          </a:p>
          <a:p>
            <a:pPr marL="342900" lvl="1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600" dirty="0">
                <a:solidFill>
                  <a:srgbClr val="264D74"/>
                </a:solidFill>
                <a:latin typeface="Verdana" pitchFamily="34" charset="0"/>
              </a:rPr>
              <a:t>Go-live for the </a:t>
            </a:r>
            <a:r>
              <a:rPr lang="en-US" sz="1600" dirty="0" smtClean="0">
                <a:solidFill>
                  <a:srgbClr val="264D74"/>
                </a:solidFill>
                <a:latin typeface="Verdana" pitchFamily="34" charset="0"/>
              </a:rPr>
              <a:t>project?</a:t>
            </a:r>
            <a:endParaRPr lang="en-US" sz="1600" dirty="0">
              <a:solidFill>
                <a:srgbClr val="264D74"/>
              </a:solidFill>
              <a:latin typeface="Verdana" pitchFamily="34" charset="0"/>
            </a:endParaRPr>
          </a:p>
        </p:txBody>
      </p:sp>
      <p:sp>
        <p:nvSpPr>
          <p:cNvPr id="24579" name="Footer Placeholder 3"/>
          <p:cNvSpPr txBox="1">
            <a:spLocks/>
          </p:cNvSpPr>
          <p:nvPr/>
        </p:nvSpPr>
        <p:spPr bwMode="auto">
          <a:xfrm>
            <a:off x="2306638" y="28575"/>
            <a:ext cx="668813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/>
            <a:r>
              <a:rPr lang="en-GB" b="1">
                <a:solidFill>
                  <a:schemeClr val="bg1"/>
                </a:solidFill>
                <a:latin typeface="Verdana" pitchFamily="34" charset="0"/>
              </a:rPr>
              <a:t>IFE: </a:t>
            </a:r>
            <a:r>
              <a:rPr lang="en-US" b="1">
                <a:solidFill>
                  <a:schemeClr val="bg1"/>
                </a:solidFill>
                <a:latin typeface="Verdana" pitchFamily="34" charset="0"/>
              </a:rPr>
              <a:t>Preparation of transfer of long term auctions to CASC.EU</a:t>
            </a:r>
          </a:p>
        </p:txBody>
      </p:sp>
      <p:sp>
        <p:nvSpPr>
          <p:cNvPr id="24580" name="Rectangle 2"/>
          <p:cNvSpPr txBox="1">
            <a:spLocks noChangeArrowheads="1"/>
          </p:cNvSpPr>
          <p:nvPr/>
        </p:nvSpPr>
        <p:spPr bwMode="auto">
          <a:xfrm>
            <a:off x="447675" y="4211638"/>
            <a:ext cx="82296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de-DE" sz="1600" b="1">
              <a:solidFill>
                <a:srgbClr val="005BA1"/>
              </a:solidFill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8"/>
          <p:cNvSpPr txBox="1">
            <a:spLocks noChangeArrowheads="1"/>
          </p:cNvSpPr>
          <p:nvPr/>
        </p:nvSpPr>
        <p:spPr bwMode="auto">
          <a:xfrm>
            <a:off x="269875" y="861237"/>
            <a:ext cx="8724900" cy="5384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1" indent="-342900">
              <a:lnSpc>
                <a:spcPct val="90000"/>
              </a:lnSpc>
              <a:spcAft>
                <a:spcPts val="900"/>
              </a:spcAft>
              <a:buClr>
                <a:srgbClr val="264D74"/>
              </a:buClr>
              <a:buSzPct val="90000"/>
            </a:pPr>
            <a:r>
              <a:rPr lang="en-US" sz="1600" b="1" dirty="0" smtClean="0">
                <a:solidFill>
                  <a:srgbClr val="005BA1"/>
                </a:solidFill>
                <a:latin typeface="Verdana" pitchFamily="34" charset="0"/>
                <a:ea typeface="ＭＳ Ｐゴシック" pitchFamily="34" charset="-128"/>
              </a:rPr>
              <a:t>Last meeting of the Technical committee of the MIBEL Regulators Council was held on February 5</a:t>
            </a:r>
            <a:r>
              <a:rPr lang="en-US" sz="1600" b="1" baseline="30000" dirty="0" smtClean="0">
                <a:solidFill>
                  <a:srgbClr val="005BA1"/>
                </a:solidFill>
                <a:latin typeface="Verdana" pitchFamily="34" charset="0"/>
                <a:ea typeface="ＭＳ Ｐゴシック" pitchFamily="34" charset="-128"/>
              </a:rPr>
              <a:t>th</a:t>
            </a:r>
            <a:r>
              <a:rPr lang="en-US" sz="1600" b="1" dirty="0" smtClean="0">
                <a:solidFill>
                  <a:srgbClr val="005BA1"/>
                </a:solidFill>
                <a:latin typeface="Verdana" pitchFamily="34" charset="0"/>
                <a:ea typeface="ＭＳ Ｐゴシック" pitchFamily="34" charset="-128"/>
              </a:rPr>
              <a:t>,2013</a:t>
            </a:r>
            <a:endParaRPr lang="en-US" sz="1600" b="1" dirty="0">
              <a:solidFill>
                <a:srgbClr val="005BA1"/>
              </a:solidFill>
              <a:latin typeface="Verdana" pitchFamily="34" charset="0"/>
              <a:ea typeface="ＭＳ Ｐゴシック" pitchFamily="34" charset="-128"/>
            </a:endParaRPr>
          </a:p>
          <a:p>
            <a:pPr marL="342900" lvl="1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500" dirty="0" smtClean="0">
                <a:solidFill>
                  <a:srgbClr val="264D74"/>
                </a:solidFill>
                <a:latin typeface="Verdana" pitchFamily="34" charset="0"/>
              </a:rPr>
              <a:t>Iberian TSOs:</a:t>
            </a:r>
          </a:p>
          <a:p>
            <a:pPr marL="800100" lvl="2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500" dirty="0" smtClean="0">
                <a:solidFill>
                  <a:srgbClr val="264D74"/>
                </a:solidFill>
                <a:latin typeface="Verdana" pitchFamily="34" charset="0"/>
              </a:rPr>
              <a:t>Reported that CASC.EU </a:t>
            </a:r>
            <a:r>
              <a:rPr lang="en-US" sz="1500" dirty="0">
                <a:solidFill>
                  <a:srgbClr val="264D74"/>
                </a:solidFill>
                <a:latin typeface="Verdana" pitchFamily="34" charset="0"/>
              </a:rPr>
              <a:t>provided Iberian TSOs with the information regarding the expected costs of a extension of the mechanism to </a:t>
            </a:r>
            <a:r>
              <a:rPr lang="en-US" sz="1500" dirty="0" smtClean="0">
                <a:solidFill>
                  <a:srgbClr val="264D74"/>
                </a:solidFill>
                <a:latin typeface="Verdana" pitchFamily="34" charset="0"/>
              </a:rPr>
              <a:t>IPE</a:t>
            </a:r>
          </a:p>
          <a:p>
            <a:pPr marL="1257300" lvl="3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400" dirty="0" smtClean="0">
                <a:solidFill>
                  <a:srgbClr val="264D74"/>
                </a:solidFill>
                <a:latin typeface="Verdana" pitchFamily="34" charset="0"/>
              </a:rPr>
              <a:t>It was also reported that CASC.EU is not yet entitle to give an estimation of cost for the possible implementation of FTR on the IPE (MIFID 2)</a:t>
            </a:r>
            <a:endParaRPr lang="en-US" sz="1400" dirty="0">
              <a:solidFill>
                <a:srgbClr val="264D74"/>
              </a:solidFill>
              <a:latin typeface="Verdana" pitchFamily="34" charset="0"/>
            </a:endParaRPr>
          </a:p>
          <a:p>
            <a:pPr marL="800100" lvl="2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500" dirty="0" smtClean="0">
                <a:solidFill>
                  <a:srgbClr val="264D74"/>
                </a:solidFill>
                <a:latin typeface="Verdana" pitchFamily="34" charset="0"/>
              </a:rPr>
              <a:t>Compromised to send a </a:t>
            </a:r>
            <a:r>
              <a:rPr lang="en-US" sz="1500" dirty="0">
                <a:solidFill>
                  <a:srgbClr val="264D74"/>
                </a:solidFill>
                <a:latin typeface="Verdana" pitchFamily="34" charset="0"/>
              </a:rPr>
              <a:t>request </a:t>
            </a:r>
            <a:r>
              <a:rPr lang="en-US" sz="1500" dirty="0" smtClean="0">
                <a:solidFill>
                  <a:srgbClr val="264D74"/>
                </a:solidFill>
                <a:latin typeface="Verdana" pitchFamily="34" charset="0"/>
              </a:rPr>
              <a:t>for a comfort </a:t>
            </a:r>
            <a:r>
              <a:rPr lang="en-US" sz="1500" dirty="0">
                <a:solidFill>
                  <a:srgbClr val="264D74"/>
                </a:solidFill>
                <a:latin typeface="Verdana" pitchFamily="34" charset="0"/>
              </a:rPr>
              <a:t>letter to CNE and </a:t>
            </a:r>
            <a:r>
              <a:rPr lang="en-US" sz="1500" dirty="0" smtClean="0">
                <a:solidFill>
                  <a:srgbClr val="264D74"/>
                </a:solidFill>
                <a:latin typeface="Verdana" pitchFamily="34" charset="0"/>
              </a:rPr>
              <a:t>ERSE at the end of February.</a:t>
            </a:r>
            <a:endParaRPr lang="en-US" sz="1500" dirty="0">
              <a:solidFill>
                <a:srgbClr val="264D74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endParaRPr lang="en-GB" sz="1600" b="1" dirty="0">
              <a:solidFill>
                <a:srgbClr val="005BA1"/>
              </a:solidFill>
              <a:latin typeface="Verdana" pitchFamily="34" charset="0"/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endParaRPr lang="en-GB" sz="1600" b="1" dirty="0">
              <a:solidFill>
                <a:srgbClr val="005BA1"/>
              </a:solidFill>
              <a:latin typeface="Verdana" pitchFamily="34" charset="0"/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GB" sz="1600" b="1" dirty="0">
                <a:solidFill>
                  <a:srgbClr val="005BA1"/>
                </a:solidFill>
                <a:latin typeface="Verdana" pitchFamily="34" charset="0"/>
                <a:ea typeface="ＭＳ Ｐゴシック" pitchFamily="34" charset="-128"/>
              </a:rPr>
              <a:t>Next steps for IPE</a:t>
            </a:r>
          </a:p>
          <a:p>
            <a:pPr marL="342900" lvl="1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500" dirty="0" smtClean="0">
                <a:solidFill>
                  <a:srgbClr val="264D74"/>
                </a:solidFill>
                <a:latin typeface="Verdana" pitchFamily="34" charset="0"/>
              </a:rPr>
              <a:t>NRAs: Evaluation </a:t>
            </a:r>
            <a:r>
              <a:rPr lang="en-US" sz="1500" dirty="0">
                <a:solidFill>
                  <a:srgbClr val="264D74"/>
                </a:solidFill>
                <a:latin typeface="Verdana" pitchFamily="34" charset="0"/>
              </a:rPr>
              <a:t>of information provided by Iberian TSOs and issuance of the corresponding letter of comfort to the project</a:t>
            </a:r>
            <a:r>
              <a:rPr lang="en-US" sz="1500" dirty="0" smtClean="0">
                <a:solidFill>
                  <a:srgbClr val="264D74"/>
                </a:solidFill>
                <a:latin typeface="Verdana" pitchFamily="34" charset="0"/>
              </a:rPr>
              <a:t>.</a:t>
            </a:r>
            <a:endParaRPr lang="en-US" sz="1500" dirty="0">
              <a:solidFill>
                <a:srgbClr val="264D74"/>
              </a:solidFill>
              <a:latin typeface="Verdana" pitchFamily="34" charset="0"/>
            </a:endParaRPr>
          </a:p>
          <a:p>
            <a:pPr marL="342900" lvl="1" indent="-342900">
              <a:lnSpc>
                <a:spcPts val="2500"/>
              </a:lnSpc>
              <a:buClr>
                <a:srgbClr val="264D74"/>
              </a:buClr>
              <a:buSzPct val="90000"/>
              <a:buFont typeface="Wingdings 3" pitchFamily="18" charset="2"/>
              <a:buChar char="u"/>
            </a:pPr>
            <a:r>
              <a:rPr lang="en-US" sz="1500" dirty="0">
                <a:solidFill>
                  <a:srgbClr val="264D74"/>
                </a:solidFill>
                <a:latin typeface="Verdana" pitchFamily="34" charset="0"/>
              </a:rPr>
              <a:t>Meanwhile, knowing that CASC.EU stated not be able to provide a solution for IPE covering all the second half 2013, the MIBEL Regulatory Council is working in a solution for </a:t>
            </a:r>
            <a:r>
              <a:rPr lang="en-US" sz="1500" dirty="0" err="1">
                <a:solidFill>
                  <a:srgbClr val="264D74"/>
                </a:solidFill>
                <a:latin typeface="Verdana" pitchFamily="34" charset="0"/>
              </a:rPr>
              <a:t>overpassing</a:t>
            </a:r>
            <a:r>
              <a:rPr lang="en-US" sz="1500" dirty="0">
                <a:solidFill>
                  <a:srgbClr val="264D74"/>
                </a:solidFill>
                <a:latin typeface="Verdana" pitchFamily="34" charset="0"/>
              </a:rPr>
              <a:t> this difficulty</a:t>
            </a:r>
          </a:p>
          <a:p>
            <a:pPr>
              <a:lnSpc>
                <a:spcPct val="90000"/>
              </a:lnSpc>
            </a:pPr>
            <a:endParaRPr lang="de-DE" sz="1600" b="1" dirty="0">
              <a:solidFill>
                <a:srgbClr val="005BA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5603" name="Rectangle 2"/>
          <p:cNvSpPr txBox="1">
            <a:spLocks noChangeArrowheads="1"/>
          </p:cNvSpPr>
          <p:nvPr/>
        </p:nvSpPr>
        <p:spPr bwMode="auto">
          <a:xfrm>
            <a:off x="447675" y="4211638"/>
            <a:ext cx="82296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de-DE" sz="1600" b="1">
              <a:solidFill>
                <a:srgbClr val="005BA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5604" name="Footer Placeholder 3"/>
          <p:cNvSpPr txBox="1">
            <a:spLocks/>
          </p:cNvSpPr>
          <p:nvPr/>
        </p:nvSpPr>
        <p:spPr bwMode="auto">
          <a:xfrm>
            <a:off x="2306638" y="28575"/>
            <a:ext cx="668813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/>
            <a:r>
              <a:rPr lang="en-GB" b="1">
                <a:solidFill>
                  <a:schemeClr val="bg1"/>
                </a:solidFill>
                <a:latin typeface="Verdana" pitchFamily="34" charset="0"/>
              </a:rPr>
              <a:t>IPE: Planning for launching a long term coordinated product</a:t>
            </a:r>
            <a:endParaRPr lang="es-ES" b="1">
              <a:solidFill>
                <a:schemeClr val="bg1"/>
              </a:solidFill>
              <a:latin typeface="Verdana" pitchFamily="34" charset="0"/>
            </a:endParaRPr>
          </a:p>
          <a:p>
            <a:endParaRPr lang="en-US" b="1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asellaDiTesto 5"/>
          <p:cNvSpPr txBox="1">
            <a:spLocks noChangeArrowheads="1"/>
          </p:cNvSpPr>
          <p:nvPr/>
        </p:nvSpPr>
        <p:spPr bwMode="auto">
          <a:xfrm>
            <a:off x="1262063" y="1452563"/>
            <a:ext cx="66230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7200">
                <a:solidFill>
                  <a:schemeClr val="bg1"/>
                </a:solidFill>
                <a:latin typeface="Verdana" pitchFamily="34" charset="0"/>
              </a:rPr>
              <a:t>Thank you for your attention</a:t>
            </a:r>
          </a:p>
        </p:txBody>
      </p:sp>
      <p:sp>
        <p:nvSpPr>
          <p:cNvPr id="2052" name="Content Placeholder 6"/>
          <p:cNvSpPr>
            <a:spLocks/>
          </p:cNvSpPr>
          <p:nvPr/>
        </p:nvSpPr>
        <p:spPr bwMode="auto">
          <a:xfrm>
            <a:off x="250825" y="765175"/>
            <a:ext cx="8447088" cy="50974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444500" indent="-444500" algn="ctr">
              <a:buClr>
                <a:srgbClr val="005BAB"/>
              </a:buClr>
              <a:buSzPct val="400000"/>
              <a:buFont typeface="Trebuchet MS" pitchFamily="34" charset="0"/>
              <a:buNone/>
            </a:pPr>
            <a:endParaRPr lang="en-GB" sz="2800">
              <a:latin typeface="Verdana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1473200" y="1474788"/>
            <a:ext cx="61436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r>
              <a:rPr lang="en-GB" sz="2800" b="1" dirty="0">
                <a:solidFill>
                  <a:schemeClr val="accent6"/>
                </a:solidFill>
                <a:latin typeface="+mj-lt"/>
                <a:cs typeface="+mn-cs"/>
              </a:rPr>
              <a:t>Thank you for your attention!</a:t>
            </a:r>
          </a:p>
        </p:txBody>
      </p:sp>
      <p:sp>
        <p:nvSpPr>
          <p:cNvPr id="9" name="Segnaposto contenuto 3"/>
          <p:cNvSpPr txBox="1">
            <a:spLocks/>
          </p:cNvSpPr>
          <p:nvPr/>
        </p:nvSpPr>
        <p:spPr>
          <a:xfrm>
            <a:off x="1692275" y="5516563"/>
            <a:ext cx="5565775" cy="969962"/>
          </a:xfrm>
          <a:prstGeom prst="rect">
            <a:avLst/>
          </a:prstGeom>
        </p:spPr>
        <p:txBody>
          <a:bodyPr/>
          <a:lstStyle>
            <a:lvl1pPr marL="444500" indent="-4445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400000"/>
              <a:buFont typeface="Trebuchet MS" pitchFamily="34" charset="0"/>
              <a:buChar char="."/>
              <a:defRPr sz="28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1pPr>
            <a:lvl2pPr marL="998538" indent="-3683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25000"/>
              <a:buFont typeface="Trebuchet MS" pitchFamily="34" charset="0"/>
              <a:buChar char="»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406525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81451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25000"/>
              <a:buFont typeface="Arial" charset="0"/>
              <a:buChar char="­"/>
              <a:defRPr sz="22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2225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6797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31369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5941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40513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Trebuchet MS" pitchFamily="34" charset="0"/>
              <a:buNone/>
              <a:defRPr/>
            </a:pPr>
            <a:endParaRPr lang="en-GB" dirty="0" smtClean="0">
              <a:solidFill>
                <a:schemeClr val="accent6"/>
              </a:solidFill>
              <a:ea typeface="ＭＳ Ｐゴシック" charset="-128"/>
            </a:endParaRPr>
          </a:p>
        </p:txBody>
      </p:sp>
      <p:grpSp>
        <p:nvGrpSpPr>
          <p:cNvPr id="2055" name="14 Grupo"/>
          <p:cNvGrpSpPr>
            <a:grpSpLocks/>
          </p:cNvGrpSpPr>
          <p:nvPr/>
        </p:nvGrpSpPr>
        <p:grpSpPr bwMode="auto">
          <a:xfrm>
            <a:off x="2063750" y="2908300"/>
            <a:ext cx="5040313" cy="1008063"/>
            <a:chOff x="3389313" y="115888"/>
            <a:chExt cx="5040312" cy="1008062"/>
          </a:xfrm>
        </p:grpSpPr>
        <p:grpSp>
          <p:nvGrpSpPr>
            <p:cNvPr id="2056" name="Group 5"/>
            <p:cNvGrpSpPr>
              <a:grpSpLocks/>
            </p:cNvGrpSpPr>
            <p:nvPr/>
          </p:nvGrpSpPr>
          <p:grpSpPr bwMode="auto">
            <a:xfrm>
              <a:off x="3389313" y="115888"/>
              <a:ext cx="5040312" cy="1008062"/>
              <a:chOff x="1837" y="119"/>
              <a:chExt cx="3175" cy="635"/>
            </a:xfrm>
          </p:grpSpPr>
          <p:sp>
            <p:nvSpPr>
              <p:cNvPr id="2058" name="Rectangle 6"/>
              <p:cNvSpPr>
                <a:spLocks noChangeArrowheads="1"/>
              </p:cNvSpPr>
              <p:nvPr/>
            </p:nvSpPr>
            <p:spPr bwMode="auto">
              <a:xfrm>
                <a:off x="1837" y="119"/>
                <a:ext cx="3175" cy="63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Verdana" pitchFamily="34" charset="0"/>
                </a:endParaRPr>
              </a:p>
            </p:txBody>
          </p:sp>
          <p:graphicFrame>
            <p:nvGraphicFramePr>
              <p:cNvPr id="2050" name="Object 7"/>
              <p:cNvGraphicFramePr>
                <a:graphicFrameLocks noChangeAspect="1"/>
              </p:cNvGraphicFramePr>
              <p:nvPr/>
            </p:nvGraphicFramePr>
            <p:xfrm>
              <a:off x="1837" y="181"/>
              <a:ext cx="816" cy="543"/>
            </p:xfrm>
            <a:graphic>
              <a:graphicData uri="http://schemas.openxmlformats.org/presentationml/2006/ole">
                <p:oleObj spid="_x0000_s2050" name="Imagen" r:id="rId4" imgW="2161440" imgH="1438920" progId="Word.Picture.8">
                  <p:embed/>
                </p:oleObj>
              </a:graphicData>
            </a:graphic>
          </p:graphicFrame>
          <p:pic>
            <p:nvPicPr>
              <p:cNvPr id="2059" name="Picture 9"/>
              <p:cNvPicPr>
                <a:picLocks noChangeAspect="1" noChangeArrowheads="1"/>
              </p:cNvPicPr>
              <p:nvPr/>
            </p:nvPicPr>
            <p:blipFill>
              <a:blip r:embed="rId5"/>
              <a:srcRect l="12791" t="36816" r="59598" b="46162"/>
              <a:stretch>
                <a:fillRect/>
              </a:stretch>
            </p:blipFill>
            <p:spPr bwMode="auto">
              <a:xfrm>
                <a:off x="2835" y="229"/>
                <a:ext cx="978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57" name="Picture 1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905625" y="285750"/>
              <a:ext cx="1304925" cy="733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82DBF3D393D41A7C77A9F20DB98FF" ma:contentTypeVersion="20" ma:contentTypeDescription="Create a new document." ma:contentTypeScope="" ma:versionID="c60705fc03b3e37c691a89aba64b872d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ACER-2015-01642</_dlc_DocId>
    <_dlc_DocIdUrl xmlns="985daa2e-53d8-4475-82b8-9c7d25324e34">
      <Url>https://extranet.acer.europa.eu/en/Electricity/Regional_initiatives/Meetings/SWE%20IG%20Meeting/_layouts/DocIdRedir.aspx?ID=ACER-2015-01642</Url>
      <Description>ACER-2015-01642</Description>
    </_dlc_DocIdUrl>
    <ACER_Abstract xmlns="985daa2e-53d8-4475-82b8-9c7d25324e34" xsi:nil="true"/>
  </documentManagement>
</p:properties>
</file>

<file path=customXml/itemProps1.xml><?xml version="1.0" encoding="utf-8"?>
<ds:datastoreItem xmlns:ds="http://schemas.openxmlformats.org/officeDocument/2006/customXml" ds:itemID="{39BBBE97-66E7-41F5-AACC-E11693A908EF}"/>
</file>

<file path=customXml/itemProps2.xml><?xml version="1.0" encoding="utf-8"?>
<ds:datastoreItem xmlns:ds="http://schemas.openxmlformats.org/officeDocument/2006/customXml" ds:itemID="{A1BE0452-BB93-4F5B-9873-8C5CE8CF8F8B}"/>
</file>

<file path=customXml/itemProps3.xml><?xml version="1.0" encoding="utf-8"?>
<ds:datastoreItem xmlns:ds="http://schemas.openxmlformats.org/officeDocument/2006/customXml" ds:itemID="{7D1FD17A-45E2-4C98-92D7-41243A8F1EA6}"/>
</file>

<file path=customXml/itemProps4.xml><?xml version="1.0" encoding="utf-8"?>
<ds:datastoreItem xmlns:ds="http://schemas.openxmlformats.org/officeDocument/2006/customXml" ds:itemID="{35BE72F1-3E58-4FF0-8D44-38F1D5183D0E}"/>
</file>

<file path=docProps/app.xml><?xml version="1.0" encoding="utf-8"?>
<Properties xmlns="http://schemas.openxmlformats.org/officeDocument/2006/extended-properties" xmlns:vt="http://schemas.openxmlformats.org/officeDocument/2006/docPropsVTypes">
  <Template>ACER new presentation template</Template>
  <TotalTime>4948</TotalTime>
  <Words>312</Words>
  <Application>Microsoft Office PowerPoint</Application>
  <PresentationFormat>Presentación en pantalla (4:3)</PresentationFormat>
  <Paragraphs>34</Paragraphs>
  <Slides>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4" baseType="lpstr">
      <vt:lpstr>Arial</vt:lpstr>
      <vt:lpstr>Verdana</vt:lpstr>
      <vt:lpstr>ＭＳ Ｐゴシック</vt:lpstr>
      <vt:lpstr>Trebuchet MS</vt:lpstr>
      <vt:lpstr>Calibri</vt:lpstr>
      <vt:lpstr>Wingdings 3</vt:lpstr>
      <vt:lpstr>ACER new presentation template</vt:lpstr>
      <vt:lpstr>Custom Design</vt:lpstr>
      <vt:lpstr>Office Theme</vt:lpstr>
      <vt:lpstr>Imagen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ACER%20new%20template</dc:title>
  <dc:creator>Claire CAMUS (ACER)</dc:creator>
  <cp:lastModifiedBy>pvc</cp:lastModifiedBy>
  <cp:revision>408</cp:revision>
  <cp:lastPrinted>2012-09-12T16:05:20Z</cp:lastPrinted>
  <dcterms:created xsi:type="dcterms:W3CDTF">2011-11-28T15:46:36Z</dcterms:created>
  <dcterms:modified xsi:type="dcterms:W3CDTF">2013-02-27T16:22:09Z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0x010100C4182DBF3D393D41A7C77A9F20DB98FF</vt:lpwstr>
  </property>
  <property fmtid="{D5CDD505-2E9C-101B-9397-08002B2CF9AE}" pid="3" name="Classification">
    <vt:lpwstr>Unclassified</vt:lpwstr>
  </property>
  <property fmtid="{D5CDD505-2E9C-101B-9397-08002B2CF9AE}" pid="4" name="_Status">
    <vt:lpwstr>Draft</vt:lpwstr>
  </property>
  <property fmtid="{D5CDD505-2E9C-101B-9397-08002B2CF9AE}" pid="5" name=":">
    <vt:lpwstr/>
  </property>
  <property fmtid="{D5CDD505-2E9C-101B-9397-08002B2CF9AE}" pid="6" name="::">
    <vt:lpwstr>-Main Document</vt:lpwstr>
  </property>
  <property fmtid="{D5CDD505-2E9C-101B-9397-08002B2CF9AE}" pid="7" name="Descriptor">
    <vt:lpwstr/>
  </property>
  <property fmtid="{D5CDD505-2E9C-101B-9397-08002B2CF9AE}" pid="8" name="Organisation">
    <vt:lpwstr>Choose an Organisation</vt:lpwstr>
  </property>
  <property fmtid="{D5CDD505-2E9C-101B-9397-08002B2CF9AE}" pid="9" name="_dlc_DocIdItemGuid">
    <vt:lpwstr>c11c483e-0742-4978-ab25-feb75eeff8d9</vt:lpwstr>
  </property>
</Properties>
</file>