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notesMasterIdLst>
    <p:notesMasterId r:id="rId10"/>
  </p:notesMasterIdLst>
  <p:handoutMasterIdLst>
    <p:handoutMasterId r:id="rId11"/>
  </p:handoutMasterIdLst>
  <p:sldIdLst>
    <p:sldId id="279" r:id="rId2"/>
    <p:sldId id="257" r:id="rId3"/>
    <p:sldId id="281" r:id="rId4"/>
    <p:sldId id="282" r:id="rId5"/>
    <p:sldId id="283" r:id="rId6"/>
    <p:sldId id="284" r:id="rId7"/>
    <p:sldId id="285" r:id="rId8"/>
    <p:sldId id="266" r:id="rId9"/>
  </p:sldIdLst>
  <p:sldSz cx="9144000" cy="5715000" type="screen16x1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283583"/>
    <a:srgbClr val="0000B7"/>
    <a:srgbClr val="20266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94636" autoAdjust="0"/>
  </p:normalViewPr>
  <p:slideViewPr>
    <p:cSldViewPr snapToGrid="0" snapToObjects="1">
      <p:cViewPr>
        <p:scale>
          <a:sx n="100" d="100"/>
          <a:sy n="100" d="100"/>
        </p:scale>
        <p:origin x="-1008" y="-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6BE80-E66C-BB46-90D1-FE9D99B2E35A}" type="datetimeFigureOut">
              <a:rPr lang="de-DE" smtClean="0"/>
              <a:pPr/>
              <a:t>17.11.2015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846E6-6333-4843-BF3D-185D67688E9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23667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BF6BD-1F1E-ED41-84F6-A5ABFF04C4A5}" type="datetimeFigureOut">
              <a:rPr lang="de-DE" smtClean="0"/>
              <a:pPr/>
              <a:t>17.11.2015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8D9FA-CB4E-7B47-90B7-3478B748FF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341165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855133"/>
            <a:ext cx="9144000" cy="4447117"/>
          </a:xfrm>
        </p:spPr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insert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4565650" y="3763433"/>
            <a:ext cx="4578350" cy="806450"/>
          </a:xfrm>
          <a:solidFill>
            <a:schemeClr val="bg2"/>
          </a:solidFill>
        </p:spPr>
        <p:txBody>
          <a:bodyPr lIns="252000" rIns="252000"/>
          <a:lstStyle>
            <a:lvl1pPr marL="0" indent="0" algn="l">
              <a:buNone/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 dirty="0"/>
          </a:p>
        </p:txBody>
      </p:sp>
      <p:sp>
        <p:nvSpPr>
          <p:cNvPr id="10" name="Titel 6"/>
          <p:cNvSpPr>
            <a:spLocks noGrp="1"/>
          </p:cNvSpPr>
          <p:nvPr>
            <p:ph type="title"/>
          </p:nvPr>
        </p:nvSpPr>
        <p:spPr>
          <a:xfrm>
            <a:off x="4565650" y="2734732"/>
            <a:ext cx="4578350" cy="1037167"/>
          </a:xfrm>
          <a:solidFill>
            <a:schemeClr val="bg2"/>
          </a:solidFill>
        </p:spPr>
        <p:txBody>
          <a:bodyPr lIns="252000" rIns="252000" anchor="b"/>
          <a:lstStyle>
            <a:lvl1pPr algn="l">
              <a:defRPr sz="2800"/>
            </a:lvl1pPr>
          </a:lstStyle>
          <a:p>
            <a:r>
              <a:rPr lang="de-AT" smtClean="0"/>
              <a:t>Mastertitelformat bearbeiten</a:t>
            </a:r>
            <a:endParaRPr lang="de-DE" dirty="0"/>
          </a:p>
        </p:txBody>
      </p:sp>
      <p:pic>
        <p:nvPicPr>
          <p:cNvPr id="14" name="Bild 13" descr="Energy-Community_logo_sRGB_3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867" y="147517"/>
            <a:ext cx="1861966" cy="521351"/>
          </a:xfrm>
          <a:prstGeom prst="rect">
            <a:avLst/>
          </a:prstGeom>
        </p:spPr>
      </p:pic>
      <p:sp>
        <p:nvSpPr>
          <p:cNvPr id="15" name="Titel 6"/>
          <p:cNvSpPr txBox="1">
            <a:spLocks/>
          </p:cNvSpPr>
          <p:nvPr/>
        </p:nvSpPr>
        <p:spPr>
          <a:xfrm>
            <a:off x="5827183" y="-1"/>
            <a:ext cx="3249084" cy="668869"/>
          </a:xfrm>
          <a:prstGeom prst="rect">
            <a:avLst/>
          </a:prstGeom>
          <a:solidFill>
            <a:schemeClr val="bg2"/>
          </a:solidFill>
        </p:spPr>
        <p:txBody>
          <a:bodyPr vert="horz" lIns="252000" tIns="45720" rIns="25200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i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4732162" y="4123263"/>
            <a:ext cx="4005438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7525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855133"/>
            <a:ext cx="9144000" cy="4447117"/>
          </a:xfrm>
        </p:spPr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insert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endParaRPr lang="de-DE" dirty="0"/>
          </a:p>
        </p:txBody>
      </p:sp>
      <p:sp>
        <p:nvSpPr>
          <p:cNvPr id="9" name="Untertitel 2"/>
          <p:cNvSpPr>
            <a:spLocks noGrp="1"/>
          </p:cNvSpPr>
          <p:nvPr>
            <p:ph type="subTitle" idx="1"/>
          </p:nvPr>
        </p:nvSpPr>
        <p:spPr>
          <a:xfrm>
            <a:off x="4565650" y="3763433"/>
            <a:ext cx="4578350" cy="806450"/>
          </a:xfrm>
          <a:solidFill>
            <a:schemeClr val="bg2"/>
          </a:solidFill>
        </p:spPr>
        <p:txBody>
          <a:bodyPr lIns="252000" rIns="252000"/>
          <a:lstStyle>
            <a:lvl1pPr marL="0" indent="0" algn="l">
              <a:buNone/>
              <a:defRPr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 dirty="0"/>
          </a:p>
        </p:txBody>
      </p:sp>
      <p:sp>
        <p:nvSpPr>
          <p:cNvPr id="10" name="Titel 6"/>
          <p:cNvSpPr>
            <a:spLocks noGrp="1"/>
          </p:cNvSpPr>
          <p:nvPr>
            <p:ph type="title"/>
          </p:nvPr>
        </p:nvSpPr>
        <p:spPr>
          <a:xfrm>
            <a:off x="4565650" y="2734732"/>
            <a:ext cx="4578350" cy="1037167"/>
          </a:xfrm>
          <a:solidFill>
            <a:schemeClr val="bg2"/>
          </a:solidFill>
        </p:spPr>
        <p:txBody>
          <a:bodyPr lIns="252000" rIns="252000" anchor="b"/>
          <a:lstStyle>
            <a:lvl1pPr algn="l">
              <a:defRPr sz="2800"/>
            </a:lvl1pPr>
          </a:lstStyle>
          <a:p>
            <a:r>
              <a:rPr lang="de-AT" smtClean="0"/>
              <a:t>Mastertitelformat bearbeiten</a:t>
            </a:r>
            <a:endParaRPr lang="de-DE" dirty="0"/>
          </a:p>
        </p:txBody>
      </p:sp>
      <p:pic>
        <p:nvPicPr>
          <p:cNvPr id="14" name="Bild 13" descr="Energy-Community_logo_sRGB_3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867" y="147517"/>
            <a:ext cx="1861966" cy="521351"/>
          </a:xfrm>
          <a:prstGeom prst="rect">
            <a:avLst/>
          </a:prstGeom>
        </p:spPr>
      </p:pic>
      <p:sp>
        <p:nvSpPr>
          <p:cNvPr id="15" name="Titel 6"/>
          <p:cNvSpPr txBox="1">
            <a:spLocks/>
          </p:cNvSpPr>
          <p:nvPr/>
        </p:nvSpPr>
        <p:spPr>
          <a:xfrm>
            <a:off x="5827183" y="-1"/>
            <a:ext cx="3249084" cy="668869"/>
          </a:xfrm>
          <a:prstGeom prst="rect">
            <a:avLst/>
          </a:prstGeom>
          <a:solidFill>
            <a:schemeClr val="bg2"/>
          </a:solidFill>
        </p:spPr>
        <p:txBody>
          <a:bodyPr vert="horz" lIns="252000" tIns="45720" rIns="25200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i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11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86945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6333067" cy="5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2200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3"/>
          </p:nvPr>
        </p:nvSpPr>
        <p:spPr>
          <a:xfrm>
            <a:off x="457200" y="1143001"/>
            <a:ext cx="8229600" cy="4131734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20000"/>
              </a:lnSpc>
              <a:spcBef>
                <a:spcPts val="984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700" b="1" i="1">
                <a:solidFill>
                  <a:schemeClr val="tx2"/>
                </a:solidFill>
              </a:defRPr>
            </a:lvl1pPr>
            <a:lvl2pPr marL="0" indent="0">
              <a:lnSpc>
                <a:spcPct val="120000"/>
              </a:lnSpc>
              <a:spcAft>
                <a:spcPts val="800"/>
              </a:spcAft>
              <a:buFont typeface="Arial"/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77800" indent="-177800">
              <a:lnSpc>
                <a:spcPct val="120000"/>
              </a:lnSpc>
              <a:spcAft>
                <a:spcPts val="800"/>
              </a:spcAft>
              <a:buFont typeface="Arial"/>
              <a:buChar char="•"/>
              <a:defRPr sz="17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647700" indent="-285750">
              <a:spcAft>
                <a:spcPts val="0"/>
              </a:spcAft>
              <a:buFont typeface="Symbol" charset="2"/>
              <a:buChar char="-"/>
              <a:defRPr/>
            </a:lvl4pPr>
            <a:lvl5pPr marL="895350" indent="-177800">
              <a:spcAft>
                <a:spcPts val="0"/>
              </a:spcAft>
              <a:buFont typeface="Symbol" charset="2"/>
              <a:buChar char="-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lnSpc>
                <a:spcPct val="120000"/>
              </a:lnSpc>
              <a:spcAft>
                <a:spcPts val="800"/>
              </a:spcAft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>
              <a:lnSpc>
                <a:spcPct val="120000"/>
              </a:lnSpc>
              <a:spcAft>
                <a:spcPts val="800"/>
              </a:spcAft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4642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Inhal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9600" y="1033588"/>
            <a:ext cx="5537200" cy="41310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20000"/>
              </a:lnSpc>
              <a:spcBef>
                <a:spcPts val="984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700" b="1" i="1">
                <a:solidFill>
                  <a:schemeClr val="tx2"/>
                </a:solidFill>
              </a:defRPr>
            </a:lvl1pPr>
            <a:lvl2pPr marL="0" indent="0">
              <a:lnSpc>
                <a:spcPct val="120000"/>
              </a:lnSpc>
              <a:spcAft>
                <a:spcPts val="800"/>
              </a:spcAft>
              <a:buFont typeface="Arial"/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77800" indent="-177800">
              <a:lnSpc>
                <a:spcPct val="120000"/>
              </a:lnSpc>
              <a:spcAft>
                <a:spcPts val="800"/>
              </a:spcAft>
              <a:buFont typeface="Arial"/>
              <a:buChar char="•"/>
              <a:defRPr sz="17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647700" indent="-285750">
              <a:spcAft>
                <a:spcPts val="0"/>
              </a:spcAft>
              <a:buFont typeface="Symbol" charset="2"/>
              <a:buChar char="-"/>
              <a:defRPr/>
            </a:lvl4pPr>
            <a:lvl5pPr marL="895350" indent="-177800">
              <a:spcAft>
                <a:spcPts val="0"/>
              </a:spcAft>
              <a:buFont typeface="Symbol" charset="2"/>
              <a:buChar char="-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lnSpc>
                <a:spcPct val="120000"/>
              </a:lnSpc>
              <a:spcAft>
                <a:spcPts val="800"/>
              </a:spcAft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>
              <a:lnSpc>
                <a:spcPct val="120000"/>
              </a:lnSpc>
              <a:spcAft>
                <a:spcPts val="800"/>
              </a:spcAft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Bildplatzhalter 2"/>
          <p:cNvSpPr>
            <a:spLocks noGrp="1"/>
          </p:cNvSpPr>
          <p:nvPr>
            <p:ph type="pic" idx="13" hasCustomPrompt="1"/>
          </p:nvPr>
        </p:nvSpPr>
        <p:spPr>
          <a:xfrm>
            <a:off x="0" y="846667"/>
            <a:ext cx="2861733" cy="445875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Insert </a:t>
            </a:r>
            <a:r>
              <a:rPr lang="de-DE" dirty="0" err="1" smtClean="0"/>
              <a:t>image</a:t>
            </a:r>
            <a:endParaRPr lang="de-DE" dirty="0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9400"/>
            <a:ext cx="6443133" cy="499533"/>
          </a:xfrm>
        </p:spPr>
        <p:txBody>
          <a:bodyPr/>
          <a:lstStyle>
            <a:lvl1pPr marL="0" algn="l" defTabSz="457200" rtl="0" eaLnBrk="1" latinLnBrk="0" hangingPunct="1">
              <a:spcBef>
                <a:spcPct val="0"/>
              </a:spcBef>
              <a:buNone/>
              <a:defRPr lang="de-DE" sz="2200" i="1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3028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104885"/>
            <a:ext cx="7772400" cy="1135063"/>
          </a:xfrm>
        </p:spPr>
        <p:txBody>
          <a:bodyPr anchor="t"/>
          <a:lstStyle>
            <a:lvl1pPr algn="l">
              <a:defRPr sz="3200" b="0" i="1" cap="none"/>
            </a:lvl1pPr>
          </a:lstStyle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1854729"/>
            <a:ext cx="7772400" cy="1250156"/>
          </a:xfrm>
        </p:spPr>
        <p:txBody>
          <a:bodyPr anchor="b"/>
          <a:lstStyle>
            <a:lvl1pPr marL="0" indent="0"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0831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Bild 68" descr="Energy-Community_logo_sRGB_3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867" y="147517"/>
            <a:ext cx="1861966" cy="521351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1" name="Freeform 40"/>
          <p:cNvSpPr>
            <a:spLocks noChangeArrowheads="1"/>
          </p:cNvSpPr>
          <p:nvPr/>
        </p:nvSpPr>
        <p:spPr bwMode="auto">
          <a:xfrm>
            <a:off x="8987091" y="4202776"/>
            <a:ext cx="169610" cy="328394"/>
          </a:xfrm>
          <a:custGeom>
            <a:avLst/>
            <a:gdLst>
              <a:gd name="T0" fmla="*/ 203 w 416"/>
              <a:gd name="T1" fmla="*/ 89 h 804"/>
              <a:gd name="T2" fmla="*/ 203 w 416"/>
              <a:gd name="T3" fmla="*/ 89 h 804"/>
              <a:gd name="T4" fmla="*/ 159 w 416"/>
              <a:gd name="T5" fmla="*/ 53 h 804"/>
              <a:gd name="T6" fmla="*/ 97 w 416"/>
              <a:gd name="T7" fmla="*/ 18 h 804"/>
              <a:gd name="T8" fmla="*/ 62 w 416"/>
              <a:gd name="T9" fmla="*/ 9 h 804"/>
              <a:gd name="T10" fmla="*/ 36 w 416"/>
              <a:gd name="T11" fmla="*/ 0 h 804"/>
              <a:gd name="T12" fmla="*/ 18 w 416"/>
              <a:gd name="T13" fmla="*/ 9 h 804"/>
              <a:gd name="T14" fmla="*/ 0 w 416"/>
              <a:gd name="T15" fmla="*/ 27 h 804"/>
              <a:gd name="T16" fmla="*/ 0 w 416"/>
              <a:gd name="T17" fmla="*/ 27 h 804"/>
              <a:gd name="T18" fmla="*/ 0 w 416"/>
              <a:gd name="T19" fmla="*/ 44 h 804"/>
              <a:gd name="T20" fmla="*/ 9 w 416"/>
              <a:gd name="T21" fmla="*/ 71 h 804"/>
              <a:gd name="T22" fmla="*/ 44 w 416"/>
              <a:gd name="T23" fmla="*/ 133 h 804"/>
              <a:gd name="T24" fmla="*/ 89 w 416"/>
              <a:gd name="T25" fmla="*/ 203 h 804"/>
              <a:gd name="T26" fmla="*/ 97 w 416"/>
              <a:gd name="T27" fmla="*/ 230 h 804"/>
              <a:gd name="T28" fmla="*/ 97 w 416"/>
              <a:gd name="T29" fmla="*/ 265 h 804"/>
              <a:gd name="T30" fmla="*/ 97 w 416"/>
              <a:gd name="T31" fmla="*/ 265 h 804"/>
              <a:gd name="T32" fmla="*/ 97 w 416"/>
              <a:gd name="T33" fmla="*/ 291 h 804"/>
              <a:gd name="T34" fmla="*/ 106 w 416"/>
              <a:gd name="T35" fmla="*/ 318 h 804"/>
              <a:gd name="T36" fmla="*/ 141 w 416"/>
              <a:gd name="T37" fmla="*/ 371 h 804"/>
              <a:gd name="T38" fmla="*/ 186 w 416"/>
              <a:gd name="T39" fmla="*/ 433 h 804"/>
              <a:gd name="T40" fmla="*/ 194 w 416"/>
              <a:gd name="T41" fmla="*/ 468 h 804"/>
              <a:gd name="T42" fmla="*/ 203 w 416"/>
              <a:gd name="T43" fmla="*/ 494 h 804"/>
              <a:gd name="T44" fmla="*/ 203 w 416"/>
              <a:gd name="T45" fmla="*/ 494 h 804"/>
              <a:gd name="T46" fmla="*/ 212 w 416"/>
              <a:gd name="T47" fmla="*/ 530 h 804"/>
              <a:gd name="T48" fmla="*/ 230 w 416"/>
              <a:gd name="T49" fmla="*/ 556 h 804"/>
              <a:gd name="T50" fmla="*/ 291 w 416"/>
              <a:gd name="T51" fmla="*/ 618 h 804"/>
              <a:gd name="T52" fmla="*/ 362 w 416"/>
              <a:gd name="T53" fmla="*/ 662 h 804"/>
              <a:gd name="T54" fmla="*/ 380 w 416"/>
              <a:gd name="T55" fmla="*/ 689 h 804"/>
              <a:gd name="T56" fmla="*/ 389 w 416"/>
              <a:gd name="T57" fmla="*/ 715 h 804"/>
              <a:gd name="T58" fmla="*/ 389 w 416"/>
              <a:gd name="T59" fmla="*/ 715 h 804"/>
              <a:gd name="T60" fmla="*/ 397 w 416"/>
              <a:gd name="T61" fmla="*/ 759 h 804"/>
              <a:gd name="T62" fmla="*/ 415 w 416"/>
              <a:gd name="T63" fmla="*/ 803 h 804"/>
              <a:gd name="T64" fmla="*/ 415 w 416"/>
              <a:gd name="T65" fmla="*/ 115 h 804"/>
              <a:gd name="T66" fmla="*/ 415 w 416"/>
              <a:gd name="T67" fmla="*/ 115 h 804"/>
              <a:gd name="T68" fmla="*/ 389 w 416"/>
              <a:gd name="T69" fmla="*/ 124 h 804"/>
              <a:gd name="T70" fmla="*/ 362 w 416"/>
              <a:gd name="T71" fmla="*/ 124 h 804"/>
              <a:gd name="T72" fmla="*/ 300 w 416"/>
              <a:gd name="T73" fmla="*/ 124 h 804"/>
              <a:gd name="T74" fmla="*/ 247 w 416"/>
              <a:gd name="T75" fmla="*/ 106 h 804"/>
              <a:gd name="T76" fmla="*/ 203 w 416"/>
              <a:gd name="T77" fmla="*/ 89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16" h="804">
                <a:moveTo>
                  <a:pt x="203" y="89"/>
                </a:moveTo>
                <a:lnTo>
                  <a:pt x="203" y="89"/>
                </a:lnTo>
                <a:lnTo>
                  <a:pt x="159" y="53"/>
                </a:lnTo>
                <a:lnTo>
                  <a:pt x="97" y="18"/>
                </a:lnTo>
                <a:lnTo>
                  <a:pt x="62" y="9"/>
                </a:lnTo>
                <a:lnTo>
                  <a:pt x="36" y="0"/>
                </a:lnTo>
                <a:lnTo>
                  <a:pt x="18" y="9"/>
                </a:lnTo>
                <a:lnTo>
                  <a:pt x="0" y="27"/>
                </a:lnTo>
                <a:lnTo>
                  <a:pt x="0" y="27"/>
                </a:lnTo>
                <a:lnTo>
                  <a:pt x="0" y="44"/>
                </a:lnTo>
                <a:lnTo>
                  <a:pt x="9" y="71"/>
                </a:lnTo>
                <a:lnTo>
                  <a:pt x="44" y="133"/>
                </a:lnTo>
                <a:lnTo>
                  <a:pt x="89" y="203"/>
                </a:lnTo>
                <a:lnTo>
                  <a:pt x="97" y="230"/>
                </a:lnTo>
                <a:lnTo>
                  <a:pt x="97" y="265"/>
                </a:lnTo>
                <a:lnTo>
                  <a:pt x="97" y="265"/>
                </a:lnTo>
                <a:lnTo>
                  <a:pt x="97" y="291"/>
                </a:lnTo>
                <a:lnTo>
                  <a:pt x="106" y="318"/>
                </a:lnTo>
                <a:lnTo>
                  <a:pt x="141" y="371"/>
                </a:lnTo>
                <a:lnTo>
                  <a:pt x="186" y="433"/>
                </a:lnTo>
                <a:lnTo>
                  <a:pt x="194" y="468"/>
                </a:lnTo>
                <a:lnTo>
                  <a:pt x="203" y="494"/>
                </a:lnTo>
                <a:lnTo>
                  <a:pt x="203" y="494"/>
                </a:lnTo>
                <a:lnTo>
                  <a:pt x="212" y="530"/>
                </a:lnTo>
                <a:lnTo>
                  <a:pt x="230" y="556"/>
                </a:lnTo>
                <a:lnTo>
                  <a:pt x="291" y="618"/>
                </a:lnTo>
                <a:lnTo>
                  <a:pt x="362" y="662"/>
                </a:lnTo>
                <a:lnTo>
                  <a:pt x="380" y="689"/>
                </a:lnTo>
                <a:lnTo>
                  <a:pt x="389" y="715"/>
                </a:lnTo>
                <a:lnTo>
                  <a:pt x="389" y="715"/>
                </a:lnTo>
                <a:lnTo>
                  <a:pt x="397" y="759"/>
                </a:lnTo>
                <a:lnTo>
                  <a:pt x="415" y="803"/>
                </a:lnTo>
                <a:lnTo>
                  <a:pt x="415" y="115"/>
                </a:lnTo>
                <a:lnTo>
                  <a:pt x="415" y="115"/>
                </a:lnTo>
                <a:lnTo>
                  <a:pt x="389" y="124"/>
                </a:lnTo>
                <a:lnTo>
                  <a:pt x="362" y="124"/>
                </a:lnTo>
                <a:lnTo>
                  <a:pt x="300" y="124"/>
                </a:lnTo>
                <a:lnTo>
                  <a:pt x="247" y="106"/>
                </a:lnTo>
                <a:lnTo>
                  <a:pt x="203" y="89"/>
                </a:lnTo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7" name="Titel 1"/>
          <p:cNvSpPr>
            <a:spLocks noGrp="1"/>
          </p:cNvSpPr>
          <p:nvPr>
            <p:ph type="title"/>
          </p:nvPr>
        </p:nvSpPr>
        <p:spPr>
          <a:xfrm>
            <a:off x="457201" y="938748"/>
            <a:ext cx="3008313" cy="968375"/>
          </a:xfrm>
        </p:spPr>
        <p:txBody>
          <a:bodyPr anchor="b"/>
          <a:lstStyle>
            <a:lvl1pPr algn="l">
              <a:defRPr sz="2000" b="0" i="1"/>
            </a:lvl1pPr>
          </a:lstStyle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71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981309"/>
            <a:ext cx="3008313" cy="2861058"/>
          </a:xfrm>
        </p:spPr>
        <p:txBody>
          <a:bodyPr/>
          <a:lstStyle>
            <a:lvl1pPr marL="0" indent="0">
              <a:buNone/>
              <a:defRPr sz="1400" b="0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72" name="Titel 6"/>
          <p:cNvSpPr txBox="1">
            <a:spLocks/>
          </p:cNvSpPr>
          <p:nvPr/>
        </p:nvSpPr>
        <p:spPr>
          <a:xfrm>
            <a:off x="5827183" y="-1"/>
            <a:ext cx="3249084" cy="668869"/>
          </a:xfrm>
          <a:prstGeom prst="rect">
            <a:avLst/>
          </a:prstGeom>
          <a:solidFill>
            <a:schemeClr val="bg2"/>
          </a:solidFill>
        </p:spPr>
        <p:txBody>
          <a:bodyPr vert="horz" lIns="252000" tIns="45720" rIns="25200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i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578333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3183465" y="5360055"/>
            <a:ext cx="4749802" cy="304271"/>
          </a:xfrm>
        </p:spPr>
        <p:txBody>
          <a:bodyPr/>
          <a:lstStyle/>
          <a:p>
            <a:r>
              <a:rPr lang="en-US" smtClean="0"/>
              <a:t>Name of the Event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84170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0" y="5289550"/>
            <a:ext cx="9144000" cy="425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effectLst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9144000" cy="8509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effectLst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0" y="850900"/>
            <a:ext cx="9144000" cy="4451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43009"/>
            <a:ext cx="8229600" cy="6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03409"/>
            <a:ext cx="8229600" cy="3471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3"/>
            <a:r>
              <a:rPr lang="de-AT" dirty="0" smtClean="0"/>
              <a:t>Zweite Ebene</a:t>
            </a:r>
          </a:p>
          <a:p>
            <a:pPr lvl="4"/>
            <a:r>
              <a:rPr lang="de-AT" dirty="0" smtClean="0"/>
              <a:t>Dritte Ebene</a:t>
            </a:r>
          </a:p>
          <a:p>
            <a:pPr lvl="5"/>
            <a:r>
              <a:rPr lang="de-AT" dirty="0" smtClean="0"/>
              <a:t>Vierte Ebene</a:t>
            </a:r>
          </a:p>
          <a:p>
            <a:pPr lvl="6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41790" y="5360055"/>
            <a:ext cx="514350" cy="30427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F93B2B6-68E5-2D46-B060-FE1D3366BF4B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Bild 7" descr="Energy-Community_logo_sRGB_30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8133" y="147517"/>
            <a:ext cx="1861966" cy="521351"/>
          </a:xfrm>
          <a:prstGeom prst="rect">
            <a:avLst/>
          </a:prstGeom>
        </p:spPr>
      </p:pic>
      <p:cxnSp>
        <p:nvCxnSpPr>
          <p:cNvPr id="15" name="Gerade Verbindung 14"/>
          <p:cNvCxnSpPr/>
          <p:nvPr/>
        </p:nvCxnSpPr>
        <p:spPr>
          <a:xfrm>
            <a:off x="3115731" y="5427131"/>
            <a:ext cx="0" cy="28786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203197" y="5427131"/>
            <a:ext cx="0" cy="28786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8940810" y="5427131"/>
            <a:ext cx="0" cy="28786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ußzeilenplatzhalter 4"/>
          <p:cNvSpPr txBox="1">
            <a:spLocks/>
          </p:cNvSpPr>
          <p:nvPr/>
        </p:nvSpPr>
        <p:spPr>
          <a:xfrm>
            <a:off x="3285065" y="5360055"/>
            <a:ext cx="4140202" cy="30427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de-DE"/>
            </a:defPPr>
            <a:lvl1pPr marL="0" algn="l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Energy</a:t>
            </a:r>
            <a:r>
              <a:rPr lang="de-DE" baseline="0" dirty="0" smtClean="0"/>
              <a:t> Community </a:t>
            </a:r>
            <a:r>
              <a:rPr lang="de-DE" baseline="0" dirty="0" err="1" smtClean="0"/>
              <a:t>Secretariat</a:t>
            </a:r>
            <a:endParaRPr lang="de-DE" dirty="0"/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2465" y="5360055"/>
            <a:ext cx="2387601" cy="30427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Name of the Event</a:t>
            </a:r>
            <a:endParaRPr lang="de-DE" dirty="0"/>
          </a:p>
        </p:txBody>
      </p:sp>
      <p:cxnSp>
        <p:nvCxnSpPr>
          <p:cNvPr id="20" name="Gerade Verbindung 19"/>
          <p:cNvCxnSpPr/>
          <p:nvPr/>
        </p:nvCxnSpPr>
        <p:spPr>
          <a:xfrm>
            <a:off x="0" y="5305425"/>
            <a:ext cx="914400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0" y="846667"/>
            <a:ext cx="914400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 userDrawn="1"/>
        </p:nvSpPr>
        <p:spPr>
          <a:xfrm>
            <a:off x="0" y="5289550"/>
            <a:ext cx="9144000" cy="4254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effectLst/>
            </a:endParaRPr>
          </a:p>
        </p:txBody>
      </p:sp>
      <p:sp>
        <p:nvSpPr>
          <p:cNvPr id="23" name="Rechteck 22"/>
          <p:cNvSpPr/>
          <p:nvPr userDrawn="1"/>
        </p:nvSpPr>
        <p:spPr>
          <a:xfrm>
            <a:off x="0" y="0"/>
            <a:ext cx="9144000" cy="8509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effectLst/>
            </a:endParaRPr>
          </a:p>
        </p:txBody>
      </p:sp>
      <p:sp>
        <p:nvSpPr>
          <p:cNvPr id="24" name="Rechteck 23"/>
          <p:cNvSpPr/>
          <p:nvPr userDrawn="1"/>
        </p:nvSpPr>
        <p:spPr>
          <a:xfrm>
            <a:off x="0" y="850900"/>
            <a:ext cx="9144000" cy="4451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Bild 24" descr="Energy-Community_logo_sRGB_300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8133" y="147517"/>
            <a:ext cx="1861966" cy="521351"/>
          </a:xfrm>
          <a:prstGeom prst="rect">
            <a:avLst/>
          </a:prstGeom>
        </p:spPr>
      </p:pic>
      <p:cxnSp>
        <p:nvCxnSpPr>
          <p:cNvPr id="26" name="Gerade Verbindung 25"/>
          <p:cNvCxnSpPr/>
          <p:nvPr userDrawn="1"/>
        </p:nvCxnSpPr>
        <p:spPr>
          <a:xfrm>
            <a:off x="3115731" y="5427131"/>
            <a:ext cx="0" cy="28786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 userDrawn="1"/>
        </p:nvCxnSpPr>
        <p:spPr>
          <a:xfrm>
            <a:off x="203197" y="5427131"/>
            <a:ext cx="0" cy="28786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 userDrawn="1"/>
        </p:nvCxnSpPr>
        <p:spPr>
          <a:xfrm>
            <a:off x="8940810" y="5427131"/>
            <a:ext cx="0" cy="28786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Fußzeilenplatzhalter 4"/>
          <p:cNvSpPr txBox="1">
            <a:spLocks/>
          </p:cNvSpPr>
          <p:nvPr userDrawn="1"/>
        </p:nvSpPr>
        <p:spPr>
          <a:xfrm>
            <a:off x="287860" y="5360055"/>
            <a:ext cx="2438409" cy="30427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de-DE"/>
            </a:defPPr>
            <a:lvl1pPr marL="0" algn="l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/>
              <a:t>Energy</a:t>
            </a:r>
            <a:r>
              <a:rPr lang="de-DE" baseline="0" dirty="0" smtClean="0"/>
              <a:t> Community </a:t>
            </a:r>
            <a:r>
              <a:rPr lang="de-DE" baseline="0" dirty="0" err="1" smtClean="0"/>
              <a:t>Secretariat</a:t>
            </a:r>
            <a:endParaRPr lang="de-DE" dirty="0"/>
          </a:p>
        </p:txBody>
      </p:sp>
      <p:cxnSp>
        <p:nvCxnSpPr>
          <p:cNvPr id="30" name="Gerade Verbindung 29"/>
          <p:cNvCxnSpPr/>
          <p:nvPr userDrawn="1"/>
        </p:nvCxnSpPr>
        <p:spPr>
          <a:xfrm>
            <a:off x="0" y="5305425"/>
            <a:ext cx="914400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 userDrawn="1"/>
        </p:nvCxnSpPr>
        <p:spPr>
          <a:xfrm>
            <a:off x="0" y="846667"/>
            <a:ext cx="914400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4851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8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30000"/>
        </a:lnSpc>
        <a:spcBef>
          <a:spcPts val="600"/>
        </a:spcBef>
        <a:spcAft>
          <a:spcPts val="600"/>
        </a:spcAft>
        <a:buFont typeface="Arial"/>
        <a:buNone/>
        <a:defRPr sz="1700" b="1" i="1" kern="1200">
          <a:solidFill>
            <a:schemeClr val="tx2"/>
          </a:solidFill>
          <a:latin typeface="+mn-lt"/>
          <a:ea typeface="+mn-ea"/>
          <a:cs typeface="Arial"/>
        </a:defRPr>
      </a:lvl1pPr>
      <a:lvl2pPr marL="0" indent="0" algn="l" defTabSz="457200" rtl="0" eaLnBrk="1" latinLnBrk="0" hangingPunct="1">
        <a:lnSpc>
          <a:spcPct val="90000"/>
        </a:lnSpc>
        <a:spcBef>
          <a:spcPct val="20000"/>
        </a:spcBef>
        <a:spcAft>
          <a:spcPts val="0"/>
        </a:spcAft>
        <a:buFont typeface="Arial"/>
        <a:buNone/>
        <a:defRPr lang="de-AT" sz="1600" b="0" i="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Tx/>
        <a:buSzTx/>
        <a:buFont typeface="Arial"/>
        <a:buNone/>
        <a:tabLst/>
        <a:defRPr lang="de-AT" sz="1600" b="1" i="1" kern="1200" dirty="0" smtClean="0">
          <a:solidFill>
            <a:schemeClr val="tx2"/>
          </a:solidFill>
          <a:latin typeface="Arial"/>
          <a:ea typeface="+mn-ea"/>
          <a:cs typeface="Arial"/>
        </a:defRPr>
      </a:lvl3pPr>
      <a:lvl4pPr marL="177800" indent="-177800" algn="l" defTabSz="457200" rtl="0" eaLnBrk="1" latinLnBrk="0" hangingPunct="1">
        <a:lnSpc>
          <a:spcPct val="130000"/>
        </a:lnSpc>
        <a:spcBef>
          <a:spcPts val="0"/>
        </a:spcBef>
        <a:spcAft>
          <a:spcPts val="800"/>
        </a:spcAft>
        <a:buFont typeface="Symbol" charset="2"/>
        <a:buNone/>
        <a:defRPr sz="17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88900" indent="-88900" algn="l" defTabSz="457200" rtl="0" eaLnBrk="1" latinLnBrk="0" hangingPunct="1">
        <a:lnSpc>
          <a:spcPct val="130000"/>
        </a:lnSpc>
        <a:spcBef>
          <a:spcPts val="0"/>
        </a:spcBef>
        <a:spcAft>
          <a:spcPts val="800"/>
        </a:spcAft>
        <a:buFont typeface="Arial"/>
        <a:buChar char="•"/>
        <a:defRPr sz="17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539750" indent="-177800" algn="l" defTabSz="457200" rtl="0" eaLnBrk="1" latinLnBrk="0" hangingPunct="1">
        <a:lnSpc>
          <a:spcPct val="130000"/>
        </a:lnSpc>
        <a:spcBef>
          <a:spcPts val="0"/>
        </a:spcBef>
        <a:spcAft>
          <a:spcPts val="800"/>
        </a:spcAft>
        <a:buFont typeface="Symbol" charset="2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895350" indent="-177800" algn="l" defTabSz="457200" rtl="0" eaLnBrk="1" latinLnBrk="0" hangingPunct="1">
        <a:lnSpc>
          <a:spcPct val="130000"/>
        </a:lnSpc>
        <a:spcBef>
          <a:spcPts val="0"/>
        </a:spcBef>
        <a:spcAft>
          <a:spcPts val="800"/>
        </a:spcAft>
        <a:buFont typeface="Symbol" charset="2"/>
        <a:buChar char="-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platzhalter 9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56191"/>
            <a:ext cx="9144000" cy="4445000"/>
          </a:xfrm>
        </p:spPr>
      </p:pic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en-US" sz="1800" i="1" dirty="0" smtClean="0"/>
              <a:t>Nina Grall-Edler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de-AT" altLang="en-US" sz="1800" dirty="0" smtClean="0"/>
              <a:t>Energy Community Secretariat</a:t>
            </a:r>
            <a:endParaRPr lang="en-GB" altLang="en-US" sz="1800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i="0" dirty="0" smtClean="0"/>
              <a:t>Transparency in the Energy Community Contracting Parties</a:t>
            </a:r>
            <a:endParaRPr lang="de-DE" sz="2000" i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28</a:t>
            </a:r>
            <a:r>
              <a:rPr lang="en-US" baseline="30000" dirty="0" smtClean="0"/>
              <a:t>th</a:t>
            </a:r>
            <a:r>
              <a:rPr lang="en-US" dirty="0" smtClean="0"/>
              <a:t> GRI SSE RCC – 19.11.2015, Bucharest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7511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Background and </a:t>
            </a:r>
            <a:r>
              <a:rPr lang="en-US" i="0" dirty="0" smtClean="0"/>
              <a:t>S</a:t>
            </a:r>
            <a:r>
              <a:rPr lang="en-US" i="0" dirty="0" smtClean="0"/>
              <a:t>cope</a:t>
            </a:r>
            <a:endParaRPr lang="de-DE" i="0" dirty="0"/>
          </a:p>
        </p:txBody>
      </p:sp>
      <p:sp>
        <p:nvSpPr>
          <p:cNvPr id="3" name="Inhaltsplatzhalter 2"/>
          <p:cNvSpPr>
            <a:spLocks noGrp="1"/>
          </p:cNvSpPr>
          <p:nvPr>
            <p:ph idx="13"/>
          </p:nvPr>
        </p:nvSpPr>
        <p:spPr>
          <a:xfrm>
            <a:off x="457200" y="1162050"/>
            <a:ext cx="8382000" cy="405765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i="0" dirty="0" smtClean="0"/>
              <a:t>GRI SSE Work Program </a:t>
            </a:r>
            <a:r>
              <a:rPr lang="en-US" b="0" i="0" dirty="0" smtClean="0"/>
              <a:t>2015-2018</a:t>
            </a:r>
            <a:endParaRPr lang="en-US" b="0" i="0" dirty="0" smtClean="0"/>
          </a:p>
          <a:p>
            <a:pPr marL="342900" lvl="2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b="1" dirty="0" smtClean="0"/>
              <a:t>Status </a:t>
            </a:r>
            <a:r>
              <a:rPr lang="en-US" sz="1600" b="1" dirty="0" smtClean="0"/>
              <a:t>report </a:t>
            </a:r>
            <a:r>
              <a:rPr lang="en-US" sz="1600" b="1" dirty="0" smtClean="0"/>
              <a:t>on CP TSOs’ compliance with 3</a:t>
            </a:r>
            <a:r>
              <a:rPr lang="en-US" sz="1600" b="1" baseline="30000" dirty="0" smtClean="0"/>
              <a:t>rd</a:t>
            </a:r>
            <a:r>
              <a:rPr lang="en-US" sz="1600" b="1" dirty="0" smtClean="0"/>
              <a:t> package transparency requirements </a:t>
            </a:r>
            <a:r>
              <a:rPr lang="en-US" sz="1600" dirty="0" smtClean="0"/>
              <a:t>(deadline 12/2015)</a:t>
            </a:r>
          </a:p>
          <a:p>
            <a:pPr marL="342900" lvl="2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Closing compliance gaps</a:t>
            </a:r>
          </a:p>
          <a:p>
            <a:pPr marL="342900" lvl="2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Publication of data on ENTSO-G platform</a:t>
            </a:r>
            <a:endParaRPr lang="en-US" sz="1600" dirty="0" smtClean="0"/>
          </a:p>
          <a:p>
            <a:pPr marL="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chemeClr val="tx2"/>
              </a:solidFill>
              <a:latin typeface="+mn-lt"/>
            </a:endParaRPr>
          </a:p>
          <a:p>
            <a:pPr marL="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chemeClr val="tx2"/>
                </a:solidFill>
                <a:latin typeface="+mn-lt"/>
              </a:rPr>
              <a:t>Methodology</a:t>
            </a:r>
            <a:endParaRPr lang="en-US" dirty="0" smtClean="0">
              <a:solidFill>
                <a:schemeClr val="tx2"/>
              </a:solidFill>
              <a:latin typeface="+mn-lt"/>
            </a:endParaRPr>
          </a:p>
          <a:p>
            <a:pPr marL="361950" lvl="2" indent="-361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dirty="0" smtClean="0"/>
              <a:t>Questionnaire </a:t>
            </a:r>
            <a:r>
              <a:rPr lang="en-US" sz="1600" dirty="0" smtClean="0"/>
              <a:t>comprising all transparency- related provisions of the Directive 2009/73/EC and Regulation 715/2009 circulated to all NRAs of EnC CPs with gas markets</a:t>
            </a:r>
            <a:r>
              <a:rPr lang="en-US" sz="1600" dirty="0" smtClean="0"/>
              <a:t>: </a:t>
            </a:r>
            <a:r>
              <a:rPr lang="en-US" sz="1600" u="sng" dirty="0" smtClean="0"/>
              <a:t>BiH, FYROM, MD, SRB, UA</a:t>
            </a:r>
            <a:endParaRPr lang="en-US" sz="1600" u="sng" dirty="0" smtClean="0"/>
          </a:p>
          <a:p>
            <a:pPr marL="361950" lvl="2" indent="-361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dirty="0" smtClean="0"/>
              <a:t>Responses </a:t>
            </a:r>
            <a:r>
              <a:rPr lang="en-US" sz="1600" dirty="0" smtClean="0"/>
              <a:t>received from all countries, except </a:t>
            </a:r>
            <a:r>
              <a:rPr lang="en-US" sz="1600" dirty="0" smtClean="0"/>
              <a:t>BIH (partially; ref. NRA competences on state level!)</a:t>
            </a:r>
            <a:endParaRPr lang="en-US" sz="1600" dirty="0" smtClean="0"/>
          </a:p>
          <a:p>
            <a:pPr marL="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b="1" i="1" dirty="0" smtClean="0">
              <a:solidFill>
                <a:schemeClr val="tx2"/>
              </a:solidFill>
              <a:latin typeface="+mn-lt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50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Insight FYR </a:t>
            </a:r>
            <a:r>
              <a:rPr lang="en-US" i="0" dirty="0" smtClean="0"/>
              <a:t>of Macedonia</a:t>
            </a:r>
            <a:endParaRPr lang="de-AT" i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923925"/>
            <a:ext cx="8229600" cy="435081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SzPct val="130000"/>
              <a:buFont typeface="Wingdings" pitchFamily="2" charset="2"/>
              <a:buChar char=""/>
            </a:pPr>
            <a:r>
              <a:rPr lang="en-US" sz="1600" i="0" dirty="0" smtClean="0"/>
              <a:t> Information </a:t>
            </a:r>
            <a:r>
              <a:rPr lang="en-US" sz="1600" i="0" dirty="0" smtClean="0"/>
              <a:t>currently published </a:t>
            </a:r>
            <a:r>
              <a:rPr lang="en-US" sz="1600" i="0" dirty="0" smtClean="0"/>
              <a:t>acc to</a:t>
            </a:r>
            <a:r>
              <a:rPr lang="en-US" sz="1600" i="0" dirty="0" smtClean="0"/>
              <a:t> </a:t>
            </a:r>
            <a:r>
              <a:rPr lang="en-US" sz="1600" i="0" dirty="0" smtClean="0"/>
              <a:t>transmission network code, market rules and methodology for calculation of transmission tariffs:</a:t>
            </a:r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capacity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allocation mechanisms</a:t>
            </a:r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congestion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management procedures</a:t>
            </a:r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information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on services offered by TSO as well as technical information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necessary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for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access to the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network</a:t>
            </a:r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reasonably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sufficiently detailed information on tariff derivation, methodology and structure</a:t>
            </a:r>
          </a:p>
          <a:p>
            <a:pPr marL="26670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calculation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methodology for imbalance charges as well as final tariffs</a:t>
            </a:r>
            <a:endParaRPr lang="en-US" sz="16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130000"/>
              <a:buFont typeface="Wingdings" pitchFamily="2" charset="2"/>
              <a:buChar char=""/>
            </a:pPr>
            <a:r>
              <a:rPr lang="en-US" sz="1600" i="0" dirty="0" smtClean="0"/>
              <a:t> No </a:t>
            </a:r>
            <a:r>
              <a:rPr lang="en-US" sz="1600" i="0" dirty="0" smtClean="0"/>
              <a:t>TSO transparency platform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Wingdings" pitchFamily="2" charset="2"/>
              <a:buChar char="G"/>
            </a:pPr>
            <a:r>
              <a:rPr lang="en-US" sz="1600" i="0" dirty="0" smtClean="0"/>
              <a:t> Law </a:t>
            </a:r>
            <a:r>
              <a:rPr lang="en-US" sz="1600" i="0" dirty="0" smtClean="0"/>
              <a:t>and secondary legislation implementing 3</a:t>
            </a:r>
            <a:r>
              <a:rPr lang="en-US" sz="1600" i="0" baseline="30000" dirty="0" smtClean="0"/>
              <a:t>rd</a:t>
            </a:r>
            <a:r>
              <a:rPr lang="en-US" sz="1600" i="0" dirty="0" smtClean="0"/>
              <a:t> Package are under preparation and should provide ground for increased TSO transparency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de-AT" i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Insight Moldova</a:t>
            </a:r>
            <a:endParaRPr lang="de-AT" i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1533525"/>
            <a:ext cx="8229600" cy="2867024"/>
          </a:xfrm>
        </p:spPr>
        <p:txBody>
          <a:bodyPr/>
          <a:lstStyle/>
          <a:p>
            <a:pPr>
              <a:buClr>
                <a:srgbClr val="00B050"/>
              </a:buClr>
              <a:buSzPct val="130000"/>
              <a:buFont typeface="Wingdings" pitchFamily="2" charset="2"/>
              <a:buChar char="þ"/>
            </a:pPr>
            <a:r>
              <a:rPr lang="en-US" sz="1800" i="0" dirty="0" smtClean="0"/>
              <a:t> Information </a:t>
            </a:r>
            <a:r>
              <a:rPr lang="en-US" sz="1800" i="0" dirty="0" smtClean="0"/>
              <a:t>currently </a:t>
            </a:r>
            <a:r>
              <a:rPr lang="en-US" sz="1800" i="0" dirty="0" smtClean="0"/>
              <a:t>published</a:t>
            </a:r>
            <a:endParaRPr lang="en-US" sz="1800" i="0" dirty="0" smtClean="0"/>
          </a:p>
          <a:p>
            <a:pPr>
              <a:buFont typeface="Arial" pitchFamily="34" charset="0"/>
              <a:buChar char="•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Procedures</a:t>
            </a:r>
            <a:r>
              <a:rPr lang="en-US" i="0" dirty="0" smtClean="0"/>
              <a:t> </a:t>
            </a: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tariffs for connection</a:t>
            </a:r>
          </a:p>
          <a:p>
            <a:pPr>
              <a:buFont typeface="Arial" pitchFamily="34" charset="0"/>
              <a:buChar char="•"/>
            </a:pPr>
            <a:r>
              <a:rPr lang="en-US" sz="1600" b="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Transmission and distribution tariffs and relevant methodologies</a:t>
            </a:r>
          </a:p>
          <a:p>
            <a:pPr>
              <a:buClr>
                <a:srgbClr val="FF0000"/>
              </a:buClr>
              <a:buSzPct val="130000"/>
              <a:buFont typeface="Wingdings" pitchFamily="2" charset="2"/>
              <a:buChar char="x"/>
            </a:pPr>
            <a:r>
              <a:rPr lang="en-US" sz="1800" i="0" dirty="0" smtClean="0"/>
              <a:t> No </a:t>
            </a:r>
            <a:r>
              <a:rPr lang="en-US" sz="1800" i="0" dirty="0" smtClean="0"/>
              <a:t>TSO transparency platform</a:t>
            </a:r>
          </a:p>
          <a:p>
            <a:pPr>
              <a:buSzPct val="130000"/>
              <a:buFont typeface="Wingdings" pitchFamily="2" charset="2"/>
              <a:buChar char=""/>
            </a:pPr>
            <a:r>
              <a:rPr lang="en-US" sz="1800" i="0" dirty="0" smtClean="0"/>
              <a:t>Law </a:t>
            </a:r>
            <a:r>
              <a:rPr lang="en-US" sz="1800" i="0" dirty="0" smtClean="0"/>
              <a:t>and secondary legislation implementing 3rd Package not yet prepared</a:t>
            </a:r>
          </a:p>
          <a:p>
            <a:pPr>
              <a:buFont typeface="Arial" pitchFamily="34" charset="0"/>
              <a:buChar char="•"/>
            </a:pPr>
            <a:endParaRPr lang="de-AT" sz="1600" b="0" i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Insight Serbia</a:t>
            </a:r>
            <a:endParaRPr lang="de-AT" i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>
              <a:buClr>
                <a:srgbClr val="00B050"/>
              </a:buClr>
              <a:buSzPct val="130000"/>
              <a:buFont typeface="Wingdings" pitchFamily="2" charset="2"/>
              <a:buChar char="þ"/>
            </a:pPr>
            <a:r>
              <a:rPr lang="en-US" sz="1600" i="0" dirty="0" smtClean="0"/>
              <a:t> Majority </a:t>
            </a:r>
            <a:r>
              <a:rPr lang="en-US" sz="1600" i="0" dirty="0" smtClean="0"/>
              <a:t>of TSO related transparency requirements of </a:t>
            </a:r>
            <a:r>
              <a:rPr lang="en-US" sz="1600" i="0" u="sng" dirty="0" smtClean="0"/>
              <a:t>Directive 73/2009 and Regulation 715/2009</a:t>
            </a:r>
            <a:r>
              <a:rPr lang="en-US" sz="1600" i="0" dirty="0" smtClean="0"/>
              <a:t> </a:t>
            </a:r>
            <a:r>
              <a:rPr lang="en-US" sz="1600" i="0" dirty="0" smtClean="0"/>
              <a:t>fulfilled – </a:t>
            </a:r>
            <a:r>
              <a:rPr lang="en-US" sz="1600" i="0" dirty="0" smtClean="0"/>
              <a:t>information published in the relevant network </a:t>
            </a:r>
            <a:r>
              <a:rPr lang="en-US" sz="1600" i="0" dirty="0" smtClean="0"/>
              <a:t>code</a:t>
            </a:r>
          </a:p>
          <a:p>
            <a:pPr>
              <a:buClr>
                <a:srgbClr val="00B050"/>
              </a:buClr>
              <a:buSzPct val="130000"/>
              <a:buFont typeface="Wingdings" pitchFamily="2" charset="2"/>
              <a:buChar char="þ"/>
            </a:pPr>
            <a:r>
              <a:rPr lang="en-US" sz="1600" i="0" dirty="0" smtClean="0"/>
              <a:t>NRA publishes </a:t>
            </a:r>
            <a:r>
              <a:rPr lang="en-US" sz="1600" b="0" i="0" dirty="0" smtClean="0"/>
              <a:t>all information on transmission tariffs and  methodologies for their calculation</a:t>
            </a:r>
          </a:p>
          <a:p>
            <a:pPr>
              <a:buClr>
                <a:srgbClr val="FF0000"/>
              </a:buClr>
              <a:buSzPct val="130000"/>
              <a:buFont typeface="Wingdings" pitchFamily="2" charset="2"/>
              <a:buChar char="Ö"/>
            </a:pPr>
            <a:r>
              <a:rPr lang="en-US" sz="1600" i="0" dirty="0" smtClean="0"/>
              <a:t>Missing information on </a:t>
            </a:r>
            <a:r>
              <a:rPr lang="en-US" sz="1600" b="0" i="0" dirty="0" smtClean="0"/>
              <a:t>capacities </a:t>
            </a:r>
            <a:r>
              <a:rPr lang="en-US" sz="1600" b="0" i="0" dirty="0" smtClean="0"/>
              <a:t>offered, ex- ante and ex- post supply and demand information, information on balancing revenues </a:t>
            </a:r>
            <a:endParaRPr lang="en-US" sz="1600" b="0" i="0" dirty="0" smtClean="0"/>
          </a:p>
          <a:p>
            <a:pPr marL="361950" indent="-361950">
              <a:buClr>
                <a:srgbClr val="FF0000"/>
              </a:buClr>
              <a:buSzPct val="130000"/>
            </a:pPr>
            <a:r>
              <a:rPr lang="en-US" sz="1600" b="0" i="0" dirty="0" smtClean="0"/>
              <a:t>	</a:t>
            </a:r>
            <a:r>
              <a:rPr lang="en-US" sz="1600" b="0" i="0" dirty="0" smtClean="0"/>
              <a:t>– Network </a:t>
            </a:r>
            <a:r>
              <a:rPr lang="en-US" sz="1600" b="0" i="0" dirty="0" smtClean="0"/>
              <a:t>Code requires such publications, however TSO unbundling process is not finalized i.e. </a:t>
            </a:r>
            <a:r>
              <a:rPr lang="en-US" sz="1600" b="0" i="0" dirty="0" smtClean="0"/>
              <a:t>activities for which transparency is required are not yet  performed</a:t>
            </a:r>
          </a:p>
          <a:p>
            <a:pPr>
              <a:buSzPct val="130000"/>
              <a:buFont typeface="Wingdings" pitchFamily="2" charset="2"/>
              <a:buChar char="Ö"/>
            </a:pPr>
            <a:r>
              <a:rPr lang="en-US" sz="1600" i="0" dirty="0" smtClean="0"/>
              <a:t>Transparency requirements </a:t>
            </a:r>
            <a:r>
              <a:rPr lang="en-US" sz="1600" i="0" u="sng" dirty="0" smtClean="0"/>
              <a:t>of Annex I of Regulation 715/2009</a:t>
            </a:r>
            <a:r>
              <a:rPr lang="en-US" sz="1600" i="0" dirty="0" smtClean="0"/>
              <a:t> </a:t>
            </a:r>
            <a:r>
              <a:rPr lang="en-US" sz="1600" i="0" dirty="0" smtClean="0"/>
              <a:t>partly fulfilled</a:t>
            </a:r>
          </a:p>
          <a:p>
            <a:pPr marL="361950" indent="85725">
              <a:buSzPct val="130000"/>
              <a:buFont typeface="Arial" pitchFamily="34" charset="0"/>
              <a:buChar char="−"/>
            </a:pPr>
            <a:r>
              <a:rPr lang="en-US" sz="1600" i="0" dirty="0" smtClean="0"/>
              <a:t> </a:t>
            </a:r>
            <a:r>
              <a:rPr lang="en-US" sz="1600" i="0" dirty="0" smtClean="0"/>
              <a:t>  </a:t>
            </a:r>
            <a:r>
              <a:rPr lang="en-US" sz="1600" b="0" i="0" dirty="0" smtClean="0"/>
              <a:t>actual </a:t>
            </a:r>
            <a:r>
              <a:rPr lang="en-US" sz="1600" b="0" i="0" dirty="0" smtClean="0"/>
              <a:t>publications should be provided after the unbundling is finalized and </a:t>
            </a:r>
            <a:r>
              <a:rPr lang="en-US" sz="1600" b="0" i="0" dirty="0" smtClean="0"/>
              <a:t>TSO </a:t>
            </a:r>
            <a:r>
              <a:rPr lang="en-US" sz="1600" b="0" i="0" dirty="0" smtClean="0"/>
              <a:t>transparency </a:t>
            </a:r>
            <a:r>
              <a:rPr lang="en-US" sz="1600" b="0" i="0" dirty="0" smtClean="0"/>
              <a:t>platform </a:t>
            </a:r>
            <a:r>
              <a:rPr lang="en-US" sz="1600" b="0" i="0" dirty="0" smtClean="0"/>
              <a:t>is established</a:t>
            </a:r>
            <a:endParaRPr lang="en-US" sz="1600" b="0" i="0" dirty="0" smtClean="0"/>
          </a:p>
          <a:p>
            <a:endParaRPr lang="en-US" sz="1600" i="0" dirty="0" smtClean="0"/>
          </a:p>
          <a:p>
            <a:endParaRPr lang="en-US" i="0" dirty="0" smtClean="0"/>
          </a:p>
          <a:p>
            <a:endParaRPr lang="de-AT" i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Insight Ukraine</a:t>
            </a:r>
            <a:endParaRPr lang="de-AT" i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1247775"/>
            <a:ext cx="8229600" cy="34956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SzPct val="130000"/>
              <a:buFont typeface="Wingdings" pitchFamily="2" charset="2"/>
              <a:buChar char="þ"/>
            </a:pPr>
            <a:r>
              <a:rPr lang="en-US" sz="1600" b="0" i="0" dirty="0" smtClean="0"/>
              <a:t> Most </a:t>
            </a:r>
            <a:r>
              <a:rPr lang="en-US" sz="1600" b="0" i="0" dirty="0" smtClean="0"/>
              <a:t>of TSO related transparency requirements of </a:t>
            </a:r>
            <a:r>
              <a:rPr lang="en-US" sz="1600" b="0" i="0" u="sng" dirty="0" smtClean="0"/>
              <a:t>Directive 73/2009 and Regulation 715/2009 </a:t>
            </a:r>
            <a:r>
              <a:rPr lang="en-US" sz="1600" b="0" i="0" dirty="0" smtClean="0"/>
              <a:t>fulfilled</a:t>
            </a:r>
          </a:p>
          <a:p>
            <a:pPr marL="266700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0266E"/>
              </a:buClr>
              <a:buSzPct val="100000"/>
              <a:buFont typeface="Arial" pitchFamily="34" charset="0"/>
              <a:buChar char="−"/>
            </a:pPr>
            <a:r>
              <a:rPr lang="en-US" sz="1600" b="0" i="0" dirty="0" smtClean="0"/>
              <a:t>information </a:t>
            </a:r>
            <a:r>
              <a:rPr lang="en-US" sz="1600" b="0" i="0" dirty="0" smtClean="0"/>
              <a:t>published on the web page of the TSO or NRA (related to tariff </a:t>
            </a:r>
            <a:r>
              <a:rPr lang="en-US" sz="1600" b="0" i="0" dirty="0" smtClean="0"/>
              <a:t>methodology)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SzPct val="130000"/>
              <a:buFont typeface="Wingdings" pitchFamily="2" charset="2"/>
              <a:buChar char="þ"/>
            </a:pPr>
            <a:r>
              <a:rPr lang="en-US" sz="1600" b="0" i="0" dirty="0" smtClean="0"/>
              <a:t> Some </a:t>
            </a:r>
            <a:r>
              <a:rPr lang="en-US" sz="1600" b="0" i="0" dirty="0" smtClean="0"/>
              <a:t>information published on </a:t>
            </a:r>
            <a:r>
              <a:rPr lang="en-US" sz="1600" b="0" i="0" dirty="0" smtClean="0"/>
              <a:t>ENTSO-G Platform</a:t>
            </a:r>
            <a:endParaRPr lang="en-US" sz="1600" b="0" i="0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Wingdings" pitchFamily="2" charset="2"/>
              <a:buChar char="Ö"/>
            </a:pPr>
            <a:r>
              <a:rPr lang="en-US" sz="1600" b="0" i="0" dirty="0" smtClean="0"/>
              <a:t>Network </a:t>
            </a:r>
            <a:r>
              <a:rPr lang="en-US" sz="1600" b="0" i="0" dirty="0" smtClean="0"/>
              <a:t>code approved in October </a:t>
            </a:r>
            <a:r>
              <a:rPr lang="en-US" sz="1600" b="0" i="0" dirty="0" smtClean="0"/>
              <a:t>2015 - </a:t>
            </a:r>
            <a:r>
              <a:rPr lang="en-US" sz="1600" b="0" i="0" dirty="0" smtClean="0"/>
              <a:t>CAM, CMP and balancing related information shall be published soon.</a:t>
            </a:r>
            <a:endParaRPr lang="en-US" sz="1600" b="0" i="0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Wingdings" pitchFamily="2" charset="2"/>
              <a:buChar char="Ö"/>
            </a:pPr>
            <a:r>
              <a:rPr lang="en-US" sz="1600" b="0" i="0" dirty="0" smtClean="0"/>
              <a:t>Transparency requirements of </a:t>
            </a:r>
            <a:r>
              <a:rPr lang="en-US" sz="1600" b="0" i="0" u="sng" dirty="0" smtClean="0"/>
              <a:t>Annex I of Regulation 715/2009 </a:t>
            </a:r>
            <a:r>
              <a:rPr lang="en-US" sz="1600" b="0" i="0" dirty="0" smtClean="0"/>
              <a:t>partially </a:t>
            </a:r>
            <a:r>
              <a:rPr lang="en-US" sz="1600" b="0" i="0" dirty="0" smtClean="0"/>
              <a:t>fulfilled-</a:t>
            </a:r>
          </a:p>
          <a:p>
            <a:pPr marL="266700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Arial" pitchFamily="34" charset="0"/>
              <a:buChar char="−"/>
            </a:pPr>
            <a:r>
              <a:rPr lang="en-US" sz="1600" b="0" i="0" dirty="0" smtClean="0"/>
              <a:t>information </a:t>
            </a:r>
            <a:r>
              <a:rPr lang="en-US" sz="1600" b="0" i="0" dirty="0" smtClean="0"/>
              <a:t>published on TSO web page or </a:t>
            </a:r>
            <a:r>
              <a:rPr lang="en-US" sz="1600" b="0" i="0" dirty="0" smtClean="0"/>
              <a:t>ENTSO-G </a:t>
            </a:r>
            <a:r>
              <a:rPr lang="en-US" sz="1600" b="0" i="0" dirty="0" smtClean="0"/>
              <a:t>Transparency Platform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b="0" i="0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de-AT" sz="1600" b="0" i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Outlook</a:t>
            </a:r>
            <a:endParaRPr lang="de-AT" i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1247775"/>
            <a:ext cx="8229600" cy="3095625"/>
          </a:xfrm>
        </p:spPr>
        <p:txBody>
          <a:bodyPr>
            <a:normAutofit/>
          </a:bodyPr>
          <a:lstStyle/>
          <a:p>
            <a:pPr marL="266700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b="0" i="0" dirty="0" smtClean="0"/>
              <a:t>Detailed insight report on all 3</a:t>
            </a:r>
            <a:r>
              <a:rPr lang="en-US" sz="1600" b="0" i="0" baseline="30000" dirty="0" smtClean="0"/>
              <a:t>rd</a:t>
            </a:r>
            <a:r>
              <a:rPr lang="en-US" sz="1600" b="0" i="0" dirty="0" smtClean="0"/>
              <a:t> package related gas transparency requirements to be </a:t>
            </a:r>
            <a:r>
              <a:rPr lang="en-US" sz="1600" b="0" i="0" dirty="0" err="1" smtClean="0"/>
              <a:t>finalised</a:t>
            </a:r>
            <a:r>
              <a:rPr lang="en-US" sz="1600" b="0" i="0" dirty="0" smtClean="0"/>
              <a:t> and published early 2016</a:t>
            </a:r>
          </a:p>
          <a:p>
            <a:pPr marL="714375" lvl="3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dirty="0" smtClean="0"/>
              <a:t>Ref. Excel sheet</a:t>
            </a:r>
          </a:p>
          <a:p>
            <a:pPr marL="266700" lvl="1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PC on findings to identify market views for improvement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?</a:t>
            </a:r>
          </a:p>
          <a:p>
            <a:pPr marL="266700" lvl="1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Proceed with other elements of the GRI SSE WP 2015-2018</a:t>
            </a:r>
          </a:p>
          <a:p>
            <a:pPr marL="714375" lvl="2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Closing compliance gaps</a:t>
            </a:r>
          </a:p>
          <a:p>
            <a:pPr marL="714375" lvl="2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Publication of data on ENTSO-G platform</a:t>
            </a:r>
          </a:p>
          <a:p>
            <a:pPr marL="266700" lvl="1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endParaRPr lang="en-US" sz="1600" dirty="0" smtClean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endParaRPr lang="en-US" sz="1600" b="0" i="0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</a:pPr>
            <a:endParaRPr lang="de-AT" sz="1600" b="0" i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platzhalter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56191"/>
            <a:ext cx="9144000" cy="4445000"/>
          </a:xfr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B2B6-68E5-2D46-B060-FE1D3366BF4B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12" name="Untertitel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www.energy-community.org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0" dirty="0" smtClean="0"/>
              <a:t>Thank you </a:t>
            </a:r>
            <a:br>
              <a:rPr lang="de-DE" i="0" dirty="0" smtClean="0"/>
            </a:br>
            <a:r>
              <a:rPr lang="de-DE" i="0" dirty="0" smtClean="0"/>
              <a:t>for your attention!</a:t>
            </a:r>
            <a:endParaRPr lang="de-DE" i="0" dirty="0"/>
          </a:p>
        </p:txBody>
      </p:sp>
      <p:sp>
        <p:nvSpPr>
          <p:cNvPr id="8" name="Bildplatzhalter 6"/>
          <p:cNvSpPr txBox="1">
            <a:spLocks/>
          </p:cNvSpPr>
          <p:nvPr/>
        </p:nvSpPr>
        <p:spPr>
          <a:xfrm>
            <a:off x="152400" y="977900"/>
            <a:ext cx="9144000" cy="447675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xmlns="" val="612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ergy Community Master">
  <a:themeElements>
    <a:clrScheme name="EC Colors final">
      <a:dk1>
        <a:sysClr val="windowText" lastClr="000000"/>
      </a:dk1>
      <a:lt1>
        <a:sysClr val="window" lastClr="FFFFFF"/>
      </a:lt1>
      <a:dk2>
        <a:srgbClr val="283583"/>
      </a:dk2>
      <a:lt2>
        <a:srgbClr val="FFFFFF"/>
      </a:lt2>
      <a:accent1>
        <a:srgbClr val="283583"/>
      </a:accent1>
      <a:accent2>
        <a:srgbClr val="72BA64"/>
      </a:accent2>
      <a:accent3>
        <a:srgbClr val="FFD500"/>
      </a:accent3>
      <a:accent4>
        <a:srgbClr val="F59C00"/>
      </a:accent4>
      <a:accent5>
        <a:srgbClr val="CF0B56"/>
      </a:accent5>
      <a:accent6>
        <a:srgbClr val="009DCC"/>
      </a:accent6>
      <a:hlink>
        <a:srgbClr val="9D1680"/>
      </a:hlink>
      <a:folHlink>
        <a:srgbClr val="662382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ACER-2016-25593</_dlc_DocId>
    <_dlc_DocIdUrl xmlns="985daa2e-53d8-4475-82b8-9c7d25324e34">
      <Url>https://extranet.acer.europa.eu/Events/28th-SSE-GRI-RCC-meeting/_layouts/DocIdRedir.aspx?ID=ACER-2016-25593</Url>
      <Description>ACER-2016-25593</Description>
    </_dlc_DocIdUrl>
    <ACER_Abstract xmlns="985daa2e-53d8-4475-82b8-9c7d25324e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01ED17DAAD0C4D9ECB30BEA2AFC5CC" ma:contentTypeVersion="20" ma:contentTypeDescription="Create a new document." ma:contentTypeScope="" ma:versionID="45d2d88be0d97f6bd81893f04febcf4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8680840ea61619d02341c7615e400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67B5C8-06E8-4F49-BC0F-A0AA11FBCE07}"/>
</file>

<file path=customXml/itemProps2.xml><?xml version="1.0" encoding="utf-8"?>
<ds:datastoreItem xmlns:ds="http://schemas.openxmlformats.org/officeDocument/2006/customXml" ds:itemID="{E71439FF-2051-4088-93D3-1FF3961C2333}"/>
</file>

<file path=customXml/itemProps3.xml><?xml version="1.0" encoding="utf-8"?>
<ds:datastoreItem xmlns:ds="http://schemas.openxmlformats.org/officeDocument/2006/customXml" ds:itemID="{D38AC0BF-25D4-4B0E-A78B-1349F402D151}"/>
</file>

<file path=customXml/itemProps4.xml><?xml version="1.0" encoding="utf-8"?>
<ds:datastoreItem xmlns:ds="http://schemas.openxmlformats.org/officeDocument/2006/customXml" ds:itemID="{D2003847-AD87-45B4-9358-6DC1AE927528}"/>
</file>

<file path=docProps/app.xml><?xml version="1.0" encoding="utf-8"?>
<Properties xmlns="http://schemas.openxmlformats.org/officeDocument/2006/extended-properties" xmlns:vt="http://schemas.openxmlformats.org/officeDocument/2006/docPropsVTypes">
  <Template>Energy Community Master.thmx</Template>
  <TotalTime>33</TotalTime>
  <Words>432</Words>
  <Application>Microsoft Office PowerPoint</Application>
  <PresentationFormat>On-screen Show (16:10)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Energy Community Master</vt:lpstr>
      <vt:lpstr>Transparency in the Energy Community Contracting Parties</vt:lpstr>
      <vt:lpstr>Background and Scope</vt:lpstr>
      <vt:lpstr>Insight FYR of Macedonia</vt:lpstr>
      <vt:lpstr>Insight Moldova</vt:lpstr>
      <vt:lpstr>Insight Serbia</vt:lpstr>
      <vt:lpstr>Insight Ukraine</vt:lpstr>
      <vt:lpstr>Outlook</vt:lpstr>
      <vt:lpstr>Thank you  for your attention!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November</dc:creator>
  <cp:lastModifiedBy>ecs</cp:lastModifiedBy>
  <cp:revision>290</cp:revision>
  <dcterms:created xsi:type="dcterms:W3CDTF">2013-07-08T10:40:08Z</dcterms:created>
  <dcterms:modified xsi:type="dcterms:W3CDTF">2015-11-17T17:25:16Z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0x010100E601ED17DAAD0C4D9ECB30BEA2AFC5CC</vt:lpwstr>
  </property>
  <property fmtid="{D5CDD505-2E9C-101B-9397-08002B2CF9AE}" pid="3" name="_dlc_DocIdItemGuid">
    <vt:lpwstr>6deb347f-b007-4ba8-bd12-de424d9335c0</vt:lpwstr>
  </property>
</Properties>
</file>