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3.xml" ContentType="application/vnd.openxmlformats-officedocument.presentationml.slide+xml"/>
  <Override PartName="/ppt/drawings/drawing2.xml" ContentType="application/vnd.openxmlformats-officedocument.drawingml.chartshapes+xml"/>
  <Override PartName="/ppt/drawings/drawing1.xml" ContentType="application/vnd.openxmlformats-officedocument.drawingml.chartshapes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charts/style2.xml" ContentType="application/vnd.ms-office.chartstyle+xml"/>
  <Override PartName="/ppt/charts/chart3.xml" ContentType="application/vnd.openxmlformats-officedocument.drawingml.chart+xml"/>
  <Override PartName="/ppt/charts/colors3.xml" ContentType="application/vnd.ms-office.chartcolorstyle+xml"/>
  <Override PartName="/ppt/charts/style3.xml" ContentType="application/vnd.ms-office.chartstyle+xml"/>
  <Override PartName="/ppt/charts/colors2.xml" ContentType="application/vnd.ms-office.chartcolorstyle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462" r:id="rId5"/>
    <p:sldId id="488" r:id="rId6"/>
    <p:sldId id="487" r:id="rId7"/>
  </p:sldIdLst>
  <p:sldSz cx="9144000" cy="6858000" type="screen4x3"/>
  <p:notesSz cx="7023100" cy="93091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">
          <p15:clr>
            <a:srgbClr val="A4A3A4"/>
          </p15:clr>
        </p15:guide>
        <p15:guide id="2" pos="5505">
          <p15:clr>
            <a:srgbClr val="A4A3A4"/>
          </p15:clr>
        </p15:guide>
        <p15:guide id="3" pos="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4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99CC00"/>
    <a:srgbClr val="646464"/>
    <a:srgbClr val="376491"/>
    <a:srgbClr val="54869E"/>
    <a:srgbClr val="B9CDE5"/>
    <a:srgbClr val="376092"/>
    <a:srgbClr val="464646"/>
    <a:srgbClr val="B96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87" autoAdjust="0"/>
    <p:restoredTop sz="86391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1998" y="114"/>
      </p:cViewPr>
      <p:guideLst>
        <p:guide orient="horz" pos="171"/>
        <p:guide pos="5505"/>
        <p:guide pos="2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2250" y="-114"/>
      </p:cViewPr>
      <p:guideLst>
        <p:guide orient="horz" pos="2934"/>
        <p:guide pos="22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460014\Desktop\Gr&#225;ficos_sgri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460014\Desktop\Gr&#225;ficos_sgri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gvd\AppData\Local\Microsoft\Windows\INetCache\Content.Outlook\GVK9T9GV\Gr&#225;ficos_sgri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557805274340705E-2"/>
          <c:y val="6.3276836158192087E-2"/>
          <c:w val="0.8873445506811648"/>
          <c:h val="0.71388435536467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Folha2!$B$1</c:f>
              <c:strCache>
                <c:ptCount val="1"/>
                <c:pt idx="0">
                  <c:v>Offered Quantity [GWh]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Folha2!$A$2:$A$8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Folha2!$B$2:$B$8</c:f>
              <c:numCache>
                <c:formatCode>#,##0</c:formatCode>
                <c:ptCount val="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A3-4619-9462-93DB609263DC}"/>
            </c:ext>
          </c:extLst>
        </c:ser>
        <c:ser>
          <c:idx val="4"/>
          <c:order val="1"/>
          <c:tx>
            <c:strRef>
              <c:f>Folha2!$D$1</c:f>
              <c:strCache>
                <c:ptCount val="1"/>
                <c:pt idx="0">
                  <c:v>Allocated Quantity [GWh]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numRef>
              <c:f>Folha2!$A$2:$A$8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Folha2!$D$2:$D$8</c:f>
              <c:numCache>
                <c:formatCode>#,##0</c:formatCode>
                <c:ptCount val="7"/>
                <c:pt idx="0">
                  <c:v>6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A3-4619-9462-93DB60926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74237568"/>
        <c:axId val="474243800"/>
      </c:barChart>
      <c:lineChart>
        <c:grouping val="standard"/>
        <c:varyColors val="0"/>
        <c:ser>
          <c:idx val="2"/>
          <c:order val="2"/>
          <c:tx>
            <c:strRef>
              <c:f>Folha2!$E$1</c:f>
              <c:strCache>
                <c:ptCount val="1"/>
                <c:pt idx="0">
                  <c:v>Reserve Price [€]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265370425825604E-2"/>
                  <c:y val="-4.828219199872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AA3-4619-9462-93DB609263DC}"/>
                </c:ext>
              </c:extLst>
            </c:dLbl>
            <c:dLbl>
              <c:idx val="1"/>
              <c:layout>
                <c:manualLayout>
                  <c:x val="-3.6414552057842858E-2"/>
                  <c:y val="-5.6036586335798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AA3-4619-9462-93DB609263DC}"/>
                </c:ext>
              </c:extLst>
            </c:dLbl>
            <c:dLbl>
              <c:idx val="2"/>
              <c:layout>
                <c:manualLayout>
                  <c:x val="-3.6031028714719131E-2"/>
                  <c:y val="-5.2322596039131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AA3-4619-9462-93DB609263DC}"/>
                </c:ext>
              </c:extLst>
            </c:dLbl>
            <c:dLbl>
              <c:idx val="3"/>
              <c:layout>
                <c:manualLayout>
                  <c:x val="-3.4813912406948644E-2"/>
                  <c:y val="-5.1996182295394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AA3-4619-9462-93DB609263DC}"/>
                </c:ext>
              </c:extLst>
            </c:dLbl>
            <c:dLbl>
              <c:idx val="4"/>
              <c:layout>
                <c:manualLayout>
                  <c:x val="-3.8465446160191215E-2"/>
                  <c:y val="-5.2649009782868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AA3-4619-9462-93DB609263DC}"/>
                </c:ext>
              </c:extLst>
            </c:dLbl>
            <c:dLbl>
              <c:idx val="5"/>
              <c:layout>
                <c:manualLayout>
                  <c:x val="-3.7511179270632744E-2"/>
                  <c:y val="-4.828219199872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AA3-4619-9462-93DB609263DC}"/>
                </c:ext>
              </c:extLst>
            </c:dLbl>
            <c:dLbl>
              <c:idx val="6"/>
              <c:layout>
                <c:manualLayout>
                  <c:x val="-3.5125060125060122E-2"/>
                  <c:y val="-4.9542485607145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AA3-4619-9462-93DB609263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Folha2!$A$2:$A$8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Folha2!$E$2:$E$8</c:f>
              <c:numCache>
                <c:formatCode>#\ ##0.00\ "€"</c:formatCode>
                <c:ptCount val="7"/>
                <c:pt idx="0">
                  <c:v>19.329999999999998</c:v>
                </c:pt>
                <c:pt idx="1">
                  <c:v>20.41</c:v>
                </c:pt>
                <c:pt idx="2">
                  <c:v>20.73</c:v>
                </c:pt>
                <c:pt idx="3">
                  <c:v>20.74</c:v>
                </c:pt>
                <c:pt idx="4">
                  <c:v>19.190000000000001</c:v>
                </c:pt>
                <c:pt idx="5">
                  <c:v>20.45</c:v>
                </c:pt>
                <c:pt idx="6">
                  <c:v>20.079999999999998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AA3-4619-9462-93DB609263DC}"/>
            </c:ext>
          </c:extLst>
        </c:ser>
        <c:ser>
          <c:idx val="3"/>
          <c:order val="3"/>
          <c:tx>
            <c:strRef>
              <c:f>Folha2!$F$1</c:f>
              <c:strCache>
                <c:ptCount val="1"/>
                <c:pt idx="0">
                  <c:v>Auction Price [€]</c:v>
                </c:pt>
              </c:strCache>
            </c:strRef>
          </c:tx>
          <c:spPr>
            <a:ln w="254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714285714285733E-2"/>
                  <c:y val="3.3426174068775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AA3-4619-9462-93DB609263DC}"/>
                </c:ext>
              </c:extLst>
            </c:dLbl>
            <c:dLbl>
              <c:idx val="1"/>
              <c:layout>
                <c:manualLayout>
                  <c:x val="-3.7248271057107797E-2"/>
                  <c:y val="3.7140221108725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0AA3-4619-9462-93DB609263DC}"/>
                </c:ext>
              </c:extLst>
            </c:dLbl>
            <c:dLbl>
              <c:idx val="2"/>
              <c:layout>
                <c:manualLayout>
                  <c:x val="-3.4813912406948699E-2"/>
                  <c:y val="5.19961822953948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AA3-4619-9462-93DB609263DC}"/>
                </c:ext>
              </c:extLst>
            </c:dLbl>
            <c:dLbl>
              <c:idx val="3"/>
              <c:layout>
                <c:manualLayout>
                  <c:x val="-3.7248271057107797E-2"/>
                  <c:y val="4.0854211405392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AA3-4619-9462-93DB609263DC}"/>
                </c:ext>
              </c:extLst>
            </c:dLbl>
            <c:dLbl>
              <c:idx val="4"/>
              <c:layout>
                <c:manualLayout>
                  <c:x val="-3.4453368534654805E-2"/>
                  <c:y val="4.4894615445796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AA3-4619-9462-93DB609263DC}"/>
                </c:ext>
              </c:extLst>
            </c:dLbl>
            <c:dLbl>
              <c:idx val="5"/>
              <c:layout>
                <c:manualLayout>
                  <c:x val="-3.9016099717724455E-2"/>
                  <c:y val="4.456823209170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0AA3-4619-9462-93DB609263DC}"/>
                </c:ext>
              </c:extLst>
            </c:dLbl>
            <c:dLbl>
              <c:idx val="6"/>
              <c:layout>
                <c:manualLayout>
                  <c:x val="-3.3597883597883599E-2"/>
                  <c:y val="4.9542485607145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AA3-4619-9462-93DB609263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Folha2!$A$2:$A$8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Folha2!$F$2:$F$8</c:f>
              <c:numCache>
                <c:formatCode>#\ ##0.00\ "€"</c:formatCode>
                <c:ptCount val="7"/>
                <c:pt idx="0">
                  <c:v>19</c:v>
                </c:pt>
                <c:pt idx="1">
                  <c:v>19.55</c:v>
                </c:pt>
                <c:pt idx="2">
                  <c:v>19.57</c:v>
                </c:pt>
                <c:pt idx="3">
                  <c:v>19.149999999999999</c:v>
                </c:pt>
                <c:pt idx="4">
                  <c:v>18.510000000000002</c:v>
                </c:pt>
                <c:pt idx="5">
                  <c:v>19.149999999999999</c:v>
                </c:pt>
                <c:pt idx="6">
                  <c:v>18.989999999999998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0AA3-4619-9462-93DB60926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462664"/>
        <c:axId val="449456432"/>
      </c:lineChart>
      <c:catAx>
        <c:axId val="474237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74243800"/>
        <c:crosses val="autoZero"/>
        <c:auto val="1"/>
        <c:lblAlgn val="ctr"/>
        <c:lblOffset val="100"/>
        <c:noMultiLvlLbl val="0"/>
      </c:catAx>
      <c:valAx>
        <c:axId val="474243800"/>
        <c:scaling>
          <c:orientation val="minMax"/>
          <c:max val="25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237568"/>
        <c:crosses val="autoZero"/>
        <c:crossBetween val="between"/>
      </c:valAx>
      <c:valAx>
        <c:axId val="449456432"/>
        <c:scaling>
          <c:orientation val="minMax"/>
          <c:max val="21"/>
          <c:min val="16"/>
        </c:scaling>
        <c:delete val="0"/>
        <c:axPos val="r"/>
        <c:numFmt formatCode="#\ ##0.00\ &quot;€&quot;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9462664"/>
        <c:crosses val="max"/>
        <c:crossBetween val="between"/>
      </c:valAx>
      <c:catAx>
        <c:axId val="449462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9456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1459409856068939E-2"/>
          <c:y val="0.88737326016066154"/>
          <c:w val="0.85708105485555963"/>
          <c:h val="6.81822953948938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860790917757795"/>
          <c:y val="5.5540769432801902E-2"/>
          <c:w val="0.68264208296207429"/>
          <c:h val="0.922385998368245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Folha2!$G$21</c:f>
              <c:strCache>
                <c:ptCount val="1"/>
                <c:pt idx="0">
                  <c:v>cost [k€]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/>
          </c:spPr>
          <c:invertIfNegative val="0"/>
          <c:cat>
            <c:numRef>
              <c:f>Folha2!$F$22:$F$28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Folha2!$G$22:$G$28</c:f>
              <c:numCache>
                <c:formatCode>#,##0</c:formatCode>
                <c:ptCount val="7"/>
                <c:pt idx="0">
                  <c:v>-144</c:v>
                </c:pt>
                <c:pt idx="1">
                  <c:v>-117</c:v>
                </c:pt>
                <c:pt idx="2">
                  <c:v>-117</c:v>
                </c:pt>
                <c:pt idx="3">
                  <c:v>-115</c:v>
                </c:pt>
                <c:pt idx="4">
                  <c:v>-111</c:v>
                </c:pt>
                <c:pt idx="5">
                  <c:v>-115</c:v>
                </c:pt>
                <c:pt idx="6">
                  <c:v>-114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EE-4E7C-9066-9D8DC26A5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5"/>
        <c:axId val="474237568"/>
        <c:axId val="474243800"/>
      </c:barChart>
      <c:catAx>
        <c:axId val="474237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4243800"/>
        <c:crosses val="autoZero"/>
        <c:auto val="1"/>
        <c:lblAlgn val="ctr"/>
        <c:lblOffset val="100"/>
        <c:noMultiLvlLbl val="0"/>
      </c:catAx>
      <c:valAx>
        <c:axId val="474243800"/>
        <c:scaling>
          <c:orientation val="minMax"/>
          <c:max val="0"/>
          <c:min val="-144"/>
        </c:scaling>
        <c:delete val="1"/>
        <c:axPos val="b"/>
        <c:numFmt formatCode="#,##0" sourceLinked="1"/>
        <c:majorTickMark val="none"/>
        <c:minorTickMark val="none"/>
        <c:tickLblPos val="nextTo"/>
        <c:crossAx val="4742375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4.200815890424292E-2"/>
          <c:y val="0.46879620904991742"/>
          <c:w val="0.18368607384243052"/>
          <c:h val="7.52383386437902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94454886935389E-2"/>
          <c:y val="6.6014377619566592E-2"/>
          <c:w val="0.59275388034609588"/>
          <c:h val="0.8899760373007223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Folha2!$C$21</c:f>
              <c:strCache>
                <c:ptCount val="1"/>
                <c:pt idx="0">
                  <c:v>Participant Shippers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Folha2!$A$22:$A$28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Folha2!$C$22:$C$28</c:f>
              <c:numCache>
                <c:formatCode>#,##0</c:formatCode>
                <c:ptCount val="7"/>
                <c:pt idx="0">
                  <c:v>1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58-4C55-AF22-A6D773B1DC07}"/>
            </c:ext>
          </c:extLst>
        </c:ser>
        <c:ser>
          <c:idx val="4"/>
          <c:order val="1"/>
          <c:tx>
            <c:strRef>
              <c:f>Folha2!$D$21</c:f>
              <c:strCache>
                <c:ptCount val="1"/>
                <c:pt idx="0">
                  <c:v>Selling Shippers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Folha2!$A$22:$A$28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Folha2!$D$22:$D$28</c:f>
              <c:numCache>
                <c:formatCode>#,##0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58-4C55-AF22-A6D773B1DC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4237568"/>
        <c:axId val="474243800"/>
      </c:barChart>
      <c:catAx>
        <c:axId val="474237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74243800"/>
        <c:crosses val="autoZero"/>
        <c:auto val="1"/>
        <c:lblAlgn val="ctr"/>
        <c:lblOffset val="100"/>
        <c:noMultiLvlLbl val="0"/>
      </c:catAx>
      <c:valAx>
        <c:axId val="474243800"/>
        <c:scaling>
          <c:orientation val="minMax"/>
          <c:max val="3"/>
          <c:min val="0"/>
        </c:scaling>
        <c:delete val="1"/>
        <c:axPos val="b"/>
        <c:numFmt formatCode="#,##0" sourceLinked="1"/>
        <c:majorTickMark val="out"/>
        <c:minorTickMark val="none"/>
        <c:tickLblPos val="nextTo"/>
        <c:crossAx val="47423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0.87153</cdr:x>
      <cdr:y>0.18872</cdr:y>
    </cdr:from>
    <cdr:to>
      <cdr:x>0.87153</cdr:x>
      <cdr:y>0.34671</cdr:y>
    </cdr:to>
    <cdr:cxnSp macro="">
      <cdr:nvCxnSpPr>
        <cdr:cNvPr id="5" name="Conexão reta unidirecional 4"/>
        <cdr:cNvCxnSpPr/>
      </cdr:nvCxnSpPr>
      <cdr:spPr>
        <a:xfrm xmlns:a="http://schemas.openxmlformats.org/drawingml/2006/main">
          <a:off x="7247665" y="532155"/>
          <a:ext cx="0" cy="445495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0.62144</cdr:x>
      <cdr:y>0.33025</cdr:y>
    </cdr:from>
    <cdr:to>
      <cdr:x>0.66326</cdr:x>
      <cdr:y>0.37873</cdr:y>
    </cdr:to>
    <cdr:sp macro="" textlink="">
      <cdr:nvSpPr>
        <cdr:cNvPr id="8" name="Retângulo 7"/>
        <cdr:cNvSpPr/>
      </cdr:nvSpPr>
      <cdr:spPr>
        <a:xfrm xmlns:a="http://schemas.openxmlformats.org/drawingml/2006/main">
          <a:off x="5167910" y="931226"/>
          <a:ext cx="347775" cy="1367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pt-PT" sz="900" b="1">
              <a:solidFill>
                <a:sysClr val="windowText" lastClr="000000"/>
              </a:solidFill>
            </a:rPr>
            <a:t>-3,5%</a:t>
          </a:r>
        </a:p>
        <a:p xmlns:a="http://schemas.openxmlformats.org/drawingml/2006/main">
          <a:pPr algn="l"/>
          <a:endParaRPr lang="pt-PT" sz="900" b="1">
            <a:solidFill>
              <a:sysClr val="windowText" lastClr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0.32639</cdr:x>
      <cdr:y>0.0914</cdr:y>
    </cdr:from>
    <cdr:to>
      <cdr:x>0.41753</cdr:x>
      <cdr:y>0.1449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1193800" y="260350"/>
          <a:ext cx="333374" cy="1524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114</a:t>
          </a:r>
        </a:p>
      </cdr:txBody>
    </cdr:sp>
  </cdr:relSizeAnchor>
  <cdr:relSizeAnchor xmlns:cdr="http://schemas.openxmlformats.org/drawingml/2006/chartDrawing">
    <cdr:from>
      <cdr:x>0.32639</cdr:x>
      <cdr:y>0.21933</cdr:y>
    </cdr:from>
    <cdr:to>
      <cdr:x>0.41753</cdr:x>
      <cdr:y>0.27284</cdr:y>
    </cdr:to>
    <cdr:sp macro="" textlink="">
      <cdr:nvSpPr>
        <cdr:cNvPr id="3" name="Retângulo 2"/>
        <cdr:cNvSpPr/>
      </cdr:nvSpPr>
      <cdr:spPr>
        <a:xfrm xmlns:a="http://schemas.openxmlformats.org/drawingml/2006/main">
          <a:off x="1193804" y="500208"/>
          <a:ext cx="333353" cy="122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115</a:t>
          </a:r>
        </a:p>
      </cdr:txBody>
    </cdr:sp>
  </cdr:relSizeAnchor>
  <cdr:relSizeAnchor xmlns:cdr="http://schemas.openxmlformats.org/drawingml/2006/chartDrawing">
    <cdr:from>
      <cdr:x>0.32639</cdr:x>
      <cdr:y>0.48758</cdr:y>
    </cdr:from>
    <cdr:to>
      <cdr:x>0.41753</cdr:x>
      <cdr:y>0.54108</cdr:y>
    </cdr:to>
    <cdr:sp macro="" textlink="">
      <cdr:nvSpPr>
        <cdr:cNvPr id="5" name="Retângulo 4"/>
        <cdr:cNvSpPr/>
      </cdr:nvSpPr>
      <cdr:spPr>
        <a:xfrm xmlns:a="http://schemas.openxmlformats.org/drawingml/2006/main">
          <a:off x="1193804" y="1112010"/>
          <a:ext cx="333353" cy="1220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115</a:t>
          </a:r>
        </a:p>
      </cdr:txBody>
    </cdr:sp>
  </cdr:relSizeAnchor>
  <cdr:relSizeAnchor xmlns:cdr="http://schemas.openxmlformats.org/drawingml/2006/chartDrawing">
    <cdr:from>
      <cdr:x>0.31337</cdr:x>
      <cdr:y>0.61551</cdr:y>
    </cdr:from>
    <cdr:to>
      <cdr:x>0.40451</cdr:x>
      <cdr:y>0.66901</cdr:y>
    </cdr:to>
    <cdr:sp macro="" textlink="">
      <cdr:nvSpPr>
        <cdr:cNvPr id="6" name="Retângulo 5"/>
        <cdr:cNvSpPr/>
      </cdr:nvSpPr>
      <cdr:spPr>
        <a:xfrm xmlns:a="http://schemas.openxmlformats.org/drawingml/2006/main">
          <a:off x="1146182" y="1403765"/>
          <a:ext cx="333353" cy="1220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117</a:t>
          </a:r>
        </a:p>
      </cdr:txBody>
    </cdr:sp>
  </cdr:relSizeAnchor>
  <cdr:relSizeAnchor xmlns:cdr="http://schemas.openxmlformats.org/drawingml/2006/chartDrawing">
    <cdr:from>
      <cdr:x>0.31337</cdr:x>
      <cdr:y>0.75178</cdr:y>
    </cdr:from>
    <cdr:to>
      <cdr:x>0.40451</cdr:x>
      <cdr:y>0.80528</cdr:y>
    </cdr:to>
    <cdr:sp macro="" textlink="">
      <cdr:nvSpPr>
        <cdr:cNvPr id="7" name="Retângulo 6"/>
        <cdr:cNvSpPr/>
      </cdr:nvSpPr>
      <cdr:spPr>
        <a:xfrm xmlns:a="http://schemas.openxmlformats.org/drawingml/2006/main">
          <a:off x="1146182" y="1714569"/>
          <a:ext cx="333353" cy="1220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117</a:t>
          </a:r>
        </a:p>
      </cdr:txBody>
    </cdr:sp>
  </cdr:relSizeAnchor>
  <cdr:relSizeAnchor xmlns:cdr="http://schemas.openxmlformats.org/drawingml/2006/chartDrawing">
    <cdr:from>
      <cdr:x>0.18837</cdr:x>
      <cdr:y>0.87386</cdr:y>
    </cdr:from>
    <cdr:to>
      <cdr:x>0.27951</cdr:x>
      <cdr:y>0.92737</cdr:y>
    </cdr:to>
    <cdr:sp macro="" textlink="">
      <cdr:nvSpPr>
        <cdr:cNvPr id="8" name="Retângulo 7"/>
        <cdr:cNvSpPr/>
      </cdr:nvSpPr>
      <cdr:spPr>
        <a:xfrm xmlns:a="http://schemas.openxmlformats.org/drawingml/2006/main">
          <a:off x="688982" y="1992974"/>
          <a:ext cx="333353" cy="122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144</a:t>
          </a:r>
        </a:p>
      </cdr:txBody>
    </cdr:sp>
  </cdr:relSizeAnchor>
  <cdr:relSizeAnchor xmlns:cdr="http://schemas.openxmlformats.org/drawingml/2006/chartDrawing">
    <cdr:from>
      <cdr:x>0.34722</cdr:x>
      <cdr:y>0.35221</cdr:y>
    </cdr:from>
    <cdr:to>
      <cdr:x>0.43836</cdr:x>
      <cdr:y>0.40572</cdr:y>
    </cdr:to>
    <cdr:sp macro="" textlink="">
      <cdr:nvSpPr>
        <cdr:cNvPr id="9" name="Retângulo 8"/>
        <cdr:cNvSpPr/>
      </cdr:nvSpPr>
      <cdr:spPr>
        <a:xfrm xmlns:a="http://schemas.openxmlformats.org/drawingml/2006/main">
          <a:off x="1270000" y="803275"/>
          <a:ext cx="333353" cy="122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PT" sz="900" b="0">
              <a:solidFill>
                <a:schemeClr val="tx1">
                  <a:lumMod val="75000"/>
                  <a:lumOff val="25000"/>
                </a:schemeClr>
              </a:solidFill>
            </a:rPr>
            <a:t>111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4109" cy="465902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977353" y="1"/>
            <a:ext cx="3044109" cy="465902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0B941F3D-AC3C-4EAF-AC86-0693AB8F3CDC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1" y="8841711"/>
            <a:ext cx="3044109" cy="465902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977353" y="8841711"/>
            <a:ext cx="3044109" cy="465902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AD78CEEC-0FE7-4D47-A452-A71F07EFD178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37120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43342" cy="465453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6" y="2"/>
            <a:ext cx="3043342" cy="465453"/>
          </a:xfrm>
          <a:prstGeom prst="rect">
            <a:avLst/>
          </a:prstGeom>
        </p:spPr>
        <p:txBody>
          <a:bodyPr vert="horz" lIns="91586" tIns="45793" rIns="91586" bIns="45793" rtlCol="0"/>
          <a:lstStyle>
            <a:lvl1pPr algn="r">
              <a:defRPr sz="1200"/>
            </a:lvl1pPr>
          </a:lstStyle>
          <a:p>
            <a:fld id="{FA75A6CE-42F9-4E01-AD14-17456ACECB09}" type="datetimeFigureOut">
              <a:rPr lang="en-US" smtClean="0"/>
              <a:pPr/>
              <a:t>7/4/2017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6" tIns="45793" rIns="91586" bIns="45793" rtlCol="0" anchor="ctr"/>
          <a:lstStyle/>
          <a:p>
            <a:endParaRPr lang="nl-N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6"/>
          </a:xfrm>
          <a:prstGeom prst="rect">
            <a:avLst/>
          </a:prstGeom>
        </p:spPr>
        <p:txBody>
          <a:bodyPr vert="horz" lIns="91586" tIns="45793" rIns="91586" bIns="457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42032"/>
            <a:ext cx="3043342" cy="465453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6" y="8842032"/>
            <a:ext cx="3043342" cy="465453"/>
          </a:xfrm>
          <a:prstGeom prst="rect">
            <a:avLst/>
          </a:prstGeom>
        </p:spPr>
        <p:txBody>
          <a:bodyPr vert="horz" lIns="91586" tIns="45793" rIns="91586" bIns="45793" rtlCol="0" anchor="b"/>
          <a:lstStyle>
            <a:lvl1pPr algn="r">
              <a:defRPr sz="1200"/>
            </a:lvl1pPr>
          </a:lstStyle>
          <a:p>
            <a:fld id="{0B1C575A-FA3C-4170-BDE2-E20A38399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0373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REN Assembleia Geral PPT capa 01-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4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 userDrawn="1"/>
        </p:nvSpPr>
        <p:spPr>
          <a:xfrm>
            <a:off x="391991" y="4207422"/>
            <a:ext cx="7553830" cy="1231353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3600" b="1" spc="-40" dirty="0" smtClean="0">
                <a:solidFill>
                  <a:srgbClr val="376491"/>
                </a:solidFill>
                <a:latin typeface="Calibri"/>
              </a:rPr>
              <a:t>TÍTULO</a:t>
            </a:r>
            <a:br>
              <a:rPr lang="pt-PT" sz="3600" b="1" spc="-40" dirty="0" smtClean="0">
                <a:solidFill>
                  <a:srgbClr val="376491"/>
                </a:solidFill>
                <a:latin typeface="Calibri"/>
              </a:rPr>
            </a:br>
            <a:r>
              <a:rPr lang="pt-PT" sz="3200" spc="-40" dirty="0" smtClean="0">
                <a:solidFill>
                  <a:srgbClr val="376491"/>
                </a:solidFill>
                <a:latin typeface="Calibri"/>
              </a:rPr>
              <a:t>Subtítulo</a:t>
            </a:r>
            <a:endParaRPr lang="en-US" sz="3200" spc="-100" dirty="0">
              <a:solidFill>
                <a:srgbClr val="376491"/>
              </a:solidFill>
              <a:cs typeface="Trebuchet MS"/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411041" y="6216742"/>
            <a:ext cx="2084509" cy="45075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pt-PT" sz="2000" spc="-100" dirty="0" smtClean="0">
                <a:solidFill>
                  <a:srgbClr val="9BC646"/>
                </a:solidFill>
                <a:latin typeface="Calibri"/>
                <a:cs typeface="Trebuchet MS"/>
              </a:rPr>
              <a:t>Data</a:t>
            </a:r>
            <a:endParaRPr lang="en-US" sz="2000" spc="-100" dirty="0">
              <a:solidFill>
                <a:srgbClr val="9BC646"/>
              </a:solidFill>
              <a:latin typeface="Calibri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 preferRelativeResize="0">
            <a:picLocks noChangeArrowheads="1"/>
          </p:cNvPicPr>
          <p:nvPr userDrawn="1"/>
        </p:nvPicPr>
        <p:blipFill>
          <a:blip r:embed="rId3"/>
          <a:srcRect l="9222" t="96735" r="8904" b="1392"/>
          <a:stretch>
            <a:fillRect/>
          </a:stretch>
        </p:blipFill>
        <p:spPr bwMode="auto">
          <a:xfrm>
            <a:off x="393890" y="954980"/>
            <a:ext cx="8316000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08" y="258291"/>
            <a:ext cx="976009" cy="303122"/>
          </a:xfrm>
          <a:prstGeom prst="rect">
            <a:avLst/>
          </a:prstGeom>
        </p:spPr>
      </p:pic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485502" y="212596"/>
            <a:ext cx="6886847" cy="68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57200" eaLnBrk="1" fontAlgn="base" hangingPunct="1">
              <a:lnSpc>
                <a:spcPts val="23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rgbClr val="376491"/>
                </a:solidFill>
                <a:latin typeface="Calibri"/>
              </a:rPr>
              <a:t>TÍTULO</a:t>
            </a:r>
            <a:br>
              <a:rPr lang="pt-PT" sz="2400" b="1" dirty="0" smtClean="0">
                <a:solidFill>
                  <a:srgbClr val="376491"/>
                </a:solidFill>
                <a:latin typeface="Calibri"/>
              </a:rPr>
            </a:br>
            <a:r>
              <a:rPr lang="pt-PT" sz="2200" dirty="0" smtClean="0">
                <a:solidFill>
                  <a:srgbClr val="376491"/>
                </a:solidFill>
                <a:latin typeface="Calibri"/>
              </a:rPr>
              <a:t>Subtítulo</a:t>
            </a:r>
            <a:endParaRPr lang="pt-PT" sz="2200" dirty="0">
              <a:solidFill>
                <a:srgbClr val="376491"/>
              </a:solidFill>
              <a:latin typeface="Calibri"/>
            </a:endParaRPr>
          </a:p>
        </p:txBody>
      </p:sp>
      <p:sp>
        <p:nvSpPr>
          <p:cNvPr id="10" name="Slide Number Placeholder 5"/>
          <p:cNvSpPr>
            <a:spLocks noGrp="1"/>
          </p:cNvSpPr>
          <p:nvPr userDrawn="1"/>
        </p:nvSpPr>
        <p:spPr>
          <a:xfrm>
            <a:off x="8510416" y="6430965"/>
            <a:ext cx="498763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800" b="1" kern="1200">
                <a:solidFill>
                  <a:srgbClr val="000000"/>
                </a:solidFill>
                <a:latin typeface="MetroMedium LT Two"/>
                <a:ea typeface="+mn-ea"/>
                <a:cs typeface="MetroMedium LT Two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5BDF5F9-612B-4F44-86A3-3A1F97A1BA6A}" type="slidenum">
              <a:rPr lang="en-US" sz="1100" smtClean="0">
                <a:solidFill>
                  <a:srgbClr val="376491"/>
                </a:solidFill>
                <a:latin typeface="Calibri" panose="020F050202020403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solidFill>
                <a:srgbClr val="37649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482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3A931-9FBA-4FDA-BBFD-BF000BD328E0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C6B98D-660D-424B-9B67-DE78104080E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7738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3A931-9FBA-4FDA-BBFD-BF000BD328E0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C6B98D-660D-424B-9B67-DE78104080E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853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3A931-9FBA-4FDA-BBFD-BF000BD328E0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C6B98D-660D-424B-9B67-DE78104080E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19380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3F3A931-9FBA-4FDA-BBFD-BF000BD328E0}" type="datetimeFigureOut">
              <a:rPr lang="pt-PT" smtClean="0"/>
              <a:t>04/07/2017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C6B98D-660D-424B-9B67-DE78104080E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89669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22030" y="1508760"/>
            <a:ext cx="8305566" cy="4590288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25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7" r:id="rId6"/>
    <p:sldLayoutId id="2147483673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91991" y="4207422"/>
            <a:ext cx="7553830" cy="1231353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3600" b="1" spc="-40" dirty="0" smtClean="0">
                <a:solidFill>
                  <a:srgbClr val="376491"/>
                </a:solidFill>
              </a:rPr>
              <a:t>Balancing </a:t>
            </a:r>
            <a:r>
              <a:rPr lang="pt-PT" altLang="pt-PT" sz="3600" b="1" spc="-40" dirty="0" err="1" smtClean="0">
                <a:solidFill>
                  <a:srgbClr val="376491"/>
                </a:solidFill>
              </a:rPr>
              <a:t>Actions</a:t>
            </a:r>
            <a:r>
              <a:rPr lang="pt-PT" altLang="pt-PT" sz="3600" b="1" spc="-40" dirty="0" smtClean="0">
                <a:solidFill>
                  <a:srgbClr val="376491"/>
                </a:solidFill>
              </a:rPr>
              <a:t> 2017</a:t>
            </a:r>
            <a:endParaRPr lang="pt-PT" altLang="pt-PT" sz="3600" b="1" spc="-40" dirty="0">
              <a:solidFill>
                <a:srgbClr val="376491"/>
              </a:solidFill>
            </a:endParaRPr>
          </a:p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2400" b="1" spc="-40" dirty="0" err="1" smtClean="0">
                <a:solidFill>
                  <a:srgbClr val="376491"/>
                </a:solidFill>
              </a:rPr>
              <a:t>Update</a:t>
            </a:r>
            <a:r>
              <a:rPr lang="pt-PT" altLang="pt-PT" sz="2400" b="1" spc="-40" dirty="0" smtClean="0">
                <a:solidFill>
                  <a:srgbClr val="376491"/>
                </a:solidFill>
              </a:rPr>
              <a:t> </a:t>
            </a:r>
            <a:r>
              <a:rPr lang="pt-PT" altLang="pt-PT" sz="2400" b="1" spc="-40" dirty="0" err="1" smtClean="0">
                <a:solidFill>
                  <a:srgbClr val="376491"/>
                </a:solidFill>
              </a:rPr>
              <a:t>on</a:t>
            </a:r>
            <a:r>
              <a:rPr lang="pt-PT" altLang="pt-PT" sz="2400" b="1" spc="-40" dirty="0" smtClean="0">
                <a:solidFill>
                  <a:srgbClr val="376491"/>
                </a:solidFill>
              </a:rPr>
              <a:t> 30.06.2017</a:t>
            </a:r>
            <a:endParaRPr lang="en-US" altLang="pt-PT" sz="2800" b="1" spc="-40" dirty="0">
              <a:solidFill>
                <a:srgbClr val="37649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91991" y="5917210"/>
            <a:ext cx="6249066" cy="45075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altLang="pt-PT" sz="2000" i="1" spc="-100" dirty="0" smtClean="0">
                <a:solidFill>
                  <a:srgbClr val="9BC646"/>
                </a:solidFill>
                <a:latin typeface="Calibri"/>
                <a:cs typeface="Trebuchet MS"/>
              </a:rPr>
              <a:t>For SGRI – South Gas Regional Initiative</a:t>
            </a:r>
          </a:p>
        </p:txBody>
      </p:sp>
    </p:spTree>
    <p:extLst>
      <p:ext uri="{BB962C8B-B14F-4D97-AF65-F5344CB8AC3E}">
        <p14:creationId xmlns:p14="http://schemas.microsoft.com/office/powerpoint/2010/main" val="271660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 preferRelativeResize="0">
            <a:picLocks noChangeArrowheads="1"/>
          </p:cNvPicPr>
          <p:nvPr/>
        </p:nvPicPr>
        <p:blipFill>
          <a:blip r:embed="rId2"/>
          <a:srcRect l="9222" t="96735" r="8904" b="1392"/>
          <a:stretch>
            <a:fillRect/>
          </a:stretch>
        </p:blipFill>
        <p:spPr bwMode="auto">
          <a:xfrm>
            <a:off x="393890" y="954980"/>
            <a:ext cx="8316000" cy="4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08" y="258291"/>
            <a:ext cx="976009" cy="303122"/>
          </a:xfrm>
          <a:prstGeom prst="rect">
            <a:avLst/>
          </a:prstGeom>
        </p:spPr>
      </p:pic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449803" y="353874"/>
            <a:ext cx="7212542" cy="47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pt-PT" altLang="pt-PT" sz="2400" b="1" dirty="0" smtClean="0">
                <a:solidFill>
                  <a:srgbClr val="376491"/>
                </a:solidFill>
              </a:rPr>
              <a:t>Balancing </a:t>
            </a:r>
            <a:r>
              <a:rPr lang="pt-PT" altLang="pt-PT" sz="2400" b="1" dirty="0" err="1" smtClean="0">
                <a:solidFill>
                  <a:srgbClr val="376491"/>
                </a:solidFill>
              </a:rPr>
              <a:t>Actions</a:t>
            </a:r>
            <a:endParaRPr lang="pt-PT" altLang="pt-PT" sz="2400" b="1" dirty="0">
              <a:solidFill>
                <a:srgbClr val="376491"/>
              </a:solidFill>
            </a:endParaRPr>
          </a:p>
        </p:txBody>
      </p:sp>
      <p:sp>
        <p:nvSpPr>
          <p:cNvPr id="37" name="Slide Number Placeholder 5"/>
          <p:cNvSpPr>
            <a:spLocks noGrp="1"/>
          </p:cNvSpPr>
          <p:nvPr/>
        </p:nvSpPr>
        <p:spPr>
          <a:xfrm>
            <a:off x="8510416" y="6430965"/>
            <a:ext cx="498763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800" b="1" kern="1200">
                <a:solidFill>
                  <a:srgbClr val="000000"/>
                </a:solidFill>
                <a:latin typeface="MetroMedium LT Two"/>
                <a:ea typeface="+mn-ea"/>
                <a:cs typeface="MetroMedium LT Two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5BDF5F9-612B-4F44-86A3-3A1F97A1BA6A}" type="slidenum">
              <a:rPr lang="en-US" sz="1100" smtClean="0">
                <a:solidFill>
                  <a:srgbClr val="376491"/>
                </a:solidFill>
                <a:latin typeface="Calibri" panose="020F0502020204030204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sz="1400" dirty="0">
              <a:solidFill>
                <a:srgbClr val="37649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379574" y="1077992"/>
            <a:ext cx="6021226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PT" altLang="pt-PT" sz="1400" b="1" dirty="0" err="1" smtClean="0">
                <a:latin typeface="Trebuchet MS" pitchFamily="34" charset="0"/>
              </a:rPr>
              <a:t>Products</a:t>
            </a:r>
            <a:r>
              <a:rPr lang="pt-PT" altLang="pt-PT" sz="1400" b="1" dirty="0" smtClean="0">
                <a:latin typeface="Trebuchet MS" pitchFamily="34" charset="0"/>
              </a:rPr>
              <a:t> </a:t>
            </a:r>
            <a:r>
              <a:rPr lang="pt-PT" altLang="pt-PT" sz="1400" b="1" dirty="0" err="1" smtClean="0">
                <a:latin typeface="Trebuchet MS" pitchFamily="34" charset="0"/>
              </a:rPr>
              <a:t>auctioned</a:t>
            </a:r>
            <a:r>
              <a:rPr lang="pt-PT" altLang="pt-PT" sz="1400" b="1" dirty="0" smtClean="0">
                <a:latin typeface="Trebuchet MS" pitchFamily="34" charset="0"/>
              </a:rPr>
              <a:t>: </a:t>
            </a:r>
            <a:r>
              <a:rPr lang="pt-PT" altLang="pt-PT" sz="1400" b="1" dirty="0" err="1">
                <a:latin typeface="Trebuchet MS" pitchFamily="34" charset="0"/>
              </a:rPr>
              <a:t>daily</a:t>
            </a:r>
            <a:r>
              <a:rPr lang="pt-PT" altLang="pt-PT" sz="1400" b="1" dirty="0">
                <a:latin typeface="Trebuchet MS" pitchFamily="34" charset="0"/>
              </a:rPr>
              <a:t> </a:t>
            </a:r>
            <a:r>
              <a:rPr lang="pt-PT" altLang="pt-PT" sz="1400" b="1" smtClean="0">
                <a:latin typeface="Trebuchet MS" pitchFamily="34" charset="0"/>
              </a:rPr>
              <a:t>product </a:t>
            </a:r>
            <a:r>
              <a:rPr lang="pt-PT" altLang="pt-PT" sz="1400" b="1" dirty="0">
                <a:latin typeface="Trebuchet MS" pitchFamily="34" charset="0"/>
              </a:rPr>
              <a:t>(D-1)</a:t>
            </a:r>
          </a:p>
          <a:p>
            <a:pPr defTabSz="914400" eaLnBrk="1" hangingPunct="1">
              <a:spcBef>
                <a:spcPct val="50000"/>
              </a:spcBef>
            </a:pPr>
            <a:r>
              <a:rPr lang="pt-PT" altLang="pt-PT" sz="1400" b="1" dirty="0" smtClean="0">
                <a:latin typeface="Trebuchet MS" pitchFamily="34" charset="0"/>
              </a:rPr>
              <a:t>GTG </a:t>
            </a:r>
            <a:r>
              <a:rPr lang="pt-PT" altLang="pt-PT" sz="1400" b="1" dirty="0" err="1" smtClean="0">
                <a:latin typeface="Trebuchet MS" pitchFamily="34" charset="0"/>
              </a:rPr>
              <a:t>acting</a:t>
            </a:r>
            <a:r>
              <a:rPr lang="pt-PT" altLang="pt-PT" sz="1400" b="1" dirty="0" smtClean="0">
                <a:latin typeface="Trebuchet MS" pitchFamily="34" charset="0"/>
              </a:rPr>
              <a:t> as: </a:t>
            </a:r>
            <a:r>
              <a:rPr lang="pt-PT" altLang="pt-PT" sz="1400" b="1" dirty="0" err="1" smtClean="0">
                <a:latin typeface="Trebuchet MS" pitchFamily="34" charset="0"/>
              </a:rPr>
              <a:t>buyer</a:t>
            </a:r>
            <a:endParaRPr lang="pt-PT" altLang="pt-PT" sz="1400" b="1" dirty="0">
              <a:latin typeface="Trebuchet MS" pitchFamily="34" charset="0"/>
            </a:endParaRPr>
          </a:p>
        </p:txBody>
      </p:sp>
      <p:sp>
        <p:nvSpPr>
          <p:cNvPr id="123" name="Text Box 16"/>
          <p:cNvSpPr txBox="1">
            <a:spLocks noChangeArrowheads="1"/>
          </p:cNvSpPr>
          <p:nvPr/>
        </p:nvSpPr>
        <p:spPr bwMode="auto">
          <a:xfrm>
            <a:off x="307879" y="4517588"/>
            <a:ext cx="35210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Total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transaction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volume (k€)</a:t>
            </a:r>
            <a:endParaRPr lang="pt-PT" altLang="pt-PT" sz="1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4918062" y="4517587"/>
            <a:ext cx="35210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Nr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of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traders</a:t>
            </a:r>
            <a:endParaRPr lang="pt-PT" altLang="pt-PT" sz="1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5" name="Text Box 16"/>
          <p:cNvSpPr txBox="1">
            <a:spLocks noChangeArrowheads="1"/>
          </p:cNvSpPr>
          <p:nvPr/>
        </p:nvSpPr>
        <p:spPr bwMode="auto">
          <a:xfrm>
            <a:off x="3740729" y="4511609"/>
            <a:ext cx="14497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914400" eaLnBrk="1" hangingPunct="1">
              <a:spcBef>
                <a:spcPct val="50000"/>
              </a:spcBef>
            </a:pP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Date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of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the</a:t>
            </a:r>
            <a:r>
              <a:rPr lang="pt-PT" altLang="pt-PT" sz="1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pt-PT" altLang="pt-PT" sz="12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auction</a:t>
            </a:r>
            <a:endParaRPr lang="pt-PT" altLang="pt-PT" sz="1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40" name="Gráfico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709589"/>
              </p:ext>
            </p:extLst>
          </p:nvPr>
        </p:nvGraphicFramePr>
        <p:xfrm>
          <a:off x="393890" y="1717247"/>
          <a:ext cx="8316000" cy="2819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41" name="Conexão reta unidirecional 40"/>
          <p:cNvCxnSpPr/>
          <p:nvPr/>
        </p:nvCxnSpPr>
        <p:spPr>
          <a:xfrm flipH="1">
            <a:off x="1316437" y="2579466"/>
            <a:ext cx="11" cy="11543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1379519" y="2545286"/>
            <a:ext cx="339716" cy="130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>
                <a:solidFill>
                  <a:sysClr val="windowText" lastClr="000000"/>
                </a:solidFill>
              </a:rPr>
              <a:t>-1,7%</a:t>
            </a:r>
          </a:p>
          <a:p>
            <a:pPr algn="l"/>
            <a:endParaRPr lang="pt-PT" sz="900" b="1">
              <a:solidFill>
                <a:sysClr val="windowText" lastClr="000000"/>
              </a:solidFill>
            </a:endParaRPr>
          </a:p>
        </p:txBody>
      </p:sp>
      <p:cxnSp>
        <p:nvCxnSpPr>
          <p:cNvPr id="43" name="Conexão reta unidirecional 42"/>
          <p:cNvCxnSpPr/>
          <p:nvPr/>
        </p:nvCxnSpPr>
        <p:spPr>
          <a:xfrm flipH="1">
            <a:off x="2369667" y="2122309"/>
            <a:ext cx="608" cy="3421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ângulo 43"/>
          <p:cNvSpPr/>
          <p:nvPr/>
        </p:nvSpPr>
        <p:spPr>
          <a:xfrm>
            <a:off x="2419651" y="2235164"/>
            <a:ext cx="337290" cy="128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-4,2%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45" name="Conexão reta unidirecional 44"/>
          <p:cNvCxnSpPr/>
          <p:nvPr/>
        </p:nvCxnSpPr>
        <p:spPr>
          <a:xfrm>
            <a:off x="3416166" y="2003319"/>
            <a:ext cx="5886" cy="4611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45"/>
          <p:cNvSpPr/>
          <p:nvPr/>
        </p:nvSpPr>
        <p:spPr>
          <a:xfrm>
            <a:off x="3454198" y="2173293"/>
            <a:ext cx="342143" cy="1287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-5,6%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47" name="Conexão reta unidirecional 46"/>
          <p:cNvCxnSpPr/>
          <p:nvPr/>
        </p:nvCxnSpPr>
        <p:spPr>
          <a:xfrm>
            <a:off x="4466124" y="1995729"/>
            <a:ext cx="9524" cy="62196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47"/>
          <p:cNvSpPr/>
          <p:nvPr/>
        </p:nvSpPr>
        <p:spPr>
          <a:xfrm>
            <a:off x="4498269" y="2249402"/>
            <a:ext cx="339716" cy="130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-7,7%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49" name="Conexão reta unidirecional 48"/>
          <p:cNvCxnSpPr/>
          <p:nvPr/>
        </p:nvCxnSpPr>
        <p:spPr>
          <a:xfrm>
            <a:off x="6581305" y="2109098"/>
            <a:ext cx="2238" cy="5145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49"/>
          <p:cNvSpPr/>
          <p:nvPr/>
        </p:nvSpPr>
        <p:spPr>
          <a:xfrm>
            <a:off x="6626549" y="2329395"/>
            <a:ext cx="342144" cy="132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-6,4%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921932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19 - 04 - 2017</a:t>
            </a:r>
          </a:p>
        </p:txBody>
      </p:sp>
      <p:sp>
        <p:nvSpPr>
          <p:cNvPr id="52" name="Retângulo 51"/>
          <p:cNvSpPr/>
          <p:nvPr/>
        </p:nvSpPr>
        <p:spPr>
          <a:xfrm>
            <a:off x="1974359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27 - 04 - 2017</a:t>
            </a:r>
          </a:p>
        </p:txBody>
      </p:sp>
      <p:sp>
        <p:nvSpPr>
          <p:cNvPr id="53" name="Retângulo 52"/>
          <p:cNvSpPr/>
          <p:nvPr/>
        </p:nvSpPr>
        <p:spPr>
          <a:xfrm>
            <a:off x="3024362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04 - 05 - 2017</a:t>
            </a:r>
          </a:p>
        </p:txBody>
      </p:sp>
      <p:sp>
        <p:nvSpPr>
          <p:cNvPr id="54" name="Retângulo 53"/>
          <p:cNvSpPr/>
          <p:nvPr/>
        </p:nvSpPr>
        <p:spPr>
          <a:xfrm>
            <a:off x="4069688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11 - 05 - 2017</a:t>
            </a:r>
          </a:p>
        </p:txBody>
      </p:sp>
      <p:sp>
        <p:nvSpPr>
          <p:cNvPr id="55" name="Retângulo 54"/>
          <p:cNvSpPr/>
          <p:nvPr/>
        </p:nvSpPr>
        <p:spPr>
          <a:xfrm>
            <a:off x="5128004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07 - 06 - 2017</a:t>
            </a:r>
          </a:p>
        </p:txBody>
      </p:sp>
      <p:sp>
        <p:nvSpPr>
          <p:cNvPr id="56" name="Retângulo 55"/>
          <p:cNvSpPr/>
          <p:nvPr/>
        </p:nvSpPr>
        <p:spPr>
          <a:xfrm>
            <a:off x="7238747" y="3932384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29 - 06 - 2017</a:t>
            </a:r>
          </a:p>
        </p:txBody>
      </p:sp>
      <p:sp>
        <p:nvSpPr>
          <p:cNvPr id="58" name="Retângulo 57"/>
          <p:cNvSpPr/>
          <p:nvPr/>
        </p:nvSpPr>
        <p:spPr>
          <a:xfrm>
            <a:off x="7688021" y="2423773"/>
            <a:ext cx="339716" cy="130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900" b="1" dirty="0">
                <a:solidFill>
                  <a:sysClr val="windowText" lastClr="000000"/>
                </a:solidFill>
              </a:rPr>
              <a:t>-5,4%</a:t>
            </a:r>
          </a:p>
          <a:p>
            <a:pPr algn="l"/>
            <a:endParaRPr lang="pt-PT" sz="900" b="1" dirty="0">
              <a:solidFill>
                <a:sysClr val="windowText" lastClr="000000"/>
              </a:solidFill>
            </a:endParaRPr>
          </a:p>
        </p:txBody>
      </p:sp>
      <p:sp>
        <p:nvSpPr>
          <p:cNvPr id="59" name="Retângulo 58"/>
          <p:cNvSpPr/>
          <p:nvPr/>
        </p:nvSpPr>
        <p:spPr>
          <a:xfrm>
            <a:off x="6187532" y="3941909"/>
            <a:ext cx="805616" cy="196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22 - 06 - 2017</a:t>
            </a:r>
          </a:p>
        </p:txBody>
      </p:sp>
      <p:cxnSp>
        <p:nvCxnSpPr>
          <p:cNvPr id="60" name="Conexão reta unidirecional 59"/>
          <p:cNvCxnSpPr/>
          <p:nvPr/>
        </p:nvCxnSpPr>
        <p:spPr>
          <a:xfrm>
            <a:off x="5530480" y="2617693"/>
            <a:ext cx="0" cy="28947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Gráfico 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909005"/>
              </p:ext>
            </p:extLst>
          </p:nvPr>
        </p:nvGraphicFramePr>
        <p:xfrm>
          <a:off x="379264" y="4800564"/>
          <a:ext cx="3749100" cy="172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8" name="Retângulo 87"/>
          <p:cNvSpPr/>
          <p:nvPr/>
        </p:nvSpPr>
        <p:spPr>
          <a:xfrm>
            <a:off x="4108216" y="6289925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19 - 04 - 2017</a:t>
            </a:r>
          </a:p>
        </p:txBody>
      </p:sp>
      <p:sp>
        <p:nvSpPr>
          <p:cNvPr id="89" name="Retângulo 88"/>
          <p:cNvSpPr/>
          <p:nvPr/>
        </p:nvSpPr>
        <p:spPr>
          <a:xfrm>
            <a:off x="4108216" y="6057694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27 - 04 - 2017</a:t>
            </a:r>
          </a:p>
        </p:txBody>
      </p:sp>
      <p:sp>
        <p:nvSpPr>
          <p:cNvPr id="90" name="Retângulo 89"/>
          <p:cNvSpPr/>
          <p:nvPr/>
        </p:nvSpPr>
        <p:spPr>
          <a:xfrm>
            <a:off x="4108216" y="5826485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04 - 05 - 2017</a:t>
            </a:r>
          </a:p>
        </p:txBody>
      </p:sp>
      <p:sp>
        <p:nvSpPr>
          <p:cNvPr id="91" name="Retângulo 90"/>
          <p:cNvSpPr/>
          <p:nvPr/>
        </p:nvSpPr>
        <p:spPr>
          <a:xfrm>
            <a:off x="4108216" y="5607237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11 - 05 - 2017</a:t>
            </a:r>
          </a:p>
        </p:txBody>
      </p:sp>
      <p:sp>
        <p:nvSpPr>
          <p:cNvPr id="92" name="Retângulo 91"/>
          <p:cNvSpPr/>
          <p:nvPr/>
        </p:nvSpPr>
        <p:spPr>
          <a:xfrm>
            <a:off x="4108216" y="5379681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/>
              <a:t>07 - 06 - 2017</a:t>
            </a:r>
          </a:p>
        </p:txBody>
      </p:sp>
      <p:sp>
        <p:nvSpPr>
          <p:cNvPr id="93" name="Retângulo 92"/>
          <p:cNvSpPr/>
          <p:nvPr/>
        </p:nvSpPr>
        <p:spPr>
          <a:xfrm>
            <a:off x="4108216" y="5149695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22 - 06 - 2017</a:t>
            </a:r>
          </a:p>
        </p:txBody>
      </p:sp>
      <p:sp>
        <p:nvSpPr>
          <p:cNvPr id="94" name="Retângulo 93"/>
          <p:cNvSpPr/>
          <p:nvPr/>
        </p:nvSpPr>
        <p:spPr>
          <a:xfrm>
            <a:off x="4108216" y="4937550"/>
            <a:ext cx="810353" cy="172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100" b="1" dirty="0"/>
              <a:t>29 - 06 - 2017</a:t>
            </a:r>
          </a:p>
        </p:txBody>
      </p:sp>
      <p:graphicFrame>
        <p:nvGraphicFramePr>
          <p:cNvPr id="39" name="Gráfico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900292"/>
              </p:ext>
            </p:extLst>
          </p:nvPr>
        </p:nvGraphicFramePr>
        <p:xfrm>
          <a:off x="4875304" y="4802242"/>
          <a:ext cx="3657599" cy="1731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10715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821" y="6282574"/>
            <a:ext cx="976009" cy="30312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91991" y="5057579"/>
            <a:ext cx="7553830" cy="1231353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3600" b="1" spc="-40" dirty="0" smtClean="0">
                <a:solidFill>
                  <a:schemeClr val="bg1">
                    <a:lumMod val="65000"/>
                  </a:schemeClr>
                </a:solidFill>
              </a:rPr>
              <a:t>Balancing </a:t>
            </a:r>
            <a:r>
              <a:rPr lang="pt-PT" altLang="pt-PT" sz="3600" b="1" spc="-40" dirty="0" err="1" smtClean="0">
                <a:solidFill>
                  <a:schemeClr val="bg1">
                    <a:lumMod val="65000"/>
                  </a:schemeClr>
                </a:solidFill>
              </a:rPr>
              <a:t>Actions</a:t>
            </a:r>
            <a:r>
              <a:rPr lang="pt-PT" altLang="pt-PT" sz="3600" b="1" spc="-40" dirty="0" smtClean="0">
                <a:solidFill>
                  <a:schemeClr val="bg1">
                    <a:lumMod val="65000"/>
                  </a:schemeClr>
                </a:solidFill>
              </a:rPr>
              <a:t> 2017</a:t>
            </a:r>
            <a:endParaRPr lang="pt-PT" altLang="pt-PT" sz="3600" b="1" spc="-40"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lnSpc>
                <a:spcPts val="3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pt-PT" sz="2400" b="1" spc="-40" dirty="0" err="1" smtClean="0">
                <a:solidFill>
                  <a:schemeClr val="bg1">
                    <a:lumMod val="65000"/>
                  </a:schemeClr>
                </a:solidFill>
              </a:rPr>
              <a:t>Update</a:t>
            </a:r>
            <a:r>
              <a:rPr lang="pt-PT" altLang="pt-PT" sz="2400" b="1" spc="-4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altLang="pt-PT" sz="2400" b="1" spc="-40" dirty="0" err="1" smtClean="0">
                <a:solidFill>
                  <a:schemeClr val="bg1">
                    <a:lumMod val="65000"/>
                  </a:schemeClr>
                </a:solidFill>
              </a:rPr>
              <a:t>on</a:t>
            </a:r>
            <a:r>
              <a:rPr lang="pt-PT" altLang="pt-PT" sz="2400" b="1" spc="-40" dirty="0" smtClean="0">
                <a:solidFill>
                  <a:schemeClr val="bg1">
                    <a:lumMod val="65000"/>
                  </a:schemeClr>
                </a:solidFill>
              </a:rPr>
              <a:t> 30.06.2017</a:t>
            </a:r>
            <a:endParaRPr lang="en-US" altLang="pt-PT" sz="2800" b="1" spc="-4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91991" y="5917210"/>
            <a:ext cx="6249066" cy="450758"/>
          </a:xfrm>
          <a:prstGeom prst="rect">
            <a:avLst/>
          </a:prstGeom>
        </p:spPr>
        <p:txBody>
          <a:bodyPr/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US" altLang="pt-PT" sz="2000" i="1" spc="-100" dirty="0" smtClean="0">
                <a:solidFill>
                  <a:schemeClr val="bg1">
                    <a:lumMod val="65000"/>
                  </a:schemeClr>
                </a:solidFill>
                <a:latin typeface="Calibri"/>
                <a:cs typeface="Trebuchet MS"/>
              </a:rPr>
              <a:t>For SGRI – South Gas Regional Initiative</a:t>
            </a:r>
          </a:p>
        </p:txBody>
      </p:sp>
    </p:spTree>
    <p:extLst>
      <p:ext uri="{BB962C8B-B14F-4D97-AF65-F5344CB8AC3E}">
        <p14:creationId xmlns:p14="http://schemas.microsoft.com/office/powerpoint/2010/main" val="398323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_IDX" val="5"/>
  <p:tag name="THINKCELLPRESENTATIONDONOTDELETE" val="&lt;?xml version=&quot;1.0&quot; encoding=&quot;UTF-16&quot; standalone=&quot;yes&quot;?&gt;&#10;&lt;root reqver=&quot;21047&quot;&gt;&lt;version val=&quot;23051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m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1&quot;&gt;&lt;elem m_fUsage=&quot;5.21703100000000040000E+000&quot;&gt;&lt;m_msothmcolidx val=&quot;0&quot;/&gt;&lt;m_rgb r=&quot;9b&quot; g=&quot;c6&quot; b=&quot;46&quot;/&gt;&lt;m_ppcolschidx tagver0=&quot;23004&quot; tagname0=&quot;m_ppcolschidxUNRECOGNIZED&quot; val=&quot;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heme/theme1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>
  <documentManagement>
    <AcerDocumentName xmlns="053e7427-b740-4623-9dc3-a454ec399222">REN_Balancing Actions_update 30jun17.pptx</AcerDocumentName>
    <ACER_Abstract xmlns="985daa2e-53d8-4475-82b8-9c7d25324e34" xsi:nil="true"/>
    <_dlc_DocId xmlns="985daa2e-53d8-4475-82b8-9c7d25324e34">ACER-2017-46222</_dlc_DocId>
    <_dlc_DocIdUrl xmlns="985daa2e-53d8-4475-82b8-9c7d25324e34">
      <Url>https://extranet.acer.europa.eu/Events/43rd-IG-Meeting/_layouts/DocIdRedir.aspx?ID=ACER-2017-46222</Url>
      <Description>ACER-2017-46222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517F239779DB46917D9D5AA2832DCF" ma:contentTypeVersion="20" ma:contentTypeDescription="Create a new document." ma:contentTypeScope="" ma:versionID="64639e0e3a35056e95e808a2c873549b">
  <xsd:schema xmlns:xsd="http://www.w3.org/2001/XMLSchema" xmlns:xs="http://www.w3.org/2001/XMLSchema" xmlns:p="http://schemas.microsoft.com/office/2006/metadata/properties" xmlns:ns2="985daa2e-53d8-4475-82b8-9c7d25324e34" xmlns:ns3="053e7427-b740-4623-9dc3-a454ec399222" targetNamespace="http://schemas.microsoft.com/office/2006/metadata/properties" ma:root="true" ma:fieldsID="00047e9ca4c3e3a1c460a36692afc7ea" ns2:_="" ns3:_="">
    <xsd:import namespace="985daa2e-53d8-4475-82b8-9c7d25324e34"/>
    <xsd:import namespace="053e7427-b740-4623-9dc3-a454ec3992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  <xsd:element ref="ns3:AcerDocument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3e7427-b740-4623-9dc3-a454ec399222" elementFormDefault="qualified">
    <xsd:import namespace="http://schemas.microsoft.com/office/2006/documentManagement/types"/>
    <xsd:import namespace="http://schemas.microsoft.com/office/infopath/2007/PartnerControls"/>
    <xsd:element name="AcerDocumentName" ma:index="12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CAF068-A5A1-492B-A8F2-A4B2271B68B4}"/>
</file>

<file path=customXml/itemProps2.xml><?xml version="1.0" encoding="utf-8"?>
<ds:datastoreItem xmlns:ds="http://schemas.openxmlformats.org/officeDocument/2006/customXml" ds:itemID="{D2D2F14E-91D0-46BE-AF0B-03FA64177EC7}"/>
</file>

<file path=customXml/itemProps3.xml><?xml version="1.0" encoding="utf-8"?>
<ds:datastoreItem xmlns:ds="http://schemas.openxmlformats.org/officeDocument/2006/customXml" ds:itemID="{7BF56AB9-1D7B-4EEB-B7B0-A85AED613A97}"/>
</file>

<file path=customXml/itemProps4.xml><?xml version="1.0" encoding="utf-8"?>
<ds:datastoreItem xmlns:ds="http://schemas.openxmlformats.org/officeDocument/2006/customXml" ds:itemID="{265192FB-5CE3-4F18-BC7F-69A4A4BA67C5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6843</TotalTime>
  <Words>169</Words>
  <Application>Microsoft Office PowerPoint</Application>
  <PresentationFormat>On-screen Show (4:3)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MS PGothic</vt:lpstr>
      <vt:lpstr>Arial</vt:lpstr>
      <vt:lpstr>Calibri</vt:lpstr>
      <vt:lpstr>MetroMedium LT Two</vt:lpstr>
      <vt:lpstr>Trebuchet MS</vt:lpstr>
      <vt:lpstr>Modelo de apresentação personalizado</vt:lpstr>
      <vt:lpstr>PowerPoint Presentation</vt:lpstr>
      <vt:lpstr>PowerPoint Presentation</vt:lpstr>
      <vt:lpstr>PowerPoint Presentation</vt:lpstr>
    </vt:vector>
  </TitlesOfParts>
  <Company>The Boston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Afonso Jose</dc:creator>
  <cp:lastModifiedBy>Valter Diniz</cp:lastModifiedBy>
  <cp:revision>1688</cp:revision>
  <cp:lastPrinted>2017-05-10T09:47:56Z</cp:lastPrinted>
  <dcterms:created xsi:type="dcterms:W3CDTF">2014-07-02T08:50:36Z</dcterms:created>
  <dcterms:modified xsi:type="dcterms:W3CDTF">2017-07-04T18:09:27Z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20100310</vt:lpwstr>
  </property>
  <property fmtid="{D5CDD505-2E9C-101B-9397-08002B2CF9AE}" pid="3" name="Format Name">
    <vt:lpwstr>REN</vt:lpwstr>
  </property>
  <property fmtid="{D5CDD505-2E9C-101B-9397-08002B2CF9AE}" pid="4" name="Template Name">
    <vt:lpwstr>A4</vt:lpwstr>
  </property>
  <property fmtid="{D5CDD505-2E9C-101B-9397-08002B2CF9AE}" pid="5" name="_NewReviewCycle">
    <vt:lpwstr/>
  </property>
  <property fmtid="{D5CDD505-2E9C-101B-9397-08002B2CF9AE}" pid="6" name="IsMyDocuments">
    <vt:bool>true</vt:bool>
  </property>
  <property fmtid="{D5CDD505-2E9C-101B-9397-08002B2CF9AE}" pid="7" name="ContentTypeId">
    <vt:lpwstr>0x01010026517F239779DB46917D9D5AA2832DCF</vt:lpwstr>
  </property>
  <property fmtid="{D5CDD505-2E9C-101B-9397-08002B2CF9AE}" pid="8" name="_dlc_DocIdItemGuid">
    <vt:lpwstr>1f0f7310-de85-4a42-a43d-5a701bdc9fc0</vt:lpwstr>
  </property>
</Properties>
</file>