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style3.xml" ContentType="application/vnd.ms-office.chartstyl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2.xml" ContentType="application/vnd.ms-office.chartstyle+xml"/>
  <Override PartName="/ppt/charts/chart1.xml" ContentType="application/vnd.openxmlformats-officedocument.drawingml.chart+xml"/>
  <Override PartName="/ppt/charts/colors2.xml" ContentType="application/vnd.ms-office.chartcolor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3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9.xml" ContentType="application/vnd.openxmlformats-officedocument.presentationml.tags+xml"/>
  <Override PartName="/ppt/tags/tag7.xml" ContentType="application/vnd.openxmlformats-officedocument.presentationml.tags+xml"/>
  <Override PartName="/ppt/tags/tag16.xml" ContentType="application/vnd.openxmlformats-officedocument.presentationml.tags+xml"/>
  <Override PartName="/ppt/tags/tag35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38.xml" ContentType="application/vnd.openxmlformats-officedocument.presentationml.tags+xml"/>
  <Override PartName="/ppt/tags/tag26.xml" ContentType="application/vnd.openxmlformats-officedocument.presentationml.tags+xml"/>
  <Override PartName="/ppt/tags/tag37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15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docProps/app.xml" ContentType="application/vnd.openxmlformats-officedocument.extended-propertie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ppt/tags/tag19.xml" ContentType="application/vnd.openxmlformats-officedocument.presentationml.tags+xml"/>
  <Override PartName="/docProps/core.xml" ContentType="application/vnd.openxmlformats-package.core-propertie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5" r:id="rId3"/>
    <p:sldId id="295" r:id="rId4"/>
    <p:sldId id="298" r:id="rId5"/>
    <p:sldId id="299" r:id="rId6"/>
    <p:sldId id="304" r:id="rId7"/>
    <p:sldId id="302" r:id="rId8"/>
    <p:sldId id="303" r:id="rId9"/>
    <p:sldId id="278" r:id="rId10"/>
    <p:sldId id="317" r:id="rId11"/>
    <p:sldId id="318" r:id="rId12"/>
    <p:sldId id="319" r:id="rId13"/>
    <p:sldId id="306" r:id="rId14"/>
    <p:sldId id="307" r:id="rId15"/>
    <p:sldId id="308" r:id="rId16"/>
    <p:sldId id="309" r:id="rId17"/>
    <p:sldId id="314" r:id="rId18"/>
    <p:sldId id="315" r:id="rId19"/>
    <p:sldId id="316" r:id="rId20"/>
    <p:sldId id="321" r:id="rId21"/>
    <p:sldId id="326" r:id="rId22"/>
    <p:sldId id="327" r:id="rId23"/>
    <p:sldId id="325" r:id="rId24"/>
    <p:sldId id="322" r:id="rId25"/>
    <p:sldId id="329" r:id="rId26"/>
    <p:sldId id="276" r:id="rId27"/>
    <p:sldId id="274" r:id="rId28"/>
    <p:sldId id="275" r:id="rId29"/>
    <p:sldId id="328" r:id="rId30"/>
    <p:sldId id="310" r:id="rId31"/>
    <p:sldId id="311" r:id="rId32"/>
    <p:sldId id="312" r:id="rId33"/>
    <p:sldId id="313" r:id="rId34"/>
    <p:sldId id="323" r:id="rId35"/>
  </p:sldIdLst>
  <p:sldSz cx="9144000" cy="5143500" type="screen16x9"/>
  <p:notesSz cx="6797675" cy="992663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8">
          <p15:clr>
            <a:srgbClr val="A4A3A4"/>
          </p15:clr>
        </p15:guide>
        <p15:guide id="2" orient="horz" pos="3230" userDrawn="1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1950">
          <p15:clr>
            <a:srgbClr val="A4A3A4"/>
          </p15:clr>
        </p15:guide>
        <p15:guide id="13" pos="3810">
          <p15:clr>
            <a:srgbClr val="A4A3A4"/>
          </p15:clr>
        </p15:guide>
        <p15:guide id="14" pos="2880">
          <p15:clr>
            <a:srgbClr val="A4A3A4"/>
          </p15:clr>
        </p15:guide>
        <p15:guide id="15" pos="2194" userDrawn="1">
          <p15:clr>
            <a:srgbClr val="A4A3A4"/>
          </p15:clr>
        </p15:guide>
        <p15:guide id="16" pos="37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A"/>
    <a:srgbClr val="0066A9"/>
    <a:srgbClr val="82A4CE"/>
    <a:srgbClr val="0072C0"/>
    <a:srgbClr val="006BB4"/>
    <a:srgbClr val="699AC9"/>
    <a:srgbClr val="000000"/>
    <a:srgbClr val="A5C2DF"/>
    <a:srgbClr val="33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34" autoAdjust="0"/>
  </p:normalViewPr>
  <p:slideViewPr>
    <p:cSldViewPr snapToObjects="1" showGuides="1">
      <p:cViewPr varScale="1">
        <p:scale>
          <a:sx n="132" d="100"/>
          <a:sy n="132" d="100"/>
        </p:scale>
        <p:origin x="984" y="96"/>
      </p:cViewPr>
      <p:guideLst>
        <p:guide orient="horz" pos="2958"/>
        <p:guide orient="horz" pos="3230"/>
        <p:guide pos="5556"/>
        <p:guide pos="204"/>
        <p:guide pos="1950"/>
        <p:guide pos="3810"/>
        <p:guide pos="2880"/>
        <p:guide pos="2194"/>
        <p:guide pos="3765"/>
      </p:guideLst>
    </p:cSldViewPr>
  </p:slideViewPr>
  <p:outlineViewPr>
    <p:cViewPr>
      <p:scale>
        <a:sx n="33" d="100"/>
        <a:sy n="33" d="100"/>
      </p:scale>
      <p:origin x="0" y="64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-391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e-control.loc\home\dir\ais\2016_08_04\GRI%20SSE\2018_06_07%20GRI%20SSE%20Prag\Mappe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total costs</a:t>
            </a:r>
            <a:r>
              <a:rPr lang="de-DE" baseline="0"/>
              <a:t> form VTP RO to VTP AT      (f=1) 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transportation tariff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>
                  <a:alpha val="67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C6-49A7-9C12-02B02684B40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>
                  <a:alpha val="59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C6-49A7-9C12-02B02684B4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'Tabelle1 (2)'!$I$13:$I$15</c:f>
              <c:strCache>
                <c:ptCount val="3"/>
                <c:pt idx="0">
                  <c:v>ROHUAT</c:v>
                </c:pt>
                <c:pt idx="1">
                  <c:v>ROHU + HUAT</c:v>
                </c:pt>
                <c:pt idx="2">
                  <c:v>ROHU + HUSKAT</c:v>
                </c:pt>
              </c:strCache>
            </c:strRef>
          </c:cat>
          <c:val>
            <c:numRef>
              <c:f>'Tabelle1 (2)'!$J$13:$J$15</c:f>
              <c:numCache>
                <c:formatCode>General</c:formatCode>
                <c:ptCount val="3"/>
                <c:pt idx="0">
                  <c:v>1058</c:v>
                </c:pt>
                <c:pt idx="1">
                  <c:v>1363</c:v>
                </c:pt>
                <c:pt idx="2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C6-49A7-9C12-02B02684B4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27404528"/>
        <c:axId val="13274353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'Tabelle1 (2)'!$I$13:$I$15</c15:sqref>
                        </c15:formulaRef>
                      </c:ext>
                    </c:extLst>
                    <c:strCache>
                      <c:ptCount val="3"/>
                      <c:pt idx="0">
                        <c:v>ROHUAT</c:v>
                      </c:pt>
                      <c:pt idx="1">
                        <c:v>ROHU + HUAT</c:v>
                      </c:pt>
                      <c:pt idx="2">
                        <c:v>ROHU + HUSKAT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'Tabelle1 (2)'!$K$13:$K$15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ECC6-49A7-9C12-02B02684B400}"/>
                  </c:ext>
                </c:extLst>
              </c15:ser>
            </c15:filteredBarSeries>
          </c:ext>
        </c:extLst>
      </c:barChart>
      <c:catAx>
        <c:axId val="132740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possible</a:t>
                </a:r>
                <a:r>
                  <a:rPr lang="de-DE" baseline="0"/>
                  <a:t> projects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7435392"/>
        <c:crosses val="autoZero"/>
        <c:auto val="1"/>
        <c:lblAlgn val="ctr"/>
        <c:lblOffset val="100"/>
        <c:noMultiLvlLbl val="0"/>
      </c:catAx>
      <c:valAx>
        <c:axId val="1327435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mio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740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Transportation</a:t>
            </a:r>
            <a:r>
              <a:rPr lang="de-DE" baseline="0"/>
              <a:t> tariffs form VTP RO to VTP AT 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transportation tariff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ED-476D-AB90-6AF92BAC10E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ED-476D-AB90-6AF92BAC10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Tabelle1!$I$13:$I$15</c:f>
              <c:strCache>
                <c:ptCount val="3"/>
                <c:pt idx="0">
                  <c:v>ROHUAT</c:v>
                </c:pt>
                <c:pt idx="1">
                  <c:v>ROHU + HUAT</c:v>
                </c:pt>
                <c:pt idx="2">
                  <c:v>ROHU + HUSKAT</c:v>
                </c:pt>
              </c:strCache>
            </c:strRef>
          </c:cat>
          <c:val>
            <c:numRef>
              <c:f>Tabelle1!$J$13:$J$15</c:f>
              <c:numCache>
                <c:formatCode>General</c:formatCode>
                <c:ptCount val="3"/>
                <c:pt idx="0">
                  <c:v>23.47</c:v>
                </c:pt>
                <c:pt idx="1">
                  <c:v>50.57</c:v>
                </c:pt>
                <c:pt idx="2">
                  <c:v>28.47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ED-476D-AB90-6AF92BAC10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27404528"/>
        <c:axId val="13274353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Tabelle1!$I$13:$I$15</c15:sqref>
                        </c15:formulaRef>
                      </c:ext>
                    </c:extLst>
                    <c:strCache>
                      <c:ptCount val="3"/>
                      <c:pt idx="0">
                        <c:v>ROHUAT</c:v>
                      </c:pt>
                      <c:pt idx="1">
                        <c:v>ROHU + HUAT</c:v>
                      </c:pt>
                      <c:pt idx="2">
                        <c:v>ROHU + HUSKAT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Tabelle1!$K$13:$K$15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ADED-476D-AB90-6AF92BAC10E2}"/>
                  </c:ext>
                </c:extLst>
              </c15:ser>
            </c15:filteredBarSeries>
          </c:ext>
        </c:extLst>
      </c:barChart>
      <c:catAx>
        <c:axId val="1327404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possible</a:t>
                </a:r>
                <a:r>
                  <a:rPr lang="de-DE" baseline="0"/>
                  <a:t> projects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7435392"/>
        <c:crosses val="autoZero"/>
        <c:auto val="1"/>
        <c:lblAlgn val="ctr"/>
        <c:lblOffset val="100"/>
        <c:noMultiLvlLbl val="0"/>
      </c:catAx>
      <c:valAx>
        <c:axId val="1327435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€/kWh/h/y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2740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/>
              <a:t>total costs form VTP RO to VTP AT      (f=1)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380-41BD-BA39-ADF8611D9AF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380-41BD-BA39-ADF8611D9A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'Tabelle1 (3)'!$I$13:$I$15</c:f>
              <c:strCache>
                <c:ptCount val="3"/>
                <c:pt idx="0">
                  <c:v>ROHUAT</c:v>
                </c:pt>
                <c:pt idx="1">
                  <c:v>ROHU + HUAT</c:v>
                </c:pt>
                <c:pt idx="2">
                  <c:v>ROHU + HUSKAT</c:v>
                </c:pt>
              </c:strCache>
            </c:strRef>
          </c:cat>
          <c:val>
            <c:numRef>
              <c:f>'Tabelle1 (3)'!$J$13:$J$15</c:f>
              <c:numCache>
                <c:formatCode>General</c:formatCode>
                <c:ptCount val="3"/>
                <c:pt idx="0">
                  <c:v>1058</c:v>
                </c:pt>
                <c:pt idx="1">
                  <c:v>1363</c:v>
                </c:pt>
                <c:pt idx="2" formatCode="0.0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0-41BD-BA39-ADF8611D9AF9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'Tabelle1 (3)'!$I$13:$I$15</c:f>
              <c:strCache>
                <c:ptCount val="3"/>
                <c:pt idx="0">
                  <c:v>ROHUAT</c:v>
                </c:pt>
                <c:pt idx="1">
                  <c:v>ROHU + HUAT</c:v>
                </c:pt>
                <c:pt idx="2">
                  <c:v>ROHU + HUSKAT</c:v>
                </c:pt>
              </c:strCache>
            </c:strRef>
          </c:cat>
          <c:val>
            <c:numRef>
              <c:f>'Tabelle1 (3)'!$K$13:$K$15</c:f>
              <c:numCache>
                <c:formatCode>General</c:formatCode>
                <c:ptCount val="3"/>
                <c:pt idx="2" formatCode="0.0">
                  <c:v>182.199165893535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80-41BD-BA39-ADF8611D9AF9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'Tabelle1 (3)'!$I$13:$I$15</c:f>
              <c:strCache>
                <c:ptCount val="3"/>
                <c:pt idx="0">
                  <c:v>ROHUAT</c:v>
                </c:pt>
                <c:pt idx="1">
                  <c:v>ROHU + HUAT</c:v>
                </c:pt>
                <c:pt idx="2">
                  <c:v>ROHU + HUSKAT</c:v>
                </c:pt>
              </c:strCache>
            </c:strRef>
          </c:cat>
          <c:val>
            <c:numRef>
              <c:f>'Tabelle1 (3)'!$L$13:$L$15</c:f>
              <c:numCache>
                <c:formatCode>General</c:formatCode>
                <c:ptCount val="3"/>
                <c:pt idx="2" formatCode="0.0">
                  <c:v>74.555029724796015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80-41BD-BA39-ADF8611D9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1071248"/>
        <c:axId val="559193184"/>
      </c:barChart>
      <c:catAx>
        <c:axId val="46107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9193184"/>
        <c:crosses val="autoZero"/>
        <c:auto val="1"/>
        <c:lblAlgn val="ctr"/>
        <c:lblOffset val="100"/>
        <c:noMultiLvlLbl val="0"/>
      </c:catAx>
      <c:valAx>
        <c:axId val="559193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6107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F5D56-327A-43CF-BEE1-725231320A40}" type="datetimeFigureOut">
              <a:rPr lang="de-DE" smtClean="0"/>
              <a:t>08.06.2018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655C-32E6-41D9-9303-233B0CBBBB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755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3CFE237-840E-452E-B600-C4B5ED2D8040}" type="datetimeFigureOut">
              <a:rPr lang="en-GB" smtClean="0"/>
              <a:t>08/06/2018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1DA138A-303C-4971-9B82-A90D71EC972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8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16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7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28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42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56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3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7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87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: IP </a:t>
            </a:r>
            <a:r>
              <a:rPr lang="de-DE" dirty="0" err="1"/>
              <a:t>Velke</a:t>
            </a:r>
            <a:r>
              <a:rPr lang="de-DE" dirty="0"/>
              <a:t> </a:t>
            </a:r>
            <a:r>
              <a:rPr lang="de-DE" dirty="0" err="1"/>
              <a:t>Zlievce</a:t>
            </a:r>
            <a:r>
              <a:rPr lang="de-DE" dirty="0"/>
              <a:t> 5.724.000 kWh/h/a                    IP </a:t>
            </a:r>
            <a:r>
              <a:rPr lang="de-DE" dirty="0" err="1"/>
              <a:t>baumgarten</a:t>
            </a:r>
            <a:r>
              <a:rPr lang="de-DE" dirty="0"/>
              <a:t> 4.648.063 kWh/h/a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7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1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43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03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67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HUSKAT Shipper Meeting, 05.06.2018, Budapest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Roolebook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ready for end of June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registration closing 10 August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test 1 : 28 September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back right  by 28 December 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766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366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30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29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90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6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0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52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32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27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7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0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6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8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6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42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138A-303C-4971-9B82-A90D71EC97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2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48375" y="4068000"/>
            <a:ext cx="2771774" cy="772288"/>
          </a:xfrm>
        </p:spPr>
        <p:txBody>
          <a:bodyPr lIns="0" tIns="0" rIns="0" bIns="0" anchor="ctr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AT" noProof="0" dirty="0"/>
              <a:t>DD. MMMMM 2018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021281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97" y="782052"/>
            <a:ext cx="3422406" cy="900000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575556" y="2211710"/>
            <a:ext cx="7992888" cy="1203324"/>
          </a:xfrm>
        </p:spPr>
        <p:txBody>
          <a:bodyPr lIns="0" tIns="0" rIns="0" bIns="0" anchor="ctr" anchorCtr="1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Mustertitel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68764"/>
            <a:ext cx="5653088" cy="7715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AT" noProof="0" dirty="0"/>
              <a:t>Dr. Mag. Muster Mustermann</a:t>
            </a:r>
          </a:p>
        </p:txBody>
      </p:sp>
    </p:spTree>
    <p:extLst>
      <p:ext uri="{BB962C8B-B14F-4D97-AF65-F5344CB8AC3E}">
        <p14:creationId xmlns:p14="http://schemas.microsoft.com/office/powerpoint/2010/main" val="4114462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1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 - Muster</a:t>
            </a:r>
          </a:p>
          <a:p>
            <a:pPr lvl="2"/>
            <a:r>
              <a:rPr lang="de-DE" dirty="0"/>
              <a:t>Dritte Ebene - Muster</a:t>
            </a:r>
          </a:p>
          <a:p>
            <a:pPr lvl="3"/>
            <a:r>
              <a:rPr lang="de-DE" dirty="0"/>
              <a:t>Vierte Ebene - Muster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81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l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8496303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56181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8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79219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5653091" cy="363696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4" y="1058864"/>
            <a:ext cx="2772000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127070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411132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5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8" y="1058864"/>
            <a:ext cx="2771778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3167063" y="1058864"/>
            <a:ext cx="5653311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50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12992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4176145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aseline="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4644008" y="1058864"/>
            <a:ext cx="4176366" cy="3636962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3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95515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71511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 - V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Inhaltsplatzhalter 7"/>
          <p:cNvSpPr>
            <a:spLocks noGrp="1"/>
          </p:cNvSpPr>
          <p:nvPr>
            <p:ph sz="quarter" idx="10" hasCustomPrompt="1"/>
          </p:nvPr>
        </p:nvSpPr>
        <p:spPr>
          <a:xfrm>
            <a:off x="323847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6048373" y="1058864"/>
            <a:ext cx="2772000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168000" y="1058864"/>
            <a:ext cx="2805115" cy="363775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0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57183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E-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grpSp>
        <p:nvGrpSpPr>
          <p:cNvPr id="14" name="Gruppieren 13"/>
          <p:cNvGrpSpPr>
            <a:grpSpLocks noChangeAspect="1"/>
          </p:cNvGrpSpPr>
          <p:nvPr userDrawn="1"/>
        </p:nvGrpSpPr>
        <p:grpSpPr>
          <a:xfrm>
            <a:off x="3927377" y="1401602"/>
            <a:ext cx="1289247" cy="1332000"/>
            <a:chOff x="467544" y="1660398"/>
            <a:chExt cx="1764196" cy="1822704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47"/>
            <a:stretch/>
          </p:blipFill>
          <p:spPr>
            <a:xfrm>
              <a:off x="467544" y="1660398"/>
              <a:ext cx="1764196" cy="1822704"/>
            </a:xfrm>
            <a:prstGeom prst="rect">
              <a:avLst/>
            </a:prstGeom>
          </p:spPr>
        </p:pic>
        <p:sp>
          <p:nvSpPr>
            <p:cNvPr id="16" name="Rechteck 15"/>
            <p:cNvSpPr/>
            <p:nvPr userDrawn="1"/>
          </p:nvSpPr>
          <p:spPr>
            <a:xfrm>
              <a:off x="1943708" y="2374474"/>
              <a:ext cx="288032" cy="2411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t"/>
            <a:lstStyle/>
            <a:p>
              <a:pPr algn="ctr"/>
              <a:endParaRPr lang="de-DE" dirty="0">
                <a:solidFill>
                  <a:srgbClr val="0066A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333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mr^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7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324000" y="1058400"/>
            <a:ext cx="2772000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323625" y="2290490"/>
            <a:ext cx="2772000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4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323403" y="3514627"/>
            <a:ext cx="2772000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3174773" y="1058400"/>
            <a:ext cx="2802165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6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3174773" y="2290490"/>
            <a:ext cx="2802165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3174773" y="3514627"/>
            <a:ext cx="2802165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6054923" y="1058400"/>
            <a:ext cx="2765227" cy="115298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7"/>
          <p:cNvSpPr>
            <a:spLocks noGrp="1"/>
          </p:cNvSpPr>
          <p:nvPr>
            <p:ph sz="quarter" idx="20" hasCustomPrompt="1"/>
          </p:nvPr>
        </p:nvSpPr>
        <p:spPr>
          <a:xfrm>
            <a:off x="6054923" y="2290490"/>
            <a:ext cx="2765227" cy="1144859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3" name="Inhaltsplatzhalter 7"/>
          <p:cNvSpPr>
            <a:spLocks noGrp="1"/>
          </p:cNvSpPr>
          <p:nvPr>
            <p:ph sz="quarter" idx="21" hasCustomPrompt="1"/>
          </p:nvPr>
        </p:nvSpPr>
        <p:spPr>
          <a:xfrm>
            <a:off x="6054923" y="3514627"/>
            <a:ext cx="2765227" cy="1181198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266700" indent="-266700">
              <a:buClr>
                <a:srgbClr val="0066A9"/>
              </a:buClr>
              <a:buSzPct val="100000"/>
              <a:buFont typeface="Arial Narrow" panose="020B0606020202030204" pitchFamily="34" charset="0"/>
              <a:buChar char="&gt;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541338" indent="-269875">
              <a:buClr>
                <a:srgbClr val="0066A9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809625" indent="-268288">
              <a:buSzPct val="120000"/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627063" indent="0">
              <a:buNone/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24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Muster-Untertitel / Take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(1-2 zeilig)</a:t>
            </a:r>
          </a:p>
        </p:txBody>
      </p:sp>
    </p:spTree>
    <p:extLst>
      <p:ext uri="{BB962C8B-B14F-4D97-AF65-F5344CB8AC3E}">
        <p14:creationId xmlns:p14="http://schemas.microsoft.com/office/powerpoint/2010/main" val="2628147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2836528" y="2130720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4283967" y="2511391"/>
            <a:ext cx="2117737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3329070" y="2511391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3329071" y="2853637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3329075" y="3205304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2757091" y="248061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2751480" y="282285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2766709" y="317452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820678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_DE_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178" y="2382"/>
            <a:ext cx="9140822" cy="5141118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3600"/>
            <a:ext cx="1642756" cy="432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9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Kontakt</a:t>
            </a:r>
          </a:p>
        </p:txBody>
      </p:sp>
      <p:sp>
        <p:nvSpPr>
          <p:cNvPr id="50" name="Inhaltsplatzhalter 2"/>
          <p:cNvSpPr>
            <a:spLocks noGrp="1"/>
          </p:cNvSpPr>
          <p:nvPr>
            <p:ph idx="1" hasCustomPrompt="1"/>
          </p:nvPr>
        </p:nvSpPr>
        <p:spPr>
          <a:xfrm>
            <a:off x="663072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1" name="Inhaltsplatzhalter 2"/>
          <p:cNvSpPr>
            <a:spLocks noGrp="1"/>
          </p:cNvSpPr>
          <p:nvPr>
            <p:ph idx="13" hasCustomPrompt="1"/>
          </p:nvPr>
        </p:nvSpPr>
        <p:spPr>
          <a:xfrm>
            <a:off x="2123727" y="1584269"/>
            <a:ext cx="2104521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1155614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Inhaltsplatzhalter 2"/>
          <p:cNvSpPr>
            <a:spLocks noGrp="1"/>
          </p:cNvSpPr>
          <p:nvPr>
            <p:ph idx="14" hasCustomPrompt="1"/>
          </p:nvPr>
        </p:nvSpPr>
        <p:spPr>
          <a:xfrm>
            <a:off x="1155615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1155619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hteck 54"/>
          <p:cNvSpPr/>
          <p:nvPr userDrawn="1"/>
        </p:nvSpPr>
        <p:spPr>
          <a:xfrm>
            <a:off x="583635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6" name="Rechteck 55"/>
          <p:cNvSpPr/>
          <p:nvPr userDrawn="1"/>
        </p:nvSpPr>
        <p:spPr>
          <a:xfrm>
            <a:off x="578024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7" name="Rechteck 56"/>
          <p:cNvSpPr/>
          <p:nvPr userDrawn="1"/>
        </p:nvSpPr>
        <p:spPr>
          <a:xfrm>
            <a:off x="593253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8" name="Inhaltsplatzhalter 2"/>
          <p:cNvSpPr>
            <a:spLocks noGrp="1"/>
          </p:cNvSpPr>
          <p:nvPr>
            <p:ph idx="27" hasCustomPrompt="1"/>
          </p:nvPr>
        </p:nvSpPr>
        <p:spPr>
          <a:xfrm>
            <a:off x="661294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59" name="Inhaltsplatzhalter 2"/>
          <p:cNvSpPr>
            <a:spLocks noGrp="1"/>
          </p:cNvSpPr>
          <p:nvPr>
            <p:ph idx="28" hasCustomPrompt="1"/>
          </p:nvPr>
        </p:nvSpPr>
        <p:spPr>
          <a:xfrm>
            <a:off x="2123727" y="3449923"/>
            <a:ext cx="2102744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0" name="Textfeld 59"/>
          <p:cNvSpPr txBox="1"/>
          <p:nvPr userDrawn="1"/>
        </p:nvSpPr>
        <p:spPr>
          <a:xfrm>
            <a:off x="1153836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Inhaltsplatzhalter 2"/>
          <p:cNvSpPr>
            <a:spLocks noGrp="1"/>
          </p:cNvSpPr>
          <p:nvPr>
            <p:ph idx="29" hasCustomPrompt="1"/>
          </p:nvPr>
        </p:nvSpPr>
        <p:spPr>
          <a:xfrm>
            <a:off x="1153837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62" name="Textfeld 61"/>
          <p:cNvSpPr txBox="1"/>
          <p:nvPr userDrawn="1"/>
        </p:nvSpPr>
        <p:spPr>
          <a:xfrm>
            <a:off x="1153841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Rechteck 62"/>
          <p:cNvSpPr/>
          <p:nvPr userDrawn="1"/>
        </p:nvSpPr>
        <p:spPr>
          <a:xfrm>
            <a:off x="581857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4" name="Rechteck 63"/>
          <p:cNvSpPr/>
          <p:nvPr userDrawn="1"/>
        </p:nvSpPr>
        <p:spPr>
          <a:xfrm>
            <a:off x="576246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5" name="Rechteck 64"/>
          <p:cNvSpPr/>
          <p:nvPr userDrawn="1"/>
        </p:nvSpPr>
        <p:spPr>
          <a:xfrm>
            <a:off x="591475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6" name="Inhaltsplatzhalter 2"/>
          <p:cNvSpPr>
            <a:spLocks noGrp="1"/>
          </p:cNvSpPr>
          <p:nvPr>
            <p:ph idx="30" hasCustomPrompt="1"/>
          </p:nvPr>
        </p:nvSpPr>
        <p:spPr>
          <a:xfrm>
            <a:off x="4909988" y="1203598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67" name="Inhaltsplatzhalter 2"/>
          <p:cNvSpPr>
            <a:spLocks noGrp="1"/>
          </p:cNvSpPr>
          <p:nvPr>
            <p:ph idx="31" hasCustomPrompt="1"/>
          </p:nvPr>
        </p:nvSpPr>
        <p:spPr>
          <a:xfrm>
            <a:off x="6372199" y="1584269"/>
            <a:ext cx="2102965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5402530" y="1584269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Inhaltsplatzhalter 2"/>
          <p:cNvSpPr>
            <a:spLocks noGrp="1"/>
          </p:cNvSpPr>
          <p:nvPr>
            <p:ph idx="32" hasCustomPrompt="1"/>
          </p:nvPr>
        </p:nvSpPr>
        <p:spPr>
          <a:xfrm>
            <a:off x="5402531" y="1926515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0" name="Textfeld 69"/>
          <p:cNvSpPr txBox="1"/>
          <p:nvPr userDrawn="1"/>
        </p:nvSpPr>
        <p:spPr>
          <a:xfrm>
            <a:off x="5402535" y="2278182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Rechteck 70"/>
          <p:cNvSpPr/>
          <p:nvPr userDrawn="1"/>
        </p:nvSpPr>
        <p:spPr>
          <a:xfrm>
            <a:off x="4830551" y="155349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2" name="Rechteck 71"/>
          <p:cNvSpPr/>
          <p:nvPr userDrawn="1"/>
        </p:nvSpPr>
        <p:spPr>
          <a:xfrm>
            <a:off x="4824940" y="1895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3" name="Rechteck 72"/>
          <p:cNvSpPr/>
          <p:nvPr userDrawn="1"/>
        </p:nvSpPr>
        <p:spPr>
          <a:xfrm>
            <a:off x="4840169" y="22474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4" name="Inhaltsplatzhalter 2"/>
          <p:cNvSpPr>
            <a:spLocks noGrp="1"/>
          </p:cNvSpPr>
          <p:nvPr>
            <p:ph idx="33" hasCustomPrompt="1"/>
          </p:nvPr>
        </p:nvSpPr>
        <p:spPr>
          <a:xfrm>
            <a:off x="4908210" y="3069252"/>
            <a:ext cx="3565178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>
              <a:defRPr sz="1600" b="1" cap="sm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AT" noProof="0" dirty="0"/>
              <a:t>Titel Vorname Name</a:t>
            </a:r>
          </a:p>
        </p:txBody>
      </p:sp>
      <p:sp>
        <p:nvSpPr>
          <p:cNvPr id="75" name="Inhaltsplatzhalter 2"/>
          <p:cNvSpPr>
            <a:spLocks noGrp="1"/>
          </p:cNvSpPr>
          <p:nvPr>
            <p:ph idx="34" hasCustomPrompt="1"/>
          </p:nvPr>
        </p:nvSpPr>
        <p:spPr>
          <a:xfrm>
            <a:off x="6372199" y="3449923"/>
            <a:ext cx="2101188" cy="307777"/>
          </a:xfrm>
          <a:prstGeom prst="rect">
            <a:avLst/>
          </a:prstGeom>
        </p:spPr>
        <p:txBody>
          <a:bodyPr lIns="36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DW</a:t>
            </a:r>
          </a:p>
        </p:txBody>
      </p:sp>
      <p:sp>
        <p:nvSpPr>
          <p:cNvPr id="76" name="Textfeld 75"/>
          <p:cNvSpPr txBox="1"/>
          <p:nvPr userDrawn="1"/>
        </p:nvSpPr>
        <p:spPr>
          <a:xfrm>
            <a:off x="5400752" y="3449923"/>
            <a:ext cx="911613" cy="30777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+43 1 24724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Inhaltsplatzhalter 2"/>
          <p:cNvSpPr>
            <a:spLocks noGrp="1"/>
          </p:cNvSpPr>
          <p:nvPr>
            <p:ph idx="35" hasCustomPrompt="1"/>
          </p:nvPr>
        </p:nvSpPr>
        <p:spPr>
          <a:xfrm>
            <a:off x="5400753" y="3792169"/>
            <a:ext cx="3072634" cy="30777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AT" noProof="0" dirty="0"/>
              <a:t>vorname.nachname@e-control.at</a:t>
            </a:r>
          </a:p>
        </p:txBody>
      </p:sp>
      <p:sp>
        <p:nvSpPr>
          <p:cNvPr id="78" name="Textfeld 77"/>
          <p:cNvSpPr txBox="1"/>
          <p:nvPr userDrawn="1"/>
        </p:nvSpPr>
        <p:spPr>
          <a:xfrm>
            <a:off x="5400757" y="4143836"/>
            <a:ext cx="3072632" cy="307777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lvl="0" indent="0">
              <a:spcBef>
                <a:spcPts val="500"/>
              </a:spcBef>
              <a:buFont typeface="Arial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ts val="5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447675" indent="-268288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3pPr>
            <a:lvl4pPr marL="627063" indent="-179388">
              <a:spcBef>
                <a:spcPts val="4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896938" indent="-269875">
              <a:spcBef>
                <a:spcPts val="400"/>
              </a:spcBef>
              <a:buFont typeface="Arial" pitchFamily="34" charset="0"/>
              <a:buChar char="–"/>
              <a:defRPr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 algn="l"/>
            <a:r>
              <a:rPr lang="de-A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www.e-control.at</a:t>
            </a:r>
            <a:endParaRPr lang="en-GB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hteck 78"/>
          <p:cNvSpPr/>
          <p:nvPr userDrawn="1"/>
        </p:nvSpPr>
        <p:spPr>
          <a:xfrm>
            <a:off x="4828773" y="341914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800" dirty="0">
                <a:solidFill>
                  <a:schemeClr val="bg1"/>
                </a:solidFill>
                <a:sym typeface="Wingdings 2" pitchFamily="18" charset="2"/>
              </a:rPr>
              <a:t>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0" name="Rechteck 79"/>
          <p:cNvSpPr/>
          <p:nvPr userDrawn="1"/>
        </p:nvSpPr>
        <p:spPr>
          <a:xfrm>
            <a:off x="4823162" y="376139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ingdings" pitchFamily="2" charset="2"/>
              </a:rPr>
              <a:t>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1" name="Rechteck 80"/>
          <p:cNvSpPr/>
          <p:nvPr userDrawn="1"/>
        </p:nvSpPr>
        <p:spPr>
          <a:xfrm>
            <a:off x="4838391" y="411305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>
                <a:solidFill>
                  <a:schemeClr val="bg1"/>
                </a:solidFill>
                <a:cs typeface="Arial" charset="0"/>
                <a:sym typeface="Webdings" pitchFamily="18" charset="2"/>
              </a:rPr>
              <a:t>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6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690">
          <p15:clr>
            <a:srgbClr val="FBAE40"/>
          </p15:clr>
        </p15:guide>
        <p15:guide id="6" orient="horz" pos="295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 - Ende -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sp>
        <p:nvSpPr>
          <p:cNvPr id="2" name="Rechteck 1"/>
          <p:cNvSpPr/>
          <p:nvPr userDrawn="1"/>
        </p:nvSpPr>
        <p:spPr>
          <a:xfrm>
            <a:off x="2286000" y="2448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Rudolfsplatz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13a, 1010 Wien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Tel.: +43 1 24 7 24-0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Fax: +43 1 247 24-900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E-Mail: office@e-control.at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www.e-control.at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Twitter: www.twitter.com/energiecontrol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Facebook: www.facebook.com/energie.control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1295636" y="1293817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anose="020B0604020202020204" pitchFamily="34" charset="0"/>
              </a:rPr>
              <a:t>Unsere Energie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gehört der Zukunft.</a:t>
            </a:r>
          </a:p>
        </p:txBody>
      </p:sp>
    </p:spTree>
    <p:extLst>
      <p:ext uri="{BB962C8B-B14F-4D97-AF65-F5344CB8AC3E}">
        <p14:creationId xmlns:p14="http://schemas.microsoft.com/office/powerpoint/2010/main" val="20670560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5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13" y="1888235"/>
            <a:ext cx="5198375" cy="13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65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4">
          <p15:clr>
            <a:srgbClr val="FBAE40"/>
          </p15:clr>
        </p15:guide>
        <p15:guide id="4" pos="5556">
          <p15:clr>
            <a:srgbClr val="FBAE40"/>
          </p15:clr>
        </p15:guide>
        <p15:guide id="5" orient="horz" pos="3049">
          <p15:clr>
            <a:srgbClr val="FBAE40"/>
          </p15:clr>
        </p15:guide>
        <p15:guide id="6" orient="horz" pos="1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94" y="1239602"/>
            <a:ext cx="100601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03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Ö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4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1239602"/>
            <a:ext cx="907709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70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St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6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1239786"/>
            <a:ext cx="1656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7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er - 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endParaRPr lang="en-US" sz="2600" noProof="0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7895" y="3115604"/>
            <a:ext cx="6488210" cy="131938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rgbClr val="0066A9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AA0BD-19A2-4CD2-890E-434FB4143F68}"/>
              </a:ext>
            </a:extLst>
          </p:cNvPr>
          <p:cNvSpPr/>
          <p:nvPr userDrawn="1"/>
        </p:nvSpPr>
        <p:spPr>
          <a:xfrm>
            <a:off x="4044378" y="749167"/>
            <a:ext cx="1055246" cy="2169825"/>
          </a:xfrm>
          <a:prstGeom prst="rect">
            <a:avLst/>
          </a:prstGeom>
          <a:noFill/>
        </p:spPr>
        <p:txBody>
          <a:bodyPr wrap="none" lIns="90000" tIns="45720" rIns="91440" bIns="45720">
            <a:spAutoFit/>
          </a:bodyPr>
          <a:lstStyle/>
          <a:p>
            <a:pPr algn="ctr"/>
            <a:r>
              <a:rPr lang="de-DE" sz="13500" b="1" cap="none" spc="50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70689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334722" y="303213"/>
            <a:ext cx="6634800" cy="360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de-DE" sz="2600" noProof="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611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1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3096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90000"/>
              </a:lnSpc>
              <a:defRPr sz="26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2-zeiliger Titel -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4000" y="194400"/>
            <a:ext cx="6660268" cy="360000"/>
          </a:xfrm>
          <a:prstGeom prst="rect">
            <a:avLst/>
          </a:prstGeom>
        </p:spPr>
        <p:txBody>
          <a:bodyPr lIns="0" tIns="0" rIns="0" bIns="36000" anchor="ctr"/>
          <a:lstStyle>
            <a:lvl1pPr>
              <a:lnSpc>
                <a:spcPct val="100000"/>
              </a:lnSpc>
              <a:defRPr sz="26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AT" noProof="0" dirty="0"/>
              <a:t>Mustertitel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47" y="561174"/>
            <a:ext cx="6660268" cy="2171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0"/>
              </a:spcBef>
              <a:defRPr sz="1600" i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Muster-Untertitel / Take </a:t>
            </a:r>
            <a:r>
              <a:rPr lang="de-AT" noProof="0" dirty="0" err="1"/>
              <a:t>home</a:t>
            </a:r>
            <a:r>
              <a:rPr lang="de-AT" noProof="0" dirty="0"/>
              <a:t> </a:t>
            </a:r>
            <a:r>
              <a:rPr lang="de-AT" noProof="0" dirty="0" err="1"/>
              <a:t>message</a:t>
            </a:r>
            <a:r>
              <a:rPr lang="de-AT" noProof="0" dirty="0"/>
              <a:t> (1-2 zeilig)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81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381"/>
            <a:ext cx="9144000" cy="972000"/>
          </a:xfrm>
          <a:prstGeom prst="rect">
            <a:avLst/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/>
          <a:lstStyle/>
          <a:p>
            <a:pPr algn="ctr"/>
            <a:endParaRPr lang="de-DE" dirty="0">
              <a:solidFill>
                <a:srgbClr val="0066A9"/>
              </a:solidFill>
            </a:endParaRPr>
          </a:p>
        </p:txBody>
      </p:sp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/>
          </p:nvPr>
        </p:nvGraphicFramePr>
        <p:xfrm>
          <a:off x="1591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4" name="think-cell Folie" r:id="rId28" imgW="270" imgH="270" progId="TCLayout.ActiveDocument.1">
                  <p:embed/>
                </p:oleObj>
              </mc:Choice>
              <mc:Fallback>
                <p:oleObj name="think-cell Folie" r:id="rId28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91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323850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DD. MMMMMMM 2018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052000" y="4769165"/>
            <a:ext cx="504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de-AT" noProof="0" dirty="0"/>
              <a:t>(Name Veranstaltung / Vortragstitel)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7740352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69AE58CD-3741-43C7-A2FD-7865044D30D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200" y="272381"/>
            <a:ext cx="1642756" cy="432000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059801"/>
            <a:ext cx="8490106" cy="36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57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65" r:id="rId3"/>
    <p:sldLayoutId id="2147483732" r:id="rId4"/>
    <p:sldLayoutId id="2147483733" r:id="rId5"/>
    <p:sldLayoutId id="2147483770" r:id="rId6"/>
    <p:sldLayoutId id="2147483768" r:id="rId7"/>
    <p:sldLayoutId id="2147483769" r:id="rId8"/>
    <p:sldLayoutId id="2147483766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67" r:id="rId21"/>
    <p:sldLayoutId id="2147483752" r:id="rId22"/>
    <p:sldLayoutId id="2147483755" r:id="rId23"/>
    <p:sldLayoutId id="214748375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1pPr>
      <a:lvl2pPr marL="268288" indent="-268288" algn="l" defTabSz="914400" rtl="0" eaLnBrk="1" latinLnBrk="0" hangingPunct="1">
        <a:spcBef>
          <a:spcPts val="500"/>
        </a:spcBef>
        <a:buClr>
          <a:srgbClr val="0066A9"/>
        </a:buClr>
        <a:buFont typeface="Arial" panose="020B0604020202020204" pitchFamily="34" charset="0"/>
        <a:buChar char="&gt;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536575" indent="-268288" algn="l" defTabSz="914400" rtl="0" eaLnBrk="1" latinLnBrk="0" hangingPunct="1">
        <a:spcBef>
          <a:spcPts val="400"/>
        </a:spcBef>
        <a:buClr>
          <a:srgbClr val="0066A9"/>
        </a:buClr>
        <a:buFont typeface="Wingdings" panose="05000000000000000000" pitchFamily="2" charset="2"/>
        <a:buChar char="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720725" indent="-273050" algn="l" defTabSz="914400" rtl="0" eaLnBrk="1" latinLnBrk="0" hangingPunct="1">
        <a:spcBef>
          <a:spcPts val="4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4pPr>
      <a:lvl5pPr marL="8969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1" userDrawn="1">
          <p15:clr>
            <a:srgbClr val="F26B43"/>
          </p15:clr>
        </p15:guide>
        <p15:guide id="2" pos="5556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958">
          <p15:clr>
            <a:srgbClr val="F26B43"/>
          </p15:clr>
        </p15:guide>
        <p15:guide id="6" orient="horz" pos="667" userDrawn="1">
          <p15:clr>
            <a:srgbClr val="F26B43"/>
          </p15:clr>
        </p15:guide>
        <p15:guide id="7" pos="204">
          <p15:clr>
            <a:srgbClr val="F26B43"/>
          </p15:clr>
        </p15:guide>
        <p15:guide id="8" pos="1950">
          <p15:clr>
            <a:srgbClr val="F26B43"/>
          </p15:clr>
        </p15:guide>
        <p15:guide id="9" pos="3810">
          <p15:clr>
            <a:srgbClr val="F26B43"/>
          </p15:clr>
        </p15:guide>
        <p15:guide id="10" pos="1995">
          <p15:clr>
            <a:srgbClr val="F26B43"/>
          </p15:clr>
        </p15:guide>
        <p15:guide id="11" pos="3765">
          <p15:clr>
            <a:srgbClr val="F26B43"/>
          </p15:clr>
        </p15:guide>
        <p15:guide id="12" orient="horz" pos="1439" userDrawn="1">
          <p15:clr>
            <a:srgbClr val="F26B43"/>
          </p15:clr>
        </p15:guide>
        <p15:guide id="13" orient="horz" pos="2210" userDrawn="1">
          <p15:clr>
            <a:srgbClr val="F26B43"/>
          </p15:clr>
        </p15:guide>
        <p15:guide id="14" orient="horz" pos="1393" userDrawn="1">
          <p15:clr>
            <a:srgbClr val="F26B43"/>
          </p15:clr>
        </p15:guide>
        <p15:guide id="16" orient="horz" pos="21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10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sconnect.at/netzzugang/fernleitungsnetz/kapazitaetsprojekte/gca-mosonmagyarovar/" TargetMode="External"/><Relationship Id="rId3" Type="http://schemas.openxmlformats.org/officeDocument/2006/relationships/hyperlink" Target="https://www.gasconnect.at/netzzugang/fernleitungsnetz/kapazitaetsprojekte/hu-sk-at-korridor/" TargetMode="External"/><Relationship Id="rId7" Type="http://schemas.openxmlformats.org/officeDocument/2006/relationships/hyperlink" Target="https://www.gasconnect.at/en/network-information/network-development/network-development-pla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fgsz.hu/en-gb/partnereinknek/kapacitaskereskedelmi-informaciok/open-season" TargetMode="External"/><Relationship Id="rId5" Type="http://schemas.openxmlformats.org/officeDocument/2006/relationships/hyperlink" Target="http://www.gaztranzit.hu/en/Lapok/default.aspx" TargetMode="External"/><Relationship Id="rId4" Type="http://schemas.openxmlformats.org/officeDocument/2006/relationships/hyperlink" Target="http://www.eustream.sk/en_media/en_news/consultation-binding-alternative-allocation-procedure-for-the-hu-sk-at-rout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07.06.2018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5556" y="2499742"/>
            <a:ext cx="7992888" cy="1368152"/>
          </a:xfrm>
        </p:spPr>
        <p:txBody>
          <a:bodyPr/>
          <a:lstStyle/>
          <a:p>
            <a:pPr algn="ctr"/>
            <a:r>
              <a:rPr lang="de-DE" dirty="0"/>
              <a:t>ROHU(AT) – </a:t>
            </a:r>
            <a:r>
              <a:rPr lang="de-DE" dirty="0" err="1"/>
              <a:t>Mosonmagyarovar</a:t>
            </a:r>
            <a:r>
              <a:rPr lang="de-DE" dirty="0"/>
              <a:t> – HUSKAT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GRI SSE  Prag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</p:spTree>
    <p:extLst>
      <p:ext uri="{BB962C8B-B14F-4D97-AF65-F5344CB8AC3E}">
        <p14:creationId xmlns:p14="http://schemas.microsoft.com/office/powerpoint/2010/main" val="29556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72EFE-39A8-4B38-8958-18B01BB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Austrian VTP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D7C312-B1AA-438D-BF6B-B475FFEBF9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But the </a:t>
            </a:r>
            <a:r>
              <a:rPr lang="en-GB" b="1" dirty="0"/>
              <a:t>interest of the market for the corridor </a:t>
            </a:r>
            <a:r>
              <a:rPr lang="en-GB" dirty="0"/>
              <a:t>from black Sea to Austrian VTP is still present 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F1E6D7-79AF-4173-B9CF-27FE352A55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657052-053D-4F8A-9024-BB231EE767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867FCE2-59F1-44AA-9AFA-EA03DBF8375D}"/>
              </a:ext>
            </a:extLst>
          </p:cNvPr>
          <p:cNvSpPr txBox="1">
            <a:spLocks/>
          </p:cNvSpPr>
          <p:nvPr/>
        </p:nvSpPr>
        <p:spPr>
          <a:xfrm>
            <a:off x="576488" y="1104708"/>
            <a:ext cx="8229600" cy="3148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49C4FD46-4C76-4559-91AD-AD68811696EE}"/>
              </a:ext>
            </a:extLst>
          </p:cNvPr>
          <p:cNvSpPr txBox="1">
            <a:spLocks/>
          </p:cNvSpPr>
          <p:nvPr/>
        </p:nvSpPr>
        <p:spPr>
          <a:xfrm>
            <a:off x="6672488" y="4372747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41FCCAF4-06BA-4BF9-8204-891B66023E7B}"/>
              </a:ext>
            </a:extLst>
          </p:cNvPr>
          <p:cNvSpPr txBox="1">
            <a:spLocks/>
          </p:cNvSpPr>
          <p:nvPr/>
        </p:nvSpPr>
        <p:spPr bwMode="auto">
          <a:xfrm>
            <a:off x="5802454" y="4315175"/>
            <a:ext cx="1415437" cy="2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66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10</a:t>
            </a:fld>
            <a:endParaRPr lang="de-DE" alt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0F0340-6649-4076-9208-80C868025C47}"/>
              </a:ext>
            </a:extLst>
          </p:cNvPr>
          <p:cNvGrpSpPr/>
          <p:nvPr/>
        </p:nvGrpSpPr>
        <p:grpSpPr>
          <a:xfrm>
            <a:off x="1450928" y="1606429"/>
            <a:ext cx="6162374" cy="2995487"/>
            <a:chOff x="755519" y="2428889"/>
            <a:chExt cx="7992945" cy="3880431"/>
          </a:xfrm>
        </p:grpSpPr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82932095-BD10-4FCF-BB5E-0D2442755FE9}"/>
                </a:ext>
              </a:extLst>
            </p:cNvPr>
            <p:cNvSpPr>
              <a:spLocks/>
            </p:cNvSpPr>
            <p:nvPr/>
          </p:nvSpPr>
          <p:spPr bwMode="gray">
            <a:xfrm>
              <a:off x="755519" y="2888254"/>
              <a:ext cx="3096896" cy="1740752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01650568-31D6-4787-A01E-60C8E360A99F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5112" y="2428889"/>
              <a:ext cx="2231730" cy="1220941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4538972D-DE13-4C60-9A58-80E5E9EC21E2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9666" y="3154202"/>
              <a:ext cx="2683976" cy="1885815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201D3820-02F6-418B-8B66-1A0A4D1F665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2186" y="3359712"/>
              <a:ext cx="3716278" cy="2949608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4B0A1069-BD6A-4A29-AEFD-6145C75AA913}"/>
              </a:ext>
            </a:extLst>
          </p:cNvPr>
          <p:cNvSpPr/>
          <p:nvPr/>
        </p:nvSpPr>
        <p:spPr>
          <a:xfrm>
            <a:off x="5333726" y="2296147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4AE56ED-32D0-4BFA-B49A-16383DEFB247}"/>
              </a:ext>
            </a:extLst>
          </p:cNvPr>
          <p:cNvSpPr/>
          <p:nvPr/>
        </p:nvSpPr>
        <p:spPr>
          <a:xfrm>
            <a:off x="4513142" y="2355965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B70409-06BB-4D6A-88E5-855D73ED4BD9}"/>
              </a:ext>
            </a:extLst>
          </p:cNvPr>
          <p:cNvSpPr/>
          <p:nvPr/>
        </p:nvSpPr>
        <p:spPr>
          <a:xfrm>
            <a:off x="3770639" y="1990626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4DCBCA8-A903-4F8A-87E5-C2EAC350CF11}"/>
              </a:ext>
            </a:extLst>
          </p:cNvPr>
          <p:cNvSpPr/>
          <p:nvPr/>
        </p:nvSpPr>
        <p:spPr>
          <a:xfrm>
            <a:off x="3712360" y="2274389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7382744-7C4F-4F55-94FB-45388B8A4E76}"/>
              </a:ext>
            </a:extLst>
          </p:cNvPr>
          <p:cNvSpPr/>
          <p:nvPr/>
        </p:nvSpPr>
        <p:spPr>
          <a:xfrm>
            <a:off x="3727631" y="2621973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1C5E23F-2901-4288-A6B9-AD22F370D7D8}"/>
              </a:ext>
            </a:extLst>
          </p:cNvPr>
          <p:cNvSpPr/>
          <p:nvPr/>
        </p:nvSpPr>
        <p:spPr>
          <a:xfrm>
            <a:off x="7163259" y="3785892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6E8892F-52C0-45E1-BC4E-5164EB9A9410}"/>
              </a:ext>
            </a:extLst>
          </p:cNvPr>
          <p:cNvSpPr/>
          <p:nvPr/>
        </p:nvSpPr>
        <p:spPr>
          <a:xfrm>
            <a:off x="7067718" y="4533806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E362E2F-B70C-4638-B32B-ABC5F608118C}"/>
              </a:ext>
            </a:extLst>
          </p:cNvPr>
          <p:cNvSpPr/>
          <p:nvPr/>
        </p:nvSpPr>
        <p:spPr>
          <a:xfrm>
            <a:off x="4979036" y="3323421"/>
            <a:ext cx="30542" cy="28584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CB211D32-B1F2-4808-88B3-CDEC84DD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42" y="2536398"/>
            <a:ext cx="307146" cy="1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EEA240C5-6DF3-4FFD-BD97-B01D00497EAE}"/>
              </a:ext>
            </a:extLst>
          </p:cNvPr>
          <p:cNvSpPr txBox="1"/>
          <p:nvPr/>
        </p:nvSpPr>
        <p:spPr>
          <a:xfrm>
            <a:off x="3060253" y="2243932"/>
            <a:ext cx="321371" cy="171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VTP</a:t>
            </a:r>
            <a:endParaRPr lang="en-GB" sz="1200" b="1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3E4DEAA-F77A-4CF7-BC8E-FBFF6960BBDB}"/>
              </a:ext>
            </a:extLst>
          </p:cNvPr>
          <p:cNvSpPr/>
          <p:nvPr/>
        </p:nvSpPr>
        <p:spPr>
          <a:xfrm>
            <a:off x="3209692" y="2423428"/>
            <a:ext cx="30542" cy="283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679489A9-89D0-4C56-8A4D-8CC4D9B7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31" y="2687705"/>
            <a:ext cx="367976" cy="17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Bildergebnis für romania flag">
            <a:extLst>
              <a:ext uri="{FF2B5EF4-FFF2-40B4-BE49-F238E27FC236}">
                <a16:creationId xmlns:a16="http://schemas.microsoft.com/office/drawing/2014/main" id="{6754FC64-BCAC-4204-AC0A-FC4500A4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65" y="3409192"/>
            <a:ext cx="334392" cy="20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ildergebnis für slovakian flag">
            <a:extLst>
              <a:ext uri="{FF2B5EF4-FFF2-40B4-BE49-F238E27FC236}">
                <a16:creationId xmlns:a16="http://schemas.microsoft.com/office/drawing/2014/main" id="{49CBE45F-F730-4D74-A989-A18BCA789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69" y="2013397"/>
            <a:ext cx="370061" cy="23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BD52EC5A-900A-4D48-B860-9176AE4AE9F4}"/>
              </a:ext>
            </a:extLst>
          </p:cNvPr>
          <p:cNvSpPr txBox="1"/>
          <p:nvPr/>
        </p:nvSpPr>
        <p:spPr>
          <a:xfrm>
            <a:off x="3308222" y="312013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/>
              <a:t>PCI 6.24</a:t>
            </a:r>
            <a:endParaRPr lang="en-GB" b="1" i="1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5D49D9E-E787-4D7C-B472-3D1C9E2BB4F1}"/>
              </a:ext>
            </a:extLst>
          </p:cNvPr>
          <p:cNvSpPr/>
          <p:nvPr/>
        </p:nvSpPr>
        <p:spPr>
          <a:xfrm rot="1983292">
            <a:off x="3155403" y="3270138"/>
            <a:ext cx="3685980" cy="278333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72EFE-39A8-4B38-8958-18B01BB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Goal: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Austrian VTP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D7C312-B1AA-438D-BF6B-B475FFEBF9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F1E6D7-79AF-4173-B9CF-27FE352A55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657052-053D-4F8A-9024-BB231EE767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867FCE2-59F1-44AA-9AFA-EA03DBF8375D}"/>
              </a:ext>
            </a:extLst>
          </p:cNvPr>
          <p:cNvSpPr txBox="1">
            <a:spLocks/>
          </p:cNvSpPr>
          <p:nvPr/>
        </p:nvSpPr>
        <p:spPr>
          <a:xfrm>
            <a:off x="576488" y="1104708"/>
            <a:ext cx="8229600" cy="31489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49C4FD46-4C76-4559-91AD-AD68811696EE}"/>
              </a:ext>
            </a:extLst>
          </p:cNvPr>
          <p:cNvSpPr txBox="1">
            <a:spLocks/>
          </p:cNvSpPr>
          <p:nvPr/>
        </p:nvSpPr>
        <p:spPr>
          <a:xfrm>
            <a:off x="6672488" y="4372747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11</a:t>
            </a:fld>
            <a:endParaRPr lang="de-DE" altLang="de-DE"/>
          </a:p>
        </p:txBody>
      </p:sp>
      <p:sp>
        <p:nvSpPr>
          <p:cNvPr id="32" name="Foliennummernplatzhalter 3">
            <a:extLst>
              <a:ext uri="{FF2B5EF4-FFF2-40B4-BE49-F238E27FC236}">
                <a16:creationId xmlns:a16="http://schemas.microsoft.com/office/drawing/2014/main" id="{6EEB7872-96F3-436A-A3E6-BAF27446E940}"/>
              </a:ext>
            </a:extLst>
          </p:cNvPr>
          <p:cNvSpPr txBox="1">
            <a:spLocks/>
          </p:cNvSpPr>
          <p:nvPr/>
        </p:nvSpPr>
        <p:spPr>
          <a:xfrm>
            <a:off x="6559398" y="5738531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11</a:t>
            </a:fld>
            <a:endParaRPr lang="de-DE" alt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9DDF5FAD-C097-4864-BE56-F7726EE70205}"/>
              </a:ext>
            </a:extLst>
          </p:cNvPr>
          <p:cNvGrpSpPr/>
          <p:nvPr/>
        </p:nvGrpSpPr>
        <p:grpSpPr>
          <a:xfrm>
            <a:off x="0" y="1375821"/>
            <a:ext cx="9289032" cy="4824536"/>
            <a:chOff x="755519" y="2428889"/>
            <a:chExt cx="7992945" cy="3880431"/>
          </a:xfrm>
        </p:grpSpPr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DD11296E-A6EB-43F1-8A02-8FA747DF1E8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5519" y="2888254"/>
              <a:ext cx="3096896" cy="1740752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AC2BC1E4-4FCF-401F-A431-D5E2FFB6447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5112" y="2428889"/>
              <a:ext cx="2231730" cy="1220941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EFCBED3-4FBC-4D2B-8F16-481D63046F4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9666" y="3154202"/>
              <a:ext cx="2683976" cy="1885815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102A58AA-25ED-4258-B894-E1E3E37103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32186" y="3359712"/>
              <a:ext cx="3716278" cy="2949608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id="{944A79CF-0E66-4BD6-8B50-C7D7653CDA7D}"/>
              </a:ext>
            </a:extLst>
          </p:cNvPr>
          <p:cNvSpPr/>
          <p:nvPr/>
        </p:nvSpPr>
        <p:spPr>
          <a:xfrm>
            <a:off x="5852848" y="2486681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49F3607-C11E-4BBF-B913-36F659771820}"/>
              </a:ext>
            </a:extLst>
          </p:cNvPr>
          <p:cNvSpPr/>
          <p:nvPr/>
        </p:nvSpPr>
        <p:spPr>
          <a:xfrm>
            <a:off x="4615916" y="258302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9A3340C7-8AC8-4D11-86D0-971AEB72A233}"/>
              </a:ext>
            </a:extLst>
          </p:cNvPr>
          <p:cNvSpPr/>
          <p:nvPr/>
        </p:nvSpPr>
        <p:spPr>
          <a:xfrm>
            <a:off x="3496683" y="199460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668248B1-6B5B-4AB2-B805-8D7979967AC2}"/>
              </a:ext>
            </a:extLst>
          </p:cNvPr>
          <p:cNvSpPr/>
          <p:nvPr/>
        </p:nvSpPr>
        <p:spPr>
          <a:xfrm>
            <a:off x="3408835" y="245163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066C261-9037-493E-BD15-EF5FE5283269}"/>
              </a:ext>
            </a:extLst>
          </p:cNvPr>
          <p:cNvSpPr/>
          <p:nvPr/>
        </p:nvSpPr>
        <p:spPr>
          <a:xfrm>
            <a:off x="3431854" y="301145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26A4EFF-6746-4876-91E6-C555C8148EB7}"/>
              </a:ext>
            </a:extLst>
          </p:cNvPr>
          <p:cNvSpPr/>
          <p:nvPr/>
        </p:nvSpPr>
        <p:spPr>
          <a:xfrm>
            <a:off x="8610646" y="488606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FDAA4FC3-31C4-46CA-9F33-309C0AA5428C}"/>
              </a:ext>
            </a:extLst>
          </p:cNvPr>
          <p:cNvSpPr/>
          <p:nvPr/>
        </p:nvSpPr>
        <p:spPr>
          <a:xfrm>
            <a:off x="8466630" y="6090658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767C0B3-F4F3-4698-8127-B1702C147288}"/>
              </a:ext>
            </a:extLst>
          </p:cNvPr>
          <p:cNvSpPr/>
          <p:nvPr/>
        </p:nvSpPr>
        <p:spPr>
          <a:xfrm>
            <a:off x="5318195" y="4141210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6" name="Picture 2">
            <a:extLst>
              <a:ext uri="{FF2B5EF4-FFF2-40B4-BE49-F238E27FC236}">
                <a16:creationId xmlns:a16="http://schemas.microsoft.com/office/drawing/2014/main" id="{4167AE3F-9E64-494E-BA48-EB6C4099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33" y="2873631"/>
            <a:ext cx="462986" cy="3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647F626-2233-4EEC-990D-0B935F2D04C2}"/>
              </a:ext>
            </a:extLst>
          </p:cNvPr>
          <p:cNvSpPr txBox="1"/>
          <p:nvPr/>
        </p:nvSpPr>
        <p:spPr>
          <a:xfrm>
            <a:off x="2425862" y="240258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VTP</a:t>
            </a:r>
            <a:endParaRPr lang="en-GB" sz="1200" b="1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72CA2F2-7261-49EF-B0CC-315799D0DAE9}"/>
              </a:ext>
            </a:extLst>
          </p:cNvPr>
          <p:cNvSpPr/>
          <p:nvPr/>
        </p:nvSpPr>
        <p:spPr>
          <a:xfrm>
            <a:off x="2651124" y="2691680"/>
            <a:ext cx="46038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2FCCF295-83E4-4692-9364-A87F61AC2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14" y="3509662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" descr="Bildergebnis für romania flag">
            <a:extLst>
              <a:ext uri="{FF2B5EF4-FFF2-40B4-BE49-F238E27FC236}">
                <a16:creationId xmlns:a16="http://schemas.microsoft.com/office/drawing/2014/main" id="{16A09042-A7ED-403C-8BC5-82888DB2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54" y="3930726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Bildergebnis für slovakian flag">
            <a:extLst>
              <a:ext uri="{FF2B5EF4-FFF2-40B4-BE49-F238E27FC236}">
                <a16:creationId xmlns:a16="http://schemas.microsoft.com/office/drawing/2014/main" id="{5668BF2E-E5C2-4D7A-B645-30BFA984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55" y="1748789"/>
            <a:ext cx="557822" cy="37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Pfeil nach rechts 29">
            <a:extLst>
              <a:ext uri="{FF2B5EF4-FFF2-40B4-BE49-F238E27FC236}">
                <a16:creationId xmlns:a16="http://schemas.microsoft.com/office/drawing/2014/main" id="{CD6926F0-4888-45D6-9A4B-ECBB5CA08AF8}"/>
              </a:ext>
            </a:extLst>
          </p:cNvPr>
          <p:cNvSpPr/>
          <p:nvPr/>
        </p:nvSpPr>
        <p:spPr>
          <a:xfrm rot="13597462">
            <a:off x="3455437" y="3137083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Pfeil nach rechts 29">
            <a:extLst>
              <a:ext uri="{FF2B5EF4-FFF2-40B4-BE49-F238E27FC236}">
                <a16:creationId xmlns:a16="http://schemas.microsoft.com/office/drawing/2014/main" id="{C3828F53-A7C1-417F-9097-752A149EB3A6}"/>
              </a:ext>
            </a:extLst>
          </p:cNvPr>
          <p:cNvSpPr/>
          <p:nvPr/>
        </p:nvSpPr>
        <p:spPr>
          <a:xfrm rot="13597462">
            <a:off x="4384178" y="2428708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Pfeil nach rechts 29">
            <a:extLst>
              <a:ext uri="{FF2B5EF4-FFF2-40B4-BE49-F238E27FC236}">
                <a16:creationId xmlns:a16="http://schemas.microsoft.com/office/drawing/2014/main" id="{9F3F3BCF-EEF5-454E-8FB8-9C06BFE34FF0}"/>
              </a:ext>
            </a:extLst>
          </p:cNvPr>
          <p:cNvSpPr/>
          <p:nvPr/>
        </p:nvSpPr>
        <p:spPr>
          <a:xfrm rot="10800000">
            <a:off x="3528401" y="2444687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Pfeil nach rechts 29">
            <a:extLst>
              <a:ext uri="{FF2B5EF4-FFF2-40B4-BE49-F238E27FC236}">
                <a16:creationId xmlns:a16="http://schemas.microsoft.com/office/drawing/2014/main" id="{B741A2F3-1F08-4FD3-AA19-5E21149F0517}"/>
              </a:ext>
            </a:extLst>
          </p:cNvPr>
          <p:cNvSpPr/>
          <p:nvPr/>
        </p:nvSpPr>
        <p:spPr>
          <a:xfrm rot="16018015">
            <a:off x="4538516" y="2776451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Pfeil nach rechts 29">
            <a:extLst>
              <a:ext uri="{FF2B5EF4-FFF2-40B4-BE49-F238E27FC236}">
                <a16:creationId xmlns:a16="http://schemas.microsoft.com/office/drawing/2014/main" id="{B6E5C601-8E9C-4B8A-A7B7-51440851FA61}"/>
              </a:ext>
            </a:extLst>
          </p:cNvPr>
          <p:cNvSpPr/>
          <p:nvPr/>
        </p:nvSpPr>
        <p:spPr>
          <a:xfrm rot="13597462">
            <a:off x="5078157" y="3996899"/>
            <a:ext cx="246880" cy="647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Pfeil nach rechts 29">
            <a:extLst>
              <a:ext uri="{FF2B5EF4-FFF2-40B4-BE49-F238E27FC236}">
                <a16:creationId xmlns:a16="http://schemas.microsoft.com/office/drawing/2014/main" id="{AAC21961-2F57-4CAD-BDFA-9EB720A1DF79}"/>
              </a:ext>
            </a:extLst>
          </p:cNvPr>
          <p:cNvSpPr/>
          <p:nvPr/>
        </p:nvSpPr>
        <p:spPr>
          <a:xfrm rot="13597462">
            <a:off x="5349091" y="4295460"/>
            <a:ext cx="246880" cy="647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Pfeil nach rechts 29">
            <a:extLst>
              <a:ext uri="{FF2B5EF4-FFF2-40B4-BE49-F238E27FC236}">
                <a16:creationId xmlns:a16="http://schemas.microsoft.com/office/drawing/2014/main" id="{48C38B76-3557-4D2F-B093-4EF6042BE22C}"/>
              </a:ext>
            </a:extLst>
          </p:cNvPr>
          <p:cNvSpPr/>
          <p:nvPr/>
        </p:nvSpPr>
        <p:spPr>
          <a:xfrm rot="8595527">
            <a:off x="3168723" y="2573682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ADBE7E9-323C-4FB6-88C7-757108103600}"/>
              </a:ext>
            </a:extLst>
          </p:cNvPr>
          <p:cNvSpPr/>
          <p:nvPr/>
        </p:nvSpPr>
        <p:spPr>
          <a:xfrm rot="19042264">
            <a:off x="5091750" y="3702504"/>
            <a:ext cx="557822" cy="102673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0BBBAE38-6F8D-460B-9004-5278B4DA965D}"/>
              </a:ext>
            </a:extLst>
          </p:cNvPr>
          <p:cNvSpPr/>
          <p:nvPr/>
        </p:nvSpPr>
        <p:spPr>
          <a:xfrm>
            <a:off x="3016098" y="2207931"/>
            <a:ext cx="1885950" cy="847725"/>
          </a:xfrm>
          <a:custGeom>
            <a:avLst/>
            <a:gdLst>
              <a:gd name="connsiteX0" fmla="*/ 114300 w 1885950"/>
              <a:gd name="connsiteY0" fmla="*/ 247650 h 847725"/>
              <a:gd name="connsiteX1" fmla="*/ 114300 w 1885950"/>
              <a:gd name="connsiteY1" fmla="*/ 247650 h 847725"/>
              <a:gd name="connsiteX2" fmla="*/ 47625 w 1885950"/>
              <a:gd name="connsiteY2" fmla="*/ 295275 h 847725"/>
              <a:gd name="connsiteX3" fmla="*/ 0 w 1885950"/>
              <a:gd name="connsiteY3" fmla="*/ 381000 h 847725"/>
              <a:gd name="connsiteX4" fmla="*/ 9525 w 1885950"/>
              <a:gd name="connsiteY4" fmla="*/ 476250 h 847725"/>
              <a:gd name="connsiteX5" fmla="*/ 38100 w 1885950"/>
              <a:gd name="connsiteY5" fmla="*/ 533400 h 847725"/>
              <a:gd name="connsiteX6" fmla="*/ 66675 w 1885950"/>
              <a:gd name="connsiteY6" fmla="*/ 552450 h 847725"/>
              <a:gd name="connsiteX7" fmla="*/ 95250 w 1885950"/>
              <a:gd name="connsiteY7" fmla="*/ 581025 h 847725"/>
              <a:gd name="connsiteX8" fmla="*/ 123825 w 1885950"/>
              <a:gd name="connsiteY8" fmla="*/ 590550 h 847725"/>
              <a:gd name="connsiteX9" fmla="*/ 152400 w 1885950"/>
              <a:gd name="connsiteY9" fmla="*/ 609600 h 847725"/>
              <a:gd name="connsiteX10" fmla="*/ 285750 w 1885950"/>
              <a:gd name="connsiteY10" fmla="*/ 600075 h 847725"/>
              <a:gd name="connsiteX11" fmla="*/ 342900 w 1885950"/>
              <a:gd name="connsiteY11" fmla="*/ 571500 h 847725"/>
              <a:gd name="connsiteX12" fmla="*/ 371475 w 1885950"/>
              <a:gd name="connsiteY12" fmla="*/ 542925 h 847725"/>
              <a:gd name="connsiteX13" fmla="*/ 400050 w 1885950"/>
              <a:gd name="connsiteY13" fmla="*/ 533400 h 847725"/>
              <a:gd name="connsiteX14" fmla="*/ 466725 w 1885950"/>
              <a:gd name="connsiteY14" fmla="*/ 495300 h 847725"/>
              <a:gd name="connsiteX15" fmla="*/ 523875 w 1885950"/>
              <a:gd name="connsiteY15" fmla="*/ 457200 h 847725"/>
              <a:gd name="connsiteX16" fmla="*/ 619125 w 1885950"/>
              <a:gd name="connsiteY16" fmla="*/ 428625 h 847725"/>
              <a:gd name="connsiteX17" fmla="*/ 990600 w 1885950"/>
              <a:gd name="connsiteY17" fmla="*/ 438150 h 847725"/>
              <a:gd name="connsiteX18" fmla="*/ 1028700 w 1885950"/>
              <a:gd name="connsiteY18" fmla="*/ 447675 h 847725"/>
              <a:gd name="connsiteX19" fmla="*/ 1095375 w 1885950"/>
              <a:gd name="connsiteY19" fmla="*/ 457200 h 847725"/>
              <a:gd name="connsiteX20" fmla="*/ 1190625 w 1885950"/>
              <a:gd name="connsiteY20" fmla="*/ 476250 h 847725"/>
              <a:gd name="connsiteX21" fmla="*/ 1266825 w 1885950"/>
              <a:gd name="connsiteY21" fmla="*/ 495300 h 847725"/>
              <a:gd name="connsiteX22" fmla="*/ 1323975 w 1885950"/>
              <a:gd name="connsiteY22" fmla="*/ 533400 h 847725"/>
              <a:gd name="connsiteX23" fmla="*/ 1352550 w 1885950"/>
              <a:gd name="connsiteY23" fmla="*/ 552450 h 847725"/>
              <a:gd name="connsiteX24" fmla="*/ 1381125 w 1885950"/>
              <a:gd name="connsiteY24" fmla="*/ 609600 h 847725"/>
              <a:gd name="connsiteX25" fmla="*/ 1400175 w 1885950"/>
              <a:gd name="connsiteY25" fmla="*/ 666750 h 847725"/>
              <a:gd name="connsiteX26" fmla="*/ 1409700 w 1885950"/>
              <a:gd name="connsiteY26" fmla="*/ 695325 h 847725"/>
              <a:gd name="connsiteX27" fmla="*/ 1428750 w 1885950"/>
              <a:gd name="connsiteY27" fmla="*/ 723900 h 847725"/>
              <a:gd name="connsiteX28" fmla="*/ 1438275 w 1885950"/>
              <a:gd name="connsiteY28" fmla="*/ 752475 h 847725"/>
              <a:gd name="connsiteX29" fmla="*/ 1552575 w 1885950"/>
              <a:gd name="connsiteY29" fmla="*/ 809625 h 847725"/>
              <a:gd name="connsiteX30" fmla="*/ 1581150 w 1885950"/>
              <a:gd name="connsiteY30" fmla="*/ 819150 h 847725"/>
              <a:gd name="connsiteX31" fmla="*/ 1609725 w 1885950"/>
              <a:gd name="connsiteY31" fmla="*/ 828675 h 847725"/>
              <a:gd name="connsiteX32" fmla="*/ 1676400 w 1885950"/>
              <a:gd name="connsiteY32" fmla="*/ 847725 h 847725"/>
              <a:gd name="connsiteX33" fmla="*/ 1781175 w 1885950"/>
              <a:gd name="connsiteY33" fmla="*/ 828675 h 847725"/>
              <a:gd name="connsiteX34" fmla="*/ 1809750 w 1885950"/>
              <a:gd name="connsiteY34" fmla="*/ 809625 h 847725"/>
              <a:gd name="connsiteX35" fmla="*/ 1838325 w 1885950"/>
              <a:gd name="connsiteY35" fmla="*/ 781050 h 847725"/>
              <a:gd name="connsiteX36" fmla="*/ 1876425 w 1885950"/>
              <a:gd name="connsiteY36" fmla="*/ 723900 h 847725"/>
              <a:gd name="connsiteX37" fmla="*/ 1885950 w 1885950"/>
              <a:gd name="connsiteY37" fmla="*/ 695325 h 847725"/>
              <a:gd name="connsiteX38" fmla="*/ 1876425 w 1885950"/>
              <a:gd name="connsiteY38" fmla="*/ 542925 h 847725"/>
              <a:gd name="connsiteX39" fmla="*/ 1847850 w 1885950"/>
              <a:gd name="connsiteY39" fmla="*/ 457200 h 847725"/>
              <a:gd name="connsiteX40" fmla="*/ 1809750 w 1885950"/>
              <a:gd name="connsiteY40" fmla="*/ 342900 h 847725"/>
              <a:gd name="connsiteX41" fmla="*/ 1781175 w 1885950"/>
              <a:gd name="connsiteY41" fmla="*/ 285750 h 847725"/>
              <a:gd name="connsiteX42" fmla="*/ 1752600 w 1885950"/>
              <a:gd name="connsiteY42" fmla="*/ 266700 h 847725"/>
              <a:gd name="connsiteX43" fmla="*/ 1743075 w 1885950"/>
              <a:gd name="connsiteY43" fmla="*/ 238125 h 847725"/>
              <a:gd name="connsiteX44" fmla="*/ 1714500 w 1885950"/>
              <a:gd name="connsiteY44" fmla="*/ 219075 h 847725"/>
              <a:gd name="connsiteX45" fmla="*/ 1628775 w 1885950"/>
              <a:gd name="connsiteY45" fmla="*/ 152400 h 847725"/>
              <a:gd name="connsiteX46" fmla="*/ 1600200 w 1885950"/>
              <a:gd name="connsiteY46" fmla="*/ 133350 h 847725"/>
              <a:gd name="connsiteX47" fmla="*/ 1571625 w 1885950"/>
              <a:gd name="connsiteY47" fmla="*/ 114300 h 847725"/>
              <a:gd name="connsiteX48" fmla="*/ 1543050 w 1885950"/>
              <a:gd name="connsiteY48" fmla="*/ 104775 h 847725"/>
              <a:gd name="connsiteX49" fmla="*/ 1447800 w 1885950"/>
              <a:gd name="connsiteY49" fmla="*/ 66675 h 847725"/>
              <a:gd name="connsiteX50" fmla="*/ 1323975 w 1885950"/>
              <a:gd name="connsiteY50" fmla="*/ 47625 h 847725"/>
              <a:gd name="connsiteX51" fmla="*/ 1228725 w 1885950"/>
              <a:gd name="connsiteY51" fmla="*/ 28575 h 847725"/>
              <a:gd name="connsiteX52" fmla="*/ 1171575 w 1885950"/>
              <a:gd name="connsiteY52" fmla="*/ 19050 h 847725"/>
              <a:gd name="connsiteX53" fmla="*/ 962025 w 1885950"/>
              <a:gd name="connsiteY53" fmla="*/ 0 h 847725"/>
              <a:gd name="connsiteX54" fmla="*/ 552450 w 1885950"/>
              <a:gd name="connsiteY54" fmla="*/ 9525 h 847725"/>
              <a:gd name="connsiteX55" fmla="*/ 457200 w 1885950"/>
              <a:gd name="connsiteY55" fmla="*/ 28575 h 847725"/>
              <a:gd name="connsiteX56" fmla="*/ 428625 w 1885950"/>
              <a:gd name="connsiteY56" fmla="*/ 47625 h 847725"/>
              <a:gd name="connsiteX57" fmla="*/ 371475 w 1885950"/>
              <a:gd name="connsiteY57" fmla="*/ 66675 h 847725"/>
              <a:gd name="connsiteX58" fmla="*/ 342900 w 1885950"/>
              <a:gd name="connsiteY58" fmla="*/ 85725 h 847725"/>
              <a:gd name="connsiteX59" fmla="*/ 285750 w 1885950"/>
              <a:gd name="connsiteY59" fmla="*/ 104775 h 847725"/>
              <a:gd name="connsiteX60" fmla="*/ 257175 w 1885950"/>
              <a:gd name="connsiteY60" fmla="*/ 114300 h 847725"/>
              <a:gd name="connsiteX61" fmla="*/ 200025 w 1885950"/>
              <a:gd name="connsiteY61" fmla="*/ 142875 h 847725"/>
              <a:gd name="connsiteX62" fmla="*/ 171450 w 1885950"/>
              <a:gd name="connsiteY62" fmla="*/ 171450 h 847725"/>
              <a:gd name="connsiteX63" fmla="*/ 142875 w 1885950"/>
              <a:gd name="connsiteY63" fmla="*/ 190500 h 847725"/>
              <a:gd name="connsiteX64" fmla="*/ 114300 w 1885950"/>
              <a:gd name="connsiteY64" fmla="*/ 24765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885950" h="847725">
                <a:moveTo>
                  <a:pt x="114300" y="247650"/>
                </a:moveTo>
                <a:lnTo>
                  <a:pt x="114300" y="247650"/>
                </a:lnTo>
                <a:cubicBezTo>
                  <a:pt x="92075" y="263525"/>
                  <a:pt x="66938" y="275962"/>
                  <a:pt x="47625" y="295275"/>
                </a:cubicBezTo>
                <a:cubicBezTo>
                  <a:pt x="14873" y="328027"/>
                  <a:pt x="11978" y="345067"/>
                  <a:pt x="0" y="381000"/>
                </a:cubicBezTo>
                <a:cubicBezTo>
                  <a:pt x="3175" y="412750"/>
                  <a:pt x="4673" y="444713"/>
                  <a:pt x="9525" y="476250"/>
                </a:cubicBezTo>
                <a:cubicBezTo>
                  <a:pt x="12342" y="494561"/>
                  <a:pt x="25256" y="520556"/>
                  <a:pt x="38100" y="533400"/>
                </a:cubicBezTo>
                <a:cubicBezTo>
                  <a:pt x="46195" y="541495"/>
                  <a:pt x="57881" y="545121"/>
                  <a:pt x="66675" y="552450"/>
                </a:cubicBezTo>
                <a:cubicBezTo>
                  <a:pt x="77023" y="561074"/>
                  <a:pt x="84042" y="573553"/>
                  <a:pt x="95250" y="581025"/>
                </a:cubicBezTo>
                <a:cubicBezTo>
                  <a:pt x="103604" y="586594"/>
                  <a:pt x="114845" y="586060"/>
                  <a:pt x="123825" y="590550"/>
                </a:cubicBezTo>
                <a:cubicBezTo>
                  <a:pt x="134064" y="595670"/>
                  <a:pt x="142875" y="603250"/>
                  <a:pt x="152400" y="609600"/>
                </a:cubicBezTo>
                <a:cubicBezTo>
                  <a:pt x="196850" y="606425"/>
                  <a:pt x="241492" y="605282"/>
                  <a:pt x="285750" y="600075"/>
                </a:cubicBezTo>
                <a:cubicBezTo>
                  <a:pt x="305758" y="597721"/>
                  <a:pt x="328121" y="583815"/>
                  <a:pt x="342900" y="571500"/>
                </a:cubicBezTo>
                <a:cubicBezTo>
                  <a:pt x="353248" y="562876"/>
                  <a:pt x="360267" y="550397"/>
                  <a:pt x="371475" y="542925"/>
                </a:cubicBezTo>
                <a:cubicBezTo>
                  <a:pt x="379829" y="537356"/>
                  <a:pt x="390525" y="536575"/>
                  <a:pt x="400050" y="533400"/>
                </a:cubicBezTo>
                <a:cubicBezTo>
                  <a:pt x="464207" y="469243"/>
                  <a:pt x="389973" y="533676"/>
                  <a:pt x="466725" y="495300"/>
                </a:cubicBezTo>
                <a:cubicBezTo>
                  <a:pt x="487203" y="485061"/>
                  <a:pt x="502155" y="464440"/>
                  <a:pt x="523875" y="457200"/>
                </a:cubicBezTo>
                <a:cubicBezTo>
                  <a:pt x="593444" y="434010"/>
                  <a:pt x="561544" y="443020"/>
                  <a:pt x="619125" y="428625"/>
                </a:cubicBezTo>
                <a:cubicBezTo>
                  <a:pt x="742950" y="431800"/>
                  <a:pt x="866868" y="432395"/>
                  <a:pt x="990600" y="438150"/>
                </a:cubicBezTo>
                <a:cubicBezTo>
                  <a:pt x="1003677" y="438758"/>
                  <a:pt x="1015820" y="445333"/>
                  <a:pt x="1028700" y="447675"/>
                </a:cubicBezTo>
                <a:cubicBezTo>
                  <a:pt x="1050789" y="451691"/>
                  <a:pt x="1073150" y="454025"/>
                  <a:pt x="1095375" y="457200"/>
                </a:cubicBezTo>
                <a:cubicBezTo>
                  <a:pt x="1150143" y="475456"/>
                  <a:pt x="1103066" y="461657"/>
                  <a:pt x="1190625" y="476250"/>
                </a:cubicBezTo>
                <a:cubicBezTo>
                  <a:pt x="1202689" y="478261"/>
                  <a:pt x="1251051" y="486537"/>
                  <a:pt x="1266825" y="495300"/>
                </a:cubicBezTo>
                <a:cubicBezTo>
                  <a:pt x="1286839" y="506419"/>
                  <a:pt x="1304925" y="520700"/>
                  <a:pt x="1323975" y="533400"/>
                </a:cubicBezTo>
                <a:lnTo>
                  <a:pt x="1352550" y="552450"/>
                </a:lnTo>
                <a:cubicBezTo>
                  <a:pt x="1387288" y="656663"/>
                  <a:pt x="1331886" y="498813"/>
                  <a:pt x="1381125" y="609600"/>
                </a:cubicBezTo>
                <a:cubicBezTo>
                  <a:pt x="1389280" y="627950"/>
                  <a:pt x="1393825" y="647700"/>
                  <a:pt x="1400175" y="666750"/>
                </a:cubicBezTo>
                <a:cubicBezTo>
                  <a:pt x="1403350" y="676275"/>
                  <a:pt x="1404131" y="686971"/>
                  <a:pt x="1409700" y="695325"/>
                </a:cubicBezTo>
                <a:cubicBezTo>
                  <a:pt x="1416050" y="704850"/>
                  <a:pt x="1423630" y="713661"/>
                  <a:pt x="1428750" y="723900"/>
                </a:cubicBezTo>
                <a:cubicBezTo>
                  <a:pt x="1433240" y="732880"/>
                  <a:pt x="1431175" y="745375"/>
                  <a:pt x="1438275" y="752475"/>
                </a:cubicBezTo>
                <a:cubicBezTo>
                  <a:pt x="1475204" y="789404"/>
                  <a:pt x="1506094" y="794131"/>
                  <a:pt x="1552575" y="809625"/>
                </a:cubicBezTo>
                <a:lnTo>
                  <a:pt x="1581150" y="819150"/>
                </a:lnTo>
                <a:cubicBezTo>
                  <a:pt x="1590675" y="822325"/>
                  <a:pt x="1599985" y="826240"/>
                  <a:pt x="1609725" y="828675"/>
                </a:cubicBezTo>
                <a:cubicBezTo>
                  <a:pt x="1657565" y="840635"/>
                  <a:pt x="1635406" y="834060"/>
                  <a:pt x="1676400" y="847725"/>
                </a:cubicBezTo>
                <a:cubicBezTo>
                  <a:pt x="1702667" y="844442"/>
                  <a:pt x="1751809" y="843358"/>
                  <a:pt x="1781175" y="828675"/>
                </a:cubicBezTo>
                <a:cubicBezTo>
                  <a:pt x="1791414" y="823555"/>
                  <a:pt x="1800956" y="816954"/>
                  <a:pt x="1809750" y="809625"/>
                </a:cubicBezTo>
                <a:cubicBezTo>
                  <a:pt x="1820098" y="801001"/>
                  <a:pt x="1828800" y="790575"/>
                  <a:pt x="1838325" y="781050"/>
                </a:cubicBezTo>
                <a:cubicBezTo>
                  <a:pt x="1860973" y="713106"/>
                  <a:pt x="1828859" y="795249"/>
                  <a:pt x="1876425" y="723900"/>
                </a:cubicBezTo>
                <a:cubicBezTo>
                  <a:pt x="1881994" y="715546"/>
                  <a:pt x="1882775" y="704850"/>
                  <a:pt x="1885950" y="695325"/>
                </a:cubicBezTo>
                <a:cubicBezTo>
                  <a:pt x="1882775" y="644525"/>
                  <a:pt x="1883302" y="593357"/>
                  <a:pt x="1876425" y="542925"/>
                </a:cubicBezTo>
                <a:lnTo>
                  <a:pt x="1847850" y="457200"/>
                </a:lnTo>
                <a:lnTo>
                  <a:pt x="1809750" y="342900"/>
                </a:lnTo>
                <a:cubicBezTo>
                  <a:pt x="1802003" y="319659"/>
                  <a:pt x="1799639" y="304214"/>
                  <a:pt x="1781175" y="285750"/>
                </a:cubicBezTo>
                <a:cubicBezTo>
                  <a:pt x="1773080" y="277655"/>
                  <a:pt x="1762125" y="273050"/>
                  <a:pt x="1752600" y="266700"/>
                </a:cubicBezTo>
                <a:cubicBezTo>
                  <a:pt x="1749425" y="257175"/>
                  <a:pt x="1749347" y="245965"/>
                  <a:pt x="1743075" y="238125"/>
                </a:cubicBezTo>
                <a:cubicBezTo>
                  <a:pt x="1735924" y="229186"/>
                  <a:pt x="1723294" y="226404"/>
                  <a:pt x="1714500" y="219075"/>
                </a:cubicBezTo>
                <a:cubicBezTo>
                  <a:pt x="1624971" y="144468"/>
                  <a:pt x="1773218" y="248695"/>
                  <a:pt x="1628775" y="152400"/>
                </a:cubicBezTo>
                <a:lnTo>
                  <a:pt x="1600200" y="133350"/>
                </a:lnTo>
                <a:cubicBezTo>
                  <a:pt x="1590675" y="127000"/>
                  <a:pt x="1582485" y="117920"/>
                  <a:pt x="1571625" y="114300"/>
                </a:cubicBezTo>
                <a:cubicBezTo>
                  <a:pt x="1562100" y="111125"/>
                  <a:pt x="1552278" y="108730"/>
                  <a:pt x="1543050" y="104775"/>
                </a:cubicBezTo>
                <a:cubicBezTo>
                  <a:pt x="1498600" y="85725"/>
                  <a:pt x="1502001" y="77515"/>
                  <a:pt x="1447800" y="66675"/>
                </a:cubicBezTo>
                <a:cubicBezTo>
                  <a:pt x="1375074" y="52130"/>
                  <a:pt x="1416239" y="59158"/>
                  <a:pt x="1323975" y="47625"/>
                </a:cubicBezTo>
                <a:cubicBezTo>
                  <a:pt x="1272004" y="30301"/>
                  <a:pt x="1310030" y="41083"/>
                  <a:pt x="1228725" y="28575"/>
                </a:cubicBezTo>
                <a:cubicBezTo>
                  <a:pt x="1209637" y="25638"/>
                  <a:pt x="1190718" y="21602"/>
                  <a:pt x="1171575" y="19050"/>
                </a:cubicBezTo>
                <a:cubicBezTo>
                  <a:pt x="1094685" y="8798"/>
                  <a:pt x="1042554" y="6195"/>
                  <a:pt x="962025" y="0"/>
                </a:cubicBezTo>
                <a:lnTo>
                  <a:pt x="552450" y="9525"/>
                </a:lnTo>
                <a:cubicBezTo>
                  <a:pt x="533373" y="10288"/>
                  <a:pt x="481342" y="16504"/>
                  <a:pt x="457200" y="28575"/>
                </a:cubicBezTo>
                <a:cubicBezTo>
                  <a:pt x="446961" y="33695"/>
                  <a:pt x="439086" y="42976"/>
                  <a:pt x="428625" y="47625"/>
                </a:cubicBezTo>
                <a:cubicBezTo>
                  <a:pt x="410275" y="55780"/>
                  <a:pt x="388183" y="55536"/>
                  <a:pt x="371475" y="66675"/>
                </a:cubicBezTo>
                <a:cubicBezTo>
                  <a:pt x="361950" y="73025"/>
                  <a:pt x="353361" y="81076"/>
                  <a:pt x="342900" y="85725"/>
                </a:cubicBezTo>
                <a:cubicBezTo>
                  <a:pt x="324550" y="93880"/>
                  <a:pt x="304800" y="98425"/>
                  <a:pt x="285750" y="104775"/>
                </a:cubicBezTo>
                <a:cubicBezTo>
                  <a:pt x="276225" y="107950"/>
                  <a:pt x="265529" y="108731"/>
                  <a:pt x="257175" y="114300"/>
                </a:cubicBezTo>
                <a:cubicBezTo>
                  <a:pt x="220246" y="138919"/>
                  <a:pt x="239460" y="129730"/>
                  <a:pt x="200025" y="142875"/>
                </a:cubicBezTo>
                <a:cubicBezTo>
                  <a:pt x="190500" y="152400"/>
                  <a:pt x="181798" y="162826"/>
                  <a:pt x="171450" y="171450"/>
                </a:cubicBezTo>
                <a:cubicBezTo>
                  <a:pt x="162656" y="178779"/>
                  <a:pt x="148942" y="180792"/>
                  <a:pt x="142875" y="190500"/>
                </a:cubicBezTo>
                <a:cubicBezTo>
                  <a:pt x="94477" y="267937"/>
                  <a:pt x="119063" y="238125"/>
                  <a:pt x="114300" y="2476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4BADF767-4EEB-422E-81E5-38FBFA3E6F2A}"/>
              </a:ext>
            </a:extLst>
          </p:cNvPr>
          <p:cNvSpPr txBox="1"/>
          <p:nvPr/>
        </p:nvSpPr>
        <p:spPr>
          <a:xfrm>
            <a:off x="2275827" y="3157128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00B050"/>
                </a:solidFill>
              </a:rPr>
              <a:t>HUAT IC</a:t>
            </a:r>
            <a:endParaRPr lang="en-GB" b="1" i="1" dirty="0">
              <a:solidFill>
                <a:srgbClr val="00B050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DA4E8E91-3934-4028-B09F-ABED198CED84}"/>
              </a:ext>
            </a:extLst>
          </p:cNvPr>
          <p:cNvSpPr txBox="1"/>
          <p:nvPr/>
        </p:nvSpPr>
        <p:spPr>
          <a:xfrm>
            <a:off x="4799656" y="2341556"/>
            <a:ext cx="151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>
                <a:solidFill>
                  <a:srgbClr val="FF0000"/>
                </a:solidFill>
              </a:rPr>
              <a:t>HUSKAT AA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030F0BB-69D5-4E26-9CF3-0C59F18EE188}"/>
              </a:ext>
            </a:extLst>
          </p:cNvPr>
          <p:cNvSpPr txBox="1"/>
          <p:nvPr/>
        </p:nvSpPr>
        <p:spPr>
          <a:xfrm>
            <a:off x="5541241" y="371030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dirty="0"/>
              <a:t>ROHU OS</a:t>
            </a:r>
            <a:endParaRPr lang="en-GB" b="1" i="1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42233D9A-BA80-4747-B5DC-9274EE912DD8}"/>
              </a:ext>
            </a:extLst>
          </p:cNvPr>
          <p:cNvSpPr/>
          <p:nvPr/>
        </p:nvSpPr>
        <p:spPr>
          <a:xfrm rot="19042264">
            <a:off x="3321445" y="2596331"/>
            <a:ext cx="358986" cy="9399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Pfeil nach rechts 29">
            <a:extLst>
              <a:ext uri="{FF2B5EF4-FFF2-40B4-BE49-F238E27FC236}">
                <a16:creationId xmlns:a16="http://schemas.microsoft.com/office/drawing/2014/main" id="{EE550800-3929-45A1-8DDD-BEFA1406B042}"/>
              </a:ext>
            </a:extLst>
          </p:cNvPr>
          <p:cNvSpPr/>
          <p:nvPr/>
        </p:nvSpPr>
        <p:spPr>
          <a:xfrm rot="13597462">
            <a:off x="3205934" y="2870045"/>
            <a:ext cx="246880" cy="64724"/>
          </a:xfrm>
          <a:prstGeom prst="rightArrow">
            <a:avLst/>
          </a:prstGeom>
          <a:solidFill>
            <a:schemeClr val="accent5">
              <a:lumMod val="2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2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8" grpId="0" animBg="1"/>
      <p:bldP spid="60" grpId="0" animBg="1"/>
      <p:bldP spid="61" grpId="0"/>
      <p:bldP spid="62" grpId="0"/>
      <p:bldP spid="64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281F1-29ED-4EF1-90D2-3BCF5C8C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Capacity HUAT  (</a:t>
            </a:r>
            <a:r>
              <a:rPr lang="en-US" b="1" i="1" dirty="0" err="1"/>
              <a:t>Mosonmagyarovar</a:t>
            </a:r>
            <a:r>
              <a:rPr lang="en-US" b="1" i="1" dirty="0"/>
              <a:t>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0A154-7652-4AA6-8C06-FE583CC18A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B14049-C3B2-4322-89CF-7BADDCD15D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AF49E7E-B089-43F4-99F1-7B2CBC9F37A9}"/>
              </a:ext>
            </a:extLst>
          </p:cNvPr>
          <p:cNvSpPr txBox="1">
            <a:spLocks/>
          </p:cNvSpPr>
          <p:nvPr/>
        </p:nvSpPr>
        <p:spPr>
          <a:xfrm>
            <a:off x="323847" y="1221590"/>
            <a:ext cx="8229600" cy="36375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Offer levels for bundled capacity:</a:t>
            </a:r>
          </a:p>
          <a:p>
            <a:endParaRPr lang="de-DE" dirty="0"/>
          </a:p>
          <a:p>
            <a:r>
              <a:rPr lang="en-US" b="1" u="sng" dirty="0"/>
              <a:t>Offer level 1</a:t>
            </a:r>
            <a:r>
              <a:rPr lang="en-US" dirty="0"/>
              <a:t>: </a:t>
            </a:r>
            <a:r>
              <a:rPr lang="en-US" b="1" dirty="0"/>
              <a:t>5,740,470 kWh/h   (as per ROHUAT)</a:t>
            </a:r>
            <a:endParaRPr lang="de-DE" b="1" dirty="0"/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/>
              <a:t>Operational from </a:t>
            </a:r>
            <a:r>
              <a:rPr lang="en-US" b="1" dirty="0">
                <a:solidFill>
                  <a:srgbClr val="005C2A"/>
                </a:solidFill>
              </a:rPr>
              <a:t>2022</a:t>
            </a:r>
            <a:r>
              <a:rPr lang="en-US" dirty="0"/>
              <a:t> for Austria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/>
              <a:t>Operational from </a:t>
            </a:r>
            <a:r>
              <a:rPr lang="en-US" b="1" u="sng" dirty="0">
                <a:solidFill>
                  <a:srgbClr val="FF0000"/>
                </a:solidFill>
              </a:rPr>
              <a:t>2024</a:t>
            </a:r>
            <a:r>
              <a:rPr lang="en-US" dirty="0"/>
              <a:t> for Hungary</a:t>
            </a:r>
          </a:p>
          <a:p>
            <a:endParaRPr lang="en-US" b="1" dirty="0"/>
          </a:p>
          <a:p>
            <a:r>
              <a:rPr lang="en-US" b="1" u="sng" dirty="0"/>
              <a:t>Offer level 2</a:t>
            </a:r>
            <a:r>
              <a:rPr lang="en-US" dirty="0"/>
              <a:t>: </a:t>
            </a:r>
            <a:r>
              <a:rPr lang="en-US" b="1" dirty="0"/>
              <a:t>10,007,100 kWh/h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/>
              <a:t>Operational from </a:t>
            </a:r>
            <a:r>
              <a:rPr lang="en-US" b="1" dirty="0">
                <a:solidFill>
                  <a:srgbClr val="005C2A"/>
                </a:solidFill>
              </a:rPr>
              <a:t>2022</a:t>
            </a:r>
            <a:r>
              <a:rPr lang="en-US" dirty="0"/>
              <a:t> for Austria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en-US" dirty="0"/>
              <a:t>Operational from </a:t>
            </a:r>
            <a:r>
              <a:rPr lang="en-US" b="1" u="sng" dirty="0">
                <a:solidFill>
                  <a:srgbClr val="FF0000"/>
                </a:solidFill>
              </a:rPr>
              <a:t>2024</a:t>
            </a:r>
            <a:r>
              <a:rPr lang="en-US" dirty="0"/>
              <a:t> for Hungary</a:t>
            </a:r>
          </a:p>
          <a:p>
            <a:endParaRPr lang="de-DE" dirty="0"/>
          </a:p>
          <a:p>
            <a:pPr lvl="1"/>
            <a:r>
              <a:rPr lang="en-US" dirty="0"/>
              <a:t>10% of technical capacity has already been deducted for short-term allocation.</a:t>
            </a:r>
            <a:endParaRPr lang="de-DE" dirty="0"/>
          </a:p>
          <a:p>
            <a:pPr lvl="1"/>
            <a:r>
              <a:rPr lang="en-US" dirty="0"/>
              <a:t>Offer levels will start in separate auctions (competing projects).</a:t>
            </a:r>
            <a:endParaRPr lang="de-DE" dirty="0"/>
          </a:p>
          <a:p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273E61F-29CD-41DA-B610-5997783134E4}"/>
              </a:ext>
            </a:extLst>
          </p:cNvPr>
          <p:cNvSpPr txBox="1">
            <a:spLocks/>
          </p:cNvSpPr>
          <p:nvPr/>
        </p:nvSpPr>
        <p:spPr>
          <a:xfrm>
            <a:off x="7355632" y="613665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1083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2B3BC-4097-4F58-8320-DB21C2A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Tariffs overview HUAT  offer level 1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A2B88D-3B29-429A-BBFC-6CA54C3B98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local currency) status 06.04.2018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9614B4-EBE1-489E-8AEB-139D7E221D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30B3793-72CD-474A-A7E9-324D2F5553B2}"/>
              </a:ext>
            </a:extLst>
          </p:cNvPr>
          <p:cNvSpPr txBox="1">
            <a:spLocks/>
          </p:cNvSpPr>
          <p:nvPr/>
        </p:nvSpPr>
        <p:spPr>
          <a:xfrm>
            <a:off x="7550968" y="503488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FEF37321-9D36-4CE1-BF5A-DC858A3BADBF}"/>
              </a:ext>
            </a:extLst>
          </p:cNvPr>
          <p:cNvGrpSpPr/>
          <p:nvPr/>
        </p:nvGrpSpPr>
        <p:grpSpPr>
          <a:xfrm>
            <a:off x="-577394" y="1080301"/>
            <a:ext cx="10097113" cy="4241412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938238EF-8331-4AA8-B69F-F0F03C879AFD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41130A31-464B-425F-8918-7E99831F151E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1E1B2F03-A57B-44AA-8E22-8E74DCB5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4116DC1-0C17-404B-B2FA-5C648A2DC0C6}"/>
              </a:ext>
            </a:extLst>
          </p:cNvPr>
          <p:cNvCxnSpPr/>
          <p:nvPr/>
        </p:nvCxnSpPr>
        <p:spPr>
          <a:xfrm flipH="1" flipV="1">
            <a:off x="3228173" y="1978409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535AE8B-8042-4E9C-A669-6C53FA3207A9}"/>
              </a:ext>
            </a:extLst>
          </p:cNvPr>
          <p:cNvCxnSpPr/>
          <p:nvPr/>
        </p:nvCxnSpPr>
        <p:spPr>
          <a:xfrm flipH="1" flipV="1">
            <a:off x="2970638" y="1722877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9DBD9C1B-E6CA-4B11-A32D-9AA7988F81DA}"/>
              </a:ext>
            </a:extLst>
          </p:cNvPr>
          <p:cNvSpPr txBox="1"/>
          <p:nvPr/>
        </p:nvSpPr>
        <p:spPr>
          <a:xfrm>
            <a:off x="3490022" y="2165015"/>
            <a:ext cx="12330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/>
              <a:t>  </a:t>
            </a:r>
            <a:r>
              <a:rPr lang="de-DE" sz="1000" b="1" dirty="0">
                <a:solidFill>
                  <a:srgbClr val="0066AA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8607,69 HUF/kWh/h/y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??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01515D-0F44-46C3-A2E1-0EB2FD9B6FF6}"/>
              </a:ext>
            </a:extLst>
          </p:cNvPr>
          <p:cNvSpPr txBox="1"/>
          <p:nvPr/>
        </p:nvSpPr>
        <p:spPr>
          <a:xfrm>
            <a:off x="3193297" y="3780612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98,72 HUF/MWh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9AB97E-FF57-4026-B22F-48E7EE227432}"/>
              </a:ext>
            </a:extLst>
          </p:cNvPr>
          <p:cNvSpPr txBox="1"/>
          <p:nvPr/>
        </p:nvSpPr>
        <p:spPr>
          <a:xfrm>
            <a:off x="2016105" y="1407057"/>
            <a:ext cx="90281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0,77 €/kWh/h/y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1,40 €/kWh/h/y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33 %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8A4DB46-25E1-49AC-A0F3-A33B5CFD3072}"/>
              </a:ext>
            </a:extLst>
          </p:cNvPr>
          <p:cNvSpPr/>
          <p:nvPr/>
        </p:nvSpPr>
        <p:spPr>
          <a:xfrm>
            <a:off x="3186776" y="1930628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440766B-7CC6-4E2F-A851-E68F3C103636}"/>
              </a:ext>
            </a:extLst>
          </p:cNvPr>
          <p:cNvSpPr/>
          <p:nvPr/>
        </p:nvSpPr>
        <p:spPr>
          <a:xfrm>
            <a:off x="5152425" y="3308176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BEC1004-C4D0-4F0C-87E9-074A4C8A1827}"/>
              </a:ext>
            </a:extLst>
          </p:cNvPr>
          <p:cNvSpPr/>
          <p:nvPr/>
        </p:nvSpPr>
        <p:spPr>
          <a:xfrm>
            <a:off x="8902824" y="4826046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FF4BDD6-8225-4DED-BE65-3FF2517C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33" y="1658128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130D82B-77FC-4ADC-AB76-B30342511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83" y="1763750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Bildergebnis für romania flag">
            <a:extLst>
              <a:ext uri="{FF2B5EF4-FFF2-40B4-BE49-F238E27FC236}">
                <a16:creationId xmlns:a16="http://schemas.microsoft.com/office/drawing/2014/main" id="{6F5BE3EB-3611-45AE-918B-A2843E3D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83" y="3780612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Inhaltsplatzhalter 55">
            <a:extLst>
              <a:ext uri="{FF2B5EF4-FFF2-40B4-BE49-F238E27FC236}">
                <a16:creationId xmlns:a16="http://schemas.microsoft.com/office/drawing/2014/main" id="{06B45BF1-BD7D-4530-B3C7-CC7AC74375C8}"/>
              </a:ext>
            </a:extLst>
          </p:cNvPr>
          <p:cNvSpPr txBox="1">
            <a:spLocks/>
          </p:cNvSpPr>
          <p:nvPr/>
        </p:nvSpPr>
        <p:spPr>
          <a:xfrm>
            <a:off x="597063" y="3905159"/>
            <a:ext cx="267092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accent1"/>
                </a:solidFill>
              </a:rPr>
              <a:t>Reserve price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Minimum Premium</a:t>
            </a:r>
          </a:p>
          <a:p>
            <a:r>
              <a:rPr lang="en-US" sz="1000" b="1" dirty="0">
                <a:solidFill>
                  <a:srgbClr val="005C2A"/>
                </a:solidFill>
              </a:rPr>
              <a:t>Minimum booked incremental capacity threshold  </a:t>
            </a:r>
          </a:p>
        </p:txBody>
      </p:sp>
      <p:sp>
        <p:nvSpPr>
          <p:cNvPr id="25" name="Nach rechts gekrümmter Pfeil 38">
            <a:extLst>
              <a:ext uri="{FF2B5EF4-FFF2-40B4-BE49-F238E27FC236}">
                <a16:creationId xmlns:a16="http://schemas.microsoft.com/office/drawing/2014/main" id="{B0BD3909-4253-44EC-808C-15B6C8031ED6}"/>
              </a:ext>
            </a:extLst>
          </p:cNvPr>
          <p:cNvSpPr/>
          <p:nvPr/>
        </p:nvSpPr>
        <p:spPr>
          <a:xfrm rot="6856069">
            <a:off x="3411487" y="303156"/>
            <a:ext cx="382393" cy="2207803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4283471-6610-4C0D-B1C4-72A02CAD96EB}"/>
              </a:ext>
            </a:extLst>
          </p:cNvPr>
          <p:cNvSpPr txBox="1"/>
          <p:nvPr/>
        </p:nvSpPr>
        <p:spPr>
          <a:xfrm>
            <a:off x="3617657" y="88357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31,97    €/kWh/h/y 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9CC033A-1BE1-4F31-8702-9C231E8AC611}"/>
              </a:ext>
            </a:extLst>
          </p:cNvPr>
          <p:cNvSpPr/>
          <p:nvPr/>
        </p:nvSpPr>
        <p:spPr>
          <a:xfrm>
            <a:off x="55583" y="4788877"/>
            <a:ext cx="907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Termination fee for GCA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0.033%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and FGSZ 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10%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the respective value of the individual Bid </a:t>
            </a:r>
            <a:endParaRPr lang="de-DE" sz="1400" b="1" i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65F12036-9279-40DC-9B62-2662C36E5F85}"/>
              </a:ext>
            </a:extLst>
          </p:cNvPr>
          <p:cNvSpPr txBox="1"/>
          <p:nvPr/>
        </p:nvSpPr>
        <p:spPr>
          <a:xfrm>
            <a:off x="5406886" y="1163387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HU: 29,8    €/kWh/h/y </a:t>
            </a:r>
            <a:endParaRPr lang="en-GB" b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7CD51AC-AD6E-4971-8F45-AFD6E2AC6D41}"/>
              </a:ext>
            </a:extLst>
          </p:cNvPr>
          <p:cNvSpPr txBox="1"/>
          <p:nvPr/>
        </p:nvSpPr>
        <p:spPr>
          <a:xfrm>
            <a:off x="5406176" y="898838"/>
            <a:ext cx="25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AT:    2,17  €/kWh/h/y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0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 animBg="1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20FE-F4B3-4A54-938C-A6D066B9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costs overview HUAT offer level 1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91166E-0949-4C39-9485-724A811DF0E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local currency) status 06.04.2018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00BCBD-E65A-4000-8523-E3FB66A1DF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852297A9-A8E9-4E7F-B298-15F79EEBF4E8}"/>
              </a:ext>
            </a:extLst>
          </p:cNvPr>
          <p:cNvSpPr txBox="1">
            <a:spLocks/>
          </p:cNvSpPr>
          <p:nvPr/>
        </p:nvSpPr>
        <p:spPr>
          <a:xfrm>
            <a:off x="7740352" y="4769165"/>
            <a:ext cx="1080000" cy="18000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9AE58CD-3741-43C7-A2FD-7865044D30D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A4FA5F36-7857-4508-BA28-6AC53F9C201E}"/>
              </a:ext>
            </a:extLst>
          </p:cNvPr>
          <p:cNvSpPr txBox="1">
            <a:spLocks/>
          </p:cNvSpPr>
          <p:nvPr/>
        </p:nvSpPr>
        <p:spPr>
          <a:xfrm>
            <a:off x="7839000" y="4120431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grpSp>
        <p:nvGrpSpPr>
          <p:cNvPr id="12" name="Gruppierung 1">
            <a:extLst>
              <a:ext uri="{FF2B5EF4-FFF2-40B4-BE49-F238E27FC236}">
                <a16:creationId xmlns:a16="http://schemas.microsoft.com/office/drawing/2014/main" id="{F7C12467-24AE-4259-B357-D7AAFC83B9F8}"/>
              </a:ext>
            </a:extLst>
          </p:cNvPr>
          <p:cNvGrpSpPr/>
          <p:nvPr/>
        </p:nvGrpSpPr>
        <p:grpSpPr>
          <a:xfrm>
            <a:off x="533903" y="1188448"/>
            <a:ext cx="7992945" cy="3421066"/>
            <a:chOff x="4992688" y="4651375"/>
            <a:chExt cx="1290637" cy="449263"/>
          </a:xfrm>
        </p:grpSpPr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E23D5B8B-BAB5-4A14-9799-27C16385DAF3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7AAF59DB-FAB3-4B7D-AA46-9728DE1E19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43F11EE-5877-4F2E-9742-C4763201DBD5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CAF30335-EAD6-45B4-8962-F8DDB5BC34A9}"/>
              </a:ext>
            </a:extLst>
          </p:cNvPr>
          <p:cNvCxnSpPr/>
          <p:nvPr/>
        </p:nvCxnSpPr>
        <p:spPr>
          <a:xfrm flipH="1" flipV="1">
            <a:off x="3586380" y="1941306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0C6ACEB-3452-49C7-8365-2ED411491CC8}"/>
              </a:ext>
            </a:extLst>
          </p:cNvPr>
          <p:cNvCxnSpPr/>
          <p:nvPr/>
        </p:nvCxnSpPr>
        <p:spPr>
          <a:xfrm flipH="1" flipV="1">
            <a:off x="3316656" y="1694602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1E8A884-5B83-42ED-B3E1-73571A331118}"/>
                  </a:ext>
                </a:extLst>
              </p:cNvPr>
              <p:cNvSpPr txBox="1"/>
              <p:nvPr/>
            </p:nvSpPr>
            <p:spPr>
              <a:xfrm>
                <a:off x="1971363" y="1983068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124.323.000 €</a:t>
                </a:r>
              </a:p>
              <a:p>
                <a:r>
                  <a:rPr lang="de-DE" sz="1000" b="1" dirty="0"/>
                  <a:t>f = 0,5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62.161.500 €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1E8A884-5B83-42ED-B3E1-73571A331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363" y="1983068"/>
                <a:ext cx="128753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lipse 19">
            <a:extLst>
              <a:ext uri="{FF2B5EF4-FFF2-40B4-BE49-F238E27FC236}">
                <a16:creationId xmlns:a16="http://schemas.microsoft.com/office/drawing/2014/main" id="{F7B64A19-9C33-44D3-AA03-5B6438603D72}"/>
              </a:ext>
            </a:extLst>
          </p:cNvPr>
          <p:cNvSpPr/>
          <p:nvPr/>
        </p:nvSpPr>
        <p:spPr>
          <a:xfrm>
            <a:off x="4423780" y="168874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BD89E3-F59B-4316-B747-5D3D6829D33C}"/>
              </a:ext>
            </a:extLst>
          </p:cNvPr>
          <p:cNvSpPr/>
          <p:nvPr/>
        </p:nvSpPr>
        <p:spPr>
          <a:xfrm>
            <a:off x="3458310" y="149315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3D3B05B-8E14-4243-834C-CC3917426C02}"/>
              </a:ext>
            </a:extLst>
          </p:cNvPr>
          <p:cNvSpPr/>
          <p:nvPr/>
        </p:nvSpPr>
        <p:spPr>
          <a:xfrm>
            <a:off x="3520527" y="1904773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970A966-D75D-457A-B12C-250A17968F62}"/>
              </a:ext>
            </a:extLst>
          </p:cNvPr>
          <p:cNvSpPr/>
          <p:nvPr/>
        </p:nvSpPr>
        <p:spPr>
          <a:xfrm>
            <a:off x="5110904" y="2943231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144BEF0-0CDC-4A08-9A69-8B716DE1514D}"/>
              </a:ext>
            </a:extLst>
          </p:cNvPr>
          <p:cNvSpPr/>
          <p:nvPr/>
        </p:nvSpPr>
        <p:spPr>
          <a:xfrm>
            <a:off x="8196949" y="3563586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3FD4F7F-EF16-41BC-AFFD-508C1CBC9BBC}"/>
              </a:ext>
            </a:extLst>
          </p:cNvPr>
          <p:cNvSpPr/>
          <p:nvPr/>
        </p:nvSpPr>
        <p:spPr>
          <a:xfrm>
            <a:off x="8044011" y="4229431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C49333F4-5507-4392-919D-30F8E0DD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5" y="1649971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90CC38E5-E65E-4F52-B273-C3451FA68456}"/>
              </a:ext>
            </a:extLst>
          </p:cNvPr>
          <p:cNvSpPr/>
          <p:nvPr/>
        </p:nvSpPr>
        <p:spPr>
          <a:xfrm>
            <a:off x="3049488" y="1690535"/>
            <a:ext cx="46038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BF645E0-C611-49D9-A165-1942C7FF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303" y="1618810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Bildergebnis für romania flag">
            <a:extLst>
              <a:ext uri="{FF2B5EF4-FFF2-40B4-BE49-F238E27FC236}">
                <a16:creationId xmlns:a16="http://schemas.microsoft.com/office/drawing/2014/main" id="{1DFF86A2-DB7C-4C7D-BE62-A385F169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69" y="3797368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C1ACE4C-9DDB-49D6-87B0-1B7B1240BE8A}"/>
                  </a:ext>
                </a:extLst>
              </p:cNvPr>
              <p:cNvSpPr txBox="1"/>
              <p:nvPr/>
            </p:nvSpPr>
            <p:spPr>
              <a:xfrm>
                <a:off x="3917192" y="1969752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= 539.021.508 €</a:t>
                </a:r>
              </a:p>
              <a:p>
                <a:r>
                  <a:rPr lang="de-DE" sz="1000" b="1" dirty="0"/>
                  <a:t>f = 1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539.021.508 €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DC1ACE4C-9DDB-49D6-87B0-1B7B1240B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192" y="1969752"/>
                <a:ext cx="12875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Inhaltsplatzhalter 63">
                <a:extLst>
                  <a:ext uri="{FF2B5EF4-FFF2-40B4-BE49-F238E27FC236}">
                    <a16:creationId xmlns:a16="http://schemas.microsoft.com/office/drawing/2014/main" id="{DF3A8DFA-3E75-4389-8A42-FC73EDCA9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70" y="3331686"/>
                <a:ext cx="2191626" cy="17338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5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1pPr>
                <a:lvl2pPr marL="268288" indent="-268288" algn="l" defTabSz="914400" rtl="0" eaLnBrk="1" latinLnBrk="0" hangingPunct="1">
                  <a:spcBef>
                    <a:spcPts val="500"/>
                  </a:spcBef>
                  <a:buClr>
                    <a:srgbClr val="0066A9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2pPr>
                <a:lvl3pPr marL="536575" indent="-268288" algn="l" defTabSz="914400" rtl="0" eaLnBrk="1" latinLnBrk="0" hangingPunct="1">
                  <a:spcBef>
                    <a:spcPts val="400"/>
                  </a:spcBef>
                  <a:buClr>
                    <a:srgbClr val="0066A9"/>
                  </a:buClr>
                  <a:buFont typeface="Wingdings" panose="05000000000000000000" pitchFamily="2" charset="2"/>
                  <a:buChar char="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3pPr>
                <a:lvl4pPr marL="720725" indent="-273050" algn="l" defTabSz="914400" rtl="0" eaLnBrk="1" latinLnBrk="0" hangingPunct="1">
                  <a:spcBef>
                    <a:spcPts val="4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4pPr>
                <a:lvl5pPr marL="896938" indent="-269875" algn="l" defTabSz="914400" rtl="0" eaLnBrk="1" latinLnBrk="0" hangingPunct="1">
                  <a:spcBef>
                    <a:spcPts val="4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b="1" dirty="0"/>
                  <a:t>Economic </a:t>
                </a:r>
                <a:r>
                  <a:rPr lang="de-DE" sz="1800" b="1" dirty="0" err="1"/>
                  <a:t>test</a:t>
                </a:r>
                <a:endParaRPr lang="de-DE" sz="1800" b="1" dirty="0"/>
              </a:p>
              <a:p>
                <a:endParaRPr lang="de-DE" sz="18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rgbClr val="0066AA"/>
                        </a:solidFill>
                        <a:highlight>
                          <a:srgbClr val="FFFF00"/>
                        </a:highlight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800" b="1" dirty="0">
                    <a:solidFill>
                      <a:srgbClr val="0066AA"/>
                    </a:solidFill>
                    <a:highlight>
                      <a:srgbClr val="FFFF00"/>
                    </a:highlight>
                  </a:rPr>
                  <a:t> = 663.344.508 €</a:t>
                </a:r>
              </a:p>
              <a:p>
                <a:r>
                  <a:rPr lang="de-DE" sz="1800" b="1" dirty="0"/>
                  <a:t>f ~ 0,906</a:t>
                </a:r>
              </a:p>
              <a:p>
                <a:r>
                  <a:rPr lang="de-DE" sz="1800" b="1" i="1" dirty="0">
                    <a:solidFill>
                      <a:srgbClr val="005C2A"/>
                    </a:solidFill>
                  </a:rPr>
                  <a:t>PV </a:t>
                </a:r>
                <a:r>
                  <a:rPr lang="de-DE" sz="1800" b="1" i="1" dirty="0" err="1">
                    <a:solidFill>
                      <a:srgbClr val="005C2A"/>
                    </a:solidFill>
                  </a:rPr>
                  <a:t>uc</a:t>
                </a:r>
                <a:r>
                  <a:rPr lang="de-DE" sz="1800" b="1" i="1" dirty="0">
                    <a:solidFill>
                      <a:srgbClr val="005C2A"/>
                    </a:solidFill>
                  </a:rPr>
                  <a:t> </a:t>
                </a:r>
                <a:r>
                  <a:rPr lang="de-DE" sz="1800" b="1" dirty="0">
                    <a:solidFill>
                      <a:srgbClr val="005C2A"/>
                    </a:solidFill>
                  </a:rPr>
                  <a:t>= 601.183.008 €</a:t>
                </a:r>
                <a:endParaRPr lang="en-GB" sz="18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1" name="Inhaltsplatzhalter 63">
                <a:extLst>
                  <a:ext uri="{FF2B5EF4-FFF2-40B4-BE49-F238E27FC236}">
                    <a16:creationId xmlns:a16="http://schemas.microsoft.com/office/drawing/2014/main" id="{DF3A8DFA-3E75-4389-8A42-FC73EDCA9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0" y="3331686"/>
                <a:ext cx="2191626" cy="1733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5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04CCF-D99F-4D3C-A355-8E685871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Tariffs overview HUAT  offer level 2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71B04-53E4-43ED-A4BD-614E1555BB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AE8B5C-0876-4428-91FF-CBBC3051DF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8ABFE26-7096-48BD-9416-ED5F931A5D60}"/>
              </a:ext>
            </a:extLst>
          </p:cNvPr>
          <p:cNvSpPr txBox="1">
            <a:spLocks/>
          </p:cNvSpPr>
          <p:nvPr/>
        </p:nvSpPr>
        <p:spPr>
          <a:xfrm>
            <a:off x="7396608" y="4890869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15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680A3638-CB4B-497B-A3FB-9A07CEF95081}"/>
              </a:ext>
            </a:extLst>
          </p:cNvPr>
          <p:cNvGrpSpPr/>
          <p:nvPr/>
        </p:nvGrpSpPr>
        <p:grpSpPr>
          <a:xfrm>
            <a:off x="-731754" y="936285"/>
            <a:ext cx="10097113" cy="4241412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7E41ADE-072D-4775-A810-56533262D804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F9A3DFBB-21EB-45FD-9971-C219F4EC237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4943356C-E3CE-428E-A0C8-8E91B3D5BB79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BEC4219-FF6B-4887-903D-5408DC1B0892}"/>
              </a:ext>
            </a:extLst>
          </p:cNvPr>
          <p:cNvCxnSpPr/>
          <p:nvPr/>
        </p:nvCxnSpPr>
        <p:spPr>
          <a:xfrm flipH="1" flipV="1">
            <a:off x="3078135" y="1846737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4B488A3-4979-468E-B32C-E9EBD7AF52B5}"/>
              </a:ext>
            </a:extLst>
          </p:cNvPr>
          <p:cNvCxnSpPr/>
          <p:nvPr/>
        </p:nvCxnSpPr>
        <p:spPr>
          <a:xfrm flipH="1" flipV="1">
            <a:off x="2811406" y="1562910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EB67EAA0-389D-462A-A38C-AA54FD83B11E}"/>
              </a:ext>
            </a:extLst>
          </p:cNvPr>
          <p:cNvSpPr txBox="1"/>
          <p:nvPr/>
        </p:nvSpPr>
        <p:spPr>
          <a:xfrm>
            <a:off x="3350660" y="2129109"/>
            <a:ext cx="12330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/>
              <a:t>  </a:t>
            </a:r>
            <a:r>
              <a:rPr lang="de-DE" sz="1000" b="1" dirty="0">
                <a:solidFill>
                  <a:srgbClr val="0066AA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6451,64 HUF/kWh/h/y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??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14CFC7-E8EF-4133-8EDD-2FA64AE55FBC}"/>
              </a:ext>
            </a:extLst>
          </p:cNvPr>
          <p:cNvSpPr txBox="1"/>
          <p:nvPr/>
        </p:nvSpPr>
        <p:spPr>
          <a:xfrm>
            <a:off x="3038937" y="3636596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98,72 HUF/MWh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EA6BEE5-40CC-4A40-8E3F-E9FEA9D8D2C7}"/>
              </a:ext>
            </a:extLst>
          </p:cNvPr>
          <p:cNvSpPr txBox="1"/>
          <p:nvPr/>
        </p:nvSpPr>
        <p:spPr>
          <a:xfrm>
            <a:off x="1826077" y="1266006"/>
            <a:ext cx="90281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0,77 €/kWh/h/y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1,27 €/kWh/h/y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33 %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C9E0387-FF9F-4BCE-AA43-606CE7B3A992}"/>
              </a:ext>
            </a:extLst>
          </p:cNvPr>
          <p:cNvSpPr/>
          <p:nvPr/>
        </p:nvSpPr>
        <p:spPr>
          <a:xfrm>
            <a:off x="3032416" y="1786612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3337146-3BD5-4AB9-B824-779E6C7A73AA}"/>
              </a:ext>
            </a:extLst>
          </p:cNvPr>
          <p:cNvSpPr/>
          <p:nvPr/>
        </p:nvSpPr>
        <p:spPr>
          <a:xfrm>
            <a:off x="4998065" y="3164160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8FBFD14-3E78-49C3-98EF-F04B7F710EC2}"/>
              </a:ext>
            </a:extLst>
          </p:cNvPr>
          <p:cNvSpPr/>
          <p:nvPr/>
        </p:nvSpPr>
        <p:spPr>
          <a:xfrm>
            <a:off x="8748464" y="4682030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94AB3E9-2C43-4A17-A390-E93CEFFC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44" y="1537781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3C817D6-3192-4DB1-A907-6EF5D1E7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58" y="1568310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Bildergebnis für romania flag">
            <a:extLst>
              <a:ext uri="{FF2B5EF4-FFF2-40B4-BE49-F238E27FC236}">
                <a16:creationId xmlns:a16="http://schemas.microsoft.com/office/drawing/2014/main" id="{070261C6-16F7-4AE6-9030-216054CF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23" y="3636596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Inhaltsplatzhalter 55">
            <a:extLst>
              <a:ext uri="{FF2B5EF4-FFF2-40B4-BE49-F238E27FC236}">
                <a16:creationId xmlns:a16="http://schemas.microsoft.com/office/drawing/2014/main" id="{30C4A714-2193-4E59-BDCD-4C40ED6FB9A2}"/>
              </a:ext>
            </a:extLst>
          </p:cNvPr>
          <p:cNvSpPr txBox="1">
            <a:spLocks/>
          </p:cNvSpPr>
          <p:nvPr/>
        </p:nvSpPr>
        <p:spPr>
          <a:xfrm>
            <a:off x="146196" y="4184757"/>
            <a:ext cx="267092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accent1"/>
                </a:solidFill>
              </a:rPr>
              <a:t>Reserve price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Minimum Premium</a:t>
            </a:r>
          </a:p>
          <a:p>
            <a:r>
              <a:rPr lang="en-US" sz="1000" b="1" dirty="0">
                <a:solidFill>
                  <a:srgbClr val="005C2A"/>
                </a:solidFill>
              </a:rPr>
              <a:t>Minimum booked incremental capacity threshold  </a:t>
            </a:r>
          </a:p>
        </p:txBody>
      </p:sp>
      <p:sp>
        <p:nvSpPr>
          <p:cNvPr id="25" name="Nach rechts gekrümmter Pfeil 38">
            <a:extLst>
              <a:ext uri="{FF2B5EF4-FFF2-40B4-BE49-F238E27FC236}">
                <a16:creationId xmlns:a16="http://schemas.microsoft.com/office/drawing/2014/main" id="{9BBCAD58-044B-4A57-A70B-96BFAB29D44C}"/>
              </a:ext>
            </a:extLst>
          </p:cNvPr>
          <p:cNvSpPr/>
          <p:nvPr/>
        </p:nvSpPr>
        <p:spPr>
          <a:xfrm rot="7474156">
            <a:off x="3178959" y="535888"/>
            <a:ext cx="382393" cy="1744587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E4F0B7E-02D9-4F90-B4CF-8D024517A9FA}"/>
              </a:ext>
            </a:extLst>
          </p:cNvPr>
          <p:cNvSpPr txBox="1"/>
          <p:nvPr/>
        </p:nvSpPr>
        <p:spPr>
          <a:xfrm>
            <a:off x="3590976" y="872178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24,88    €/kWh/h/y 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A24E45D-7E35-4EB4-92E6-9FF3DA3E086C}"/>
              </a:ext>
            </a:extLst>
          </p:cNvPr>
          <p:cNvSpPr/>
          <p:nvPr/>
        </p:nvSpPr>
        <p:spPr>
          <a:xfrm>
            <a:off x="46574" y="5165055"/>
            <a:ext cx="907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Termination fee for GCA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0.033%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and FGSZ 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10%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the respective value of the individual Bid </a:t>
            </a:r>
            <a:endParaRPr lang="de-DE" sz="1400" b="1" i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8FAA516-9544-4505-99A3-73F2B956C8B2}"/>
              </a:ext>
            </a:extLst>
          </p:cNvPr>
          <p:cNvSpPr txBox="1"/>
          <p:nvPr/>
        </p:nvSpPr>
        <p:spPr>
          <a:xfrm>
            <a:off x="5412639" y="1137868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HU:  22,84    €/kWh/h/y </a:t>
            </a:r>
            <a:endParaRPr lang="en-GB" b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A12E479-E396-41F7-AE0B-44D3871185DA}"/>
              </a:ext>
            </a:extLst>
          </p:cNvPr>
          <p:cNvSpPr txBox="1"/>
          <p:nvPr/>
        </p:nvSpPr>
        <p:spPr>
          <a:xfrm>
            <a:off x="5453830" y="883079"/>
            <a:ext cx="2629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AT:    2,04    €/kWh/h/y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342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 animBg="1"/>
      <p:bldP spid="26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917C9-42BE-4F1C-B83D-0E6B20530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costs overview HUAT offer level 2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E7A2C7-0950-4AE6-BF4E-D55DF94E44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65A490-952F-4C6F-8AF1-2C16A1DEA8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1B746DA-4069-4001-B1F6-D511D5F2D692}"/>
              </a:ext>
            </a:extLst>
          </p:cNvPr>
          <p:cNvSpPr txBox="1">
            <a:spLocks/>
          </p:cNvSpPr>
          <p:nvPr/>
        </p:nvSpPr>
        <p:spPr>
          <a:xfrm>
            <a:off x="7622976" y="4242907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16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3454A848-C9F5-4B2A-8960-127AFABFEF25}"/>
              </a:ext>
            </a:extLst>
          </p:cNvPr>
          <p:cNvGrpSpPr/>
          <p:nvPr/>
        </p:nvGrpSpPr>
        <p:grpSpPr>
          <a:xfrm>
            <a:off x="317879" y="1310924"/>
            <a:ext cx="7992945" cy="3421066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9FC63434-038D-4849-8CAA-02CE3CE7F0CE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8D41DF68-E901-4AC7-B168-814463D14B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DBA08587-0628-4664-B23C-B39EFB97C6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F03BF01-231F-4233-A1E2-99DBD127C2DE}"/>
              </a:ext>
            </a:extLst>
          </p:cNvPr>
          <p:cNvCxnSpPr/>
          <p:nvPr/>
        </p:nvCxnSpPr>
        <p:spPr>
          <a:xfrm flipH="1" flipV="1">
            <a:off x="3367930" y="2073288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750EA21-E554-45A2-814F-255E52D91225}"/>
              </a:ext>
            </a:extLst>
          </p:cNvPr>
          <p:cNvCxnSpPr/>
          <p:nvPr/>
        </p:nvCxnSpPr>
        <p:spPr>
          <a:xfrm flipH="1" flipV="1">
            <a:off x="3081654" y="1811225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BB642B0-6CBC-4A24-AB4D-07826D4C0308}"/>
                  </a:ext>
                </a:extLst>
              </p:cNvPr>
              <p:cNvSpPr txBox="1"/>
              <p:nvPr/>
            </p:nvSpPr>
            <p:spPr>
              <a:xfrm>
                <a:off x="1755339" y="2105544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273.748.000 €</a:t>
                </a:r>
              </a:p>
              <a:p>
                <a:r>
                  <a:rPr lang="de-DE" sz="1000" b="1" dirty="0"/>
                  <a:t>f = 0,75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205.311.000 €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BB642B0-6CBC-4A24-AB4D-07826D4C0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39" y="2105544"/>
                <a:ext cx="128753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>
            <a:extLst>
              <a:ext uri="{FF2B5EF4-FFF2-40B4-BE49-F238E27FC236}">
                <a16:creationId xmlns:a16="http://schemas.microsoft.com/office/drawing/2014/main" id="{B322071D-4BC6-454C-B9B6-99E9999095EF}"/>
              </a:ext>
            </a:extLst>
          </p:cNvPr>
          <p:cNvSpPr txBox="1"/>
          <p:nvPr/>
        </p:nvSpPr>
        <p:spPr>
          <a:xfrm>
            <a:off x="5668751" y="1469152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2,69 % m3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B4D4F21-1286-4546-806E-7D54437AFCAF}"/>
              </a:ext>
            </a:extLst>
          </p:cNvPr>
          <p:cNvSpPr/>
          <p:nvPr/>
        </p:nvSpPr>
        <p:spPr>
          <a:xfrm>
            <a:off x="4207756" y="181122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70A213F-106A-4CB0-99BA-F136F7F57058}"/>
              </a:ext>
            </a:extLst>
          </p:cNvPr>
          <p:cNvSpPr/>
          <p:nvPr/>
        </p:nvSpPr>
        <p:spPr>
          <a:xfrm>
            <a:off x="3242286" y="161563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A741EC4-30BD-4CF8-87BE-7E2383BC4380}"/>
              </a:ext>
            </a:extLst>
          </p:cNvPr>
          <p:cNvSpPr/>
          <p:nvPr/>
        </p:nvSpPr>
        <p:spPr>
          <a:xfrm>
            <a:off x="3304503" y="202724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dirty="0"/>
              <a:t>c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D87D115-1E25-4E3E-A704-48B004B545C5}"/>
              </a:ext>
            </a:extLst>
          </p:cNvPr>
          <p:cNvSpPr/>
          <p:nvPr/>
        </p:nvSpPr>
        <p:spPr>
          <a:xfrm>
            <a:off x="4894880" y="306570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83DA0F0-B07D-48CC-9498-FF94120D966B}"/>
              </a:ext>
            </a:extLst>
          </p:cNvPr>
          <p:cNvSpPr/>
          <p:nvPr/>
        </p:nvSpPr>
        <p:spPr>
          <a:xfrm>
            <a:off x="7980925" y="3686062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28DF8DD-E228-41DE-B445-876128D363D3}"/>
              </a:ext>
            </a:extLst>
          </p:cNvPr>
          <p:cNvSpPr/>
          <p:nvPr/>
        </p:nvSpPr>
        <p:spPr>
          <a:xfrm>
            <a:off x="7827987" y="435190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75F2C25-8948-4495-85C0-8BFBC9CC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71" y="1772447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76E5DC3B-1556-44CB-8E27-2A8B6B979BC9}"/>
              </a:ext>
            </a:extLst>
          </p:cNvPr>
          <p:cNvSpPr/>
          <p:nvPr/>
        </p:nvSpPr>
        <p:spPr>
          <a:xfrm>
            <a:off x="2833464" y="1813011"/>
            <a:ext cx="46038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1C0BFF35-9B9E-4EB3-BE53-A2522637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60" y="1711046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Bildergebnis für romania flag">
            <a:extLst>
              <a:ext uri="{FF2B5EF4-FFF2-40B4-BE49-F238E27FC236}">
                <a16:creationId xmlns:a16="http://schemas.microsoft.com/office/drawing/2014/main" id="{2C58B074-9E4D-4AD7-AE99-0B24DAEE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45" y="3919844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242FDB1-7329-4353-A3D7-68DA301C3B82}"/>
                  </a:ext>
                </a:extLst>
              </p:cNvPr>
              <p:cNvSpPr txBox="1"/>
              <p:nvPr/>
            </p:nvSpPr>
            <p:spPr>
              <a:xfrm>
                <a:off x="3701168" y="2092228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= 704.277.064 €</a:t>
                </a:r>
              </a:p>
              <a:p>
                <a:r>
                  <a:rPr lang="de-DE" sz="1000" b="1" dirty="0"/>
                  <a:t>f = 1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704.277.063 €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242FDB1-7329-4353-A3D7-68DA301C3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68" y="2092228"/>
                <a:ext cx="12875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Inhaltsplatzhalter 63">
                <a:extLst>
                  <a:ext uri="{FF2B5EF4-FFF2-40B4-BE49-F238E27FC236}">
                    <a16:creationId xmlns:a16="http://schemas.microsoft.com/office/drawing/2014/main" id="{6D83EEDA-52B3-41E4-9A07-284DA66F1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57" y="3376003"/>
                <a:ext cx="2191626" cy="17338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5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1pPr>
                <a:lvl2pPr marL="268288" indent="-268288" algn="l" defTabSz="914400" rtl="0" eaLnBrk="1" latinLnBrk="0" hangingPunct="1">
                  <a:spcBef>
                    <a:spcPts val="500"/>
                  </a:spcBef>
                  <a:buClr>
                    <a:srgbClr val="0066A9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2pPr>
                <a:lvl3pPr marL="536575" indent="-268288" algn="l" defTabSz="914400" rtl="0" eaLnBrk="1" latinLnBrk="0" hangingPunct="1">
                  <a:spcBef>
                    <a:spcPts val="400"/>
                  </a:spcBef>
                  <a:buClr>
                    <a:srgbClr val="0066A9"/>
                  </a:buClr>
                  <a:buFont typeface="Wingdings" panose="05000000000000000000" pitchFamily="2" charset="2"/>
                  <a:buChar char="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3pPr>
                <a:lvl4pPr marL="720725" indent="-273050" algn="l" defTabSz="914400" rtl="0" eaLnBrk="1" latinLnBrk="0" hangingPunct="1">
                  <a:spcBef>
                    <a:spcPts val="4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4pPr>
                <a:lvl5pPr marL="896938" indent="-269875" algn="l" defTabSz="914400" rtl="0" eaLnBrk="1" latinLnBrk="0" hangingPunct="1">
                  <a:spcBef>
                    <a:spcPts val="4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b="1" dirty="0"/>
                  <a:t>Economic </a:t>
                </a:r>
                <a:r>
                  <a:rPr lang="de-DE" sz="1800" b="1" dirty="0" err="1"/>
                  <a:t>test</a:t>
                </a:r>
                <a:endParaRPr lang="de-DE" sz="1800" b="1" dirty="0"/>
              </a:p>
              <a:p>
                <a:endParaRPr lang="de-DE" sz="18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rgbClr val="0066AA"/>
                        </a:solidFill>
                        <a:highlight>
                          <a:srgbClr val="FFFF00"/>
                        </a:highlight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800" b="1" dirty="0">
                    <a:solidFill>
                      <a:srgbClr val="0066AA"/>
                    </a:solidFill>
                    <a:highlight>
                      <a:srgbClr val="FFFF00"/>
                    </a:highlight>
                  </a:rPr>
                  <a:t> = 978.025.064 €</a:t>
                </a:r>
              </a:p>
              <a:p>
                <a:r>
                  <a:rPr lang="de-DE" sz="1800" b="1" dirty="0"/>
                  <a:t>f ~ 0,93</a:t>
                </a:r>
              </a:p>
              <a:p>
                <a:r>
                  <a:rPr lang="de-DE" sz="1800" b="1" i="1" dirty="0">
                    <a:solidFill>
                      <a:srgbClr val="005C2A"/>
                    </a:solidFill>
                  </a:rPr>
                  <a:t>PV </a:t>
                </a:r>
                <a:r>
                  <a:rPr lang="de-DE" sz="1800" b="1" i="1" dirty="0" err="1">
                    <a:solidFill>
                      <a:srgbClr val="005C2A"/>
                    </a:solidFill>
                  </a:rPr>
                  <a:t>uc</a:t>
                </a:r>
                <a:r>
                  <a:rPr lang="de-DE" sz="1800" b="1" i="1" dirty="0">
                    <a:solidFill>
                      <a:srgbClr val="005C2A"/>
                    </a:solidFill>
                  </a:rPr>
                  <a:t> </a:t>
                </a:r>
                <a:r>
                  <a:rPr lang="de-DE" sz="1800" b="1" dirty="0">
                    <a:solidFill>
                      <a:srgbClr val="005C2A"/>
                    </a:solidFill>
                  </a:rPr>
                  <a:t>= 909.588.064 €</a:t>
                </a:r>
                <a:endParaRPr lang="en-GB" sz="18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8" name="Inhaltsplatzhalter 63">
                <a:extLst>
                  <a:ext uri="{FF2B5EF4-FFF2-40B4-BE49-F238E27FC236}">
                    <a16:creationId xmlns:a16="http://schemas.microsoft.com/office/drawing/2014/main" id="{6D83EEDA-52B3-41E4-9A07-284DA66F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" y="3376003"/>
                <a:ext cx="2191626" cy="1733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9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5901552" y="-801587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5901554" y="-13264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u="none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5901553" y="-1499185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16000" rIns="0" rtlCol="0" anchor="ctr"/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Rechteck: obere Ecken abgerundet 8"/>
          <p:cNvSpPr/>
          <p:nvPr/>
        </p:nvSpPr>
        <p:spPr>
          <a:xfrm rot="16200000">
            <a:off x="5901553" y="595328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chteck: obere Ecken abgerundet 9"/>
          <p:cNvSpPr/>
          <p:nvPr/>
        </p:nvSpPr>
        <p:spPr>
          <a:xfrm rot="16200000">
            <a:off x="5901553" y="129350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3455876" y="1302263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accent1"/>
                </a:solidFill>
              </a:rPr>
              <a:t>1. </a:t>
            </a:r>
            <a:r>
              <a:rPr lang="de-DE" b="0" dirty="0">
                <a:solidFill>
                  <a:srgbClr val="0066A9"/>
                </a:solidFill>
              </a:rPr>
              <a:t>ROHUAT </a:t>
            </a:r>
            <a:r>
              <a:rPr lang="de-DE" b="0" dirty="0" err="1">
                <a:solidFill>
                  <a:srgbClr val="0066A9"/>
                </a:solidFill>
              </a:rPr>
              <a:t>status</a:t>
            </a:r>
            <a:r>
              <a:rPr lang="de-DE" b="0" dirty="0">
                <a:solidFill>
                  <a:srgbClr val="0066A9"/>
                </a:solidFill>
              </a:rPr>
              <a:t> on 27 April 2017</a:t>
            </a:r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3455876" y="2000434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2. ROHU   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on 12 </a:t>
            </a:r>
            <a:r>
              <a:rPr lang="de-DE" dirty="0" err="1">
                <a:solidFill>
                  <a:srgbClr val="0066A9"/>
                </a:solidFill>
              </a:rPr>
              <a:t>October</a:t>
            </a:r>
            <a:r>
              <a:rPr lang="de-DE" dirty="0">
                <a:solidFill>
                  <a:srgbClr val="0066A9"/>
                </a:solidFill>
              </a:rPr>
              <a:t> 2017 </a:t>
            </a:r>
            <a:r>
              <a:rPr lang="de-DE" b="1" dirty="0">
                <a:solidFill>
                  <a:schemeClr val="bg1"/>
                </a:solidFill>
              </a:rPr>
              <a:t>Musterabschnitt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3455876" y="2698605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3. HUAT (</a:t>
            </a:r>
            <a:r>
              <a:rPr lang="de-DE" dirty="0" err="1">
                <a:solidFill>
                  <a:srgbClr val="0066A9"/>
                </a:solidFill>
              </a:rPr>
              <a:t>Mosonmagyarovar</a:t>
            </a:r>
            <a:r>
              <a:rPr lang="de-DE" dirty="0">
                <a:solidFill>
                  <a:srgbClr val="0066A9"/>
                </a:solidFill>
              </a:rPr>
              <a:t>)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 on 06 June 2018 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3455876" y="3396776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4. HUSKAT  </a:t>
            </a:r>
            <a:r>
              <a:rPr lang="de-DE" dirty="0" err="1">
                <a:solidFill>
                  <a:schemeClr val="bg1"/>
                </a:solidFill>
              </a:rPr>
              <a:t>status</a:t>
            </a:r>
            <a:r>
              <a:rPr lang="de-DE" dirty="0">
                <a:solidFill>
                  <a:schemeClr val="bg1"/>
                </a:solidFill>
              </a:rPr>
              <a:t> on 06 June 2018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455876" y="4094949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5. </a:t>
            </a:r>
            <a:r>
              <a:rPr lang="de-DE" dirty="0" err="1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053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7BB38-3539-4186-81EA-78183AAC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Tariffs overview HUSKAT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784ACF-6B3C-470E-86EE-9F2E71433A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DE41C-723A-4A37-9297-237F7E52E7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26A171-4428-436A-A4F6-CECF865B5DE7}"/>
              </a:ext>
            </a:extLst>
          </p:cNvPr>
          <p:cNvGrpSpPr/>
          <p:nvPr/>
        </p:nvGrpSpPr>
        <p:grpSpPr>
          <a:xfrm>
            <a:off x="107504" y="1059582"/>
            <a:ext cx="9577064" cy="4639134"/>
            <a:chOff x="3017105" y="3276623"/>
            <a:chExt cx="1865946" cy="736740"/>
          </a:xfrm>
        </p:grpSpPr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872F46B-8624-4F5F-998C-6E438C6A73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7105" y="3363838"/>
              <a:ext cx="722968" cy="3305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DDFCE250-2F23-4A92-969B-ECB214615C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3351" y="3276623"/>
              <a:ext cx="520996" cy="231808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CDD744CF-57EC-4673-8973-A8ADB9929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1383" y="3414331"/>
              <a:ext cx="626572" cy="358042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A9F0C827-049D-411B-8684-9BFFFED9D9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5489" y="3453349"/>
              <a:ext cx="867562" cy="560014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1C49EF9-1361-43D0-B3CA-5732E645D146}"/>
              </a:ext>
            </a:extLst>
          </p:cNvPr>
          <p:cNvCxnSpPr>
            <a:cxnSpLocks/>
          </p:cNvCxnSpPr>
          <p:nvPr/>
        </p:nvCxnSpPr>
        <p:spPr>
          <a:xfrm flipH="1">
            <a:off x="3705044" y="2130833"/>
            <a:ext cx="445109" cy="56728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D164BDD-1DC1-4E63-88E5-D8884C3A65A4}"/>
              </a:ext>
            </a:extLst>
          </p:cNvPr>
          <p:cNvCxnSpPr>
            <a:cxnSpLocks/>
          </p:cNvCxnSpPr>
          <p:nvPr/>
        </p:nvCxnSpPr>
        <p:spPr>
          <a:xfrm flipH="1">
            <a:off x="3340407" y="2205828"/>
            <a:ext cx="296969" cy="5236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9547180-478D-461C-96A4-3CAD3139F664}"/>
              </a:ext>
            </a:extLst>
          </p:cNvPr>
          <p:cNvSpPr txBox="1"/>
          <p:nvPr/>
        </p:nvSpPr>
        <p:spPr>
          <a:xfrm>
            <a:off x="4371864" y="2587755"/>
            <a:ext cx="12330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/>
              <a:t>  </a:t>
            </a:r>
            <a:r>
              <a:rPr lang="de-DE" sz="1000" b="1" dirty="0">
                <a:solidFill>
                  <a:srgbClr val="0066AA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      0,0   HUF/kWh/h/y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49,9 %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32BD74-00CE-4A99-8E0A-22B236CD9002}"/>
              </a:ext>
            </a:extLst>
          </p:cNvPr>
          <p:cNvSpPr txBox="1"/>
          <p:nvPr/>
        </p:nvSpPr>
        <p:spPr>
          <a:xfrm>
            <a:off x="2434257" y="1862011"/>
            <a:ext cx="90281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0,77 €/kWh/h/y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0,0  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0 %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7B21D85-6E7E-4F3B-A1F6-4AC01588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3" y="2189384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3B79375-1888-402A-9A40-7F5D7F29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12" y="2249444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Bildergebnis für romania flag">
            <a:extLst>
              <a:ext uri="{FF2B5EF4-FFF2-40B4-BE49-F238E27FC236}">
                <a16:creationId xmlns:a16="http://schemas.microsoft.com/office/drawing/2014/main" id="{E33498A1-72A6-4884-8B69-708CA940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1" y="4282496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D09F843-8896-41F6-93F9-27F68FD11094}"/>
              </a:ext>
            </a:extLst>
          </p:cNvPr>
          <p:cNvCxnSpPr>
            <a:cxnSpLocks/>
          </p:cNvCxnSpPr>
          <p:nvPr/>
        </p:nvCxnSpPr>
        <p:spPr>
          <a:xfrm flipH="1" flipV="1">
            <a:off x="4899276" y="2240972"/>
            <a:ext cx="37475" cy="295530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75A27CC-9A6B-4ED8-AE1E-7098026C17F1}"/>
              </a:ext>
            </a:extLst>
          </p:cNvPr>
          <p:cNvCxnSpPr>
            <a:cxnSpLocks/>
          </p:cNvCxnSpPr>
          <p:nvPr/>
        </p:nvCxnSpPr>
        <p:spPr>
          <a:xfrm flipH="1" flipV="1">
            <a:off x="4641741" y="1985440"/>
            <a:ext cx="208662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68DD311E-C19D-4772-B4D8-60A6A64406E0}"/>
              </a:ext>
            </a:extLst>
          </p:cNvPr>
          <p:cNvSpPr/>
          <p:nvPr/>
        </p:nvSpPr>
        <p:spPr>
          <a:xfrm>
            <a:off x="3644511" y="2165991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7FF6E1A-490C-47F0-A710-3298D8AC7DD1}"/>
              </a:ext>
            </a:extLst>
          </p:cNvPr>
          <p:cNvSpPr/>
          <p:nvPr/>
        </p:nvSpPr>
        <p:spPr>
          <a:xfrm>
            <a:off x="4860032" y="2211710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F0D590D-C6EC-431A-A2AD-F88793D998D5}"/>
              </a:ext>
            </a:extLst>
          </p:cNvPr>
          <p:cNvSpPr/>
          <p:nvPr/>
        </p:nvSpPr>
        <p:spPr>
          <a:xfrm>
            <a:off x="3750437" y="2407683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385BACB-4B2C-4783-ABA2-302428CD863E}"/>
              </a:ext>
            </a:extLst>
          </p:cNvPr>
          <p:cNvSpPr/>
          <p:nvPr/>
        </p:nvSpPr>
        <p:spPr>
          <a:xfrm>
            <a:off x="5508104" y="3795886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CFA8635-0ECC-408B-99CE-662150EAC64D}"/>
              </a:ext>
            </a:extLst>
          </p:cNvPr>
          <p:cNvSpPr txBox="1"/>
          <p:nvPr/>
        </p:nvSpPr>
        <p:spPr>
          <a:xfrm>
            <a:off x="4786354" y="1398921"/>
            <a:ext cx="101822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/>
              <a:t>  </a:t>
            </a:r>
            <a:r>
              <a:rPr lang="de-DE" sz="1000" b="1" dirty="0">
                <a:solidFill>
                  <a:srgbClr val="0066AA"/>
                </a:solidFill>
              </a:rPr>
              <a:t>2,604 €/kWh/h/y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  0,0    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??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C520BAE-2F4E-4922-81FD-8FC9C165CF6B}"/>
              </a:ext>
            </a:extLst>
          </p:cNvPr>
          <p:cNvSpPr txBox="1"/>
          <p:nvPr/>
        </p:nvSpPr>
        <p:spPr>
          <a:xfrm>
            <a:off x="3581916" y="1362331"/>
            <a:ext cx="101822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/>
              <a:t>  </a:t>
            </a:r>
            <a:r>
              <a:rPr lang="de-DE" sz="1000" b="1" dirty="0">
                <a:solidFill>
                  <a:srgbClr val="0066AA"/>
                </a:solidFill>
              </a:rPr>
              <a:t>4,467 €/kWh/h/y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  0,0    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??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36" name="Nach rechts gekrümmter Pfeil 38">
            <a:extLst>
              <a:ext uri="{FF2B5EF4-FFF2-40B4-BE49-F238E27FC236}">
                <a16:creationId xmlns:a16="http://schemas.microsoft.com/office/drawing/2014/main" id="{7B6E54E6-1A59-48D7-ACE0-437A89828706}"/>
              </a:ext>
            </a:extLst>
          </p:cNvPr>
          <p:cNvSpPr/>
          <p:nvPr/>
        </p:nvSpPr>
        <p:spPr>
          <a:xfrm rot="6752013" flipH="1">
            <a:off x="3114942" y="2278151"/>
            <a:ext cx="605061" cy="1787064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2E0B0DC-3F2A-4690-A991-7421F6177F84}"/>
              </a:ext>
            </a:extLst>
          </p:cNvPr>
          <p:cNvSpPr txBox="1"/>
          <p:nvPr/>
        </p:nvSpPr>
        <p:spPr>
          <a:xfrm>
            <a:off x="2091843" y="362070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9,87    €/kWh/h/y 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40" name="Inhaltsplatzhalter 55">
            <a:extLst>
              <a:ext uri="{FF2B5EF4-FFF2-40B4-BE49-F238E27FC236}">
                <a16:creationId xmlns:a16="http://schemas.microsoft.com/office/drawing/2014/main" id="{84AF1EEE-3914-4856-9DB5-FDAA80904E03}"/>
              </a:ext>
            </a:extLst>
          </p:cNvPr>
          <p:cNvSpPr txBox="1">
            <a:spLocks/>
          </p:cNvSpPr>
          <p:nvPr/>
        </p:nvSpPr>
        <p:spPr>
          <a:xfrm>
            <a:off x="97022" y="4274065"/>
            <a:ext cx="267092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chemeClr val="accent1"/>
                </a:solidFill>
              </a:rPr>
              <a:t>Reserve price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Minimum Premium</a:t>
            </a:r>
          </a:p>
          <a:p>
            <a:r>
              <a:rPr lang="en-US" sz="1000" b="1" dirty="0">
                <a:solidFill>
                  <a:srgbClr val="005C2A"/>
                </a:solidFill>
              </a:rPr>
              <a:t>Minimum booked incremental capacity threshold 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8E4249A-FAB4-4395-9CFC-6B96888AF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093" y="1286094"/>
            <a:ext cx="560203" cy="3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3" grpId="0" animBg="1"/>
      <p:bldP spid="35" grpId="0" animBg="1"/>
      <p:bldP spid="36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F7BB38-3539-4186-81EA-78183AAC1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costs overview HUSKAT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784ACF-6B3C-470E-86EE-9F2E71433A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DE41C-723A-4A37-9297-237F7E52E7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E26A171-4428-436A-A4F6-CECF865B5DE7}"/>
              </a:ext>
            </a:extLst>
          </p:cNvPr>
          <p:cNvGrpSpPr/>
          <p:nvPr/>
        </p:nvGrpSpPr>
        <p:grpSpPr>
          <a:xfrm>
            <a:off x="107504" y="1059582"/>
            <a:ext cx="9577064" cy="4639134"/>
            <a:chOff x="3017105" y="3276623"/>
            <a:chExt cx="1865946" cy="736740"/>
          </a:xfrm>
        </p:grpSpPr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872F46B-8624-4F5F-998C-6E438C6A73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7105" y="3363838"/>
              <a:ext cx="722968" cy="3305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DDFCE250-2F23-4A92-969B-ECB214615CF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3351" y="3276623"/>
              <a:ext cx="520996" cy="231808"/>
            </a:xfrm>
            <a:custGeom>
              <a:avLst/>
              <a:gdLst>
                <a:gd name="T0" fmla="*/ 2 w 218"/>
                <a:gd name="T1" fmla="*/ 144 h 102"/>
                <a:gd name="T2" fmla="*/ 14 w 218"/>
                <a:gd name="T3" fmla="*/ 127 h 102"/>
                <a:gd name="T4" fmla="*/ 30 w 218"/>
                <a:gd name="T5" fmla="*/ 118 h 102"/>
                <a:gd name="T6" fmla="*/ 37 w 218"/>
                <a:gd name="T7" fmla="*/ 111 h 102"/>
                <a:gd name="T8" fmla="*/ 50 w 218"/>
                <a:gd name="T9" fmla="*/ 111 h 102"/>
                <a:gd name="T10" fmla="*/ 76 w 218"/>
                <a:gd name="T11" fmla="*/ 118 h 102"/>
                <a:gd name="T12" fmla="*/ 81 w 218"/>
                <a:gd name="T13" fmla="*/ 111 h 102"/>
                <a:gd name="T14" fmla="*/ 89 w 218"/>
                <a:gd name="T15" fmla="*/ 118 h 102"/>
                <a:gd name="T16" fmla="*/ 107 w 218"/>
                <a:gd name="T17" fmla="*/ 111 h 102"/>
                <a:gd name="T18" fmla="*/ 120 w 218"/>
                <a:gd name="T19" fmla="*/ 105 h 102"/>
                <a:gd name="T20" fmla="*/ 126 w 218"/>
                <a:gd name="T21" fmla="*/ 101 h 102"/>
                <a:gd name="T22" fmla="*/ 143 w 218"/>
                <a:gd name="T23" fmla="*/ 101 h 102"/>
                <a:gd name="T24" fmla="*/ 150 w 218"/>
                <a:gd name="T25" fmla="*/ 89 h 102"/>
                <a:gd name="T26" fmla="*/ 157 w 218"/>
                <a:gd name="T27" fmla="*/ 86 h 102"/>
                <a:gd name="T28" fmla="*/ 172 w 218"/>
                <a:gd name="T29" fmla="*/ 78 h 102"/>
                <a:gd name="T30" fmla="*/ 182 w 218"/>
                <a:gd name="T31" fmla="*/ 64 h 102"/>
                <a:gd name="T32" fmla="*/ 187 w 218"/>
                <a:gd name="T33" fmla="*/ 47 h 102"/>
                <a:gd name="T34" fmla="*/ 196 w 218"/>
                <a:gd name="T35" fmla="*/ 42 h 102"/>
                <a:gd name="T36" fmla="*/ 212 w 218"/>
                <a:gd name="T37" fmla="*/ 36 h 102"/>
                <a:gd name="T38" fmla="*/ 227 w 218"/>
                <a:gd name="T39" fmla="*/ 26 h 102"/>
                <a:gd name="T40" fmla="*/ 243 w 218"/>
                <a:gd name="T41" fmla="*/ 15 h 102"/>
                <a:gd name="T42" fmla="*/ 246 w 218"/>
                <a:gd name="T43" fmla="*/ 11 h 102"/>
                <a:gd name="T44" fmla="*/ 265 w 218"/>
                <a:gd name="T45" fmla="*/ 15 h 102"/>
                <a:gd name="T46" fmla="*/ 277 w 218"/>
                <a:gd name="T47" fmla="*/ 2 h 102"/>
                <a:gd name="T48" fmla="*/ 303 w 218"/>
                <a:gd name="T49" fmla="*/ 11 h 102"/>
                <a:gd name="T50" fmla="*/ 332 w 218"/>
                <a:gd name="T51" fmla="*/ 21 h 102"/>
                <a:gd name="T52" fmla="*/ 353 w 218"/>
                <a:gd name="T53" fmla="*/ 2 h 102"/>
                <a:gd name="T54" fmla="*/ 378 w 218"/>
                <a:gd name="T55" fmla="*/ 0 h 102"/>
                <a:gd name="T56" fmla="*/ 392 w 218"/>
                <a:gd name="T57" fmla="*/ 26 h 102"/>
                <a:gd name="T58" fmla="*/ 414 w 218"/>
                <a:gd name="T59" fmla="*/ 36 h 102"/>
                <a:gd name="T60" fmla="*/ 414 w 218"/>
                <a:gd name="T61" fmla="*/ 58 h 102"/>
                <a:gd name="T62" fmla="*/ 453 w 218"/>
                <a:gd name="T63" fmla="*/ 58 h 102"/>
                <a:gd name="T64" fmla="*/ 469 w 218"/>
                <a:gd name="T65" fmla="*/ 36 h 102"/>
                <a:gd name="T66" fmla="*/ 520 w 218"/>
                <a:gd name="T67" fmla="*/ 26 h 102"/>
                <a:gd name="T68" fmla="*/ 580 w 218"/>
                <a:gd name="T69" fmla="*/ 42 h 102"/>
                <a:gd name="T70" fmla="*/ 610 w 218"/>
                <a:gd name="T71" fmla="*/ 21 h 102"/>
                <a:gd name="T72" fmla="*/ 681 w 218"/>
                <a:gd name="T73" fmla="*/ 15 h 102"/>
                <a:gd name="T74" fmla="*/ 731 w 218"/>
                <a:gd name="T75" fmla="*/ 42 h 102"/>
                <a:gd name="T76" fmla="*/ 771 w 218"/>
                <a:gd name="T77" fmla="*/ 64 h 102"/>
                <a:gd name="T78" fmla="*/ 755 w 218"/>
                <a:gd name="T79" fmla="*/ 184 h 102"/>
                <a:gd name="T80" fmla="*/ 685 w 218"/>
                <a:gd name="T81" fmla="*/ 181 h 102"/>
                <a:gd name="T82" fmla="*/ 580 w 218"/>
                <a:gd name="T83" fmla="*/ 160 h 102"/>
                <a:gd name="T84" fmla="*/ 469 w 218"/>
                <a:gd name="T85" fmla="*/ 216 h 102"/>
                <a:gd name="T86" fmla="*/ 401 w 218"/>
                <a:gd name="T87" fmla="*/ 216 h 102"/>
                <a:gd name="T88" fmla="*/ 316 w 218"/>
                <a:gd name="T89" fmla="*/ 228 h 102"/>
                <a:gd name="T90" fmla="*/ 277 w 218"/>
                <a:gd name="T91" fmla="*/ 269 h 102"/>
                <a:gd name="T92" fmla="*/ 143 w 218"/>
                <a:gd name="T93" fmla="*/ 267 h 102"/>
                <a:gd name="T94" fmla="*/ 76 w 218"/>
                <a:gd name="T95" fmla="*/ 240 h 102"/>
                <a:gd name="T96" fmla="*/ 14 w 218"/>
                <a:gd name="T97" fmla="*/ 213 h 102"/>
                <a:gd name="T98" fmla="*/ 2 w 218"/>
                <a:gd name="T99" fmla="*/ 154 h 102"/>
                <a:gd name="T100" fmla="*/ 2 w 218"/>
                <a:gd name="T101" fmla="*/ 149 h 1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8"/>
                <a:gd name="T154" fmla="*/ 0 h 102"/>
                <a:gd name="T155" fmla="*/ 218 w 218"/>
                <a:gd name="T156" fmla="*/ 102 h 1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8" h="102">
                  <a:moveTo>
                    <a:pt x="2" y="56"/>
                  </a:moveTo>
                  <a:lnTo>
                    <a:pt x="2" y="54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2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4"/>
                  </a:lnTo>
                  <a:lnTo>
                    <a:pt x="58" y="12"/>
                  </a:lnTo>
                  <a:lnTo>
                    <a:pt x="60" y="10"/>
                  </a:lnTo>
                  <a:lnTo>
                    <a:pt x="62" y="8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80" y="4"/>
                  </a:lnTo>
                  <a:lnTo>
                    <a:pt x="80" y="10"/>
                  </a:lnTo>
                  <a:lnTo>
                    <a:pt x="88" y="8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22"/>
                  </a:lnTo>
                  <a:lnTo>
                    <a:pt x="118" y="20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4" y="14"/>
                  </a:lnTo>
                  <a:lnTo>
                    <a:pt x="134" y="8"/>
                  </a:lnTo>
                  <a:lnTo>
                    <a:pt x="138" y="10"/>
                  </a:lnTo>
                  <a:lnTo>
                    <a:pt x="146" y="10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80" y="6"/>
                  </a:lnTo>
                  <a:lnTo>
                    <a:pt x="182" y="10"/>
                  </a:lnTo>
                  <a:lnTo>
                    <a:pt x="194" y="16"/>
                  </a:lnTo>
                  <a:lnTo>
                    <a:pt x="196" y="20"/>
                  </a:lnTo>
                  <a:lnTo>
                    <a:pt x="204" y="24"/>
                  </a:lnTo>
                  <a:lnTo>
                    <a:pt x="218" y="32"/>
                  </a:lnTo>
                  <a:lnTo>
                    <a:pt x="200" y="70"/>
                  </a:lnTo>
                  <a:lnTo>
                    <a:pt x="188" y="72"/>
                  </a:lnTo>
                  <a:lnTo>
                    <a:pt x="182" y="68"/>
                  </a:lnTo>
                  <a:lnTo>
                    <a:pt x="172" y="60"/>
                  </a:lnTo>
                  <a:lnTo>
                    <a:pt x="154" y="60"/>
                  </a:lnTo>
                  <a:lnTo>
                    <a:pt x="142" y="62"/>
                  </a:lnTo>
                  <a:lnTo>
                    <a:pt x="124" y="82"/>
                  </a:lnTo>
                  <a:lnTo>
                    <a:pt x="116" y="82"/>
                  </a:lnTo>
                  <a:lnTo>
                    <a:pt x="106" y="82"/>
                  </a:lnTo>
                  <a:lnTo>
                    <a:pt x="98" y="82"/>
                  </a:lnTo>
                  <a:lnTo>
                    <a:pt x="84" y="86"/>
                  </a:lnTo>
                  <a:lnTo>
                    <a:pt x="80" y="86"/>
                  </a:lnTo>
                  <a:lnTo>
                    <a:pt x="74" y="102"/>
                  </a:lnTo>
                  <a:lnTo>
                    <a:pt x="46" y="100"/>
                  </a:lnTo>
                  <a:lnTo>
                    <a:pt x="38" y="100"/>
                  </a:lnTo>
                  <a:lnTo>
                    <a:pt x="28" y="94"/>
                  </a:lnTo>
                  <a:lnTo>
                    <a:pt x="20" y="90"/>
                  </a:lnTo>
                  <a:lnTo>
                    <a:pt x="16" y="94"/>
                  </a:lnTo>
                  <a:lnTo>
                    <a:pt x="4" y="80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2" y="56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CDD744CF-57EC-4673-8973-A8ADB9929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1383" y="3414331"/>
              <a:ext cx="626572" cy="358042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A9F0C827-049D-411B-8684-9BFFFED9D9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5489" y="3453349"/>
              <a:ext cx="867562" cy="560014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1C49EF9-1361-43D0-B3CA-5732E645D146}"/>
              </a:ext>
            </a:extLst>
          </p:cNvPr>
          <p:cNvCxnSpPr>
            <a:cxnSpLocks/>
          </p:cNvCxnSpPr>
          <p:nvPr/>
        </p:nvCxnSpPr>
        <p:spPr>
          <a:xfrm flipH="1">
            <a:off x="3705044" y="2130833"/>
            <a:ext cx="445109" cy="56728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D164BDD-1DC1-4E63-88E5-D8884C3A65A4}"/>
              </a:ext>
            </a:extLst>
          </p:cNvPr>
          <p:cNvCxnSpPr>
            <a:cxnSpLocks/>
          </p:cNvCxnSpPr>
          <p:nvPr/>
        </p:nvCxnSpPr>
        <p:spPr>
          <a:xfrm flipH="1">
            <a:off x="3340407" y="2205828"/>
            <a:ext cx="296969" cy="5236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17B21D85-6E7E-4F3B-A1F6-4AC01588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82" y="2129862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3B79375-1888-402A-9A40-7F5D7F29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44" y="2271417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Bildergebnis für romania flag">
            <a:extLst>
              <a:ext uri="{FF2B5EF4-FFF2-40B4-BE49-F238E27FC236}">
                <a16:creationId xmlns:a16="http://schemas.microsoft.com/office/drawing/2014/main" id="{E33498A1-72A6-4884-8B69-708CA940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1" y="4282496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8E4249A-FAB4-4395-9CFC-6B96888AF8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1461229"/>
            <a:ext cx="560203" cy="374335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6D09F843-8896-41F6-93F9-27F68FD11094}"/>
              </a:ext>
            </a:extLst>
          </p:cNvPr>
          <p:cNvCxnSpPr>
            <a:cxnSpLocks/>
          </p:cNvCxnSpPr>
          <p:nvPr/>
        </p:nvCxnSpPr>
        <p:spPr>
          <a:xfrm flipH="1" flipV="1">
            <a:off x="4899276" y="2240972"/>
            <a:ext cx="37475" cy="295530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75A27CC-9A6B-4ED8-AE1E-7098026C17F1}"/>
              </a:ext>
            </a:extLst>
          </p:cNvPr>
          <p:cNvCxnSpPr>
            <a:cxnSpLocks/>
          </p:cNvCxnSpPr>
          <p:nvPr/>
        </p:nvCxnSpPr>
        <p:spPr>
          <a:xfrm flipH="1" flipV="1">
            <a:off x="4641741" y="1985440"/>
            <a:ext cx="208662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68DD311E-C19D-4772-B4D8-60A6A64406E0}"/>
              </a:ext>
            </a:extLst>
          </p:cNvPr>
          <p:cNvSpPr/>
          <p:nvPr/>
        </p:nvSpPr>
        <p:spPr>
          <a:xfrm>
            <a:off x="3644511" y="2165991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7FF6E1A-490C-47F0-A710-3298D8AC7DD1}"/>
              </a:ext>
            </a:extLst>
          </p:cNvPr>
          <p:cNvSpPr/>
          <p:nvPr/>
        </p:nvSpPr>
        <p:spPr>
          <a:xfrm>
            <a:off x="4860032" y="2211710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F0D590D-C6EC-431A-A2AD-F88793D998D5}"/>
              </a:ext>
            </a:extLst>
          </p:cNvPr>
          <p:cNvSpPr/>
          <p:nvPr/>
        </p:nvSpPr>
        <p:spPr>
          <a:xfrm>
            <a:off x="3750437" y="2407683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385BACB-4B2C-4783-ABA2-302428CD863E}"/>
              </a:ext>
            </a:extLst>
          </p:cNvPr>
          <p:cNvSpPr/>
          <p:nvPr/>
        </p:nvSpPr>
        <p:spPr>
          <a:xfrm>
            <a:off x="5508104" y="3795886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0687351A-C83D-4E4E-A9BF-39BDD0116F39}"/>
                  </a:ext>
                </a:extLst>
              </p:cNvPr>
              <p:cNvSpPr txBox="1"/>
              <p:nvPr/>
            </p:nvSpPr>
            <p:spPr>
              <a:xfrm>
                <a:off x="2491126" y="1948208"/>
                <a:ext cx="861133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N.A. </a:t>
                </a:r>
              </a:p>
              <a:p>
                <a:r>
                  <a:rPr lang="de-DE" sz="1000" b="1" dirty="0"/>
                  <a:t>f = 1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N.A 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0687351A-C83D-4E4E-A9BF-39BDD0116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26" y="1948208"/>
                <a:ext cx="86113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92DFAD6-6B78-4A43-B9AE-EB469EF40884}"/>
                  </a:ext>
                </a:extLst>
              </p:cNvPr>
              <p:cNvSpPr txBox="1"/>
              <p:nvPr/>
            </p:nvSpPr>
            <p:spPr>
              <a:xfrm>
                <a:off x="4054460" y="1414479"/>
                <a:ext cx="1229824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71.792.433 €</a:t>
                </a:r>
              </a:p>
              <a:p>
                <a:r>
                  <a:rPr lang="de-DE" sz="1000" b="1" dirty="0"/>
                  <a:t>f = 1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71.792.433 €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92DFAD6-6B78-4A43-B9AE-EB469EF40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60" y="1414479"/>
                <a:ext cx="122982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3A7F960-A7FA-4AA6-8E9D-52AB363A7C9A}"/>
                  </a:ext>
                </a:extLst>
              </p:cNvPr>
              <p:cNvSpPr txBox="1"/>
              <p:nvPr/>
            </p:nvSpPr>
            <p:spPr>
              <a:xfrm>
                <a:off x="4001937" y="2555520"/>
                <a:ext cx="1229824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58.463.870 €</a:t>
                </a:r>
              </a:p>
              <a:p>
                <a:r>
                  <a:rPr lang="de-DE" sz="1000" b="1" dirty="0"/>
                  <a:t>f = 1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58.463.870 €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3A7F960-A7FA-4AA6-8E9D-52AB363A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37" y="2555520"/>
                <a:ext cx="122982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Inhaltsplatzhalter 63">
                <a:extLst>
                  <a:ext uri="{FF2B5EF4-FFF2-40B4-BE49-F238E27FC236}">
                    <a16:creationId xmlns:a16="http://schemas.microsoft.com/office/drawing/2014/main" id="{44B26FCE-5435-4DE0-9F94-4EC66024B9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16" y="3344064"/>
                <a:ext cx="2250937" cy="17338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5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1pPr>
                <a:lvl2pPr marL="268288" indent="-268288" algn="l" defTabSz="914400" rtl="0" eaLnBrk="1" latinLnBrk="0" hangingPunct="1">
                  <a:spcBef>
                    <a:spcPts val="500"/>
                  </a:spcBef>
                  <a:buClr>
                    <a:srgbClr val="0066A9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2pPr>
                <a:lvl3pPr marL="536575" indent="-268288" algn="l" defTabSz="914400" rtl="0" eaLnBrk="1" latinLnBrk="0" hangingPunct="1">
                  <a:spcBef>
                    <a:spcPts val="400"/>
                  </a:spcBef>
                  <a:buClr>
                    <a:srgbClr val="0066A9"/>
                  </a:buClr>
                  <a:buFont typeface="Wingdings" panose="05000000000000000000" pitchFamily="2" charset="2"/>
                  <a:buChar char="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3pPr>
                <a:lvl4pPr marL="720725" indent="-273050" algn="l" defTabSz="914400" rtl="0" eaLnBrk="1" latinLnBrk="0" hangingPunct="1">
                  <a:spcBef>
                    <a:spcPts val="4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4pPr>
                <a:lvl5pPr marL="896938" indent="-269875" algn="l" defTabSz="914400" rtl="0" eaLnBrk="1" latinLnBrk="0" hangingPunct="1">
                  <a:spcBef>
                    <a:spcPts val="4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b="1" dirty="0"/>
                  <a:t>Economic </a:t>
                </a:r>
                <a:r>
                  <a:rPr lang="de-DE" sz="1800" b="1" dirty="0" err="1"/>
                  <a:t>test</a:t>
                </a:r>
                <a:endParaRPr lang="de-DE" sz="1800" b="1" dirty="0"/>
              </a:p>
              <a:p>
                <a:endParaRPr lang="de-DE" sz="18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rgbClr val="0066AA"/>
                        </a:solidFill>
                        <a:highlight>
                          <a:srgbClr val="FFFF00"/>
                        </a:highlight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800" b="1" dirty="0">
                    <a:solidFill>
                      <a:srgbClr val="0066AA"/>
                    </a:solidFill>
                    <a:highlight>
                      <a:srgbClr val="FFFF00"/>
                    </a:highlight>
                  </a:rPr>
                  <a:t> = 130.256.303 €</a:t>
                </a:r>
              </a:p>
              <a:p>
                <a:r>
                  <a:rPr lang="de-DE" sz="1800" b="1" dirty="0"/>
                  <a:t>f = 1</a:t>
                </a:r>
              </a:p>
              <a:p>
                <a:r>
                  <a:rPr lang="de-DE" sz="1800" b="1" i="1" dirty="0">
                    <a:solidFill>
                      <a:srgbClr val="005C2A"/>
                    </a:solidFill>
                  </a:rPr>
                  <a:t>PV </a:t>
                </a:r>
                <a:r>
                  <a:rPr lang="de-DE" sz="1800" b="1" i="1" dirty="0" err="1">
                    <a:solidFill>
                      <a:srgbClr val="005C2A"/>
                    </a:solidFill>
                  </a:rPr>
                  <a:t>uc</a:t>
                </a:r>
                <a:r>
                  <a:rPr lang="de-DE" sz="1800" b="1" i="1" dirty="0">
                    <a:solidFill>
                      <a:srgbClr val="005C2A"/>
                    </a:solidFill>
                  </a:rPr>
                  <a:t> </a:t>
                </a:r>
                <a:r>
                  <a:rPr lang="de-DE" sz="1800" b="1" dirty="0">
                    <a:solidFill>
                      <a:srgbClr val="005C2A"/>
                    </a:solidFill>
                  </a:rPr>
                  <a:t>= 130.256.303 €</a:t>
                </a:r>
                <a:endParaRPr lang="en-GB" sz="18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42" name="Inhaltsplatzhalter 63">
                <a:extLst>
                  <a:ext uri="{FF2B5EF4-FFF2-40B4-BE49-F238E27FC236}">
                    <a16:creationId xmlns:a16="http://schemas.microsoft.com/office/drawing/2014/main" id="{44B26FCE-5435-4DE0-9F94-4EC66024B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" y="3344064"/>
                <a:ext cx="2250937" cy="17338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5901553" y="-102843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5901553" y="-801014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u="none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5885531" y="-1499185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16000" rIns="0" rtlCol="0" anchor="ctr"/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Rechteck: obere Ecken abgerundet 8"/>
          <p:cNvSpPr/>
          <p:nvPr/>
        </p:nvSpPr>
        <p:spPr>
          <a:xfrm rot="16200000">
            <a:off x="5901553" y="595328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chteck: obere Ecken abgerundet 9"/>
          <p:cNvSpPr/>
          <p:nvPr/>
        </p:nvSpPr>
        <p:spPr>
          <a:xfrm rot="16200000">
            <a:off x="5901553" y="129350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3455876" y="1302263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1. </a:t>
            </a:r>
            <a:r>
              <a:rPr lang="de-DE" b="0" dirty="0"/>
              <a:t>ROHUAT </a:t>
            </a:r>
            <a:r>
              <a:rPr lang="de-DE" b="0" dirty="0" err="1"/>
              <a:t>status</a:t>
            </a:r>
            <a:r>
              <a:rPr lang="de-DE" b="0" dirty="0"/>
              <a:t> on 27 April 2017</a:t>
            </a:r>
            <a:endParaRPr lang="de-DE" dirty="0"/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3455876" y="2000434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2. </a:t>
            </a:r>
            <a:r>
              <a:rPr lang="de-DE" dirty="0">
                <a:solidFill>
                  <a:srgbClr val="0066A9"/>
                </a:solidFill>
              </a:rPr>
              <a:t>ROHU   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on 12 </a:t>
            </a:r>
            <a:r>
              <a:rPr lang="de-DE" dirty="0" err="1">
                <a:solidFill>
                  <a:srgbClr val="0066A9"/>
                </a:solidFill>
              </a:rPr>
              <a:t>October</a:t>
            </a:r>
            <a:r>
              <a:rPr lang="de-DE" dirty="0">
                <a:solidFill>
                  <a:srgbClr val="0066A9"/>
                </a:solidFill>
              </a:rPr>
              <a:t> 2017</a:t>
            </a:r>
            <a:endParaRPr lang="de-DE" dirty="0"/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3455876" y="2698605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3. HUAT (</a:t>
            </a:r>
            <a:r>
              <a:rPr lang="de-DE" dirty="0" err="1"/>
              <a:t>Mosonmagyarovar</a:t>
            </a:r>
            <a:r>
              <a:rPr lang="de-DE" dirty="0"/>
              <a:t>)  </a:t>
            </a:r>
            <a:r>
              <a:rPr lang="de-DE" dirty="0" err="1"/>
              <a:t>status</a:t>
            </a:r>
            <a:r>
              <a:rPr lang="de-DE" dirty="0"/>
              <a:t> on 06 June 2018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3455876" y="3396776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4. HUSKAT  </a:t>
            </a:r>
            <a:r>
              <a:rPr lang="de-DE" dirty="0" err="1"/>
              <a:t>status</a:t>
            </a:r>
            <a:r>
              <a:rPr lang="de-DE" dirty="0"/>
              <a:t> on 06 June 2018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455876" y="4094949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5. </a:t>
            </a:r>
            <a:r>
              <a:rPr lang="de-DE" dirty="0" err="1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99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5901552" y="-801587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5901554" y="-13264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u="none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5901553" y="-1499185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16000" rIns="0" rtlCol="0" anchor="ctr"/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Rechteck: obere Ecken abgerundet 8"/>
          <p:cNvSpPr/>
          <p:nvPr/>
        </p:nvSpPr>
        <p:spPr>
          <a:xfrm rot="16200000">
            <a:off x="5901553" y="595328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rgbClr val="0066A9"/>
              </a:solidFill>
            </a:endParaRPr>
          </a:p>
        </p:txBody>
      </p:sp>
      <p:sp>
        <p:nvSpPr>
          <p:cNvPr id="10" name="Rechteck: obere Ecken abgerundet 9"/>
          <p:cNvSpPr/>
          <p:nvPr/>
        </p:nvSpPr>
        <p:spPr>
          <a:xfrm rot="16200000">
            <a:off x="5901553" y="129350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rgbClr val="0066A9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3455876" y="1302263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accent1"/>
                </a:solidFill>
              </a:rPr>
              <a:t>1. </a:t>
            </a:r>
            <a:r>
              <a:rPr lang="de-DE" b="0" dirty="0">
                <a:solidFill>
                  <a:srgbClr val="0066A9"/>
                </a:solidFill>
              </a:rPr>
              <a:t>ROHUAT </a:t>
            </a:r>
            <a:r>
              <a:rPr lang="de-DE" b="0" dirty="0" err="1">
                <a:solidFill>
                  <a:srgbClr val="0066A9"/>
                </a:solidFill>
              </a:rPr>
              <a:t>status</a:t>
            </a:r>
            <a:r>
              <a:rPr lang="de-DE" b="0" dirty="0">
                <a:solidFill>
                  <a:srgbClr val="0066A9"/>
                </a:solidFill>
              </a:rPr>
              <a:t> on 27 April 2017</a:t>
            </a:r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3455876" y="2000434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2. ROHU   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on 12 </a:t>
            </a:r>
            <a:r>
              <a:rPr lang="de-DE" dirty="0" err="1">
                <a:solidFill>
                  <a:srgbClr val="0066A9"/>
                </a:solidFill>
              </a:rPr>
              <a:t>October</a:t>
            </a:r>
            <a:r>
              <a:rPr lang="de-DE" dirty="0">
                <a:solidFill>
                  <a:srgbClr val="0066A9"/>
                </a:solidFill>
              </a:rPr>
              <a:t> 2017 </a:t>
            </a:r>
            <a:r>
              <a:rPr lang="de-DE" b="1" dirty="0">
                <a:solidFill>
                  <a:schemeClr val="bg1"/>
                </a:solidFill>
              </a:rPr>
              <a:t>Musterabschnitt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3455876" y="2698605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3. HUAT (</a:t>
            </a:r>
            <a:r>
              <a:rPr lang="de-DE" dirty="0" err="1">
                <a:solidFill>
                  <a:srgbClr val="0066A9"/>
                </a:solidFill>
              </a:rPr>
              <a:t>Mosonmagyarovar</a:t>
            </a:r>
            <a:r>
              <a:rPr lang="de-DE" dirty="0">
                <a:solidFill>
                  <a:srgbClr val="0066A9"/>
                </a:solidFill>
              </a:rPr>
              <a:t>)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 on 06 June 2018 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3455876" y="3396776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4. HUSKAT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on 06 June 2018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455876" y="4094949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5. </a:t>
            </a:r>
            <a:r>
              <a:rPr lang="de-DE" dirty="0" err="1">
                <a:solidFill>
                  <a:schemeClr val="bg1"/>
                </a:solidFill>
              </a:rPr>
              <a:t>Conclusion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9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8EA09-EBA1-4240-A47F-EA0CCEA3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investment costs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D4889-F551-4BDD-B031-911AAF9E381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C58FE9-25A8-4A00-AFDF-F95CCA0CA0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9D27E0E1-577D-4573-A68D-6B8E2D9E157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23850" y="1058863"/>
          <a:ext cx="8496300" cy="36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1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C178B-3072-4205-BE57-72B008A7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Total </a:t>
            </a:r>
            <a:r>
              <a:rPr lang="de-AT" dirty="0" err="1"/>
              <a:t>transportation</a:t>
            </a:r>
            <a:r>
              <a:rPr lang="de-AT" dirty="0"/>
              <a:t> </a:t>
            </a:r>
            <a:r>
              <a:rPr lang="de-AT" dirty="0" err="1"/>
              <a:t>costs</a:t>
            </a:r>
            <a:r>
              <a:rPr lang="de-AT" dirty="0"/>
              <a:t>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83CD0E-6797-4EC5-B2C7-CD30A5428A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3C00525-6BC9-4C44-9561-A51315FB4F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22</a:t>
            </a:fld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8A260110-C8D7-40CC-9A62-0C8B95358DB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19347667"/>
              </p:ext>
            </p:extLst>
          </p:nvPr>
        </p:nvGraphicFramePr>
        <p:xfrm>
          <a:off x="323850" y="1058863"/>
          <a:ext cx="8496300" cy="36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28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51CD6-4301-46A7-B0C5-604F7127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the projects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7F887C-5CED-4235-B979-675585954D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3847" y="1058863"/>
            <a:ext cx="8496303" cy="3890301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ROHUAT: abandoned by Hungarian side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ROHU: "successor" for parts of ROHUAT; first bidding round with oversubscription; currently phase with shipper right to step back from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HUAT: positive decision on Austrian side, no decision on the Hungarian side yet, but negative opinion. Incremental auction will not be carried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HUSKAT: market consultation of the Rulebook of TSOs ongoing, comments by 25 June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B338E0-2C48-4046-8776-9AA00C40496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C53FFD-41AD-4143-AB38-28775DCC93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5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B834B-FD79-468A-9DF1-A2266FBB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95252E-4A87-4ADA-97A1-DB35919F9C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>
                <a:hlinkClick r:id="rId3"/>
              </a:rPr>
              <a:t>HUSKAT:</a:t>
            </a:r>
          </a:p>
          <a:p>
            <a:r>
              <a:rPr lang="de-DE" dirty="0">
                <a:hlinkClick r:id="rId3"/>
              </a:rPr>
              <a:t>https://www.gasconnect.at/netzzugang/fernleitungsnetz/kapazitaetsprojekte/hu-sk-at-korridor/</a:t>
            </a:r>
          </a:p>
          <a:p>
            <a:r>
              <a:rPr lang="de-DE" dirty="0">
                <a:hlinkClick r:id="rId4"/>
              </a:rPr>
              <a:t>http://www.eustream.sk/en_media/en_news/consultation-binding-alternative-allocation-procedure-for-the-hu-sk-at-route</a:t>
            </a:r>
          </a:p>
          <a:p>
            <a:r>
              <a:rPr lang="de-DE" dirty="0">
                <a:hlinkClick r:id="rId5"/>
              </a:rPr>
              <a:t>http://www.gaztranzit.hu/en/Lapok/default.aspx</a:t>
            </a:r>
            <a:endParaRPr lang="de-DE" dirty="0"/>
          </a:p>
          <a:p>
            <a:endParaRPr lang="de-DE" b="1" dirty="0">
              <a:hlinkClick r:id="rId5"/>
            </a:endParaRPr>
          </a:p>
          <a:p>
            <a:r>
              <a:rPr lang="de-DE" b="1" dirty="0">
                <a:hlinkClick r:id="rId5"/>
              </a:rPr>
              <a:t>ROHU:</a:t>
            </a:r>
          </a:p>
          <a:p>
            <a:r>
              <a:rPr lang="de-DE" u="sng" dirty="0">
                <a:solidFill>
                  <a:srgbClr val="0066A9"/>
                </a:solidFill>
                <a:hlinkClick r:id="rId6"/>
              </a:rPr>
              <a:t>https://fgsz.hu/en-gb/partnereinknek/kapacitaskereskedelmi-informaciok/open-season</a:t>
            </a:r>
            <a:endParaRPr lang="de-DE" u="sng" dirty="0">
              <a:solidFill>
                <a:srgbClr val="0066A9"/>
              </a:solidFill>
            </a:endParaRPr>
          </a:p>
          <a:p>
            <a:endParaRPr lang="de-DE" b="1" u="sng" dirty="0">
              <a:solidFill>
                <a:srgbClr val="0066A9"/>
              </a:solidFill>
            </a:endParaRPr>
          </a:p>
          <a:p>
            <a:r>
              <a:rPr lang="de-DE" b="1" u="sng" dirty="0">
                <a:solidFill>
                  <a:srgbClr val="0066A9"/>
                </a:solidFill>
              </a:rPr>
              <a:t>HUAT: </a:t>
            </a:r>
          </a:p>
          <a:p>
            <a:r>
              <a:rPr lang="de-DE" dirty="0">
                <a:hlinkClick r:id="rId7"/>
              </a:rPr>
              <a:t>https://www.gasconnect.at/en/network-information/network-development/network-development-plan/</a:t>
            </a:r>
            <a:endParaRPr lang="de-DE" dirty="0"/>
          </a:p>
          <a:p>
            <a:r>
              <a:rPr lang="de-DE" u="sng" dirty="0">
                <a:solidFill>
                  <a:srgbClr val="0066A9"/>
                </a:solidFill>
              </a:rPr>
              <a:t>https://fgsz.hu/en-gb/Documents/Incremental_project_proposal_Mosonmagyarovar_FGSZ.pdf</a:t>
            </a:r>
          </a:p>
          <a:p>
            <a:endParaRPr lang="de-DE" b="1" u="sng" dirty="0">
              <a:solidFill>
                <a:srgbClr val="0066A9"/>
              </a:solidFill>
            </a:endParaRPr>
          </a:p>
          <a:p>
            <a:r>
              <a:rPr lang="de-DE" b="1" u="sng" dirty="0">
                <a:solidFill>
                  <a:srgbClr val="0066A9"/>
                </a:solidFill>
              </a:rPr>
              <a:t>ROHUAT: </a:t>
            </a:r>
          </a:p>
          <a:p>
            <a:r>
              <a:rPr lang="de-DE" dirty="0">
                <a:hlinkClick r:id="rId8"/>
              </a:rPr>
              <a:t>https://www.gasconnect.at/netzzugang/fernleitungsnetz/kapazitaetsprojekte/gca-mosonmagyarovar/</a:t>
            </a:r>
            <a:r>
              <a:rPr lang="de-DE" u="sng" dirty="0">
                <a:solidFill>
                  <a:srgbClr val="0066A9"/>
                </a:solidFill>
              </a:rPr>
              <a:t>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5E2651-099F-4589-9D25-D4C6D33DF89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A54B09-26AB-43A1-A58E-B3EF2C0A5B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79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7B6F1-3584-447F-A237-59C80B73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Disclaimer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8D9ED3-7382-4441-8102-C8B8237DB8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/>
              <a:t>Potential </a:t>
            </a:r>
            <a:r>
              <a:rPr lang="en-US" sz="2800" dirty="0"/>
              <a:t>errors in reporting and aggregating data from official documents are made in absolute good faith.</a:t>
            </a:r>
          </a:p>
          <a:p>
            <a:pPr algn="ctr"/>
            <a:r>
              <a:rPr lang="en-US" sz="2800" dirty="0"/>
              <a:t>Stakeholders are invited to report potential errors to E-Control</a:t>
            </a:r>
            <a:endParaRPr lang="en-GB" sz="28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977074-53CF-419A-90BF-B085850DE8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B42760-C5F8-43C7-B42F-C2947FA7CC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70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Alessandro Ischia 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e-DE" dirty="0"/>
              <a:t>810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/>
              <a:t>alessandro.ischia@e-control.at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47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1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6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D32BBA-4917-4DBC-BAB5-178C5A3E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investment costs 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52BA63-D702-4FF7-9A92-A0529E9049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50% </a:t>
            </a:r>
            <a:r>
              <a:rPr lang="de-DE" dirty="0" err="1"/>
              <a:t>booking</a:t>
            </a:r>
            <a:r>
              <a:rPr lang="de-DE" dirty="0"/>
              <a:t> rate and 100% </a:t>
            </a:r>
            <a:r>
              <a:rPr lang="de-DE" dirty="0" err="1"/>
              <a:t>nomination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747589-EB9B-4E02-9DA0-1E627381B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D6E26EB-55A6-4C4E-B8B3-183144FE47B4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323850" y="1058863"/>
          <a:ext cx="8496300" cy="363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9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5417-AA41-4755-93C7-C933ADA8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TSOs: </a:t>
            </a:r>
            <a:r>
              <a:rPr lang="de-DE" dirty="0" err="1"/>
              <a:t>new</a:t>
            </a:r>
            <a:r>
              <a:rPr lang="de-DE" dirty="0"/>
              <a:t> gas route - ROHUAT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448CEE-0A2D-4BC6-970C-8BCA6977B8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0FC996-FF83-47FA-923D-C45F23D2D2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Development </a:t>
            </a:r>
            <a:r>
              <a:rPr lang="de-DE" dirty="0" err="1"/>
              <a:t>from</a:t>
            </a:r>
            <a:r>
              <a:rPr lang="de-DE" dirty="0"/>
              <a:t> 2014  </a:t>
            </a:r>
            <a:r>
              <a:rPr lang="de-DE" dirty="0" err="1"/>
              <a:t>till</a:t>
            </a:r>
            <a:r>
              <a:rPr lang="de-DE" dirty="0"/>
              <a:t> 2017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34978C-2E2E-45CD-9E9B-B37DE044272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D47D5-DE8B-410C-BB29-0787B6CFA6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1FDED-3D32-4C93-BE85-B5C31A5B08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79F19245-C4E2-4B4D-9952-22D0A8EA4621}"/>
              </a:ext>
            </a:extLst>
          </p:cNvPr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</a:t>
            </a:fld>
            <a:endParaRPr lang="de-DE" altLang="de-D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ACBD221-8F35-40EA-892E-0DD7191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36993" cy="51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64B97109-EFA6-4299-86D8-D80A4EAF9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60509"/>
            <a:ext cx="851917" cy="2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112111D-9A92-4BC8-9A3B-86FD91D33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85" y="2187022"/>
            <a:ext cx="672635" cy="21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8">
            <a:extLst>
              <a:ext uri="{FF2B5EF4-FFF2-40B4-BE49-F238E27FC236}">
                <a16:creationId xmlns:a16="http://schemas.microsoft.com/office/drawing/2014/main" id="{E2A39711-2AA0-43E1-A7C9-214A85A30757}"/>
              </a:ext>
            </a:extLst>
          </p:cNvPr>
          <p:cNvCxnSpPr/>
          <p:nvPr/>
        </p:nvCxnSpPr>
        <p:spPr>
          <a:xfrm>
            <a:off x="2841855" y="1960762"/>
            <a:ext cx="101494" cy="4525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9">
            <a:extLst>
              <a:ext uri="{FF2B5EF4-FFF2-40B4-BE49-F238E27FC236}">
                <a16:creationId xmlns:a16="http://schemas.microsoft.com/office/drawing/2014/main" id="{ADA0C1F9-F607-4307-9EDE-A2866C4B4F4A}"/>
              </a:ext>
            </a:extLst>
          </p:cNvPr>
          <p:cNvCxnSpPr/>
          <p:nvPr/>
        </p:nvCxnSpPr>
        <p:spPr>
          <a:xfrm>
            <a:off x="2920798" y="2376052"/>
            <a:ext cx="648072" cy="495672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0">
            <a:extLst>
              <a:ext uri="{FF2B5EF4-FFF2-40B4-BE49-F238E27FC236}">
                <a16:creationId xmlns:a16="http://schemas.microsoft.com/office/drawing/2014/main" id="{C9576C18-CB8C-4689-84F6-E40860A8E1B0}"/>
              </a:ext>
            </a:extLst>
          </p:cNvPr>
          <p:cNvCxnSpPr/>
          <p:nvPr/>
        </p:nvCxnSpPr>
        <p:spPr>
          <a:xfrm>
            <a:off x="3531515" y="2831764"/>
            <a:ext cx="1356172" cy="85309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1">
            <a:extLst>
              <a:ext uri="{FF2B5EF4-FFF2-40B4-BE49-F238E27FC236}">
                <a16:creationId xmlns:a16="http://schemas.microsoft.com/office/drawing/2014/main" id="{82C076BA-C116-4541-9E06-8A7D94B485C6}"/>
              </a:ext>
            </a:extLst>
          </p:cNvPr>
          <p:cNvCxnSpPr/>
          <p:nvPr/>
        </p:nvCxnSpPr>
        <p:spPr>
          <a:xfrm>
            <a:off x="4886609" y="3676278"/>
            <a:ext cx="324036" cy="6934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2">
            <a:extLst>
              <a:ext uri="{FF2B5EF4-FFF2-40B4-BE49-F238E27FC236}">
                <a16:creationId xmlns:a16="http://schemas.microsoft.com/office/drawing/2014/main" id="{DC276204-8F2B-4AEE-BED5-4C9478FA61D5}"/>
              </a:ext>
            </a:extLst>
          </p:cNvPr>
          <p:cNvCxnSpPr/>
          <p:nvPr/>
        </p:nvCxnSpPr>
        <p:spPr>
          <a:xfrm>
            <a:off x="5198480" y="3745620"/>
            <a:ext cx="76200" cy="288032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3">
            <a:extLst>
              <a:ext uri="{FF2B5EF4-FFF2-40B4-BE49-F238E27FC236}">
                <a16:creationId xmlns:a16="http://schemas.microsoft.com/office/drawing/2014/main" id="{520EC1D3-AD58-4BA4-AEF9-617DEA2211DD}"/>
              </a:ext>
            </a:extLst>
          </p:cNvPr>
          <p:cNvCxnSpPr/>
          <p:nvPr/>
        </p:nvCxnSpPr>
        <p:spPr>
          <a:xfrm>
            <a:off x="5282817" y="4026782"/>
            <a:ext cx="535868" cy="7620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4">
            <a:extLst>
              <a:ext uri="{FF2B5EF4-FFF2-40B4-BE49-F238E27FC236}">
                <a16:creationId xmlns:a16="http://schemas.microsoft.com/office/drawing/2014/main" id="{BBBCA964-F39B-4D9F-8776-581DBEB30BA4}"/>
              </a:ext>
            </a:extLst>
          </p:cNvPr>
          <p:cNvCxnSpPr/>
          <p:nvPr/>
        </p:nvCxnSpPr>
        <p:spPr>
          <a:xfrm>
            <a:off x="5841525" y="4172894"/>
            <a:ext cx="410944" cy="461605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5">
            <a:extLst>
              <a:ext uri="{FF2B5EF4-FFF2-40B4-BE49-F238E27FC236}">
                <a16:creationId xmlns:a16="http://schemas.microsoft.com/office/drawing/2014/main" id="{D4804F1D-A857-45CC-BD4D-DF82046512F5}"/>
              </a:ext>
            </a:extLst>
          </p:cNvPr>
          <p:cNvCxnSpPr/>
          <p:nvPr/>
        </p:nvCxnSpPr>
        <p:spPr>
          <a:xfrm>
            <a:off x="6252469" y="4612622"/>
            <a:ext cx="2436632" cy="24103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2">
            <a:extLst>
              <a:ext uri="{FF2B5EF4-FFF2-40B4-BE49-F238E27FC236}">
                <a16:creationId xmlns:a16="http://schemas.microsoft.com/office/drawing/2014/main" id="{CFBE36E8-265C-40D0-9D5E-CFD4A6F9443B}"/>
              </a:ext>
            </a:extLst>
          </p:cNvPr>
          <p:cNvCxnSpPr/>
          <p:nvPr/>
        </p:nvCxnSpPr>
        <p:spPr>
          <a:xfrm>
            <a:off x="4899418" y="3691976"/>
            <a:ext cx="324036" cy="6934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3">
            <a:extLst>
              <a:ext uri="{FF2B5EF4-FFF2-40B4-BE49-F238E27FC236}">
                <a16:creationId xmlns:a16="http://schemas.microsoft.com/office/drawing/2014/main" id="{13799D75-449A-4BF1-9F32-2EEE7705B957}"/>
              </a:ext>
            </a:extLst>
          </p:cNvPr>
          <p:cNvCxnSpPr/>
          <p:nvPr/>
        </p:nvCxnSpPr>
        <p:spPr>
          <a:xfrm>
            <a:off x="5198480" y="3775379"/>
            <a:ext cx="76200" cy="288032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4">
            <a:extLst>
              <a:ext uri="{FF2B5EF4-FFF2-40B4-BE49-F238E27FC236}">
                <a16:creationId xmlns:a16="http://schemas.microsoft.com/office/drawing/2014/main" id="{18402EE0-80DA-4E6C-8586-E5C3B9AD51DC}"/>
              </a:ext>
            </a:extLst>
          </p:cNvPr>
          <p:cNvCxnSpPr/>
          <p:nvPr/>
        </p:nvCxnSpPr>
        <p:spPr>
          <a:xfrm>
            <a:off x="5282817" y="4056541"/>
            <a:ext cx="535868" cy="76200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5">
            <a:extLst>
              <a:ext uri="{FF2B5EF4-FFF2-40B4-BE49-F238E27FC236}">
                <a16:creationId xmlns:a16="http://schemas.microsoft.com/office/drawing/2014/main" id="{CFA9C933-F9D5-4076-BFD9-201A218F1736}"/>
              </a:ext>
            </a:extLst>
          </p:cNvPr>
          <p:cNvCxnSpPr/>
          <p:nvPr/>
        </p:nvCxnSpPr>
        <p:spPr>
          <a:xfrm>
            <a:off x="5841525" y="4202653"/>
            <a:ext cx="410944" cy="461605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6">
            <a:extLst>
              <a:ext uri="{FF2B5EF4-FFF2-40B4-BE49-F238E27FC236}">
                <a16:creationId xmlns:a16="http://schemas.microsoft.com/office/drawing/2014/main" id="{E0DED515-E199-4E9B-A9F5-013332B83831}"/>
              </a:ext>
            </a:extLst>
          </p:cNvPr>
          <p:cNvCxnSpPr/>
          <p:nvPr/>
        </p:nvCxnSpPr>
        <p:spPr>
          <a:xfrm>
            <a:off x="6252469" y="4642381"/>
            <a:ext cx="2436632" cy="241037"/>
          </a:xfrm>
          <a:prstGeom prst="line">
            <a:avLst/>
          </a:prstGeom>
          <a:ln w="381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>
            <a:extLst>
              <a:ext uri="{FF2B5EF4-FFF2-40B4-BE49-F238E27FC236}">
                <a16:creationId xmlns:a16="http://schemas.microsoft.com/office/drawing/2014/main" id="{91B908CD-1D81-4C91-A60B-AC7A7918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6" y="1610761"/>
            <a:ext cx="2295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9B1554B2-2A00-4C29-9A2A-B2091490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59177"/>
            <a:ext cx="22955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148DBC30-A0E7-46B0-80C0-41C82716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34" y="3232550"/>
            <a:ext cx="2295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649A4-3344-4109-A397-9F87765D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Capacity products &amp; tariffs ROHUAT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3E135A-4847-4452-B07E-11AEAB36FD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037DFA-BECF-41B9-BE7E-43BD661B7C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DD92EC-1985-42F6-8984-9DE6CEBBF91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43BC91-57AE-49D7-BAFA-6F5B5CC80E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E83381-3DEA-4579-A40C-382901FF09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3A815-C4A8-480E-BAA3-B9CE03B21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4" y="1203598"/>
            <a:ext cx="6912768" cy="5125534"/>
          </a:xfrm>
          <a:prstGeom prst="rect">
            <a:avLst/>
          </a:prstGeom>
        </p:spPr>
      </p:pic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F8648760-6A14-4C50-A16D-91098F3C5421}"/>
              </a:ext>
            </a:extLst>
          </p:cNvPr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30</a:t>
            </a:fld>
            <a:endParaRPr lang="de-DE" altLang="de-DE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E99EACA-8895-4509-BA73-7BD7EC59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15" y="975859"/>
            <a:ext cx="457058" cy="3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49D2A35-5F1C-4C5A-A7CB-631B7A85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87" y="1021668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Bildergebnis für romania flag">
            <a:extLst>
              <a:ext uri="{FF2B5EF4-FFF2-40B4-BE49-F238E27FC236}">
                <a16:creationId xmlns:a16="http://schemas.microsoft.com/office/drawing/2014/main" id="{0CD8B255-5355-4669-AAF5-E9D00AD01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07418"/>
            <a:ext cx="460393" cy="3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6703001-A14E-4930-BD1F-83B21472BEAC}"/>
              </a:ext>
            </a:extLst>
          </p:cNvPr>
          <p:cNvSpPr/>
          <p:nvPr/>
        </p:nvSpPr>
        <p:spPr>
          <a:xfrm>
            <a:off x="539552" y="3094722"/>
            <a:ext cx="7818040" cy="75676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5C3F91E-D335-4806-991C-71180E6B92C9}"/>
              </a:ext>
            </a:extLst>
          </p:cNvPr>
          <p:cNvSpPr/>
          <p:nvPr/>
        </p:nvSpPr>
        <p:spPr>
          <a:xfrm>
            <a:off x="518964" y="4088373"/>
            <a:ext cx="7859216" cy="28844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537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ECE75-7B38-434C-8716-A844E52E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Capacity products &amp; tariffs ROHUAT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BA54D7-B30C-4C8D-8CB7-A09DA9796AE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720453-6AD1-4CB5-9067-FD1A9F40A1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9CCA1F-9A9A-4F57-A3CA-3F9C0496734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99EEF0-1F47-42E8-B500-E33D18D050C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37F009-3FAB-4EFE-973A-AD21EFA5E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59FA2CDA-B6AD-4645-BCE4-4D4901B4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420" y="1208181"/>
            <a:ext cx="6560927" cy="4760215"/>
          </a:xfrm>
          <a:prstGeom prst="rect">
            <a:avLst/>
          </a:prstGeom>
        </p:spPr>
      </p:pic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89547910-3148-4D11-A583-E98E23BE8D4D}"/>
              </a:ext>
            </a:extLst>
          </p:cNvPr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31</a:t>
            </a:fld>
            <a:endParaRPr lang="de-DE" altLang="de-DE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320D3D7-3A0D-481C-A68E-8FD9DFAE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21" y="985525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Bildergebnis für romania flag">
            <a:extLst>
              <a:ext uri="{FF2B5EF4-FFF2-40B4-BE49-F238E27FC236}">
                <a16:creationId xmlns:a16="http://schemas.microsoft.com/office/drawing/2014/main" id="{123A6A43-4548-414A-AA74-70AB9B4D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59" y="1005522"/>
            <a:ext cx="460393" cy="3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618CE492-D54D-4E20-8C9F-501639EA5613}"/>
              </a:ext>
            </a:extLst>
          </p:cNvPr>
          <p:cNvSpPr/>
          <p:nvPr/>
        </p:nvSpPr>
        <p:spPr>
          <a:xfrm>
            <a:off x="642363" y="3442034"/>
            <a:ext cx="7859216" cy="679101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7121E5E-FDEE-483F-BC82-401B62AEFC0A}"/>
              </a:ext>
            </a:extLst>
          </p:cNvPr>
          <p:cNvSpPr/>
          <p:nvPr/>
        </p:nvSpPr>
        <p:spPr>
          <a:xfrm>
            <a:off x="666101" y="4431852"/>
            <a:ext cx="7859216" cy="22487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95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8F415-CD7C-4718-9B0E-4025EFFC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Capacity products &amp; tariffs ROHU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3E465B-279B-4596-8366-07B19AB501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D7B5EB-AFDB-46EC-9855-C6F2DF167A8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813A43-7410-4060-B2B9-6E1ABD4ED08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E3C4E-B97C-4D67-9F55-F044DF38CF1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FEDFF8-03B5-49D7-8F8E-93B2E51F9E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3B12FDF6-79CE-482B-909F-29C1FA44A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6098"/>
            <a:ext cx="7359009" cy="4525963"/>
          </a:xfrm>
          <a:prstGeom prst="rect">
            <a:avLst/>
          </a:prstGeom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03D5AF35-CA03-4B87-8FA2-B7C26A9D1AA3}"/>
              </a:ext>
            </a:extLst>
          </p:cNvPr>
          <p:cNvSpPr txBox="1">
            <a:spLocks/>
          </p:cNvSpPr>
          <p:nvPr/>
        </p:nvSpPr>
        <p:spPr>
          <a:xfrm>
            <a:off x="6553200" y="5427418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32</a:t>
            </a:fld>
            <a:endParaRPr lang="de-DE" altLang="de-D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BCAB61E-7BAD-4174-9B21-CD55DB06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29" y="919650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ildergebnis für romania flag">
            <a:extLst>
              <a:ext uri="{FF2B5EF4-FFF2-40B4-BE49-F238E27FC236}">
                <a16:creationId xmlns:a16="http://schemas.microsoft.com/office/drawing/2014/main" id="{A5F24937-C7BD-4F44-8DF3-658258FD2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91148"/>
            <a:ext cx="460393" cy="3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2A7FA14-DF99-48F2-96A9-E69E213EA826}"/>
              </a:ext>
            </a:extLst>
          </p:cNvPr>
          <p:cNvSpPr/>
          <p:nvPr/>
        </p:nvSpPr>
        <p:spPr>
          <a:xfrm>
            <a:off x="457200" y="3403281"/>
            <a:ext cx="7859216" cy="86409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1E1BB6D-7241-49F4-9C36-6F4C0599FA9B}"/>
              </a:ext>
            </a:extLst>
          </p:cNvPr>
          <p:cNvSpPr/>
          <p:nvPr/>
        </p:nvSpPr>
        <p:spPr>
          <a:xfrm>
            <a:off x="457200" y="4555408"/>
            <a:ext cx="7859216" cy="22487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280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C157F-8BBC-49F0-A9F8-A4F6A19A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Capacity products &amp; tariffs ROHU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0C0A44-C597-4979-97B2-2F02EB0140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FFD5D1-E1F6-425C-A294-8F25571034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4FFA69-AC97-4F39-8AAF-CB0380ACEF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DD. MMMMMMM 2018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21501A-71F4-4C96-A4A4-712BF1F625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(Name Veranstaltung / Vortragstitel)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CB6D79-DE6B-4933-BB6A-6DFAAA96834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F6B67CB5-C65E-4ACC-8E43-334C8627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13632"/>
            <a:ext cx="6649146" cy="4525963"/>
          </a:xfrm>
          <a:prstGeom prst="rect">
            <a:avLst/>
          </a:prstGeom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906092E-7255-4669-A164-7BA7999E72AD}"/>
              </a:ext>
            </a:extLst>
          </p:cNvPr>
          <p:cNvSpPr txBox="1">
            <a:spLocks/>
          </p:cNvSpPr>
          <p:nvPr/>
        </p:nvSpPr>
        <p:spPr>
          <a:xfrm>
            <a:off x="6985248" y="5298009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33</a:t>
            </a:fld>
            <a:endParaRPr lang="de-DE" altLang="de-DE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B4F588A-4715-4443-964E-D6BAF1CEB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81" y="892267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Bildergebnis für romania flag">
            <a:extLst>
              <a:ext uri="{FF2B5EF4-FFF2-40B4-BE49-F238E27FC236}">
                <a16:creationId xmlns:a16="http://schemas.microsoft.com/office/drawing/2014/main" id="{AA590431-2741-412A-BAC8-69648C84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29323"/>
            <a:ext cx="460393" cy="3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279B073-4439-477D-808E-549622938196}"/>
              </a:ext>
            </a:extLst>
          </p:cNvPr>
          <p:cNvSpPr/>
          <p:nvPr/>
        </p:nvSpPr>
        <p:spPr>
          <a:xfrm>
            <a:off x="865082" y="3390049"/>
            <a:ext cx="7859216" cy="86409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9657A7B3-3927-41ED-9025-251FEBAE680B}"/>
              </a:ext>
            </a:extLst>
          </p:cNvPr>
          <p:cNvSpPr/>
          <p:nvPr/>
        </p:nvSpPr>
        <p:spPr>
          <a:xfrm>
            <a:off x="865082" y="4542176"/>
            <a:ext cx="7859216" cy="224875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967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BD6CD-6B3D-4A20-B53C-1BD9F742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CAPEX HUAT (</a:t>
            </a:r>
            <a:r>
              <a:rPr lang="en-US" b="1" i="1" dirty="0" err="1"/>
              <a:t>Mosonmagyarovar</a:t>
            </a:r>
            <a:r>
              <a:rPr lang="en-US" b="1" i="1" dirty="0"/>
              <a:t>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CB560C-D3A5-41DB-BF94-E2A7CEB491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6BDB76-B602-4751-90FD-5782B8FA27F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FE3416A-DCA2-42EB-BA2C-C80503307B86}"/>
              </a:ext>
            </a:extLst>
          </p:cNvPr>
          <p:cNvSpPr txBox="1">
            <a:spLocks/>
          </p:cNvSpPr>
          <p:nvPr/>
        </p:nvSpPr>
        <p:spPr>
          <a:xfrm>
            <a:off x="385072" y="915566"/>
            <a:ext cx="843528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CAPEX estimations Austria:</a:t>
            </a:r>
            <a:endParaRPr lang="de-DE" dirty="0"/>
          </a:p>
          <a:p>
            <a:r>
              <a:rPr lang="en-US" sz="2000" dirty="0"/>
              <a:t>Total CAPEX estimation for </a:t>
            </a:r>
            <a:r>
              <a:rPr lang="en-US" sz="2000" b="1" dirty="0"/>
              <a:t>offer level 1 </a:t>
            </a:r>
            <a:r>
              <a:rPr lang="en-US" sz="2000" dirty="0"/>
              <a:t>: </a:t>
            </a:r>
            <a:endParaRPr lang="de-DE" sz="2000" dirty="0"/>
          </a:p>
          <a:p>
            <a:r>
              <a:rPr lang="en-US" sz="2000" b="1" dirty="0"/>
              <a:t>	94,117,500</a:t>
            </a:r>
            <a:r>
              <a:rPr lang="en-US" sz="2000" dirty="0"/>
              <a:t> </a:t>
            </a:r>
            <a:r>
              <a:rPr lang="en-US" sz="2000" b="1" dirty="0"/>
              <a:t>EUR</a:t>
            </a:r>
            <a:r>
              <a:rPr lang="en-US" sz="2000" dirty="0"/>
              <a:t> (incl. 25% contingencies)</a:t>
            </a:r>
            <a:endParaRPr lang="de-DE" sz="2000" dirty="0"/>
          </a:p>
          <a:p>
            <a:r>
              <a:rPr lang="en-US" sz="2000" dirty="0"/>
              <a:t>Total CAPEX estimation for </a:t>
            </a:r>
            <a:r>
              <a:rPr lang="en-US" sz="2000" b="1" dirty="0"/>
              <a:t>offer level 2 </a:t>
            </a:r>
            <a:r>
              <a:rPr lang="en-US" sz="2000" dirty="0"/>
              <a:t>:</a:t>
            </a:r>
            <a:endParaRPr lang="de-DE" sz="2000" dirty="0"/>
          </a:p>
          <a:p>
            <a:r>
              <a:rPr lang="en-US" sz="2000" b="1" dirty="0"/>
              <a:t>	202,000,000</a:t>
            </a:r>
            <a:r>
              <a:rPr lang="en-US" sz="2000" dirty="0"/>
              <a:t> </a:t>
            </a:r>
            <a:r>
              <a:rPr lang="en-US" sz="2000" b="1" dirty="0"/>
              <a:t>EUR</a:t>
            </a:r>
            <a:r>
              <a:rPr lang="en-US" sz="2000" dirty="0"/>
              <a:t> (incl. 25% contingencies)</a:t>
            </a:r>
            <a:endParaRPr lang="de-DE" sz="2000" dirty="0"/>
          </a:p>
          <a:p>
            <a:endParaRPr lang="en-US" u="sng" dirty="0"/>
          </a:p>
          <a:p>
            <a:r>
              <a:rPr lang="en-US" u="sng" dirty="0"/>
              <a:t>CAPEX estimations Hungary:</a:t>
            </a:r>
            <a:endParaRPr lang="de-DE" dirty="0"/>
          </a:p>
          <a:p>
            <a:endParaRPr lang="de-DE" dirty="0"/>
          </a:p>
          <a:p>
            <a:r>
              <a:rPr lang="en-US" sz="2000" dirty="0"/>
              <a:t>Total CAPEX estimation for </a:t>
            </a:r>
            <a:r>
              <a:rPr lang="en-US" sz="2000" b="1" dirty="0"/>
              <a:t>offer level 1</a:t>
            </a:r>
            <a:r>
              <a:rPr lang="en-US" sz="2000" dirty="0"/>
              <a:t>:</a:t>
            </a:r>
            <a:endParaRPr lang="de-DE" sz="2000" dirty="0"/>
          </a:p>
          <a:p>
            <a:r>
              <a:rPr lang="en-US" sz="2000" b="1" dirty="0"/>
              <a:t>	485,628,000 EUR </a:t>
            </a:r>
            <a:r>
              <a:rPr lang="en-US" sz="2000" dirty="0"/>
              <a:t>(incl. 25% contingencies)</a:t>
            </a:r>
            <a:endParaRPr lang="de-DE" sz="2000" dirty="0"/>
          </a:p>
          <a:p>
            <a:r>
              <a:rPr lang="en-US" sz="2000" dirty="0"/>
              <a:t>Total CAPEX estimation for </a:t>
            </a:r>
            <a:r>
              <a:rPr lang="en-US" sz="2000" b="1" dirty="0"/>
              <a:t>offer level 2 </a:t>
            </a:r>
            <a:r>
              <a:rPr lang="en-US" sz="2000" dirty="0"/>
              <a:t>:</a:t>
            </a:r>
            <a:endParaRPr lang="de-DE" sz="2000" dirty="0"/>
          </a:p>
          <a:p>
            <a:r>
              <a:rPr lang="en-US" sz="2000" b="1" dirty="0"/>
              <a:t>	634,514,000 EUR </a:t>
            </a:r>
            <a:r>
              <a:rPr lang="en-US" sz="2000" dirty="0"/>
              <a:t>(incl. 25% contingencies)</a:t>
            </a:r>
            <a:endParaRPr lang="de-DE" sz="2000" dirty="0"/>
          </a:p>
          <a:p>
            <a:endParaRPr lang="de-DE" dirty="0"/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299B7C4B-BC67-4B06-A9A6-18EF66C84443}"/>
              </a:ext>
            </a:extLst>
          </p:cNvPr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612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06518-9EAD-499A-9EAF-359B4DF6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Tariffs overview ROHUAT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1F82BD-3578-4B81-9BD0-68D03214DC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local currency) status 18.05.2017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B43A50-D5FB-4D0D-9681-9BE3FAD568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9" name="Foliennummernplatzhalter 3">
            <a:extLst>
              <a:ext uri="{FF2B5EF4-FFF2-40B4-BE49-F238E27FC236}">
                <a16:creationId xmlns:a16="http://schemas.microsoft.com/office/drawing/2014/main" id="{86C56B22-C840-4689-A3BB-2D956AE54C87}"/>
              </a:ext>
            </a:extLst>
          </p:cNvPr>
          <p:cNvSpPr txBox="1">
            <a:spLocks/>
          </p:cNvSpPr>
          <p:nvPr/>
        </p:nvSpPr>
        <p:spPr>
          <a:xfrm>
            <a:off x="7561457" y="5290186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B9BA087-9247-4133-AED5-B4F6F8685B5D}"/>
              </a:ext>
            </a:extLst>
          </p:cNvPr>
          <p:cNvGrpSpPr/>
          <p:nvPr/>
        </p:nvGrpSpPr>
        <p:grpSpPr>
          <a:xfrm>
            <a:off x="-566905" y="1335602"/>
            <a:ext cx="10097113" cy="4241412"/>
            <a:chOff x="-731754" y="2290641"/>
            <a:chExt cx="10097113" cy="4241412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5770083-E8B1-4B2E-A671-9DD603B010C9}"/>
                </a:ext>
              </a:extLst>
            </p:cNvPr>
            <p:cNvSpPr>
              <a:spLocks/>
            </p:cNvSpPr>
            <p:nvPr/>
          </p:nvSpPr>
          <p:spPr bwMode="gray">
            <a:xfrm>
              <a:off x="-731754" y="2290641"/>
              <a:ext cx="3912163" cy="2158172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BFCF12F1-02D7-404C-914D-0494D300FA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6371" y="2620362"/>
              <a:ext cx="3390541" cy="233802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D2FB116-BCFF-49F1-9408-F0A232EB451A}"/>
                </a:ext>
              </a:extLst>
            </p:cNvPr>
            <p:cNvSpPr>
              <a:spLocks/>
            </p:cNvSpPr>
            <p:nvPr/>
          </p:nvSpPr>
          <p:spPr bwMode="gray">
            <a:xfrm>
              <a:off x="4670759" y="2875151"/>
              <a:ext cx="4694600" cy="3656902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E424B45-DA3D-4278-921C-7DABBE87F166}"/>
              </a:ext>
            </a:extLst>
          </p:cNvPr>
          <p:cNvCxnSpPr/>
          <p:nvPr/>
        </p:nvCxnSpPr>
        <p:spPr>
          <a:xfrm flipH="1" flipV="1">
            <a:off x="3242984" y="2246054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A9BB8D6-B3E6-4DDE-982A-B1B3276EC2E3}"/>
              </a:ext>
            </a:extLst>
          </p:cNvPr>
          <p:cNvCxnSpPr/>
          <p:nvPr/>
        </p:nvCxnSpPr>
        <p:spPr>
          <a:xfrm flipH="1" flipV="1">
            <a:off x="5214093" y="3561598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DDEEF79-DC38-4736-81A3-67C35C2BAC4A}"/>
              </a:ext>
            </a:extLst>
          </p:cNvPr>
          <p:cNvCxnSpPr/>
          <p:nvPr/>
        </p:nvCxnSpPr>
        <p:spPr>
          <a:xfrm flipH="1" flipV="1">
            <a:off x="4984896" y="3324343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61C83398-BD7D-4441-AE33-8096AA47785B}"/>
              </a:ext>
            </a:extLst>
          </p:cNvPr>
          <p:cNvCxnSpPr/>
          <p:nvPr/>
        </p:nvCxnSpPr>
        <p:spPr>
          <a:xfrm flipH="1" flipV="1">
            <a:off x="2988602" y="2007208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>
            <a:extLst>
              <a:ext uri="{FF2B5EF4-FFF2-40B4-BE49-F238E27FC236}">
                <a16:creationId xmlns:a16="http://schemas.microsoft.com/office/drawing/2014/main" id="{127F103E-36DA-498A-B992-695E938BAE74}"/>
              </a:ext>
            </a:extLst>
          </p:cNvPr>
          <p:cNvSpPr txBox="1"/>
          <p:nvPr/>
        </p:nvSpPr>
        <p:spPr>
          <a:xfrm>
            <a:off x="5680740" y="3254992"/>
            <a:ext cx="113524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22,45 RON/kWh/h/y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22,67 RON/kWh/h/y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D35D97D-FB97-4339-A01E-4D538392A0AF}"/>
              </a:ext>
            </a:extLst>
          </p:cNvPr>
          <p:cNvSpPr txBox="1"/>
          <p:nvPr/>
        </p:nvSpPr>
        <p:spPr>
          <a:xfrm>
            <a:off x="4377960" y="2565399"/>
            <a:ext cx="12330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 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1483,63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      0,0   HUF/kWh/h/y</a:t>
            </a:r>
            <a:endParaRPr lang="de-DE" sz="1000" b="1" dirty="0">
              <a:solidFill>
                <a:srgbClr val="005C2A"/>
              </a:solidFill>
            </a:endParaRPr>
          </a:p>
          <a:p>
            <a:r>
              <a:rPr lang="de-DE" sz="1000" b="1" dirty="0">
                <a:solidFill>
                  <a:srgbClr val="005C2A"/>
                </a:solidFill>
              </a:rPr>
              <a:t>    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A10BFAC-9248-4EEB-91A4-11E856CB7357}"/>
              </a:ext>
            </a:extLst>
          </p:cNvPr>
          <p:cNvSpPr txBox="1"/>
          <p:nvPr/>
        </p:nvSpPr>
        <p:spPr>
          <a:xfrm>
            <a:off x="3495437" y="1828575"/>
            <a:ext cx="117532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786,52 HUF/kWh/h/y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9757978-5D50-48E5-8C8D-F0D541D8974E}"/>
              </a:ext>
            </a:extLst>
          </p:cNvPr>
          <p:cNvSpPr txBox="1"/>
          <p:nvPr/>
        </p:nvSpPr>
        <p:spPr>
          <a:xfrm>
            <a:off x="3203786" y="4035913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98,72 HUF/MWh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AA492BF-0A11-420E-B07A-F37A106C19D4}"/>
              </a:ext>
            </a:extLst>
          </p:cNvPr>
          <p:cNvSpPr txBox="1"/>
          <p:nvPr/>
        </p:nvSpPr>
        <p:spPr>
          <a:xfrm>
            <a:off x="2040072" y="1570464"/>
            <a:ext cx="90281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0,77 €/kWh/h/y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3,31 €/kWh/h/y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33,3 %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A5BE3BFD-47FD-4CB4-AB5F-E6DB512B4F1C}"/>
              </a:ext>
            </a:extLst>
          </p:cNvPr>
          <p:cNvSpPr/>
          <p:nvPr/>
        </p:nvSpPr>
        <p:spPr>
          <a:xfrm>
            <a:off x="3197265" y="2185929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D72BF42A-7586-4EFF-B00A-29147CB7FC1C}"/>
              </a:ext>
            </a:extLst>
          </p:cNvPr>
          <p:cNvSpPr/>
          <p:nvPr/>
        </p:nvSpPr>
        <p:spPr>
          <a:xfrm>
            <a:off x="5162914" y="356347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F8494D1D-14C4-40EF-B90B-BD4BD302E3D6}"/>
              </a:ext>
            </a:extLst>
          </p:cNvPr>
          <p:cNvSpPr/>
          <p:nvPr/>
        </p:nvSpPr>
        <p:spPr>
          <a:xfrm>
            <a:off x="8913313" y="508134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00632375-C96D-438B-8047-5EC3E3B3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97" y="1937098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0E87B4EE-283F-4CDE-A6FF-81E920AC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49" y="1974829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Bildergebnis für romania flag">
            <a:extLst>
              <a:ext uri="{FF2B5EF4-FFF2-40B4-BE49-F238E27FC236}">
                <a16:creationId xmlns:a16="http://schemas.microsoft.com/office/drawing/2014/main" id="{4891581D-E0CF-4DA3-AC51-D44815BA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93" y="3667305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5EBA0F2F-A1E8-40B8-859F-C73AD8230F18}"/>
              </a:ext>
            </a:extLst>
          </p:cNvPr>
          <p:cNvSpPr txBox="1"/>
          <p:nvPr/>
        </p:nvSpPr>
        <p:spPr>
          <a:xfrm>
            <a:off x="4953657" y="4001545"/>
            <a:ext cx="1135247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22,89</a:t>
            </a:r>
            <a:r>
              <a:rPr lang="de-DE" sz="1000" b="1" dirty="0"/>
              <a:t> </a:t>
            </a:r>
            <a:r>
              <a:rPr lang="de-DE" sz="1000" b="1" dirty="0">
                <a:solidFill>
                  <a:srgbClr val="0066A9"/>
                </a:solidFill>
              </a:rPr>
              <a:t>RON/kWh/h/y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23,12 RON/kWh/h/y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E61ECEFC-60ED-4448-A7B7-9B973CB7F0A1}"/>
              </a:ext>
            </a:extLst>
          </p:cNvPr>
          <p:cNvCxnSpPr/>
          <p:nvPr/>
        </p:nvCxnSpPr>
        <p:spPr>
          <a:xfrm>
            <a:off x="4942502" y="3400287"/>
            <a:ext cx="205882" cy="224843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3836907D-5B88-479A-93FD-F87BB0411FAE}"/>
              </a:ext>
            </a:extLst>
          </p:cNvPr>
          <p:cNvCxnSpPr/>
          <p:nvPr/>
        </p:nvCxnSpPr>
        <p:spPr>
          <a:xfrm>
            <a:off x="5171607" y="3637357"/>
            <a:ext cx="204200" cy="240709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>
            <a:extLst>
              <a:ext uri="{FF2B5EF4-FFF2-40B4-BE49-F238E27FC236}">
                <a16:creationId xmlns:a16="http://schemas.microsoft.com/office/drawing/2014/main" id="{2046A5AB-CA25-4920-8B67-01DBD2D7760F}"/>
              </a:ext>
            </a:extLst>
          </p:cNvPr>
          <p:cNvSpPr txBox="1"/>
          <p:nvPr/>
        </p:nvSpPr>
        <p:spPr>
          <a:xfrm>
            <a:off x="3683848" y="3330407"/>
            <a:ext cx="117532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 </a:t>
            </a:r>
          </a:p>
          <a:p>
            <a:r>
              <a:rPr lang="de-DE" sz="1000" b="1" dirty="0">
                <a:solidFill>
                  <a:srgbClr val="0066A9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    0,0   HUF/kWh/h/y</a:t>
            </a:r>
            <a:endParaRPr lang="de-DE" sz="1000" b="1" dirty="0">
              <a:solidFill>
                <a:srgbClr val="005C2A"/>
              </a:solidFill>
            </a:endParaRPr>
          </a:p>
          <a:p>
            <a:r>
              <a:rPr lang="de-DE" sz="1000" b="1" dirty="0">
                <a:solidFill>
                  <a:srgbClr val="005C2A"/>
                </a:solidFill>
              </a:rPr>
              <a:t>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63" name="Inhaltsplatzhalter 55">
            <a:extLst>
              <a:ext uri="{FF2B5EF4-FFF2-40B4-BE49-F238E27FC236}">
                <a16:creationId xmlns:a16="http://schemas.microsoft.com/office/drawing/2014/main" id="{1D3B192F-383A-45D1-94C3-4931CD1DB91A}"/>
              </a:ext>
            </a:extLst>
          </p:cNvPr>
          <p:cNvSpPr txBox="1">
            <a:spLocks/>
          </p:cNvSpPr>
          <p:nvPr/>
        </p:nvSpPr>
        <p:spPr>
          <a:xfrm>
            <a:off x="96548" y="3760501"/>
            <a:ext cx="267092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66A9"/>
                </a:solidFill>
              </a:rPr>
              <a:t>Reserve price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Minimum Premium</a:t>
            </a:r>
          </a:p>
          <a:p>
            <a:r>
              <a:rPr lang="en-US" sz="1000" b="1" dirty="0">
                <a:solidFill>
                  <a:srgbClr val="005C2A"/>
                </a:solidFill>
              </a:rPr>
              <a:t>Minimum booked incremental capacity threshold  </a:t>
            </a:r>
          </a:p>
        </p:txBody>
      </p:sp>
      <p:sp>
        <p:nvSpPr>
          <p:cNvPr id="64" name="Nach rechts gekrümmter Pfeil 38">
            <a:extLst>
              <a:ext uri="{FF2B5EF4-FFF2-40B4-BE49-F238E27FC236}">
                <a16:creationId xmlns:a16="http://schemas.microsoft.com/office/drawing/2014/main" id="{40D540CD-D392-44BD-9BDE-2C25F28C3C8A}"/>
              </a:ext>
            </a:extLst>
          </p:cNvPr>
          <p:cNvSpPr/>
          <p:nvPr/>
        </p:nvSpPr>
        <p:spPr>
          <a:xfrm rot="6101759">
            <a:off x="4958254" y="-875735"/>
            <a:ext cx="382393" cy="4638337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BE60293-84B9-4A80-AEF1-4E96AFF6DC8D}"/>
              </a:ext>
            </a:extLst>
          </p:cNvPr>
          <p:cNvSpPr txBox="1"/>
          <p:nvPr/>
        </p:nvSpPr>
        <p:spPr>
          <a:xfrm>
            <a:off x="4563268" y="75058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23,47    €/kWh/h/y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66" name="Nach rechts gekrümmter Pfeil 59">
            <a:extLst>
              <a:ext uri="{FF2B5EF4-FFF2-40B4-BE49-F238E27FC236}">
                <a16:creationId xmlns:a16="http://schemas.microsoft.com/office/drawing/2014/main" id="{7BF5A855-99C2-48FF-B62E-4905FBEC67A8}"/>
              </a:ext>
            </a:extLst>
          </p:cNvPr>
          <p:cNvSpPr/>
          <p:nvPr/>
        </p:nvSpPr>
        <p:spPr>
          <a:xfrm rot="17228021">
            <a:off x="4544666" y="3072217"/>
            <a:ext cx="382393" cy="2982579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AFBD2D9-57CA-4A90-B310-1CCA01954419}"/>
              </a:ext>
            </a:extLst>
          </p:cNvPr>
          <p:cNvSpPr txBox="1"/>
          <p:nvPr/>
        </p:nvSpPr>
        <p:spPr>
          <a:xfrm>
            <a:off x="2491477" y="4413796"/>
            <a:ext cx="214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12,28   €/kWh/h/y</a:t>
            </a:r>
            <a:endParaRPr lang="en-GB" b="1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3E246F6F-1D6F-4F91-96F6-139BB70AB761}"/>
              </a:ext>
            </a:extLst>
          </p:cNvPr>
          <p:cNvSpPr/>
          <p:nvPr/>
        </p:nvSpPr>
        <p:spPr>
          <a:xfrm>
            <a:off x="-30626" y="4884418"/>
            <a:ext cx="907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Termination fee for 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Transgaz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, GCA and FGSZ 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0.033%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the respective value of the individual Bid 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4863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2" grpId="0" animBg="1"/>
      <p:bldP spid="59" grpId="0" animBg="1"/>
      <p:bldP spid="62" grpId="0" animBg="1"/>
      <p:bldP spid="64" grpId="0" animBg="1"/>
      <p:bldP spid="65" grpId="0"/>
      <p:bldP spid="66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F6211-1BC8-4871-85F6-F6E5CDC3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costs overview ROHUAT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423348-AD8A-4768-A994-F1EF8D6A5AA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€) status 18.05.2017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D0FE71-1145-4F7F-87A4-3A7309344E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0356253F-2CB1-4815-B15B-3F34EA7902FD}"/>
              </a:ext>
            </a:extLst>
          </p:cNvPr>
          <p:cNvSpPr txBox="1">
            <a:spLocks/>
          </p:cNvSpPr>
          <p:nvPr/>
        </p:nvSpPr>
        <p:spPr>
          <a:xfrm>
            <a:off x="7839000" y="4264447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5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EF441A9D-7EDB-445E-A5EE-F73CD74B5371}"/>
              </a:ext>
            </a:extLst>
          </p:cNvPr>
          <p:cNvGrpSpPr/>
          <p:nvPr/>
        </p:nvGrpSpPr>
        <p:grpSpPr>
          <a:xfrm>
            <a:off x="533903" y="1332464"/>
            <a:ext cx="7992945" cy="3421066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700D62C7-C3A6-4DD8-80E3-D4913FD4D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B2B8BBF4-A4DB-41B0-8841-4E706AC7FF3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F9215EC-2FC0-4CA9-99D8-463207CA62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B5278FD-4869-4A88-948D-BE87A547C79A}"/>
              </a:ext>
            </a:extLst>
          </p:cNvPr>
          <p:cNvCxnSpPr/>
          <p:nvPr/>
        </p:nvCxnSpPr>
        <p:spPr>
          <a:xfrm flipH="1" flipV="1">
            <a:off x="3558585" y="2094827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B0C7EFB-F24C-4598-9708-61B4CC10B893}"/>
              </a:ext>
            </a:extLst>
          </p:cNvPr>
          <p:cNvCxnSpPr/>
          <p:nvPr/>
        </p:nvCxnSpPr>
        <p:spPr>
          <a:xfrm flipH="1" flipV="1">
            <a:off x="5137720" y="3110266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66F0E0A-1338-4B13-97C0-7CF4649572B8}"/>
              </a:ext>
            </a:extLst>
          </p:cNvPr>
          <p:cNvCxnSpPr/>
          <p:nvPr/>
        </p:nvCxnSpPr>
        <p:spPr>
          <a:xfrm flipH="1" flipV="1">
            <a:off x="4903858" y="2880587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CD3EA32-984C-4636-BA77-F758BC664ADE}"/>
              </a:ext>
            </a:extLst>
          </p:cNvPr>
          <p:cNvCxnSpPr/>
          <p:nvPr/>
        </p:nvCxnSpPr>
        <p:spPr>
          <a:xfrm flipH="1" flipV="1">
            <a:off x="3295484" y="1832765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024970F-FDF0-45FF-94CA-BAA9EC3F0451}"/>
              </a:ext>
            </a:extLst>
          </p:cNvPr>
          <p:cNvCxnSpPr/>
          <p:nvPr/>
        </p:nvCxnSpPr>
        <p:spPr>
          <a:xfrm>
            <a:off x="4857459" y="2948808"/>
            <a:ext cx="208664" cy="200965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03F2ECD-5E0A-4513-A62E-F5BC12C3B34A}"/>
                  </a:ext>
                </a:extLst>
              </p:cNvPr>
              <p:cNvSpPr txBox="1"/>
              <p:nvPr/>
            </p:nvSpPr>
            <p:spPr>
              <a:xfrm>
                <a:off x="1971363" y="2127084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156.325.000 €</a:t>
                </a:r>
              </a:p>
              <a:p>
                <a:r>
                  <a:rPr lang="de-DE" sz="1000" b="1" dirty="0"/>
                  <a:t>f = 0,75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117.243.750 €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03F2ECD-5E0A-4513-A62E-F5BC12C3B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363" y="2127084"/>
                <a:ext cx="128753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feld 18">
            <a:extLst>
              <a:ext uri="{FF2B5EF4-FFF2-40B4-BE49-F238E27FC236}">
                <a16:creationId xmlns:a16="http://schemas.microsoft.com/office/drawing/2014/main" id="{6328F9FF-3842-42CD-96C9-38807A749644}"/>
              </a:ext>
            </a:extLst>
          </p:cNvPr>
          <p:cNvSpPr txBox="1"/>
          <p:nvPr/>
        </p:nvSpPr>
        <p:spPr>
          <a:xfrm>
            <a:off x="5884775" y="1490692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2,69 % m3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150D7C2-6351-4792-B13A-C10FB50C7E4B}"/>
              </a:ext>
            </a:extLst>
          </p:cNvPr>
          <p:cNvSpPr/>
          <p:nvPr/>
        </p:nvSpPr>
        <p:spPr>
          <a:xfrm>
            <a:off x="4423780" y="183276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8AB107-DB49-4B07-8428-7F5B5206AB80}"/>
              </a:ext>
            </a:extLst>
          </p:cNvPr>
          <p:cNvSpPr/>
          <p:nvPr/>
        </p:nvSpPr>
        <p:spPr>
          <a:xfrm>
            <a:off x="3458310" y="163717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F69B8CE-74E7-404F-86DB-D7CF00332AA1}"/>
              </a:ext>
            </a:extLst>
          </p:cNvPr>
          <p:cNvSpPr/>
          <p:nvPr/>
        </p:nvSpPr>
        <p:spPr>
          <a:xfrm>
            <a:off x="3520527" y="2048789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440E0A3-9304-4EF7-A416-23343234EC04}"/>
              </a:ext>
            </a:extLst>
          </p:cNvPr>
          <p:cNvSpPr/>
          <p:nvPr/>
        </p:nvSpPr>
        <p:spPr>
          <a:xfrm>
            <a:off x="5110904" y="308724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F1AC713-BFFD-400C-B423-AB00E084AFCF}"/>
              </a:ext>
            </a:extLst>
          </p:cNvPr>
          <p:cNvSpPr/>
          <p:nvPr/>
        </p:nvSpPr>
        <p:spPr>
          <a:xfrm>
            <a:off x="8196949" y="3707602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B04C7FB-E2C9-4059-8773-491F94BACF27}"/>
              </a:ext>
            </a:extLst>
          </p:cNvPr>
          <p:cNvSpPr/>
          <p:nvPr/>
        </p:nvSpPr>
        <p:spPr>
          <a:xfrm>
            <a:off x="8044011" y="4373447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510F44A-3F8D-4AB3-8E79-73E38CF26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95" y="1793987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28F94B8D-831F-4AB1-97F7-7356609B5AB6}"/>
              </a:ext>
            </a:extLst>
          </p:cNvPr>
          <p:cNvSpPr/>
          <p:nvPr/>
        </p:nvSpPr>
        <p:spPr>
          <a:xfrm>
            <a:off x="3049488" y="1834551"/>
            <a:ext cx="46038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181BCEB-6E29-40DE-A8E1-FCC87216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45" y="1784006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Bildergebnis für romania flag">
            <a:extLst>
              <a:ext uri="{FF2B5EF4-FFF2-40B4-BE49-F238E27FC236}">
                <a16:creationId xmlns:a16="http://schemas.microsoft.com/office/drawing/2014/main" id="{49178222-BA6A-466D-9270-6DE4495F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69" y="3941384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F89B41B-4F9F-4318-ADE8-78EBD77F31D6}"/>
                  </a:ext>
                </a:extLst>
              </p:cNvPr>
              <p:cNvSpPr txBox="1"/>
              <p:nvPr/>
            </p:nvSpPr>
            <p:spPr>
              <a:xfrm>
                <a:off x="3826052" y="2288742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= 460.435.483 €</a:t>
                </a:r>
              </a:p>
              <a:p>
                <a:r>
                  <a:rPr lang="de-DE" sz="1000" b="1" dirty="0"/>
                  <a:t>f = 0,873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401.960.177 €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F89B41B-4F9F-4318-ADE8-78EBD77F3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52" y="2288742"/>
                <a:ext cx="12875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75D05D8-F9FA-40EA-B347-C7DBE1376B2C}"/>
                  </a:ext>
                </a:extLst>
              </p:cNvPr>
              <p:cNvSpPr txBox="1"/>
              <p:nvPr/>
            </p:nvSpPr>
            <p:spPr>
              <a:xfrm>
                <a:off x="5471930" y="3070317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441.445.497 €</a:t>
                </a:r>
              </a:p>
              <a:p>
                <a:r>
                  <a:rPr lang="de-DE" sz="1000" b="1" dirty="0"/>
                  <a:t>f = 0,75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331.084.122 €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75D05D8-F9FA-40EA-B347-C7DBE1376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930" y="3070317"/>
                <a:ext cx="128753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63">
                <a:extLst>
                  <a:ext uri="{FF2B5EF4-FFF2-40B4-BE49-F238E27FC236}">
                    <a16:creationId xmlns:a16="http://schemas.microsoft.com/office/drawing/2014/main" id="{06EC651B-1896-4449-94B8-4728805C9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86" y="3378295"/>
                <a:ext cx="2356735" cy="17338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5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1pPr>
                <a:lvl2pPr marL="268288" indent="-268288" algn="l" defTabSz="914400" rtl="0" eaLnBrk="1" latinLnBrk="0" hangingPunct="1">
                  <a:spcBef>
                    <a:spcPts val="500"/>
                  </a:spcBef>
                  <a:buClr>
                    <a:srgbClr val="0066A9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2pPr>
                <a:lvl3pPr marL="536575" indent="-268288" algn="l" defTabSz="914400" rtl="0" eaLnBrk="1" latinLnBrk="0" hangingPunct="1">
                  <a:spcBef>
                    <a:spcPts val="400"/>
                  </a:spcBef>
                  <a:buClr>
                    <a:srgbClr val="0066A9"/>
                  </a:buClr>
                  <a:buFont typeface="Wingdings" panose="05000000000000000000" pitchFamily="2" charset="2"/>
                  <a:buChar char="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3pPr>
                <a:lvl4pPr marL="720725" indent="-273050" algn="l" defTabSz="914400" rtl="0" eaLnBrk="1" latinLnBrk="0" hangingPunct="1">
                  <a:spcBef>
                    <a:spcPts val="4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4pPr>
                <a:lvl5pPr marL="896938" indent="-269875" algn="l" defTabSz="914400" rtl="0" eaLnBrk="1" latinLnBrk="0" hangingPunct="1">
                  <a:spcBef>
                    <a:spcPts val="4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b="1" dirty="0"/>
                  <a:t>Economic </a:t>
                </a:r>
                <a:r>
                  <a:rPr lang="de-DE" sz="1800" b="1" dirty="0" err="1"/>
                  <a:t>test</a:t>
                </a:r>
                <a:endParaRPr lang="de-DE" sz="1800" b="1" dirty="0"/>
              </a:p>
              <a:p>
                <a:endParaRPr lang="de-DE" sz="1800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de-DE" sz="1800" b="1" i="1" dirty="0">
                        <a:highlight>
                          <a:srgbClr val="FFFF00"/>
                        </a:highlight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800" b="1" dirty="0">
                    <a:highlight>
                      <a:srgbClr val="FFFF00"/>
                    </a:highlight>
                  </a:rPr>
                  <a:t> = 1.058.206.000 €</a:t>
                </a:r>
              </a:p>
              <a:p>
                <a:r>
                  <a:rPr lang="de-DE" sz="1800" b="1" dirty="0"/>
                  <a:t>f ~ 0,81279</a:t>
                </a:r>
              </a:p>
              <a:p>
                <a:r>
                  <a:rPr lang="de-DE" sz="1800" b="1" i="1" dirty="0">
                    <a:solidFill>
                      <a:srgbClr val="005C2A"/>
                    </a:solidFill>
                  </a:rPr>
                  <a:t>PV </a:t>
                </a:r>
                <a:r>
                  <a:rPr lang="de-DE" sz="1800" b="1" i="1" dirty="0" err="1">
                    <a:solidFill>
                      <a:srgbClr val="005C2A"/>
                    </a:solidFill>
                  </a:rPr>
                  <a:t>uc</a:t>
                </a:r>
                <a:r>
                  <a:rPr lang="de-DE" sz="1800" b="1" i="1" dirty="0">
                    <a:solidFill>
                      <a:srgbClr val="005C2A"/>
                    </a:solidFill>
                  </a:rPr>
                  <a:t> </a:t>
                </a:r>
                <a:r>
                  <a:rPr lang="de-DE" sz="1800" b="1" dirty="0">
                    <a:solidFill>
                      <a:srgbClr val="005C2A"/>
                    </a:solidFill>
                  </a:rPr>
                  <a:t>= 850.288.000 €</a:t>
                </a:r>
                <a:endParaRPr lang="en-GB" sz="18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32" name="Inhaltsplatzhalter 63">
                <a:extLst>
                  <a:ext uri="{FF2B5EF4-FFF2-40B4-BE49-F238E27FC236}">
                    <a16:creationId xmlns:a16="http://schemas.microsoft.com/office/drawing/2014/main" id="{06EC651B-1896-4449-94B8-4728805C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6" y="3378295"/>
                <a:ext cx="2356735" cy="17338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6375D477-CB3C-47E7-86DC-6644635A5639}"/>
              </a:ext>
            </a:extLst>
          </p:cNvPr>
          <p:cNvCxnSpPr/>
          <p:nvPr/>
        </p:nvCxnSpPr>
        <p:spPr>
          <a:xfrm>
            <a:off x="5093448" y="3179540"/>
            <a:ext cx="208664" cy="200965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1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5901553" y="-102843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5901553" y="-801014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u="none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5901553" y="-1499185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16000" rIns="0" rtlCol="0" anchor="ctr"/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Rechteck: obere Ecken abgerundet 8"/>
          <p:cNvSpPr/>
          <p:nvPr/>
        </p:nvSpPr>
        <p:spPr>
          <a:xfrm rot="16200000">
            <a:off x="5901553" y="595328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chteck: obere Ecken abgerundet 9"/>
          <p:cNvSpPr/>
          <p:nvPr/>
        </p:nvSpPr>
        <p:spPr>
          <a:xfrm rot="16200000">
            <a:off x="5901553" y="129350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3455876" y="1302263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accent1"/>
                </a:solidFill>
              </a:rPr>
              <a:t>1. </a:t>
            </a:r>
            <a:r>
              <a:rPr lang="de-DE" b="0" dirty="0">
                <a:solidFill>
                  <a:srgbClr val="0066A9"/>
                </a:solidFill>
              </a:rPr>
              <a:t>ROHUAT </a:t>
            </a:r>
            <a:r>
              <a:rPr lang="de-DE" b="0" dirty="0" err="1">
                <a:solidFill>
                  <a:srgbClr val="0066A9"/>
                </a:solidFill>
              </a:rPr>
              <a:t>status</a:t>
            </a:r>
            <a:r>
              <a:rPr lang="de-DE" b="0" dirty="0">
                <a:solidFill>
                  <a:srgbClr val="0066A9"/>
                </a:solidFill>
              </a:rPr>
              <a:t> on 27 April 2017</a:t>
            </a:r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3455876" y="2000434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</a:rPr>
              <a:t>2. </a:t>
            </a:r>
            <a:r>
              <a:rPr lang="de-DE" dirty="0">
                <a:solidFill>
                  <a:schemeClr val="bg1"/>
                </a:solidFill>
              </a:rPr>
              <a:t>ROHU     </a:t>
            </a:r>
            <a:r>
              <a:rPr lang="de-DE" dirty="0" err="1">
                <a:solidFill>
                  <a:schemeClr val="bg1"/>
                </a:solidFill>
              </a:rPr>
              <a:t>status</a:t>
            </a:r>
            <a:r>
              <a:rPr lang="de-DE" dirty="0">
                <a:solidFill>
                  <a:schemeClr val="bg1"/>
                </a:solidFill>
              </a:rPr>
              <a:t> on 12 </a:t>
            </a:r>
            <a:r>
              <a:rPr lang="de-DE" dirty="0" err="1">
                <a:solidFill>
                  <a:schemeClr val="bg1"/>
                </a:solidFill>
              </a:rPr>
              <a:t>October</a:t>
            </a:r>
            <a:r>
              <a:rPr lang="de-DE" dirty="0">
                <a:solidFill>
                  <a:schemeClr val="bg1"/>
                </a:solidFill>
              </a:rPr>
              <a:t> 2017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3455876" y="2698605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3. HUAT (</a:t>
            </a:r>
            <a:r>
              <a:rPr lang="de-DE" dirty="0" err="1"/>
              <a:t>Mosonmagyarovar</a:t>
            </a:r>
            <a:r>
              <a:rPr lang="de-DE" dirty="0"/>
              <a:t>)  </a:t>
            </a:r>
            <a:r>
              <a:rPr lang="de-DE" dirty="0" err="1"/>
              <a:t>status</a:t>
            </a:r>
            <a:r>
              <a:rPr lang="de-DE" dirty="0"/>
              <a:t> on 06 June 2018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3455876" y="3396776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4. HUSKAT  </a:t>
            </a:r>
            <a:r>
              <a:rPr lang="de-DE" dirty="0" err="1"/>
              <a:t>status</a:t>
            </a:r>
            <a:r>
              <a:rPr lang="de-DE" dirty="0"/>
              <a:t> on 06 June 2018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455876" y="4094949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5. </a:t>
            </a:r>
            <a:r>
              <a:rPr lang="de-DE" dirty="0" err="1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28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16145-4646-4D93-A865-C2BA6D2F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Tariffs overview ROHU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B0C94F-07D6-4D03-A3C6-4479C67334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local currency) status 12.10.2017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53AC48-5F3D-4C22-9984-CA2395B742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D8CA9F5B-37F1-4127-9F84-FD9860947462}"/>
              </a:ext>
            </a:extLst>
          </p:cNvPr>
          <p:cNvSpPr txBox="1">
            <a:spLocks/>
          </p:cNvSpPr>
          <p:nvPr/>
        </p:nvSpPr>
        <p:spPr>
          <a:xfrm>
            <a:off x="7396608" y="5086131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7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35A0E72B-75BD-4D14-86FE-862727448316}"/>
              </a:ext>
            </a:extLst>
          </p:cNvPr>
          <p:cNvGrpSpPr/>
          <p:nvPr/>
        </p:nvGrpSpPr>
        <p:grpSpPr>
          <a:xfrm>
            <a:off x="-731754" y="1131547"/>
            <a:ext cx="10097113" cy="4241412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25BF8FA-40B8-4FA8-8FB3-5C59ABB681F7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7FE24E0B-AA28-481A-84D8-B77A5EB51DA2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2739636B-4852-40CC-B31C-E049D974CA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F999D4E-5ABA-4913-AB58-2FC6D41F2F2B}"/>
              </a:ext>
            </a:extLst>
          </p:cNvPr>
          <p:cNvCxnSpPr/>
          <p:nvPr/>
        </p:nvCxnSpPr>
        <p:spPr>
          <a:xfrm flipH="1" flipV="1">
            <a:off x="5060527" y="3382441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CC2BF8E-6A87-4677-85EB-4D9E082C6EFC}"/>
              </a:ext>
            </a:extLst>
          </p:cNvPr>
          <p:cNvCxnSpPr/>
          <p:nvPr/>
        </p:nvCxnSpPr>
        <p:spPr>
          <a:xfrm flipH="1" flipV="1">
            <a:off x="4799904" y="3125613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3C31AB94-8495-4661-A9A2-9090E037762A}"/>
              </a:ext>
            </a:extLst>
          </p:cNvPr>
          <p:cNvSpPr txBox="1"/>
          <p:nvPr/>
        </p:nvSpPr>
        <p:spPr>
          <a:xfrm>
            <a:off x="5438007" y="3065551"/>
            <a:ext cx="11641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22,45  RON/kWh/h/y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22,67  RON/kWh/h/y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AE30C87-8430-4B43-9612-71D02A6F7EC7}"/>
              </a:ext>
            </a:extLst>
          </p:cNvPr>
          <p:cNvSpPr txBox="1"/>
          <p:nvPr/>
        </p:nvSpPr>
        <p:spPr>
          <a:xfrm>
            <a:off x="3974384" y="2349576"/>
            <a:ext cx="123303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 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1483,63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1166,99 HUF/kWh/h/y</a:t>
            </a:r>
            <a:endParaRPr lang="de-DE" sz="1000" b="1" dirty="0">
              <a:solidFill>
                <a:srgbClr val="005C2A"/>
              </a:solidFill>
            </a:endParaRPr>
          </a:p>
          <a:p>
            <a:r>
              <a:rPr lang="de-DE" sz="1000" b="1" dirty="0">
                <a:solidFill>
                  <a:srgbClr val="005C2A"/>
                </a:solidFill>
              </a:rPr>
              <a:t>70%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0409C9C-098F-4D61-BF3B-DBAED821E7CF}"/>
              </a:ext>
            </a:extLst>
          </p:cNvPr>
          <p:cNvSpPr txBox="1"/>
          <p:nvPr/>
        </p:nvSpPr>
        <p:spPr>
          <a:xfrm>
            <a:off x="3038937" y="3831858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98,72 HUF/MWh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F3A5630-F1E0-41A0-B163-2805805182B9}"/>
              </a:ext>
            </a:extLst>
          </p:cNvPr>
          <p:cNvSpPr/>
          <p:nvPr/>
        </p:nvSpPr>
        <p:spPr>
          <a:xfrm>
            <a:off x="3032416" y="1981874"/>
            <a:ext cx="45719" cy="45719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0A50079-0A48-4485-A862-002D2D3AB8AF}"/>
              </a:ext>
            </a:extLst>
          </p:cNvPr>
          <p:cNvSpPr/>
          <p:nvPr/>
        </p:nvSpPr>
        <p:spPr>
          <a:xfrm>
            <a:off x="4998065" y="3359422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3CEA4D0-A929-4849-BAC1-8D6C784F41CA}"/>
              </a:ext>
            </a:extLst>
          </p:cNvPr>
          <p:cNvSpPr/>
          <p:nvPr/>
        </p:nvSpPr>
        <p:spPr>
          <a:xfrm>
            <a:off x="8748464" y="4877292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8CEEDABB-7C63-434A-AE2C-5018800B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3043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C27269B-6636-42FE-8ED6-2A348FC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27" y="1778124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Bildergebnis für romania flag">
            <a:extLst>
              <a:ext uri="{FF2B5EF4-FFF2-40B4-BE49-F238E27FC236}">
                <a16:creationId xmlns:a16="http://schemas.microsoft.com/office/drawing/2014/main" id="{2EB216B7-6F75-4E98-8233-5F9115D98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823" y="3831858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15F8469-B9B5-431B-A76C-B70D2760EA02}"/>
              </a:ext>
            </a:extLst>
          </p:cNvPr>
          <p:cNvSpPr txBox="1"/>
          <p:nvPr/>
        </p:nvSpPr>
        <p:spPr>
          <a:xfrm>
            <a:off x="4865518" y="3869990"/>
            <a:ext cx="116410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Entry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22,89  RON/kWh/h/y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23,12  RON/kWh/h/y</a:t>
            </a:r>
          </a:p>
          <a:p>
            <a:r>
              <a:rPr lang="de-DE" sz="1000" b="1" dirty="0">
                <a:solidFill>
                  <a:srgbClr val="005C2A"/>
                </a:solidFill>
              </a:rPr>
              <a:t>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48B6572-4D68-4A99-814B-B1CC7BA51619}"/>
              </a:ext>
            </a:extLst>
          </p:cNvPr>
          <p:cNvCxnSpPr/>
          <p:nvPr/>
        </p:nvCxnSpPr>
        <p:spPr>
          <a:xfrm>
            <a:off x="4773170" y="3208459"/>
            <a:ext cx="205882" cy="224843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16CF42F-DE1C-43E3-92CC-0276860C45E8}"/>
              </a:ext>
            </a:extLst>
          </p:cNvPr>
          <p:cNvCxnSpPr/>
          <p:nvPr/>
        </p:nvCxnSpPr>
        <p:spPr>
          <a:xfrm>
            <a:off x="5003225" y="3439921"/>
            <a:ext cx="204200" cy="240709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F55FF181-10C7-4294-AB52-3B29D5CB0866}"/>
              </a:ext>
            </a:extLst>
          </p:cNvPr>
          <p:cNvSpPr txBox="1"/>
          <p:nvPr/>
        </p:nvSpPr>
        <p:spPr>
          <a:xfrm>
            <a:off x="3480601" y="3123252"/>
            <a:ext cx="117532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1000" b="1" i="1" dirty="0"/>
              <a:t>Exit </a:t>
            </a:r>
          </a:p>
          <a:p>
            <a:r>
              <a:rPr lang="de-DE" sz="1000" b="1" dirty="0">
                <a:solidFill>
                  <a:srgbClr val="0066AA"/>
                </a:solidFill>
              </a:rPr>
              <a:t>631,25 HUF/kWh/h/y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0 HUF/kWh/h/y</a:t>
            </a:r>
            <a:endParaRPr lang="de-DE" sz="1000" b="1" dirty="0">
              <a:solidFill>
                <a:srgbClr val="005C2A"/>
              </a:solidFill>
            </a:endParaRPr>
          </a:p>
          <a:p>
            <a:r>
              <a:rPr lang="de-DE" sz="1000" b="1" dirty="0">
                <a:solidFill>
                  <a:srgbClr val="005C2A"/>
                </a:solidFill>
              </a:rPr>
              <a:t>0%</a:t>
            </a:r>
            <a:endParaRPr lang="en-GB" sz="1000" b="1" dirty="0">
              <a:solidFill>
                <a:srgbClr val="005C2A"/>
              </a:solidFill>
            </a:endParaRPr>
          </a:p>
        </p:txBody>
      </p:sp>
      <p:sp>
        <p:nvSpPr>
          <p:cNvPr id="28" name="Inhaltsplatzhalter 55">
            <a:extLst>
              <a:ext uri="{FF2B5EF4-FFF2-40B4-BE49-F238E27FC236}">
                <a16:creationId xmlns:a16="http://schemas.microsoft.com/office/drawing/2014/main" id="{948435B1-8629-47C3-B584-A8B0A7A76B04}"/>
              </a:ext>
            </a:extLst>
          </p:cNvPr>
          <p:cNvSpPr txBox="1">
            <a:spLocks/>
          </p:cNvSpPr>
          <p:nvPr/>
        </p:nvSpPr>
        <p:spPr>
          <a:xfrm>
            <a:off x="442703" y="3956405"/>
            <a:ext cx="2670924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0066AA"/>
                </a:solidFill>
              </a:rPr>
              <a:t>Reserve price</a:t>
            </a:r>
          </a:p>
          <a:p>
            <a:r>
              <a:rPr lang="en-US" sz="1000" b="1" dirty="0">
                <a:solidFill>
                  <a:srgbClr val="FF0000"/>
                </a:solidFill>
              </a:rPr>
              <a:t>Minimum Premium</a:t>
            </a:r>
          </a:p>
          <a:p>
            <a:r>
              <a:rPr lang="en-US" sz="1000" b="1" dirty="0">
                <a:solidFill>
                  <a:srgbClr val="005C2A"/>
                </a:solidFill>
              </a:rPr>
              <a:t>Minimum booked incremental capacity threshold  </a:t>
            </a:r>
          </a:p>
        </p:txBody>
      </p:sp>
      <p:sp>
        <p:nvSpPr>
          <p:cNvPr id="29" name="Nach rechts gekrümmter Pfeil 38">
            <a:extLst>
              <a:ext uri="{FF2B5EF4-FFF2-40B4-BE49-F238E27FC236}">
                <a16:creationId xmlns:a16="http://schemas.microsoft.com/office/drawing/2014/main" id="{DDD23B1C-C6E0-4975-9AF4-8DB93BF90F88}"/>
              </a:ext>
            </a:extLst>
          </p:cNvPr>
          <p:cNvSpPr/>
          <p:nvPr/>
        </p:nvSpPr>
        <p:spPr>
          <a:xfrm rot="6101759">
            <a:off x="5413692" y="188946"/>
            <a:ext cx="382393" cy="2874202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8E0DDE-97AD-4F19-9BE6-0D2662BB080E}"/>
              </a:ext>
            </a:extLst>
          </p:cNvPr>
          <p:cNvSpPr txBox="1"/>
          <p:nvPr/>
        </p:nvSpPr>
        <p:spPr>
          <a:xfrm>
            <a:off x="5456657" y="1053517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highlight>
                  <a:srgbClr val="FFFF00"/>
                </a:highlight>
              </a:rPr>
              <a:t>18,6     €/kWh/h/y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31" name="Nach rechts gekrümmter Pfeil 59">
            <a:extLst>
              <a:ext uri="{FF2B5EF4-FFF2-40B4-BE49-F238E27FC236}">
                <a16:creationId xmlns:a16="http://schemas.microsoft.com/office/drawing/2014/main" id="{A842B5B5-F525-4FCE-A199-F8D2BC427D54}"/>
              </a:ext>
            </a:extLst>
          </p:cNvPr>
          <p:cNvSpPr/>
          <p:nvPr/>
        </p:nvSpPr>
        <p:spPr>
          <a:xfrm rot="16823168">
            <a:off x="4808269" y="3048626"/>
            <a:ext cx="382393" cy="2949546"/>
          </a:xfrm>
          <a:prstGeom prst="curvedRightArrow">
            <a:avLst>
              <a:gd name="adj1" fmla="val 25000"/>
              <a:gd name="adj2" fmla="val 10076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255593E-A815-4423-A975-3F6C0231C251}"/>
              </a:ext>
            </a:extLst>
          </p:cNvPr>
          <p:cNvSpPr txBox="1"/>
          <p:nvPr/>
        </p:nvSpPr>
        <p:spPr>
          <a:xfrm>
            <a:off x="3247892" y="4758099"/>
            <a:ext cx="236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~ 12,28   €/kWh/h/y</a:t>
            </a:r>
            <a:endParaRPr lang="en-GB" b="1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0165A5D-2074-46CC-A6CF-CAB4E2F9ECEF}"/>
              </a:ext>
            </a:extLst>
          </p:cNvPr>
          <p:cNvSpPr/>
          <p:nvPr/>
        </p:nvSpPr>
        <p:spPr>
          <a:xfrm>
            <a:off x="46574" y="5360317"/>
            <a:ext cx="9074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Termination fee for </a:t>
            </a:r>
            <a:r>
              <a:rPr lang="en-US" sz="1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Transgaz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and FGSZ  is </a:t>
            </a:r>
            <a:r>
              <a:rPr lang="en-US" sz="1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0.033%</a:t>
            </a:r>
            <a:r>
              <a:rPr lang="en-US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 of the respective value of the individual Bid </a:t>
            </a:r>
            <a:endParaRPr lang="de-DE" sz="1400" b="1" i="1" dirty="0"/>
          </a:p>
        </p:txBody>
      </p:sp>
    </p:spTree>
    <p:extLst>
      <p:ext uri="{BB962C8B-B14F-4D97-AF65-F5344CB8AC3E}">
        <p14:creationId xmlns:p14="http://schemas.microsoft.com/office/powerpoint/2010/main" val="5902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27" grpId="0" animBg="1"/>
      <p:bldP spid="29" grpId="0" animBg="1"/>
      <p:bldP spid="30" grpId="0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61906-FB72-4EBF-81F8-78CC6EF9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 costs overview ROHU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5C6803-8665-4780-958E-66CC2D3F20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(in €) status 12.10.2017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F52E7C-3DE7-41CD-BC9F-6D225AC5ED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0084C73-CA83-40AC-A971-B23E258AA1DD}"/>
              </a:ext>
            </a:extLst>
          </p:cNvPr>
          <p:cNvSpPr txBox="1">
            <a:spLocks/>
          </p:cNvSpPr>
          <p:nvPr/>
        </p:nvSpPr>
        <p:spPr>
          <a:xfrm>
            <a:off x="7622976" y="4048423"/>
            <a:ext cx="2133600" cy="476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i="1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itchFamily="34" charset="0"/>
              </a:defRPr>
            </a:lvl1pPr>
            <a:lvl2pPr marL="268288" indent="-268288" algn="l" defTabSz="914400" rtl="0" eaLnBrk="1" latinLnBrk="0" hangingPunct="1">
              <a:spcBef>
                <a:spcPts val="500"/>
              </a:spcBef>
              <a:buClr>
                <a:srgbClr val="0066A9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536575" indent="-268288" algn="l" defTabSz="914400" rtl="0" eaLnBrk="1" latinLnBrk="0" hangingPunct="1">
              <a:spcBef>
                <a:spcPts val="400"/>
              </a:spcBef>
              <a:buClr>
                <a:srgbClr val="0066A9"/>
              </a:buClr>
              <a:buFont typeface="Wingdings" panose="05000000000000000000" pitchFamily="2" charset="2"/>
              <a:buChar char="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720725" indent="-273050" algn="l" defTabSz="914400" rtl="0" eaLnBrk="1" latinLnBrk="0" hangingPunct="1">
              <a:spcBef>
                <a:spcPts val="4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8FDFA3-F5B0-4BC3-9E09-D644D952F017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grpSp>
        <p:nvGrpSpPr>
          <p:cNvPr id="9" name="Gruppierung 1">
            <a:extLst>
              <a:ext uri="{FF2B5EF4-FFF2-40B4-BE49-F238E27FC236}">
                <a16:creationId xmlns:a16="http://schemas.microsoft.com/office/drawing/2014/main" id="{475020F1-74C9-4C91-AAC3-95FD1981D615}"/>
              </a:ext>
            </a:extLst>
          </p:cNvPr>
          <p:cNvGrpSpPr/>
          <p:nvPr/>
        </p:nvGrpSpPr>
        <p:grpSpPr>
          <a:xfrm>
            <a:off x="317879" y="1116440"/>
            <a:ext cx="7992945" cy="3421066"/>
            <a:chOff x="4992688" y="4651375"/>
            <a:chExt cx="1290637" cy="449263"/>
          </a:xfrm>
        </p:grpSpPr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8EC406A-4111-42A5-B2B8-5ADCB9AF1BA1}"/>
                </a:ext>
              </a:extLst>
            </p:cNvPr>
            <p:cNvSpPr>
              <a:spLocks/>
            </p:cNvSpPr>
            <p:nvPr/>
          </p:nvSpPr>
          <p:spPr bwMode="gray">
            <a:xfrm>
              <a:off x="4992688" y="4651375"/>
              <a:ext cx="500062" cy="228600"/>
            </a:xfrm>
            <a:custGeom>
              <a:avLst/>
              <a:gdLst>
                <a:gd name="T0" fmla="*/ 31 w 302"/>
                <a:gd name="T1" fmla="*/ 209 h 148"/>
                <a:gd name="T2" fmla="*/ 48 w 302"/>
                <a:gd name="T3" fmla="*/ 207 h 148"/>
                <a:gd name="T4" fmla="*/ 70 w 302"/>
                <a:gd name="T5" fmla="*/ 215 h 148"/>
                <a:gd name="T6" fmla="*/ 86 w 302"/>
                <a:gd name="T7" fmla="*/ 229 h 148"/>
                <a:gd name="T8" fmla="*/ 100 w 302"/>
                <a:gd name="T9" fmla="*/ 244 h 148"/>
                <a:gd name="T10" fmla="*/ 138 w 302"/>
                <a:gd name="T11" fmla="*/ 224 h 148"/>
                <a:gd name="T12" fmla="*/ 155 w 302"/>
                <a:gd name="T13" fmla="*/ 207 h 148"/>
                <a:gd name="T14" fmla="*/ 198 w 302"/>
                <a:gd name="T15" fmla="*/ 209 h 148"/>
                <a:gd name="T16" fmla="*/ 217 w 302"/>
                <a:gd name="T17" fmla="*/ 229 h 148"/>
                <a:gd name="T18" fmla="*/ 275 w 302"/>
                <a:gd name="T19" fmla="*/ 220 h 148"/>
                <a:gd name="T20" fmla="*/ 303 w 302"/>
                <a:gd name="T21" fmla="*/ 209 h 148"/>
                <a:gd name="T22" fmla="*/ 392 w 302"/>
                <a:gd name="T23" fmla="*/ 198 h 148"/>
                <a:gd name="T24" fmla="*/ 429 w 302"/>
                <a:gd name="T25" fmla="*/ 184 h 148"/>
                <a:gd name="T26" fmla="*/ 477 w 302"/>
                <a:gd name="T27" fmla="*/ 189 h 148"/>
                <a:gd name="T28" fmla="*/ 486 w 302"/>
                <a:gd name="T29" fmla="*/ 207 h 148"/>
                <a:gd name="T30" fmla="*/ 523 w 302"/>
                <a:gd name="T31" fmla="*/ 215 h 148"/>
                <a:gd name="T32" fmla="*/ 523 w 302"/>
                <a:gd name="T33" fmla="*/ 184 h 148"/>
                <a:gd name="T34" fmla="*/ 516 w 302"/>
                <a:gd name="T35" fmla="*/ 164 h 148"/>
                <a:gd name="T36" fmla="*/ 499 w 302"/>
                <a:gd name="T37" fmla="*/ 106 h 148"/>
                <a:gd name="T38" fmla="*/ 577 w 302"/>
                <a:gd name="T39" fmla="*/ 76 h 148"/>
                <a:gd name="T40" fmla="*/ 593 w 302"/>
                <a:gd name="T41" fmla="*/ 50 h 148"/>
                <a:gd name="T42" fmla="*/ 661 w 302"/>
                <a:gd name="T43" fmla="*/ 47 h 148"/>
                <a:gd name="T44" fmla="*/ 700 w 302"/>
                <a:gd name="T45" fmla="*/ 56 h 148"/>
                <a:gd name="T46" fmla="*/ 770 w 302"/>
                <a:gd name="T47" fmla="*/ 50 h 148"/>
                <a:gd name="T48" fmla="*/ 905 w 302"/>
                <a:gd name="T49" fmla="*/ 21 h 148"/>
                <a:gd name="T50" fmla="*/ 1070 w 302"/>
                <a:gd name="T51" fmla="*/ 26 h 148"/>
                <a:gd name="T52" fmla="*/ 1106 w 302"/>
                <a:gd name="T53" fmla="*/ 47 h 148"/>
                <a:gd name="T54" fmla="*/ 1100 w 302"/>
                <a:gd name="T55" fmla="*/ 91 h 148"/>
                <a:gd name="T56" fmla="*/ 1160 w 302"/>
                <a:gd name="T57" fmla="*/ 143 h 148"/>
                <a:gd name="T58" fmla="*/ 1121 w 302"/>
                <a:gd name="T59" fmla="*/ 189 h 148"/>
                <a:gd name="T60" fmla="*/ 1060 w 302"/>
                <a:gd name="T61" fmla="*/ 184 h 148"/>
                <a:gd name="T62" fmla="*/ 1023 w 302"/>
                <a:gd name="T63" fmla="*/ 195 h 148"/>
                <a:gd name="T64" fmla="*/ 1060 w 302"/>
                <a:gd name="T65" fmla="*/ 209 h 148"/>
                <a:gd name="T66" fmla="*/ 1028 w 302"/>
                <a:gd name="T67" fmla="*/ 229 h 148"/>
                <a:gd name="T68" fmla="*/ 1038 w 302"/>
                <a:gd name="T69" fmla="*/ 267 h 148"/>
                <a:gd name="T70" fmla="*/ 1008 w 302"/>
                <a:gd name="T71" fmla="*/ 306 h 148"/>
                <a:gd name="T72" fmla="*/ 964 w 302"/>
                <a:gd name="T73" fmla="*/ 334 h 148"/>
                <a:gd name="T74" fmla="*/ 884 w 302"/>
                <a:gd name="T75" fmla="*/ 347 h 148"/>
                <a:gd name="T76" fmla="*/ 792 w 302"/>
                <a:gd name="T77" fmla="*/ 347 h 148"/>
                <a:gd name="T78" fmla="*/ 732 w 302"/>
                <a:gd name="T79" fmla="*/ 366 h 148"/>
                <a:gd name="T80" fmla="*/ 675 w 302"/>
                <a:gd name="T81" fmla="*/ 362 h 148"/>
                <a:gd name="T82" fmla="*/ 577 w 302"/>
                <a:gd name="T83" fmla="*/ 351 h 148"/>
                <a:gd name="T84" fmla="*/ 429 w 302"/>
                <a:gd name="T85" fmla="*/ 332 h 148"/>
                <a:gd name="T86" fmla="*/ 382 w 302"/>
                <a:gd name="T87" fmla="*/ 297 h 148"/>
                <a:gd name="T88" fmla="*/ 332 w 302"/>
                <a:gd name="T89" fmla="*/ 290 h 148"/>
                <a:gd name="T90" fmla="*/ 275 w 302"/>
                <a:gd name="T91" fmla="*/ 290 h 148"/>
                <a:gd name="T92" fmla="*/ 244 w 302"/>
                <a:gd name="T93" fmla="*/ 290 h 148"/>
                <a:gd name="T94" fmla="*/ 185 w 302"/>
                <a:gd name="T95" fmla="*/ 316 h 148"/>
                <a:gd name="T96" fmla="*/ 138 w 302"/>
                <a:gd name="T97" fmla="*/ 290 h 148"/>
                <a:gd name="T98" fmla="*/ 94 w 302"/>
                <a:gd name="T99" fmla="*/ 306 h 148"/>
                <a:gd name="T100" fmla="*/ 56 w 302"/>
                <a:gd name="T101" fmla="*/ 283 h 148"/>
                <a:gd name="T102" fmla="*/ 16 w 302"/>
                <a:gd name="T103" fmla="*/ 267 h 148"/>
                <a:gd name="T104" fmla="*/ 16 w 302"/>
                <a:gd name="T105" fmla="*/ 229 h 148"/>
                <a:gd name="T106" fmla="*/ 10 w 302"/>
                <a:gd name="T107" fmla="*/ 207 h 1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2"/>
                <a:gd name="T163" fmla="*/ 0 h 148"/>
                <a:gd name="T164" fmla="*/ 302 w 302"/>
                <a:gd name="T165" fmla="*/ 148 h 1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2" h="148">
                  <a:moveTo>
                    <a:pt x="2" y="80"/>
                  </a:moveTo>
                  <a:lnTo>
                    <a:pt x="8" y="82"/>
                  </a:lnTo>
                  <a:lnTo>
                    <a:pt x="12" y="78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8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8" y="96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40" y="80"/>
                  </a:lnTo>
                  <a:lnTo>
                    <a:pt x="44" y="80"/>
                  </a:lnTo>
                  <a:lnTo>
                    <a:pt x="52" y="82"/>
                  </a:lnTo>
                  <a:lnTo>
                    <a:pt x="54" y="86"/>
                  </a:lnTo>
                  <a:lnTo>
                    <a:pt x="56" y="90"/>
                  </a:lnTo>
                  <a:lnTo>
                    <a:pt x="66" y="90"/>
                  </a:lnTo>
                  <a:lnTo>
                    <a:pt x="72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80" y="78"/>
                  </a:lnTo>
                  <a:lnTo>
                    <a:pt x="102" y="78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14" y="76"/>
                  </a:lnTo>
                  <a:lnTo>
                    <a:pt x="124" y="74"/>
                  </a:lnTo>
                  <a:lnTo>
                    <a:pt x="128" y="76"/>
                  </a:lnTo>
                  <a:lnTo>
                    <a:pt x="126" y="80"/>
                  </a:lnTo>
                  <a:lnTo>
                    <a:pt x="134" y="86"/>
                  </a:lnTo>
                  <a:lnTo>
                    <a:pt x="136" y="84"/>
                  </a:lnTo>
                  <a:lnTo>
                    <a:pt x="136" y="76"/>
                  </a:lnTo>
                  <a:lnTo>
                    <a:pt x="136" y="72"/>
                  </a:lnTo>
                  <a:lnTo>
                    <a:pt x="130" y="70"/>
                  </a:lnTo>
                  <a:lnTo>
                    <a:pt x="134" y="64"/>
                  </a:lnTo>
                  <a:lnTo>
                    <a:pt x="124" y="48"/>
                  </a:lnTo>
                  <a:lnTo>
                    <a:pt x="130" y="42"/>
                  </a:lnTo>
                  <a:lnTo>
                    <a:pt x="148" y="34"/>
                  </a:lnTo>
                  <a:lnTo>
                    <a:pt x="150" y="30"/>
                  </a:lnTo>
                  <a:lnTo>
                    <a:pt x="150" y="22"/>
                  </a:lnTo>
                  <a:lnTo>
                    <a:pt x="154" y="20"/>
                  </a:lnTo>
                  <a:lnTo>
                    <a:pt x="160" y="26"/>
                  </a:lnTo>
                  <a:lnTo>
                    <a:pt x="172" y="18"/>
                  </a:lnTo>
                  <a:lnTo>
                    <a:pt x="174" y="18"/>
                  </a:lnTo>
                  <a:lnTo>
                    <a:pt x="182" y="22"/>
                  </a:lnTo>
                  <a:lnTo>
                    <a:pt x="190" y="24"/>
                  </a:lnTo>
                  <a:lnTo>
                    <a:pt x="200" y="20"/>
                  </a:lnTo>
                  <a:lnTo>
                    <a:pt x="212" y="0"/>
                  </a:lnTo>
                  <a:lnTo>
                    <a:pt x="236" y="8"/>
                  </a:lnTo>
                  <a:lnTo>
                    <a:pt x="254" y="14"/>
                  </a:lnTo>
                  <a:lnTo>
                    <a:pt x="278" y="10"/>
                  </a:lnTo>
                  <a:lnTo>
                    <a:pt x="286" y="16"/>
                  </a:lnTo>
                  <a:lnTo>
                    <a:pt x="288" y="18"/>
                  </a:lnTo>
                  <a:lnTo>
                    <a:pt x="288" y="20"/>
                  </a:lnTo>
                  <a:lnTo>
                    <a:pt x="286" y="36"/>
                  </a:lnTo>
                  <a:lnTo>
                    <a:pt x="290" y="42"/>
                  </a:lnTo>
                  <a:lnTo>
                    <a:pt x="302" y="56"/>
                  </a:lnTo>
                  <a:lnTo>
                    <a:pt x="292" y="64"/>
                  </a:lnTo>
                  <a:lnTo>
                    <a:pt x="292" y="74"/>
                  </a:lnTo>
                  <a:lnTo>
                    <a:pt x="280" y="74"/>
                  </a:lnTo>
                  <a:lnTo>
                    <a:pt x="276" y="72"/>
                  </a:lnTo>
                  <a:lnTo>
                    <a:pt x="270" y="72"/>
                  </a:lnTo>
                  <a:lnTo>
                    <a:pt x="266" y="76"/>
                  </a:lnTo>
                  <a:lnTo>
                    <a:pt x="274" y="78"/>
                  </a:lnTo>
                  <a:lnTo>
                    <a:pt x="276" y="82"/>
                  </a:lnTo>
                  <a:lnTo>
                    <a:pt x="274" y="88"/>
                  </a:lnTo>
                  <a:lnTo>
                    <a:pt x="268" y="90"/>
                  </a:lnTo>
                  <a:lnTo>
                    <a:pt x="266" y="100"/>
                  </a:lnTo>
                  <a:lnTo>
                    <a:pt x="270" y="104"/>
                  </a:lnTo>
                  <a:lnTo>
                    <a:pt x="268" y="112"/>
                  </a:lnTo>
                  <a:lnTo>
                    <a:pt x="262" y="120"/>
                  </a:lnTo>
                  <a:lnTo>
                    <a:pt x="250" y="124"/>
                  </a:lnTo>
                  <a:lnTo>
                    <a:pt x="250" y="132"/>
                  </a:lnTo>
                  <a:lnTo>
                    <a:pt x="236" y="130"/>
                  </a:lnTo>
                  <a:lnTo>
                    <a:pt x="230" y="136"/>
                  </a:lnTo>
                  <a:lnTo>
                    <a:pt x="216" y="132"/>
                  </a:lnTo>
                  <a:lnTo>
                    <a:pt x="206" y="136"/>
                  </a:lnTo>
                  <a:lnTo>
                    <a:pt x="194" y="148"/>
                  </a:lnTo>
                  <a:lnTo>
                    <a:pt x="190" y="144"/>
                  </a:lnTo>
                  <a:lnTo>
                    <a:pt x="180" y="144"/>
                  </a:lnTo>
                  <a:lnTo>
                    <a:pt x="176" y="142"/>
                  </a:lnTo>
                  <a:lnTo>
                    <a:pt x="158" y="140"/>
                  </a:lnTo>
                  <a:lnTo>
                    <a:pt x="150" y="138"/>
                  </a:lnTo>
                  <a:lnTo>
                    <a:pt x="134" y="136"/>
                  </a:lnTo>
                  <a:lnTo>
                    <a:pt x="112" y="130"/>
                  </a:lnTo>
                  <a:lnTo>
                    <a:pt x="106" y="120"/>
                  </a:lnTo>
                  <a:lnTo>
                    <a:pt x="100" y="116"/>
                  </a:lnTo>
                  <a:lnTo>
                    <a:pt x="100" y="108"/>
                  </a:lnTo>
                  <a:lnTo>
                    <a:pt x="86" y="114"/>
                  </a:lnTo>
                  <a:lnTo>
                    <a:pt x="80" y="110"/>
                  </a:lnTo>
                  <a:lnTo>
                    <a:pt x="72" y="114"/>
                  </a:lnTo>
                  <a:lnTo>
                    <a:pt x="70" y="112"/>
                  </a:lnTo>
                  <a:lnTo>
                    <a:pt x="64" y="114"/>
                  </a:lnTo>
                  <a:lnTo>
                    <a:pt x="58" y="124"/>
                  </a:lnTo>
                  <a:lnTo>
                    <a:pt x="48" y="124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4" y="112"/>
                  </a:lnTo>
                  <a:lnTo>
                    <a:pt x="24" y="120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2" y="108"/>
                  </a:lnTo>
                  <a:lnTo>
                    <a:pt x="4" y="104"/>
                  </a:lnTo>
                  <a:lnTo>
                    <a:pt x="0" y="96"/>
                  </a:lnTo>
                  <a:lnTo>
                    <a:pt x="4" y="90"/>
                  </a:lnTo>
                  <a:lnTo>
                    <a:pt x="2" y="8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266DA8F3-C20B-4E84-B32D-EA228B48E0DF}"/>
                </a:ext>
              </a:extLst>
            </p:cNvPr>
            <p:cNvSpPr>
              <a:spLocks/>
            </p:cNvSpPr>
            <p:nvPr/>
          </p:nvSpPr>
          <p:spPr bwMode="gray">
            <a:xfrm>
              <a:off x="5424488" y="4686300"/>
              <a:ext cx="433387" cy="247650"/>
            </a:xfrm>
            <a:custGeom>
              <a:avLst/>
              <a:gdLst>
                <a:gd name="T0" fmla="*/ 387 w 260"/>
                <a:gd name="T1" fmla="*/ 388 h 160"/>
                <a:gd name="T2" fmla="*/ 350 w 260"/>
                <a:gd name="T3" fmla="*/ 403 h 160"/>
                <a:gd name="T4" fmla="*/ 318 w 260"/>
                <a:gd name="T5" fmla="*/ 403 h 160"/>
                <a:gd name="T6" fmla="*/ 270 w 260"/>
                <a:gd name="T7" fmla="*/ 408 h 160"/>
                <a:gd name="T8" fmla="*/ 231 w 260"/>
                <a:gd name="T9" fmla="*/ 403 h 160"/>
                <a:gd name="T10" fmla="*/ 157 w 260"/>
                <a:gd name="T11" fmla="*/ 358 h 160"/>
                <a:gd name="T12" fmla="*/ 57 w 260"/>
                <a:gd name="T13" fmla="*/ 321 h 160"/>
                <a:gd name="T14" fmla="*/ 39 w 260"/>
                <a:gd name="T15" fmla="*/ 306 h 160"/>
                <a:gd name="T16" fmla="*/ 16 w 260"/>
                <a:gd name="T17" fmla="*/ 285 h 160"/>
                <a:gd name="T18" fmla="*/ 0 w 260"/>
                <a:gd name="T19" fmla="*/ 250 h 160"/>
                <a:gd name="T20" fmla="*/ 25 w 260"/>
                <a:gd name="T21" fmla="*/ 229 h 160"/>
                <a:gd name="T22" fmla="*/ 31 w 260"/>
                <a:gd name="T23" fmla="*/ 209 h 160"/>
                <a:gd name="T24" fmla="*/ 16 w 260"/>
                <a:gd name="T25" fmla="*/ 198 h 160"/>
                <a:gd name="T26" fmla="*/ 25 w 260"/>
                <a:gd name="T27" fmla="*/ 172 h 160"/>
                <a:gd name="T28" fmla="*/ 48 w 260"/>
                <a:gd name="T29" fmla="*/ 168 h 160"/>
                <a:gd name="T30" fmla="*/ 57 w 260"/>
                <a:gd name="T31" fmla="*/ 153 h 160"/>
                <a:gd name="T32" fmla="*/ 48 w 260"/>
                <a:gd name="T33" fmla="*/ 143 h 160"/>
                <a:gd name="T34" fmla="*/ 16 w 260"/>
                <a:gd name="T35" fmla="*/ 138 h 160"/>
                <a:gd name="T36" fmla="*/ 31 w 260"/>
                <a:gd name="T37" fmla="*/ 126 h 160"/>
                <a:gd name="T38" fmla="*/ 57 w 260"/>
                <a:gd name="T39" fmla="*/ 126 h 160"/>
                <a:gd name="T40" fmla="*/ 72 w 260"/>
                <a:gd name="T41" fmla="*/ 132 h 160"/>
                <a:gd name="T42" fmla="*/ 118 w 260"/>
                <a:gd name="T43" fmla="*/ 132 h 160"/>
                <a:gd name="T44" fmla="*/ 118 w 260"/>
                <a:gd name="T45" fmla="*/ 106 h 160"/>
                <a:gd name="T46" fmla="*/ 157 w 260"/>
                <a:gd name="T47" fmla="*/ 88 h 160"/>
                <a:gd name="T48" fmla="*/ 172 w 260"/>
                <a:gd name="T49" fmla="*/ 76 h 160"/>
                <a:gd name="T50" fmla="*/ 206 w 260"/>
                <a:gd name="T51" fmla="*/ 88 h 160"/>
                <a:gd name="T52" fmla="*/ 245 w 260"/>
                <a:gd name="T53" fmla="*/ 103 h 160"/>
                <a:gd name="T54" fmla="*/ 278 w 260"/>
                <a:gd name="T55" fmla="*/ 103 h 160"/>
                <a:gd name="T56" fmla="*/ 387 w 260"/>
                <a:gd name="T57" fmla="*/ 106 h 160"/>
                <a:gd name="T58" fmla="*/ 415 w 260"/>
                <a:gd name="T59" fmla="*/ 65 h 160"/>
                <a:gd name="T60" fmla="*/ 428 w 260"/>
                <a:gd name="T61" fmla="*/ 65 h 160"/>
                <a:gd name="T62" fmla="*/ 479 w 260"/>
                <a:gd name="T63" fmla="*/ 56 h 160"/>
                <a:gd name="T64" fmla="*/ 516 w 260"/>
                <a:gd name="T65" fmla="*/ 56 h 160"/>
                <a:gd name="T66" fmla="*/ 553 w 260"/>
                <a:gd name="T67" fmla="*/ 56 h 160"/>
                <a:gd name="T68" fmla="*/ 585 w 260"/>
                <a:gd name="T69" fmla="*/ 56 h 160"/>
                <a:gd name="T70" fmla="*/ 658 w 260"/>
                <a:gd name="T71" fmla="*/ 2 h 160"/>
                <a:gd name="T72" fmla="*/ 706 w 260"/>
                <a:gd name="T73" fmla="*/ 0 h 160"/>
                <a:gd name="T74" fmla="*/ 779 w 260"/>
                <a:gd name="T75" fmla="*/ 0 h 160"/>
                <a:gd name="T76" fmla="*/ 816 w 260"/>
                <a:gd name="T77" fmla="*/ 21 h 160"/>
                <a:gd name="T78" fmla="*/ 841 w 260"/>
                <a:gd name="T79" fmla="*/ 30 h 160"/>
                <a:gd name="T80" fmla="*/ 888 w 260"/>
                <a:gd name="T81" fmla="*/ 26 h 160"/>
                <a:gd name="T82" fmla="*/ 894 w 260"/>
                <a:gd name="T83" fmla="*/ 26 h 160"/>
                <a:gd name="T84" fmla="*/ 941 w 260"/>
                <a:gd name="T85" fmla="*/ 47 h 160"/>
                <a:gd name="T86" fmla="*/ 981 w 260"/>
                <a:gd name="T87" fmla="*/ 63 h 160"/>
                <a:gd name="T88" fmla="*/ 1028 w 260"/>
                <a:gd name="T89" fmla="*/ 88 h 160"/>
                <a:gd name="T90" fmla="*/ 999 w 260"/>
                <a:gd name="T91" fmla="*/ 106 h 160"/>
                <a:gd name="T92" fmla="*/ 919 w 260"/>
                <a:gd name="T93" fmla="*/ 122 h 160"/>
                <a:gd name="T94" fmla="*/ 878 w 260"/>
                <a:gd name="T95" fmla="*/ 153 h 160"/>
                <a:gd name="T96" fmla="*/ 816 w 260"/>
                <a:gd name="T97" fmla="*/ 244 h 160"/>
                <a:gd name="T98" fmla="*/ 767 w 260"/>
                <a:gd name="T99" fmla="*/ 300 h 160"/>
                <a:gd name="T100" fmla="*/ 719 w 260"/>
                <a:gd name="T101" fmla="*/ 334 h 160"/>
                <a:gd name="T102" fmla="*/ 696 w 260"/>
                <a:gd name="T103" fmla="*/ 347 h 160"/>
                <a:gd name="T104" fmla="*/ 643 w 260"/>
                <a:gd name="T105" fmla="*/ 347 h 160"/>
                <a:gd name="T106" fmla="*/ 625 w 260"/>
                <a:gd name="T107" fmla="*/ 358 h 160"/>
                <a:gd name="T108" fmla="*/ 610 w 260"/>
                <a:gd name="T109" fmla="*/ 358 h 160"/>
                <a:gd name="T110" fmla="*/ 553 w 260"/>
                <a:gd name="T111" fmla="*/ 351 h 160"/>
                <a:gd name="T112" fmla="*/ 492 w 260"/>
                <a:gd name="T113" fmla="*/ 358 h 160"/>
                <a:gd name="T114" fmla="*/ 387 w 260"/>
                <a:gd name="T115" fmla="*/ 388 h 160"/>
                <a:gd name="T116" fmla="*/ 387 w 260"/>
                <a:gd name="T117" fmla="*/ 388 h 16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0"/>
                <a:gd name="T178" fmla="*/ 0 h 160"/>
                <a:gd name="T179" fmla="*/ 260 w 260"/>
                <a:gd name="T180" fmla="*/ 160 h 16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0" h="160">
                  <a:moveTo>
                    <a:pt x="98" y="152"/>
                  </a:moveTo>
                  <a:lnTo>
                    <a:pt x="88" y="158"/>
                  </a:lnTo>
                  <a:lnTo>
                    <a:pt x="80" y="158"/>
                  </a:lnTo>
                  <a:lnTo>
                    <a:pt x="68" y="160"/>
                  </a:lnTo>
                  <a:lnTo>
                    <a:pt x="58" y="158"/>
                  </a:lnTo>
                  <a:lnTo>
                    <a:pt x="40" y="140"/>
                  </a:lnTo>
                  <a:lnTo>
                    <a:pt x="14" y="126"/>
                  </a:lnTo>
                  <a:lnTo>
                    <a:pt x="10" y="120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6" y="90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4" y="54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30" y="52"/>
                  </a:lnTo>
                  <a:lnTo>
                    <a:pt x="30" y="42"/>
                  </a:lnTo>
                  <a:lnTo>
                    <a:pt x="40" y="34"/>
                  </a:lnTo>
                  <a:lnTo>
                    <a:pt x="44" y="30"/>
                  </a:lnTo>
                  <a:lnTo>
                    <a:pt x="52" y="34"/>
                  </a:lnTo>
                  <a:lnTo>
                    <a:pt x="62" y="40"/>
                  </a:lnTo>
                  <a:lnTo>
                    <a:pt x="70" y="40"/>
                  </a:lnTo>
                  <a:lnTo>
                    <a:pt x="98" y="42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22" y="22"/>
                  </a:lnTo>
                  <a:lnTo>
                    <a:pt x="130" y="22"/>
                  </a:lnTo>
                  <a:lnTo>
                    <a:pt x="140" y="22"/>
                  </a:lnTo>
                  <a:lnTo>
                    <a:pt x="148" y="22"/>
                  </a:lnTo>
                  <a:lnTo>
                    <a:pt x="166" y="2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206" y="8"/>
                  </a:lnTo>
                  <a:lnTo>
                    <a:pt x="212" y="12"/>
                  </a:lnTo>
                  <a:lnTo>
                    <a:pt x="224" y="10"/>
                  </a:lnTo>
                  <a:lnTo>
                    <a:pt x="226" y="10"/>
                  </a:lnTo>
                  <a:lnTo>
                    <a:pt x="238" y="18"/>
                  </a:lnTo>
                  <a:lnTo>
                    <a:pt x="248" y="24"/>
                  </a:lnTo>
                  <a:lnTo>
                    <a:pt x="260" y="34"/>
                  </a:lnTo>
                  <a:lnTo>
                    <a:pt x="252" y="42"/>
                  </a:lnTo>
                  <a:lnTo>
                    <a:pt x="232" y="48"/>
                  </a:lnTo>
                  <a:lnTo>
                    <a:pt x="222" y="60"/>
                  </a:lnTo>
                  <a:lnTo>
                    <a:pt x="206" y="96"/>
                  </a:lnTo>
                  <a:lnTo>
                    <a:pt x="194" y="118"/>
                  </a:lnTo>
                  <a:lnTo>
                    <a:pt x="182" y="132"/>
                  </a:lnTo>
                  <a:lnTo>
                    <a:pt x="176" y="136"/>
                  </a:lnTo>
                  <a:lnTo>
                    <a:pt x="162" y="136"/>
                  </a:lnTo>
                  <a:lnTo>
                    <a:pt x="158" y="140"/>
                  </a:lnTo>
                  <a:lnTo>
                    <a:pt x="154" y="140"/>
                  </a:lnTo>
                  <a:lnTo>
                    <a:pt x="140" y="138"/>
                  </a:lnTo>
                  <a:lnTo>
                    <a:pt x="124" y="140"/>
                  </a:lnTo>
                  <a:lnTo>
                    <a:pt x="98" y="15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D76C5BC5-E64A-4A77-BCFB-9A3D4825433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250" y="4713288"/>
              <a:ext cx="600075" cy="387350"/>
            </a:xfrm>
            <a:custGeom>
              <a:avLst/>
              <a:gdLst>
                <a:gd name="T0" fmla="*/ 16 w 362"/>
                <a:gd name="T1" fmla="*/ 318 h 250"/>
                <a:gd name="T2" fmla="*/ 86 w 362"/>
                <a:gd name="T3" fmla="*/ 306 h 250"/>
                <a:gd name="T4" fmla="*/ 155 w 362"/>
                <a:gd name="T5" fmla="*/ 260 h 250"/>
                <a:gd name="T6" fmla="*/ 260 w 362"/>
                <a:gd name="T7" fmla="*/ 109 h 250"/>
                <a:gd name="T8" fmla="*/ 379 w 362"/>
                <a:gd name="T9" fmla="*/ 63 h 250"/>
                <a:gd name="T10" fmla="*/ 413 w 362"/>
                <a:gd name="T11" fmla="*/ 35 h 250"/>
                <a:gd name="T12" fmla="*/ 486 w 362"/>
                <a:gd name="T13" fmla="*/ 35 h 250"/>
                <a:gd name="T14" fmla="*/ 623 w 362"/>
                <a:gd name="T15" fmla="*/ 53 h 250"/>
                <a:gd name="T16" fmla="*/ 646 w 362"/>
                <a:gd name="T17" fmla="*/ 66 h 250"/>
                <a:gd name="T18" fmla="*/ 673 w 362"/>
                <a:gd name="T19" fmla="*/ 77 h 250"/>
                <a:gd name="T20" fmla="*/ 716 w 362"/>
                <a:gd name="T21" fmla="*/ 66 h 250"/>
                <a:gd name="T22" fmla="*/ 858 w 362"/>
                <a:gd name="T23" fmla="*/ 41 h 250"/>
                <a:gd name="T24" fmla="*/ 890 w 362"/>
                <a:gd name="T25" fmla="*/ 2 h 250"/>
                <a:gd name="T26" fmla="*/ 945 w 362"/>
                <a:gd name="T27" fmla="*/ 0 h 250"/>
                <a:gd name="T28" fmla="*/ 1036 w 362"/>
                <a:gd name="T29" fmla="*/ 93 h 250"/>
                <a:gd name="T30" fmla="*/ 1151 w 362"/>
                <a:gd name="T31" fmla="*/ 185 h 250"/>
                <a:gd name="T32" fmla="*/ 1169 w 362"/>
                <a:gd name="T33" fmla="*/ 265 h 250"/>
                <a:gd name="T34" fmla="*/ 1160 w 362"/>
                <a:gd name="T35" fmla="*/ 368 h 250"/>
                <a:gd name="T36" fmla="*/ 1145 w 362"/>
                <a:gd name="T37" fmla="*/ 388 h 250"/>
                <a:gd name="T38" fmla="*/ 1169 w 362"/>
                <a:gd name="T39" fmla="*/ 409 h 250"/>
                <a:gd name="T40" fmla="*/ 1175 w 362"/>
                <a:gd name="T41" fmla="*/ 409 h 250"/>
                <a:gd name="T42" fmla="*/ 1210 w 362"/>
                <a:gd name="T43" fmla="*/ 437 h 250"/>
                <a:gd name="T44" fmla="*/ 1253 w 362"/>
                <a:gd name="T45" fmla="*/ 424 h 250"/>
                <a:gd name="T46" fmla="*/ 1328 w 362"/>
                <a:gd name="T47" fmla="*/ 409 h 250"/>
                <a:gd name="T48" fmla="*/ 1382 w 362"/>
                <a:gd name="T49" fmla="*/ 421 h 250"/>
                <a:gd name="T50" fmla="*/ 1365 w 362"/>
                <a:gd name="T51" fmla="*/ 465 h 250"/>
                <a:gd name="T52" fmla="*/ 1319 w 362"/>
                <a:gd name="T53" fmla="*/ 493 h 250"/>
                <a:gd name="T54" fmla="*/ 1271 w 362"/>
                <a:gd name="T55" fmla="*/ 509 h 250"/>
                <a:gd name="T56" fmla="*/ 1221 w 362"/>
                <a:gd name="T57" fmla="*/ 586 h 250"/>
                <a:gd name="T58" fmla="*/ 1210 w 362"/>
                <a:gd name="T59" fmla="*/ 647 h 250"/>
                <a:gd name="T60" fmla="*/ 1074 w 362"/>
                <a:gd name="T61" fmla="*/ 621 h 250"/>
                <a:gd name="T62" fmla="*/ 1022 w 362"/>
                <a:gd name="T63" fmla="*/ 606 h 250"/>
                <a:gd name="T64" fmla="*/ 945 w 362"/>
                <a:gd name="T65" fmla="*/ 581 h 250"/>
                <a:gd name="T66" fmla="*/ 778 w 362"/>
                <a:gd name="T67" fmla="*/ 645 h 250"/>
                <a:gd name="T68" fmla="*/ 661 w 362"/>
                <a:gd name="T69" fmla="*/ 621 h 250"/>
                <a:gd name="T70" fmla="*/ 593 w 362"/>
                <a:gd name="T71" fmla="*/ 638 h 250"/>
                <a:gd name="T72" fmla="*/ 491 w 362"/>
                <a:gd name="T73" fmla="*/ 616 h 250"/>
                <a:gd name="T74" fmla="*/ 407 w 362"/>
                <a:gd name="T75" fmla="*/ 628 h 250"/>
                <a:gd name="T76" fmla="*/ 392 w 362"/>
                <a:gd name="T77" fmla="*/ 616 h 250"/>
                <a:gd name="T78" fmla="*/ 382 w 362"/>
                <a:gd name="T79" fmla="*/ 591 h 250"/>
                <a:gd name="T80" fmla="*/ 322 w 362"/>
                <a:gd name="T81" fmla="*/ 564 h 250"/>
                <a:gd name="T82" fmla="*/ 338 w 362"/>
                <a:gd name="T83" fmla="*/ 533 h 250"/>
                <a:gd name="T84" fmla="*/ 353 w 362"/>
                <a:gd name="T85" fmla="*/ 527 h 250"/>
                <a:gd name="T86" fmla="*/ 303 w 362"/>
                <a:gd name="T87" fmla="*/ 517 h 250"/>
                <a:gd name="T88" fmla="*/ 275 w 362"/>
                <a:gd name="T89" fmla="*/ 544 h 250"/>
                <a:gd name="T90" fmla="*/ 232 w 362"/>
                <a:gd name="T91" fmla="*/ 517 h 250"/>
                <a:gd name="T92" fmla="*/ 194 w 362"/>
                <a:gd name="T93" fmla="*/ 503 h 250"/>
                <a:gd name="T94" fmla="*/ 163 w 362"/>
                <a:gd name="T95" fmla="*/ 503 h 250"/>
                <a:gd name="T96" fmla="*/ 169 w 362"/>
                <a:gd name="T97" fmla="*/ 486 h 250"/>
                <a:gd name="T98" fmla="*/ 169 w 362"/>
                <a:gd name="T99" fmla="*/ 478 h 250"/>
                <a:gd name="T100" fmla="*/ 169 w 362"/>
                <a:gd name="T101" fmla="*/ 462 h 250"/>
                <a:gd name="T102" fmla="*/ 179 w 362"/>
                <a:gd name="T103" fmla="*/ 448 h 250"/>
                <a:gd name="T104" fmla="*/ 118 w 362"/>
                <a:gd name="T105" fmla="*/ 431 h 250"/>
                <a:gd name="T106" fmla="*/ 76 w 362"/>
                <a:gd name="T107" fmla="*/ 394 h 250"/>
                <a:gd name="T108" fmla="*/ 70 w 362"/>
                <a:gd name="T109" fmla="*/ 362 h 250"/>
                <a:gd name="T110" fmla="*/ 48 w 362"/>
                <a:gd name="T111" fmla="*/ 348 h 250"/>
                <a:gd name="T112" fmla="*/ 0 w 362"/>
                <a:gd name="T113" fmla="*/ 318 h 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2"/>
                <a:gd name="T172" fmla="*/ 0 h 250"/>
                <a:gd name="T173" fmla="*/ 362 w 362"/>
                <a:gd name="T174" fmla="*/ 250 h 2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2" h="250">
                  <a:moveTo>
                    <a:pt x="0" y="122"/>
                  </a:moveTo>
                  <a:lnTo>
                    <a:pt x="4" y="122"/>
                  </a:lnTo>
                  <a:lnTo>
                    <a:pt x="8" y="118"/>
                  </a:lnTo>
                  <a:lnTo>
                    <a:pt x="22" y="118"/>
                  </a:lnTo>
                  <a:lnTo>
                    <a:pt x="28" y="114"/>
                  </a:lnTo>
                  <a:lnTo>
                    <a:pt x="40" y="100"/>
                  </a:lnTo>
                  <a:lnTo>
                    <a:pt x="52" y="78"/>
                  </a:lnTo>
                  <a:lnTo>
                    <a:pt x="68" y="42"/>
                  </a:lnTo>
                  <a:lnTo>
                    <a:pt x="78" y="30"/>
                  </a:lnTo>
                  <a:lnTo>
                    <a:pt x="98" y="24"/>
                  </a:lnTo>
                  <a:lnTo>
                    <a:pt x="106" y="16"/>
                  </a:lnTo>
                  <a:lnTo>
                    <a:pt x="108" y="14"/>
                  </a:lnTo>
                  <a:lnTo>
                    <a:pt x="120" y="16"/>
                  </a:lnTo>
                  <a:lnTo>
                    <a:pt x="126" y="14"/>
                  </a:lnTo>
                  <a:lnTo>
                    <a:pt x="142" y="18"/>
                  </a:lnTo>
                  <a:lnTo>
                    <a:pt x="162" y="20"/>
                  </a:lnTo>
                  <a:lnTo>
                    <a:pt x="168" y="18"/>
                  </a:lnTo>
                  <a:lnTo>
                    <a:pt x="168" y="26"/>
                  </a:lnTo>
                  <a:lnTo>
                    <a:pt x="174" y="26"/>
                  </a:lnTo>
                  <a:lnTo>
                    <a:pt x="176" y="30"/>
                  </a:lnTo>
                  <a:lnTo>
                    <a:pt x="182" y="30"/>
                  </a:lnTo>
                  <a:lnTo>
                    <a:pt x="186" y="26"/>
                  </a:lnTo>
                  <a:lnTo>
                    <a:pt x="190" y="20"/>
                  </a:lnTo>
                  <a:lnTo>
                    <a:pt x="224" y="16"/>
                  </a:lnTo>
                  <a:lnTo>
                    <a:pt x="230" y="12"/>
                  </a:lnTo>
                  <a:lnTo>
                    <a:pt x="232" y="2"/>
                  </a:lnTo>
                  <a:lnTo>
                    <a:pt x="242" y="2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70" y="36"/>
                  </a:lnTo>
                  <a:lnTo>
                    <a:pt x="288" y="64"/>
                  </a:lnTo>
                  <a:lnTo>
                    <a:pt x="300" y="72"/>
                  </a:lnTo>
                  <a:lnTo>
                    <a:pt x="306" y="92"/>
                  </a:lnTo>
                  <a:lnTo>
                    <a:pt x="304" y="102"/>
                  </a:lnTo>
                  <a:lnTo>
                    <a:pt x="300" y="128"/>
                  </a:lnTo>
                  <a:lnTo>
                    <a:pt x="302" y="142"/>
                  </a:lnTo>
                  <a:lnTo>
                    <a:pt x="302" y="148"/>
                  </a:lnTo>
                  <a:lnTo>
                    <a:pt x="298" y="150"/>
                  </a:lnTo>
                  <a:lnTo>
                    <a:pt x="302" y="152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8" y="164"/>
                  </a:lnTo>
                  <a:lnTo>
                    <a:pt x="316" y="168"/>
                  </a:lnTo>
                  <a:lnTo>
                    <a:pt x="326" y="170"/>
                  </a:lnTo>
                  <a:lnTo>
                    <a:pt x="326" y="164"/>
                  </a:lnTo>
                  <a:lnTo>
                    <a:pt x="334" y="164"/>
                  </a:lnTo>
                  <a:lnTo>
                    <a:pt x="346" y="158"/>
                  </a:lnTo>
                  <a:lnTo>
                    <a:pt x="358" y="160"/>
                  </a:lnTo>
                  <a:lnTo>
                    <a:pt x="360" y="162"/>
                  </a:lnTo>
                  <a:lnTo>
                    <a:pt x="362" y="170"/>
                  </a:lnTo>
                  <a:lnTo>
                    <a:pt x="356" y="180"/>
                  </a:lnTo>
                  <a:lnTo>
                    <a:pt x="352" y="188"/>
                  </a:lnTo>
                  <a:lnTo>
                    <a:pt x="344" y="190"/>
                  </a:lnTo>
                  <a:lnTo>
                    <a:pt x="338" y="190"/>
                  </a:lnTo>
                  <a:lnTo>
                    <a:pt x="332" y="196"/>
                  </a:lnTo>
                  <a:lnTo>
                    <a:pt x="322" y="210"/>
                  </a:lnTo>
                  <a:lnTo>
                    <a:pt x="318" y="22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04" y="248"/>
                  </a:lnTo>
                  <a:lnTo>
                    <a:pt x="280" y="240"/>
                  </a:lnTo>
                  <a:lnTo>
                    <a:pt x="272" y="234"/>
                  </a:lnTo>
                  <a:lnTo>
                    <a:pt x="266" y="234"/>
                  </a:lnTo>
                  <a:lnTo>
                    <a:pt x="256" y="224"/>
                  </a:lnTo>
                  <a:lnTo>
                    <a:pt x="246" y="224"/>
                  </a:lnTo>
                  <a:lnTo>
                    <a:pt x="234" y="230"/>
                  </a:lnTo>
                  <a:lnTo>
                    <a:pt x="202" y="248"/>
                  </a:lnTo>
                  <a:lnTo>
                    <a:pt x="196" y="248"/>
                  </a:lnTo>
                  <a:lnTo>
                    <a:pt x="172" y="240"/>
                  </a:lnTo>
                  <a:lnTo>
                    <a:pt x="166" y="240"/>
                  </a:lnTo>
                  <a:lnTo>
                    <a:pt x="154" y="246"/>
                  </a:lnTo>
                  <a:lnTo>
                    <a:pt x="148" y="248"/>
                  </a:lnTo>
                  <a:lnTo>
                    <a:pt x="128" y="238"/>
                  </a:lnTo>
                  <a:lnTo>
                    <a:pt x="120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6" y="230"/>
                  </a:lnTo>
                  <a:lnTo>
                    <a:pt x="100" y="228"/>
                  </a:lnTo>
                  <a:lnTo>
                    <a:pt x="92" y="224"/>
                  </a:lnTo>
                  <a:lnTo>
                    <a:pt x="84" y="218"/>
                  </a:lnTo>
                  <a:lnTo>
                    <a:pt x="82" y="210"/>
                  </a:lnTo>
                  <a:lnTo>
                    <a:pt x="88" y="206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82" y="196"/>
                  </a:lnTo>
                  <a:lnTo>
                    <a:pt x="78" y="200"/>
                  </a:lnTo>
                  <a:lnTo>
                    <a:pt x="74" y="206"/>
                  </a:lnTo>
                  <a:lnTo>
                    <a:pt x="72" y="210"/>
                  </a:lnTo>
                  <a:lnTo>
                    <a:pt x="64" y="204"/>
                  </a:lnTo>
                  <a:lnTo>
                    <a:pt x="60" y="200"/>
                  </a:lnTo>
                  <a:lnTo>
                    <a:pt x="50" y="200"/>
                  </a:lnTo>
                  <a:lnTo>
                    <a:pt x="50" y="194"/>
                  </a:lnTo>
                  <a:lnTo>
                    <a:pt x="46" y="194"/>
                  </a:lnTo>
                  <a:lnTo>
                    <a:pt x="42" y="194"/>
                  </a:lnTo>
                  <a:lnTo>
                    <a:pt x="40" y="190"/>
                  </a:lnTo>
                  <a:lnTo>
                    <a:pt x="44" y="188"/>
                  </a:lnTo>
                  <a:lnTo>
                    <a:pt x="48" y="186"/>
                  </a:lnTo>
                  <a:lnTo>
                    <a:pt x="44" y="184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6"/>
                  </a:lnTo>
                  <a:lnTo>
                    <a:pt x="46" y="172"/>
                  </a:lnTo>
                  <a:lnTo>
                    <a:pt x="40" y="170"/>
                  </a:lnTo>
                  <a:lnTo>
                    <a:pt x="30" y="166"/>
                  </a:lnTo>
                  <a:lnTo>
                    <a:pt x="18" y="154"/>
                  </a:lnTo>
                  <a:lnTo>
                    <a:pt x="20" y="152"/>
                  </a:lnTo>
                  <a:lnTo>
                    <a:pt x="18" y="148"/>
                  </a:lnTo>
                  <a:lnTo>
                    <a:pt x="18" y="140"/>
                  </a:lnTo>
                  <a:lnTo>
                    <a:pt x="14" y="140"/>
                  </a:lnTo>
                  <a:lnTo>
                    <a:pt x="12" y="134"/>
                  </a:lnTo>
                  <a:lnTo>
                    <a:pt x="2" y="13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7B46DFD-60CA-4DC9-BDD2-C223B1B6843E}"/>
              </a:ext>
            </a:extLst>
          </p:cNvPr>
          <p:cNvCxnSpPr/>
          <p:nvPr/>
        </p:nvCxnSpPr>
        <p:spPr>
          <a:xfrm flipH="1" flipV="1">
            <a:off x="4921696" y="2894242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D4B2F306-A667-47DE-8878-36A63ECB4918}"/>
              </a:ext>
            </a:extLst>
          </p:cNvPr>
          <p:cNvCxnSpPr/>
          <p:nvPr/>
        </p:nvCxnSpPr>
        <p:spPr>
          <a:xfrm flipH="1" flipV="1">
            <a:off x="4687834" y="2664563"/>
            <a:ext cx="208663" cy="216024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EA86ED4-8259-4883-8BC0-BB95066412AB}"/>
              </a:ext>
            </a:extLst>
          </p:cNvPr>
          <p:cNvCxnSpPr/>
          <p:nvPr/>
        </p:nvCxnSpPr>
        <p:spPr>
          <a:xfrm>
            <a:off x="4641435" y="2732784"/>
            <a:ext cx="208664" cy="200965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CEFE0BB-2C15-4D1B-94AC-5993EAA655E7}"/>
              </a:ext>
            </a:extLst>
          </p:cNvPr>
          <p:cNvSpPr txBox="1"/>
          <p:nvPr/>
        </p:nvSpPr>
        <p:spPr>
          <a:xfrm>
            <a:off x="5668751" y="1274668"/>
            <a:ext cx="800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2,69 % m3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132C027-906E-4CAF-BF8B-E30AE91DC94A}"/>
              </a:ext>
            </a:extLst>
          </p:cNvPr>
          <p:cNvSpPr/>
          <p:nvPr/>
        </p:nvSpPr>
        <p:spPr>
          <a:xfrm>
            <a:off x="4207756" y="1616741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3494902-F986-4027-A9DA-8266B2A03E42}"/>
              </a:ext>
            </a:extLst>
          </p:cNvPr>
          <p:cNvSpPr/>
          <p:nvPr/>
        </p:nvSpPr>
        <p:spPr>
          <a:xfrm>
            <a:off x="3242286" y="1421151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AF7B1EF-902E-402F-9ED1-BC9A104D2AB9}"/>
              </a:ext>
            </a:extLst>
          </p:cNvPr>
          <p:cNvSpPr/>
          <p:nvPr/>
        </p:nvSpPr>
        <p:spPr>
          <a:xfrm>
            <a:off x="3304503" y="1832765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7875D8-FF5A-47B3-B8AA-956BE9C407E3}"/>
              </a:ext>
            </a:extLst>
          </p:cNvPr>
          <p:cNvSpPr/>
          <p:nvPr/>
        </p:nvSpPr>
        <p:spPr>
          <a:xfrm>
            <a:off x="4894880" y="2871223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1BC9C7E-BF29-41FF-9CA9-4D3E454652C7}"/>
              </a:ext>
            </a:extLst>
          </p:cNvPr>
          <p:cNvSpPr/>
          <p:nvPr/>
        </p:nvSpPr>
        <p:spPr>
          <a:xfrm>
            <a:off x="7980925" y="3491578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E80B7F3-648F-42B0-923F-D040488D217E}"/>
              </a:ext>
            </a:extLst>
          </p:cNvPr>
          <p:cNvSpPr/>
          <p:nvPr/>
        </p:nvSpPr>
        <p:spPr>
          <a:xfrm>
            <a:off x="7827987" y="4157423"/>
            <a:ext cx="46038" cy="4603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7C1F492-2B32-4293-9585-E33F00CB1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71" y="1577963"/>
            <a:ext cx="413712" cy="27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81689F54-F1D6-4BB8-B4DA-08E23A79E6C3}"/>
              </a:ext>
            </a:extLst>
          </p:cNvPr>
          <p:cNvSpPr/>
          <p:nvPr/>
        </p:nvSpPr>
        <p:spPr>
          <a:xfrm>
            <a:off x="2833464" y="1618527"/>
            <a:ext cx="46038" cy="4571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59F90C0-1A0D-4B8C-9818-A92CF53D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34" y="1548790"/>
            <a:ext cx="554679" cy="27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Bildergebnis für romania flag">
            <a:extLst>
              <a:ext uri="{FF2B5EF4-FFF2-40B4-BE49-F238E27FC236}">
                <a16:creationId xmlns:a16="http://schemas.microsoft.com/office/drawing/2014/main" id="{E5FD0B75-0610-4589-BFEF-9DA9CB13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45" y="3725360"/>
            <a:ext cx="504056" cy="33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03A1CB28-040A-48A7-AC1C-975F1646E62C}"/>
                  </a:ext>
                </a:extLst>
              </p:cNvPr>
              <p:cNvSpPr txBox="1"/>
              <p:nvPr/>
            </p:nvSpPr>
            <p:spPr>
              <a:xfrm>
                <a:off x="3263100" y="2341473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= 259.312.258 €</a:t>
                </a:r>
              </a:p>
              <a:p>
                <a:r>
                  <a:rPr lang="de-DE" sz="1000" b="1" dirty="0"/>
                  <a:t>f = 0,47662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123.593.408 €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03A1CB28-040A-48A7-AC1C-975F1646E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00" y="2341473"/>
                <a:ext cx="12875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70D6394-FE36-4E40-A44B-F3A54A7A29E3}"/>
                  </a:ext>
                </a:extLst>
              </p:cNvPr>
              <p:cNvSpPr txBox="1"/>
              <p:nvPr/>
            </p:nvSpPr>
            <p:spPr>
              <a:xfrm>
                <a:off x="5268068" y="2695254"/>
                <a:ext cx="1287532" cy="55399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000" b="1" i="1" dirty="0" smtClean="0">
                        <a:solidFill>
                          <a:srgbClr val="0066AA"/>
                        </a:solidFill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000" b="1" dirty="0">
                    <a:solidFill>
                      <a:srgbClr val="0066AA"/>
                    </a:solidFill>
                  </a:rPr>
                  <a:t> = 441.445.497 €</a:t>
                </a:r>
              </a:p>
              <a:p>
                <a:r>
                  <a:rPr lang="de-DE" sz="1000" b="1" dirty="0"/>
                  <a:t>f = 0,75</a:t>
                </a:r>
              </a:p>
              <a:p>
                <a:r>
                  <a:rPr lang="de-DE" sz="1000" b="1" dirty="0" err="1">
                    <a:solidFill>
                      <a:srgbClr val="005C2A"/>
                    </a:solidFill>
                  </a:rPr>
                  <a:t>PVuc</a:t>
                </a:r>
                <a:r>
                  <a:rPr lang="de-DE" sz="1000" b="1" dirty="0">
                    <a:solidFill>
                      <a:srgbClr val="005C2A"/>
                    </a:solidFill>
                  </a:rPr>
                  <a:t> = 331.084.122 €</a:t>
                </a:r>
                <a:endParaRPr lang="en-GB" sz="10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70D6394-FE36-4E40-A44B-F3A54A7A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068" y="2695254"/>
                <a:ext cx="128753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nhaltsplatzhalter 63">
                <a:extLst>
                  <a:ext uri="{FF2B5EF4-FFF2-40B4-BE49-F238E27FC236}">
                    <a16:creationId xmlns:a16="http://schemas.microsoft.com/office/drawing/2014/main" id="{B46C6495-5255-4920-A3CB-9229E398C2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504" y="3336557"/>
                <a:ext cx="2191626" cy="1733808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lvl1pPr marL="0" indent="0" algn="l" defTabSz="914400" rtl="0" eaLnBrk="1" latinLnBrk="0" hangingPunct="1">
                  <a:spcBef>
                    <a:spcPts val="500"/>
                  </a:spcBef>
                  <a:buFont typeface="Arial" pitchFamily="34" charset="0"/>
                  <a:buNone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1pPr>
                <a:lvl2pPr marL="268288" indent="-268288" algn="l" defTabSz="914400" rtl="0" eaLnBrk="1" latinLnBrk="0" hangingPunct="1">
                  <a:spcBef>
                    <a:spcPts val="500"/>
                  </a:spcBef>
                  <a:buClr>
                    <a:srgbClr val="0066A9"/>
                  </a:buClr>
                  <a:buFont typeface="Arial" panose="020B0604020202020204" pitchFamily="34" charset="0"/>
                  <a:buChar char="&gt;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2pPr>
                <a:lvl3pPr marL="536575" indent="-268288" algn="l" defTabSz="914400" rtl="0" eaLnBrk="1" latinLnBrk="0" hangingPunct="1">
                  <a:spcBef>
                    <a:spcPts val="400"/>
                  </a:spcBef>
                  <a:buClr>
                    <a:srgbClr val="0066A9"/>
                  </a:buClr>
                  <a:buFont typeface="Wingdings" panose="05000000000000000000" pitchFamily="2" charset="2"/>
                  <a:buChar char="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3pPr>
                <a:lvl4pPr marL="720725" indent="-273050" algn="l" defTabSz="914400" rtl="0" eaLnBrk="1" latinLnBrk="0" hangingPunct="1">
                  <a:spcBef>
                    <a:spcPts val="400"/>
                  </a:spcBef>
                  <a:buFont typeface="Symbol" panose="05050102010706020507" pitchFamily="18" charset="2"/>
                  <a:buChar char="-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4pPr>
                <a:lvl5pPr marL="896938" indent="-269875" algn="l" defTabSz="914400" rtl="0" eaLnBrk="1" latinLnBrk="0" hangingPunct="1">
                  <a:spcBef>
                    <a:spcPts val="4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j-lt"/>
                    <a:ea typeface="+mn-ea"/>
                    <a:cs typeface="Arial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b="1" dirty="0"/>
                  <a:t>Economic </a:t>
                </a:r>
                <a:r>
                  <a:rPr lang="de-DE" sz="1800" b="1" dirty="0" err="1"/>
                  <a:t>test</a:t>
                </a:r>
                <a:endParaRPr lang="de-DE" sz="1800" b="1" dirty="0"/>
              </a:p>
              <a:p>
                <a:endParaRPr lang="de-DE" sz="1800" b="1" dirty="0"/>
              </a:p>
              <a:p>
                <a14:m>
                  <m:oMath xmlns:m="http://schemas.openxmlformats.org/officeDocument/2006/math">
                    <m:r>
                      <a:rPr lang="de-DE" sz="1800" b="1" i="1" dirty="0" smtClean="0">
                        <a:solidFill>
                          <a:srgbClr val="0066AA"/>
                        </a:solidFill>
                        <a:highlight>
                          <a:srgbClr val="FFFF00"/>
                        </a:highlight>
                        <a:latin typeface="Cambria Math"/>
                      </a:rPr>
                      <m:t>𝑷𝑽𝒂𝒓</m:t>
                    </m:r>
                  </m:oMath>
                </a14:m>
                <a:r>
                  <a:rPr lang="de-DE" sz="1800" b="1" dirty="0">
                    <a:solidFill>
                      <a:srgbClr val="0066AA"/>
                    </a:solidFill>
                    <a:highlight>
                      <a:srgbClr val="FFFF00"/>
                    </a:highlight>
                  </a:rPr>
                  <a:t> = 700.755.754 €</a:t>
                </a:r>
              </a:p>
              <a:p>
                <a:r>
                  <a:rPr lang="de-DE" sz="1800" b="1" dirty="0"/>
                  <a:t>f ~ 0,6488</a:t>
                </a:r>
              </a:p>
              <a:p>
                <a:r>
                  <a:rPr lang="de-DE" sz="1800" b="1" i="1" dirty="0">
                    <a:solidFill>
                      <a:srgbClr val="005C2A"/>
                    </a:solidFill>
                  </a:rPr>
                  <a:t>PV </a:t>
                </a:r>
                <a:r>
                  <a:rPr lang="de-DE" sz="1800" b="1" i="1" dirty="0" err="1">
                    <a:solidFill>
                      <a:srgbClr val="005C2A"/>
                    </a:solidFill>
                  </a:rPr>
                  <a:t>uc</a:t>
                </a:r>
                <a:r>
                  <a:rPr lang="de-DE" sz="1800" b="1" i="1" dirty="0">
                    <a:solidFill>
                      <a:srgbClr val="005C2A"/>
                    </a:solidFill>
                  </a:rPr>
                  <a:t> </a:t>
                </a:r>
                <a:r>
                  <a:rPr lang="de-DE" sz="1800" b="1" dirty="0">
                    <a:solidFill>
                      <a:srgbClr val="005C2A"/>
                    </a:solidFill>
                  </a:rPr>
                  <a:t>= 454.677.530 €</a:t>
                </a:r>
                <a:endParaRPr lang="en-GB" sz="1800" b="1" dirty="0">
                  <a:solidFill>
                    <a:srgbClr val="005C2A"/>
                  </a:solidFill>
                </a:endParaRPr>
              </a:p>
            </p:txBody>
          </p:sp>
        </mc:Choice>
        <mc:Fallback xmlns="">
          <p:sp>
            <p:nvSpPr>
              <p:cNvPr id="29" name="Inhaltsplatzhalter 63">
                <a:extLst>
                  <a:ext uri="{FF2B5EF4-FFF2-40B4-BE49-F238E27FC236}">
                    <a16:creationId xmlns:a16="http://schemas.microsoft.com/office/drawing/2014/main" id="{B46C6495-5255-4920-A3CB-9229E398C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36557"/>
                <a:ext cx="2191626" cy="17338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6BA4A1C-BD8A-4951-B4CC-A8149D46F757}"/>
              </a:ext>
            </a:extLst>
          </p:cNvPr>
          <p:cNvCxnSpPr/>
          <p:nvPr/>
        </p:nvCxnSpPr>
        <p:spPr>
          <a:xfrm>
            <a:off x="4877424" y="2963516"/>
            <a:ext cx="208664" cy="200965"/>
          </a:xfrm>
          <a:prstGeom prst="straightConnector1">
            <a:avLst/>
          </a:prstGeom>
          <a:ln w="28575">
            <a:solidFill>
              <a:srgbClr val="0066A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2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E58CD-3741-43C7-A2FD-7865044D30D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Rechteck: obere Ecken abgerundet 5"/>
          <p:cNvSpPr/>
          <p:nvPr/>
        </p:nvSpPr>
        <p:spPr>
          <a:xfrm rot="16200000">
            <a:off x="5901552" y="-801587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Rechteck: obere Ecken abgerundet 6"/>
          <p:cNvSpPr/>
          <p:nvPr/>
        </p:nvSpPr>
        <p:spPr>
          <a:xfrm rot="16200000">
            <a:off x="5901554" y="-13264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accent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u="none" dirty="0">
              <a:solidFill>
                <a:schemeClr val="bg1"/>
              </a:solidFill>
            </a:endParaRPr>
          </a:p>
        </p:txBody>
      </p:sp>
      <p:sp>
        <p:nvSpPr>
          <p:cNvPr id="8" name="Rechteck: obere Ecken abgerundet 7"/>
          <p:cNvSpPr/>
          <p:nvPr/>
        </p:nvSpPr>
        <p:spPr>
          <a:xfrm rot="16200000">
            <a:off x="5901553" y="-1499185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solidFill>
            <a:schemeClr val="bg1"/>
          </a:solidFill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216000" rIns="0" rtlCol="0" anchor="ctr"/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9" name="Rechteck: obere Ecken abgerundet 8"/>
          <p:cNvSpPr/>
          <p:nvPr/>
        </p:nvSpPr>
        <p:spPr>
          <a:xfrm rot="16200000">
            <a:off x="5901553" y="595328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0" name="Rechteck: obere Ecken abgerundet 9"/>
          <p:cNvSpPr/>
          <p:nvPr/>
        </p:nvSpPr>
        <p:spPr>
          <a:xfrm rot="16200000">
            <a:off x="5901553" y="1293501"/>
            <a:ext cx="540000" cy="5976937"/>
          </a:xfrm>
          <a:prstGeom prst="round2SameRect">
            <a:avLst>
              <a:gd name="adj1" fmla="val 17861"/>
              <a:gd name="adj2" fmla="val 0"/>
            </a:avLst>
          </a:prstGeom>
          <a:noFill/>
          <a:ln w="12700">
            <a:solidFill>
              <a:srgbClr val="0066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0" tIns="21600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3455876" y="1302263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accent1"/>
                </a:solidFill>
              </a:rPr>
              <a:t>1. </a:t>
            </a:r>
            <a:r>
              <a:rPr lang="de-DE" b="0" dirty="0">
                <a:solidFill>
                  <a:srgbClr val="0066A9"/>
                </a:solidFill>
              </a:rPr>
              <a:t>ROHUAT </a:t>
            </a:r>
            <a:r>
              <a:rPr lang="de-DE" b="0" dirty="0" err="1">
                <a:solidFill>
                  <a:srgbClr val="0066A9"/>
                </a:solidFill>
              </a:rPr>
              <a:t>status</a:t>
            </a:r>
            <a:r>
              <a:rPr lang="de-DE" b="0" dirty="0">
                <a:solidFill>
                  <a:srgbClr val="0066A9"/>
                </a:solidFill>
              </a:rPr>
              <a:t> on 27 April 2017</a:t>
            </a:r>
            <a:endParaRPr lang="de-DE" b="0" dirty="0">
              <a:solidFill>
                <a:schemeClr val="accent1"/>
              </a:solidFill>
            </a:endParaRPr>
          </a:p>
        </p:txBody>
      </p:sp>
      <p:sp>
        <p:nvSpPr>
          <p:cNvPr id="12" name="Inhaltsplatzhalter 5"/>
          <p:cNvSpPr txBox="1">
            <a:spLocks/>
          </p:cNvSpPr>
          <p:nvPr/>
        </p:nvSpPr>
        <p:spPr>
          <a:xfrm>
            <a:off x="3455876" y="2000434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66A9"/>
                </a:solidFill>
              </a:rPr>
              <a:t>2. ROHU     </a:t>
            </a:r>
            <a:r>
              <a:rPr lang="de-DE" dirty="0" err="1">
                <a:solidFill>
                  <a:srgbClr val="0066A9"/>
                </a:solidFill>
              </a:rPr>
              <a:t>status</a:t>
            </a:r>
            <a:r>
              <a:rPr lang="de-DE" dirty="0">
                <a:solidFill>
                  <a:srgbClr val="0066A9"/>
                </a:solidFill>
              </a:rPr>
              <a:t> on 12 </a:t>
            </a:r>
            <a:r>
              <a:rPr lang="de-DE" dirty="0" err="1">
                <a:solidFill>
                  <a:srgbClr val="0066A9"/>
                </a:solidFill>
              </a:rPr>
              <a:t>October</a:t>
            </a:r>
            <a:r>
              <a:rPr lang="de-DE" dirty="0">
                <a:solidFill>
                  <a:srgbClr val="0066A9"/>
                </a:solidFill>
              </a:rPr>
              <a:t> 2017 </a:t>
            </a:r>
            <a:r>
              <a:rPr lang="de-DE" b="1" dirty="0">
                <a:solidFill>
                  <a:schemeClr val="bg1"/>
                </a:solidFill>
              </a:rPr>
              <a:t>Musterabschnitt</a:t>
            </a:r>
          </a:p>
        </p:txBody>
      </p:sp>
      <p:sp>
        <p:nvSpPr>
          <p:cNvPr id="13" name="Inhaltsplatzhalter 5"/>
          <p:cNvSpPr txBox="1">
            <a:spLocks/>
          </p:cNvSpPr>
          <p:nvPr/>
        </p:nvSpPr>
        <p:spPr>
          <a:xfrm>
            <a:off x="3455876" y="2698605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3. HUAT (</a:t>
            </a:r>
            <a:r>
              <a:rPr lang="de-DE" dirty="0" err="1">
                <a:solidFill>
                  <a:schemeClr val="bg1"/>
                </a:solidFill>
              </a:rPr>
              <a:t>Mosonmagyarovar</a:t>
            </a:r>
            <a:r>
              <a:rPr lang="de-DE" dirty="0">
                <a:solidFill>
                  <a:schemeClr val="bg1"/>
                </a:solidFill>
              </a:rPr>
              <a:t>)  </a:t>
            </a:r>
            <a:r>
              <a:rPr lang="de-DE" dirty="0" err="1">
                <a:solidFill>
                  <a:schemeClr val="bg1"/>
                </a:solidFill>
              </a:rPr>
              <a:t>status</a:t>
            </a:r>
            <a:r>
              <a:rPr lang="de-DE" dirty="0">
                <a:solidFill>
                  <a:schemeClr val="bg1"/>
                </a:solidFill>
              </a:rPr>
              <a:t> on 06 June 2018 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3455876" y="3396776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4. HUSKAT  </a:t>
            </a:r>
            <a:r>
              <a:rPr lang="de-DE" dirty="0" err="1"/>
              <a:t>status</a:t>
            </a:r>
            <a:r>
              <a:rPr lang="de-DE" dirty="0"/>
              <a:t> on 06 June 2018</a:t>
            </a: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3455876" y="4094949"/>
            <a:ext cx="5364274" cy="374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179388" indent="-179388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47675" indent="-268288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27063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96938" indent="-269875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5. </a:t>
            </a:r>
            <a:r>
              <a:rPr lang="de-DE" dirty="0" err="1"/>
              <a:t>Conclusion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277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 %&lt;/m_strSuffix17909&gt;&lt;m_yearfmt&gt;&lt;begin val=&quot;0&quot;/&gt;&lt;end val=&quot;4&quot;/&gt;&lt;/m_yearfmt&gt;&lt;/m_precDefaultPercent&gt;&lt;m_precDefaultDate&gt;&lt;m_bNumberIsYear val=&quot;0&quot;/&gt;&lt;m_strFormatTime&gt;%#d.%#m.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2.50703100000000000000E+000&quot;&gt;&lt;m_msothmcolidx val=&quot;0&quot;/&gt;&lt;m_rgb r=&quot;05&quot; g=&quot;A5&quot; b=&quot;A5&quot;/&gt;&lt;m_nBrightness val=&quot;0&quot;/&gt;&lt;/elem&gt;&lt;elem m_fUsage=&quot;1.89999999999999990000E+000&quot;&gt;&lt;m_msothmcolidx val=&quot;0&quot;/&gt;&lt;m_rgb r=&quot;F7&quot; g=&quot;DB&quot; b=&quot;C8&quot;/&gt;&lt;m_nBrightness val=&quot;0&quot;/&gt;&lt;/elem&gt;&lt;elem m_fUsage=&quot;8.10000000000000050000E-001&quot;&gt;&lt;m_msothmcolidx val=&quot;0&quot;/&gt;&lt;m_rgb r=&quot;FE&quot; g=&quot;7D&quot; b=&quot;6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Y4GW4SkqOdmnkzyXP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permaster">
  <a:themeElements>
    <a:clrScheme name="ECA allg">
      <a:dk1>
        <a:srgbClr val="58585A"/>
      </a:dk1>
      <a:lt1>
        <a:srgbClr val="FFFFFF"/>
      </a:lt1>
      <a:dk2>
        <a:srgbClr val="87888A"/>
      </a:dk2>
      <a:lt2>
        <a:srgbClr val="CC071E"/>
      </a:lt2>
      <a:accent1>
        <a:srgbClr val="0066A9"/>
      </a:accent1>
      <a:accent2>
        <a:srgbClr val="699AC9"/>
      </a:accent2>
      <a:accent3>
        <a:srgbClr val="A0BADA"/>
      </a:accent3>
      <a:accent4>
        <a:srgbClr val="E49C00"/>
      </a:accent4>
      <a:accent5>
        <a:srgbClr val="FABB00"/>
      </a:accent5>
      <a:accent6>
        <a:srgbClr val="3FA535"/>
      </a:accent6>
      <a:hlink>
        <a:srgbClr val="0066A9"/>
      </a:hlink>
      <a:folHlink>
        <a:srgbClr val="7030A0"/>
      </a:folHlink>
    </a:clrScheme>
    <a:fontScheme name="ECA all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0066A9"/>
          </a:solidFill>
        </a:ln>
      </a:spPr>
      <a:bodyPr lIns="72000" rtlCol="0" anchor="t"/>
      <a:lstStyle>
        <a:defPPr algn="ctr">
          <a:defRPr dirty="0" smtClean="0">
            <a:solidFill>
              <a:srgbClr val="0066A9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GAS - DE - 180215.potx" id="{23ECF98D-3E79-41CA-88FF-7E766F95E9FA}" vid="{C0639F45-216F-4C7C-9949-6B587B47BF3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959629f6-9180-4649-86c0-30df3e78ac81">ROHU(AT) – Mosonmagyarovar – HUSKAT.pptx</AcerDocumentName>
    <ACER_Abstract xmlns="985daa2e-53d8-4475-82b8-9c7d25324e34" xsi:nil="true"/>
    <_dlc_DocId xmlns="985daa2e-53d8-4475-82b8-9c7d25324e34">ACER-2018-79336</_dlc_DocId>
    <_dlc_DocIdUrl xmlns="985daa2e-53d8-4475-82b8-9c7d25324e34">
      <Url>https://extranet.acer.europa.eu/Events/24th-Stakeholder-Group-Meeting/_layouts/15/DocIdRedir.aspx?ID=ACER-2018-79336</Url>
      <Description>ACER-2018-79336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8973875537543819112427E463607" ma:contentTypeVersion="20" ma:contentTypeDescription="Create a new document." ma:contentTypeScope="" ma:versionID="d80016635259354a3eaf806eb4d09c5e">
  <xsd:schema xmlns:xsd="http://www.w3.org/2001/XMLSchema" xmlns:xs="http://www.w3.org/2001/XMLSchema" xmlns:p="http://schemas.microsoft.com/office/2006/metadata/properties" xmlns:ns2="985daa2e-53d8-4475-82b8-9c7d25324e34" xmlns:ns3="959629f6-9180-4649-86c0-30df3e78ac81" targetNamespace="http://schemas.microsoft.com/office/2006/metadata/properties" ma:root="true" ma:fieldsID="4092f31a6356d37cdc8a95c017d03a1e" ns2:_="" ns3:_="">
    <xsd:import namespace="985daa2e-53d8-4475-82b8-9c7d25324e34"/>
    <xsd:import namespace="959629f6-9180-4649-86c0-30df3e78ac8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629f6-9180-4649-86c0-30df3e78ac81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F73B3-2387-4F05-B112-8F62746F8D40}"/>
</file>

<file path=customXml/itemProps2.xml><?xml version="1.0" encoding="utf-8"?>
<ds:datastoreItem xmlns:ds="http://schemas.openxmlformats.org/officeDocument/2006/customXml" ds:itemID="{A3272362-7272-4102-B8E6-A4180827398A}"/>
</file>

<file path=customXml/itemProps3.xml><?xml version="1.0" encoding="utf-8"?>
<ds:datastoreItem xmlns:ds="http://schemas.openxmlformats.org/officeDocument/2006/customXml" ds:itemID="{7836E8CC-4632-43D2-B4D8-C8252F0A8AEB}"/>
</file>

<file path=customXml/itemProps4.xml><?xml version="1.0" encoding="utf-8"?>
<ds:datastoreItem xmlns:ds="http://schemas.openxmlformats.org/officeDocument/2006/customXml" ds:itemID="{0FE824DD-0106-453D-82B7-8F0B36CDF8C1}"/>
</file>

<file path=docProps/app.xml><?xml version="1.0" encoding="utf-8"?>
<Properties xmlns="http://schemas.openxmlformats.org/officeDocument/2006/extended-properties" xmlns:vt="http://schemas.openxmlformats.org/officeDocument/2006/docPropsVTypes">
  <Template>00-PRÄSENTATION_GAS_2018</Template>
  <TotalTime>0</TotalTime>
  <Words>1756</Words>
  <Application>Microsoft Office PowerPoint</Application>
  <PresentationFormat>Bildschirmpräsentation (16:9)</PresentationFormat>
  <Paragraphs>400</Paragraphs>
  <Slides>34</Slides>
  <Notes>33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Calibri</vt:lpstr>
      <vt:lpstr>Cambria Math</vt:lpstr>
      <vt:lpstr>Franklin Gothic Book</vt:lpstr>
      <vt:lpstr>Franklin Gothic Demi</vt:lpstr>
      <vt:lpstr>Symbol</vt:lpstr>
      <vt:lpstr>Times New Roman</vt:lpstr>
      <vt:lpstr>Webdings</vt:lpstr>
      <vt:lpstr>Wingdings</vt:lpstr>
      <vt:lpstr>Wingdings 2</vt:lpstr>
      <vt:lpstr>Supermaster</vt:lpstr>
      <vt:lpstr>think-cell Folie</vt:lpstr>
      <vt:lpstr>ROHU(AT) – Mosonmagyarovar – HUSKAT  GRI SSE  Prag </vt:lpstr>
      <vt:lpstr>PowerPoint-Präsentation</vt:lpstr>
      <vt:lpstr>TSOs: new gas route - ROHUAT</vt:lpstr>
      <vt:lpstr>Tariffs overview ROHUAT</vt:lpstr>
      <vt:lpstr>Project costs overview ROHUAT</vt:lpstr>
      <vt:lpstr>PowerPoint-Präsentation</vt:lpstr>
      <vt:lpstr>Tariffs overview ROHU</vt:lpstr>
      <vt:lpstr>Project costs overview ROHU</vt:lpstr>
      <vt:lpstr>PowerPoint-Präsentation</vt:lpstr>
      <vt:lpstr>Goal: to reach the Austrian VTP</vt:lpstr>
      <vt:lpstr>Goal: to reach the Austrian VTP</vt:lpstr>
      <vt:lpstr>Capacity HUAT  (Mosonmagyarovar)</vt:lpstr>
      <vt:lpstr>Tariffs overview HUAT  offer level 1</vt:lpstr>
      <vt:lpstr>Project costs overview HUAT offer level 1</vt:lpstr>
      <vt:lpstr>Tariffs overview HUAT  offer level 2</vt:lpstr>
      <vt:lpstr>Project costs overview HUAT offer level 2</vt:lpstr>
      <vt:lpstr>PowerPoint-Präsentation</vt:lpstr>
      <vt:lpstr>Tariffs overview HUSKAT </vt:lpstr>
      <vt:lpstr>Project costs overview HUSKAT </vt:lpstr>
      <vt:lpstr>PowerPoint-Präsentation</vt:lpstr>
      <vt:lpstr>Total investment costs </vt:lpstr>
      <vt:lpstr>Total transportation costs </vt:lpstr>
      <vt:lpstr>Status of the projects </vt:lpstr>
      <vt:lpstr>Links</vt:lpstr>
      <vt:lpstr>Disclaimer </vt:lpstr>
      <vt:lpstr>PowerPoint-Präsentation</vt:lpstr>
      <vt:lpstr>PowerPoint-Präsentation</vt:lpstr>
      <vt:lpstr>PowerPoint-Präsentation</vt:lpstr>
      <vt:lpstr>Total investment costs </vt:lpstr>
      <vt:lpstr>Capacity products &amp; tariffs ROHUAT</vt:lpstr>
      <vt:lpstr>Capacity products &amp; tariffs ROHUAT</vt:lpstr>
      <vt:lpstr>Capacity products &amp; tariffs ROHU</vt:lpstr>
      <vt:lpstr>Capacity products &amp; tariffs ROHU</vt:lpstr>
      <vt:lpstr>CAPEX HUAT (Mosonmagyarovar)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2018-05-29T07:28:26Z</dcterms:created>
  <dcterms:modified xsi:type="dcterms:W3CDTF">2018-06-08T10:52:29Z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0x0101000168973875537543819112427E463607</vt:lpwstr>
  </property>
  <property fmtid="{D5CDD505-2E9C-101B-9397-08002B2CF9AE}" pid="3" name="_dlc_DocIdItemGuid">
    <vt:lpwstr>01db407f-5bcd-404e-92d1-0fe3077b5f0e</vt:lpwstr>
  </property>
</Properties>
</file>