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32.xml" ContentType="application/vnd.openxmlformats-officedocument.presentationml.tags+xml"/>
  <Override PartName="/docProps/core.xml" ContentType="application/vnd.openxmlformats-package.core-propertie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1.xml" ContentType="application/vnd.openxmlformats-officedocument.presentationml.tags+xml"/>
  <Override PartName="/ppt/tags/tag10.xml" ContentType="application/vnd.openxmlformats-officedocument.presentationml.tags+xml"/>
  <Override PartName="/ppt/tags/tag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revisionInfo.xml" ContentType="application/vnd.ms-powerpoint.revisioninfo+xml"/>
  <Override PartName="/ppt/tags/tag31.xml" ContentType="application/vnd.openxmlformats-officedocument.presentationml.tags+xml"/>
  <Override PartName="/ppt/tags/tag30.xml" ContentType="application/vnd.openxmlformats-officedocument.presentationml.tags+xml"/>
  <Override PartName="/ppt/tags/tag29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72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338" r:id="rId4"/>
    <p:sldId id="340" r:id="rId5"/>
    <p:sldId id="341" r:id="rId6"/>
    <p:sldId id="342" r:id="rId7"/>
    <p:sldId id="343" r:id="rId8"/>
    <p:sldId id="344" r:id="rId9"/>
    <p:sldId id="276" r:id="rId10"/>
    <p:sldId id="274" r:id="rId11"/>
    <p:sldId id="275" r:id="rId12"/>
  </p:sldIdLst>
  <p:sldSz cx="9144000" cy="5143500" type="screen16x9"/>
  <p:notesSz cx="6797675" cy="9926638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8">
          <p15:clr>
            <a:srgbClr val="A4A3A4"/>
          </p15:clr>
        </p15:guide>
        <p15:guide id="2" orient="horz" pos="3230" userDrawn="1">
          <p15:clr>
            <a:srgbClr val="A4A3A4"/>
          </p15:clr>
        </p15:guide>
        <p15:guide id="10" pos="5556" userDrawn="1">
          <p15:clr>
            <a:srgbClr val="A4A3A4"/>
          </p15:clr>
        </p15:guide>
        <p15:guide id="11" pos="204" userDrawn="1">
          <p15:clr>
            <a:srgbClr val="A4A3A4"/>
          </p15:clr>
        </p15:guide>
        <p15:guide id="12" pos="1950">
          <p15:clr>
            <a:srgbClr val="A4A3A4"/>
          </p15:clr>
        </p15:guide>
        <p15:guide id="13" pos="3810">
          <p15:clr>
            <a:srgbClr val="A4A3A4"/>
          </p15:clr>
        </p15:guide>
        <p15:guide id="14" pos="2880">
          <p15:clr>
            <a:srgbClr val="A4A3A4"/>
          </p15:clr>
        </p15:guide>
        <p15:guide id="15" pos="2194" userDrawn="1">
          <p15:clr>
            <a:srgbClr val="A4A3A4"/>
          </p15:clr>
        </p15:guide>
        <p15:guide id="16" pos="37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AA"/>
    <a:srgbClr val="0066A9"/>
    <a:srgbClr val="82A4CE"/>
    <a:srgbClr val="0072C0"/>
    <a:srgbClr val="006BB4"/>
    <a:srgbClr val="699AC9"/>
    <a:srgbClr val="000000"/>
    <a:srgbClr val="A5C2DF"/>
    <a:srgbClr val="3366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398" autoAdjust="0"/>
  </p:normalViewPr>
  <p:slideViewPr>
    <p:cSldViewPr snapToObjects="1" showGuides="1">
      <p:cViewPr varScale="1">
        <p:scale>
          <a:sx n="136" d="100"/>
          <a:sy n="136" d="100"/>
        </p:scale>
        <p:origin x="876" y="126"/>
      </p:cViewPr>
      <p:guideLst>
        <p:guide orient="horz" pos="2958"/>
        <p:guide orient="horz" pos="3230"/>
        <p:guide pos="5556"/>
        <p:guide pos="204"/>
        <p:guide pos="1950"/>
        <p:guide pos="3810"/>
        <p:guide pos="2880"/>
        <p:guide pos="2194"/>
        <p:guide pos="3765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0" d="100"/>
          <a:sy n="80" d="100"/>
        </p:scale>
        <p:origin x="-391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F5D56-327A-43CF-BEE1-725231320A40}" type="datetimeFigureOut">
              <a:rPr lang="de-DE" smtClean="0"/>
              <a:t>05.06.2018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0655C-32E6-41D9-9303-233B0CBBBB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755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93CFE237-840E-452E-B600-C4B5ED2D8040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1DA138A-303C-4971-9B82-A90D71EC972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442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that means contractual and operational challenges for market participants: ex-ante balancing at market area level, run by the market area manager and with mandatory exchange procurement, co-exists with ex-post balancing at distribution level, which is handled by the clearing and settlement agents.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Some EU-level </a:t>
            </a:r>
            <a:r>
              <a:rPr lang="en-US" dirty="0" err="1"/>
              <a:t>organisations</a:t>
            </a:r>
            <a:r>
              <a:rPr lang="en-US" dirty="0"/>
              <a:t> (such as EFET and ACER) believe that the Austrian balancing regime is not fully in line with the Gas BAL NC; 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A138A-303C-4971-9B82-A90D71EC972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416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A138A-303C-4971-9B82-A90D71EC972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490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A138A-303C-4971-9B82-A90D71EC972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55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A138A-303C-4971-9B82-A90D71EC972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94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32 </a:t>
            </a:r>
            <a:r>
              <a:rPr lang="de-DE" dirty="0" err="1"/>
              <a:t>responses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A138A-303C-4971-9B82-A90D71EC972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78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jp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image" Target="../media/image2.png"/><Relationship Id="rId2" Type="http://schemas.openxmlformats.org/officeDocument/2006/relationships/tags" Target="../tags/tag35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image" Target="../media/image2.png"/><Relationship Id="rId2" Type="http://schemas.openxmlformats.org/officeDocument/2006/relationships/tags" Target="../tags/tag3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048375" y="4068000"/>
            <a:ext cx="2771774" cy="772288"/>
          </a:xfrm>
        </p:spPr>
        <p:txBody>
          <a:bodyPr lIns="0" tIns="0" rIns="0" bIns="0" anchor="ctr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noProof="0" dirty="0"/>
              <a:t>DD. MMMMM 2018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021281"/>
          </a:xfrm>
          <a:prstGeom prst="rect">
            <a:avLst/>
          </a:prstGeom>
          <a:solidFill>
            <a:srgbClr val="0066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35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797" y="782052"/>
            <a:ext cx="3422406" cy="900000"/>
          </a:xfrm>
          <a:prstGeom prst="rect">
            <a:avLst/>
          </a:prstGeom>
        </p:spPr>
      </p:pic>
      <p:sp>
        <p:nvSpPr>
          <p:cNvPr id="11" name="Titel 10"/>
          <p:cNvSpPr>
            <a:spLocks noGrp="1"/>
          </p:cNvSpPr>
          <p:nvPr>
            <p:ph type="title" hasCustomPrompt="1"/>
          </p:nvPr>
        </p:nvSpPr>
        <p:spPr>
          <a:xfrm>
            <a:off x="575556" y="2211710"/>
            <a:ext cx="7992888" cy="1203324"/>
          </a:xfrm>
        </p:spPr>
        <p:txBody>
          <a:bodyPr lIns="0" tIns="0" rIns="0" bIns="0" anchor="ctr" anchorCtr="1">
            <a:noAutofit/>
          </a:bodyPr>
          <a:lstStyle>
            <a:lvl1pPr>
              <a:defRPr sz="32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/>
              <a:t>Mustertitel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23850" y="4068764"/>
            <a:ext cx="5653088" cy="771524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20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AT" noProof="0" dirty="0"/>
              <a:t>Dr. Mag. Muster Mustermann</a:t>
            </a:r>
          </a:p>
        </p:txBody>
      </p:sp>
    </p:spTree>
    <p:extLst>
      <p:ext uri="{BB962C8B-B14F-4D97-AF65-F5344CB8AC3E}">
        <p14:creationId xmlns:p14="http://schemas.microsoft.com/office/powerpoint/2010/main" val="41144627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04">
          <p15:clr>
            <a:srgbClr val="FBAE40"/>
          </p15:clr>
        </p15:guide>
        <p15:guide id="4" pos="5556">
          <p15:clr>
            <a:srgbClr val="FBAE40"/>
          </p15:clr>
        </p15:guide>
        <p15:guide id="5" orient="horz" pos="3049">
          <p15:clr>
            <a:srgbClr val="FBAE40"/>
          </p15:clr>
        </p15:guide>
        <p15:guide id="6" orient="horz" pos="19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31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lnSpc>
                <a:spcPct val="100000"/>
              </a:lnSpc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8496303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 - Muster</a:t>
            </a:r>
          </a:p>
          <a:p>
            <a:pPr lvl="2"/>
            <a:r>
              <a:rPr lang="de-DE" dirty="0"/>
              <a:t>Dritte Ebene - Muster</a:t>
            </a:r>
          </a:p>
          <a:p>
            <a:pPr lvl="3"/>
            <a:r>
              <a:rPr lang="de-DE" dirty="0"/>
              <a:t>Vierte Ebene - Muster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481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ll - 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55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8496303" cy="3636962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1200"/>
              </a:spcBef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561810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l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03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5653091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6048374" y="1058864"/>
            <a:ext cx="2772000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1792192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lr - 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27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5653091" cy="3636962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1200"/>
              </a:spcBef>
              <a:defRPr sz="1800" baseline="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baseline="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 hasCustomPrompt="1"/>
          </p:nvPr>
        </p:nvSpPr>
        <p:spPr>
          <a:xfrm>
            <a:off x="6048374" y="1058864"/>
            <a:ext cx="2772000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127070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r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51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8" y="1058864"/>
            <a:ext cx="2771778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3167063" y="1058864"/>
            <a:ext cx="5653311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4111324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rr - 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75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8" y="1058864"/>
            <a:ext cx="2771778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3167063" y="1058864"/>
            <a:ext cx="5653311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2125006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9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4176145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4644008" y="1058864"/>
            <a:ext cx="4176366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2129925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r - 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23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4176145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aseline="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4644008" y="1058864"/>
            <a:ext cx="4176366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9551557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m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47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2772000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6048373" y="1058864"/>
            <a:ext cx="2772000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0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3168000" y="1058864"/>
            <a:ext cx="2805115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4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715116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mr - 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71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2772000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 hasCustomPrompt="1"/>
          </p:nvPr>
        </p:nvSpPr>
        <p:spPr>
          <a:xfrm>
            <a:off x="6048373" y="1058864"/>
            <a:ext cx="2772000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0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3168000" y="1058864"/>
            <a:ext cx="2805115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lnSpc>
                <a:spcPct val="100000"/>
              </a:lnSpc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4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257183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- E-Con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39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7895" y="3115604"/>
            <a:ext cx="6488210" cy="131938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0066A9"/>
                </a:solidFill>
              </a:defRPr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AT" altLang="de-DE" noProof="0" dirty="0"/>
          </a:p>
        </p:txBody>
      </p:sp>
      <p:grpSp>
        <p:nvGrpSpPr>
          <p:cNvPr id="14" name="Gruppieren 13"/>
          <p:cNvGrpSpPr>
            <a:grpSpLocks noChangeAspect="1"/>
          </p:cNvGrpSpPr>
          <p:nvPr userDrawn="1"/>
        </p:nvGrpSpPr>
        <p:grpSpPr>
          <a:xfrm>
            <a:off x="3927377" y="1401602"/>
            <a:ext cx="1289247" cy="1332000"/>
            <a:chOff x="467544" y="1660398"/>
            <a:chExt cx="1764196" cy="1822704"/>
          </a:xfrm>
        </p:grpSpPr>
        <p:pic>
          <p:nvPicPr>
            <p:cNvPr id="15" name="Grafik 14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4547"/>
            <a:stretch/>
          </p:blipFill>
          <p:spPr>
            <a:xfrm>
              <a:off x="467544" y="1660398"/>
              <a:ext cx="1764196" cy="1822704"/>
            </a:xfrm>
            <a:prstGeom prst="rect">
              <a:avLst/>
            </a:prstGeom>
          </p:spPr>
        </p:pic>
        <p:sp>
          <p:nvSpPr>
            <p:cNvPr id="16" name="Rechteck 15"/>
            <p:cNvSpPr/>
            <p:nvPr userDrawn="1"/>
          </p:nvSpPr>
          <p:spPr>
            <a:xfrm>
              <a:off x="1943708" y="2374474"/>
              <a:ext cx="288032" cy="2411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tlCol="0" anchor="t"/>
            <a:lstStyle/>
            <a:p>
              <a:pPr algn="ctr"/>
              <a:endParaRPr lang="de-DE" dirty="0">
                <a:solidFill>
                  <a:srgbClr val="0066A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63332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mr^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95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10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324000" y="1058400"/>
            <a:ext cx="2772000" cy="115298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3" name="Inhaltsplatzhalter 7"/>
          <p:cNvSpPr>
            <a:spLocks noGrp="1"/>
          </p:cNvSpPr>
          <p:nvPr>
            <p:ph sz="quarter" idx="14" hasCustomPrompt="1"/>
          </p:nvPr>
        </p:nvSpPr>
        <p:spPr>
          <a:xfrm>
            <a:off x="323625" y="2290490"/>
            <a:ext cx="2772000" cy="1144859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4" name="Inhaltsplatzhalter 7"/>
          <p:cNvSpPr>
            <a:spLocks noGrp="1"/>
          </p:cNvSpPr>
          <p:nvPr>
            <p:ph sz="quarter" idx="15" hasCustomPrompt="1"/>
          </p:nvPr>
        </p:nvSpPr>
        <p:spPr>
          <a:xfrm>
            <a:off x="323403" y="3514627"/>
            <a:ext cx="2772000" cy="118119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5" name="Inhaltsplatzhalter 7"/>
          <p:cNvSpPr>
            <a:spLocks noGrp="1"/>
          </p:cNvSpPr>
          <p:nvPr>
            <p:ph sz="quarter" idx="16" hasCustomPrompt="1"/>
          </p:nvPr>
        </p:nvSpPr>
        <p:spPr>
          <a:xfrm>
            <a:off x="3174773" y="1058400"/>
            <a:ext cx="2802165" cy="115298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6" name="Inhaltsplatzhalter 7"/>
          <p:cNvSpPr>
            <a:spLocks noGrp="1"/>
          </p:cNvSpPr>
          <p:nvPr>
            <p:ph sz="quarter" idx="17" hasCustomPrompt="1"/>
          </p:nvPr>
        </p:nvSpPr>
        <p:spPr>
          <a:xfrm>
            <a:off x="3174773" y="2290490"/>
            <a:ext cx="2802165" cy="1144859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20" name="Inhaltsplatzhalter 7"/>
          <p:cNvSpPr>
            <a:spLocks noGrp="1"/>
          </p:cNvSpPr>
          <p:nvPr>
            <p:ph sz="quarter" idx="18" hasCustomPrompt="1"/>
          </p:nvPr>
        </p:nvSpPr>
        <p:spPr>
          <a:xfrm>
            <a:off x="3174773" y="3514627"/>
            <a:ext cx="2802165" cy="118119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21" name="Inhaltsplatzhalter 7"/>
          <p:cNvSpPr>
            <a:spLocks noGrp="1"/>
          </p:cNvSpPr>
          <p:nvPr>
            <p:ph sz="quarter" idx="19" hasCustomPrompt="1"/>
          </p:nvPr>
        </p:nvSpPr>
        <p:spPr>
          <a:xfrm>
            <a:off x="6054923" y="1058400"/>
            <a:ext cx="2765227" cy="115298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22" name="Inhaltsplatzhalter 7"/>
          <p:cNvSpPr>
            <a:spLocks noGrp="1"/>
          </p:cNvSpPr>
          <p:nvPr>
            <p:ph sz="quarter" idx="20" hasCustomPrompt="1"/>
          </p:nvPr>
        </p:nvSpPr>
        <p:spPr>
          <a:xfrm>
            <a:off x="6054923" y="2290490"/>
            <a:ext cx="2765227" cy="1144859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23" name="Inhaltsplatzhalter 7"/>
          <p:cNvSpPr>
            <a:spLocks noGrp="1"/>
          </p:cNvSpPr>
          <p:nvPr>
            <p:ph sz="quarter" idx="21" hasCustomPrompt="1"/>
          </p:nvPr>
        </p:nvSpPr>
        <p:spPr>
          <a:xfrm>
            <a:off x="6054923" y="3514627"/>
            <a:ext cx="2765227" cy="118119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24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26281471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_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3178" y="2382"/>
            <a:ext cx="9140822" cy="5141118"/>
          </a:xfrm>
          <a:prstGeom prst="rect">
            <a:avLst/>
          </a:prstGeom>
          <a:solidFill>
            <a:srgbClr val="0066A9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80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2836528" y="2130720"/>
            <a:ext cx="3565178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>
              <a:defRPr sz="1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noProof="0" dirty="0"/>
              <a:t>Titel Vorname Name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3" hasCustomPrompt="1"/>
          </p:nvPr>
        </p:nvSpPr>
        <p:spPr>
          <a:xfrm>
            <a:off x="4283967" y="2511391"/>
            <a:ext cx="2117737" cy="307777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DW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3329070" y="2511391"/>
            <a:ext cx="911613" cy="30777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+43 1 24724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4" hasCustomPrompt="1"/>
          </p:nvPr>
        </p:nvSpPr>
        <p:spPr>
          <a:xfrm>
            <a:off x="3329071" y="2853637"/>
            <a:ext cx="3072634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vorname.nachname@e-control.at</a:t>
            </a:r>
          </a:p>
        </p:txBody>
      </p:sp>
      <p:sp>
        <p:nvSpPr>
          <p:cNvPr id="18" name="Textfeld 17"/>
          <p:cNvSpPr txBox="1"/>
          <p:nvPr userDrawn="1"/>
        </p:nvSpPr>
        <p:spPr>
          <a:xfrm>
            <a:off x="3329075" y="3205304"/>
            <a:ext cx="3072632" cy="3077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www.e-control.at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Rechteck 18"/>
          <p:cNvSpPr/>
          <p:nvPr userDrawn="1"/>
        </p:nvSpPr>
        <p:spPr>
          <a:xfrm>
            <a:off x="2757091" y="2480613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800" dirty="0">
                <a:solidFill>
                  <a:schemeClr val="bg1"/>
                </a:solidFill>
                <a:sym typeface="Wingdings 2" pitchFamily="18" charset="2"/>
              </a:rPr>
              <a:t>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0" name="Rechteck 19"/>
          <p:cNvSpPr/>
          <p:nvPr userDrawn="1"/>
        </p:nvSpPr>
        <p:spPr>
          <a:xfrm>
            <a:off x="2751480" y="2822859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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1" name="Rechteck 20"/>
          <p:cNvSpPr/>
          <p:nvPr userDrawn="1"/>
        </p:nvSpPr>
        <p:spPr>
          <a:xfrm>
            <a:off x="2766709" y="317452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ebdings" pitchFamily="18" charset="2"/>
              </a:rPr>
              <a:t>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200" y="273600"/>
            <a:ext cx="1642756" cy="432000"/>
          </a:xfrm>
          <a:prstGeom prst="rect">
            <a:avLst/>
          </a:prstGeom>
        </p:spPr>
      </p:pic>
      <p:sp>
        <p:nvSpPr>
          <p:cNvPr id="2" name="Datumsplatzhalt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3096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8206788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04">
          <p15:clr>
            <a:srgbClr val="FBAE40"/>
          </p15:clr>
        </p15:guide>
        <p15:guide id="4" pos="5556">
          <p15:clr>
            <a:srgbClr val="FBAE40"/>
          </p15:clr>
        </p15:guide>
        <p15:guide id="5" orient="horz" pos="690">
          <p15:clr>
            <a:srgbClr val="FBAE40"/>
          </p15:clr>
        </p15:guide>
        <p15:guide id="6" orient="horz" pos="295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_DE_mul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3178" y="2382"/>
            <a:ext cx="9140822" cy="5141118"/>
          </a:xfrm>
          <a:prstGeom prst="rect">
            <a:avLst/>
          </a:prstGeom>
          <a:solidFill>
            <a:srgbClr val="0066A9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42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200" y="273600"/>
            <a:ext cx="1642756" cy="432000"/>
          </a:xfrm>
          <a:prstGeom prst="rect">
            <a:avLst/>
          </a:prstGeom>
        </p:spPr>
      </p:pic>
      <p:sp>
        <p:nvSpPr>
          <p:cNvPr id="2" name="Datumsplatzhalter 1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9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3096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Kontakt</a:t>
            </a:r>
          </a:p>
        </p:txBody>
      </p:sp>
      <p:sp>
        <p:nvSpPr>
          <p:cNvPr id="50" name="Inhaltsplatzhalter 2"/>
          <p:cNvSpPr>
            <a:spLocks noGrp="1"/>
          </p:cNvSpPr>
          <p:nvPr>
            <p:ph idx="1" hasCustomPrompt="1"/>
          </p:nvPr>
        </p:nvSpPr>
        <p:spPr>
          <a:xfrm>
            <a:off x="663072" y="1203598"/>
            <a:ext cx="3565178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>
              <a:defRPr sz="1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noProof="0" dirty="0"/>
              <a:t>Titel Vorname Name</a:t>
            </a:r>
          </a:p>
        </p:txBody>
      </p:sp>
      <p:sp>
        <p:nvSpPr>
          <p:cNvPr id="51" name="Inhaltsplatzhalter 2"/>
          <p:cNvSpPr>
            <a:spLocks noGrp="1"/>
          </p:cNvSpPr>
          <p:nvPr>
            <p:ph idx="13" hasCustomPrompt="1"/>
          </p:nvPr>
        </p:nvSpPr>
        <p:spPr>
          <a:xfrm>
            <a:off x="2123727" y="1584269"/>
            <a:ext cx="2104521" cy="307777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DW</a:t>
            </a:r>
          </a:p>
        </p:txBody>
      </p:sp>
      <p:sp>
        <p:nvSpPr>
          <p:cNvPr id="52" name="Textfeld 51"/>
          <p:cNvSpPr txBox="1"/>
          <p:nvPr userDrawn="1"/>
        </p:nvSpPr>
        <p:spPr>
          <a:xfrm>
            <a:off x="1155614" y="1584269"/>
            <a:ext cx="911613" cy="30777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+43 1 24724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3" name="Inhaltsplatzhalter 2"/>
          <p:cNvSpPr>
            <a:spLocks noGrp="1"/>
          </p:cNvSpPr>
          <p:nvPr>
            <p:ph idx="14" hasCustomPrompt="1"/>
          </p:nvPr>
        </p:nvSpPr>
        <p:spPr>
          <a:xfrm>
            <a:off x="1155615" y="1926515"/>
            <a:ext cx="3072634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vorname.nachname@e-control.at</a:t>
            </a:r>
          </a:p>
        </p:txBody>
      </p:sp>
      <p:sp>
        <p:nvSpPr>
          <p:cNvPr id="54" name="Textfeld 53"/>
          <p:cNvSpPr txBox="1"/>
          <p:nvPr userDrawn="1"/>
        </p:nvSpPr>
        <p:spPr>
          <a:xfrm>
            <a:off x="1155619" y="2278182"/>
            <a:ext cx="3072632" cy="3077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www.e-control.at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5" name="Rechteck 54"/>
          <p:cNvSpPr/>
          <p:nvPr userDrawn="1"/>
        </p:nvSpPr>
        <p:spPr>
          <a:xfrm>
            <a:off x="583635" y="1553491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800" dirty="0">
                <a:solidFill>
                  <a:schemeClr val="bg1"/>
                </a:solidFill>
                <a:sym typeface="Wingdings 2" pitchFamily="18" charset="2"/>
              </a:rPr>
              <a:t>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6" name="Rechteck 55"/>
          <p:cNvSpPr/>
          <p:nvPr userDrawn="1"/>
        </p:nvSpPr>
        <p:spPr>
          <a:xfrm>
            <a:off x="578024" y="1895737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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7" name="Rechteck 56"/>
          <p:cNvSpPr/>
          <p:nvPr userDrawn="1"/>
        </p:nvSpPr>
        <p:spPr>
          <a:xfrm>
            <a:off x="593253" y="224740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ebdings" pitchFamily="18" charset="2"/>
              </a:rPr>
              <a:t>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8" name="Inhaltsplatzhalter 2"/>
          <p:cNvSpPr>
            <a:spLocks noGrp="1"/>
          </p:cNvSpPr>
          <p:nvPr>
            <p:ph idx="27" hasCustomPrompt="1"/>
          </p:nvPr>
        </p:nvSpPr>
        <p:spPr>
          <a:xfrm>
            <a:off x="661294" y="3069252"/>
            <a:ext cx="3565178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>
              <a:defRPr sz="1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noProof="0" dirty="0"/>
              <a:t>Titel Vorname Name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idx="28" hasCustomPrompt="1"/>
          </p:nvPr>
        </p:nvSpPr>
        <p:spPr>
          <a:xfrm>
            <a:off x="2123727" y="3449923"/>
            <a:ext cx="2102744" cy="307777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DW</a:t>
            </a:r>
          </a:p>
        </p:txBody>
      </p:sp>
      <p:sp>
        <p:nvSpPr>
          <p:cNvPr id="60" name="Textfeld 59"/>
          <p:cNvSpPr txBox="1"/>
          <p:nvPr userDrawn="1"/>
        </p:nvSpPr>
        <p:spPr>
          <a:xfrm>
            <a:off x="1153836" y="3449923"/>
            <a:ext cx="911613" cy="30777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+43 1 24724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1" name="Inhaltsplatzhalter 2"/>
          <p:cNvSpPr>
            <a:spLocks noGrp="1"/>
          </p:cNvSpPr>
          <p:nvPr>
            <p:ph idx="29" hasCustomPrompt="1"/>
          </p:nvPr>
        </p:nvSpPr>
        <p:spPr>
          <a:xfrm>
            <a:off x="1153837" y="3792169"/>
            <a:ext cx="3072634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vorname.nachname@e-control.at</a:t>
            </a:r>
          </a:p>
        </p:txBody>
      </p:sp>
      <p:sp>
        <p:nvSpPr>
          <p:cNvPr id="62" name="Textfeld 61"/>
          <p:cNvSpPr txBox="1"/>
          <p:nvPr userDrawn="1"/>
        </p:nvSpPr>
        <p:spPr>
          <a:xfrm>
            <a:off x="1153841" y="4143836"/>
            <a:ext cx="3072632" cy="3077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www.e-control.at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Rechteck 62"/>
          <p:cNvSpPr/>
          <p:nvPr userDrawn="1"/>
        </p:nvSpPr>
        <p:spPr>
          <a:xfrm>
            <a:off x="581857" y="3419145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800" dirty="0">
                <a:solidFill>
                  <a:schemeClr val="bg1"/>
                </a:solidFill>
                <a:sym typeface="Wingdings 2" pitchFamily="18" charset="2"/>
              </a:rPr>
              <a:t>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4" name="Rechteck 63"/>
          <p:cNvSpPr/>
          <p:nvPr userDrawn="1"/>
        </p:nvSpPr>
        <p:spPr>
          <a:xfrm>
            <a:off x="576246" y="3761391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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5" name="Rechteck 64"/>
          <p:cNvSpPr/>
          <p:nvPr userDrawn="1"/>
        </p:nvSpPr>
        <p:spPr>
          <a:xfrm>
            <a:off x="591475" y="411305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ebdings" pitchFamily="18" charset="2"/>
              </a:rPr>
              <a:t>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6" name="Inhaltsplatzhalter 2"/>
          <p:cNvSpPr>
            <a:spLocks noGrp="1"/>
          </p:cNvSpPr>
          <p:nvPr>
            <p:ph idx="30" hasCustomPrompt="1"/>
          </p:nvPr>
        </p:nvSpPr>
        <p:spPr>
          <a:xfrm>
            <a:off x="4909988" y="1203598"/>
            <a:ext cx="3565178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>
              <a:defRPr sz="1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noProof="0" dirty="0"/>
              <a:t>Titel Vorname Name</a:t>
            </a:r>
          </a:p>
        </p:txBody>
      </p:sp>
      <p:sp>
        <p:nvSpPr>
          <p:cNvPr id="67" name="Inhaltsplatzhalter 2"/>
          <p:cNvSpPr>
            <a:spLocks noGrp="1"/>
          </p:cNvSpPr>
          <p:nvPr>
            <p:ph idx="31" hasCustomPrompt="1"/>
          </p:nvPr>
        </p:nvSpPr>
        <p:spPr>
          <a:xfrm>
            <a:off x="6372199" y="1584269"/>
            <a:ext cx="2102965" cy="307777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DW</a:t>
            </a:r>
          </a:p>
        </p:txBody>
      </p:sp>
      <p:sp>
        <p:nvSpPr>
          <p:cNvPr id="68" name="Textfeld 67"/>
          <p:cNvSpPr txBox="1"/>
          <p:nvPr userDrawn="1"/>
        </p:nvSpPr>
        <p:spPr>
          <a:xfrm>
            <a:off x="5402530" y="1584269"/>
            <a:ext cx="911613" cy="30777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+43 1 24724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9" name="Inhaltsplatzhalter 2"/>
          <p:cNvSpPr>
            <a:spLocks noGrp="1"/>
          </p:cNvSpPr>
          <p:nvPr>
            <p:ph idx="32" hasCustomPrompt="1"/>
          </p:nvPr>
        </p:nvSpPr>
        <p:spPr>
          <a:xfrm>
            <a:off x="5402531" y="1926515"/>
            <a:ext cx="3072634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vorname.nachname@e-control.at</a:t>
            </a:r>
          </a:p>
        </p:txBody>
      </p:sp>
      <p:sp>
        <p:nvSpPr>
          <p:cNvPr id="70" name="Textfeld 69"/>
          <p:cNvSpPr txBox="1"/>
          <p:nvPr userDrawn="1"/>
        </p:nvSpPr>
        <p:spPr>
          <a:xfrm>
            <a:off x="5402535" y="2278182"/>
            <a:ext cx="3072632" cy="3077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www.e-control.at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Rechteck 70"/>
          <p:cNvSpPr/>
          <p:nvPr userDrawn="1"/>
        </p:nvSpPr>
        <p:spPr>
          <a:xfrm>
            <a:off x="4830551" y="1553491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800" dirty="0">
                <a:solidFill>
                  <a:schemeClr val="bg1"/>
                </a:solidFill>
                <a:sym typeface="Wingdings 2" pitchFamily="18" charset="2"/>
              </a:rPr>
              <a:t>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2" name="Rechteck 71"/>
          <p:cNvSpPr/>
          <p:nvPr userDrawn="1"/>
        </p:nvSpPr>
        <p:spPr>
          <a:xfrm>
            <a:off x="4824940" y="1895737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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3" name="Rechteck 72"/>
          <p:cNvSpPr/>
          <p:nvPr userDrawn="1"/>
        </p:nvSpPr>
        <p:spPr>
          <a:xfrm>
            <a:off x="4840169" y="224740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ebdings" pitchFamily="18" charset="2"/>
              </a:rPr>
              <a:t>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4" name="Inhaltsplatzhalter 2"/>
          <p:cNvSpPr>
            <a:spLocks noGrp="1"/>
          </p:cNvSpPr>
          <p:nvPr>
            <p:ph idx="33" hasCustomPrompt="1"/>
          </p:nvPr>
        </p:nvSpPr>
        <p:spPr>
          <a:xfrm>
            <a:off x="4908210" y="3069252"/>
            <a:ext cx="3565178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>
              <a:defRPr sz="1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noProof="0" dirty="0"/>
              <a:t>Titel Vorname Name</a:t>
            </a:r>
          </a:p>
        </p:txBody>
      </p:sp>
      <p:sp>
        <p:nvSpPr>
          <p:cNvPr id="75" name="Inhaltsplatzhalter 2"/>
          <p:cNvSpPr>
            <a:spLocks noGrp="1"/>
          </p:cNvSpPr>
          <p:nvPr>
            <p:ph idx="34" hasCustomPrompt="1"/>
          </p:nvPr>
        </p:nvSpPr>
        <p:spPr>
          <a:xfrm>
            <a:off x="6372199" y="3449923"/>
            <a:ext cx="2101188" cy="307777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DW</a:t>
            </a:r>
          </a:p>
        </p:txBody>
      </p:sp>
      <p:sp>
        <p:nvSpPr>
          <p:cNvPr id="76" name="Textfeld 75"/>
          <p:cNvSpPr txBox="1"/>
          <p:nvPr userDrawn="1"/>
        </p:nvSpPr>
        <p:spPr>
          <a:xfrm>
            <a:off x="5400752" y="3449923"/>
            <a:ext cx="911613" cy="30777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+43 1 24724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7" name="Inhaltsplatzhalter 2"/>
          <p:cNvSpPr>
            <a:spLocks noGrp="1"/>
          </p:cNvSpPr>
          <p:nvPr>
            <p:ph idx="35" hasCustomPrompt="1"/>
          </p:nvPr>
        </p:nvSpPr>
        <p:spPr>
          <a:xfrm>
            <a:off x="5400753" y="3792169"/>
            <a:ext cx="3072634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vorname.nachname@e-control.at</a:t>
            </a:r>
          </a:p>
        </p:txBody>
      </p:sp>
      <p:sp>
        <p:nvSpPr>
          <p:cNvPr id="78" name="Textfeld 77"/>
          <p:cNvSpPr txBox="1"/>
          <p:nvPr userDrawn="1"/>
        </p:nvSpPr>
        <p:spPr>
          <a:xfrm>
            <a:off x="5400757" y="4143836"/>
            <a:ext cx="3072632" cy="3077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www.e-control.at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9" name="Rechteck 78"/>
          <p:cNvSpPr/>
          <p:nvPr userDrawn="1"/>
        </p:nvSpPr>
        <p:spPr>
          <a:xfrm>
            <a:off x="4828773" y="3419145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800" dirty="0">
                <a:solidFill>
                  <a:schemeClr val="bg1"/>
                </a:solidFill>
                <a:sym typeface="Wingdings 2" pitchFamily="18" charset="2"/>
              </a:rPr>
              <a:t>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0" name="Rechteck 79"/>
          <p:cNvSpPr/>
          <p:nvPr userDrawn="1"/>
        </p:nvSpPr>
        <p:spPr>
          <a:xfrm>
            <a:off x="4823162" y="3761391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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1" name="Rechteck 80"/>
          <p:cNvSpPr/>
          <p:nvPr userDrawn="1"/>
        </p:nvSpPr>
        <p:spPr>
          <a:xfrm>
            <a:off x="4838391" y="411305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ebdings" pitchFamily="18" charset="2"/>
              </a:rPr>
              <a:t>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6662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04">
          <p15:clr>
            <a:srgbClr val="FBAE40"/>
          </p15:clr>
        </p15:guide>
        <p15:guide id="4" pos="5556">
          <p15:clr>
            <a:srgbClr val="FBAE40"/>
          </p15:clr>
        </p15:guide>
        <p15:guide id="5" orient="horz" pos="690">
          <p15:clr>
            <a:srgbClr val="FBAE40"/>
          </p15:clr>
        </p15:guide>
        <p15:guide id="6" orient="horz" pos="295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aver - Ende - 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66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350"/>
          </a:p>
        </p:txBody>
      </p:sp>
      <p:sp>
        <p:nvSpPr>
          <p:cNvPr id="2" name="Rechteck 1"/>
          <p:cNvSpPr/>
          <p:nvPr userDrawn="1"/>
        </p:nvSpPr>
        <p:spPr>
          <a:xfrm>
            <a:off x="2286000" y="244805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E-Control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Rudolfsplatz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13a, 1010 Wien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Tel.: +43 1 24 7 24-0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Fax: +43 1 247 24-900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E-Mail: office@e-control.at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www.e-control.at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Twitter: www.twitter.com/energiecontrol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Facebook: www.facebook.com/energie.control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1295636" y="1293817"/>
            <a:ext cx="65527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Arial" panose="020B0604020202020204" pitchFamily="34" charset="0"/>
              </a:rPr>
              <a:t>Unsere Energie </a:t>
            </a:r>
            <a:r>
              <a:rPr kumimoji="0" lang="de-DE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gehört der Zukunft.</a:t>
            </a:r>
          </a:p>
        </p:txBody>
      </p:sp>
    </p:spTree>
    <p:extLst>
      <p:ext uri="{BB962C8B-B14F-4D97-AF65-F5344CB8AC3E}">
        <p14:creationId xmlns:p14="http://schemas.microsoft.com/office/powerpoint/2010/main" val="20670560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04">
          <p15:clr>
            <a:srgbClr val="FBAE40"/>
          </p15:clr>
        </p15:guide>
        <p15:guide id="4" pos="5556">
          <p15:clr>
            <a:srgbClr val="FBAE40"/>
          </p15:clr>
        </p15:guide>
        <p15:guide id="5" orient="horz" pos="3049">
          <p15:clr>
            <a:srgbClr val="FBAE40"/>
          </p15:clr>
        </p15:guide>
        <p15:guide id="6" orient="horz" pos="19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a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66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35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813" y="1888235"/>
            <a:ext cx="5198375" cy="136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657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04">
          <p15:clr>
            <a:srgbClr val="FBAE40"/>
          </p15:clr>
        </p15:guide>
        <p15:guide id="4" pos="5556">
          <p15:clr>
            <a:srgbClr val="FBAE40"/>
          </p15:clr>
        </p15:guide>
        <p15:guide id="5" orient="horz" pos="3049">
          <p15:clr>
            <a:srgbClr val="FBAE40"/>
          </p15:clr>
        </p15:guide>
        <p15:guide id="6" orient="horz" pos="19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- 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42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7895" y="3115604"/>
            <a:ext cx="6488210" cy="131938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0066A9"/>
                </a:solidFill>
              </a:defRPr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AT" altLang="de-DE" noProof="0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994" y="1239602"/>
            <a:ext cx="1006012" cy="16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6303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- Ö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62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7895" y="3115604"/>
            <a:ext cx="6488210" cy="131938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0066A9"/>
                </a:solidFill>
              </a:defRPr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AT" altLang="de-DE" noProof="0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46" y="1239602"/>
            <a:ext cx="907709" cy="16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470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- Str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86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7895" y="3115604"/>
            <a:ext cx="6488210" cy="131938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0066A9"/>
                </a:solidFill>
              </a:defRPr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AT" altLang="de-DE" noProof="0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000" y="1239786"/>
            <a:ext cx="1656000" cy="16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676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- Re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4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7895" y="3115604"/>
            <a:ext cx="6488210" cy="131938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0066A9"/>
                </a:solidFill>
              </a:defRPr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AT" altLang="de-DE" noProof="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6FAA0BD-19A2-4CD2-890E-434FB4143F68}"/>
              </a:ext>
            </a:extLst>
          </p:cNvPr>
          <p:cNvSpPr/>
          <p:nvPr userDrawn="1"/>
        </p:nvSpPr>
        <p:spPr>
          <a:xfrm>
            <a:off x="4044378" y="749167"/>
            <a:ext cx="1055246" cy="2169825"/>
          </a:xfrm>
          <a:prstGeom prst="rect">
            <a:avLst/>
          </a:prstGeom>
          <a:noFill/>
        </p:spPr>
        <p:txBody>
          <a:bodyPr wrap="none" lIns="90000" tIns="45720" rIns="91440" bIns="45720">
            <a:spAutoFit/>
          </a:bodyPr>
          <a:lstStyle/>
          <a:p>
            <a:pPr algn="ctr"/>
            <a:r>
              <a:rPr lang="de-DE" sz="13500" b="1" cap="none" spc="50" dirty="0">
                <a:ln w="9525" cmpd="sng">
                  <a:noFill/>
                  <a:prstDash val="solid"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</a:p>
        </p:txBody>
      </p:sp>
    </p:spTree>
    <p:extLst>
      <p:ext uri="{BB962C8B-B14F-4D97-AF65-F5344CB8AC3E}">
        <p14:creationId xmlns:p14="http://schemas.microsoft.com/office/powerpoint/2010/main" val="37068932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98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r>
              <a:rPr lang="de-DE" sz="2600" noProof="0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66113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1-zeiliger Tite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19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3096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lnSpc>
                <a:spcPct val="90000"/>
              </a:lnSpc>
              <a:defRPr sz="2600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946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63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lnSpc>
                <a:spcPct val="100000"/>
              </a:lnSpc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AT" noProof="0" dirty="0"/>
              <a:t>Muster-Untertitel / Take </a:t>
            </a:r>
            <a:r>
              <a:rPr lang="de-AT" noProof="0" dirty="0" err="1"/>
              <a:t>home</a:t>
            </a:r>
            <a:r>
              <a:rPr lang="de-AT" noProof="0" dirty="0"/>
              <a:t> </a:t>
            </a:r>
            <a:r>
              <a:rPr lang="de-AT" noProof="0" dirty="0" err="1"/>
              <a:t>message</a:t>
            </a:r>
            <a:r>
              <a:rPr lang="de-AT" noProof="0" dirty="0"/>
              <a:t> (1-2 zeilig)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181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2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381"/>
            <a:ext cx="9144000" cy="972000"/>
          </a:xfrm>
          <a:prstGeom prst="rect">
            <a:avLst/>
          </a:prstGeom>
          <a:solidFill>
            <a:srgbClr val="0066A9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7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92" name="think-cell Folie" r:id="rId28" imgW="270" imgH="270" progId="TCLayout.ActiveDocument.1">
                  <p:embed/>
                </p:oleObj>
              </mc:Choice>
              <mc:Fallback>
                <p:oleObj name="think-cell Folie" r:id="rId28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>
          <a:xfrm>
            <a:off x="323850" y="4769165"/>
            <a:ext cx="108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de-AT" noProof="0" dirty="0"/>
              <a:t>DD. MMMMMMM 2018</a:t>
            </a:r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3"/>
          </p:nvPr>
        </p:nvSpPr>
        <p:spPr>
          <a:xfrm>
            <a:off x="2052000" y="4769165"/>
            <a:ext cx="504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de-AT" noProof="0" dirty="0"/>
              <a:t>(Name Veranstaltung / Vortragstitel)</a:t>
            </a: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7740352" y="4769165"/>
            <a:ext cx="108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200" y="272381"/>
            <a:ext cx="1642756" cy="432000"/>
          </a:xfrm>
          <a:prstGeom prst="rect">
            <a:avLst/>
          </a:prstGeom>
        </p:spPr>
      </p:pic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323850" y="1059801"/>
            <a:ext cx="8490106" cy="363602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383571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1" r:id="rId2"/>
    <p:sldLayoutId id="2147483765" r:id="rId3"/>
    <p:sldLayoutId id="2147483732" r:id="rId4"/>
    <p:sldLayoutId id="2147483733" r:id="rId5"/>
    <p:sldLayoutId id="2147483770" r:id="rId6"/>
    <p:sldLayoutId id="2147483768" r:id="rId7"/>
    <p:sldLayoutId id="2147483769" r:id="rId8"/>
    <p:sldLayoutId id="2147483766" r:id="rId9"/>
    <p:sldLayoutId id="2147483739" r:id="rId10"/>
    <p:sldLayoutId id="2147483740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748" r:id="rId18"/>
    <p:sldLayoutId id="2147483749" r:id="rId19"/>
    <p:sldLayoutId id="2147483750" r:id="rId20"/>
    <p:sldLayoutId id="2147483767" r:id="rId21"/>
    <p:sldLayoutId id="2147483752" r:id="rId22"/>
    <p:sldLayoutId id="2147483755" r:id="rId23"/>
    <p:sldLayoutId id="2147483757" r:id="rId2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ts val="500"/>
        </a:spcBef>
        <a:buFont typeface="Arial" pitchFamily="34" charset="0"/>
        <a:buNone/>
        <a:defRPr sz="1600" kern="1200">
          <a:solidFill>
            <a:schemeClr val="tx1"/>
          </a:solidFill>
          <a:latin typeface="+mj-lt"/>
          <a:ea typeface="+mn-ea"/>
          <a:cs typeface="Arial" pitchFamily="34" charset="0"/>
        </a:defRPr>
      </a:lvl1pPr>
      <a:lvl2pPr marL="268288" indent="-268288" algn="l" defTabSz="914400" rtl="0" eaLnBrk="1" latinLnBrk="0" hangingPunct="1">
        <a:spcBef>
          <a:spcPts val="500"/>
        </a:spcBef>
        <a:buClr>
          <a:srgbClr val="0066A9"/>
        </a:buClr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+mj-lt"/>
          <a:ea typeface="+mn-ea"/>
          <a:cs typeface="Arial" pitchFamily="34" charset="0"/>
        </a:defRPr>
      </a:lvl2pPr>
      <a:lvl3pPr marL="536575" indent="-268288" algn="l" defTabSz="914400" rtl="0" eaLnBrk="1" latinLnBrk="0" hangingPunct="1">
        <a:spcBef>
          <a:spcPts val="400"/>
        </a:spcBef>
        <a:buClr>
          <a:srgbClr val="0066A9"/>
        </a:buClr>
        <a:buFont typeface="Wingdings" panose="05000000000000000000" pitchFamily="2" charset="2"/>
        <a:buChar char=""/>
        <a:defRPr sz="1600" kern="1200">
          <a:solidFill>
            <a:schemeClr val="tx1"/>
          </a:solidFill>
          <a:latin typeface="+mj-lt"/>
          <a:ea typeface="+mn-ea"/>
          <a:cs typeface="Arial" pitchFamily="34" charset="0"/>
        </a:defRPr>
      </a:lvl3pPr>
      <a:lvl4pPr marL="720725" indent="-273050" algn="l" defTabSz="914400" rtl="0" eaLnBrk="1" latinLnBrk="0" hangingPunct="1">
        <a:spcBef>
          <a:spcPts val="4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j-lt"/>
          <a:ea typeface="+mn-ea"/>
          <a:cs typeface="Arial" pitchFamily="34" charset="0"/>
        </a:defRPr>
      </a:lvl4pPr>
      <a:lvl5pPr marL="896938" indent="-269875" algn="l" defTabSz="914400" rtl="0" eaLnBrk="1" latinLnBrk="0" hangingPunct="1">
        <a:spcBef>
          <a:spcPts val="4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01" userDrawn="1">
          <p15:clr>
            <a:srgbClr val="F26B43"/>
          </p15:clr>
        </p15:guide>
        <p15:guide id="2" pos="5556">
          <p15:clr>
            <a:srgbClr val="F26B43"/>
          </p15:clr>
        </p15:guide>
        <p15:guide id="4" pos="2880">
          <p15:clr>
            <a:srgbClr val="F26B43"/>
          </p15:clr>
        </p15:guide>
        <p15:guide id="5" orient="horz" pos="2958">
          <p15:clr>
            <a:srgbClr val="F26B43"/>
          </p15:clr>
        </p15:guide>
        <p15:guide id="6" orient="horz" pos="667" userDrawn="1">
          <p15:clr>
            <a:srgbClr val="F26B43"/>
          </p15:clr>
        </p15:guide>
        <p15:guide id="7" pos="204">
          <p15:clr>
            <a:srgbClr val="F26B43"/>
          </p15:clr>
        </p15:guide>
        <p15:guide id="8" pos="1950">
          <p15:clr>
            <a:srgbClr val="F26B43"/>
          </p15:clr>
        </p15:guide>
        <p15:guide id="9" pos="3810">
          <p15:clr>
            <a:srgbClr val="F26B43"/>
          </p15:clr>
        </p15:guide>
        <p15:guide id="10" pos="1995">
          <p15:clr>
            <a:srgbClr val="F26B43"/>
          </p15:clr>
        </p15:guide>
        <p15:guide id="11" pos="3765">
          <p15:clr>
            <a:srgbClr val="F26B43"/>
          </p15:clr>
        </p15:guide>
        <p15:guide id="12" orient="horz" pos="1439" userDrawn="1">
          <p15:clr>
            <a:srgbClr val="F26B43"/>
          </p15:clr>
        </p15:guide>
        <p15:guide id="13" orient="horz" pos="2210" userDrawn="1">
          <p15:clr>
            <a:srgbClr val="F26B43"/>
          </p15:clr>
        </p15:guide>
        <p15:guide id="14" orient="horz" pos="1393" userDrawn="1">
          <p15:clr>
            <a:srgbClr val="F26B43"/>
          </p15:clr>
        </p15:guide>
        <p15:guide id="16" orient="horz" pos="21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control.at/recht/aktuelle-begutachtungsentwuerfe" TargetMode="External"/><Relationship Id="rId2" Type="http://schemas.openxmlformats.org/officeDocument/2006/relationships/hyperlink" Target="https://www.e-control.at/documents/20903/443907/20180302+Konsultationsunterlage+Bilanzierungmodell+180301+ECA_EN.pdf/41a9823c-66e4-167c-3aaa-f42367185d85" TargetMode="Externa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07.06.2018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75556" y="2499742"/>
            <a:ext cx="7992888" cy="1368152"/>
          </a:xfrm>
        </p:spPr>
        <p:txBody>
          <a:bodyPr/>
          <a:lstStyle/>
          <a:p>
            <a:pPr algn="ctr"/>
            <a:r>
              <a:rPr lang="en-US" dirty="0"/>
              <a:t>Redesigning the Austrian balancing system</a:t>
            </a:r>
            <a:br>
              <a:rPr lang="de-AT" altLang="de-DE" sz="800" dirty="0"/>
            </a:br>
            <a:br>
              <a:rPr lang="de-DE" dirty="0"/>
            </a:br>
            <a:r>
              <a:rPr lang="de-DE" dirty="0"/>
              <a:t>GRI SSE  Prague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Alessandro Ischia </a:t>
            </a:r>
          </a:p>
        </p:txBody>
      </p:sp>
    </p:spTree>
    <p:extLst>
      <p:ext uri="{BB962C8B-B14F-4D97-AF65-F5344CB8AC3E}">
        <p14:creationId xmlns:p14="http://schemas.microsoft.com/office/powerpoint/2010/main" val="295568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5311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306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83B3F3-A9FA-4508-B4BE-A3FA92705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Status quo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A396FB-43DE-4AF8-A6D2-2546E8D861D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Austria’s current balancing regime, introduced on 1 January 2013, is a complex two-system construct: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ex-ante balancing at market area level</a:t>
            </a:r>
            <a:r>
              <a:rPr lang="en-US" dirty="0"/>
              <a:t>, run by the market area manager and with mandatory exchange procurement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ex-post balancing at distribution level</a:t>
            </a:r>
            <a:r>
              <a:rPr lang="en-US" dirty="0"/>
              <a:t>, which is handled by the clearing and settlement agents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Methodology (ex-ante balancing, separation of balancing areas) has been the object of </a:t>
            </a:r>
            <a:r>
              <a:rPr lang="en-US" b="1" dirty="0"/>
              <a:t>international criticism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EFET and ACER believe that the Austrian balancing regime is </a:t>
            </a:r>
            <a:r>
              <a:rPr lang="en-US" b="1" dirty="0"/>
              <a:t>not fully in line with the Gas BAL NC</a:t>
            </a:r>
            <a:r>
              <a:rPr lang="en-US" dirty="0"/>
              <a:t> 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4AA8714-0F93-4205-8F1B-35EEC915FD6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6BB2F7-054D-4660-87E2-EC693CCC97A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856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734824-3C22-419E-B554-148562A07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goals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17D261-0401-4E61-AF19-348E483AEE3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Reacting to this criticism, E-Control submitted a proposal for a </a:t>
            </a:r>
            <a:r>
              <a:rPr lang="en-US" b="1" u="sng" dirty="0"/>
              <a:t>redesigned Austrian balancing system</a:t>
            </a:r>
            <a:r>
              <a:rPr lang="en-US" dirty="0"/>
              <a:t>.</a:t>
            </a:r>
          </a:p>
          <a:p>
            <a:endParaRPr lang="en-US" b="1" dirty="0"/>
          </a:p>
          <a:p>
            <a:r>
              <a:rPr lang="en-US" b="1" u="sng" dirty="0"/>
              <a:t>Consultation</a:t>
            </a:r>
            <a:r>
              <a:rPr lang="en-US" b="1" dirty="0"/>
              <a:t> </a:t>
            </a:r>
            <a:r>
              <a:rPr lang="en-US" dirty="0"/>
              <a:t>with all market participants to collect views from a wide pool of respondents was closed on 15 Mai </a:t>
            </a:r>
          </a:p>
          <a:p>
            <a:pPr marL="342900" indent="-342900">
              <a:buAutoNum type="alphaLcParenR"/>
            </a:pPr>
            <a:endParaRPr lang="en-US" dirty="0"/>
          </a:p>
          <a:p>
            <a:pPr marL="342900" indent="-342900">
              <a:buAutoNum type="alphaLcParenR"/>
            </a:pPr>
            <a:r>
              <a:rPr lang="en-US" dirty="0"/>
              <a:t>it will encompass the entire market area, i.e. it will no </a:t>
            </a:r>
            <a:r>
              <a:rPr lang="en-US" b="1" dirty="0"/>
              <a:t>longer systematically distinguish between market area and distribution level balancing and clearing </a:t>
            </a:r>
            <a:r>
              <a:rPr lang="en-US" dirty="0"/>
              <a:t>(the legal basis for this step was already laid in section 41 Natural Gas Act 2011);</a:t>
            </a:r>
          </a:p>
          <a:p>
            <a:pPr marL="342900" indent="-342900">
              <a:buAutoNum type="alphaLcParenR"/>
            </a:pPr>
            <a:endParaRPr lang="en-US" dirty="0"/>
          </a:p>
          <a:p>
            <a:pPr marL="342900" indent="-342900">
              <a:buAutoNum type="alphaLcParenR"/>
            </a:pPr>
            <a:r>
              <a:rPr lang="en-US" dirty="0"/>
              <a:t>it will fully put the </a:t>
            </a:r>
            <a:r>
              <a:rPr lang="en-US" b="1" dirty="0"/>
              <a:t>provisions of Commission Regulation (EU) No 312/2014 </a:t>
            </a:r>
            <a:r>
              <a:rPr lang="en-US" dirty="0"/>
              <a:t>(the Gas Balancing Network Code, Gas BAL NC) </a:t>
            </a:r>
            <a:r>
              <a:rPr lang="en-US" b="1" dirty="0"/>
              <a:t>into practice </a:t>
            </a:r>
            <a:r>
              <a:rPr lang="en-US" dirty="0"/>
              <a:t>in Austria. 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745020B-C9E2-40AF-856B-29EAD89089B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10FDB9-3F39-44C8-A927-001063EEB53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672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7CEBF3-B91E-461A-880D-713F7F82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goals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271CC9-081F-4D10-983A-83CB20E8BC3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3847" y="1058863"/>
            <a:ext cx="8496303" cy="389030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 </a:t>
            </a:r>
            <a:r>
              <a:rPr lang="en-GB" b="1" dirty="0"/>
              <a:t>integrated balancing zone </a:t>
            </a:r>
            <a:r>
              <a:rPr lang="en-GB" dirty="0"/>
              <a:t>(including market area and distribution) with a </a:t>
            </a:r>
            <a:r>
              <a:rPr lang="en-GB" b="1" dirty="0"/>
              <a:t>single clearing entity </a:t>
            </a:r>
            <a:r>
              <a:rPr lang="en-GB" dirty="0"/>
              <a:t>that takes on the clearing tasks which are currently exercised by the clearing and settlement agents and the market area manager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daily balancing regime with </a:t>
            </a:r>
            <a:r>
              <a:rPr lang="en-GB" b="1" dirty="0"/>
              <a:t>centralised balancing and daily financial clearing of balance groups</a:t>
            </a:r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within day incentive mechanism that </a:t>
            </a:r>
            <a:r>
              <a:rPr lang="en-GB" b="1" dirty="0"/>
              <a:t>optimises </a:t>
            </a:r>
            <a:r>
              <a:rPr lang="en-GB" b="1" dirty="0" err="1"/>
              <a:t>linepack</a:t>
            </a:r>
            <a:r>
              <a:rPr lang="en-GB" b="1" dirty="0"/>
              <a:t> use </a:t>
            </a:r>
            <a:r>
              <a:rPr lang="en-GB" dirty="0"/>
              <a:t>by way of within day obligations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frequent information provision </a:t>
            </a:r>
            <a:r>
              <a:rPr lang="en-GB" dirty="0"/>
              <a:t>with respect to allocations and </a:t>
            </a:r>
            <a:r>
              <a:rPr lang="en-GB" b="1" dirty="0"/>
              <a:t>hourly updates </a:t>
            </a:r>
            <a:r>
              <a:rPr lang="en-GB" dirty="0"/>
              <a:t>of market area information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incentives for BRPs to keep their portfolios balanced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swift and efficient financial settlement that uses established processes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</a:t>
            </a:r>
            <a:r>
              <a:rPr lang="en-GB" b="1" dirty="0"/>
              <a:t>neutrality charge </a:t>
            </a:r>
            <a:r>
              <a:rPr lang="en-GB" dirty="0"/>
              <a:t>for balancing that is calculated daily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centralised ex post clearing </a:t>
            </a:r>
            <a:r>
              <a:rPr lang="en-GB" dirty="0"/>
              <a:t>including allocated quantities and metered consumption on transmission and distribution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mechanism that is already in place for </a:t>
            </a:r>
            <a:r>
              <a:rPr lang="en-GB" b="1" dirty="0"/>
              <a:t>curtailing BGs if market-based measures are insufficient</a:t>
            </a:r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increased transparency</a:t>
            </a:r>
            <a:r>
              <a:rPr lang="en-GB" dirty="0"/>
              <a:t> </a:t>
            </a:r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77B2B9-011B-41CE-A516-3080B25A5B6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9BF200-29D2-4279-B7B8-016475E66C0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3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13E7F3-7220-4185-BB23-6651A20EE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Schematic representation</a:t>
            </a: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BC6749C7-BDF9-4350-9FB1-49F8359651AD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179512" y="1118635"/>
            <a:ext cx="2456071" cy="3716792"/>
          </a:xfrm>
          <a:prstGeom prst="rect">
            <a:avLst/>
          </a:prstGeo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AED86F-9060-42E5-99E3-C0D274DAAE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E362A3-66C2-4470-BB9E-39A02247C10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8B6C045-4359-476F-B0B6-E94B78F385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145918"/>
            <a:ext cx="2468546" cy="3716792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EE39FBFB-1233-48D4-BCAD-71ACD6F129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1571" y="1142373"/>
            <a:ext cx="5240868" cy="385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89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07774C-4666-468A-BD1C-1D95B57BD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Outcomes of the stake holders consultation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57FC9C-627B-427D-A018-43D9EB178B6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b="1" u="sng" dirty="0"/>
              <a:t>Shippers</a:t>
            </a:r>
            <a:r>
              <a:rPr lang="en-GB" sz="2000" dirty="0"/>
              <a:t> welcome in general E-Control´s efforts to aggregate the two balancing systems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b="1" u="sng" dirty="0"/>
              <a:t>Storage System Operators </a:t>
            </a:r>
            <a:r>
              <a:rPr lang="en-GB" sz="2000" dirty="0"/>
              <a:t>see potential changes of the present system critical. The main reason is represented by the potential competition of the </a:t>
            </a:r>
            <a:r>
              <a:rPr lang="en-GB" sz="2000" dirty="0" err="1"/>
              <a:t>linepack</a:t>
            </a:r>
            <a:r>
              <a:rPr lang="en-GB" sz="2000" dirty="0"/>
              <a:t> usage towards storage products for daily balancing purposes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b="1" u="sng" dirty="0"/>
              <a:t>Distribution System Operators </a:t>
            </a:r>
            <a:r>
              <a:rPr lang="en-GB" sz="2000" dirty="0"/>
              <a:t>see the related additional investments to go beyond any potential benefit for the market </a:t>
            </a:r>
          </a:p>
          <a:p>
            <a:endParaRPr lang="en-GB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572605-955A-4FA8-80C1-4F3466F57B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0D05C2-ABF5-45BB-BF96-20A7EFE96AB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533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C911B7-C384-4B0A-9B03-5F666B8AE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E1C5C9-EC73-4D22-8B27-892D517C4CC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/>
              <a:t>Based on the results of the consultation, </a:t>
            </a:r>
            <a:r>
              <a:rPr lang="en-US" sz="2400" b="1" dirty="0"/>
              <a:t>working groups</a:t>
            </a:r>
            <a:r>
              <a:rPr lang="en-US" sz="2400" dirty="0"/>
              <a:t> will be created in order to analyze in depth potential issues related to the proposed new balancing model. Results of the discussion are expected </a:t>
            </a:r>
            <a:r>
              <a:rPr lang="en-US" sz="2400" b="1" dirty="0"/>
              <a:t>by end 2019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/>
              <a:t>According to the present legal setting described in the GWG (natural gas act), starting with </a:t>
            </a:r>
            <a:r>
              <a:rPr lang="en-US" sz="2400" b="1" dirty="0"/>
              <a:t>October 2021</a:t>
            </a:r>
            <a:r>
              <a:rPr lang="en-US" sz="2400" dirty="0"/>
              <a:t>, E-control can nominate directly the CSA (</a:t>
            </a:r>
            <a:r>
              <a:rPr lang="en-US" sz="2400" b="1" dirty="0"/>
              <a:t>clearing and settlement agent</a:t>
            </a:r>
            <a:r>
              <a:rPr lang="en-US" sz="2400" dirty="0"/>
              <a:t>) 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400" dirty="0"/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089D67-2E6A-4189-BCD2-CEBB8EE71C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75AD1B-FCAE-4E27-B42F-E09A05534B0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737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3E42E3-546A-4077-8B5F-2C88CA1A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References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0AB7D2-C8D5-415F-B2E0-C575A1CAE5E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Consultation document: </a:t>
            </a:r>
          </a:p>
          <a:p>
            <a:endParaRPr lang="en-GB" dirty="0"/>
          </a:p>
          <a:p>
            <a:r>
              <a:rPr lang="en-GB" sz="1200" dirty="0">
                <a:hlinkClick r:id="rId2"/>
              </a:rPr>
              <a:t>https://www.e-control.at/documents/20903/443907/20180302+Konsultationsunterlage+Bilanzierungmodell+180301+ECA_EN.pdf/41a9823c-66e4-167c-3aaa-f42367185d85</a:t>
            </a:r>
            <a:endParaRPr lang="en-GB" sz="1200" dirty="0"/>
          </a:p>
          <a:p>
            <a:endParaRPr lang="en-GB" dirty="0"/>
          </a:p>
          <a:p>
            <a:r>
              <a:rPr lang="en-GB" dirty="0"/>
              <a:t>Responses to the consultation:</a:t>
            </a:r>
          </a:p>
          <a:p>
            <a:r>
              <a:rPr lang="en-GB" dirty="0"/>
              <a:t> </a:t>
            </a:r>
          </a:p>
          <a:p>
            <a:r>
              <a:rPr lang="en-GB" sz="1200" dirty="0">
                <a:hlinkClick r:id="rId3"/>
              </a:rPr>
              <a:t>https://www.e-control.at/recht/aktuelle-begutachtungsentwuerfe#p_p_id_56_INSTANCE_h6uAThBqc5V4_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06861D-2517-4A04-BE57-FA52680EC93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ECA2C0-72BA-4E6C-8C4D-2F56430D9CA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7882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Alessandro Ischia 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de-DE" dirty="0"/>
              <a:t>810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de-DE" dirty="0"/>
              <a:t>alessandro.ischia@e-control.at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6478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6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 %&lt;/m_strSuffix17909&gt;&lt;m_yearfmt&gt;&lt;begin val=&quot;0&quot;/&gt;&lt;end val=&quot;4&quot;/&gt;&lt;/m_yearfmt&gt;&lt;/m_precDefaultPercent&gt;&lt;m_precDefaultDate&gt;&lt;m_bNumberIsYear val=&quot;0&quot;/&gt;&lt;m_strFormatTime&gt;%#d.%#m.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3&quot;&gt;&lt;elem m_fUsage=&quot;2.50703100000000000000E+000&quot;&gt;&lt;m_msothmcolidx val=&quot;0&quot;/&gt;&lt;m_rgb r=&quot;05&quot; g=&quot;A5&quot; b=&quot;A5&quot;/&gt;&lt;m_nBrightness val=&quot;0&quot;/&gt;&lt;/elem&gt;&lt;elem m_fUsage=&quot;1.89999999999999990000E+000&quot;&gt;&lt;m_msothmcolidx val=&quot;0&quot;/&gt;&lt;m_rgb r=&quot;F7&quot; g=&quot;DB&quot; b=&quot;C8&quot;/&gt;&lt;m_nBrightness val=&quot;0&quot;/&gt;&lt;/elem&gt;&lt;elem m_fUsage=&quot;8.10000000000000050000E-001&quot;&gt;&lt;m_msothmcolidx val=&quot;0&quot;/&gt;&lt;m_rgb r=&quot;FE&quot; g=&quot;7D&quot; b=&quot;6B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upermaster">
  <a:themeElements>
    <a:clrScheme name="ECA allg">
      <a:dk1>
        <a:srgbClr val="58585A"/>
      </a:dk1>
      <a:lt1>
        <a:srgbClr val="FFFFFF"/>
      </a:lt1>
      <a:dk2>
        <a:srgbClr val="87888A"/>
      </a:dk2>
      <a:lt2>
        <a:srgbClr val="CC071E"/>
      </a:lt2>
      <a:accent1>
        <a:srgbClr val="0066A9"/>
      </a:accent1>
      <a:accent2>
        <a:srgbClr val="699AC9"/>
      </a:accent2>
      <a:accent3>
        <a:srgbClr val="A0BADA"/>
      </a:accent3>
      <a:accent4>
        <a:srgbClr val="E49C00"/>
      </a:accent4>
      <a:accent5>
        <a:srgbClr val="FABB00"/>
      </a:accent5>
      <a:accent6>
        <a:srgbClr val="3FA535"/>
      </a:accent6>
      <a:hlink>
        <a:srgbClr val="0066A9"/>
      </a:hlink>
      <a:folHlink>
        <a:srgbClr val="7030A0"/>
      </a:folHlink>
    </a:clrScheme>
    <a:fontScheme name="ECA allg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0066A9"/>
          </a:solidFill>
        </a:ln>
      </a:spPr>
      <a:bodyPr lIns="72000" rtlCol="0" anchor="t"/>
      <a:lstStyle>
        <a:defPPr algn="ctr">
          <a:defRPr dirty="0" smtClean="0">
            <a:solidFill>
              <a:srgbClr val="0066A9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no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 GAS - DE - 180215.potx" id="{23ECF98D-3E79-41CA-88FF-7E766F95E9FA}" vid="{C0639F45-216F-4C7C-9949-6B587B47BF37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68973875537543819112427E463607" ma:contentTypeVersion="20" ma:contentTypeDescription="Create a new document." ma:contentTypeScope="" ma:versionID="d80016635259354a3eaf806eb4d09c5e">
  <xsd:schema xmlns:xsd="http://www.w3.org/2001/XMLSchema" xmlns:xs="http://www.w3.org/2001/XMLSchema" xmlns:p="http://schemas.microsoft.com/office/2006/metadata/properties" xmlns:ns2="985daa2e-53d8-4475-82b8-9c7d25324e34" xmlns:ns3="959629f6-9180-4649-86c0-30df3e78ac81" targetNamespace="http://schemas.microsoft.com/office/2006/metadata/properties" ma:root="true" ma:fieldsID="4092f31a6356d37cdc8a95c017d03a1e" ns2:_="" ns3:_="">
    <xsd:import namespace="985daa2e-53d8-4475-82b8-9c7d25324e34"/>
    <xsd:import namespace="959629f6-9180-4649-86c0-30df3e78ac8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  <xsd:element ref="ns3:AcerDocumentNam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9629f6-9180-4649-86c0-30df3e78ac81" elementFormDefault="qualified">
    <xsd:import namespace="http://schemas.microsoft.com/office/2006/documentManagement/types"/>
    <xsd:import namespace="http://schemas.microsoft.com/office/infopath/2007/PartnerControls"/>
    <xsd:element name="AcerDocumentName" ma:index="12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DocumentName xmlns="959629f6-9180-4649-86c0-30df3e78ac81">Redesigning the Austrian balancing system.pptx</AcerDocumentName>
    <ACER_Abstract xmlns="985daa2e-53d8-4475-82b8-9c7d25324e34" xsi:nil="true"/>
    <_dlc_DocId xmlns="985daa2e-53d8-4475-82b8-9c7d25324e34">ACER-2018-79339</_dlc_DocId>
    <_dlc_DocIdUrl xmlns="985daa2e-53d8-4475-82b8-9c7d25324e34">
      <Url>https://extranet.acer.europa.eu/Events/24th-Stakeholder-Group-Meeting/_layouts/15/DocIdRedir.aspx?ID=ACER-2018-79339</Url>
      <Description>ACER-2018-79339</Description>
    </_dlc_DocIdUrl>
  </documentManagement>
</p:properties>
</file>

<file path=customXml/itemProps1.xml><?xml version="1.0" encoding="utf-8"?>
<ds:datastoreItem xmlns:ds="http://schemas.openxmlformats.org/officeDocument/2006/customXml" ds:itemID="{338E08D5-8139-481A-B2BF-F994731E7103}"/>
</file>

<file path=customXml/itemProps2.xml><?xml version="1.0" encoding="utf-8"?>
<ds:datastoreItem xmlns:ds="http://schemas.openxmlformats.org/officeDocument/2006/customXml" ds:itemID="{E5E6A038-51D7-4B0A-BA4A-33E7F5A11FE5}"/>
</file>

<file path=customXml/itemProps3.xml><?xml version="1.0" encoding="utf-8"?>
<ds:datastoreItem xmlns:ds="http://schemas.openxmlformats.org/officeDocument/2006/customXml" ds:itemID="{5D10E215-65E3-4710-97F6-364E02BA089A}"/>
</file>

<file path=customXml/itemProps4.xml><?xml version="1.0" encoding="utf-8"?>
<ds:datastoreItem xmlns:ds="http://schemas.openxmlformats.org/officeDocument/2006/customXml" ds:itemID="{547999C2-FA6F-4B58-9484-06AD8E8036C6}"/>
</file>

<file path=docProps/app.xml><?xml version="1.0" encoding="utf-8"?>
<Properties xmlns="http://schemas.openxmlformats.org/officeDocument/2006/extended-properties" xmlns:vt="http://schemas.openxmlformats.org/officeDocument/2006/docPropsVTypes">
  <Template>00-PRÄSENTATION_GAS_2018</Template>
  <TotalTime>0</TotalTime>
  <Words>659</Words>
  <Application>Microsoft Office PowerPoint</Application>
  <PresentationFormat>Bildschirmpräsentation (16:9)</PresentationFormat>
  <Paragraphs>77</Paragraphs>
  <Slides>11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23" baseType="lpstr">
      <vt:lpstr>Arial</vt:lpstr>
      <vt:lpstr>Arial Narrow</vt:lpstr>
      <vt:lpstr>Calibri</vt:lpstr>
      <vt:lpstr>Franklin Gothic Book</vt:lpstr>
      <vt:lpstr>Franklin Gothic Demi</vt:lpstr>
      <vt:lpstr>Symbol</vt:lpstr>
      <vt:lpstr>Times New Roman</vt:lpstr>
      <vt:lpstr>Webdings</vt:lpstr>
      <vt:lpstr>Wingdings</vt:lpstr>
      <vt:lpstr>Wingdings 2</vt:lpstr>
      <vt:lpstr>Supermaster</vt:lpstr>
      <vt:lpstr>think-cell Folie</vt:lpstr>
      <vt:lpstr>Redesigning the Austrian balancing system  GRI SSE  Prague </vt:lpstr>
      <vt:lpstr>Status quo</vt:lpstr>
      <vt:lpstr>General goals</vt:lpstr>
      <vt:lpstr>Specific goals</vt:lpstr>
      <vt:lpstr>Schematic representation</vt:lpstr>
      <vt:lpstr>Outcomes of the stake holders consultation</vt:lpstr>
      <vt:lpstr>Next steps</vt:lpstr>
      <vt:lpstr>References 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2018-05-29T07:28:26Z</dcterms:created>
  <dcterms:modified xsi:type="dcterms:W3CDTF">2018-06-05T15:07:03Z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0x0101000168973875537543819112427E463607</vt:lpwstr>
  </property>
  <property fmtid="{D5CDD505-2E9C-101B-9397-08002B2CF9AE}" pid="3" name="_dlc_DocIdItemGuid">
    <vt:lpwstr>08a3e5c8-047a-445b-8d02-69602e224594</vt:lpwstr>
  </property>
</Properties>
</file>