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9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en Powell" initials="S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55" autoAdjust="0"/>
    <p:restoredTop sz="94660"/>
  </p:normalViewPr>
  <p:slideViewPr>
    <p:cSldViewPr>
      <p:cViewPr>
        <p:scale>
          <a:sx n="74" d="100"/>
          <a:sy n="74" d="100"/>
        </p:scale>
        <p:origin x="-2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19" Type="http://schemas.openxmlformats.org/officeDocument/2006/relationships/customXml" Target="../customXml/item5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9A215-DA64-42FB-B3AB-3AA7BCB4FCE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7A1B2-CFEC-443F-81E5-683DDB9FA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627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cer.ie/en/homepage.aspx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1" descr="Commission for Energy Regulation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28662" y="357166"/>
            <a:ext cx="2491936" cy="90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UtilityRegulato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429256" y="357166"/>
            <a:ext cx="3223760" cy="79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 &amp; Target Model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 FUI Implementation Group Meeting</a:t>
            </a:r>
          </a:p>
          <a:p>
            <a:r>
              <a:rPr lang="en-GB" dirty="0" smtClean="0"/>
              <a:t>London</a:t>
            </a:r>
            <a:r>
              <a:rPr lang="en-US" dirty="0" smtClean="0"/>
              <a:t>, </a:t>
            </a:r>
            <a:r>
              <a:rPr lang="en-GB" dirty="0" smtClean="0"/>
              <a:t>30 September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3528392"/>
          </a:xfrm>
        </p:spPr>
        <p:txBody>
          <a:bodyPr>
            <a:normAutofit lnSpcReduction="10000"/>
          </a:bodyPr>
          <a:lstStyle/>
          <a:p>
            <a:r>
              <a:rPr lang="en-IE" sz="2400" dirty="0" smtClean="0">
                <a:latin typeface="Arial" pitchFamily="34" charset="0"/>
                <a:cs typeface="Arial" pitchFamily="34" charset="0"/>
              </a:rPr>
              <a:t>FG CACM aims to create an internal market through price ‘coupling’ bids/offers submitted through power exchanges using available cross border capacity</a:t>
            </a:r>
          </a:p>
          <a:p>
            <a:r>
              <a:rPr lang="en-IE" sz="2400" dirty="0" smtClean="0">
                <a:latin typeface="Arial" pitchFamily="34" charset="0"/>
                <a:cs typeface="Arial" pitchFamily="34" charset="0"/>
              </a:rPr>
              <a:t>SEM transition to target model acknowledged in Section 1.2 FG CACM:</a:t>
            </a:r>
          </a:p>
          <a:p>
            <a:pPr lvl="1"/>
            <a:r>
              <a:rPr lang="en-IE" sz="2000" dirty="0" smtClean="0">
                <a:latin typeface="Arial" pitchFamily="34" charset="0"/>
                <a:cs typeface="Arial" pitchFamily="34" charset="0"/>
              </a:rPr>
              <a:t>transitional arrangements in place by 2014</a:t>
            </a:r>
          </a:p>
          <a:p>
            <a:pPr lvl="1"/>
            <a:r>
              <a:rPr lang="en-IE" sz="2000" dirty="0" smtClean="0">
                <a:latin typeface="Arial" pitchFamily="34" charset="0"/>
                <a:cs typeface="Arial" pitchFamily="34" charset="0"/>
              </a:rPr>
              <a:t>full compliance by 2016 </a:t>
            </a:r>
          </a:p>
          <a:p>
            <a:r>
              <a:rPr lang="en-IE" sz="2400" dirty="0" smtClean="0">
                <a:latin typeface="Arial" pitchFamily="34" charset="0"/>
                <a:cs typeface="Arial" pitchFamily="34" charset="0"/>
              </a:rPr>
              <a:t>Network Codes to give legal effect to arrangements</a:t>
            </a:r>
          </a:p>
          <a:p>
            <a:r>
              <a:rPr lang="en-IE" sz="2400" dirty="0" smtClean="0">
                <a:latin typeface="Arial" pitchFamily="34" charset="0"/>
                <a:cs typeface="Arial" pitchFamily="34" charset="0"/>
              </a:rPr>
              <a:t>SEM Project to address these issues has begun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669" y="141277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>
                <a:latin typeface="Arial" pitchFamily="34" charset="0"/>
                <a:cs typeface="Arial" pitchFamily="34" charset="0"/>
              </a:rPr>
              <a:t>FG CACM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43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9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396044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charset="0"/>
                <a:cs typeface="Arial" charset="0"/>
              </a:rPr>
              <a:t>Integrating SEM in present form into EU target model is a significant challenge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Target model based on predominant European market design of bilateral self commitment markets with voluntary, </a:t>
            </a:r>
            <a:r>
              <a:rPr lang="en-US" sz="2000" dirty="0" err="1" smtClean="0">
                <a:latin typeface="Arial" charset="0"/>
                <a:cs typeface="Arial" charset="0"/>
              </a:rPr>
              <a:t>organised</a:t>
            </a:r>
            <a:r>
              <a:rPr lang="en-US" sz="2000" dirty="0" smtClean="0">
                <a:latin typeface="Arial" charset="0"/>
                <a:cs typeface="Arial" charset="0"/>
              </a:rPr>
              <a:t> day ahead and intra day trading thorough power exchanges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SEM is a gross mandatory pool with:</a:t>
            </a:r>
            <a:endParaRPr lang="en-US" sz="1600" dirty="0" smtClean="0">
              <a:latin typeface="Arial" charset="0"/>
              <a:cs typeface="Arial" charset="0"/>
            </a:endParaRP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ex post pricing</a:t>
            </a:r>
          </a:p>
          <a:p>
            <a:pPr lvl="1"/>
            <a:r>
              <a:rPr lang="en-US" sz="1600" dirty="0" err="1" smtClean="0">
                <a:latin typeface="Arial" charset="0"/>
                <a:cs typeface="Arial" charset="0"/>
              </a:rPr>
              <a:t>centralised</a:t>
            </a:r>
            <a:r>
              <a:rPr lang="en-US" sz="1600" dirty="0" smtClean="0">
                <a:latin typeface="Arial" charset="0"/>
                <a:cs typeface="Arial" charset="0"/>
              </a:rPr>
              <a:t> unit commitment and dispatch, based on complex bids from generators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explicit capacity payments</a:t>
            </a:r>
          </a:p>
          <a:p>
            <a:pPr lvl="1"/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410634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charset="0"/>
                <a:cs typeface="Arial" charset="0"/>
              </a:rPr>
              <a:t>SEM and Delivery of EU integration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142984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" pitchFamily="34" charset="0"/>
                <a:cs typeface="Arial" pitchFamily="34" charset="0"/>
              </a:rPr>
              <a:t>Market Characteristics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5148982" cy="495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3010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446" y="2060848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Project Team Established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RA, MO and TSO members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Project plan published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Industry Engagement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Industry presentation in June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Ofgem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APX)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Bilateral meetings with market participants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Meetings with APX, OMEL, CNE and National Grid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Technical Workshop on 3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October	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Breakout sessions on key issues such as Day Ahead and Intra Day</a:t>
            </a:r>
          </a:p>
          <a:p>
            <a:pPr lvl="1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794" y="1412776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SEM Market Integration Project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52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31973"/>
            <a:ext cx="8229600" cy="4525963"/>
          </a:xfrm>
        </p:spPr>
        <p:txBody>
          <a:bodyPr>
            <a:normAutofit/>
          </a:bodyPr>
          <a:lstStyle/>
          <a:p>
            <a:r>
              <a:rPr lang="en-IE" sz="2000" dirty="0" smtClean="0">
                <a:latin typeface="Arial" pitchFamily="34" charset="0"/>
                <a:cs typeface="Arial" pitchFamily="34" charset="0"/>
              </a:rPr>
              <a:t>Transitional arrangements for 2014 (FG CACM 1.2) involve minimum change to SEM design, deliver benefits of integration at minimum cost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Possible day ahead coupling using contracts market as a transition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Evolution of intra day trading solution as a transition</a:t>
            </a:r>
          </a:p>
          <a:p>
            <a:r>
              <a:rPr lang="en-IE" sz="2000" dirty="0" smtClean="0">
                <a:latin typeface="Arial" pitchFamily="34" charset="0"/>
                <a:cs typeface="Arial" pitchFamily="34" charset="0"/>
              </a:rPr>
              <a:t>Enduring arrangements for 2016, potentially new market design or extensive changes to SEM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Key issue currently under consideration by the project team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Other Framework Guidelines to be kept in mind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e.g. Balancing and System Operation</a:t>
            </a:r>
          </a:p>
          <a:p>
            <a:pPr lvl="1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044" y="1306901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Key Issues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49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044" y="141277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>
                <a:latin typeface="Arial" pitchFamily="34" charset="0"/>
                <a:cs typeface="Arial" pitchFamily="34" charset="0"/>
              </a:rPr>
              <a:t>Project Timetable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71472" y="2143116"/>
          <a:ext cx="8003232" cy="382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832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Date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Deliverable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Responsible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August – October 2011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TSOs</a:t>
                      </a: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 / MO options for 2014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RA work on day ahead contracts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RAs / TSOs / MO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October 2011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Industry engagement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SEMC Dec</a:t>
                      </a: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 2011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Report</a:t>
                      </a: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 from project team on potential options to pursue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SEMC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January 2012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Consultation on next steps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RAs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February</a:t>
                      </a: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 2012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SEMC decisions</a:t>
                      </a: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 on transitional arrangements to pursue</a:t>
                      </a:r>
                    </a:p>
                    <a:p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2016 forward workplan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SEMC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202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elect Content Type" ma:contentTypeID="0x010100CB9E85601ADC1E4F9BE64E701F38C77100546EA6BCD331914FB98445A71F4E5B9E" ma:contentTypeVersion="12" ma:contentTypeDescription="Select Content Type from drop-down above" ma:contentTypeScope="" ma:versionID="0a8a9fd2954342d8689b0054a64f346f">
  <xsd:schema xmlns:xsd="http://www.w3.org/2001/XMLSchema" xmlns:p="http://schemas.microsoft.com/office/2006/metadata/properties" xmlns:ns2="eecedeb9-13b3-4e62-b003-046c92e1668a" targetNamespace="http://schemas.microsoft.com/office/2006/metadata/properties" ma:root="true" ma:fieldsID="fa05ffe0f833c580e5dbc5ab6437f6d9" ns2:_="">
    <xsd:import namespace="eecedeb9-13b3-4e62-b003-046c92e1668a"/>
    <xsd:element name="properties">
      <xsd:complexType>
        <xsd:sequence>
          <xsd:element name="documentManagement">
            <xsd:complexType>
              <xsd:all>
                <xsd:element ref="ns2:Select_x0020_Content_x0020_Type_x0020_Above"/>
                <xsd:element ref="ns2:Classification"/>
                <xsd:element ref="ns2:Descript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ecedeb9-13b3-4e62-b003-046c92e1668a" elementFormDefault="qualified">
    <xsd:import namespace="http://schemas.microsoft.com/office/2006/documentManagement/types"/>
    <xsd:element name="Select_x0020_Content_x0020_Type_x0020_Above" ma:index="1" ma:displayName="Select Content Type Above" ma:description="Ensure you select the correct Content Type" ma:internalName="Select_x0020_Content_x0020_Type_x0020_Above" ma:readOnly="false">
      <xsd:simpleType>
        <xsd:restriction base="dms:Text">
          <xsd:maxLength value="1"/>
        </xsd:restriction>
      </xsd:simpleType>
    </xsd:element>
    <xsd:element name="Classification" ma:index="14" ma:displayName="Classification" ma:default="Unclassified" ma:format="Dropdown" ma:internalName="Classification">
      <xsd:simpleType>
        <xsd:restriction base="dms:Choice">
          <xsd:enumeration value="Unclassified"/>
          <xsd:enumeration value="Protect"/>
          <xsd:enumeration value="Restricted"/>
        </xsd:restriction>
      </xsd:simpleType>
    </xsd:element>
    <xsd:element name="Descriptor" ma:index="15" nillable="true" ma:displayName="Descriptor" ma:format="Dropdown" ma:internalName="Descriptor">
      <xsd:simpleType>
        <xsd:restriction base="dms:Choice">
          <xsd:enumeration value="Commercial"/>
          <xsd:enumeration value="Management"/>
          <xsd:enumeration value="Market Sensitive"/>
          <xsd:enumeration value="Staff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dlc_DocId xmlns="985daa2e-53d8-4475-82b8-9c7d25324e34">ACER-2015-01150</_dlc_DocId>
    <_dlc_DocIdUrl xmlns="985daa2e-53d8-4475-82b8-9c7d25324e34">
      <Url>http://s-do-prod-ap/en/Electricity/Regional_initiatives/Meetings/22nd_FUI_IG_meeting/_layouts/DocIdRedir.aspx?ID=ACER-2015-01150</Url>
      <Description>ACER-2015-01150</Description>
    </_dlc_DocIdUrl>
    <ACER_Abstract xmlns="985daa2e-53d8-4475-82b8-9c7d25324e34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0774F70B2EB4E84D1E607E4C54576" ma:contentTypeVersion="20" ma:contentTypeDescription="Create a new document." ma:contentTypeScope="" ma:versionID="263e0fd9774f34915990ba251c0ba961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90940D-A1C3-4046-8856-00A21DF96D8F}"/>
</file>

<file path=customXml/itemProps2.xml><?xml version="1.0" encoding="utf-8"?>
<ds:datastoreItem xmlns:ds="http://schemas.openxmlformats.org/officeDocument/2006/customXml" ds:itemID="{8EB9D89B-F27A-4D09-95CE-54FA4F067218}"/>
</file>

<file path=customXml/itemProps3.xml><?xml version="1.0" encoding="utf-8"?>
<ds:datastoreItem xmlns:ds="http://schemas.openxmlformats.org/officeDocument/2006/customXml" ds:itemID="{47E71FD4-ABAE-4A38-9153-3EE720B9A34A}"/>
</file>

<file path=customXml/itemProps4.xml><?xml version="1.0" encoding="utf-8"?>
<ds:datastoreItem xmlns:ds="http://schemas.openxmlformats.org/officeDocument/2006/customXml" ds:itemID="{DEFE7BAF-D80B-42BE-AC9E-9F965A946303}"/>
</file>

<file path=customXml/itemProps5.xml><?xml version="1.0" encoding="utf-8"?>
<ds:datastoreItem xmlns:ds="http://schemas.openxmlformats.org/officeDocument/2006/customXml" ds:itemID="{5D0FD2FC-190C-438D-AFF4-0FA0302E3EB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</TotalTime>
  <Words>343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SEM &amp; Target Model Update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FUI Priorities 2010 - 2012</dc:title>
  <dc:subject/>
  <dc:creator>pnewsome</dc:creator>
  <cp:lastModifiedBy>cbowers</cp:lastModifiedBy>
  <cp:revision>112</cp:revision>
  <dcterms:created xsi:type="dcterms:W3CDTF">2010-06-10T11:46:11Z</dcterms:created>
  <dcterms:modified xsi:type="dcterms:W3CDTF">2011-09-29T13:26:28Z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ContentTypeId">
    <vt:lpwstr>0x01010099C0774F70B2EB4E84D1E607E4C54576</vt:lpwstr>
  </property>
  <property fmtid="{D5CDD505-2E9C-101B-9397-08002B2CF9AE}" pid="4" name="_dlc_DocIdItemGuid">
    <vt:lpwstr>156aba46-f224-4e89-9363-3253ed929884</vt:lpwstr>
  </property>
</Properties>
</file>