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commentAuthors.xml" ContentType="application/vnd.openxmlformats-officedocument.presentationml.commentAuthors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  <Override PartName="/customXml/itemProps5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64" r:id="rId3"/>
    <p:sldId id="259" r:id="rId4"/>
    <p:sldId id="265" r:id="rId5"/>
    <p:sldId id="266" r:id="rId6"/>
    <p:sldId id="267" r:id="rId7"/>
    <p:sldId id="268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tephen Powell" initials="SP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9155" autoAdjust="0"/>
    <p:restoredTop sz="94660"/>
  </p:normalViewPr>
  <p:slideViewPr>
    <p:cSldViewPr>
      <p:cViewPr>
        <p:scale>
          <a:sx n="74" d="100"/>
          <a:sy n="74" d="100"/>
        </p:scale>
        <p:origin x="-28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18" Type="http://schemas.openxmlformats.org/officeDocument/2006/relationships/customXml" Target="../customXml/item4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17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19" Type="http://schemas.openxmlformats.org/officeDocument/2006/relationships/customXml" Target="../customXml/item5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F9A215-DA64-42FB-B3AB-3AA7BCB4FCEA}" type="datetimeFigureOut">
              <a:rPr lang="en-US" smtClean="0"/>
              <a:pPr/>
              <a:t>9/29/2011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E7A1B2-CFEC-443F-81E5-683DDB9FA6C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462763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E84B3-1198-43B7-BE33-C6AB30439A81}" type="datetimeFigureOut">
              <a:rPr lang="en-US" smtClean="0"/>
              <a:pPr/>
              <a:t>9/29/2011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9819B-BCB9-4747-86F3-D8191FC477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E84B3-1198-43B7-BE33-C6AB30439A81}" type="datetimeFigureOut">
              <a:rPr lang="en-US" smtClean="0"/>
              <a:pPr/>
              <a:t>9/29/2011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9819B-BCB9-4747-86F3-D8191FC477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E84B3-1198-43B7-BE33-C6AB30439A81}" type="datetimeFigureOut">
              <a:rPr lang="en-US" smtClean="0"/>
              <a:pPr/>
              <a:t>9/29/2011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9819B-BCB9-4747-86F3-D8191FC477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E84B3-1198-43B7-BE33-C6AB30439A81}" type="datetimeFigureOut">
              <a:rPr lang="en-US" smtClean="0"/>
              <a:pPr/>
              <a:t>9/29/2011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9819B-BCB9-4747-86F3-D8191FC477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E84B3-1198-43B7-BE33-C6AB30439A81}" type="datetimeFigureOut">
              <a:rPr lang="en-US" smtClean="0"/>
              <a:pPr/>
              <a:t>9/29/2011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9819B-BCB9-4747-86F3-D8191FC477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E84B3-1198-43B7-BE33-C6AB30439A81}" type="datetimeFigureOut">
              <a:rPr lang="en-US" smtClean="0"/>
              <a:pPr/>
              <a:t>9/29/2011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9819B-BCB9-4747-86F3-D8191FC477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E84B3-1198-43B7-BE33-C6AB30439A81}" type="datetimeFigureOut">
              <a:rPr lang="en-US" smtClean="0"/>
              <a:pPr/>
              <a:t>9/29/2011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9819B-BCB9-4747-86F3-D8191FC477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E84B3-1198-43B7-BE33-C6AB30439A81}" type="datetimeFigureOut">
              <a:rPr lang="en-US" smtClean="0"/>
              <a:pPr/>
              <a:t>9/29/2011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9819B-BCB9-4747-86F3-D8191FC477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E84B3-1198-43B7-BE33-C6AB30439A81}" type="datetimeFigureOut">
              <a:rPr lang="en-US" smtClean="0"/>
              <a:pPr/>
              <a:t>9/29/2011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9819B-BCB9-4747-86F3-D8191FC477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E84B3-1198-43B7-BE33-C6AB30439A81}" type="datetimeFigureOut">
              <a:rPr lang="en-US" smtClean="0"/>
              <a:pPr/>
              <a:t>9/29/2011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9819B-BCB9-4747-86F3-D8191FC477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E84B3-1198-43B7-BE33-C6AB30439A81}" type="datetimeFigureOut">
              <a:rPr lang="en-US" smtClean="0"/>
              <a:pPr/>
              <a:t>9/29/2011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9819B-BCB9-4747-86F3-D8191FC477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hyperlink" Target="http://www.cer.ie/en/homepage.aspx" TargetMode="Externa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0E84B3-1198-43B7-BE33-C6AB30439A81}" type="datetimeFigureOut">
              <a:rPr lang="en-US" smtClean="0"/>
              <a:pPr/>
              <a:t>9/29/2011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19819B-BCB9-4747-86F3-D8191FC477B9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9" name="Picture 1" descr="Commission for Energy Regulation logo">
            <a:hlinkClick r:id="rId13"/>
          </p:cNvPr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928662" y="357166"/>
            <a:ext cx="2491936" cy="9093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2" descr="UtilityRegulator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5429256" y="357166"/>
            <a:ext cx="3223760" cy="7996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SEM &amp; Target Model Update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22</a:t>
            </a:r>
            <a:r>
              <a:rPr lang="en-GB" baseline="30000" dirty="0" smtClean="0"/>
              <a:t>nd</a:t>
            </a:r>
            <a:r>
              <a:rPr lang="en-GB" dirty="0" smtClean="0"/>
              <a:t> FUI Implementation Group Meeting</a:t>
            </a:r>
          </a:p>
          <a:p>
            <a:r>
              <a:rPr lang="en-GB" dirty="0" smtClean="0"/>
              <a:t>London</a:t>
            </a:r>
            <a:r>
              <a:rPr lang="en-US" dirty="0" smtClean="0"/>
              <a:t>, </a:t>
            </a:r>
            <a:r>
              <a:rPr lang="en-GB" dirty="0" smtClean="0"/>
              <a:t>30 September 2011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/>
            </a:r>
            <a:br>
              <a:rPr lang="en-GB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2143116"/>
            <a:ext cx="8229600" cy="3528392"/>
          </a:xfrm>
        </p:spPr>
        <p:txBody>
          <a:bodyPr>
            <a:normAutofit lnSpcReduction="10000"/>
          </a:bodyPr>
          <a:lstStyle/>
          <a:p>
            <a:r>
              <a:rPr lang="en-IE" sz="2400" dirty="0" smtClean="0">
                <a:latin typeface="Arial" pitchFamily="34" charset="0"/>
                <a:cs typeface="Arial" pitchFamily="34" charset="0"/>
              </a:rPr>
              <a:t>FG CACM aims to create an internal market through price ‘coupling’ bids/offers submitted through power exchanges using available cross border capacity</a:t>
            </a:r>
          </a:p>
          <a:p>
            <a:r>
              <a:rPr lang="en-IE" sz="2400" dirty="0" smtClean="0">
                <a:latin typeface="Arial" pitchFamily="34" charset="0"/>
                <a:cs typeface="Arial" pitchFamily="34" charset="0"/>
              </a:rPr>
              <a:t>SEM transition to target model acknowledged in Section 1.2 FG CACM:</a:t>
            </a:r>
          </a:p>
          <a:p>
            <a:pPr lvl="1"/>
            <a:r>
              <a:rPr lang="en-IE" sz="2000" dirty="0" smtClean="0">
                <a:latin typeface="Arial" pitchFamily="34" charset="0"/>
                <a:cs typeface="Arial" pitchFamily="34" charset="0"/>
              </a:rPr>
              <a:t>transitional arrangements in place by 2014</a:t>
            </a:r>
          </a:p>
          <a:p>
            <a:pPr lvl="1"/>
            <a:r>
              <a:rPr lang="en-IE" sz="2000" dirty="0" smtClean="0">
                <a:latin typeface="Arial" pitchFamily="34" charset="0"/>
                <a:cs typeface="Arial" pitchFamily="34" charset="0"/>
              </a:rPr>
              <a:t>full compliance by 2016 </a:t>
            </a:r>
          </a:p>
          <a:p>
            <a:r>
              <a:rPr lang="en-IE" sz="2400" dirty="0" smtClean="0">
                <a:latin typeface="Arial" pitchFamily="34" charset="0"/>
                <a:cs typeface="Arial" pitchFamily="34" charset="0"/>
              </a:rPr>
              <a:t>Network Codes to give legal effect to arrangements</a:t>
            </a:r>
          </a:p>
          <a:p>
            <a:r>
              <a:rPr lang="en-IE" sz="2400" dirty="0" smtClean="0">
                <a:latin typeface="Arial" pitchFamily="34" charset="0"/>
                <a:cs typeface="Arial" pitchFamily="34" charset="0"/>
              </a:rPr>
              <a:t>SEM Project to address these issues has begun</a:t>
            </a:r>
          </a:p>
          <a:p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15669" y="1412776"/>
            <a:ext cx="80648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3200" dirty="0" smtClean="0">
                <a:latin typeface="Arial" pitchFamily="34" charset="0"/>
                <a:cs typeface="Arial" pitchFamily="34" charset="0"/>
              </a:rPr>
              <a:t>FG CACM</a:t>
            </a:r>
            <a:endParaRPr lang="en-GB" sz="3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154326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60917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/>
            </a:r>
            <a:br>
              <a:rPr lang="en-GB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2143116"/>
            <a:ext cx="8229600" cy="3960440"/>
          </a:xfrm>
        </p:spPr>
        <p:txBody>
          <a:bodyPr>
            <a:normAutofit/>
          </a:bodyPr>
          <a:lstStyle/>
          <a:p>
            <a:r>
              <a:rPr lang="en-US" sz="2000" dirty="0" smtClean="0">
                <a:latin typeface="Arial" charset="0"/>
                <a:cs typeface="Arial" charset="0"/>
              </a:rPr>
              <a:t>Integrating SEM in present form into EU target model is a significant challenge</a:t>
            </a:r>
          </a:p>
          <a:p>
            <a:r>
              <a:rPr lang="en-US" sz="2000" dirty="0" smtClean="0">
                <a:latin typeface="Arial" charset="0"/>
                <a:cs typeface="Arial" charset="0"/>
              </a:rPr>
              <a:t>Target model based on predominant European market design of bilateral self commitment markets with voluntary, </a:t>
            </a:r>
            <a:r>
              <a:rPr lang="en-US" sz="2000" dirty="0" err="1" smtClean="0">
                <a:latin typeface="Arial" charset="0"/>
                <a:cs typeface="Arial" charset="0"/>
              </a:rPr>
              <a:t>organised</a:t>
            </a:r>
            <a:r>
              <a:rPr lang="en-US" sz="2000" dirty="0" smtClean="0">
                <a:latin typeface="Arial" charset="0"/>
                <a:cs typeface="Arial" charset="0"/>
              </a:rPr>
              <a:t> day ahead and intra day trading thorough power exchanges</a:t>
            </a:r>
          </a:p>
          <a:p>
            <a:r>
              <a:rPr lang="en-US" sz="2000" dirty="0" smtClean="0">
                <a:latin typeface="Arial" charset="0"/>
                <a:cs typeface="Arial" charset="0"/>
              </a:rPr>
              <a:t>SEM is a gross mandatory pool with:</a:t>
            </a:r>
            <a:endParaRPr lang="en-US" sz="1600" dirty="0" smtClean="0">
              <a:latin typeface="Arial" charset="0"/>
              <a:cs typeface="Arial" charset="0"/>
            </a:endParaRPr>
          </a:p>
          <a:p>
            <a:pPr lvl="1"/>
            <a:r>
              <a:rPr lang="en-US" sz="1600" dirty="0" smtClean="0">
                <a:latin typeface="Arial" charset="0"/>
                <a:cs typeface="Arial" charset="0"/>
              </a:rPr>
              <a:t>ex post pricing</a:t>
            </a:r>
          </a:p>
          <a:p>
            <a:pPr lvl="1"/>
            <a:r>
              <a:rPr lang="en-US" sz="1600" dirty="0" err="1" smtClean="0">
                <a:latin typeface="Arial" charset="0"/>
                <a:cs typeface="Arial" charset="0"/>
              </a:rPr>
              <a:t>centralised</a:t>
            </a:r>
            <a:r>
              <a:rPr lang="en-US" sz="1600" dirty="0" smtClean="0">
                <a:latin typeface="Arial" charset="0"/>
                <a:cs typeface="Arial" charset="0"/>
              </a:rPr>
              <a:t> unit commitment and dispatch, based on complex bids from generators</a:t>
            </a:r>
          </a:p>
          <a:p>
            <a:pPr lvl="1"/>
            <a:r>
              <a:rPr lang="en-US" sz="1600" dirty="0" smtClean="0">
                <a:latin typeface="Arial" charset="0"/>
                <a:cs typeface="Arial" charset="0"/>
              </a:rPr>
              <a:t>explicit capacity payments</a:t>
            </a:r>
          </a:p>
          <a:p>
            <a:pPr lvl="1"/>
            <a:endParaRPr lang="en-GB" sz="16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28596" y="1410634"/>
            <a:ext cx="83582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Arial" charset="0"/>
                <a:cs typeface="Arial" charset="0"/>
              </a:rPr>
              <a:t>SEM and Delivery of EU integration</a:t>
            </a:r>
            <a:endParaRPr lang="en-GB" sz="3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/>
            </a:r>
            <a:br>
              <a:rPr lang="en-GB" dirty="0" smtClean="0"/>
            </a:b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71472" y="1142984"/>
            <a:ext cx="80648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latin typeface="Arial" pitchFamily="34" charset="0"/>
                <a:cs typeface="Arial" pitchFamily="34" charset="0"/>
              </a:rPr>
              <a:t>Market Characteristics</a:t>
            </a:r>
            <a:endParaRPr lang="en-GB" sz="2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857356" y="1643050"/>
            <a:ext cx="5148982" cy="4959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13301001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/>
            </a:r>
            <a:br>
              <a:rPr lang="en-GB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0446" y="2060848"/>
            <a:ext cx="8229600" cy="4525963"/>
          </a:xfrm>
        </p:spPr>
        <p:txBody>
          <a:bodyPr>
            <a:normAutofit/>
          </a:bodyPr>
          <a:lstStyle/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Project Team Established</a:t>
            </a:r>
          </a:p>
          <a:p>
            <a:pPr lvl="1"/>
            <a:r>
              <a:rPr lang="en-US" sz="1600" dirty="0" smtClean="0">
                <a:latin typeface="Arial" pitchFamily="34" charset="0"/>
                <a:cs typeface="Arial" pitchFamily="34" charset="0"/>
              </a:rPr>
              <a:t>RA, MO and TSO members</a:t>
            </a:r>
          </a:p>
          <a:p>
            <a:pPr lvl="1"/>
            <a:r>
              <a:rPr lang="en-US" sz="1600" dirty="0" smtClean="0">
                <a:latin typeface="Arial" pitchFamily="34" charset="0"/>
                <a:cs typeface="Arial" pitchFamily="34" charset="0"/>
              </a:rPr>
              <a:t>Project plan published</a:t>
            </a:r>
          </a:p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Industry Engagement</a:t>
            </a:r>
          </a:p>
          <a:p>
            <a:pPr lvl="1"/>
            <a:r>
              <a:rPr lang="en-US" sz="1600" dirty="0" smtClean="0">
                <a:latin typeface="Arial" pitchFamily="34" charset="0"/>
                <a:cs typeface="Arial" pitchFamily="34" charset="0"/>
              </a:rPr>
              <a:t>Industry presentation in June (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Ofgem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 and APX)</a:t>
            </a:r>
          </a:p>
          <a:p>
            <a:pPr lvl="1"/>
            <a:r>
              <a:rPr lang="en-US" sz="1600" dirty="0" smtClean="0">
                <a:latin typeface="Arial" pitchFamily="34" charset="0"/>
                <a:cs typeface="Arial" pitchFamily="34" charset="0"/>
              </a:rPr>
              <a:t>Bilateral meetings with market participants</a:t>
            </a:r>
          </a:p>
          <a:p>
            <a:pPr lvl="1"/>
            <a:r>
              <a:rPr lang="en-US" sz="1600" dirty="0" smtClean="0">
                <a:latin typeface="Arial" pitchFamily="34" charset="0"/>
                <a:cs typeface="Arial" pitchFamily="34" charset="0"/>
              </a:rPr>
              <a:t>Meetings with APX, OMEL, CNE and National Grid</a:t>
            </a:r>
          </a:p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Technical Workshop on 3</a:t>
            </a:r>
            <a:r>
              <a:rPr lang="en-US" sz="2000" baseline="30000" dirty="0" smtClean="0">
                <a:latin typeface="Arial" pitchFamily="34" charset="0"/>
                <a:cs typeface="Arial" pitchFamily="34" charset="0"/>
              </a:rPr>
              <a:t>rd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October	</a:t>
            </a:r>
          </a:p>
          <a:p>
            <a:pPr lvl="1"/>
            <a:r>
              <a:rPr lang="en-US" sz="1600" dirty="0" smtClean="0">
                <a:latin typeface="Arial" pitchFamily="34" charset="0"/>
                <a:cs typeface="Arial" pitchFamily="34" charset="0"/>
              </a:rPr>
              <a:t>Breakout sessions on key issues such as Day Ahead and Intra Day</a:t>
            </a:r>
          </a:p>
          <a:p>
            <a:pPr lvl="1"/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86794" y="1412776"/>
            <a:ext cx="813690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200" dirty="0" smtClean="0">
                <a:latin typeface="Arial" pitchFamily="34" charset="0"/>
                <a:cs typeface="Arial" pitchFamily="34" charset="0"/>
              </a:rPr>
              <a:t>SEM Market Integration Project</a:t>
            </a:r>
            <a:endParaRPr lang="en-GB" sz="3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775220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/>
            </a:r>
            <a:br>
              <a:rPr lang="en-GB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2031973"/>
            <a:ext cx="8229600" cy="4525963"/>
          </a:xfrm>
        </p:spPr>
        <p:txBody>
          <a:bodyPr>
            <a:normAutofit/>
          </a:bodyPr>
          <a:lstStyle/>
          <a:p>
            <a:r>
              <a:rPr lang="en-IE" sz="2000" dirty="0" smtClean="0">
                <a:latin typeface="Arial" pitchFamily="34" charset="0"/>
                <a:cs typeface="Arial" pitchFamily="34" charset="0"/>
              </a:rPr>
              <a:t>Transitional arrangements for 2014 (FG CACM 1.2) involve minimum change to SEM design, deliver benefits of integration at minimum cost</a:t>
            </a:r>
          </a:p>
          <a:p>
            <a:pPr lvl="1"/>
            <a:r>
              <a:rPr lang="en-IE" sz="1600" dirty="0" smtClean="0">
                <a:latin typeface="Arial" pitchFamily="34" charset="0"/>
                <a:cs typeface="Arial" pitchFamily="34" charset="0"/>
              </a:rPr>
              <a:t>Possible day ahead coupling using contracts market as a transition</a:t>
            </a:r>
          </a:p>
          <a:p>
            <a:pPr lvl="1"/>
            <a:r>
              <a:rPr lang="en-IE" sz="1600" dirty="0" smtClean="0">
                <a:latin typeface="Arial" pitchFamily="34" charset="0"/>
                <a:cs typeface="Arial" pitchFamily="34" charset="0"/>
              </a:rPr>
              <a:t>Evolution of intra day trading solution as a transition</a:t>
            </a:r>
          </a:p>
          <a:p>
            <a:r>
              <a:rPr lang="en-IE" sz="2000" dirty="0" smtClean="0">
                <a:latin typeface="Arial" pitchFamily="34" charset="0"/>
                <a:cs typeface="Arial" pitchFamily="34" charset="0"/>
              </a:rPr>
              <a:t>Enduring arrangements for 2016, potentially new market design or extensive changes to SEM</a:t>
            </a:r>
          </a:p>
          <a:p>
            <a:pPr lvl="1"/>
            <a:r>
              <a:rPr lang="en-IE" sz="1600" dirty="0" smtClean="0">
                <a:latin typeface="Arial" pitchFamily="34" charset="0"/>
                <a:cs typeface="Arial" pitchFamily="34" charset="0"/>
              </a:rPr>
              <a:t>Key issue currently under consideration by the project team</a:t>
            </a:r>
          </a:p>
          <a:p>
            <a:r>
              <a:rPr lang="en-GB" sz="2000" dirty="0" smtClean="0">
                <a:latin typeface="Arial" pitchFamily="34" charset="0"/>
                <a:cs typeface="Arial" pitchFamily="34" charset="0"/>
              </a:rPr>
              <a:t>Other Framework Guidelines to be kept in mind</a:t>
            </a:r>
          </a:p>
          <a:p>
            <a:pPr lvl="1"/>
            <a:r>
              <a:rPr lang="en-GB" sz="1600" dirty="0" smtClean="0">
                <a:latin typeface="Arial" pitchFamily="34" charset="0"/>
                <a:cs typeface="Arial" pitchFamily="34" charset="0"/>
              </a:rPr>
              <a:t>e.g. Balancing and System Operation</a:t>
            </a:r>
          </a:p>
          <a:p>
            <a:pPr lvl="1"/>
            <a:endParaRPr lang="en-GB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06044" y="1306901"/>
            <a:ext cx="80648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Arial" pitchFamily="34" charset="0"/>
                <a:cs typeface="Arial" pitchFamily="34" charset="0"/>
              </a:rPr>
              <a:t>Key Issues</a:t>
            </a:r>
            <a:endParaRPr lang="en-GB" sz="3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924922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/>
            </a:r>
            <a:br>
              <a:rPr lang="en-GB" dirty="0" smtClean="0"/>
            </a:b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06044" y="1412776"/>
            <a:ext cx="80648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3200" dirty="0" smtClean="0">
                <a:latin typeface="Arial" pitchFamily="34" charset="0"/>
                <a:cs typeface="Arial" pitchFamily="34" charset="0"/>
              </a:rPr>
              <a:t>Project Timetable</a:t>
            </a:r>
            <a:endParaRPr lang="en-GB" sz="32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Content Placeholder 3"/>
          <p:cNvGraphicFramePr>
            <a:graphicFrameLocks/>
          </p:cNvGraphicFramePr>
          <p:nvPr/>
        </p:nvGraphicFramePr>
        <p:xfrm>
          <a:off x="571472" y="2143116"/>
          <a:ext cx="8003232" cy="3825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6832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en-IE" sz="1600" dirty="0" smtClean="0">
                          <a:latin typeface="Arial" pitchFamily="34" charset="0"/>
                          <a:cs typeface="Arial" pitchFamily="34" charset="0"/>
                        </a:rPr>
                        <a:t>Date</a:t>
                      </a:r>
                      <a:endParaRPr lang="en-IE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1600" dirty="0" smtClean="0">
                          <a:latin typeface="Arial" pitchFamily="34" charset="0"/>
                          <a:cs typeface="Arial" pitchFamily="34" charset="0"/>
                        </a:rPr>
                        <a:t>Deliverable</a:t>
                      </a:r>
                      <a:endParaRPr lang="en-IE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1600" dirty="0" smtClean="0">
                          <a:latin typeface="Arial" pitchFamily="34" charset="0"/>
                          <a:cs typeface="Arial" pitchFamily="34" charset="0"/>
                        </a:rPr>
                        <a:t>Responsible</a:t>
                      </a:r>
                      <a:endParaRPr lang="en-IE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IE" sz="1600" dirty="0" smtClean="0">
                          <a:latin typeface="Arial" pitchFamily="34" charset="0"/>
                          <a:cs typeface="Arial" pitchFamily="34" charset="0"/>
                        </a:rPr>
                        <a:t>August – October 2011</a:t>
                      </a:r>
                      <a:endParaRPr lang="en-IE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IE" sz="1600" dirty="0" smtClean="0">
                          <a:latin typeface="Arial" pitchFamily="34" charset="0"/>
                          <a:cs typeface="Arial" pitchFamily="34" charset="0"/>
                        </a:rPr>
                        <a:t>TSOs</a:t>
                      </a:r>
                      <a:r>
                        <a:rPr lang="en-IE" sz="1600" baseline="0" dirty="0" smtClean="0">
                          <a:latin typeface="Arial" pitchFamily="34" charset="0"/>
                          <a:cs typeface="Arial" pitchFamily="34" charset="0"/>
                        </a:rPr>
                        <a:t> / MO options for 2014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IE" sz="1600" baseline="0" dirty="0" smtClean="0">
                          <a:latin typeface="Arial" pitchFamily="34" charset="0"/>
                          <a:cs typeface="Arial" pitchFamily="34" charset="0"/>
                        </a:rPr>
                        <a:t>RA work on day ahead contracts market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1600" dirty="0" smtClean="0">
                          <a:latin typeface="Arial" pitchFamily="34" charset="0"/>
                          <a:cs typeface="Arial" pitchFamily="34" charset="0"/>
                        </a:rPr>
                        <a:t>RAs / TSOs / MO</a:t>
                      </a:r>
                      <a:endParaRPr lang="en-IE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IE" sz="1600" dirty="0" smtClean="0">
                          <a:latin typeface="Arial" pitchFamily="34" charset="0"/>
                          <a:cs typeface="Arial" pitchFamily="34" charset="0"/>
                        </a:rPr>
                        <a:t>October 2011</a:t>
                      </a:r>
                      <a:endParaRPr lang="en-IE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1600" dirty="0" smtClean="0">
                          <a:latin typeface="Arial" pitchFamily="34" charset="0"/>
                          <a:cs typeface="Arial" pitchFamily="34" charset="0"/>
                        </a:rPr>
                        <a:t>Industry engagement</a:t>
                      </a:r>
                      <a:endParaRPr lang="en-IE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E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IE" sz="1600" dirty="0" smtClean="0">
                          <a:latin typeface="Arial" pitchFamily="34" charset="0"/>
                          <a:cs typeface="Arial" pitchFamily="34" charset="0"/>
                        </a:rPr>
                        <a:t>SEMC Dec</a:t>
                      </a:r>
                      <a:r>
                        <a:rPr lang="en-IE" sz="1600" baseline="0" dirty="0" smtClean="0">
                          <a:latin typeface="Arial" pitchFamily="34" charset="0"/>
                          <a:cs typeface="Arial" pitchFamily="34" charset="0"/>
                        </a:rPr>
                        <a:t> 2011</a:t>
                      </a:r>
                      <a:endParaRPr lang="en-IE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1600" dirty="0" smtClean="0">
                          <a:latin typeface="Arial" pitchFamily="34" charset="0"/>
                          <a:cs typeface="Arial" pitchFamily="34" charset="0"/>
                        </a:rPr>
                        <a:t>Report</a:t>
                      </a:r>
                      <a:r>
                        <a:rPr lang="en-IE" sz="1600" baseline="0" dirty="0" smtClean="0">
                          <a:latin typeface="Arial" pitchFamily="34" charset="0"/>
                          <a:cs typeface="Arial" pitchFamily="34" charset="0"/>
                        </a:rPr>
                        <a:t> from project team on potential options to pursue</a:t>
                      </a:r>
                      <a:endParaRPr lang="en-IE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1600" dirty="0" smtClean="0">
                          <a:latin typeface="Arial" pitchFamily="34" charset="0"/>
                          <a:cs typeface="Arial" pitchFamily="34" charset="0"/>
                        </a:rPr>
                        <a:t>SEMC</a:t>
                      </a:r>
                      <a:endParaRPr lang="en-IE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IE" sz="1600" dirty="0" smtClean="0">
                          <a:latin typeface="Arial" pitchFamily="34" charset="0"/>
                          <a:cs typeface="Arial" pitchFamily="34" charset="0"/>
                        </a:rPr>
                        <a:t>January 2012</a:t>
                      </a:r>
                      <a:endParaRPr lang="en-IE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1600" dirty="0" smtClean="0">
                          <a:latin typeface="Arial" pitchFamily="34" charset="0"/>
                          <a:cs typeface="Arial" pitchFamily="34" charset="0"/>
                        </a:rPr>
                        <a:t>Consultation on next steps</a:t>
                      </a:r>
                      <a:endParaRPr lang="en-IE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1600" dirty="0" smtClean="0">
                          <a:latin typeface="Arial" pitchFamily="34" charset="0"/>
                          <a:cs typeface="Arial" pitchFamily="34" charset="0"/>
                        </a:rPr>
                        <a:t>RAs</a:t>
                      </a:r>
                      <a:endParaRPr lang="en-IE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IE" sz="1600" dirty="0" smtClean="0">
                          <a:latin typeface="Arial" pitchFamily="34" charset="0"/>
                          <a:cs typeface="Arial" pitchFamily="34" charset="0"/>
                        </a:rPr>
                        <a:t>February</a:t>
                      </a:r>
                      <a:r>
                        <a:rPr lang="en-IE" sz="1600" baseline="0" dirty="0" smtClean="0">
                          <a:latin typeface="Arial" pitchFamily="34" charset="0"/>
                          <a:cs typeface="Arial" pitchFamily="34" charset="0"/>
                        </a:rPr>
                        <a:t> 2012</a:t>
                      </a:r>
                      <a:endParaRPr lang="en-IE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1600" dirty="0" smtClean="0">
                          <a:latin typeface="Arial" pitchFamily="34" charset="0"/>
                          <a:cs typeface="Arial" pitchFamily="34" charset="0"/>
                        </a:rPr>
                        <a:t>SEMC decisions</a:t>
                      </a:r>
                      <a:r>
                        <a:rPr lang="en-IE" sz="1600" baseline="0" dirty="0" smtClean="0">
                          <a:latin typeface="Arial" pitchFamily="34" charset="0"/>
                          <a:cs typeface="Arial" pitchFamily="34" charset="0"/>
                        </a:rPr>
                        <a:t> on transitional arrangements to pursue</a:t>
                      </a:r>
                    </a:p>
                    <a:p>
                      <a:r>
                        <a:rPr lang="en-IE" sz="1600" baseline="0" dirty="0" smtClean="0">
                          <a:latin typeface="Arial" pitchFamily="34" charset="0"/>
                          <a:cs typeface="Arial" pitchFamily="34" charset="0"/>
                        </a:rPr>
                        <a:t>2016 forward workplan</a:t>
                      </a:r>
                      <a:endParaRPr lang="en-IE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1600" dirty="0" smtClean="0">
                          <a:latin typeface="Arial" pitchFamily="34" charset="0"/>
                          <a:cs typeface="Arial" pitchFamily="34" charset="0"/>
                        </a:rPr>
                        <a:t>SEMC</a:t>
                      </a:r>
                      <a:endParaRPr lang="en-IE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0020205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Select Content Type" ma:contentTypeID="0x010100CB9E85601ADC1E4F9BE64E701F38C77100546EA6BCD331914FB98445A71F4E5B9E" ma:contentTypeVersion="12" ma:contentTypeDescription="Select Content Type from drop-down above" ma:contentTypeScope="" ma:versionID="0a8a9fd2954342d8689b0054a64f346f">
  <xsd:schema xmlns:xsd="http://www.w3.org/2001/XMLSchema" xmlns:p="http://schemas.microsoft.com/office/2006/metadata/properties" xmlns:ns2="eecedeb9-13b3-4e62-b003-046c92e1668a" targetNamespace="http://schemas.microsoft.com/office/2006/metadata/properties" ma:root="true" ma:fieldsID="fa05ffe0f833c580e5dbc5ab6437f6d9" ns2:_="">
    <xsd:import namespace="eecedeb9-13b3-4e62-b003-046c92e1668a"/>
    <xsd:element name="properties">
      <xsd:complexType>
        <xsd:sequence>
          <xsd:element name="documentManagement">
            <xsd:complexType>
              <xsd:all>
                <xsd:element ref="ns2:Select_x0020_Content_x0020_Type_x0020_Above"/>
                <xsd:element ref="ns2:Classification"/>
                <xsd:element ref="ns2:Descriptor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eecedeb9-13b3-4e62-b003-046c92e1668a" elementFormDefault="qualified">
    <xsd:import namespace="http://schemas.microsoft.com/office/2006/documentManagement/types"/>
    <xsd:element name="Select_x0020_Content_x0020_Type_x0020_Above" ma:index="1" ma:displayName="Select Content Type Above" ma:description="Ensure you select the correct Content Type" ma:internalName="Select_x0020_Content_x0020_Type_x0020_Above" ma:readOnly="false">
      <xsd:simpleType>
        <xsd:restriction base="dms:Text">
          <xsd:maxLength value="1"/>
        </xsd:restriction>
      </xsd:simpleType>
    </xsd:element>
    <xsd:element name="Classification" ma:index="14" ma:displayName="Classification" ma:default="Unclassified" ma:format="Dropdown" ma:internalName="Classification">
      <xsd:simpleType>
        <xsd:restriction base="dms:Choice">
          <xsd:enumeration value="Unclassified"/>
          <xsd:enumeration value="Protect"/>
          <xsd:enumeration value="Restricted"/>
        </xsd:restriction>
      </xsd:simpleType>
    </xsd:element>
    <xsd:element name="Descriptor" ma:index="15" nillable="true" ma:displayName="Descriptor" ma:format="Dropdown" ma:internalName="Descriptor">
      <xsd:simpleType>
        <xsd:restriction base="dms:Choice">
          <xsd:enumeration value="Commercial"/>
          <xsd:enumeration value="Management"/>
          <xsd:enumeration value="Market Sensitive"/>
          <xsd:enumeration value="Staff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4" ma:displayName="Content Type"/>
        <xsd:element ref="dc:title" maxOccurs="1" ma:index="2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DocumentWithSurveyEventReceiver</Name>
    <Synchronization>Asynchronous</Synchronization>
    <Type>10002</Type>
    <SequenceNumber>11001</SequenceNumber>
    <Assembly>Acer.DocSurvey.DataModel, Version=1.0.0.0, Culture=neutral, PublicKeyToken=4521b098f10fe6ff</Assembly>
    <Class>Acer.DocSurvey.DataModel.EventReceivers.DocumentWithSurveyEventReceiver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>
  <documentManagement>
    <_dlc_DocId xmlns="985daa2e-53d8-4475-82b8-9c7d25324e34">ACER-2015-01150</_dlc_DocId>
    <_dlc_DocIdUrl xmlns="985daa2e-53d8-4475-82b8-9c7d25324e34">
      <Url>http://s-do-prod-ap/en/Electricity/Regional_initiatives/Meetings/22nd_FUI_IG_meeting/_layouts/DocIdRedir.aspx?ID=ACER-2015-01150</Url>
      <Description>ACER-2015-01150</Description>
    </_dlc_DocIdUrl>
    <ACER_Abstract xmlns="985daa2e-53d8-4475-82b8-9c7d25324e34" xsi:nil="true"/>
  </documentManagement>
</p:properties>
</file>

<file path=customXml/item5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9C0774F70B2EB4E84D1E607E4C54576" ma:contentTypeVersion="20" ma:contentTypeDescription="Create a new document." ma:contentTypeScope="" ma:versionID="263e0fd9774f34915990ba251c0ba961">
  <xsd:schema xmlns:xsd="http://www.w3.org/2001/XMLSchema" xmlns:xs="http://www.w3.org/2001/XMLSchema" xmlns:p="http://schemas.microsoft.com/office/2006/metadata/properties" xmlns:ns2="985daa2e-53d8-4475-82b8-9c7d25324e34" targetNamespace="http://schemas.microsoft.com/office/2006/metadata/properties" ma:root="true" ma:fieldsID="87577735a49fbbb1e880d92c7652797e" ns2:_="">
    <xsd:import namespace="985daa2e-53d8-4475-82b8-9c7d25324e34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ACER_Abstrac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5daa2e-53d8-4475-82b8-9c7d25324e34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ACER_Abstract" ma:index="11" nillable="true" ma:displayName="Abstract" ma:description="" ma:internalName="ACER_Abstract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B90940D-A1C3-4046-8856-00A21DF96D8F}"/>
</file>

<file path=customXml/itemProps2.xml><?xml version="1.0" encoding="utf-8"?>
<ds:datastoreItem xmlns:ds="http://schemas.openxmlformats.org/officeDocument/2006/customXml" ds:itemID="{8EB9D89B-F27A-4D09-95CE-54FA4F067218}"/>
</file>

<file path=customXml/itemProps3.xml><?xml version="1.0" encoding="utf-8"?>
<ds:datastoreItem xmlns:ds="http://schemas.openxmlformats.org/officeDocument/2006/customXml" ds:itemID="{47E71FD4-ABAE-4A38-9153-3EE720B9A34A}"/>
</file>

<file path=customXml/itemProps4.xml><?xml version="1.0" encoding="utf-8"?>
<ds:datastoreItem xmlns:ds="http://schemas.openxmlformats.org/officeDocument/2006/customXml" ds:itemID="{DEFE7BAF-D80B-42BE-AC9E-9F965A946303}"/>
</file>

<file path=customXml/itemProps5.xml><?xml version="1.0" encoding="utf-8"?>
<ds:datastoreItem xmlns:ds="http://schemas.openxmlformats.org/officeDocument/2006/customXml" ds:itemID="{5D0FD2FC-190C-438D-AFF4-0FA0302E3EB9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1337</TotalTime>
  <Words>343</Words>
  <Application>Microsoft Office PowerPoint</Application>
  <PresentationFormat>On-screen Show (4:3)</PresentationFormat>
  <Paragraphs>62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SEM &amp; Target Model Update</vt:lpstr>
      <vt:lpstr> </vt:lpstr>
      <vt:lpstr> </vt:lpstr>
      <vt:lpstr> </vt:lpstr>
      <vt:lpstr> </vt:lpstr>
      <vt:lpstr> </vt:lpstr>
      <vt:lpstr>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FUI Priorities 2010 - 2012</dc:title>
  <dc:subject/>
  <dc:creator>pnewsome</dc:creator>
  <cp:lastModifiedBy>cbowers</cp:lastModifiedBy>
  <cp:revision>112</cp:revision>
  <dcterms:created xsi:type="dcterms:W3CDTF">2010-06-10T11:46:11Z</dcterms:created>
  <dcterms:modified xsi:type="dcterms:W3CDTF">2011-09-29T13:26:28Z</dcterms:modified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3" name="ContentTypeId">
    <vt:lpwstr>0x01010099C0774F70B2EB4E84D1E607E4C54576</vt:lpwstr>
  </property>
  <property fmtid="{D5CDD505-2E9C-101B-9397-08002B2CF9AE}" pid="4" name="_dlc_DocIdItemGuid">
    <vt:lpwstr>156aba46-f224-4e89-9363-3253ed929884</vt:lpwstr>
  </property>
</Properties>
</file>