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2"/>
  </p:notesMasterIdLst>
  <p:handoutMasterIdLst>
    <p:handoutMasterId r:id="rId13"/>
  </p:handoutMasterIdLst>
  <p:sldIdLst>
    <p:sldId id="323" r:id="rId2"/>
    <p:sldId id="415" r:id="rId3"/>
    <p:sldId id="430" r:id="rId4"/>
    <p:sldId id="433" r:id="rId5"/>
    <p:sldId id="437" r:id="rId6"/>
    <p:sldId id="438" r:id="rId7"/>
    <p:sldId id="439" r:id="rId8"/>
    <p:sldId id="440" r:id="rId9"/>
    <p:sldId id="441" r:id="rId10"/>
    <p:sldId id="429" r:id="rId1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D13B"/>
    <a:srgbClr val="EB7A3B"/>
    <a:srgbClr val="006600"/>
    <a:srgbClr val="FFDF3B"/>
    <a:srgbClr val="666666"/>
    <a:srgbClr val="2A3C82"/>
    <a:srgbClr val="C73735"/>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0" autoAdjust="0"/>
    <p:restoredTop sz="94494" autoAdjust="0"/>
  </p:normalViewPr>
  <p:slideViewPr>
    <p:cSldViewPr>
      <p:cViewPr>
        <p:scale>
          <a:sx n="82" d="100"/>
          <a:sy n="82" d="100"/>
        </p:scale>
        <p:origin x="-136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10/12/2013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extLst>
      <p:ext uri="{BB962C8B-B14F-4D97-AF65-F5344CB8AC3E}">
        <p14:creationId xmlns:p14="http://schemas.microsoft.com/office/powerpoint/2010/main" xmlns="" val="76223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10/12/2013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extLst>
      <p:ext uri="{BB962C8B-B14F-4D97-AF65-F5344CB8AC3E}">
        <p14:creationId xmlns:p14="http://schemas.microsoft.com/office/powerpoint/2010/main" xmlns="" val="18921959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1" name="Picture 7"/>
            <p:cNvPicPr>
              <a:picLocks noChangeAspect="1" noChangeArrowheads="1"/>
            </p:cNvPicPr>
            <p:nvPr userDrawn="1"/>
          </p:nvPicPr>
          <p:blipFill>
            <a:blip r:embed="rId4"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5" cstate="print"/>
            <a:srcRect/>
            <a:stretch>
              <a:fillRect/>
            </a:stretch>
          </p:blipFill>
          <p:spPr bwMode="auto">
            <a:xfrm>
              <a:off x="2791" y="3968"/>
              <a:ext cx="497" cy="171"/>
            </a:xfrm>
            <a:prstGeom prst="rect">
              <a:avLst/>
            </a:prstGeom>
            <a:noFill/>
            <a:ln w="9525">
              <a:noFill/>
              <a:miter lim="800000"/>
              <a:headEnd/>
              <a:tailEnd/>
            </a:ln>
          </p:spPr>
        </p:pic>
      </p:grpSp>
      <p:pic>
        <p:nvPicPr>
          <p:cNvPr id="1026" name="Image 5" descr="http://chartgraph.sie.local/iso_album/tigf_newlogo_rvb_300dpi.jpg"/>
          <p:cNvPicPr>
            <a:picLocks noChangeAspect="1" noChangeArrowheads="1"/>
          </p:cNvPicPr>
          <p:nvPr userDrawn="1"/>
        </p:nvPicPr>
        <p:blipFill>
          <a:blip r:embed="rId6" cstate="print"/>
          <a:srcRect/>
          <a:stretch>
            <a:fillRect/>
          </a:stretch>
        </p:blipFill>
        <p:spPr bwMode="auto">
          <a:xfrm>
            <a:off x="5436099" y="6309352"/>
            <a:ext cx="764852" cy="28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Nathalie.cale@GRTgaz.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827584" y="836712"/>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lnSpc>
                <a:spcPct val="150000"/>
              </a:lnSpc>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br>
              <a:rPr lang="en-GB" b="1" dirty="0" smtClean="0">
                <a:solidFill>
                  <a:srgbClr val="5F5F5F"/>
                </a:solidFill>
                <a:latin typeface="Calibri" pitchFamily="34" charset="0"/>
              </a:rPr>
            </a:br>
            <a:r>
              <a:rPr lang="en-GB" sz="3600" b="1" dirty="0" smtClean="0">
                <a:solidFill>
                  <a:srgbClr val="2A3F82"/>
                </a:solidFill>
                <a:latin typeface="Calibri" pitchFamily="34" charset="0"/>
              </a:rPr>
              <a:t> </a:t>
            </a:r>
            <a:r>
              <a:rPr lang="en-GB" sz="3600" i="1" dirty="0" smtClean="0">
                <a:solidFill>
                  <a:srgbClr val="2A3F82"/>
                </a:solidFill>
                <a:latin typeface="Calibri" pitchFamily="34" charset="0"/>
              </a:rPr>
              <a:t>Second Edition</a:t>
            </a:r>
            <a:endParaRPr lang="en-GB" sz="4330" i="1" dirty="0" smtClean="0">
              <a:solidFill>
                <a:srgbClr val="5F5F5F"/>
              </a:solidFill>
              <a:latin typeface="Calibri" pitchFamily="34" charset="0"/>
            </a:endParaRP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a:t>
            </a:r>
            <a:r>
              <a:rPr lang="en-GB" sz="4400" b="1" dirty="0" smtClean="0">
                <a:solidFill>
                  <a:srgbClr val="2A3F82"/>
                </a:solidFill>
                <a:latin typeface="Calibri" pitchFamily="34" charset="0"/>
              </a:rPr>
              <a:t>Plan</a:t>
            </a:r>
            <a:endParaRPr lang="en-GB" sz="4400" b="1" dirty="0">
              <a:solidFill>
                <a:srgbClr val="2A3F82"/>
              </a:solidFill>
              <a:latin typeface="Calibri" pitchFamily="34" charset="0"/>
            </a:endParaRP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13 December 2013</a:t>
            </a:r>
            <a:endParaRPr lang="en-GB" sz="3000" dirty="0">
              <a:solidFill>
                <a:srgbClr val="5F5F5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1"/>
            <a:ext cx="8229600" cy="692696"/>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Table of content </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395536" y="548680"/>
            <a:ext cx="8353425" cy="5688632"/>
          </a:xfrm>
          <a:prstGeom prst="rect">
            <a:avLst/>
          </a:prstGeom>
          <a:noFill/>
          <a:ln w="9525">
            <a:noFill/>
            <a:miter lim="800000"/>
            <a:headEnd/>
            <a:tailEnd/>
          </a:ln>
        </p:spPr>
        <p:txBody>
          <a:bodyPr/>
          <a:lstStyle/>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Consultation</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GRIP Workshop feedback</a:t>
            </a: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dirty="0" smtClean="0">
                <a:solidFill>
                  <a:srgbClr val="2A3F82"/>
                </a:solidFill>
                <a:latin typeface="Calibri" pitchFamily="34" charset="0"/>
              </a:rPr>
              <a:t>Perimeter /Objectives</a:t>
            </a:r>
            <a:endParaRPr lang="en-US" sz="3200" b="1"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3 Countries (FR, SP, PT) and 4 TSOs </a:t>
            </a:r>
          </a:p>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Main </a:t>
            </a:r>
            <a:r>
              <a:rPr lang="en-GB" sz="2800" b="1" dirty="0">
                <a:solidFill>
                  <a:schemeClr val="accent1">
                    <a:lumMod val="75000"/>
                  </a:schemeClr>
                </a:solidFill>
                <a:latin typeface="Calibri" pitchFamily="34" charset="0"/>
              </a:rPr>
              <a:t>drivers/objectives </a:t>
            </a:r>
            <a:endParaRPr lang="en-GB" sz="2400" b="1" dirty="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Complementing the EU-TYNDP 2013</a:t>
            </a: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Feedbacks received:</a:t>
            </a:r>
            <a:endParaRPr lang="en-GB" sz="2400" b="1" dirty="0">
              <a:solidFill>
                <a:schemeClr val="tx2">
                  <a:lumMod val="60000"/>
                  <a:lumOff val="40000"/>
                </a:schemeClr>
              </a:solidFill>
              <a:latin typeface="Calibri" pitchFamily="34" charset="0"/>
            </a:endParaRPr>
          </a:p>
          <a:p>
            <a:pPr marL="534988" lvl="1" indent="-354013">
              <a:spcBef>
                <a:spcPct val="10000"/>
              </a:spcBef>
              <a:buFont typeface="Wingdings"/>
              <a:buChar char="à"/>
              <a:defRPr/>
            </a:pPr>
            <a:r>
              <a:rPr lang="en-GB" sz="2400" i="1" dirty="0" smtClean="0">
                <a:solidFill>
                  <a:srgbClr val="92D050"/>
                </a:solidFill>
                <a:latin typeface="Calibri" pitchFamily="34" charset="0"/>
              </a:rPr>
              <a:t>updated information / TYNDP</a:t>
            </a:r>
          </a:p>
          <a:p>
            <a:pPr marL="534988" lvl="1" indent="-354013">
              <a:spcBef>
                <a:spcPct val="10000"/>
              </a:spcBef>
              <a:buFont typeface="Wingdings"/>
              <a:buChar char="à"/>
              <a:defRPr/>
            </a:pPr>
            <a:r>
              <a:rPr lang="en-GB" sz="2400" i="1" dirty="0" smtClean="0">
                <a:solidFill>
                  <a:srgbClr val="92D050"/>
                </a:solidFill>
                <a:latin typeface="Calibri" pitchFamily="34" charset="0"/>
                <a:sym typeface="Wingdings" pitchFamily="2" charset="2"/>
              </a:rPr>
              <a:t>More harmonization (with ENTSOG assistance)</a:t>
            </a:r>
          </a:p>
          <a:p>
            <a:pPr marL="534988" lvl="1" indent="-354013">
              <a:spcBef>
                <a:spcPct val="10000"/>
              </a:spcBef>
              <a:buFont typeface="Wingdings"/>
              <a:buChar char="à"/>
              <a:defRPr/>
            </a:pPr>
            <a:r>
              <a:rPr lang="en-GB" sz="2400" i="1" dirty="0" smtClean="0">
                <a:solidFill>
                  <a:srgbClr val="92D050"/>
                </a:solidFill>
                <a:latin typeface="Calibri" pitchFamily="34" charset="0"/>
              </a:rPr>
              <a:t>More communication/consultation</a:t>
            </a:r>
            <a:endParaRPr lang="en-GB" sz="2400" i="1" dirty="0">
              <a:solidFill>
                <a:srgbClr val="92D050"/>
              </a:solidFill>
              <a:latin typeface="Calibri" pitchFamily="34" charset="0"/>
            </a:endParaRPr>
          </a:p>
          <a:p>
            <a:pPr marL="534988" lvl="1" indent="-354013">
              <a:spcBef>
                <a:spcPct val="10000"/>
              </a:spcBef>
              <a:buFont typeface="Wingdings"/>
              <a:buChar char="à"/>
              <a:defRPr/>
            </a:pPr>
            <a:r>
              <a:rPr lang="en-GB" sz="2400" i="1" dirty="0" smtClean="0">
                <a:solidFill>
                  <a:srgbClr val="92D050"/>
                </a:solidFill>
                <a:latin typeface="Calibri" pitchFamily="34" charset="0"/>
              </a:rPr>
              <a:t>More comprehensive approach on the system needs and on remedies (projects)</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1520" y="4869160"/>
            <a:ext cx="6769100" cy="1224136"/>
          </a:xfrm>
          <a:prstGeom prst="rect">
            <a:avLst/>
          </a:prstGeom>
          <a:noFill/>
          <a:ln w="9525">
            <a:noFill/>
            <a:miter lim="800000"/>
            <a:headEnd/>
            <a:tailEnd/>
          </a:ln>
        </p:spPr>
        <p:txBody>
          <a:bodyPr/>
          <a:lstStyle/>
          <a:p>
            <a:pPr marL="77788" indent="-354013" algn="just">
              <a:spcBef>
                <a:spcPct val="10000"/>
              </a:spcBef>
            </a:pPr>
            <a:r>
              <a:rPr lang="en-GB" i="1" dirty="0">
                <a:solidFill>
                  <a:srgbClr val="92D050"/>
                </a:solidFill>
              </a:rPr>
              <a:t>“The strategic concept of the </a:t>
            </a:r>
            <a:r>
              <a:rPr lang="en-GB" i="1" u="sng" dirty="0">
                <a:solidFill>
                  <a:srgbClr val="92D050"/>
                </a:solidFill>
              </a:rPr>
              <a:t>North-South Corridor in Western Europe</a:t>
            </a:r>
            <a:r>
              <a:rPr lang="en-GB" i="1" dirty="0">
                <a:solidFill>
                  <a:srgbClr val="92D050"/>
                </a:solidFill>
              </a:rPr>
              <a:t>,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179512" y="4365104"/>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EU energy policy, “Trans-European energy infrastructure” </a:t>
            </a:r>
            <a:r>
              <a:rPr lang="en-GB" sz="1400" dirty="0" smtClean="0">
                <a:solidFill>
                  <a:schemeClr val="tx2">
                    <a:lumMod val="60000"/>
                    <a:lumOff val="40000"/>
                  </a:schemeClr>
                </a:solidFill>
                <a:latin typeface="Calibri" pitchFamily="34" charset="0"/>
              </a:rPr>
              <a:t>(17/04/13)</a:t>
            </a:r>
            <a:endParaRPr lang="en-GB" sz="2400" dirty="0">
              <a:solidFill>
                <a:schemeClr val="tx2">
                  <a:lumMod val="60000"/>
                  <a:lumOff val="4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4</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764704"/>
            <a:ext cx="864096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ENTSOG </a:t>
            </a:r>
            <a:r>
              <a:rPr lang="en-GB" sz="2800" dirty="0">
                <a:solidFill>
                  <a:schemeClr val="tx2">
                    <a:lumMod val="60000"/>
                    <a:lumOff val="40000"/>
                  </a:schemeClr>
                </a:solidFill>
                <a:latin typeface="Calibri" pitchFamily="34" charset="0"/>
              </a:rPr>
              <a:t>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a:t>
            </a:r>
            <a:r>
              <a:rPr lang="en-GB" sz="2800" dirty="0" smtClean="0">
                <a:solidFill>
                  <a:schemeClr val="tx2">
                    <a:lumMod val="60000"/>
                    <a:lumOff val="40000"/>
                  </a:schemeClr>
                </a:solidFill>
                <a:latin typeface="Calibri" pitchFamily="34" charset="0"/>
              </a:rPr>
              <a:t>2013</a:t>
            </a:r>
            <a:endParaRPr lang="en-GB" sz="28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Communication </a:t>
            </a:r>
            <a:r>
              <a:rPr lang="en-GB" sz="2800" dirty="0">
                <a:solidFill>
                  <a:schemeClr val="tx2">
                    <a:lumMod val="60000"/>
                    <a:lumOff val="40000"/>
                  </a:schemeClr>
                </a:solidFill>
                <a:latin typeface="Calibri" pitchFamily="34" charset="0"/>
              </a:rPr>
              <a:t>/ </a:t>
            </a:r>
            <a:r>
              <a:rPr lang="en-GB" sz="2800" dirty="0" smtClean="0">
                <a:solidFill>
                  <a:schemeClr val="tx2">
                    <a:lumMod val="60000"/>
                    <a:lumOff val="40000"/>
                  </a:schemeClr>
                </a:solidFill>
                <a:latin typeface="Calibri" pitchFamily="34" charset="0"/>
              </a:rPr>
              <a:t>consultation</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Continuous and extensive consultation for identifying and updating projects and needs</a:t>
            </a:r>
            <a:endParaRPr lang="en-GB" sz="24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400" dirty="0">
                <a:solidFill>
                  <a:schemeClr val="tx2">
                    <a:lumMod val="60000"/>
                    <a:lumOff val="40000"/>
                  </a:schemeClr>
                </a:solidFill>
                <a:latin typeface="Calibri" pitchFamily="34" charset="0"/>
              </a:rPr>
              <a:t>GRI South meeting(s</a:t>
            </a:r>
            <a:r>
              <a:rPr lang="en-GB" sz="2400" dirty="0" smtClean="0">
                <a:solidFill>
                  <a:schemeClr val="tx2">
                    <a:lumMod val="60000"/>
                    <a:lumOff val="40000"/>
                  </a:schemeClr>
                </a:solidFill>
                <a:latin typeface="Calibri" pitchFamily="34" charset="0"/>
              </a:rPr>
              <a:t>): </a:t>
            </a:r>
            <a:r>
              <a:rPr lang="en-GB" sz="2400" dirty="0">
                <a:solidFill>
                  <a:schemeClr val="tx2">
                    <a:lumMod val="60000"/>
                    <a:lumOff val="40000"/>
                  </a:schemeClr>
                </a:solidFill>
                <a:latin typeface="Calibri" pitchFamily="34" charset="0"/>
              </a:rPr>
              <a:t>IG </a:t>
            </a:r>
            <a:r>
              <a:rPr lang="en-GB" sz="2400" dirty="0" smtClean="0">
                <a:solidFill>
                  <a:schemeClr val="tx2">
                    <a:lumMod val="60000"/>
                    <a:lumOff val="40000"/>
                  </a:schemeClr>
                </a:solidFill>
                <a:latin typeface="Calibri" pitchFamily="34" charset="0"/>
              </a:rPr>
              <a:t>&amp; </a:t>
            </a:r>
            <a:r>
              <a:rPr lang="en-GB" sz="2400" dirty="0">
                <a:solidFill>
                  <a:schemeClr val="tx2">
                    <a:lumMod val="60000"/>
                    <a:lumOff val="40000"/>
                  </a:schemeClr>
                </a:solidFill>
                <a:latin typeface="Calibri" pitchFamily="34" charset="0"/>
              </a:rPr>
              <a:t>SG </a:t>
            </a:r>
            <a:r>
              <a:rPr lang="en-GB" sz="2400" dirty="0" smtClean="0">
                <a:solidFill>
                  <a:schemeClr val="tx2">
                    <a:lumMod val="60000"/>
                    <a:lumOff val="40000"/>
                  </a:schemeClr>
                </a:solidFill>
                <a:latin typeface="Calibri" pitchFamily="34" charset="0"/>
              </a:rPr>
              <a:t>meetings (5)</a:t>
            </a:r>
            <a:endParaRPr lang="en-GB" sz="20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ENTSOG WS : 26</a:t>
            </a:r>
            <a:r>
              <a:rPr lang="en-GB" sz="2400" baseline="30000" dirty="0" smtClean="0">
                <a:solidFill>
                  <a:schemeClr val="tx2">
                    <a:lumMod val="60000"/>
                    <a:lumOff val="40000"/>
                  </a:schemeClr>
                </a:solidFill>
                <a:latin typeface="Calibri" pitchFamily="34" charset="0"/>
              </a:rPr>
              <a:t>th</a:t>
            </a:r>
            <a:r>
              <a:rPr lang="en-GB" sz="2400" dirty="0" smtClean="0">
                <a:solidFill>
                  <a:schemeClr val="tx2">
                    <a:lumMod val="60000"/>
                    <a:lumOff val="40000"/>
                  </a:schemeClr>
                </a:solidFill>
                <a:latin typeface="Calibri" pitchFamily="34" charset="0"/>
              </a:rPr>
              <a:t> November </a:t>
            </a:r>
            <a:r>
              <a:rPr lang="en-GB" sz="2400" dirty="0" smtClean="0">
                <a:solidFill>
                  <a:schemeClr val="tx2">
                    <a:lumMod val="60000"/>
                    <a:lumOff val="40000"/>
                  </a:schemeClr>
                </a:solidFill>
                <a:latin typeface="Calibri" pitchFamily="34" charset="0"/>
                <a:sym typeface="Wingdings" pitchFamily="2" charset="2"/>
              </a:rPr>
              <a:t></a:t>
            </a:r>
            <a:r>
              <a:rPr lang="en-GB" sz="2400" dirty="0" smtClean="0">
                <a:solidFill>
                  <a:schemeClr val="tx2">
                    <a:lumMod val="60000"/>
                    <a:lumOff val="40000"/>
                  </a:schemeClr>
                </a:solidFill>
                <a:latin typeface="Calibri" pitchFamily="34" charset="0"/>
              </a:rPr>
              <a:t> Consultation document</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Regulators: “Draft  GRIP”</a:t>
            </a:r>
            <a:endParaRPr lang="en-GB" sz="28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Feedbacks after publication</a:t>
            </a:r>
            <a:endParaRPr lang="en-GB" sz="24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“Draft GRIP” beginning of December</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to finalize with last results/verifications </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 last feedbacks to introduce</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Publication </a:t>
            </a:r>
            <a:r>
              <a:rPr lang="en-GB" sz="2800" dirty="0">
                <a:solidFill>
                  <a:schemeClr val="tx2">
                    <a:lumMod val="60000"/>
                    <a:lumOff val="40000"/>
                  </a:schemeClr>
                </a:solidFill>
                <a:latin typeface="Calibri" pitchFamily="34" charset="0"/>
              </a:rPr>
              <a:t>: </a:t>
            </a:r>
            <a:r>
              <a:rPr lang="en-GB" sz="2800" dirty="0" smtClean="0">
                <a:solidFill>
                  <a:schemeClr val="tx2">
                    <a:lumMod val="60000"/>
                    <a:lumOff val="40000"/>
                  </a:schemeClr>
                </a:solidFill>
                <a:latin typeface="Calibri" pitchFamily="34" charset="0"/>
              </a:rPr>
              <a:t>January/February</a:t>
            </a:r>
            <a:r>
              <a:rPr lang="en-GB" sz="2400" dirty="0" smtClean="0">
                <a:solidFill>
                  <a:schemeClr val="tx2">
                    <a:lumMod val="60000"/>
                    <a:lumOff val="40000"/>
                  </a:schemeClr>
                </a:solidFill>
                <a:latin typeface="Calibri" pitchFamily="34" charset="0"/>
              </a:rPr>
              <a:t> 2014</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196752"/>
            <a:ext cx="8640960" cy="4896544"/>
          </a:xfrm>
          <a:prstGeom prst="rect">
            <a:avLst/>
          </a:prstGeom>
          <a:noFill/>
          <a:ln w="9525">
            <a:noFill/>
            <a:miter lim="800000"/>
            <a:headEnd/>
            <a:tailEnd/>
          </a:ln>
        </p:spPr>
        <p:txBody>
          <a:bodyPr/>
          <a:lstStyle/>
          <a:p>
            <a:r>
              <a:rPr lang="en-GB" dirty="0" smtClean="0"/>
              <a:t>All feedbacks are welcome. Questions are proposed below. </a:t>
            </a:r>
          </a:p>
          <a:p>
            <a:r>
              <a:rPr lang="en-GB" dirty="0" smtClean="0"/>
              <a:t>Answers to send to </a:t>
            </a:r>
            <a:r>
              <a:rPr lang="en-US" u="sng" dirty="0" smtClean="0">
                <a:hlinkClick r:id="rId3"/>
              </a:rPr>
              <a:t>Nathalie.cale@GRTgaz.com</a:t>
            </a:r>
            <a:r>
              <a:rPr lang="en-GB" dirty="0" smtClean="0"/>
              <a:t> by </a:t>
            </a:r>
            <a:r>
              <a:rPr lang="en-GB" b="1" dirty="0" smtClean="0"/>
              <a:t>05/01/2014.</a:t>
            </a:r>
            <a:r>
              <a:rPr lang="en-GB" dirty="0" smtClean="0"/>
              <a:t> </a:t>
            </a:r>
            <a:endParaRPr lang="fr-FR" dirty="0" smtClean="0"/>
          </a:p>
          <a:p>
            <a:r>
              <a:rPr lang="en-GB" dirty="0" smtClean="0"/>
              <a:t> </a:t>
            </a:r>
            <a:endParaRPr lang="fr-FR" sz="1400" dirty="0" smtClean="0"/>
          </a:p>
          <a:p>
            <a:r>
              <a:rPr lang="en-GB" b="1" dirty="0" smtClean="0"/>
              <a:t>Organisation and contact details:</a:t>
            </a:r>
            <a:endParaRPr lang="fr-FR" sz="1400" dirty="0" smtClean="0"/>
          </a:p>
          <a:p>
            <a:r>
              <a:rPr lang="en-GB" sz="1600" dirty="0" smtClean="0"/>
              <a:t>Company/Organisation Name:</a:t>
            </a:r>
            <a:endParaRPr lang="fr-FR" sz="1200" dirty="0" smtClean="0"/>
          </a:p>
          <a:p>
            <a:r>
              <a:rPr lang="en-GB" sz="1600" dirty="0" smtClean="0"/>
              <a:t>Contact person:</a:t>
            </a:r>
            <a:endParaRPr lang="fr-FR" sz="1200" dirty="0" smtClean="0"/>
          </a:p>
          <a:p>
            <a:r>
              <a:rPr lang="en-GB" sz="1600" dirty="0" smtClean="0"/>
              <a:t>E-mail: </a:t>
            </a:r>
            <a:endParaRPr lang="fr-FR" sz="1200" dirty="0" smtClean="0"/>
          </a:p>
          <a:p>
            <a:r>
              <a:rPr lang="en-GB" b="1" dirty="0" smtClean="0"/>
              <a:t>  </a:t>
            </a:r>
            <a:endParaRPr lang="fr-FR" sz="1200" dirty="0" smtClean="0"/>
          </a:p>
          <a:p>
            <a:r>
              <a:rPr lang="en-GB" b="1" dirty="0" smtClean="0"/>
              <a:t>Question 1:</a:t>
            </a:r>
            <a:r>
              <a:rPr lang="en-GB" dirty="0" smtClean="0"/>
              <a:t> </a:t>
            </a:r>
            <a:r>
              <a:rPr lang="en-GB" sz="1600" dirty="0" smtClean="0">
                <a:solidFill>
                  <a:schemeClr val="tx2">
                    <a:lumMod val="60000"/>
                    <a:lumOff val="40000"/>
                  </a:schemeClr>
                </a:solidFill>
              </a:rPr>
              <a:t>Do you consider useful the analysis developed in the </a:t>
            </a:r>
            <a:r>
              <a:rPr lang="en-GB" b="1" dirty="0" smtClean="0">
                <a:solidFill>
                  <a:schemeClr val="tx2">
                    <a:lumMod val="60000"/>
                    <a:lumOff val="40000"/>
                  </a:schemeClr>
                </a:solidFill>
              </a:rPr>
              <a:t>Supply &amp; Demand </a:t>
            </a:r>
            <a:r>
              <a:rPr lang="en-GB" sz="1600" dirty="0" smtClean="0">
                <a:solidFill>
                  <a:schemeClr val="tx2">
                    <a:lumMod val="60000"/>
                    <a:lumOff val="40000"/>
                  </a:schemeClr>
                </a:solidFill>
              </a:rPr>
              <a:t>chapters? Would you like to see included additional information/analysis in these chapters? </a:t>
            </a:r>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r>
            <a:br>
              <a:rPr lang="en-GB" b="1" dirty="0" smtClean="0"/>
            </a:br>
            <a:r>
              <a:rPr lang="en-GB" b="1" dirty="0" smtClean="0"/>
              <a:t> </a:t>
            </a:r>
            <a:endParaRPr lang="fr-FR" sz="1600" dirty="0" smtClean="0"/>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1/4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340768"/>
            <a:ext cx="8640960" cy="4608512"/>
          </a:xfrm>
          <a:prstGeom prst="rect">
            <a:avLst/>
          </a:prstGeom>
          <a:noFill/>
          <a:ln w="9525">
            <a:noFill/>
            <a:miter lim="800000"/>
            <a:headEnd/>
            <a:tailEnd/>
          </a:ln>
        </p:spPr>
        <p:txBody>
          <a:bodyPr/>
          <a:lstStyle/>
          <a:p>
            <a:r>
              <a:rPr lang="en-GB" b="1" dirty="0" smtClean="0"/>
              <a:t>Question 2:</a:t>
            </a:r>
            <a:r>
              <a:rPr lang="en-GB" dirty="0" smtClean="0"/>
              <a:t> </a:t>
            </a:r>
            <a:r>
              <a:rPr lang="en-GB" sz="1600" dirty="0" smtClean="0">
                <a:solidFill>
                  <a:schemeClr val="tx2">
                    <a:lumMod val="60000"/>
                    <a:lumOff val="40000"/>
                  </a:schemeClr>
                </a:solidFill>
              </a:rPr>
              <a:t>This GRIP incorporates updated </a:t>
            </a:r>
            <a:r>
              <a:rPr lang="en-GB" b="1" dirty="0" smtClean="0">
                <a:solidFill>
                  <a:schemeClr val="tx2">
                    <a:lumMod val="60000"/>
                    <a:lumOff val="40000"/>
                  </a:schemeClr>
                </a:solidFill>
              </a:rPr>
              <a:t>information on infrastructure projects </a:t>
            </a:r>
            <a:r>
              <a:rPr lang="en-GB" sz="1600" dirty="0" smtClean="0">
                <a:solidFill>
                  <a:schemeClr val="tx2">
                    <a:lumMod val="60000"/>
                    <a:lumOff val="40000"/>
                  </a:schemeClr>
                </a:solidFill>
              </a:rPr>
              <a:t>from TSO and third party projects. Do you consider it useful? What other information would you like to see?</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Question 3:</a:t>
            </a:r>
            <a:r>
              <a:rPr lang="en-GB" dirty="0" smtClean="0"/>
              <a:t> </a:t>
            </a:r>
            <a:r>
              <a:rPr lang="en-GB" sz="1600" dirty="0" smtClean="0">
                <a:solidFill>
                  <a:schemeClr val="tx2">
                    <a:lumMod val="60000"/>
                    <a:lumOff val="40000"/>
                  </a:schemeClr>
                </a:solidFill>
              </a:rPr>
              <a:t>This GRIP has completed an </a:t>
            </a:r>
            <a:r>
              <a:rPr lang="en-GB" b="1" dirty="0" smtClean="0">
                <a:solidFill>
                  <a:schemeClr val="tx2">
                    <a:lumMod val="60000"/>
                    <a:lumOff val="40000"/>
                  </a:schemeClr>
                </a:solidFill>
              </a:rPr>
              <a:t>in-depth analysis of the gas system assessments realized in the ENTSOG TYNDP 2013-2022</a:t>
            </a:r>
            <a:r>
              <a:rPr lang="en-GB" sz="1600" dirty="0" smtClean="0">
                <a:solidFill>
                  <a:schemeClr val="tx2">
                    <a:lumMod val="60000"/>
                    <a:lumOff val="40000"/>
                  </a:schemeClr>
                </a:solidFill>
              </a:rPr>
              <a:t>. Do you think it’s useful? Do you think more sensitivity studies should be developed?</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2/4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268760"/>
            <a:ext cx="8640960" cy="4680520"/>
          </a:xfrm>
          <a:prstGeom prst="rect">
            <a:avLst/>
          </a:prstGeom>
          <a:noFill/>
          <a:ln w="9525">
            <a:noFill/>
            <a:miter lim="800000"/>
            <a:headEnd/>
            <a:tailEnd/>
          </a:ln>
        </p:spPr>
        <p:txBody>
          <a:bodyPr/>
          <a:lstStyle/>
          <a:p>
            <a:r>
              <a:rPr lang="en-GB" b="1" dirty="0" smtClean="0"/>
              <a:t>Question 4:</a:t>
            </a:r>
            <a:r>
              <a:rPr lang="en-GB" dirty="0" smtClean="0"/>
              <a:t> </a:t>
            </a:r>
            <a:r>
              <a:rPr lang="en-GB" dirty="0" smtClean="0">
                <a:solidFill>
                  <a:schemeClr val="tx2">
                    <a:lumMod val="60000"/>
                    <a:lumOff val="40000"/>
                  </a:schemeClr>
                </a:solidFill>
              </a:rPr>
              <a:t>Are the additional assessments/analysis/information interesting and useful for better understanding of the gas network system needs? Are there any other analysis not addressed in the GRIP that should be included?</a:t>
            </a:r>
            <a:endParaRPr lang="fr-FR" dirty="0" smtClean="0">
              <a:solidFill>
                <a:schemeClr val="tx2">
                  <a:lumMod val="60000"/>
                  <a:lumOff val="40000"/>
                </a:schemeClr>
              </a:solidFill>
            </a:endParaRPr>
          </a:p>
          <a:p>
            <a:r>
              <a:rPr lang="en-GB" dirty="0" smtClean="0">
                <a:solidFill>
                  <a:schemeClr val="tx2">
                    <a:lumMod val="60000"/>
                    <a:lumOff val="40000"/>
                  </a:schemeClr>
                </a:solidFill>
              </a:rPr>
              <a:t> </a:t>
            </a:r>
            <a:endParaRPr lang="fr-FR" dirty="0" smtClean="0">
              <a:solidFill>
                <a:schemeClr val="tx2">
                  <a:lumMod val="60000"/>
                  <a:lumOff val="40000"/>
                </a:schemeClr>
              </a:solidFill>
            </a:endParaRPr>
          </a:p>
          <a:p>
            <a:r>
              <a:rPr lang="en-GB" b="1" dirty="0" smtClean="0"/>
              <a:t> </a:t>
            </a:r>
            <a:endParaRPr lang="fr-FR" sz="1600" dirty="0" smtClean="0"/>
          </a:p>
          <a:p>
            <a:r>
              <a:rPr lang="en-GB" b="1" dirty="0" smtClean="0"/>
              <a:t> </a:t>
            </a:r>
            <a:endParaRPr lang="fr-FR" sz="1600" dirty="0" smtClean="0"/>
          </a:p>
          <a:p>
            <a:r>
              <a:rPr lang="en-GB" b="1" dirty="0" smtClean="0"/>
              <a:t>  </a:t>
            </a:r>
            <a:endParaRPr lang="fr-FR" sz="1600" dirty="0" smtClean="0"/>
          </a:p>
          <a:p>
            <a:r>
              <a:rPr lang="en-GB" b="1" dirty="0" smtClean="0"/>
              <a:t> </a:t>
            </a:r>
            <a:endParaRPr lang="fr-FR" sz="1200" dirty="0" smtClean="0"/>
          </a:p>
          <a:p>
            <a:r>
              <a:rPr lang="en-GB" b="1" dirty="0" smtClean="0"/>
              <a:t> </a:t>
            </a:r>
            <a:endParaRPr lang="fr-FR" sz="1200" dirty="0" smtClean="0"/>
          </a:p>
          <a:p>
            <a:r>
              <a:rPr lang="en-GB" b="1" dirty="0" smtClean="0"/>
              <a:t>Question 5: </a:t>
            </a:r>
            <a:r>
              <a:rPr lang="en-US" dirty="0" smtClean="0">
                <a:solidFill>
                  <a:schemeClr val="tx2">
                    <a:lumMod val="60000"/>
                    <a:lumOff val="40000"/>
                  </a:schemeClr>
                </a:solidFill>
              </a:rPr>
              <a:t>Do </a:t>
            </a:r>
            <a:r>
              <a:rPr lang="en-US" dirty="0">
                <a:solidFill>
                  <a:schemeClr val="tx2">
                    <a:lumMod val="60000"/>
                    <a:lumOff val="40000"/>
                  </a:schemeClr>
                </a:solidFill>
              </a:rPr>
              <a:t>you think that a good level of market integration could be achieved into the Region and with the rest of Europe with the implementation of the projects answering to the needs identified in this GRIP? </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r>
            <a:br>
              <a:rPr lang="en-GB" b="1" dirty="0" smtClean="0"/>
            </a:b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pPr marL="523875" lvl="1" indent="-342900" eaLnBrk="0" hangingPunct="0">
              <a:spcBef>
                <a:spcPct val="20000"/>
              </a:spcBef>
              <a:buClr>
                <a:srgbClr val="2A3C82"/>
              </a:buClr>
              <a:buSzPct val="80000"/>
              <a:buFont typeface="Wingdings" pitchFamily="2" charset="2"/>
              <a:buChar char="q"/>
              <a:defRPr/>
            </a:pP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3/4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8</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196752"/>
            <a:ext cx="8640960" cy="4752528"/>
          </a:xfrm>
          <a:prstGeom prst="rect">
            <a:avLst/>
          </a:prstGeom>
          <a:noFill/>
          <a:ln w="9525">
            <a:noFill/>
            <a:miter lim="800000"/>
            <a:headEnd/>
            <a:tailEnd/>
          </a:ln>
        </p:spPr>
        <p:txBody>
          <a:bodyPr/>
          <a:lstStyle/>
          <a:p>
            <a:r>
              <a:rPr lang="en-GB" b="1" dirty="0" smtClean="0"/>
              <a:t>Question 6: </a:t>
            </a:r>
            <a:r>
              <a:rPr lang="en-GB" dirty="0" smtClean="0">
                <a:solidFill>
                  <a:schemeClr val="tx2">
                    <a:lumMod val="60000"/>
                    <a:lumOff val="40000"/>
                  </a:schemeClr>
                </a:solidFill>
              </a:rPr>
              <a:t>More generally, d</a:t>
            </a:r>
            <a:r>
              <a:rPr lang="en-GB" sz="1600" dirty="0" smtClean="0">
                <a:solidFill>
                  <a:schemeClr val="tx2">
                    <a:lumMod val="60000"/>
                    <a:lumOff val="40000"/>
                  </a:schemeClr>
                </a:solidFill>
              </a:rPr>
              <a:t>o you agree on the </a:t>
            </a:r>
            <a:r>
              <a:rPr lang="en-GB" b="1" dirty="0" smtClean="0">
                <a:solidFill>
                  <a:schemeClr val="tx2">
                    <a:lumMod val="60000"/>
                    <a:lumOff val="40000"/>
                  </a:schemeClr>
                </a:solidFill>
              </a:rPr>
              <a:t>key results</a:t>
            </a:r>
            <a:r>
              <a:rPr lang="en-GB" sz="1600" b="1" dirty="0" smtClean="0">
                <a:solidFill>
                  <a:schemeClr val="tx2">
                    <a:lumMod val="60000"/>
                    <a:lumOff val="40000"/>
                  </a:schemeClr>
                </a:solidFill>
              </a:rPr>
              <a:t> </a:t>
            </a:r>
            <a:r>
              <a:rPr lang="en-GB" sz="1600" dirty="0" smtClean="0">
                <a:solidFill>
                  <a:schemeClr val="tx2">
                    <a:lumMod val="60000"/>
                    <a:lumOff val="40000"/>
                  </a:schemeClr>
                </a:solidFill>
              </a:rPr>
              <a:t>obtained in the GRIP</a:t>
            </a:r>
            <a:r>
              <a:rPr lang="en-GB" sz="1400" dirty="0" smtClean="0">
                <a:solidFill>
                  <a:schemeClr val="tx2">
                    <a:lumMod val="60000"/>
                    <a:lumOff val="40000"/>
                  </a:schemeClr>
                </a:solidFill>
              </a:rPr>
              <a:t>? </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p>
          <a:p>
            <a:endParaRPr lang="fr-FR" sz="1200" dirty="0" smtClean="0"/>
          </a:p>
          <a:p>
            <a:r>
              <a:rPr lang="en-US" b="1" dirty="0" smtClean="0"/>
              <a:t>Question 7: </a:t>
            </a:r>
            <a:r>
              <a:rPr lang="en-US" dirty="0" smtClean="0">
                <a:solidFill>
                  <a:schemeClr val="tx2">
                    <a:lumMod val="60000"/>
                    <a:lumOff val="40000"/>
                  </a:schemeClr>
                </a:solidFill>
              </a:rPr>
              <a:t>Which chapter, do you think, will be more useful/interesting and why? </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Question 8: </a:t>
            </a:r>
            <a:r>
              <a:rPr lang="en-US" dirty="0" smtClean="0">
                <a:solidFill>
                  <a:schemeClr val="tx2">
                    <a:lumMod val="60000"/>
                    <a:lumOff val="40000"/>
                  </a:schemeClr>
                </a:solidFill>
              </a:rPr>
              <a:t>Do you have any further comments? </a:t>
            </a: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pPr marL="523875" lvl="1" indent="-342900" eaLnBrk="0" hangingPunct="0">
              <a:spcBef>
                <a:spcPct val="20000"/>
              </a:spcBef>
              <a:buClr>
                <a:srgbClr val="2A3C82"/>
              </a:buClr>
              <a:buSzPct val="80000"/>
              <a:buFont typeface="Wingdings" pitchFamily="2" charset="2"/>
              <a:buChar char="q"/>
              <a:defRPr/>
            </a:pP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4/4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9</a:t>
            </a:fld>
            <a:endParaRPr lang="en-GB" sz="1400">
              <a:solidFill>
                <a:srgbClr val="666666"/>
              </a:solidFill>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Workshop 26 November  – Feedback</a:t>
            </a:r>
            <a:endParaRPr lang="en-GB" sz="3200" b="1" dirty="0">
              <a:solidFill>
                <a:srgbClr val="2A3F82"/>
              </a:solidFill>
              <a:latin typeface="Calibri" pitchFamily="34" charset="0"/>
            </a:endParaRPr>
          </a:p>
        </p:txBody>
      </p:sp>
      <p:sp>
        <p:nvSpPr>
          <p:cNvPr id="5" name="7 CuadroTexto"/>
          <p:cNvSpPr txBox="1"/>
          <p:nvPr/>
        </p:nvSpPr>
        <p:spPr>
          <a:xfrm>
            <a:off x="395536" y="1052736"/>
            <a:ext cx="8496944" cy="49613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Presentation of the GRIP South : perimeter/objectives, detailed content, planning and consultation process</a:t>
            </a:r>
          </a:p>
          <a:p>
            <a:pPr marL="342900" indent="-342900" algn="just">
              <a:lnSpc>
                <a:spcPct val="110000"/>
              </a:lnSpc>
              <a:spcBef>
                <a:spcPts val="600"/>
              </a:spcBef>
              <a:spcAft>
                <a:spcPts val="600"/>
              </a:spcAft>
              <a:buFont typeface="Wingdings" panose="05000000000000000000" pitchFamily="2" charset="2"/>
              <a:buChar char="ü"/>
            </a:pPr>
            <a:r>
              <a:rPr lang="en-US" sz="1600" b="1" dirty="0" smtClean="0">
                <a:solidFill>
                  <a:schemeClr val="tx2">
                    <a:lumMod val="60000"/>
                    <a:lumOff val="40000"/>
                  </a:schemeClr>
                </a:solidFill>
              </a:rPr>
              <a:t>General positive assessment </a:t>
            </a:r>
            <a:r>
              <a:rPr lang="en-US" sz="1600" dirty="0" smtClean="0">
                <a:solidFill>
                  <a:schemeClr val="tx2">
                    <a:lumMod val="60000"/>
                    <a:lumOff val="40000"/>
                  </a:schemeClr>
                </a:solidFill>
              </a:rPr>
              <a:t>from the attending stakeholders</a:t>
            </a:r>
          </a:p>
          <a:p>
            <a:pPr marL="342900"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One question from the French NRA about the use of modeling in the studies</a:t>
            </a:r>
          </a:p>
          <a:p>
            <a:pPr marL="342900"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GRIP South answered :</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in addition to the TYNDP’s simulations, </a:t>
            </a:r>
            <a:r>
              <a:rPr lang="en-US" sz="1600" dirty="0">
                <a:solidFill>
                  <a:schemeClr val="tx2">
                    <a:lumMod val="60000"/>
                    <a:lumOff val="40000"/>
                  </a:schemeClr>
                </a:solidFill>
              </a:rPr>
              <a:t>complimentary calculations were used in the current draft version.</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using </a:t>
            </a:r>
            <a:r>
              <a:rPr lang="en-US" sz="1600" dirty="0" err="1" smtClean="0">
                <a:solidFill>
                  <a:schemeClr val="tx2">
                    <a:lumMod val="60000"/>
                    <a:lumOff val="40000"/>
                  </a:schemeClr>
                </a:solidFill>
              </a:rPr>
              <a:t>NeMo</a:t>
            </a:r>
            <a:r>
              <a:rPr lang="en-US" sz="1600" dirty="0" smtClean="0">
                <a:solidFill>
                  <a:schemeClr val="tx2">
                    <a:lumMod val="60000"/>
                    <a:lumOff val="40000"/>
                  </a:schemeClr>
                </a:solidFill>
              </a:rPr>
              <a:t> tool, sensibility simulations have been developed </a:t>
            </a:r>
            <a:r>
              <a:rPr lang="en-US" sz="1600" dirty="0">
                <a:solidFill>
                  <a:schemeClr val="tx2">
                    <a:lumMod val="60000"/>
                    <a:lumOff val="40000"/>
                  </a:schemeClr>
                </a:solidFill>
              </a:rPr>
              <a:t>for the GRIP South </a:t>
            </a:r>
            <a:r>
              <a:rPr lang="en-US" sz="1600" dirty="0" smtClean="0">
                <a:solidFill>
                  <a:schemeClr val="tx2">
                    <a:lumMod val="60000"/>
                    <a:lumOff val="40000"/>
                  </a:schemeClr>
                </a:solidFill>
              </a:rPr>
              <a:t>with and without some relevant projects in </a:t>
            </a:r>
            <a:r>
              <a:rPr lang="en-US" sz="1600" dirty="0">
                <a:solidFill>
                  <a:schemeClr val="tx2">
                    <a:lumMod val="60000"/>
                    <a:lumOff val="40000"/>
                  </a:schemeClr>
                </a:solidFill>
              </a:rPr>
              <a:t>the </a:t>
            </a:r>
            <a:r>
              <a:rPr lang="en-US" sz="1600" dirty="0" smtClean="0">
                <a:solidFill>
                  <a:schemeClr val="tx2">
                    <a:lumMod val="60000"/>
                    <a:lumOff val="40000"/>
                  </a:schemeClr>
                </a:solidFill>
              </a:rPr>
              <a:t>Region.</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As the update of demand and projects shows no significant changes resulting in a comparable scenario </a:t>
            </a:r>
            <a:r>
              <a:rPr lang="en-US" sz="1600" dirty="0">
                <a:solidFill>
                  <a:schemeClr val="tx2">
                    <a:lumMod val="60000"/>
                    <a:lumOff val="40000"/>
                  </a:schemeClr>
                </a:solidFill>
              </a:rPr>
              <a:t>for the year </a:t>
            </a:r>
            <a:r>
              <a:rPr lang="en-US" sz="1600" dirty="0" smtClean="0">
                <a:solidFill>
                  <a:schemeClr val="tx2">
                    <a:lumMod val="60000"/>
                    <a:lumOff val="40000"/>
                  </a:schemeClr>
                </a:solidFill>
              </a:rPr>
              <a:t>horizon, the pillar results obtained in the TYNDP related to the Region are valid and robust.</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The main simulations cases are being checked at ENTSOG level. The final GRIP South report will be tested/updated accordingly if necessary</a:t>
            </a:r>
            <a:r>
              <a:rPr lang="es-ES_tradnl" sz="1600" dirty="0" smtClean="0">
                <a:solidFill>
                  <a:schemeClr val="tx2">
                    <a:lumMod val="60000"/>
                    <a:lumOff val="40000"/>
                  </a:schemeClr>
                </a:solidFill>
              </a:rPr>
              <a:t>.  </a:t>
            </a:r>
            <a:endParaRPr lang="en-US" sz="1600"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ACER-2015-17153</_dlc_DocId>
    <_dlc_DocIdUrl xmlns="985daa2e-53d8-4475-82b8-9c7d25324e34">
      <Url>https://extranet.acer.europa.eu/en/Gas/Regional_%20Intiatives/South_GRI/25th%20South%20IG/_layouts/DocIdRedir.aspx?ID=ACER-2015-17153</Url>
      <Description>ACER-2015-17153</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9DD778B316E44D87941E679A99280A" ma:contentTypeVersion="20" ma:contentTypeDescription="Create a new document." ma:contentTypeScope="" ma:versionID="3f2a855a3acaa083d8e785a9831faaeb">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DA655-77B9-4B89-911B-E61BD951A327}"/>
</file>

<file path=customXml/itemProps2.xml><?xml version="1.0" encoding="utf-8"?>
<ds:datastoreItem xmlns:ds="http://schemas.openxmlformats.org/officeDocument/2006/customXml" ds:itemID="{0712653D-43EC-4296-8D9E-2D6BB933059D}"/>
</file>

<file path=customXml/itemProps3.xml><?xml version="1.0" encoding="utf-8"?>
<ds:datastoreItem xmlns:ds="http://schemas.openxmlformats.org/officeDocument/2006/customXml" ds:itemID="{F6B21639-0968-4BFA-BC46-8EA9F9BCD031}"/>
</file>

<file path=customXml/itemProps4.xml><?xml version="1.0" encoding="utf-8"?>
<ds:datastoreItem xmlns:ds="http://schemas.openxmlformats.org/officeDocument/2006/customXml" ds:itemID="{D1A89E03-4FF7-4A99-8A9A-CB266C875F1C}"/>
</file>

<file path=docProps/app.xml><?xml version="1.0" encoding="utf-8"?>
<Properties xmlns="http://schemas.openxmlformats.org/officeDocument/2006/extended-properties" xmlns:vt="http://schemas.openxmlformats.org/officeDocument/2006/docPropsVTypes">
  <Template>ENTSOG_ppt_template_100222</Template>
  <TotalTime>14051</TotalTime>
  <Words>480</Words>
  <Application>Microsoft Office PowerPoint</Application>
  <PresentationFormat>Affichage à l'écran (4:3)</PresentationFormat>
  <Paragraphs>124</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3_ENTSOG_ppt_template_100222</vt:lpstr>
      <vt:lpstr> South Region  Second Edition</vt:lpstr>
      <vt:lpstr>Table of content </vt:lpstr>
      <vt:lpstr>Diapositive 3</vt:lpstr>
      <vt:lpstr>Diapositive 4</vt:lpstr>
      <vt:lpstr>Diapositive 5</vt:lpstr>
      <vt:lpstr>Diapositive 6</vt:lpstr>
      <vt:lpstr>Diapositive 7</vt:lpstr>
      <vt:lpstr>Diapositive 8</vt:lpstr>
      <vt:lpstr>Diapositive 9</vt:lpstr>
      <vt:lpstr>Diapositive 10</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KB2003</cp:lastModifiedBy>
  <cp:revision>828</cp:revision>
  <cp:lastPrinted>2011-01-20T18:13:28Z</cp:lastPrinted>
  <dcterms:created xsi:type="dcterms:W3CDTF">2010-02-22T09:21:19Z</dcterms:created>
  <dcterms:modified xsi:type="dcterms:W3CDTF">2013-12-10T16:12:50Z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0x010100579DD778B316E44D87941E679A99280A</vt:lpwstr>
  </property>
  <property fmtid="{D5CDD505-2E9C-101B-9397-08002B2CF9AE}" pid="3" name="_dlc_DocIdItemGuid">
    <vt:lpwstr>c6805ad9-00a9-41fa-a0e4-b2c95cb7c7b2</vt:lpwstr>
  </property>
</Properties>
</file>