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0" r:id="rId4"/>
    <p:sldId id="275" r:id="rId5"/>
    <p:sldId id="273" r:id="rId6"/>
    <p:sldId id="274" r:id="rId7"/>
    <p:sldId id="276" r:id="rId8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OUTEAU Stephanie" initials="RTE" lastIdx="1" clrIdx="0"/>
  <p:cmAuthor id="1" name="Ester Peregrina" initials="EPM" lastIdx="0" clrIdx="1"/>
  <p:cmAuthor id="2" name="Bruno Caetano" initials="BC" lastIdx="2" clrIdx="2"/>
  <p:cmAuthor id="3" name="Javier Barrantes Egaña" initials="JBE" lastIdx="1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BFE4"/>
    <a:srgbClr val="0077BD"/>
    <a:srgbClr val="DA1233"/>
    <a:srgbClr val="E7F6FF"/>
    <a:srgbClr val="CCECFF"/>
    <a:srgbClr val="EE3250"/>
    <a:srgbClr val="8C8C8C"/>
    <a:srgbClr val="5F5F5F"/>
    <a:srgbClr val="7272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05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45" cy="49704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2000" y="3"/>
            <a:ext cx="2945645" cy="49704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72C05CA-387F-47F6-A127-E913BC337964}" type="datetimeFigureOut">
              <a:rPr lang="es-ES" smtClean="0"/>
              <a:pPr/>
              <a:t>06/10/2014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431181"/>
            <a:ext cx="2945645" cy="49704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2000" y="9431181"/>
            <a:ext cx="2945645" cy="49704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E452141-8352-44F1-8D06-80E05F67C3C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96914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8" y="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70" y="4716661"/>
            <a:ext cx="4986126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32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8" y="943332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1C53DC-EF51-40BE-8D81-0AD05BEF2CAD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97572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C53DC-EF51-40BE-8D81-0AD05BEF2CA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C53DC-EF51-40BE-8D81-0AD05BEF2CA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C53DC-EF51-40BE-8D81-0AD05BEF2CA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765425"/>
            <a:ext cx="5618163" cy="1143000"/>
          </a:xfrm>
        </p:spPr>
        <p:txBody>
          <a:bodyPr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838575" y="6248400"/>
            <a:ext cx="5305425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144000" bIns="720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6BC2ADD0-D534-43A9-9CC6-1F43129962A7}" type="datetime1">
              <a:rPr lang="fr-FR"/>
              <a:pPr>
                <a:defRPr/>
              </a:pPr>
              <a:t>06/10/2014</a:t>
            </a:fld>
            <a:endParaRPr lang="fr-FR"/>
          </a:p>
        </p:txBody>
      </p:sp>
      <p:pic>
        <p:nvPicPr>
          <p:cNvPr id="8" name="Imagen 12" descr="cid:image002.jpg@01CA9DCB.42822DB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2609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5" descr="logo_bandera_30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85728"/>
            <a:ext cx="1428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91325" y="879475"/>
            <a:ext cx="1847850" cy="52927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7775" y="879475"/>
            <a:ext cx="5391150" cy="52927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11188" y="1619250"/>
            <a:ext cx="7885112" cy="3334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>
              <a:lnSpc>
                <a:spcPts val="2600"/>
              </a:lnSpc>
              <a:defRPr cap="small" baseline="0">
                <a:solidFill>
                  <a:srgbClr val="7030A0"/>
                </a:solidFill>
              </a:defRPr>
            </a:lvl1pPr>
          </a:lstStyle>
          <a:p>
            <a:r>
              <a:rPr lang="es-ES" dirty="0" smtClean="0"/>
              <a:t>Haga clic para modificar el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611188" y="2173287"/>
            <a:ext cx="7885112" cy="4208463"/>
          </a:xfrm>
        </p:spPr>
        <p:txBody>
          <a:bodyPr/>
          <a:lstStyle>
            <a:lvl1pPr>
              <a:lnSpc>
                <a:spcPts val="2100"/>
              </a:lnSpc>
              <a:spcBef>
                <a:spcPts val="1000"/>
              </a:spcBef>
              <a:spcAft>
                <a:spcPts val="0"/>
              </a:spcAft>
              <a:buClr>
                <a:srgbClr val="926C00"/>
              </a:buClr>
              <a:buSzPct val="70000"/>
              <a:buFont typeface="ZapfDingbats" pitchFamily="82" charset="2"/>
              <a:buChar char="u"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1pPr>
            <a:lvl2pPr>
              <a:lnSpc>
                <a:spcPts val="1900"/>
              </a:lnSpc>
              <a:spcBef>
                <a:spcPts val="800"/>
              </a:spcBef>
              <a:spcAft>
                <a:spcPts val="0"/>
              </a:spcAft>
              <a:buClr>
                <a:srgbClr val="926C00"/>
              </a:buClr>
              <a:buSzPct val="90000"/>
              <a:buFont typeface="Wingdings" pitchFamily="2" charset="2"/>
              <a:buChar char="v"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2pPr>
            <a:lvl3pPr marL="625475" indent="-182563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>
                <a:srgbClr val="926C00"/>
              </a:buClr>
              <a:buFont typeface="Arial" pitchFamily="34" charset="0"/>
              <a:buChar char="►"/>
              <a:defRPr lang="es-E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3pPr>
          </a:lstStyle>
          <a:p>
            <a:pPr lvl="0"/>
            <a:r>
              <a:rPr lang="es-ES" dirty="0" smtClean="0"/>
              <a:t>Haga clic para modificar el estilo de texto del patrón.</a:t>
            </a:r>
          </a:p>
          <a:p>
            <a:pPr lvl="1"/>
            <a:r>
              <a:rPr lang="es-ES" dirty="0" smtClean="0"/>
              <a:t>Segundo nivel.</a:t>
            </a:r>
          </a:p>
          <a:p>
            <a:pPr lvl="2"/>
            <a:r>
              <a:rPr lang="es-ES" dirty="0" smtClean="0"/>
              <a:t>Tercer nivel.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7775" y="20574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9675" y="20574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879475"/>
            <a:ext cx="6781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7775" y="20574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du paragraphe 1er niveau</a:t>
            </a:r>
          </a:p>
          <a:p>
            <a:pPr lvl="1"/>
            <a:r>
              <a:rPr lang="fr-FR" smtClean="0"/>
              <a:t>2ème niveau</a:t>
            </a:r>
          </a:p>
          <a:p>
            <a:pPr lvl="2"/>
            <a:r>
              <a:rPr lang="fr-FR" smtClean="0"/>
              <a:t>3ème niveau</a:t>
            </a:r>
          </a:p>
          <a:p>
            <a:pPr lvl="3"/>
            <a:endParaRPr lang="fr-FR" smtClean="0"/>
          </a:p>
          <a:p>
            <a:pPr lvl="4"/>
            <a:endParaRPr lang="fr-FR" smtClean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gray">
          <a:xfrm>
            <a:off x="331788" y="6469063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4D4D4D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177F58-1AD2-4E5A-93B1-9947CBC2315E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8" name="Picture 135" descr="logo_bandera_30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86644" y="285728"/>
            <a:ext cx="1428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12" descr="cid:image002.jpg@01CA9DCB.42822DB0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44" y="285728"/>
            <a:ext cx="2609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9pPr>
    </p:titleStyle>
    <p:bodyStyle>
      <a:lvl1pPr marL="377825" indent="-37782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0000"/>
        <a:buFont typeface="Wingdings" pitchFamily="2" charset="2"/>
        <a:buChar char="è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9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533525" indent="-39052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2081213" indent="-357188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4pPr>
      <a:lvl5pPr marL="25701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5pPr>
      <a:lvl6pPr marL="30273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6pPr>
      <a:lvl7pPr marL="34845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7pPr>
      <a:lvl8pPr marL="39417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8pPr>
      <a:lvl9pPr marL="43989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0100" y="2500306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200" b="1" cap="small" dirty="0" smtClean="0">
                <a:solidFill>
                  <a:srgbClr val="7030A0"/>
                </a:solidFill>
                <a:latin typeface="+mn-lt"/>
                <a:ea typeface="+mj-ea"/>
                <a:cs typeface="+mj-cs"/>
              </a:rPr>
              <a:t>Day-ahead market coupling</a:t>
            </a:r>
          </a:p>
          <a:p>
            <a:pPr algn="ctr" eaLnBrk="0" hangingPunct="0">
              <a:lnSpc>
                <a:spcPct val="90000"/>
              </a:lnSpc>
            </a:pPr>
            <a:endParaRPr lang="en-GB" sz="3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Functioning of MRC in IFE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90000"/>
              </a:lnSpc>
            </a:pP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Madrid, 6th October 2014</a:t>
            </a:r>
            <a:endParaRPr lang="en-GB" sz="1600" b="1" dirty="0" smtClean="0">
              <a:solidFill>
                <a:srgbClr val="C0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764704"/>
            <a:ext cx="6408712" cy="333375"/>
          </a:xfrm>
        </p:spPr>
        <p:txBody>
          <a:bodyPr/>
          <a:lstStyle/>
          <a:p>
            <a:r>
              <a:rPr lang="en-GB" sz="2400" cap="small" dirty="0" smtClean="0">
                <a:solidFill>
                  <a:srgbClr val="7030A0"/>
                </a:solidFill>
              </a:rPr>
              <a:t>Evolution of long term nomination</a:t>
            </a:r>
            <a:endParaRPr lang="en-GB" sz="2400" cap="small" dirty="0">
              <a:solidFill>
                <a:srgbClr val="7030A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16632"/>
            <a:ext cx="8136905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lvl="1" indent="-222250" algn="ctr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264696" y="2894598"/>
            <a:ext cx="2699792" cy="251607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After MRC: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Tx/>
              <a:buChar char="-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↓12,2% Nomination of LT PTR’s in spread direction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Tx/>
              <a:buChar char="-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Tx/>
              <a:buChar char="-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No nomination of LT PTR’s against spread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Tx/>
              <a:buChar char="-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79512" y="1127016"/>
          <a:ext cx="590465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219"/>
                <a:gridCol w="1968219"/>
                <a:gridCol w="1968219"/>
              </a:tblGrid>
              <a:tr h="240027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01/01/14- 13/05/14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14/05/14- 30/09/14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smtClean="0"/>
                        <a:t>In spread direction</a:t>
                      </a:r>
                      <a:endParaRPr lang="en-US" sz="1600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39,2%</a:t>
                      </a:r>
                      <a:endParaRPr lang="en-US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/>
                        <a:t>27%</a:t>
                      </a:r>
                      <a:endParaRPr lang="en-US" sz="1600" b="1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Against spread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/>
                        <a:t>5,6%</a:t>
                      </a:r>
                      <a:endParaRPr lang="en-US" sz="1600" b="1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0,1%</a:t>
                      </a:r>
                      <a:endParaRPr lang="en-US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14 Flecha abajo"/>
          <p:cNvSpPr/>
          <p:nvPr/>
        </p:nvSpPr>
        <p:spPr bwMode="auto">
          <a:xfrm>
            <a:off x="6084168" y="1484784"/>
            <a:ext cx="288032" cy="288032"/>
          </a:xfrm>
          <a:prstGeom prst="downArrow">
            <a:avLst/>
          </a:prstGeom>
          <a:solidFill>
            <a:srgbClr val="A5BF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300192" y="138315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12,2%</a:t>
            </a:r>
            <a:endParaRPr lang="es-E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11215" t="3761" r="12184" b="2648"/>
          <a:stretch>
            <a:fillRect/>
          </a:stretch>
        </p:blipFill>
        <p:spPr bwMode="auto">
          <a:xfrm>
            <a:off x="107504" y="2276872"/>
            <a:ext cx="2942395" cy="216024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 l="11148" t="3761" r="11148" b="2648"/>
          <a:stretch>
            <a:fillRect/>
          </a:stretch>
        </p:blipFill>
        <p:spPr bwMode="auto">
          <a:xfrm>
            <a:off x="107504" y="4581127"/>
            <a:ext cx="2952328" cy="2140439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 l="11144" t="3761" r="11144" b="2648"/>
          <a:stretch>
            <a:fillRect/>
          </a:stretch>
        </p:blipFill>
        <p:spPr bwMode="auto">
          <a:xfrm>
            <a:off x="3203848" y="2276872"/>
            <a:ext cx="2830660" cy="216024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 l="11577" t="3761" r="11577" b="2648"/>
          <a:stretch>
            <a:fillRect/>
          </a:stretch>
        </p:blipFill>
        <p:spPr bwMode="auto">
          <a:xfrm>
            <a:off x="3203848" y="4581128"/>
            <a:ext cx="2808312" cy="214318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79512" y="836712"/>
            <a:ext cx="8875390" cy="333375"/>
          </a:xfrm>
        </p:spPr>
        <p:txBody>
          <a:bodyPr/>
          <a:lstStyle/>
          <a:p>
            <a:r>
              <a:rPr lang="en-GB" sz="2300" cap="small" dirty="0" smtClean="0">
                <a:solidFill>
                  <a:srgbClr val="7030A0"/>
                </a:solidFill>
              </a:rPr>
              <a:t>Utilization of net transfer capacity after day-ahead market</a:t>
            </a:r>
            <a:r>
              <a:rPr lang="en-GB" sz="3200" cap="small" baseline="30000" dirty="0" smtClean="0">
                <a:solidFill>
                  <a:srgbClr val="7030A0"/>
                </a:solidFill>
              </a:rPr>
              <a:t>*</a:t>
            </a:r>
            <a:endParaRPr lang="en-GB" sz="3200" cap="small" baseline="30000" dirty="0">
              <a:solidFill>
                <a:srgbClr val="7030A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88224" y="2348880"/>
            <a:ext cx="2304256" cy="278537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After MRC: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Nearly 100% capacity used in the spread direction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Tx/>
              <a:buChar char="-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0% use of capacity against market spread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79512" y="1268760"/>
          <a:ext cx="5904657" cy="103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219"/>
                <a:gridCol w="1968219"/>
                <a:gridCol w="1968219"/>
              </a:tblGrid>
              <a:tr h="360040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01/01/14- 13/05/14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14/05/14- 30/09/14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dirty="0" smtClean="0"/>
                        <a:t>In spread direction</a:t>
                      </a:r>
                      <a:endParaRPr lang="en-US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69,6%</a:t>
                      </a:r>
                      <a:endParaRPr lang="en-US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99,3%</a:t>
                      </a:r>
                      <a:r>
                        <a:rPr lang="en-US" sz="1800" b="1" baseline="30000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**</a:t>
                      </a:r>
                      <a:endParaRPr lang="en-US" sz="1800" b="1" baseline="300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Against spread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9,1%</a:t>
                      </a:r>
                      <a:endParaRPr lang="en-US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0,0%</a:t>
                      </a:r>
                      <a:endParaRPr lang="en-US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14 Flecha abajo"/>
          <p:cNvSpPr/>
          <p:nvPr/>
        </p:nvSpPr>
        <p:spPr bwMode="auto">
          <a:xfrm rot="10800000">
            <a:off x="6228184" y="1556792"/>
            <a:ext cx="288032" cy="288032"/>
          </a:xfrm>
          <a:prstGeom prst="downArrow">
            <a:avLst/>
          </a:prstGeom>
          <a:solidFill>
            <a:srgbClr val="A5BF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516216" y="155679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29,7%</a:t>
            </a:r>
            <a:endParaRPr lang="es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876256" y="5445224"/>
            <a:ext cx="25557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i="1" dirty="0" smtClean="0"/>
              <a:t>*Spread ≠0</a:t>
            </a:r>
          </a:p>
          <a:p>
            <a:r>
              <a:rPr lang="en-US" sz="1600" b="1" i="1" dirty="0" smtClean="0"/>
              <a:t>** 100% utilization without 18/5/14 (Decoupling)</a:t>
            </a:r>
            <a:endParaRPr lang="en-US" sz="1600" b="1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0951" r="9389"/>
          <a:stretch>
            <a:fillRect/>
          </a:stretch>
        </p:blipFill>
        <p:spPr bwMode="auto">
          <a:xfrm>
            <a:off x="179512" y="2348880"/>
            <a:ext cx="3024336" cy="20882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10937" r="11703"/>
          <a:stretch>
            <a:fillRect/>
          </a:stretch>
        </p:blipFill>
        <p:spPr bwMode="auto">
          <a:xfrm>
            <a:off x="179512" y="4653136"/>
            <a:ext cx="3024336" cy="206004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 l="11413" r="11413"/>
          <a:stretch>
            <a:fillRect/>
          </a:stretch>
        </p:blipFill>
        <p:spPr bwMode="auto">
          <a:xfrm>
            <a:off x="3419872" y="4653136"/>
            <a:ext cx="3024336" cy="20882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l="10626" t="794" r="10625"/>
          <a:stretch>
            <a:fillRect/>
          </a:stretch>
        </p:blipFill>
        <p:spPr bwMode="auto">
          <a:xfrm>
            <a:off x="3419872" y="2348880"/>
            <a:ext cx="2979819" cy="208823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23528" y="836712"/>
            <a:ext cx="8820472" cy="333375"/>
          </a:xfrm>
        </p:spPr>
        <p:txBody>
          <a:bodyPr/>
          <a:lstStyle/>
          <a:p>
            <a:r>
              <a:rPr lang="en-GB" sz="2300" cap="small" dirty="0" smtClean="0">
                <a:solidFill>
                  <a:srgbClr val="7030A0"/>
                </a:solidFill>
              </a:rPr>
              <a:t>Utilization of net transfer capacity after day-ahead market</a:t>
            </a:r>
            <a:r>
              <a:rPr lang="en-GB" sz="3200" cap="small" baseline="30000" dirty="0" smtClean="0">
                <a:solidFill>
                  <a:srgbClr val="7030A0"/>
                </a:solidFill>
              </a:rPr>
              <a:t>*</a:t>
            </a:r>
            <a:r>
              <a:rPr lang="en-GB" sz="2300" cap="small" dirty="0" smtClean="0">
                <a:solidFill>
                  <a:srgbClr val="7030A0"/>
                </a:solidFill>
              </a:rPr>
              <a:t> </a:t>
            </a:r>
            <a:endParaRPr lang="en-GB" sz="2300" cap="small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65878"/>
            <a:ext cx="5256584" cy="31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5940152" y="1484784"/>
            <a:ext cx="2699792" cy="22467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Before MRC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1 hour with price convergence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After MRC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97 hours with price convergence (&lt;1,5% of hours)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85532"/>
            <a:ext cx="3693451" cy="24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031" y="4394176"/>
            <a:ext cx="3876977" cy="24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6876256" y="3861048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800" b="1" dirty="0" smtClean="0">
                <a:solidFill>
                  <a:srgbClr val="000000"/>
                </a:solidFill>
              </a:rPr>
              <a:t>*</a:t>
            </a:r>
            <a:r>
              <a:rPr lang="en-US" sz="1800" b="1" i="1" dirty="0" smtClean="0">
                <a:solidFill>
                  <a:srgbClr val="000000"/>
                </a:solidFill>
              </a:rPr>
              <a:t>Spread =0</a:t>
            </a:r>
            <a:endParaRPr lang="en-US" sz="18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515927" cy="3323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Evolution of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id auction: volumes and prices</a:t>
            </a:r>
            <a:r>
              <a:rPr lang="en-GB" sz="3200" baseline="30000" dirty="0" smtClean="0"/>
              <a:t>*</a:t>
            </a:r>
            <a:endParaRPr lang="en-GB" sz="3200" baseline="30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796136" y="2708920"/>
            <a:ext cx="244827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After MRC</a:t>
            </a:r>
            <a:r>
              <a:rPr lang="en-US" sz="1800" b="1" u="sng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**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- Non available capacity in the spread direction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39552" y="1196752"/>
          <a:ext cx="7992888" cy="1090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2412268"/>
                <a:gridCol w="2412268"/>
              </a:tblGrid>
              <a:tr h="419468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In spread direction</a:t>
                      </a:r>
                      <a:endParaRPr lang="en-US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01/01/14 - 13/05/14</a:t>
                      </a:r>
                      <a:endParaRPr lang="en-US" sz="16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14/05/14 - 30/09/14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03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dirty="0" smtClean="0"/>
                        <a:t>Average offered capacity (MW)</a:t>
                      </a:r>
                      <a:endParaRPr lang="en-US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301 </a:t>
                      </a:r>
                      <a:r>
                        <a:rPr lang="en-US" sz="1400" b="1" noProof="0" dirty="0" smtClean="0"/>
                        <a:t>MW</a:t>
                      </a:r>
                      <a:endParaRPr lang="en-US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0 </a:t>
                      </a:r>
                      <a:r>
                        <a:rPr lang="en-US" sz="1400" b="1" noProof="0" dirty="0" smtClean="0"/>
                        <a:t>MW</a:t>
                      </a:r>
                      <a:r>
                        <a:rPr lang="en-US" sz="1800" b="1" baseline="30000" noProof="0" dirty="0" smtClean="0"/>
                        <a:t>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6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Weighted</a:t>
                      </a:r>
                      <a:r>
                        <a:rPr lang="en-US" sz="1600" noProof="0" dirty="0" smtClean="0"/>
                        <a:t> average price (€/MW)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</a:rPr>
                        <a:t>2,45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en-US" sz="1400" b="1" noProof="0" dirty="0" smtClean="0"/>
                        <a:t>€/MW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5220072" y="5949280"/>
            <a:ext cx="413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i="1" dirty="0" smtClean="0"/>
              <a:t>*  </a:t>
            </a:r>
            <a:r>
              <a:rPr lang="es-ES" sz="1600" b="1" i="1" dirty="0" smtClean="0"/>
              <a:t>Spread ≠0</a:t>
            </a:r>
          </a:p>
          <a:p>
            <a:r>
              <a:rPr lang="es-ES" sz="1600" b="1" i="1" dirty="0" smtClean="0"/>
              <a:t>** </a:t>
            </a:r>
            <a:r>
              <a:rPr lang="es-ES" sz="1600" b="1" i="1" dirty="0" err="1" smtClean="0"/>
              <a:t>Not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included</a:t>
            </a:r>
            <a:r>
              <a:rPr lang="es-ES" sz="1600" b="1" i="1" dirty="0" smtClean="0"/>
              <a:t> 18/5/14 (</a:t>
            </a:r>
            <a:r>
              <a:rPr lang="es-ES" sz="1600" b="1" i="1" dirty="0" err="1" smtClean="0"/>
              <a:t>Decoupling</a:t>
            </a:r>
            <a:r>
              <a:rPr lang="es-ES" sz="1600" b="1" i="1" dirty="0" smtClean="0"/>
              <a:t>)</a:t>
            </a:r>
            <a:endParaRPr lang="es-ES" sz="1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2348880"/>
            <a:ext cx="3602098" cy="216024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09120"/>
            <a:ext cx="3600400" cy="218900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690" y="776060"/>
            <a:ext cx="8515927" cy="3323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Evolution of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id auction: volumes and prices</a:t>
            </a:r>
            <a:r>
              <a:rPr lang="en-GB" sz="2800" baseline="30000" dirty="0" smtClean="0"/>
              <a:t>*</a:t>
            </a:r>
            <a:endParaRPr lang="en-GB" sz="2800" baseline="30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652120" y="2780928"/>
            <a:ext cx="244827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After MRC</a:t>
            </a:r>
            <a:r>
              <a:rPr lang="en-US" sz="1800" b="1" u="sng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**</a:t>
            </a: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:</a:t>
            </a: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pPr marL="0" lvl="1" indent="-222250" algn="just" ea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926C00"/>
              </a:buClr>
              <a:buSzPct val="70000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- More capacity available against spread direction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39552" y="1196752"/>
          <a:ext cx="7992888" cy="1090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0"/>
                <a:gridCol w="2376264"/>
                <a:gridCol w="2376264"/>
              </a:tblGrid>
              <a:tr h="419468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Against spread direction</a:t>
                      </a:r>
                      <a:endParaRPr lang="en-US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01/01/14 - 13/05/14</a:t>
                      </a:r>
                      <a:endParaRPr lang="en-US" sz="16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14/05/14 - 30/09/14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03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dirty="0" smtClean="0"/>
                        <a:t>Average offered capacity (MW)</a:t>
                      </a:r>
                      <a:endParaRPr lang="en-US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1561 </a:t>
                      </a:r>
                      <a:r>
                        <a:rPr lang="en-US" sz="1400" b="1" noProof="0" dirty="0" smtClean="0"/>
                        <a:t>MW</a:t>
                      </a:r>
                      <a:endParaRPr lang="en-US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1837 </a:t>
                      </a:r>
                      <a:r>
                        <a:rPr lang="en-US" sz="1400" b="1" noProof="0" dirty="0" smtClean="0"/>
                        <a:t>MW</a:t>
                      </a:r>
                      <a:endParaRPr lang="en-US" sz="16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6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Weighted</a:t>
                      </a:r>
                      <a:r>
                        <a:rPr lang="en-US" sz="1600" noProof="0" dirty="0" smtClean="0"/>
                        <a:t> average price (€/MW)</a:t>
                      </a:r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en-US" sz="1400" b="1" noProof="0" dirty="0" smtClean="0"/>
                        <a:t>€/MW</a:t>
                      </a:r>
                      <a:endParaRPr lang="en-US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</a:rPr>
                        <a:t>0,01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en-US" sz="1400" b="1" noProof="0" dirty="0" smtClean="0"/>
                        <a:t>€/MW</a:t>
                      </a:r>
                      <a:endParaRPr lang="en-US" sz="16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30860"/>
            <a:ext cx="3600400" cy="209301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09120"/>
            <a:ext cx="3600400" cy="216125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364088" y="6021288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i="1" dirty="0" smtClean="0"/>
              <a:t>*  Spread ≠0</a:t>
            </a:r>
          </a:p>
          <a:p>
            <a:r>
              <a:rPr lang="es-ES" sz="1600" b="1" i="1" dirty="0" smtClean="0"/>
              <a:t>** </a:t>
            </a:r>
            <a:r>
              <a:rPr lang="es-ES" sz="1600" b="1" i="1" dirty="0" err="1" smtClean="0"/>
              <a:t>Not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included</a:t>
            </a:r>
            <a:r>
              <a:rPr lang="es-ES" sz="1600" b="1" i="1" dirty="0" smtClean="0"/>
              <a:t> 18/5/14 (</a:t>
            </a:r>
            <a:r>
              <a:rPr lang="es-ES" sz="1600" b="1" i="1" dirty="0" err="1" smtClean="0"/>
              <a:t>Decoupling</a:t>
            </a:r>
            <a:r>
              <a:rPr lang="es-ES" sz="1600" b="1" i="1" dirty="0" smtClean="0"/>
              <a:t>)</a:t>
            </a:r>
            <a:endParaRPr lang="es-ES" sz="1600" b="1" i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536" y="764704"/>
            <a:ext cx="7415808" cy="3323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Evolution of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id auction: volumes and prices</a:t>
            </a:r>
            <a:r>
              <a:rPr lang="en-GB" sz="2400" baseline="30000" dirty="0" smtClean="0"/>
              <a:t>*</a:t>
            </a:r>
            <a:endParaRPr lang="en-GB" sz="2400" baseline="30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75" y="3934363"/>
            <a:ext cx="4048025" cy="254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 Título"/>
          <p:cNvSpPr txBox="1">
            <a:spLocks/>
          </p:cNvSpPr>
          <p:nvPr/>
        </p:nvSpPr>
        <p:spPr bwMode="auto">
          <a:xfrm>
            <a:off x="611560" y="3639449"/>
            <a:ext cx="2736304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After 13</a:t>
            </a:r>
            <a:r>
              <a:rPr kumimoji="0" lang="en-GB" sz="1600" b="1" i="0" u="none" strike="noStrike" kern="0" cap="small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GB" sz="1600" b="1" i="0" u="none" strike="noStrike" kern="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May 2014 (MRC)</a:t>
            </a:r>
            <a:endParaRPr kumimoji="0" lang="en-GB" sz="1600" b="1" i="0" u="none" strike="noStrike" kern="0" cap="small" spc="0" normalizeH="0" baseline="3000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868144" y="644771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rgbClr val="000000"/>
                </a:solidFill>
              </a:rPr>
              <a:t>* </a:t>
            </a:r>
            <a:r>
              <a:rPr lang="es-ES" sz="1800" b="1" i="1" dirty="0" smtClean="0">
                <a:solidFill>
                  <a:srgbClr val="000000"/>
                </a:solidFill>
              </a:rPr>
              <a:t>Spread </a:t>
            </a:r>
            <a:r>
              <a:rPr lang="es-ES" sz="1800" b="1" i="1" dirty="0" smtClean="0">
                <a:solidFill>
                  <a:srgbClr val="000000"/>
                </a:solidFill>
              </a:rPr>
              <a:t>= 0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5833" y="1093870"/>
            <a:ext cx="4118375" cy="247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9382" y="3933056"/>
            <a:ext cx="4032448" cy="253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ACER-2015-14560</_dlc_DocId>
    <_dlc_DocIdUrl xmlns="985daa2e-53d8-4475-82b8-9c7d25324e34">
      <Url>https://extranet.acer.europa.eu/Events/8th-SWE-SG-Meeting/_layouts/DocIdRedir.aspx?ID=ACER-2015-14560</Url>
      <Description>ACER-2015-14560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269F31540134C8AA0CA8AF1C9ABD5" ma:contentTypeVersion="20" ma:contentTypeDescription="Create a new document." ma:contentTypeScope="" ma:versionID="75b71551986e8ff3572ce7dcdabdbd5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8680840ea61619d02341c7615e400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68A975-F491-47B2-BE14-4742611B8696}"/>
</file>

<file path=customXml/itemProps2.xml><?xml version="1.0" encoding="utf-8"?>
<ds:datastoreItem xmlns:ds="http://schemas.openxmlformats.org/officeDocument/2006/customXml" ds:itemID="{27F4AD4E-5C69-4BC6-91E7-6E26B5CF7AE2}"/>
</file>

<file path=customXml/itemProps3.xml><?xml version="1.0" encoding="utf-8"?>
<ds:datastoreItem xmlns:ds="http://schemas.openxmlformats.org/officeDocument/2006/customXml" ds:itemID="{73852109-1484-4A55-B4AA-DE2E2AF9773C}"/>
</file>

<file path=customXml/itemProps4.xml><?xml version="1.0" encoding="utf-8"?>
<ds:datastoreItem xmlns:ds="http://schemas.openxmlformats.org/officeDocument/2006/customXml" ds:itemID="{78B39ACC-4CAD-4713-B1C8-245DCB6549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10720</TotalTime>
  <Words>308</Words>
  <Application>Microsoft Office PowerPoint</Application>
  <PresentationFormat>Presentación en pantalla (4:3)</PresentationFormat>
  <Paragraphs>81</Paragraphs>
  <Slides>7</Slides>
  <Notes>3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Modèle par défaut</vt:lpstr>
      <vt:lpstr>  </vt:lpstr>
      <vt:lpstr>Evolution of long term nomination</vt:lpstr>
      <vt:lpstr>Utilization of net transfer capacity after day-ahead market*</vt:lpstr>
      <vt:lpstr>Utilization of net transfer capacity after day-ahead market* </vt:lpstr>
      <vt:lpstr>Evolution of 1st id auction: volumes and prices*</vt:lpstr>
      <vt:lpstr>Evolution of 1st id auction: volumes and prices*</vt:lpstr>
      <vt:lpstr>Evolution of 1st id auction: volumes and prices*</vt:lpstr>
    </vt:vector>
  </TitlesOfParts>
  <Company>Distingo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market coupling functioning IFE</dc:title>
  <dc:creator>RTE</dc:creator>
  <cp:lastModifiedBy>Red Eléctrica de España</cp:lastModifiedBy>
  <cp:revision>1215</cp:revision>
  <dcterms:created xsi:type="dcterms:W3CDTF">2004-02-11T15:47:45Z</dcterms:created>
  <dcterms:modified xsi:type="dcterms:W3CDTF">2014-10-06T07:46:40Z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0x010100313269F31540134C8AA0CA8AF1C9ABD5</vt:lpwstr>
  </property>
  <property fmtid="{D5CDD505-2E9C-101B-9397-08002B2CF9AE}" pid="3" name="_dlc_DocIdItemGuid">
    <vt:lpwstr>bf9a42bd-bbd1-4807-9eb7-84ee2fdc4e22</vt:lpwstr>
  </property>
</Properties>
</file>