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71" r:id="rId3"/>
    <p:sldId id="270" r:id="rId4"/>
    <p:sldId id="275" r:id="rId5"/>
    <p:sldId id="273" r:id="rId6"/>
    <p:sldId id="274" r:id="rId7"/>
    <p:sldId id="276" r:id="rId8"/>
  </p:sldIdLst>
  <p:sldSz cx="9144000" cy="6858000" type="screen4x3"/>
  <p:notesSz cx="6799263" cy="99298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OUTEAU Stephanie" initials="RTE" lastIdx="1" clrIdx="0"/>
  <p:cmAuthor id="1" name="Ester Peregrina" initials="EPM" lastIdx="0" clrIdx="1"/>
  <p:cmAuthor id="2" name="Bruno Caetano" initials="BC" lastIdx="2" clrIdx="2"/>
  <p:cmAuthor id="3" name="Javier Barrantes Egaña" initials="JBE" lastIdx="12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A5BFE4"/>
    <a:srgbClr val="0077BD"/>
    <a:srgbClr val="DA1233"/>
    <a:srgbClr val="E7F6FF"/>
    <a:srgbClr val="CCECFF"/>
    <a:srgbClr val="EE3250"/>
    <a:srgbClr val="8C8C8C"/>
    <a:srgbClr val="5F5F5F"/>
    <a:srgbClr val="72727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405" autoAdjust="0"/>
  </p:normalViewPr>
  <p:slideViewPr>
    <p:cSldViewPr>
      <p:cViewPr varScale="1">
        <p:scale>
          <a:sx n="106" d="100"/>
          <a:sy n="106" d="100"/>
        </p:scale>
        <p:origin x="-168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5645" cy="497047"/>
          </a:xfrm>
          <a:prstGeom prst="rect">
            <a:avLst/>
          </a:prstGeom>
        </p:spPr>
        <p:txBody>
          <a:bodyPr vert="horz" lIns="91418" tIns="45709" rIns="91418" bIns="45709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52000" y="3"/>
            <a:ext cx="2945645" cy="497047"/>
          </a:xfrm>
          <a:prstGeom prst="rect">
            <a:avLst/>
          </a:prstGeom>
        </p:spPr>
        <p:txBody>
          <a:bodyPr vert="horz" lIns="91418" tIns="45709" rIns="91418" bIns="45709" rtlCol="0"/>
          <a:lstStyle>
            <a:lvl1pPr algn="r">
              <a:defRPr sz="1200"/>
            </a:lvl1pPr>
          </a:lstStyle>
          <a:p>
            <a:fld id="{C72C05CA-387F-47F6-A127-E913BC337964}" type="datetimeFigureOut">
              <a:rPr lang="es-ES" smtClean="0"/>
              <a:pPr/>
              <a:t>06/10/2014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2" y="9431181"/>
            <a:ext cx="2945645" cy="497046"/>
          </a:xfrm>
          <a:prstGeom prst="rect">
            <a:avLst/>
          </a:prstGeom>
        </p:spPr>
        <p:txBody>
          <a:bodyPr vert="horz" lIns="91418" tIns="45709" rIns="91418" bIns="45709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52000" y="9431181"/>
            <a:ext cx="2945645" cy="497046"/>
          </a:xfrm>
          <a:prstGeom prst="rect">
            <a:avLst/>
          </a:prstGeom>
        </p:spPr>
        <p:txBody>
          <a:bodyPr vert="horz" lIns="91418" tIns="45709" rIns="91418" bIns="45709" rtlCol="0" anchor="b"/>
          <a:lstStyle>
            <a:lvl1pPr algn="r">
              <a:defRPr sz="1200"/>
            </a:lvl1pPr>
          </a:lstStyle>
          <a:p>
            <a:fld id="{BE452141-8352-44F1-8D06-80E05F67C3CF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="" xmlns:p14="http://schemas.microsoft.com/office/powerpoint/2010/main" val="9691425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4"/>
            <a:ext cx="2946346" cy="49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9" rIns="91418" bIns="4570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918" y="4"/>
            <a:ext cx="2946346" cy="49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9" rIns="91418" bIns="4570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570" y="4716661"/>
            <a:ext cx="4986126" cy="4468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9" rIns="91418" bIns="457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33324"/>
            <a:ext cx="2946346" cy="49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9" rIns="91418" bIns="4570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918" y="9433324"/>
            <a:ext cx="2946346" cy="49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9" rIns="91418" bIns="4570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BB1C53DC-EF51-40BE-8D81-0AD05BEF2CAD}" type="slidenum">
              <a:rPr lang="fr-FR"/>
              <a:pPr>
                <a:defRPr/>
              </a:pPr>
              <a:t>‹Nº›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5975722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1C53DC-EF51-40BE-8D81-0AD05BEF2CAD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1C53DC-EF51-40BE-8D81-0AD05BEF2CAD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1C53DC-EF51-40BE-8D81-0AD05BEF2CAD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24100" y="2765425"/>
            <a:ext cx="5618163" cy="1143000"/>
          </a:xfrm>
        </p:spPr>
        <p:txBody>
          <a:bodyPr/>
          <a:lstStyle>
            <a:lvl1pPr>
              <a:defRPr sz="4500">
                <a:solidFill>
                  <a:schemeClr val="tx1"/>
                </a:solidFill>
              </a:defRPr>
            </a:lvl1pPr>
          </a:lstStyle>
          <a:p>
            <a:r>
              <a:rPr lang="fr-FR"/>
              <a:t>Cliquez pour modifier le style du titre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3838575" y="6248400"/>
            <a:ext cx="5305425" cy="6096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72000" tIns="72000" rIns="144000" bIns="7200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fld id="{6BC2ADD0-D534-43A9-9CC6-1F43129962A7}" type="datetime1">
              <a:rPr lang="fr-FR"/>
              <a:pPr>
                <a:defRPr/>
              </a:pPr>
              <a:t>06/10/2014</a:t>
            </a:fld>
            <a:endParaRPr lang="fr-FR"/>
          </a:p>
        </p:txBody>
      </p:sp>
      <p:pic>
        <p:nvPicPr>
          <p:cNvPr id="8" name="Imagen 12" descr="cid:image002.jpg@01CA9DCB.42822DB0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214313"/>
            <a:ext cx="260985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35" descr="logo_bandera_30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44" y="285728"/>
            <a:ext cx="14287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91325" y="879475"/>
            <a:ext cx="1847850" cy="52927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247775" y="879475"/>
            <a:ext cx="5391150" cy="52927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611188" y="1619250"/>
            <a:ext cx="7885112" cy="333425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>
              <a:lnSpc>
                <a:spcPts val="2600"/>
              </a:lnSpc>
              <a:defRPr cap="small" baseline="0">
                <a:solidFill>
                  <a:srgbClr val="7030A0"/>
                </a:solidFill>
              </a:defRPr>
            </a:lvl1pPr>
          </a:lstStyle>
          <a:p>
            <a:r>
              <a:rPr lang="es-ES" dirty="0" smtClean="0"/>
              <a:t>Haga clic para modificar el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 hasCustomPrompt="1"/>
          </p:nvPr>
        </p:nvSpPr>
        <p:spPr>
          <a:xfrm>
            <a:off x="611188" y="2173287"/>
            <a:ext cx="7885112" cy="4208463"/>
          </a:xfrm>
        </p:spPr>
        <p:txBody>
          <a:bodyPr/>
          <a:lstStyle>
            <a:lvl1pPr>
              <a:lnSpc>
                <a:spcPts val="2100"/>
              </a:lnSpc>
              <a:spcBef>
                <a:spcPts val="1000"/>
              </a:spcBef>
              <a:spcAft>
                <a:spcPts val="0"/>
              </a:spcAft>
              <a:buClr>
                <a:srgbClr val="926C00"/>
              </a:buClr>
              <a:buSzPct val="70000"/>
              <a:buFont typeface="ZapfDingbats" pitchFamily="82" charset="2"/>
              <a:buChar char="u"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defRPr>
            </a:lvl1pPr>
            <a:lvl2pPr>
              <a:lnSpc>
                <a:spcPts val="1900"/>
              </a:lnSpc>
              <a:spcBef>
                <a:spcPts val="800"/>
              </a:spcBef>
              <a:spcAft>
                <a:spcPts val="0"/>
              </a:spcAft>
              <a:buClr>
                <a:srgbClr val="926C00"/>
              </a:buClr>
              <a:buSzPct val="90000"/>
              <a:buFont typeface="Wingdings" pitchFamily="2" charset="2"/>
              <a:buChar char="v"/>
              <a:defRPr sz="1600" b="1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defRPr>
            </a:lvl2pPr>
            <a:lvl3pPr marL="625475" indent="-182563">
              <a:lnSpc>
                <a:spcPts val="1700"/>
              </a:lnSpc>
              <a:spcBef>
                <a:spcPts val="600"/>
              </a:spcBef>
              <a:spcAft>
                <a:spcPts val="0"/>
              </a:spcAft>
              <a:buClr>
                <a:srgbClr val="926C00"/>
              </a:buClr>
              <a:buFont typeface="Arial" pitchFamily="34" charset="0"/>
              <a:buChar char="►"/>
              <a:defRPr lang="es-E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defRPr>
            </a:lvl3pPr>
          </a:lstStyle>
          <a:p>
            <a:pPr lvl="0"/>
            <a:r>
              <a:rPr lang="es-ES" dirty="0" smtClean="0"/>
              <a:t>Haga clic para modificar el estilo de texto del patrón.</a:t>
            </a:r>
          </a:p>
          <a:p>
            <a:pPr lvl="1"/>
            <a:r>
              <a:rPr lang="es-ES" dirty="0" smtClean="0"/>
              <a:t>Segundo nivel.</a:t>
            </a:r>
          </a:p>
          <a:p>
            <a:pPr lvl="2"/>
            <a:r>
              <a:rPr lang="es-ES" dirty="0" smtClean="0"/>
              <a:t>Tercer nivel.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247775" y="2057400"/>
            <a:ext cx="36195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19675" y="2057400"/>
            <a:ext cx="36195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879475"/>
            <a:ext cx="67818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 du masque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7775" y="2057400"/>
            <a:ext cx="7391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Titre du paragraphe 1er niveau</a:t>
            </a:r>
          </a:p>
          <a:p>
            <a:pPr lvl="1"/>
            <a:r>
              <a:rPr lang="fr-FR" smtClean="0"/>
              <a:t>2ème niveau</a:t>
            </a:r>
          </a:p>
          <a:p>
            <a:pPr lvl="2"/>
            <a:r>
              <a:rPr lang="fr-FR" smtClean="0"/>
              <a:t>3ème niveau</a:t>
            </a:r>
          </a:p>
          <a:p>
            <a:pPr lvl="3"/>
            <a:endParaRPr lang="fr-FR" smtClean="0"/>
          </a:p>
          <a:p>
            <a:pPr lvl="4"/>
            <a:endParaRPr lang="fr-FR" smtClean="0"/>
          </a:p>
        </p:txBody>
      </p:sp>
      <p:sp>
        <p:nvSpPr>
          <p:cNvPr id="7" name="Rectangle 6"/>
          <p:cNvSpPr txBox="1">
            <a:spLocks noChangeArrowheads="1"/>
          </p:cNvSpPr>
          <p:nvPr userDrawn="1"/>
        </p:nvSpPr>
        <p:spPr bwMode="gray">
          <a:xfrm>
            <a:off x="331788" y="6469063"/>
            <a:ext cx="6477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4D4D4D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8177F58-1AD2-4E5A-93B1-9947CBC2315E}" type="slidenum">
              <a:rPr kumimoji="0" lang="fr-FR" sz="1000" b="1" i="0" u="none" strike="noStrike" kern="1200" cap="none" spc="0" normalizeH="0" baseline="0" noProof="0" smtClean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fr-FR" sz="1000" b="1" i="0" u="none" strike="noStrike" kern="1200" cap="none" spc="0" normalizeH="0" baseline="0" noProof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8" name="Picture 135" descr="logo_bandera_300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286644" y="285728"/>
            <a:ext cx="14287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magen 12" descr="cid:image002.jpg@01CA9DCB.42822DB0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42844" y="285728"/>
            <a:ext cx="260985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2" r:id="rId12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77BD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77BD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77BD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77BD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77BD"/>
          </a:solidFill>
          <a:latin typeface="Arial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77BD"/>
          </a:solidFill>
          <a:latin typeface="Arial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77BD"/>
          </a:solidFill>
          <a:latin typeface="Arial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77BD"/>
          </a:solidFill>
          <a:latin typeface="Arial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77BD"/>
          </a:solidFill>
          <a:latin typeface="Arial" charset="0"/>
        </a:defRPr>
      </a:lvl9pPr>
    </p:titleStyle>
    <p:bodyStyle>
      <a:lvl1pPr marL="377825" indent="-377825" algn="l" rtl="0" eaLnBrk="0" fontAlgn="base" hangingPunct="0">
        <a:lnSpc>
          <a:spcPct val="90000"/>
        </a:lnSpc>
        <a:spcBef>
          <a:spcPct val="0"/>
        </a:spcBef>
        <a:spcAft>
          <a:spcPct val="30000"/>
        </a:spcAft>
        <a:buClr>
          <a:schemeClr val="tx1"/>
        </a:buClr>
        <a:buSzPct val="80000"/>
        <a:buFont typeface="Wingdings" pitchFamily="2" charset="2"/>
        <a:buChar char="è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952500" indent="-384175" algn="l" rtl="0" eaLnBrk="0" fontAlgn="base" hangingPunct="0">
        <a:lnSpc>
          <a:spcPct val="90000"/>
        </a:lnSpc>
        <a:spcBef>
          <a:spcPct val="0"/>
        </a:spcBef>
        <a:spcAft>
          <a:spcPct val="30000"/>
        </a:spcAft>
        <a:buClr>
          <a:schemeClr val="tx1"/>
        </a:buClr>
        <a:buSzPct val="9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533525" indent="-390525" algn="l" rtl="0" eaLnBrk="0" fontAlgn="base" hangingPunct="0">
        <a:lnSpc>
          <a:spcPct val="90000"/>
        </a:lnSpc>
        <a:spcBef>
          <a:spcPct val="0"/>
        </a:spcBef>
        <a:spcAft>
          <a:spcPct val="30000"/>
        </a:spcAft>
        <a:buClr>
          <a:schemeClr val="tx1"/>
        </a:buClr>
        <a:buSzPct val="9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2081213" indent="-357188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SzPct val="90000"/>
        <a:buFont typeface="Wingdings" pitchFamily="2" charset="2"/>
        <a:buChar char="n"/>
        <a:defRPr sz="1200">
          <a:solidFill>
            <a:schemeClr val="tx1"/>
          </a:solidFill>
          <a:latin typeface="+mn-lt"/>
        </a:defRPr>
      </a:lvl4pPr>
      <a:lvl5pPr marL="2570163" indent="-290513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SzPct val="90000"/>
        <a:buFont typeface="Wingdings" pitchFamily="2" charset="2"/>
        <a:buChar char="o"/>
        <a:defRPr sz="1200">
          <a:solidFill>
            <a:schemeClr val="tx1"/>
          </a:solidFill>
          <a:latin typeface="+mn-lt"/>
        </a:defRPr>
      </a:lvl5pPr>
      <a:lvl6pPr marL="3027363" indent="-290513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SzPct val="90000"/>
        <a:buFont typeface="Wingdings" pitchFamily="2" charset="2"/>
        <a:buChar char="o"/>
        <a:defRPr sz="1200">
          <a:solidFill>
            <a:schemeClr val="tx1"/>
          </a:solidFill>
          <a:latin typeface="+mn-lt"/>
        </a:defRPr>
      </a:lvl6pPr>
      <a:lvl7pPr marL="3484563" indent="-290513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SzPct val="90000"/>
        <a:buFont typeface="Wingdings" pitchFamily="2" charset="2"/>
        <a:buChar char="o"/>
        <a:defRPr sz="1200">
          <a:solidFill>
            <a:schemeClr val="tx1"/>
          </a:solidFill>
          <a:latin typeface="+mn-lt"/>
        </a:defRPr>
      </a:lvl7pPr>
      <a:lvl8pPr marL="3941763" indent="-290513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SzPct val="90000"/>
        <a:buFont typeface="Wingdings" pitchFamily="2" charset="2"/>
        <a:buChar char="o"/>
        <a:defRPr sz="1200">
          <a:solidFill>
            <a:schemeClr val="tx1"/>
          </a:solidFill>
          <a:latin typeface="+mn-lt"/>
        </a:defRPr>
      </a:lvl8pPr>
      <a:lvl9pPr marL="4398963" indent="-290513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SzPct val="90000"/>
        <a:buFont typeface="Wingdings" pitchFamily="2" charset="2"/>
        <a:buChar char="o"/>
        <a:defRPr sz="12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fr-FR" dirty="0" smtClean="0"/>
          </a:p>
        </p:txBody>
      </p:sp>
      <p:sp>
        <p:nvSpPr>
          <p:cNvPr id="4" name="Rectangle 3"/>
          <p:cNvSpPr/>
          <p:nvPr/>
        </p:nvSpPr>
        <p:spPr>
          <a:xfrm>
            <a:off x="1000100" y="2500306"/>
            <a:ext cx="75724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GB" sz="3200" b="1" cap="small" dirty="0" smtClean="0">
                <a:solidFill>
                  <a:srgbClr val="7030A0"/>
                </a:solidFill>
                <a:latin typeface="+mn-lt"/>
                <a:ea typeface="+mj-ea"/>
                <a:cs typeface="+mj-cs"/>
              </a:rPr>
              <a:t>Day-ahead market coupling</a:t>
            </a:r>
          </a:p>
          <a:p>
            <a:pPr algn="ctr" eaLnBrk="0" hangingPunct="0">
              <a:lnSpc>
                <a:spcPct val="90000"/>
              </a:lnSpc>
            </a:pPr>
            <a:endParaRPr lang="en-GB" sz="3200" b="1" dirty="0" smtClean="0">
              <a:solidFill>
                <a:srgbClr val="C00000"/>
              </a:solidFill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algn="ctr" eaLnBrk="0" hangingPunct="0">
              <a:lnSpc>
                <a:spcPct val="90000"/>
              </a:lnSpc>
            </a:pP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rPr>
              <a:t>Functioning of MRC in IFE</a:t>
            </a:r>
            <a:endParaRPr lang="es-ES" dirty="0" smtClean="0">
              <a:solidFill>
                <a:schemeClr val="tx1">
                  <a:lumMod val="65000"/>
                  <a:lumOff val="35000"/>
                </a:schemeClr>
              </a:solidFill>
              <a:latin typeface="Verdana" pitchFamily="34" charset="0"/>
            </a:endParaRPr>
          </a:p>
          <a:p>
            <a:pPr algn="ctr" eaLnBrk="0" hangingPunct="0">
              <a:lnSpc>
                <a:spcPct val="90000"/>
              </a:lnSpc>
            </a:pPr>
            <a:endParaRPr lang="en-GB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Verdana" pitchFamily="34" charset="0"/>
            </a:endParaRPr>
          </a:p>
          <a:p>
            <a:pPr algn="ctr" eaLnBrk="0" hangingPunct="0">
              <a:lnSpc>
                <a:spcPct val="90000"/>
              </a:lnSpc>
            </a:pP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rPr>
              <a:t>Madrid, 6th October 2014</a:t>
            </a:r>
            <a:endParaRPr lang="en-GB" sz="1600" b="1" dirty="0" smtClean="0">
              <a:solidFill>
                <a:srgbClr val="C00000"/>
              </a:solidFill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611560" y="764704"/>
            <a:ext cx="6408712" cy="333375"/>
          </a:xfrm>
        </p:spPr>
        <p:txBody>
          <a:bodyPr/>
          <a:lstStyle/>
          <a:p>
            <a:r>
              <a:rPr lang="en-GB" sz="2400" cap="small" dirty="0" smtClean="0">
                <a:solidFill>
                  <a:srgbClr val="7030A0"/>
                </a:solidFill>
              </a:rPr>
              <a:t>Evolution of long term nomination</a:t>
            </a:r>
            <a:endParaRPr lang="en-GB" sz="2400" cap="small" dirty="0">
              <a:solidFill>
                <a:srgbClr val="7030A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23528" y="116632"/>
            <a:ext cx="8136905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2250" lvl="1" indent="-222250" algn="ctr" eaLnBrk="0" hangingPunct="0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>
                <a:srgbClr val="926C00"/>
              </a:buClr>
              <a:buSzPct val="70000"/>
            </a:pPr>
            <a:endParaRPr lang="en-US" sz="1200" b="1" dirty="0" smtClean="0">
              <a:solidFill>
                <a:schemeClr val="tx1">
                  <a:lumMod val="65000"/>
                  <a:lumOff val="35000"/>
                </a:schemeClr>
              </a:solidFill>
              <a:latin typeface="Verdana" pitchFamily="34" charset="0"/>
            </a:endParaRPr>
          </a:p>
          <a:p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6264696" y="2894598"/>
            <a:ext cx="2699792" cy="2516073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lvl="1" indent="-222250" algn="just" eaLnBrk="0" hangingPunct="0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>
                <a:srgbClr val="926C00"/>
              </a:buClr>
              <a:buSzPct val="70000"/>
            </a:pPr>
            <a:r>
              <a:rPr 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rPr>
              <a:t>After MRC:</a:t>
            </a:r>
          </a:p>
          <a:p>
            <a:pPr marL="0" lvl="1" indent="-222250" algn="just" eaLnBrk="0" hangingPunct="0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>
                <a:srgbClr val="926C00"/>
              </a:buClr>
              <a:buSzPct val="70000"/>
            </a:pPr>
            <a:endParaRPr lang="en-US" sz="1200" b="1" dirty="0" smtClean="0">
              <a:solidFill>
                <a:schemeClr val="tx1">
                  <a:lumMod val="65000"/>
                  <a:lumOff val="35000"/>
                </a:schemeClr>
              </a:solidFill>
              <a:latin typeface="Verdana" pitchFamily="34" charset="0"/>
            </a:endParaRPr>
          </a:p>
          <a:p>
            <a:pPr marL="0" lvl="1" indent="-222250" algn="just" eaLnBrk="0" hangingPunct="0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>
                <a:srgbClr val="926C00"/>
              </a:buClr>
              <a:buSzPct val="70000"/>
              <a:buFontTx/>
              <a:buChar char="-"/>
            </a:pPr>
            <a:r>
              <a:rPr 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↓12,2% Nomination of LT PTR’s in spread direction</a:t>
            </a:r>
          </a:p>
          <a:p>
            <a:pPr marL="0" lvl="1" indent="-222250" algn="just" eaLnBrk="0" hangingPunct="0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>
                <a:srgbClr val="926C00"/>
              </a:buClr>
              <a:buSzPct val="70000"/>
              <a:buFontTx/>
              <a:buChar char="-"/>
            </a:pPr>
            <a:endParaRPr lang="en-US" sz="1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  <a:p>
            <a:pPr marL="0" lvl="1" indent="-222250" algn="just" eaLnBrk="0" hangingPunct="0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>
                <a:srgbClr val="926C00"/>
              </a:buClr>
              <a:buSzPct val="70000"/>
              <a:buFontTx/>
              <a:buChar char="-"/>
            </a:pPr>
            <a:r>
              <a:rPr 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No nomination of LT PTR’s against spread</a:t>
            </a:r>
          </a:p>
          <a:p>
            <a:pPr marL="0" lvl="1" indent="-222250" algn="just" eaLnBrk="0" hangingPunct="0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>
                <a:srgbClr val="926C00"/>
              </a:buClr>
              <a:buSzPct val="70000"/>
              <a:buFontTx/>
              <a:buChar char="-"/>
            </a:pPr>
            <a:endParaRPr lang="en-US" sz="1200" b="1" dirty="0">
              <a:solidFill>
                <a:schemeClr val="tx1">
                  <a:lumMod val="65000"/>
                  <a:lumOff val="35000"/>
                </a:schemeClr>
              </a:solidFill>
              <a:latin typeface="Verdana" pitchFamily="34" charset="0"/>
            </a:endParaRPr>
          </a:p>
        </p:txBody>
      </p:sp>
      <p:graphicFrame>
        <p:nvGraphicFramePr>
          <p:cNvPr id="11" name="10 Tabla"/>
          <p:cNvGraphicFramePr>
            <a:graphicFrameLocks noGrp="1"/>
          </p:cNvGraphicFramePr>
          <p:nvPr/>
        </p:nvGraphicFramePr>
        <p:xfrm>
          <a:off x="179512" y="1127016"/>
          <a:ext cx="5904657" cy="1005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68219"/>
                <a:gridCol w="1968219"/>
                <a:gridCol w="1968219"/>
              </a:tblGrid>
              <a:tr h="240027">
                <a:tc>
                  <a:txBody>
                    <a:bodyPr/>
                    <a:lstStyle/>
                    <a:p>
                      <a:endParaRPr lang="en-US" sz="1600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01/01/14- 13/05/14</a:t>
                      </a:r>
                      <a:endParaRPr lang="en-US" sz="1600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/>
                        <a:t>14/05/14- 30/09/14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4002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noProof="0" smtClean="0"/>
                        <a:t>In spread direction</a:t>
                      </a:r>
                      <a:endParaRPr lang="en-US" sz="1600" kern="1200" noProof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/>
                        <a:t>39,2%</a:t>
                      </a:r>
                      <a:endParaRPr lang="en-US" sz="1600" b="1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smtClean="0"/>
                        <a:t>27%</a:t>
                      </a:r>
                      <a:endParaRPr lang="en-US" sz="1600" b="1" noProof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027"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Against spread</a:t>
                      </a:r>
                      <a:endParaRPr lang="en-US" sz="1600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smtClean="0"/>
                        <a:t>5,6%</a:t>
                      </a:r>
                      <a:endParaRPr lang="en-US" sz="1600" b="1" noProof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/>
                        <a:t>0,1%</a:t>
                      </a:r>
                      <a:endParaRPr lang="en-US" sz="1600" b="1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14 Flecha abajo"/>
          <p:cNvSpPr/>
          <p:nvPr/>
        </p:nvSpPr>
        <p:spPr bwMode="auto">
          <a:xfrm>
            <a:off x="6084168" y="1484784"/>
            <a:ext cx="288032" cy="288032"/>
          </a:xfrm>
          <a:prstGeom prst="downArrow">
            <a:avLst/>
          </a:prstGeom>
          <a:solidFill>
            <a:srgbClr val="A5BFE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6300192" y="1383159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12,2%</a:t>
            </a:r>
            <a:endParaRPr lang="es-ES" b="1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 l="11215" t="3761" r="12184" b="2648"/>
          <a:stretch>
            <a:fillRect/>
          </a:stretch>
        </p:blipFill>
        <p:spPr bwMode="auto">
          <a:xfrm>
            <a:off x="107504" y="2276872"/>
            <a:ext cx="2942395" cy="2160240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 cstate="print"/>
          <a:srcRect l="11148" t="3761" r="11148" b="2648"/>
          <a:stretch>
            <a:fillRect/>
          </a:stretch>
        </p:blipFill>
        <p:spPr bwMode="auto">
          <a:xfrm>
            <a:off x="107504" y="4581127"/>
            <a:ext cx="2952328" cy="2140439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5" cstate="print"/>
          <a:srcRect l="11144" t="3761" r="11144" b="2648"/>
          <a:stretch>
            <a:fillRect/>
          </a:stretch>
        </p:blipFill>
        <p:spPr bwMode="auto">
          <a:xfrm>
            <a:off x="3203848" y="2276872"/>
            <a:ext cx="2830660" cy="2160240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</p:pic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6" cstate="print"/>
          <a:srcRect l="11577" t="3761" r="11577" b="2648"/>
          <a:stretch>
            <a:fillRect/>
          </a:stretch>
        </p:blipFill>
        <p:spPr bwMode="auto">
          <a:xfrm>
            <a:off x="3203848" y="4581128"/>
            <a:ext cx="2808312" cy="2143186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179512" y="836712"/>
            <a:ext cx="8875390" cy="333375"/>
          </a:xfrm>
        </p:spPr>
        <p:txBody>
          <a:bodyPr/>
          <a:lstStyle/>
          <a:p>
            <a:r>
              <a:rPr lang="en-GB" sz="2300" cap="small" dirty="0" smtClean="0">
                <a:solidFill>
                  <a:srgbClr val="7030A0"/>
                </a:solidFill>
              </a:rPr>
              <a:t>Utilization of net transfer capacity after day-ahead market</a:t>
            </a:r>
            <a:r>
              <a:rPr lang="en-GB" sz="3200" cap="small" baseline="30000" dirty="0" smtClean="0">
                <a:solidFill>
                  <a:srgbClr val="7030A0"/>
                </a:solidFill>
              </a:rPr>
              <a:t>*</a:t>
            </a:r>
            <a:endParaRPr lang="en-GB" sz="3200" cap="small" baseline="30000" dirty="0">
              <a:solidFill>
                <a:srgbClr val="7030A0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6588224" y="2348880"/>
            <a:ext cx="2304256" cy="2785378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lvl="1" indent="-222250" algn="just" eaLnBrk="0" hangingPunct="0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>
                <a:srgbClr val="926C00"/>
              </a:buClr>
              <a:buSzPct val="70000"/>
            </a:pPr>
            <a:r>
              <a:rPr 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rPr>
              <a:t>After MRC:</a:t>
            </a:r>
          </a:p>
          <a:p>
            <a:pPr marL="0" lvl="1" indent="-222250" algn="just" eaLnBrk="0" hangingPunct="0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>
                <a:srgbClr val="926C00"/>
              </a:buClr>
              <a:buSzPct val="70000"/>
            </a:pPr>
            <a:endParaRPr lang="en-US" sz="1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Verdana" pitchFamily="34" charset="0"/>
            </a:endParaRPr>
          </a:p>
          <a:p>
            <a:pPr marL="0" lvl="1" indent="-222250" eaLnBrk="0" hangingPunct="0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>
                <a:srgbClr val="926C00"/>
              </a:buClr>
              <a:buSzPct val="70000"/>
              <a:buFont typeface="Arial" pitchFamily="34" charset="0"/>
              <a:buChar char="•"/>
            </a:pPr>
            <a:r>
              <a:rPr 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rPr>
              <a:t>Nearly 100% capacity used in the spread direction</a:t>
            </a:r>
          </a:p>
          <a:p>
            <a:pPr marL="0" lvl="1" indent="-222250" algn="just" eaLnBrk="0" hangingPunct="0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>
                <a:srgbClr val="926C00"/>
              </a:buClr>
              <a:buSzPct val="70000"/>
              <a:buFontTx/>
              <a:buChar char="-"/>
            </a:pPr>
            <a:endParaRPr lang="en-US" sz="1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Verdana" pitchFamily="34" charset="0"/>
            </a:endParaRPr>
          </a:p>
          <a:p>
            <a:pPr marL="0" lvl="1" indent="-222250" eaLnBrk="0" hangingPunct="0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>
                <a:srgbClr val="926C00"/>
              </a:buClr>
              <a:buSzPct val="70000"/>
              <a:buFont typeface="Arial" pitchFamily="34" charset="0"/>
              <a:buChar char="•"/>
            </a:pPr>
            <a:r>
              <a:rPr 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rPr>
              <a:t>0% use of capacity against market spread</a:t>
            </a:r>
            <a:endParaRPr lang="en-US" sz="1800" b="1" dirty="0">
              <a:solidFill>
                <a:schemeClr val="tx1">
                  <a:lumMod val="65000"/>
                  <a:lumOff val="35000"/>
                </a:schemeClr>
              </a:solidFill>
              <a:latin typeface="Verdana" pitchFamily="34" charset="0"/>
            </a:endParaRPr>
          </a:p>
        </p:txBody>
      </p:sp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179512" y="1268760"/>
          <a:ext cx="5904657" cy="1030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68219"/>
                <a:gridCol w="1968219"/>
                <a:gridCol w="1968219"/>
              </a:tblGrid>
              <a:tr h="360040">
                <a:tc>
                  <a:txBody>
                    <a:bodyPr/>
                    <a:lstStyle/>
                    <a:p>
                      <a:endParaRPr lang="en-US" sz="1600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01/01/14- 13/05/14</a:t>
                      </a:r>
                      <a:endParaRPr lang="en-US" sz="1600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/>
                        <a:t>14/05/14- 30/09/14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4002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noProof="0" dirty="0" smtClean="0"/>
                        <a:t>In spread direction</a:t>
                      </a:r>
                      <a:endParaRPr lang="en-US" sz="160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/>
                        <a:t>69,6%</a:t>
                      </a:r>
                      <a:endParaRPr lang="en-US" sz="1600" b="1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/>
                        <a:t>99,3%</a:t>
                      </a:r>
                      <a:r>
                        <a:rPr lang="en-US" sz="1800" b="1" baseline="30000" noProof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**</a:t>
                      </a:r>
                      <a:endParaRPr lang="en-US" sz="1800" b="1" baseline="30000" noProof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027"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Against spread</a:t>
                      </a:r>
                      <a:endParaRPr lang="en-US" sz="1600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/>
                        <a:t>9,1%</a:t>
                      </a:r>
                      <a:endParaRPr lang="en-US" sz="1600" b="1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/>
                        <a:t>0,0%</a:t>
                      </a:r>
                      <a:endParaRPr lang="en-US" sz="1600" b="1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14 Flecha abajo"/>
          <p:cNvSpPr/>
          <p:nvPr/>
        </p:nvSpPr>
        <p:spPr bwMode="auto">
          <a:xfrm rot="10800000">
            <a:off x="6228184" y="1556792"/>
            <a:ext cx="288032" cy="288032"/>
          </a:xfrm>
          <a:prstGeom prst="downArrow">
            <a:avLst/>
          </a:prstGeom>
          <a:solidFill>
            <a:srgbClr val="A5BFE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6516216" y="1556792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29,7%</a:t>
            </a:r>
            <a:endParaRPr lang="es-ES" b="1" dirty="0"/>
          </a:p>
        </p:txBody>
      </p:sp>
      <p:sp>
        <p:nvSpPr>
          <p:cNvPr id="17" name="16 CuadroTexto"/>
          <p:cNvSpPr txBox="1"/>
          <p:nvPr/>
        </p:nvSpPr>
        <p:spPr>
          <a:xfrm>
            <a:off x="6876256" y="5445224"/>
            <a:ext cx="2555776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b="1" i="1" dirty="0" smtClean="0"/>
              <a:t>*Spread ≠0</a:t>
            </a:r>
          </a:p>
          <a:p>
            <a:r>
              <a:rPr lang="en-US" sz="1600" b="1" i="1" dirty="0" smtClean="0"/>
              <a:t>** 100% utilization without 18/5/14 (Decoupling)</a:t>
            </a:r>
            <a:endParaRPr lang="en-US" sz="1600" b="1" i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 l="10951" r="9389"/>
          <a:stretch>
            <a:fillRect/>
          </a:stretch>
        </p:blipFill>
        <p:spPr bwMode="auto">
          <a:xfrm>
            <a:off x="179512" y="2348880"/>
            <a:ext cx="3024336" cy="2088232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 cstate="print"/>
          <a:srcRect l="10937" r="11703"/>
          <a:stretch>
            <a:fillRect/>
          </a:stretch>
        </p:blipFill>
        <p:spPr bwMode="auto">
          <a:xfrm>
            <a:off x="179512" y="4653136"/>
            <a:ext cx="3024336" cy="2060041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 cstate="print"/>
          <a:srcRect l="11413" r="11413"/>
          <a:stretch>
            <a:fillRect/>
          </a:stretch>
        </p:blipFill>
        <p:spPr bwMode="auto">
          <a:xfrm>
            <a:off x="3419872" y="4653136"/>
            <a:ext cx="3024336" cy="2088232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/>
          <a:srcRect l="10626" t="794" r="10625"/>
          <a:stretch>
            <a:fillRect/>
          </a:stretch>
        </p:blipFill>
        <p:spPr bwMode="auto">
          <a:xfrm>
            <a:off x="3419872" y="2348880"/>
            <a:ext cx="2979819" cy="2088232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323528" y="836712"/>
            <a:ext cx="8820472" cy="333375"/>
          </a:xfrm>
        </p:spPr>
        <p:txBody>
          <a:bodyPr/>
          <a:lstStyle/>
          <a:p>
            <a:r>
              <a:rPr lang="en-GB" sz="2300" cap="small" dirty="0" smtClean="0">
                <a:solidFill>
                  <a:srgbClr val="7030A0"/>
                </a:solidFill>
              </a:rPr>
              <a:t>Utilization of net transfer capacity after day-ahead market</a:t>
            </a:r>
            <a:r>
              <a:rPr lang="en-GB" sz="3200" cap="small" baseline="30000" dirty="0" smtClean="0">
                <a:solidFill>
                  <a:srgbClr val="7030A0"/>
                </a:solidFill>
              </a:rPr>
              <a:t>*</a:t>
            </a:r>
            <a:r>
              <a:rPr lang="en-GB" sz="2300" cap="small" dirty="0" smtClean="0">
                <a:solidFill>
                  <a:srgbClr val="7030A0"/>
                </a:solidFill>
              </a:rPr>
              <a:t> </a:t>
            </a:r>
            <a:endParaRPr lang="en-GB" sz="2300" cap="small" dirty="0">
              <a:solidFill>
                <a:srgbClr val="7030A0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165878"/>
            <a:ext cx="5256584" cy="3164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12 CuadroTexto"/>
          <p:cNvSpPr txBox="1"/>
          <p:nvPr/>
        </p:nvSpPr>
        <p:spPr>
          <a:xfrm>
            <a:off x="5940152" y="1484784"/>
            <a:ext cx="2699792" cy="224676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lvl="1" indent="-222250" algn="just" eaLnBrk="0" hangingPunct="0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>
                <a:srgbClr val="926C00"/>
              </a:buClr>
              <a:buSzPct val="70000"/>
            </a:pPr>
            <a:r>
              <a:rPr lang="en-US" sz="18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rPr>
              <a:t>Before MRC</a:t>
            </a:r>
            <a:r>
              <a:rPr 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rPr>
              <a:t>:</a:t>
            </a:r>
          </a:p>
          <a:p>
            <a:pPr marL="0" lvl="1" indent="-222250" algn="just" eaLnBrk="0" hangingPunct="0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>
                <a:srgbClr val="926C00"/>
              </a:buClr>
              <a:buSzPct val="70000"/>
            </a:pPr>
            <a:r>
              <a:rPr 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rPr>
              <a:t>1 hour with price convergence</a:t>
            </a:r>
          </a:p>
          <a:p>
            <a:pPr marL="0" lvl="1" indent="-222250" algn="just" eaLnBrk="0" hangingPunct="0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>
                <a:srgbClr val="926C00"/>
              </a:buClr>
              <a:buSzPct val="70000"/>
            </a:pPr>
            <a:endParaRPr lang="en-US" sz="1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Verdana" pitchFamily="34" charset="0"/>
            </a:endParaRPr>
          </a:p>
          <a:p>
            <a:pPr marL="0" lvl="1" indent="-222250" algn="just" eaLnBrk="0" hangingPunct="0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>
                <a:srgbClr val="926C00"/>
              </a:buClr>
              <a:buSzPct val="70000"/>
            </a:pPr>
            <a:r>
              <a:rPr lang="en-US" sz="18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rPr>
              <a:t>After MRC</a:t>
            </a:r>
            <a:r>
              <a:rPr 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rPr>
              <a:t>:</a:t>
            </a:r>
          </a:p>
          <a:p>
            <a:pPr marL="0" lvl="1" indent="-222250" algn="just" eaLnBrk="0" hangingPunct="0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>
                <a:srgbClr val="926C00"/>
              </a:buClr>
              <a:buSzPct val="70000"/>
            </a:pPr>
            <a:r>
              <a:rPr 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rPr>
              <a:t>97 hours with price convergence (&lt;1,5% of hours)</a:t>
            </a:r>
            <a:endParaRPr lang="en-US" sz="1800" b="1" dirty="0">
              <a:solidFill>
                <a:schemeClr val="tx1">
                  <a:lumMod val="65000"/>
                  <a:lumOff val="35000"/>
                </a:schemeClr>
              </a:solidFill>
              <a:latin typeface="Verdana" pitchFamily="34" charset="0"/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4385532"/>
            <a:ext cx="3693451" cy="24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7031" y="4394176"/>
            <a:ext cx="3876977" cy="24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Rectángulo"/>
          <p:cNvSpPr/>
          <p:nvPr/>
        </p:nvSpPr>
        <p:spPr>
          <a:xfrm>
            <a:off x="6876256" y="3861048"/>
            <a:ext cx="13837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800" b="1" dirty="0" smtClean="0">
                <a:solidFill>
                  <a:srgbClr val="000000"/>
                </a:solidFill>
              </a:rPr>
              <a:t>*</a:t>
            </a:r>
            <a:r>
              <a:rPr lang="en-US" sz="1800" b="1" i="1" dirty="0" smtClean="0">
                <a:solidFill>
                  <a:srgbClr val="000000"/>
                </a:solidFill>
              </a:rPr>
              <a:t>Spread =0</a:t>
            </a:r>
            <a:endParaRPr lang="en-US" sz="1800" b="1" i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836712"/>
            <a:ext cx="8515927" cy="33239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400" dirty="0" smtClean="0"/>
              <a:t>Evolution of 1</a:t>
            </a:r>
            <a:r>
              <a:rPr lang="en-GB" sz="2400" baseline="30000" dirty="0" smtClean="0"/>
              <a:t>st</a:t>
            </a:r>
            <a:r>
              <a:rPr lang="en-GB" sz="2400" dirty="0" smtClean="0"/>
              <a:t> id auction: volumes and prices</a:t>
            </a:r>
            <a:r>
              <a:rPr lang="en-GB" sz="3200" baseline="30000" dirty="0" smtClean="0"/>
              <a:t>*</a:t>
            </a:r>
            <a:endParaRPr lang="en-GB" sz="3200" baseline="300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5796136" y="2708920"/>
            <a:ext cx="2448272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indent="-222250" algn="just" eaLnBrk="0" hangingPunct="0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>
                <a:srgbClr val="926C00"/>
              </a:buClr>
              <a:buSzPct val="70000"/>
            </a:pPr>
            <a:r>
              <a:rPr lang="en-US" sz="18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rPr>
              <a:t>After MRC</a:t>
            </a:r>
            <a:r>
              <a:rPr lang="en-US" sz="1800" b="1" u="sng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rPr>
              <a:t>**</a:t>
            </a:r>
            <a:r>
              <a:rPr 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rPr>
              <a:t>:</a:t>
            </a:r>
          </a:p>
          <a:p>
            <a:pPr marL="0" lvl="1" indent="-222250" algn="just" eaLnBrk="0" hangingPunct="0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>
                <a:srgbClr val="926C00"/>
              </a:buClr>
              <a:buSzPct val="70000"/>
            </a:pPr>
            <a:endParaRPr lang="en-US" sz="1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Verdana" pitchFamily="34" charset="0"/>
            </a:endParaRPr>
          </a:p>
          <a:p>
            <a:pPr marL="0" lvl="1" indent="-222250" algn="just" eaLnBrk="0" hangingPunct="0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>
                <a:srgbClr val="926C00"/>
              </a:buClr>
              <a:buSzPct val="70000"/>
            </a:pPr>
            <a:r>
              <a:rPr 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rPr>
              <a:t>- Non available capacity in the spread direction</a:t>
            </a:r>
          </a:p>
        </p:txBody>
      </p:sp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539552" y="1196752"/>
          <a:ext cx="7992888" cy="10900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68352"/>
                <a:gridCol w="2412268"/>
                <a:gridCol w="2412268"/>
              </a:tblGrid>
              <a:tr h="419468">
                <a:tc>
                  <a:txBody>
                    <a:bodyPr/>
                    <a:lstStyle/>
                    <a:p>
                      <a:r>
                        <a:rPr lang="en-US" sz="1600" b="1" noProof="0" dirty="0" smtClean="0"/>
                        <a:t>In spread direction</a:t>
                      </a:r>
                      <a:endParaRPr lang="en-US" sz="1600" b="1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01/01/14 - 13/05/14</a:t>
                      </a:r>
                      <a:endParaRPr lang="en-US" sz="1600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/>
                        <a:t>14/05/14 - 30/09/14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3032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noProof="0" dirty="0" smtClean="0"/>
                        <a:t>Average offered capacity (MW)</a:t>
                      </a:r>
                      <a:endParaRPr lang="en-US" sz="160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/>
                        <a:t>301 </a:t>
                      </a:r>
                      <a:r>
                        <a:rPr lang="en-US" sz="1400" b="1" noProof="0" dirty="0" smtClean="0"/>
                        <a:t>MW</a:t>
                      </a:r>
                      <a:endParaRPr lang="en-US" sz="1600" b="1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noProof="0" dirty="0" smtClean="0"/>
                        <a:t>0 </a:t>
                      </a:r>
                      <a:r>
                        <a:rPr lang="en-US" sz="1400" b="1" noProof="0" dirty="0" smtClean="0"/>
                        <a:t>MW</a:t>
                      </a:r>
                      <a:r>
                        <a:rPr lang="en-US" sz="1800" b="1" baseline="30000" noProof="0" dirty="0" smtClean="0"/>
                        <a:t> **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326">
                <a:tc>
                  <a:txBody>
                    <a:bodyPr/>
                    <a:lstStyle/>
                    <a:p>
                      <a:r>
                        <a:rPr lang="en-US" sz="1600" noProof="0" dirty="0" smtClean="0">
                          <a:solidFill>
                            <a:schemeClr val="tx1"/>
                          </a:solidFill>
                        </a:rPr>
                        <a:t>Weighted</a:t>
                      </a:r>
                      <a:r>
                        <a:rPr lang="en-US" sz="1600" noProof="0" dirty="0" smtClean="0"/>
                        <a:t> average price (€/MW)</a:t>
                      </a:r>
                      <a:endParaRPr lang="en-US" sz="1600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>
                          <a:solidFill>
                            <a:schemeClr val="tx1"/>
                          </a:solidFill>
                        </a:rPr>
                        <a:t>2,45</a:t>
                      </a:r>
                      <a:r>
                        <a:rPr lang="en-US" sz="1600" b="1" noProof="0" dirty="0" smtClean="0"/>
                        <a:t> </a:t>
                      </a:r>
                      <a:r>
                        <a:rPr lang="en-US" sz="1400" b="1" noProof="0" dirty="0" smtClean="0"/>
                        <a:t>€/MW</a:t>
                      </a:r>
                      <a:endParaRPr lang="en-US" sz="1400" b="1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noProof="0" dirty="0" smtClean="0"/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10 CuadroTexto"/>
          <p:cNvSpPr txBox="1"/>
          <p:nvPr/>
        </p:nvSpPr>
        <p:spPr>
          <a:xfrm>
            <a:off x="5220072" y="5949280"/>
            <a:ext cx="4139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i="1" dirty="0" smtClean="0"/>
              <a:t>*  </a:t>
            </a:r>
            <a:r>
              <a:rPr lang="es-ES" sz="1600" b="1" i="1" dirty="0" smtClean="0"/>
              <a:t>Spread ≠0</a:t>
            </a:r>
          </a:p>
          <a:p>
            <a:r>
              <a:rPr lang="es-ES" sz="1600" b="1" i="1" dirty="0" smtClean="0"/>
              <a:t>** </a:t>
            </a:r>
            <a:r>
              <a:rPr lang="es-ES" sz="1600" b="1" i="1" dirty="0" err="1" smtClean="0"/>
              <a:t>Not</a:t>
            </a:r>
            <a:r>
              <a:rPr lang="es-ES" sz="1600" b="1" i="1" dirty="0" smtClean="0"/>
              <a:t> </a:t>
            </a:r>
            <a:r>
              <a:rPr lang="es-ES" sz="1600" b="1" i="1" dirty="0" err="1" smtClean="0"/>
              <a:t>included</a:t>
            </a:r>
            <a:r>
              <a:rPr lang="es-ES" sz="1600" b="1" i="1" dirty="0" smtClean="0"/>
              <a:t> 18/5/14 (</a:t>
            </a:r>
            <a:r>
              <a:rPr lang="es-ES" sz="1600" b="1" i="1" dirty="0" err="1" smtClean="0"/>
              <a:t>Decoupling</a:t>
            </a:r>
            <a:r>
              <a:rPr lang="es-ES" sz="1600" b="1" i="1" dirty="0" smtClean="0"/>
              <a:t>)</a:t>
            </a:r>
            <a:endParaRPr lang="es-ES" sz="1600" b="1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1" y="2348880"/>
            <a:ext cx="3602098" cy="2160240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4509120"/>
            <a:ext cx="3600400" cy="2189001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8690" y="776060"/>
            <a:ext cx="8515927" cy="33239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400" dirty="0" smtClean="0"/>
              <a:t>Evolution of 1</a:t>
            </a:r>
            <a:r>
              <a:rPr lang="en-GB" sz="2400" baseline="30000" dirty="0" smtClean="0"/>
              <a:t>st</a:t>
            </a:r>
            <a:r>
              <a:rPr lang="en-GB" sz="2400" dirty="0" smtClean="0"/>
              <a:t> id auction: volumes and prices</a:t>
            </a:r>
            <a:r>
              <a:rPr lang="en-GB" sz="2800" baseline="30000" dirty="0" smtClean="0"/>
              <a:t>*</a:t>
            </a:r>
            <a:endParaRPr lang="en-GB" sz="2800" baseline="300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5652120" y="2780928"/>
            <a:ext cx="2448272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indent="-222250" algn="just" eaLnBrk="0" hangingPunct="0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>
                <a:srgbClr val="926C00"/>
              </a:buClr>
              <a:buSzPct val="70000"/>
            </a:pPr>
            <a:r>
              <a:rPr lang="en-US" sz="18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rPr>
              <a:t>After MRC</a:t>
            </a:r>
            <a:r>
              <a:rPr lang="en-US" sz="1800" b="1" u="sng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rPr>
              <a:t>**</a:t>
            </a:r>
            <a:r>
              <a:rPr lang="en-US" sz="18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rPr>
              <a:t>:</a:t>
            </a:r>
          </a:p>
          <a:p>
            <a:pPr marL="0" lvl="1" indent="-222250" algn="just" eaLnBrk="0" hangingPunct="0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>
                <a:srgbClr val="926C00"/>
              </a:buClr>
              <a:buSzPct val="70000"/>
            </a:pPr>
            <a:endParaRPr lang="en-US" sz="1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Verdana" pitchFamily="34" charset="0"/>
            </a:endParaRPr>
          </a:p>
          <a:p>
            <a:pPr marL="0" lvl="1" indent="-222250" algn="just" eaLnBrk="0" hangingPunct="0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>
                <a:srgbClr val="926C00"/>
              </a:buClr>
              <a:buSzPct val="70000"/>
            </a:pPr>
            <a:r>
              <a:rPr 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rPr>
              <a:t>- More capacity available against spread direction</a:t>
            </a:r>
          </a:p>
        </p:txBody>
      </p:sp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539552" y="1196752"/>
          <a:ext cx="7992888" cy="10900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40360"/>
                <a:gridCol w="2376264"/>
                <a:gridCol w="2376264"/>
              </a:tblGrid>
              <a:tr h="419468">
                <a:tc>
                  <a:txBody>
                    <a:bodyPr/>
                    <a:lstStyle/>
                    <a:p>
                      <a:r>
                        <a:rPr lang="en-US" sz="1600" b="1" noProof="0" dirty="0" smtClean="0"/>
                        <a:t>Against spread direction</a:t>
                      </a:r>
                      <a:endParaRPr lang="en-US" sz="1600" b="1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01/01/14 - 13/05/14</a:t>
                      </a:r>
                      <a:endParaRPr lang="en-US" sz="1600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/>
                        <a:t>14/05/14 - 30/09/14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3032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noProof="0" dirty="0" smtClean="0"/>
                        <a:t>Average offered capacity (MW)</a:t>
                      </a:r>
                      <a:endParaRPr lang="en-US" sz="160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/>
                        <a:t>1561 </a:t>
                      </a:r>
                      <a:r>
                        <a:rPr lang="en-US" sz="1400" b="1" noProof="0" dirty="0" smtClean="0"/>
                        <a:t>MW</a:t>
                      </a:r>
                      <a:endParaRPr lang="en-US" sz="1600" b="1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noProof="0" dirty="0" smtClean="0"/>
                        <a:t>1837 </a:t>
                      </a:r>
                      <a:r>
                        <a:rPr lang="en-US" sz="1400" b="1" noProof="0" dirty="0" smtClean="0"/>
                        <a:t>MW</a:t>
                      </a:r>
                      <a:endParaRPr lang="en-US" sz="1600" b="1" noProof="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326">
                <a:tc>
                  <a:txBody>
                    <a:bodyPr/>
                    <a:lstStyle/>
                    <a:p>
                      <a:r>
                        <a:rPr lang="en-US" sz="1600" noProof="0" dirty="0" smtClean="0">
                          <a:solidFill>
                            <a:schemeClr val="tx1"/>
                          </a:solidFill>
                        </a:rPr>
                        <a:t>Weighted</a:t>
                      </a:r>
                      <a:r>
                        <a:rPr lang="en-US" sz="1600" noProof="0" dirty="0" smtClean="0"/>
                        <a:t> average price (€/MW)</a:t>
                      </a:r>
                      <a:endParaRPr lang="en-US" sz="1600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>
                          <a:solidFill>
                            <a:schemeClr val="tx1"/>
                          </a:solidFill>
                        </a:rPr>
                        <a:t>0,06</a:t>
                      </a:r>
                      <a:r>
                        <a:rPr lang="en-US" sz="1600" b="1" noProof="0" dirty="0" smtClean="0"/>
                        <a:t> </a:t>
                      </a:r>
                      <a:r>
                        <a:rPr lang="en-US" sz="1400" b="1" noProof="0" dirty="0" smtClean="0"/>
                        <a:t>€/MW</a:t>
                      </a:r>
                      <a:endParaRPr lang="en-US" sz="1600" b="1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noProof="0" dirty="0" smtClean="0">
                          <a:solidFill>
                            <a:schemeClr val="tx1"/>
                          </a:solidFill>
                        </a:rPr>
                        <a:t>0,01</a:t>
                      </a:r>
                      <a:r>
                        <a:rPr lang="en-US" sz="1600" b="1" noProof="0" dirty="0" smtClean="0"/>
                        <a:t> </a:t>
                      </a:r>
                      <a:r>
                        <a:rPr lang="en-US" sz="1400" b="1" noProof="0" dirty="0" smtClean="0"/>
                        <a:t>€/MW</a:t>
                      </a:r>
                      <a:endParaRPr lang="en-US" sz="1600" b="1" noProof="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430860"/>
            <a:ext cx="3600400" cy="2093019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4509120"/>
            <a:ext cx="3600400" cy="2161257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8" name="7 CuadroTexto"/>
          <p:cNvSpPr txBox="1"/>
          <p:nvPr/>
        </p:nvSpPr>
        <p:spPr>
          <a:xfrm>
            <a:off x="5364088" y="6021288"/>
            <a:ext cx="3779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i="1" dirty="0" smtClean="0"/>
              <a:t>*  Spread ≠0</a:t>
            </a:r>
          </a:p>
          <a:p>
            <a:r>
              <a:rPr lang="es-ES" sz="1600" b="1" i="1" dirty="0" smtClean="0"/>
              <a:t>** </a:t>
            </a:r>
            <a:r>
              <a:rPr lang="es-ES" sz="1600" b="1" i="1" dirty="0" err="1" smtClean="0"/>
              <a:t>Not</a:t>
            </a:r>
            <a:r>
              <a:rPr lang="es-ES" sz="1600" b="1" i="1" dirty="0" smtClean="0"/>
              <a:t> </a:t>
            </a:r>
            <a:r>
              <a:rPr lang="es-ES" sz="1600" b="1" i="1" dirty="0" err="1" smtClean="0"/>
              <a:t>included</a:t>
            </a:r>
            <a:r>
              <a:rPr lang="es-ES" sz="1600" b="1" i="1" dirty="0" smtClean="0"/>
              <a:t> 18/5/14 (</a:t>
            </a:r>
            <a:r>
              <a:rPr lang="es-ES" sz="1600" b="1" i="1" dirty="0" err="1" smtClean="0"/>
              <a:t>Decoupling</a:t>
            </a:r>
            <a:r>
              <a:rPr lang="es-ES" sz="1600" b="1" i="1" dirty="0" smtClean="0"/>
              <a:t>)</a:t>
            </a:r>
            <a:endParaRPr lang="es-ES" sz="1600" b="1" i="1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2536" y="764704"/>
            <a:ext cx="7415808" cy="33239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400" dirty="0" smtClean="0"/>
              <a:t>Evolution of 1</a:t>
            </a:r>
            <a:r>
              <a:rPr lang="en-GB" sz="2400" baseline="30000" dirty="0" smtClean="0"/>
              <a:t>st</a:t>
            </a:r>
            <a:r>
              <a:rPr lang="en-GB" sz="2400" dirty="0" smtClean="0"/>
              <a:t> id auction: volumes and prices</a:t>
            </a:r>
            <a:r>
              <a:rPr lang="en-GB" sz="2400" baseline="30000" dirty="0" smtClean="0"/>
              <a:t>*</a:t>
            </a:r>
            <a:endParaRPr lang="en-GB" sz="2400" baseline="300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975" y="3934363"/>
            <a:ext cx="4048025" cy="2540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1 Título"/>
          <p:cNvSpPr txBox="1">
            <a:spLocks/>
          </p:cNvSpPr>
          <p:nvPr/>
        </p:nvSpPr>
        <p:spPr bwMode="auto">
          <a:xfrm>
            <a:off x="611560" y="3639449"/>
            <a:ext cx="2736304" cy="22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small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After 13</a:t>
            </a:r>
            <a:r>
              <a:rPr kumimoji="0" lang="en-GB" sz="1600" b="1" i="0" u="none" strike="noStrike" kern="0" cap="small" spc="0" normalizeH="0" baseline="3000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</a:t>
            </a:r>
            <a:r>
              <a:rPr kumimoji="0" lang="en-GB" sz="1600" b="1" i="0" u="none" strike="noStrike" kern="0" cap="small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May 2014 (MRC)</a:t>
            </a:r>
            <a:endParaRPr kumimoji="0" lang="en-GB" sz="1600" b="1" i="0" u="none" strike="noStrike" kern="0" cap="small" spc="0" normalizeH="0" baseline="3000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5868144" y="6447714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 dirty="0" smtClean="0">
                <a:solidFill>
                  <a:srgbClr val="000000"/>
                </a:solidFill>
              </a:rPr>
              <a:t>* </a:t>
            </a:r>
            <a:r>
              <a:rPr lang="es-ES" sz="1800" b="1" i="1" dirty="0" smtClean="0">
                <a:solidFill>
                  <a:srgbClr val="000000"/>
                </a:solidFill>
              </a:rPr>
              <a:t>Spread </a:t>
            </a:r>
            <a:r>
              <a:rPr lang="es-ES" sz="1800" b="1" i="1" dirty="0" smtClean="0">
                <a:solidFill>
                  <a:srgbClr val="000000"/>
                </a:solidFill>
              </a:rPr>
              <a:t>= 0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25833" y="1093870"/>
            <a:ext cx="4118375" cy="2479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9382" y="3933056"/>
            <a:ext cx="4032448" cy="2530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85daa2e-53d8-4475-82b8-9c7d25324e34">ACER-2015-14560</_dlc_DocId>
    <_dlc_DocIdUrl xmlns="985daa2e-53d8-4475-82b8-9c7d25324e34">
      <Url>https://extranet.acer.europa.eu/Events/8th-SWE-SG-Meeting/_layouts/DocIdRedir.aspx?ID=ACER-2015-14560</Url>
      <Description>ACER-2015-14560</Description>
    </_dlc_DocIdUrl>
    <ACER_Abstract xmlns="985daa2e-53d8-4475-82b8-9c7d25324e34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3269F31540134C8AA0CA8AF1C9ABD5" ma:contentTypeVersion="20" ma:contentTypeDescription="Create a new document." ma:contentTypeScope="" ma:versionID="75b71551986e8ff3572ce7dcdabdbd56">
  <xsd:schema xmlns:xsd="http://www.w3.org/2001/XMLSchema" xmlns:xs="http://www.w3.org/2001/XMLSchema" xmlns:p="http://schemas.microsoft.com/office/2006/metadata/properties" xmlns:ns2="985daa2e-53d8-4475-82b8-9c7d25324e34" targetNamespace="http://schemas.microsoft.com/office/2006/metadata/properties" ma:root="true" ma:fieldsID="38680840ea61619d02341c7615e4007e" ns2:_="">
    <xsd:import namespace="985daa2e-53d8-4475-82b8-9c7d25324e3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ACER_Abstrac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1" nillable="true" ma:displayName="Abstract" ma:description="" ma:internalName="ACER_Abstract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Description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A68A975-F491-47B2-BE14-4742611B8696}"/>
</file>

<file path=customXml/itemProps2.xml><?xml version="1.0" encoding="utf-8"?>
<ds:datastoreItem xmlns:ds="http://schemas.openxmlformats.org/officeDocument/2006/customXml" ds:itemID="{27F4AD4E-5C69-4BC6-91E7-6E26B5CF7AE2}"/>
</file>

<file path=customXml/itemProps3.xml><?xml version="1.0" encoding="utf-8"?>
<ds:datastoreItem xmlns:ds="http://schemas.openxmlformats.org/officeDocument/2006/customXml" ds:itemID="{73852109-1484-4A55-B4AA-DE2E2AF9773C}"/>
</file>

<file path=customXml/itemProps4.xml><?xml version="1.0" encoding="utf-8"?>
<ds:datastoreItem xmlns:ds="http://schemas.openxmlformats.org/officeDocument/2006/customXml" ds:itemID="{78B39ACC-4CAD-4713-B1C8-245DCB6549D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10720</TotalTime>
  <Words>308</Words>
  <Application>Microsoft Office PowerPoint</Application>
  <PresentationFormat>Presentación en pantalla (4:3)</PresentationFormat>
  <Paragraphs>81</Paragraphs>
  <Slides>7</Slides>
  <Notes>3</Notes>
  <HiddenSlides>1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Modèle par défaut</vt:lpstr>
      <vt:lpstr>  </vt:lpstr>
      <vt:lpstr>Evolution of long term nomination</vt:lpstr>
      <vt:lpstr>Utilization of net transfer capacity after day-ahead market*</vt:lpstr>
      <vt:lpstr>Utilization of net transfer capacity after day-ahead market* </vt:lpstr>
      <vt:lpstr>Evolution of 1st id auction: volumes and prices*</vt:lpstr>
      <vt:lpstr>Evolution of 1st id auction: volumes and prices*</vt:lpstr>
      <vt:lpstr>Evolution of 1st id auction: volumes and prices*</vt:lpstr>
    </vt:vector>
  </TitlesOfParts>
  <Company>Distingo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02 market coupling functioning IFE</dc:title>
  <dc:creator>RTE</dc:creator>
  <cp:lastModifiedBy>Red Eléctrica de España</cp:lastModifiedBy>
  <cp:revision>1215</cp:revision>
  <dcterms:created xsi:type="dcterms:W3CDTF">2004-02-11T15:47:45Z</dcterms:created>
  <dcterms:modified xsi:type="dcterms:W3CDTF">2014-10-06T07:46:40Z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0x010100313269F31540134C8AA0CA8AF1C9ABD5</vt:lpwstr>
  </property>
  <property fmtid="{D5CDD505-2E9C-101B-9397-08002B2CF9AE}" pid="3" name="_dlc_DocIdItemGuid">
    <vt:lpwstr>bf9a42bd-bbd1-4807-9eb7-84ee2fdc4e22</vt:lpwstr>
  </property>
</Properties>
</file>