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37" r:id="rId3"/>
    <p:sldId id="338" r:id="rId4"/>
    <p:sldId id="339" r:id="rId5"/>
    <p:sldId id="340" r:id="rId6"/>
    <p:sldId id="341" r:id="rId7"/>
    <p:sldId id="258" r:id="rId8"/>
  </p:sldIdLst>
  <p:sldSz cx="9144000" cy="6858000" type="screen4x3"/>
  <p:notesSz cx="6810375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B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96" autoAdjust="0"/>
  </p:normalViewPr>
  <p:slideViewPr>
    <p:cSldViewPr snapToGrid="0" snapToObjects="1">
      <p:cViewPr varScale="1">
        <p:scale>
          <a:sx n="132" d="100"/>
          <a:sy n="132" d="100"/>
        </p:scale>
        <p:origin x="882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2" cy="497127"/>
          </a:xfrm>
          <a:prstGeom prst="rect">
            <a:avLst/>
          </a:prstGeom>
        </p:spPr>
        <p:txBody>
          <a:bodyPr vert="horz" lIns="90832" tIns="45417" rIns="90832" bIns="45417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7" y="0"/>
            <a:ext cx="2951162" cy="497127"/>
          </a:xfrm>
          <a:prstGeom prst="rect">
            <a:avLst/>
          </a:prstGeom>
        </p:spPr>
        <p:txBody>
          <a:bodyPr vert="horz" lIns="90832" tIns="45417" rIns="90832" bIns="45417" rtlCol="0"/>
          <a:lstStyle>
            <a:lvl1pPr algn="r">
              <a:defRPr sz="1100"/>
            </a:lvl1pPr>
          </a:lstStyle>
          <a:p>
            <a:fld id="{F658866E-E84B-9942-B5CB-779A84F84095}" type="datetime1">
              <a:rPr lang="sl-SI"/>
              <a:pPr/>
              <a:t>18.5.2018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2" cy="497127"/>
          </a:xfrm>
          <a:prstGeom prst="rect">
            <a:avLst/>
          </a:prstGeom>
        </p:spPr>
        <p:txBody>
          <a:bodyPr vert="horz" lIns="90832" tIns="45417" rIns="90832" bIns="45417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7" y="9443662"/>
            <a:ext cx="2951162" cy="497127"/>
          </a:xfrm>
          <a:prstGeom prst="rect">
            <a:avLst/>
          </a:prstGeom>
        </p:spPr>
        <p:txBody>
          <a:bodyPr vert="horz" lIns="90832" tIns="45417" rIns="90832" bIns="45417" rtlCol="0" anchor="b"/>
          <a:lstStyle>
            <a:lvl1pPr algn="r">
              <a:defRPr sz="1100"/>
            </a:lvl1pPr>
          </a:lstStyle>
          <a:p>
            <a:fld id="{BD03D255-27F9-3541-9E82-071CE0CD1CD7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2842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2" cy="497127"/>
          </a:xfrm>
          <a:prstGeom prst="rect">
            <a:avLst/>
          </a:prstGeom>
        </p:spPr>
        <p:txBody>
          <a:bodyPr vert="horz" lIns="90832" tIns="45417" rIns="90832" bIns="45417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7" y="0"/>
            <a:ext cx="2951162" cy="497127"/>
          </a:xfrm>
          <a:prstGeom prst="rect">
            <a:avLst/>
          </a:prstGeom>
        </p:spPr>
        <p:txBody>
          <a:bodyPr vert="horz" lIns="90832" tIns="45417" rIns="90832" bIns="45417" rtlCol="0"/>
          <a:lstStyle>
            <a:lvl1pPr algn="r">
              <a:defRPr sz="1100"/>
            </a:lvl1pPr>
          </a:lstStyle>
          <a:p>
            <a:fld id="{4C302030-65FB-2F48-AFDF-B536A3305E13}" type="datetime1">
              <a:rPr lang="sl-SI"/>
              <a:pPr/>
              <a:t>18.5.2018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32" tIns="45417" rIns="90832" bIns="4541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6"/>
            <a:ext cx="5448300" cy="4474132"/>
          </a:xfrm>
          <a:prstGeom prst="rect">
            <a:avLst/>
          </a:prstGeom>
        </p:spPr>
        <p:txBody>
          <a:bodyPr vert="horz" lIns="90832" tIns="45417" rIns="90832" bIns="454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2" cy="497127"/>
          </a:xfrm>
          <a:prstGeom prst="rect">
            <a:avLst/>
          </a:prstGeom>
        </p:spPr>
        <p:txBody>
          <a:bodyPr vert="horz" lIns="90832" tIns="45417" rIns="90832" bIns="45417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7" y="9443662"/>
            <a:ext cx="2951162" cy="497127"/>
          </a:xfrm>
          <a:prstGeom prst="rect">
            <a:avLst/>
          </a:prstGeom>
        </p:spPr>
        <p:txBody>
          <a:bodyPr vert="horz" lIns="90832" tIns="45417" rIns="90832" bIns="45417" rtlCol="0" anchor="b"/>
          <a:lstStyle>
            <a:lvl1pPr algn="r">
              <a:defRPr sz="1100"/>
            </a:lvl1pPr>
          </a:lstStyle>
          <a:p>
            <a:fld id="{BC7D4E47-6E68-704A-800C-BD4864305035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07478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327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na prosojnica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5980" y="2514946"/>
            <a:ext cx="7708019" cy="2639448"/>
          </a:xfrm>
        </p:spPr>
        <p:txBody>
          <a:bodyPr lIns="324000" tIns="0" rIns="0" bIns="0">
            <a:normAutofit/>
          </a:bodyPr>
          <a:lstStyle>
            <a:lvl1pPr algn="l">
              <a:defRPr sz="3400" b="0">
                <a:solidFill>
                  <a:srgbClr val="4AB5E8"/>
                </a:solidFill>
              </a:defRPr>
            </a:lvl1pPr>
          </a:lstStyle>
          <a:p>
            <a:r>
              <a:rPr lang="en-US"/>
              <a:t>Glavni naslov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980" y="5154394"/>
            <a:ext cx="7708020" cy="1095620"/>
          </a:xfrm>
        </p:spPr>
        <p:txBody>
          <a:bodyPr lIns="324000" anchor="ctr" anchorCtr="0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Podnaslov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436688" y="1958837"/>
            <a:ext cx="7707312" cy="555764"/>
          </a:xfrm>
        </p:spPr>
        <p:txBody>
          <a:bodyPr lIns="324000" tIns="0" rIns="0" bIns="0" anchor="ctr" anchorCtr="0"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/>
              <a:t>Ime Priimek, funkcija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436688" y="6250014"/>
            <a:ext cx="7707312" cy="607985"/>
          </a:xfrm>
        </p:spPr>
        <p:txBody>
          <a:bodyPr lIns="324000" tIns="0" rIns="0" bIns="0" anchor="ctr" anchorCtr="0"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/>
              <a:t>Lokacija, datum (DD. mesec LLLL)</a:t>
            </a:r>
          </a:p>
        </p:txBody>
      </p:sp>
    </p:spTree>
    <p:extLst>
      <p:ext uri="{BB962C8B-B14F-4D97-AF65-F5344CB8AC3E}">
        <p14:creationId xmlns:p14="http://schemas.microsoft.com/office/powerpoint/2010/main" val="1479968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058515" y="6559550"/>
            <a:ext cx="5445125" cy="29845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000" b="1"/>
            </a:lvl1pPr>
          </a:lstStyle>
          <a:p>
            <a:pPr lvl="0"/>
            <a:r>
              <a:rPr lang="sl-SI"/>
              <a:t>Naslov predavanja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l-SI" smtClean="0"/>
              <a:t>Maj 2014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CDAC752-93B3-8145-B311-ED33DB6D6E1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1012657" y="0"/>
            <a:ext cx="7885442" cy="605911"/>
          </a:xfrm>
          <a:prstGeom prst="rect">
            <a:avLst/>
          </a:prstGeom>
        </p:spPr>
        <p:txBody>
          <a:bodyPr vert="horz" lIns="288000" tIns="0" rIns="0" bIns="0" rtlCol="0" anchor="ctr" anchorCtr="0">
            <a:normAutofit/>
          </a:bodyPr>
          <a:lstStyle/>
          <a:p>
            <a:r>
              <a:rPr lang="sl-SI" smtClean="0"/>
              <a:t>Uredite slog naslova matrice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6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600" b="0" i="0">
                <a:latin typeface="Verdana"/>
                <a:cs typeface="Verdana"/>
              </a:defRPr>
            </a:lvl1pPr>
            <a:lvl2pPr>
              <a:defRPr sz="1600" b="0" i="0">
                <a:latin typeface="Verdana"/>
                <a:cs typeface="Verdana"/>
              </a:defRPr>
            </a:lvl2pPr>
            <a:lvl3pPr>
              <a:defRPr sz="1600" b="0" i="0">
                <a:latin typeface="Verdana"/>
                <a:cs typeface="Verdana"/>
              </a:defRPr>
            </a:lvl3pPr>
            <a:lvl4pPr>
              <a:defRPr sz="1600" b="0" i="0">
                <a:latin typeface="Verdana"/>
                <a:cs typeface="Verdana"/>
              </a:defRPr>
            </a:lvl4pPr>
            <a:lvl5pPr>
              <a:defRPr sz="1600" b="0" i="0">
                <a:latin typeface="Verdana"/>
                <a:cs typeface="Verdan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Maj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C752-93B3-8145-B311-ED33DB6D6E1A}" type="slidenum">
              <a:rPr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058515" y="6559550"/>
            <a:ext cx="5445125" cy="29845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000" b="1"/>
            </a:lvl1pPr>
          </a:lstStyle>
          <a:p>
            <a:pPr lvl="0"/>
            <a:r>
              <a:rPr lang="sl-SI"/>
              <a:t>Naslov predavanja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4AB5E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4AB5E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Maj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C752-93B3-8145-B311-ED33DB6D6E1A}" type="slidenum">
              <a:rPr/>
              <a:pPr/>
              <a:t>‹#›</a:t>
            </a:fld>
            <a:endParaRPr lang="en-US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058515" y="6559550"/>
            <a:ext cx="5445125" cy="29845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000" b="1"/>
            </a:lvl1pPr>
          </a:lstStyle>
          <a:p>
            <a:pPr lvl="0"/>
            <a:r>
              <a:rPr lang="sl-SI"/>
              <a:t>Naslov predavanja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23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ključna prosojnica - ZAHVALA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436688" y="4382480"/>
            <a:ext cx="7707312" cy="522564"/>
          </a:xfrm>
        </p:spPr>
        <p:txBody>
          <a:bodyPr lIns="360000" tIns="0" rIns="0" bIns="0" anchor="ctr" anchorCtr="0">
            <a:normAutofit/>
          </a:bodyPr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en-US"/>
              <a:t>ime.priimek@agen-rs.si</a:t>
            </a:r>
          </a:p>
        </p:txBody>
      </p:sp>
    </p:spTree>
    <p:extLst>
      <p:ext uri="{BB962C8B-B14F-4D97-AF65-F5344CB8AC3E}">
        <p14:creationId xmlns:p14="http://schemas.microsoft.com/office/powerpoint/2010/main" val="36405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2657" y="0"/>
            <a:ext cx="7885442" cy="605911"/>
          </a:xfrm>
          <a:prstGeom prst="rect">
            <a:avLst/>
          </a:prstGeom>
        </p:spPr>
        <p:txBody>
          <a:bodyPr vert="horz" lIns="288000" tIns="0" rIns="0" bIns="0" rtlCol="0" anchor="ctr" anchorCtr="0">
            <a:normAutofit/>
          </a:bodyPr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5417" y="996017"/>
            <a:ext cx="8582681" cy="513014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12656" y="6565420"/>
            <a:ext cx="1045859" cy="29258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1000" b="1" kern="1200" baseline="0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Maj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565420"/>
            <a:ext cx="1012656" cy="2925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fld id="{ACDAC752-93B3-8145-B311-ED33DB6D6E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2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5" r:id="rId5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4AB5E8"/>
        </a:buClr>
        <a:buFont typeface="Arial"/>
        <a:buChar char="•"/>
        <a:defRPr sz="1600" kern="1200">
          <a:solidFill>
            <a:schemeClr val="tx1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4AB5E8"/>
        </a:buClr>
        <a:buFont typeface="Arial"/>
        <a:buChar char="–"/>
        <a:defRPr sz="16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4AB5E8"/>
        </a:buClr>
        <a:buFont typeface="Arial"/>
        <a:buChar char="•"/>
        <a:defRPr sz="16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4AB5E8"/>
        </a:buClr>
        <a:buFont typeface="Arial"/>
        <a:buChar char="–"/>
        <a:defRPr sz="16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4382" y="2514946"/>
            <a:ext cx="7708019" cy="2639448"/>
          </a:xfrm>
        </p:spPr>
        <p:txBody>
          <a:bodyPr>
            <a:normAutofit/>
          </a:bodyPr>
          <a:lstStyle/>
          <a:p>
            <a:pPr algn="ctr"/>
            <a:r>
              <a:rPr lang="sl-SI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SELF-ASSESSMENT AND DEVELOPMENT OPTIONS FOR </a:t>
            </a:r>
            <a:br>
              <a:rPr lang="sl-SI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SLOVENIAN GAS WHOLESALE MARKET</a:t>
            </a:r>
            <a:endParaRPr lang="sl-SI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0" dirty="0" smtClean="0"/>
              <a:t>41</a:t>
            </a:r>
            <a:r>
              <a:rPr lang="pl-PL" b="0" baseline="30000" dirty="0" smtClean="0"/>
              <a:t>st</a:t>
            </a:r>
            <a:r>
              <a:rPr lang="pl-PL" b="0" dirty="0" smtClean="0"/>
              <a:t> GRI Coordination Group Meeting</a:t>
            </a:r>
            <a:endParaRPr lang="sl-SI" b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 smtClean="0"/>
              <a:t>Vinko Nedelko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sl-SI" sz="1600" dirty="0" smtClean="0"/>
              <a:t>Ljubljana, 18 </a:t>
            </a:r>
            <a:r>
              <a:rPr lang="sl-SI" sz="1600" dirty="0" err="1" smtClean="0"/>
              <a:t>May</a:t>
            </a:r>
            <a:r>
              <a:rPr lang="sl-SI" sz="1600" dirty="0" smtClean="0"/>
              <a:t> 2018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34435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ka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197" y="3354412"/>
            <a:ext cx="5279594" cy="3121423"/>
          </a:xfrm>
          <a:prstGeom prst="rect">
            <a:avLst/>
          </a:prstGeom>
        </p:spPr>
      </p:pic>
      <p:sp>
        <p:nvSpPr>
          <p:cNvPr id="5" name="Ograda številke diapozitiva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CDAC752-93B3-8145-B311-ED33DB6D6E1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dirty="0" smtClean="0"/>
              <a:t>C</a:t>
            </a:r>
            <a:r>
              <a:rPr lang="en-US" dirty="0" err="1" smtClean="0"/>
              <a:t>ontent</a:t>
            </a:r>
            <a:r>
              <a:rPr lang="en-US" dirty="0" smtClean="0"/>
              <a:t> </a:t>
            </a:r>
            <a:r>
              <a:rPr lang="en-US" dirty="0"/>
              <a:t>of the </a:t>
            </a:r>
            <a:r>
              <a:rPr lang="sl-SI" dirty="0" err="1" smtClean="0"/>
              <a:t>Slovenian</a:t>
            </a:r>
            <a:r>
              <a:rPr lang="sl-SI" dirty="0" smtClean="0"/>
              <a:t> </a:t>
            </a:r>
            <a:r>
              <a:rPr lang="en-US" dirty="0" smtClean="0"/>
              <a:t>self assessment</a:t>
            </a:r>
            <a:endParaRPr lang="sl-SI" dirty="0"/>
          </a:p>
        </p:txBody>
      </p:sp>
      <p:sp>
        <p:nvSpPr>
          <p:cNvPr id="12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2058515" y="6559550"/>
            <a:ext cx="5445125" cy="298450"/>
          </a:xfrm>
        </p:spPr>
        <p:txBody>
          <a:bodyPr>
            <a:normAutofit/>
          </a:bodyPr>
          <a:lstStyle/>
          <a:p>
            <a:r>
              <a:rPr lang="sl-SI" sz="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SELF-ASSESSMENT AND DEVELOPMENT OPTIONS FOR </a:t>
            </a:r>
            <a:br>
              <a:rPr lang="sl-SI" sz="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SLOVENIAN GAS WHOLESALE MARKET</a:t>
            </a:r>
            <a:endParaRPr lang="sl-SI" sz="800" b="0" dirty="0"/>
          </a:p>
        </p:txBody>
      </p:sp>
      <p:sp>
        <p:nvSpPr>
          <p:cNvPr id="13" name="Ograda datuma 3"/>
          <p:cNvSpPr>
            <a:spLocks noGrp="1"/>
          </p:cNvSpPr>
          <p:nvPr>
            <p:ph type="dt" sz="half" idx="14"/>
          </p:nvPr>
        </p:nvSpPr>
        <p:spPr>
          <a:xfrm>
            <a:off x="1012656" y="6565420"/>
            <a:ext cx="1045859" cy="292580"/>
          </a:xfrm>
        </p:spPr>
        <p:txBody>
          <a:bodyPr/>
          <a:lstStyle/>
          <a:p>
            <a:r>
              <a:rPr lang="sl-SI" dirty="0" smtClean="0"/>
              <a:t>18 </a:t>
            </a:r>
            <a:r>
              <a:rPr lang="sl-SI" dirty="0" err="1" smtClean="0"/>
              <a:t>May</a:t>
            </a:r>
            <a:r>
              <a:rPr lang="sl-SI" dirty="0" smtClean="0"/>
              <a:t> 2018</a:t>
            </a:r>
            <a:endParaRPr lang="sl-SI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49411" y="467301"/>
            <a:ext cx="8548688" cy="4049711"/>
          </a:xfrm>
        </p:spPr>
        <p:txBody>
          <a:bodyPr/>
          <a:lstStyle/>
          <a:p>
            <a:endParaRPr lang="hu-HU" sz="2000" dirty="0"/>
          </a:p>
          <a:p>
            <a:r>
              <a:rPr lang="hu-HU" sz="1800" dirty="0"/>
              <a:t>Overview of Slovenian </a:t>
            </a:r>
            <a:r>
              <a:rPr lang="hu-HU" sz="1800" dirty="0" smtClean="0"/>
              <a:t>gas </a:t>
            </a:r>
            <a:r>
              <a:rPr lang="hu-HU" sz="1800" dirty="0"/>
              <a:t>market </a:t>
            </a:r>
            <a:r>
              <a:rPr lang="hu-HU" sz="1800" dirty="0" smtClean="0"/>
              <a:t>characteristics</a:t>
            </a:r>
            <a:endParaRPr lang="hu-HU" sz="1800" dirty="0"/>
          </a:p>
          <a:p>
            <a:endParaRPr lang="hu-HU" sz="1800" dirty="0">
              <a:solidFill>
                <a:srgbClr val="000000"/>
              </a:solidFill>
            </a:endParaRPr>
          </a:p>
          <a:p>
            <a:r>
              <a:rPr lang="hu-HU" sz="1800" dirty="0" err="1">
                <a:solidFill>
                  <a:srgbClr val="000000"/>
                </a:solidFill>
              </a:rPr>
              <a:t>Expected</a:t>
            </a:r>
            <a:r>
              <a:rPr lang="hu-HU" sz="1800" dirty="0">
                <a:solidFill>
                  <a:srgbClr val="000000"/>
                </a:solidFill>
              </a:rPr>
              <a:t> </a:t>
            </a:r>
            <a:r>
              <a:rPr lang="hu-HU" sz="1800" dirty="0" err="1">
                <a:solidFill>
                  <a:srgbClr val="000000"/>
                </a:solidFill>
              </a:rPr>
              <a:t>development</a:t>
            </a:r>
            <a:r>
              <a:rPr lang="hu-HU" sz="1800" dirty="0">
                <a:solidFill>
                  <a:srgbClr val="000000"/>
                </a:solidFill>
              </a:rPr>
              <a:t> of </a:t>
            </a:r>
            <a:r>
              <a:rPr lang="hu-HU" sz="1800" dirty="0" err="1">
                <a:solidFill>
                  <a:srgbClr val="000000"/>
                </a:solidFill>
              </a:rPr>
              <a:t>regional</a:t>
            </a:r>
            <a:r>
              <a:rPr lang="hu-HU" sz="1800" dirty="0">
                <a:solidFill>
                  <a:srgbClr val="000000"/>
                </a:solidFill>
              </a:rPr>
              <a:t> </a:t>
            </a:r>
            <a:r>
              <a:rPr lang="hu-HU" sz="1800" dirty="0" err="1">
                <a:solidFill>
                  <a:srgbClr val="000000"/>
                </a:solidFill>
              </a:rPr>
              <a:t>wholesale</a:t>
            </a:r>
            <a:r>
              <a:rPr lang="hu-HU" sz="1800" dirty="0">
                <a:solidFill>
                  <a:srgbClr val="000000"/>
                </a:solidFill>
              </a:rPr>
              <a:t> </a:t>
            </a:r>
            <a:r>
              <a:rPr lang="hu-HU" sz="1800" dirty="0" err="1">
                <a:solidFill>
                  <a:srgbClr val="000000"/>
                </a:solidFill>
              </a:rPr>
              <a:t>markets</a:t>
            </a:r>
            <a:endParaRPr lang="hu-HU" sz="1800" dirty="0">
              <a:solidFill>
                <a:srgbClr val="000000"/>
              </a:solidFill>
            </a:endParaRPr>
          </a:p>
          <a:p>
            <a:endParaRPr lang="hu-HU" sz="1800" dirty="0">
              <a:solidFill>
                <a:srgbClr val="000000"/>
              </a:solidFill>
            </a:endParaRPr>
          </a:p>
          <a:p>
            <a:r>
              <a:rPr lang="hu-HU" sz="1800" dirty="0">
                <a:solidFill>
                  <a:srgbClr val="000000"/>
                </a:solidFill>
              </a:rPr>
              <a:t>Market </a:t>
            </a:r>
            <a:r>
              <a:rPr lang="hu-HU" sz="1800" dirty="0" err="1">
                <a:solidFill>
                  <a:srgbClr val="000000"/>
                </a:solidFill>
              </a:rPr>
              <a:t>development</a:t>
            </a:r>
            <a:r>
              <a:rPr lang="hu-HU" sz="1800" dirty="0">
                <a:solidFill>
                  <a:srgbClr val="000000"/>
                </a:solidFill>
              </a:rPr>
              <a:t> </a:t>
            </a:r>
            <a:r>
              <a:rPr lang="hu-HU" sz="1800" dirty="0" err="1">
                <a:solidFill>
                  <a:srgbClr val="000000"/>
                </a:solidFill>
              </a:rPr>
              <a:t>options</a:t>
            </a:r>
            <a:r>
              <a:rPr lang="hu-HU" sz="1800" dirty="0">
                <a:solidFill>
                  <a:srgbClr val="000000"/>
                </a:solidFill>
              </a:rPr>
              <a:t> </a:t>
            </a:r>
            <a:r>
              <a:rPr lang="hu-HU" sz="1800" dirty="0" err="1">
                <a:solidFill>
                  <a:srgbClr val="000000"/>
                </a:solidFill>
              </a:rPr>
              <a:t>for</a:t>
            </a:r>
            <a:r>
              <a:rPr lang="hu-HU" sz="1800" dirty="0">
                <a:solidFill>
                  <a:srgbClr val="000000"/>
                </a:solidFill>
              </a:rPr>
              <a:t> </a:t>
            </a:r>
            <a:r>
              <a:rPr lang="hu-HU" sz="1800" dirty="0" err="1">
                <a:solidFill>
                  <a:srgbClr val="000000"/>
                </a:solidFill>
              </a:rPr>
              <a:t>Slovenia</a:t>
            </a:r>
            <a:endParaRPr lang="hu-HU" sz="1800" dirty="0">
              <a:solidFill>
                <a:srgbClr val="000000"/>
              </a:solidFill>
            </a:endParaRPr>
          </a:p>
          <a:p>
            <a:endParaRPr lang="hu-HU" sz="1800" dirty="0">
              <a:solidFill>
                <a:srgbClr val="000000"/>
              </a:solidFill>
            </a:endParaRPr>
          </a:p>
          <a:p>
            <a:r>
              <a:rPr lang="hu-HU" sz="1800" dirty="0" smtClean="0">
                <a:solidFill>
                  <a:srgbClr val="000000"/>
                </a:solidFill>
              </a:rPr>
              <a:t>Assessment of gas market scenarios for 2021 (CBA </a:t>
            </a:r>
            <a:r>
              <a:rPr lang="hu-HU" sz="1800" dirty="0">
                <a:solidFill>
                  <a:srgbClr val="000000"/>
                </a:solidFill>
              </a:rPr>
              <a:t>with REKK’s European Gas Market </a:t>
            </a:r>
            <a:r>
              <a:rPr lang="hu-HU" sz="1800" dirty="0" smtClean="0">
                <a:solidFill>
                  <a:srgbClr val="000000"/>
                </a:solidFill>
              </a:rPr>
              <a:t>model)</a:t>
            </a:r>
            <a:endParaRPr lang="hu-HU" sz="1800" dirty="0">
              <a:solidFill>
                <a:srgbClr val="000000"/>
              </a:solidFill>
            </a:endParaRPr>
          </a:p>
          <a:p>
            <a:endParaRPr lang="hu-HU" sz="1800" dirty="0">
              <a:solidFill>
                <a:srgbClr val="000000"/>
              </a:solidFill>
            </a:endParaRPr>
          </a:p>
          <a:p>
            <a:r>
              <a:rPr lang="hu-HU" sz="1800" dirty="0" smtClean="0">
                <a:solidFill>
                  <a:srgbClr val="000000"/>
                </a:solidFill>
              </a:rPr>
              <a:t>Conclusions</a:t>
            </a:r>
            <a:endParaRPr lang="hu-HU" sz="1800" dirty="0">
              <a:solidFill>
                <a:srgbClr val="000000"/>
              </a:solidFill>
            </a:endParaRPr>
          </a:p>
          <a:p>
            <a:pPr lvl="1"/>
            <a:endParaRPr lang="hu-HU" sz="1600" dirty="0"/>
          </a:p>
          <a:p>
            <a:pPr lvl="1"/>
            <a:endParaRPr lang="hu-HU" sz="1600" dirty="0"/>
          </a:p>
          <a:p>
            <a:endParaRPr lang="hu-HU" sz="2000" dirty="0"/>
          </a:p>
          <a:p>
            <a:endParaRPr lang="hu-HU" sz="2000" dirty="0"/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6264" y="6116140"/>
            <a:ext cx="682811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195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Kép 10">
            <a:extLst>
              <a:ext uri="{FF2B5EF4-FFF2-40B4-BE49-F238E27FC236}">
                <a16:creationId xmlns:a16="http://schemas.microsoft.com/office/drawing/2014/main" xmlns="" id="{E4606446-CBAC-428F-A062-51E95ED2E4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3435" y="3973795"/>
            <a:ext cx="4134664" cy="2529555"/>
          </a:xfrm>
          <a:prstGeom prst="rect">
            <a:avLst/>
          </a:prstGeom>
        </p:spPr>
      </p:pic>
      <p:sp>
        <p:nvSpPr>
          <p:cNvPr id="14" name="Pravokotnik 13"/>
          <p:cNvSpPr/>
          <p:nvPr/>
        </p:nvSpPr>
        <p:spPr>
          <a:xfrm>
            <a:off x="6776815" y="3321132"/>
            <a:ext cx="726825" cy="4443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Pravokotnik 12"/>
          <p:cNvSpPr/>
          <p:nvPr/>
        </p:nvSpPr>
        <p:spPr>
          <a:xfrm>
            <a:off x="6836636" y="3307222"/>
            <a:ext cx="667004" cy="4443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l-SI" dirty="0" smtClean="0"/>
              <a:t>18 </a:t>
            </a:r>
            <a:r>
              <a:rPr lang="sl-SI" dirty="0" err="1" smtClean="0"/>
              <a:t>May</a:t>
            </a:r>
            <a:r>
              <a:rPr lang="sl-SI" dirty="0" smtClean="0"/>
              <a:t> 2018</a:t>
            </a:r>
            <a:endParaRPr lang="en-US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CDAC752-93B3-8145-B311-ED33DB6D6E1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 of Slovenian gas </a:t>
            </a:r>
            <a:r>
              <a:rPr lang="en-US" dirty="0" smtClean="0"/>
              <a:t>market</a:t>
            </a:r>
            <a:endParaRPr lang="sl-SI" dirty="0"/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212867" y="685159"/>
            <a:ext cx="8520933" cy="5130145"/>
          </a:xfrm>
        </p:spPr>
        <p:txBody>
          <a:bodyPr>
            <a:normAutofit/>
          </a:bodyPr>
          <a:lstStyle/>
          <a:p>
            <a:r>
              <a:rPr lang="hu-HU" b="1" dirty="0"/>
              <a:t>Small market dominated by industrial </a:t>
            </a:r>
            <a:r>
              <a:rPr lang="hu-HU" b="1" dirty="0" smtClean="0"/>
              <a:t>consumption </a:t>
            </a:r>
            <a:r>
              <a:rPr lang="hu-HU" b="1" dirty="0"/>
              <a:t>and significant transit activity </a:t>
            </a:r>
            <a:endParaRPr lang="hu-HU" b="1" dirty="0" smtClean="0"/>
          </a:p>
          <a:p>
            <a:pPr lvl="1"/>
            <a:r>
              <a:rPr lang="hu-HU" dirty="0" smtClean="0"/>
              <a:t>0.9 </a:t>
            </a:r>
            <a:r>
              <a:rPr lang="hu-HU" dirty="0"/>
              <a:t>bcm domestic consumption and 1.3 bcm </a:t>
            </a:r>
            <a:r>
              <a:rPr lang="hu-HU" dirty="0" smtClean="0"/>
              <a:t>transit</a:t>
            </a:r>
            <a:endParaRPr lang="hu-HU" dirty="0"/>
          </a:p>
          <a:p>
            <a:pPr lvl="1"/>
            <a:r>
              <a:rPr lang="hu-HU" dirty="0"/>
              <a:t>Little prospect for a  liquid trading platform because of small </a:t>
            </a:r>
            <a:r>
              <a:rPr lang="hu-HU" dirty="0" smtClean="0"/>
              <a:t>volumes</a:t>
            </a:r>
          </a:p>
          <a:p>
            <a:pPr lvl="1"/>
            <a:endParaRPr lang="hu-HU" dirty="0"/>
          </a:p>
          <a:p>
            <a:r>
              <a:rPr lang="hu-HU" b="1" dirty="0"/>
              <a:t>Minor role of gas in the primary energy supply (around 10</a:t>
            </a:r>
            <a:r>
              <a:rPr lang="hu-HU" b="1" dirty="0" smtClean="0"/>
              <a:t>%)</a:t>
            </a:r>
            <a:endParaRPr lang="hu-HU" b="1" dirty="0"/>
          </a:p>
          <a:p>
            <a:pPr lvl="1"/>
            <a:r>
              <a:rPr lang="hu-HU" dirty="0"/>
              <a:t>Electricity generation and </a:t>
            </a:r>
            <a:r>
              <a:rPr lang="hu-HU" dirty="0" smtClean="0"/>
              <a:t>space </a:t>
            </a:r>
            <a:r>
              <a:rPr lang="hu-HU" dirty="0"/>
              <a:t>heating are dominated by other </a:t>
            </a:r>
            <a:r>
              <a:rPr lang="hu-HU" dirty="0" smtClean="0"/>
              <a:t>fuels/resources</a:t>
            </a:r>
          </a:p>
          <a:p>
            <a:pPr marL="457200" lvl="1" indent="0">
              <a:buNone/>
            </a:pPr>
            <a:endParaRPr lang="hu-HU" dirty="0" smtClean="0"/>
          </a:p>
          <a:p>
            <a:pPr marL="342900" lvl="1" indent="-342900">
              <a:buFont typeface="Arial"/>
              <a:buChar char="•"/>
            </a:pPr>
            <a:r>
              <a:rPr lang="hu-HU" b="1" dirty="0"/>
              <a:t>AGTM metrics </a:t>
            </a:r>
            <a:r>
              <a:rPr lang="hu-HU" b="1" dirty="0" smtClean="0"/>
              <a:t>indicate </a:t>
            </a:r>
            <a:r>
              <a:rPr lang="hu-HU" b="1" dirty="0"/>
              <a:t>poorly developed wholesale market</a:t>
            </a:r>
          </a:p>
          <a:p>
            <a:pPr lvl="1"/>
            <a:r>
              <a:rPr lang="hu-HU" dirty="0"/>
              <a:t>HHI 8256 - indicating heavy dependence on Russian </a:t>
            </a:r>
            <a:r>
              <a:rPr lang="hu-HU" dirty="0" smtClean="0"/>
              <a:t>sources (LTC)</a:t>
            </a:r>
            <a:endParaRPr lang="hu-HU" dirty="0"/>
          </a:p>
          <a:p>
            <a:pPr lvl="1"/>
            <a:r>
              <a:rPr lang="hu-HU" dirty="0" smtClean="0"/>
              <a:t>Adequate </a:t>
            </a:r>
            <a:r>
              <a:rPr lang="hu-HU" dirty="0"/>
              <a:t>number of supply sources (3</a:t>
            </a:r>
            <a:r>
              <a:rPr lang="hu-HU" dirty="0" smtClean="0"/>
              <a:t>)</a:t>
            </a:r>
            <a:endParaRPr lang="hu-HU" dirty="0"/>
          </a:p>
          <a:p>
            <a:pPr lvl="1"/>
            <a:r>
              <a:rPr lang="hu-HU" dirty="0"/>
              <a:t>Residual Supply Index (RSI) </a:t>
            </a:r>
            <a:r>
              <a:rPr lang="hu-HU" dirty="0" smtClean="0"/>
              <a:t>of 95% </a:t>
            </a:r>
            <a:endParaRPr lang="hu-HU" dirty="0"/>
          </a:p>
          <a:p>
            <a:pPr marL="457200" lvl="1" indent="0">
              <a:buNone/>
            </a:pPr>
            <a:endParaRPr lang="hu-HU" dirty="0"/>
          </a:p>
          <a:p>
            <a:pPr marL="342900" lvl="1" indent="-342900">
              <a:spcBef>
                <a:spcPts val="0"/>
              </a:spcBef>
              <a:buFont typeface="Arial"/>
              <a:buChar char="•"/>
            </a:pPr>
            <a:r>
              <a:rPr lang="hu-HU" sz="1400" b="1" dirty="0"/>
              <a:t>Gas prices paid by Slovenian </a:t>
            </a:r>
            <a:endParaRPr lang="hu-HU" sz="1400" b="1" dirty="0" smtClean="0"/>
          </a:p>
          <a:p>
            <a:pPr marL="0" lvl="1" indent="0">
              <a:spcBef>
                <a:spcPts val="0"/>
              </a:spcBef>
              <a:buNone/>
            </a:pPr>
            <a:r>
              <a:rPr lang="hu-HU" sz="1400" b="1" dirty="0"/>
              <a:t> </a:t>
            </a:r>
            <a:r>
              <a:rPr lang="hu-HU" sz="1400" b="1" dirty="0" smtClean="0"/>
              <a:t>     industrial </a:t>
            </a:r>
            <a:r>
              <a:rPr lang="hu-HU" sz="1400" b="1" dirty="0"/>
              <a:t>customers have </a:t>
            </a:r>
            <a:r>
              <a:rPr lang="hu-HU" sz="1400" b="1" dirty="0" smtClean="0"/>
              <a:t>converged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hu-HU" sz="1400" b="1" dirty="0"/>
              <a:t> </a:t>
            </a:r>
            <a:r>
              <a:rPr lang="hu-HU" sz="1400" b="1" dirty="0" smtClean="0"/>
              <a:t>     to </a:t>
            </a:r>
            <a:r>
              <a:rPr lang="hu-HU" sz="1400" b="1" dirty="0"/>
              <a:t>regional </a:t>
            </a:r>
            <a:r>
              <a:rPr lang="hu-HU" sz="1400" b="1" dirty="0" smtClean="0"/>
              <a:t>average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hu-HU" dirty="0" smtClean="0"/>
              <a:t> </a:t>
            </a:r>
            <a:r>
              <a:rPr lang="hu-HU" sz="1800" b="1" dirty="0" smtClean="0"/>
              <a:t>  </a:t>
            </a:r>
          </a:p>
          <a:p>
            <a:pPr marL="0" lvl="1" indent="0">
              <a:spcBef>
                <a:spcPts val="0"/>
              </a:spcBef>
              <a:buNone/>
            </a:pPr>
            <a:endParaRPr lang="hu-HU" sz="1800" b="1" dirty="0"/>
          </a:p>
          <a:p>
            <a:endParaRPr lang="hu-HU" sz="2200" dirty="0">
              <a:latin typeface="Calibri" panose="020F0502020204030204" pitchFamily="34" charset="0"/>
            </a:endParaRPr>
          </a:p>
        </p:txBody>
      </p:sp>
      <p:sp>
        <p:nvSpPr>
          <p:cNvPr id="16" name="Ograda besedila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sl-SI" sz="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SELF-ASSESSMENT AND DEVELOPMENT OPTIONS FOR </a:t>
            </a:r>
            <a:br>
              <a:rPr lang="sl-SI" sz="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SLOVENIAN GAS WHOLESALE MARKET</a:t>
            </a:r>
            <a:endParaRPr lang="sl-SI" sz="800" b="0" dirty="0"/>
          </a:p>
        </p:txBody>
      </p:sp>
    </p:spTree>
    <p:extLst>
      <p:ext uri="{BB962C8B-B14F-4D97-AF65-F5344CB8AC3E}">
        <p14:creationId xmlns:p14="http://schemas.microsoft.com/office/powerpoint/2010/main" val="231774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datum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l-SI" dirty="0" smtClean="0"/>
              <a:t>18 </a:t>
            </a:r>
            <a:r>
              <a:rPr lang="sl-SI" dirty="0" err="1" smtClean="0"/>
              <a:t>May</a:t>
            </a:r>
            <a:r>
              <a:rPr lang="sl-SI" dirty="0" smtClean="0"/>
              <a:t> 2018</a:t>
            </a:r>
            <a:endParaRPr lang="en-US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CDAC752-93B3-8145-B311-ED33DB6D6E1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900" dirty="0"/>
              <a:t>Expected development of regional wholesale markets</a:t>
            </a:r>
            <a:endParaRPr lang="sl-SI" sz="1900" dirty="0"/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239282" y="961541"/>
            <a:ext cx="8777717" cy="54729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b="1" dirty="0"/>
              <a:t>Important infrastructure projects in the region</a:t>
            </a:r>
            <a:endParaRPr lang="sl-SI" sz="1800" b="1" dirty="0" smtClean="0"/>
          </a:p>
          <a:p>
            <a:pPr>
              <a:spcAft>
                <a:spcPts val="600"/>
              </a:spcAft>
            </a:pPr>
            <a:r>
              <a:rPr lang="en-US" sz="1800" dirty="0" smtClean="0"/>
              <a:t>Croatian </a:t>
            </a:r>
            <a:r>
              <a:rPr lang="en-US" sz="1800" dirty="0"/>
              <a:t>LNG may contribute to supply source diversification and more competition</a:t>
            </a:r>
          </a:p>
          <a:p>
            <a:r>
              <a:rPr lang="en-US" sz="1800" dirty="0" smtClean="0"/>
              <a:t>Turkish </a:t>
            </a:r>
            <a:r>
              <a:rPr lang="en-US" sz="1800" dirty="0"/>
              <a:t>Stream</a:t>
            </a:r>
          </a:p>
          <a:p>
            <a:pPr lvl="1"/>
            <a:r>
              <a:rPr lang="en-US" dirty="0"/>
              <a:t>Second string to bring Russian gas to the region may be in place by </a:t>
            </a:r>
            <a:r>
              <a:rPr lang="en-US" dirty="0" smtClean="0"/>
              <a:t>end</a:t>
            </a:r>
            <a:r>
              <a:rPr lang="sl-SI" dirty="0" smtClean="0"/>
              <a:t> </a:t>
            </a:r>
            <a:r>
              <a:rPr lang="en-US" dirty="0" smtClean="0"/>
              <a:t>2019</a:t>
            </a:r>
            <a:endParaRPr lang="en-US" dirty="0"/>
          </a:p>
          <a:p>
            <a:pPr lvl="1"/>
            <a:r>
              <a:rPr lang="en-US" dirty="0"/>
              <a:t>Competing routes: with the IT-SI-HU project in place, Slovenia could benefit </a:t>
            </a:r>
            <a:endParaRPr lang="hu-HU" dirty="0"/>
          </a:p>
          <a:p>
            <a:pPr>
              <a:spcBef>
                <a:spcPts val="600"/>
              </a:spcBef>
            </a:pPr>
            <a:r>
              <a:rPr lang="en-US" sz="1800" dirty="0"/>
              <a:t>Black Sea gas production </a:t>
            </a:r>
            <a:endParaRPr lang="hu-HU" sz="1800" dirty="0"/>
          </a:p>
          <a:p>
            <a:pPr lvl="1"/>
            <a:r>
              <a:rPr lang="en-US" dirty="0" smtClean="0"/>
              <a:t>Slovenia </a:t>
            </a:r>
            <a:r>
              <a:rPr lang="en-US" dirty="0"/>
              <a:t>could only access this new source once the SI-HU interconnector is built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Trans-Adriatic </a:t>
            </a:r>
            <a:r>
              <a:rPr lang="en-US" sz="1800" dirty="0" smtClean="0"/>
              <a:t>pipeline</a:t>
            </a:r>
            <a:r>
              <a:rPr lang="sl-SI" sz="1800" dirty="0"/>
              <a:t> </a:t>
            </a:r>
            <a:r>
              <a:rPr lang="sl-SI" sz="1800" dirty="0" smtClean="0"/>
              <a:t>(TAP)</a:t>
            </a:r>
            <a:endParaRPr lang="en-US" sz="1800" dirty="0"/>
          </a:p>
          <a:p>
            <a:pPr lvl="1"/>
            <a:r>
              <a:rPr lang="en-US" dirty="0"/>
              <a:t>Another diversification option for Slovenia through the currently </a:t>
            </a:r>
            <a:r>
              <a:rPr lang="en-US" dirty="0" err="1"/>
              <a:t>unutilised</a:t>
            </a:r>
            <a:r>
              <a:rPr lang="en-US" dirty="0"/>
              <a:t> </a:t>
            </a:r>
            <a:r>
              <a:rPr lang="sl-SI" dirty="0" smtClean="0"/>
              <a:t> </a:t>
            </a:r>
            <a:r>
              <a:rPr lang="en-US" dirty="0" smtClean="0"/>
              <a:t>IT-SI interconnector</a:t>
            </a:r>
            <a:endParaRPr lang="sl-SI" dirty="0"/>
          </a:p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hu-HU" sz="1800" dirty="0" smtClean="0"/>
              <a:t>Italian </a:t>
            </a:r>
            <a:r>
              <a:rPr lang="hu-HU" sz="1800" dirty="0"/>
              <a:t>„liquidity corridor</a:t>
            </a:r>
            <a:r>
              <a:rPr lang="hu-HU" sz="1800" dirty="0" smtClean="0"/>
              <a:t>”</a:t>
            </a:r>
          </a:p>
          <a:p>
            <a:pPr lvl="1"/>
            <a:r>
              <a:rPr lang="hu-HU" dirty="0"/>
              <a:t>The goal is to </a:t>
            </a:r>
            <a:r>
              <a:rPr lang="hu-HU" dirty="0" smtClean="0"/>
              <a:t>increase liquidity; </a:t>
            </a:r>
            <a:r>
              <a:rPr lang="hu-HU" dirty="0"/>
              <a:t>prices may decline</a:t>
            </a:r>
          </a:p>
          <a:p>
            <a:pPr marL="342900" lvl="1" indent="-342900">
              <a:buFont typeface="Arial"/>
              <a:buChar char="•"/>
            </a:pPr>
            <a:endParaRPr lang="en-US" sz="2000" dirty="0"/>
          </a:p>
          <a:p>
            <a:endParaRPr lang="hu-HU" sz="2200" dirty="0"/>
          </a:p>
        </p:txBody>
      </p:sp>
      <p:sp>
        <p:nvSpPr>
          <p:cNvPr id="8" name="Ograda besedila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sl-SI" sz="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SELF-ASSESSMENT AND DEVELOPMENT OPTIONS FOR </a:t>
            </a:r>
            <a:br>
              <a:rPr lang="sl-SI" sz="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SLOVENIAN GAS WHOLESALE MARKET</a:t>
            </a:r>
            <a:endParaRPr lang="sl-SI" sz="800" b="0" dirty="0"/>
          </a:p>
        </p:txBody>
      </p:sp>
    </p:spTree>
    <p:extLst>
      <p:ext uri="{BB962C8B-B14F-4D97-AF65-F5344CB8AC3E}">
        <p14:creationId xmlns:p14="http://schemas.microsoft.com/office/powerpoint/2010/main" val="2983578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idx="1"/>
          </p:nvPr>
        </p:nvSpPr>
        <p:spPr>
          <a:xfrm>
            <a:off x="315417" y="700754"/>
            <a:ext cx="8582681" cy="585879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sz="1800" b="1" dirty="0" smtClean="0"/>
              <a:t>SWOT </a:t>
            </a:r>
            <a:r>
              <a:rPr lang="en-US" sz="1800" b="1" dirty="0" smtClean="0"/>
              <a:t>analysis </a:t>
            </a:r>
            <a:r>
              <a:rPr lang="en-US" sz="1800" b="1" dirty="0"/>
              <a:t>for various development </a:t>
            </a:r>
            <a:r>
              <a:rPr lang="sl-SI" sz="1800" b="1" dirty="0" err="1" smtClean="0"/>
              <a:t>options</a:t>
            </a:r>
            <a:r>
              <a:rPr lang="en-US" sz="1800" b="1" dirty="0" smtClean="0"/>
              <a:t>:</a:t>
            </a:r>
            <a:endParaRPr lang="hu-HU" sz="1800" b="1" dirty="0" smtClean="0"/>
          </a:p>
          <a:p>
            <a:r>
              <a:rPr lang="hu-HU" sz="1800" u="sng" dirty="0" smtClean="0"/>
              <a:t>Development in the current </a:t>
            </a:r>
            <a:r>
              <a:rPr lang="hu-HU" sz="1800" u="sng" dirty="0"/>
              <a:t>regulatory </a:t>
            </a:r>
            <a:r>
              <a:rPr lang="hu-HU" sz="1800" u="sng" dirty="0" smtClean="0"/>
              <a:t>framework</a:t>
            </a:r>
          </a:p>
          <a:p>
            <a:pPr lvl="1"/>
            <a:r>
              <a:rPr lang="hu-HU" sz="1800" dirty="0" smtClean="0"/>
              <a:t>All NC to be fully implemented (Integrating IPs into a virtual IP, dynamic recalculation of technical capacity, overpriced  short-term capacities, ...)</a:t>
            </a:r>
            <a:endParaRPr lang="hu-HU" sz="1800" dirty="0"/>
          </a:p>
          <a:p>
            <a:r>
              <a:rPr lang="hu-HU" sz="1800" u="sng" dirty="0"/>
              <a:t>Market merger &amp; Trading </a:t>
            </a:r>
            <a:r>
              <a:rPr lang="hu-HU" sz="1800" u="sng" dirty="0" smtClean="0"/>
              <a:t>region</a:t>
            </a:r>
          </a:p>
          <a:p>
            <a:pPr lvl="1"/>
            <a:r>
              <a:rPr lang="hu-HU" sz="1800" dirty="0" smtClean="0"/>
              <a:t>May </a:t>
            </a:r>
            <a:r>
              <a:rPr lang="hu-HU" sz="1800" dirty="0"/>
              <a:t>remove some market inefficiencies by facilitating trade, but at the cost of additional financial and administrative burden on TSOs and NRAs; inter-TSO compensations; tariffs would be less transparent and </a:t>
            </a:r>
            <a:r>
              <a:rPr lang="hu-HU" sz="1800" dirty="0" smtClean="0"/>
              <a:t>less cost-reflective </a:t>
            </a:r>
            <a:endParaRPr lang="hu-HU" sz="1800" dirty="0"/>
          </a:p>
          <a:p>
            <a:r>
              <a:rPr lang="hu-HU" sz="1800" u="sng" dirty="0" smtClean="0"/>
              <a:t>Satellite market </a:t>
            </a:r>
          </a:p>
          <a:p>
            <a:pPr lvl="1"/>
            <a:r>
              <a:rPr lang="hu-HU" sz="1800" dirty="0" smtClean="0"/>
              <a:t>SI </a:t>
            </a:r>
            <a:r>
              <a:rPr lang="hu-HU" sz="1800" dirty="0"/>
              <a:t>to join AT-IT integrated market </a:t>
            </a:r>
            <a:r>
              <a:rPr lang="hu-HU" sz="1800" dirty="0" smtClean="0"/>
              <a:t>until SI can import significant quantities of gas from market other than AT and IT</a:t>
            </a:r>
            <a:endParaRPr lang="hu-HU" sz="1800" dirty="0"/>
          </a:p>
          <a:p>
            <a:r>
              <a:rPr lang="hu-HU" sz="1800" u="sng" dirty="0"/>
              <a:t>Market </a:t>
            </a:r>
            <a:r>
              <a:rPr lang="hu-HU" sz="1800" u="sng" dirty="0" smtClean="0"/>
              <a:t>Coupling</a:t>
            </a:r>
          </a:p>
          <a:p>
            <a:pPr lvl="1"/>
            <a:r>
              <a:rPr lang="sl-SI" sz="1800" dirty="0" smtClean="0"/>
              <a:t>MC </a:t>
            </a:r>
            <a:r>
              <a:rPr lang="en-US" sz="1800" dirty="0" smtClean="0"/>
              <a:t>may </a:t>
            </a:r>
            <a:r>
              <a:rPr lang="en-US" sz="1800" dirty="0"/>
              <a:t>increase the liquidity of the market. Cost and complexity of implementation </a:t>
            </a:r>
            <a:r>
              <a:rPr lang="en-US" sz="1800" dirty="0" smtClean="0"/>
              <a:t>is </a:t>
            </a:r>
            <a:r>
              <a:rPr lang="en-US" sz="1800" dirty="0"/>
              <a:t>limited, but as capacity hoarding and contractual congestion is not prevalent on </a:t>
            </a:r>
            <a:r>
              <a:rPr lang="en-US" sz="1800" dirty="0" smtClean="0"/>
              <a:t>S</a:t>
            </a:r>
            <a:r>
              <a:rPr lang="sl-SI" sz="1800" dirty="0" err="1" smtClean="0"/>
              <a:t>lovenian</a:t>
            </a:r>
            <a:r>
              <a:rPr lang="sl-SI" sz="1800" dirty="0" smtClean="0"/>
              <a:t> </a:t>
            </a:r>
            <a:r>
              <a:rPr lang="sl-SI" sz="1800" dirty="0" err="1" smtClean="0"/>
              <a:t>IPs</a:t>
            </a:r>
            <a:r>
              <a:rPr lang="en-US" sz="1800" dirty="0" smtClean="0"/>
              <a:t>, </a:t>
            </a:r>
            <a:r>
              <a:rPr lang="en-US" sz="1800" dirty="0"/>
              <a:t>the potential benefits are also </a:t>
            </a:r>
            <a:r>
              <a:rPr lang="en-US" sz="1800" dirty="0" smtClean="0"/>
              <a:t>limited </a:t>
            </a:r>
            <a:endParaRPr lang="hu-HU" sz="1800" dirty="0"/>
          </a:p>
          <a:p>
            <a:endParaRPr lang="hu-HU" sz="1800" dirty="0"/>
          </a:p>
          <a:p>
            <a:pPr marL="0" indent="0">
              <a:buNone/>
            </a:pPr>
            <a:r>
              <a:rPr lang="hu-HU" sz="1800" b="1" dirty="0" smtClean="0"/>
              <a:t>Security of supply considerations</a:t>
            </a:r>
          </a:p>
          <a:p>
            <a:pPr lvl="1"/>
            <a:r>
              <a:rPr lang="en-US" sz="1800" dirty="0"/>
              <a:t>No market integration option would help when the gas flows are interrupted due to technical </a:t>
            </a:r>
            <a:r>
              <a:rPr lang="en-US" sz="1800" dirty="0" smtClean="0"/>
              <a:t>reasons</a:t>
            </a:r>
            <a:r>
              <a:rPr lang="sl-SI" sz="1800" dirty="0" smtClean="0"/>
              <a:t> </a:t>
            </a:r>
            <a:r>
              <a:rPr lang="hu-HU" sz="1800" dirty="0" smtClean="0"/>
              <a:t>(e.g</a:t>
            </a:r>
            <a:r>
              <a:rPr lang="hu-HU" sz="1800" dirty="0"/>
              <a:t>. explosion in Baumgarten</a:t>
            </a:r>
            <a:r>
              <a:rPr lang="hu-HU" sz="1800" dirty="0" smtClean="0"/>
              <a:t>)</a:t>
            </a:r>
          </a:p>
          <a:p>
            <a:pPr lvl="1"/>
            <a:endParaRPr lang="hu-HU" dirty="0"/>
          </a:p>
          <a:p>
            <a:pPr marL="0" lvl="1" indent="0">
              <a:buNone/>
            </a:pPr>
            <a:r>
              <a:rPr lang="hu-HU" sz="1800" b="1" dirty="0"/>
              <a:t>Assessment of gas market </a:t>
            </a:r>
            <a:r>
              <a:rPr lang="hu-HU" sz="1800" b="1" dirty="0" smtClean="0"/>
              <a:t>scenarios </a:t>
            </a:r>
            <a:r>
              <a:rPr lang="hu-HU" sz="1800" b="1" dirty="0"/>
              <a:t>for 2021 </a:t>
            </a:r>
            <a:r>
              <a:rPr lang="hu-HU" sz="1700" b="1" dirty="0"/>
              <a:t>(CBA with REKK’s European Gas Market </a:t>
            </a:r>
            <a:r>
              <a:rPr lang="hu-HU" sz="1700" b="1" dirty="0" smtClean="0"/>
              <a:t>model)</a:t>
            </a:r>
          </a:p>
          <a:p>
            <a:pPr marL="0" indent="0">
              <a:buNone/>
            </a:pPr>
            <a:r>
              <a:rPr lang="en-US" sz="1800" dirty="0"/>
              <a:t>The following scenarios were modelled for the year 2021:</a:t>
            </a:r>
          </a:p>
          <a:p>
            <a:pPr lvl="0">
              <a:buFont typeface="+mj-lt"/>
              <a:buAutoNum type="arabicPeriod"/>
            </a:pPr>
            <a:r>
              <a:rPr lang="en-US" sz="1800" dirty="0"/>
              <a:t>Slovenian gas demand </a:t>
            </a:r>
            <a:r>
              <a:rPr lang="en-US" sz="1800" dirty="0" smtClean="0"/>
              <a:t>changes</a:t>
            </a:r>
            <a:r>
              <a:rPr lang="sl-SI" sz="1800" dirty="0" smtClean="0"/>
              <a:t> (</a:t>
            </a:r>
            <a:r>
              <a:rPr lang="en-US" dirty="0" smtClean="0"/>
              <a:t>+/- </a:t>
            </a:r>
            <a:r>
              <a:rPr lang="en-US" dirty="0"/>
              <a:t>10%, +/-20%, +20% with higher seasonal </a:t>
            </a:r>
            <a:r>
              <a:rPr lang="en-US" dirty="0" smtClean="0"/>
              <a:t>swing</a:t>
            </a:r>
            <a:r>
              <a:rPr lang="sl-SI" dirty="0" smtClean="0"/>
              <a:t>)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en-US" sz="1800" dirty="0"/>
              <a:t>Non-availability of the AT-SI interconnector</a:t>
            </a:r>
          </a:p>
          <a:p>
            <a:pPr lvl="0">
              <a:buFont typeface="+mj-lt"/>
              <a:buAutoNum type="arabicPeriod"/>
            </a:pPr>
            <a:r>
              <a:rPr lang="sl-SI" sz="1800" dirty="0" err="1" smtClean="0"/>
              <a:t>Commissioning</a:t>
            </a:r>
            <a:r>
              <a:rPr lang="sl-SI" sz="1800" dirty="0" smtClean="0"/>
              <a:t> </a:t>
            </a:r>
            <a:r>
              <a:rPr lang="sl-SI" sz="1800" dirty="0" err="1" smtClean="0"/>
              <a:t>of</a:t>
            </a:r>
            <a:r>
              <a:rPr lang="sl-SI" sz="1800" dirty="0" smtClean="0"/>
              <a:t> </a:t>
            </a:r>
            <a:r>
              <a:rPr lang="en-US" sz="1800" dirty="0" err="1" smtClean="0"/>
              <a:t>Krk</a:t>
            </a:r>
            <a:r>
              <a:rPr lang="en-US" sz="1800" dirty="0" smtClean="0"/>
              <a:t> </a:t>
            </a:r>
            <a:r>
              <a:rPr lang="en-US" sz="1800" dirty="0"/>
              <a:t>LNG terminal with the </a:t>
            </a:r>
            <a:r>
              <a:rPr lang="en-US" sz="1800" dirty="0" smtClean="0"/>
              <a:t>reverse </a:t>
            </a:r>
            <a:r>
              <a:rPr lang="en-US" sz="1800" dirty="0"/>
              <a:t>flows on the SI-HR </a:t>
            </a:r>
            <a:r>
              <a:rPr lang="sl-SI" sz="1800" dirty="0" smtClean="0"/>
              <a:t>IP</a:t>
            </a:r>
            <a:endParaRPr lang="en-US" sz="1800" dirty="0"/>
          </a:p>
          <a:p>
            <a:pPr lvl="0">
              <a:buFont typeface="+mj-lt"/>
              <a:buAutoNum type="arabicPeriod"/>
            </a:pPr>
            <a:r>
              <a:rPr lang="en-US" sz="1800" dirty="0"/>
              <a:t>Slovenian tariffs increase</a:t>
            </a:r>
          </a:p>
          <a:p>
            <a:pPr lvl="0">
              <a:buFont typeface="+mj-lt"/>
              <a:buAutoNum type="arabicPeriod"/>
            </a:pPr>
            <a:r>
              <a:rPr lang="en-US" sz="1800" dirty="0"/>
              <a:t>SI-HU interconnector (first phase) </a:t>
            </a:r>
            <a:r>
              <a:rPr lang="en-US" sz="1800" dirty="0" smtClean="0"/>
              <a:t>built</a:t>
            </a:r>
            <a:endParaRPr lang="en-US" sz="1800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l-SI" dirty="0" smtClean="0"/>
              <a:t>18 </a:t>
            </a:r>
            <a:r>
              <a:rPr lang="sl-SI" dirty="0" err="1" smtClean="0"/>
              <a:t>May</a:t>
            </a:r>
            <a:r>
              <a:rPr lang="sl-SI" dirty="0" smtClean="0"/>
              <a:t> 2018</a:t>
            </a:r>
            <a:endParaRPr lang="en-US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CDAC752-93B3-8145-B311-ED33DB6D6E1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Market development </a:t>
            </a:r>
            <a:r>
              <a:rPr lang="hu-HU" dirty="0"/>
              <a:t>options for </a:t>
            </a:r>
            <a:r>
              <a:rPr lang="hu-HU" dirty="0" smtClean="0"/>
              <a:t>Slovenia</a:t>
            </a:r>
            <a:endParaRPr lang="sl-SI" dirty="0"/>
          </a:p>
        </p:txBody>
      </p:sp>
      <p:sp>
        <p:nvSpPr>
          <p:cNvPr id="7" name="Ograda besedila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sl-SI" sz="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SELF-ASSESSMENT AND DEVELOPMENT OPTIONS FOR </a:t>
            </a:r>
            <a:br>
              <a:rPr lang="sl-SI" sz="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SLOVENIAN GAS WHOLESALE MARKET</a:t>
            </a:r>
            <a:endParaRPr lang="sl-SI" sz="800" b="0" dirty="0"/>
          </a:p>
        </p:txBody>
      </p:sp>
    </p:spTree>
    <p:extLst>
      <p:ext uri="{BB962C8B-B14F-4D97-AF65-F5344CB8AC3E}">
        <p14:creationId xmlns:p14="http://schemas.microsoft.com/office/powerpoint/2010/main" val="391240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datum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l-SI" dirty="0" smtClean="0"/>
              <a:t>18 </a:t>
            </a:r>
            <a:r>
              <a:rPr lang="sl-SI" dirty="0" err="1" smtClean="0"/>
              <a:t>May</a:t>
            </a:r>
            <a:r>
              <a:rPr lang="sl-SI" dirty="0" smtClean="0"/>
              <a:t> 2018</a:t>
            </a:r>
            <a:endParaRPr lang="en-US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CDAC752-93B3-8145-B311-ED33DB6D6E1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Conclusions</a:t>
            </a:r>
            <a:endParaRPr lang="sl-SI" dirty="0"/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40530" y="846034"/>
            <a:ext cx="8946356" cy="5409487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1800" dirty="0"/>
              <a:t>Slovenia performs poorly if measured by AGTM </a:t>
            </a:r>
            <a:r>
              <a:rPr lang="en-US" sz="1800" dirty="0" smtClean="0"/>
              <a:t>metrics</a:t>
            </a:r>
            <a:r>
              <a:rPr lang="hu-HU" sz="1800" dirty="0" smtClean="0"/>
              <a:t>, </a:t>
            </a:r>
            <a:r>
              <a:rPr lang="en-US" sz="1800" dirty="0" smtClean="0"/>
              <a:t>but</a:t>
            </a:r>
            <a:endParaRPr lang="en-US" sz="1800" dirty="0"/>
          </a:p>
          <a:p>
            <a:pPr lvl="1"/>
            <a:r>
              <a:rPr lang="en-US" sz="1700" dirty="0"/>
              <a:t>The proper functioning of the regional market is acknowledged by the EC</a:t>
            </a:r>
          </a:p>
          <a:p>
            <a:pPr lvl="1"/>
            <a:r>
              <a:rPr lang="en-US" sz="1700" dirty="0"/>
              <a:t>Stakeholders did not raise any serious barrier to trade during the consultation</a:t>
            </a:r>
          </a:p>
          <a:p>
            <a:pPr lvl="1"/>
            <a:r>
              <a:rPr lang="en-US" sz="1700" dirty="0"/>
              <a:t>Several regional infrastructure projects are on the table that may contribute to more diversification and </a:t>
            </a:r>
            <a:r>
              <a:rPr lang="en-US" sz="1700" dirty="0" smtClean="0"/>
              <a:t>competition</a:t>
            </a:r>
            <a:endParaRPr lang="sl-SI" sz="1700" dirty="0" smtClean="0"/>
          </a:p>
          <a:p>
            <a:pPr lvl="1"/>
            <a:endParaRPr lang="sl-SI" sz="1400" dirty="0" smtClean="0"/>
          </a:p>
          <a:p>
            <a:r>
              <a:rPr lang="hu-HU" sz="1800" dirty="0"/>
              <a:t>Strong interconnections with large import capacities and proximity to liquid hubs </a:t>
            </a:r>
            <a:endParaRPr lang="hu-HU" sz="1800" dirty="0" smtClean="0"/>
          </a:p>
          <a:p>
            <a:pPr lvl="1"/>
            <a:r>
              <a:rPr lang="hu-HU" sz="1700" dirty="0"/>
              <a:t>Trading points (CEGH, PSV) within easy reach of market players</a:t>
            </a:r>
          </a:p>
          <a:p>
            <a:pPr lvl="1"/>
            <a:r>
              <a:rPr lang="hu-HU" sz="1700" dirty="0" smtClean="0"/>
              <a:t>Slovenian traders are able to take advantage of the products and services available on these hubs</a:t>
            </a:r>
          </a:p>
          <a:p>
            <a:pPr lvl="1"/>
            <a:r>
              <a:rPr lang="hu-HU" sz="1700" dirty="0" smtClean="0"/>
              <a:t>Price conversion between AT, IT, SI and HU markets in recent years is evident</a:t>
            </a:r>
          </a:p>
          <a:p>
            <a:pPr lvl="1"/>
            <a:r>
              <a:rPr lang="hu-HU" sz="1700" dirty="0" smtClean="0"/>
              <a:t>Spot trading activities are increasing</a:t>
            </a:r>
          </a:p>
          <a:p>
            <a:pPr marL="457200" lvl="1" indent="0">
              <a:buNone/>
            </a:pPr>
            <a:endParaRPr lang="hu-HU" dirty="0" smtClean="0"/>
          </a:p>
          <a:p>
            <a:pPr marL="342900" lvl="1" indent="-342900">
              <a:buFont typeface="Arial"/>
              <a:buChar char="•"/>
            </a:pPr>
            <a:r>
              <a:rPr lang="hu-HU" sz="1800" dirty="0"/>
              <a:t>A</a:t>
            </a:r>
            <a:r>
              <a:rPr lang="en-US" sz="1800" dirty="0" err="1"/>
              <a:t>ll</a:t>
            </a:r>
            <a:r>
              <a:rPr lang="en-US" sz="1800" dirty="0"/>
              <a:t> market integration options are linked to many open issues and related risks and require extensive TSOs</a:t>
            </a:r>
            <a:r>
              <a:rPr lang="sl-SI" sz="1800" dirty="0"/>
              <a:t> </a:t>
            </a:r>
            <a:r>
              <a:rPr lang="sl-SI" sz="1800" dirty="0" err="1"/>
              <a:t>and</a:t>
            </a:r>
            <a:r>
              <a:rPr lang="en-US" sz="1800" dirty="0"/>
              <a:t> NRAs </a:t>
            </a:r>
            <a:r>
              <a:rPr lang="sl-SI" sz="1800" dirty="0" err="1" smtClean="0"/>
              <a:t>cooperation</a:t>
            </a:r>
            <a:r>
              <a:rPr lang="sl-SI" sz="1800" dirty="0" smtClean="0"/>
              <a:t> </a:t>
            </a:r>
            <a:r>
              <a:rPr lang="sl-SI" sz="1800" dirty="0" err="1" smtClean="0"/>
              <a:t>and</a:t>
            </a:r>
            <a:r>
              <a:rPr lang="sl-SI" sz="1800" dirty="0" smtClean="0"/>
              <a:t> </a:t>
            </a:r>
            <a:r>
              <a:rPr lang="sl-SI" sz="1800" dirty="0" err="1" smtClean="0"/>
              <a:t>harmonisation</a:t>
            </a:r>
            <a:r>
              <a:rPr lang="sl-SI" sz="1800" dirty="0" smtClean="0"/>
              <a:t> </a:t>
            </a:r>
            <a:r>
              <a:rPr lang="en-US" sz="1800" dirty="0" smtClean="0"/>
              <a:t>efforts</a:t>
            </a:r>
            <a:r>
              <a:rPr lang="sl-SI" sz="1800" dirty="0" smtClean="0"/>
              <a:t> </a:t>
            </a:r>
            <a:r>
              <a:rPr lang="sl-SI" sz="1800" dirty="0"/>
              <a:t>(</a:t>
            </a:r>
            <a:r>
              <a:rPr lang="sl-SI" sz="1800" dirty="0" err="1" smtClean="0"/>
              <a:t>resources</a:t>
            </a:r>
            <a:r>
              <a:rPr lang="sl-SI" sz="1800" dirty="0" smtClean="0"/>
              <a:t>!?)</a:t>
            </a:r>
          </a:p>
          <a:p>
            <a:pPr marL="0" lvl="1" indent="0">
              <a:buNone/>
            </a:pPr>
            <a:r>
              <a:rPr lang="sl-SI" sz="1800" dirty="0" smtClean="0"/>
              <a:t> </a:t>
            </a:r>
            <a:endParaRPr lang="en-US" sz="1400" dirty="0"/>
          </a:p>
          <a:p>
            <a:r>
              <a:rPr lang="sl-SI" sz="1800" b="1" dirty="0" smtClean="0"/>
              <a:t>At </a:t>
            </a:r>
            <a:r>
              <a:rPr lang="sl-SI" sz="1800" b="1" dirty="0" err="1" smtClean="0"/>
              <a:t>least</a:t>
            </a:r>
            <a:r>
              <a:rPr lang="sl-SI" sz="1800" b="1" dirty="0" smtClean="0"/>
              <a:t> i</a:t>
            </a:r>
            <a:r>
              <a:rPr lang="en-US" sz="1800" b="1" dirty="0" smtClean="0"/>
              <a:t>n </a:t>
            </a:r>
            <a:r>
              <a:rPr lang="en-US" sz="1800" b="1" dirty="0"/>
              <a:t>the short </a:t>
            </a:r>
            <a:r>
              <a:rPr lang="en-US" sz="1800" b="1" dirty="0" smtClean="0"/>
              <a:t>term</a:t>
            </a:r>
            <a:r>
              <a:rPr lang="en-US" sz="1800" b="1" dirty="0"/>
              <a:t>, </a:t>
            </a:r>
            <a:r>
              <a:rPr lang="sl-SI" sz="1800" b="1" dirty="0" err="1" smtClean="0"/>
              <a:t>Slovenia</a:t>
            </a:r>
            <a:r>
              <a:rPr lang="sl-SI" sz="1800" b="1" dirty="0" smtClean="0"/>
              <a:t> </a:t>
            </a:r>
            <a:r>
              <a:rPr lang="sl-SI" sz="1800" b="1" dirty="0" err="1" smtClean="0"/>
              <a:t>should</a:t>
            </a:r>
            <a:r>
              <a:rPr lang="sl-SI" sz="1800" b="1" dirty="0" smtClean="0"/>
              <a:t> not </a:t>
            </a:r>
            <a:r>
              <a:rPr lang="sl-SI" sz="1800" b="1" dirty="0" err="1" smtClean="0"/>
              <a:t>pursue</a:t>
            </a:r>
            <a:r>
              <a:rPr lang="sl-SI" sz="1800" b="1" dirty="0" smtClean="0"/>
              <a:t> </a:t>
            </a:r>
            <a:r>
              <a:rPr lang="en-US" sz="1800" b="1" dirty="0" smtClean="0"/>
              <a:t>any </a:t>
            </a:r>
            <a:r>
              <a:rPr lang="sl-SI" sz="1800" b="1" dirty="0" smtClean="0"/>
              <a:t>formal </a:t>
            </a:r>
            <a:r>
              <a:rPr lang="en-US" sz="1800" b="1" dirty="0" smtClean="0"/>
              <a:t>market integration</a:t>
            </a:r>
            <a:endParaRPr lang="sl-SI" sz="1800" b="1" dirty="0" smtClean="0"/>
          </a:p>
          <a:p>
            <a:r>
              <a:rPr lang="en-US" sz="1800" b="1" dirty="0"/>
              <a:t>Priority should be given to the proper implementation of the N</a:t>
            </a:r>
            <a:r>
              <a:rPr lang="sl-SI" sz="1800" b="1" dirty="0"/>
              <a:t>C</a:t>
            </a:r>
          </a:p>
          <a:p>
            <a:endParaRPr lang="en-US" sz="1800" b="1" dirty="0"/>
          </a:p>
        </p:txBody>
      </p:sp>
      <p:sp>
        <p:nvSpPr>
          <p:cNvPr id="8" name="Ograda besedila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sl-SI" sz="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SELF-ASSESSMENT AND DEVELOPMENT OPTIONS FOR </a:t>
            </a:r>
            <a:br>
              <a:rPr lang="sl-SI" sz="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SLOVENIAN GAS WHOLESALE MARKET</a:t>
            </a:r>
            <a:endParaRPr lang="sl-SI" sz="800" b="0" dirty="0"/>
          </a:p>
        </p:txBody>
      </p:sp>
    </p:spTree>
    <p:extLst>
      <p:ext uri="{BB962C8B-B14F-4D97-AF65-F5344CB8AC3E}">
        <p14:creationId xmlns:p14="http://schemas.microsoft.com/office/powerpoint/2010/main" val="57330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 smtClean="0"/>
              <a:t>vinko.nedelko@agen-rs.si</a:t>
            </a:r>
            <a:endParaRPr lang="en-US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1628775" y="2867025"/>
            <a:ext cx="555307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1"/>
                </a:solidFill>
              </a:rPr>
              <a:t>Thank you for your attention!</a:t>
            </a:r>
            <a:endParaRPr lang="en-GB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55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gencija za energij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68973875537543819112427E463607" ma:contentTypeVersion="20" ma:contentTypeDescription="Create a new document." ma:contentTypeScope="" ma:versionID="d80016635259354a3eaf806eb4d09c5e">
  <xsd:schema xmlns:xsd="http://www.w3.org/2001/XMLSchema" xmlns:xs="http://www.w3.org/2001/XMLSchema" xmlns:p="http://schemas.microsoft.com/office/2006/metadata/properties" xmlns:ns2="985daa2e-53d8-4475-82b8-9c7d25324e34" xmlns:ns3="959629f6-9180-4649-86c0-30df3e78ac81" targetNamespace="http://schemas.microsoft.com/office/2006/metadata/properties" ma:root="true" ma:fieldsID="4092f31a6356d37cdc8a95c017d03a1e" ns2:_="" ns3:_="">
    <xsd:import namespace="985daa2e-53d8-4475-82b8-9c7d25324e34"/>
    <xsd:import namespace="959629f6-9180-4649-86c0-30df3e78ac8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  <xsd:element ref="ns3:AcerDocumentNam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9629f6-9180-4649-86c0-30df3e78ac81" elementFormDefault="qualified">
    <xsd:import namespace="http://schemas.microsoft.com/office/2006/documentManagement/types"/>
    <xsd:import namespace="http://schemas.microsoft.com/office/infopath/2007/PartnerControls"/>
    <xsd:element name="AcerDocumentName" ma:index="12" nillable="true" ma:displayName="Document name" ma:hidden="true" ma:internalName="AcerDocument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erDocumentName xmlns="959629f6-9180-4649-86c0-30df3e78ac81">Self assessment_AE_GRI LJ 20180518 (002).pptx</AcerDocumentName>
    <ACER_Abstract xmlns="985daa2e-53d8-4475-82b8-9c7d25324e34" xsi:nil="true"/>
    <_dlc_DocId xmlns="985daa2e-53d8-4475-82b8-9c7d25324e34">ACER-2018-79130</_dlc_DocId>
    <_dlc_DocIdUrl xmlns="985daa2e-53d8-4475-82b8-9c7d25324e34">
      <Url>https://extranet.acer.europa.eu/Events/24th-Stakeholder-Group-Meeting/_layouts/15/DocIdRedir.aspx?ID=ACER-2018-79130</Url>
      <Description>ACER-2018-79130</Description>
    </_dlc_DocIdUrl>
  </documentManagement>
</p:properties>
</file>

<file path=customXml/itemProps1.xml><?xml version="1.0" encoding="utf-8"?>
<ds:datastoreItem xmlns:ds="http://schemas.openxmlformats.org/officeDocument/2006/customXml" ds:itemID="{86346A91-45E6-4BC4-9E19-0A60EB10098D}"/>
</file>

<file path=customXml/itemProps2.xml><?xml version="1.0" encoding="utf-8"?>
<ds:datastoreItem xmlns:ds="http://schemas.openxmlformats.org/officeDocument/2006/customXml" ds:itemID="{A89D71EE-118B-46EE-8C2D-40D9BEA0D8C6}"/>
</file>

<file path=customXml/itemProps3.xml><?xml version="1.0" encoding="utf-8"?>
<ds:datastoreItem xmlns:ds="http://schemas.openxmlformats.org/officeDocument/2006/customXml" ds:itemID="{271DA5FD-82A5-45F3-9622-003535BF3C31}"/>
</file>

<file path=customXml/itemProps4.xml><?xml version="1.0" encoding="utf-8"?>
<ds:datastoreItem xmlns:ds="http://schemas.openxmlformats.org/officeDocument/2006/customXml" ds:itemID="{5E51F651-D713-4AAA-AF4D-ABF931A040FA}"/>
</file>

<file path=docProps/app.xml><?xml version="1.0" encoding="utf-8"?>
<Properties xmlns="http://schemas.openxmlformats.org/officeDocument/2006/extended-properties" xmlns:vt="http://schemas.openxmlformats.org/officeDocument/2006/docPropsVTypes">
  <Template>PPT-predlogaAGEN</Template>
  <TotalTime>2911</TotalTime>
  <Words>734</Words>
  <Application>Microsoft Office PowerPoint</Application>
  <PresentationFormat>On-screen Show (4:3)</PresentationFormat>
  <Paragraphs>100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Agencija za energijo</vt:lpstr>
      <vt:lpstr>SELF-ASSESSMENT AND DEVELOPMENT OPTIONS FOR  THE SLOVENIAN GAS WHOLESALE MARKET</vt:lpstr>
      <vt:lpstr>Content of the Slovenian self assessment</vt:lpstr>
      <vt:lpstr>Overview of Slovenian gas market</vt:lpstr>
      <vt:lpstr>Expected development of regional wholesale markets</vt:lpstr>
      <vt:lpstr>Market development options for Slovenia</vt:lpstr>
      <vt:lpstr>Conclusions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</dc:title>
  <dc:creator>Vinko Nedelko</dc:creator>
  <cp:lastModifiedBy>Zivile JASELSKYTE (ACER)</cp:lastModifiedBy>
  <cp:revision>131</cp:revision>
  <cp:lastPrinted>2018-05-18T06:05:33Z</cp:lastPrinted>
  <dcterms:created xsi:type="dcterms:W3CDTF">2016-10-24T09:12:40Z</dcterms:created>
  <dcterms:modified xsi:type="dcterms:W3CDTF">2018-05-18T06:05:39Z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0x0101000168973875537543819112427E463607</vt:lpwstr>
  </property>
  <property fmtid="{D5CDD505-2E9C-101B-9397-08002B2CF9AE}" pid="3" name="_dlc_DocIdItemGuid">
    <vt:lpwstr>39f681cf-7bd0-4575-af06-438a70a2df3b</vt:lpwstr>
  </property>
</Properties>
</file>