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Override3.xml" ContentType="application/vnd.openxmlformats-officedocument.themeOverr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70" r:id="rId4"/>
    <p:sldId id="273" r:id="rId5"/>
    <p:sldId id="260" r:id="rId6"/>
    <p:sldId id="278" r:id="rId7"/>
    <p:sldId id="279" r:id="rId8"/>
    <p:sldId id="280" r:id="rId9"/>
    <p:sldId id="276" r:id="rId10"/>
    <p:sldId id="258" r:id="rId11"/>
  </p:sldIdLst>
  <p:sldSz cx="9144000" cy="6858000" type="screen4x3"/>
  <p:notesSz cx="6669088" cy="9926638"/>
  <p:defaultTextStyle>
    <a:defPPr>
      <a:defRPr lang="sl-SI"/>
    </a:defPPr>
    <a:lvl1pPr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5598D8"/>
    <a:srgbClr val="DF273E"/>
    <a:srgbClr val="8DB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42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430306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fld id="{DEECE6D5-47E8-454A-96E9-66F972156A87}" type="slidenum">
              <a:rPr lang="sl-SI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2" y="4715153"/>
            <a:ext cx="4890665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430306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fld id="{4EDEB62D-5CEE-4B62-BB78-B6A1C929C25A}" type="slidenum">
              <a:rPr lang="sl-SI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362200"/>
            <a:ext cx="7391400" cy="2881313"/>
          </a:xfrm>
        </p:spPr>
        <p:txBody>
          <a:bodyPr/>
          <a:lstStyle>
            <a:lvl1pPr>
              <a:defRPr b="0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248275"/>
            <a:ext cx="7315200" cy="665163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13. 9. 2012</a:t>
            </a: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9CD4D3-8ACC-4FBF-8BB3-B56BB954D46B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Transparency in Gas Markets</a:t>
            </a:r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75450" y="0"/>
            <a:ext cx="2117725" cy="62484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22275" y="0"/>
            <a:ext cx="6200775" cy="62484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13. 9. 2012</a:t>
            </a: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3BB722-206D-4B4D-8E4D-91E5E501892A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Transparency in Gas Markets</a:t>
            </a:r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13. 9. 2012</a:t>
            </a: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04138B-D462-415B-A12A-715826FA7AFE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 smtClean="0"/>
              <a:t>Transparency in Gas Markets</a:t>
            </a:r>
            <a:endParaRPr lang="sl-S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13. 9. 2012</a:t>
            </a: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D1E4A8-16A3-43E6-A5CC-EB86B288C09D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Transparency in Gas Markets</a:t>
            </a:r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22275" y="954088"/>
            <a:ext cx="4159250" cy="529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733925" y="954088"/>
            <a:ext cx="4159250" cy="529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13. 9. 2012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B4BF9D-E3F7-4BA8-A2C4-DC9A892E2F3E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Transparency in Gas Markets</a:t>
            </a:r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13. 9. 2012</a:t>
            </a:r>
            <a:endParaRPr lang="sl-SI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F6ABF0-D030-47BE-A7C0-E8930A371DCE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Ograda no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Transparency in Gas Markets</a:t>
            </a:r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13. 9. 2012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E4A096-32EF-4BB7-9D76-3DEC09FF453A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Transparency in Gas Markets</a:t>
            </a:r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13. 9. 2012</a:t>
            </a:r>
            <a:endParaRPr lang="sl-SI"/>
          </a:p>
        </p:txBody>
      </p:sp>
      <p:sp>
        <p:nvSpPr>
          <p:cNvPr id="3" name="Ograd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1A632A-A9CD-4B8B-B7BD-31C5D8910D9D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Transparency in Gas Markets</a:t>
            </a:r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13. 9. 2012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646AF9-16AC-44FF-ACDC-F5A76D0AF08A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Transparency in Gas Markets</a:t>
            </a:r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13. 9. 2012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C6E650-2784-46A7-8C81-D6EEB082D8B7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Transparency in Gas Markets</a:t>
            </a:r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4625" y="0"/>
            <a:ext cx="74374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Naslov poglavja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954088"/>
            <a:ext cx="8470900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spect="1" noChangeArrowheads="1"/>
          </p:cNvSpPr>
          <p:nvPr>
            <p:ph type="dt" sz="half" idx="2"/>
          </p:nvPr>
        </p:nvSpPr>
        <p:spPr bwMode="auto">
          <a:xfrm>
            <a:off x="1295400" y="6477000"/>
            <a:ext cx="1022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000" b="1"/>
            </a:lvl1pPr>
          </a:lstStyle>
          <a:p>
            <a:r>
              <a:rPr lang="sl-SI" smtClean="0"/>
              <a:t>13. 9. 2012</a:t>
            </a: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000" b="1">
                <a:solidFill>
                  <a:schemeClr val="bg1"/>
                </a:solidFill>
              </a:defRPr>
            </a:lvl1pPr>
          </a:lstStyle>
          <a:p>
            <a:fld id="{CB446046-9546-423B-9EC8-2482F01E9C5C}" type="slidenum">
              <a:rPr lang="sl-SI"/>
              <a:pPr/>
              <a:t>‹#›</a:t>
            </a:fld>
            <a:endParaRPr lang="sl-SI"/>
          </a:p>
        </p:txBody>
      </p:sp>
      <p:sp>
        <p:nvSpPr>
          <p:cNvPr id="1035" name="Rectangle 11"/>
          <p:cNvSpPr>
            <a:spLocks noGrp="1" noChangeAspect="1" noChangeArrowheads="1"/>
          </p:cNvSpPr>
          <p:nvPr>
            <p:ph type="ftr" sz="quarter" idx="3"/>
          </p:nvPr>
        </p:nvSpPr>
        <p:spPr bwMode="auto">
          <a:xfrm>
            <a:off x="2324100" y="6477000"/>
            <a:ext cx="5194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r>
              <a:rPr lang="sl-SI" smtClean="0"/>
              <a:t>Transparency in Gas Markets</a:t>
            </a:r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2517775"/>
            <a:ext cx="7315200" cy="27257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400" dirty="0" smtClean="0"/>
              <a:t>Transparency requirements in accordance with</a:t>
            </a:r>
            <a:r>
              <a:rPr lang="sl-SI" sz="3400" dirty="0" smtClean="0"/>
              <a:t> </a:t>
            </a:r>
            <a:r>
              <a:rPr lang="sl-SI" sz="3400" dirty="0" err="1" smtClean="0"/>
              <a:t>the</a:t>
            </a:r>
            <a:r>
              <a:rPr lang="en-US" sz="3400" dirty="0" smtClean="0"/>
              <a:t> provisions of Regulation 715</a:t>
            </a:r>
            <a:endParaRPr lang="en-US" sz="3400" dirty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600200" y="1847850"/>
            <a:ext cx="72390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0" rIns="0" bIns="0" anchor="ctr"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sl-SI" b="1" dirty="0" smtClean="0">
                <a:solidFill>
                  <a:schemeClr val="bg1"/>
                </a:solidFill>
              </a:rPr>
              <a:t>M.Sc. Aleš Osrajnik</a:t>
            </a:r>
            <a:endParaRPr lang="sl-SI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sl-SI" b="1" dirty="0">
              <a:solidFill>
                <a:schemeClr val="bg1"/>
              </a:solidFill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600200" y="5994400"/>
            <a:ext cx="72390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0" rIns="0" bIns="0" anchor="ctr"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sl-SI" dirty="0" smtClean="0"/>
              <a:t>Ljubljana, 13 September, 2012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75656" y="5373216"/>
            <a:ext cx="7436651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400" b="1" dirty="0" smtClean="0"/>
              <a:t>ACER Workshop on Transparency in Gas Markets</a:t>
            </a:r>
            <a:endParaRPr lang="sl-SI" sz="1400" dirty="0" smtClean="0"/>
          </a:p>
          <a:p>
            <a:pPr algn="l"/>
            <a:r>
              <a:rPr lang="en-GB" sz="1400" b="1" dirty="0" smtClean="0"/>
              <a:t>Compliance with transparency requirements from Regulation 715/2009</a:t>
            </a:r>
            <a:endParaRPr lang="sl-SI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E4A096-32EF-4BB7-9D76-3DEC09FF453A}" type="slidenum">
              <a:rPr lang="sl-SI" smtClean="0"/>
              <a:pPr/>
              <a:t>10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2771800" y="2780928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Thank you for</a:t>
            </a:r>
            <a:r>
              <a:rPr lang="sl-SI" sz="4000" dirty="0" smtClean="0"/>
              <a:t> </a:t>
            </a:r>
            <a:r>
              <a:rPr lang="en-US" sz="4000" dirty="0" smtClean="0"/>
              <a:t>your attention</a:t>
            </a:r>
            <a:r>
              <a:rPr lang="sl-SI" sz="4000" dirty="0" smtClean="0"/>
              <a:t>!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13. 9. 2012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37FC8C-BB9D-4DBA-9029-D9589D6C0F2C}" type="slidenum">
              <a:rPr lang="sl-SI"/>
              <a:pPr/>
              <a:t>2</a:t>
            </a:fld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Transparency in Gas Markets</a:t>
            </a:r>
            <a:endParaRPr lang="sl-SI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Tx/>
              <a:buChar char="•"/>
            </a:pPr>
            <a:r>
              <a:rPr lang="en-US" dirty="0" smtClean="0"/>
              <a:t>Introduction</a:t>
            </a:r>
          </a:p>
          <a:p>
            <a:pPr>
              <a:lnSpc>
                <a:spcPct val="200000"/>
              </a:lnSpc>
              <a:buFontTx/>
              <a:buChar char="•"/>
            </a:pPr>
            <a:r>
              <a:rPr lang="en-US" dirty="0" smtClean="0"/>
              <a:t>History</a:t>
            </a:r>
          </a:p>
          <a:p>
            <a:pPr>
              <a:lnSpc>
                <a:spcPct val="200000"/>
              </a:lnSpc>
              <a:buFontTx/>
              <a:buChar char="•"/>
            </a:pPr>
            <a:r>
              <a:rPr lang="en-US" dirty="0" smtClean="0"/>
              <a:t>Implementation of the requirements of Annex 1</a:t>
            </a:r>
          </a:p>
          <a:p>
            <a:pPr>
              <a:lnSpc>
                <a:spcPct val="200000"/>
              </a:lnSpc>
              <a:buFontTx/>
              <a:buChar char="•"/>
            </a:pPr>
            <a:r>
              <a:rPr lang="en-US" dirty="0" smtClean="0"/>
              <a:t>Challenges which we are facing</a:t>
            </a:r>
          </a:p>
          <a:p>
            <a:pPr>
              <a:lnSpc>
                <a:spcPct val="200000"/>
              </a:lnSpc>
              <a:buFontTx/>
              <a:buChar char="•"/>
            </a:pPr>
            <a:r>
              <a:rPr lang="en-US" dirty="0" smtClean="0"/>
              <a:t>Proposals for next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13. 9. 2012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37FC8C-BB9D-4DBA-9029-D9589D6C0F2C}" type="slidenum">
              <a:rPr lang="sl-SI"/>
              <a:pPr/>
              <a:t>3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l-SI" smtClean="0"/>
              <a:t>Transparency in Gas Markets</a:t>
            </a:r>
            <a:endParaRPr lang="sl-SI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470900" cy="3843064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Regulation (EC) No 1775/2005 on conditions for </a:t>
            </a:r>
            <a:r>
              <a:rPr lang="sl-SI" dirty="0" smtClean="0"/>
              <a:t>A</a:t>
            </a:r>
            <a:r>
              <a:rPr lang="en-US" dirty="0" err="1" smtClean="0"/>
              <a:t>ccess</a:t>
            </a:r>
            <a:r>
              <a:rPr lang="en-US" dirty="0" smtClean="0"/>
              <a:t> to the </a:t>
            </a:r>
            <a:r>
              <a:rPr lang="sl-SI" dirty="0" smtClean="0"/>
              <a:t>N</a:t>
            </a:r>
            <a:r>
              <a:rPr lang="en-US" dirty="0" err="1" smtClean="0"/>
              <a:t>atural</a:t>
            </a:r>
            <a:r>
              <a:rPr lang="en-US" dirty="0" smtClean="0"/>
              <a:t> </a:t>
            </a:r>
            <a:r>
              <a:rPr lang="sl-SI" dirty="0" smtClean="0"/>
              <a:t>G</a:t>
            </a:r>
            <a:r>
              <a:rPr lang="en-US" dirty="0" smtClean="0"/>
              <a:t>as transmission networks</a:t>
            </a:r>
          </a:p>
          <a:p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Regional approach to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en-US" dirty="0" smtClean="0"/>
              <a:t> implementation of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en-US" dirty="0" smtClean="0"/>
              <a:t> provisions</a:t>
            </a:r>
          </a:p>
          <a:p>
            <a:pPr lvl="1">
              <a:buFontTx/>
              <a:buChar char="•"/>
            </a:pPr>
            <a:r>
              <a:rPr lang="en-US" dirty="0" smtClean="0"/>
              <a:t>Questionnaire</a:t>
            </a:r>
          </a:p>
          <a:p>
            <a:pPr lvl="1">
              <a:buFontTx/>
              <a:buChar char="•"/>
            </a:pPr>
            <a:r>
              <a:rPr lang="en-US" dirty="0" smtClean="0"/>
              <a:t>Assessment of the situation</a:t>
            </a:r>
          </a:p>
          <a:p>
            <a:pPr lvl="1">
              <a:buFontTx/>
              <a:buChar char="•"/>
            </a:pPr>
            <a:r>
              <a:rPr lang="en-US" dirty="0" smtClean="0"/>
              <a:t>Further implementation with the </a:t>
            </a:r>
            <a:r>
              <a:rPr lang="sl-SI" dirty="0" err="1" smtClean="0"/>
              <a:t>support</a:t>
            </a:r>
            <a:r>
              <a:rPr lang="en-US" dirty="0" smtClean="0"/>
              <a:t> of benchmarking</a:t>
            </a:r>
          </a:p>
          <a:p>
            <a:pPr lvl="1">
              <a:buFontTx/>
              <a:buChar char="•"/>
            </a:pPr>
            <a:r>
              <a:rPr lang="en-US" dirty="0" smtClean="0"/>
              <a:t>Closing up</a:t>
            </a:r>
            <a:endParaRPr lang="en-US" sz="1600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National responsibility for maintenance and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13. 9. 2012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37FC8C-BB9D-4DBA-9029-D9589D6C0F2C}" type="slidenum">
              <a:rPr lang="sl-SI"/>
              <a:pPr/>
              <a:t>4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l-SI" smtClean="0"/>
              <a:t>Transparency in Gas Markets</a:t>
            </a:r>
            <a:endParaRPr lang="sl-SI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95536" y="980728"/>
            <a:ext cx="84709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r>
              <a:rPr lang="sl-SI" kern="0" dirty="0" err="1" smtClean="0">
                <a:latin typeface="+mn-lt"/>
              </a:rPr>
              <a:t>Updating</a:t>
            </a:r>
            <a:r>
              <a:rPr lang="en-US" kern="0" dirty="0" smtClean="0">
                <a:latin typeface="+mn-lt"/>
              </a:rPr>
              <a:t> of the Questionnaire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Getting the answers (and demonstrations) from the system operator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r>
              <a:rPr lang="sl-SI" kern="0" dirty="0" smtClean="0">
                <a:latin typeface="+mn-lt"/>
              </a:rPr>
              <a:t>At </a:t>
            </a:r>
            <a:r>
              <a:rPr lang="sl-SI" kern="0" dirty="0" err="1" smtClean="0">
                <a:latin typeface="+mn-lt"/>
              </a:rPr>
              <a:t>the</a:t>
            </a:r>
            <a:r>
              <a:rPr lang="sl-SI" kern="0" dirty="0" smtClean="0">
                <a:latin typeface="+mn-lt"/>
              </a:rPr>
              <a:t> same time </a:t>
            </a:r>
            <a:r>
              <a:rPr lang="sl-SI" kern="0" dirty="0" err="1" smtClean="0">
                <a:latin typeface="+mn-lt"/>
              </a:rPr>
              <a:t>the</a:t>
            </a:r>
            <a:r>
              <a:rPr lang="sl-SI" kern="0" dirty="0" smtClean="0">
                <a:latin typeface="+mn-lt"/>
              </a:rPr>
              <a:t> regulator </a:t>
            </a:r>
            <a:r>
              <a:rPr lang="sl-SI" kern="0" dirty="0" err="1" smtClean="0">
                <a:latin typeface="+mn-lt"/>
              </a:rPr>
              <a:t>completes</a:t>
            </a:r>
            <a:r>
              <a:rPr lang="sl-SI" kern="0" dirty="0" smtClean="0">
                <a:latin typeface="+mn-lt"/>
              </a:rPr>
              <a:t> </a:t>
            </a:r>
            <a:r>
              <a:rPr lang="sl-SI" kern="0" dirty="0" err="1" smtClean="0">
                <a:latin typeface="+mn-lt"/>
              </a:rPr>
              <a:t>the</a:t>
            </a:r>
            <a:r>
              <a:rPr lang="sl-SI" kern="0" dirty="0" smtClean="0">
                <a:latin typeface="+mn-lt"/>
              </a:rPr>
              <a:t> </a:t>
            </a:r>
            <a:r>
              <a:rPr lang="sl-SI" kern="0" dirty="0" err="1" smtClean="0">
                <a:latin typeface="+mn-lt"/>
              </a:rPr>
              <a:t>questionnaire</a:t>
            </a:r>
            <a:r>
              <a:rPr lang="sl-SI" kern="0" dirty="0" smtClean="0">
                <a:latin typeface="+mn-lt"/>
              </a:rPr>
              <a:t> as </a:t>
            </a:r>
            <a:r>
              <a:rPr lang="sl-SI" kern="0" dirty="0" err="1" smtClean="0">
                <a:latin typeface="+mn-lt"/>
              </a:rPr>
              <a:t>well</a:t>
            </a:r>
            <a:endParaRPr lang="en-US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Joint meeting with the system operator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End of the process of implementation……but not the end of the </a:t>
            </a:r>
            <a:r>
              <a:rPr lang="en-US" kern="0" dirty="0" err="1" smtClean="0">
                <a:latin typeface="+mn-lt"/>
              </a:rPr>
              <a:t>proces</a:t>
            </a:r>
            <a:r>
              <a:rPr lang="en-US" kern="0" dirty="0" smtClean="0">
                <a:latin typeface="+mn-lt"/>
              </a:rPr>
              <a:t> of development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endParaRPr lang="en-US" sz="1600" kern="0" dirty="0">
              <a:latin typeface="+mn-lt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25" y="0"/>
            <a:ext cx="7437438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Implementation of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en-US" dirty="0" smtClean="0"/>
              <a:t>requirements of Annex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13. 9. 2012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37FC8C-BB9D-4DBA-9029-D9589D6C0F2C}" type="slidenum">
              <a:rPr lang="sl-SI"/>
              <a:pPr/>
              <a:t>5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l-SI" smtClean="0"/>
              <a:t>Transparency in Gas Markets</a:t>
            </a:r>
            <a:endParaRPr lang="sl-SI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mtClean="0"/>
              <a:t>Challenges with which we are facing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95536" y="980728"/>
            <a:ext cx="84709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User-friendly manner – what is enough friendly?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Parallel process of evaluation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Look up for possible complaints of market participants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Development of </a:t>
            </a:r>
            <a:r>
              <a:rPr lang="en-US" dirty="0" err="1" smtClean="0"/>
              <a:t>standars</a:t>
            </a:r>
            <a:r>
              <a:rPr lang="en-US" dirty="0" smtClean="0"/>
              <a:t> of user</a:t>
            </a:r>
            <a:r>
              <a:rPr lang="sl-SI" dirty="0" smtClean="0"/>
              <a:t>-</a:t>
            </a:r>
            <a:r>
              <a:rPr lang="en-US" dirty="0" smtClean="0"/>
              <a:t>friendliness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Market opinion research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defRPr/>
            </a:pPr>
            <a:endParaRPr lang="en-US" dirty="0" smtClean="0"/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endParaRPr lang="en-US" dirty="0" smtClean="0"/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endParaRPr lang="en-US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endParaRPr lang="en-US" sz="16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Challenges which we are facing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13. 9. 2012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37FC8C-BB9D-4DBA-9029-D9589D6C0F2C}" type="slidenum">
              <a:rPr lang="sl-SI"/>
              <a:pPr/>
              <a:t>6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l-SI" smtClean="0"/>
              <a:t>Transparency in Gas Markets</a:t>
            </a:r>
            <a:endParaRPr lang="sl-SI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9552" y="1124744"/>
            <a:ext cx="84709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In downloadable format that allows for quantitative analyses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S</a:t>
            </a:r>
            <a:r>
              <a:rPr lang="sl-SI" dirty="0" smtClean="0"/>
              <a:t>e</a:t>
            </a:r>
            <a:r>
              <a:rPr lang="en-US" dirty="0" err="1" smtClean="0"/>
              <a:t>veral</a:t>
            </a:r>
            <a:r>
              <a:rPr lang="en-US" dirty="0" smtClean="0"/>
              <a:t> possibilities (xml, </a:t>
            </a:r>
            <a:r>
              <a:rPr lang="en-US" dirty="0" err="1" smtClean="0"/>
              <a:t>csv</a:t>
            </a:r>
            <a:r>
              <a:rPr lang="en-US" dirty="0" smtClean="0"/>
              <a:t>…)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What </a:t>
            </a:r>
            <a:r>
              <a:rPr lang="sl-SI" dirty="0" smtClean="0"/>
              <a:t>do </a:t>
            </a:r>
            <a:r>
              <a:rPr lang="en-US" dirty="0" smtClean="0"/>
              <a:t>we want to achieve?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Need for more exact provision regarding format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endParaRPr lang="en-US" dirty="0" smtClean="0"/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defRPr/>
            </a:pPr>
            <a:endParaRPr lang="en-US" dirty="0" smtClean="0"/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endParaRPr lang="en-US" dirty="0" smtClean="0"/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endParaRPr lang="en-US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endParaRPr lang="en-US" sz="1600" kern="0" dirty="0"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Challenges which we are facing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13. 9. 2012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37FC8C-BB9D-4DBA-9029-D9589D6C0F2C}" type="slidenum">
              <a:rPr lang="sl-SI"/>
              <a:pPr/>
              <a:t>7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l-SI" smtClean="0"/>
              <a:t>Transparency in Gas Markets</a:t>
            </a:r>
            <a:endParaRPr lang="sl-SI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9552" y="1124744"/>
            <a:ext cx="84709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Transmission system operators shall publish a detailed and comprehensive description of the methodology and process, including information on the parameters employed and the key assumptions used to calculate the technical capacity</a:t>
            </a:r>
          </a:p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Why?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Comprehensive</a:t>
            </a:r>
            <a:r>
              <a:rPr lang="sl-SI" dirty="0" smtClean="0"/>
              <a:t>,</a:t>
            </a:r>
            <a:r>
              <a:rPr lang="en-US" dirty="0" smtClean="0"/>
              <a:t> but no need for complete description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Who has to be interested in this methodology that it should be publically available?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defRPr/>
            </a:pPr>
            <a:endParaRPr lang="en-US" dirty="0" smtClean="0"/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endParaRPr lang="en-US" dirty="0" smtClean="0"/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endParaRPr lang="en-US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endParaRPr lang="en-US" sz="1600" kern="0" dirty="0"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Challenges which we are facing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13. 9. 2012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37FC8C-BB9D-4DBA-9029-D9589D6C0F2C}" type="slidenum">
              <a:rPr lang="sl-SI"/>
              <a:pPr/>
              <a:t>8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l-SI" smtClean="0"/>
              <a:t>Transparency in Gas Markets</a:t>
            </a:r>
            <a:endParaRPr lang="sl-SI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9552" y="1124744"/>
            <a:ext cx="84709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Transmission system operators shall publish harmonized conditions under which capacity transactions will be accepted. These conditions must at least include:</a:t>
            </a:r>
          </a:p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(a) a description of standardized products which can be sold on the secondary market;</a:t>
            </a:r>
          </a:p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Secondary market is market on which you try to sell something </a:t>
            </a:r>
            <a:r>
              <a:rPr lang="en-US" dirty="0" err="1" smtClean="0"/>
              <a:t>unstandardise</a:t>
            </a:r>
            <a:endParaRPr lang="en-US" dirty="0" smtClean="0"/>
          </a:p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TSO</a:t>
            </a:r>
            <a:r>
              <a:rPr lang="sl-SI" dirty="0" smtClean="0"/>
              <a:t>s</a:t>
            </a:r>
            <a:r>
              <a:rPr lang="en-US" dirty="0" smtClean="0"/>
              <a:t> just enable that supply and demand can</a:t>
            </a:r>
            <a:r>
              <a:rPr lang="sl-SI" dirty="0" smtClean="0"/>
              <a:t> </a:t>
            </a:r>
            <a:r>
              <a:rPr lang="sl-SI" dirty="0" err="1" smtClean="0"/>
              <a:t>be</a:t>
            </a:r>
            <a:r>
              <a:rPr lang="en-US" dirty="0" smtClean="0"/>
              <a:t> easily met</a:t>
            </a:r>
          </a:p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endParaRPr lang="en-US" dirty="0" smtClean="0"/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defRPr/>
            </a:pPr>
            <a:endParaRPr lang="en-US" dirty="0" smtClean="0"/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endParaRPr lang="en-US" dirty="0" smtClean="0"/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endParaRPr lang="en-US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endParaRPr lang="en-US" sz="1600" kern="0" dirty="0"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13. 9. 2012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37FC8C-BB9D-4DBA-9029-D9589D6C0F2C}" type="slidenum">
              <a:rPr lang="sl-SI"/>
              <a:pPr/>
              <a:t>9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l-SI" smtClean="0"/>
              <a:t>Transparency in Gas Markets</a:t>
            </a:r>
            <a:endParaRPr lang="sl-SI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25" y="0"/>
            <a:ext cx="7437438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9552" y="1124744"/>
            <a:ext cx="84709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Further development of </a:t>
            </a:r>
            <a:r>
              <a:rPr lang="en-US" dirty="0" err="1" smtClean="0"/>
              <a:t>transpar</a:t>
            </a:r>
            <a:r>
              <a:rPr lang="sl-SI" dirty="0" smtClean="0"/>
              <a:t>e</a:t>
            </a:r>
            <a:r>
              <a:rPr lang="en-US" dirty="0" err="1" smtClean="0"/>
              <a:t>ncy</a:t>
            </a:r>
            <a:endParaRPr lang="en-US" dirty="0" smtClean="0"/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Monitoring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Transparency should be permanent point on the agenda of gas regional initiative meetings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Development of standards and good practices</a:t>
            </a:r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r>
              <a:rPr lang="en-US" dirty="0" smtClean="0"/>
              <a:t>Active </a:t>
            </a:r>
            <a:r>
              <a:rPr lang="en-US" dirty="0" err="1" smtClean="0"/>
              <a:t>invol</a:t>
            </a:r>
            <a:r>
              <a:rPr lang="sl-SI" dirty="0" smtClean="0"/>
              <a:t>ve</a:t>
            </a:r>
            <a:r>
              <a:rPr lang="en-US" dirty="0" err="1" smtClean="0"/>
              <a:t>ment</a:t>
            </a:r>
            <a:r>
              <a:rPr lang="en-US" dirty="0" smtClean="0"/>
              <a:t> of ACER </a:t>
            </a:r>
          </a:p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endParaRPr lang="en-US" dirty="0" smtClean="0"/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defRPr/>
            </a:pPr>
            <a:endParaRPr lang="en-US" dirty="0" smtClean="0"/>
          </a:p>
          <a:p>
            <a:pPr marL="800100" lvl="1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5598D8"/>
              </a:buClr>
              <a:buFontTx/>
              <a:buChar char="•"/>
              <a:defRPr/>
            </a:pPr>
            <a:endParaRPr lang="en-US" dirty="0" smtClean="0"/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endParaRPr lang="en-US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98D8"/>
              </a:buClr>
              <a:buSzTx/>
              <a:buFontTx/>
              <a:buChar char="•"/>
              <a:tabLst/>
              <a:defRPr/>
            </a:pPr>
            <a:endParaRPr lang="en-US" sz="16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G prezentacija">
  <a:themeElements>
    <a:clrScheme name="AERS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ERS PowerPoi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ERS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RS PowerPoin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ERS PowerPoint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AERS PowerPoint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AERS PowerPoint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ACER-2015-18273</_dlc_DocId>
    <_dlc_DocIdUrl xmlns="985daa2e-53d8-4475-82b8-9c7d25324e34">
      <Url>https://extranet.acer.europa.eu/Media/Events/public%20workshop%20on%20Transparency%20in%20Gas%20Markets/_layouts/DocIdRedir.aspx?ID=ACER-2015-18273</Url>
      <Description>ACER-2015-18273</Description>
    </_dlc_DocIdUrl>
    <ACER_Abstract xmlns="985daa2e-53d8-4475-82b8-9c7d25324e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6489B44B3BD418D4DE073B82E6ED9" ma:contentTypeVersion="20" ma:contentTypeDescription="Create a new document." ma:contentTypeScope="" ma:versionID="fe91bed496e06a00bc82e9d817c8edc6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08A78E-EAA5-40DD-ADF6-ACD2916499A9}"/>
</file>

<file path=customXml/itemProps2.xml><?xml version="1.0" encoding="utf-8"?>
<ds:datastoreItem xmlns:ds="http://schemas.openxmlformats.org/officeDocument/2006/customXml" ds:itemID="{07F02A36-7895-4296-BEF4-431B8BB23EAB}"/>
</file>

<file path=customXml/itemProps3.xml><?xml version="1.0" encoding="utf-8"?>
<ds:datastoreItem xmlns:ds="http://schemas.openxmlformats.org/officeDocument/2006/customXml" ds:itemID="{02B83A89-DCFE-40D5-83CE-D5C2705D6554}"/>
</file>

<file path=customXml/itemProps4.xml><?xml version="1.0" encoding="utf-8"?>
<ds:datastoreItem xmlns:ds="http://schemas.openxmlformats.org/officeDocument/2006/customXml" ds:itemID="{09283A73-27A0-4126-88BC-9896EF2E0D9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2206</TotalTime>
  <Words>479</Words>
  <Application>Microsoft Office PowerPoint</Application>
  <PresentationFormat>Diaprojekcija na zaslonu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1" baseType="lpstr">
      <vt:lpstr>ANG prezentacija</vt:lpstr>
      <vt:lpstr>Transparency requirements in accordance with the provisions of Regulation 715</vt:lpstr>
      <vt:lpstr>Content</vt:lpstr>
      <vt:lpstr>History</vt:lpstr>
      <vt:lpstr>Implementation of the requirements of Annex 1</vt:lpstr>
      <vt:lpstr>Challenges with which we are facing</vt:lpstr>
      <vt:lpstr>Challenges which we are facing</vt:lpstr>
      <vt:lpstr>Challenges which we are facing</vt:lpstr>
      <vt:lpstr>Challenges which we are facing</vt:lpstr>
      <vt:lpstr>Next steps</vt:lpstr>
      <vt:lpstr>Diapozitiv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PREDAVANJA</dc:title>
  <dc:creator>Aleš Osrajnik</dc:creator>
  <cp:lastModifiedBy>Avtor</cp:lastModifiedBy>
  <cp:revision>147</cp:revision>
  <dcterms:created xsi:type="dcterms:W3CDTF">2011-11-22T07:16:24Z</dcterms:created>
  <dcterms:modified xsi:type="dcterms:W3CDTF">2012-09-12T06:46:43Z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0x0101007266489B44B3BD418D4DE073B82E6ED9</vt:lpwstr>
  </property>
  <property fmtid="{D5CDD505-2E9C-101B-9397-08002B2CF9AE}" pid="3" name="_dlc_DocIdItemGuid">
    <vt:lpwstr>bb35f7fb-bbfc-4481-9d5a-99713da8c4c1</vt:lpwstr>
  </property>
</Properties>
</file>