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commentAuthors.xml" ContentType="application/vnd.openxmlformats-officedocument.presentationml.commentAuthors+xml"/>
  <Override PartName="/ppt/comments/comment1.xml" ContentType="application/vnd.openxmlformats-officedocument.presentationml.comment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73" r:id="rId5"/>
    <p:sldId id="272" r:id="rId6"/>
    <p:sldId id="274" r:id="rId7"/>
    <p:sldId id="259" r:id="rId8"/>
    <p:sldId id="260" r:id="rId9"/>
    <p:sldId id="261" r:id="rId10"/>
    <p:sldId id="262" r:id="rId11"/>
    <p:sldId id="271" r:id="rId12"/>
    <p:sldId id="264" r:id="rId13"/>
    <p:sldId id="266" r:id="rId14"/>
    <p:sldId id="267" r:id="rId15"/>
    <p:sldId id="275" r:id="rId16"/>
    <p:sldId id="269"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vid Assaad" initials="DAs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2D05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2160" y="-46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 Id="rId27" Type="http://schemas.openxmlformats.org/officeDocument/2006/relationships/customXml" Target="../customXml/item4.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2-07-27T15:45:49.608" idx="2">
    <p:pos x="5721" y="1026"/>
    <p:text>Useful to indicate the GCT of the IM auctions?</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n-U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4" name="3 Marcador de fecha"/>
          <p:cNvSpPr>
            <a:spLocks noGrp="1"/>
          </p:cNvSpPr>
          <p:nvPr>
            <p:ph type="dt" sz="half" idx="10"/>
          </p:nvPr>
        </p:nvSpPr>
        <p:spPr/>
        <p:txBody>
          <a:bodyPr/>
          <a:lstStyle/>
          <a:p>
            <a:fld id="{980D1193-FC3B-4F20-BA5D-3C5F9B3E8A2E}" type="datetimeFigureOut">
              <a:rPr lang="en-US" smtClean="0"/>
              <a:pPr/>
              <a:t>7/30/2012</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55946931-C7DD-456B-8CDE-0DCD55FD12FE}" type="slidenum">
              <a:rPr lang="en-US" smtClean="0"/>
              <a:pPr/>
              <a:t>‹N°›</a:t>
            </a:fld>
            <a:endParaRPr lang="en-US"/>
          </a:p>
        </p:txBody>
      </p:sp>
    </p:spTree>
    <p:extLst>
      <p:ext uri="{BB962C8B-B14F-4D97-AF65-F5344CB8AC3E}">
        <p14:creationId xmlns="" xmlns:p14="http://schemas.microsoft.com/office/powerpoint/2010/main" val="1966017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980D1193-FC3B-4F20-BA5D-3C5F9B3E8A2E}" type="datetimeFigureOut">
              <a:rPr lang="en-US" smtClean="0"/>
              <a:pPr/>
              <a:t>7/30/2012</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55946931-C7DD-456B-8CDE-0DCD55FD12FE}" type="slidenum">
              <a:rPr lang="en-US" smtClean="0"/>
              <a:pPr/>
              <a:t>‹N°›</a:t>
            </a:fld>
            <a:endParaRPr lang="en-US"/>
          </a:p>
        </p:txBody>
      </p:sp>
    </p:spTree>
    <p:extLst>
      <p:ext uri="{BB962C8B-B14F-4D97-AF65-F5344CB8AC3E}">
        <p14:creationId xmlns="" xmlns:p14="http://schemas.microsoft.com/office/powerpoint/2010/main" val="2737272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980D1193-FC3B-4F20-BA5D-3C5F9B3E8A2E}" type="datetimeFigureOut">
              <a:rPr lang="en-US" smtClean="0"/>
              <a:pPr/>
              <a:t>7/30/2012</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55946931-C7DD-456B-8CDE-0DCD55FD12FE}" type="slidenum">
              <a:rPr lang="en-US" smtClean="0"/>
              <a:pPr/>
              <a:t>‹N°›</a:t>
            </a:fld>
            <a:endParaRPr lang="en-US"/>
          </a:p>
        </p:txBody>
      </p:sp>
    </p:spTree>
    <p:extLst>
      <p:ext uri="{BB962C8B-B14F-4D97-AF65-F5344CB8AC3E}">
        <p14:creationId xmlns="" xmlns:p14="http://schemas.microsoft.com/office/powerpoint/2010/main" val="722339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980D1193-FC3B-4F20-BA5D-3C5F9B3E8A2E}" type="datetimeFigureOut">
              <a:rPr lang="en-US" smtClean="0"/>
              <a:pPr/>
              <a:t>7/30/2012</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55946931-C7DD-456B-8CDE-0DCD55FD12FE}" type="slidenum">
              <a:rPr lang="en-US" smtClean="0"/>
              <a:pPr/>
              <a:t>‹N°›</a:t>
            </a:fld>
            <a:endParaRPr lang="en-US"/>
          </a:p>
        </p:txBody>
      </p:sp>
    </p:spTree>
    <p:extLst>
      <p:ext uri="{BB962C8B-B14F-4D97-AF65-F5344CB8AC3E}">
        <p14:creationId xmlns="" xmlns:p14="http://schemas.microsoft.com/office/powerpoint/2010/main" val="2838746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80D1193-FC3B-4F20-BA5D-3C5F9B3E8A2E}" type="datetimeFigureOut">
              <a:rPr lang="en-US" smtClean="0"/>
              <a:pPr/>
              <a:t>7/30/2012</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55946931-C7DD-456B-8CDE-0DCD55FD12FE}" type="slidenum">
              <a:rPr lang="en-US" smtClean="0"/>
              <a:pPr/>
              <a:t>‹N°›</a:t>
            </a:fld>
            <a:endParaRPr lang="en-US"/>
          </a:p>
        </p:txBody>
      </p:sp>
    </p:spTree>
    <p:extLst>
      <p:ext uri="{BB962C8B-B14F-4D97-AF65-F5344CB8AC3E}">
        <p14:creationId xmlns="" xmlns:p14="http://schemas.microsoft.com/office/powerpoint/2010/main" val="1420653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p>
            <a:fld id="{980D1193-FC3B-4F20-BA5D-3C5F9B3E8A2E}" type="datetimeFigureOut">
              <a:rPr lang="en-US" smtClean="0"/>
              <a:pPr/>
              <a:t>7/30/2012</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55946931-C7DD-456B-8CDE-0DCD55FD12FE}" type="slidenum">
              <a:rPr lang="en-US" smtClean="0"/>
              <a:pPr/>
              <a:t>‹N°›</a:t>
            </a:fld>
            <a:endParaRPr lang="en-US"/>
          </a:p>
        </p:txBody>
      </p:sp>
    </p:spTree>
    <p:extLst>
      <p:ext uri="{BB962C8B-B14F-4D97-AF65-F5344CB8AC3E}">
        <p14:creationId xmlns="" xmlns:p14="http://schemas.microsoft.com/office/powerpoint/2010/main" val="557762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p:txBody>
          <a:bodyPr/>
          <a:lstStyle/>
          <a:p>
            <a:fld id="{980D1193-FC3B-4F20-BA5D-3C5F9B3E8A2E}" type="datetimeFigureOut">
              <a:rPr lang="en-US" smtClean="0"/>
              <a:pPr/>
              <a:t>7/30/2012</a:t>
            </a:fld>
            <a:endParaRPr lang="en-US"/>
          </a:p>
        </p:txBody>
      </p:sp>
      <p:sp>
        <p:nvSpPr>
          <p:cNvPr id="8" name="7 Marcador de pie de página"/>
          <p:cNvSpPr>
            <a:spLocks noGrp="1"/>
          </p:cNvSpPr>
          <p:nvPr>
            <p:ph type="ftr" sz="quarter" idx="11"/>
          </p:nvPr>
        </p:nvSpPr>
        <p:spPr/>
        <p:txBody>
          <a:bodyPr/>
          <a:lstStyle/>
          <a:p>
            <a:endParaRPr lang="en-US"/>
          </a:p>
        </p:txBody>
      </p:sp>
      <p:sp>
        <p:nvSpPr>
          <p:cNvPr id="9" name="8 Marcador de número de diapositiva"/>
          <p:cNvSpPr>
            <a:spLocks noGrp="1"/>
          </p:cNvSpPr>
          <p:nvPr>
            <p:ph type="sldNum" sz="quarter" idx="12"/>
          </p:nvPr>
        </p:nvSpPr>
        <p:spPr/>
        <p:txBody>
          <a:bodyPr/>
          <a:lstStyle/>
          <a:p>
            <a:fld id="{55946931-C7DD-456B-8CDE-0DCD55FD12FE}" type="slidenum">
              <a:rPr lang="en-US" smtClean="0"/>
              <a:pPr/>
              <a:t>‹N°›</a:t>
            </a:fld>
            <a:endParaRPr lang="en-US"/>
          </a:p>
        </p:txBody>
      </p:sp>
    </p:spTree>
    <p:extLst>
      <p:ext uri="{BB962C8B-B14F-4D97-AF65-F5344CB8AC3E}">
        <p14:creationId xmlns="" xmlns:p14="http://schemas.microsoft.com/office/powerpoint/2010/main" val="3326331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fecha"/>
          <p:cNvSpPr>
            <a:spLocks noGrp="1"/>
          </p:cNvSpPr>
          <p:nvPr>
            <p:ph type="dt" sz="half" idx="10"/>
          </p:nvPr>
        </p:nvSpPr>
        <p:spPr/>
        <p:txBody>
          <a:bodyPr/>
          <a:lstStyle/>
          <a:p>
            <a:fld id="{980D1193-FC3B-4F20-BA5D-3C5F9B3E8A2E}" type="datetimeFigureOut">
              <a:rPr lang="en-US" smtClean="0"/>
              <a:pPr/>
              <a:t>7/30/2012</a:t>
            </a:fld>
            <a:endParaRPr lang="en-US"/>
          </a:p>
        </p:txBody>
      </p:sp>
      <p:sp>
        <p:nvSpPr>
          <p:cNvPr id="4" name="3 Marcador de pie de página"/>
          <p:cNvSpPr>
            <a:spLocks noGrp="1"/>
          </p:cNvSpPr>
          <p:nvPr>
            <p:ph type="ftr" sz="quarter" idx="11"/>
          </p:nvPr>
        </p:nvSpPr>
        <p:spPr/>
        <p:txBody>
          <a:bodyPr/>
          <a:lstStyle/>
          <a:p>
            <a:endParaRPr lang="en-US"/>
          </a:p>
        </p:txBody>
      </p:sp>
      <p:sp>
        <p:nvSpPr>
          <p:cNvPr id="5" name="4 Marcador de número de diapositiva"/>
          <p:cNvSpPr>
            <a:spLocks noGrp="1"/>
          </p:cNvSpPr>
          <p:nvPr>
            <p:ph type="sldNum" sz="quarter" idx="12"/>
          </p:nvPr>
        </p:nvSpPr>
        <p:spPr/>
        <p:txBody>
          <a:bodyPr/>
          <a:lstStyle/>
          <a:p>
            <a:fld id="{55946931-C7DD-456B-8CDE-0DCD55FD12FE}" type="slidenum">
              <a:rPr lang="en-US" smtClean="0"/>
              <a:pPr/>
              <a:t>‹N°›</a:t>
            </a:fld>
            <a:endParaRPr lang="en-US"/>
          </a:p>
        </p:txBody>
      </p:sp>
    </p:spTree>
    <p:extLst>
      <p:ext uri="{BB962C8B-B14F-4D97-AF65-F5344CB8AC3E}">
        <p14:creationId xmlns="" xmlns:p14="http://schemas.microsoft.com/office/powerpoint/2010/main" val="1810620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80D1193-FC3B-4F20-BA5D-3C5F9B3E8A2E}" type="datetimeFigureOut">
              <a:rPr lang="en-US" smtClean="0"/>
              <a:pPr/>
              <a:t>7/30/2012</a:t>
            </a:fld>
            <a:endParaRPr lang="en-US"/>
          </a:p>
        </p:txBody>
      </p:sp>
      <p:sp>
        <p:nvSpPr>
          <p:cNvPr id="3" name="2 Marcador de pie de página"/>
          <p:cNvSpPr>
            <a:spLocks noGrp="1"/>
          </p:cNvSpPr>
          <p:nvPr>
            <p:ph type="ftr" sz="quarter" idx="11"/>
          </p:nvPr>
        </p:nvSpPr>
        <p:spPr/>
        <p:txBody>
          <a:bodyPr/>
          <a:lstStyle/>
          <a:p>
            <a:endParaRPr lang="en-US"/>
          </a:p>
        </p:txBody>
      </p:sp>
      <p:sp>
        <p:nvSpPr>
          <p:cNvPr id="4" name="3 Marcador de número de diapositiva"/>
          <p:cNvSpPr>
            <a:spLocks noGrp="1"/>
          </p:cNvSpPr>
          <p:nvPr>
            <p:ph type="sldNum" sz="quarter" idx="12"/>
          </p:nvPr>
        </p:nvSpPr>
        <p:spPr/>
        <p:txBody>
          <a:bodyPr/>
          <a:lstStyle/>
          <a:p>
            <a:fld id="{55946931-C7DD-456B-8CDE-0DCD55FD12FE}" type="slidenum">
              <a:rPr lang="en-US" smtClean="0"/>
              <a:pPr/>
              <a:t>‹N°›</a:t>
            </a:fld>
            <a:endParaRPr lang="en-US"/>
          </a:p>
        </p:txBody>
      </p:sp>
    </p:spTree>
    <p:extLst>
      <p:ext uri="{BB962C8B-B14F-4D97-AF65-F5344CB8AC3E}">
        <p14:creationId xmlns="" xmlns:p14="http://schemas.microsoft.com/office/powerpoint/2010/main" val="3665541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n-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80D1193-FC3B-4F20-BA5D-3C5F9B3E8A2E}" type="datetimeFigureOut">
              <a:rPr lang="en-US" smtClean="0"/>
              <a:pPr/>
              <a:t>7/30/2012</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55946931-C7DD-456B-8CDE-0DCD55FD12FE}" type="slidenum">
              <a:rPr lang="en-US" smtClean="0"/>
              <a:pPr/>
              <a:t>‹N°›</a:t>
            </a:fld>
            <a:endParaRPr lang="en-US"/>
          </a:p>
        </p:txBody>
      </p:sp>
    </p:spTree>
    <p:extLst>
      <p:ext uri="{BB962C8B-B14F-4D97-AF65-F5344CB8AC3E}">
        <p14:creationId xmlns="" xmlns:p14="http://schemas.microsoft.com/office/powerpoint/2010/main" val="3800142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80D1193-FC3B-4F20-BA5D-3C5F9B3E8A2E}" type="datetimeFigureOut">
              <a:rPr lang="en-US" smtClean="0"/>
              <a:pPr/>
              <a:t>7/30/2012</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55946931-C7DD-456B-8CDE-0DCD55FD12FE}" type="slidenum">
              <a:rPr lang="en-US" smtClean="0"/>
              <a:pPr/>
              <a:t>‹N°›</a:t>
            </a:fld>
            <a:endParaRPr lang="en-US"/>
          </a:p>
        </p:txBody>
      </p:sp>
    </p:spTree>
    <p:extLst>
      <p:ext uri="{BB962C8B-B14F-4D97-AF65-F5344CB8AC3E}">
        <p14:creationId xmlns="" xmlns:p14="http://schemas.microsoft.com/office/powerpoint/2010/main" val="290669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0D1193-FC3B-4F20-BA5D-3C5F9B3E8A2E}" type="datetimeFigureOut">
              <a:rPr lang="en-US" smtClean="0"/>
              <a:pPr/>
              <a:t>7/30/2012</a:t>
            </a:fld>
            <a:endParaRPr lang="en-U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946931-C7DD-456B-8CDE-0DCD55FD12FE}" type="slidenum">
              <a:rPr lang="en-US" smtClean="0"/>
              <a:pPr/>
              <a:t>‹N°›</a:t>
            </a:fld>
            <a:endParaRPr lang="en-US"/>
          </a:p>
        </p:txBody>
      </p:sp>
    </p:spTree>
    <p:extLst>
      <p:ext uri="{BB962C8B-B14F-4D97-AF65-F5344CB8AC3E}">
        <p14:creationId xmlns="" xmlns:p14="http://schemas.microsoft.com/office/powerpoint/2010/main" val="2852449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ctrTitle"/>
          </p:nvPr>
        </p:nvSpPr>
        <p:spPr>
          <a:xfrm>
            <a:off x="683568" y="2636912"/>
            <a:ext cx="7772400" cy="2162671"/>
          </a:xfrm>
        </p:spPr>
        <p:txBody>
          <a:bodyPr rtlCol="0">
            <a:noAutofit/>
          </a:bodyPr>
          <a:lstStyle/>
          <a:p>
            <a:pPr fontAlgn="auto">
              <a:spcAft>
                <a:spcPts val="0"/>
              </a:spcAft>
              <a:defRPr/>
            </a:pPr>
            <a:r>
              <a:rPr lang="en-US" sz="3200" dirty="0" smtClean="0">
                <a:solidFill>
                  <a:schemeClr val="tx1">
                    <a:lumMod val="65000"/>
                    <a:lumOff val="35000"/>
                  </a:schemeClr>
                </a:solidFill>
              </a:rPr>
              <a:t>Iberia/Spain-France-Germany Cross-border Intraday: </a:t>
            </a:r>
            <a:r>
              <a:rPr lang="en-US" sz="3200" dirty="0" smtClean="0"/>
              <a:t>Technical feasibility study </a:t>
            </a:r>
            <a:br>
              <a:rPr lang="en-US" sz="3200" dirty="0" smtClean="0"/>
            </a:br>
            <a:r>
              <a:rPr lang="en-US" sz="3200" dirty="0" smtClean="0"/>
              <a:t>EPEX-OMIE</a:t>
            </a:r>
            <a:r>
              <a:rPr lang="en-US" sz="3200" dirty="0" smtClean="0">
                <a:solidFill>
                  <a:schemeClr val="tx1">
                    <a:lumMod val="65000"/>
                    <a:lumOff val="35000"/>
                  </a:schemeClr>
                </a:solidFill>
              </a:rPr>
              <a:t/>
            </a:r>
            <a:br>
              <a:rPr lang="en-US" sz="3200" dirty="0" smtClean="0">
                <a:solidFill>
                  <a:schemeClr val="tx1">
                    <a:lumMod val="65000"/>
                    <a:lumOff val="35000"/>
                  </a:schemeClr>
                </a:solidFill>
              </a:rPr>
            </a:br>
            <a:endParaRPr lang="en-US" sz="3200" dirty="0" smtClean="0">
              <a:solidFill>
                <a:schemeClr val="tx1">
                  <a:lumMod val="65000"/>
                  <a:lumOff val="35000"/>
                </a:schemeClr>
              </a:solidFill>
            </a:endParaRPr>
          </a:p>
        </p:txBody>
      </p:sp>
      <p:sp>
        <p:nvSpPr>
          <p:cNvPr id="3" name="ZoneTexte 2"/>
          <p:cNvSpPr txBox="1"/>
          <p:nvPr/>
        </p:nvSpPr>
        <p:spPr>
          <a:xfrm>
            <a:off x="1259632" y="5013176"/>
            <a:ext cx="6408712" cy="553998"/>
          </a:xfrm>
          <a:prstGeom prst="rect">
            <a:avLst/>
          </a:prstGeom>
          <a:solidFill>
            <a:schemeClr val="bg1"/>
          </a:solidFill>
        </p:spPr>
        <p:txBody>
          <a:bodyPr wrap="square" rtlCol="0">
            <a:spAutoFit/>
          </a:bodyPr>
          <a:lstStyle/>
          <a:p>
            <a:pPr algn="ctr"/>
            <a:r>
              <a:rPr lang="fr-FR" sz="3000" b="1" dirty="0" err="1" smtClean="0"/>
              <a:t>Draft</a:t>
            </a:r>
            <a:r>
              <a:rPr lang="fr-FR" sz="3000" b="1" dirty="0" smtClean="0"/>
              <a:t> document – </a:t>
            </a:r>
            <a:r>
              <a:rPr lang="fr-FR" sz="3000" b="1" dirty="0" err="1" smtClean="0"/>
              <a:t>Work</a:t>
            </a:r>
            <a:r>
              <a:rPr lang="fr-FR" sz="3000" b="1" dirty="0" smtClean="0"/>
              <a:t> in </a:t>
            </a:r>
            <a:r>
              <a:rPr lang="fr-FR" sz="3000" b="1" dirty="0" err="1" smtClean="0"/>
              <a:t>progress</a:t>
            </a:r>
            <a:endParaRPr lang="fr-FR" sz="3000" b="1" dirty="0"/>
          </a:p>
        </p:txBody>
      </p:sp>
      <p:pic>
        <p:nvPicPr>
          <p:cNvPr id="4" name="Image 3" descr="Logo_EPEX"/>
          <p:cNvPicPr>
            <a:picLocks noChangeAspect="1" noChangeArrowheads="1"/>
          </p:cNvPicPr>
          <p:nvPr/>
        </p:nvPicPr>
        <p:blipFill>
          <a:blip r:embed="rId2" cstate="print">
            <a:extLst>
              <a:ext uri="{28A0092B-C50C-407E-A947-70E740481C1C}">
                <a14:useLocalDpi xmlns="" xmlns:a14="http://schemas.microsoft.com/office/drawing/2010/main" xmlns:lc="http://schemas.openxmlformats.org/drawingml/2006/lockedCanvas" val="0"/>
              </a:ext>
            </a:extLst>
          </a:blip>
          <a:srcRect/>
          <a:stretch>
            <a:fillRect/>
          </a:stretch>
        </p:blipFill>
        <p:spPr bwMode="auto">
          <a:xfrm>
            <a:off x="611560" y="596529"/>
            <a:ext cx="2447590" cy="631970"/>
          </a:xfrm>
          <a:prstGeom prst="rect">
            <a:avLst/>
          </a:prstGeom>
          <a:noFill/>
          <a:ln>
            <a:noFill/>
          </a:ln>
          <a:extLst>
            <a:ext uri="{909E8E84-426E-40DD-AFC4-6F175D3DCCD1}">
              <a14:hiddenFill xmlns="" xmlns:a14="http://schemas.microsoft.com/office/drawing/2010/main" xmlns:lc="http://schemas.openxmlformats.org/drawingml/2006/lockedCanvas">
                <a:solidFill>
                  <a:srgbClr val="FFFFFF"/>
                </a:solidFill>
              </a14:hiddenFill>
            </a:ext>
            <a:ext uri="{91240B29-F687-4F45-9708-019B960494DF}">
              <a14:hiddenLine xmlns="" xmlns:a14="http://schemas.microsoft.com/office/drawing/2010/main" xmlns:lc="http://schemas.openxmlformats.org/drawingml/2006/lockedCanvas" w="9525">
                <a:solidFill>
                  <a:srgbClr val="000000"/>
                </a:solidFill>
                <a:miter lim="800000"/>
                <a:headEnd/>
                <a:tailEnd/>
              </a14:hiddenLine>
            </a:ext>
          </a:extLst>
        </p:spPr>
      </p:pic>
      <p:pic>
        <p:nvPicPr>
          <p:cNvPr id="6" name="Picture 2"/>
          <p:cNvPicPr>
            <a:picLocks noChangeAspect="1" noChangeArrowheads="1"/>
          </p:cNvPicPr>
          <p:nvPr/>
        </p:nvPicPr>
        <p:blipFill>
          <a:blip r:embed="rId3" cstate="print">
            <a:extLst>
              <a:ext uri="{28A0092B-C50C-407E-A947-70E740481C1C}">
                <a14:useLocalDpi xmlns="" xmlns:a14="http://schemas.microsoft.com/office/drawing/2010/main" xmlns:lc="http://schemas.openxmlformats.org/drawingml/2006/lockedCanvas" val="0"/>
              </a:ext>
            </a:extLst>
          </a:blip>
          <a:srcRect/>
          <a:stretch>
            <a:fillRect/>
          </a:stretch>
        </p:blipFill>
        <p:spPr bwMode="auto">
          <a:xfrm>
            <a:off x="6724619" y="546918"/>
            <a:ext cx="1663805" cy="793849"/>
          </a:xfrm>
          <a:prstGeom prst="rect">
            <a:avLst/>
          </a:prstGeom>
          <a:noFill/>
          <a:ln>
            <a:noFill/>
          </a:ln>
          <a:effectLst/>
          <a:extLst>
            <a:ext uri="{909E8E84-426E-40DD-AFC4-6F175D3DCCD1}">
              <a14:hiddenFill xmlns="" xmlns:a14="http://schemas.microsoft.com/office/drawing/2010/main" xmlns:lc="http://schemas.openxmlformats.org/drawingml/2006/lockedCanvas">
                <a:solidFill>
                  <a:schemeClr val="accent1"/>
                </a:solidFill>
              </a14:hiddenFill>
            </a:ext>
            <a:ext uri="{91240B29-F687-4F45-9708-019B960494DF}">
              <a14:hiddenLine xmlns="" xmlns:a14="http://schemas.microsoft.com/office/drawing/2010/main" xmlns:lc="http://schemas.openxmlformats.org/drawingml/2006/lockedCanvas" w="9525">
                <a:solidFill>
                  <a:schemeClr val="tx1"/>
                </a:solidFill>
                <a:miter lim="800000"/>
                <a:headEnd/>
                <a:tailEnd/>
              </a14:hiddenLine>
            </a:ext>
            <a:ext uri="{AF507438-7753-43E0-B8FC-AC1667EBCBE1}">
              <a14:hiddenEffects xmlns="" xmlns:a14="http://schemas.microsoft.com/office/drawing/2010/main" xmlns:lc="http://schemas.openxmlformats.org/drawingml/2006/lockedCanvas">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6343764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
            <a:ext cx="9143999" cy="692696"/>
          </a:xfrm>
        </p:spPr>
        <p:txBody>
          <a:bodyPr rtlCol="0">
            <a:normAutofit/>
          </a:bodyPr>
          <a:lstStyle/>
          <a:p>
            <a:pPr fontAlgn="auto">
              <a:spcAft>
                <a:spcPts val="0"/>
              </a:spcAft>
              <a:defRPr/>
            </a:pPr>
            <a:r>
              <a:rPr lang="en-US" sz="3200" smtClean="0">
                <a:solidFill>
                  <a:schemeClr val="tx1">
                    <a:lumMod val="65000"/>
                    <a:lumOff val="35000"/>
                  </a:schemeClr>
                </a:solidFill>
              </a:rPr>
              <a:t>Different Price limits in the different Markets</a:t>
            </a:r>
            <a:endParaRPr lang="en-US" sz="3200">
              <a:solidFill>
                <a:schemeClr val="tx1">
                  <a:lumMod val="65000"/>
                  <a:lumOff val="35000"/>
                </a:schemeClr>
              </a:solidFill>
            </a:endParaRPr>
          </a:p>
        </p:txBody>
      </p:sp>
      <p:sp>
        <p:nvSpPr>
          <p:cNvPr id="19457" name="Rectangle 1"/>
          <p:cNvSpPr>
            <a:spLocks noChangeArrowheads="1"/>
          </p:cNvSpPr>
          <p:nvPr/>
        </p:nvSpPr>
        <p:spPr bwMode="auto">
          <a:xfrm>
            <a:off x="467617" y="1135074"/>
            <a:ext cx="8424863" cy="4598182"/>
          </a:xfrm>
          <a:prstGeom prst="rect">
            <a:avLst/>
          </a:prstGeom>
          <a:noFill/>
          <a:ln w="9525">
            <a:noFill/>
            <a:miter lim="800000"/>
            <a:headEnd/>
            <a:tailEnd/>
          </a:ln>
          <a:effectLst/>
        </p:spPr>
        <p:txBody>
          <a:bodyPr anchor="ctr">
            <a:spAutoFit/>
          </a:bodyPr>
          <a:lstStyle/>
          <a:p>
            <a:pPr marL="179388" indent="-179388" eaLnBrk="0" fontAlgn="auto" hangingPunct="0">
              <a:lnSpc>
                <a:spcPct val="120000"/>
              </a:lnSpc>
              <a:spcBef>
                <a:spcPts val="0"/>
              </a:spcBef>
              <a:spcAft>
                <a:spcPts val="0"/>
              </a:spcAft>
              <a:buClr>
                <a:schemeClr val="accent1">
                  <a:lumMod val="75000"/>
                </a:schemeClr>
              </a:buClr>
              <a:buFont typeface="Arial" pitchFamily="34" charset="0"/>
              <a:buChar char="•"/>
              <a:defRPr/>
            </a:pPr>
            <a:r>
              <a:rPr lang="en-GB" dirty="0" smtClean="0">
                <a:latin typeface="+mn-lt"/>
                <a:ea typeface="ＭＳ Ｐゴシック" pitchFamily="-109" charset="-128"/>
              </a:rPr>
              <a:t>Iberian IM </a:t>
            </a:r>
            <a:r>
              <a:rPr lang="en-GB" dirty="0">
                <a:latin typeface="+mn-lt"/>
                <a:ea typeface="ＭＳ Ｐゴシック" pitchFamily="-109" charset="-128"/>
              </a:rPr>
              <a:t>auction and in the French ID market have different price limits: </a:t>
            </a:r>
            <a:endParaRPr lang="fr-FR" dirty="0">
              <a:latin typeface="+mn-lt"/>
              <a:ea typeface="ＭＳ Ｐゴシック" pitchFamily="-109" charset="-128"/>
            </a:endParaRPr>
          </a:p>
          <a:p>
            <a:pPr marL="627063" lvl="1" indent="-179388" eaLnBrk="0" fontAlgn="auto" hangingPunct="0">
              <a:lnSpc>
                <a:spcPct val="120000"/>
              </a:lnSpc>
              <a:spcBef>
                <a:spcPts val="0"/>
              </a:spcBef>
              <a:spcAft>
                <a:spcPts val="0"/>
              </a:spcAft>
              <a:buClr>
                <a:schemeClr val="accent1">
                  <a:lumMod val="75000"/>
                </a:schemeClr>
              </a:buClr>
              <a:buFont typeface="Arial" pitchFamily="34" charset="0"/>
              <a:buChar char="•"/>
              <a:defRPr/>
            </a:pPr>
            <a:r>
              <a:rPr lang="en-GB" sz="1600" dirty="0">
                <a:latin typeface="+mn-lt"/>
                <a:ea typeface="ＭＳ Ｐゴシック" pitchFamily="-109" charset="-128"/>
              </a:rPr>
              <a:t>0 €/MWh; </a:t>
            </a:r>
            <a:r>
              <a:rPr lang="en-GB" sz="1600" dirty="0" smtClean="0">
                <a:latin typeface="+mn-lt"/>
                <a:ea typeface="ＭＳ Ｐゴシック" pitchFamily="-109" charset="-128"/>
              </a:rPr>
              <a:t>180,03 </a:t>
            </a:r>
            <a:r>
              <a:rPr lang="en-GB" sz="1600" dirty="0">
                <a:latin typeface="+mn-lt"/>
                <a:ea typeface="ＭＳ Ｐゴシック" pitchFamily="-109" charset="-128"/>
              </a:rPr>
              <a:t>€/MWh in the </a:t>
            </a:r>
            <a:r>
              <a:rPr lang="en-GB" sz="1600" dirty="0" smtClean="0">
                <a:latin typeface="+mn-lt"/>
                <a:ea typeface="ＭＳ Ｐゴシック" pitchFamily="-109" charset="-128"/>
              </a:rPr>
              <a:t>Iberian IM </a:t>
            </a:r>
            <a:r>
              <a:rPr lang="en-GB" sz="1600" dirty="0">
                <a:latin typeface="+mn-lt"/>
                <a:ea typeface="ＭＳ Ｐゴシック" pitchFamily="-109" charset="-128"/>
              </a:rPr>
              <a:t>market</a:t>
            </a:r>
            <a:endParaRPr lang="fr-FR" sz="1600" dirty="0">
              <a:latin typeface="+mn-lt"/>
              <a:ea typeface="ＭＳ Ｐゴシック" pitchFamily="-109" charset="-128"/>
            </a:endParaRPr>
          </a:p>
          <a:p>
            <a:pPr marL="627063" lvl="1" indent="-179388" eaLnBrk="0" fontAlgn="auto" hangingPunct="0">
              <a:lnSpc>
                <a:spcPct val="120000"/>
              </a:lnSpc>
              <a:spcBef>
                <a:spcPts val="0"/>
              </a:spcBef>
              <a:spcAft>
                <a:spcPts val="0"/>
              </a:spcAft>
              <a:buClr>
                <a:schemeClr val="accent1">
                  <a:lumMod val="75000"/>
                </a:schemeClr>
              </a:buClr>
              <a:buFont typeface="Arial" pitchFamily="34" charset="0"/>
              <a:buChar char="•"/>
              <a:defRPr/>
            </a:pPr>
            <a:r>
              <a:rPr lang="en-GB" sz="1600" dirty="0">
                <a:latin typeface="+mn-lt"/>
                <a:ea typeface="ＭＳ Ｐゴシック" pitchFamily="-109" charset="-128"/>
              </a:rPr>
              <a:t>-9.999 €/MWh; +9.999 €/MWh in the </a:t>
            </a:r>
            <a:r>
              <a:rPr lang="en-GB" sz="1600" dirty="0" smtClean="0">
                <a:latin typeface="+mn-lt"/>
                <a:ea typeface="ＭＳ Ｐゴシック" pitchFamily="-109" charset="-128"/>
              </a:rPr>
              <a:t>French-Germany  </a:t>
            </a:r>
            <a:r>
              <a:rPr lang="en-GB" sz="1600" dirty="0">
                <a:latin typeface="+mn-lt"/>
                <a:ea typeface="ＭＳ Ｐゴシック" pitchFamily="-109" charset="-128"/>
              </a:rPr>
              <a:t>ID market</a:t>
            </a:r>
          </a:p>
          <a:p>
            <a:pPr lvl="1" indent="182563" eaLnBrk="0" fontAlgn="auto" hangingPunct="0">
              <a:lnSpc>
                <a:spcPct val="120000"/>
              </a:lnSpc>
              <a:spcBef>
                <a:spcPts val="0"/>
              </a:spcBef>
              <a:spcAft>
                <a:spcPts val="0"/>
              </a:spcAft>
              <a:buClr>
                <a:schemeClr val="accent1">
                  <a:lumMod val="75000"/>
                </a:schemeClr>
              </a:buClr>
              <a:buFont typeface="Arial" pitchFamily="34" charset="0"/>
              <a:buChar char="•"/>
              <a:defRPr/>
            </a:pPr>
            <a:endParaRPr lang="fr-FR" sz="1600" dirty="0">
              <a:latin typeface="+mn-lt"/>
              <a:ea typeface="ＭＳ Ｐゴシック" pitchFamily="-109" charset="-128"/>
            </a:endParaRPr>
          </a:p>
          <a:p>
            <a:pPr marL="179388" indent="-179388" eaLnBrk="0" fontAlgn="auto" hangingPunct="0">
              <a:lnSpc>
                <a:spcPct val="120000"/>
              </a:lnSpc>
              <a:spcBef>
                <a:spcPts val="0"/>
              </a:spcBef>
              <a:spcAft>
                <a:spcPts val="0"/>
              </a:spcAft>
              <a:buClr>
                <a:schemeClr val="accent1">
                  <a:lumMod val="75000"/>
                </a:schemeClr>
              </a:buClr>
              <a:buFont typeface="Arial" pitchFamily="34" charset="0"/>
              <a:buChar char="•"/>
              <a:defRPr/>
            </a:pPr>
            <a:r>
              <a:rPr lang="en-GB" dirty="0">
                <a:latin typeface="+mn-lt"/>
                <a:ea typeface="ＭＳ Ｐゴシック" pitchFamily="-109" charset="-128"/>
              </a:rPr>
              <a:t>Suggestions</a:t>
            </a:r>
            <a:r>
              <a:rPr lang="en-GB" dirty="0" smtClean="0">
                <a:latin typeface="+mn-lt"/>
                <a:ea typeface="ＭＳ Ｐゴシック" pitchFamily="-109" charset="-128"/>
              </a:rPr>
              <a:t>:</a:t>
            </a:r>
          </a:p>
          <a:p>
            <a:pPr marL="717550" lvl="1" indent="-269875" eaLnBrk="0" fontAlgn="auto" hangingPunct="0">
              <a:lnSpc>
                <a:spcPct val="120000"/>
              </a:lnSpc>
              <a:spcBef>
                <a:spcPts val="0"/>
              </a:spcBef>
              <a:spcAft>
                <a:spcPts val="0"/>
              </a:spcAft>
              <a:buClr>
                <a:schemeClr val="accent1">
                  <a:lumMod val="75000"/>
                </a:schemeClr>
              </a:buClr>
              <a:buFont typeface="+mj-lt"/>
              <a:buAutoNum type="arabicPeriod"/>
              <a:defRPr/>
            </a:pPr>
            <a:r>
              <a:rPr lang="en-GB" sz="1600" b="1" dirty="0">
                <a:ea typeface="ＭＳ Ｐゴシック" pitchFamily="-109" charset="-128"/>
              </a:rPr>
              <a:t>Less restrictive</a:t>
            </a:r>
            <a:r>
              <a:rPr lang="en-GB" sz="1600" dirty="0" smtClean="0">
                <a:ea typeface="ＭＳ Ｐゴシック" pitchFamily="-109" charset="-128"/>
              </a:rPr>
              <a:t>: Not </a:t>
            </a:r>
            <a:r>
              <a:rPr lang="en-GB" sz="1600" dirty="0">
                <a:ea typeface="ＭＳ Ｐゴシック" pitchFamily="-109" charset="-128"/>
              </a:rPr>
              <a:t>to consider the issue and participants will act </a:t>
            </a:r>
            <a:r>
              <a:rPr lang="en-GB" sz="1600" dirty="0" smtClean="0">
                <a:ea typeface="ＭＳ Ｐゴシック" pitchFamily="-109" charset="-128"/>
              </a:rPr>
              <a:t>accordingly in the Markets, knowing the rules and the different price limits. Spanish/Iberian </a:t>
            </a:r>
            <a:r>
              <a:rPr lang="en-GB" sz="1600" dirty="0">
                <a:ea typeface="ＭＳ Ｐゴシック" pitchFamily="-109" charset="-128"/>
              </a:rPr>
              <a:t>participants can be </a:t>
            </a:r>
            <a:r>
              <a:rPr lang="en-GB" sz="1600" b="1" dirty="0">
                <a:ea typeface="ＭＳ Ｐゴシック" pitchFamily="-109" charset="-128"/>
              </a:rPr>
              <a:t>allowed</a:t>
            </a:r>
            <a:r>
              <a:rPr lang="en-GB" sz="1600" dirty="0">
                <a:ea typeface="ＭＳ Ｐゴシック" pitchFamily="-109" charset="-128"/>
              </a:rPr>
              <a:t> to buy </a:t>
            </a:r>
            <a:r>
              <a:rPr lang="en-GB" sz="1600" dirty="0" smtClean="0">
                <a:ea typeface="ＭＳ Ｐゴシック" pitchFamily="-109" charset="-128"/>
              </a:rPr>
              <a:t>at </a:t>
            </a:r>
            <a:r>
              <a:rPr lang="en-GB" sz="1600" dirty="0">
                <a:ea typeface="ＭＳ Ｐゴシック" pitchFamily="-109" charset="-128"/>
              </a:rPr>
              <a:t>negative price and </a:t>
            </a:r>
            <a:r>
              <a:rPr lang="en-GB" sz="1600" dirty="0" smtClean="0">
                <a:ea typeface="ＭＳ Ｐゴシック" pitchFamily="-109" charset="-128"/>
              </a:rPr>
              <a:t>to </a:t>
            </a:r>
            <a:r>
              <a:rPr lang="en-GB" sz="1600" dirty="0">
                <a:ea typeface="ＭＳ Ｐゴシック" pitchFamily="-109" charset="-128"/>
              </a:rPr>
              <a:t>sell </a:t>
            </a:r>
            <a:r>
              <a:rPr lang="en-GB" sz="1600" dirty="0" smtClean="0">
                <a:ea typeface="ＭＳ Ｐゴシック" pitchFamily="-109" charset="-128"/>
              </a:rPr>
              <a:t>at </a:t>
            </a:r>
            <a:r>
              <a:rPr lang="en-GB" sz="1600" dirty="0">
                <a:ea typeface="ＭＳ Ｐゴシック" pitchFamily="-109" charset="-128"/>
              </a:rPr>
              <a:t>prices over 180,03 €/</a:t>
            </a:r>
            <a:r>
              <a:rPr lang="en-GB" sz="1600" dirty="0" err="1">
                <a:ea typeface="ＭＳ Ｐゴシック" pitchFamily="-109" charset="-128"/>
              </a:rPr>
              <a:t>MWh</a:t>
            </a:r>
            <a:r>
              <a:rPr lang="en-GB" sz="1600" dirty="0">
                <a:ea typeface="ＭＳ Ｐゴシック" pitchFamily="-109" charset="-128"/>
              </a:rPr>
              <a:t> in the XB ID market</a:t>
            </a:r>
          </a:p>
          <a:p>
            <a:pPr marL="1165225" lvl="2" indent="-268288" eaLnBrk="0" fontAlgn="auto" hangingPunct="0">
              <a:lnSpc>
                <a:spcPct val="120000"/>
              </a:lnSpc>
              <a:spcBef>
                <a:spcPts val="0"/>
              </a:spcBef>
              <a:spcAft>
                <a:spcPts val="0"/>
              </a:spcAft>
              <a:buClr>
                <a:schemeClr val="accent1">
                  <a:lumMod val="75000"/>
                </a:schemeClr>
              </a:buClr>
              <a:buFont typeface="Arial" pitchFamily="34" charset="0"/>
              <a:buChar char="•"/>
              <a:defRPr/>
            </a:pPr>
            <a:r>
              <a:rPr lang="en-GB" sz="1600" dirty="0">
                <a:ea typeface="ＭＳ Ｐゴシック" pitchFamily="-109" charset="-128"/>
              </a:rPr>
              <a:t>Price limits of Spanish IM auctions would not be changed</a:t>
            </a:r>
          </a:p>
          <a:p>
            <a:pPr marL="1165225" lvl="2" indent="-268288" eaLnBrk="0" fontAlgn="auto" hangingPunct="0">
              <a:lnSpc>
                <a:spcPct val="120000"/>
              </a:lnSpc>
              <a:spcBef>
                <a:spcPts val="0"/>
              </a:spcBef>
              <a:spcAft>
                <a:spcPts val="0"/>
              </a:spcAft>
              <a:buClr>
                <a:schemeClr val="accent1">
                  <a:lumMod val="75000"/>
                </a:schemeClr>
              </a:buClr>
              <a:buFont typeface="Arial" pitchFamily="34" charset="0"/>
              <a:buChar char="•"/>
              <a:defRPr/>
            </a:pPr>
            <a:r>
              <a:rPr lang="en-US" sz="1600" dirty="0">
                <a:ea typeface="ＭＳ Ｐゴシック" pitchFamily="-109" charset="-128"/>
              </a:rPr>
              <a:t>Bids in the Spanish ID market need to respect the price limits</a:t>
            </a:r>
            <a:endParaRPr lang="en-GB" sz="1600" dirty="0">
              <a:ea typeface="ＭＳ Ｐゴシック" pitchFamily="-109" charset="-128"/>
            </a:endParaRPr>
          </a:p>
          <a:p>
            <a:pPr marL="717550" lvl="1" indent="-269875" eaLnBrk="0" hangingPunct="0">
              <a:lnSpc>
                <a:spcPct val="120000"/>
              </a:lnSpc>
              <a:buClr>
                <a:schemeClr val="accent1">
                  <a:lumMod val="75000"/>
                </a:schemeClr>
              </a:buClr>
              <a:buFont typeface="+mj-lt"/>
              <a:buAutoNum type="arabicPeriod"/>
              <a:defRPr/>
            </a:pPr>
            <a:endParaRPr lang="en-GB" sz="1600" dirty="0">
              <a:ea typeface="ＭＳ Ｐゴシック" pitchFamily="-109" charset="-128"/>
            </a:endParaRPr>
          </a:p>
          <a:p>
            <a:pPr marL="717550" lvl="1" indent="-269875" eaLnBrk="0" fontAlgn="auto" hangingPunct="0">
              <a:lnSpc>
                <a:spcPct val="120000"/>
              </a:lnSpc>
              <a:spcBef>
                <a:spcPts val="0"/>
              </a:spcBef>
              <a:spcAft>
                <a:spcPts val="0"/>
              </a:spcAft>
              <a:buClr>
                <a:schemeClr val="accent1">
                  <a:lumMod val="75000"/>
                </a:schemeClr>
              </a:buClr>
              <a:buFont typeface="+mj-lt"/>
              <a:buAutoNum type="arabicPeriod"/>
              <a:defRPr/>
            </a:pPr>
            <a:r>
              <a:rPr lang="en-GB" sz="1600" b="1" dirty="0">
                <a:latin typeface="+mn-lt"/>
                <a:ea typeface="ＭＳ Ｐゴシック" pitchFamily="-109" charset="-128"/>
              </a:rPr>
              <a:t>Restrictive: </a:t>
            </a:r>
            <a:r>
              <a:rPr lang="en-GB" sz="1600" dirty="0" smtClean="0">
                <a:latin typeface="+mn-lt"/>
                <a:ea typeface="ＭＳ Ｐゴシック" pitchFamily="-109" charset="-128"/>
              </a:rPr>
              <a:t>Not allowing </a:t>
            </a:r>
            <a:r>
              <a:rPr lang="en-GB" sz="1600" dirty="0">
                <a:latin typeface="+mn-lt"/>
                <a:ea typeface="ＭＳ Ｐゴシック" pitchFamily="-109" charset="-128"/>
              </a:rPr>
              <a:t>cross-border matching, in case prices on French side exceed </a:t>
            </a:r>
            <a:r>
              <a:rPr lang="en-GB" sz="1600" dirty="0" smtClean="0">
                <a:latin typeface="+mn-lt"/>
                <a:ea typeface="ＭＳ Ｐゴシック" pitchFamily="-109" charset="-128"/>
              </a:rPr>
              <a:t>Iberia/Spanish </a:t>
            </a:r>
            <a:r>
              <a:rPr lang="en-GB" sz="1600" dirty="0">
                <a:latin typeface="+mn-lt"/>
                <a:ea typeface="ＭＳ Ｐゴシック" pitchFamily="-109" charset="-128"/>
              </a:rPr>
              <a:t>price </a:t>
            </a:r>
            <a:r>
              <a:rPr lang="en-GB" sz="1600" dirty="0" smtClean="0">
                <a:latin typeface="+mn-lt"/>
                <a:ea typeface="ＭＳ Ｐゴシック" pitchFamily="-109" charset="-128"/>
              </a:rPr>
              <a:t>limits (Iberian/</a:t>
            </a:r>
            <a:r>
              <a:rPr lang="en-US" sz="1600" dirty="0" smtClean="0">
                <a:latin typeface="+mn-lt"/>
                <a:ea typeface="ＭＳ Ｐゴシック" pitchFamily="-109" charset="-128"/>
              </a:rPr>
              <a:t>Spanish participants are </a:t>
            </a:r>
            <a:r>
              <a:rPr lang="en-US" sz="1600" b="1" dirty="0" smtClean="0">
                <a:latin typeface="+mn-lt"/>
                <a:ea typeface="ＭＳ Ｐゴシック" pitchFamily="-109" charset="-128"/>
              </a:rPr>
              <a:t>prohibited</a:t>
            </a:r>
            <a:r>
              <a:rPr lang="en-US" sz="1600" dirty="0" smtClean="0">
                <a:latin typeface="+mn-lt"/>
                <a:ea typeface="ＭＳ Ｐゴシック" pitchFamily="-109" charset="-128"/>
              </a:rPr>
              <a:t> to buy and sell at negative price and at prices over 180,03 €/</a:t>
            </a:r>
            <a:r>
              <a:rPr lang="en-US" sz="1600" dirty="0" err="1" smtClean="0">
                <a:latin typeface="+mn-lt"/>
                <a:ea typeface="ＭＳ Ｐゴシック" pitchFamily="-109" charset="-128"/>
              </a:rPr>
              <a:t>MWh</a:t>
            </a:r>
            <a:r>
              <a:rPr lang="en-US" sz="1600" dirty="0" smtClean="0">
                <a:latin typeface="+mn-lt"/>
                <a:ea typeface="ＭＳ Ｐゴシック" pitchFamily="-109" charset="-128"/>
              </a:rPr>
              <a:t> in the XB Continuous ID market</a:t>
            </a:r>
            <a:r>
              <a:rPr lang="en-US" sz="1600" dirty="0" smtClean="0">
                <a:solidFill>
                  <a:schemeClr val="tx1">
                    <a:lumMod val="65000"/>
                    <a:lumOff val="35000"/>
                  </a:schemeClr>
                </a:solidFill>
                <a:latin typeface="+mn-lt"/>
                <a:ea typeface="ＭＳ Ｐゴシック" pitchFamily="-109" charset="-128"/>
              </a:rPr>
              <a:t>)</a:t>
            </a:r>
            <a:endParaRPr lang="en-GB" sz="1600" dirty="0">
              <a:solidFill>
                <a:schemeClr val="tx1">
                  <a:lumMod val="65000"/>
                  <a:lumOff val="35000"/>
                </a:schemeClr>
              </a:solidFill>
              <a:latin typeface="+mn-lt"/>
              <a:ea typeface="ＭＳ Ｐゴシック" pitchFamily="-109" charset="-128"/>
            </a:endParaRPr>
          </a:p>
        </p:txBody>
      </p:sp>
    </p:spTree>
    <p:extLst>
      <p:ext uri="{BB962C8B-B14F-4D97-AF65-F5344CB8AC3E}">
        <p14:creationId xmlns="" xmlns:p14="http://schemas.microsoft.com/office/powerpoint/2010/main" val="4610178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44624"/>
            <a:ext cx="9144000" cy="908719"/>
          </a:xfrm>
        </p:spPr>
        <p:txBody>
          <a:bodyPr rtlCol="0">
            <a:noAutofit/>
          </a:bodyPr>
          <a:lstStyle/>
          <a:p>
            <a:pPr fontAlgn="auto">
              <a:spcAft>
                <a:spcPts val="0"/>
              </a:spcAft>
              <a:defRPr/>
            </a:pPr>
            <a:r>
              <a:rPr lang="en-GB" sz="2800" dirty="0" smtClean="0">
                <a:solidFill>
                  <a:schemeClr val="tx1">
                    <a:lumMod val="65000"/>
                    <a:lumOff val="35000"/>
                  </a:schemeClr>
                </a:solidFill>
              </a:rPr>
              <a:t>Timeframe French/European Implicit continuous trading and Iberia/Spanish ID Implicit auctions</a:t>
            </a:r>
            <a:endParaRPr lang="fr-FR" sz="2000" dirty="0" smtClean="0">
              <a:solidFill>
                <a:schemeClr val="tx1">
                  <a:lumMod val="65000"/>
                  <a:lumOff val="35000"/>
                </a:schemeClr>
              </a:solidFill>
            </a:endParaRPr>
          </a:p>
        </p:txBody>
      </p:sp>
      <p:pic>
        <p:nvPicPr>
          <p:cNvPr id="7" name="Picture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5666" y="1628800"/>
            <a:ext cx="9108330" cy="425105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18695" y="2204864"/>
            <a:ext cx="2215760" cy="415498"/>
          </a:xfrm>
          <a:prstGeom prst="rect">
            <a:avLst/>
          </a:prstGeom>
          <a:solidFill>
            <a:schemeClr val="accent2">
              <a:lumMod val="20000"/>
              <a:lumOff val="80000"/>
            </a:schemeClr>
          </a:solidFill>
        </p:spPr>
        <p:txBody>
          <a:bodyPr wrap="square" rtlCol="0">
            <a:spAutoFit/>
          </a:bodyPr>
          <a:lstStyle/>
          <a:p>
            <a:r>
              <a:rPr lang="en-US" sz="1050" b="1" dirty="0" smtClean="0"/>
              <a:t>Current French-Germany Implicit Intraday Continuous</a:t>
            </a:r>
            <a:endParaRPr lang="en-US" sz="1050" b="1" dirty="0"/>
          </a:p>
        </p:txBody>
      </p:sp>
      <p:sp>
        <p:nvSpPr>
          <p:cNvPr id="6" name="5 CuadroTexto"/>
          <p:cNvSpPr txBox="1"/>
          <p:nvPr/>
        </p:nvSpPr>
        <p:spPr>
          <a:xfrm>
            <a:off x="-33289" y="2636912"/>
            <a:ext cx="2229025" cy="415498"/>
          </a:xfrm>
          <a:prstGeom prst="rect">
            <a:avLst/>
          </a:prstGeom>
          <a:solidFill>
            <a:schemeClr val="tx2">
              <a:lumMod val="20000"/>
              <a:lumOff val="80000"/>
            </a:schemeClr>
          </a:solidFill>
        </p:spPr>
        <p:txBody>
          <a:bodyPr wrap="square" rtlCol="0">
            <a:spAutoFit/>
          </a:bodyPr>
          <a:lstStyle/>
          <a:p>
            <a:r>
              <a:rPr lang="en-US" sz="1050" b="1" dirty="0" smtClean="0"/>
              <a:t>«European» Implicit Intraday Continuous including Iberia/Spain</a:t>
            </a:r>
            <a:endParaRPr lang="en-US" sz="1050" b="1" dirty="0"/>
          </a:p>
        </p:txBody>
      </p:sp>
      <p:sp>
        <p:nvSpPr>
          <p:cNvPr id="5" name="4 Rectángulo"/>
          <p:cNvSpPr/>
          <p:nvPr/>
        </p:nvSpPr>
        <p:spPr>
          <a:xfrm>
            <a:off x="-25666" y="3284984"/>
            <a:ext cx="2267744" cy="259486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 name="2 CuadroTexto"/>
          <p:cNvSpPr txBox="1"/>
          <p:nvPr/>
        </p:nvSpPr>
        <p:spPr>
          <a:xfrm>
            <a:off x="118463" y="4149080"/>
            <a:ext cx="2016224" cy="738664"/>
          </a:xfrm>
          <a:prstGeom prst="rect">
            <a:avLst/>
          </a:prstGeom>
          <a:noFill/>
        </p:spPr>
        <p:txBody>
          <a:bodyPr wrap="square" rtlCol="0">
            <a:spAutoFit/>
          </a:bodyPr>
          <a:lstStyle/>
          <a:p>
            <a:pPr algn="ctr"/>
            <a:r>
              <a:rPr lang="es-ES" sz="1400" b="1" dirty="0" smtClean="0"/>
              <a:t>IBERIAN INTRADAY 6 IM</a:t>
            </a:r>
          </a:p>
          <a:p>
            <a:pPr algn="ctr"/>
            <a:endParaRPr lang="es-ES" sz="1400" b="1" dirty="0"/>
          </a:p>
          <a:p>
            <a:pPr algn="ctr"/>
            <a:endParaRPr lang="es-ES" sz="1400" b="1" dirty="0"/>
          </a:p>
        </p:txBody>
      </p:sp>
      <p:sp>
        <p:nvSpPr>
          <p:cNvPr id="8" name="ZoneTexte 7"/>
          <p:cNvSpPr txBox="1"/>
          <p:nvPr/>
        </p:nvSpPr>
        <p:spPr>
          <a:xfrm>
            <a:off x="0" y="6021288"/>
            <a:ext cx="9144000" cy="615553"/>
          </a:xfrm>
          <a:prstGeom prst="rect">
            <a:avLst/>
          </a:prstGeom>
          <a:noFill/>
        </p:spPr>
        <p:txBody>
          <a:bodyPr wrap="square" rtlCol="0">
            <a:spAutoFit/>
          </a:bodyPr>
          <a:lstStyle/>
          <a:p>
            <a:r>
              <a:rPr lang="en-GB" sz="1700" dirty="0" smtClean="0">
                <a:solidFill>
                  <a:schemeClr val="tx1">
                    <a:lumMod val="65000"/>
                    <a:lumOff val="35000"/>
                  </a:schemeClr>
                </a:solidFill>
              </a:rPr>
              <a:t>* </a:t>
            </a:r>
            <a:r>
              <a:rPr lang="en-GB" sz="1700" dirty="0" smtClean="0"/>
              <a:t>TSOs TO PROVIDE CROSS BORDER CAPACITY BY A CERTAIN TIMES (15 HOURS) – In order to allow that all 24 hours are tradable on the XB ID Continuous market on the French-Spanish border</a:t>
            </a:r>
            <a:endParaRPr lang="fr-FR" sz="1700" dirty="0"/>
          </a:p>
        </p:txBody>
      </p:sp>
    </p:spTree>
    <p:extLst>
      <p:ext uri="{BB962C8B-B14F-4D97-AF65-F5344CB8AC3E}">
        <p14:creationId xmlns="" xmlns:p14="http://schemas.microsoft.com/office/powerpoint/2010/main" val="7177363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7"/>
          </a:xfrm>
        </p:spPr>
        <p:txBody>
          <a:bodyPr rtlCol="0">
            <a:normAutofit/>
          </a:bodyPr>
          <a:lstStyle/>
          <a:p>
            <a:pPr fontAlgn="auto">
              <a:spcAft>
                <a:spcPts val="0"/>
              </a:spcAft>
              <a:defRPr/>
            </a:pPr>
            <a:r>
              <a:rPr lang="fr-FR" sz="3200" dirty="0" err="1" smtClean="0">
                <a:solidFill>
                  <a:schemeClr val="tx1">
                    <a:lumMod val="65000"/>
                    <a:lumOff val="35000"/>
                  </a:schemeClr>
                </a:solidFill>
              </a:rPr>
              <a:t>Timeframe</a:t>
            </a:r>
            <a:r>
              <a:rPr lang="fr-FR" sz="3200" dirty="0" smtClean="0">
                <a:solidFill>
                  <a:schemeClr val="tx1">
                    <a:lumMod val="65000"/>
                    <a:lumOff val="35000"/>
                  </a:schemeClr>
                </a:solidFill>
              </a:rPr>
              <a:t> issues</a:t>
            </a:r>
            <a:endParaRPr lang="fr-FR" sz="3200" dirty="0">
              <a:solidFill>
                <a:schemeClr val="tx1">
                  <a:lumMod val="65000"/>
                  <a:lumOff val="35000"/>
                </a:schemeClr>
              </a:solidFill>
            </a:endParaRPr>
          </a:p>
        </p:txBody>
      </p:sp>
      <p:sp>
        <p:nvSpPr>
          <p:cNvPr id="18433" name="Rectangle 1"/>
          <p:cNvSpPr>
            <a:spLocks noChangeArrowheads="1"/>
          </p:cNvSpPr>
          <p:nvPr/>
        </p:nvSpPr>
        <p:spPr bwMode="auto">
          <a:xfrm>
            <a:off x="539750" y="1375257"/>
            <a:ext cx="8208963" cy="3637919"/>
          </a:xfrm>
          <a:prstGeom prst="rect">
            <a:avLst/>
          </a:prstGeom>
          <a:noFill/>
          <a:ln w="9525">
            <a:noFill/>
            <a:miter lim="800000"/>
            <a:headEnd/>
            <a:tailEnd/>
          </a:ln>
          <a:effectLst/>
        </p:spPr>
        <p:txBody>
          <a:bodyPr anchor="ctr">
            <a:spAutoFit/>
          </a:bodyPr>
          <a:lstStyle/>
          <a:p>
            <a:pPr marL="179388" indent="-179388" eaLnBrk="0" fontAlgn="auto" hangingPunct="0">
              <a:lnSpc>
                <a:spcPct val="120000"/>
              </a:lnSpc>
              <a:spcAft>
                <a:spcPts val="0"/>
              </a:spcAft>
              <a:buClr>
                <a:schemeClr val="accent1">
                  <a:lumMod val="75000"/>
                </a:schemeClr>
              </a:buClr>
              <a:buFont typeface="Arial" pitchFamily="34" charset="0"/>
              <a:buChar char="•"/>
              <a:defRPr/>
            </a:pPr>
            <a:r>
              <a:rPr lang="en-US" sz="1600" b="1" dirty="0" smtClean="0">
                <a:ea typeface="ＭＳ Ｐゴシック" pitchFamily="-109" charset="-128"/>
              </a:rPr>
              <a:t>Negotiation in multiple IM Implicit auctions of the same delivery hours</a:t>
            </a:r>
            <a:r>
              <a:rPr lang="en-US" sz="1600" dirty="0" smtClean="0">
                <a:ea typeface="ＭＳ Ｐゴシック" pitchFamily="-109" charset="-128"/>
              </a:rPr>
              <a:t>. For example, IM3 negotiating delivery hours from the 5th to the 24th hour, and IM4 negotiating delivery hours from the 8th to the 24th hour. </a:t>
            </a:r>
          </a:p>
          <a:p>
            <a:pPr marL="179388" indent="-179388" eaLnBrk="0" fontAlgn="auto" hangingPunct="0">
              <a:lnSpc>
                <a:spcPct val="120000"/>
              </a:lnSpc>
              <a:spcAft>
                <a:spcPts val="0"/>
              </a:spcAft>
              <a:buClr>
                <a:schemeClr val="accent1">
                  <a:lumMod val="75000"/>
                </a:schemeClr>
              </a:buClr>
              <a:buFont typeface="Arial" pitchFamily="34" charset="0"/>
              <a:buChar char="•"/>
              <a:defRPr/>
            </a:pPr>
            <a:endParaRPr lang="en-US" sz="1600" dirty="0" smtClean="0">
              <a:ea typeface="ＭＳ Ｐゴシック" pitchFamily="-109" charset="-128"/>
            </a:endParaRPr>
          </a:p>
          <a:p>
            <a:pPr marL="179388" indent="-179388" eaLnBrk="0" fontAlgn="auto" hangingPunct="0">
              <a:lnSpc>
                <a:spcPct val="120000"/>
              </a:lnSpc>
              <a:spcAft>
                <a:spcPts val="0"/>
              </a:spcAft>
              <a:buClr>
                <a:schemeClr val="accent1">
                  <a:lumMod val="75000"/>
                </a:schemeClr>
              </a:buClr>
              <a:buFont typeface="Arial" pitchFamily="34" charset="0"/>
              <a:buChar char="•"/>
              <a:defRPr/>
            </a:pPr>
            <a:r>
              <a:rPr lang="en-US" sz="1600" dirty="0" err="1" smtClean="0">
                <a:ea typeface="ＭＳ Ｐゴシック" pitchFamily="-109" charset="-128"/>
              </a:rPr>
              <a:t>Particpants</a:t>
            </a:r>
            <a:r>
              <a:rPr lang="en-US" sz="1600" dirty="0" smtClean="0">
                <a:ea typeface="ＭＳ Ｐゴシック" pitchFamily="-109" charset="-128"/>
              </a:rPr>
              <a:t> are free to integrate their matched net trades in the continuous trading Market in the Spanish IM auction of their choice,  but if they do not do it they are subject to deviations costs.</a:t>
            </a:r>
          </a:p>
          <a:p>
            <a:pPr marL="179388" indent="-179388" eaLnBrk="0" fontAlgn="auto" hangingPunct="0">
              <a:lnSpc>
                <a:spcPct val="120000"/>
              </a:lnSpc>
              <a:spcAft>
                <a:spcPts val="0"/>
              </a:spcAft>
              <a:buClr>
                <a:schemeClr val="accent1">
                  <a:lumMod val="75000"/>
                </a:schemeClr>
              </a:buClr>
              <a:buFont typeface="Arial" pitchFamily="34" charset="0"/>
              <a:buChar char="•"/>
              <a:defRPr/>
            </a:pPr>
            <a:endParaRPr lang="en-US" sz="1600" dirty="0" smtClean="0">
              <a:ea typeface="ＭＳ Ｐゴシック" pitchFamily="-109" charset="-128"/>
            </a:endParaRPr>
          </a:p>
          <a:p>
            <a:pPr marL="179388" indent="-179388" eaLnBrk="0" hangingPunct="0">
              <a:lnSpc>
                <a:spcPct val="120000"/>
              </a:lnSpc>
              <a:buClr>
                <a:schemeClr val="accent1">
                  <a:lumMod val="75000"/>
                </a:schemeClr>
              </a:buClr>
              <a:buFont typeface="Arial" pitchFamily="34" charset="0"/>
              <a:buChar char="•"/>
              <a:defRPr/>
            </a:pPr>
            <a:r>
              <a:rPr lang="en-GB" sz="1600" dirty="0" smtClean="0"/>
              <a:t>TSOs need to provide cross-border capacity by a certain time (3pm)in order to allow that all 24 hours are tradable on the XB ID Continuous market on the French-Spanish border</a:t>
            </a:r>
            <a:endParaRPr lang="fr-FR" sz="1600" dirty="0" smtClean="0"/>
          </a:p>
          <a:p>
            <a:pPr marL="179388" indent="-179388" eaLnBrk="0" fontAlgn="auto" hangingPunct="0">
              <a:lnSpc>
                <a:spcPct val="120000"/>
              </a:lnSpc>
              <a:spcAft>
                <a:spcPts val="0"/>
              </a:spcAft>
              <a:buClr>
                <a:schemeClr val="accent1">
                  <a:lumMod val="75000"/>
                </a:schemeClr>
              </a:buClr>
              <a:buFont typeface="Arial" pitchFamily="34" charset="0"/>
              <a:buChar char="•"/>
              <a:defRPr/>
            </a:pPr>
            <a:endParaRPr lang="en-US" sz="1600" dirty="0" smtClean="0">
              <a:solidFill>
                <a:schemeClr val="tx1">
                  <a:lumMod val="65000"/>
                  <a:lumOff val="35000"/>
                </a:schemeClr>
              </a:solidFill>
              <a:ea typeface="ＭＳ Ｐゴシック" pitchFamily="-109" charset="-128"/>
            </a:endParaRPr>
          </a:p>
          <a:p>
            <a:pPr indent="182563" eaLnBrk="0" fontAlgn="auto" hangingPunct="0">
              <a:lnSpc>
                <a:spcPct val="120000"/>
              </a:lnSpc>
              <a:spcAft>
                <a:spcPts val="0"/>
              </a:spcAft>
              <a:buClr>
                <a:srgbClr val="F17900"/>
              </a:buClr>
              <a:buFont typeface="Arial" pitchFamily="34" charset="0"/>
              <a:buChar char="•"/>
              <a:defRPr/>
            </a:pPr>
            <a:endParaRPr lang="en-US" sz="1600" dirty="0">
              <a:solidFill>
                <a:schemeClr val="tx1">
                  <a:lumMod val="65000"/>
                  <a:lumOff val="35000"/>
                </a:schemeClr>
              </a:solidFill>
              <a:ea typeface="ＭＳ Ｐゴシック" pitchFamily="-109" charset="-128"/>
            </a:endParaRPr>
          </a:p>
        </p:txBody>
      </p:sp>
    </p:spTree>
    <p:extLst>
      <p:ext uri="{BB962C8B-B14F-4D97-AF65-F5344CB8AC3E}">
        <p14:creationId xmlns="" xmlns:p14="http://schemas.microsoft.com/office/powerpoint/2010/main" val="20406742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900113" y="2997200"/>
            <a:ext cx="6156325" cy="431800"/>
          </a:xfrm>
          <a:prstGeom prst="rect">
            <a:avLst/>
          </a:prstGeom>
          <a:solidFill>
            <a:srgbClr val="F8D334"/>
          </a:solidFill>
          <a:ln w="9525" cap="flat" cmpd="sng" algn="ctr">
            <a:noFill/>
            <a:prstDash val="solid"/>
            <a:round/>
            <a:headEnd type="none" w="med" len="med"/>
            <a:tailEnd type="none" w="med" len="med"/>
          </a:ln>
          <a:effectLst/>
        </p:spPr>
        <p:txBody>
          <a:bodyPr wrap="none" lIns="90000" tIns="46800" rIns="90000" bIns="46800" anchor="ctr"/>
          <a:lstStyle/>
          <a:p>
            <a:pPr>
              <a:defRPr/>
            </a:pPr>
            <a:endParaRPr lang="fr-FR" sz="1400">
              <a:solidFill>
                <a:schemeClr val="tx1">
                  <a:lumMod val="65000"/>
                  <a:lumOff val="35000"/>
                </a:schemeClr>
              </a:solidFill>
            </a:endParaRPr>
          </a:p>
        </p:txBody>
      </p:sp>
      <p:sp>
        <p:nvSpPr>
          <p:cNvPr id="2" name="Titre 1"/>
          <p:cNvSpPr>
            <a:spLocks noGrp="1"/>
          </p:cNvSpPr>
          <p:nvPr>
            <p:ph type="title"/>
          </p:nvPr>
        </p:nvSpPr>
        <p:spPr>
          <a:xfrm>
            <a:off x="457200" y="-171450"/>
            <a:ext cx="8229600" cy="1143000"/>
          </a:xfrm>
        </p:spPr>
        <p:txBody>
          <a:bodyPr rtlCol="0">
            <a:normAutofit/>
          </a:bodyPr>
          <a:lstStyle/>
          <a:p>
            <a:pPr fontAlgn="auto">
              <a:spcAft>
                <a:spcPts val="0"/>
              </a:spcAft>
              <a:tabLst>
                <a:tab pos="1524000" algn="l"/>
              </a:tabLst>
              <a:defRPr/>
            </a:pPr>
            <a:r>
              <a:rPr lang="fr-FR" sz="3600" dirty="0" smtClean="0">
                <a:solidFill>
                  <a:schemeClr val="tx1">
                    <a:lumMod val="65000"/>
                    <a:lumOff val="35000"/>
                  </a:schemeClr>
                </a:solidFill>
              </a:rPr>
              <a:t>Agenda</a:t>
            </a:r>
            <a:endParaRPr lang="fr-FR" sz="3600" dirty="0">
              <a:solidFill>
                <a:schemeClr val="tx1">
                  <a:lumMod val="65000"/>
                  <a:lumOff val="35000"/>
                </a:schemeClr>
              </a:solidFill>
            </a:endParaRPr>
          </a:p>
        </p:txBody>
      </p:sp>
      <p:sp>
        <p:nvSpPr>
          <p:cNvPr id="3" name="Espace réservé du contenu 2"/>
          <p:cNvSpPr>
            <a:spLocks noGrp="1"/>
          </p:cNvSpPr>
          <p:nvPr>
            <p:ph idx="1"/>
          </p:nvPr>
        </p:nvSpPr>
        <p:spPr>
          <a:xfrm>
            <a:off x="849313" y="1762125"/>
            <a:ext cx="8186737" cy="3754438"/>
          </a:xfrm>
        </p:spPr>
        <p:txBody>
          <a:bodyPr rtlCol="0">
            <a:normAutofit/>
          </a:bodyPr>
          <a:lstStyle/>
          <a:p>
            <a:pPr fontAlgn="auto">
              <a:spcAft>
                <a:spcPts val="0"/>
              </a:spcAft>
              <a:buClr>
                <a:schemeClr val="accent1">
                  <a:lumMod val="75000"/>
                </a:schemeClr>
              </a:buClr>
              <a:buFont typeface="Arial" pitchFamily="34" charset="0"/>
              <a:buChar char="•"/>
              <a:defRPr/>
            </a:pPr>
            <a:r>
              <a:rPr lang="en-GB" dirty="0" smtClean="0">
                <a:solidFill>
                  <a:schemeClr val="tx1">
                    <a:lumMod val="65000"/>
                    <a:lumOff val="35000"/>
                  </a:schemeClr>
                </a:solidFill>
              </a:rPr>
              <a:t>Background</a:t>
            </a:r>
          </a:p>
          <a:p>
            <a:pPr fontAlgn="auto">
              <a:spcAft>
                <a:spcPts val="0"/>
              </a:spcAft>
              <a:buClr>
                <a:schemeClr val="accent1">
                  <a:lumMod val="75000"/>
                </a:schemeClr>
              </a:buClr>
              <a:buFont typeface="Arial" pitchFamily="34" charset="0"/>
              <a:buChar char="•"/>
              <a:defRPr/>
            </a:pPr>
            <a:r>
              <a:rPr lang="en-GB" dirty="0" smtClean="0">
                <a:solidFill>
                  <a:schemeClr val="tx1">
                    <a:lumMod val="65000"/>
                    <a:lumOff val="35000"/>
                  </a:schemeClr>
                </a:solidFill>
              </a:rPr>
              <a:t>High level requirements</a:t>
            </a:r>
          </a:p>
          <a:p>
            <a:pPr fontAlgn="auto">
              <a:spcAft>
                <a:spcPts val="0"/>
              </a:spcAft>
              <a:buClr>
                <a:schemeClr val="accent1">
                  <a:lumMod val="75000"/>
                </a:schemeClr>
              </a:buClr>
              <a:buFont typeface="Arial" pitchFamily="34" charset="0"/>
              <a:buChar char="•"/>
              <a:defRPr/>
            </a:pPr>
            <a:r>
              <a:rPr lang="en-GB" dirty="0" smtClean="0">
                <a:solidFill>
                  <a:schemeClr val="tx1">
                    <a:lumMod val="65000"/>
                    <a:lumOff val="35000"/>
                  </a:schemeClr>
                </a:solidFill>
              </a:rPr>
              <a:t>IT requirements</a:t>
            </a:r>
          </a:p>
          <a:p>
            <a:pPr fontAlgn="auto">
              <a:spcAft>
                <a:spcPts val="0"/>
              </a:spcAft>
              <a:buClr>
                <a:schemeClr val="accent1">
                  <a:lumMod val="75000"/>
                </a:schemeClr>
              </a:buClr>
              <a:buFont typeface="Arial" pitchFamily="34" charset="0"/>
              <a:buChar char="•"/>
              <a:defRPr/>
            </a:pPr>
            <a:r>
              <a:rPr lang="en-GB" dirty="0" smtClean="0">
                <a:solidFill>
                  <a:schemeClr val="tx1">
                    <a:lumMod val="65000"/>
                    <a:lumOff val="35000"/>
                  </a:schemeClr>
                </a:solidFill>
              </a:rPr>
              <a:t>Clearing and Financial settlement</a:t>
            </a:r>
          </a:p>
          <a:p>
            <a:pPr fontAlgn="auto">
              <a:spcAft>
                <a:spcPts val="0"/>
              </a:spcAft>
              <a:buFont typeface="Arial" pitchFamily="34" charset="0"/>
              <a:buChar char="•"/>
              <a:defRPr/>
            </a:pPr>
            <a:endParaRPr lang="en-US" dirty="0">
              <a:solidFill>
                <a:schemeClr val="tx1">
                  <a:lumMod val="65000"/>
                  <a:lumOff val="35000"/>
                </a:schemeClr>
              </a:solidFill>
            </a:endParaRPr>
          </a:p>
        </p:txBody>
      </p:sp>
    </p:spTree>
    <p:extLst>
      <p:ext uri="{BB962C8B-B14F-4D97-AF65-F5344CB8AC3E}">
        <p14:creationId xmlns="" xmlns:p14="http://schemas.microsoft.com/office/powerpoint/2010/main" val="22279288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txBody>
          <a:bodyPr rtlCol="0">
            <a:normAutofit/>
          </a:bodyPr>
          <a:lstStyle/>
          <a:p>
            <a:pPr fontAlgn="auto">
              <a:spcAft>
                <a:spcPts val="0"/>
              </a:spcAft>
              <a:defRPr/>
            </a:pPr>
            <a:r>
              <a:rPr lang="fr-FR" sz="3600" dirty="0" smtClean="0">
                <a:solidFill>
                  <a:schemeClr val="tx1">
                    <a:lumMod val="65000"/>
                    <a:lumOff val="35000"/>
                  </a:schemeClr>
                </a:solidFill>
              </a:rPr>
              <a:t>IT </a:t>
            </a:r>
            <a:r>
              <a:rPr lang="fr-FR" sz="3600" dirty="0" err="1" smtClean="0">
                <a:solidFill>
                  <a:schemeClr val="tx1">
                    <a:lumMod val="65000"/>
                    <a:lumOff val="35000"/>
                  </a:schemeClr>
                </a:solidFill>
              </a:rPr>
              <a:t>requirements</a:t>
            </a:r>
            <a:endParaRPr lang="fr-FR" sz="3600" dirty="0">
              <a:solidFill>
                <a:schemeClr val="tx1">
                  <a:lumMod val="65000"/>
                  <a:lumOff val="35000"/>
                </a:schemeClr>
              </a:solidFill>
            </a:endParaRPr>
          </a:p>
        </p:txBody>
      </p:sp>
      <p:sp>
        <p:nvSpPr>
          <p:cNvPr id="20481" name="Rectangle 1"/>
          <p:cNvSpPr>
            <a:spLocks noChangeArrowheads="1"/>
          </p:cNvSpPr>
          <p:nvPr/>
        </p:nvSpPr>
        <p:spPr bwMode="auto">
          <a:xfrm>
            <a:off x="611188" y="1371649"/>
            <a:ext cx="8425308" cy="2616101"/>
          </a:xfrm>
          <a:prstGeom prst="rect">
            <a:avLst/>
          </a:prstGeom>
          <a:noFill/>
          <a:ln w="9525">
            <a:noFill/>
            <a:miter lim="800000"/>
            <a:headEnd/>
            <a:tailEnd/>
          </a:ln>
          <a:effectLst/>
        </p:spPr>
        <p:txBody>
          <a:bodyPr wrap="square" anchor="ctr">
            <a:spAutoFit/>
          </a:bodyPr>
          <a:lstStyle/>
          <a:p>
            <a:pPr marL="177800" indent="-177800" eaLnBrk="0" fontAlgn="auto" hangingPunct="0">
              <a:spcBef>
                <a:spcPts val="0"/>
              </a:spcBef>
              <a:spcAft>
                <a:spcPts val="0"/>
              </a:spcAft>
              <a:buClr>
                <a:schemeClr val="accent1">
                  <a:lumMod val="75000"/>
                </a:schemeClr>
              </a:buClr>
              <a:buFont typeface="Arial" pitchFamily="34" charset="0"/>
              <a:buChar char="•"/>
              <a:defRPr/>
            </a:pPr>
            <a:r>
              <a:rPr lang="en-GB" dirty="0">
                <a:solidFill>
                  <a:schemeClr val="tx1">
                    <a:lumMod val="65000"/>
                    <a:lumOff val="35000"/>
                  </a:schemeClr>
                </a:solidFill>
                <a:latin typeface="+mn-lt"/>
                <a:ea typeface="ＭＳ Ｐゴシック" pitchFamily="-109" charset="-128"/>
              </a:rPr>
              <a:t>Shared Order Books /Congestion Management Module System (SOB/CMM) in order to allow that, provided that there is available capacity:</a:t>
            </a:r>
            <a:endParaRPr lang="fr-FR" dirty="0">
              <a:solidFill>
                <a:schemeClr val="tx1">
                  <a:lumMod val="65000"/>
                  <a:lumOff val="35000"/>
                </a:schemeClr>
              </a:solidFill>
              <a:latin typeface="+mn-lt"/>
              <a:ea typeface="ＭＳ Ｐゴシック" pitchFamily="-109" charset="-128"/>
            </a:endParaRPr>
          </a:p>
          <a:p>
            <a:pPr marL="627063" lvl="1" indent="-177800" eaLnBrk="0" fontAlgn="auto" hangingPunct="0">
              <a:spcBef>
                <a:spcPts val="0"/>
              </a:spcBef>
              <a:spcAft>
                <a:spcPts val="0"/>
              </a:spcAft>
              <a:buClr>
                <a:schemeClr val="accent1">
                  <a:lumMod val="75000"/>
                </a:schemeClr>
              </a:buClr>
              <a:buFont typeface="Arial" pitchFamily="34" charset="0"/>
              <a:buChar char="•"/>
              <a:defRPr/>
            </a:pPr>
            <a:r>
              <a:rPr lang="en-GB" sz="1600" dirty="0">
                <a:solidFill>
                  <a:schemeClr val="tx1">
                    <a:lumMod val="65000"/>
                    <a:lumOff val="35000"/>
                  </a:schemeClr>
                </a:solidFill>
                <a:latin typeface="+mn-lt"/>
                <a:ea typeface="ＭＳ Ｐゴシック" pitchFamily="-109" charset="-128"/>
              </a:rPr>
              <a:t>Order books have to be updated simultaneously according to the capacity values sent to the SOB/CMM</a:t>
            </a:r>
            <a:endParaRPr lang="fr-FR" sz="1600" dirty="0">
              <a:solidFill>
                <a:schemeClr val="tx1">
                  <a:lumMod val="65000"/>
                  <a:lumOff val="35000"/>
                </a:schemeClr>
              </a:solidFill>
              <a:latin typeface="+mn-lt"/>
              <a:ea typeface="ＭＳ Ｐゴシック" pitchFamily="-109" charset="-128"/>
            </a:endParaRPr>
          </a:p>
          <a:p>
            <a:pPr marL="627063" lvl="1" indent="-177800" eaLnBrk="0" fontAlgn="auto" hangingPunct="0">
              <a:spcBef>
                <a:spcPts val="0"/>
              </a:spcBef>
              <a:spcAft>
                <a:spcPts val="0"/>
              </a:spcAft>
              <a:buClr>
                <a:schemeClr val="accent1">
                  <a:lumMod val="75000"/>
                </a:schemeClr>
              </a:buClr>
              <a:buFont typeface="Arial" pitchFamily="34" charset="0"/>
              <a:buChar char="•"/>
              <a:defRPr/>
            </a:pPr>
            <a:r>
              <a:rPr lang="en-GB" sz="1600" dirty="0">
                <a:solidFill>
                  <a:schemeClr val="tx1">
                    <a:lumMod val="65000"/>
                    <a:lumOff val="35000"/>
                  </a:schemeClr>
                </a:solidFill>
                <a:latin typeface="+mn-lt"/>
                <a:ea typeface="ＭＳ Ｐゴシック" pitchFamily="-109" charset="-128"/>
              </a:rPr>
              <a:t>Bids submitted to one local order book are simultaneously shown on the other order books provided they are compatible with the updated values of XB capacity</a:t>
            </a:r>
            <a:endParaRPr lang="fr-FR" sz="1600" dirty="0">
              <a:solidFill>
                <a:schemeClr val="tx1">
                  <a:lumMod val="65000"/>
                  <a:lumOff val="35000"/>
                </a:schemeClr>
              </a:solidFill>
              <a:latin typeface="+mn-lt"/>
              <a:ea typeface="ＭＳ Ｐゴシック" pitchFamily="-109" charset="-128"/>
            </a:endParaRPr>
          </a:p>
          <a:p>
            <a:pPr marL="627063" lvl="1" indent="-177800" eaLnBrk="0" fontAlgn="auto" hangingPunct="0">
              <a:spcBef>
                <a:spcPts val="0"/>
              </a:spcBef>
              <a:spcAft>
                <a:spcPts val="0"/>
              </a:spcAft>
              <a:buClr>
                <a:schemeClr val="accent1">
                  <a:lumMod val="75000"/>
                </a:schemeClr>
              </a:buClr>
              <a:buFont typeface="Arial" pitchFamily="34" charset="0"/>
              <a:buChar char="•"/>
              <a:defRPr/>
            </a:pPr>
            <a:r>
              <a:rPr lang="en-GB" sz="1600" dirty="0">
                <a:solidFill>
                  <a:schemeClr val="tx1">
                    <a:lumMod val="65000"/>
                    <a:lumOff val="35000"/>
                  </a:schemeClr>
                </a:solidFill>
                <a:latin typeface="+mn-lt"/>
                <a:ea typeface="ＭＳ Ｐゴシック" pitchFamily="-109" charset="-128"/>
              </a:rPr>
              <a:t>There is a perfect synchronization of all order books</a:t>
            </a:r>
            <a:endParaRPr lang="fr-FR" sz="1600" dirty="0">
              <a:solidFill>
                <a:schemeClr val="tx1">
                  <a:lumMod val="65000"/>
                  <a:lumOff val="35000"/>
                </a:schemeClr>
              </a:solidFill>
              <a:latin typeface="+mn-lt"/>
              <a:ea typeface="ＭＳ Ｐゴシック" pitchFamily="-109" charset="-128"/>
            </a:endParaRPr>
          </a:p>
          <a:p>
            <a:pPr marL="627063" lvl="1" indent="-177800" eaLnBrk="0" fontAlgn="auto" hangingPunct="0">
              <a:spcBef>
                <a:spcPts val="0"/>
              </a:spcBef>
              <a:spcAft>
                <a:spcPts val="0"/>
              </a:spcAft>
              <a:buClr>
                <a:schemeClr val="accent1">
                  <a:lumMod val="75000"/>
                </a:schemeClr>
              </a:buClr>
              <a:buFont typeface="Arial" pitchFamily="34" charset="0"/>
              <a:buChar char="•"/>
              <a:defRPr/>
            </a:pPr>
            <a:r>
              <a:rPr lang="en-GB" sz="1600" dirty="0">
                <a:solidFill>
                  <a:schemeClr val="tx1">
                    <a:lumMod val="65000"/>
                    <a:lumOff val="35000"/>
                  </a:schemeClr>
                </a:solidFill>
                <a:latin typeface="+mn-lt"/>
                <a:ea typeface="ＭＳ Ｐゴシック" pitchFamily="-109" charset="-128"/>
              </a:rPr>
              <a:t>Cross matching of bids submitted to different order books is supported</a:t>
            </a:r>
          </a:p>
          <a:p>
            <a:pPr marL="627063" lvl="1" indent="-177800" eaLnBrk="0" fontAlgn="auto" hangingPunct="0">
              <a:spcBef>
                <a:spcPts val="0"/>
              </a:spcBef>
              <a:spcAft>
                <a:spcPts val="0"/>
              </a:spcAft>
              <a:buClr>
                <a:schemeClr val="accent1">
                  <a:lumMod val="75000"/>
                </a:schemeClr>
              </a:buClr>
              <a:buFont typeface="Arial" pitchFamily="34" charset="0"/>
              <a:buChar char="•"/>
              <a:defRPr/>
            </a:pPr>
            <a:r>
              <a:rPr lang="en-GB" sz="1600" dirty="0">
                <a:solidFill>
                  <a:schemeClr val="tx1">
                    <a:lumMod val="65000"/>
                    <a:lumOff val="35000"/>
                  </a:schemeClr>
                </a:solidFill>
                <a:latin typeface="+mn-lt"/>
                <a:ea typeface="ＭＳ Ｐゴシック" pitchFamily="-109" charset="-128"/>
              </a:rPr>
              <a:t>Time stamp of the bids is similar (crucial to correctly manage priority of bids with same price</a:t>
            </a:r>
            <a:r>
              <a:rPr lang="en-GB" sz="1600" dirty="0" smtClean="0">
                <a:solidFill>
                  <a:schemeClr val="tx1">
                    <a:lumMod val="65000"/>
                    <a:lumOff val="35000"/>
                  </a:schemeClr>
                </a:solidFill>
                <a:latin typeface="+mn-lt"/>
                <a:ea typeface="ＭＳ Ｐゴシック" pitchFamily="-109" charset="-128"/>
              </a:rPr>
              <a:t>)</a:t>
            </a:r>
          </a:p>
        </p:txBody>
      </p:sp>
      <p:pic>
        <p:nvPicPr>
          <p:cNvPr id="19459" name="Image 1403"/>
          <p:cNvPicPr>
            <a:picLocks noChangeAspect="1" noChangeArrowheads="1"/>
          </p:cNvPicPr>
          <p:nvPr/>
        </p:nvPicPr>
        <p:blipFill>
          <a:blip r:embed="rId2" cstate="print"/>
          <a:srcRect/>
          <a:stretch>
            <a:fillRect/>
          </a:stretch>
        </p:blipFill>
        <p:spPr bwMode="auto">
          <a:xfrm>
            <a:off x="1763688" y="4581128"/>
            <a:ext cx="5219700" cy="1323975"/>
          </a:xfrm>
          <a:prstGeom prst="rect">
            <a:avLst/>
          </a:prstGeom>
          <a:noFill/>
          <a:ln w="9525">
            <a:noFill/>
            <a:miter lim="800000"/>
            <a:headEnd/>
            <a:tailEnd/>
          </a:ln>
        </p:spPr>
      </p:pic>
      <p:pic>
        <p:nvPicPr>
          <p:cNvPr id="19460" name="Image 1404"/>
          <p:cNvPicPr>
            <a:picLocks noChangeAspect="1" noChangeArrowheads="1"/>
          </p:cNvPicPr>
          <p:nvPr/>
        </p:nvPicPr>
        <p:blipFill>
          <a:blip r:embed="rId3" cstate="print"/>
          <a:srcRect/>
          <a:stretch>
            <a:fillRect/>
          </a:stretch>
        </p:blipFill>
        <p:spPr bwMode="auto">
          <a:xfrm>
            <a:off x="3005113" y="5833665"/>
            <a:ext cx="3086100" cy="619125"/>
          </a:xfrm>
          <a:prstGeom prst="rect">
            <a:avLst/>
          </a:prstGeom>
          <a:noFill/>
          <a:ln w="9525">
            <a:noFill/>
            <a:miter lim="800000"/>
            <a:headEnd/>
            <a:tailEnd/>
          </a:ln>
        </p:spPr>
      </p:pic>
      <p:sp>
        <p:nvSpPr>
          <p:cNvPr id="20485" name="Rectangle 5"/>
          <p:cNvSpPr>
            <a:spLocks noChangeArrowheads="1"/>
          </p:cNvSpPr>
          <p:nvPr/>
        </p:nvSpPr>
        <p:spPr bwMode="auto">
          <a:xfrm>
            <a:off x="611560" y="4149080"/>
            <a:ext cx="7993012" cy="615553"/>
          </a:xfrm>
          <a:prstGeom prst="rect">
            <a:avLst/>
          </a:prstGeom>
          <a:noFill/>
          <a:ln w="9525">
            <a:noFill/>
            <a:miter lim="800000"/>
            <a:headEnd/>
            <a:tailEnd/>
          </a:ln>
          <a:effectLst/>
        </p:spPr>
        <p:txBody>
          <a:bodyPr wrap="square" anchor="ctr">
            <a:spAutoFit/>
          </a:bodyPr>
          <a:lstStyle/>
          <a:p>
            <a:pPr marL="177800" indent="-177800" eaLnBrk="0" fontAlgn="auto" hangingPunct="0">
              <a:spcBef>
                <a:spcPts val="0"/>
              </a:spcBef>
              <a:spcAft>
                <a:spcPts val="0"/>
              </a:spcAft>
              <a:buClr>
                <a:schemeClr val="accent1">
                  <a:lumMod val="75000"/>
                </a:schemeClr>
              </a:buClr>
              <a:buFont typeface="Arial" pitchFamily="34" charset="0"/>
              <a:buChar char="•"/>
              <a:defRPr/>
            </a:pPr>
            <a:r>
              <a:rPr lang="en-GB" dirty="0">
                <a:solidFill>
                  <a:schemeClr val="tx1">
                    <a:lumMod val="65000"/>
                    <a:lumOff val="35000"/>
                  </a:schemeClr>
                </a:solidFill>
                <a:latin typeface="+mn-lt"/>
                <a:ea typeface="ＭＳ Ｐゴシック" pitchFamily="-109" charset="-128"/>
              </a:rPr>
              <a:t>Both order books would be hosted in the same </a:t>
            </a:r>
            <a:r>
              <a:rPr lang="en-GB" dirty="0" smtClean="0">
                <a:solidFill>
                  <a:schemeClr val="tx1">
                    <a:lumMod val="65000"/>
                    <a:lumOff val="35000"/>
                  </a:schemeClr>
                </a:solidFill>
                <a:latin typeface="+mn-lt"/>
                <a:ea typeface="ＭＳ Ｐゴシック" pitchFamily="-109" charset="-128"/>
              </a:rPr>
              <a:t>platform:</a:t>
            </a:r>
            <a:endParaRPr lang="fr-FR" dirty="0">
              <a:solidFill>
                <a:schemeClr val="tx1">
                  <a:lumMod val="65000"/>
                  <a:lumOff val="35000"/>
                </a:schemeClr>
              </a:solidFill>
              <a:latin typeface="+mn-lt"/>
              <a:ea typeface="ＭＳ Ｐゴシック" pitchFamily="-109" charset="-128"/>
            </a:endParaRPr>
          </a:p>
          <a:p>
            <a:pPr indent="180975" eaLnBrk="0" hangingPunct="0">
              <a:defRPr/>
            </a:pPr>
            <a:endParaRPr lang="fr-FR" sz="1600" dirty="0">
              <a:solidFill>
                <a:schemeClr val="tx1">
                  <a:lumMod val="65000"/>
                  <a:lumOff val="35000"/>
                </a:schemeClr>
              </a:solidFill>
              <a:latin typeface="Arial" pitchFamily="34" charset="0"/>
              <a:cs typeface="Arial" pitchFamily="34" charset="0"/>
            </a:endParaRPr>
          </a:p>
        </p:txBody>
      </p:sp>
      <p:sp>
        <p:nvSpPr>
          <p:cNvPr id="20486" name="Rectangle 6"/>
          <p:cNvSpPr>
            <a:spLocks noChangeArrowheads="1"/>
          </p:cNvSpPr>
          <p:nvPr/>
        </p:nvSpPr>
        <p:spPr bwMode="auto">
          <a:xfrm>
            <a:off x="828675" y="4297363"/>
            <a:ext cx="184150" cy="368300"/>
          </a:xfrm>
          <a:prstGeom prst="rect">
            <a:avLst/>
          </a:prstGeom>
          <a:noFill/>
          <a:ln w="9525">
            <a:noFill/>
            <a:miter lim="800000"/>
            <a:headEnd/>
            <a:tailEnd/>
          </a:ln>
          <a:effectLst/>
        </p:spPr>
        <p:txBody>
          <a:bodyPr wrap="none" anchor="ctr">
            <a:spAutoFit/>
          </a:bodyPr>
          <a:lstStyle/>
          <a:p>
            <a:pPr fontAlgn="auto">
              <a:spcBef>
                <a:spcPts val="0"/>
              </a:spcBef>
              <a:spcAft>
                <a:spcPts val="0"/>
              </a:spcAft>
              <a:defRPr/>
            </a:pPr>
            <a:endParaRPr lang="fr-FR">
              <a:solidFill>
                <a:schemeClr val="tx1">
                  <a:lumMod val="65000"/>
                  <a:lumOff val="35000"/>
                </a:schemeClr>
              </a:solidFill>
              <a:latin typeface="+mn-lt"/>
            </a:endParaRPr>
          </a:p>
        </p:txBody>
      </p:sp>
      <p:sp>
        <p:nvSpPr>
          <p:cNvPr id="20488" name="Rectangle 8"/>
          <p:cNvSpPr>
            <a:spLocks noChangeArrowheads="1"/>
          </p:cNvSpPr>
          <p:nvPr/>
        </p:nvSpPr>
        <p:spPr bwMode="auto">
          <a:xfrm>
            <a:off x="809625" y="2901950"/>
            <a:ext cx="184150" cy="368300"/>
          </a:xfrm>
          <a:prstGeom prst="rect">
            <a:avLst/>
          </a:prstGeom>
          <a:noFill/>
          <a:ln w="9525">
            <a:noFill/>
            <a:miter lim="800000"/>
            <a:headEnd/>
            <a:tailEnd/>
          </a:ln>
          <a:effectLst/>
        </p:spPr>
        <p:txBody>
          <a:bodyPr wrap="none" anchor="ctr">
            <a:spAutoFit/>
          </a:bodyPr>
          <a:lstStyle/>
          <a:p>
            <a:pPr>
              <a:defRPr/>
            </a:pPr>
            <a:endParaRPr lang="fr-FR">
              <a:solidFill>
                <a:schemeClr val="tx1">
                  <a:lumMod val="65000"/>
                  <a:lumOff val="35000"/>
                </a:schemeClr>
              </a:solidFill>
              <a:latin typeface="Arial" pitchFamily="34" charset="0"/>
              <a:cs typeface="Arial" pitchFamily="34" charset="0"/>
            </a:endParaRPr>
          </a:p>
        </p:txBody>
      </p:sp>
    </p:spTree>
    <p:extLst>
      <p:ext uri="{BB962C8B-B14F-4D97-AF65-F5344CB8AC3E}">
        <p14:creationId xmlns="" xmlns:p14="http://schemas.microsoft.com/office/powerpoint/2010/main" val="40837075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71450"/>
            <a:ext cx="8229600" cy="1143000"/>
          </a:xfrm>
        </p:spPr>
        <p:txBody>
          <a:bodyPr rtlCol="0">
            <a:normAutofit/>
          </a:bodyPr>
          <a:lstStyle/>
          <a:p>
            <a:pPr fontAlgn="auto">
              <a:spcAft>
                <a:spcPts val="0"/>
              </a:spcAft>
              <a:tabLst>
                <a:tab pos="1524000" algn="l"/>
              </a:tabLst>
              <a:defRPr/>
            </a:pPr>
            <a:r>
              <a:rPr lang="fr-FR" sz="3600" dirty="0" smtClean="0">
                <a:solidFill>
                  <a:schemeClr val="tx1">
                    <a:lumMod val="65000"/>
                    <a:lumOff val="35000"/>
                  </a:schemeClr>
                </a:solidFill>
              </a:rPr>
              <a:t>Agenda</a:t>
            </a:r>
            <a:endParaRPr lang="fr-FR" sz="3600" dirty="0">
              <a:solidFill>
                <a:schemeClr val="tx1">
                  <a:lumMod val="65000"/>
                  <a:lumOff val="35000"/>
                </a:schemeClr>
              </a:solidFill>
            </a:endParaRPr>
          </a:p>
        </p:txBody>
      </p:sp>
      <p:sp>
        <p:nvSpPr>
          <p:cNvPr id="4" name="Rectangle 3"/>
          <p:cNvSpPr/>
          <p:nvPr/>
        </p:nvSpPr>
        <p:spPr bwMode="auto">
          <a:xfrm>
            <a:off x="971600" y="4221088"/>
            <a:ext cx="6120680" cy="431800"/>
          </a:xfrm>
          <a:prstGeom prst="rect">
            <a:avLst/>
          </a:prstGeom>
          <a:solidFill>
            <a:srgbClr val="F8D334"/>
          </a:solidFill>
          <a:ln w="9525" cap="flat" cmpd="sng" algn="ctr">
            <a:noFill/>
            <a:prstDash val="solid"/>
            <a:round/>
            <a:headEnd type="none" w="med" len="med"/>
            <a:tailEnd type="none" w="med" len="med"/>
          </a:ln>
          <a:effectLst/>
        </p:spPr>
        <p:txBody>
          <a:bodyPr wrap="none" lIns="90000" tIns="46800" rIns="90000" bIns="46800" anchor="ctr"/>
          <a:lstStyle/>
          <a:p>
            <a:pPr>
              <a:defRPr/>
            </a:pPr>
            <a:endParaRPr lang="fr-FR" sz="1400">
              <a:solidFill>
                <a:schemeClr val="tx1">
                  <a:lumMod val="65000"/>
                  <a:lumOff val="35000"/>
                </a:schemeClr>
              </a:solidFill>
            </a:endParaRPr>
          </a:p>
        </p:txBody>
      </p:sp>
      <p:sp>
        <p:nvSpPr>
          <p:cNvPr id="3" name="Espace réservé du contenu 2"/>
          <p:cNvSpPr>
            <a:spLocks noGrp="1"/>
          </p:cNvSpPr>
          <p:nvPr>
            <p:ph idx="1"/>
          </p:nvPr>
        </p:nvSpPr>
        <p:spPr>
          <a:xfrm>
            <a:off x="1044054" y="1772816"/>
            <a:ext cx="7848426" cy="3754438"/>
          </a:xfrm>
        </p:spPr>
        <p:txBody>
          <a:bodyPr rtlCol="0">
            <a:normAutofit/>
          </a:bodyPr>
          <a:lstStyle/>
          <a:p>
            <a:pPr fontAlgn="auto">
              <a:spcAft>
                <a:spcPts val="0"/>
              </a:spcAft>
              <a:buClr>
                <a:schemeClr val="accent1">
                  <a:lumMod val="75000"/>
                </a:schemeClr>
              </a:buClr>
              <a:buFont typeface="Arial" pitchFamily="34" charset="0"/>
              <a:buChar char="•"/>
              <a:defRPr/>
            </a:pPr>
            <a:r>
              <a:rPr lang="en-GB" dirty="0" smtClean="0">
                <a:solidFill>
                  <a:schemeClr val="tx1">
                    <a:lumMod val="65000"/>
                    <a:lumOff val="35000"/>
                  </a:schemeClr>
                </a:solidFill>
              </a:rPr>
              <a:t>Background</a:t>
            </a:r>
          </a:p>
          <a:p>
            <a:pPr fontAlgn="auto">
              <a:spcAft>
                <a:spcPts val="0"/>
              </a:spcAft>
              <a:buClr>
                <a:schemeClr val="accent1">
                  <a:lumMod val="75000"/>
                </a:schemeClr>
              </a:buClr>
              <a:buFont typeface="Arial" pitchFamily="34" charset="0"/>
              <a:buChar char="•"/>
              <a:defRPr/>
            </a:pPr>
            <a:r>
              <a:rPr lang="en-GB" dirty="0" smtClean="0">
                <a:solidFill>
                  <a:schemeClr val="tx1">
                    <a:lumMod val="65000"/>
                    <a:lumOff val="35000"/>
                  </a:schemeClr>
                </a:solidFill>
              </a:rPr>
              <a:t>Summary</a:t>
            </a:r>
          </a:p>
          <a:p>
            <a:pPr fontAlgn="auto">
              <a:spcAft>
                <a:spcPts val="0"/>
              </a:spcAft>
              <a:buClr>
                <a:schemeClr val="accent1">
                  <a:lumMod val="75000"/>
                </a:schemeClr>
              </a:buClr>
              <a:buFont typeface="Arial" pitchFamily="34" charset="0"/>
              <a:buChar char="•"/>
              <a:defRPr/>
            </a:pPr>
            <a:r>
              <a:rPr lang="en-GB" dirty="0" smtClean="0">
                <a:solidFill>
                  <a:schemeClr val="tx1">
                    <a:lumMod val="65000"/>
                    <a:lumOff val="35000"/>
                  </a:schemeClr>
                </a:solidFill>
              </a:rPr>
              <a:t>High level requirements</a:t>
            </a:r>
          </a:p>
          <a:p>
            <a:pPr fontAlgn="auto">
              <a:spcAft>
                <a:spcPts val="0"/>
              </a:spcAft>
              <a:buClr>
                <a:schemeClr val="accent1">
                  <a:lumMod val="75000"/>
                </a:schemeClr>
              </a:buClr>
              <a:buFont typeface="Arial" pitchFamily="34" charset="0"/>
              <a:buChar char="•"/>
              <a:defRPr/>
            </a:pPr>
            <a:r>
              <a:rPr lang="en-GB" dirty="0" smtClean="0">
                <a:solidFill>
                  <a:schemeClr val="tx1">
                    <a:lumMod val="65000"/>
                    <a:lumOff val="35000"/>
                  </a:schemeClr>
                </a:solidFill>
              </a:rPr>
              <a:t>IT requirements</a:t>
            </a:r>
          </a:p>
          <a:p>
            <a:pPr fontAlgn="auto">
              <a:spcAft>
                <a:spcPts val="0"/>
              </a:spcAft>
              <a:buClr>
                <a:schemeClr val="accent1">
                  <a:lumMod val="75000"/>
                </a:schemeClr>
              </a:buClr>
              <a:buFont typeface="Arial" pitchFamily="34" charset="0"/>
              <a:buChar char="•"/>
              <a:defRPr/>
            </a:pPr>
            <a:r>
              <a:rPr lang="en-GB" dirty="0" smtClean="0">
                <a:solidFill>
                  <a:schemeClr val="tx1">
                    <a:lumMod val="65000"/>
                    <a:lumOff val="35000"/>
                  </a:schemeClr>
                </a:solidFill>
              </a:rPr>
              <a:t>Clearing and Financial settlement</a:t>
            </a:r>
          </a:p>
          <a:p>
            <a:pPr fontAlgn="auto">
              <a:spcAft>
                <a:spcPts val="0"/>
              </a:spcAft>
              <a:buFont typeface="Arial" pitchFamily="34" charset="0"/>
              <a:buChar char="•"/>
              <a:defRPr/>
            </a:pPr>
            <a:endParaRPr lang="en-US" dirty="0">
              <a:solidFill>
                <a:schemeClr val="tx1">
                  <a:lumMod val="65000"/>
                  <a:lumOff val="35000"/>
                </a:schemeClr>
              </a:solidFill>
            </a:endParaRPr>
          </a:p>
        </p:txBody>
      </p:sp>
    </p:spTree>
    <p:extLst>
      <p:ext uri="{BB962C8B-B14F-4D97-AF65-F5344CB8AC3E}">
        <p14:creationId xmlns="" xmlns:p14="http://schemas.microsoft.com/office/powerpoint/2010/main" val="19673424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
            <a:ext cx="9143999" cy="692696"/>
          </a:xfrm>
        </p:spPr>
        <p:txBody>
          <a:bodyPr rtlCol="0">
            <a:noAutofit/>
          </a:bodyPr>
          <a:lstStyle/>
          <a:p>
            <a:pPr fontAlgn="auto">
              <a:spcAft>
                <a:spcPts val="0"/>
              </a:spcAft>
              <a:defRPr/>
            </a:pPr>
            <a:r>
              <a:rPr lang="en-GB" sz="2800" dirty="0" smtClean="0">
                <a:solidFill>
                  <a:schemeClr val="tx1">
                    <a:lumMod val="65000"/>
                    <a:lumOff val="35000"/>
                  </a:schemeClr>
                </a:solidFill>
              </a:rPr>
              <a:t>Hypothesis: OMIE is connected to the SOB through an API</a:t>
            </a:r>
            <a:endParaRPr lang="fr-FR" sz="2800" dirty="0">
              <a:solidFill>
                <a:schemeClr val="tx1">
                  <a:lumMod val="65000"/>
                  <a:lumOff val="35000"/>
                </a:schemeClr>
              </a:solidFill>
            </a:endParaRPr>
          </a:p>
        </p:txBody>
      </p:sp>
      <p:sp>
        <p:nvSpPr>
          <p:cNvPr id="24578" name="Line 4"/>
          <p:cNvSpPr>
            <a:spLocks noChangeShapeType="1"/>
          </p:cNvSpPr>
          <p:nvPr/>
        </p:nvSpPr>
        <p:spPr bwMode="auto">
          <a:xfrm>
            <a:off x="4137025" y="2943000"/>
            <a:ext cx="0" cy="2376488"/>
          </a:xfrm>
          <a:prstGeom prst="line">
            <a:avLst/>
          </a:prstGeom>
          <a:noFill/>
          <a:ln w="12700">
            <a:solidFill>
              <a:srgbClr val="C0C0C0"/>
            </a:solidFill>
            <a:prstDash val="dash"/>
            <a:round/>
            <a:headEnd/>
            <a:tailEnd/>
          </a:ln>
        </p:spPr>
        <p:txBody>
          <a:bodyPr/>
          <a:lstStyle/>
          <a:p>
            <a:endParaRPr lang="it-IT"/>
          </a:p>
        </p:txBody>
      </p:sp>
      <p:sp>
        <p:nvSpPr>
          <p:cNvPr id="24579" name="Text Box 5"/>
          <p:cNvSpPr txBox="1">
            <a:spLocks noChangeArrowheads="1"/>
          </p:cNvSpPr>
          <p:nvPr/>
        </p:nvSpPr>
        <p:spPr bwMode="auto">
          <a:xfrm>
            <a:off x="4784725" y="1196750"/>
            <a:ext cx="987425" cy="369888"/>
          </a:xfrm>
          <a:prstGeom prst="rect">
            <a:avLst/>
          </a:prstGeom>
          <a:noFill/>
          <a:ln w="9525">
            <a:noFill/>
            <a:miter lim="800000"/>
            <a:headEnd/>
            <a:tailEnd/>
          </a:ln>
        </p:spPr>
        <p:txBody>
          <a:bodyPr>
            <a:spAutoFit/>
          </a:bodyPr>
          <a:lstStyle/>
          <a:p>
            <a:pPr>
              <a:spcBef>
                <a:spcPct val="50000"/>
              </a:spcBef>
            </a:pPr>
            <a:r>
              <a:rPr lang="en-US" b="1" dirty="0">
                <a:solidFill>
                  <a:srgbClr val="808080"/>
                </a:solidFill>
                <a:latin typeface="Calibri" pitchFamily="34" charset="0"/>
              </a:rPr>
              <a:t>Hub </a:t>
            </a:r>
            <a:r>
              <a:rPr lang="en-US" b="1" dirty="0" smtClean="0">
                <a:solidFill>
                  <a:srgbClr val="808080"/>
                </a:solidFill>
                <a:latin typeface="Calibri" pitchFamily="34" charset="0"/>
              </a:rPr>
              <a:t>SP</a:t>
            </a:r>
            <a:endParaRPr lang="en-US" b="1" dirty="0">
              <a:solidFill>
                <a:srgbClr val="808080"/>
              </a:solidFill>
              <a:latin typeface="Calibri" pitchFamily="34" charset="0"/>
            </a:endParaRPr>
          </a:p>
        </p:txBody>
      </p:sp>
      <p:sp>
        <p:nvSpPr>
          <p:cNvPr id="24580" name="Text Box 6"/>
          <p:cNvSpPr txBox="1">
            <a:spLocks noChangeArrowheads="1"/>
          </p:cNvSpPr>
          <p:nvPr/>
        </p:nvSpPr>
        <p:spPr bwMode="auto">
          <a:xfrm>
            <a:off x="2768600" y="1196750"/>
            <a:ext cx="1074738" cy="369888"/>
          </a:xfrm>
          <a:prstGeom prst="rect">
            <a:avLst/>
          </a:prstGeom>
          <a:noFill/>
          <a:ln w="9525">
            <a:noFill/>
            <a:miter lim="800000"/>
            <a:headEnd/>
            <a:tailEnd/>
          </a:ln>
        </p:spPr>
        <p:txBody>
          <a:bodyPr>
            <a:spAutoFit/>
          </a:bodyPr>
          <a:lstStyle/>
          <a:p>
            <a:pPr>
              <a:spcBef>
                <a:spcPct val="50000"/>
              </a:spcBef>
            </a:pPr>
            <a:r>
              <a:rPr lang="en-US" b="1">
                <a:solidFill>
                  <a:srgbClr val="808080"/>
                </a:solidFill>
                <a:latin typeface="Calibri" pitchFamily="34" charset="0"/>
              </a:rPr>
              <a:t>Hub FR</a:t>
            </a:r>
          </a:p>
        </p:txBody>
      </p:sp>
      <p:sp>
        <p:nvSpPr>
          <p:cNvPr id="24581" name="Text Box 7"/>
          <p:cNvSpPr txBox="1">
            <a:spLocks noChangeArrowheads="1"/>
          </p:cNvSpPr>
          <p:nvPr/>
        </p:nvSpPr>
        <p:spPr bwMode="auto">
          <a:xfrm>
            <a:off x="5434013" y="3519263"/>
            <a:ext cx="704850" cy="261937"/>
          </a:xfrm>
          <a:prstGeom prst="rect">
            <a:avLst/>
          </a:prstGeom>
          <a:noFill/>
          <a:ln w="9525">
            <a:noFill/>
            <a:miter lim="800000"/>
            <a:headEnd/>
            <a:tailEnd/>
          </a:ln>
        </p:spPr>
        <p:txBody>
          <a:bodyPr>
            <a:spAutoFit/>
          </a:bodyPr>
          <a:lstStyle/>
          <a:p>
            <a:pPr algn="ctr">
              <a:spcBef>
                <a:spcPct val="50000"/>
              </a:spcBef>
            </a:pPr>
            <a:r>
              <a:rPr lang="en-US" sz="1100" b="1">
                <a:solidFill>
                  <a:srgbClr val="4D4D4D"/>
                </a:solidFill>
                <a:latin typeface="Calibri" pitchFamily="34" charset="0"/>
              </a:rPr>
              <a:t>Buyer </a:t>
            </a:r>
            <a:r>
              <a:rPr lang="en-US" sz="1100" b="1" baseline="-25000">
                <a:solidFill>
                  <a:srgbClr val="4D4D4D"/>
                </a:solidFill>
                <a:latin typeface="Calibri" pitchFamily="34" charset="0"/>
              </a:rPr>
              <a:t>B</a:t>
            </a:r>
          </a:p>
        </p:txBody>
      </p:sp>
      <p:sp>
        <p:nvSpPr>
          <p:cNvPr id="24582" name="Text Box 8"/>
          <p:cNvSpPr txBox="1">
            <a:spLocks noChangeArrowheads="1"/>
          </p:cNvSpPr>
          <p:nvPr/>
        </p:nvSpPr>
        <p:spPr bwMode="auto">
          <a:xfrm>
            <a:off x="3246438" y="3519263"/>
            <a:ext cx="704850" cy="261937"/>
          </a:xfrm>
          <a:prstGeom prst="rect">
            <a:avLst/>
          </a:prstGeom>
          <a:noFill/>
          <a:ln w="9525">
            <a:noFill/>
            <a:miter lim="800000"/>
            <a:headEnd/>
            <a:tailEnd/>
          </a:ln>
        </p:spPr>
        <p:txBody>
          <a:bodyPr>
            <a:spAutoFit/>
          </a:bodyPr>
          <a:lstStyle/>
          <a:p>
            <a:pPr algn="ctr">
              <a:spcBef>
                <a:spcPct val="50000"/>
              </a:spcBef>
            </a:pPr>
            <a:r>
              <a:rPr lang="en-US" sz="1100" b="1">
                <a:solidFill>
                  <a:srgbClr val="4D4D4D"/>
                </a:solidFill>
                <a:latin typeface="Calibri" pitchFamily="34" charset="0"/>
              </a:rPr>
              <a:t>ECC</a:t>
            </a:r>
          </a:p>
        </p:txBody>
      </p:sp>
      <p:sp>
        <p:nvSpPr>
          <p:cNvPr id="24583" name="Line 9"/>
          <p:cNvSpPr>
            <a:spLocks noChangeShapeType="1"/>
          </p:cNvSpPr>
          <p:nvPr/>
        </p:nvSpPr>
        <p:spPr bwMode="auto">
          <a:xfrm flipH="1">
            <a:off x="681038" y="4166963"/>
            <a:ext cx="6264275" cy="0"/>
          </a:xfrm>
          <a:prstGeom prst="line">
            <a:avLst/>
          </a:prstGeom>
          <a:noFill/>
          <a:ln w="12700">
            <a:solidFill>
              <a:srgbClr val="FF9900"/>
            </a:solidFill>
            <a:round/>
            <a:headEnd/>
            <a:tailEnd/>
          </a:ln>
        </p:spPr>
        <p:txBody>
          <a:bodyPr/>
          <a:lstStyle/>
          <a:p>
            <a:endParaRPr lang="it-IT"/>
          </a:p>
        </p:txBody>
      </p:sp>
      <p:sp>
        <p:nvSpPr>
          <p:cNvPr id="24584" name="Text Box 11"/>
          <p:cNvSpPr txBox="1">
            <a:spLocks noChangeArrowheads="1"/>
          </p:cNvSpPr>
          <p:nvPr/>
        </p:nvSpPr>
        <p:spPr bwMode="auto">
          <a:xfrm>
            <a:off x="609600" y="3446238"/>
            <a:ext cx="1008063" cy="600075"/>
          </a:xfrm>
          <a:prstGeom prst="rect">
            <a:avLst/>
          </a:prstGeom>
          <a:noFill/>
          <a:ln w="9525">
            <a:noFill/>
            <a:miter lim="800000"/>
            <a:headEnd/>
            <a:tailEnd/>
          </a:ln>
        </p:spPr>
        <p:txBody>
          <a:bodyPr>
            <a:spAutoFit/>
          </a:bodyPr>
          <a:lstStyle/>
          <a:p>
            <a:pPr algn="ctr">
              <a:spcBef>
                <a:spcPct val="50000"/>
              </a:spcBef>
            </a:pPr>
            <a:r>
              <a:rPr lang="en-US" sz="1100" b="1">
                <a:solidFill>
                  <a:srgbClr val="FF9900"/>
                </a:solidFill>
                <a:latin typeface="Calibri" pitchFamily="34" charset="0"/>
              </a:rPr>
              <a:t>Financial settlement of the energy</a:t>
            </a:r>
          </a:p>
        </p:txBody>
      </p:sp>
      <p:sp>
        <p:nvSpPr>
          <p:cNvPr id="24585" name="Text Box 12"/>
          <p:cNvSpPr txBox="1">
            <a:spLocks noChangeArrowheads="1"/>
          </p:cNvSpPr>
          <p:nvPr/>
        </p:nvSpPr>
        <p:spPr bwMode="auto">
          <a:xfrm>
            <a:off x="609600" y="4382863"/>
            <a:ext cx="1008063" cy="261937"/>
          </a:xfrm>
          <a:prstGeom prst="rect">
            <a:avLst/>
          </a:prstGeom>
          <a:noFill/>
          <a:ln w="9525">
            <a:noFill/>
            <a:miter lim="800000"/>
            <a:headEnd/>
            <a:tailEnd/>
          </a:ln>
        </p:spPr>
        <p:txBody>
          <a:bodyPr>
            <a:spAutoFit/>
          </a:bodyPr>
          <a:lstStyle/>
          <a:p>
            <a:pPr algn="ctr">
              <a:spcBef>
                <a:spcPct val="50000"/>
              </a:spcBef>
            </a:pPr>
            <a:r>
              <a:rPr lang="en-US" sz="1100" b="1" dirty="0">
                <a:solidFill>
                  <a:srgbClr val="FF9900"/>
                </a:solidFill>
                <a:latin typeface="Calibri" pitchFamily="34" charset="0"/>
              </a:rPr>
              <a:t>Nominations</a:t>
            </a:r>
          </a:p>
        </p:txBody>
      </p:sp>
      <p:sp>
        <p:nvSpPr>
          <p:cNvPr id="24586" name="Text Box 13"/>
          <p:cNvSpPr txBox="1">
            <a:spLocks noChangeArrowheads="1"/>
          </p:cNvSpPr>
          <p:nvPr/>
        </p:nvSpPr>
        <p:spPr bwMode="auto">
          <a:xfrm>
            <a:off x="1617663" y="4281263"/>
            <a:ext cx="704850" cy="261937"/>
          </a:xfrm>
          <a:prstGeom prst="rect">
            <a:avLst/>
          </a:prstGeom>
          <a:noFill/>
          <a:ln w="9525">
            <a:noFill/>
            <a:miter lim="800000"/>
            <a:headEnd/>
            <a:tailEnd/>
          </a:ln>
        </p:spPr>
        <p:txBody>
          <a:bodyPr>
            <a:spAutoFit/>
          </a:bodyPr>
          <a:lstStyle/>
          <a:p>
            <a:pPr algn="ctr">
              <a:spcBef>
                <a:spcPct val="50000"/>
              </a:spcBef>
            </a:pPr>
            <a:r>
              <a:rPr lang="en-US" sz="1100" b="1">
                <a:solidFill>
                  <a:srgbClr val="4D4D4D"/>
                </a:solidFill>
                <a:latin typeface="Calibri" pitchFamily="34" charset="0"/>
              </a:rPr>
              <a:t>Seller </a:t>
            </a:r>
            <a:r>
              <a:rPr lang="en-US" sz="1100" b="1" baseline="-25000">
                <a:solidFill>
                  <a:srgbClr val="4D4D4D"/>
                </a:solidFill>
                <a:latin typeface="Calibri" pitchFamily="34" charset="0"/>
              </a:rPr>
              <a:t>A</a:t>
            </a:r>
          </a:p>
        </p:txBody>
      </p:sp>
      <p:sp>
        <p:nvSpPr>
          <p:cNvPr id="24587" name="Text Box 14"/>
          <p:cNvSpPr txBox="1">
            <a:spLocks noChangeArrowheads="1"/>
          </p:cNvSpPr>
          <p:nvPr/>
        </p:nvSpPr>
        <p:spPr bwMode="auto">
          <a:xfrm>
            <a:off x="6010275" y="4252688"/>
            <a:ext cx="704850" cy="261937"/>
          </a:xfrm>
          <a:prstGeom prst="rect">
            <a:avLst/>
          </a:prstGeom>
          <a:noFill/>
          <a:ln w="9525">
            <a:noFill/>
            <a:miter lim="800000"/>
            <a:headEnd/>
            <a:tailEnd/>
          </a:ln>
        </p:spPr>
        <p:txBody>
          <a:bodyPr>
            <a:spAutoFit/>
          </a:bodyPr>
          <a:lstStyle/>
          <a:p>
            <a:pPr algn="ctr">
              <a:spcBef>
                <a:spcPct val="50000"/>
              </a:spcBef>
            </a:pPr>
            <a:r>
              <a:rPr lang="en-US" sz="1100" b="1">
                <a:solidFill>
                  <a:srgbClr val="4D4D4D"/>
                </a:solidFill>
                <a:latin typeface="Calibri" pitchFamily="34" charset="0"/>
              </a:rPr>
              <a:t>Buyer </a:t>
            </a:r>
            <a:r>
              <a:rPr lang="en-US" sz="1100" b="1" baseline="-25000">
                <a:solidFill>
                  <a:srgbClr val="4D4D4D"/>
                </a:solidFill>
                <a:latin typeface="Calibri" pitchFamily="34" charset="0"/>
              </a:rPr>
              <a:t>B</a:t>
            </a:r>
          </a:p>
        </p:txBody>
      </p:sp>
      <p:sp>
        <p:nvSpPr>
          <p:cNvPr id="24588" name="Text Box 15"/>
          <p:cNvSpPr txBox="1">
            <a:spLocks noChangeArrowheads="1"/>
          </p:cNvSpPr>
          <p:nvPr/>
        </p:nvSpPr>
        <p:spPr bwMode="auto">
          <a:xfrm>
            <a:off x="2047875" y="3519263"/>
            <a:ext cx="704850" cy="261937"/>
          </a:xfrm>
          <a:prstGeom prst="rect">
            <a:avLst/>
          </a:prstGeom>
          <a:noFill/>
          <a:ln w="9525">
            <a:noFill/>
            <a:miter lim="800000"/>
            <a:headEnd/>
            <a:tailEnd/>
          </a:ln>
        </p:spPr>
        <p:txBody>
          <a:bodyPr>
            <a:spAutoFit/>
          </a:bodyPr>
          <a:lstStyle/>
          <a:p>
            <a:pPr algn="ctr">
              <a:spcBef>
                <a:spcPct val="50000"/>
              </a:spcBef>
            </a:pPr>
            <a:r>
              <a:rPr lang="en-US" sz="1100" b="1">
                <a:solidFill>
                  <a:srgbClr val="4D4D4D"/>
                </a:solidFill>
                <a:latin typeface="Calibri" pitchFamily="34" charset="0"/>
              </a:rPr>
              <a:t>Seller </a:t>
            </a:r>
            <a:r>
              <a:rPr lang="en-US" sz="1100" b="1" baseline="-25000">
                <a:solidFill>
                  <a:srgbClr val="4D4D4D"/>
                </a:solidFill>
                <a:latin typeface="Calibri" pitchFamily="34" charset="0"/>
              </a:rPr>
              <a:t>A</a:t>
            </a:r>
          </a:p>
        </p:txBody>
      </p:sp>
      <p:sp>
        <p:nvSpPr>
          <p:cNvPr id="24589" name="Line 16"/>
          <p:cNvSpPr>
            <a:spLocks noChangeShapeType="1"/>
          </p:cNvSpPr>
          <p:nvPr/>
        </p:nvSpPr>
        <p:spPr bwMode="auto">
          <a:xfrm flipV="1">
            <a:off x="2655888" y="3644675"/>
            <a:ext cx="792162" cy="0"/>
          </a:xfrm>
          <a:prstGeom prst="line">
            <a:avLst/>
          </a:prstGeom>
          <a:noFill/>
          <a:ln w="9525">
            <a:solidFill>
              <a:srgbClr val="5F5F5F"/>
            </a:solidFill>
            <a:round/>
            <a:headEnd type="triangle" w="sm" len="med"/>
            <a:tailEnd type="none" w="sm" len="med"/>
          </a:ln>
        </p:spPr>
        <p:txBody>
          <a:bodyPr/>
          <a:lstStyle/>
          <a:p>
            <a:endParaRPr lang="it-IT"/>
          </a:p>
        </p:txBody>
      </p:sp>
      <p:sp>
        <p:nvSpPr>
          <p:cNvPr id="24590" name="Text Box 18"/>
          <p:cNvSpPr txBox="1">
            <a:spLocks noChangeArrowheads="1"/>
          </p:cNvSpPr>
          <p:nvPr/>
        </p:nvSpPr>
        <p:spPr bwMode="auto">
          <a:xfrm>
            <a:off x="3956050" y="1912713"/>
            <a:ext cx="831850" cy="246062"/>
          </a:xfrm>
          <a:prstGeom prst="rect">
            <a:avLst/>
          </a:prstGeom>
          <a:noFill/>
          <a:ln w="9525">
            <a:noFill/>
            <a:miter lim="800000"/>
            <a:headEnd/>
            <a:tailEnd/>
          </a:ln>
        </p:spPr>
        <p:txBody>
          <a:bodyPr>
            <a:spAutoFit/>
          </a:bodyPr>
          <a:lstStyle/>
          <a:p>
            <a:pPr algn="ctr"/>
            <a:r>
              <a:rPr lang="en-US" sz="1000" b="1" dirty="0">
                <a:solidFill>
                  <a:srgbClr val="5F5F5F"/>
                </a:solidFill>
                <a:latin typeface="Calibri" pitchFamily="34" charset="0"/>
              </a:rPr>
              <a:t>   </a:t>
            </a:r>
            <a:r>
              <a:rPr lang="en-US" sz="1000" b="1" dirty="0" err="1">
                <a:solidFill>
                  <a:srgbClr val="5F5F5F"/>
                </a:solidFill>
                <a:latin typeface="Calibri" pitchFamily="34" charset="0"/>
              </a:rPr>
              <a:t>Capa</a:t>
            </a:r>
            <a:r>
              <a:rPr lang="en-US" sz="1000" b="1" dirty="0">
                <a:solidFill>
                  <a:srgbClr val="5F5F5F"/>
                </a:solidFill>
                <a:latin typeface="Calibri" pitchFamily="34" charset="0"/>
              </a:rPr>
              <a:t>. </a:t>
            </a:r>
            <a:r>
              <a:rPr lang="en-US" sz="1100" b="1" baseline="-25000" dirty="0" smtClean="0">
                <a:solidFill>
                  <a:srgbClr val="5F5F5F"/>
                </a:solidFill>
                <a:latin typeface="Calibri" pitchFamily="34" charset="0"/>
              </a:rPr>
              <a:t>FR-SP</a:t>
            </a:r>
            <a:endParaRPr lang="en-US" sz="1100" b="1" baseline="-25000" dirty="0">
              <a:solidFill>
                <a:srgbClr val="5F5F5F"/>
              </a:solidFill>
              <a:latin typeface="Calibri" pitchFamily="34" charset="0"/>
            </a:endParaRPr>
          </a:p>
        </p:txBody>
      </p:sp>
      <p:sp>
        <p:nvSpPr>
          <p:cNvPr id="24591" name="Line 19"/>
          <p:cNvSpPr>
            <a:spLocks noChangeShapeType="1"/>
          </p:cNvSpPr>
          <p:nvPr/>
        </p:nvSpPr>
        <p:spPr bwMode="auto">
          <a:xfrm flipH="1" flipV="1">
            <a:off x="2057400" y="4597175"/>
            <a:ext cx="785813" cy="571500"/>
          </a:xfrm>
          <a:prstGeom prst="line">
            <a:avLst/>
          </a:prstGeom>
          <a:noFill/>
          <a:ln w="9525">
            <a:solidFill>
              <a:srgbClr val="5F5F5F"/>
            </a:solidFill>
            <a:round/>
            <a:headEnd type="diamond" w="med" len="med"/>
            <a:tailEnd type="diamond" w="med" len="med"/>
          </a:ln>
        </p:spPr>
        <p:txBody>
          <a:bodyPr/>
          <a:lstStyle/>
          <a:p>
            <a:endParaRPr lang="it-IT"/>
          </a:p>
        </p:txBody>
      </p:sp>
      <p:sp>
        <p:nvSpPr>
          <p:cNvPr id="24592" name="Text Box 20"/>
          <p:cNvSpPr txBox="1">
            <a:spLocks noChangeArrowheads="1"/>
          </p:cNvSpPr>
          <p:nvPr/>
        </p:nvSpPr>
        <p:spPr bwMode="auto">
          <a:xfrm>
            <a:off x="4672013" y="3446238"/>
            <a:ext cx="1008062" cy="430212"/>
          </a:xfrm>
          <a:prstGeom prst="rect">
            <a:avLst/>
          </a:prstGeom>
          <a:noFill/>
          <a:ln w="9525">
            <a:noFill/>
            <a:miter lim="800000"/>
            <a:headEnd/>
            <a:tailEnd/>
          </a:ln>
        </p:spPr>
        <p:txBody>
          <a:bodyPr>
            <a:spAutoFit/>
          </a:bodyPr>
          <a:lstStyle/>
          <a:p>
            <a:r>
              <a:rPr lang="en-US" sz="1100" b="1" dirty="0">
                <a:solidFill>
                  <a:srgbClr val="FF9900"/>
                </a:solidFill>
                <a:latin typeface="Calibri" pitchFamily="34" charset="0"/>
              </a:rPr>
              <a:t>        500  €</a:t>
            </a:r>
          </a:p>
          <a:p>
            <a:r>
              <a:rPr lang="en-US" sz="1100" b="1" dirty="0">
                <a:solidFill>
                  <a:srgbClr val="FF9900"/>
                </a:solidFill>
                <a:latin typeface="Calibri" pitchFamily="34" charset="0"/>
              </a:rPr>
              <a:t>         </a:t>
            </a:r>
            <a:endParaRPr lang="en-US" sz="1000" b="1" dirty="0">
              <a:solidFill>
                <a:srgbClr val="FF9900"/>
              </a:solidFill>
              <a:latin typeface="Calibri" pitchFamily="34" charset="0"/>
            </a:endParaRPr>
          </a:p>
        </p:txBody>
      </p:sp>
      <p:sp>
        <p:nvSpPr>
          <p:cNvPr id="20" name="Text Box 21"/>
          <p:cNvSpPr txBox="1">
            <a:spLocks noChangeArrowheads="1"/>
          </p:cNvSpPr>
          <p:nvPr/>
        </p:nvSpPr>
        <p:spPr bwMode="auto">
          <a:xfrm>
            <a:off x="2700338" y="5281388"/>
            <a:ext cx="704850" cy="261937"/>
          </a:xfrm>
          <a:prstGeom prst="rect">
            <a:avLst/>
          </a:prstGeom>
          <a:noFill/>
          <a:ln w="9525">
            <a:noFill/>
            <a:miter lim="800000"/>
            <a:headEnd/>
            <a:tailEnd/>
          </a:ln>
        </p:spPr>
        <p:txBody>
          <a:bodyPr>
            <a:spAutoFit/>
          </a:bodyPr>
          <a:lstStyle/>
          <a:p>
            <a:pPr algn="ctr" fontAlgn="auto">
              <a:spcBef>
                <a:spcPct val="50000"/>
              </a:spcBef>
              <a:spcAft>
                <a:spcPts val="0"/>
              </a:spcAft>
              <a:defRPr/>
            </a:pPr>
            <a:r>
              <a:rPr lang="en-US" sz="1100" b="1">
                <a:solidFill>
                  <a:schemeClr val="tx1">
                    <a:lumMod val="65000"/>
                    <a:lumOff val="35000"/>
                  </a:schemeClr>
                </a:solidFill>
                <a:latin typeface="+mn-lt"/>
              </a:rPr>
              <a:t> TSO </a:t>
            </a:r>
            <a:r>
              <a:rPr lang="en-US" sz="1100" b="1" baseline="-25000">
                <a:solidFill>
                  <a:schemeClr val="tx1">
                    <a:lumMod val="65000"/>
                    <a:lumOff val="35000"/>
                  </a:schemeClr>
                </a:solidFill>
                <a:latin typeface="+mn-lt"/>
              </a:rPr>
              <a:t>A</a:t>
            </a:r>
          </a:p>
        </p:txBody>
      </p:sp>
      <p:sp>
        <p:nvSpPr>
          <p:cNvPr id="21" name="Text Box 22"/>
          <p:cNvSpPr txBox="1">
            <a:spLocks noChangeArrowheads="1"/>
          </p:cNvSpPr>
          <p:nvPr/>
        </p:nvSpPr>
        <p:spPr bwMode="auto">
          <a:xfrm>
            <a:off x="4856163" y="5281388"/>
            <a:ext cx="704850" cy="261937"/>
          </a:xfrm>
          <a:prstGeom prst="rect">
            <a:avLst/>
          </a:prstGeom>
          <a:noFill/>
          <a:ln w="9525">
            <a:noFill/>
            <a:miter lim="800000"/>
            <a:headEnd/>
            <a:tailEnd/>
          </a:ln>
        </p:spPr>
        <p:txBody>
          <a:bodyPr>
            <a:spAutoFit/>
          </a:bodyPr>
          <a:lstStyle/>
          <a:p>
            <a:pPr algn="ctr" fontAlgn="auto">
              <a:spcBef>
                <a:spcPct val="50000"/>
              </a:spcBef>
              <a:spcAft>
                <a:spcPts val="0"/>
              </a:spcAft>
              <a:defRPr/>
            </a:pPr>
            <a:r>
              <a:rPr lang="en-US" sz="1100" b="1">
                <a:solidFill>
                  <a:schemeClr val="tx1">
                    <a:lumMod val="65000"/>
                    <a:lumOff val="35000"/>
                  </a:schemeClr>
                </a:solidFill>
                <a:latin typeface="+mn-lt"/>
              </a:rPr>
              <a:t>TSO </a:t>
            </a:r>
            <a:r>
              <a:rPr lang="en-US" sz="1100" b="1" baseline="-25000">
                <a:solidFill>
                  <a:schemeClr val="tx1">
                    <a:lumMod val="65000"/>
                    <a:lumOff val="35000"/>
                  </a:schemeClr>
                </a:solidFill>
                <a:latin typeface="+mn-lt"/>
              </a:rPr>
              <a:t>B</a:t>
            </a:r>
          </a:p>
        </p:txBody>
      </p:sp>
      <p:sp>
        <p:nvSpPr>
          <p:cNvPr id="24595" name="AutoShape 23"/>
          <p:cNvSpPr>
            <a:spLocks noChangeArrowheads="1"/>
          </p:cNvSpPr>
          <p:nvPr/>
        </p:nvSpPr>
        <p:spPr bwMode="auto">
          <a:xfrm rot="968660">
            <a:off x="2668588" y="4359050"/>
            <a:ext cx="215900" cy="122238"/>
          </a:xfrm>
          <a:prstGeom prst="lightningBolt">
            <a:avLst/>
          </a:prstGeom>
          <a:solidFill>
            <a:srgbClr val="FFCC00"/>
          </a:solidFill>
          <a:ln w="9525">
            <a:solidFill>
              <a:srgbClr val="000000"/>
            </a:solidFill>
            <a:miter lim="800000"/>
            <a:headEnd/>
            <a:tailEnd/>
          </a:ln>
        </p:spPr>
        <p:txBody>
          <a:bodyPr wrap="none" anchor="ctr"/>
          <a:lstStyle/>
          <a:p>
            <a:endParaRPr lang="en-US" sz="2400">
              <a:latin typeface="Calibri" pitchFamily="34" charset="0"/>
            </a:endParaRPr>
          </a:p>
        </p:txBody>
      </p:sp>
      <p:sp>
        <p:nvSpPr>
          <p:cNvPr id="24596" name="Line 24"/>
          <p:cNvSpPr>
            <a:spLocks noChangeShapeType="1"/>
          </p:cNvSpPr>
          <p:nvPr/>
        </p:nvSpPr>
        <p:spPr bwMode="auto">
          <a:xfrm flipV="1">
            <a:off x="5486400" y="4525738"/>
            <a:ext cx="714375" cy="647700"/>
          </a:xfrm>
          <a:prstGeom prst="line">
            <a:avLst/>
          </a:prstGeom>
          <a:noFill/>
          <a:ln w="9525">
            <a:solidFill>
              <a:srgbClr val="5F5F5F"/>
            </a:solidFill>
            <a:round/>
            <a:headEnd type="diamond" w="med" len="med"/>
            <a:tailEnd type="diamond" w="med" len="med"/>
          </a:ln>
        </p:spPr>
        <p:txBody>
          <a:bodyPr/>
          <a:lstStyle/>
          <a:p>
            <a:endParaRPr lang="it-IT"/>
          </a:p>
        </p:txBody>
      </p:sp>
      <p:sp>
        <p:nvSpPr>
          <p:cNvPr id="24597" name="Text Box 25"/>
          <p:cNvSpPr txBox="1">
            <a:spLocks noChangeArrowheads="1"/>
          </p:cNvSpPr>
          <p:nvPr/>
        </p:nvSpPr>
        <p:spPr bwMode="auto">
          <a:xfrm>
            <a:off x="3232150" y="4281263"/>
            <a:ext cx="704850" cy="261937"/>
          </a:xfrm>
          <a:prstGeom prst="rect">
            <a:avLst/>
          </a:prstGeom>
          <a:noFill/>
          <a:ln w="9525">
            <a:noFill/>
            <a:miter lim="800000"/>
            <a:headEnd/>
            <a:tailEnd/>
          </a:ln>
        </p:spPr>
        <p:txBody>
          <a:bodyPr>
            <a:spAutoFit/>
          </a:bodyPr>
          <a:lstStyle/>
          <a:p>
            <a:pPr algn="ctr">
              <a:spcBef>
                <a:spcPct val="50000"/>
              </a:spcBef>
            </a:pPr>
            <a:r>
              <a:rPr lang="en-US" sz="1100" b="1">
                <a:solidFill>
                  <a:srgbClr val="4D4D4D"/>
                </a:solidFill>
                <a:latin typeface="Calibri" pitchFamily="34" charset="0"/>
              </a:rPr>
              <a:t>ECC</a:t>
            </a:r>
          </a:p>
        </p:txBody>
      </p:sp>
      <p:sp>
        <p:nvSpPr>
          <p:cNvPr id="25" name="Line 29"/>
          <p:cNvSpPr>
            <a:spLocks noChangeShapeType="1"/>
          </p:cNvSpPr>
          <p:nvPr/>
        </p:nvSpPr>
        <p:spPr bwMode="auto">
          <a:xfrm>
            <a:off x="7912993" y="4797028"/>
            <a:ext cx="409575" cy="0"/>
          </a:xfrm>
          <a:prstGeom prst="line">
            <a:avLst/>
          </a:prstGeom>
          <a:noFill/>
          <a:ln w="9525">
            <a:solidFill>
              <a:srgbClr val="5F5F5F"/>
            </a:solidFill>
            <a:round/>
            <a:headEnd type="none" w="sm" len="med"/>
            <a:tailEnd type="triangle" w="sm" len="med"/>
          </a:ln>
        </p:spPr>
        <p:txBody>
          <a:bodyPr/>
          <a:lstStyle/>
          <a:p>
            <a:pPr fontAlgn="auto">
              <a:spcBef>
                <a:spcPts val="0"/>
              </a:spcBef>
              <a:spcAft>
                <a:spcPts val="0"/>
              </a:spcAft>
              <a:defRPr/>
            </a:pPr>
            <a:endParaRPr lang="en-US" sz="2400">
              <a:solidFill>
                <a:schemeClr val="tx1">
                  <a:lumMod val="65000"/>
                  <a:lumOff val="35000"/>
                </a:schemeClr>
              </a:solidFill>
              <a:latin typeface="+mn-lt"/>
            </a:endParaRPr>
          </a:p>
        </p:txBody>
      </p:sp>
      <p:sp>
        <p:nvSpPr>
          <p:cNvPr id="26" name="Line 30"/>
          <p:cNvSpPr>
            <a:spLocks noChangeShapeType="1"/>
          </p:cNvSpPr>
          <p:nvPr/>
        </p:nvSpPr>
        <p:spPr bwMode="auto">
          <a:xfrm>
            <a:off x="7912993" y="5228828"/>
            <a:ext cx="409575" cy="0"/>
          </a:xfrm>
          <a:prstGeom prst="line">
            <a:avLst/>
          </a:prstGeom>
          <a:noFill/>
          <a:ln w="9525">
            <a:solidFill>
              <a:srgbClr val="5F5F5F"/>
            </a:solidFill>
            <a:round/>
            <a:headEnd type="triangle" w="sm" len="med"/>
            <a:tailEnd type="none" w="sm" len="med"/>
          </a:ln>
        </p:spPr>
        <p:txBody>
          <a:bodyPr/>
          <a:lstStyle/>
          <a:p>
            <a:pPr fontAlgn="auto">
              <a:spcBef>
                <a:spcPts val="0"/>
              </a:spcBef>
              <a:spcAft>
                <a:spcPts val="0"/>
              </a:spcAft>
              <a:defRPr/>
            </a:pPr>
            <a:endParaRPr lang="en-US" sz="2400">
              <a:solidFill>
                <a:schemeClr val="tx1">
                  <a:lumMod val="65000"/>
                  <a:lumOff val="35000"/>
                </a:schemeClr>
              </a:solidFill>
              <a:latin typeface="+mn-lt"/>
            </a:endParaRPr>
          </a:p>
        </p:txBody>
      </p:sp>
      <p:sp>
        <p:nvSpPr>
          <p:cNvPr id="27" name="Text Box 31"/>
          <p:cNvSpPr txBox="1">
            <a:spLocks noChangeArrowheads="1"/>
          </p:cNvSpPr>
          <p:nvPr/>
        </p:nvSpPr>
        <p:spPr bwMode="auto">
          <a:xfrm>
            <a:off x="7709793" y="4652565"/>
            <a:ext cx="284162" cy="246063"/>
          </a:xfrm>
          <a:prstGeom prst="rect">
            <a:avLst/>
          </a:prstGeom>
          <a:noFill/>
          <a:ln w="9525">
            <a:noFill/>
            <a:miter lim="800000"/>
            <a:headEnd/>
            <a:tailEnd/>
          </a:ln>
        </p:spPr>
        <p:txBody>
          <a:bodyPr>
            <a:spAutoFit/>
          </a:bodyPr>
          <a:lstStyle/>
          <a:p>
            <a:pPr algn="ctr" fontAlgn="auto">
              <a:spcBef>
                <a:spcPct val="50000"/>
              </a:spcBef>
              <a:spcAft>
                <a:spcPts val="0"/>
              </a:spcAft>
              <a:defRPr/>
            </a:pPr>
            <a:r>
              <a:rPr lang="en-US" sz="1000" b="1">
                <a:solidFill>
                  <a:schemeClr val="tx1">
                    <a:lumMod val="65000"/>
                    <a:lumOff val="35000"/>
                  </a:schemeClr>
                </a:solidFill>
                <a:latin typeface="+mn-lt"/>
              </a:rPr>
              <a:t>A</a:t>
            </a:r>
          </a:p>
        </p:txBody>
      </p:sp>
      <p:sp>
        <p:nvSpPr>
          <p:cNvPr id="28" name="Text Box 32"/>
          <p:cNvSpPr txBox="1">
            <a:spLocks noChangeArrowheads="1"/>
          </p:cNvSpPr>
          <p:nvPr/>
        </p:nvSpPr>
        <p:spPr bwMode="auto">
          <a:xfrm>
            <a:off x="8240018" y="4652565"/>
            <a:ext cx="244475" cy="246063"/>
          </a:xfrm>
          <a:prstGeom prst="rect">
            <a:avLst/>
          </a:prstGeom>
          <a:noFill/>
          <a:ln w="9525">
            <a:noFill/>
            <a:miter lim="800000"/>
            <a:headEnd/>
            <a:tailEnd/>
          </a:ln>
        </p:spPr>
        <p:txBody>
          <a:bodyPr>
            <a:spAutoFit/>
          </a:bodyPr>
          <a:lstStyle/>
          <a:p>
            <a:pPr algn="ctr" fontAlgn="auto">
              <a:spcBef>
                <a:spcPct val="50000"/>
              </a:spcBef>
              <a:spcAft>
                <a:spcPts val="0"/>
              </a:spcAft>
              <a:defRPr/>
            </a:pPr>
            <a:r>
              <a:rPr lang="en-US" sz="1000" b="1">
                <a:solidFill>
                  <a:schemeClr val="tx1">
                    <a:lumMod val="65000"/>
                    <a:lumOff val="35000"/>
                  </a:schemeClr>
                </a:solidFill>
                <a:latin typeface="+mn-lt"/>
              </a:rPr>
              <a:t>B</a:t>
            </a:r>
          </a:p>
        </p:txBody>
      </p:sp>
      <p:sp>
        <p:nvSpPr>
          <p:cNvPr id="29" name="Text Box 33"/>
          <p:cNvSpPr txBox="1">
            <a:spLocks noChangeArrowheads="1"/>
          </p:cNvSpPr>
          <p:nvPr/>
        </p:nvSpPr>
        <p:spPr bwMode="auto">
          <a:xfrm>
            <a:off x="7546280" y="4797028"/>
            <a:ext cx="1101725" cy="246062"/>
          </a:xfrm>
          <a:prstGeom prst="rect">
            <a:avLst/>
          </a:prstGeom>
          <a:noFill/>
          <a:ln w="9525">
            <a:noFill/>
            <a:miter lim="800000"/>
            <a:headEnd/>
            <a:tailEnd/>
          </a:ln>
        </p:spPr>
        <p:txBody>
          <a:bodyPr>
            <a:spAutoFit/>
          </a:bodyPr>
          <a:lstStyle/>
          <a:p>
            <a:pPr algn="ctr" fontAlgn="auto">
              <a:spcBef>
                <a:spcPct val="50000"/>
              </a:spcBef>
              <a:spcAft>
                <a:spcPts val="0"/>
              </a:spcAft>
              <a:defRPr/>
            </a:pPr>
            <a:r>
              <a:rPr lang="en-US" sz="1000" b="1" i="1" dirty="0">
                <a:solidFill>
                  <a:schemeClr val="tx1">
                    <a:lumMod val="65000"/>
                    <a:lumOff val="35000"/>
                  </a:schemeClr>
                </a:solidFill>
                <a:latin typeface="+mn-lt"/>
              </a:rPr>
              <a:t>“A sells to B”</a:t>
            </a:r>
          </a:p>
        </p:txBody>
      </p:sp>
      <p:sp>
        <p:nvSpPr>
          <p:cNvPr id="30" name="Text Box 34"/>
          <p:cNvSpPr txBox="1">
            <a:spLocks noChangeArrowheads="1"/>
          </p:cNvSpPr>
          <p:nvPr/>
        </p:nvSpPr>
        <p:spPr bwMode="auto">
          <a:xfrm>
            <a:off x="7709793" y="5087540"/>
            <a:ext cx="284162" cy="246063"/>
          </a:xfrm>
          <a:prstGeom prst="rect">
            <a:avLst/>
          </a:prstGeom>
          <a:noFill/>
          <a:ln w="9525">
            <a:noFill/>
            <a:miter lim="800000"/>
            <a:headEnd/>
            <a:tailEnd/>
          </a:ln>
        </p:spPr>
        <p:txBody>
          <a:bodyPr>
            <a:spAutoFit/>
          </a:bodyPr>
          <a:lstStyle/>
          <a:p>
            <a:pPr algn="ctr" fontAlgn="auto">
              <a:spcBef>
                <a:spcPct val="50000"/>
              </a:spcBef>
              <a:spcAft>
                <a:spcPts val="0"/>
              </a:spcAft>
              <a:defRPr/>
            </a:pPr>
            <a:r>
              <a:rPr lang="en-US" sz="1000" b="1">
                <a:solidFill>
                  <a:schemeClr val="tx1">
                    <a:lumMod val="65000"/>
                    <a:lumOff val="35000"/>
                  </a:schemeClr>
                </a:solidFill>
                <a:latin typeface="+mn-lt"/>
              </a:rPr>
              <a:t>A</a:t>
            </a:r>
          </a:p>
        </p:txBody>
      </p:sp>
      <p:sp>
        <p:nvSpPr>
          <p:cNvPr id="31" name="Text Box 35"/>
          <p:cNvSpPr txBox="1">
            <a:spLocks noChangeArrowheads="1"/>
          </p:cNvSpPr>
          <p:nvPr/>
        </p:nvSpPr>
        <p:spPr bwMode="auto">
          <a:xfrm>
            <a:off x="8240018" y="5085953"/>
            <a:ext cx="244475" cy="246062"/>
          </a:xfrm>
          <a:prstGeom prst="rect">
            <a:avLst/>
          </a:prstGeom>
          <a:noFill/>
          <a:ln w="9525">
            <a:noFill/>
            <a:miter lim="800000"/>
            <a:headEnd/>
            <a:tailEnd/>
          </a:ln>
        </p:spPr>
        <p:txBody>
          <a:bodyPr>
            <a:spAutoFit/>
          </a:bodyPr>
          <a:lstStyle/>
          <a:p>
            <a:pPr algn="ctr" fontAlgn="auto">
              <a:spcBef>
                <a:spcPct val="50000"/>
              </a:spcBef>
              <a:spcAft>
                <a:spcPts val="0"/>
              </a:spcAft>
              <a:defRPr/>
            </a:pPr>
            <a:r>
              <a:rPr lang="en-US" sz="1000" b="1" dirty="0">
                <a:solidFill>
                  <a:schemeClr val="tx1">
                    <a:lumMod val="65000"/>
                    <a:lumOff val="35000"/>
                  </a:schemeClr>
                </a:solidFill>
                <a:latin typeface="+mn-lt"/>
              </a:rPr>
              <a:t>B</a:t>
            </a:r>
          </a:p>
        </p:txBody>
      </p:sp>
      <p:sp>
        <p:nvSpPr>
          <p:cNvPr id="32" name="Text Box 36"/>
          <p:cNvSpPr txBox="1">
            <a:spLocks noChangeArrowheads="1"/>
          </p:cNvSpPr>
          <p:nvPr/>
        </p:nvSpPr>
        <p:spPr bwMode="auto">
          <a:xfrm>
            <a:off x="7424043" y="5228828"/>
            <a:ext cx="1304925" cy="246062"/>
          </a:xfrm>
          <a:prstGeom prst="rect">
            <a:avLst/>
          </a:prstGeom>
          <a:noFill/>
          <a:ln w="9525">
            <a:noFill/>
            <a:miter lim="800000"/>
            <a:headEnd/>
            <a:tailEnd/>
          </a:ln>
        </p:spPr>
        <p:txBody>
          <a:bodyPr>
            <a:spAutoFit/>
          </a:bodyPr>
          <a:lstStyle/>
          <a:p>
            <a:pPr algn="ctr" fontAlgn="auto">
              <a:spcBef>
                <a:spcPct val="50000"/>
              </a:spcBef>
              <a:spcAft>
                <a:spcPts val="0"/>
              </a:spcAft>
              <a:defRPr/>
            </a:pPr>
            <a:r>
              <a:rPr lang="en-US" sz="1000" b="1" i="1">
                <a:solidFill>
                  <a:schemeClr val="tx1">
                    <a:lumMod val="65000"/>
                    <a:lumOff val="35000"/>
                  </a:schemeClr>
                </a:solidFill>
                <a:latin typeface="+mn-lt"/>
              </a:rPr>
              <a:t>“B sells to A”</a:t>
            </a:r>
          </a:p>
        </p:txBody>
      </p:sp>
      <p:sp>
        <p:nvSpPr>
          <p:cNvPr id="33" name="Text Box 37"/>
          <p:cNvSpPr txBox="1">
            <a:spLocks noChangeArrowheads="1"/>
          </p:cNvSpPr>
          <p:nvPr/>
        </p:nvSpPr>
        <p:spPr bwMode="auto">
          <a:xfrm>
            <a:off x="7424043" y="5590778"/>
            <a:ext cx="1304925" cy="246062"/>
          </a:xfrm>
          <a:prstGeom prst="rect">
            <a:avLst/>
          </a:prstGeom>
          <a:noFill/>
          <a:ln w="9525">
            <a:noFill/>
            <a:miter lim="800000"/>
            <a:headEnd/>
            <a:tailEnd/>
          </a:ln>
        </p:spPr>
        <p:txBody>
          <a:bodyPr>
            <a:spAutoFit/>
          </a:bodyPr>
          <a:lstStyle/>
          <a:p>
            <a:pPr algn="ctr" fontAlgn="auto">
              <a:spcBef>
                <a:spcPct val="50000"/>
              </a:spcBef>
              <a:spcAft>
                <a:spcPts val="0"/>
              </a:spcAft>
              <a:defRPr/>
            </a:pPr>
            <a:r>
              <a:rPr lang="en-US" sz="1000" b="1" i="1" dirty="0">
                <a:solidFill>
                  <a:schemeClr val="tx1">
                    <a:lumMod val="65000"/>
                    <a:lumOff val="35000"/>
                  </a:schemeClr>
                </a:solidFill>
                <a:latin typeface="+mn-lt"/>
              </a:rPr>
              <a:t>“Nomination”</a:t>
            </a:r>
          </a:p>
        </p:txBody>
      </p:sp>
      <p:sp>
        <p:nvSpPr>
          <p:cNvPr id="34" name="Rectangle 39"/>
          <p:cNvSpPr>
            <a:spLocks noChangeArrowheads="1"/>
          </p:cNvSpPr>
          <p:nvPr/>
        </p:nvSpPr>
        <p:spPr bwMode="auto">
          <a:xfrm>
            <a:off x="7424043" y="4581128"/>
            <a:ext cx="1387475" cy="1579562"/>
          </a:xfrm>
          <a:prstGeom prst="rect">
            <a:avLst/>
          </a:prstGeom>
          <a:noFill/>
          <a:ln w="19050">
            <a:solidFill>
              <a:srgbClr val="808080"/>
            </a:solidFill>
            <a:miter lim="800000"/>
            <a:headEnd/>
            <a:tailEnd/>
          </a:ln>
        </p:spPr>
        <p:txBody>
          <a:bodyPr wrap="none" anchor="ctr"/>
          <a:lstStyle/>
          <a:p>
            <a:pPr fontAlgn="auto">
              <a:spcBef>
                <a:spcPts val="0"/>
              </a:spcBef>
              <a:spcAft>
                <a:spcPts val="0"/>
              </a:spcAft>
              <a:defRPr/>
            </a:pPr>
            <a:endParaRPr lang="en-US" sz="2400" dirty="0">
              <a:solidFill>
                <a:schemeClr val="tx1">
                  <a:lumMod val="65000"/>
                  <a:lumOff val="35000"/>
                </a:schemeClr>
              </a:solidFill>
              <a:latin typeface="+mn-lt"/>
            </a:endParaRPr>
          </a:p>
        </p:txBody>
      </p:sp>
      <p:sp>
        <p:nvSpPr>
          <p:cNvPr id="35" name="Line 40"/>
          <p:cNvSpPr>
            <a:spLocks noChangeShapeType="1"/>
          </p:cNvSpPr>
          <p:nvPr/>
        </p:nvSpPr>
        <p:spPr bwMode="auto">
          <a:xfrm flipV="1">
            <a:off x="7749480" y="5587603"/>
            <a:ext cx="654050" cy="1587"/>
          </a:xfrm>
          <a:prstGeom prst="line">
            <a:avLst/>
          </a:prstGeom>
          <a:noFill/>
          <a:ln w="9525">
            <a:solidFill>
              <a:srgbClr val="5F5F5F"/>
            </a:solidFill>
            <a:round/>
            <a:headEnd type="diamond" w="med" len="med"/>
            <a:tailEnd type="diamond" w="med" len="med"/>
          </a:ln>
        </p:spPr>
        <p:txBody>
          <a:bodyPr/>
          <a:lstStyle/>
          <a:p>
            <a:pPr fontAlgn="auto">
              <a:spcBef>
                <a:spcPts val="0"/>
              </a:spcBef>
              <a:spcAft>
                <a:spcPts val="0"/>
              </a:spcAft>
              <a:defRPr/>
            </a:pPr>
            <a:endParaRPr lang="en-US" sz="2400">
              <a:solidFill>
                <a:schemeClr val="tx1">
                  <a:lumMod val="65000"/>
                  <a:lumOff val="35000"/>
                </a:schemeClr>
              </a:solidFill>
              <a:latin typeface="+mn-lt"/>
            </a:endParaRPr>
          </a:p>
        </p:txBody>
      </p:sp>
      <p:sp>
        <p:nvSpPr>
          <p:cNvPr id="36" name="AutoShape 41"/>
          <p:cNvSpPr>
            <a:spLocks noChangeArrowheads="1"/>
          </p:cNvSpPr>
          <p:nvPr/>
        </p:nvSpPr>
        <p:spPr bwMode="auto">
          <a:xfrm>
            <a:off x="7505005" y="5805090"/>
            <a:ext cx="244475" cy="193675"/>
          </a:xfrm>
          <a:prstGeom prst="lightningBolt">
            <a:avLst/>
          </a:prstGeom>
          <a:solidFill>
            <a:srgbClr val="FFCC00"/>
          </a:solidFill>
          <a:ln w="9525">
            <a:solidFill>
              <a:srgbClr val="000000"/>
            </a:solidFill>
            <a:miter lim="800000"/>
            <a:headEnd/>
            <a:tailEnd/>
          </a:ln>
        </p:spPr>
        <p:txBody>
          <a:bodyPr wrap="none" anchor="ctr"/>
          <a:lstStyle/>
          <a:p>
            <a:pPr fontAlgn="auto">
              <a:spcBef>
                <a:spcPts val="0"/>
              </a:spcBef>
              <a:spcAft>
                <a:spcPts val="0"/>
              </a:spcAft>
              <a:defRPr/>
            </a:pPr>
            <a:endParaRPr lang="en-US" sz="2400">
              <a:solidFill>
                <a:schemeClr val="tx1">
                  <a:lumMod val="65000"/>
                  <a:lumOff val="35000"/>
                </a:schemeClr>
              </a:solidFill>
              <a:latin typeface="+mn-lt"/>
            </a:endParaRPr>
          </a:p>
        </p:txBody>
      </p:sp>
      <p:sp>
        <p:nvSpPr>
          <p:cNvPr id="37" name="Text Box 42"/>
          <p:cNvSpPr txBox="1">
            <a:spLocks noChangeArrowheads="1"/>
          </p:cNvSpPr>
          <p:nvPr/>
        </p:nvSpPr>
        <p:spPr bwMode="auto">
          <a:xfrm>
            <a:off x="7668518" y="5805090"/>
            <a:ext cx="1223962" cy="246063"/>
          </a:xfrm>
          <a:prstGeom prst="rect">
            <a:avLst/>
          </a:prstGeom>
          <a:noFill/>
          <a:ln w="9525">
            <a:noFill/>
            <a:miter lim="800000"/>
            <a:headEnd/>
            <a:tailEnd/>
          </a:ln>
        </p:spPr>
        <p:txBody>
          <a:bodyPr>
            <a:spAutoFit/>
          </a:bodyPr>
          <a:lstStyle/>
          <a:p>
            <a:pPr fontAlgn="auto">
              <a:spcBef>
                <a:spcPct val="50000"/>
              </a:spcBef>
              <a:spcAft>
                <a:spcPts val="0"/>
              </a:spcAft>
              <a:defRPr/>
            </a:pPr>
            <a:r>
              <a:rPr lang="en-US" sz="1000" b="1">
                <a:solidFill>
                  <a:schemeClr val="tx1">
                    <a:lumMod val="65000"/>
                    <a:lumOff val="35000"/>
                  </a:schemeClr>
                </a:solidFill>
                <a:latin typeface="+mn-lt"/>
              </a:rPr>
              <a:t>Energy shipping</a:t>
            </a:r>
          </a:p>
        </p:txBody>
      </p:sp>
      <p:sp>
        <p:nvSpPr>
          <p:cNvPr id="38" name="Line 43"/>
          <p:cNvSpPr>
            <a:spLocks noChangeShapeType="1"/>
          </p:cNvSpPr>
          <p:nvPr/>
        </p:nvSpPr>
        <p:spPr bwMode="auto">
          <a:xfrm>
            <a:off x="4600575" y="4652738"/>
            <a:ext cx="385763" cy="515937"/>
          </a:xfrm>
          <a:prstGeom prst="line">
            <a:avLst/>
          </a:prstGeom>
          <a:noFill/>
          <a:ln w="9525">
            <a:solidFill>
              <a:srgbClr val="5F5F5F"/>
            </a:solidFill>
            <a:round/>
            <a:headEnd type="diamond" w="med" len="med"/>
            <a:tailEnd type="diamond" w="med" len="med"/>
          </a:ln>
        </p:spPr>
        <p:txBody>
          <a:bodyPr/>
          <a:lstStyle/>
          <a:p>
            <a:pPr fontAlgn="auto">
              <a:spcBef>
                <a:spcPts val="0"/>
              </a:spcBef>
              <a:spcAft>
                <a:spcPts val="0"/>
              </a:spcAft>
              <a:defRPr/>
            </a:pPr>
            <a:endParaRPr lang="en-US" sz="2400">
              <a:solidFill>
                <a:schemeClr val="tx1">
                  <a:lumMod val="65000"/>
                  <a:lumOff val="35000"/>
                </a:schemeClr>
              </a:solidFill>
              <a:latin typeface="+mn-lt"/>
            </a:endParaRPr>
          </a:p>
        </p:txBody>
      </p:sp>
      <p:sp>
        <p:nvSpPr>
          <p:cNvPr id="24612" name="Line 44"/>
          <p:cNvSpPr>
            <a:spLocks noChangeShapeType="1"/>
          </p:cNvSpPr>
          <p:nvPr/>
        </p:nvSpPr>
        <p:spPr bwMode="auto">
          <a:xfrm flipV="1">
            <a:off x="3343275" y="4508275"/>
            <a:ext cx="249238" cy="657225"/>
          </a:xfrm>
          <a:prstGeom prst="line">
            <a:avLst/>
          </a:prstGeom>
          <a:noFill/>
          <a:ln w="9525">
            <a:solidFill>
              <a:srgbClr val="5F5F5F"/>
            </a:solidFill>
            <a:round/>
            <a:headEnd type="diamond" w="med" len="med"/>
            <a:tailEnd type="diamond" w="med" len="med"/>
          </a:ln>
        </p:spPr>
        <p:txBody>
          <a:bodyPr/>
          <a:lstStyle/>
          <a:p>
            <a:endParaRPr lang="it-IT"/>
          </a:p>
        </p:txBody>
      </p:sp>
      <p:sp>
        <p:nvSpPr>
          <p:cNvPr id="24613" name="Text Box 47"/>
          <p:cNvSpPr txBox="1">
            <a:spLocks noChangeArrowheads="1"/>
          </p:cNvSpPr>
          <p:nvPr/>
        </p:nvSpPr>
        <p:spPr bwMode="auto">
          <a:xfrm rot="-4110966">
            <a:off x="3097212" y="4592413"/>
            <a:ext cx="682625" cy="254000"/>
          </a:xfrm>
          <a:prstGeom prst="rect">
            <a:avLst/>
          </a:prstGeom>
          <a:noFill/>
          <a:ln w="9525">
            <a:noFill/>
            <a:miter lim="800000"/>
            <a:headEnd/>
            <a:tailEnd/>
          </a:ln>
        </p:spPr>
        <p:txBody>
          <a:bodyPr>
            <a:spAutoFit/>
          </a:bodyPr>
          <a:lstStyle/>
          <a:p>
            <a:pPr>
              <a:spcBef>
                <a:spcPct val="50000"/>
              </a:spcBef>
            </a:pPr>
            <a:r>
              <a:rPr lang="en-US" sz="1000" b="1">
                <a:solidFill>
                  <a:srgbClr val="5F5F5F"/>
                </a:solidFill>
                <a:latin typeface="Calibri" pitchFamily="34" charset="0"/>
              </a:rPr>
              <a:t>Buy</a:t>
            </a:r>
            <a:endParaRPr lang="en-US" sz="1100" b="1" baseline="-25000">
              <a:solidFill>
                <a:srgbClr val="5F5F5F"/>
              </a:solidFill>
              <a:latin typeface="Calibri" pitchFamily="34" charset="0"/>
            </a:endParaRPr>
          </a:p>
        </p:txBody>
      </p:sp>
      <p:sp>
        <p:nvSpPr>
          <p:cNvPr id="24614" name="Text Box 48"/>
          <p:cNvSpPr txBox="1">
            <a:spLocks noChangeArrowheads="1"/>
          </p:cNvSpPr>
          <p:nvPr/>
        </p:nvSpPr>
        <p:spPr bwMode="auto">
          <a:xfrm rot="-2549845">
            <a:off x="5530850" y="4803550"/>
            <a:ext cx="755650" cy="254000"/>
          </a:xfrm>
          <a:prstGeom prst="rect">
            <a:avLst/>
          </a:prstGeom>
          <a:noFill/>
          <a:ln w="9525">
            <a:noFill/>
            <a:miter lim="800000"/>
            <a:headEnd/>
            <a:tailEnd/>
          </a:ln>
        </p:spPr>
        <p:txBody>
          <a:bodyPr>
            <a:spAutoFit/>
          </a:bodyPr>
          <a:lstStyle/>
          <a:p>
            <a:pPr algn="r">
              <a:spcBef>
                <a:spcPct val="50000"/>
              </a:spcBef>
            </a:pPr>
            <a:r>
              <a:rPr lang="en-US" sz="1000" b="1">
                <a:solidFill>
                  <a:srgbClr val="5F5F5F"/>
                </a:solidFill>
                <a:latin typeface="Calibri" pitchFamily="34" charset="0"/>
              </a:rPr>
              <a:t>Purchase </a:t>
            </a:r>
            <a:endParaRPr lang="en-US" sz="1100" b="1" baseline="-25000">
              <a:solidFill>
                <a:srgbClr val="5F5F5F"/>
              </a:solidFill>
              <a:latin typeface="Calibri" pitchFamily="34" charset="0"/>
            </a:endParaRPr>
          </a:p>
        </p:txBody>
      </p:sp>
      <p:sp>
        <p:nvSpPr>
          <p:cNvPr id="24615" name="Line 49"/>
          <p:cNvSpPr>
            <a:spLocks noChangeShapeType="1"/>
          </p:cNvSpPr>
          <p:nvPr/>
        </p:nvSpPr>
        <p:spPr bwMode="auto">
          <a:xfrm>
            <a:off x="4743450" y="3644675"/>
            <a:ext cx="720725" cy="0"/>
          </a:xfrm>
          <a:prstGeom prst="line">
            <a:avLst/>
          </a:prstGeom>
          <a:noFill/>
          <a:ln w="9525">
            <a:solidFill>
              <a:srgbClr val="5F5F5F"/>
            </a:solidFill>
            <a:round/>
            <a:headEnd type="triangle" w="sm" len="med"/>
            <a:tailEnd type="none" w="sm" len="med"/>
          </a:ln>
        </p:spPr>
        <p:txBody>
          <a:bodyPr/>
          <a:lstStyle/>
          <a:p>
            <a:endParaRPr lang="it-IT"/>
          </a:p>
        </p:txBody>
      </p:sp>
      <p:sp>
        <p:nvSpPr>
          <p:cNvPr id="24616" name="Text Box 50"/>
          <p:cNvSpPr txBox="1">
            <a:spLocks noChangeArrowheads="1"/>
          </p:cNvSpPr>
          <p:nvPr/>
        </p:nvSpPr>
        <p:spPr bwMode="auto">
          <a:xfrm>
            <a:off x="2439988" y="3460525"/>
            <a:ext cx="1366837" cy="261610"/>
          </a:xfrm>
          <a:prstGeom prst="rect">
            <a:avLst/>
          </a:prstGeom>
          <a:noFill/>
          <a:ln w="9525">
            <a:noFill/>
            <a:miter lim="800000"/>
            <a:headEnd/>
            <a:tailEnd/>
          </a:ln>
        </p:spPr>
        <p:txBody>
          <a:bodyPr>
            <a:spAutoFit/>
          </a:bodyPr>
          <a:lstStyle/>
          <a:p>
            <a:pPr algn="ctr"/>
            <a:r>
              <a:rPr lang="en-US" sz="1100" b="1" dirty="0">
                <a:solidFill>
                  <a:srgbClr val="FF9900"/>
                </a:solidFill>
                <a:latin typeface="Calibri" pitchFamily="34" charset="0"/>
              </a:rPr>
              <a:t>  500 € </a:t>
            </a:r>
          </a:p>
        </p:txBody>
      </p:sp>
      <p:sp>
        <p:nvSpPr>
          <p:cNvPr id="44" name="Text Box 52"/>
          <p:cNvSpPr txBox="1">
            <a:spLocks noChangeArrowheads="1"/>
          </p:cNvSpPr>
          <p:nvPr/>
        </p:nvSpPr>
        <p:spPr bwMode="auto">
          <a:xfrm rot="2179936">
            <a:off x="2193925" y="4982938"/>
            <a:ext cx="720725" cy="254000"/>
          </a:xfrm>
          <a:prstGeom prst="rect">
            <a:avLst/>
          </a:prstGeom>
          <a:noFill/>
          <a:ln w="9525">
            <a:noFill/>
            <a:miter lim="800000"/>
            <a:headEnd/>
            <a:tailEnd/>
          </a:ln>
        </p:spPr>
        <p:txBody>
          <a:bodyPr>
            <a:spAutoFit/>
          </a:bodyPr>
          <a:lstStyle/>
          <a:p>
            <a:pPr fontAlgn="auto">
              <a:spcBef>
                <a:spcPct val="50000"/>
              </a:spcBef>
              <a:spcAft>
                <a:spcPts val="0"/>
              </a:spcAft>
              <a:defRPr/>
            </a:pPr>
            <a:r>
              <a:rPr lang="en-US" sz="1000" b="1" dirty="0">
                <a:solidFill>
                  <a:schemeClr val="tx1">
                    <a:lumMod val="65000"/>
                    <a:lumOff val="35000"/>
                  </a:schemeClr>
                </a:solidFill>
                <a:latin typeface="+mn-lt"/>
              </a:rPr>
              <a:t>Sell </a:t>
            </a:r>
            <a:endParaRPr lang="en-US" sz="1100" b="1" baseline="-25000" dirty="0">
              <a:solidFill>
                <a:schemeClr val="tx1">
                  <a:lumMod val="65000"/>
                  <a:lumOff val="35000"/>
                </a:schemeClr>
              </a:solidFill>
              <a:latin typeface="+mn-lt"/>
            </a:endParaRPr>
          </a:p>
        </p:txBody>
      </p:sp>
      <p:sp>
        <p:nvSpPr>
          <p:cNvPr id="24618" name="Text Box 53"/>
          <p:cNvSpPr txBox="1">
            <a:spLocks noChangeArrowheads="1"/>
          </p:cNvSpPr>
          <p:nvPr/>
        </p:nvSpPr>
        <p:spPr bwMode="auto">
          <a:xfrm rot="3156684">
            <a:off x="4398962" y="4822601"/>
            <a:ext cx="720725" cy="254000"/>
          </a:xfrm>
          <a:prstGeom prst="rect">
            <a:avLst/>
          </a:prstGeom>
          <a:noFill/>
          <a:ln w="9525">
            <a:noFill/>
            <a:miter lim="800000"/>
            <a:headEnd/>
            <a:tailEnd/>
          </a:ln>
        </p:spPr>
        <p:txBody>
          <a:bodyPr>
            <a:spAutoFit/>
          </a:bodyPr>
          <a:lstStyle/>
          <a:p>
            <a:pPr>
              <a:spcBef>
                <a:spcPct val="50000"/>
              </a:spcBef>
            </a:pPr>
            <a:r>
              <a:rPr lang="en-US" sz="1000" b="1">
                <a:solidFill>
                  <a:srgbClr val="5F5F5F"/>
                </a:solidFill>
                <a:latin typeface="Calibri" pitchFamily="34" charset="0"/>
              </a:rPr>
              <a:t>Import</a:t>
            </a:r>
            <a:endParaRPr lang="en-US" sz="1100" b="1" baseline="-25000">
              <a:solidFill>
                <a:srgbClr val="5F5F5F"/>
              </a:solidFill>
              <a:latin typeface="Calibri" pitchFamily="34" charset="0"/>
            </a:endParaRPr>
          </a:p>
        </p:txBody>
      </p:sp>
      <p:sp>
        <p:nvSpPr>
          <p:cNvPr id="46" name="Rectangle 45"/>
          <p:cNvSpPr/>
          <p:nvPr/>
        </p:nvSpPr>
        <p:spPr>
          <a:xfrm>
            <a:off x="3376613" y="1630138"/>
            <a:ext cx="1643062" cy="285750"/>
          </a:xfrm>
          <a:prstGeom prst="rect">
            <a:avLst/>
          </a:prstGeom>
          <a:noFill/>
          <a:ln w="12700">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dirty="0">
                <a:solidFill>
                  <a:schemeClr val="tx1">
                    <a:lumMod val="65000"/>
                    <a:lumOff val="35000"/>
                  </a:schemeClr>
                </a:solidFill>
                <a:latin typeface="+mj-lt"/>
              </a:rPr>
              <a:t>Capacity Platform</a:t>
            </a:r>
          </a:p>
        </p:txBody>
      </p:sp>
      <p:sp>
        <p:nvSpPr>
          <p:cNvPr id="47" name="Rectangle 46"/>
          <p:cNvSpPr/>
          <p:nvPr/>
        </p:nvSpPr>
        <p:spPr>
          <a:xfrm>
            <a:off x="2843213" y="5240113"/>
            <a:ext cx="500062" cy="285750"/>
          </a:xfrm>
          <a:prstGeom prst="rect">
            <a:avLst/>
          </a:prstGeom>
          <a:noFill/>
          <a:ln w="12700">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100" dirty="0">
              <a:solidFill>
                <a:schemeClr val="tx1">
                  <a:lumMod val="65000"/>
                  <a:lumOff val="35000"/>
                </a:schemeClr>
              </a:solidFill>
              <a:latin typeface="+mj-lt"/>
            </a:endParaRPr>
          </a:p>
        </p:txBody>
      </p:sp>
      <p:sp>
        <p:nvSpPr>
          <p:cNvPr id="48" name="Rectangle 47"/>
          <p:cNvSpPr/>
          <p:nvPr/>
        </p:nvSpPr>
        <p:spPr>
          <a:xfrm>
            <a:off x="4986338" y="5240113"/>
            <a:ext cx="500062" cy="285750"/>
          </a:xfrm>
          <a:prstGeom prst="rect">
            <a:avLst/>
          </a:prstGeom>
          <a:noFill/>
          <a:ln w="12700">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100" dirty="0">
              <a:solidFill>
                <a:schemeClr val="tx1">
                  <a:lumMod val="65000"/>
                  <a:lumOff val="35000"/>
                </a:schemeClr>
              </a:solidFill>
              <a:latin typeface="+mj-lt"/>
            </a:endParaRPr>
          </a:p>
        </p:txBody>
      </p:sp>
      <p:sp>
        <p:nvSpPr>
          <p:cNvPr id="24622" name="Text Box 25"/>
          <p:cNvSpPr txBox="1">
            <a:spLocks noChangeArrowheads="1"/>
          </p:cNvSpPr>
          <p:nvPr/>
        </p:nvSpPr>
        <p:spPr bwMode="auto">
          <a:xfrm>
            <a:off x="4384675" y="4281263"/>
            <a:ext cx="704850" cy="261937"/>
          </a:xfrm>
          <a:prstGeom prst="rect">
            <a:avLst/>
          </a:prstGeom>
          <a:noFill/>
          <a:ln w="9525">
            <a:noFill/>
            <a:miter lim="800000"/>
            <a:headEnd/>
            <a:tailEnd/>
          </a:ln>
        </p:spPr>
        <p:txBody>
          <a:bodyPr>
            <a:spAutoFit/>
          </a:bodyPr>
          <a:lstStyle/>
          <a:p>
            <a:pPr algn="ctr">
              <a:spcBef>
                <a:spcPct val="50000"/>
              </a:spcBef>
            </a:pPr>
            <a:r>
              <a:rPr lang="en-US" sz="1100" b="1" dirty="0" smtClean="0">
                <a:solidFill>
                  <a:srgbClr val="4D4D4D"/>
                </a:solidFill>
                <a:latin typeface="Calibri" pitchFamily="34" charset="0"/>
              </a:rPr>
              <a:t>OMIE</a:t>
            </a:r>
            <a:endParaRPr lang="en-US" sz="1100" b="1" dirty="0">
              <a:solidFill>
                <a:srgbClr val="4D4D4D"/>
              </a:solidFill>
              <a:latin typeface="Calibri" pitchFamily="34" charset="0"/>
            </a:endParaRPr>
          </a:p>
        </p:txBody>
      </p:sp>
      <p:cxnSp>
        <p:nvCxnSpPr>
          <p:cNvPr id="50" name="Connecteur droit avec flèche 49"/>
          <p:cNvCxnSpPr/>
          <p:nvPr/>
        </p:nvCxnSpPr>
        <p:spPr>
          <a:xfrm>
            <a:off x="5103813" y="4436838"/>
            <a:ext cx="877887" cy="0"/>
          </a:xfrm>
          <a:prstGeom prst="straightConnector1">
            <a:avLst/>
          </a:prstGeom>
          <a:ln>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4624" name="AutoShape 51"/>
          <p:cNvSpPr>
            <a:spLocks noChangeArrowheads="1"/>
          </p:cNvSpPr>
          <p:nvPr/>
        </p:nvSpPr>
        <p:spPr bwMode="auto">
          <a:xfrm rot="968660">
            <a:off x="5380038" y="4359050"/>
            <a:ext cx="215900" cy="122238"/>
          </a:xfrm>
          <a:prstGeom prst="lightningBolt">
            <a:avLst/>
          </a:prstGeom>
          <a:solidFill>
            <a:srgbClr val="FFCC00"/>
          </a:solidFill>
          <a:ln w="9525">
            <a:solidFill>
              <a:srgbClr val="000000"/>
            </a:solidFill>
            <a:miter lim="800000"/>
            <a:headEnd/>
            <a:tailEnd/>
          </a:ln>
        </p:spPr>
        <p:txBody>
          <a:bodyPr wrap="none" anchor="ctr"/>
          <a:lstStyle/>
          <a:p>
            <a:endParaRPr lang="en-US" sz="2400">
              <a:latin typeface="Calibri" pitchFamily="34" charset="0"/>
            </a:endParaRPr>
          </a:p>
        </p:txBody>
      </p:sp>
      <p:cxnSp>
        <p:nvCxnSpPr>
          <p:cNvPr id="52" name="Connecteur droit avec flèche 51"/>
          <p:cNvCxnSpPr/>
          <p:nvPr/>
        </p:nvCxnSpPr>
        <p:spPr>
          <a:xfrm>
            <a:off x="2322513" y="4435250"/>
            <a:ext cx="909637" cy="1588"/>
          </a:xfrm>
          <a:prstGeom prst="straightConnector1">
            <a:avLst/>
          </a:prstGeom>
          <a:ln>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3" name="Connecteur droit avec flèche 52"/>
          <p:cNvCxnSpPr/>
          <p:nvPr/>
        </p:nvCxnSpPr>
        <p:spPr>
          <a:xfrm>
            <a:off x="3810000" y="4424138"/>
            <a:ext cx="285750" cy="1587"/>
          </a:xfrm>
          <a:prstGeom prst="straightConnector1">
            <a:avLst/>
          </a:prstGeom>
          <a:ln>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4627" name="AutoShape 23"/>
          <p:cNvSpPr>
            <a:spLocks noChangeArrowheads="1"/>
          </p:cNvSpPr>
          <p:nvPr/>
        </p:nvSpPr>
        <p:spPr bwMode="auto">
          <a:xfrm rot="968660">
            <a:off x="3795713" y="4308250"/>
            <a:ext cx="215900" cy="122238"/>
          </a:xfrm>
          <a:prstGeom prst="lightningBolt">
            <a:avLst/>
          </a:prstGeom>
          <a:solidFill>
            <a:srgbClr val="FFCC00"/>
          </a:solidFill>
          <a:ln w="9525">
            <a:solidFill>
              <a:srgbClr val="000000"/>
            </a:solidFill>
            <a:miter lim="800000"/>
            <a:headEnd/>
            <a:tailEnd/>
          </a:ln>
        </p:spPr>
        <p:txBody>
          <a:bodyPr wrap="none" anchor="ctr"/>
          <a:lstStyle/>
          <a:p>
            <a:endParaRPr lang="en-US" sz="2400">
              <a:latin typeface="Calibri" pitchFamily="34" charset="0"/>
            </a:endParaRPr>
          </a:p>
        </p:txBody>
      </p:sp>
      <p:sp>
        <p:nvSpPr>
          <p:cNvPr id="55" name="Rectangle 54"/>
          <p:cNvSpPr/>
          <p:nvPr/>
        </p:nvSpPr>
        <p:spPr>
          <a:xfrm>
            <a:off x="3592513" y="2204813"/>
            <a:ext cx="1071562" cy="360362"/>
          </a:xfrm>
          <a:prstGeom prst="rect">
            <a:avLst/>
          </a:prstGeom>
          <a:no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b="1" dirty="0">
                <a:solidFill>
                  <a:srgbClr val="FF9900"/>
                </a:solidFill>
              </a:rPr>
              <a:t>EPEX trading system</a:t>
            </a:r>
          </a:p>
        </p:txBody>
      </p:sp>
      <p:cxnSp>
        <p:nvCxnSpPr>
          <p:cNvPr id="56" name="Connecteur droit avec flèche 55"/>
          <p:cNvCxnSpPr>
            <a:endCxn id="55" idx="0"/>
          </p:cNvCxnSpPr>
          <p:nvPr/>
        </p:nvCxnSpPr>
        <p:spPr>
          <a:xfrm rot="16200000" flipH="1">
            <a:off x="3978275" y="2055588"/>
            <a:ext cx="288925" cy="9525"/>
          </a:xfrm>
          <a:prstGeom prst="straightConnector1">
            <a:avLst/>
          </a:prstGeom>
          <a:ln>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24630" name="Connecteur droit 56"/>
          <p:cNvCxnSpPr>
            <a:cxnSpLocks noChangeShapeType="1"/>
          </p:cNvCxnSpPr>
          <p:nvPr/>
        </p:nvCxnSpPr>
        <p:spPr bwMode="auto">
          <a:xfrm rot="5400000">
            <a:off x="49199" y="4062624"/>
            <a:ext cx="3169100" cy="28153"/>
          </a:xfrm>
          <a:prstGeom prst="line">
            <a:avLst/>
          </a:prstGeom>
          <a:noFill/>
          <a:ln w="9525" algn="ctr">
            <a:solidFill>
              <a:srgbClr val="F17900"/>
            </a:solidFill>
            <a:round/>
            <a:headEnd/>
            <a:tailEnd/>
          </a:ln>
        </p:spPr>
      </p:cxnSp>
      <p:sp>
        <p:nvSpPr>
          <p:cNvPr id="24631" name="Line 9"/>
          <p:cNvSpPr>
            <a:spLocks noChangeShapeType="1"/>
          </p:cNvSpPr>
          <p:nvPr/>
        </p:nvSpPr>
        <p:spPr bwMode="auto">
          <a:xfrm flipH="1">
            <a:off x="711200" y="3212875"/>
            <a:ext cx="6264275" cy="0"/>
          </a:xfrm>
          <a:prstGeom prst="line">
            <a:avLst/>
          </a:prstGeom>
          <a:noFill/>
          <a:ln w="12700">
            <a:solidFill>
              <a:srgbClr val="FF9900"/>
            </a:solidFill>
            <a:round/>
            <a:headEnd/>
            <a:tailEnd/>
          </a:ln>
        </p:spPr>
        <p:txBody>
          <a:bodyPr/>
          <a:lstStyle/>
          <a:p>
            <a:endParaRPr lang="it-IT"/>
          </a:p>
        </p:txBody>
      </p:sp>
      <p:sp>
        <p:nvSpPr>
          <p:cNvPr id="24632" name="Text Box 11"/>
          <p:cNvSpPr txBox="1">
            <a:spLocks noChangeArrowheads="1"/>
          </p:cNvSpPr>
          <p:nvPr/>
        </p:nvSpPr>
        <p:spPr bwMode="auto">
          <a:xfrm>
            <a:off x="568325" y="2677888"/>
            <a:ext cx="1008063" cy="261937"/>
          </a:xfrm>
          <a:prstGeom prst="rect">
            <a:avLst/>
          </a:prstGeom>
          <a:noFill/>
          <a:ln w="9525">
            <a:noFill/>
            <a:miter lim="800000"/>
            <a:headEnd/>
            <a:tailEnd/>
          </a:ln>
        </p:spPr>
        <p:txBody>
          <a:bodyPr>
            <a:spAutoFit/>
          </a:bodyPr>
          <a:lstStyle/>
          <a:p>
            <a:pPr algn="ctr">
              <a:spcBef>
                <a:spcPct val="50000"/>
              </a:spcBef>
            </a:pPr>
            <a:r>
              <a:rPr lang="en-US" sz="1100" b="1">
                <a:solidFill>
                  <a:srgbClr val="FF9900"/>
                </a:solidFill>
                <a:latin typeface="Calibri" pitchFamily="34" charset="0"/>
              </a:rPr>
              <a:t>Trading</a:t>
            </a:r>
          </a:p>
        </p:txBody>
      </p:sp>
      <p:sp>
        <p:nvSpPr>
          <p:cNvPr id="24633" name="Text Box 7"/>
          <p:cNvSpPr txBox="1">
            <a:spLocks noChangeArrowheads="1"/>
          </p:cNvSpPr>
          <p:nvPr/>
        </p:nvSpPr>
        <p:spPr bwMode="auto">
          <a:xfrm>
            <a:off x="5407025" y="2781075"/>
            <a:ext cx="704850" cy="261938"/>
          </a:xfrm>
          <a:prstGeom prst="rect">
            <a:avLst/>
          </a:prstGeom>
          <a:noFill/>
          <a:ln w="9525">
            <a:noFill/>
            <a:miter lim="800000"/>
            <a:headEnd/>
            <a:tailEnd/>
          </a:ln>
        </p:spPr>
        <p:txBody>
          <a:bodyPr>
            <a:spAutoFit/>
          </a:bodyPr>
          <a:lstStyle/>
          <a:p>
            <a:pPr algn="ctr">
              <a:spcBef>
                <a:spcPct val="50000"/>
              </a:spcBef>
            </a:pPr>
            <a:r>
              <a:rPr lang="en-US" sz="1100" b="1">
                <a:solidFill>
                  <a:srgbClr val="4D4D4D"/>
                </a:solidFill>
                <a:latin typeface="Calibri" pitchFamily="34" charset="0"/>
              </a:rPr>
              <a:t>Buyer </a:t>
            </a:r>
            <a:r>
              <a:rPr lang="en-US" sz="1100" b="1" baseline="-25000">
                <a:solidFill>
                  <a:srgbClr val="4D4D4D"/>
                </a:solidFill>
                <a:latin typeface="Calibri" pitchFamily="34" charset="0"/>
              </a:rPr>
              <a:t>B</a:t>
            </a:r>
          </a:p>
        </p:txBody>
      </p:sp>
      <p:sp>
        <p:nvSpPr>
          <p:cNvPr id="24634" name="Text Box 8"/>
          <p:cNvSpPr txBox="1">
            <a:spLocks noChangeArrowheads="1"/>
          </p:cNvSpPr>
          <p:nvPr/>
        </p:nvSpPr>
        <p:spPr bwMode="auto">
          <a:xfrm>
            <a:off x="3749675" y="2708050"/>
            <a:ext cx="704850" cy="261938"/>
          </a:xfrm>
          <a:prstGeom prst="rect">
            <a:avLst/>
          </a:prstGeom>
          <a:noFill/>
          <a:ln w="9525">
            <a:noFill/>
            <a:miter lim="800000"/>
            <a:headEnd/>
            <a:tailEnd/>
          </a:ln>
        </p:spPr>
        <p:txBody>
          <a:bodyPr>
            <a:spAutoFit/>
          </a:bodyPr>
          <a:lstStyle/>
          <a:p>
            <a:pPr algn="ctr">
              <a:spcBef>
                <a:spcPct val="50000"/>
              </a:spcBef>
            </a:pPr>
            <a:r>
              <a:rPr lang="en-US" sz="1100" b="1">
                <a:solidFill>
                  <a:srgbClr val="4D4D4D"/>
                </a:solidFill>
                <a:latin typeface="Calibri" pitchFamily="34" charset="0"/>
              </a:rPr>
              <a:t>SOB</a:t>
            </a:r>
          </a:p>
        </p:txBody>
      </p:sp>
      <p:sp>
        <p:nvSpPr>
          <p:cNvPr id="24635" name="Text Box 15"/>
          <p:cNvSpPr txBox="1">
            <a:spLocks noChangeArrowheads="1"/>
          </p:cNvSpPr>
          <p:nvPr/>
        </p:nvSpPr>
        <p:spPr bwMode="auto">
          <a:xfrm>
            <a:off x="2020888" y="2781075"/>
            <a:ext cx="704850" cy="261938"/>
          </a:xfrm>
          <a:prstGeom prst="rect">
            <a:avLst/>
          </a:prstGeom>
          <a:noFill/>
          <a:ln w="9525">
            <a:noFill/>
            <a:miter lim="800000"/>
            <a:headEnd/>
            <a:tailEnd/>
          </a:ln>
        </p:spPr>
        <p:txBody>
          <a:bodyPr>
            <a:spAutoFit/>
          </a:bodyPr>
          <a:lstStyle/>
          <a:p>
            <a:pPr algn="ctr">
              <a:spcBef>
                <a:spcPct val="50000"/>
              </a:spcBef>
            </a:pPr>
            <a:r>
              <a:rPr lang="en-US" sz="1100" b="1">
                <a:solidFill>
                  <a:srgbClr val="4D4D4D"/>
                </a:solidFill>
                <a:latin typeface="Calibri" pitchFamily="34" charset="0"/>
              </a:rPr>
              <a:t>Seller </a:t>
            </a:r>
            <a:r>
              <a:rPr lang="en-US" sz="1100" b="1" baseline="-25000">
                <a:solidFill>
                  <a:srgbClr val="4D4D4D"/>
                </a:solidFill>
                <a:latin typeface="Calibri" pitchFamily="34" charset="0"/>
              </a:rPr>
              <a:t>A</a:t>
            </a:r>
          </a:p>
        </p:txBody>
      </p:sp>
      <p:sp>
        <p:nvSpPr>
          <p:cNvPr id="24636" name="Text Box 20"/>
          <p:cNvSpPr txBox="1">
            <a:spLocks noChangeArrowheads="1"/>
          </p:cNvSpPr>
          <p:nvPr/>
        </p:nvSpPr>
        <p:spPr bwMode="auto">
          <a:xfrm>
            <a:off x="3448050" y="2565175"/>
            <a:ext cx="1238250" cy="430213"/>
          </a:xfrm>
          <a:prstGeom prst="rect">
            <a:avLst/>
          </a:prstGeom>
          <a:noFill/>
          <a:ln w="9525">
            <a:noFill/>
            <a:miter lim="800000"/>
            <a:headEnd/>
            <a:tailEnd/>
          </a:ln>
        </p:spPr>
        <p:txBody>
          <a:bodyPr>
            <a:spAutoFit/>
          </a:bodyPr>
          <a:lstStyle/>
          <a:p>
            <a:r>
              <a:rPr lang="en-US" sz="1100" b="1">
                <a:solidFill>
                  <a:srgbClr val="FF9900"/>
                </a:solidFill>
                <a:latin typeface="Calibri" pitchFamily="34" charset="0"/>
              </a:rPr>
              <a:t>       10 MWh @ 50 € </a:t>
            </a:r>
            <a:endParaRPr lang="en-US" sz="1000" b="1">
              <a:solidFill>
                <a:srgbClr val="FF9900"/>
              </a:solidFill>
              <a:latin typeface="Calibri" pitchFamily="34" charset="0"/>
            </a:endParaRPr>
          </a:p>
        </p:txBody>
      </p:sp>
      <p:sp>
        <p:nvSpPr>
          <p:cNvPr id="24637" name="Line 49"/>
          <p:cNvSpPr>
            <a:spLocks noChangeShapeType="1"/>
          </p:cNvSpPr>
          <p:nvPr/>
        </p:nvSpPr>
        <p:spPr bwMode="auto">
          <a:xfrm flipV="1">
            <a:off x="2727325" y="2923950"/>
            <a:ext cx="2060575" cy="0"/>
          </a:xfrm>
          <a:prstGeom prst="line">
            <a:avLst/>
          </a:prstGeom>
          <a:noFill/>
          <a:ln w="9525">
            <a:solidFill>
              <a:srgbClr val="5F5F5F"/>
            </a:solidFill>
            <a:round/>
            <a:headEnd type="none" w="sm" len="med"/>
            <a:tailEnd type="triangle" w="sm" len="med"/>
          </a:ln>
        </p:spPr>
        <p:txBody>
          <a:bodyPr/>
          <a:lstStyle/>
          <a:p>
            <a:endParaRPr lang="it-IT"/>
          </a:p>
        </p:txBody>
      </p:sp>
      <p:sp>
        <p:nvSpPr>
          <p:cNvPr id="24638" name="Text Box 8"/>
          <p:cNvSpPr txBox="1">
            <a:spLocks noChangeArrowheads="1"/>
          </p:cNvSpPr>
          <p:nvPr/>
        </p:nvSpPr>
        <p:spPr bwMode="auto">
          <a:xfrm>
            <a:off x="4183063" y="3500213"/>
            <a:ext cx="704850" cy="261937"/>
          </a:xfrm>
          <a:prstGeom prst="rect">
            <a:avLst/>
          </a:prstGeom>
          <a:noFill/>
          <a:ln w="9525">
            <a:noFill/>
            <a:miter lim="800000"/>
            <a:headEnd/>
            <a:tailEnd/>
          </a:ln>
        </p:spPr>
        <p:txBody>
          <a:bodyPr>
            <a:spAutoFit/>
          </a:bodyPr>
          <a:lstStyle/>
          <a:p>
            <a:pPr algn="ctr">
              <a:spcBef>
                <a:spcPct val="50000"/>
              </a:spcBef>
            </a:pPr>
            <a:r>
              <a:rPr lang="en-US" sz="1100" b="1" dirty="0" smtClean="0">
                <a:solidFill>
                  <a:srgbClr val="4D4D4D"/>
                </a:solidFill>
                <a:latin typeface="Calibri" pitchFamily="34" charset="0"/>
              </a:rPr>
              <a:t>OMIE</a:t>
            </a:r>
            <a:endParaRPr lang="en-US" sz="1100" b="1" dirty="0">
              <a:solidFill>
                <a:srgbClr val="4D4D4D"/>
              </a:solidFill>
              <a:latin typeface="Calibri" pitchFamily="34" charset="0"/>
            </a:endParaRPr>
          </a:p>
        </p:txBody>
      </p:sp>
      <p:sp>
        <p:nvSpPr>
          <p:cNvPr id="24639" name="Line 16"/>
          <p:cNvSpPr>
            <a:spLocks noChangeShapeType="1"/>
          </p:cNvSpPr>
          <p:nvPr/>
        </p:nvSpPr>
        <p:spPr bwMode="auto">
          <a:xfrm flipV="1">
            <a:off x="3735388" y="3644675"/>
            <a:ext cx="576262" cy="0"/>
          </a:xfrm>
          <a:prstGeom prst="line">
            <a:avLst/>
          </a:prstGeom>
          <a:noFill/>
          <a:ln w="9525">
            <a:solidFill>
              <a:srgbClr val="5F5F5F"/>
            </a:solidFill>
            <a:round/>
            <a:headEnd type="triangle" w="sm" len="med"/>
            <a:tailEnd type="none" w="sm" len="med"/>
          </a:ln>
        </p:spPr>
        <p:txBody>
          <a:bodyPr/>
          <a:lstStyle/>
          <a:p>
            <a:endParaRPr lang="it-IT"/>
          </a:p>
        </p:txBody>
      </p:sp>
      <p:sp>
        <p:nvSpPr>
          <p:cNvPr id="24640" name="Text Box 50"/>
          <p:cNvSpPr txBox="1">
            <a:spLocks noChangeArrowheads="1"/>
          </p:cNvSpPr>
          <p:nvPr/>
        </p:nvSpPr>
        <p:spPr bwMode="auto">
          <a:xfrm>
            <a:off x="3376613" y="3428775"/>
            <a:ext cx="1366837" cy="261938"/>
          </a:xfrm>
          <a:prstGeom prst="rect">
            <a:avLst/>
          </a:prstGeom>
          <a:noFill/>
          <a:ln w="9525">
            <a:noFill/>
            <a:miter lim="800000"/>
            <a:headEnd/>
            <a:tailEnd/>
          </a:ln>
        </p:spPr>
        <p:txBody>
          <a:bodyPr>
            <a:spAutoFit/>
          </a:bodyPr>
          <a:lstStyle/>
          <a:p>
            <a:pPr algn="ctr"/>
            <a:r>
              <a:rPr lang="en-US" sz="1100" b="1">
                <a:solidFill>
                  <a:srgbClr val="FF9900"/>
                </a:solidFill>
                <a:latin typeface="Calibri" pitchFamily="34" charset="0"/>
              </a:rPr>
              <a:t>  500 € </a:t>
            </a:r>
          </a:p>
        </p:txBody>
      </p:sp>
      <p:sp>
        <p:nvSpPr>
          <p:cNvPr id="24641" name="Text Box 12"/>
          <p:cNvSpPr txBox="1">
            <a:spLocks noChangeArrowheads="1"/>
          </p:cNvSpPr>
          <p:nvPr/>
        </p:nvSpPr>
        <p:spPr bwMode="auto">
          <a:xfrm>
            <a:off x="3448050" y="4406675"/>
            <a:ext cx="1008063" cy="261938"/>
          </a:xfrm>
          <a:prstGeom prst="rect">
            <a:avLst/>
          </a:prstGeom>
          <a:noFill/>
          <a:ln w="9525">
            <a:noFill/>
            <a:miter lim="800000"/>
            <a:headEnd/>
            <a:tailEnd/>
          </a:ln>
        </p:spPr>
        <p:txBody>
          <a:bodyPr>
            <a:spAutoFit/>
          </a:bodyPr>
          <a:lstStyle/>
          <a:p>
            <a:pPr algn="ctr">
              <a:spcBef>
                <a:spcPct val="50000"/>
              </a:spcBef>
            </a:pPr>
            <a:r>
              <a:rPr lang="en-US" sz="1100" b="1">
                <a:solidFill>
                  <a:srgbClr val="FF9900"/>
                </a:solidFill>
                <a:latin typeface="Calibri" pitchFamily="34" charset="0"/>
              </a:rPr>
              <a:t>Export</a:t>
            </a:r>
          </a:p>
        </p:txBody>
      </p:sp>
      <p:sp>
        <p:nvSpPr>
          <p:cNvPr id="24642" name="Text Box 21"/>
          <p:cNvSpPr txBox="1">
            <a:spLocks noChangeArrowheads="1"/>
          </p:cNvSpPr>
          <p:nvPr/>
        </p:nvSpPr>
        <p:spPr bwMode="auto">
          <a:xfrm>
            <a:off x="2727325" y="1669825"/>
            <a:ext cx="704850" cy="261938"/>
          </a:xfrm>
          <a:prstGeom prst="rect">
            <a:avLst/>
          </a:prstGeom>
          <a:noFill/>
          <a:ln w="9525">
            <a:noFill/>
            <a:miter lim="800000"/>
            <a:headEnd/>
            <a:tailEnd/>
          </a:ln>
        </p:spPr>
        <p:txBody>
          <a:bodyPr>
            <a:spAutoFit/>
          </a:bodyPr>
          <a:lstStyle/>
          <a:p>
            <a:pPr algn="ctr">
              <a:spcBef>
                <a:spcPct val="50000"/>
              </a:spcBef>
            </a:pPr>
            <a:r>
              <a:rPr lang="en-US" sz="1100" b="1" dirty="0">
                <a:solidFill>
                  <a:srgbClr val="4D4D4D"/>
                </a:solidFill>
                <a:latin typeface="Calibri" pitchFamily="34" charset="0"/>
              </a:rPr>
              <a:t>RTE</a:t>
            </a:r>
            <a:endParaRPr lang="en-US" sz="1100" b="1" baseline="-25000" dirty="0">
              <a:solidFill>
                <a:srgbClr val="4D4D4D"/>
              </a:solidFill>
              <a:latin typeface="Calibri" pitchFamily="34" charset="0"/>
            </a:endParaRPr>
          </a:p>
        </p:txBody>
      </p:sp>
      <p:sp>
        <p:nvSpPr>
          <p:cNvPr id="24643" name="Text Box 22"/>
          <p:cNvSpPr txBox="1">
            <a:spLocks noChangeArrowheads="1"/>
          </p:cNvSpPr>
          <p:nvPr/>
        </p:nvSpPr>
        <p:spPr bwMode="auto">
          <a:xfrm>
            <a:off x="4883150" y="1669825"/>
            <a:ext cx="704850" cy="261610"/>
          </a:xfrm>
          <a:prstGeom prst="rect">
            <a:avLst/>
          </a:prstGeom>
          <a:noFill/>
          <a:ln w="9525">
            <a:noFill/>
            <a:miter lim="800000"/>
            <a:headEnd/>
            <a:tailEnd/>
          </a:ln>
        </p:spPr>
        <p:txBody>
          <a:bodyPr>
            <a:spAutoFit/>
          </a:bodyPr>
          <a:lstStyle/>
          <a:p>
            <a:pPr algn="ctr">
              <a:spcBef>
                <a:spcPct val="50000"/>
              </a:spcBef>
            </a:pPr>
            <a:r>
              <a:rPr lang="es-ES" sz="1100" b="1" dirty="0">
                <a:solidFill>
                  <a:srgbClr val="4D4D4D"/>
                </a:solidFill>
                <a:latin typeface="Calibri" pitchFamily="34" charset="0"/>
              </a:rPr>
              <a:t>REE</a:t>
            </a:r>
            <a:endParaRPr lang="en-US" sz="1100" b="1" dirty="0">
              <a:solidFill>
                <a:srgbClr val="4D4D4D"/>
              </a:solidFill>
              <a:latin typeface="Calibri" pitchFamily="34" charset="0"/>
            </a:endParaRPr>
          </a:p>
        </p:txBody>
      </p:sp>
      <p:sp>
        <p:nvSpPr>
          <p:cNvPr id="71" name="Rectangle 70"/>
          <p:cNvSpPr/>
          <p:nvPr/>
        </p:nvSpPr>
        <p:spPr>
          <a:xfrm>
            <a:off x="2870200" y="1628550"/>
            <a:ext cx="500063" cy="285750"/>
          </a:xfrm>
          <a:prstGeom prst="rect">
            <a:avLst/>
          </a:prstGeom>
          <a:noFill/>
          <a:ln w="12700">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100" dirty="0">
              <a:solidFill>
                <a:schemeClr val="tx1">
                  <a:lumMod val="50000"/>
                  <a:lumOff val="50000"/>
                </a:schemeClr>
              </a:solidFill>
              <a:latin typeface="+mj-lt"/>
            </a:endParaRPr>
          </a:p>
        </p:txBody>
      </p:sp>
      <p:sp>
        <p:nvSpPr>
          <p:cNvPr id="72" name="Rectangle 71"/>
          <p:cNvSpPr/>
          <p:nvPr/>
        </p:nvSpPr>
        <p:spPr>
          <a:xfrm>
            <a:off x="5013325" y="1628550"/>
            <a:ext cx="500063" cy="285750"/>
          </a:xfrm>
          <a:prstGeom prst="rect">
            <a:avLst/>
          </a:prstGeom>
          <a:noFill/>
          <a:ln w="12700">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100" dirty="0">
              <a:solidFill>
                <a:schemeClr val="tx1">
                  <a:lumMod val="50000"/>
                  <a:lumOff val="50000"/>
                </a:schemeClr>
              </a:solidFill>
              <a:latin typeface="+mj-lt"/>
            </a:endParaRPr>
          </a:p>
        </p:txBody>
      </p:sp>
      <p:sp>
        <p:nvSpPr>
          <p:cNvPr id="24646" name="Line 44"/>
          <p:cNvSpPr>
            <a:spLocks noChangeShapeType="1"/>
          </p:cNvSpPr>
          <p:nvPr/>
        </p:nvSpPr>
        <p:spPr bwMode="auto">
          <a:xfrm flipV="1">
            <a:off x="3448050" y="4581300"/>
            <a:ext cx="247650" cy="655638"/>
          </a:xfrm>
          <a:prstGeom prst="line">
            <a:avLst/>
          </a:prstGeom>
          <a:noFill/>
          <a:ln w="9525">
            <a:solidFill>
              <a:srgbClr val="5F5F5F"/>
            </a:solidFill>
            <a:round/>
            <a:headEnd type="diamond" w="med" len="med"/>
            <a:tailEnd type="diamond" w="med" len="med"/>
          </a:ln>
        </p:spPr>
        <p:txBody>
          <a:bodyPr/>
          <a:lstStyle/>
          <a:p>
            <a:endParaRPr lang="it-IT"/>
          </a:p>
        </p:txBody>
      </p:sp>
      <p:sp>
        <p:nvSpPr>
          <p:cNvPr id="24647" name="Text Box 47"/>
          <p:cNvSpPr txBox="1">
            <a:spLocks noChangeArrowheads="1"/>
          </p:cNvSpPr>
          <p:nvPr/>
        </p:nvSpPr>
        <p:spPr bwMode="auto">
          <a:xfrm rot="-4110966">
            <a:off x="3323431" y="4748782"/>
            <a:ext cx="682625" cy="246062"/>
          </a:xfrm>
          <a:prstGeom prst="rect">
            <a:avLst/>
          </a:prstGeom>
          <a:noFill/>
          <a:ln w="9525">
            <a:noFill/>
            <a:miter lim="800000"/>
            <a:headEnd/>
            <a:tailEnd/>
          </a:ln>
        </p:spPr>
        <p:txBody>
          <a:bodyPr>
            <a:spAutoFit/>
          </a:bodyPr>
          <a:lstStyle/>
          <a:p>
            <a:pPr>
              <a:spcBef>
                <a:spcPct val="50000"/>
              </a:spcBef>
            </a:pPr>
            <a:r>
              <a:rPr lang="en-US" sz="1000" b="1">
                <a:solidFill>
                  <a:srgbClr val="5F5F5F"/>
                </a:solidFill>
                <a:latin typeface="Calibri" pitchFamily="34" charset="0"/>
              </a:rPr>
              <a:t>Export</a:t>
            </a:r>
          </a:p>
        </p:txBody>
      </p:sp>
      <p:sp>
        <p:nvSpPr>
          <p:cNvPr id="24648" name="AutoShape 23"/>
          <p:cNvSpPr>
            <a:spLocks noChangeArrowheads="1"/>
          </p:cNvSpPr>
          <p:nvPr/>
        </p:nvSpPr>
        <p:spPr bwMode="auto">
          <a:xfrm rot="968660">
            <a:off x="4227513" y="4308250"/>
            <a:ext cx="215900" cy="122238"/>
          </a:xfrm>
          <a:prstGeom prst="lightningBolt">
            <a:avLst/>
          </a:prstGeom>
          <a:solidFill>
            <a:srgbClr val="FFCC00"/>
          </a:solidFill>
          <a:ln w="9525">
            <a:solidFill>
              <a:srgbClr val="000000"/>
            </a:solidFill>
            <a:miter lim="800000"/>
            <a:headEnd/>
            <a:tailEnd/>
          </a:ln>
        </p:spPr>
        <p:txBody>
          <a:bodyPr wrap="none" anchor="ctr"/>
          <a:lstStyle/>
          <a:p>
            <a:endParaRPr lang="en-US" sz="2400">
              <a:latin typeface="Calibri" pitchFamily="34" charset="0"/>
            </a:endParaRPr>
          </a:p>
        </p:txBody>
      </p:sp>
      <p:sp>
        <p:nvSpPr>
          <p:cNvPr id="24649" name="Text Box 12"/>
          <p:cNvSpPr txBox="1">
            <a:spLocks noChangeArrowheads="1"/>
          </p:cNvSpPr>
          <p:nvPr/>
        </p:nvSpPr>
        <p:spPr bwMode="auto">
          <a:xfrm>
            <a:off x="3879850" y="4406675"/>
            <a:ext cx="1008063" cy="261938"/>
          </a:xfrm>
          <a:prstGeom prst="rect">
            <a:avLst/>
          </a:prstGeom>
          <a:noFill/>
          <a:ln w="9525">
            <a:noFill/>
            <a:miter lim="800000"/>
            <a:headEnd/>
            <a:tailEnd/>
          </a:ln>
        </p:spPr>
        <p:txBody>
          <a:bodyPr>
            <a:spAutoFit/>
          </a:bodyPr>
          <a:lstStyle/>
          <a:p>
            <a:pPr algn="ctr">
              <a:spcBef>
                <a:spcPct val="50000"/>
              </a:spcBef>
            </a:pPr>
            <a:r>
              <a:rPr lang="en-US" sz="1100" b="1">
                <a:solidFill>
                  <a:srgbClr val="FF9900"/>
                </a:solidFill>
                <a:latin typeface="Calibri" pitchFamily="34" charset="0"/>
              </a:rPr>
              <a:t>Import</a:t>
            </a:r>
          </a:p>
        </p:txBody>
      </p:sp>
      <p:cxnSp>
        <p:nvCxnSpPr>
          <p:cNvPr id="77" name="Connecteur droit avec flèche 76"/>
          <p:cNvCxnSpPr/>
          <p:nvPr/>
        </p:nvCxnSpPr>
        <p:spPr>
          <a:xfrm flipV="1">
            <a:off x="4211638" y="4435250"/>
            <a:ext cx="360362" cy="1588"/>
          </a:xfrm>
          <a:prstGeom prst="straightConnector1">
            <a:avLst/>
          </a:prstGeom>
          <a:ln>
            <a:solidFill>
              <a:schemeClr val="bg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4651" name="Line 43"/>
          <p:cNvSpPr>
            <a:spLocks noChangeShapeType="1"/>
          </p:cNvSpPr>
          <p:nvPr/>
        </p:nvSpPr>
        <p:spPr bwMode="auto">
          <a:xfrm>
            <a:off x="4743450" y="4581300"/>
            <a:ext cx="387350" cy="514350"/>
          </a:xfrm>
          <a:prstGeom prst="line">
            <a:avLst/>
          </a:prstGeom>
          <a:noFill/>
          <a:ln w="9525">
            <a:solidFill>
              <a:srgbClr val="5F5F5F"/>
            </a:solidFill>
            <a:round/>
            <a:headEnd type="diamond" w="med" len="med"/>
            <a:tailEnd type="diamond" w="med" len="med"/>
          </a:ln>
        </p:spPr>
        <p:txBody>
          <a:bodyPr/>
          <a:lstStyle/>
          <a:p>
            <a:endParaRPr lang="it-IT"/>
          </a:p>
        </p:txBody>
      </p:sp>
      <p:sp>
        <p:nvSpPr>
          <p:cNvPr id="24652" name="Text Box 53"/>
          <p:cNvSpPr txBox="1">
            <a:spLocks noChangeArrowheads="1"/>
          </p:cNvSpPr>
          <p:nvPr/>
        </p:nvSpPr>
        <p:spPr bwMode="auto">
          <a:xfrm rot="3156684">
            <a:off x="4760119" y="4823394"/>
            <a:ext cx="720725" cy="252413"/>
          </a:xfrm>
          <a:prstGeom prst="rect">
            <a:avLst/>
          </a:prstGeom>
          <a:noFill/>
          <a:ln w="9525">
            <a:noFill/>
            <a:miter lim="800000"/>
            <a:headEnd/>
            <a:tailEnd/>
          </a:ln>
        </p:spPr>
        <p:txBody>
          <a:bodyPr>
            <a:spAutoFit/>
          </a:bodyPr>
          <a:lstStyle/>
          <a:p>
            <a:pPr>
              <a:spcBef>
                <a:spcPct val="50000"/>
              </a:spcBef>
            </a:pPr>
            <a:r>
              <a:rPr lang="en-US" sz="1000" b="1">
                <a:solidFill>
                  <a:srgbClr val="5F5F5F"/>
                </a:solidFill>
                <a:latin typeface="Calibri" pitchFamily="34" charset="0"/>
              </a:rPr>
              <a:t>Sell</a:t>
            </a:r>
            <a:endParaRPr lang="en-US" sz="1100" b="1" baseline="-25000">
              <a:solidFill>
                <a:srgbClr val="5F5F5F"/>
              </a:solidFill>
              <a:latin typeface="Calibri" pitchFamily="34" charset="0"/>
            </a:endParaRPr>
          </a:p>
        </p:txBody>
      </p:sp>
      <p:sp>
        <p:nvSpPr>
          <p:cNvPr id="24653" name="Bulle ronde 79"/>
          <p:cNvSpPr>
            <a:spLocks noChangeArrowheads="1"/>
          </p:cNvSpPr>
          <p:nvPr/>
        </p:nvSpPr>
        <p:spPr bwMode="auto">
          <a:xfrm>
            <a:off x="7308304" y="2636912"/>
            <a:ext cx="1728192" cy="952143"/>
          </a:xfrm>
          <a:prstGeom prst="wedgeEllipseCallout">
            <a:avLst>
              <a:gd name="adj1" fmla="val -94509"/>
              <a:gd name="adj2" fmla="val 60238"/>
            </a:avLst>
          </a:prstGeom>
          <a:solidFill>
            <a:schemeClr val="bg1"/>
          </a:solidFill>
          <a:ln w="9525">
            <a:solidFill>
              <a:srgbClr val="FF0000"/>
            </a:solidFill>
            <a:miter lim="800000"/>
            <a:headEnd/>
            <a:tailEnd/>
          </a:ln>
        </p:spPr>
        <p:txBody>
          <a:bodyPr wrap="square" lIns="0" tIns="0" rIns="0" bIns="0">
            <a:spAutoFit/>
          </a:bodyPr>
          <a:lstStyle/>
          <a:p>
            <a:pPr algn="ctr"/>
            <a:r>
              <a:rPr lang="en-US" sz="1100" dirty="0">
                <a:solidFill>
                  <a:srgbClr val="6B6B6B"/>
                </a:solidFill>
                <a:latin typeface="Calibri" pitchFamily="34" charset="0"/>
              </a:rPr>
              <a:t>Financial settlement </a:t>
            </a:r>
            <a:r>
              <a:rPr lang="en-US" sz="1100" dirty="0" smtClean="0">
                <a:solidFill>
                  <a:srgbClr val="6B6B6B"/>
                </a:solidFill>
                <a:latin typeface="Calibri" pitchFamily="34" charset="0"/>
              </a:rPr>
              <a:t>cycle of OMIE and EPEX CCP have </a:t>
            </a:r>
            <a:r>
              <a:rPr lang="en-US" sz="1100" dirty="0">
                <a:solidFill>
                  <a:srgbClr val="6B6B6B"/>
                </a:solidFill>
                <a:latin typeface="Calibri" pitchFamily="34" charset="0"/>
              </a:rPr>
              <a:t>to </a:t>
            </a:r>
            <a:r>
              <a:rPr lang="en-US" sz="1100" dirty="0" smtClean="0">
                <a:solidFill>
                  <a:srgbClr val="6B6B6B"/>
                </a:solidFill>
                <a:latin typeface="Calibri" pitchFamily="34" charset="0"/>
              </a:rPr>
              <a:t>solved</a:t>
            </a:r>
            <a:endParaRPr lang="en-US" sz="1100" dirty="0">
              <a:solidFill>
                <a:srgbClr val="6B6B6B"/>
              </a:solidFill>
              <a:latin typeface="Calibri" pitchFamily="34" charset="0"/>
            </a:endParaRPr>
          </a:p>
        </p:txBody>
      </p:sp>
      <p:sp>
        <p:nvSpPr>
          <p:cNvPr id="24656" name="Text Box 8"/>
          <p:cNvSpPr txBox="1">
            <a:spLocks noChangeArrowheads="1"/>
          </p:cNvSpPr>
          <p:nvPr/>
        </p:nvSpPr>
        <p:spPr bwMode="auto">
          <a:xfrm>
            <a:off x="4659313" y="2781075"/>
            <a:ext cx="704850" cy="260350"/>
          </a:xfrm>
          <a:prstGeom prst="rect">
            <a:avLst/>
          </a:prstGeom>
          <a:noFill/>
          <a:ln w="9525">
            <a:noFill/>
            <a:miter lim="800000"/>
            <a:headEnd/>
            <a:tailEnd/>
          </a:ln>
        </p:spPr>
        <p:txBody>
          <a:bodyPr>
            <a:spAutoFit/>
          </a:bodyPr>
          <a:lstStyle/>
          <a:p>
            <a:pPr algn="ctr">
              <a:spcBef>
                <a:spcPct val="50000"/>
              </a:spcBef>
            </a:pPr>
            <a:r>
              <a:rPr lang="en-US" sz="1100" b="1" dirty="0" smtClean="0">
                <a:solidFill>
                  <a:srgbClr val="4D4D4D"/>
                </a:solidFill>
                <a:latin typeface="Calibri" pitchFamily="34" charset="0"/>
              </a:rPr>
              <a:t>OMIE</a:t>
            </a:r>
            <a:endParaRPr lang="en-US" sz="1100" b="1" dirty="0">
              <a:solidFill>
                <a:srgbClr val="4D4D4D"/>
              </a:solidFill>
              <a:latin typeface="Calibri" pitchFamily="34" charset="0"/>
            </a:endParaRPr>
          </a:p>
        </p:txBody>
      </p:sp>
      <p:sp>
        <p:nvSpPr>
          <p:cNvPr id="24657" name="Line 49"/>
          <p:cNvSpPr>
            <a:spLocks noChangeShapeType="1"/>
          </p:cNvSpPr>
          <p:nvPr/>
        </p:nvSpPr>
        <p:spPr bwMode="auto">
          <a:xfrm flipV="1">
            <a:off x="5176838" y="2923950"/>
            <a:ext cx="331787" cy="0"/>
          </a:xfrm>
          <a:prstGeom prst="line">
            <a:avLst/>
          </a:prstGeom>
          <a:noFill/>
          <a:ln w="9525">
            <a:solidFill>
              <a:srgbClr val="5F5F5F"/>
            </a:solidFill>
            <a:round/>
            <a:headEnd type="none" w="sm" len="med"/>
            <a:tailEnd type="triangle" w="sm" len="med"/>
          </a:ln>
        </p:spPr>
        <p:txBody>
          <a:bodyPr/>
          <a:lstStyle/>
          <a:p>
            <a:endParaRPr lang="it-IT"/>
          </a:p>
        </p:txBody>
      </p:sp>
      <p:sp>
        <p:nvSpPr>
          <p:cNvPr id="4" name="3 CuadroTexto"/>
          <p:cNvSpPr txBox="1"/>
          <p:nvPr/>
        </p:nvSpPr>
        <p:spPr>
          <a:xfrm>
            <a:off x="445418" y="6324166"/>
            <a:ext cx="7672362" cy="307777"/>
          </a:xfrm>
          <a:prstGeom prst="rect">
            <a:avLst/>
          </a:prstGeom>
          <a:noFill/>
        </p:spPr>
        <p:txBody>
          <a:bodyPr wrap="square" rtlCol="0">
            <a:spAutoFit/>
          </a:bodyPr>
          <a:lstStyle/>
          <a:p>
            <a:r>
              <a:rPr lang="en-US" sz="1400" smtClean="0"/>
              <a:t>* To be made consistent with the Day-Ahead solution under discussion between EPEX(ECC) and OMIE</a:t>
            </a:r>
            <a:endParaRPr lang="en-US" sz="1400"/>
          </a:p>
        </p:txBody>
      </p:sp>
    </p:spTree>
    <p:extLst>
      <p:ext uri="{BB962C8B-B14F-4D97-AF65-F5344CB8AC3E}">
        <p14:creationId xmlns="" xmlns:p14="http://schemas.microsoft.com/office/powerpoint/2010/main" val="13853132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539552" y="2276872"/>
            <a:ext cx="8229600" cy="1180728"/>
          </a:xfrm>
        </p:spPr>
        <p:txBody>
          <a:bodyPr rtlCol="0">
            <a:normAutofit/>
          </a:bodyPr>
          <a:lstStyle/>
          <a:p>
            <a:pPr algn="ctr" fontAlgn="auto">
              <a:spcAft>
                <a:spcPts val="0"/>
              </a:spcAft>
              <a:buFont typeface="Arial" pitchFamily="34" charset="0"/>
              <a:buNone/>
              <a:defRPr/>
            </a:pPr>
            <a:r>
              <a:rPr lang="fr-FR" sz="4400" dirty="0" err="1" smtClean="0">
                <a:solidFill>
                  <a:schemeClr val="tx1">
                    <a:lumMod val="65000"/>
                    <a:lumOff val="35000"/>
                  </a:schemeClr>
                </a:solidFill>
              </a:rPr>
              <a:t>Thank</a:t>
            </a:r>
            <a:r>
              <a:rPr lang="fr-FR" sz="4400" dirty="0" smtClean="0">
                <a:solidFill>
                  <a:schemeClr val="tx1">
                    <a:lumMod val="65000"/>
                    <a:lumOff val="35000"/>
                  </a:schemeClr>
                </a:solidFill>
              </a:rPr>
              <a:t> </a:t>
            </a:r>
            <a:r>
              <a:rPr lang="fr-FR" sz="4400" dirty="0" err="1" smtClean="0">
                <a:solidFill>
                  <a:schemeClr val="tx1">
                    <a:lumMod val="65000"/>
                    <a:lumOff val="35000"/>
                  </a:schemeClr>
                </a:solidFill>
              </a:rPr>
              <a:t>you</a:t>
            </a:r>
            <a:r>
              <a:rPr lang="fr-FR" sz="4400" dirty="0" smtClean="0">
                <a:solidFill>
                  <a:schemeClr val="tx1">
                    <a:lumMod val="65000"/>
                    <a:lumOff val="35000"/>
                  </a:schemeClr>
                </a:solidFill>
              </a:rPr>
              <a:t> for </a:t>
            </a:r>
            <a:r>
              <a:rPr lang="fr-FR" sz="4400" dirty="0" err="1" smtClean="0">
                <a:solidFill>
                  <a:schemeClr val="tx1">
                    <a:lumMod val="65000"/>
                    <a:lumOff val="35000"/>
                  </a:schemeClr>
                </a:solidFill>
              </a:rPr>
              <a:t>your</a:t>
            </a:r>
            <a:r>
              <a:rPr lang="fr-FR" sz="4400" dirty="0" smtClean="0">
                <a:solidFill>
                  <a:schemeClr val="tx1">
                    <a:lumMod val="65000"/>
                    <a:lumOff val="35000"/>
                  </a:schemeClr>
                </a:solidFill>
              </a:rPr>
              <a:t> attention</a:t>
            </a:r>
            <a:endParaRPr lang="fr-FR" sz="4400" dirty="0">
              <a:solidFill>
                <a:schemeClr val="tx1">
                  <a:lumMod val="65000"/>
                  <a:lumOff val="35000"/>
                </a:schemeClr>
              </a:solidFill>
            </a:endParaRPr>
          </a:p>
        </p:txBody>
      </p:sp>
    </p:spTree>
    <p:extLst>
      <p:ext uri="{BB962C8B-B14F-4D97-AF65-F5344CB8AC3E}">
        <p14:creationId xmlns="" xmlns:p14="http://schemas.microsoft.com/office/powerpoint/2010/main" val="6835597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71450"/>
            <a:ext cx="8229600" cy="1143000"/>
          </a:xfrm>
        </p:spPr>
        <p:txBody>
          <a:bodyPr rtlCol="0">
            <a:normAutofit/>
          </a:bodyPr>
          <a:lstStyle/>
          <a:p>
            <a:pPr fontAlgn="auto">
              <a:spcAft>
                <a:spcPts val="0"/>
              </a:spcAft>
              <a:tabLst>
                <a:tab pos="1524000" algn="l"/>
              </a:tabLst>
              <a:defRPr/>
            </a:pPr>
            <a:r>
              <a:rPr lang="fr-FR" sz="3600" dirty="0" smtClean="0">
                <a:solidFill>
                  <a:schemeClr val="tx1">
                    <a:lumMod val="65000"/>
                    <a:lumOff val="35000"/>
                  </a:schemeClr>
                </a:solidFill>
              </a:rPr>
              <a:t>Agenda</a:t>
            </a:r>
            <a:endParaRPr lang="fr-FR" sz="3600" dirty="0">
              <a:solidFill>
                <a:schemeClr val="tx1">
                  <a:lumMod val="65000"/>
                  <a:lumOff val="35000"/>
                </a:schemeClr>
              </a:solidFill>
            </a:endParaRPr>
          </a:p>
        </p:txBody>
      </p:sp>
      <p:sp>
        <p:nvSpPr>
          <p:cNvPr id="4" name="Rectangle 3"/>
          <p:cNvSpPr/>
          <p:nvPr/>
        </p:nvSpPr>
        <p:spPr bwMode="auto">
          <a:xfrm>
            <a:off x="971601" y="1844824"/>
            <a:ext cx="3078162" cy="431800"/>
          </a:xfrm>
          <a:prstGeom prst="rect">
            <a:avLst/>
          </a:prstGeom>
          <a:solidFill>
            <a:srgbClr val="F8D334"/>
          </a:solidFill>
          <a:ln w="9525" cap="flat" cmpd="sng" algn="ctr">
            <a:noFill/>
            <a:prstDash val="solid"/>
            <a:round/>
            <a:headEnd type="none" w="med" len="med"/>
            <a:tailEnd type="none" w="med" len="med"/>
          </a:ln>
          <a:effectLst/>
        </p:spPr>
        <p:txBody>
          <a:bodyPr wrap="none" lIns="90000" tIns="46800" rIns="90000" bIns="46800" anchor="ctr"/>
          <a:lstStyle/>
          <a:p>
            <a:pPr>
              <a:defRPr/>
            </a:pPr>
            <a:endParaRPr lang="fr-FR" sz="1400">
              <a:solidFill>
                <a:schemeClr val="tx1">
                  <a:lumMod val="65000"/>
                  <a:lumOff val="35000"/>
                </a:schemeClr>
              </a:solidFill>
            </a:endParaRPr>
          </a:p>
        </p:txBody>
      </p:sp>
      <p:sp>
        <p:nvSpPr>
          <p:cNvPr id="3" name="Espace réservé du contenu 2"/>
          <p:cNvSpPr>
            <a:spLocks noGrp="1"/>
          </p:cNvSpPr>
          <p:nvPr>
            <p:ph idx="1"/>
          </p:nvPr>
        </p:nvSpPr>
        <p:spPr>
          <a:xfrm>
            <a:off x="1187624" y="1762125"/>
            <a:ext cx="7848426" cy="3754438"/>
          </a:xfrm>
        </p:spPr>
        <p:txBody>
          <a:bodyPr rtlCol="0">
            <a:normAutofit/>
          </a:bodyPr>
          <a:lstStyle/>
          <a:p>
            <a:pPr fontAlgn="auto">
              <a:spcAft>
                <a:spcPts val="0"/>
              </a:spcAft>
              <a:buClr>
                <a:schemeClr val="accent1">
                  <a:lumMod val="75000"/>
                </a:schemeClr>
              </a:buClr>
              <a:buFont typeface="Arial" pitchFamily="34" charset="0"/>
              <a:buChar char="•"/>
              <a:defRPr/>
            </a:pPr>
            <a:r>
              <a:rPr lang="en-GB" dirty="0" smtClean="0">
                <a:solidFill>
                  <a:schemeClr val="tx1">
                    <a:lumMod val="65000"/>
                    <a:lumOff val="35000"/>
                  </a:schemeClr>
                </a:solidFill>
              </a:rPr>
              <a:t>Background</a:t>
            </a:r>
          </a:p>
          <a:p>
            <a:pPr fontAlgn="auto">
              <a:spcAft>
                <a:spcPts val="0"/>
              </a:spcAft>
              <a:buClr>
                <a:schemeClr val="accent1">
                  <a:lumMod val="75000"/>
                </a:schemeClr>
              </a:buClr>
              <a:buFont typeface="Arial" pitchFamily="34" charset="0"/>
              <a:buChar char="•"/>
              <a:defRPr/>
            </a:pPr>
            <a:r>
              <a:rPr lang="en-GB" dirty="0" smtClean="0">
                <a:solidFill>
                  <a:schemeClr val="tx1">
                    <a:lumMod val="65000"/>
                    <a:lumOff val="35000"/>
                  </a:schemeClr>
                </a:solidFill>
              </a:rPr>
              <a:t>Summary</a:t>
            </a:r>
          </a:p>
          <a:p>
            <a:pPr fontAlgn="auto">
              <a:spcAft>
                <a:spcPts val="0"/>
              </a:spcAft>
              <a:buClr>
                <a:schemeClr val="accent1">
                  <a:lumMod val="75000"/>
                </a:schemeClr>
              </a:buClr>
              <a:buFont typeface="Arial" pitchFamily="34" charset="0"/>
              <a:buChar char="•"/>
              <a:defRPr/>
            </a:pPr>
            <a:r>
              <a:rPr lang="en-GB" dirty="0" smtClean="0">
                <a:solidFill>
                  <a:schemeClr val="tx1">
                    <a:lumMod val="65000"/>
                    <a:lumOff val="35000"/>
                  </a:schemeClr>
                </a:solidFill>
              </a:rPr>
              <a:t>High level requirements</a:t>
            </a:r>
          </a:p>
          <a:p>
            <a:pPr fontAlgn="auto">
              <a:spcAft>
                <a:spcPts val="0"/>
              </a:spcAft>
              <a:buClr>
                <a:schemeClr val="accent1">
                  <a:lumMod val="75000"/>
                </a:schemeClr>
              </a:buClr>
              <a:buFont typeface="Arial" pitchFamily="34" charset="0"/>
              <a:buChar char="•"/>
              <a:defRPr/>
            </a:pPr>
            <a:r>
              <a:rPr lang="en-GB" dirty="0" smtClean="0">
                <a:solidFill>
                  <a:schemeClr val="tx1">
                    <a:lumMod val="65000"/>
                    <a:lumOff val="35000"/>
                  </a:schemeClr>
                </a:solidFill>
              </a:rPr>
              <a:t>IT requirements</a:t>
            </a:r>
          </a:p>
          <a:p>
            <a:pPr fontAlgn="auto">
              <a:spcAft>
                <a:spcPts val="0"/>
              </a:spcAft>
              <a:buClr>
                <a:schemeClr val="accent1">
                  <a:lumMod val="75000"/>
                </a:schemeClr>
              </a:buClr>
              <a:buFont typeface="Arial" pitchFamily="34" charset="0"/>
              <a:buChar char="•"/>
              <a:defRPr/>
            </a:pPr>
            <a:r>
              <a:rPr lang="en-GB" dirty="0" smtClean="0">
                <a:solidFill>
                  <a:schemeClr val="tx1">
                    <a:lumMod val="65000"/>
                    <a:lumOff val="35000"/>
                  </a:schemeClr>
                </a:solidFill>
              </a:rPr>
              <a:t>Clearing and Financial settlement</a:t>
            </a:r>
          </a:p>
          <a:p>
            <a:pPr fontAlgn="auto">
              <a:spcAft>
                <a:spcPts val="0"/>
              </a:spcAft>
              <a:buFont typeface="Arial" pitchFamily="34" charset="0"/>
              <a:buChar char="•"/>
              <a:defRPr/>
            </a:pPr>
            <a:endParaRPr lang="en-US" dirty="0">
              <a:solidFill>
                <a:schemeClr val="tx1">
                  <a:lumMod val="65000"/>
                  <a:lumOff val="35000"/>
                </a:schemeClr>
              </a:solidFill>
            </a:endParaRPr>
          </a:p>
        </p:txBody>
      </p:sp>
    </p:spTree>
    <p:extLst>
      <p:ext uri="{BB962C8B-B14F-4D97-AF65-F5344CB8AC3E}">
        <p14:creationId xmlns="" xmlns:p14="http://schemas.microsoft.com/office/powerpoint/2010/main" val="39010622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ext Box 3"/>
          <p:cNvSpPr txBox="1">
            <a:spLocks noChangeArrowheads="1"/>
          </p:cNvSpPr>
          <p:nvPr/>
        </p:nvSpPr>
        <p:spPr bwMode="auto">
          <a:xfrm>
            <a:off x="323528" y="861317"/>
            <a:ext cx="8537604" cy="5524589"/>
          </a:xfrm>
          <a:prstGeom prst="rect">
            <a:avLst/>
          </a:prstGeom>
          <a:noFill/>
          <a:ln w="9525" algn="ctr">
            <a:noFill/>
            <a:miter lim="800000"/>
            <a:headEnd/>
            <a:tailEnd/>
          </a:ln>
        </p:spPr>
        <p:txBody>
          <a:bodyPr wrap="square">
            <a:spAutoFit/>
          </a:bodyPr>
          <a:lstStyle/>
          <a:p>
            <a:pPr marL="179388" indent="-179388" eaLnBrk="0" fontAlgn="auto" hangingPunct="0">
              <a:lnSpc>
                <a:spcPct val="120000"/>
              </a:lnSpc>
              <a:spcBef>
                <a:spcPct val="50000"/>
              </a:spcBef>
              <a:spcAft>
                <a:spcPts val="0"/>
              </a:spcAft>
              <a:buClr>
                <a:schemeClr val="accent1">
                  <a:lumMod val="75000"/>
                </a:schemeClr>
              </a:buClr>
              <a:buFont typeface="Arial" pitchFamily="34" charset="0"/>
              <a:buChar char="•"/>
              <a:defRPr/>
            </a:pPr>
            <a:r>
              <a:rPr lang="en-GB" sz="1600" b="1" dirty="0" smtClean="0">
                <a:solidFill>
                  <a:schemeClr val="tx1">
                    <a:lumMod val="65000"/>
                    <a:lumOff val="35000"/>
                  </a:schemeClr>
                </a:solidFill>
                <a:latin typeface="+mn-lt"/>
              </a:rPr>
              <a:t>Current France-Spain Cross-border Intraday trading solution</a:t>
            </a:r>
            <a:r>
              <a:rPr lang="en-GB" sz="1600" dirty="0">
                <a:solidFill>
                  <a:schemeClr val="tx1">
                    <a:lumMod val="65000"/>
                    <a:lumOff val="35000"/>
                  </a:schemeClr>
                </a:solidFill>
                <a:latin typeface="+mn-lt"/>
              </a:rPr>
              <a:t>: TSOs </a:t>
            </a:r>
            <a:r>
              <a:rPr lang="en-GB" sz="1600" dirty="0" smtClean="0">
                <a:solidFill>
                  <a:schemeClr val="tx1">
                    <a:lumMod val="65000"/>
                    <a:lumOff val="35000"/>
                  </a:schemeClr>
                </a:solidFill>
                <a:latin typeface="+mn-lt"/>
              </a:rPr>
              <a:t>(</a:t>
            </a:r>
            <a:r>
              <a:rPr lang="en-GB" sz="1600" dirty="0" smtClean="0">
                <a:solidFill>
                  <a:schemeClr val="tx1">
                    <a:lumMod val="65000"/>
                    <a:lumOff val="35000"/>
                  </a:schemeClr>
                </a:solidFill>
              </a:rPr>
              <a:t>REE</a:t>
            </a:r>
            <a:r>
              <a:rPr lang="en-GB" sz="1600" dirty="0" smtClean="0">
                <a:solidFill>
                  <a:schemeClr val="tx1">
                    <a:lumMod val="65000"/>
                    <a:lumOff val="35000"/>
                  </a:schemeClr>
                </a:solidFill>
                <a:latin typeface="+mn-lt"/>
              </a:rPr>
              <a:t>-RTE</a:t>
            </a:r>
            <a:r>
              <a:rPr lang="en-GB" sz="1600" dirty="0">
                <a:solidFill>
                  <a:schemeClr val="tx1">
                    <a:lumMod val="65000"/>
                    <a:lumOff val="35000"/>
                  </a:schemeClr>
                </a:solidFill>
                <a:latin typeface="+mn-lt"/>
              </a:rPr>
              <a:t>) are </a:t>
            </a:r>
            <a:r>
              <a:rPr lang="en-GB" sz="1600" dirty="0" smtClean="0">
                <a:solidFill>
                  <a:schemeClr val="tx1">
                    <a:lumMod val="65000"/>
                    <a:lumOff val="35000"/>
                  </a:schemeClr>
                </a:solidFill>
                <a:latin typeface="+mn-lt"/>
              </a:rPr>
              <a:t>currently running two </a:t>
            </a:r>
            <a:r>
              <a:rPr lang="en-GB" sz="1600" dirty="0">
                <a:solidFill>
                  <a:schemeClr val="tx1">
                    <a:lumMod val="65000"/>
                    <a:lumOff val="35000"/>
                  </a:schemeClr>
                </a:solidFill>
                <a:latin typeface="+mn-lt"/>
              </a:rPr>
              <a:t>explicit intraday </a:t>
            </a:r>
            <a:r>
              <a:rPr lang="en-GB" sz="1600" dirty="0" smtClean="0">
                <a:solidFill>
                  <a:schemeClr val="tx1">
                    <a:lumMod val="65000"/>
                    <a:lumOff val="35000"/>
                  </a:schemeClr>
                </a:solidFill>
                <a:latin typeface="+mn-lt"/>
              </a:rPr>
              <a:t>auctions </a:t>
            </a:r>
            <a:r>
              <a:rPr lang="en-GB" sz="1600" dirty="0">
                <a:solidFill>
                  <a:schemeClr val="tx1">
                    <a:lumMod val="65000"/>
                    <a:lumOff val="35000"/>
                  </a:schemeClr>
                </a:solidFill>
                <a:latin typeface="+mn-lt"/>
              </a:rPr>
              <a:t>to allocate the XB transmission capacity </a:t>
            </a:r>
            <a:r>
              <a:rPr lang="en-GB" sz="1600" dirty="0" smtClean="0">
                <a:solidFill>
                  <a:schemeClr val="tx1">
                    <a:lumMod val="65000"/>
                    <a:lumOff val="35000"/>
                  </a:schemeClr>
                </a:solidFill>
                <a:latin typeface="+mn-lt"/>
              </a:rPr>
              <a:t>rights of the available capacity after the Day Ahead Market/Nominations and the previous Intraday Markets/Nominations. The Intraday explicit auctions of rights , as the Day-Ahead explicit auctions of rights, use the Use-it-or-lose-It principle</a:t>
            </a:r>
            <a:endParaRPr lang="en-GB" sz="1600" dirty="0">
              <a:solidFill>
                <a:schemeClr val="tx1">
                  <a:lumMod val="65000"/>
                  <a:lumOff val="35000"/>
                </a:schemeClr>
              </a:solidFill>
              <a:latin typeface="+mn-lt"/>
            </a:endParaRPr>
          </a:p>
          <a:p>
            <a:pPr indent="182563" eaLnBrk="0" fontAlgn="auto" hangingPunct="0">
              <a:lnSpc>
                <a:spcPct val="120000"/>
              </a:lnSpc>
              <a:spcBef>
                <a:spcPct val="50000"/>
              </a:spcBef>
              <a:spcAft>
                <a:spcPts val="0"/>
              </a:spcAft>
              <a:buClr>
                <a:schemeClr val="accent1">
                  <a:lumMod val="75000"/>
                </a:schemeClr>
              </a:buClr>
              <a:buFont typeface="Arial" pitchFamily="34" charset="0"/>
              <a:buChar char="•"/>
              <a:defRPr/>
            </a:pPr>
            <a:r>
              <a:rPr lang="en-GB" sz="1600" b="1" dirty="0" smtClean="0">
                <a:solidFill>
                  <a:schemeClr val="tx1">
                    <a:lumMod val="65000"/>
                    <a:lumOff val="35000"/>
                  </a:schemeClr>
                </a:solidFill>
                <a:latin typeface="+mn-lt"/>
                <a:ea typeface="ＭＳ Ｐゴシック" pitchFamily="-109" charset="-128"/>
              </a:rPr>
              <a:t>Current Spanish/Iberian and France-Germany </a:t>
            </a:r>
            <a:r>
              <a:rPr lang="en-GB" sz="1600" b="1" dirty="0">
                <a:solidFill>
                  <a:schemeClr val="tx1">
                    <a:lumMod val="65000"/>
                    <a:lumOff val="35000"/>
                  </a:schemeClr>
                </a:solidFill>
                <a:latin typeface="+mn-lt"/>
                <a:ea typeface="ＭＳ Ｐゴシック" pitchFamily="-109" charset="-128"/>
              </a:rPr>
              <a:t>intraday markets</a:t>
            </a:r>
          </a:p>
          <a:p>
            <a:pPr indent="182563" eaLnBrk="0" fontAlgn="auto" hangingPunct="0">
              <a:lnSpc>
                <a:spcPct val="120000"/>
              </a:lnSpc>
              <a:spcBef>
                <a:spcPct val="50000"/>
              </a:spcBef>
              <a:spcAft>
                <a:spcPts val="0"/>
              </a:spcAft>
              <a:buClr>
                <a:schemeClr val="accent1">
                  <a:lumMod val="75000"/>
                </a:schemeClr>
              </a:buClr>
              <a:defRPr/>
            </a:pPr>
            <a:endParaRPr lang="en-US" sz="1600" dirty="0">
              <a:solidFill>
                <a:schemeClr val="tx1">
                  <a:lumMod val="65000"/>
                  <a:lumOff val="35000"/>
                </a:schemeClr>
              </a:solidFill>
              <a:latin typeface="+mn-lt"/>
              <a:ea typeface="ＭＳ Ｐゴシック" pitchFamily="-109" charset="-128"/>
            </a:endParaRPr>
          </a:p>
          <a:p>
            <a:pPr indent="182563" eaLnBrk="0" fontAlgn="auto" hangingPunct="0">
              <a:lnSpc>
                <a:spcPct val="120000"/>
              </a:lnSpc>
              <a:spcBef>
                <a:spcPct val="50000"/>
              </a:spcBef>
              <a:spcAft>
                <a:spcPts val="0"/>
              </a:spcAft>
              <a:buClr>
                <a:schemeClr val="accent1">
                  <a:lumMod val="75000"/>
                </a:schemeClr>
              </a:buClr>
              <a:buFont typeface="Arial" pitchFamily="34" charset="0"/>
              <a:buChar char="•"/>
              <a:defRPr/>
            </a:pPr>
            <a:endParaRPr lang="en-US" sz="1600" dirty="0">
              <a:solidFill>
                <a:schemeClr val="tx1">
                  <a:lumMod val="65000"/>
                  <a:lumOff val="35000"/>
                </a:schemeClr>
              </a:solidFill>
              <a:latin typeface="+mn-lt"/>
              <a:ea typeface="ＭＳ Ｐゴシック" pitchFamily="-109" charset="-128"/>
            </a:endParaRPr>
          </a:p>
          <a:p>
            <a:pPr indent="182563" eaLnBrk="0" fontAlgn="auto" hangingPunct="0">
              <a:lnSpc>
                <a:spcPct val="120000"/>
              </a:lnSpc>
              <a:spcBef>
                <a:spcPct val="50000"/>
              </a:spcBef>
              <a:spcAft>
                <a:spcPts val="0"/>
              </a:spcAft>
              <a:buClr>
                <a:schemeClr val="accent1">
                  <a:lumMod val="75000"/>
                </a:schemeClr>
              </a:buClr>
              <a:buFont typeface="Arial" pitchFamily="34" charset="0"/>
              <a:buChar char="•"/>
              <a:defRPr/>
            </a:pPr>
            <a:endParaRPr lang="en-US" sz="1000" b="1" dirty="0">
              <a:solidFill>
                <a:schemeClr val="tx1">
                  <a:lumMod val="65000"/>
                  <a:lumOff val="35000"/>
                </a:schemeClr>
              </a:solidFill>
              <a:latin typeface="+mn-lt"/>
              <a:ea typeface="ＭＳ Ｐゴシック" pitchFamily="-109" charset="-128"/>
            </a:endParaRPr>
          </a:p>
          <a:p>
            <a:pPr marL="179388" indent="-179388" eaLnBrk="0" fontAlgn="auto" hangingPunct="0">
              <a:lnSpc>
                <a:spcPct val="120000"/>
              </a:lnSpc>
              <a:spcBef>
                <a:spcPct val="50000"/>
              </a:spcBef>
              <a:spcAft>
                <a:spcPts val="0"/>
              </a:spcAft>
              <a:buClr>
                <a:schemeClr val="accent1">
                  <a:lumMod val="75000"/>
                </a:schemeClr>
              </a:buClr>
              <a:buFont typeface="Arial" pitchFamily="34" charset="0"/>
              <a:buChar char="•"/>
              <a:tabLst>
                <a:tab pos="179388" algn="l"/>
              </a:tabLst>
              <a:defRPr/>
            </a:pPr>
            <a:endParaRPr lang="en-US" sz="1600" b="1" dirty="0" smtClean="0">
              <a:solidFill>
                <a:schemeClr val="tx1">
                  <a:lumMod val="65000"/>
                  <a:lumOff val="35000"/>
                </a:schemeClr>
              </a:solidFill>
              <a:latin typeface="+mn-lt"/>
              <a:ea typeface="ＭＳ Ｐゴシック" pitchFamily="-109" charset="-128"/>
            </a:endParaRPr>
          </a:p>
          <a:p>
            <a:pPr marL="179388" indent="-179388" eaLnBrk="0" fontAlgn="auto" hangingPunct="0">
              <a:lnSpc>
                <a:spcPct val="120000"/>
              </a:lnSpc>
              <a:spcBef>
                <a:spcPct val="50000"/>
              </a:spcBef>
              <a:spcAft>
                <a:spcPts val="0"/>
              </a:spcAft>
              <a:buClr>
                <a:schemeClr val="accent1">
                  <a:lumMod val="75000"/>
                </a:schemeClr>
              </a:buClr>
              <a:buFont typeface="Arial" pitchFamily="34" charset="0"/>
              <a:buChar char="•"/>
              <a:tabLst>
                <a:tab pos="179388" algn="l"/>
              </a:tabLst>
              <a:defRPr/>
            </a:pPr>
            <a:r>
              <a:rPr lang="en-US" sz="1600" b="1" dirty="0" smtClean="0">
                <a:solidFill>
                  <a:schemeClr val="tx1">
                    <a:lumMod val="65000"/>
                    <a:lumOff val="35000"/>
                  </a:schemeClr>
                </a:solidFill>
                <a:latin typeface="+mn-lt"/>
                <a:ea typeface="ＭＳ Ｐゴシック" pitchFamily="-109" charset="-128"/>
              </a:rPr>
              <a:t>Target </a:t>
            </a:r>
            <a:r>
              <a:rPr lang="en-US" sz="1600" b="1" dirty="0">
                <a:solidFill>
                  <a:schemeClr val="tx1">
                    <a:lumMod val="65000"/>
                    <a:lumOff val="35000"/>
                  </a:schemeClr>
                </a:solidFill>
                <a:latin typeface="+mn-lt"/>
                <a:ea typeface="ＭＳ Ｐゴシック" pitchFamily="-109" charset="-128"/>
              </a:rPr>
              <a:t>model </a:t>
            </a:r>
            <a:r>
              <a:rPr lang="en-GB" sz="1600" dirty="0">
                <a:solidFill>
                  <a:schemeClr val="tx1">
                    <a:lumMod val="65000"/>
                    <a:lumOff val="35000"/>
                  </a:schemeClr>
                </a:solidFill>
                <a:latin typeface="+mn-lt"/>
                <a:ea typeface="ＭＳ Ｐゴシック" pitchFamily="-109" charset="-128"/>
              </a:rPr>
              <a:t>on </a:t>
            </a:r>
            <a:r>
              <a:rPr lang="en-GB" sz="1600" dirty="0" smtClean="0">
                <a:solidFill>
                  <a:schemeClr val="tx1">
                    <a:lumMod val="65000"/>
                    <a:lumOff val="35000"/>
                  </a:schemeClr>
                </a:solidFill>
                <a:latin typeface="+mn-lt"/>
                <a:ea typeface="ＭＳ Ｐゴシック" pitchFamily="-109" charset="-128"/>
              </a:rPr>
              <a:t>cross-borders Intraday trading </a:t>
            </a:r>
            <a:r>
              <a:rPr lang="en-GB" sz="1600" dirty="0">
                <a:solidFill>
                  <a:schemeClr val="tx1">
                    <a:lumMod val="65000"/>
                    <a:lumOff val="35000"/>
                  </a:schemeClr>
                </a:solidFill>
                <a:ea typeface="ＭＳ Ｐゴシック" pitchFamily="-109" charset="-128"/>
              </a:rPr>
              <a:t>according to  ACER’s Framework Guidelines on Capacity Allocation and Congestion Management</a:t>
            </a:r>
            <a:endParaRPr lang="en-US" sz="1600" dirty="0">
              <a:solidFill>
                <a:schemeClr val="tx1">
                  <a:lumMod val="65000"/>
                  <a:lumOff val="35000"/>
                </a:schemeClr>
              </a:solidFill>
              <a:ea typeface="ＭＳ Ｐゴシック" pitchFamily="-109" charset="-128"/>
            </a:endParaRPr>
          </a:p>
          <a:p>
            <a:pPr lvl="1" indent="265113" eaLnBrk="0" fontAlgn="auto" hangingPunct="0">
              <a:lnSpc>
                <a:spcPct val="120000"/>
              </a:lnSpc>
              <a:spcBef>
                <a:spcPts val="0"/>
              </a:spcBef>
              <a:spcAft>
                <a:spcPts val="0"/>
              </a:spcAft>
              <a:buClr>
                <a:schemeClr val="accent1">
                  <a:lumMod val="75000"/>
                </a:schemeClr>
              </a:buClr>
              <a:buFont typeface="Arial" pitchFamily="34" charset="0"/>
              <a:buChar char="•"/>
              <a:defRPr/>
            </a:pPr>
            <a:r>
              <a:rPr lang="en-US" sz="1600" dirty="0" smtClean="0">
                <a:solidFill>
                  <a:schemeClr val="tx1">
                    <a:lumMod val="65000"/>
                    <a:lumOff val="35000"/>
                  </a:schemeClr>
                </a:solidFill>
                <a:latin typeface="+mn-lt"/>
                <a:ea typeface="ＭＳ Ｐゴシック" pitchFamily="-109" charset="-128"/>
              </a:rPr>
              <a:t>Cross-border implicit </a:t>
            </a:r>
            <a:r>
              <a:rPr lang="en-US" sz="1600" dirty="0">
                <a:solidFill>
                  <a:schemeClr val="tx1">
                    <a:lumMod val="65000"/>
                    <a:lumOff val="35000"/>
                  </a:schemeClr>
                </a:solidFill>
                <a:latin typeface="+mn-lt"/>
                <a:ea typeface="ＭＳ Ｐゴシック" pitchFamily="-109" charset="-128"/>
              </a:rPr>
              <a:t>continuous trading</a:t>
            </a:r>
          </a:p>
          <a:p>
            <a:pPr lvl="1" indent="265113" eaLnBrk="0" fontAlgn="auto" hangingPunct="0">
              <a:lnSpc>
                <a:spcPct val="120000"/>
              </a:lnSpc>
              <a:spcBef>
                <a:spcPts val="0"/>
              </a:spcBef>
              <a:spcAft>
                <a:spcPts val="0"/>
              </a:spcAft>
              <a:buClr>
                <a:schemeClr val="accent1">
                  <a:lumMod val="75000"/>
                </a:schemeClr>
              </a:buClr>
              <a:buFont typeface="Arial" pitchFamily="34" charset="0"/>
              <a:buChar char="•"/>
              <a:defRPr/>
            </a:pPr>
            <a:r>
              <a:rPr lang="en-GB" sz="1600" dirty="0" smtClean="0">
                <a:solidFill>
                  <a:schemeClr val="tx1">
                    <a:lumMod val="65000"/>
                    <a:lumOff val="35000"/>
                  </a:schemeClr>
                </a:solidFill>
                <a:latin typeface="+mn-lt"/>
                <a:ea typeface="ＭＳ Ｐゴシック" pitchFamily="-109" charset="-128"/>
              </a:rPr>
              <a:t>Embedding </a:t>
            </a:r>
            <a:r>
              <a:rPr lang="en-GB" sz="1600" dirty="0">
                <a:solidFill>
                  <a:schemeClr val="tx1">
                    <a:lumMod val="65000"/>
                    <a:lumOff val="35000"/>
                  </a:schemeClr>
                </a:solidFill>
                <a:latin typeface="+mn-lt"/>
                <a:ea typeface="ＭＳ Ｐゴシック" pitchFamily="-109" charset="-128"/>
              </a:rPr>
              <a:t>a criteria for the pricing of the XB ID allocated capacity</a:t>
            </a:r>
          </a:p>
          <a:p>
            <a:pPr marL="179388" eaLnBrk="0" fontAlgn="auto" hangingPunct="0">
              <a:lnSpc>
                <a:spcPct val="120000"/>
              </a:lnSpc>
              <a:spcBef>
                <a:spcPct val="50000"/>
              </a:spcBef>
              <a:spcAft>
                <a:spcPts val="0"/>
              </a:spcAft>
              <a:buClr>
                <a:srgbClr val="F17900"/>
              </a:buClr>
              <a:defRPr/>
            </a:pPr>
            <a:r>
              <a:rPr lang="en-GB" sz="1600" b="1" dirty="0" smtClean="0">
                <a:solidFill>
                  <a:srgbClr val="FF0000"/>
                </a:solidFill>
                <a:latin typeface="+mn-lt"/>
                <a:ea typeface="ＭＳ Ｐゴシック" pitchFamily="-109" charset="-128"/>
              </a:rPr>
              <a:t> </a:t>
            </a:r>
            <a:r>
              <a:rPr lang="en-GB" sz="1600" dirty="0" smtClean="0">
                <a:latin typeface="+mn-lt"/>
                <a:ea typeface="ＭＳ Ｐゴシック" pitchFamily="-109" charset="-128"/>
              </a:rPr>
              <a:t>EPEX </a:t>
            </a:r>
            <a:r>
              <a:rPr lang="en-GB" sz="1600" dirty="0">
                <a:latin typeface="+mn-lt"/>
                <a:ea typeface="ＭＳ Ｐゴシック" pitchFamily="-109" charset="-128"/>
              </a:rPr>
              <a:t>Spot and </a:t>
            </a:r>
            <a:r>
              <a:rPr lang="en-GB" sz="1600" dirty="0" smtClean="0">
                <a:latin typeface="+mn-lt"/>
                <a:ea typeface="ＭＳ Ｐゴシック" pitchFamily="-109" charset="-128"/>
              </a:rPr>
              <a:t>OMIE are</a:t>
            </a:r>
            <a:r>
              <a:rPr lang="en-GB" sz="1600" dirty="0" smtClean="0">
                <a:ea typeface="ＭＳ Ｐゴシック" pitchFamily="-109" charset="-128"/>
              </a:rPr>
              <a:t> carrying </a:t>
            </a:r>
            <a:r>
              <a:rPr lang="en-GB" sz="1600" dirty="0">
                <a:latin typeface="+mn-lt"/>
                <a:ea typeface="ＭＳ Ｐゴシック" pitchFamily="-109" charset="-128"/>
              </a:rPr>
              <a:t>a study to analyze possible solutions and features to connect </a:t>
            </a:r>
            <a:r>
              <a:rPr lang="en-GB" sz="1600" dirty="0" smtClean="0">
                <a:latin typeface="+mn-lt"/>
                <a:ea typeface="ＭＳ Ｐゴシック" pitchFamily="-109" charset="-128"/>
              </a:rPr>
              <a:t>France-Germany and Iberian/</a:t>
            </a:r>
            <a:r>
              <a:rPr lang="en-GB" sz="1600" dirty="0">
                <a:ea typeface="ＭＳ Ｐゴシック" pitchFamily="-109" charset="-128"/>
              </a:rPr>
              <a:t>S</a:t>
            </a:r>
            <a:r>
              <a:rPr lang="en-GB" sz="1600" dirty="0" smtClean="0">
                <a:latin typeface="+mn-lt"/>
                <a:ea typeface="ＭＳ Ｐゴシック" pitchFamily="-109" charset="-128"/>
              </a:rPr>
              <a:t>panish </a:t>
            </a:r>
            <a:r>
              <a:rPr lang="en-GB" sz="1600" dirty="0">
                <a:latin typeface="+mn-lt"/>
                <a:ea typeface="ＭＳ Ｐゴシック" pitchFamily="-109" charset="-128"/>
              </a:rPr>
              <a:t>ID markets with </a:t>
            </a:r>
            <a:r>
              <a:rPr lang="en-GB" sz="1600" dirty="0" smtClean="0">
                <a:latin typeface="+mn-lt"/>
                <a:ea typeface="ＭＳ Ｐゴシック" pitchFamily="-109" charset="-128"/>
              </a:rPr>
              <a:t>an Implicit continuous </a:t>
            </a:r>
            <a:r>
              <a:rPr lang="en-GB" sz="1600" dirty="0">
                <a:latin typeface="+mn-lt"/>
                <a:ea typeface="ＭＳ Ｐゴシック" pitchFamily="-109" charset="-128"/>
              </a:rPr>
              <a:t>trading </a:t>
            </a:r>
            <a:r>
              <a:rPr lang="en-GB" sz="1600" dirty="0" smtClean="0">
                <a:latin typeface="+mn-lt"/>
                <a:ea typeface="ＭＳ Ｐゴシック" pitchFamily="-109" charset="-128"/>
              </a:rPr>
              <a:t>market</a:t>
            </a:r>
          </a:p>
        </p:txBody>
      </p:sp>
      <p:sp>
        <p:nvSpPr>
          <p:cNvPr id="5" name="Rectangle 2"/>
          <p:cNvSpPr>
            <a:spLocks noChangeArrowheads="1"/>
          </p:cNvSpPr>
          <p:nvPr/>
        </p:nvSpPr>
        <p:spPr bwMode="auto">
          <a:xfrm>
            <a:off x="1" y="115888"/>
            <a:ext cx="9144000" cy="406400"/>
          </a:xfrm>
          <a:prstGeom prst="rect">
            <a:avLst/>
          </a:prstGeom>
          <a:noFill/>
          <a:ln w="9525">
            <a:noFill/>
            <a:miter lim="800000"/>
            <a:headEnd/>
            <a:tailEnd/>
          </a:ln>
        </p:spPr>
        <p:txBody>
          <a:bodyPr anchor="ctr"/>
          <a:lstStyle/>
          <a:p>
            <a:pPr algn="ctr" fontAlgn="auto">
              <a:spcBef>
                <a:spcPts val="0"/>
              </a:spcBef>
              <a:spcAft>
                <a:spcPts val="0"/>
              </a:spcAft>
              <a:tabLst>
                <a:tab pos="1524000" algn="l"/>
              </a:tabLst>
              <a:defRPr/>
            </a:pPr>
            <a:r>
              <a:rPr lang="it-IT" sz="3200" dirty="0" smtClean="0">
                <a:solidFill>
                  <a:schemeClr val="tx1">
                    <a:lumMod val="65000"/>
                    <a:lumOff val="35000"/>
                  </a:schemeClr>
                </a:solidFill>
                <a:latin typeface="+mj-lt"/>
                <a:ea typeface="+mj-ea"/>
                <a:cs typeface="+mj-cs"/>
              </a:rPr>
              <a:t>Background</a:t>
            </a:r>
            <a:endParaRPr lang="it-IT" sz="3200" dirty="0">
              <a:solidFill>
                <a:schemeClr val="tx1">
                  <a:lumMod val="65000"/>
                  <a:lumOff val="35000"/>
                </a:schemeClr>
              </a:solidFill>
              <a:latin typeface="+mj-lt"/>
              <a:ea typeface="+mj-ea"/>
              <a:cs typeface="+mj-cs"/>
            </a:endParaRPr>
          </a:p>
        </p:txBody>
      </p:sp>
      <p:graphicFrame>
        <p:nvGraphicFramePr>
          <p:cNvPr id="4" name="Tableau 3"/>
          <p:cNvGraphicFramePr>
            <a:graphicFrameLocks noGrp="1"/>
          </p:cNvGraphicFramePr>
          <p:nvPr>
            <p:extLst>
              <p:ext uri="{D42A27DB-BD31-4B8C-83A1-F6EECF244321}">
                <p14:modId xmlns="" xmlns:p14="http://schemas.microsoft.com/office/powerpoint/2010/main" val="53709124"/>
              </p:ext>
            </p:extLst>
          </p:nvPr>
        </p:nvGraphicFramePr>
        <p:xfrm>
          <a:off x="755576" y="3068960"/>
          <a:ext cx="6096000" cy="1310640"/>
        </p:xfrm>
        <a:graphic>
          <a:graphicData uri="http://schemas.openxmlformats.org/drawingml/2006/table">
            <a:tbl>
              <a:tblPr firstRow="1" bandRow="1">
                <a:tableStyleId>{5C22544A-7EE6-4342-B048-85BDC9FD1C3A}</a:tableStyleId>
              </a:tblPr>
              <a:tblGrid>
                <a:gridCol w="3024336"/>
                <a:gridCol w="3071664"/>
              </a:tblGrid>
              <a:tr h="188710">
                <a:tc>
                  <a:txBody>
                    <a:bodyPr/>
                    <a:lstStyle/>
                    <a:p>
                      <a:r>
                        <a:rPr lang="en-US" sz="1600" dirty="0" smtClean="0">
                          <a:solidFill>
                            <a:schemeClr val="bg1">
                              <a:lumMod val="95000"/>
                            </a:schemeClr>
                          </a:solidFill>
                          <a:ea typeface="ＭＳ Ｐゴシック" pitchFamily="-109" charset="-128"/>
                        </a:rPr>
                        <a:t>Spanish/Iberian intraday market </a:t>
                      </a:r>
                      <a:endParaRPr lang="fr-FR" sz="1600" dirty="0">
                        <a:solidFill>
                          <a:schemeClr val="bg1">
                            <a:lumMod val="95000"/>
                          </a:schemeClr>
                        </a:solidFill>
                      </a:endParaRPr>
                    </a:p>
                  </a:txBody>
                  <a:tcPr/>
                </a:tc>
                <a:tc>
                  <a:txBody>
                    <a:bodyPr/>
                    <a:lstStyle/>
                    <a:p>
                      <a:r>
                        <a:rPr lang="en-US" sz="1600" dirty="0" smtClean="0">
                          <a:solidFill>
                            <a:schemeClr val="bg1">
                              <a:lumMod val="95000"/>
                            </a:schemeClr>
                          </a:solidFill>
                          <a:ea typeface="ＭＳ Ｐゴシック" pitchFamily="-109" charset="-128"/>
                        </a:rPr>
                        <a:t>French – Germany intraday market </a:t>
                      </a:r>
                      <a:endParaRPr lang="fr-FR" sz="1600" dirty="0">
                        <a:solidFill>
                          <a:schemeClr val="bg1">
                            <a:lumMod val="95000"/>
                          </a:schemeClr>
                        </a:solidFill>
                      </a:endParaRPr>
                    </a:p>
                  </a:txBody>
                  <a:tcPr/>
                </a:tc>
              </a:tr>
              <a:tr h="404734">
                <a:tc>
                  <a:txBody>
                    <a:bodyPr/>
                    <a:lstStyle/>
                    <a:p>
                      <a:r>
                        <a:rPr lang="en-US" sz="1400" dirty="0" smtClean="0">
                          <a:solidFill>
                            <a:schemeClr val="tx1">
                              <a:lumMod val="75000"/>
                              <a:lumOff val="25000"/>
                            </a:schemeClr>
                          </a:solidFill>
                          <a:ea typeface="ＭＳ Ｐゴシック" pitchFamily="-109" charset="-128"/>
                        </a:rPr>
                        <a:t>6 Intraday Implicit auctions :</a:t>
                      </a:r>
                    </a:p>
                    <a:p>
                      <a:pPr marL="742950" lvl="1" indent="-285750">
                        <a:buFont typeface="Arial" pitchFamily="34" charset="0"/>
                        <a:buChar char="•"/>
                      </a:pPr>
                      <a:r>
                        <a:rPr lang="en-US" sz="1400" dirty="0" smtClean="0">
                          <a:solidFill>
                            <a:schemeClr val="tx1">
                              <a:lumMod val="75000"/>
                              <a:lumOff val="25000"/>
                            </a:schemeClr>
                          </a:solidFill>
                          <a:ea typeface="ＭＳ Ｐゴシック" pitchFamily="-109" charset="-128"/>
                        </a:rPr>
                        <a:t>2 auctions in D-1 </a:t>
                      </a:r>
                    </a:p>
                    <a:p>
                      <a:pPr marL="742950" lvl="1" indent="-285750">
                        <a:buFont typeface="Arial" pitchFamily="34" charset="0"/>
                        <a:buChar char="•"/>
                      </a:pPr>
                      <a:r>
                        <a:rPr lang="en-US" sz="1400" dirty="0" smtClean="0">
                          <a:solidFill>
                            <a:schemeClr val="tx1">
                              <a:lumMod val="75000"/>
                              <a:lumOff val="25000"/>
                            </a:schemeClr>
                          </a:solidFill>
                          <a:ea typeface="ＭＳ Ｐゴシック" pitchFamily="-109" charset="-128"/>
                        </a:rPr>
                        <a:t>4 auctions in D</a:t>
                      </a:r>
                      <a:endParaRPr lang="fr-FR" sz="1400" dirty="0" smtClean="0"/>
                    </a:p>
                  </a:txBody>
                  <a:tcPr/>
                </a:tc>
                <a:tc>
                  <a:txBody>
                    <a:bodyPr/>
                    <a:lstStyle/>
                    <a:p>
                      <a:r>
                        <a:rPr lang="fr-FR" sz="1400" kern="1200" dirty="0" err="1" smtClean="0">
                          <a:solidFill>
                            <a:schemeClr val="tx1">
                              <a:lumMod val="75000"/>
                              <a:lumOff val="25000"/>
                            </a:schemeClr>
                          </a:solidFill>
                          <a:latin typeface="+mn-lt"/>
                          <a:ea typeface="ＭＳ Ｐゴシック" pitchFamily="-109" charset="-128"/>
                          <a:cs typeface="+mn-cs"/>
                        </a:rPr>
                        <a:t>Intraday</a:t>
                      </a:r>
                      <a:r>
                        <a:rPr lang="fr-FR" sz="1400" kern="1200" dirty="0" smtClean="0">
                          <a:solidFill>
                            <a:schemeClr val="tx1">
                              <a:lumMod val="75000"/>
                              <a:lumOff val="25000"/>
                            </a:schemeClr>
                          </a:solidFill>
                          <a:latin typeface="+mn-lt"/>
                          <a:ea typeface="ＭＳ Ｐゴシック" pitchFamily="-109" charset="-128"/>
                          <a:cs typeface="+mn-cs"/>
                        </a:rPr>
                        <a:t> </a:t>
                      </a:r>
                      <a:r>
                        <a:rPr lang="fr-FR" sz="1400" kern="1200" dirty="0" err="1" smtClean="0">
                          <a:solidFill>
                            <a:schemeClr val="tx1">
                              <a:lumMod val="75000"/>
                              <a:lumOff val="25000"/>
                            </a:schemeClr>
                          </a:solidFill>
                          <a:latin typeface="+mn-lt"/>
                          <a:ea typeface="ＭＳ Ｐゴシック" pitchFamily="-109" charset="-128"/>
                          <a:cs typeface="+mn-cs"/>
                        </a:rPr>
                        <a:t>Implicit</a:t>
                      </a:r>
                      <a:r>
                        <a:rPr lang="fr-FR" sz="1400" kern="1200" baseline="0" dirty="0" smtClean="0">
                          <a:solidFill>
                            <a:schemeClr val="tx1">
                              <a:lumMod val="75000"/>
                              <a:lumOff val="25000"/>
                            </a:schemeClr>
                          </a:solidFill>
                          <a:latin typeface="+mn-lt"/>
                          <a:ea typeface="ＭＳ Ｐゴシック" pitchFamily="-109" charset="-128"/>
                          <a:cs typeface="+mn-cs"/>
                        </a:rPr>
                        <a:t> </a:t>
                      </a:r>
                      <a:r>
                        <a:rPr lang="fr-FR" sz="1400" kern="1200" dirty="0" err="1" smtClean="0">
                          <a:solidFill>
                            <a:schemeClr val="tx1">
                              <a:lumMod val="75000"/>
                              <a:lumOff val="25000"/>
                            </a:schemeClr>
                          </a:solidFill>
                          <a:latin typeface="+mn-lt"/>
                          <a:ea typeface="ＭＳ Ｐゴシック" pitchFamily="-109" charset="-128"/>
                          <a:cs typeface="+mn-cs"/>
                        </a:rPr>
                        <a:t>Continuous</a:t>
                      </a:r>
                      <a:r>
                        <a:rPr lang="fr-FR" sz="1400" kern="1200" dirty="0" smtClean="0">
                          <a:solidFill>
                            <a:schemeClr val="tx1">
                              <a:lumMod val="75000"/>
                              <a:lumOff val="25000"/>
                            </a:schemeClr>
                          </a:solidFill>
                          <a:latin typeface="+mn-lt"/>
                          <a:ea typeface="ＭＳ Ｐゴシック" pitchFamily="-109" charset="-128"/>
                          <a:cs typeface="+mn-cs"/>
                        </a:rPr>
                        <a:t> </a:t>
                      </a:r>
                      <a:r>
                        <a:rPr lang="fr-FR" sz="1400" kern="1200" dirty="0" err="1" smtClean="0">
                          <a:solidFill>
                            <a:schemeClr val="tx1">
                              <a:lumMod val="75000"/>
                              <a:lumOff val="25000"/>
                            </a:schemeClr>
                          </a:solidFill>
                          <a:latin typeface="+mn-lt"/>
                          <a:ea typeface="ＭＳ Ｐゴシック" pitchFamily="-109" charset="-128"/>
                          <a:cs typeface="+mn-cs"/>
                        </a:rPr>
                        <a:t>trading</a:t>
                      </a:r>
                      <a:endParaRPr lang="fr-FR" sz="1400" kern="1200" dirty="0" smtClean="0">
                        <a:solidFill>
                          <a:schemeClr val="tx1">
                            <a:lumMod val="75000"/>
                            <a:lumOff val="25000"/>
                          </a:schemeClr>
                        </a:solidFill>
                        <a:latin typeface="+mn-lt"/>
                        <a:ea typeface="ＭＳ Ｐゴシック" pitchFamily="-109" charset="-128"/>
                        <a:cs typeface="+mn-cs"/>
                      </a:endParaRPr>
                    </a:p>
                  </a:txBody>
                  <a:tcPr/>
                </a:tc>
              </a:tr>
            </a:tbl>
          </a:graphicData>
        </a:graphic>
      </p:graphicFrame>
      <p:sp>
        <p:nvSpPr>
          <p:cNvPr id="6" name="Triangle isocèle 5"/>
          <p:cNvSpPr/>
          <p:nvPr/>
        </p:nvSpPr>
        <p:spPr bwMode="auto">
          <a:xfrm rot="5400000">
            <a:off x="-36858" y="5805612"/>
            <a:ext cx="720078" cy="287338"/>
          </a:xfrm>
          <a:prstGeom prst="triangle">
            <a:avLst/>
          </a:prstGeom>
          <a:solidFill>
            <a:schemeClr val="accent1"/>
          </a:solidFill>
          <a:ln w="9525" cap="flat" cmpd="sng" algn="ctr">
            <a:noFill/>
            <a:prstDash val="solid"/>
            <a:round/>
            <a:headEnd type="none" w="med" len="med"/>
            <a:tailEnd type="none" w="med" len="med"/>
          </a:ln>
          <a:effectLst/>
        </p:spPr>
        <p:txBody>
          <a:bodyPr wrap="none" lIns="90000" tIns="46800" rIns="90000" bIns="46800" anchor="ctr"/>
          <a:lstStyle/>
          <a:p>
            <a:pPr>
              <a:defRPr/>
            </a:pPr>
            <a:endParaRPr lang="fr-FR" sz="1400" dirty="0">
              <a:solidFill>
                <a:srgbClr val="00B050"/>
              </a:solidFill>
            </a:endParaRPr>
          </a:p>
        </p:txBody>
      </p:sp>
    </p:spTree>
    <p:extLst>
      <p:ext uri="{BB962C8B-B14F-4D97-AF65-F5344CB8AC3E}">
        <p14:creationId xmlns="" xmlns:p14="http://schemas.microsoft.com/office/powerpoint/2010/main" val="38650931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71450"/>
            <a:ext cx="8229600" cy="1143000"/>
          </a:xfrm>
        </p:spPr>
        <p:txBody>
          <a:bodyPr rtlCol="0">
            <a:normAutofit/>
          </a:bodyPr>
          <a:lstStyle/>
          <a:p>
            <a:pPr fontAlgn="auto">
              <a:spcAft>
                <a:spcPts val="0"/>
              </a:spcAft>
              <a:tabLst>
                <a:tab pos="1524000" algn="l"/>
              </a:tabLst>
              <a:defRPr/>
            </a:pPr>
            <a:r>
              <a:rPr lang="fr-FR" sz="3600" dirty="0" smtClean="0">
                <a:solidFill>
                  <a:schemeClr val="tx1">
                    <a:lumMod val="65000"/>
                    <a:lumOff val="35000"/>
                  </a:schemeClr>
                </a:solidFill>
              </a:rPr>
              <a:t>Agenda</a:t>
            </a:r>
            <a:endParaRPr lang="fr-FR" sz="3600" dirty="0">
              <a:solidFill>
                <a:schemeClr val="tx1">
                  <a:lumMod val="65000"/>
                  <a:lumOff val="35000"/>
                </a:schemeClr>
              </a:solidFill>
            </a:endParaRPr>
          </a:p>
        </p:txBody>
      </p:sp>
      <p:sp>
        <p:nvSpPr>
          <p:cNvPr id="4" name="Rectangle 3"/>
          <p:cNvSpPr/>
          <p:nvPr/>
        </p:nvSpPr>
        <p:spPr bwMode="auto">
          <a:xfrm>
            <a:off x="971601" y="2492896"/>
            <a:ext cx="3078162" cy="431800"/>
          </a:xfrm>
          <a:prstGeom prst="rect">
            <a:avLst/>
          </a:prstGeom>
          <a:solidFill>
            <a:srgbClr val="F8D334"/>
          </a:solidFill>
          <a:ln w="9525" cap="flat" cmpd="sng" algn="ctr">
            <a:noFill/>
            <a:prstDash val="solid"/>
            <a:round/>
            <a:headEnd type="none" w="med" len="med"/>
            <a:tailEnd type="none" w="med" len="med"/>
          </a:ln>
          <a:effectLst/>
        </p:spPr>
        <p:txBody>
          <a:bodyPr wrap="none" lIns="90000" tIns="46800" rIns="90000" bIns="46800" anchor="ctr"/>
          <a:lstStyle/>
          <a:p>
            <a:pPr>
              <a:defRPr/>
            </a:pPr>
            <a:endParaRPr lang="fr-FR" sz="1400">
              <a:solidFill>
                <a:schemeClr val="tx1">
                  <a:lumMod val="65000"/>
                  <a:lumOff val="35000"/>
                </a:schemeClr>
              </a:solidFill>
            </a:endParaRPr>
          </a:p>
        </p:txBody>
      </p:sp>
      <p:sp>
        <p:nvSpPr>
          <p:cNvPr id="3" name="Espace réservé du contenu 2"/>
          <p:cNvSpPr>
            <a:spLocks noGrp="1"/>
          </p:cNvSpPr>
          <p:nvPr>
            <p:ph idx="1"/>
          </p:nvPr>
        </p:nvSpPr>
        <p:spPr>
          <a:xfrm>
            <a:off x="1044054" y="1772816"/>
            <a:ext cx="7848426" cy="3754438"/>
          </a:xfrm>
        </p:spPr>
        <p:txBody>
          <a:bodyPr rtlCol="0">
            <a:normAutofit/>
          </a:bodyPr>
          <a:lstStyle/>
          <a:p>
            <a:pPr fontAlgn="auto">
              <a:spcAft>
                <a:spcPts val="0"/>
              </a:spcAft>
              <a:buClr>
                <a:schemeClr val="accent1">
                  <a:lumMod val="75000"/>
                </a:schemeClr>
              </a:buClr>
              <a:buFont typeface="Arial" pitchFamily="34" charset="0"/>
              <a:buChar char="•"/>
              <a:defRPr/>
            </a:pPr>
            <a:r>
              <a:rPr lang="en-GB" dirty="0" smtClean="0">
                <a:solidFill>
                  <a:schemeClr val="tx1">
                    <a:lumMod val="65000"/>
                    <a:lumOff val="35000"/>
                  </a:schemeClr>
                </a:solidFill>
              </a:rPr>
              <a:t>Background</a:t>
            </a:r>
          </a:p>
          <a:p>
            <a:pPr fontAlgn="auto">
              <a:spcAft>
                <a:spcPts val="0"/>
              </a:spcAft>
              <a:buClr>
                <a:schemeClr val="accent1">
                  <a:lumMod val="75000"/>
                </a:schemeClr>
              </a:buClr>
              <a:buFont typeface="Arial" pitchFamily="34" charset="0"/>
              <a:buChar char="•"/>
              <a:defRPr/>
            </a:pPr>
            <a:r>
              <a:rPr lang="en-GB" dirty="0" smtClean="0">
                <a:solidFill>
                  <a:schemeClr val="tx1">
                    <a:lumMod val="65000"/>
                    <a:lumOff val="35000"/>
                  </a:schemeClr>
                </a:solidFill>
              </a:rPr>
              <a:t>Summary</a:t>
            </a:r>
          </a:p>
          <a:p>
            <a:pPr fontAlgn="auto">
              <a:spcAft>
                <a:spcPts val="0"/>
              </a:spcAft>
              <a:buClr>
                <a:schemeClr val="accent1">
                  <a:lumMod val="75000"/>
                </a:schemeClr>
              </a:buClr>
              <a:buFont typeface="Arial" pitchFamily="34" charset="0"/>
              <a:buChar char="•"/>
              <a:defRPr/>
            </a:pPr>
            <a:r>
              <a:rPr lang="en-GB" dirty="0" smtClean="0">
                <a:solidFill>
                  <a:schemeClr val="tx1">
                    <a:lumMod val="65000"/>
                    <a:lumOff val="35000"/>
                  </a:schemeClr>
                </a:solidFill>
              </a:rPr>
              <a:t>High level requirements</a:t>
            </a:r>
          </a:p>
          <a:p>
            <a:pPr fontAlgn="auto">
              <a:spcAft>
                <a:spcPts val="0"/>
              </a:spcAft>
              <a:buClr>
                <a:schemeClr val="accent1">
                  <a:lumMod val="75000"/>
                </a:schemeClr>
              </a:buClr>
              <a:buFont typeface="Arial" pitchFamily="34" charset="0"/>
              <a:buChar char="•"/>
              <a:defRPr/>
            </a:pPr>
            <a:r>
              <a:rPr lang="en-GB" dirty="0" smtClean="0">
                <a:solidFill>
                  <a:schemeClr val="tx1">
                    <a:lumMod val="65000"/>
                    <a:lumOff val="35000"/>
                  </a:schemeClr>
                </a:solidFill>
              </a:rPr>
              <a:t>IT requirements</a:t>
            </a:r>
          </a:p>
          <a:p>
            <a:pPr fontAlgn="auto">
              <a:spcAft>
                <a:spcPts val="0"/>
              </a:spcAft>
              <a:buClr>
                <a:schemeClr val="accent1">
                  <a:lumMod val="75000"/>
                </a:schemeClr>
              </a:buClr>
              <a:buFont typeface="Arial" pitchFamily="34" charset="0"/>
              <a:buChar char="•"/>
              <a:defRPr/>
            </a:pPr>
            <a:r>
              <a:rPr lang="en-GB" dirty="0" smtClean="0">
                <a:solidFill>
                  <a:schemeClr val="tx1">
                    <a:lumMod val="65000"/>
                    <a:lumOff val="35000"/>
                  </a:schemeClr>
                </a:solidFill>
              </a:rPr>
              <a:t>Clearing and Financial settlement</a:t>
            </a:r>
          </a:p>
          <a:p>
            <a:pPr fontAlgn="auto">
              <a:spcAft>
                <a:spcPts val="0"/>
              </a:spcAft>
              <a:buFont typeface="Arial" pitchFamily="34" charset="0"/>
              <a:buChar char="•"/>
              <a:defRPr/>
            </a:pPr>
            <a:endParaRPr lang="en-US" dirty="0">
              <a:solidFill>
                <a:schemeClr val="tx1">
                  <a:lumMod val="65000"/>
                  <a:lumOff val="35000"/>
                </a:schemeClr>
              </a:solidFill>
            </a:endParaRPr>
          </a:p>
        </p:txBody>
      </p:sp>
    </p:spTree>
    <p:extLst>
      <p:ext uri="{BB962C8B-B14F-4D97-AF65-F5344CB8AC3E}">
        <p14:creationId xmlns="" xmlns:p14="http://schemas.microsoft.com/office/powerpoint/2010/main" val="6466023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ext Box 3"/>
          <p:cNvSpPr txBox="1">
            <a:spLocks noChangeArrowheads="1"/>
          </p:cNvSpPr>
          <p:nvPr/>
        </p:nvSpPr>
        <p:spPr bwMode="auto">
          <a:xfrm>
            <a:off x="303199" y="1196752"/>
            <a:ext cx="8537604" cy="3662541"/>
          </a:xfrm>
          <a:prstGeom prst="rect">
            <a:avLst/>
          </a:prstGeom>
          <a:noFill/>
          <a:ln w="9525" algn="ctr">
            <a:noFill/>
            <a:miter lim="800000"/>
            <a:headEnd/>
            <a:tailEnd/>
          </a:ln>
        </p:spPr>
        <p:txBody>
          <a:bodyPr wrap="square">
            <a:spAutoFit/>
          </a:bodyPr>
          <a:lstStyle/>
          <a:p>
            <a:pPr marL="179388" indent="-179388" eaLnBrk="0" fontAlgn="auto" hangingPunct="0">
              <a:lnSpc>
                <a:spcPct val="120000"/>
              </a:lnSpc>
              <a:spcBef>
                <a:spcPct val="50000"/>
              </a:spcBef>
              <a:spcAft>
                <a:spcPts val="0"/>
              </a:spcAft>
              <a:buClr>
                <a:schemeClr val="accent1">
                  <a:lumMod val="75000"/>
                </a:schemeClr>
              </a:buClr>
              <a:buFont typeface="Arial" pitchFamily="34" charset="0"/>
              <a:buChar char="•"/>
              <a:defRPr/>
            </a:pPr>
            <a:r>
              <a:rPr lang="en-US" sz="1600" dirty="0" smtClean="0"/>
              <a:t>The proposal for integrating the Iberian/Spanish Intraday Implicit Auctions and the France-Germany Implicit continuous ID market is very similar (except the number of IM Auctions) to the solution presented by EPEX and GME in the CS IG back in May 2012</a:t>
            </a:r>
          </a:p>
          <a:p>
            <a:pPr marL="179388" indent="-179388" eaLnBrk="0" fontAlgn="auto" hangingPunct="0">
              <a:lnSpc>
                <a:spcPct val="120000"/>
              </a:lnSpc>
              <a:spcBef>
                <a:spcPct val="50000"/>
              </a:spcBef>
              <a:spcAft>
                <a:spcPts val="0"/>
              </a:spcAft>
              <a:buClr>
                <a:schemeClr val="accent1">
                  <a:lumMod val="75000"/>
                </a:schemeClr>
              </a:buClr>
              <a:buFont typeface="Arial" pitchFamily="34" charset="0"/>
              <a:buChar char="•"/>
              <a:defRPr/>
            </a:pPr>
            <a:endParaRPr lang="en-US" sz="1600" dirty="0" smtClean="0"/>
          </a:p>
          <a:p>
            <a:pPr marL="179388" indent="-179388" eaLnBrk="0" fontAlgn="auto" hangingPunct="0">
              <a:lnSpc>
                <a:spcPct val="120000"/>
              </a:lnSpc>
              <a:spcBef>
                <a:spcPct val="50000"/>
              </a:spcBef>
              <a:spcAft>
                <a:spcPts val="0"/>
              </a:spcAft>
              <a:buClr>
                <a:schemeClr val="accent1">
                  <a:lumMod val="75000"/>
                </a:schemeClr>
              </a:buClr>
              <a:buFont typeface="Arial" pitchFamily="34" charset="0"/>
              <a:buChar char="•"/>
              <a:defRPr/>
            </a:pPr>
            <a:r>
              <a:rPr lang="en-US" sz="1600" dirty="0" smtClean="0">
                <a:ea typeface="ＭＳ Ｐゴシック" pitchFamily="-109" charset="-128"/>
              </a:rPr>
              <a:t>The solution can be applied with either the French-Germany Implicit continuous ID Market or with the future European-wide SOB/CMM interim or enduring Implicit ID trading system.</a:t>
            </a:r>
          </a:p>
          <a:p>
            <a:pPr marL="179388" indent="-179388" eaLnBrk="0" fontAlgn="auto" hangingPunct="0">
              <a:lnSpc>
                <a:spcPct val="120000"/>
              </a:lnSpc>
              <a:spcBef>
                <a:spcPct val="50000"/>
              </a:spcBef>
              <a:spcAft>
                <a:spcPts val="0"/>
              </a:spcAft>
              <a:buClr>
                <a:schemeClr val="accent1">
                  <a:lumMod val="75000"/>
                </a:schemeClr>
              </a:buClr>
              <a:buFont typeface="Arial" pitchFamily="34" charset="0"/>
              <a:buChar char="•"/>
              <a:defRPr/>
            </a:pPr>
            <a:endParaRPr lang="en-US" sz="1600" dirty="0" smtClean="0">
              <a:ea typeface="ＭＳ Ｐゴシック" pitchFamily="-109" charset="-128"/>
            </a:endParaRPr>
          </a:p>
          <a:p>
            <a:pPr marL="179388" indent="-179388" eaLnBrk="0" fontAlgn="auto" hangingPunct="0">
              <a:lnSpc>
                <a:spcPct val="120000"/>
              </a:lnSpc>
              <a:spcBef>
                <a:spcPct val="50000"/>
              </a:spcBef>
              <a:spcAft>
                <a:spcPts val="0"/>
              </a:spcAft>
              <a:buClr>
                <a:schemeClr val="accent1">
                  <a:lumMod val="75000"/>
                </a:schemeClr>
              </a:buClr>
              <a:buFont typeface="Arial" pitchFamily="34" charset="0"/>
              <a:buChar char="•"/>
              <a:defRPr/>
            </a:pPr>
            <a:r>
              <a:rPr lang="en-US" sz="1600" dirty="0" smtClean="0">
                <a:ea typeface="ＭＳ Ｐゴシック" pitchFamily="-109" charset="-128"/>
              </a:rPr>
              <a:t>The local part of the processes will have to be dealt locally – main points related to these processes are also presented in the following slides</a:t>
            </a:r>
          </a:p>
          <a:p>
            <a:pPr marL="179388" eaLnBrk="0" fontAlgn="auto" hangingPunct="0">
              <a:lnSpc>
                <a:spcPct val="120000"/>
              </a:lnSpc>
              <a:spcBef>
                <a:spcPct val="50000"/>
              </a:spcBef>
              <a:spcAft>
                <a:spcPts val="0"/>
              </a:spcAft>
              <a:buClr>
                <a:srgbClr val="F17900"/>
              </a:buClr>
              <a:defRPr/>
            </a:pPr>
            <a:r>
              <a:rPr lang="en-US" sz="1600" dirty="0" smtClean="0">
                <a:ea typeface="ＭＳ Ｐゴシック" pitchFamily="-109" charset="-128"/>
              </a:rPr>
              <a:t> </a:t>
            </a:r>
          </a:p>
        </p:txBody>
      </p:sp>
      <p:sp>
        <p:nvSpPr>
          <p:cNvPr id="5" name="Rectangle 2"/>
          <p:cNvSpPr>
            <a:spLocks noChangeArrowheads="1"/>
          </p:cNvSpPr>
          <p:nvPr/>
        </p:nvSpPr>
        <p:spPr bwMode="auto">
          <a:xfrm>
            <a:off x="1" y="115888"/>
            <a:ext cx="9144000" cy="406400"/>
          </a:xfrm>
          <a:prstGeom prst="rect">
            <a:avLst/>
          </a:prstGeom>
          <a:noFill/>
          <a:ln w="9525">
            <a:noFill/>
            <a:miter lim="800000"/>
            <a:headEnd/>
            <a:tailEnd/>
          </a:ln>
        </p:spPr>
        <p:txBody>
          <a:bodyPr anchor="ctr"/>
          <a:lstStyle/>
          <a:p>
            <a:pPr algn="ctr" fontAlgn="auto">
              <a:spcBef>
                <a:spcPts val="0"/>
              </a:spcBef>
              <a:spcAft>
                <a:spcPts val="0"/>
              </a:spcAft>
              <a:tabLst>
                <a:tab pos="1524000" algn="l"/>
              </a:tabLst>
              <a:defRPr/>
            </a:pPr>
            <a:r>
              <a:rPr lang="it-IT" sz="3200" dirty="0" smtClean="0">
                <a:solidFill>
                  <a:schemeClr val="tx1">
                    <a:lumMod val="65000"/>
                    <a:lumOff val="35000"/>
                  </a:schemeClr>
                </a:solidFill>
                <a:latin typeface="+mj-lt"/>
                <a:ea typeface="+mj-ea"/>
                <a:cs typeface="+mj-cs"/>
              </a:rPr>
              <a:t>Summary</a:t>
            </a:r>
            <a:endParaRPr lang="it-IT" sz="3200" dirty="0">
              <a:solidFill>
                <a:schemeClr val="tx1">
                  <a:lumMod val="65000"/>
                  <a:lumOff val="35000"/>
                </a:schemeClr>
              </a:solidFill>
              <a:latin typeface="+mj-lt"/>
              <a:ea typeface="+mj-ea"/>
              <a:cs typeface="+mj-cs"/>
            </a:endParaRPr>
          </a:p>
        </p:txBody>
      </p:sp>
    </p:spTree>
    <p:extLst>
      <p:ext uri="{BB962C8B-B14F-4D97-AF65-F5344CB8AC3E}">
        <p14:creationId xmlns="" xmlns:p14="http://schemas.microsoft.com/office/powerpoint/2010/main" val="5162553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71450"/>
            <a:ext cx="8229600" cy="1143000"/>
          </a:xfrm>
        </p:spPr>
        <p:txBody>
          <a:bodyPr rtlCol="0">
            <a:normAutofit/>
          </a:bodyPr>
          <a:lstStyle/>
          <a:p>
            <a:pPr fontAlgn="auto">
              <a:spcAft>
                <a:spcPts val="0"/>
              </a:spcAft>
              <a:tabLst>
                <a:tab pos="1524000" algn="l"/>
              </a:tabLst>
              <a:defRPr/>
            </a:pPr>
            <a:r>
              <a:rPr lang="fr-FR" sz="3600" dirty="0" smtClean="0">
                <a:solidFill>
                  <a:schemeClr val="tx1">
                    <a:lumMod val="65000"/>
                    <a:lumOff val="35000"/>
                  </a:schemeClr>
                </a:solidFill>
              </a:rPr>
              <a:t>Agenda</a:t>
            </a:r>
            <a:endParaRPr lang="fr-FR" sz="3600" dirty="0">
              <a:solidFill>
                <a:schemeClr val="tx1">
                  <a:lumMod val="65000"/>
                  <a:lumOff val="35000"/>
                </a:schemeClr>
              </a:solidFill>
            </a:endParaRPr>
          </a:p>
        </p:txBody>
      </p:sp>
      <p:sp>
        <p:nvSpPr>
          <p:cNvPr id="4" name="Rectangle 3"/>
          <p:cNvSpPr/>
          <p:nvPr/>
        </p:nvSpPr>
        <p:spPr bwMode="auto">
          <a:xfrm>
            <a:off x="971600" y="3068960"/>
            <a:ext cx="4536503" cy="431800"/>
          </a:xfrm>
          <a:prstGeom prst="rect">
            <a:avLst/>
          </a:prstGeom>
          <a:solidFill>
            <a:srgbClr val="F8D334"/>
          </a:solidFill>
          <a:ln w="9525" cap="flat" cmpd="sng" algn="ctr">
            <a:noFill/>
            <a:prstDash val="solid"/>
            <a:round/>
            <a:headEnd type="none" w="med" len="med"/>
            <a:tailEnd type="none" w="med" len="med"/>
          </a:ln>
          <a:effectLst/>
        </p:spPr>
        <p:txBody>
          <a:bodyPr wrap="none" lIns="90000" tIns="46800" rIns="90000" bIns="46800" anchor="ctr"/>
          <a:lstStyle/>
          <a:p>
            <a:pPr>
              <a:defRPr/>
            </a:pPr>
            <a:endParaRPr lang="fr-FR" sz="1400">
              <a:solidFill>
                <a:schemeClr val="tx1">
                  <a:lumMod val="65000"/>
                  <a:lumOff val="35000"/>
                </a:schemeClr>
              </a:solidFill>
            </a:endParaRPr>
          </a:p>
        </p:txBody>
      </p:sp>
      <p:sp>
        <p:nvSpPr>
          <p:cNvPr id="3" name="Espace réservé du contenu 2"/>
          <p:cNvSpPr>
            <a:spLocks noGrp="1"/>
          </p:cNvSpPr>
          <p:nvPr>
            <p:ph idx="1"/>
          </p:nvPr>
        </p:nvSpPr>
        <p:spPr>
          <a:xfrm>
            <a:off x="1044054" y="1772816"/>
            <a:ext cx="7848426" cy="3754438"/>
          </a:xfrm>
        </p:spPr>
        <p:txBody>
          <a:bodyPr rtlCol="0">
            <a:normAutofit/>
          </a:bodyPr>
          <a:lstStyle/>
          <a:p>
            <a:pPr fontAlgn="auto">
              <a:spcAft>
                <a:spcPts val="0"/>
              </a:spcAft>
              <a:buClr>
                <a:schemeClr val="accent1">
                  <a:lumMod val="75000"/>
                </a:schemeClr>
              </a:buClr>
              <a:buFont typeface="Arial" pitchFamily="34" charset="0"/>
              <a:buChar char="•"/>
              <a:defRPr/>
            </a:pPr>
            <a:r>
              <a:rPr lang="en-GB" dirty="0" smtClean="0">
                <a:solidFill>
                  <a:schemeClr val="tx1">
                    <a:lumMod val="65000"/>
                    <a:lumOff val="35000"/>
                  </a:schemeClr>
                </a:solidFill>
              </a:rPr>
              <a:t>Background</a:t>
            </a:r>
          </a:p>
          <a:p>
            <a:pPr fontAlgn="auto">
              <a:spcAft>
                <a:spcPts val="0"/>
              </a:spcAft>
              <a:buClr>
                <a:schemeClr val="accent1">
                  <a:lumMod val="75000"/>
                </a:schemeClr>
              </a:buClr>
              <a:buFont typeface="Arial" pitchFamily="34" charset="0"/>
              <a:buChar char="•"/>
              <a:defRPr/>
            </a:pPr>
            <a:r>
              <a:rPr lang="en-GB" dirty="0" smtClean="0">
                <a:solidFill>
                  <a:schemeClr val="tx1">
                    <a:lumMod val="65000"/>
                    <a:lumOff val="35000"/>
                  </a:schemeClr>
                </a:solidFill>
              </a:rPr>
              <a:t>Summary</a:t>
            </a:r>
          </a:p>
          <a:p>
            <a:pPr fontAlgn="auto">
              <a:spcAft>
                <a:spcPts val="0"/>
              </a:spcAft>
              <a:buClr>
                <a:schemeClr val="accent1">
                  <a:lumMod val="75000"/>
                </a:schemeClr>
              </a:buClr>
              <a:buFont typeface="Arial" pitchFamily="34" charset="0"/>
              <a:buChar char="•"/>
              <a:defRPr/>
            </a:pPr>
            <a:r>
              <a:rPr lang="en-GB" dirty="0" smtClean="0">
                <a:solidFill>
                  <a:schemeClr val="tx1">
                    <a:lumMod val="65000"/>
                    <a:lumOff val="35000"/>
                  </a:schemeClr>
                </a:solidFill>
              </a:rPr>
              <a:t>High level requirements</a:t>
            </a:r>
          </a:p>
          <a:p>
            <a:pPr fontAlgn="auto">
              <a:spcAft>
                <a:spcPts val="0"/>
              </a:spcAft>
              <a:buClr>
                <a:schemeClr val="accent1">
                  <a:lumMod val="75000"/>
                </a:schemeClr>
              </a:buClr>
              <a:buFont typeface="Arial" pitchFamily="34" charset="0"/>
              <a:buChar char="•"/>
              <a:defRPr/>
            </a:pPr>
            <a:r>
              <a:rPr lang="en-GB" dirty="0" smtClean="0">
                <a:solidFill>
                  <a:schemeClr val="tx1">
                    <a:lumMod val="65000"/>
                    <a:lumOff val="35000"/>
                  </a:schemeClr>
                </a:solidFill>
              </a:rPr>
              <a:t>IT requirements</a:t>
            </a:r>
          </a:p>
          <a:p>
            <a:pPr fontAlgn="auto">
              <a:spcAft>
                <a:spcPts val="0"/>
              </a:spcAft>
              <a:buClr>
                <a:schemeClr val="accent1">
                  <a:lumMod val="75000"/>
                </a:schemeClr>
              </a:buClr>
              <a:buFont typeface="Arial" pitchFamily="34" charset="0"/>
              <a:buChar char="•"/>
              <a:defRPr/>
            </a:pPr>
            <a:r>
              <a:rPr lang="en-GB" dirty="0" smtClean="0">
                <a:solidFill>
                  <a:schemeClr val="tx1">
                    <a:lumMod val="65000"/>
                    <a:lumOff val="35000"/>
                  </a:schemeClr>
                </a:solidFill>
              </a:rPr>
              <a:t>Clearing and Financial settlement</a:t>
            </a:r>
          </a:p>
          <a:p>
            <a:pPr fontAlgn="auto">
              <a:spcAft>
                <a:spcPts val="0"/>
              </a:spcAft>
              <a:buFont typeface="Arial" pitchFamily="34" charset="0"/>
              <a:buChar char="•"/>
              <a:defRPr/>
            </a:pPr>
            <a:endParaRPr lang="en-US" dirty="0">
              <a:solidFill>
                <a:schemeClr val="tx1">
                  <a:lumMod val="65000"/>
                  <a:lumOff val="35000"/>
                </a:schemeClr>
              </a:solidFill>
            </a:endParaRPr>
          </a:p>
        </p:txBody>
      </p:sp>
    </p:spTree>
    <p:extLst>
      <p:ext uri="{BB962C8B-B14F-4D97-AF65-F5344CB8AC3E}">
        <p14:creationId xmlns="" xmlns:p14="http://schemas.microsoft.com/office/powerpoint/2010/main" val="33318759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188913"/>
            <a:ext cx="9143999" cy="406400"/>
          </a:xfrm>
          <a:prstGeom prst="rect">
            <a:avLst/>
          </a:prstGeom>
          <a:noFill/>
          <a:ln w="9525">
            <a:noFill/>
            <a:miter lim="800000"/>
            <a:headEnd/>
            <a:tailEnd/>
          </a:ln>
        </p:spPr>
        <p:txBody>
          <a:bodyPr anchor="ctr"/>
          <a:lstStyle/>
          <a:p>
            <a:pPr algn="ctr" fontAlgn="auto">
              <a:spcBef>
                <a:spcPts val="0"/>
              </a:spcBef>
              <a:spcAft>
                <a:spcPts val="0"/>
              </a:spcAft>
              <a:defRPr/>
            </a:pPr>
            <a:r>
              <a:rPr lang="en-GB" sz="3600" dirty="0">
                <a:solidFill>
                  <a:schemeClr val="tx1">
                    <a:lumMod val="65000"/>
                    <a:lumOff val="35000"/>
                  </a:schemeClr>
                </a:solidFill>
                <a:latin typeface="+mj-lt"/>
                <a:ea typeface="+mj-ea"/>
                <a:cs typeface="+mj-cs"/>
              </a:rPr>
              <a:t>High level requirements</a:t>
            </a:r>
          </a:p>
        </p:txBody>
      </p:sp>
      <p:sp>
        <p:nvSpPr>
          <p:cNvPr id="1025" name="Rectangle 1"/>
          <p:cNvSpPr>
            <a:spLocks noChangeArrowheads="1"/>
          </p:cNvSpPr>
          <p:nvPr/>
        </p:nvSpPr>
        <p:spPr bwMode="auto">
          <a:xfrm>
            <a:off x="467927" y="2958554"/>
            <a:ext cx="8208143" cy="3762568"/>
          </a:xfrm>
          <a:prstGeom prst="rect">
            <a:avLst/>
          </a:prstGeom>
          <a:noFill/>
          <a:ln w="9525">
            <a:noFill/>
            <a:miter lim="800000"/>
            <a:headEnd/>
            <a:tailEnd/>
          </a:ln>
          <a:effectLst/>
        </p:spPr>
        <p:txBody>
          <a:bodyPr wrap="square" anchor="ctr">
            <a:spAutoFit/>
          </a:bodyPr>
          <a:lstStyle/>
          <a:p>
            <a:pPr marL="358775" lvl="1" indent="-179388" eaLnBrk="0" hangingPunct="0">
              <a:lnSpc>
                <a:spcPct val="120000"/>
              </a:lnSpc>
              <a:spcBef>
                <a:spcPct val="50000"/>
              </a:spcBef>
              <a:buClr>
                <a:srgbClr val="8A2E4E"/>
              </a:buClr>
              <a:buFont typeface="Arial" charset="0"/>
              <a:buChar char="•"/>
            </a:pPr>
            <a:r>
              <a:rPr lang="en-GB" sz="1500" b="1" dirty="0">
                <a:latin typeface="Calibri" pitchFamily="34" charset="0"/>
                <a:ea typeface="ＭＳ Ｐゴシック"/>
                <a:cs typeface="ＭＳ Ｐゴシック"/>
              </a:rPr>
              <a:t>Before gate closure of </a:t>
            </a:r>
            <a:r>
              <a:rPr lang="en-GB" sz="1500" b="1" dirty="0" smtClean="0">
                <a:latin typeface="Calibri" pitchFamily="34" charset="0"/>
                <a:ea typeface="ＭＳ Ｐゴシック"/>
                <a:cs typeface="ＭＳ Ｐゴシック"/>
              </a:rPr>
              <a:t>each Iberian IM </a:t>
            </a:r>
            <a:r>
              <a:rPr lang="en-GB" sz="1500" b="1" dirty="0">
                <a:latin typeface="Calibri" pitchFamily="34" charset="0"/>
                <a:ea typeface="ＭＳ Ｐゴシック"/>
                <a:cs typeface="ＭＳ Ｐゴシック"/>
              </a:rPr>
              <a:t>Auctions, </a:t>
            </a:r>
            <a:endParaRPr lang="fr-FR" sz="1500" b="1" dirty="0">
              <a:latin typeface="Calibri" pitchFamily="34" charset="0"/>
              <a:ea typeface="ＭＳ Ｐゴシック"/>
              <a:cs typeface="ＭＳ Ｐゴシック"/>
            </a:endParaRPr>
          </a:p>
          <a:p>
            <a:pPr marL="806450" lvl="2" indent="-268288" eaLnBrk="0" hangingPunct="0">
              <a:buClr>
                <a:srgbClr val="8A2E4E"/>
              </a:buClr>
              <a:buFont typeface="Arial" charset="0"/>
              <a:buChar char="•"/>
            </a:pPr>
            <a:r>
              <a:rPr lang="en-GB" sz="1500" dirty="0" smtClean="0">
                <a:latin typeface="Calibri" pitchFamily="34" charset="0"/>
                <a:ea typeface="ＭＳ Ｐゴシック"/>
                <a:cs typeface="ＭＳ Ｐゴシック"/>
              </a:rPr>
              <a:t>Participants open positions from the Implicit continuous trading Market are transferred by the participants to the IM auctions when they decide to do so selecting the IM auction that they decide</a:t>
            </a:r>
          </a:p>
          <a:p>
            <a:pPr marL="806450" lvl="2" indent="-268288" eaLnBrk="0" hangingPunct="0">
              <a:buClr>
                <a:srgbClr val="8A2E4E"/>
              </a:buClr>
              <a:buFont typeface="Arial" charset="0"/>
              <a:buChar char="•"/>
            </a:pPr>
            <a:r>
              <a:rPr lang="en-GB" sz="1500" dirty="0" smtClean="0">
                <a:latin typeface="Calibri" pitchFamily="34" charset="0"/>
                <a:ea typeface="ＭＳ Ｐゴシック"/>
                <a:cs typeface="ＭＳ Ｐゴシック"/>
              </a:rPr>
              <a:t>Spanish/Iberian order book in the continuous Implicit Market is closed for </a:t>
            </a:r>
            <a:r>
              <a:rPr lang="en-GB" sz="1500" dirty="0">
                <a:latin typeface="Calibri" pitchFamily="34" charset="0"/>
                <a:ea typeface="ＭＳ Ｐゴシック"/>
                <a:cs typeface="ＭＳ Ｐゴシック"/>
              </a:rPr>
              <a:t>hours which cannot be traded in a later </a:t>
            </a:r>
            <a:r>
              <a:rPr lang="en-GB" sz="1500" dirty="0" smtClean="0">
                <a:latin typeface="Calibri" pitchFamily="34" charset="0"/>
                <a:ea typeface="ＭＳ Ｐゴシック"/>
                <a:cs typeface="ＭＳ Ｐゴシック"/>
              </a:rPr>
              <a:t>Spanish IM auction, therefore the France-Spain capacity is not tradable in this hours</a:t>
            </a:r>
            <a:endParaRPr lang="en-GB" sz="1500" dirty="0">
              <a:latin typeface="Calibri" pitchFamily="34" charset="0"/>
              <a:ea typeface="ＭＳ Ｐゴシック"/>
              <a:cs typeface="ＭＳ Ｐゴシック"/>
            </a:endParaRPr>
          </a:p>
          <a:p>
            <a:pPr marL="358775" lvl="1" indent="-179388" eaLnBrk="0" hangingPunct="0">
              <a:lnSpc>
                <a:spcPct val="120000"/>
              </a:lnSpc>
              <a:spcBef>
                <a:spcPct val="50000"/>
              </a:spcBef>
              <a:buClr>
                <a:srgbClr val="8A2E4E"/>
              </a:buClr>
              <a:buFont typeface="Arial" charset="0"/>
              <a:buChar char="•"/>
            </a:pPr>
            <a:r>
              <a:rPr lang="en-GB" sz="1500" dirty="0" smtClean="0">
                <a:latin typeface="Calibri" pitchFamily="34" charset="0"/>
                <a:ea typeface="ＭＳ Ｐゴシック"/>
                <a:cs typeface="ＭＳ Ｐゴシック"/>
              </a:rPr>
              <a:t>OMIE Market parties are counterparts </a:t>
            </a:r>
            <a:r>
              <a:rPr lang="en-GB" sz="1500" dirty="0">
                <a:latin typeface="Calibri" pitchFamily="34" charset="0"/>
                <a:ea typeface="ＭＳ Ｐゴシック"/>
                <a:cs typeface="ＭＳ Ｐゴシック"/>
              </a:rPr>
              <a:t>for </a:t>
            </a:r>
            <a:r>
              <a:rPr lang="en-GB" sz="1500" dirty="0" smtClean="0">
                <a:latin typeface="Calibri" pitchFamily="34" charset="0"/>
                <a:ea typeface="ＭＳ Ｐゴシック"/>
                <a:cs typeface="ＭＳ Ｐゴシック"/>
              </a:rPr>
              <a:t>Spanish bids (as in the Day-ahead Market) with 100% Banking collaterals ; </a:t>
            </a:r>
            <a:r>
              <a:rPr lang="en-GB" sz="1500" dirty="0">
                <a:latin typeface="Calibri" pitchFamily="34" charset="0"/>
                <a:ea typeface="ＭＳ Ｐゴシック"/>
                <a:cs typeface="ＭＳ Ｐゴシック"/>
              </a:rPr>
              <a:t>ECC (EPEX </a:t>
            </a:r>
            <a:r>
              <a:rPr lang="en-GB" sz="1500" dirty="0" smtClean="0">
                <a:latin typeface="Calibri" pitchFamily="34" charset="0"/>
                <a:ea typeface="ＭＳ Ｐゴシック"/>
                <a:cs typeface="ＭＳ Ｐゴシック"/>
              </a:rPr>
              <a:t>CCP) </a:t>
            </a:r>
            <a:r>
              <a:rPr lang="en-GB" sz="1500" dirty="0">
                <a:latin typeface="Calibri" pitchFamily="34" charset="0"/>
                <a:ea typeface="ＭＳ Ｐゴシック"/>
                <a:cs typeface="ＭＳ Ｐゴシック"/>
              </a:rPr>
              <a:t>is counterpart for </a:t>
            </a:r>
            <a:r>
              <a:rPr lang="en-GB" sz="1500" dirty="0" smtClean="0">
                <a:latin typeface="Calibri" pitchFamily="34" charset="0"/>
                <a:ea typeface="ＭＳ Ｐゴシック"/>
                <a:cs typeface="ＭＳ Ｐゴシック"/>
              </a:rPr>
              <a:t>French and German bids</a:t>
            </a:r>
            <a:r>
              <a:rPr lang="en-GB" sz="1500" dirty="0">
                <a:latin typeface="Calibri" pitchFamily="34" charset="0"/>
                <a:ea typeface="ＭＳ Ｐゴシック"/>
                <a:cs typeface="ＭＳ Ｐゴシック"/>
              </a:rPr>
              <a:t>; </a:t>
            </a:r>
            <a:r>
              <a:rPr lang="en-GB" sz="1500" dirty="0" smtClean="0">
                <a:latin typeface="Calibri" pitchFamily="34" charset="0"/>
                <a:ea typeface="ＭＳ Ｐゴシック"/>
                <a:cs typeface="ＭＳ Ｐゴシック"/>
              </a:rPr>
              <a:t>OMIE </a:t>
            </a:r>
            <a:r>
              <a:rPr lang="en-GB" sz="1500" dirty="0">
                <a:latin typeface="Calibri" pitchFamily="34" charset="0"/>
                <a:ea typeface="ＭＳ Ｐゴシック"/>
                <a:cs typeface="ＭＳ Ｐゴシック"/>
              </a:rPr>
              <a:t>and ECC manage the settlement of the XB trades</a:t>
            </a:r>
          </a:p>
          <a:p>
            <a:pPr marL="358775" lvl="1" indent="-179388" eaLnBrk="0" hangingPunct="0">
              <a:lnSpc>
                <a:spcPct val="120000"/>
              </a:lnSpc>
              <a:spcBef>
                <a:spcPct val="50000"/>
              </a:spcBef>
              <a:buClr>
                <a:srgbClr val="8A2E4E"/>
              </a:buClr>
              <a:buFont typeface="Arial" charset="0"/>
              <a:buChar char="•"/>
            </a:pPr>
            <a:r>
              <a:rPr lang="en-GB" sz="1500" b="1" dirty="0" smtClean="0">
                <a:latin typeface="Calibri" pitchFamily="34" charset="0"/>
                <a:ea typeface="ＭＳ Ｐゴシック"/>
                <a:cs typeface="ＭＳ Ｐゴシック"/>
              </a:rPr>
              <a:t>Explicit </a:t>
            </a:r>
            <a:r>
              <a:rPr lang="en-GB" sz="1500" b="1" dirty="0">
                <a:latin typeface="Calibri" pitchFamily="34" charset="0"/>
                <a:ea typeface="ＭＳ Ｐゴシック"/>
                <a:cs typeface="ＭＳ Ｐゴシック"/>
              </a:rPr>
              <a:t>cross-border </a:t>
            </a:r>
            <a:r>
              <a:rPr lang="en-GB" sz="1500" b="1" dirty="0" smtClean="0">
                <a:latin typeface="Calibri" pitchFamily="34" charset="0"/>
                <a:ea typeface="ＭＳ Ｐゴシック"/>
                <a:cs typeface="ＭＳ Ｐゴシック"/>
              </a:rPr>
              <a:t>access to the capacity</a:t>
            </a:r>
            <a:r>
              <a:rPr lang="en-GB" sz="1500" dirty="0" smtClean="0">
                <a:latin typeface="Calibri" pitchFamily="34" charset="0"/>
                <a:ea typeface="ＭＳ Ｐゴシック"/>
                <a:cs typeface="ＭＳ Ｐゴシック"/>
              </a:rPr>
              <a:t> </a:t>
            </a:r>
            <a:r>
              <a:rPr lang="en-GB" sz="1500" dirty="0">
                <a:latin typeface="Calibri" pitchFamily="34" charset="0"/>
                <a:ea typeface="ＭＳ Ｐゴシック"/>
                <a:cs typeface="ＭＳ Ｐゴシック"/>
              </a:rPr>
              <a:t>subject to a common position from </a:t>
            </a:r>
            <a:r>
              <a:rPr lang="en-GB" sz="1500" dirty="0" smtClean="0">
                <a:latin typeface="Calibri" pitchFamily="34" charset="0"/>
                <a:ea typeface="ＭＳ Ｐゴシック"/>
                <a:cs typeface="ＭＳ Ｐゴシック"/>
              </a:rPr>
              <a:t>the concerned Regulators</a:t>
            </a:r>
          </a:p>
          <a:p>
            <a:pPr marL="358775" lvl="1" indent="-179388" eaLnBrk="0" hangingPunct="0">
              <a:lnSpc>
                <a:spcPct val="120000"/>
              </a:lnSpc>
              <a:spcBef>
                <a:spcPct val="50000"/>
              </a:spcBef>
              <a:buClr>
                <a:srgbClr val="8A2E4E"/>
              </a:buClr>
              <a:buFont typeface="Arial" charset="0"/>
              <a:buChar char="•"/>
            </a:pPr>
            <a:r>
              <a:rPr lang="en-GB" sz="1500" dirty="0" smtClean="0">
                <a:latin typeface="Calibri" pitchFamily="34" charset="0"/>
                <a:ea typeface="ＭＳ Ｐゴシック"/>
                <a:cs typeface="ＭＳ Ｐゴシック"/>
              </a:rPr>
              <a:t>The way of dealing with the Portuguese area in ID is subject to Regulators decision</a:t>
            </a:r>
          </a:p>
        </p:txBody>
      </p:sp>
      <p:graphicFrame>
        <p:nvGraphicFramePr>
          <p:cNvPr id="4" name="Tableau 3"/>
          <p:cNvGraphicFramePr>
            <a:graphicFrameLocks noGrp="1"/>
          </p:cNvGraphicFramePr>
          <p:nvPr>
            <p:extLst>
              <p:ext uri="{D42A27DB-BD31-4B8C-83A1-F6EECF244321}">
                <p14:modId xmlns="" xmlns:p14="http://schemas.microsoft.com/office/powerpoint/2010/main" val="3635048675"/>
              </p:ext>
            </p:extLst>
          </p:nvPr>
        </p:nvGraphicFramePr>
        <p:xfrm>
          <a:off x="467544" y="1141864"/>
          <a:ext cx="8136904" cy="1783080"/>
        </p:xfrm>
        <a:graphic>
          <a:graphicData uri="http://schemas.openxmlformats.org/drawingml/2006/table">
            <a:tbl>
              <a:tblPr firstRow="1" bandRow="1">
                <a:tableStyleId>{5C22544A-7EE6-4342-B048-85BDC9FD1C3A}</a:tableStyleId>
              </a:tblPr>
              <a:tblGrid>
                <a:gridCol w="4608314"/>
                <a:gridCol w="3528590"/>
              </a:tblGrid>
              <a:tr h="295984">
                <a:tc>
                  <a:txBody>
                    <a:bodyPr/>
                    <a:lstStyle/>
                    <a:p>
                      <a:r>
                        <a:rPr lang="en-US" sz="1500" dirty="0" smtClean="0">
                          <a:solidFill>
                            <a:schemeClr val="bg1">
                              <a:lumMod val="95000"/>
                            </a:schemeClr>
                          </a:solidFill>
                          <a:ea typeface="ＭＳ Ｐゴシック" pitchFamily="-109" charset="-128"/>
                        </a:rPr>
                        <a:t>Spanish/Iberian intraday market </a:t>
                      </a:r>
                      <a:endParaRPr lang="fr-FR" sz="1500" dirty="0">
                        <a:solidFill>
                          <a:schemeClr val="bg1">
                            <a:lumMod val="95000"/>
                          </a:schemeClr>
                        </a:solidFill>
                      </a:endParaRPr>
                    </a:p>
                  </a:txBody>
                  <a:tcPr/>
                </a:tc>
                <a:tc>
                  <a:txBody>
                    <a:bodyPr/>
                    <a:lstStyle/>
                    <a:p>
                      <a:r>
                        <a:rPr lang="en-US" sz="1500" dirty="0" smtClean="0">
                          <a:solidFill>
                            <a:schemeClr val="bg1">
                              <a:lumMod val="95000"/>
                            </a:schemeClr>
                          </a:solidFill>
                          <a:ea typeface="ＭＳ Ｐゴシック" pitchFamily="-109" charset="-128"/>
                        </a:rPr>
                        <a:t>French – Germany intraday market </a:t>
                      </a:r>
                      <a:endParaRPr lang="fr-FR" sz="1500" dirty="0">
                        <a:solidFill>
                          <a:schemeClr val="bg1">
                            <a:lumMod val="95000"/>
                          </a:schemeClr>
                        </a:solidFill>
                      </a:endParaRPr>
                    </a:p>
                  </a:txBody>
                  <a:tcPr/>
                </a:tc>
              </a:tr>
              <a:tr h="904095">
                <a:tc>
                  <a:txBody>
                    <a:bodyPr/>
                    <a:lstStyle/>
                    <a:p>
                      <a:r>
                        <a:rPr lang="en-US" sz="1400" dirty="0" smtClean="0">
                          <a:solidFill>
                            <a:schemeClr val="tx1"/>
                          </a:solidFill>
                          <a:ea typeface="ＭＳ Ｐゴシック" pitchFamily="-109" charset="-128"/>
                        </a:rPr>
                        <a:t>6 Implicit IM auctions:</a:t>
                      </a:r>
                    </a:p>
                    <a:p>
                      <a:r>
                        <a:rPr lang="en-GB" sz="1400" dirty="0" smtClean="0">
                          <a:solidFill>
                            <a:schemeClr val="tx1"/>
                          </a:solidFill>
                          <a:ea typeface="ＭＳ Ｐゴシック" pitchFamily="-109" charset="-128"/>
                        </a:rPr>
                        <a:t>It is the only possibility for Iberian Market participants to balance themselves, prior to real time Markets. No OTC bilateral contracts are permitted after Day-Ahead timeframe</a:t>
                      </a:r>
                      <a:endParaRPr lang="fr-FR" sz="1400" dirty="0">
                        <a:solidFill>
                          <a:schemeClr val="tx1"/>
                        </a:solidFill>
                      </a:endParaRPr>
                    </a:p>
                  </a:txBody>
                  <a:tcPr/>
                </a:tc>
                <a:tc>
                  <a:txBody>
                    <a:bodyPr/>
                    <a:lstStyle/>
                    <a:p>
                      <a:r>
                        <a:rPr lang="fr-FR" sz="1400" kern="1200" dirty="0" err="1" smtClean="0">
                          <a:solidFill>
                            <a:schemeClr val="tx1"/>
                          </a:solidFill>
                          <a:latin typeface="+mn-lt"/>
                          <a:ea typeface="ＭＳ Ｐゴシック" pitchFamily="-109" charset="-128"/>
                          <a:cs typeface="+mn-cs"/>
                        </a:rPr>
                        <a:t>Continuous</a:t>
                      </a:r>
                      <a:r>
                        <a:rPr lang="fr-FR" sz="1400" kern="1200" dirty="0" smtClean="0">
                          <a:solidFill>
                            <a:schemeClr val="tx1"/>
                          </a:solidFill>
                          <a:latin typeface="+mn-lt"/>
                          <a:ea typeface="ＭＳ Ｐゴシック" pitchFamily="-109" charset="-128"/>
                          <a:cs typeface="+mn-cs"/>
                        </a:rPr>
                        <a:t> </a:t>
                      </a:r>
                      <a:r>
                        <a:rPr lang="fr-FR" sz="1400" kern="1200" dirty="0" err="1" smtClean="0">
                          <a:solidFill>
                            <a:schemeClr val="tx1"/>
                          </a:solidFill>
                          <a:latin typeface="+mn-lt"/>
                          <a:ea typeface="ＭＳ Ｐゴシック" pitchFamily="-109" charset="-128"/>
                          <a:cs typeface="+mn-cs"/>
                        </a:rPr>
                        <a:t>Implicit</a:t>
                      </a:r>
                      <a:r>
                        <a:rPr lang="fr-FR" sz="1400" kern="1200" dirty="0" smtClean="0">
                          <a:solidFill>
                            <a:schemeClr val="tx1"/>
                          </a:solidFill>
                          <a:latin typeface="+mn-lt"/>
                          <a:ea typeface="ＭＳ Ｐゴシック" pitchFamily="-109" charset="-128"/>
                          <a:cs typeface="+mn-cs"/>
                        </a:rPr>
                        <a:t> </a:t>
                      </a:r>
                      <a:r>
                        <a:rPr lang="fr-FR" sz="1400" kern="1200" dirty="0" err="1" smtClean="0">
                          <a:solidFill>
                            <a:schemeClr val="tx1"/>
                          </a:solidFill>
                          <a:latin typeface="+mn-lt"/>
                          <a:ea typeface="ＭＳ Ｐゴシック" pitchFamily="-109" charset="-128"/>
                          <a:cs typeface="+mn-cs"/>
                        </a:rPr>
                        <a:t>trading</a:t>
                      </a:r>
                      <a:endParaRPr lang="fr-FR" sz="1400" kern="1200" dirty="0" smtClean="0">
                        <a:solidFill>
                          <a:schemeClr val="tx1"/>
                        </a:solidFill>
                        <a:latin typeface="+mn-lt"/>
                        <a:ea typeface="ＭＳ Ｐゴシック" pitchFamily="-109" charset="-128"/>
                        <a:cs typeface="+mn-cs"/>
                      </a:endParaRPr>
                    </a:p>
                    <a:p>
                      <a:r>
                        <a:rPr lang="fr-FR" sz="1400" kern="1200" dirty="0" err="1" smtClean="0">
                          <a:solidFill>
                            <a:schemeClr val="tx1"/>
                          </a:solidFill>
                          <a:latin typeface="+mn-lt"/>
                          <a:ea typeface="ＭＳ Ｐゴシック" pitchFamily="-109" charset="-128"/>
                          <a:cs typeface="+mn-cs"/>
                        </a:rPr>
                        <a:t>Possibility</a:t>
                      </a:r>
                      <a:r>
                        <a:rPr lang="fr-FR" sz="1400" kern="1200" dirty="0" smtClean="0">
                          <a:solidFill>
                            <a:schemeClr val="tx1"/>
                          </a:solidFill>
                          <a:latin typeface="+mn-lt"/>
                          <a:ea typeface="ＭＳ Ｐゴシック" pitchFamily="-109" charset="-128"/>
                          <a:cs typeface="+mn-cs"/>
                        </a:rPr>
                        <a:t> for</a:t>
                      </a:r>
                      <a:r>
                        <a:rPr lang="fr-FR" sz="1400" kern="1200" baseline="0" dirty="0" smtClean="0">
                          <a:solidFill>
                            <a:schemeClr val="tx1"/>
                          </a:solidFill>
                          <a:latin typeface="+mn-lt"/>
                          <a:ea typeface="ＭＳ Ｐゴシック" pitchFamily="-109" charset="-128"/>
                          <a:cs typeface="+mn-cs"/>
                        </a:rPr>
                        <a:t> French and </a:t>
                      </a:r>
                      <a:r>
                        <a:rPr lang="fr-FR" sz="1400" kern="1200" baseline="0" dirty="0" err="1" smtClean="0">
                          <a:solidFill>
                            <a:schemeClr val="tx1"/>
                          </a:solidFill>
                          <a:latin typeface="+mn-lt"/>
                          <a:ea typeface="ＭＳ Ｐゴシック" pitchFamily="-109" charset="-128"/>
                          <a:cs typeface="+mn-cs"/>
                        </a:rPr>
                        <a:t>German</a:t>
                      </a:r>
                      <a:r>
                        <a:rPr lang="fr-FR" sz="1400" kern="1200" baseline="0" dirty="0" smtClean="0">
                          <a:solidFill>
                            <a:schemeClr val="tx1"/>
                          </a:solidFill>
                          <a:latin typeface="+mn-lt"/>
                          <a:ea typeface="ＭＳ Ｐゴシック" pitchFamily="-109" charset="-128"/>
                          <a:cs typeface="+mn-cs"/>
                        </a:rPr>
                        <a:t> </a:t>
                      </a:r>
                      <a:r>
                        <a:rPr lang="fr-FR" sz="1400" kern="1200" baseline="0" dirty="0" err="1" smtClean="0">
                          <a:solidFill>
                            <a:schemeClr val="tx1"/>
                          </a:solidFill>
                          <a:latin typeface="+mn-lt"/>
                          <a:ea typeface="ＭＳ Ｐゴシック" pitchFamily="-109" charset="-128"/>
                          <a:cs typeface="+mn-cs"/>
                        </a:rPr>
                        <a:t>market</a:t>
                      </a:r>
                      <a:r>
                        <a:rPr lang="fr-FR" sz="1400" kern="1200" baseline="0" dirty="0" smtClean="0">
                          <a:solidFill>
                            <a:schemeClr val="tx1"/>
                          </a:solidFill>
                          <a:latin typeface="+mn-lt"/>
                          <a:ea typeface="ＭＳ Ｐゴシック" pitchFamily="-109" charset="-128"/>
                          <a:cs typeface="+mn-cs"/>
                        </a:rPr>
                        <a:t> </a:t>
                      </a:r>
                      <a:r>
                        <a:rPr lang="fr-FR" sz="1400" kern="1200" baseline="0" dirty="0" err="1" smtClean="0">
                          <a:solidFill>
                            <a:schemeClr val="tx1"/>
                          </a:solidFill>
                          <a:latin typeface="+mn-lt"/>
                          <a:ea typeface="ＭＳ Ｐゴシック" pitchFamily="-109" charset="-128"/>
                          <a:cs typeface="+mn-cs"/>
                        </a:rPr>
                        <a:t>participatns</a:t>
                      </a:r>
                      <a:r>
                        <a:rPr lang="fr-FR" sz="1400" kern="1200" baseline="0" dirty="0" smtClean="0">
                          <a:solidFill>
                            <a:schemeClr val="tx1"/>
                          </a:solidFill>
                          <a:latin typeface="+mn-lt"/>
                          <a:ea typeface="ＭＳ Ｐゴシック" pitchFamily="-109" charset="-128"/>
                          <a:cs typeface="+mn-cs"/>
                        </a:rPr>
                        <a:t> to balance </a:t>
                      </a:r>
                      <a:r>
                        <a:rPr lang="fr-FR" sz="1400" kern="1200" baseline="0" dirty="0" err="1" smtClean="0">
                          <a:solidFill>
                            <a:schemeClr val="tx1"/>
                          </a:solidFill>
                          <a:latin typeface="+mn-lt"/>
                          <a:ea typeface="ＭＳ Ｐゴシック" pitchFamily="-109" charset="-128"/>
                          <a:cs typeface="+mn-cs"/>
                        </a:rPr>
                        <a:t>themselves</a:t>
                      </a:r>
                      <a:r>
                        <a:rPr lang="fr-FR" sz="1400" kern="1200" baseline="0" dirty="0" smtClean="0">
                          <a:solidFill>
                            <a:schemeClr val="tx1"/>
                          </a:solidFill>
                          <a:latin typeface="+mn-lt"/>
                          <a:ea typeface="ＭＳ Ｐゴシック" pitchFamily="-109" charset="-128"/>
                          <a:cs typeface="+mn-cs"/>
                        </a:rPr>
                        <a:t> on the PX </a:t>
                      </a:r>
                      <a:r>
                        <a:rPr lang="fr-FR" sz="1400" kern="1200" baseline="0" dirty="0" err="1" smtClean="0">
                          <a:solidFill>
                            <a:schemeClr val="tx1"/>
                          </a:solidFill>
                          <a:latin typeface="+mn-lt"/>
                          <a:ea typeface="ＭＳ Ｐゴシック" pitchFamily="-109" charset="-128"/>
                          <a:cs typeface="+mn-cs"/>
                        </a:rPr>
                        <a:t>market</a:t>
                      </a:r>
                      <a:r>
                        <a:rPr lang="fr-FR" sz="1400" kern="1200" baseline="0" dirty="0" smtClean="0">
                          <a:solidFill>
                            <a:schemeClr val="tx1"/>
                          </a:solidFill>
                          <a:latin typeface="+mn-lt"/>
                          <a:ea typeface="ＭＳ Ｐゴシック" pitchFamily="-109" charset="-128"/>
                          <a:cs typeface="+mn-cs"/>
                        </a:rPr>
                        <a:t> or OTC, </a:t>
                      </a:r>
                      <a:r>
                        <a:rPr lang="fr-FR" sz="1400" kern="1200" baseline="0" dirty="0" err="1" smtClean="0">
                          <a:solidFill>
                            <a:schemeClr val="tx1"/>
                          </a:solidFill>
                          <a:latin typeface="+mn-lt"/>
                          <a:ea typeface="ＭＳ Ｐゴシック" pitchFamily="-109" charset="-128"/>
                          <a:cs typeface="+mn-cs"/>
                        </a:rPr>
                        <a:t>locally</a:t>
                      </a:r>
                      <a:r>
                        <a:rPr lang="fr-FR" sz="1400" kern="1200" baseline="0" dirty="0" smtClean="0">
                          <a:solidFill>
                            <a:schemeClr val="tx1"/>
                          </a:solidFill>
                          <a:latin typeface="+mn-lt"/>
                          <a:ea typeface="ＭＳ Ｐゴシック" pitchFamily="-109" charset="-128"/>
                          <a:cs typeface="+mn-cs"/>
                        </a:rPr>
                        <a:t> of cross-border</a:t>
                      </a:r>
                      <a:endParaRPr lang="fr-FR" sz="1400" kern="1200" dirty="0" smtClean="0">
                        <a:solidFill>
                          <a:schemeClr val="tx1"/>
                        </a:solidFill>
                        <a:latin typeface="+mn-lt"/>
                        <a:ea typeface="ＭＳ Ｐゴシック" pitchFamily="-109" charset="-128"/>
                        <a:cs typeface="+mn-cs"/>
                      </a:endParaRPr>
                    </a:p>
                  </a:txBody>
                  <a:tcPr/>
                </a:tc>
              </a:tr>
              <a:tr h="505043">
                <a:tc gridSpan="2">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GB" sz="1400" dirty="0" smtClean="0">
                          <a:solidFill>
                            <a:schemeClr val="tx1">
                              <a:lumMod val="75000"/>
                              <a:lumOff val="25000"/>
                            </a:schemeClr>
                          </a:solidFill>
                          <a:ea typeface="ＭＳ Ｐゴシック" pitchFamily="-109" charset="-128"/>
                        </a:rPr>
                        <a:t>Continuous Implicit trading, taking into account available cross border capacities at any moment for international trades</a:t>
                      </a:r>
                      <a:endParaRPr lang="fr-FR" sz="1400" dirty="0" smtClean="0">
                        <a:solidFill>
                          <a:schemeClr val="tx1">
                            <a:lumMod val="75000"/>
                            <a:lumOff val="25000"/>
                          </a:schemeClr>
                        </a:solidFill>
                        <a:ea typeface="ＭＳ Ｐゴシック" pitchFamily="-109" charset="-128"/>
                      </a:endParaRPr>
                    </a:p>
                  </a:txBody>
                  <a:tcPr/>
                </a:tc>
                <a:tc hMerge="1">
                  <a:txBody>
                    <a:bodyPr/>
                    <a:lstStyle/>
                    <a:p>
                      <a:endParaRPr lang="fr-FR" sz="1400" kern="1200" dirty="0" smtClean="0">
                        <a:solidFill>
                          <a:schemeClr val="tx1">
                            <a:lumMod val="75000"/>
                            <a:lumOff val="25000"/>
                          </a:schemeClr>
                        </a:solidFill>
                        <a:latin typeface="+mn-lt"/>
                        <a:ea typeface="ＭＳ Ｐゴシック" pitchFamily="-109" charset="-128"/>
                        <a:cs typeface="+mn-cs"/>
                      </a:endParaRPr>
                    </a:p>
                  </a:txBody>
                  <a:tcPr/>
                </a:tc>
              </a:tr>
            </a:tbl>
          </a:graphicData>
        </a:graphic>
      </p:graphicFrame>
    </p:spTree>
    <p:extLst>
      <p:ext uri="{BB962C8B-B14F-4D97-AF65-F5344CB8AC3E}">
        <p14:creationId xmlns="" xmlns:p14="http://schemas.microsoft.com/office/powerpoint/2010/main" val="31880966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48488" y="4602163"/>
            <a:ext cx="1584325" cy="1079500"/>
          </a:xfrm>
          <a:prstGeom prst="rect">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smtClean="0">
              <a:solidFill>
                <a:schemeClr val="tx1">
                  <a:lumMod val="65000"/>
                  <a:lumOff val="35000"/>
                </a:schemeClr>
              </a:solidFill>
            </a:endParaRPr>
          </a:p>
        </p:txBody>
      </p:sp>
      <p:sp>
        <p:nvSpPr>
          <p:cNvPr id="3" name="Organigramme : Stockage interne 2"/>
          <p:cNvSpPr/>
          <p:nvPr/>
        </p:nvSpPr>
        <p:spPr>
          <a:xfrm>
            <a:off x="3708400" y="1433513"/>
            <a:ext cx="1511300" cy="1152525"/>
          </a:xfrm>
          <a:prstGeom prst="flowChartInternalStorage">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1400" smtClean="0">
                <a:solidFill>
                  <a:schemeClr val="tx1">
                    <a:lumMod val="65000"/>
                    <a:lumOff val="35000"/>
                  </a:schemeClr>
                </a:solidFill>
              </a:rPr>
              <a:t>Intraday Cross Border trading system(SOB)</a:t>
            </a:r>
            <a:endParaRPr lang="en-US" sz="1400">
              <a:solidFill>
                <a:schemeClr val="tx1">
                  <a:lumMod val="65000"/>
                  <a:lumOff val="35000"/>
                </a:schemeClr>
              </a:solidFill>
            </a:endParaRPr>
          </a:p>
        </p:txBody>
      </p:sp>
      <p:sp>
        <p:nvSpPr>
          <p:cNvPr id="4" name="Rectangle 3"/>
          <p:cNvSpPr/>
          <p:nvPr/>
        </p:nvSpPr>
        <p:spPr>
          <a:xfrm>
            <a:off x="3749675" y="4024313"/>
            <a:ext cx="1439863" cy="503237"/>
          </a:xfrm>
          <a:prstGeom prst="rect">
            <a:avLst/>
          </a:prstGeom>
          <a:solidFill>
            <a:schemeClr val="accent1">
              <a:lumMod val="40000"/>
              <a:lumOff val="6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mtClean="0">
                <a:solidFill>
                  <a:schemeClr val="tx1">
                    <a:lumMod val="65000"/>
                    <a:lumOff val="35000"/>
                  </a:schemeClr>
                </a:solidFill>
              </a:rPr>
              <a:t>CMM</a:t>
            </a:r>
            <a:endParaRPr lang="en-US">
              <a:solidFill>
                <a:schemeClr val="tx1">
                  <a:lumMod val="65000"/>
                  <a:lumOff val="35000"/>
                </a:schemeClr>
              </a:solidFill>
            </a:endParaRPr>
          </a:p>
        </p:txBody>
      </p:sp>
      <p:sp>
        <p:nvSpPr>
          <p:cNvPr id="5" name="Ellipse 4"/>
          <p:cNvSpPr/>
          <p:nvPr/>
        </p:nvSpPr>
        <p:spPr>
          <a:xfrm>
            <a:off x="7667625" y="2944813"/>
            <a:ext cx="1331913" cy="649287"/>
          </a:xfrm>
          <a:prstGeom prst="ellipse">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1400" dirty="0" smtClean="0">
                <a:solidFill>
                  <a:schemeClr val="tx1"/>
                </a:solidFill>
              </a:rPr>
              <a:t>Spanish /Iberian Members</a:t>
            </a:r>
            <a:endParaRPr lang="en-US" sz="1400" dirty="0">
              <a:solidFill>
                <a:schemeClr val="tx1"/>
              </a:solidFill>
            </a:endParaRPr>
          </a:p>
        </p:txBody>
      </p:sp>
      <p:sp>
        <p:nvSpPr>
          <p:cNvPr id="6" name="Line 45"/>
          <p:cNvSpPr>
            <a:spLocks noChangeShapeType="1"/>
          </p:cNvSpPr>
          <p:nvPr/>
        </p:nvSpPr>
        <p:spPr bwMode="auto">
          <a:xfrm>
            <a:off x="5219700" y="2297113"/>
            <a:ext cx="1800225" cy="0"/>
          </a:xfrm>
          <a:prstGeom prst="line">
            <a:avLst/>
          </a:prstGeom>
          <a:noFill/>
          <a:ln w="25400">
            <a:solidFill>
              <a:srgbClr val="808080"/>
            </a:solidFill>
            <a:round/>
            <a:headEnd type="triangle" w="med" len="med"/>
            <a:tailEnd/>
          </a:ln>
        </p:spPr>
        <p:txBody>
          <a:bodyPr wrap="none" lIns="90000" tIns="46800" rIns="90000" bIns="46800"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endParaRPr lang="en-US">
              <a:solidFill>
                <a:schemeClr val="tx1">
                  <a:lumMod val="65000"/>
                  <a:lumOff val="35000"/>
                </a:schemeClr>
              </a:solidFill>
            </a:endParaRPr>
          </a:p>
        </p:txBody>
      </p:sp>
      <p:pic>
        <p:nvPicPr>
          <p:cNvPr id="12295" name="Picture 8"/>
          <p:cNvPicPr>
            <a:picLocks noChangeAspect="1" noChangeArrowheads="1"/>
          </p:cNvPicPr>
          <p:nvPr/>
        </p:nvPicPr>
        <p:blipFill>
          <a:blip r:embed="rId2" cstate="print"/>
          <a:srcRect t="7130" r="9525"/>
          <a:stretch>
            <a:fillRect/>
          </a:stretch>
        </p:blipFill>
        <p:spPr bwMode="auto">
          <a:xfrm>
            <a:off x="7019925" y="4673600"/>
            <a:ext cx="1368425" cy="938213"/>
          </a:xfrm>
          <a:prstGeom prst="rect">
            <a:avLst/>
          </a:prstGeom>
          <a:noFill/>
          <a:ln w="9525">
            <a:noFill/>
            <a:miter lim="800000"/>
            <a:headEnd/>
            <a:tailEnd/>
          </a:ln>
        </p:spPr>
      </p:pic>
      <p:pic>
        <p:nvPicPr>
          <p:cNvPr id="12296" name="Picture 26" descr="MCj04315950000[1]"/>
          <p:cNvPicPr>
            <a:picLocks noChangeAspect="1" noChangeArrowheads="1"/>
          </p:cNvPicPr>
          <p:nvPr/>
        </p:nvPicPr>
        <p:blipFill>
          <a:blip r:embed="rId3" cstate="print"/>
          <a:srcRect/>
          <a:stretch>
            <a:fillRect/>
          </a:stretch>
        </p:blipFill>
        <p:spPr bwMode="auto">
          <a:xfrm>
            <a:off x="1042988" y="1577975"/>
            <a:ext cx="719137" cy="719138"/>
          </a:xfrm>
          <a:prstGeom prst="rect">
            <a:avLst/>
          </a:prstGeom>
          <a:noFill/>
          <a:ln w="9525">
            <a:noFill/>
            <a:miter lim="800000"/>
            <a:headEnd/>
            <a:tailEnd/>
          </a:ln>
        </p:spPr>
      </p:pic>
      <p:pic>
        <p:nvPicPr>
          <p:cNvPr id="12297" name="Picture 26" descr="MCj04315950000[1]"/>
          <p:cNvPicPr>
            <a:picLocks noChangeAspect="1" noChangeArrowheads="1"/>
          </p:cNvPicPr>
          <p:nvPr/>
        </p:nvPicPr>
        <p:blipFill>
          <a:blip r:embed="rId3" cstate="print"/>
          <a:srcRect/>
          <a:stretch>
            <a:fillRect/>
          </a:stretch>
        </p:blipFill>
        <p:spPr bwMode="auto">
          <a:xfrm>
            <a:off x="7235825" y="1577975"/>
            <a:ext cx="719138" cy="719138"/>
          </a:xfrm>
          <a:prstGeom prst="rect">
            <a:avLst/>
          </a:prstGeom>
          <a:noFill/>
          <a:ln w="9525">
            <a:noFill/>
            <a:miter lim="800000"/>
            <a:headEnd/>
            <a:tailEnd/>
          </a:ln>
        </p:spPr>
      </p:pic>
      <p:sp>
        <p:nvSpPr>
          <p:cNvPr id="11" name="Line 45"/>
          <p:cNvSpPr>
            <a:spLocks noChangeShapeType="1"/>
          </p:cNvSpPr>
          <p:nvPr/>
        </p:nvSpPr>
        <p:spPr bwMode="auto">
          <a:xfrm flipH="1" flipV="1">
            <a:off x="1835150" y="2297113"/>
            <a:ext cx="1800225" cy="0"/>
          </a:xfrm>
          <a:prstGeom prst="line">
            <a:avLst/>
          </a:prstGeom>
          <a:noFill/>
          <a:ln w="25400">
            <a:solidFill>
              <a:srgbClr val="808080"/>
            </a:solidFill>
            <a:round/>
            <a:headEnd type="triangle" w="med" len="med"/>
            <a:tailEnd/>
          </a:ln>
        </p:spPr>
        <p:txBody>
          <a:bodyPr wrap="none" lIns="90000" tIns="46800" rIns="90000" bIns="46800"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endParaRPr lang="en-US">
              <a:solidFill>
                <a:schemeClr val="tx1">
                  <a:lumMod val="65000"/>
                  <a:lumOff val="35000"/>
                </a:schemeClr>
              </a:solidFill>
            </a:endParaRPr>
          </a:p>
        </p:txBody>
      </p:sp>
      <p:sp>
        <p:nvSpPr>
          <p:cNvPr id="12" name="Rectangle 11"/>
          <p:cNvSpPr/>
          <p:nvPr/>
        </p:nvSpPr>
        <p:spPr>
          <a:xfrm>
            <a:off x="395288" y="2297113"/>
            <a:ext cx="1439862" cy="504825"/>
          </a:xfrm>
          <a:prstGeom prst="rect">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mtClean="0">
                <a:solidFill>
                  <a:schemeClr val="tx1">
                    <a:lumMod val="65000"/>
                    <a:lumOff val="35000"/>
                  </a:schemeClr>
                </a:solidFill>
              </a:rPr>
              <a:t>EPEX members</a:t>
            </a:r>
            <a:endParaRPr lang="en-US">
              <a:solidFill>
                <a:schemeClr val="tx1">
                  <a:lumMod val="65000"/>
                  <a:lumOff val="35000"/>
                </a:schemeClr>
              </a:solidFill>
            </a:endParaRPr>
          </a:p>
        </p:txBody>
      </p:sp>
      <p:sp>
        <p:nvSpPr>
          <p:cNvPr id="13" name="Rectangle 12"/>
          <p:cNvSpPr/>
          <p:nvPr/>
        </p:nvSpPr>
        <p:spPr>
          <a:xfrm>
            <a:off x="7019925" y="2297113"/>
            <a:ext cx="1439863" cy="504825"/>
          </a:xfrm>
          <a:prstGeom prst="rect">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mtClean="0">
                <a:solidFill>
                  <a:schemeClr val="tx1">
                    <a:lumMod val="65000"/>
                    <a:lumOff val="35000"/>
                  </a:schemeClr>
                </a:solidFill>
              </a:rPr>
              <a:t>OMIE</a:t>
            </a:r>
            <a:endParaRPr lang="en-US">
              <a:solidFill>
                <a:schemeClr val="tx1">
                  <a:lumMod val="65000"/>
                  <a:lumOff val="35000"/>
                </a:schemeClr>
              </a:solidFill>
            </a:endParaRPr>
          </a:p>
        </p:txBody>
      </p:sp>
      <p:sp>
        <p:nvSpPr>
          <p:cNvPr id="14" name="Rectangle 13"/>
          <p:cNvSpPr/>
          <p:nvPr/>
        </p:nvSpPr>
        <p:spPr>
          <a:xfrm>
            <a:off x="3963986" y="5876925"/>
            <a:ext cx="1439863" cy="504825"/>
          </a:xfrm>
          <a:prstGeom prst="rect">
            <a:avLst/>
          </a:prstGeom>
          <a:solidFill>
            <a:srgbClr val="FFFF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mtClean="0">
                <a:solidFill>
                  <a:schemeClr val="tx1">
                    <a:lumMod val="65000"/>
                    <a:lumOff val="35000"/>
                  </a:schemeClr>
                </a:solidFill>
              </a:rPr>
              <a:t>OTC ?</a:t>
            </a:r>
            <a:endParaRPr lang="en-US">
              <a:solidFill>
                <a:schemeClr val="tx1">
                  <a:lumMod val="65000"/>
                  <a:lumOff val="35000"/>
                </a:schemeClr>
              </a:solidFill>
            </a:endParaRPr>
          </a:p>
        </p:txBody>
      </p:sp>
      <p:sp>
        <p:nvSpPr>
          <p:cNvPr id="15" name="Line 45"/>
          <p:cNvSpPr>
            <a:spLocks noChangeShapeType="1"/>
          </p:cNvSpPr>
          <p:nvPr/>
        </p:nvSpPr>
        <p:spPr bwMode="auto">
          <a:xfrm flipH="1">
            <a:off x="4679950" y="4529138"/>
            <a:ext cx="0" cy="1368425"/>
          </a:xfrm>
          <a:prstGeom prst="line">
            <a:avLst/>
          </a:prstGeom>
          <a:ln w="25400">
            <a:headEnd type="triangle"/>
            <a:tailEnd type="triangle"/>
          </a:ln>
        </p:spPr>
        <p:style>
          <a:lnRef idx="1">
            <a:schemeClr val="accent1"/>
          </a:lnRef>
          <a:fillRef idx="0">
            <a:schemeClr val="accent1"/>
          </a:fillRef>
          <a:effectRef idx="0">
            <a:schemeClr val="accent1"/>
          </a:effectRef>
          <a:fontRef idx="minor">
            <a:schemeClr val="tx1"/>
          </a:fontRef>
        </p:style>
        <p:txBody>
          <a:bodyPr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endParaRPr lang="en-US">
              <a:solidFill>
                <a:schemeClr val="tx1">
                  <a:lumMod val="65000"/>
                  <a:lumOff val="35000"/>
                </a:schemeClr>
              </a:solidFill>
            </a:endParaRPr>
          </a:p>
        </p:txBody>
      </p:sp>
      <p:sp>
        <p:nvSpPr>
          <p:cNvPr id="16" name="Rectangle 15"/>
          <p:cNvSpPr/>
          <p:nvPr/>
        </p:nvSpPr>
        <p:spPr>
          <a:xfrm>
            <a:off x="6948488" y="5681663"/>
            <a:ext cx="1584325" cy="504825"/>
          </a:xfrm>
          <a:prstGeom prst="rect">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z="1600" smtClean="0">
                <a:solidFill>
                  <a:schemeClr val="tx1">
                    <a:lumMod val="65000"/>
                    <a:lumOff val="35000"/>
                  </a:schemeClr>
                </a:solidFill>
              </a:rPr>
              <a:t>Spanish intraday auction</a:t>
            </a:r>
          </a:p>
        </p:txBody>
      </p:sp>
      <p:sp>
        <p:nvSpPr>
          <p:cNvPr id="17" name="Line 45"/>
          <p:cNvSpPr>
            <a:spLocks noChangeShapeType="1"/>
          </p:cNvSpPr>
          <p:nvPr/>
        </p:nvSpPr>
        <p:spPr bwMode="auto">
          <a:xfrm>
            <a:off x="8459788" y="2586038"/>
            <a:ext cx="288925" cy="0"/>
          </a:xfrm>
          <a:prstGeom prst="line">
            <a:avLst/>
          </a:prstGeom>
          <a:noFill/>
          <a:ln w="25400">
            <a:solidFill>
              <a:srgbClr val="808080"/>
            </a:solidFill>
            <a:round/>
            <a:headEnd type="triangle" w="med" len="med"/>
            <a:tailEnd/>
          </a:ln>
        </p:spPr>
        <p:txBody>
          <a:bodyPr wrap="none" lIns="90000" tIns="46800" rIns="90000" bIns="46800"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endParaRPr lang="en-US">
              <a:solidFill>
                <a:schemeClr val="tx1">
                  <a:lumMod val="65000"/>
                  <a:lumOff val="35000"/>
                </a:schemeClr>
              </a:solidFill>
            </a:endParaRPr>
          </a:p>
        </p:txBody>
      </p:sp>
      <p:sp>
        <p:nvSpPr>
          <p:cNvPr id="18" name="Line 45"/>
          <p:cNvSpPr>
            <a:spLocks noChangeShapeType="1"/>
          </p:cNvSpPr>
          <p:nvPr/>
        </p:nvSpPr>
        <p:spPr bwMode="auto">
          <a:xfrm>
            <a:off x="8748713" y="2586038"/>
            <a:ext cx="0" cy="431800"/>
          </a:xfrm>
          <a:prstGeom prst="line">
            <a:avLst/>
          </a:prstGeom>
          <a:noFill/>
          <a:ln w="25400">
            <a:solidFill>
              <a:srgbClr val="808080"/>
            </a:solidFill>
            <a:round/>
            <a:headEnd type="none" w="med" len="med"/>
            <a:tailEnd/>
          </a:ln>
        </p:spPr>
        <p:txBody>
          <a:bodyPr wrap="none" lIns="90000" tIns="46800" rIns="90000" bIns="46800"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endParaRPr lang="en-US">
              <a:solidFill>
                <a:schemeClr val="tx1">
                  <a:lumMod val="65000"/>
                  <a:lumOff val="35000"/>
                </a:schemeClr>
              </a:solidFill>
            </a:endParaRPr>
          </a:p>
        </p:txBody>
      </p:sp>
      <p:sp>
        <p:nvSpPr>
          <p:cNvPr id="19" name="Line 45"/>
          <p:cNvSpPr>
            <a:spLocks noChangeShapeType="1"/>
          </p:cNvSpPr>
          <p:nvPr/>
        </p:nvSpPr>
        <p:spPr bwMode="auto">
          <a:xfrm flipH="1" flipV="1">
            <a:off x="8244408" y="3594099"/>
            <a:ext cx="0" cy="1008063"/>
          </a:xfrm>
          <a:prstGeom prst="line">
            <a:avLst/>
          </a:prstGeom>
          <a:noFill/>
          <a:ln w="25400">
            <a:solidFill>
              <a:srgbClr val="808080"/>
            </a:solidFill>
            <a:prstDash val="sysDot"/>
            <a:round/>
            <a:headEnd type="triangle" w="med" len="med"/>
            <a:tailEnd/>
          </a:ln>
        </p:spPr>
        <p:txBody>
          <a:bodyPr wrap="none" lIns="90000" tIns="46800" rIns="90000" bIns="46800"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endParaRPr lang="en-US">
              <a:solidFill>
                <a:schemeClr val="tx1">
                  <a:lumMod val="65000"/>
                  <a:lumOff val="35000"/>
                </a:schemeClr>
              </a:solidFill>
            </a:endParaRPr>
          </a:p>
        </p:txBody>
      </p:sp>
      <p:sp>
        <p:nvSpPr>
          <p:cNvPr id="20" name="Rectangle 19"/>
          <p:cNvSpPr/>
          <p:nvPr/>
        </p:nvSpPr>
        <p:spPr>
          <a:xfrm>
            <a:off x="467544" y="3572173"/>
            <a:ext cx="1441450" cy="504825"/>
          </a:xfrm>
          <a:prstGeom prst="rect">
            <a:avLst/>
          </a:prstGeom>
          <a:solidFill>
            <a:schemeClr val="accent1">
              <a:lumMod val="40000"/>
              <a:lumOff val="6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mtClean="0">
                <a:solidFill>
                  <a:schemeClr val="tx1">
                    <a:lumMod val="65000"/>
                    <a:lumOff val="35000"/>
                  </a:schemeClr>
                </a:solidFill>
              </a:rPr>
              <a:t>TSO</a:t>
            </a:r>
            <a:endParaRPr lang="en-US">
              <a:solidFill>
                <a:schemeClr val="tx1">
                  <a:lumMod val="65000"/>
                  <a:lumOff val="35000"/>
                </a:schemeClr>
              </a:solidFill>
            </a:endParaRPr>
          </a:p>
        </p:txBody>
      </p:sp>
      <p:sp>
        <p:nvSpPr>
          <p:cNvPr id="21" name="Rectangle 20"/>
          <p:cNvSpPr/>
          <p:nvPr/>
        </p:nvSpPr>
        <p:spPr>
          <a:xfrm>
            <a:off x="467544" y="4148435"/>
            <a:ext cx="1441450" cy="504825"/>
          </a:xfrm>
          <a:prstGeom prst="rect">
            <a:avLst/>
          </a:prstGeom>
          <a:solidFill>
            <a:schemeClr val="accent1">
              <a:lumMod val="40000"/>
              <a:lumOff val="6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r>
              <a:rPr lang="en-US" smtClean="0">
                <a:solidFill>
                  <a:schemeClr val="tx1">
                    <a:lumMod val="65000"/>
                    <a:lumOff val="35000"/>
                  </a:schemeClr>
                </a:solidFill>
              </a:rPr>
              <a:t>TSO</a:t>
            </a:r>
            <a:endParaRPr lang="en-US">
              <a:solidFill>
                <a:schemeClr val="tx1">
                  <a:lumMod val="65000"/>
                  <a:lumOff val="35000"/>
                </a:schemeClr>
              </a:solidFill>
            </a:endParaRPr>
          </a:p>
        </p:txBody>
      </p:sp>
      <p:sp>
        <p:nvSpPr>
          <p:cNvPr id="22" name="Accolade fermante 21"/>
          <p:cNvSpPr/>
          <p:nvPr/>
        </p:nvSpPr>
        <p:spPr>
          <a:xfrm>
            <a:off x="1908994" y="3427710"/>
            <a:ext cx="358775" cy="1441450"/>
          </a:xfrm>
          <a:prstGeom prst="rightBrace">
            <a:avLst/>
          </a:prstGeom>
          <a:ln w="19050"/>
        </p:spPr>
        <p:style>
          <a:lnRef idx="1">
            <a:schemeClr val="accent1"/>
          </a:lnRef>
          <a:fillRef idx="0">
            <a:schemeClr val="accent1"/>
          </a:fillRef>
          <a:effectRef idx="0">
            <a:schemeClr val="accent1"/>
          </a:effectRef>
          <a:fontRef idx="minor">
            <a:schemeClr val="tx1"/>
          </a:fontRef>
        </p:style>
        <p:txBody>
          <a:bodyPr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endParaRPr lang="en-US">
              <a:solidFill>
                <a:schemeClr val="tx1">
                  <a:lumMod val="65000"/>
                  <a:lumOff val="35000"/>
                </a:schemeClr>
              </a:solidFill>
            </a:endParaRPr>
          </a:p>
        </p:txBody>
      </p:sp>
      <p:sp>
        <p:nvSpPr>
          <p:cNvPr id="23" name="Line 45"/>
          <p:cNvSpPr>
            <a:spLocks noChangeShapeType="1"/>
          </p:cNvSpPr>
          <p:nvPr/>
        </p:nvSpPr>
        <p:spPr bwMode="auto">
          <a:xfrm flipH="1" flipV="1">
            <a:off x="2339751" y="4140250"/>
            <a:ext cx="1409923" cy="0"/>
          </a:xfrm>
          <a:prstGeom prst="line">
            <a:avLst/>
          </a:prstGeom>
          <a:ln w="25400">
            <a:headEnd type="triangle"/>
            <a:tailEnd type="triangle"/>
          </a:ln>
        </p:spPr>
        <p:style>
          <a:lnRef idx="1">
            <a:schemeClr val="accent1"/>
          </a:lnRef>
          <a:fillRef idx="0">
            <a:schemeClr val="accent1"/>
          </a:fillRef>
          <a:effectRef idx="0">
            <a:schemeClr val="accent1"/>
          </a:effectRef>
          <a:fontRef idx="minor">
            <a:schemeClr val="tx1"/>
          </a:fontRef>
        </p:style>
        <p:txBody>
          <a:bodyPr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endParaRPr lang="en-US">
              <a:solidFill>
                <a:schemeClr val="tx1">
                  <a:lumMod val="65000"/>
                  <a:lumOff val="35000"/>
                </a:schemeClr>
              </a:solidFill>
            </a:endParaRPr>
          </a:p>
        </p:txBody>
      </p:sp>
      <p:sp>
        <p:nvSpPr>
          <p:cNvPr id="24" name="ZoneTexte 25"/>
          <p:cNvSpPr txBox="1"/>
          <p:nvPr/>
        </p:nvSpPr>
        <p:spPr>
          <a:xfrm>
            <a:off x="2339751" y="3824585"/>
            <a:ext cx="1368425" cy="584200"/>
          </a:xfrm>
          <a:prstGeom prst="rect">
            <a:avLst/>
          </a:prstGeom>
          <a:noFill/>
        </p:spPr>
        <p:txBody>
          <a:bodyPr>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r>
              <a:rPr lang="en-US" sz="1600" smtClean="0">
                <a:solidFill>
                  <a:schemeClr val="tx1">
                    <a:lumMod val="65000"/>
                    <a:lumOff val="35000"/>
                  </a:schemeClr>
                </a:solidFill>
              </a:rPr>
              <a:t>Capacity information</a:t>
            </a:r>
            <a:endParaRPr lang="en-US" sz="1600">
              <a:solidFill>
                <a:schemeClr val="tx1">
                  <a:lumMod val="65000"/>
                  <a:lumOff val="35000"/>
                </a:schemeClr>
              </a:solidFill>
            </a:endParaRPr>
          </a:p>
        </p:txBody>
      </p:sp>
      <p:sp>
        <p:nvSpPr>
          <p:cNvPr id="25" name="ZoneTexte 26"/>
          <p:cNvSpPr txBox="1"/>
          <p:nvPr/>
        </p:nvSpPr>
        <p:spPr>
          <a:xfrm rot="16200000">
            <a:off x="3990975" y="4849813"/>
            <a:ext cx="1368425" cy="584200"/>
          </a:xfrm>
          <a:prstGeom prst="rect">
            <a:avLst/>
          </a:prstGeom>
          <a:noFill/>
        </p:spPr>
        <p:txBody>
          <a:bodyPr>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r>
              <a:rPr lang="en-US" sz="1600" smtClean="0">
                <a:solidFill>
                  <a:schemeClr val="tx1">
                    <a:lumMod val="65000"/>
                    <a:lumOff val="35000"/>
                  </a:schemeClr>
                </a:solidFill>
              </a:rPr>
              <a:t>Capacity information</a:t>
            </a:r>
            <a:endParaRPr lang="en-US" sz="1600">
              <a:solidFill>
                <a:schemeClr val="tx1">
                  <a:lumMod val="65000"/>
                  <a:lumOff val="35000"/>
                </a:schemeClr>
              </a:solidFill>
            </a:endParaRPr>
          </a:p>
        </p:txBody>
      </p:sp>
      <p:sp>
        <p:nvSpPr>
          <p:cNvPr id="26" name="Line 45"/>
          <p:cNvSpPr>
            <a:spLocks noChangeShapeType="1"/>
          </p:cNvSpPr>
          <p:nvPr/>
        </p:nvSpPr>
        <p:spPr bwMode="auto">
          <a:xfrm>
            <a:off x="4679950" y="2586038"/>
            <a:ext cx="0" cy="1439862"/>
          </a:xfrm>
          <a:prstGeom prst="line">
            <a:avLst/>
          </a:prstGeom>
          <a:ln w="25400">
            <a:headEnd type="triangle"/>
            <a:tailEnd type="triangle"/>
          </a:ln>
        </p:spPr>
        <p:style>
          <a:lnRef idx="1">
            <a:schemeClr val="accent1"/>
          </a:lnRef>
          <a:fillRef idx="0">
            <a:schemeClr val="accent1"/>
          </a:fillRef>
          <a:effectRef idx="0">
            <a:schemeClr val="accent1"/>
          </a:effectRef>
          <a:fontRef idx="minor">
            <a:schemeClr val="tx1"/>
          </a:fontRef>
        </p:style>
        <p:txBody>
          <a:bodyPr anchor="ct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endParaRPr lang="en-US">
              <a:solidFill>
                <a:schemeClr val="tx1">
                  <a:lumMod val="65000"/>
                  <a:lumOff val="35000"/>
                </a:schemeClr>
              </a:solidFill>
            </a:endParaRPr>
          </a:p>
        </p:txBody>
      </p:sp>
      <p:sp>
        <p:nvSpPr>
          <p:cNvPr id="27" name="ZoneTexte 28"/>
          <p:cNvSpPr txBox="1"/>
          <p:nvPr/>
        </p:nvSpPr>
        <p:spPr>
          <a:xfrm rot="16200000">
            <a:off x="3999706" y="3048794"/>
            <a:ext cx="1368425" cy="585788"/>
          </a:xfrm>
          <a:prstGeom prst="rect">
            <a:avLst/>
          </a:prstGeom>
          <a:noFill/>
        </p:spPr>
        <p:txBody>
          <a:bodyPr>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r>
              <a:rPr lang="en-US" sz="1600" smtClean="0">
                <a:solidFill>
                  <a:schemeClr val="tx1">
                    <a:lumMod val="65000"/>
                    <a:lumOff val="35000"/>
                  </a:schemeClr>
                </a:solidFill>
              </a:rPr>
              <a:t>Capacity information</a:t>
            </a:r>
            <a:endParaRPr lang="en-US" sz="1600">
              <a:solidFill>
                <a:schemeClr val="tx1">
                  <a:lumMod val="65000"/>
                  <a:lumOff val="35000"/>
                </a:schemeClr>
              </a:solidFill>
            </a:endParaRPr>
          </a:p>
        </p:txBody>
      </p:sp>
      <p:sp>
        <p:nvSpPr>
          <p:cNvPr id="28" name="ZoneTexte 29"/>
          <p:cNvSpPr txBox="1"/>
          <p:nvPr/>
        </p:nvSpPr>
        <p:spPr>
          <a:xfrm>
            <a:off x="2339975" y="2009775"/>
            <a:ext cx="576263" cy="307975"/>
          </a:xfrm>
          <a:prstGeom prst="rect">
            <a:avLst/>
          </a:prstGeom>
          <a:noFill/>
        </p:spPr>
        <p:txBody>
          <a:bodyPr>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1400" smtClean="0">
                <a:solidFill>
                  <a:schemeClr val="tx1">
                    <a:lumMod val="65000"/>
                    <a:lumOff val="35000"/>
                  </a:schemeClr>
                </a:solidFill>
              </a:rPr>
              <a:t>Bids</a:t>
            </a:r>
            <a:endParaRPr lang="en-US" sz="1400">
              <a:solidFill>
                <a:schemeClr val="tx1">
                  <a:lumMod val="65000"/>
                  <a:lumOff val="35000"/>
                </a:schemeClr>
              </a:solidFill>
            </a:endParaRPr>
          </a:p>
        </p:txBody>
      </p:sp>
      <p:sp>
        <p:nvSpPr>
          <p:cNvPr id="29" name="ZoneTexte 30"/>
          <p:cNvSpPr txBox="1"/>
          <p:nvPr/>
        </p:nvSpPr>
        <p:spPr>
          <a:xfrm>
            <a:off x="5940425" y="2009775"/>
            <a:ext cx="576263" cy="307975"/>
          </a:xfrm>
          <a:prstGeom prst="rect">
            <a:avLst/>
          </a:prstGeom>
          <a:noFill/>
        </p:spPr>
        <p:txBody>
          <a:bodyPr>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1400" smtClean="0">
                <a:solidFill>
                  <a:schemeClr val="tx1">
                    <a:lumMod val="65000"/>
                    <a:lumOff val="35000"/>
                  </a:schemeClr>
                </a:solidFill>
              </a:rPr>
              <a:t>Bids</a:t>
            </a:r>
            <a:endParaRPr lang="en-US" sz="1400">
              <a:solidFill>
                <a:schemeClr val="tx1">
                  <a:lumMod val="65000"/>
                  <a:lumOff val="35000"/>
                </a:schemeClr>
              </a:solidFill>
            </a:endParaRPr>
          </a:p>
        </p:txBody>
      </p:sp>
      <p:sp>
        <p:nvSpPr>
          <p:cNvPr id="30" name="ZoneTexte 31"/>
          <p:cNvSpPr txBox="1"/>
          <p:nvPr/>
        </p:nvSpPr>
        <p:spPr>
          <a:xfrm>
            <a:off x="8423275" y="2297113"/>
            <a:ext cx="576263" cy="307975"/>
          </a:xfrm>
          <a:prstGeom prst="rect">
            <a:avLst/>
          </a:prstGeom>
          <a:noFill/>
        </p:spPr>
        <p:txBody>
          <a:bodyPr>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1400" smtClean="0">
                <a:solidFill>
                  <a:schemeClr val="tx1">
                    <a:lumMod val="65000"/>
                    <a:lumOff val="35000"/>
                  </a:schemeClr>
                </a:solidFill>
              </a:rPr>
              <a:t>Bids</a:t>
            </a:r>
            <a:endParaRPr lang="en-US" sz="1400">
              <a:solidFill>
                <a:schemeClr val="tx1">
                  <a:lumMod val="65000"/>
                  <a:lumOff val="35000"/>
                </a:schemeClr>
              </a:solidFill>
            </a:endParaRPr>
          </a:p>
        </p:txBody>
      </p:sp>
      <p:sp>
        <p:nvSpPr>
          <p:cNvPr id="32" name="ZoneTexte 33"/>
          <p:cNvSpPr txBox="1"/>
          <p:nvPr/>
        </p:nvSpPr>
        <p:spPr>
          <a:xfrm rot="16200000">
            <a:off x="7559813" y="3784898"/>
            <a:ext cx="1374500" cy="584200"/>
          </a:xfrm>
          <a:prstGeom prst="rect">
            <a:avLst/>
          </a:prstGeom>
          <a:noFill/>
        </p:spPr>
        <p:txBody>
          <a:bodyPr wrap="squar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r>
              <a:rPr lang="en-US" sz="1600" smtClean="0">
                <a:solidFill>
                  <a:schemeClr val="tx1">
                    <a:lumMod val="65000"/>
                    <a:lumOff val="35000"/>
                  </a:schemeClr>
                </a:solidFill>
              </a:rPr>
              <a:t>Order registration</a:t>
            </a:r>
            <a:endParaRPr lang="en-US" sz="1600">
              <a:solidFill>
                <a:schemeClr val="tx1">
                  <a:lumMod val="65000"/>
                  <a:lumOff val="35000"/>
                </a:schemeClr>
              </a:solidFill>
            </a:endParaRPr>
          </a:p>
        </p:txBody>
      </p:sp>
      <p:sp>
        <p:nvSpPr>
          <p:cNvPr id="16385" name="Rectangle 1"/>
          <p:cNvSpPr>
            <a:spLocks noChangeArrowheads="1"/>
          </p:cNvSpPr>
          <p:nvPr/>
        </p:nvSpPr>
        <p:spPr bwMode="auto">
          <a:xfrm>
            <a:off x="0" y="-128588"/>
            <a:ext cx="9143999" cy="893763"/>
          </a:xfrm>
          <a:prstGeom prst="rect">
            <a:avLst/>
          </a:prstGeom>
          <a:noFill/>
          <a:ln w="9525">
            <a:noFill/>
            <a:miter lim="800000"/>
            <a:headEnd/>
            <a:tailEnd/>
          </a:ln>
          <a:effectLst/>
        </p:spPr>
        <p:txBody>
          <a:bodyPr wrap="square" anchor="ctr">
            <a:spAutoFit/>
          </a:bodyPr>
          <a:lstStyle/>
          <a:p>
            <a:pPr algn="ctr">
              <a:defRPr/>
            </a:pPr>
            <a:r>
              <a:rPr lang="en-GB" sz="3200" dirty="0">
                <a:solidFill>
                  <a:schemeClr val="tx1">
                    <a:lumMod val="65000"/>
                    <a:lumOff val="35000"/>
                  </a:schemeClr>
                </a:solidFill>
                <a:latin typeface="+mj-lt"/>
                <a:ea typeface="+mj-ea"/>
                <a:cs typeface="+mj-cs"/>
              </a:rPr>
              <a:t>Continuous </a:t>
            </a:r>
            <a:r>
              <a:rPr lang="en-GB" sz="3200" dirty="0" smtClean="0">
                <a:solidFill>
                  <a:schemeClr val="tx1">
                    <a:lumMod val="65000"/>
                    <a:lumOff val="35000"/>
                  </a:schemeClr>
                </a:solidFill>
                <a:latin typeface="+mj-lt"/>
                <a:ea typeface="+mj-ea"/>
                <a:cs typeface="+mj-cs"/>
              </a:rPr>
              <a:t>Implicit XB </a:t>
            </a:r>
            <a:r>
              <a:rPr lang="en-GB" sz="3200" dirty="0">
                <a:solidFill>
                  <a:schemeClr val="tx1">
                    <a:lumMod val="65000"/>
                    <a:lumOff val="35000"/>
                  </a:schemeClr>
                </a:solidFill>
                <a:latin typeface="+mj-lt"/>
                <a:ea typeface="+mj-ea"/>
                <a:cs typeface="+mj-cs"/>
              </a:rPr>
              <a:t>platform </a:t>
            </a:r>
          </a:p>
          <a:p>
            <a:pPr algn="ctr">
              <a:defRPr/>
            </a:pPr>
            <a:r>
              <a:rPr lang="en-GB" sz="2000" dirty="0">
                <a:solidFill>
                  <a:schemeClr val="tx1">
                    <a:lumMod val="65000"/>
                    <a:lumOff val="35000"/>
                  </a:schemeClr>
                </a:solidFill>
                <a:latin typeface="+mj-lt"/>
                <a:ea typeface="+mj-ea"/>
                <a:cs typeface="+mj-cs"/>
              </a:rPr>
              <a:t>linked with </a:t>
            </a:r>
            <a:r>
              <a:rPr lang="en-GB" sz="2000" dirty="0" smtClean="0">
                <a:solidFill>
                  <a:schemeClr val="tx1">
                    <a:lumMod val="65000"/>
                    <a:lumOff val="35000"/>
                  </a:schemeClr>
                </a:solidFill>
                <a:latin typeface="+mj-lt"/>
                <a:ea typeface="+mj-ea"/>
                <a:cs typeface="+mj-cs"/>
              </a:rPr>
              <a:t>Iberian </a:t>
            </a:r>
            <a:r>
              <a:rPr lang="en-GB" sz="2000" dirty="0">
                <a:solidFill>
                  <a:schemeClr val="tx1">
                    <a:lumMod val="65000"/>
                    <a:lumOff val="35000"/>
                  </a:schemeClr>
                </a:solidFill>
                <a:latin typeface="+mj-lt"/>
                <a:ea typeface="+mj-ea"/>
                <a:cs typeface="+mj-cs"/>
              </a:rPr>
              <a:t>implicit auctions</a:t>
            </a:r>
          </a:p>
        </p:txBody>
      </p:sp>
      <p:sp>
        <p:nvSpPr>
          <p:cNvPr id="33" name="ZoneTexte 33"/>
          <p:cNvSpPr txBox="1"/>
          <p:nvPr/>
        </p:nvSpPr>
        <p:spPr>
          <a:xfrm rot="16200000">
            <a:off x="6588049" y="3521867"/>
            <a:ext cx="1575814" cy="584775"/>
          </a:xfrm>
          <a:prstGeom prst="rect">
            <a:avLst/>
          </a:prstGeom>
          <a:noFill/>
        </p:spPr>
        <p:txBody>
          <a:bodyPr wrap="squar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defRPr/>
            </a:pPr>
            <a:r>
              <a:rPr lang="en-US" sz="1600" dirty="0" smtClean="0">
                <a:solidFill>
                  <a:schemeClr val="tx1">
                    <a:lumMod val="65000"/>
                    <a:lumOff val="35000"/>
                  </a:schemeClr>
                </a:solidFill>
              </a:rPr>
              <a:t>Optional Order registration</a:t>
            </a:r>
            <a:endParaRPr lang="en-US" sz="1600" dirty="0">
              <a:solidFill>
                <a:schemeClr val="tx1">
                  <a:lumMod val="65000"/>
                  <a:lumOff val="35000"/>
                </a:schemeClr>
              </a:solidFill>
            </a:endParaRPr>
          </a:p>
        </p:txBody>
      </p:sp>
      <p:cxnSp>
        <p:nvCxnSpPr>
          <p:cNvPr id="8" name="7 Conector recto de flecha"/>
          <p:cNvCxnSpPr/>
          <p:nvPr/>
        </p:nvCxnSpPr>
        <p:spPr>
          <a:xfrm>
            <a:off x="7375525" y="2801938"/>
            <a:ext cx="0" cy="1800224"/>
          </a:xfrm>
          <a:prstGeom prst="straightConnector1">
            <a:avLst/>
          </a:prstGeom>
          <a:noFill/>
          <a:ln w="25400">
            <a:solidFill>
              <a:srgbClr val="808080"/>
            </a:solidFill>
            <a:prstDash val="sysDot"/>
            <a:round/>
            <a:headEnd type="triangle" w="med" len="med"/>
            <a:tailEnd/>
          </a:ln>
        </p:spPr>
      </p:cxnSp>
    </p:spTree>
    <p:extLst>
      <p:ext uri="{BB962C8B-B14F-4D97-AF65-F5344CB8AC3E}">
        <p14:creationId xmlns="" xmlns:p14="http://schemas.microsoft.com/office/powerpoint/2010/main" val="29129130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88640"/>
            <a:ext cx="9144000" cy="635000"/>
          </a:xfrm>
        </p:spPr>
        <p:txBody>
          <a:bodyPr rtlCol="0">
            <a:noAutofit/>
          </a:bodyPr>
          <a:lstStyle/>
          <a:p>
            <a:pPr fontAlgn="auto">
              <a:spcAft>
                <a:spcPts val="0"/>
              </a:spcAft>
              <a:defRPr/>
            </a:pPr>
            <a:r>
              <a:rPr lang="fr-FR" sz="3000" b="1" dirty="0" err="1"/>
              <a:t>Process</a:t>
            </a:r>
            <a:r>
              <a:rPr lang="fr-FR" sz="3000" b="1" dirty="0"/>
              <a:t>:</a:t>
            </a:r>
            <a:r>
              <a:rPr lang="fr-FR" sz="3000" dirty="0"/>
              <a:t> </a:t>
            </a:r>
            <a:r>
              <a:rPr lang="fr-FR" sz="3000" dirty="0" smtClean="0"/>
              <a:t>Transfer of </a:t>
            </a:r>
            <a:r>
              <a:rPr lang="fr-FR" sz="3000" dirty="0" err="1" smtClean="0"/>
              <a:t>Spanish</a:t>
            </a:r>
            <a:r>
              <a:rPr lang="fr-FR" sz="3000" dirty="0" smtClean="0"/>
              <a:t>/</a:t>
            </a:r>
            <a:r>
              <a:rPr lang="fr-FR" sz="3000" dirty="0" err="1" smtClean="0"/>
              <a:t>Iberian</a:t>
            </a:r>
            <a:r>
              <a:rPr lang="fr-FR" sz="3000" dirty="0" smtClean="0"/>
              <a:t> </a:t>
            </a:r>
            <a:r>
              <a:rPr lang="fr-FR" sz="3000" dirty="0" err="1"/>
              <a:t>bids</a:t>
            </a:r>
            <a:r>
              <a:rPr lang="fr-FR" sz="3000" dirty="0"/>
              <a:t> </a:t>
            </a:r>
            <a:r>
              <a:rPr lang="fr-FR" sz="3000" dirty="0" err="1" smtClean="0"/>
              <a:t>matched</a:t>
            </a:r>
            <a:r>
              <a:rPr lang="fr-FR" sz="3000" dirty="0" smtClean="0"/>
              <a:t> in the </a:t>
            </a:r>
            <a:r>
              <a:rPr lang="fr-FR" sz="3000" dirty="0" err="1" smtClean="0"/>
              <a:t>Continuous</a:t>
            </a:r>
            <a:r>
              <a:rPr lang="fr-FR" sz="3000" dirty="0" smtClean="0"/>
              <a:t> </a:t>
            </a:r>
            <a:r>
              <a:rPr lang="fr-FR" sz="3000" dirty="0" err="1" smtClean="0"/>
              <a:t>Market</a:t>
            </a:r>
            <a:r>
              <a:rPr lang="fr-FR" sz="3000" dirty="0" smtClean="0"/>
              <a:t> </a:t>
            </a:r>
            <a:r>
              <a:rPr lang="fr-FR" sz="3000" dirty="0" err="1" smtClean="0"/>
              <a:t>into</a:t>
            </a:r>
            <a:r>
              <a:rPr lang="fr-FR" sz="3000" dirty="0" smtClean="0"/>
              <a:t> </a:t>
            </a:r>
            <a:r>
              <a:rPr lang="fr-FR" sz="3000" dirty="0" err="1" smtClean="0"/>
              <a:t>bids</a:t>
            </a:r>
            <a:r>
              <a:rPr lang="fr-FR" sz="3000" dirty="0" smtClean="0"/>
              <a:t> in the IM </a:t>
            </a:r>
            <a:r>
              <a:rPr lang="fr-FR" sz="3000" dirty="0" err="1" smtClean="0"/>
              <a:t>auctions</a:t>
            </a:r>
            <a:endParaRPr lang="fr-FR" sz="3000" dirty="0"/>
          </a:p>
        </p:txBody>
      </p:sp>
      <p:sp>
        <p:nvSpPr>
          <p:cNvPr id="3" name="Espace réservé du contenu 2"/>
          <p:cNvSpPr>
            <a:spLocks noGrp="1"/>
          </p:cNvSpPr>
          <p:nvPr>
            <p:ph idx="1"/>
          </p:nvPr>
        </p:nvSpPr>
        <p:spPr>
          <a:xfrm>
            <a:off x="179512" y="1413123"/>
            <a:ext cx="8784975" cy="5472261"/>
          </a:xfrm>
        </p:spPr>
        <p:txBody>
          <a:bodyPr rtlCol="0">
            <a:noAutofit/>
          </a:bodyPr>
          <a:lstStyle/>
          <a:p>
            <a:pPr marL="179388" indent="-179388" algn="just" eaLnBrk="0" hangingPunct="0">
              <a:spcBef>
                <a:spcPct val="0"/>
              </a:spcBef>
              <a:buClr>
                <a:schemeClr val="accent1">
                  <a:lumMod val="75000"/>
                </a:schemeClr>
              </a:buClr>
              <a:defRPr/>
            </a:pPr>
            <a:r>
              <a:rPr lang="en-GB" sz="1800" dirty="0" smtClean="0">
                <a:ea typeface="ＭＳ Ｐゴシック" pitchFamily="-109" charset="-128"/>
              </a:rPr>
              <a:t>Net open position of bids matched in the cross-border Implicit intraday market for delivery to or from the Spanish/Iberian area are transferred into the Spanish/Iberian IM Implicit auctions as bids and offers according to the following criteria:</a:t>
            </a:r>
          </a:p>
          <a:p>
            <a:pPr marL="0" indent="0" algn="just" eaLnBrk="0" fontAlgn="auto" hangingPunct="0">
              <a:spcBef>
                <a:spcPct val="0"/>
              </a:spcBef>
              <a:spcAft>
                <a:spcPts val="0"/>
              </a:spcAft>
              <a:buClr>
                <a:schemeClr val="accent1">
                  <a:lumMod val="75000"/>
                </a:schemeClr>
              </a:buClr>
              <a:buNone/>
              <a:defRPr/>
            </a:pPr>
            <a:endParaRPr lang="fr-FR" sz="1800" dirty="0" smtClean="0">
              <a:ea typeface="ＭＳ Ｐゴシック" pitchFamily="-109" charset="-128"/>
            </a:endParaRPr>
          </a:p>
          <a:p>
            <a:pPr marL="627063" lvl="1" indent="-179388" algn="just" eaLnBrk="0" fontAlgn="auto" hangingPunct="0">
              <a:spcBef>
                <a:spcPct val="0"/>
              </a:spcBef>
              <a:spcAft>
                <a:spcPts val="0"/>
              </a:spcAft>
              <a:buClr>
                <a:schemeClr val="accent1">
                  <a:lumMod val="75000"/>
                </a:schemeClr>
              </a:buClr>
              <a:buFont typeface="Arial" pitchFamily="34" charset="0"/>
              <a:buChar char="•"/>
              <a:defRPr/>
            </a:pPr>
            <a:r>
              <a:rPr lang="en-GB" sz="1600" dirty="0" smtClean="0">
                <a:ea typeface="ＭＳ Ｐゴシック" pitchFamily="-109" charset="-128"/>
              </a:rPr>
              <a:t>Purchasing bids in the cross border market are transferred into the IM auction as selling offers (and vice versa)</a:t>
            </a:r>
            <a:endParaRPr lang="fr-FR" sz="1600" dirty="0" smtClean="0">
              <a:ea typeface="ＭＳ Ｐゴシック" pitchFamily="-109" charset="-128"/>
            </a:endParaRPr>
          </a:p>
          <a:p>
            <a:pPr marL="627063" lvl="1" indent="-179388" algn="just" eaLnBrk="0" fontAlgn="auto" hangingPunct="0">
              <a:spcBef>
                <a:spcPct val="0"/>
              </a:spcBef>
              <a:spcAft>
                <a:spcPts val="0"/>
              </a:spcAft>
              <a:buClr>
                <a:schemeClr val="accent1">
                  <a:lumMod val="75000"/>
                </a:schemeClr>
              </a:buClr>
              <a:buFont typeface="Arial" pitchFamily="34" charset="0"/>
              <a:buChar char="•"/>
              <a:defRPr/>
            </a:pPr>
            <a:r>
              <a:rPr lang="en-GB" sz="1600" dirty="0" smtClean="0">
                <a:ea typeface="ＭＳ Ｐゴシック" pitchFamily="-109" charset="-128"/>
              </a:rPr>
              <a:t>Bids and offers are located in the Spanish zone of the Spanish IM auction</a:t>
            </a:r>
            <a:endParaRPr lang="fr-FR" sz="1600" dirty="0" smtClean="0">
              <a:ea typeface="ＭＳ Ｐゴシック" pitchFamily="-109" charset="-128"/>
            </a:endParaRPr>
          </a:p>
          <a:p>
            <a:pPr marL="627063" lvl="1" indent="-179388" algn="just" eaLnBrk="0" fontAlgn="auto" hangingPunct="0">
              <a:spcBef>
                <a:spcPct val="0"/>
              </a:spcBef>
              <a:spcAft>
                <a:spcPts val="0"/>
              </a:spcAft>
              <a:buClr>
                <a:schemeClr val="accent1">
                  <a:lumMod val="75000"/>
                </a:schemeClr>
              </a:buClr>
              <a:buFont typeface="Arial" pitchFamily="34" charset="0"/>
              <a:buChar char="•"/>
              <a:defRPr/>
            </a:pPr>
            <a:r>
              <a:rPr lang="en-GB" sz="1600" dirty="0" smtClean="0">
                <a:ea typeface="ＭＳ Ｐゴシック" pitchFamily="-109" charset="-128"/>
              </a:rPr>
              <a:t>Bid price at which the matched order in the cross border market is transferred to the IM auction is </a:t>
            </a:r>
            <a:r>
              <a:rPr lang="en-GB" sz="1400" dirty="0" smtClean="0">
                <a:ea typeface="ＭＳ Ｐゴシック" pitchFamily="-109" charset="-128"/>
              </a:rPr>
              <a:t>freely </a:t>
            </a:r>
            <a:r>
              <a:rPr lang="en-GB" sz="1400" dirty="0">
                <a:ea typeface="ＭＳ Ｐゴシック" pitchFamily="-109" charset="-128"/>
              </a:rPr>
              <a:t>set by the market </a:t>
            </a:r>
            <a:r>
              <a:rPr lang="en-GB" sz="1400" dirty="0" smtClean="0">
                <a:ea typeface="ＭＳ Ｐゴシック" pitchFamily="-109" charset="-128"/>
              </a:rPr>
              <a:t>participant:</a:t>
            </a:r>
          </a:p>
          <a:p>
            <a:pPr marL="627063" lvl="1" indent="-179388" algn="just" eaLnBrk="0" fontAlgn="auto" hangingPunct="0">
              <a:spcBef>
                <a:spcPct val="0"/>
              </a:spcBef>
              <a:spcAft>
                <a:spcPts val="0"/>
              </a:spcAft>
              <a:buClr>
                <a:schemeClr val="accent1">
                  <a:lumMod val="75000"/>
                </a:schemeClr>
              </a:buClr>
              <a:buFont typeface="Arial" pitchFamily="34" charset="0"/>
              <a:buChar char="•"/>
              <a:defRPr/>
            </a:pPr>
            <a:endParaRPr lang="fr-FR" sz="1400" dirty="0">
              <a:ea typeface="ＭＳ Ｐゴシック" pitchFamily="-109" charset="-128"/>
            </a:endParaRPr>
          </a:p>
          <a:p>
            <a:pPr marL="1533525" lvl="3" indent="-179388" algn="just" eaLnBrk="0" hangingPunct="0">
              <a:spcBef>
                <a:spcPct val="0"/>
              </a:spcBef>
              <a:buClr>
                <a:schemeClr val="accent1">
                  <a:lumMod val="75000"/>
                </a:schemeClr>
              </a:buClr>
              <a:buFont typeface="Arial" pitchFamily="34" charset="0"/>
              <a:buChar char="•"/>
              <a:defRPr/>
            </a:pPr>
            <a:r>
              <a:rPr lang="en-GB" sz="1400" i="1" dirty="0">
                <a:ea typeface="ＭＳ Ｐゴシック" pitchFamily="-109" charset="-128"/>
              </a:rPr>
              <a:t>set as market price (zero for selling offers and </a:t>
            </a:r>
            <a:r>
              <a:rPr lang="en-GB" sz="1400" i="1" dirty="0" smtClean="0">
                <a:ea typeface="ＭＳ Ｐゴシック" pitchFamily="-109" charset="-128"/>
              </a:rPr>
              <a:t>maximum </a:t>
            </a:r>
            <a:r>
              <a:rPr lang="en-GB" sz="1400" i="1" dirty="0">
                <a:ea typeface="ＭＳ Ｐゴシック" pitchFamily="-109" charset="-128"/>
              </a:rPr>
              <a:t>price for purchasing bids</a:t>
            </a:r>
            <a:r>
              <a:rPr lang="en-GB" sz="1400" i="1" dirty="0" smtClean="0">
                <a:ea typeface="ＭＳ Ｐゴシック" pitchFamily="-109" charset="-128"/>
              </a:rPr>
              <a:t>)</a:t>
            </a:r>
            <a:endParaRPr lang="fr-FR" sz="1400" i="1" dirty="0">
              <a:ea typeface="ＭＳ Ｐゴシック" pitchFamily="-109" charset="-128"/>
            </a:endParaRPr>
          </a:p>
          <a:p>
            <a:pPr marL="1533525" lvl="3" indent="-179388" algn="just" eaLnBrk="0" hangingPunct="0">
              <a:spcBef>
                <a:spcPct val="0"/>
              </a:spcBef>
              <a:buClr>
                <a:schemeClr val="accent1">
                  <a:lumMod val="75000"/>
                </a:schemeClr>
              </a:buClr>
              <a:buFont typeface="Arial" pitchFamily="34" charset="0"/>
              <a:buChar char="•"/>
              <a:defRPr/>
            </a:pPr>
            <a:r>
              <a:rPr lang="en-GB" sz="1400" i="1" dirty="0">
                <a:ea typeface="ＭＳ Ｐゴシック" pitchFamily="-109" charset="-128"/>
              </a:rPr>
              <a:t>set equal to the price of the matched order in the cross-border </a:t>
            </a:r>
            <a:r>
              <a:rPr lang="en-GB" sz="1400" i="1" dirty="0" smtClean="0">
                <a:ea typeface="ＭＳ Ｐゴシック" pitchFamily="-109" charset="-128"/>
              </a:rPr>
              <a:t>market</a:t>
            </a:r>
          </a:p>
          <a:p>
            <a:pPr marL="1533525" lvl="3" indent="-179388" algn="just" eaLnBrk="0" hangingPunct="0">
              <a:spcBef>
                <a:spcPct val="0"/>
              </a:spcBef>
              <a:buClr>
                <a:schemeClr val="accent1">
                  <a:lumMod val="75000"/>
                </a:schemeClr>
              </a:buClr>
              <a:buFont typeface="Arial" pitchFamily="34" charset="0"/>
              <a:buChar char="•"/>
              <a:defRPr/>
            </a:pPr>
            <a:r>
              <a:rPr lang="en-GB" sz="1400" i="1" dirty="0" smtClean="0">
                <a:ea typeface="ＭＳ Ｐゴシック" pitchFamily="-109" charset="-128"/>
              </a:rPr>
              <a:t>Any value decided by the participant</a:t>
            </a:r>
          </a:p>
          <a:p>
            <a:pPr marL="1533525" lvl="3" indent="-179388" algn="just" eaLnBrk="0" hangingPunct="0">
              <a:spcBef>
                <a:spcPct val="0"/>
              </a:spcBef>
              <a:buClr>
                <a:schemeClr val="accent1">
                  <a:lumMod val="75000"/>
                </a:schemeClr>
              </a:buClr>
              <a:buFont typeface="Arial" pitchFamily="34" charset="0"/>
              <a:buChar char="•"/>
              <a:defRPr/>
            </a:pPr>
            <a:r>
              <a:rPr lang="en-GB" sz="1400" i="1" dirty="0" smtClean="0">
                <a:ea typeface="ＭＳ Ｐゴシック" pitchFamily="-109" charset="-128"/>
              </a:rPr>
              <a:t>Optionally, OMIE could do it in the name of the participant according to their instructions</a:t>
            </a:r>
          </a:p>
          <a:p>
            <a:pPr marL="876300" lvl="2" indent="182563" algn="just" eaLnBrk="0" fontAlgn="auto" hangingPunct="0">
              <a:spcBef>
                <a:spcPct val="0"/>
              </a:spcBef>
              <a:spcAft>
                <a:spcPts val="0"/>
              </a:spcAft>
              <a:buClr>
                <a:schemeClr val="accent1">
                  <a:lumMod val="75000"/>
                </a:schemeClr>
              </a:buClr>
              <a:buFont typeface="Arial" pitchFamily="34" charset="0"/>
              <a:buNone/>
              <a:defRPr/>
            </a:pPr>
            <a:endParaRPr lang="fr-FR" sz="1600" dirty="0">
              <a:ea typeface="ＭＳ Ｐゴシック" pitchFamily="-109" charset="-128"/>
            </a:endParaRPr>
          </a:p>
          <a:p>
            <a:pPr marL="179388" indent="-179388" algn="just" eaLnBrk="0" fontAlgn="auto" hangingPunct="0">
              <a:spcBef>
                <a:spcPct val="0"/>
              </a:spcBef>
              <a:spcAft>
                <a:spcPts val="0"/>
              </a:spcAft>
              <a:buClr>
                <a:schemeClr val="accent1">
                  <a:lumMod val="75000"/>
                </a:schemeClr>
              </a:buClr>
              <a:buFont typeface="Arial" pitchFamily="34" charset="0"/>
              <a:buChar char="•"/>
              <a:defRPr/>
            </a:pPr>
            <a:r>
              <a:rPr lang="en-GB" sz="1600" dirty="0" smtClean="0">
                <a:ea typeface="ＭＳ Ｐゴシック" pitchFamily="-109" charset="-128"/>
              </a:rPr>
              <a:t>In case the bids/offers transferred to the Spanish IM auction are not matched (lack of liquidity or not competitive price on the bids) the Spanish market participant is unbalanced in the Spanish area</a:t>
            </a:r>
          </a:p>
          <a:p>
            <a:pPr marL="0" indent="182563" algn="just" eaLnBrk="0" fontAlgn="auto" hangingPunct="0">
              <a:spcBef>
                <a:spcPct val="0"/>
              </a:spcBef>
              <a:spcAft>
                <a:spcPts val="0"/>
              </a:spcAft>
              <a:buClr>
                <a:schemeClr val="accent1">
                  <a:lumMod val="75000"/>
                </a:schemeClr>
              </a:buClr>
              <a:buFont typeface="Arial" pitchFamily="34" charset="0"/>
              <a:buNone/>
              <a:defRPr/>
            </a:pPr>
            <a:endParaRPr lang="en-GB" sz="1600" dirty="0" smtClean="0">
              <a:ea typeface="ＭＳ Ｐゴシック" pitchFamily="-109" charset="-128"/>
            </a:endParaRPr>
          </a:p>
          <a:p>
            <a:pPr marL="179388" indent="-179388" algn="just" eaLnBrk="0" fontAlgn="auto" hangingPunct="0">
              <a:spcBef>
                <a:spcPct val="0"/>
              </a:spcBef>
              <a:spcAft>
                <a:spcPts val="0"/>
              </a:spcAft>
              <a:buClr>
                <a:schemeClr val="accent1">
                  <a:lumMod val="75000"/>
                </a:schemeClr>
              </a:buClr>
              <a:buFont typeface="Arial" pitchFamily="34" charset="0"/>
              <a:buChar char="•"/>
              <a:defRPr/>
            </a:pPr>
            <a:r>
              <a:rPr lang="en-GB" sz="1600" b="1" dirty="0" smtClean="0">
                <a:ea typeface="ＭＳ Ｐゴシック" pitchFamily="-109" charset="-128"/>
              </a:rPr>
              <a:t>Firmness </a:t>
            </a:r>
            <a:r>
              <a:rPr lang="en-GB" sz="1600" dirty="0" smtClean="0">
                <a:ea typeface="ＭＳ Ｐゴシック" pitchFamily="-109" charset="-128"/>
              </a:rPr>
              <a:t>of the cross border nomination is independent from the local nomination/matching process and in any case ensured</a:t>
            </a:r>
            <a:endParaRPr lang="fr-FR" sz="1600" dirty="0" smtClean="0">
              <a:ea typeface="ＭＳ Ｐゴシック" pitchFamily="-109" charset="-128"/>
            </a:endParaRPr>
          </a:p>
          <a:p>
            <a:pPr marL="0" indent="182563" algn="just" eaLnBrk="0" fontAlgn="auto" hangingPunct="0">
              <a:lnSpc>
                <a:spcPct val="120000"/>
              </a:lnSpc>
              <a:spcBef>
                <a:spcPct val="0"/>
              </a:spcBef>
              <a:spcAft>
                <a:spcPts val="0"/>
              </a:spcAft>
              <a:buClr>
                <a:schemeClr val="accent1">
                  <a:lumMod val="75000"/>
                </a:schemeClr>
              </a:buClr>
              <a:buFont typeface="Arial" pitchFamily="34" charset="0"/>
              <a:buChar char="•"/>
              <a:defRPr/>
            </a:pPr>
            <a:endParaRPr lang="en-GB" sz="1600" dirty="0" smtClean="0">
              <a:solidFill>
                <a:schemeClr val="tx1">
                  <a:lumMod val="65000"/>
                  <a:lumOff val="35000"/>
                </a:schemeClr>
              </a:solidFill>
              <a:ea typeface="ＭＳ Ｐゴシック" pitchFamily="-109" charset="-128"/>
            </a:endParaRPr>
          </a:p>
          <a:p>
            <a:pPr algn="just" fontAlgn="auto">
              <a:spcAft>
                <a:spcPts val="0"/>
              </a:spcAft>
              <a:buClr>
                <a:schemeClr val="accent1">
                  <a:lumMod val="75000"/>
                </a:schemeClr>
              </a:buClr>
              <a:buFont typeface="Arial" pitchFamily="34" charset="0"/>
              <a:buChar char="•"/>
              <a:defRPr/>
            </a:pPr>
            <a:endParaRPr lang="fr-FR" sz="1600" dirty="0">
              <a:solidFill>
                <a:schemeClr val="tx1">
                  <a:lumMod val="65000"/>
                  <a:lumOff val="35000"/>
                </a:schemeClr>
              </a:solidFill>
            </a:endParaRPr>
          </a:p>
        </p:txBody>
      </p:sp>
    </p:spTree>
    <p:extLst>
      <p:ext uri="{BB962C8B-B14F-4D97-AF65-F5344CB8AC3E}">
        <p14:creationId xmlns="" xmlns:p14="http://schemas.microsoft.com/office/powerpoint/2010/main" val="146000756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DocumentWithSurveyEventReceiver</Name>
    <Synchronization>Asynchronous</Synchronization>
    <Type>10002</Type>
    <SequenceNumber>11001</SequenceNumber>
    <Assembly>Acer.DocSurvey.DataModel, Version=1.0.0.0, Culture=neutral, PublicKeyToken=4521b098f10fe6ff</Assembly>
    <Class>Acer.DocSurvey.DataModel.EventReceivers.DocumentWithSurveyEventReceiver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985daa2e-53d8-4475-82b8-9c7d25324e34">ACER-2015-01645</_dlc_DocId>
    <_dlc_DocIdUrl xmlns="985daa2e-53d8-4475-82b8-9c7d25324e34">
      <Url>http://s-do-prod-ap/en/Electricity/Regional_initiatives/Meetings/SWE%20IG%20Meeting/_layouts/DocIdRedir.aspx?ID=ACER-2015-01645</Url>
      <Description>ACER-2015-01645</Description>
    </_dlc_DocIdUrl>
    <ACER_Abstract xmlns="985daa2e-53d8-4475-82b8-9c7d25324e34" xsi:nil="true"/>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C4182DBF3D393D41A7C77A9F20DB98FF" ma:contentTypeVersion="20" ma:contentTypeDescription="Create a new document." ma:contentTypeScope="" ma:versionID="c60705fc03b3e37c691a89aba64b872d">
  <xsd:schema xmlns:xsd="http://www.w3.org/2001/XMLSchema" xmlns:xs="http://www.w3.org/2001/XMLSchema" xmlns:p="http://schemas.microsoft.com/office/2006/metadata/properties" xmlns:ns2="985daa2e-53d8-4475-82b8-9c7d25324e34" targetNamespace="http://schemas.microsoft.com/office/2006/metadata/properties" ma:root="true" ma:fieldsID="35efc3e5b9c61b0dc7b50a186a6c1079" ns2:_="">
    <xsd:import namespace="985daa2e-53d8-4475-82b8-9c7d25324e34"/>
    <xsd:element name="properties">
      <xsd:complexType>
        <xsd:sequence>
          <xsd:element name="documentManagement">
            <xsd:complexType>
              <xsd:all>
                <xsd:element ref="ns2:_dlc_DocId" minOccurs="0"/>
                <xsd:element ref="ns2:_dlc_DocIdUrl" minOccurs="0"/>
                <xsd:element ref="ns2:_dlc_DocIdPersistId" minOccurs="0"/>
                <xsd:element ref="ns2:ACER_Abstrac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5daa2e-53d8-4475-82b8-9c7d25324e3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ACER_Abstract" ma:index="11" nillable="true" ma:displayName="Abstract" ma:description="" ma:internalName="ACER_Abstract">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C83BFDF-E04A-4ADA-943C-DBDBCE42223B}"/>
</file>

<file path=customXml/itemProps2.xml><?xml version="1.0" encoding="utf-8"?>
<ds:datastoreItem xmlns:ds="http://schemas.openxmlformats.org/officeDocument/2006/customXml" ds:itemID="{1318C9C5-4F99-413C-B17F-2E76AF1C28C5}"/>
</file>

<file path=customXml/itemProps3.xml><?xml version="1.0" encoding="utf-8"?>
<ds:datastoreItem xmlns:ds="http://schemas.openxmlformats.org/officeDocument/2006/customXml" ds:itemID="{0918DF08-4F8C-4014-A344-3465169DD8EA}"/>
</file>

<file path=customXml/itemProps4.xml><?xml version="1.0" encoding="utf-8"?>
<ds:datastoreItem xmlns:ds="http://schemas.openxmlformats.org/officeDocument/2006/customXml" ds:itemID="{BF541AD2-223D-4BC9-BBEB-8C1EAC1BDE4F}"/>
</file>

<file path=docProps/app.xml><?xml version="1.0" encoding="utf-8"?>
<Properties xmlns="http://schemas.openxmlformats.org/officeDocument/2006/extended-properties" xmlns:vt="http://schemas.openxmlformats.org/officeDocument/2006/docPropsVTypes">
  <TotalTime>740</TotalTime>
  <Words>1412</Words>
  <Application>Microsoft Office PowerPoint</Application>
  <PresentationFormat>Affichage à l'écran (4:3)</PresentationFormat>
  <Paragraphs>182</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Tema de Office</vt:lpstr>
      <vt:lpstr>Iberia/Spain-France-Germany Cross-border Intraday: Technical feasibility study  EPEX-OMIE </vt:lpstr>
      <vt:lpstr>Agenda</vt:lpstr>
      <vt:lpstr>Diapositive 3</vt:lpstr>
      <vt:lpstr>Agenda</vt:lpstr>
      <vt:lpstr>Diapositive 5</vt:lpstr>
      <vt:lpstr>Agenda</vt:lpstr>
      <vt:lpstr>Diapositive 7</vt:lpstr>
      <vt:lpstr>Diapositive 8</vt:lpstr>
      <vt:lpstr>Process: Transfer of Spanish/Iberian bids matched in the Continuous Market into bids in the IM auctions</vt:lpstr>
      <vt:lpstr>Different Price limits in the different Markets</vt:lpstr>
      <vt:lpstr>Timeframe French/European Implicit continuous trading and Iberia/Spanish ID Implicit auctions</vt:lpstr>
      <vt:lpstr>Timeframe issues</vt:lpstr>
      <vt:lpstr>Agenda</vt:lpstr>
      <vt:lpstr>IT requirements</vt:lpstr>
      <vt:lpstr>Agenda</vt:lpstr>
      <vt:lpstr>Hypothesis: OMIE is connected to the SOB through an API</vt:lpstr>
      <vt:lpstr>Diapositive 17</vt:lpstr>
    </vt:vector>
  </TitlesOfParts>
  <Company>OMEL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Spain-France Cross-border Intraday: Technical feasibility study</dc:title>
  <dc:creator>Yolanda Cuellar</dc:creator>
  <cp:lastModifiedBy> </cp:lastModifiedBy>
  <cp:revision>43</cp:revision>
  <dcterms:created xsi:type="dcterms:W3CDTF">2012-07-10T15:03:55Z</dcterms:created>
  <dcterms:modified xsi:type="dcterms:W3CDTF">2012-07-30T12:21:04Z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0x010100C4182DBF3D393D41A7C77A9F20DB98FF</vt:lpwstr>
  </property>
  <property fmtid="{D5CDD505-2E9C-101B-9397-08002B2CF9AE}" pid="3" name="_dlc_DocIdItemGuid">
    <vt:lpwstr>4f722646-1393-48e9-828b-87390c1a52d9</vt:lpwstr>
  </property>
</Properties>
</file>