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45" r:id="rId2"/>
    <p:sldId id="546" r:id="rId3"/>
    <p:sldId id="539" r:id="rId4"/>
    <p:sldId id="530" r:id="rId5"/>
    <p:sldId id="537" r:id="rId6"/>
    <p:sldId id="531" r:id="rId7"/>
    <p:sldId id="538" r:id="rId8"/>
    <p:sldId id="540" r:id="rId9"/>
    <p:sldId id="534" r:id="rId10"/>
    <p:sldId id="541" r:id="rId11"/>
    <p:sldId id="544" r:id="rId12"/>
    <p:sldId id="535" r:id="rId13"/>
  </p:sldIdLst>
  <p:sldSz cx="9906000" cy="6858000" type="A4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co Turchiano" initials="MT" lastIdx="0" clrIdx="0"/>
  <p:cmAuthor id="1" name="Bruno Caetano" initials="BC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A5BFE4"/>
    <a:srgbClr val="FF9900"/>
    <a:srgbClr val="DDDDDD"/>
    <a:srgbClr val="DA1233"/>
    <a:srgbClr val="EE3250"/>
    <a:srgbClr val="96969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60"/>
  </p:normalViewPr>
  <p:slideViewPr>
    <p:cSldViewPr>
      <p:cViewPr varScale="1">
        <p:scale>
          <a:sx n="74" d="100"/>
          <a:sy n="74" d="100"/>
        </p:scale>
        <p:origin x="-117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0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5DC668E-FC91-4F82-B7B3-1A53FAE0A049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689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6337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FDC44AD-C4E5-4DD1-A5EE-92E2D5650C8D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969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7775" y="2597150"/>
            <a:ext cx="5695950" cy="1143000"/>
          </a:xfrm>
        </p:spPr>
        <p:txBody>
          <a:bodyPr/>
          <a:lstStyle>
            <a:lvl1pPr>
              <a:defRPr sz="450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157663" y="6248400"/>
            <a:ext cx="5748337" cy="609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72000" tIns="72000" rIns="144000" bIns="7200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8E210730-F02A-4266-A8A2-291AD40AE2B3}" type="datetime1">
              <a:rPr lang="fr-FR"/>
              <a:pPr>
                <a:defRPr/>
              </a:pPr>
              <a:t>03/10/2014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B7398-8565-42FA-A412-ABDFB9D51EFD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21550" y="762000"/>
            <a:ext cx="1995488" cy="55118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30325" y="762000"/>
            <a:ext cx="5838825" cy="55118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3D1C8-07FA-4D2D-A201-43F708691209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33925-C661-4D87-A408-16D014D66AEA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837D0-95D9-4D64-80A3-6AE2B1FD9050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0325" y="2159000"/>
            <a:ext cx="39163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99088" y="2159000"/>
            <a:ext cx="3917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8F5B1-8F15-4FBB-B04E-5D8998B983D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5F5B5-F7A7-4BE3-995C-297B3F979FE0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F4F7E-1958-432F-BE79-933AA1C1E026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A8DEB-3152-4026-AC99-B159F218115C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2BFF-9A6C-4728-9AC9-8029AE183A7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61AEF-FB22-4300-B512-F9EFC2984C6B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762000"/>
            <a:ext cx="73469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0325" y="2159000"/>
            <a:ext cx="79867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3" rIns="95785" bIns="47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Titre du paragraphe 1er niveau</a:t>
            </a:r>
          </a:p>
          <a:p>
            <a:pPr lvl="1"/>
            <a:r>
              <a:rPr lang="fr-FR" smtClean="0"/>
              <a:t>2ème niveau</a:t>
            </a:r>
          </a:p>
          <a:p>
            <a:pPr lvl="2"/>
            <a:r>
              <a:rPr lang="fr-FR" smtClean="0"/>
              <a:t>3ème niveau</a:t>
            </a:r>
          </a:p>
          <a:p>
            <a:pPr lvl="3"/>
            <a:endParaRPr lang="fr-FR" smtClean="0"/>
          </a:p>
          <a:p>
            <a:pPr lvl="4"/>
            <a:endParaRPr lang="fr-F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8925" y="157163"/>
            <a:ext cx="6445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A5BFE4"/>
                </a:solidFill>
                <a:latin typeface="Arial" charset="0"/>
              </a:defRPr>
            </a:lvl1pPr>
          </a:lstStyle>
          <a:p>
            <a:pPr>
              <a:defRPr/>
            </a:pPr>
            <a:fld id="{D92A36CC-D9AC-4C34-B0AF-1CCFBD2A7C9A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0" r:id="rId1"/>
    <p:sldLayoutId id="2147485030" r:id="rId2"/>
    <p:sldLayoutId id="2147485031" r:id="rId3"/>
    <p:sldLayoutId id="2147485032" r:id="rId4"/>
    <p:sldLayoutId id="2147485033" r:id="rId5"/>
    <p:sldLayoutId id="2147485034" r:id="rId6"/>
    <p:sldLayoutId id="2147485035" r:id="rId7"/>
    <p:sldLayoutId id="2147485036" r:id="rId8"/>
    <p:sldLayoutId id="2147485037" r:id="rId9"/>
    <p:sldLayoutId id="2147485038" r:id="rId10"/>
    <p:sldLayoutId id="2147485039" r:id="rId11"/>
  </p:sldLayoutIdLst>
  <p:hf hdr="0" ftr="0" dt="0"/>
  <p:txStyles>
    <p:titleStyle>
      <a:lvl1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2pPr>
      <a:lvl3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3pPr>
      <a:lvl4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4pPr>
      <a:lvl5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5pPr>
      <a:lvl6pPr marL="4572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6pPr>
      <a:lvl7pPr marL="9144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7pPr>
      <a:lvl8pPr marL="13716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8pPr>
      <a:lvl9pPr marL="18288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7BD"/>
          </a:solidFill>
          <a:latin typeface="Arial" pitchFamily="34" charset="0"/>
        </a:defRPr>
      </a:lvl9pPr>
    </p:titleStyle>
    <p:bodyStyle>
      <a:lvl1pPr marL="381000" indent="-381000" algn="l" defTabSz="957263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0000"/>
        <a:buFont typeface="Wingdings" pitchFamily="2" charset="2"/>
        <a:buChar char="è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958850" indent="-387350" algn="l" defTabSz="957263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9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520825" indent="-371475" algn="l" defTabSz="957263" rtl="0" eaLnBrk="0" fontAlgn="base" hangingPunct="0">
        <a:lnSpc>
          <a:spcPct val="90000"/>
        </a:lnSpc>
        <a:spcBef>
          <a:spcPct val="0"/>
        </a:spcBef>
        <a:spcAft>
          <a:spcPct val="30000"/>
        </a:spcAft>
        <a:buClr>
          <a:schemeClr val="tx1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2087563" indent="-371475" algn="l" defTabSz="957263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563813" indent="-285750" algn="l" defTabSz="957263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5pPr>
      <a:lvl6pPr marL="3021013" indent="-285750" algn="l" defTabSz="957263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6pPr>
      <a:lvl7pPr marL="3478213" indent="-285750" algn="l" defTabSz="957263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7pPr>
      <a:lvl8pPr marL="3935413" indent="-285750" algn="l" defTabSz="957263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8pPr>
      <a:lvl9pPr marL="4392613" indent="-285750" algn="l" defTabSz="957263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228600" y="5927427"/>
            <a:ext cx="162877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57263" eaLnBrk="0" hangingPunct="0">
              <a:lnSpc>
                <a:spcPct val="90000"/>
              </a:lnSpc>
            </a:pPr>
            <a:r>
              <a:rPr lang="fr-FR" sz="1400" b="1" dirty="0"/>
              <a:t>Amine Abada</a:t>
            </a:r>
          </a:p>
          <a:p>
            <a:pPr defTabSz="957263" eaLnBrk="0" hangingPunct="0">
              <a:lnSpc>
                <a:spcPct val="90000"/>
              </a:lnSpc>
            </a:pPr>
            <a:r>
              <a:rPr lang="fr-FR" sz="1400" b="1" dirty="0" smtClean="0"/>
              <a:t>06/10/2014</a:t>
            </a:r>
            <a:endParaRPr lang="fr-FR" sz="1400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275" y="1150870"/>
            <a:ext cx="9705528" cy="381642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endParaRPr lang="fr-FR" sz="3500" b="1" dirty="0">
              <a:solidFill>
                <a:schemeClr val="accent2"/>
              </a:solidFill>
            </a:endParaRP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fr-FR" sz="4400" b="1" dirty="0" smtClean="0">
                <a:solidFill>
                  <a:schemeClr val="accent2"/>
                </a:solidFill>
              </a:rPr>
              <a:t>ERI SWE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fr-FR" sz="4400" b="1" dirty="0" smtClean="0">
                <a:solidFill>
                  <a:schemeClr val="accent2"/>
                </a:solidFill>
              </a:rPr>
              <a:t> 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fr-FR" sz="4000" b="1" dirty="0" smtClean="0">
                <a:solidFill>
                  <a:schemeClr val="accent2"/>
                </a:solidFill>
              </a:rPr>
              <a:t>TERRE </a:t>
            </a:r>
            <a:r>
              <a:rPr lang="fr-FR" sz="4000" b="1" dirty="0">
                <a:solidFill>
                  <a:schemeClr val="accent2"/>
                </a:solidFill>
              </a:rPr>
              <a:t>#2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fr-FR" sz="4000" b="1" dirty="0">
                <a:solidFill>
                  <a:schemeClr val="accent2"/>
                </a:solidFill>
              </a:rPr>
              <a:t> 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fr-FR" sz="3600" b="1" dirty="0" err="1">
                <a:solidFill>
                  <a:srgbClr val="FFC000"/>
                </a:solidFill>
              </a:rPr>
              <a:t>T</a:t>
            </a:r>
            <a:r>
              <a:rPr lang="fr-FR" sz="3600" b="1" dirty="0" err="1">
                <a:solidFill>
                  <a:schemeClr val="accent2"/>
                </a:solidFill>
              </a:rPr>
              <a:t>rans</a:t>
            </a:r>
            <a:r>
              <a:rPr lang="fr-FR" sz="3600" b="1" dirty="0">
                <a:solidFill>
                  <a:schemeClr val="accent2"/>
                </a:solidFill>
              </a:rPr>
              <a:t> </a:t>
            </a:r>
            <a:r>
              <a:rPr lang="fr-FR" sz="3600" b="1" dirty="0" err="1">
                <a:solidFill>
                  <a:srgbClr val="FFC000"/>
                </a:solidFill>
              </a:rPr>
              <a:t>E</a:t>
            </a:r>
            <a:r>
              <a:rPr lang="fr-FR" sz="3600" b="1" dirty="0" err="1">
                <a:solidFill>
                  <a:schemeClr val="accent2"/>
                </a:solidFill>
              </a:rPr>
              <a:t>uropean</a:t>
            </a:r>
            <a:r>
              <a:rPr lang="fr-FR" sz="3600" b="1" dirty="0">
                <a:solidFill>
                  <a:schemeClr val="accent2"/>
                </a:solidFill>
              </a:rPr>
              <a:t> </a:t>
            </a:r>
            <a:r>
              <a:rPr lang="fr-FR" sz="3600" b="1" dirty="0">
                <a:solidFill>
                  <a:srgbClr val="FFC000"/>
                </a:solidFill>
              </a:rPr>
              <a:t>R</a:t>
            </a:r>
            <a:r>
              <a:rPr lang="fr-FR" sz="3600" b="1" dirty="0">
                <a:solidFill>
                  <a:schemeClr val="accent2"/>
                </a:solidFill>
              </a:rPr>
              <a:t>eplacement </a:t>
            </a:r>
            <a:r>
              <a:rPr lang="fr-FR" sz="3600" b="1" dirty="0">
                <a:solidFill>
                  <a:srgbClr val="FFC000"/>
                </a:solidFill>
              </a:rPr>
              <a:t>R</a:t>
            </a:r>
            <a:r>
              <a:rPr lang="fr-FR" sz="3600" b="1" dirty="0">
                <a:solidFill>
                  <a:schemeClr val="accent2"/>
                </a:solidFill>
              </a:rPr>
              <a:t>eserve </a:t>
            </a:r>
            <a:r>
              <a:rPr lang="fr-FR" sz="3600" b="1" dirty="0">
                <a:solidFill>
                  <a:srgbClr val="FFC000"/>
                </a:solidFill>
              </a:rPr>
              <a:t>E</a:t>
            </a:r>
            <a:r>
              <a:rPr lang="fr-FR" sz="3600" b="1" dirty="0">
                <a:solidFill>
                  <a:schemeClr val="accent2"/>
                </a:solidFill>
              </a:rPr>
              <a:t>xchange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987" y="111017"/>
            <a:ext cx="8813548" cy="9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Needs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16496" y="1988840"/>
            <a:ext cx="900112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Each </a:t>
            </a:r>
            <a:r>
              <a:rPr lang="en-US" dirty="0" smtClean="0">
                <a:solidFill>
                  <a:schemeClr val="tx1"/>
                </a:solidFill>
              </a:rPr>
              <a:t>TSO must </a:t>
            </a:r>
            <a:r>
              <a:rPr lang="en-US" dirty="0" smtClean="0">
                <a:solidFill>
                  <a:schemeClr val="tx1"/>
                </a:solidFill>
              </a:rPr>
              <a:t>submit </a:t>
            </a:r>
            <a:r>
              <a:rPr lang="en-US" dirty="0" smtClean="0">
                <a:solidFill>
                  <a:schemeClr val="tx1"/>
                </a:solidFill>
              </a:rPr>
              <a:t>to TERRE, after the ID GCT and before the TERRE algorithmic matching process, the need expected for the next hour/delivery period</a:t>
            </a:r>
          </a:p>
          <a:p>
            <a:pPr algn="ctr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The methodology for needs determination is under the responsibility of each the </a:t>
            </a:r>
            <a:r>
              <a:rPr lang="en-US" dirty="0" smtClean="0">
                <a:solidFill>
                  <a:schemeClr val="tx1"/>
                </a:solidFill>
              </a:rPr>
              <a:t>TSO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e present </a:t>
            </a:r>
            <a:r>
              <a:rPr lang="en-US" dirty="0" smtClean="0">
                <a:solidFill>
                  <a:schemeClr val="tx1"/>
                </a:solidFill>
              </a:rPr>
              <a:t>in the next slides, how the needs could be matched with other </a:t>
            </a:r>
            <a:r>
              <a:rPr lang="en-US" dirty="0">
                <a:solidFill>
                  <a:schemeClr val="tx1"/>
                </a:solidFill>
              </a:rPr>
              <a:t>(opposite) needs or </a:t>
            </a:r>
            <a:r>
              <a:rPr lang="en-US" dirty="0" smtClean="0">
                <a:solidFill>
                  <a:schemeClr val="tx1"/>
                </a:solidFill>
              </a:rPr>
              <a:t>products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194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Matching process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00472" y="1434549"/>
            <a:ext cx="9577064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The project focus its studies on algorithmic matching</a:t>
            </a:r>
          </a:p>
          <a:p>
            <a:pPr algn="ctr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After the qualitative study and </a:t>
            </a:r>
            <a:r>
              <a:rPr lang="en-US" dirty="0" smtClean="0">
                <a:solidFill>
                  <a:schemeClr val="tx1"/>
                </a:solidFill>
              </a:rPr>
              <a:t>first </a:t>
            </a:r>
            <a:r>
              <a:rPr lang="en-US" dirty="0" smtClean="0">
                <a:solidFill>
                  <a:schemeClr val="tx1"/>
                </a:solidFill>
              </a:rPr>
              <a:t>prototype (simplistic) which concluded that for TERRE the must efficient solution is an algorithmic optimization based on implicit auctions model,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project will make a second study </a:t>
            </a:r>
            <a:r>
              <a:rPr lang="en-US" dirty="0" smtClean="0">
                <a:solidFill>
                  <a:schemeClr val="tx1"/>
                </a:solidFill>
              </a:rPr>
              <a:t>presenting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“mathematical equations”</a:t>
            </a:r>
          </a:p>
          <a:p>
            <a:pPr algn="ctr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The project will process </a:t>
            </a:r>
            <a:r>
              <a:rPr lang="en-US" dirty="0" smtClean="0">
                <a:solidFill>
                  <a:schemeClr val="tx1"/>
                </a:solidFill>
              </a:rPr>
              <a:t>quantitative </a:t>
            </a:r>
            <a:r>
              <a:rPr lang="en-US" dirty="0" smtClean="0">
                <a:solidFill>
                  <a:schemeClr val="tx1"/>
                </a:solidFill>
              </a:rPr>
              <a:t>simulations in order to demonstrate that this solution could be implemented at a “industrial” level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218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2" name="ZoneTexte 5"/>
          <p:cNvSpPr txBox="1"/>
          <p:nvPr/>
        </p:nvSpPr>
        <p:spPr>
          <a:xfrm>
            <a:off x="920552" y="1474936"/>
            <a:ext cx="5122863" cy="369888"/>
          </a:xfrm>
          <a:prstGeom prst="rect">
            <a:avLst/>
          </a:prstGeom>
          <a:gradFill rotWithShape="1">
            <a:gsLst>
              <a:gs pos="0">
                <a:srgbClr val="B7B4CA">
                  <a:shade val="51000"/>
                  <a:satMod val="130000"/>
                </a:srgbClr>
              </a:gs>
              <a:gs pos="80000">
                <a:srgbClr val="B7B4CA">
                  <a:shade val="93000"/>
                  <a:satMod val="130000"/>
                </a:srgbClr>
              </a:gs>
              <a:gs pos="100000">
                <a:srgbClr val="B7B4CA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B7B4C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Structure of </a:t>
            </a:r>
            <a:r>
              <a:rPr lang="en-US" sz="1800" kern="0" dirty="0" smtClean="0">
                <a:solidFill>
                  <a:srgbClr val="FFFFFF"/>
                </a:solidFill>
                <a:latin typeface="Arial"/>
                <a:cs typeface="Arial"/>
              </a:rPr>
              <a:t>TSO need (example)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Definition of standard products</a:t>
            </a:r>
            <a:r>
              <a:rPr lang="en-US" sz="3600" b="1" kern="0" dirty="0" smtClean="0">
                <a:solidFill>
                  <a:srgbClr val="0077BD"/>
                </a:solidFill>
              </a:rPr>
              <a:t> 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Possible approach for matching of needs</a:t>
            </a:r>
            <a:endParaRPr lang="en-US" sz="3600" b="1" kern="0" dirty="0">
              <a:solidFill>
                <a:srgbClr val="0077BD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1" name="Connecteur droit avec flèche 100"/>
          <p:cNvCxnSpPr/>
          <p:nvPr/>
        </p:nvCxnSpPr>
        <p:spPr bwMode="auto">
          <a:xfrm flipV="1">
            <a:off x="128464" y="2060848"/>
            <a:ext cx="0" cy="244827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Connecteur droit avec flèche 104"/>
          <p:cNvCxnSpPr/>
          <p:nvPr/>
        </p:nvCxnSpPr>
        <p:spPr bwMode="auto">
          <a:xfrm>
            <a:off x="128464" y="4509120"/>
            <a:ext cx="640871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ZoneTexte 108"/>
          <p:cNvSpPr txBox="1"/>
          <p:nvPr/>
        </p:nvSpPr>
        <p:spPr>
          <a:xfrm>
            <a:off x="3080792" y="5394702"/>
            <a:ext cx="3096344" cy="338554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 XB scheduling step = 1h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34" name="Connecteur droit 33"/>
          <p:cNvCxnSpPr/>
          <p:nvPr/>
        </p:nvCxnSpPr>
        <p:spPr bwMode="auto">
          <a:xfrm>
            <a:off x="3152800" y="4365104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cteur droit 35"/>
          <p:cNvCxnSpPr/>
          <p:nvPr/>
        </p:nvCxnSpPr>
        <p:spPr bwMode="auto">
          <a:xfrm>
            <a:off x="6033120" y="4365104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3191989" y="3428999"/>
            <a:ext cx="2808312" cy="1067057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198682" y="2564904"/>
            <a:ext cx="1394278" cy="79208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9" name="Connecteur droit 68"/>
          <p:cNvCxnSpPr/>
          <p:nvPr/>
        </p:nvCxnSpPr>
        <p:spPr bwMode="auto">
          <a:xfrm>
            <a:off x="3872880" y="4365104"/>
            <a:ext cx="0" cy="2160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Connecteur droit 69"/>
          <p:cNvCxnSpPr/>
          <p:nvPr/>
        </p:nvCxnSpPr>
        <p:spPr bwMode="auto">
          <a:xfrm>
            <a:off x="4592960" y="4365104"/>
            <a:ext cx="0" cy="2160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Connecteur droit 77"/>
          <p:cNvCxnSpPr/>
          <p:nvPr/>
        </p:nvCxnSpPr>
        <p:spPr bwMode="auto">
          <a:xfrm>
            <a:off x="5313040" y="4365104"/>
            <a:ext cx="0" cy="2160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Rectangle 82"/>
          <p:cNvSpPr/>
          <p:nvPr/>
        </p:nvSpPr>
        <p:spPr bwMode="auto">
          <a:xfrm>
            <a:off x="5299977" y="2879062"/>
            <a:ext cx="720080" cy="47793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90" name="Connecteur droit 89"/>
          <p:cNvCxnSpPr/>
          <p:nvPr/>
        </p:nvCxnSpPr>
        <p:spPr bwMode="auto">
          <a:xfrm flipV="1">
            <a:off x="3872880" y="2204864"/>
            <a:ext cx="0" cy="226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Connecteur droit 91"/>
          <p:cNvCxnSpPr/>
          <p:nvPr/>
        </p:nvCxnSpPr>
        <p:spPr bwMode="auto">
          <a:xfrm flipV="1">
            <a:off x="4592960" y="2204864"/>
            <a:ext cx="0" cy="226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Connecteur droit 92"/>
          <p:cNvCxnSpPr/>
          <p:nvPr/>
        </p:nvCxnSpPr>
        <p:spPr bwMode="auto">
          <a:xfrm flipV="1">
            <a:off x="5313040" y="2204864"/>
            <a:ext cx="0" cy="226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e 167"/>
          <p:cNvGrpSpPr/>
          <p:nvPr/>
        </p:nvGrpSpPr>
        <p:grpSpPr>
          <a:xfrm>
            <a:off x="3152800" y="2492896"/>
            <a:ext cx="2926202" cy="1970342"/>
            <a:chOff x="3152800" y="2492896"/>
            <a:chExt cx="2926202" cy="1970342"/>
          </a:xfrm>
        </p:grpSpPr>
        <p:cxnSp>
          <p:nvCxnSpPr>
            <p:cNvPr id="45" name="Connecteur droit 44"/>
            <p:cNvCxnSpPr/>
            <p:nvPr/>
          </p:nvCxnSpPr>
          <p:spPr bwMode="auto">
            <a:xfrm flipV="1">
              <a:off x="3152800" y="2492896"/>
              <a:ext cx="0" cy="180020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Connecteur droit 46"/>
            <p:cNvCxnSpPr/>
            <p:nvPr/>
          </p:nvCxnSpPr>
          <p:spPr bwMode="auto">
            <a:xfrm flipV="1">
              <a:off x="3159493" y="2492896"/>
              <a:ext cx="1505475" cy="637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Connecteur droit 49"/>
            <p:cNvCxnSpPr/>
            <p:nvPr/>
          </p:nvCxnSpPr>
          <p:spPr bwMode="auto">
            <a:xfrm>
              <a:off x="4664968" y="2492896"/>
              <a:ext cx="0" cy="864096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Connecteur droit 63"/>
            <p:cNvCxnSpPr/>
            <p:nvPr/>
          </p:nvCxnSpPr>
          <p:spPr bwMode="auto">
            <a:xfrm>
              <a:off x="5267158" y="2807054"/>
              <a:ext cx="792088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Connecteur droit 67"/>
            <p:cNvCxnSpPr/>
            <p:nvPr/>
          </p:nvCxnSpPr>
          <p:spPr bwMode="auto">
            <a:xfrm>
              <a:off x="6079002" y="2807054"/>
              <a:ext cx="0" cy="165618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Connecteur droit 88"/>
            <p:cNvCxnSpPr/>
            <p:nvPr/>
          </p:nvCxnSpPr>
          <p:spPr bwMode="auto">
            <a:xfrm flipH="1">
              <a:off x="4664968" y="3356992"/>
              <a:ext cx="576064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Connecteur droit 118"/>
            <p:cNvCxnSpPr/>
            <p:nvPr/>
          </p:nvCxnSpPr>
          <p:spPr bwMode="auto">
            <a:xfrm flipV="1">
              <a:off x="5227969" y="2780928"/>
              <a:ext cx="0" cy="576064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0" name="ZoneTexte 119"/>
          <p:cNvSpPr txBox="1"/>
          <p:nvPr/>
        </p:nvSpPr>
        <p:spPr>
          <a:xfrm>
            <a:off x="2936776" y="458144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/>
              <a:t>H</a:t>
            </a:r>
            <a:endParaRPr lang="en-US" sz="1400" b="1" dirty="0"/>
          </a:p>
        </p:txBody>
      </p:sp>
      <p:sp>
        <p:nvSpPr>
          <p:cNvPr id="121" name="ZoneTexte 120"/>
          <p:cNvSpPr txBox="1"/>
          <p:nvPr/>
        </p:nvSpPr>
        <p:spPr>
          <a:xfrm>
            <a:off x="5660017" y="4581128"/>
            <a:ext cx="7462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H+1h</a:t>
            </a:r>
            <a:endParaRPr lang="en-US" sz="1400" b="1" dirty="0"/>
          </a:p>
        </p:txBody>
      </p:sp>
      <p:sp>
        <p:nvSpPr>
          <p:cNvPr id="122" name="ZoneTexte 121"/>
          <p:cNvSpPr txBox="1"/>
          <p:nvPr/>
        </p:nvSpPr>
        <p:spPr>
          <a:xfrm>
            <a:off x="488504" y="4587810"/>
            <a:ext cx="720080" cy="31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H-1h</a:t>
            </a:r>
            <a:endParaRPr lang="en-US" sz="1400" b="1" dirty="0"/>
          </a:p>
        </p:txBody>
      </p:sp>
      <p:sp>
        <p:nvSpPr>
          <p:cNvPr id="123" name="Accolade ouvrante 122"/>
          <p:cNvSpPr/>
          <p:nvPr/>
        </p:nvSpPr>
        <p:spPr bwMode="auto">
          <a:xfrm rot="16200000">
            <a:off x="4448944" y="3697277"/>
            <a:ext cx="360040" cy="2808312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26" name="Connecteur droit avec flèche 125"/>
          <p:cNvCxnSpPr/>
          <p:nvPr/>
        </p:nvCxnSpPr>
        <p:spPr bwMode="auto">
          <a:xfrm>
            <a:off x="5889104" y="3933056"/>
            <a:ext cx="17281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ZoneTexte 127"/>
          <p:cNvSpPr txBox="1"/>
          <p:nvPr/>
        </p:nvSpPr>
        <p:spPr>
          <a:xfrm>
            <a:off x="7676240" y="3646765"/>
            <a:ext cx="2029287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Matched by XB or local products</a:t>
            </a:r>
            <a:endParaRPr lang="en-US" sz="1800" b="1" dirty="0"/>
          </a:p>
        </p:txBody>
      </p:sp>
      <p:cxnSp>
        <p:nvCxnSpPr>
          <p:cNvPr id="129" name="Connecteur droit 128"/>
          <p:cNvCxnSpPr/>
          <p:nvPr/>
        </p:nvCxnSpPr>
        <p:spPr bwMode="auto">
          <a:xfrm>
            <a:off x="848544" y="4365104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ZoneTexte 129"/>
          <p:cNvSpPr txBox="1"/>
          <p:nvPr/>
        </p:nvSpPr>
        <p:spPr>
          <a:xfrm>
            <a:off x="7185248" y="2278613"/>
            <a:ext cx="230425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Matched only by local products ?</a:t>
            </a:r>
            <a:endParaRPr lang="en-US" sz="1800" b="1" dirty="0"/>
          </a:p>
        </p:txBody>
      </p:sp>
      <p:cxnSp>
        <p:nvCxnSpPr>
          <p:cNvPr id="131" name="Connecteur droit avec flèche 130"/>
          <p:cNvCxnSpPr>
            <a:endCxn id="130" idx="1"/>
          </p:cNvCxnSpPr>
          <p:nvPr/>
        </p:nvCxnSpPr>
        <p:spPr bwMode="auto">
          <a:xfrm flipV="1">
            <a:off x="5745088" y="2601779"/>
            <a:ext cx="1440160" cy="5391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Connecteur droit avec flèche 133"/>
          <p:cNvCxnSpPr>
            <a:endCxn id="48" idx="1"/>
          </p:cNvCxnSpPr>
          <p:nvPr/>
        </p:nvCxnSpPr>
        <p:spPr bwMode="auto">
          <a:xfrm flipV="1">
            <a:off x="4448944" y="1519918"/>
            <a:ext cx="2376264" cy="1153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8" name="ZoneTexte 5"/>
          <p:cNvSpPr txBox="1"/>
          <p:nvPr/>
        </p:nvSpPr>
        <p:spPr>
          <a:xfrm>
            <a:off x="848544" y="6021288"/>
            <a:ext cx="8856984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TSO (Control Block) net position (                  ) updated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by TERRE results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must be the same fore the whole delivery hour 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Wingdings" pitchFamily="2" charset="2"/>
              </a:rPr>
              <a:t> LFC process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3254" y="6093296"/>
            <a:ext cx="1085850" cy="285750"/>
          </a:xfrm>
          <a:prstGeom prst="rect">
            <a:avLst/>
          </a:prstGeom>
          <a:noFill/>
        </p:spPr>
      </p:pic>
      <p:sp>
        <p:nvSpPr>
          <p:cNvPr id="140" name="ZoneTexte 139"/>
          <p:cNvSpPr txBox="1"/>
          <p:nvPr/>
        </p:nvSpPr>
        <p:spPr>
          <a:xfrm>
            <a:off x="3440832" y="477739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Delivery period </a:t>
            </a:r>
            <a:endParaRPr lang="en-US" sz="1600" b="1" dirty="0"/>
          </a:p>
        </p:txBody>
      </p:sp>
      <p:sp>
        <p:nvSpPr>
          <p:cNvPr id="162" name="Rectangle 161"/>
          <p:cNvSpPr/>
          <p:nvPr/>
        </p:nvSpPr>
        <p:spPr bwMode="auto">
          <a:xfrm>
            <a:off x="187409" y="2250746"/>
            <a:ext cx="648072" cy="22322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" name="ZoneTexte 162"/>
          <p:cNvSpPr txBox="1"/>
          <p:nvPr/>
        </p:nvSpPr>
        <p:spPr>
          <a:xfrm rot="16200000">
            <a:off x="-472861" y="3156937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 Market</a:t>
            </a:r>
            <a:endParaRPr lang="en-US" sz="2000" b="1" dirty="0"/>
          </a:p>
        </p:txBody>
      </p:sp>
      <p:sp>
        <p:nvSpPr>
          <p:cNvPr id="164" name="Accolade ouvrante 163"/>
          <p:cNvSpPr/>
          <p:nvPr/>
        </p:nvSpPr>
        <p:spPr bwMode="auto">
          <a:xfrm rot="16200000">
            <a:off x="1813274" y="3917493"/>
            <a:ext cx="368425" cy="2376264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776536" y="477739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TERRE processing</a:t>
            </a:r>
            <a:endParaRPr lang="en-US" sz="1600" b="1" dirty="0"/>
          </a:p>
        </p:txBody>
      </p:sp>
      <p:cxnSp>
        <p:nvCxnSpPr>
          <p:cNvPr id="171" name="Connecteur droit 170"/>
          <p:cNvCxnSpPr/>
          <p:nvPr/>
        </p:nvCxnSpPr>
        <p:spPr bwMode="auto">
          <a:xfrm flipV="1">
            <a:off x="3152800" y="2276872"/>
            <a:ext cx="0" cy="226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Connecteur droit 171"/>
          <p:cNvCxnSpPr/>
          <p:nvPr/>
        </p:nvCxnSpPr>
        <p:spPr bwMode="auto">
          <a:xfrm flipV="1">
            <a:off x="6092065" y="2276872"/>
            <a:ext cx="0" cy="22667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ZoneTexte 47"/>
          <p:cNvSpPr txBox="1"/>
          <p:nvPr/>
        </p:nvSpPr>
        <p:spPr>
          <a:xfrm>
            <a:off x="6825208" y="1196752"/>
            <a:ext cx="2736304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Matched by </a:t>
            </a:r>
            <a:r>
              <a:rPr lang="en-US" sz="1800" b="1" dirty="0" smtClean="0"/>
              <a:t>or </a:t>
            </a:r>
            <a:r>
              <a:rPr lang="en-US" sz="1800" b="1" dirty="0" smtClean="0"/>
              <a:t>local products</a:t>
            </a:r>
            <a:endParaRPr lang="en-US" sz="1800" b="1" dirty="0"/>
          </a:p>
        </p:txBody>
      </p:sp>
      <p:sp>
        <p:nvSpPr>
          <p:cNvPr id="52" name="ZoneTexte 108"/>
          <p:cNvSpPr txBox="1"/>
          <p:nvPr/>
        </p:nvSpPr>
        <p:spPr>
          <a:xfrm>
            <a:off x="3146107" y="1950812"/>
            <a:ext cx="1518861" cy="430887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XB scheduling step = 30min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aphicFrame>
        <p:nvGraphicFramePr>
          <p:cNvPr id="10242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127900"/>
              </p:ext>
            </p:extLst>
          </p:nvPr>
        </p:nvGraphicFramePr>
        <p:xfrm>
          <a:off x="0" y="82402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Photo Editor Photo" r:id="rId4" imgW="1219370" imgH="1219370" progId="">
                  <p:embed/>
                </p:oleObj>
              </mc:Choice>
              <mc:Fallback>
                <p:oleObj name="Photo Editor Photo" r:id="rId4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2402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8" grpId="0" animBg="1"/>
      <p:bldP spid="41" grpId="0" animBg="1"/>
      <p:bldP spid="83" grpId="0" animBg="1"/>
      <p:bldP spid="128" grpId="0" animBg="1"/>
      <p:bldP spid="130" grpId="0" animBg="1"/>
      <p:bldP spid="138" grpId="0" animBg="1"/>
      <p:bldP spid="48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464" y="1306785"/>
            <a:ext cx="9705528" cy="51845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endParaRPr lang="en-US" sz="3500" b="1" dirty="0" smtClean="0">
              <a:solidFill>
                <a:schemeClr val="accent2"/>
              </a:solidFill>
            </a:endParaRP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4400" b="1" dirty="0" smtClean="0">
                <a:solidFill>
                  <a:srgbClr val="FF0000"/>
                </a:solidFill>
              </a:rPr>
              <a:t>Please take in consideration these slides as </a:t>
            </a:r>
            <a:r>
              <a:rPr lang="en-US" sz="4400" b="1" dirty="0" smtClean="0">
                <a:solidFill>
                  <a:srgbClr val="FF0000"/>
                </a:solidFill>
              </a:rPr>
              <a:t>the </a:t>
            </a:r>
            <a:r>
              <a:rPr lang="en-US" sz="4400" b="1" dirty="0" smtClean="0">
                <a:solidFill>
                  <a:srgbClr val="FF0000"/>
                </a:solidFill>
              </a:rPr>
              <a:t>study </a:t>
            </a:r>
            <a:r>
              <a:rPr lang="en-US" sz="4400" b="1" dirty="0" smtClean="0">
                <a:solidFill>
                  <a:srgbClr val="FF0000"/>
                </a:solidFill>
              </a:rPr>
              <a:t>state </a:t>
            </a:r>
            <a:r>
              <a:rPr lang="en-US" sz="4400" b="1" dirty="0" smtClean="0">
                <a:solidFill>
                  <a:srgbClr val="FF0000"/>
                </a:solidFill>
              </a:rPr>
              <a:t>of the TERRE project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4400" b="1" dirty="0" smtClean="0">
                <a:solidFill>
                  <a:srgbClr val="FF0000"/>
                </a:solidFill>
              </a:rPr>
              <a:t>The information provided </a:t>
            </a:r>
            <a:r>
              <a:rPr lang="en-US" sz="4400" b="1" dirty="0" smtClean="0">
                <a:solidFill>
                  <a:srgbClr val="FF0000"/>
                </a:solidFill>
              </a:rPr>
              <a:t>is </a:t>
            </a:r>
            <a:r>
              <a:rPr lang="en-US" sz="4400" b="1" dirty="0" smtClean="0">
                <a:solidFill>
                  <a:srgbClr val="FF0000"/>
                </a:solidFill>
              </a:rPr>
              <a:t>under improvement and do not reflect the final stage of the project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1026" name="Object 37"/>
          <p:cNvGraphicFramePr>
            <a:graphicFrameLocks noChangeAspect="1"/>
          </p:cNvGraphicFramePr>
          <p:nvPr/>
        </p:nvGraphicFramePr>
        <p:xfrm>
          <a:off x="-15552" y="874737"/>
          <a:ext cx="754062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552" y="874737"/>
                        <a:ext cx="754062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7"/>
          <p:cNvGraphicFramePr>
            <a:graphicFrameLocks noChangeAspect="1"/>
          </p:cNvGraphicFramePr>
          <p:nvPr/>
        </p:nvGraphicFramePr>
        <p:xfrm>
          <a:off x="9122771" y="1018753"/>
          <a:ext cx="7540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Photo Editor Photo" r:id="rId5" imgW="1219370" imgH="1219370" progId="">
                  <p:embed/>
                </p:oleObj>
              </mc:Choice>
              <mc:Fallback>
                <p:oleObj name="Photo Editor Photo" r:id="rId5" imgW="1219370" imgH="121937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2771" y="1018753"/>
                        <a:ext cx="7540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37"/>
          <p:cNvGraphicFramePr>
            <a:graphicFrameLocks noChangeAspect="1"/>
          </p:cNvGraphicFramePr>
          <p:nvPr/>
        </p:nvGraphicFramePr>
        <p:xfrm>
          <a:off x="9109708" y="6025330"/>
          <a:ext cx="75406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Photo Editor Photo" r:id="rId6" imgW="1219370" imgH="1219370" progId="">
                  <p:embed/>
                </p:oleObj>
              </mc:Choice>
              <mc:Fallback>
                <p:oleObj name="Photo Editor Photo" r:id="rId6" imgW="1219370" imgH="121937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9708" y="6025330"/>
                        <a:ext cx="754062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37"/>
          <p:cNvGraphicFramePr>
            <a:graphicFrameLocks noChangeAspect="1"/>
          </p:cNvGraphicFramePr>
          <p:nvPr/>
        </p:nvGraphicFramePr>
        <p:xfrm>
          <a:off x="-15552" y="6059313"/>
          <a:ext cx="75406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Photo Editor Photo" r:id="rId7" imgW="1219370" imgH="1219370" progId="">
                  <p:embed/>
                </p:oleObj>
              </mc:Choice>
              <mc:Fallback>
                <p:oleObj name="Photo Editor Photo" r:id="rId7" imgW="1219370" imgH="121937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552" y="6059313"/>
                        <a:ext cx="754062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3239" y="97954"/>
            <a:ext cx="8813548" cy="9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464" y="2708920"/>
            <a:ext cx="9705528" cy="12961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endParaRPr lang="en-US" sz="3500" b="1" smtClean="0">
              <a:solidFill>
                <a:schemeClr val="accent2"/>
              </a:solidFill>
            </a:endParaRP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4400" b="1" smtClean="0">
                <a:solidFill>
                  <a:schemeClr val="accent2"/>
                </a:solidFill>
              </a:rPr>
              <a:t>Offers</a:t>
            </a:r>
            <a:endParaRPr lang="en-US" sz="4400" b="1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987" y="111017"/>
            <a:ext cx="8813548" cy="9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Definition of standard products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Updated proposal - Introduction</a:t>
            </a:r>
            <a:endParaRPr lang="en-US" sz="3600" b="1" kern="0" dirty="0">
              <a:solidFill>
                <a:srgbClr val="0077B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60512" y="1115452"/>
            <a:ext cx="9001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TERRE Product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 in line as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close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as possible with the RR standard  product definition (current draft). The TERRE platform must treat the Standard products from its implementation (beginning)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60512" y="2918854"/>
            <a:ext cx="9001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Compliant with TSOs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60512" y="3482135"/>
            <a:ext cx="9001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Delivery Period should be included in 1h time window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60512" y="4061690"/>
            <a:ext cx="9001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TERRE product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 Scheduled product/Manual activated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60512" y="4608137"/>
            <a:ext cx="9001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15min &lt; Full Activation Time(FAT) &lt; </a:t>
            </a:r>
            <a:r>
              <a:rPr lang="en-US" dirty="0" smtClean="0">
                <a:solidFill>
                  <a:schemeClr val="tx1"/>
                </a:solidFill>
              </a:rPr>
              <a:t>30min</a:t>
            </a:r>
            <a:endParaRPr lang="en-US" strike="sngStrike" dirty="0">
              <a:solidFill>
                <a:srgbClr val="00B05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60512" y="5190291"/>
            <a:ext cx="9001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TSOs </a:t>
            </a:r>
            <a:r>
              <a:rPr lang="en-US" dirty="0" smtClean="0">
                <a:solidFill>
                  <a:schemeClr val="tx1"/>
                </a:solidFill>
              </a:rPr>
              <a:t>have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possibility to convert local balancing product </a:t>
            </a:r>
            <a:r>
              <a:rPr lang="en-US" dirty="0" smtClean="0">
                <a:solidFill>
                  <a:schemeClr val="tx1"/>
                </a:solidFill>
              </a:rPr>
              <a:t>into </a:t>
            </a:r>
            <a:r>
              <a:rPr lang="en-US" dirty="0" smtClean="0">
                <a:solidFill>
                  <a:schemeClr val="tx1"/>
                </a:solidFill>
              </a:rPr>
              <a:t>TERRE Standard product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50" name="Object 37"/>
          <p:cNvGraphicFramePr>
            <a:graphicFrameLocks noChangeAspect="1"/>
          </p:cNvGraphicFramePr>
          <p:nvPr/>
        </p:nvGraphicFramePr>
        <p:xfrm>
          <a:off x="526529" y="226665"/>
          <a:ext cx="7540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29" y="226665"/>
                        <a:ext cx="7540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2" name="ZoneTexte 5"/>
          <p:cNvSpPr txBox="1"/>
          <p:nvPr/>
        </p:nvSpPr>
        <p:spPr>
          <a:xfrm>
            <a:off x="4006600" y="1855415"/>
            <a:ext cx="5122863" cy="369888"/>
          </a:xfrm>
          <a:prstGeom prst="rect">
            <a:avLst/>
          </a:prstGeom>
          <a:gradFill rotWithShape="1">
            <a:gsLst>
              <a:gs pos="0">
                <a:srgbClr val="B7B4CA">
                  <a:shade val="51000"/>
                  <a:satMod val="130000"/>
                </a:srgbClr>
              </a:gs>
              <a:gs pos="80000">
                <a:srgbClr val="B7B4CA">
                  <a:shade val="93000"/>
                  <a:satMod val="130000"/>
                </a:srgbClr>
              </a:gs>
              <a:gs pos="100000">
                <a:srgbClr val="B7B4CA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B7B4C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Structure of standard balancing product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1" name="ZoneTexte 102"/>
          <p:cNvSpPr txBox="1"/>
          <p:nvPr/>
        </p:nvSpPr>
        <p:spPr>
          <a:xfrm>
            <a:off x="848544" y="3100432"/>
            <a:ext cx="3600400" cy="276999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1- Preparation period =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2" name="ZoneTexte 103"/>
          <p:cNvSpPr txBox="1"/>
          <p:nvPr/>
        </p:nvSpPr>
        <p:spPr>
          <a:xfrm>
            <a:off x="848544" y="3429000"/>
            <a:ext cx="3600400" cy="276999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2- Ramping period = </a:t>
            </a:r>
            <a:r>
              <a:rPr lang="en-US" sz="1200" b="1" kern="0" dirty="0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endParaRPr lang="en-US" sz="12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3" name="ZoneTexte 104"/>
          <p:cNvSpPr txBox="1"/>
          <p:nvPr/>
        </p:nvSpPr>
        <p:spPr>
          <a:xfrm>
            <a:off x="848544" y="4332285"/>
            <a:ext cx="3600400" cy="276999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3- Min quantity =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MW 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4" name="ZoneTexte 105"/>
          <p:cNvSpPr txBox="1"/>
          <p:nvPr/>
        </p:nvSpPr>
        <p:spPr>
          <a:xfrm>
            <a:off x="848544" y="4994839"/>
            <a:ext cx="3600400" cy="461665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4- Delivery period =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15 min, 30min, 45min or 60min (depends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on divisibility)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5" name="ZoneTexte 106"/>
          <p:cNvSpPr txBox="1"/>
          <p:nvPr/>
        </p:nvSpPr>
        <p:spPr>
          <a:xfrm>
            <a:off x="848544" y="5550051"/>
            <a:ext cx="3600400" cy="276999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5- Deactivation period =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Ramping period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6" name="ZoneTexte 5"/>
          <p:cNvSpPr txBox="1"/>
          <p:nvPr/>
        </p:nvSpPr>
        <p:spPr>
          <a:xfrm>
            <a:off x="1493218" y="2708920"/>
            <a:ext cx="2379662" cy="307975"/>
          </a:xfrm>
          <a:prstGeom prst="rect">
            <a:avLst/>
          </a:prstGeom>
          <a:gradFill rotWithShape="1">
            <a:gsLst>
              <a:gs pos="0">
                <a:srgbClr val="B7B4CA">
                  <a:shade val="51000"/>
                  <a:satMod val="130000"/>
                </a:srgbClr>
              </a:gs>
              <a:gs pos="80000">
                <a:srgbClr val="B7B4CA">
                  <a:shade val="93000"/>
                  <a:satMod val="130000"/>
                </a:srgbClr>
              </a:gs>
              <a:gs pos="100000">
                <a:srgbClr val="B7B4CA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B7B4CA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Basic criteria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7" name="ZoneTexte 108"/>
          <p:cNvSpPr txBox="1"/>
          <p:nvPr/>
        </p:nvSpPr>
        <p:spPr>
          <a:xfrm>
            <a:off x="848544" y="5925997"/>
            <a:ext cx="3600400" cy="288032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Time Divisibility :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15min or 30min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Definition of standard products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</a:rPr>
              <a:t>Updated proposal</a:t>
            </a:r>
            <a:endParaRPr lang="en-US" sz="3600" b="1" kern="0" dirty="0">
              <a:solidFill>
                <a:srgbClr val="0077B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5" name="Triangle isocèle 94"/>
          <p:cNvSpPr/>
          <p:nvPr/>
        </p:nvSpPr>
        <p:spPr bwMode="auto">
          <a:xfrm>
            <a:off x="6249144" y="3857557"/>
            <a:ext cx="792088" cy="1152128"/>
          </a:xfrm>
          <a:prstGeom prst="triangle">
            <a:avLst>
              <a:gd name="adj" fmla="val 10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Triangle isocèle 95"/>
          <p:cNvSpPr/>
          <p:nvPr/>
        </p:nvSpPr>
        <p:spPr bwMode="auto">
          <a:xfrm flipH="1">
            <a:off x="8553400" y="3857557"/>
            <a:ext cx="792088" cy="1152128"/>
          </a:xfrm>
          <a:prstGeom prst="triangle">
            <a:avLst>
              <a:gd name="adj" fmla="val 10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041232" y="3857557"/>
            <a:ext cx="1512168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1" name="Connecteur droit avec flèche 100"/>
          <p:cNvCxnSpPr/>
          <p:nvPr/>
        </p:nvCxnSpPr>
        <p:spPr bwMode="auto">
          <a:xfrm flipV="1">
            <a:off x="5601072" y="3137477"/>
            <a:ext cx="0" cy="18722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Connecteur droit avec flèche 104"/>
          <p:cNvCxnSpPr/>
          <p:nvPr/>
        </p:nvCxnSpPr>
        <p:spPr bwMode="auto">
          <a:xfrm>
            <a:off x="5601072" y="5009685"/>
            <a:ext cx="424847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6" name="Accolade fermante 105"/>
          <p:cNvSpPr/>
          <p:nvPr/>
        </p:nvSpPr>
        <p:spPr bwMode="auto">
          <a:xfrm rot="5400000">
            <a:off x="6134601" y="4548164"/>
            <a:ext cx="360040" cy="1427098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" name="Accolade fermante 107"/>
          <p:cNvSpPr/>
          <p:nvPr/>
        </p:nvSpPr>
        <p:spPr bwMode="auto">
          <a:xfrm rot="5400000">
            <a:off x="8739951" y="4908204"/>
            <a:ext cx="360040" cy="707018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Accolade fermante 108"/>
          <p:cNvSpPr/>
          <p:nvPr/>
        </p:nvSpPr>
        <p:spPr bwMode="auto">
          <a:xfrm rot="5400000">
            <a:off x="7613950" y="4548164"/>
            <a:ext cx="360040" cy="1427098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" name="ZoneTexte 104"/>
          <p:cNvSpPr txBox="1"/>
          <p:nvPr/>
        </p:nvSpPr>
        <p:spPr>
          <a:xfrm>
            <a:off x="848544" y="3789040"/>
            <a:ext cx="3600400" cy="461665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  <a:cs typeface="Arial"/>
              </a:rPr>
              <a:t>2b- Full activation time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=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Between 15 min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and </a:t>
            </a:r>
            <a:r>
              <a:rPr lang="en-US" sz="1200" b="1" kern="0" dirty="0" smtClean="0">
                <a:solidFill>
                  <a:srgbClr val="000000"/>
                </a:solidFill>
                <a:latin typeface="Arial"/>
                <a:cs typeface="Arial"/>
              </a:rPr>
              <a:t>30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min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6033120" y="548761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2b</a:t>
            </a:r>
            <a:endParaRPr lang="en-US" dirty="0"/>
          </a:p>
        </p:txBody>
      </p:sp>
      <p:sp>
        <p:nvSpPr>
          <p:cNvPr id="112" name="ZoneTexte 111"/>
          <p:cNvSpPr txBox="1"/>
          <p:nvPr/>
        </p:nvSpPr>
        <p:spPr>
          <a:xfrm>
            <a:off x="7499406" y="544173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4</a:t>
            </a:r>
            <a:endParaRPr lang="en-US" dirty="0"/>
          </a:p>
        </p:txBody>
      </p:sp>
      <p:sp>
        <p:nvSpPr>
          <p:cNvPr id="113" name="ZoneTexte 112"/>
          <p:cNvSpPr txBox="1"/>
          <p:nvPr/>
        </p:nvSpPr>
        <p:spPr>
          <a:xfrm>
            <a:off x="8638471" y="544842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5</a:t>
            </a:r>
            <a:endParaRPr lang="en-US" dirty="0"/>
          </a:p>
        </p:txBody>
      </p:sp>
      <p:cxnSp>
        <p:nvCxnSpPr>
          <p:cNvPr id="115" name="Connecteur droit 114"/>
          <p:cNvCxnSpPr/>
          <p:nvPr/>
        </p:nvCxnSpPr>
        <p:spPr bwMode="auto">
          <a:xfrm flipH="1">
            <a:off x="5601072" y="3857557"/>
            <a:ext cx="1440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Accolade fermante 115"/>
          <p:cNvSpPr/>
          <p:nvPr/>
        </p:nvSpPr>
        <p:spPr bwMode="auto">
          <a:xfrm rot="10800000">
            <a:off x="5169024" y="3857557"/>
            <a:ext cx="360040" cy="1152128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4534015" y="419147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</a:t>
            </a:r>
            <a:endParaRPr lang="en-US" dirty="0"/>
          </a:p>
        </p:txBody>
      </p:sp>
      <p:sp>
        <p:nvSpPr>
          <p:cNvPr id="118" name="ZoneTexte 108"/>
          <p:cNvSpPr txBox="1"/>
          <p:nvPr/>
        </p:nvSpPr>
        <p:spPr>
          <a:xfrm>
            <a:off x="848544" y="6286037"/>
            <a:ext cx="3600400" cy="288032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Quantity divisibility: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1MW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16496" y="1268760"/>
            <a:ext cx="900112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BRPs can propose an offer which represents several products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The matching algorithm will select the offer and “use” the product needed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ZoneTexte 104"/>
          <p:cNvSpPr txBox="1"/>
          <p:nvPr/>
        </p:nvSpPr>
        <p:spPr>
          <a:xfrm>
            <a:off x="848544" y="4667012"/>
            <a:ext cx="3600400" cy="276999"/>
          </a:xfrm>
          <a:prstGeom prst="rect">
            <a:avLst/>
          </a:prstGeom>
          <a:gradFill rotWithShape="1">
            <a:gsLst>
              <a:gs pos="0">
                <a:srgbClr val="FBC100">
                  <a:shade val="51000"/>
                  <a:satMod val="130000"/>
                </a:srgbClr>
              </a:gs>
              <a:gs pos="80000">
                <a:srgbClr val="FBC100">
                  <a:shade val="93000"/>
                  <a:satMod val="130000"/>
                </a:srgbClr>
              </a:gs>
              <a:gs pos="100000">
                <a:srgbClr val="FBC100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BC10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3- Max </a:t>
            </a:r>
            <a:r>
              <a:rPr lang="en-US" sz="1200" b="1" kern="0" dirty="0" smtClean="0">
                <a:solidFill>
                  <a:srgbClr val="FFFFFF"/>
                </a:solidFill>
                <a:latin typeface="Arial"/>
                <a:cs typeface="Arial"/>
              </a:rPr>
              <a:t>Delivery period = </a:t>
            </a:r>
            <a:r>
              <a:rPr lang="en-US" sz="1200" b="1" kern="0" dirty="0" smtClean="0">
                <a:solidFill>
                  <a:srgbClr val="000000"/>
                </a:solidFill>
                <a:latin typeface="Arial"/>
                <a:cs typeface="Arial"/>
              </a:rPr>
              <a:t>60 min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aphicFrame>
        <p:nvGraphicFramePr>
          <p:cNvPr id="3074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Definition of standard products</a:t>
            </a:r>
            <a:r>
              <a:rPr lang="en-US" sz="3600" b="1" kern="0" dirty="0" smtClean="0">
                <a:solidFill>
                  <a:srgbClr val="0077BD"/>
                </a:solidFill>
              </a:rPr>
              <a:t> 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</a:rPr>
              <a:t>Updated proposal - </a:t>
            </a: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Characteristics</a:t>
            </a:r>
            <a:endParaRPr lang="en-US" sz="3600" b="1" kern="0" dirty="0">
              <a:solidFill>
                <a:srgbClr val="0077B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Triangle isocèle 37"/>
          <p:cNvSpPr/>
          <p:nvPr/>
        </p:nvSpPr>
        <p:spPr bwMode="auto">
          <a:xfrm>
            <a:off x="1411545" y="1844824"/>
            <a:ext cx="792088" cy="1152128"/>
          </a:xfrm>
          <a:prstGeom prst="triangle">
            <a:avLst>
              <a:gd name="adj" fmla="val 10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Triangle isocèle 38"/>
          <p:cNvSpPr/>
          <p:nvPr/>
        </p:nvSpPr>
        <p:spPr bwMode="auto">
          <a:xfrm flipH="1">
            <a:off x="4363873" y="1844824"/>
            <a:ext cx="792088" cy="1152128"/>
          </a:xfrm>
          <a:prstGeom prst="triangle">
            <a:avLst>
              <a:gd name="adj" fmla="val 10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203633" y="1844824"/>
            <a:ext cx="2160240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1" name="Connecteur droit avec flèche 40"/>
          <p:cNvCxnSpPr/>
          <p:nvPr/>
        </p:nvCxnSpPr>
        <p:spPr bwMode="auto">
          <a:xfrm flipV="1">
            <a:off x="1051505" y="1124744"/>
            <a:ext cx="0" cy="18722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Connecteur droit avec flèche 42"/>
          <p:cNvCxnSpPr/>
          <p:nvPr/>
        </p:nvCxnSpPr>
        <p:spPr bwMode="auto">
          <a:xfrm>
            <a:off x="1051505" y="2996952"/>
            <a:ext cx="424847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Accolade fermante 45"/>
          <p:cNvSpPr/>
          <p:nvPr/>
        </p:nvSpPr>
        <p:spPr bwMode="auto">
          <a:xfrm rot="16200000" flipV="1">
            <a:off x="3139736" y="594561"/>
            <a:ext cx="360042" cy="2088231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034910" y="109192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cxnSp>
        <p:nvCxnSpPr>
          <p:cNvPr id="50" name="Connecteur droit 49"/>
          <p:cNvCxnSpPr/>
          <p:nvPr/>
        </p:nvCxnSpPr>
        <p:spPr bwMode="auto">
          <a:xfrm flipH="1">
            <a:off x="1051505" y="1844824"/>
            <a:ext cx="1440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Accolade fermante 50"/>
          <p:cNvSpPr/>
          <p:nvPr/>
        </p:nvSpPr>
        <p:spPr bwMode="auto">
          <a:xfrm rot="10800000">
            <a:off x="619457" y="1844824"/>
            <a:ext cx="360040" cy="1152128"/>
          </a:xfrm>
          <a:prstGeom prst="rightBrace">
            <a:avLst>
              <a:gd name="adj1" fmla="val 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-15552" y="219180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54" name="Flèche vers le bas 53"/>
          <p:cNvSpPr/>
          <p:nvPr/>
        </p:nvSpPr>
        <p:spPr bwMode="auto">
          <a:xfrm>
            <a:off x="3034910" y="3134275"/>
            <a:ext cx="576064" cy="792088"/>
          </a:xfrm>
          <a:prstGeom prst="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699577" y="5733256"/>
            <a:ext cx="309634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smtClean="0">
                <a:solidFill>
                  <a:schemeClr val="accent6">
                    <a:lumMod val="75000"/>
                  </a:schemeClr>
                </a:solidFill>
              </a:rPr>
              <a:t>Energy volume considered in the matching process</a:t>
            </a:r>
            <a:endParaRPr lang="en-US" sz="18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365292" y="2276872"/>
            <a:ext cx="4448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The others characteristics must be defined </a:t>
            </a:r>
            <a:r>
              <a:rPr lang="en-US" sz="1800" dirty="0" smtClean="0"/>
              <a:t>in order to be taken into account by the solution: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The price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When the offer should be activated in order to be matched with TSO(s) need(s)</a:t>
            </a:r>
          </a:p>
          <a:p>
            <a:endParaRPr lang="en-US" sz="1800" dirty="0" smtClean="0"/>
          </a:p>
          <a:p>
            <a:r>
              <a:rPr lang="en-US" sz="1800" b="1" dirty="0" smtClean="0"/>
              <a:t>The TERRE solution must be compliant with the target of NC EB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Processing of standard products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Optimization algorithmic  compliancy, results and activations…</a:t>
            </a:r>
            <a:endParaRPr lang="en-US" sz="18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2216696" y="3972245"/>
            <a:ext cx="2160240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2995721" y="508518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=</a:t>
            </a:r>
            <a:endParaRPr lang="fr-FR" sz="3600" b="1" dirty="0"/>
          </a:p>
        </p:txBody>
      </p:sp>
      <p:graphicFrame>
        <p:nvGraphicFramePr>
          <p:cNvPr id="4098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Definition of standard products</a:t>
            </a: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  <a:latin typeface="+mj-lt"/>
                <a:ea typeface="+mj-ea"/>
                <a:cs typeface="+mj-cs"/>
              </a:rPr>
              <a:t>Linked offers / firmness of offers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16496" y="1534140"/>
            <a:ext cx="9001125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In fact, the offers could be linked with others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Ex: the BRP can give the information that if we call for product 1 (Delivery period 15min) the TSOs (the TERRE solution) must activate product 2 (Delivery period 30min)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This “new” parameter must be considered by the TERRE solution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Remark: for TERRE, the offers could be linked but within the same CMO (CMO RR)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6496" y="4653136"/>
            <a:ext cx="900112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Once the offer is selected by the matching process and asked for activation, the TSO which submitted the offer is responsible (also financially) for its delivery on its border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122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464" y="2708920"/>
            <a:ext cx="9705528" cy="12961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endParaRPr lang="fr-FR" sz="3500" b="1" dirty="0">
              <a:solidFill>
                <a:schemeClr val="accent2"/>
              </a:solidFill>
            </a:endParaRPr>
          </a:p>
          <a:p>
            <a:pPr algn="ctr" defTabSz="957263" eaLnBrk="0" hangingPunct="0">
              <a:lnSpc>
                <a:spcPct val="90000"/>
              </a:lnSpc>
              <a:defRPr/>
            </a:pPr>
            <a:r>
              <a:rPr lang="fr-FR" sz="4400" b="1" dirty="0" err="1" smtClean="0">
                <a:solidFill>
                  <a:schemeClr val="accent2"/>
                </a:solidFill>
              </a:rPr>
              <a:t>Needs</a:t>
            </a:r>
            <a:r>
              <a:rPr lang="fr-FR" sz="4400" b="1" dirty="0" smtClean="0">
                <a:solidFill>
                  <a:schemeClr val="accent2"/>
                </a:solidFill>
              </a:rPr>
              <a:t> and matching</a:t>
            </a:r>
            <a:endParaRPr lang="fr-FR" sz="4400" b="1" dirty="0">
              <a:solidFill>
                <a:schemeClr val="accent2"/>
              </a:solidFill>
            </a:endParaRPr>
          </a:p>
        </p:txBody>
      </p:sp>
      <p:graphicFrame>
        <p:nvGraphicFramePr>
          <p:cNvPr id="6146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Photo Editor Photo" r:id="rId3" imgW="1219370" imgH="1219370" progId="">
                  <p:embed/>
                </p:oleObj>
              </mc:Choice>
              <mc:Fallback>
                <p:oleObj name="Photo Editor Photo" r:id="rId3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987" y="111017"/>
            <a:ext cx="8813548" cy="9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lèche droite 47"/>
          <p:cNvSpPr/>
          <p:nvPr/>
        </p:nvSpPr>
        <p:spPr bwMode="auto">
          <a:xfrm>
            <a:off x="6151011" y="3893867"/>
            <a:ext cx="2271436" cy="9361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33925-C661-4D87-A408-16D014D66A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9" name="Titre 5"/>
          <p:cNvSpPr txBox="1">
            <a:spLocks/>
          </p:cNvSpPr>
          <p:nvPr/>
        </p:nvSpPr>
        <p:spPr bwMode="auto">
          <a:xfrm>
            <a:off x="560512" y="116632"/>
            <a:ext cx="91297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 eaLnBrk="0" hangingPunct="0">
              <a:lnSpc>
                <a:spcPct val="90000"/>
              </a:lnSpc>
              <a:defRPr/>
            </a:pPr>
            <a:r>
              <a:rPr lang="en-US" sz="3600" b="1" kern="0" dirty="0" smtClean="0">
                <a:solidFill>
                  <a:srgbClr val="0077BD"/>
                </a:solidFill>
              </a:rPr>
              <a:t>TERRE process</a:t>
            </a:r>
            <a:endParaRPr lang="en-US" sz="3600" b="1" kern="0" dirty="0">
              <a:solidFill>
                <a:srgbClr val="0077B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4448944" y="2924944"/>
            <a:ext cx="1728192" cy="2664296"/>
          </a:xfrm>
          <a:prstGeom prst="ellipse">
            <a:avLst/>
          </a:prstGeom>
          <a:solidFill>
            <a:srgbClr val="A5BF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3152800" y="2276872"/>
            <a:ext cx="1008112" cy="936104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638842" y="407707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TERRE</a:t>
            </a:r>
            <a:endParaRPr lang="en-US" b="1"/>
          </a:p>
        </p:txBody>
      </p:sp>
      <p:sp>
        <p:nvSpPr>
          <p:cNvPr id="31" name="ZoneTexte 30"/>
          <p:cNvSpPr txBox="1"/>
          <p:nvPr/>
        </p:nvSpPr>
        <p:spPr>
          <a:xfrm>
            <a:off x="3093855" y="24208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/>
              <a:t>XB</a:t>
            </a:r>
          </a:p>
          <a:p>
            <a:pPr algn="ctr"/>
            <a:r>
              <a:rPr lang="en-US" sz="1600" b="1" smtClean="0"/>
              <a:t>Capacity</a:t>
            </a:r>
            <a:endParaRPr lang="en-US" sz="1600" b="1"/>
          </a:p>
        </p:txBody>
      </p:sp>
      <p:sp>
        <p:nvSpPr>
          <p:cNvPr id="32" name="Rectangle 31"/>
          <p:cNvSpPr/>
          <p:nvPr/>
        </p:nvSpPr>
        <p:spPr bwMode="auto">
          <a:xfrm>
            <a:off x="344488" y="3789040"/>
            <a:ext cx="2088232" cy="1080120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04528" y="414908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TSOs</a:t>
            </a:r>
            <a:endParaRPr lang="en-US" b="1" dirty="0"/>
          </a:p>
        </p:txBody>
      </p:sp>
      <p:sp>
        <p:nvSpPr>
          <p:cNvPr id="34" name="Flèche droite 33"/>
          <p:cNvSpPr/>
          <p:nvPr/>
        </p:nvSpPr>
        <p:spPr bwMode="auto">
          <a:xfrm>
            <a:off x="2628988" y="3645024"/>
            <a:ext cx="1800200" cy="72008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596168" y="3810526"/>
            <a:ext cx="1564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Products</a:t>
            </a:r>
            <a:endParaRPr lang="en-US" sz="1600" b="1" dirty="0"/>
          </a:p>
        </p:txBody>
      </p:sp>
      <p:sp>
        <p:nvSpPr>
          <p:cNvPr id="37" name="Flèche droite 36"/>
          <p:cNvSpPr/>
          <p:nvPr/>
        </p:nvSpPr>
        <p:spPr bwMode="auto">
          <a:xfrm>
            <a:off x="2609556" y="4293096"/>
            <a:ext cx="1800200" cy="72008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576736" y="4458598"/>
            <a:ext cx="1564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Needs</a:t>
            </a:r>
            <a:endParaRPr lang="en-US" sz="1600" b="1" dirty="0"/>
          </a:p>
        </p:txBody>
      </p:sp>
      <p:sp>
        <p:nvSpPr>
          <p:cNvPr id="39" name="Virage 38"/>
          <p:cNvSpPr/>
          <p:nvPr/>
        </p:nvSpPr>
        <p:spPr bwMode="auto">
          <a:xfrm>
            <a:off x="1280592" y="2492896"/>
            <a:ext cx="1872208" cy="1224136"/>
          </a:xfrm>
          <a:prstGeom prst="bentArrow">
            <a:avLst>
              <a:gd name="adj1" fmla="val 25000"/>
              <a:gd name="adj2" fmla="val 25000"/>
              <a:gd name="adj3" fmla="val 30336"/>
              <a:gd name="adj4" fmla="val 87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Flèche droite 40"/>
          <p:cNvSpPr/>
          <p:nvPr/>
        </p:nvSpPr>
        <p:spPr bwMode="auto">
          <a:xfrm rot="2134714">
            <a:off x="4027836" y="2932366"/>
            <a:ext cx="682299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Virage 42"/>
          <p:cNvSpPr/>
          <p:nvPr/>
        </p:nvSpPr>
        <p:spPr bwMode="auto">
          <a:xfrm rot="891525" flipV="1">
            <a:off x="2309431" y="1608828"/>
            <a:ext cx="1080120" cy="86409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830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Flèche droite 43"/>
          <p:cNvSpPr/>
          <p:nvPr/>
        </p:nvSpPr>
        <p:spPr bwMode="auto">
          <a:xfrm>
            <a:off x="6157381" y="3140968"/>
            <a:ext cx="2271436" cy="8640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59246" y="3298047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Needs netted and matched</a:t>
            </a:r>
            <a:endParaRPr lang="en-US" sz="1600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6105128" y="409682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Offer</a:t>
            </a:r>
            <a:r>
              <a:rPr lang="en-US" sz="1600" b="1" dirty="0" smtClean="0">
                <a:solidFill>
                  <a:srgbClr val="00B050"/>
                </a:solidFill>
              </a:rPr>
              <a:t>s</a:t>
            </a:r>
            <a:r>
              <a:rPr lang="en-US" sz="1600" b="1" dirty="0" smtClean="0"/>
              <a:t> which must be activated</a:t>
            </a:r>
            <a:endParaRPr lang="en-US" sz="1600" b="1" dirty="0"/>
          </a:p>
        </p:txBody>
      </p:sp>
      <p:sp>
        <p:nvSpPr>
          <p:cNvPr id="49" name="Flèche droite 48"/>
          <p:cNvSpPr/>
          <p:nvPr/>
        </p:nvSpPr>
        <p:spPr bwMode="auto">
          <a:xfrm>
            <a:off x="5993932" y="4653136"/>
            <a:ext cx="2271436" cy="9361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40909" y="4941168"/>
            <a:ext cx="1368152" cy="360040"/>
          </a:xfrm>
          <a:prstGeom prst="rect">
            <a:avLst/>
          </a:prstGeom>
          <a:noFill/>
        </p:spPr>
      </p:pic>
      <p:sp>
        <p:nvSpPr>
          <p:cNvPr id="53" name="Rectangle 52"/>
          <p:cNvSpPr/>
          <p:nvPr/>
        </p:nvSpPr>
        <p:spPr bwMode="auto">
          <a:xfrm>
            <a:off x="8481392" y="2996952"/>
            <a:ext cx="1296144" cy="2592288"/>
          </a:xfrm>
          <a:prstGeom prst="rect">
            <a:avLst/>
          </a:prstGeom>
          <a:solidFill>
            <a:srgbClr val="99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8697416" y="411946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TSOs</a:t>
            </a:r>
            <a:endParaRPr lang="en-US" b="1" dirty="0"/>
          </a:p>
        </p:txBody>
      </p:sp>
      <p:sp>
        <p:nvSpPr>
          <p:cNvPr id="56" name="Demi-tour 55"/>
          <p:cNvSpPr/>
          <p:nvPr/>
        </p:nvSpPr>
        <p:spPr bwMode="auto">
          <a:xfrm>
            <a:off x="5155961" y="2034722"/>
            <a:ext cx="3744416" cy="936104"/>
          </a:xfrm>
          <a:prstGeom prst="uturnArrow">
            <a:avLst>
              <a:gd name="adj1" fmla="val 43141"/>
              <a:gd name="adj2" fmla="val 25000"/>
              <a:gd name="adj3" fmla="val 23605"/>
              <a:gd name="adj4" fmla="val 75000"/>
              <a:gd name="adj5" fmla="val 1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 smtClean="0"/>
              <a:t>XB capacity used</a:t>
            </a:r>
            <a:endParaRPr lang="en-US" sz="1600" b="1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1640632" y="1052736"/>
            <a:ext cx="1152128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1496616" y="1167135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??</a:t>
            </a:r>
            <a:endParaRPr lang="en-US" b="1" dirty="0"/>
          </a:p>
        </p:txBody>
      </p:sp>
      <p:graphicFrame>
        <p:nvGraphicFramePr>
          <p:cNvPr id="7170" name="Object 37"/>
          <p:cNvGraphicFramePr>
            <a:graphicFrameLocks noChangeAspect="1"/>
          </p:cNvGraphicFramePr>
          <p:nvPr/>
        </p:nvGraphicFramePr>
        <p:xfrm>
          <a:off x="527050" y="227013"/>
          <a:ext cx="754063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Photo Editor Photo" r:id="rId4" imgW="1219370" imgH="1219370" progId="">
                  <p:embed/>
                </p:oleObj>
              </mc:Choice>
              <mc:Fallback>
                <p:oleObj name="Photo Editor Photo" r:id="rId4" imgW="1219370" imgH="1219370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7013"/>
                        <a:ext cx="754063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ACER-2015-14564</_dlc_DocId>
    <_dlc_DocIdUrl xmlns="985daa2e-53d8-4475-82b8-9c7d25324e34">
      <Url>https://extranet.acer.europa.eu/Events/8th-SWE-SG-Meeting/_layouts/DocIdRedir.aspx?ID=ACER-2015-14564</Url>
      <Description>ACER-2015-14564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3269F31540134C8AA0CA8AF1C9ABD5" ma:contentTypeVersion="20" ma:contentTypeDescription="Create a new document." ma:contentTypeScope="" ma:versionID="75b71551986e8ff3572ce7dcdabdbd56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8680840ea61619d02341c7615e400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808AA8-BFC3-4D2B-984A-6083460D248A}"/>
</file>

<file path=customXml/itemProps2.xml><?xml version="1.0" encoding="utf-8"?>
<ds:datastoreItem xmlns:ds="http://schemas.openxmlformats.org/officeDocument/2006/customXml" ds:itemID="{F081BC07-555E-47AD-9656-B8A74AF6B000}"/>
</file>

<file path=customXml/itemProps3.xml><?xml version="1.0" encoding="utf-8"?>
<ds:datastoreItem xmlns:ds="http://schemas.openxmlformats.org/officeDocument/2006/customXml" ds:itemID="{90483120-11E2-48EC-982B-F674CF84BEBA}"/>
</file>

<file path=customXml/itemProps4.xml><?xml version="1.0" encoding="utf-8"?>
<ds:datastoreItem xmlns:ds="http://schemas.openxmlformats.org/officeDocument/2006/customXml" ds:itemID="{A5FC193B-08EF-415A-BD6D-510DABE728F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41009</TotalTime>
  <Words>678</Words>
  <Application>Microsoft Office PowerPoint</Application>
  <PresentationFormat>Papel A4 (210x297 mm)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4" baseType="lpstr">
      <vt:lpstr>Modèle par défaut</vt:lpstr>
      <vt:lpstr>Photo Editor Photo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Distingo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04 TERRE</dc:title>
  <dc:creator>RTE</dc:creator>
  <cp:lastModifiedBy>Bruno Caetano</cp:lastModifiedBy>
  <cp:revision>1317</cp:revision>
  <cp:lastPrinted>2004-04-09T09:57:09Z</cp:lastPrinted>
  <dcterms:created xsi:type="dcterms:W3CDTF">2004-02-11T15:47:47Z</dcterms:created>
  <dcterms:modified xsi:type="dcterms:W3CDTF">2014-10-03T09:08:28Z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0x010100313269F31540134C8AA0CA8AF1C9ABD5</vt:lpwstr>
  </property>
  <property fmtid="{D5CDD505-2E9C-101B-9397-08002B2CF9AE}" pid="3" name="_dlc_DocIdItemGuid">
    <vt:lpwstr>e98ec12a-0460-4028-8f7e-3fc654f37778</vt:lpwstr>
  </property>
</Properties>
</file>