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73" r:id="rId5"/>
    <p:sldId id="282" r:id="rId6"/>
    <p:sldId id="280" r:id="rId7"/>
    <p:sldId id="258" r:id="rId8"/>
    <p:sldId id="270" r:id="rId9"/>
    <p:sldId id="283" r:id="rId10"/>
    <p:sldId id="265" r:id="rId11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1.xml"/><Relationship Id="rId21" Type="http://schemas.openxmlformats.org/officeDocument/2006/relationships/customXml" Target="../customXml/item4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19356" cy="493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80" tIns="45290" rIns="90580" bIns="4529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lt-LT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834" y="1"/>
            <a:ext cx="2919356" cy="493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80" tIns="45290" rIns="90580" bIns="4529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D899E5A-9E03-4F9B-89F3-F812950E708D}" type="datetimeFigureOut">
              <a:rPr lang="lt-LT"/>
              <a:pPr/>
              <a:t>2012.09.19</a:t>
            </a:fld>
            <a:endParaRPr lang="lt-LT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106"/>
            <a:ext cx="2919356" cy="493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80" tIns="45290" rIns="90580" bIns="4529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lt-LT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834" y="9371106"/>
            <a:ext cx="2919356" cy="493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80" tIns="45290" rIns="90580" bIns="4529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4760B39-A2FC-4480-8C5A-BA3DF0C1E3D4}" type="slidenum">
              <a:rPr lang="lt-LT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19356" cy="493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80" tIns="45290" rIns="90580" bIns="4529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lt-LT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834" y="1"/>
            <a:ext cx="2919356" cy="493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80" tIns="45290" rIns="90580" bIns="4529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32EE4C7-29F5-4559-9280-1F17FA21F964}" type="datetimeFigureOut">
              <a:rPr lang="lt-LT"/>
              <a:pPr/>
              <a:t>2012.09.19</a:t>
            </a:fld>
            <a:endParaRPr lang="lt-LT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7130"/>
            <a:ext cx="5388610" cy="4439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80" tIns="45290" rIns="90580" bIns="45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106"/>
            <a:ext cx="2919356" cy="493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80" tIns="45290" rIns="90580" bIns="4529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lt-LT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834" y="9371106"/>
            <a:ext cx="2919356" cy="493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80" tIns="45290" rIns="90580" bIns="4529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4438CD6-DE32-431F-B7ED-0C0822D3D3AB}" type="slidenum">
              <a:rPr lang="lt-LT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500306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450057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F626F-5BFF-4D30-A1AD-78F58C4846B5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626AD-A7DC-407F-A939-1AEC4A5BA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3D5A-3954-49F5-A23E-5B75BFBA47D2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E9792-0CAF-4E85-AC7D-553560CAF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97AB1-3119-4B58-A9CA-09C7D7043380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818A8-C613-4A8A-9908-6900E256E4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2554D-1698-475A-9AD1-5B6DBE8B8D77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CA3B1-EC35-4BDA-8A11-E91CA7792D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328DA-A48C-4BA3-8F7E-92BFC6D0872F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B39E0-CEEB-432E-98C0-A1FFBC8AD0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46514-2B44-4351-80D4-6EC704E0F70F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7DE18-6140-44BE-AA1C-CC0EB8235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D2A2D-3DC8-4307-A1EE-F1BDDC31DC47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9397D-F3BB-48E0-AEDA-554CA014AF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39D2D-E619-4596-AC42-3BB8230DBD8B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2AC06-2B68-4D08-804D-90CB6A59F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64AFD-E143-4B7B-BABE-54A5E56646A0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CE0C3-19B9-472E-A093-2B79D41E0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792CE-144B-4B62-8169-44C5A49AEE80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E5929-F062-456E-9919-5113225865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CBD7F-9B62-4271-92CF-F074DAE447A9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56B01-F94F-4C51-BBB2-B65CD4CA2A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03D5A-14C1-4E7F-B86C-DC645EB98D5D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9C09A-39D5-4E96-A738-E10EA4C42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2AE70-D973-44BA-B6F5-DBCDCAA5B408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3823-69B5-4A62-8128-8D70854F77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EA16F-B874-4778-80D6-C009930A044A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9A8E3-7276-4294-98E5-16E79DACB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1D8DE-0081-4EB1-91ED-7BE0BAE136CD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AE1E9-1610-4B29-90FB-D232B8A5C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B13BE-FDEA-4C4A-9CF8-1122D7C8B3D9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5CE7E-4963-498B-8DE9-EBE59C59BB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A3775-8F94-4612-B622-A109EE6D0EE4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4CBFC-E0CF-49E1-88C8-ED79CC3FE5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452F1-6F30-4330-BF76-3568A1FCBCF2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145FB-40F0-450E-BC09-E278D233F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8BA7D-C682-4C02-9EDC-2AC0DE43C624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CD596-E36C-432C-88F4-695C77BEFC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ECFE0-D38E-44E9-A7C7-A81B74406410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5FA5D-CDA6-4C08-A24E-D4DA145DE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5C75E-7EF4-4325-98F1-A61C0EF3E844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76779-CD05-41BE-9500-9DEB3DC991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A13A5-4948-4319-BE65-0C7B67E55288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71707-DC09-4FBF-ABE1-2022D2247A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E34EA-FC53-4AAF-BAA6-D8E27C07DCEE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B1DD4-71E0-4788-95B4-72082F396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349FE3-F6C6-41FF-B15F-1DA32E59ECFB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68E378-8E6F-4DF7-AD22-DD7CD16ED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A32266-ABBC-4241-87C5-066160E53C0E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E54612D-C60F-4E1F-BA4B-D010E637C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baltpool.lt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14375" y="2500313"/>
            <a:ext cx="7772400" cy="1470025"/>
          </a:xfrm>
        </p:spPr>
        <p:txBody>
          <a:bodyPr/>
          <a:lstStyle/>
          <a:p>
            <a:r>
              <a:rPr lang="en-US" dirty="0" smtClean="0"/>
              <a:t>UPDATES ON THE LATEST DEVELOPMENTS IN LITHUANIA</a:t>
            </a:r>
            <a:endParaRPr lang="lt-LT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313" y="4500563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lt-LT" sz="2400" dirty="0" smtClean="0">
                <a:solidFill>
                  <a:srgbClr val="898989"/>
                </a:solidFill>
              </a:rPr>
              <a:t>Aistija Zubaviciute</a:t>
            </a:r>
            <a:endParaRPr lang="en-US" sz="2400" dirty="0" smtClean="0">
              <a:solidFill>
                <a:srgbClr val="898989"/>
              </a:solidFill>
            </a:endParaRPr>
          </a:p>
          <a:p>
            <a:pPr>
              <a:lnSpc>
                <a:spcPct val="80000"/>
              </a:lnSpc>
            </a:pPr>
            <a:r>
              <a:rPr lang="lt-LT" sz="2400" dirty="0" err="1" smtClean="0">
                <a:solidFill>
                  <a:srgbClr val="898989"/>
                </a:solidFill>
              </a:rPr>
              <a:t>Advisor</a:t>
            </a:r>
            <a:r>
              <a:rPr lang="lt-LT" sz="2400" dirty="0" smtClean="0">
                <a:solidFill>
                  <a:srgbClr val="898989"/>
                </a:solidFill>
              </a:rPr>
              <a:t> </a:t>
            </a:r>
            <a:r>
              <a:rPr lang="lt-LT" sz="2400" dirty="0" err="1" smtClean="0">
                <a:solidFill>
                  <a:srgbClr val="898989"/>
                </a:solidFill>
              </a:rPr>
              <a:t>of</a:t>
            </a:r>
            <a:r>
              <a:rPr lang="lt-LT" sz="2400" dirty="0" smtClean="0">
                <a:solidFill>
                  <a:srgbClr val="898989"/>
                </a:solidFill>
              </a:rPr>
              <a:t> </a:t>
            </a:r>
            <a:r>
              <a:rPr lang="lt-LT" sz="2400" dirty="0" err="1" smtClean="0">
                <a:solidFill>
                  <a:srgbClr val="898989"/>
                </a:solidFill>
              </a:rPr>
              <a:t>Electricity</a:t>
            </a:r>
            <a:r>
              <a:rPr lang="lt-LT" sz="2400" dirty="0" smtClean="0">
                <a:solidFill>
                  <a:srgbClr val="898989"/>
                </a:solidFill>
              </a:rPr>
              <a:t> </a:t>
            </a:r>
            <a:r>
              <a:rPr lang="lt-LT" sz="2400" dirty="0" err="1" smtClean="0">
                <a:solidFill>
                  <a:srgbClr val="898989"/>
                </a:solidFill>
              </a:rPr>
              <a:t>Division</a:t>
            </a:r>
            <a:r>
              <a:rPr lang="lt-LT" sz="2400" dirty="0" smtClean="0">
                <a:solidFill>
                  <a:srgbClr val="898989"/>
                </a:solidFill>
              </a:rPr>
              <a:t>, </a:t>
            </a:r>
            <a:r>
              <a:rPr lang="en-US" sz="2400" dirty="0" smtClean="0">
                <a:solidFill>
                  <a:srgbClr val="898989"/>
                </a:solidFill>
              </a:rPr>
              <a:t>NCC, Lithuania</a:t>
            </a:r>
          </a:p>
          <a:p>
            <a:pPr>
              <a:lnSpc>
                <a:spcPct val="80000"/>
              </a:lnSpc>
            </a:pPr>
            <a:endParaRPr lang="en-US" sz="2400" dirty="0" smtClean="0">
              <a:solidFill>
                <a:srgbClr val="898989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800" dirty="0" smtClean="0">
                <a:solidFill>
                  <a:srgbClr val="898989"/>
                </a:solidFill>
              </a:rPr>
              <a:t>1</a:t>
            </a:r>
            <a:r>
              <a:rPr lang="lt-LT" sz="1800" dirty="0" smtClean="0">
                <a:solidFill>
                  <a:srgbClr val="898989"/>
                </a:solidFill>
              </a:rPr>
              <a:t>4</a:t>
            </a:r>
            <a:r>
              <a:rPr lang="en-US" sz="1800" baseline="30000" dirty="0" err="1" smtClean="0">
                <a:solidFill>
                  <a:srgbClr val="898989"/>
                </a:solidFill>
              </a:rPr>
              <a:t>th</a:t>
            </a:r>
            <a:r>
              <a:rPr lang="en-US" sz="1800" dirty="0" smtClean="0">
                <a:solidFill>
                  <a:srgbClr val="898989"/>
                </a:solidFill>
              </a:rPr>
              <a:t> Baltic Electricity Market Mini-Forum</a:t>
            </a:r>
          </a:p>
          <a:p>
            <a:pPr>
              <a:lnSpc>
                <a:spcPct val="80000"/>
              </a:lnSpc>
            </a:pPr>
            <a:r>
              <a:rPr lang="en-US" sz="1800" dirty="0" smtClean="0">
                <a:solidFill>
                  <a:srgbClr val="898989"/>
                </a:solidFill>
              </a:rPr>
              <a:t> </a:t>
            </a:r>
            <a:r>
              <a:rPr lang="lt-LT" sz="1800" dirty="0" smtClean="0">
                <a:solidFill>
                  <a:srgbClr val="898989"/>
                </a:solidFill>
              </a:rPr>
              <a:t>21</a:t>
            </a:r>
            <a:r>
              <a:rPr lang="lt-LT" sz="1800" baseline="30000" dirty="0" smtClean="0">
                <a:solidFill>
                  <a:srgbClr val="898989"/>
                </a:solidFill>
              </a:rPr>
              <a:t>st</a:t>
            </a:r>
            <a:r>
              <a:rPr lang="en-US" sz="1800" dirty="0" smtClean="0">
                <a:solidFill>
                  <a:srgbClr val="898989"/>
                </a:solidFill>
              </a:rPr>
              <a:t> </a:t>
            </a:r>
            <a:r>
              <a:rPr lang="lt-LT" sz="1800" dirty="0" err="1" smtClean="0">
                <a:solidFill>
                  <a:srgbClr val="898989"/>
                </a:solidFill>
              </a:rPr>
              <a:t>September</a:t>
            </a:r>
            <a:r>
              <a:rPr lang="lt-LT" sz="1800" dirty="0" smtClean="0">
                <a:solidFill>
                  <a:srgbClr val="898989"/>
                </a:solidFill>
              </a:rPr>
              <a:t>,</a:t>
            </a:r>
            <a:r>
              <a:rPr lang="en-US" sz="1800" dirty="0" smtClean="0">
                <a:solidFill>
                  <a:srgbClr val="898989"/>
                </a:solidFill>
              </a:rPr>
              <a:t> 201</a:t>
            </a:r>
            <a:r>
              <a:rPr lang="lt-LT" sz="1800" dirty="0" smtClean="0">
                <a:solidFill>
                  <a:srgbClr val="898989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LEGISLATION</a:t>
            </a:r>
            <a:r>
              <a:rPr lang="lt-LT" dirty="0" smtClean="0"/>
              <a:t> </a:t>
            </a:r>
          </a:p>
        </p:txBody>
      </p:sp>
      <p:sp>
        <p:nvSpPr>
          <p:cNvPr id="4101" name="Rectangle 5"/>
          <p:cNvSpPr>
            <a:spLocks noGrp="1"/>
          </p:cNvSpPr>
          <p:nvPr>
            <p:ph type="body" idx="4294967295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lt-LT" sz="2400" b="1" dirty="0" err="1" smtClean="0"/>
              <a:t>Law</a:t>
            </a:r>
            <a:r>
              <a:rPr lang="lt-LT" sz="2400" b="1" dirty="0" smtClean="0"/>
              <a:t> </a:t>
            </a:r>
            <a:r>
              <a:rPr lang="lt-LT" sz="2400" b="1" dirty="0" err="1" smtClean="0"/>
              <a:t>on</a:t>
            </a:r>
            <a:r>
              <a:rPr lang="lt-LT" sz="2400" b="1" dirty="0" smtClean="0"/>
              <a:t> Energy </a:t>
            </a:r>
            <a:r>
              <a:rPr lang="lt-LT" sz="2400" b="1" dirty="0" err="1" smtClean="0"/>
              <a:t>Resources</a:t>
            </a:r>
            <a:r>
              <a:rPr lang="lt-LT" sz="2400" b="1" dirty="0" smtClean="0"/>
              <a:t> </a:t>
            </a:r>
            <a:r>
              <a:rPr lang="lt-LT" sz="2400" b="1" dirty="0" err="1" smtClean="0"/>
              <a:t>Market</a:t>
            </a:r>
            <a:r>
              <a:rPr lang="lt-LT" sz="2400" b="1" dirty="0" smtClean="0"/>
              <a:t> (ERM) </a:t>
            </a:r>
            <a:r>
              <a:rPr lang="lt-LT" sz="2400" dirty="0" err="1" smtClean="0"/>
              <a:t>passed</a:t>
            </a:r>
            <a:r>
              <a:rPr lang="lt-LT" sz="2400" b="1" dirty="0" smtClean="0"/>
              <a:t> </a:t>
            </a:r>
            <a:r>
              <a:rPr lang="lt-LT" sz="2400" dirty="0" err="1" smtClean="0"/>
              <a:t>on</a:t>
            </a:r>
            <a:r>
              <a:rPr lang="lt-LT" sz="2400" dirty="0" smtClean="0"/>
              <a:t> 22/05/2012: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lt-LT" sz="2000" dirty="0" err="1" smtClean="0"/>
              <a:t>Reglamentation</a:t>
            </a:r>
            <a:r>
              <a:rPr lang="lt-LT" sz="2000" dirty="0" smtClean="0"/>
              <a:t> </a:t>
            </a:r>
            <a:r>
              <a:rPr lang="lt-LT" sz="2000" dirty="0" err="1" smtClean="0"/>
              <a:t>of</a:t>
            </a:r>
            <a:r>
              <a:rPr lang="lt-LT" sz="2000" dirty="0" smtClean="0"/>
              <a:t> </a:t>
            </a:r>
            <a:r>
              <a:rPr lang="lt-LT" sz="2000" dirty="0" err="1" smtClean="0"/>
              <a:t>centralized</a:t>
            </a:r>
            <a:r>
              <a:rPr lang="lt-LT" sz="2000" dirty="0" smtClean="0"/>
              <a:t> </a:t>
            </a:r>
            <a:r>
              <a:rPr lang="lt-LT" sz="2000" dirty="0" err="1" smtClean="0"/>
              <a:t>trade</a:t>
            </a:r>
            <a:r>
              <a:rPr lang="lt-LT" sz="2000" dirty="0" smtClean="0"/>
              <a:t> </a:t>
            </a:r>
            <a:r>
              <a:rPr lang="lt-LT" sz="2000" dirty="0" err="1" smtClean="0"/>
              <a:t>of</a:t>
            </a:r>
            <a:r>
              <a:rPr lang="lt-LT" sz="2000" dirty="0" smtClean="0"/>
              <a:t> </a:t>
            </a:r>
            <a:r>
              <a:rPr lang="lt-LT" sz="2000" dirty="0" err="1" smtClean="0"/>
              <a:t>biofuel</a:t>
            </a:r>
            <a:r>
              <a:rPr lang="lt-LT" sz="2000" dirty="0" smtClean="0"/>
              <a:t> </a:t>
            </a:r>
            <a:r>
              <a:rPr lang="lt-LT" sz="2000" dirty="0" err="1" smtClean="0"/>
              <a:t>and</a:t>
            </a:r>
            <a:r>
              <a:rPr lang="lt-LT" sz="2000" dirty="0" smtClean="0"/>
              <a:t> </a:t>
            </a:r>
            <a:r>
              <a:rPr lang="lt-LT" sz="2000" dirty="0" err="1" smtClean="0"/>
              <a:t>oil</a:t>
            </a:r>
            <a:r>
              <a:rPr lang="lt-LT" sz="2000" dirty="0" smtClean="0"/>
              <a:t> </a:t>
            </a:r>
            <a:r>
              <a:rPr lang="lt-LT" sz="2000" dirty="0" err="1" smtClean="0"/>
              <a:t>products</a:t>
            </a:r>
            <a:r>
              <a:rPr lang="lt-LT" sz="2000" dirty="0" smtClean="0"/>
              <a:t>, </a:t>
            </a:r>
            <a:r>
              <a:rPr lang="lt-LT" sz="2000" dirty="0" err="1" smtClean="0"/>
              <a:t>natural</a:t>
            </a:r>
            <a:r>
              <a:rPr lang="lt-LT" sz="2000" dirty="0" smtClean="0"/>
              <a:t> </a:t>
            </a:r>
            <a:r>
              <a:rPr lang="lt-LT" sz="2000" dirty="0" err="1" smtClean="0"/>
              <a:t>gas</a:t>
            </a:r>
            <a:r>
              <a:rPr lang="lt-LT" sz="2000" dirty="0" smtClean="0"/>
              <a:t> </a:t>
            </a:r>
            <a:r>
              <a:rPr lang="lt-LT" sz="2000" dirty="0" err="1" smtClean="0"/>
              <a:t>and</a:t>
            </a:r>
            <a:r>
              <a:rPr lang="lt-LT" sz="2000" dirty="0" smtClean="0"/>
              <a:t> </a:t>
            </a:r>
            <a:r>
              <a:rPr lang="lt-LT" sz="2000" dirty="0" err="1" smtClean="0"/>
              <a:t>supporting</a:t>
            </a:r>
            <a:r>
              <a:rPr lang="lt-LT" sz="2000" dirty="0" smtClean="0"/>
              <a:t> </a:t>
            </a:r>
            <a:r>
              <a:rPr lang="lt-LT" sz="2000" dirty="0" err="1" smtClean="0"/>
              <a:t>instruments</a:t>
            </a:r>
            <a:r>
              <a:rPr lang="lt-LT" sz="2000" dirty="0" smtClean="0"/>
              <a:t> </a:t>
            </a:r>
            <a:r>
              <a:rPr lang="lt-LT" sz="2000" dirty="0" err="1" smtClean="0"/>
              <a:t>from</a:t>
            </a:r>
            <a:r>
              <a:rPr lang="lt-LT" sz="2000" dirty="0" smtClean="0"/>
              <a:t> </a:t>
            </a:r>
            <a:r>
              <a:rPr lang="lt-LT" sz="2000" dirty="0" err="1" smtClean="0"/>
              <a:t>energy</a:t>
            </a:r>
            <a:r>
              <a:rPr lang="lt-LT" sz="2000" dirty="0" smtClean="0"/>
              <a:t> </a:t>
            </a:r>
            <a:r>
              <a:rPr lang="lt-LT" sz="2000" dirty="0" err="1" smtClean="0"/>
              <a:t>prices</a:t>
            </a:r>
            <a:r>
              <a:rPr lang="lt-LT" sz="2000" dirty="0" smtClean="0"/>
              <a:t> </a:t>
            </a:r>
            <a:r>
              <a:rPr lang="lt-LT" sz="2000" dirty="0" err="1" smtClean="0"/>
              <a:t>variation</a:t>
            </a:r>
            <a:r>
              <a:rPr lang="lt-LT" sz="2000" dirty="0" smtClean="0"/>
              <a:t> (</a:t>
            </a:r>
            <a:r>
              <a:rPr lang="lt-LT" sz="2000" dirty="0" err="1" smtClean="0"/>
              <a:t>electricity</a:t>
            </a:r>
            <a:r>
              <a:rPr lang="lt-LT" sz="2000" dirty="0" smtClean="0"/>
              <a:t> </a:t>
            </a:r>
            <a:r>
              <a:rPr lang="lt-LT" sz="2000" dirty="0" err="1" smtClean="0"/>
              <a:t>derivatives</a:t>
            </a:r>
            <a:r>
              <a:rPr lang="lt-LT" sz="2000" dirty="0" smtClean="0"/>
              <a:t>)</a:t>
            </a:r>
          </a:p>
          <a:p>
            <a:pPr lvl="1">
              <a:lnSpc>
                <a:spcPct val="90000"/>
              </a:lnSpc>
            </a:pPr>
            <a:endParaRPr lang="lt-LT" sz="2000" dirty="0" smtClean="0"/>
          </a:p>
          <a:p>
            <a:pPr lvl="1">
              <a:lnSpc>
                <a:spcPct val="90000"/>
              </a:lnSpc>
            </a:pPr>
            <a:r>
              <a:rPr lang="lt-LT" sz="2000" dirty="0" smtClean="0"/>
              <a:t>ERM </a:t>
            </a:r>
            <a:r>
              <a:rPr lang="lt-LT" sz="2000" dirty="0" err="1" smtClean="0"/>
              <a:t>organized</a:t>
            </a:r>
            <a:r>
              <a:rPr lang="lt-LT" sz="2000" dirty="0" smtClean="0"/>
              <a:t> </a:t>
            </a:r>
            <a:r>
              <a:rPr lang="lt-LT" sz="2000" dirty="0" err="1" smtClean="0"/>
              <a:t>by</a:t>
            </a:r>
            <a:r>
              <a:rPr lang="lt-LT" sz="2000" dirty="0" smtClean="0"/>
              <a:t> BALTPOOL (</a:t>
            </a:r>
            <a:r>
              <a:rPr lang="lt-LT" sz="2000" dirty="0" err="1" smtClean="0">
                <a:hlinkClick r:id="rId4"/>
              </a:rPr>
              <a:t>www.baltpool.lt</a:t>
            </a:r>
            <a:r>
              <a:rPr lang="lt-LT" sz="2000" dirty="0" smtClean="0"/>
              <a:t>) </a:t>
            </a:r>
            <a:r>
              <a:rPr lang="lt-LT" sz="2000" dirty="0" err="1" smtClean="0"/>
              <a:t>and</a:t>
            </a:r>
            <a:r>
              <a:rPr lang="en-US" sz="2000" dirty="0" smtClean="0"/>
              <a:t> acts as Lithuanian electricity financial market administrator and as Lithuanian gas market operator</a:t>
            </a:r>
            <a:endParaRPr lang="lt-LT" sz="2000" dirty="0" smtClean="0"/>
          </a:p>
          <a:p>
            <a:pPr lvl="1">
              <a:lnSpc>
                <a:spcPct val="90000"/>
              </a:lnSpc>
            </a:pPr>
            <a:endParaRPr lang="lt-LT" sz="2000" dirty="0" smtClean="0"/>
          </a:p>
          <a:p>
            <a:pPr lvl="1">
              <a:lnSpc>
                <a:spcPct val="90000"/>
              </a:lnSpc>
            </a:pPr>
            <a:r>
              <a:rPr lang="lt-LT" sz="2000" dirty="0" smtClean="0"/>
              <a:t>G</a:t>
            </a:r>
            <a:r>
              <a:rPr lang="en-US" sz="2000" dirty="0" smtClean="0"/>
              <a:t>as market was launched on 1st March, 2012</a:t>
            </a:r>
            <a:endParaRPr lang="lt-LT" sz="2000" dirty="0" smtClean="0"/>
          </a:p>
          <a:p>
            <a:pPr lvl="1">
              <a:lnSpc>
                <a:spcPct val="90000"/>
              </a:lnSpc>
            </a:pPr>
            <a:endParaRPr lang="lt-LT" sz="20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On June 18, 2012 the power exchange operator of Nordic countries Nord Pool Spot AS started administration of Lithuanian power exchange</a:t>
            </a:r>
            <a:endParaRPr lang="lt-LT" sz="2000" dirty="0" smtClean="0"/>
          </a:p>
          <a:p>
            <a:pPr lvl="1">
              <a:lnSpc>
                <a:spcPct val="90000"/>
              </a:lnSpc>
            </a:pPr>
            <a:endParaRPr lang="lt-LT" sz="2400" dirty="0" smtClean="0"/>
          </a:p>
          <a:p>
            <a:pPr lvl="1">
              <a:lnSpc>
                <a:spcPct val="90000"/>
              </a:lnSpc>
              <a:buNone/>
            </a:pPr>
            <a:endParaRPr lang="lt-LT" sz="2000" dirty="0" smtClean="0"/>
          </a:p>
          <a:p>
            <a:pPr lvl="1">
              <a:lnSpc>
                <a:spcPct val="90000"/>
              </a:lnSpc>
              <a:buNone/>
            </a:pPr>
            <a:endParaRPr lang="lt-LT" sz="20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 lvl="1">
              <a:lnSpc>
                <a:spcPct val="90000"/>
              </a:lnSpc>
              <a:buNone/>
            </a:pPr>
            <a:endParaRPr lang="en-US" sz="2400" dirty="0" smtClean="0"/>
          </a:p>
          <a:p>
            <a:pPr lvl="1">
              <a:lnSpc>
                <a:spcPct val="90000"/>
              </a:lnSpc>
              <a:buFont typeface="Arial" charset="0"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LEGISLATION (1)</a:t>
            </a:r>
            <a:endParaRPr lang="lt-LT" dirty="0" smtClean="0"/>
          </a:p>
        </p:txBody>
      </p:sp>
      <p:sp>
        <p:nvSpPr>
          <p:cNvPr id="4101" name="Rectangle 5"/>
          <p:cNvSpPr>
            <a:spLocks noGrp="1"/>
          </p:cNvSpPr>
          <p:nvPr>
            <p:ph type="body" idx="4294967295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/>
              <a:t>Approved:</a:t>
            </a:r>
          </a:p>
          <a:p>
            <a:pPr lvl="1">
              <a:lnSpc>
                <a:spcPct val="90000"/>
              </a:lnSpc>
            </a:pPr>
            <a:r>
              <a:rPr lang="lt-LT" sz="2000" dirty="0" err="1" smtClean="0"/>
              <a:t>Rules</a:t>
            </a:r>
            <a:r>
              <a:rPr lang="lt-LT" sz="2000" dirty="0" smtClean="0"/>
              <a:t> </a:t>
            </a:r>
            <a:r>
              <a:rPr lang="lt-LT" sz="2000" dirty="0" err="1" smtClean="0"/>
              <a:t>on</a:t>
            </a:r>
            <a:r>
              <a:rPr lang="lt-LT" sz="2000" dirty="0" smtClean="0"/>
              <a:t> </a:t>
            </a:r>
            <a:r>
              <a:rPr lang="lt-LT" sz="2000" dirty="0" err="1" smtClean="0"/>
              <a:t>submission</a:t>
            </a:r>
            <a:r>
              <a:rPr lang="lt-LT" sz="2000" dirty="0" smtClean="0"/>
              <a:t> </a:t>
            </a:r>
            <a:r>
              <a:rPr lang="lt-LT" sz="2000" dirty="0" err="1" smtClean="0"/>
              <a:t>of</a:t>
            </a:r>
            <a:r>
              <a:rPr lang="lt-LT" sz="2000" dirty="0" smtClean="0"/>
              <a:t> </a:t>
            </a:r>
            <a:r>
              <a:rPr lang="lt-LT" sz="2000" dirty="0" err="1" smtClean="0"/>
              <a:t>documentation</a:t>
            </a:r>
            <a:r>
              <a:rPr lang="lt-LT" sz="2000" dirty="0" smtClean="0"/>
              <a:t> </a:t>
            </a:r>
            <a:r>
              <a:rPr lang="lt-LT" sz="2000" dirty="0" err="1" smtClean="0"/>
              <a:t>of</a:t>
            </a:r>
            <a:r>
              <a:rPr lang="lt-LT" sz="2000" dirty="0" smtClean="0"/>
              <a:t> TSO </a:t>
            </a:r>
            <a:r>
              <a:rPr lang="lt-LT" sz="2000" dirty="0" err="1" smtClean="0"/>
              <a:t>ownership</a:t>
            </a:r>
            <a:r>
              <a:rPr lang="lt-LT" sz="2000" dirty="0" smtClean="0"/>
              <a:t> </a:t>
            </a:r>
            <a:r>
              <a:rPr lang="lt-LT" sz="2000" dirty="0" err="1" smtClean="0"/>
              <a:t>unbundling</a:t>
            </a:r>
            <a:r>
              <a:rPr lang="lt-LT" sz="2000" dirty="0" smtClean="0"/>
              <a:t>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Market investigation rules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Methodology on system services price calculation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Methodology on power energy price and reserve power service price calculation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Rules for generators on usage of transmission and distribution networks</a:t>
            </a:r>
          </a:p>
          <a:p>
            <a:pPr lvl="1">
              <a:lnSpc>
                <a:spcPct val="90000"/>
              </a:lnSpc>
            </a:pPr>
            <a:r>
              <a:rPr lang="lt-LT" sz="2000" dirty="0" err="1" smtClean="0"/>
              <a:t>Amendments</a:t>
            </a:r>
            <a:r>
              <a:rPr lang="en-US" sz="2000" dirty="0" smtClean="0"/>
              <a:t> on:</a:t>
            </a:r>
          </a:p>
          <a:p>
            <a:pPr lvl="2">
              <a:lnSpc>
                <a:spcPct val="90000"/>
              </a:lnSpc>
            </a:pPr>
            <a:r>
              <a:rPr lang="lt-LT" sz="1600" dirty="0" smtClean="0"/>
              <a:t>M</a:t>
            </a:r>
            <a:r>
              <a:rPr lang="en-US" sz="1600" dirty="0" err="1" smtClean="0"/>
              <a:t>ethodology</a:t>
            </a:r>
            <a:r>
              <a:rPr lang="lt-LT" sz="1600" dirty="0" smtClean="0"/>
              <a:t> </a:t>
            </a:r>
            <a:r>
              <a:rPr lang="lt-LT" sz="1600" dirty="0" err="1" smtClean="0"/>
              <a:t>for</a:t>
            </a:r>
            <a:r>
              <a:rPr lang="lt-LT" sz="1600" dirty="0" smtClean="0"/>
              <a:t> </a:t>
            </a:r>
            <a:r>
              <a:rPr lang="lt-LT" sz="1600" dirty="0" err="1" smtClean="0"/>
              <a:t>calculation</a:t>
            </a:r>
            <a:r>
              <a:rPr lang="lt-LT" sz="1600" dirty="0" smtClean="0"/>
              <a:t> </a:t>
            </a:r>
            <a:r>
              <a:rPr lang="lt-LT" sz="1600" dirty="0" err="1" smtClean="0"/>
              <a:t>of</a:t>
            </a:r>
            <a:r>
              <a:rPr lang="lt-LT" sz="1600" dirty="0" smtClean="0"/>
              <a:t> </a:t>
            </a:r>
            <a:r>
              <a:rPr lang="lt-LT" sz="1600" dirty="0" err="1" smtClean="0"/>
              <a:t>the</a:t>
            </a:r>
            <a:r>
              <a:rPr lang="lt-LT" sz="1600" dirty="0" smtClean="0"/>
              <a:t> m</a:t>
            </a:r>
            <a:r>
              <a:rPr lang="en-US" sz="1600" dirty="0" err="1" smtClean="0"/>
              <a:t>arket</a:t>
            </a:r>
            <a:r>
              <a:rPr lang="en-US" sz="1600" dirty="0" smtClean="0"/>
              <a:t> price</a:t>
            </a:r>
          </a:p>
          <a:p>
            <a:pPr lvl="2">
              <a:lnSpc>
                <a:spcPct val="90000"/>
              </a:lnSpc>
            </a:pPr>
            <a:r>
              <a:rPr lang="lt-LT" sz="1600" dirty="0" err="1" smtClean="0"/>
              <a:t>Methodology</a:t>
            </a:r>
            <a:r>
              <a:rPr lang="lt-LT" sz="1600" dirty="0" smtClean="0"/>
              <a:t> </a:t>
            </a:r>
            <a:r>
              <a:rPr lang="lt-LT" sz="1600" dirty="0" err="1" smtClean="0"/>
              <a:t>for</a:t>
            </a:r>
            <a:r>
              <a:rPr lang="lt-LT" sz="1600" dirty="0" smtClean="0"/>
              <a:t> </a:t>
            </a:r>
            <a:r>
              <a:rPr lang="lt-LT" sz="1600" dirty="0" err="1" smtClean="0"/>
              <a:t>calculation</a:t>
            </a:r>
            <a:r>
              <a:rPr lang="lt-LT" sz="1600" dirty="0" smtClean="0"/>
              <a:t> </a:t>
            </a:r>
            <a:r>
              <a:rPr lang="lt-LT" sz="1600" dirty="0" err="1" smtClean="0"/>
              <a:t>of</a:t>
            </a:r>
            <a:r>
              <a:rPr lang="lt-LT" sz="1600" dirty="0" smtClean="0"/>
              <a:t> </a:t>
            </a:r>
            <a:r>
              <a:rPr lang="lt-LT" sz="1600" dirty="0" err="1" smtClean="0"/>
              <a:t>connection</a:t>
            </a:r>
            <a:r>
              <a:rPr lang="lt-LT" sz="1600" dirty="0" smtClean="0"/>
              <a:t> </a:t>
            </a:r>
            <a:r>
              <a:rPr lang="lt-LT" sz="1600" dirty="0" err="1" smtClean="0"/>
              <a:t>fees</a:t>
            </a:r>
            <a:r>
              <a:rPr lang="en-US" sz="1600" dirty="0" smtClean="0"/>
              <a:t> (</a:t>
            </a:r>
            <a:r>
              <a:rPr lang="lt-LT" sz="1600" dirty="0" smtClean="0"/>
              <a:t>20</a:t>
            </a:r>
            <a:r>
              <a:rPr lang="en-US" sz="1600" dirty="0" smtClean="0"/>
              <a:t>% for </a:t>
            </a:r>
            <a:r>
              <a:rPr lang="lt-LT" sz="1600" dirty="0" err="1" smtClean="0"/>
              <a:t>households</a:t>
            </a:r>
            <a:r>
              <a:rPr lang="lt-LT" sz="1600" dirty="0" smtClean="0"/>
              <a:t>, 40</a:t>
            </a:r>
            <a:r>
              <a:rPr lang="en-US" sz="1600" dirty="0" smtClean="0"/>
              <a:t>% for industrials, changing customer status, payment for reduced capacity after 3 years)</a:t>
            </a:r>
          </a:p>
          <a:p>
            <a:pPr lvl="2">
              <a:lnSpc>
                <a:spcPct val="90000"/>
              </a:lnSpc>
            </a:pPr>
            <a:r>
              <a:rPr lang="lt-LT" sz="1600" dirty="0" err="1" smtClean="0"/>
              <a:t>Methodology</a:t>
            </a:r>
            <a:r>
              <a:rPr lang="lt-LT" sz="1600" dirty="0" smtClean="0"/>
              <a:t> </a:t>
            </a:r>
            <a:r>
              <a:rPr lang="lt-LT" sz="1600" dirty="0" err="1" smtClean="0"/>
              <a:t>for</a:t>
            </a:r>
            <a:r>
              <a:rPr lang="lt-LT" sz="1600" dirty="0" smtClean="0"/>
              <a:t> </a:t>
            </a:r>
            <a:r>
              <a:rPr lang="lt-LT" sz="1600" dirty="0" err="1" smtClean="0"/>
              <a:t>calculation</a:t>
            </a:r>
            <a:r>
              <a:rPr lang="lt-LT" sz="1600" dirty="0" smtClean="0"/>
              <a:t> </a:t>
            </a:r>
            <a:r>
              <a:rPr lang="lt-LT" sz="1600" dirty="0" err="1" smtClean="0"/>
              <a:t>of</a:t>
            </a:r>
            <a:r>
              <a:rPr lang="lt-LT" sz="1600" dirty="0" smtClean="0"/>
              <a:t> </a:t>
            </a:r>
            <a:r>
              <a:rPr lang="lt-LT" sz="1600" dirty="0" err="1" smtClean="0"/>
              <a:t>the</a:t>
            </a:r>
            <a:r>
              <a:rPr lang="lt-LT" sz="1600" dirty="0" smtClean="0"/>
              <a:t> </a:t>
            </a:r>
            <a:r>
              <a:rPr lang="lt-LT" sz="1600" dirty="0" err="1" smtClean="0"/>
              <a:t>prices</a:t>
            </a:r>
            <a:r>
              <a:rPr lang="lt-LT" sz="1600" dirty="0" smtClean="0"/>
              <a:t> </a:t>
            </a:r>
            <a:r>
              <a:rPr lang="lt-LT" sz="1600" dirty="0" err="1" smtClean="0"/>
              <a:t>for</a:t>
            </a:r>
            <a:r>
              <a:rPr lang="lt-LT" sz="1600" dirty="0" smtClean="0"/>
              <a:t> </a:t>
            </a:r>
            <a:r>
              <a:rPr lang="lt-LT" sz="1600" dirty="0" err="1" smtClean="0"/>
              <a:t>the</a:t>
            </a:r>
            <a:r>
              <a:rPr lang="lt-LT" sz="1600" dirty="0" smtClean="0"/>
              <a:t> </a:t>
            </a:r>
            <a:r>
              <a:rPr lang="lt-LT" sz="1600" dirty="0" err="1" smtClean="0"/>
              <a:t>renewable</a:t>
            </a:r>
            <a:r>
              <a:rPr lang="lt-LT" sz="1600" dirty="0" smtClean="0"/>
              <a:t> </a:t>
            </a:r>
            <a:r>
              <a:rPr lang="lt-LT" sz="1600" dirty="0" err="1" smtClean="0"/>
              <a:t>energy</a:t>
            </a:r>
            <a:r>
              <a:rPr lang="lt-LT" sz="1600" dirty="0" smtClean="0"/>
              <a:t> </a:t>
            </a:r>
            <a:r>
              <a:rPr lang="lt-LT" sz="1600" dirty="0" err="1" smtClean="0"/>
              <a:t>resouces</a:t>
            </a:r>
            <a:endParaRPr lang="lt-LT" sz="1600" dirty="0" smtClean="0"/>
          </a:p>
          <a:p>
            <a:pPr lvl="2">
              <a:lnSpc>
                <a:spcPct val="90000"/>
              </a:lnSpc>
            </a:pPr>
            <a:r>
              <a:rPr lang="en-US" sz="1600" dirty="0" smtClean="0"/>
              <a:t>Quality requirements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Rules on technological, financial and managerial assessment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Rules on penalties</a:t>
            </a:r>
          </a:p>
          <a:p>
            <a:pPr lvl="1">
              <a:lnSpc>
                <a:spcPct val="90000"/>
              </a:lnSpc>
              <a:buNone/>
            </a:pPr>
            <a:endParaRPr lang="en-US" sz="2000" dirty="0" smtClean="0"/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 lvl="1">
              <a:lnSpc>
                <a:spcPct val="90000"/>
              </a:lnSpc>
              <a:buNone/>
            </a:pPr>
            <a:endParaRPr lang="en-US" sz="2000" dirty="0" smtClean="0"/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 lvl="1">
              <a:lnSpc>
                <a:spcPct val="90000"/>
              </a:lnSpc>
              <a:buNone/>
            </a:pPr>
            <a:endParaRPr lang="en-US" sz="2400" dirty="0" smtClean="0"/>
          </a:p>
          <a:p>
            <a:pPr lvl="1">
              <a:lnSpc>
                <a:spcPct val="90000"/>
              </a:lnSpc>
              <a:buFont typeface="Arial" charset="0"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LEGISLATION (2)</a:t>
            </a:r>
            <a:endParaRPr lang="lt-LT" dirty="0" smtClean="0"/>
          </a:p>
        </p:txBody>
      </p:sp>
      <p:sp>
        <p:nvSpPr>
          <p:cNvPr id="4101" name="Rectangle 5"/>
          <p:cNvSpPr>
            <a:spLocks noGrp="1"/>
          </p:cNvSpPr>
          <p:nvPr>
            <p:ph type="body" idx="4294967295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/>
              <a:t>To be approved:</a:t>
            </a:r>
          </a:p>
          <a:p>
            <a:pPr lvl="1">
              <a:lnSpc>
                <a:spcPct val="90000"/>
              </a:lnSpc>
            </a:pPr>
            <a:r>
              <a:rPr lang="lt-LT" sz="2000" dirty="0" smtClean="0"/>
              <a:t>A</a:t>
            </a:r>
            <a:r>
              <a:rPr lang="en-US" sz="2000" dirty="0" err="1" smtClean="0"/>
              <a:t>mendments</a:t>
            </a:r>
            <a:r>
              <a:rPr lang="en-US" sz="2000" dirty="0" smtClean="0"/>
              <a:t> of the </a:t>
            </a:r>
            <a:r>
              <a:rPr lang="en-US" sz="2000" dirty="0" err="1" smtClean="0"/>
              <a:t>Methodolog</a:t>
            </a:r>
            <a:r>
              <a:rPr lang="lt-LT" sz="2000" dirty="0" smtClean="0"/>
              <a:t>y</a:t>
            </a:r>
            <a:r>
              <a:rPr lang="en-US" sz="2000" dirty="0" smtClean="0"/>
              <a:t> </a:t>
            </a:r>
            <a:r>
              <a:rPr lang="lt-LT" sz="2000" dirty="0" err="1" smtClean="0"/>
              <a:t>for</a:t>
            </a:r>
            <a:r>
              <a:rPr lang="lt-LT" sz="2000" dirty="0" smtClean="0"/>
              <a:t> </a:t>
            </a:r>
            <a:r>
              <a:rPr lang="lt-LT" sz="2000" dirty="0" err="1" smtClean="0"/>
              <a:t>calculation</a:t>
            </a:r>
            <a:r>
              <a:rPr lang="lt-LT" sz="2000" dirty="0" smtClean="0"/>
              <a:t> </a:t>
            </a:r>
            <a:r>
              <a:rPr lang="lt-LT" sz="2000" dirty="0" err="1" smtClean="0"/>
              <a:t>of</a:t>
            </a:r>
            <a:r>
              <a:rPr lang="en-US" sz="2000" dirty="0" smtClean="0"/>
              <a:t> </a:t>
            </a:r>
            <a:r>
              <a:rPr lang="lt-LT" sz="2000" dirty="0" err="1" smtClean="0"/>
              <a:t>the</a:t>
            </a:r>
            <a:r>
              <a:rPr lang="lt-LT" sz="2000" dirty="0" smtClean="0"/>
              <a:t> </a:t>
            </a:r>
            <a:r>
              <a:rPr lang="lt-LT" sz="2000" dirty="0" err="1" smtClean="0"/>
              <a:t>prices</a:t>
            </a:r>
            <a:r>
              <a:rPr lang="lt-LT" sz="2000" dirty="0" smtClean="0"/>
              <a:t> </a:t>
            </a:r>
            <a:r>
              <a:rPr lang="lt-LT" sz="2000" dirty="0" err="1" smtClean="0"/>
              <a:t>for</a:t>
            </a:r>
            <a:r>
              <a:rPr lang="lt-LT" sz="2000" dirty="0" smtClean="0"/>
              <a:t> </a:t>
            </a:r>
            <a:r>
              <a:rPr lang="lt-LT" sz="2000" dirty="0" err="1" smtClean="0"/>
              <a:t>the</a:t>
            </a:r>
            <a:r>
              <a:rPr lang="lt-LT" sz="2000" dirty="0" smtClean="0"/>
              <a:t> </a:t>
            </a:r>
            <a:r>
              <a:rPr lang="en-US" sz="2000" dirty="0" smtClean="0"/>
              <a:t>public </a:t>
            </a:r>
            <a:r>
              <a:rPr lang="lt-LT" sz="2000" dirty="0" err="1" smtClean="0"/>
              <a:t>service</a:t>
            </a:r>
            <a:r>
              <a:rPr lang="lt-LT" sz="2000" dirty="0" smtClean="0"/>
              <a:t> </a:t>
            </a:r>
            <a:r>
              <a:rPr lang="lt-LT" sz="2000" dirty="0" err="1" smtClean="0"/>
              <a:t>obligations</a:t>
            </a:r>
            <a:r>
              <a:rPr lang="lt-LT" sz="2000" dirty="0" smtClean="0"/>
              <a:t> (</a:t>
            </a:r>
            <a:r>
              <a:rPr lang="lt-LT" sz="2000" dirty="0" err="1" smtClean="0"/>
              <a:t>differentiation</a:t>
            </a:r>
            <a:r>
              <a:rPr lang="lt-LT" sz="2000" dirty="0" smtClean="0"/>
              <a:t> 2</a:t>
            </a:r>
            <a:r>
              <a:rPr lang="en-US" sz="2000" dirty="0" smtClean="0"/>
              <a:t> – </a:t>
            </a:r>
            <a:r>
              <a:rPr lang="en-US" sz="2000" dirty="0" err="1" smtClean="0"/>
              <a:t>MWh</a:t>
            </a:r>
            <a:r>
              <a:rPr lang="en-US" sz="2000" dirty="0" smtClean="0"/>
              <a:t> and LTL</a:t>
            </a:r>
            <a:r>
              <a:rPr lang="lt-LT" sz="2000" dirty="0" smtClean="0"/>
              <a:t>)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lt-LT" sz="2000" dirty="0" smtClean="0"/>
              <a:t>A</a:t>
            </a:r>
            <a:r>
              <a:rPr lang="en-US" sz="2000" dirty="0" err="1" smtClean="0"/>
              <a:t>mendments</a:t>
            </a:r>
            <a:r>
              <a:rPr lang="en-US" sz="2000" dirty="0" smtClean="0"/>
              <a:t> of the Methodologies </a:t>
            </a:r>
            <a:r>
              <a:rPr lang="lt-LT" sz="2000" dirty="0" err="1" smtClean="0"/>
              <a:t>for</a:t>
            </a:r>
            <a:r>
              <a:rPr lang="lt-LT" sz="2000" dirty="0" smtClean="0"/>
              <a:t> </a:t>
            </a:r>
            <a:r>
              <a:rPr lang="lt-LT" sz="2000" dirty="0" err="1" smtClean="0"/>
              <a:t>calculation</a:t>
            </a:r>
            <a:r>
              <a:rPr lang="lt-LT" sz="2000" dirty="0" smtClean="0"/>
              <a:t> </a:t>
            </a:r>
            <a:r>
              <a:rPr lang="lt-LT" sz="2000" dirty="0" err="1" smtClean="0"/>
              <a:t>of</a:t>
            </a:r>
            <a:r>
              <a:rPr lang="en-US" sz="2000" dirty="0" smtClean="0"/>
              <a:t> </a:t>
            </a:r>
            <a:r>
              <a:rPr lang="lt-LT" sz="2000" dirty="0" err="1" smtClean="0"/>
              <a:t>the</a:t>
            </a:r>
            <a:r>
              <a:rPr lang="lt-LT" sz="2000" dirty="0" smtClean="0"/>
              <a:t> </a:t>
            </a:r>
            <a:r>
              <a:rPr lang="lt-LT" sz="2000" dirty="0" err="1" smtClean="0"/>
              <a:t>prices</a:t>
            </a:r>
            <a:r>
              <a:rPr lang="en-US" sz="2000" dirty="0" smtClean="0"/>
              <a:t> caps of transmission and distribution services, also public supply and public prices (only for households):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5 years regulatory period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WACC application since 2013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“Profit sharing” mechanism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Network price caps and other prices for 2013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Minimum quality levels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TSO ownership unbundling decision – documents on 30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September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New RES tariffs for 2013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 lvl="1">
              <a:lnSpc>
                <a:spcPct val="90000"/>
              </a:lnSpc>
            </a:pPr>
            <a:endParaRPr lang="lt-LT" sz="2000" dirty="0" smtClean="0"/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 lvl="1">
              <a:lnSpc>
                <a:spcPct val="90000"/>
              </a:lnSpc>
              <a:buNone/>
            </a:pPr>
            <a:endParaRPr lang="en-US" sz="2000" dirty="0" smtClean="0"/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 lvl="1">
              <a:lnSpc>
                <a:spcPct val="90000"/>
              </a:lnSpc>
              <a:buNone/>
            </a:pPr>
            <a:endParaRPr lang="en-US" sz="2400" dirty="0" smtClean="0"/>
          </a:p>
          <a:p>
            <a:pPr lvl="1">
              <a:lnSpc>
                <a:spcPct val="90000"/>
              </a:lnSpc>
              <a:buFont typeface="Arial" charset="0"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Approved</a:t>
            </a:r>
            <a:r>
              <a:rPr lang="lt-LT" dirty="0" smtClean="0"/>
              <a:t> </a:t>
            </a:r>
            <a:r>
              <a:rPr lang="en-US" dirty="0" smtClean="0"/>
              <a:t>new RES tariffs for 2012</a:t>
            </a:r>
            <a:r>
              <a:rPr lang="lt-LT" dirty="0" smtClean="0"/>
              <a:t/>
            </a:r>
            <a:br>
              <a:rPr lang="lt-LT" dirty="0" smtClean="0"/>
            </a:br>
            <a:endParaRPr lang="lt-LT" dirty="0" smtClean="0"/>
          </a:p>
        </p:txBody>
      </p:sp>
      <p:sp>
        <p:nvSpPr>
          <p:cNvPr id="4101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1">
              <a:lnSpc>
                <a:spcPct val="90000"/>
              </a:lnSpc>
              <a:buNone/>
            </a:pPr>
            <a:endParaRPr lang="en-US" sz="2000" dirty="0" smtClean="0"/>
          </a:p>
          <a:p>
            <a:pPr>
              <a:lnSpc>
                <a:spcPct val="90000"/>
              </a:lnSpc>
            </a:pPr>
            <a:endParaRPr lang="lt-LT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 lvl="1">
              <a:lnSpc>
                <a:spcPct val="90000"/>
              </a:lnSpc>
              <a:buNone/>
            </a:pPr>
            <a:endParaRPr lang="en-US" sz="2400" dirty="0" smtClean="0"/>
          </a:p>
          <a:p>
            <a:pPr lvl="1">
              <a:lnSpc>
                <a:spcPct val="90000"/>
              </a:lnSpc>
              <a:buFont typeface="Arial" charset="0"/>
              <a:buNone/>
            </a:pPr>
            <a:endParaRPr lang="en-US" sz="2400" dirty="0" smtClean="0"/>
          </a:p>
        </p:txBody>
      </p:sp>
      <p:pic>
        <p:nvPicPr>
          <p:cNvPr id="4" name="Picture 3" descr="Tiesiogines_ismokos_gamintojams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4018620"/>
            <a:ext cx="4104456" cy="2528823"/>
          </a:xfrm>
          <a:prstGeom prst="rect">
            <a:avLst/>
          </a:prstGeom>
        </p:spPr>
      </p:pic>
      <p:pic>
        <p:nvPicPr>
          <p:cNvPr id="5" name="Picture 4" descr="Tiesiogines_ismokos_gamintojam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44008" y="1484784"/>
            <a:ext cx="4409450" cy="2236677"/>
          </a:xfrm>
          <a:prstGeom prst="rect">
            <a:avLst/>
          </a:prstGeom>
        </p:spPr>
      </p:pic>
      <p:pic>
        <p:nvPicPr>
          <p:cNvPr id="6" name="Picture 5" descr="Remiamos_elektros_energijos_laukiama_kiekio_dinamika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9512" y="1484784"/>
            <a:ext cx="4249181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ELECTRICITY </a:t>
            </a:r>
            <a:r>
              <a:rPr lang="en-US" dirty="0" smtClean="0"/>
              <a:t>MARKET</a:t>
            </a:r>
            <a:endParaRPr lang="lt-LT" dirty="0" smtClean="0"/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Nord Pool Spot in Lithuania from 18/06/2012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Prognosis </a:t>
            </a:r>
            <a:r>
              <a:rPr lang="lt-LT" sz="2400" dirty="0" smtClean="0"/>
              <a:t>~</a:t>
            </a:r>
            <a:r>
              <a:rPr lang="lt-LT" sz="2400" dirty="0" smtClean="0"/>
              <a:t>60</a:t>
            </a:r>
            <a:r>
              <a:rPr lang="en-US" sz="2400" dirty="0" smtClean="0"/>
              <a:t>% </a:t>
            </a:r>
            <a:r>
              <a:rPr lang="en-US" sz="2400" dirty="0" smtClean="0"/>
              <a:t>of electricity consumption</a:t>
            </a:r>
            <a:r>
              <a:rPr lang="lt-LT" sz="2400" dirty="0" smtClean="0"/>
              <a:t> (</a:t>
            </a:r>
            <a:r>
              <a:rPr lang="en-US" sz="2400" dirty="0" smtClean="0"/>
              <a:t>2012 – 30 kW</a:t>
            </a:r>
            <a:r>
              <a:rPr lang="lt-LT" sz="2400" dirty="0" smtClean="0"/>
              <a:t>)</a:t>
            </a:r>
            <a:r>
              <a:rPr lang="en-US" sz="2400" dirty="0" smtClean="0"/>
              <a:t> - no end-user price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From January 1st of 2013 all consumers</a:t>
            </a:r>
            <a:r>
              <a:rPr lang="lt-LT" sz="2400" dirty="0" smtClean="0"/>
              <a:t>, </a:t>
            </a:r>
            <a:r>
              <a:rPr lang="lt-LT" sz="2400" dirty="0" err="1" smtClean="0"/>
              <a:t>except</a:t>
            </a:r>
            <a:r>
              <a:rPr lang="lt-LT" sz="2400" dirty="0" smtClean="0"/>
              <a:t> h</a:t>
            </a:r>
            <a:r>
              <a:rPr lang="en-US" sz="2400" dirty="0" err="1" smtClean="0"/>
              <a:t>ouseholds</a:t>
            </a:r>
            <a:endParaRPr lang="en-US" sz="24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Currently 2</a:t>
            </a:r>
            <a:r>
              <a:rPr lang="lt-LT" sz="2400" dirty="0" smtClean="0"/>
              <a:t>6</a:t>
            </a:r>
            <a:r>
              <a:rPr lang="en-US" sz="2400" dirty="0" smtClean="0"/>
              <a:t> </a:t>
            </a:r>
            <a:r>
              <a:rPr lang="en-US" sz="2400" dirty="0" smtClean="0"/>
              <a:t>active IS of </a:t>
            </a:r>
            <a:r>
              <a:rPr lang="en-US" sz="2400" dirty="0" smtClean="0"/>
              <a:t>6</a:t>
            </a:r>
            <a:r>
              <a:rPr lang="lt-LT" sz="2400" dirty="0" smtClean="0"/>
              <a:t>5</a:t>
            </a:r>
            <a:r>
              <a:rPr lang="en-US" sz="2400" dirty="0" smtClean="0"/>
              <a:t> </a:t>
            </a:r>
            <a:r>
              <a:rPr lang="en-US" sz="2400" dirty="0" smtClean="0"/>
              <a:t>licensed </a:t>
            </a:r>
            <a:r>
              <a:rPr lang="en-US" sz="2400" dirty="0" smtClean="0"/>
              <a:t>IS</a:t>
            </a:r>
            <a:endParaRPr lang="en-US" sz="24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Concentration remains </a:t>
            </a:r>
            <a:r>
              <a:rPr lang="en-US" sz="2400" dirty="0" smtClean="0"/>
              <a:t>high</a:t>
            </a:r>
            <a:endParaRPr lang="en-US" sz="24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4000" dirty="0" smtClean="0"/>
              <a:t/>
            </a:r>
            <a:br>
              <a:rPr lang="lt-LT" sz="4000" dirty="0" smtClean="0"/>
            </a:br>
            <a:r>
              <a:rPr lang="en-US" sz="4000" dirty="0" smtClean="0"/>
              <a:t>PEX </a:t>
            </a:r>
            <a:r>
              <a:rPr lang="en-US" sz="4000" dirty="0" smtClean="0"/>
              <a:t>PRICE IN </a:t>
            </a:r>
            <a:r>
              <a:rPr lang="en-US" sz="4000" dirty="0" smtClean="0"/>
              <a:t>2011</a:t>
            </a:r>
            <a:r>
              <a:rPr lang="lt-LT" sz="4000" dirty="0" smtClean="0"/>
              <a:t>- </a:t>
            </a:r>
            <a:r>
              <a:rPr lang="lt-LT" sz="4000" dirty="0" err="1" smtClean="0"/>
              <a:t>Aug</a:t>
            </a:r>
            <a:r>
              <a:rPr lang="lt-LT" sz="4000" dirty="0" smtClean="0"/>
              <a:t> 2012 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lt-LT" sz="4000" dirty="0" smtClean="0"/>
          </a:p>
        </p:txBody>
      </p:sp>
      <p:pic>
        <p:nvPicPr>
          <p:cNvPr id="1026" name="Chart 1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1412776"/>
            <a:ext cx="748883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99592" y="573325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err="1" smtClean="0"/>
              <a:t>www.baltpool.lt</a:t>
            </a:r>
            <a:r>
              <a:rPr lang="lt-LT" dirty="0" smtClean="0"/>
              <a:t> </a:t>
            </a:r>
            <a:r>
              <a:rPr lang="lt-LT" dirty="0" smtClean="0"/>
              <a:t> </a:t>
            </a:r>
            <a:r>
              <a:rPr lang="lt-LT" dirty="0" err="1" smtClean="0"/>
              <a:t>and</a:t>
            </a:r>
            <a:r>
              <a:rPr lang="lt-LT" dirty="0" smtClean="0"/>
              <a:t>  </a:t>
            </a:r>
            <a:r>
              <a:rPr lang="lt-LT" dirty="0" err="1" smtClean="0"/>
              <a:t>www.nordpoolspot.com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DEVELOPMENT</a:t>
            </a:r>
            <a:endParaRPr lang="lt-LT" dirty="0" smtClean="0"/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lt-LT" sz="2400" dirty="0" err="1" smtClean="0"/>
              <a:t>Projects</a:t>
            </a:r>
            <a:r>
              <a:rPr lang="lt-LT" sz="2400" dirty="0" smtClean="0"/>
              <a:t> </a:t>
            </a:r>
            <a:r>
              <a:rPr lang="lt-LT" sz="2400" dirty="0" err="1" smtClean="0"/>
              <a:t>of</a:t>
            </a:r>
            <a:r>
              <a:rPr lang="lt-LT" sz="2400" dirty="0" smtClean="0"/>
              <a:t> </a:t>
            </a:r>
            <a:r>
              <a:rPr lang="lt-LT" sz="2400" dirty="0" err="1" smtClean="0"/>
              <a:t>common</a:t>
            </a:r>
            <a:r>
              <a:rPr lang="lt-LT" sz="2400" dirty="0" smtClean="0"/>
              <a:t> </a:t>
            </a:r>
            <a:r>
              <a:rPr lang="lt-LT" sz="2400" dirty="0" err="1" smtClean="0"/>
              <a:t>interest</a:t>
            </a:r>
            <a:r>
              <a:rPr lang="lt-LT" sz="2400" dirty="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lt-LT" sz="2000" dirty="0" err="1" smtClean="0"/>
              <a:t>LitPol</a:t>
            </a:r>
            <a:r>
              <a:rPr lang="lt-LT" sz="2000" dirty="0" smtClean="0"/>
              <a:t> Link 1</a:t>
            </a:r>
          </a:p>
          <a:p>
            <a:pPr lvl="1">
              <a:lnSpc>
                <a:spcPct val="80000"/>
              </a:lnSpc>
            </a:pPr>
            <a:r>
              <a:rPr lang="lt-LT" sz="2000" dirty="0" err="1" smtClean="0"/>
              <a:t>LitPol</a:t>
            </a:r>
            <a:r>
              <a:rPr lang="lt-LT" sz="2000" dirty="0" smtClean="0"/>
              <a:t> Link </a:t>
            </a:r>
            <a:r>
              <a:rPr lang="lt-LT" sz="2000" dirty="0" smtClean="0"/>
              <a:t>2</a:t>
            </a:r>
            <a:endParaRPr lang="lt-LT" sz="2000" dirty="0" smtClean="0"/>
          </a:p>
          <a:p>
            <a:pPr lvl="1">
              <a:lnSpc>
                <a:spcPct val="80000"/>
              </a:lnSpc>
            </a:pPr>
            <a:r>
              <a:rPr lang="lt-LT" sz="2000" dirty="0" err="1" smtClean="0"/>
              <a:t>Connection</a:t>
            </a:r>
            <a:r>
              <a:rPr lang="lt-LT" sz="2000" dirty="0" smtClean="0"/>
              <a:t> </a:t>
            </a:r>
            <a:r>
              <a:rPr lang="lt-LT" sz="2000" dirty="0" err="1" smtClean="0"/>
              <a:t>of</a:t>
            </a:r>
            <a:r>
              <a:rPr lang="lt-LT" sz="2000" dirty="0" smtClean="0"/>
              <a:t> </a:t>
            </a:r>
            <a:r>
              <a:rPr lang="lt-LT" sz="2000" dirty="0" err="1" smtClean="0"/>
              <a:t>new</a:t>
            </a:r>
            <a:r>
              <a:rPr lang="lt-LT" sz="2000" dirty="0" smtClean="0"/>
              <a:t> NPP</a:t>
            </a:r>
            <a:endParaRPr lang="en-US" sz="2000" dirty="0" smtClean="0"/>
          </a:p>
          <a:p>
            <a:pPr>
              <a:lnSpc>
                <a:spcPct val="80000"/>
              </a:lnSpc>
            </a:pPr>
            <a:endParaRPr lang="lt-LT" sz="2400" dirty="0" smtClean="0"/>
          </a:p>
          <a:p>
            <a:pPr>
              <a:lnSpc>
                <a:spcPct val="80000"/>
              </a:lnSpc>
            </a:pPr>
            <a:r>
              <a:rPr lang="lt-LT" sz="2400" dirty="0" smtClean="0"/>
              <a:t>Visagino NPP – </a:t>
            </a:r>
            <a:r>
              <a:rPr lang="lt-LT" sz="2400" dirty="0" err="1" smtClean="0"/>
              <a:t>referendum</a:t>
            </a:r>
            <a:endParaRPr lang="lt-LT" sz="2400" dirty="0" smtClean="0"/>
          </a:p>
          <a:p>
            <a:pPr>
              <a:lnSpc>
                <a:spcPct val="80000"/>
              </a:lnSpc>
            </a:pPr>
            <a:endParaRPr lang="lt-LT" sz="2400" dirty="0" smtClean="0"/>
          </a:p>
          <a:p>
            <a:pPr>
              <a:lnSpc>
                <a:spcPct val="80000"/>
              </a:lnSpc>
            </a:pPr>
            <a:r>
              <a:rPr lang="lt-LT" sz="2400" dirty="0" smtClean="0"/>
              <a:t>RES </a:t>
            </a:r>
            <a:r>
              <a:rPr lang="lt-LT" sz="2400" dirty="0" err="1" smtClean="0"/>
              <a:t>integration</a:t>
            </a:r>
            <a:endParaRPr lang="en-US" sz="2400" dirty="0" smtClean="0"/>
          </a:p>
          <a:p>
            <a:pPr>
              <a:lnSpc>
                <a:spcPct val="80000"/>
              </a:lnSpc>
            </a:pPr>
            <a:endParaRPr lang="lt-LT" sz="2400" dirty="0" smtClean="0"/>
          </a:p>
          <a:p>
            <a:pPr>
              <a:lnSpc>
                <a:spcPct val="80000"/>
              </a:lnSpc>
            </a:pPr>
            <a:r>
              <a:rPr lang="lt-LT" sz="2400" dirty="0" err="1" smtClean="0"/>
              <a:t>Smart</a:t>
            </a:r>
            <a:r>
              <a:rPr lang="lt-LT" sz="2400" dirty="0" smtClean="0"/>
              <a:t> </a:t>
            </a:r>
            <a:r>
              <a:rPr lang="lt-LT" sz="2400" dirty="0" err="1" smtClean="0"/>
              <a:t>metering</a:t>
            </a:r>
            <a:r>
              <a:rPr lang="lt-LT" sz="2400" dirty="0" smtClean="0"/>
              <a:t>: </a:t>
            </a:r>
            <a:r>
              <a:rPr lang="lt-LT" sz="2400" dirty="0" err="1" smtClean="0"/>
              <a:t>cost-benefit</a:t>
            </a:r>
            <a:r>
              <a:rPr lang="lt-LT" sz="2400" dirty="0" smtClean="0"/>
              <a:t> </a:t>
            </a:r>
            <a:r>
              <a:rPr lang="lt-LT" sz="2400" dirty="0" err="1" smtClean="0"/>
              <a:t>analysis</a:t>
            </a:r>
            <a:r>
              <a:rPr lang="lt-LT" sz="2400" dirty="0" smtClean="0"/>
              <a:t> </a:t>
            </a:r>
            <a:r>
              <a:rPr lang="lt-LT" sz="2400" dirty="0" err="1" smtClean="0"/>
              <a:t>submission</a:t>
            </a:r>
            <a:r>
              <a:rPr lang="lt-LT" sz="2400" dirty="0" smtClean="0"/>
              <a:t> to EC</a:t>
            </a:r>
          </a:p>
          <a:p>
            <a:pPr>
              <a:lnSpc>
                <a:spcPct val="80000"/>
              </a:lnSpc>
            </a:pPr>
            <a:endParaRPr lang="lt-LT" sz="2400" dirty="0" smtClean="0"/>
          </a:p>
          <a:p>
            <a:pPr>
              <a:lnSpc>
                <a:spcPct val="80000"/>
              </a:lnSpc>
            </a:pPr>
            <a:r>
              <a:rPr lang="lt-LT" sz="2400" dirty="0" smtClean="0"/>
              <a:t>TSO </a:t>
            </a:r>
            <a:r>
              <a:rPr lang="lt-LT" sz="2400" dirty="0" err="1" smtClean="0"/>
              <a:t>benchmarking</a:t>
            </a:r>
            <a:endParaRPr lang="lt-LT" sz="2400" dirty="0" smtClean="0"/>
          </a:p>
          <a:p>
            <a:pPr>
              <a:lnSpc>
                <a:spcPct val="80000"/>
              </a:lnSpc>
            </a:pPr>
            <a:endParaRPr lang="lt-LT" sz="2400" dirty="0" smtClean="0"/>
          </a:p>
          <a:p>
            <a:pPr>
              <a:lnSpc>
                <a:spcPct val="80000"/>
              </a:lnSpc>
            </a:pPr>
            <a:r>
              <a:rPr lang="lt-LT" sz="2400" dirty="0" err="1" smtClean="0"/>
              <a:t>Regional</a:t>
            </a:r>
            <a:r>
              <a:rPr lang="lt-LT" sz="2400" dirty="0" smtClean="0"/>
              <a:t> </a:t>
            </a:r>
            <a:r>
              <a:rPr lang="lt-LT" sz="2400" dirty="0" err="1" smtClean="0"/>
              <a:t>issues</a:t>
            </a:r>
            <a:endParaRPr lang="lt-LT" sz="24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THANK YOU FOR YOUR ATTENTION</a:t>
            </a:r>
            <a:endParaRPr lang="lt-LT" smtClean="0"/>
          </a:p>
        </p:txBody>
      </p:sp>
      <p:sp>
        <p:nvSpPr>
          <p:cNvPr id="56323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www.regula.lt</a:t>
            </a:r>
            <a:endParaRPr lang="lt-LT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_template_[4-3]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ACER-2015-00988</_dlc_DocId>
    <_dlc_DocIdUrl xmlns="985daa2e-53d8-4475-82b8-9c7d25324e34">
      <Url>http://s-do-prod-ap/en/Electricity/Regional_initiatives/Meetings/14th_Baltic_SG/_layouts/DocIdRedir.aspx?ID=ACER-2015-00988</Url>
      <Description>ACER-2015-00988</Description>
    </_dlc_DocIdUrl>
    <ACER_Abstract xmlns="985daa2e-53d8-4475-82b8-9c7d25324e3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6764BA94B66A479D17A2D12B655858" ma:contentTypeVersion="20" ma:contentTypeDescription="Create a new document." ma:contentTypeScope="" ma:versionID="ea496f0bf8b7a8c91278e0f3234eec38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5efc3e5b9c61b0dc7b50a186a6c1079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E58F561-460C-4B6D-B789-08A7CFD3482C}"/>
</file>

<file path=customXml/itemProps2.xml><?xml version="1.0" encoding="utf-8"?>
<ds:datastoreItem xmlns:ds="http://schemas.openxmlformats.org/officeDocument/2006/customXml" ds:itemID="{C43D98D8-EEFC-4391-BFA7-E1A04028F5DC}"/>
</file>

<file path=customXml/itemProps3.xml><?xml version="1.0" encoding="utf-8"?>
<ds:datastoreItem xmlns:ds="http://schemas.openxmlformats.org/officeDocument/2006/customXml" ds:itemID="{94599E9B-0A3D-4A94-BE0E-B13AC3901293}"/>
</file>

<file path=customXml/itemProps4.xml><?xml version="1.0" encoding="utf-8"?>
<ds:datastoreItem xmlns:ds="http://schemas.openxmlformats.org/officeDocument/2006/customXml" ds:itemID="{E043B74E-4037-4579-8FB7-7B0F961A70AA}"/>
</file>

<file path=docProps/app.xml><?xml version="1.0" encoding="utf-8"?>
<Properties xmlns="http://schemas.openxmlformats.org/officeDocument/2006/extended-properties" xmlns:vt="http://schemas.openxmlformats.org/officeDocument/2006/docPropsVTypes">
  <Template>presentation_template_[4-3]</Template>
  <TotalTime>2945</TotalTime>
  <Words>418</Words>
  <Application>Microsoft Office PowerPoint</Application>
  <PresentationFormat>On-screen Show (4:3)</PresentationFormat>
  <Paragraphs>95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presentation_template_[4-3]</vt:lpstr>
      <vt:lpstr>Custom Design</vt:lpstr>
      <vt:lpstr>UPDATES ON THE LATEST DEVELOPMENTS IN LITHUANIA</vt:lpstr>
      <vt:lpstr>PRIMARY LEGISLATION </vt:lpstr>
      <vt:lpstr>SECONDARY LEGISLATION (1)</vt:lpstr>
      <vt:lpstr>SECONDARY LEGISLATION (2)</vt:lpstr>
      <vt:lpstr>  Approved new RES tariffs for 2012 </vt:lpstr>
      <vt:lpstr>ELECTRICITY MARKET</vt:lpstr>
      <vt:lpstr> PEX PRICE IN 2011- Aug 2012  </vt:lpstr>
      <vt:lpstr>MARKET DEVELOPMENT</vt:lpstr>
      <vt:lpstr>THANK YOU FOR YOUR ATTENTION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Aistija</dc:creator>
  <cp:lastModifiedBy> Aistija Zubaviciute</cp:lastModifiedBy>
  <cp:revision>98</cp:revision>
  <dcterms:created xsi:type="dcterms:W3CDTF">2009-09-14T07:35:39Z</dcterms:created>
  <dcterms:modified xsi:type="dcterms:W3CDTF">2012-09-19T13:35:55Z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0x010100746764BA94B66A479D17A2D12B655858</vt:lpwstr>
  </property>
  <property fmtid="{D5CDD505-2E9C-101B-9397-08002B2CF9AE}" pid="3" name="_dlc_DocIdItemGuid">
    <vt:lpwstr>f1ffdc8b-bdaf-4d92-83d8-5c8879797175</vt:lpwstr>
  </property>
</Properties>
</file>