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9" r:id="rId2"/>
    <p:sldId id="379" r:id="rId3"/>
    <p:sldId id="384" r:id="rId4"/>
    <p:sldId id="403" r:id="rId5"/>
    <p:sldId id="387" r:id="rId6"/>
    <p:sldId id="404" r:id="rId7"/>
    <p:sldId id="325" r:id="rId8"/>
    <p:sldId id="405" r:id="rId9"/>
    <p:sldId id="406" r:id="rId10"/>
    <p:sldId id="407" r:id="rId11"/>
    <p:sldId id="378" r:id="rId12"/>
    <p:sldId id="388" r:id="rId13"/>
    <p:sldId id="336" r:id="rId14"/>
    <p:sldId id="408" r:id="rId15"/>
    <p:sldId id="410" r:id="rId16"/>
    <p:sldId id="385" r:id="rId17"/>
    <p:sldId id="391" r:id="rId18"/>
    <p:sldId id="392" r:id="rId19"/>
    <p:sldId id="330" r:id="rId20"/>
    <p:sldId id="370" r:id="rId21"/>
    <p:sldId id="340" r:id="rId22"/>
    <p:sldId id="356" r:id="rId23"/>
    <p:sldId id="357" r:id="rId24"/>
    <p:sldId id="362" r:id="rId25"/>
    <p:sldId id="352" r:id="rId26"/>
    <p:sldId id="355" r:id="rId27"/>
    <p:sldId id="374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381" r:id="rId37"/>
    <p:sldId id="382" r:id="rId38"/>
    <p:sldId id="411" r:id="rId39"/>
    <p:sldId id="412" r:id="rId40"/>
    <p:sldId id="354" r:id="rId4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17407"/>
    <a:srgbClr val="003399"/>
    <a:srgbClr val="003366"/>
    <a:srgbClr val="F58220"/>
    <a:srgbClr val="BFC0C4"/>
    <a:srgbClr val="E97807"/>
    <a:srgbClr val="DD7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89301" autoAdjust="0"/>
  </p:normalViewPr>
  <p:slideViewPr>
    <p:cSldViewPr snapToGrid="0">
      <p:cViewPr>
        <p:scale>
          <a:sx n="70" d="100"/>
          <a:sy n="70" d="100"/>
        </p:scale>
        <p:origin x="-156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22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o-01\zuo\Pion_UOD\Wydzial_DP\Bilanse\Stany%20zagro&#380;enia%20i%20srodki%20nadzwyczajn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o-01\zuo\Pion_UOD\Wydzial_DP\Bilanse\Stany%20zagro&#380;enia%20i%20srodki%20nadzwyczajne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'DC LOOP'!$B$2</c:f>
              <c:strCache>
                <c:ptCount val="1"/>
                <c:pt idx="0">
                  <c:v>CLOCKWISE DC LOOP</c:v>
                </c:pt>
              </c:strCache>
            </c:strRef>
          </c:tx>
          <c:spPr>
            <a:solidFill>
              <a:schemeClr val="accent1">
                <a:alpha val="78000"/>
              </a:schemeClr>
            </a:solidFill>
          </c:spPr>
          <c:invertIfNegative val="0"/>
          <c:cat>
            <c:multiLvlStrRef>
              <c:f>'DC LOOP'!$I$4:$J$43</c:f>
              <c:multiLvlStrCache>
                <c:ptCount val="40"/>
                <c:lvl>
                  <c:pt idx="0">
                    <c:v>X</c:v>
                  </c:pt>
                  <c:pt idx="1">
                    <c:v>XI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  <c:pt idx="13">
                    <c:v>XII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V</c:v>
                  </c:pt>
                  <c:pt idx="19">
                    <c:v>VI</c:v>
                  </c:pt>
                  <c:pt idx="20">
                    <c:v>VII</c:v>
                  </c:pt>
                  <c:pt idx="21">
                    <c:v>VIII</c:v>
                  </c:pt>
                  <c:pt idx="22">
                    <c:v>IX</c:v>
                  </c:pt>
                  <c:pt idx="23">
                    <c:v>X</c:v>
                  </c:pt>
                  <c:pt idx="24">
                    <c:v>XI</c:v>
                  </c:pt>
                  <c:pt idx="25">
                    <c:v>XII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V</c:v>
                  </c:pt>
                  <c:pt idx="31">
                    <c:v>VI</c:v>
                  </c:pt>
                  <c:pt idx="32">
                    <c:v>VII</c:v>
                  </c:pt>
                  <c:pt idx="33">
                    <c:v>VIII</c:v>
                  </c:pt>
                  <c:pt idx="34">
                    <c:v>IX</c:v>
                  </c:pt>
                  <c:pt idx="35">
                    <c:v>X</c:v>
                  </c:pt>
                  <c:pt idx="36">
                    <c:v>XI</c:v>
                  </c:pt>
                  <c:pt idx="37">
                    <c:v>XII</c:v>
                  </c:pt>
                  <c:pt idx="38">
                    <c:v>I</c:v>
                  </c:pt>
                  <c:pt idx="39">
                    <c:v>II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14">
                    <c:v>2010</c:v>
                  </c:pt>
                  <c:pt idx="26">
                    <c:v>2011</c:v>
                  </c:pt>
                  <c:pt idx="38">
                    <c:v>2012</c:v>
                  </c:pt>
                </c:lvl>
              </c:multiLvlStrCache>
            </c:multiLvlStrRef>
          </c:cat>
          <c:val>
            <c:numRef>
              <c:f>'DC LOOP'!$L$4:$L$43</c:f>
              <c:numCache>
                <c:formatCode>#,##0</c:formatCode>
                <c:ptCount val="40"/>
                <c:pt idx="0">
                  <c:v>2799.999999999995</c:v>
                </c:pt>
                <c:pt idx="1">
                  <c:v>9862.9999999999782</c:v>
                </c:pt>
                <c:pt idx="2">
                  <c:v>899.99999999999841</c:v>
                </c:pt>
                <c:pt idx="3">
                  <c:v>1499.9999999999968</c:v>
                </c:pt>
                <c:pt idx="7">
                  <c:v>5349.9999999999909</c:v>
                </c:pt>
                <c:pt idx="8">
                  <c:v>2671.9999999999955</c:v>
                </c:pt>
                <c:pt idx="9">
                  <c:v>899.99999999999795</c:v>
                </c:pt>
                <c:pt idx="11">
                  <c:v>399.99999999999881</c:v>
                </c:pt>
                <c:pt idx="12">
                  <c:v>21299.999999999956</c:v>
                </c:pt>
                <c:pt idx="13">
                  <c:v>3449.9999999999936</c:v>
                </c:pt>
                <c:pt idx="14">
                  <c:v>149.9999999999996</c:v>
                </c:pt>
                <c:pt idx="17">
                  <c:v>830.99999999999841</c:v>
                </c:pt>
                <c:pt idx="18">
                  <c:v>299.99999999999943</c:v>
                </c:pt>
                <c:pt idx="20">
                  <c:v>5669.9999999999927</c:v>
                </c:pt>
                <c:pt idx="23">
                  <c:v>399.99999999999937</c:v>
                </c:pt>
                <c:pt idx="24">
                  <c:v>3499.9999999999941</c:v>
                </c:pt>
                <c:pt idx="26">
                  <c:v>1499.9999999999973</c:v>
                </c:pt>
                <c:pt idx="27">
                  <c:v>12529.999999999978</c:v>
                </c:pt>
                <c:pt idx="28">
                  <c:v>7899.9999999999882</c:v>
                </c:pt>
                <c:pt idx="29">
                  <c:v>2099.9999999999968</c:v>
                </c:pt>
                <c:pt idx="31">
                  <c:v>349.9999999999996</c:v>
                </c:pt>
                <c:pt idx="32">
                  <c:v>4563.9999999999936</c:v>
                </c:pt>
                <c:pt idx="33">
                  <c:v>2615.9999999999955</c:v>
                </c:pt>
                <c:pt idx="34">
                  <c:v>9599.99999999998</c:v>
                </c:pt>
                <c:pt idx="35">
                  <c:v>999.99999999999841</c:v>
                </c:pt>
                <c:pt idx="36">
                  <c:v>2457.9999999999959</c:v>
                </c:pt>
                <c:pt idx="37">
                  <c:v>20904.999999999967</c:v>
                </c:pt>
                <c:pt idx="38">
                  <c:v>3346.9999999999936</c:v>
                </c:pt>
                <c:pt idx="39">
                  <c:v>9531.99999999998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34318720"/>
        <c:axId val="134333568"/>
      </c:barChart>
      <c:catAx>
        <c:axId val="13431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333568"/>
        <c:crosses val="autoZero"/>
        <c:auto val="1"/>
        <c:lblAlgn val="ctr"/>
        <c:lblOffset val="100"/>
        <c:noMultiLvlLbl val="0"/>
      </c:catAx>
      <c:valAx>
        <c:axId val="134333568"/>
        <c:scaling>
          <c:orientation val="minMax"/>
          <c:max val="240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[</a:t>
                </a:r>
                <a:r>
                  <a:rPr lang="pl-PL" dirty="0" err="1" smtClean="0"/>
                  <a:t>MWh</a:t>
                </a:r>
                <a:r>
                  <a:rPr lang="pl-PL" dirty="0" smtClean="0"/>
                  <a:t>]</a:t>
                </a:r>
                <a:endParaRPr lang="pl-PL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4318720"/>
        <c:crosses val="autoZero"/>
        <c:crossBetween val="between"/>
        <c:majorUnit val="4000"/>
        <c:minorUnit val="2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'STAT 1'!$B$28</c:f>
              <c:strCache>
                <c:ptCount val="1"/>
                <c:pt idx="0">
                  <c:v>OSR reconfiguration </c:v>
                </c:pt>
              </c:strCache>
            </c:strRef>
          </c:tx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1'!$AB$28:$BA$28</c:f>
              <c:numCache>
                <c:formatCode>General</c:formatCode>
                <c:ptCount val="26"/>
                <c:pt idx="6" formatCode="[h]:mm:ss;@">
                  <c:v>5.1416666666666684</c:v>
                </c:pt>
                <c:pt idx="7" formatCode="[h]:mm:ss;@">
                  <c:v>0.6000000000000002</c:v>
                </c:pt>
                <c:pt idx="10" formatCode="[h]:mm:ss;@">
                  <c:v>0.1125</c:v>
                </c:pt>
                <c:pt idx="18" formatCode="[h]:mm:ss;@">
                  <c:v>0.37291666666666667</c:v>
                </c:pt>
                <c:pt idx="19" formatCode="[h]:mm:ss;@">
                  <c:v>4.8611111111111174E-2</c:v>
                </c:pt>
                <c:pt idx="20" formatCode="[h]:mm:ss;@">
                  <c:v>9.7222222222222224E-2</c:v>
                </c:pt>
                <c:pt idx="21" formatCode="[h]:mm:ss;@">
                  <c:v>1.5958333333333337</c:v>
                </c:pt>
                <c:pt idx="22" formatCode="[h]:mm:ss;@">
                  <c:v>0.16388888888888886</c:v>
                </c:pt>
                <c:pt idx="25" formatCode="[h]:mm:ss;@">
                  <c:v>0.12916666666666649</c:v>
                </c:pt>
              </c:numCache>
            </c:numRef>
          </c:val>
        </c:ser>
        <c:ser>
          <c:idx val="2"/>
          <c:order val="1"/>
          <c:tx>
            <c:strRef>
              <c:f>'STAT 1'!$B$29</c:f>
              <c:strCache>
                <c:ptCount val="1"/>
                <c:pt idx="0">
                  <c:v>KOP reconfiguration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1'!$AB$29:$BA$29</c:f>
              <c:numCache>
                <c:formatCode>General</c:formatCode>
                <c:ptCount val="26"/>
                <c:pt idx="14" formatCode="[h]:mm:ss;@">
                  <c:v>7.6388888888888895E-2</c:v>
                </c:pt>
                <c:pt idx="20" formatCode="[h]:mm:ss;@">
                  <c:v>0.10694444444444443</c:v>
                </c:pt>
                <c:pt idx="21" formatCode="[h]:mm:ss;@">
                  <c:v>6.8055555555555508E-2</c:v>
                </c:pt>
                <c:pt idx="24" formatCode="[h]:mm:ss;@">
                  <c:v>5.3159722222222205</c:v>
                </c:pt>
              </c:numCache>
            </c:numRef>
          </c:val>
        </c:ser>
        <c:ser>
          <c:idx val="3"/>
          <c:order val="2"/>
          <c:tx>
            <c:strRef>
              <c:f>'STAT 1'!$B$30</c:f>
              <c:strCache>
                <c:ptCount val="1"/>
                <c:pt idx="0">
                  <c:v>DBN reconfiguration</c:v>
                </c:pt>
              </c:strCache>
            </c:strRef>
          </c:tx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1'!$AB$30:$BA$30</c:f>
              <c:numCache>
                <c:formatCode>General</c:formatCode>
                <c:ptCount val="26"/>
                <c:pt idx="6" formatCode="[h]:mm:ss;@">
                  <c:v>1.8145833333333339</c:v>
                </c:pt>
                <c:pt idx="21" formatCode="[h]:mm:ss;@">
                  <c:v>0.13472222222222235</c:v>
                </c:pt>
              </c:numCache>
            </c:numRef>
          </c:val>
        </c:ser>
        <c:ser>
          <c:idx val="4"/>
          <c:order val="3"/>
          <c:tx>
            <c:strRef>
              <c:f>'STAT 1'!$B$31</c:f>
              <c:strCache>
                <c:ptCount val="1"/>
                <c:pt idx="0">
                  <c:v>SWI reconfiguration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1'!$AB$31:$BA$31</c:f>
              <c:numCache>
                <c:formatCode>General</c:formatCode>
                <c:ptCount val="26"/>
                <c:pt idx="6" formatCode="[h]:mm:ss;@">
                  <c:v>13.701388888888888</c:v>
                </c:pt>
                <c:pt idx="7" formatCode="[h]:mm:ss;@">
                  <c:v>6.8444444444444441</c:v>
                </c:pt>
                <c:pt idx="13" formatCode="[h]:mm:ss;@">
                  <c:v>0.45833333333333326</c:v>
                </c:pt>
                <c:pt idx="21" formatCode="[h]:mm:ss;@">
                  <c:v>0.16666666666666663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44421632"/>
        <c:axId val="144423168"/>
      </c:barChart>
      <c:catAx>
        <c:axId val="1444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423168"/>
        <c:crosses val="autoZero"/>
        <c:auto val="1"/>
        <c:lblAlgn val="ctr"/>
        <c:lblOffset val="100"/>
        <c:noMultiLvlLbl val="0"/>
      </c:catAx>
      <c:valAx>
        <c:axId val="144423168"/>
        <c:scaling>
          <c:orientation val="minMax"/>
          <c:max val="14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[</a:t>
                </a:r>
                <a:r>
                  <a:rPr lang="pl-PL"/>
                  <a:t>days</a:t>
                </a:r>
                <a:r>
                  <a:rPr lang="en-US"/>
                  <a:t>]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44421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4BAD13C-7686-4ED7-A0BE-D1FCF64BA4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38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2630A1-3523-488F-BBB8-4532DD2C2D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7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E62F87A-00C5-4CE3-A8C9-72974311BEE2}" type="slidenum">
              <a:rPr lang="pl-PL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pl-P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000" smtClean="0"/>
              <a:t>Kontekst: Decyzja polityczna Rady Europy podjęta w lutym 2011 – </a:t>
            </a:r>
            <a:r>
              <a:rPr lang="pl-PL" sz="1000" i="1" smtClean="0"/>
              <a:t>reforma rynku ma być zakończona do końca 2014r. Target Model</a:t>
            </a:r>
            <a:r>
              <a:rPr lang="pl-PL" sz="1000" smtClean="0"/>
              <a:t> to FBA Market Coupling</a:t>
            </a:r>
          </a:p>
          <a:p>
            <a:pPr>
              <a:lnSpc>
                <a:spcPct val="80000"/>
              </a:lnSpc>
            </a:pPr>
            <a:r>
              <a:rPr lang="pl-PL" sz="1000" smtClean="0"/>
              <a:t>Deklaracja Rady Europy jest oczywiście bardzo high level - nie mówi nic o FBA lub ATC. Ogólna interpretacja jest taka, że Rada Europey wymaga implementacji Market Coupling. Dodatkowo, wymaganiem TSO jest że europejski Market Coupling ma funkcjonować na bazie FBA.</a:t>
            </a:r>
          </a:p>
          <a:p>
            <a:pPr>
              <a:lnSpc>
                <a:spcPct val="80000"/>
              </a:lnSpc>
            </a:pPr>
            <a:endParaRPr lang="pl-PL" sz="1000" smtClean="0"/>
          </a:p>
          <a:p>
            <a:pPr>
              <a:lnSpc>
                <a:spcPct val="80000"/>
              </a:lnSpc>
            </a:pPr>
            <a:r>
              <a:rPr lang="pl-PL" sz="1000" u="sng" smtClean="0"/>
              <a:t>Działania na poziomie Europy: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1000" u="sng" smtClean="0"/>
              <a:t>Projekt NWE</a:t>
            </a:r>
            <a:r>
              <a:rPr lang="pl-PL" sz="1000" smtClean="0"/>
              <a:t> – implementacja wspólnego Market Coupling (na bazie ATC) w połączonych regionach CWE i krajach skandynawskich. Obecnie te kraje mają już swoje osobne mechanizmy ATC-Market-Coupling, ale chodzi o to aby był to jeden wspólny proces NWE market coupling.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1000" u="sng" smtClean="0"/>
              <a:t>Projekt CWE FBA</a:t>
            </a:r>
            <a:r>
              <a:rPr lang="pl-PL" sz="1000" smtClean="0"/>
              <a:t> – przejście w regionie CWE (część regionu NWE) na FBA do wyznaczania zdoności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1000" u="sng" smtClean="0"/>
              <a:t>Projekt CEE FBA MC</a:t>
            </a:r>
            <a:r>
              <a:rPr lang="pl-PL" sz="1000" smtClean="0"/>
              <a:t> – implementacja w regionie CEE mechanizmu Market Coupling, z jednoczesnym dołączeniem się do NWE market coupling, oraz przejściu na FBA. 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Projekt CEE FBA MC toczy się lecz raczej w ślimaczym tempie i przy ciągłych dyskusjach i problemach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Część projektu CEE związana z Market Coupling jest znacznie łatwiejsza – nikt nie kwestionuje zasadności, dyskusje jedynie co sposobu przeprowadzenia tego procesu i relacjach pomiędzy poszczególnymi podmiotami – normalne dyskusje biznesowe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Część projektu CEE związana z FBA to niekończące się dyskusje o FBA, strefach i przepływach nieplanowych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Projekt CEE jest silnie uzależniony od CWE, tzn CWE wielokrotnie wspominali że rozszerzenie Market Coupling na region CEE jest możliwe tylko w konfiguracji FBA. Jeśli CWE nie zaimplementuje FBA, połączenie CEE i CWE może nie być oczywiste. </a:t>
            </a:r>
          </a:p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mtClean="0"/>
              <a:t>Stanowisko PSE Operator – dla nas FBA daje korzyści mimo że nie jest optymalne przy utrzymaniu strefy DE-AU – tak jak napisane na slajdzie. </a:t>
            </a:r>
          </a:p>
          <a:p>
            <a:endParaRPr lang="pl-PL" smtClean="0"/>
          </a:p>
          <a:p>
            <a:r>
              <a:rPr lang="pl-PL" smtClean="0"/>
              <a:t>Tu staramy się przekonać Czechów do nie odrzucania FBA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mtClean="0"/>
              <a:t>Pokazujemy że największe problemu sieciowe z przepływami nieplanowymi które miały miejsce w 2011 wynikały z eksportowania niemieckiej energii z Austrii przez Węgry dalej na Bałkany.</a:t>
            </a:r>
          </a:p>
          <a:p>
            <a:endParaRPr lang="pl-PL" smtClean="0"/>
          </a:p>
          <a:p>
            <a:r>
              <a:rPr lang="pl-PL" smtClean="0"/>
              <a:t>FBA nawet ze strefa DE-AU by na to nie zezwoliło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  <a:p>
            <a:r>
              <a:rPr lang="pl-PL" smtClean="0"/>
              <a:t>Tu proponujemy przeprowadzenie wspólnie z CEPS analizy wpływu obszaru DE-AU na CEE FBA. Potrzebujemy tej wiedzy, oraz przyznania innych OSP co do faktycznej skali wpływu transakcji DE-AU na nasze sieci.</a:t>
            </a:r>
          </a:p>
          <a:p>
            <a:endParaRPr lang="pl-PL" smtClean="0"/>
          </a:p>
          <a:p>
            <a:r>
              <a:rPr lang="pl-PL" smtClean="0"/>
              <a:t>Nigdy nie udało nam się takiej analizy uzgodnić i wykonać w ramach CEE HLM (brak zgody i rozmywanie tematy przez DE-AU), więc powinniśmy nauczeni tym doświadczeniem wykonać je sami. Nasza poprzednia inicjatywa wspólnego raportu CEPS-PSEO-MAVIR-SEPS była sukcesem.</a:t>
            </a:r>
          </a:p>
          <a:p>
            <a:endParaRPr lang="pl-PL" smtClean="0"/>
          </a:p>
          <a:p>
            <a:r>
              <a:rPr lang="pl-PL" smtClean="0"/>
              <a:t>Inna sprawa to możliwości poszukania sposoby wprowadzenie zmian w mechanizmie FBA tak aby wpływ transakcji DE-AU nie zabił efektywności CEE FBA (lub po prostu mechanizmu kompensacji za przepływy nieplanowe) 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184F69BB-65B6-4DC2-B7A6-B0551426E9B3}" type="slidenum">
              <a:rPr lang="pl-PL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36</a:t>
            </a:fld>
            <a:endParaRPr lang="pl-P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07045F1-473B-4980-96A6-772F90E9BB92}" type="slidenum">
              <a:rPr lang="pl-PL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pl-PL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0" tIns="47780" rIns="95560" bIns="4778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10125CB-3CEB-463B-8BAF-4F2B9D03CFEF}" type="slidenum">
              <a:rPr lang="pl-PL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pl-PL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0" tIns="47780" rIns="95560" bIns="4778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460D589-F8E4-423B-8AE4-7575B4A8CF6D}" type="slidenum">
              <a:rPr lang="pl-PL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pl-PL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0" tIns="47780" rIns="95560" bIns="4778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mtClean="0"/>
              <a:t>Pokazanie częstości wykorzystywania środków zaradczych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" name="Picture 40" descr="prezentacj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1"/>
          <p:cNvSpPr txBox="1">
            <a:spLocks noChangeArrowheads="1"/>
          </p:cNvSpPr>
          <p:nvPr userDrawn="1"/>
        </p:nvSpPr>
        <p:spPr bwMode="auto">
          <a:xfrm>
            <a:off x="693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5600"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200" b="0" smtClean="0">
                <a:solidFill>
                  <a:schemeClr val="folHlink"/>
                </a:solidFill>
                <a:latin typeface="Trebuchet MS" pitchFamily="34" charset="0"/>
              </a:rPr>
              <a:t>Electricity in good hands</a:t>
            </a:r>
          </a:p>
        </p:txBody>
      </p:sp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6167438" y="476250"/>
            <a:ext cx="1735137" cy="633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Rectangle 43"/>
          <p:cNvSpPr>
            <a:spLocks noChangeArrowheads="1"/>
          </p:cNvSpPr>
          <p:nvPr userDrawn="1"/>
        </p:nvSpPr>
        <p:spPr bwMode="auto">
          <a:xfrm>
            <a:off x="7008813" y="554038"/>
            <a:ext cx="1735137" cy="446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" name="Picture 44" descr="logo_nazwa_skrocona[1]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81013"/>
            <a:ext cx="21161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2745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2A84-A316-4578-8E3D-BC5A67D7A7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48156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05600" y="1219200"/>
            <a:ext cx="2133600" cy="4876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219200"/>
            <a:ext cx="6248400" cy="4876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249D-FFEF-4F84-94DC-BF68329595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89800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04800" y="2286000"/>
            <a:ext cx="4191000" cy="3810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10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4592-3769-4BA6-AFAB-6EEC07F69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76029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96D8-4567-4A59-92E4-7E93EF397C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34852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25F7-E99A-4B83-A9B9-78C3496590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88966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191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38B6-50AB-4CC2-875B-6E72A9C50F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9376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9FAD-0758-4658-804B-7100BF4076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566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6CB8-8DF1-4442-B9DD-DD456D693E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86787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9937-E78D-4B7F-813D-10169A2676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36397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1CD4-2E96-4A04-A5B4-AC56F7E9B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81842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387D-1531-4584-9F33-C9D70D0F12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15041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192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8B8DC40A-3668-4B3B-9DA6-77AB34B48C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2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860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" name="Text Box 54"/>
          <p:cNvSpPr txBox="1">
            <a:spLocks noChangeArrowheads="1"/>
          </p:cNvSpPr>
          <p:nvPr userDrawn="1"/>
        </p:nvSpPr>
        <p:spPr bwMode="auto">
          <a:xfrm>
            <a:off x="68580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5600"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200" b="0" smtClean="0">
                <a:solidFill>
                  <a:schemeClr val="folHlink"/>
                </a:solidFill>
                <a:latin typeface="Trebuchet MS" pitchFamily="34" charset="0"/>
              </a:rPr>
              <a:t>Electricity in good hands</a:t>
            </a:r>
          </a:p>
        </p:txBody>
      </p:sp>
      <p:pic>
        <p:nvPicPr>
          <p:cNvPr id="1031" name="Picture 55" descr="prezentacj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7"/>
          <p:cNvSpPr>
            <a:spLocks noChangeArrowheads="1"/>
          </p:cNvSpPr>
          <p:nvPr userDrawn="1"/>
        </p:nvSpPr>
        <p:spPr bwMode="auto">
          <a:xfrm>
            <a:off x="6167438" y="476250"/>
            <a:ext cx="1735137" cy="633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3" name="Rectangle 58"/>
          <p:cNvSpPr>
            <a:spLocks noChangeArrowheads="1"/>
          </p:cNvSpPr>
          <p:nvPr userDrawn="1"/>
        </p:nvSpPr>
        <p:spPr bwMode="auto">
          <a:xfrm>
            <a:off x="7008813" y="554038"/>
            <a:ext cx="1735137" cy="446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034" name="Picture 59" descr="logo_nazwa_skrocona[1]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81013"/>
            <a:ext cx="21161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990033"/>
          </a:solidFill>
          <a:latin typeface="+mn-lt"/>
          <a:ea typeface="+mn-ea"/>
          <a:cs typeface="+mn-cs"/>
        </a:defRPr>
      </a:lvl1pPr>
      <a:lvl2pPr marL="663575" indent="-206375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66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667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3124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581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4038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3588"/>
            <a:ext cx="9144000" cy="2208212"/>
          </a:xfrm>
          <a:noFill/>
        </p:spPr>
        <p:txBody>
          <a:bodyPr/>
          <a:lstStyle/>
          <a:p>
            <a:pPr algn="ctr" eaLnBrk="1" hangingPunct="1"/>
            <a:r>
              <a:rPr lang="lv-LV" smtClean="0"/>
              <a:t>Unintended cross-border electricity flows in Central Eastern Europe </a:t>
            </a:r>
            <a:r>
              <a:rPr lang="pl-PL" smtClean="0"/>
              <a:t/>
            </a:r>
            <a:br>
              <a:rPr lang="pl-PL" smtClean="0"/>
            </a:br>
            <a:r>
              <a:rPr lang="lv-LV" smtClean="0"/>
              <a:t>and their regulatory implications</a:t>
            </a:r>
            <a:endParaRPr lang="en-AU" sz="2000" i="1" smtClean="0">
              <a:solidFill>
                <a:schemeClr val="tx1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1400" y="5524500"/>
            <a:ext cx="7323138" cy="10287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Baltic Electricity Market Mini-Forum</a:t>
            </a:r>
            <a:endParaRPr lang="pl-PL" sz="1400" dirty="0"/>
          </a:p>
          <a:p>
            <a:pPr algn="ctr">
              <a:spcBef>
                <a:spcPts val="0"/>
              </a:spcBef>
              <a:defRPr/>
            </a:pPr>
            <a:r>
              <a:rPr lang="en-US" sz="1400" dirty="0"/>
              <a:t> </a:t>
            </a:r>
            <a:r>
              <a:rPr lang="en-US" sz="1400" dirty="0" smtClean="0"/>
              <a:t>Friday</a:t>
            </a:r>
            <a:r>
              <a:rPr lang="en-US" sz="1400" dirty="0"/>
              <a:t>, 21 September 2012 </a:t>
            </a:r>
            <a:endParaRPr lang="pl-PL" sz="1400" dirty="0"/>
          </a:p>
          <a:p>
            <a:pPr algn="ctr">
              <a:spcBef>
                <a:spcPts val="0"/>
              </a:spcBef>
              <a:defRPr/>
            </a:pPr>
            <a:r>
              <a:rPr lang="en-US" sz="1400" dirty="0"/>
              <a:t>Riga, </a:t>
            </a:r>
            <a:r>
              <a:rPr lang="en-US" sz="1400" dirty="0" smtClean="0"/>
              <a:t>Latvia</a:t>
            </a:r>
            <a:endParaRPr lang="en-AU" sz="1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42988" y="4840288"/>
            <a:ext cx="73231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588" indent="-1588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663575" indent="-20637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+mn-lt"/>
              </a:defRPr>
            </a:lvl2pPr>
            <a:lvl3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+mn-lt"/>
              </a:defRPr>
            </a:lvl3pPr>
            <a:lvl4pPr marL="1790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66"/>
                </a:solidFill>
                <a:latin typeface="+mn-lt"/>
              </a:defRPr>
            </a:lvl4pPr>
            <a:lvl5pPr marL="220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5pPr>
            <a:lvl6pPr marL="2667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3124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581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4038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l-PL" sz="1400" dirty="0" smtClean="0">
                <a:solidFill>
                  <a:srgbClr val="0070C0"/>
                </a:solidFill>
              </a:rPr>
              <a:t>Jacek RATZ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 </a:t>
            </a:r>
            <a:r>
              <a:rPr lang="pl-PL" sz="1400" dirty="0" smtClean="0">
                <a:solidFill>
                  <a:srgbClr val="0070C0"/>
                </a:solidFill>
              </a:rPr>
              <a:t>jacek.ratz@pse-operator.pl</a:t>
            </a:r>
            <a:endParaRPr lang="en-AU" sz="1400" b="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47969092-0AFE-4031-A03C-BBF2A1918C1A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10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82663"/>
            <a:ext cx="8640763" cy="760412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Unplanned transits due to trade between bidding </a:t>
            </a:r>
            <a:r>
              <a:rPr lang="pl-PL" smtClean="0">
                <a:latin typeface="Arial" charset="0"/>
              </a:rPr>
              <a:t>    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                </a:t>
            </a:r>
            <a:r>
              <a:rPr lang="en-US" smtClean="0">
                <a:latin typeface="Arial" charset="0"/>
              </a:rPr>
              <a:t>areas</a:t>
            </a:r>
            <a:r>
              <a:rPr lang="pl-PL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in another region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38113" y="3640138"/>
            <a:ext cx="2347912" cy="26352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122363" y="16208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941388" y="2673350"/>
            <a:ext cx="1036637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441825" y="1887538"/>
            <a:ext cx="1674813" cy="12461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22838" y="4184650"/>
            <a:ext cx="1520825" cy="695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063750" y="2076450"/>
            <a:ext cx="2182813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286375" y="3228975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4213225" y="3179763"/>
            <a:ext cx="1036638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614613" y="43132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600450" y="4089400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4487863" y="4875213"/>
            <a:ext cx="695325" cy="5508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789113" y="2143125"/>
            <a:ext cx="847725" cy="265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1916113" y="3813175"/>
            <a:ext cx="715962" cy="417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1327150" y="3313113"/>
            <a:ext cx="98425" cy="627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3814763" y="2549525"/>
            <a:ext cx="925512" cy="873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4668838" y="2908300"/>
            <a:ext cx="461962" cy="550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859213" y="3332163"/>
            <a:ext cx="671512" cy="33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1443038" y="2282825"/>
            <a:ext cx="98425" cy="627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689350" y="3792538"/>
            <a:ext cx="374650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3113088" y="3951288"/>
            <a:ext cx="44450" cy="736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5740400" y="3848100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1970088" y="4770438"/>
            <a:ext cx="925512" cy="87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3332163" y="4611688"/>
            <a:ext cx="584200" cy="317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4275138" y="4573588"/>
            <a:ext cx="485775" cy="419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2293938" y="5156200"/>
            <a:ext cx="2347912" cy="1368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032000" y="5294313"/>
            <a:ext cx="869950" cy="49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3757613" y="4762500"/>
            <a:ext cx="363537" cy="715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4237038" y="5264150"/>
            <a:ext cx="495300" cy="461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117850" y="4960938"/>
            <a:ext cx="220663" cy="673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581650" y="2873375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468813" y="4405313"/>
            <a:ext cx="981075" cy="65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840288" y="3619500"/>
            <a:ext cx="728662" cy="650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4" name="Text Box 38"/>
          <p:cNvSpPr txBox="1">
            <a:spLocks noChangeArrowheads="1"/>
          </p:cNvSpPr>
          <p:nvPr/>
        </p:nvSpPr>
        <p:spPr bwMode="auto">
          <a:xfrm>
            <a:off x="6588125" y="1927225"/>
            <a:ext cx="2555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PROBLEM: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Cross-border transactions in another region cause power flows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Coordinate cross-border capacity allocation in the whole synchr. grid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But, it must be FBA</a:t>
            </a:r>
          </a:p>
        </p:txBody>
      </p:sp>
      <p:sp>
        <p:nvSpPr>
          <p:cNvPr id="12325" name="AutoShape 39"/>
          <p:cNvSpPr>
            <a:spLocks noChangeArrowheads="1"/>
          </p:cNvSpPr>
          <p:nvPr/>
        </p:nvSpPr>
        <p:spPr bwMode="auto">
          <a:xfrm rot="3038326">
            <a:off x="1547813" y="2997200"/>
            <a:ext cx="1008062" cy="2160588"/>
          </a:xfrm>
          <a:prstGeom prst="downArrow">
            <a:avLst>
              <a:gd name="adj1" fmla="val 50000"/>
              <a:gd name="adj2" fmla="val 535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l-PL"/>
          </a:p>
        </p:txBody>
      </p:sp>
      <p:sp>
        <p:nvSpPr>
          <p:cNvPr id="12326" name="AutoShape 40"/>
          <p:cNvSpPr>
            <a:spLocks noChangeArrowheads="1"/>
          </p:cNvSpPr>
          <p:nvPr/>
        </p:nvSpPr>
        <p:spPr bwMode="auto">
          <a:xfrm rot="-1320677">
            <a:off x="3976688" y="2122488"/>
            <a:ext cx="1584325" cy="2374900"/>
          </a:xfrm>
          <a:prstGeom prst="curvedLeftArrow">
            <a:avLst>
              <a:gd name="adj1" fmla="val 29980"/>
              <a:gd name="adj2" fmla="val 599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27" name="AutoShape 40"/>
          <p:cNvSpPr>
            <a:spLocks noChangeArrowheads="1"/>
          </p:cNvSpPr>
          <p:nvPr/>
        </p:nvSpPr>
        <p:spPr bwMode="auto">
          <a:xfrm rot="1951755">
            <a:off x="2411413" y="3716338"/>
            <a:ext cx="1584325" cy="2374900"/>
          </a:xfrm>
          <a:prstGeom prst="curvedLeftArrow">
            <a:avLst>
              <a:gd name="adj1" fmla="val 29980"/>
              <a:gd name="adj2" fmla="val 599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issue of unplanned power flows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</a:pPr>
            <a:r>
              <a:rPr lang="en-US" smtClean="0"/>
              <a:t>Unplanned power flows are a material threat for the </a:t>
            </a:r>
            <a:r>
              <a:rPr lang="pl-PL" smtClean="0"/>
              <a:t>CEE</a:t>
            </a:r>
            <a:r>
              <a:rPr lang="en-US" smtClean="0"/>
              <a:t> power system</a:t>
            </a:r>
            <a:r>
              <a:rPr lang="pl-PL" smtClean="0"/>
              <a:t>s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endParaRPr lang="pl-PL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Unplanned power flows are not controlled by market based capacity allocation mechanisms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Even with very low transfer offered capacities, there are still N-1 violations 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Unplanned flows on particular borders of up to several hundreds MWs</a:t>
            </a: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DBC36DC-646E-490C-A369-F9A5588374E9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11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45708" rIns="54000" bIns="45708" anchor="ctr"/>
          <a:lstStyle/>
          <a:p>
            <a:pPr algn="ctr" eaLnBrk="0" hangingPunct="0">
              <a:lnSpc>
                <a:spcPct val="110000"/>
              </a:lnSpc>
              <a:spcBef>
                <a:spcPct val="40000"/>
              </a:spcBef>
            </a:pPr>
            <a:r>
              <a:rPr lang="en-US" sz="1500">
                <a:solidFill>
                  <a:schemeClr val="tx1"/>
                </a:solidFill>
              </a:rPr>
              <a:t>Increasing occurrence and duration of security threats to the Polish Power System asking for extraordinary remedial measures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79500"/>
            <a:ext cx="791686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 anchor="t"/>
          <a:lstStyle/>
          <a:p>
            <a:endParaRPr lang="pl-PL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0" rIns="180000" bIns="0"/>
          <a:lstStyle/>
          <a:p>
            <a:pPr marL="342900" indent="-342900"/>
            <a:endParaRPr lang="pl-PL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150"/>
          <a:stretch>
            <a:fillRect/>
          </a:stretch>
        </p:blipFill>
        <p:spPr bwMode="auto">
          <a:xfrm>
            <a:off x="-34925" y="3500438"/>
            <a:ext cx="923766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>
            <a:fillRect/>
          </a:stretch>
        </p:blipFill>
        <p:spPr bwMode="auto">
          <a:xfrm>
            <a:off x="-34925" y="-36513"/>
            <a:ext cx="9237663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issue of unplanned power flows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</a:pPr>
            <a:r>
              <a:rPr lang="en-US" smtClean="0"/>
              <a:t>Unplanned power flows reduce market efficiency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Even with very low transfer offered capacities, there are still N-1 violations 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Unplanned flows are not controlled by the market mechanism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Yet, these flows always take away transfer capacity from the market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This can lead to reduced capacities and social welfare, distorting price signals</a:t>
            </a:r>
          </a:p>
        </p:txBody>
      </p:sp>
      <p:sp>
        <p:nvSpPr>
          <p:cNvPr id="16388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84DF4643-4A92-4495-993E-C92A53F8E375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14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52550"/>
            <a:ext cx="8534400" cy="9144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/>
            <a:endParaRPr lang="pl-PL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1384300" y="3951288"/>
            <a:ext cx="6723063" cy="1009650"/>
            <a:chOff x="872" y="2405"/>
            <a:chExt cx="4235" cy="636"/>
          </a:xfrm>
        </p:grpSpPr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1939" y="2413"/>
              <a:ext cx="451" cy="6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872" y="2453"/>
              <a:ext cx="289" cy="5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3" name="Oval 14"/>
            <p:cNvSpPr>
              <a:spLocks noChangeArrowheads="1"/>
            </p:cNvSpPr>
            <p:nvPr/>
          </p:nvSpPr>
          <p:spPr bwMode="auto">
            <a:xfrm>
              <a:off x="1495" y="2412"/>
              <a:ext cx="289" cy="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4" name="Oval 15"/>
            <p:cNvSpPr>
              <a:spLocks noChangeArrowheads="1"/>
            </p:cNvSpPr>
            <p:nvPr/>
          </p:nvSpPr>
          <p:spPr bwMode="auto">
            <a:xfrm>
              <a:off x="2770" y="2424"/>
              <a:ext cx="451" cy="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5" name="Oval 16"/>
            <p:cNvSpPr>
              <a:spLocks noChangeArrowheads="1"/>
            </p:cNvSpPr>
            <p:nvPr/>
          </p:nvSpPr>
          <p:spPr bwMode="auto">
            <a:xfrm>
              <a:off x="4656" y="2405"/>
              <a:ext cx="451" cy="4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5314" name="Group 18"/>
          <p:cNvGrpSpPr>
            <a:grpSpLocks/>
          </p:cNvGrpSpPr>
          <p:nvPr/>
        </p:nvGrpSpPr>
        <p:grpSpPr bwMode="auto">
          <a:xfrm>
            <a:off x="1911350" y="1857375"/>
            <a:ext cx="4259263" cy="2212975"/>
            <a:chOff x="1204" y="1086"/>
            <a:chExt cx="2683" cy="1394"/>
          </a:xfrm>
        </p:grpSpPr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3020" y="1086"/>
              <a:ext cx="518" cy="129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663" y="1716"/>
              <a:ext cx="451" cy="76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1204" y="1719"/>
              <a:ext cx="451" cy="76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0" name="Oval 17"/>
            <p:cNvSpPr>
              <a:spLocks noChangeArrowheads="1"/>
            </p:cNvSpPr>
            <p:nvPr/>
          </p:nvSpPr>
          <p:spPr bwMode="auto">
            <a:xfrm>
              <a:off x="3613" y="1815"/>
              <a:ext cx="274" cy="64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7415" name="Title 1"/>
          <p:cNvSpPr>
            <a:spLocks/>
          </p:cNvSpPr>
          <p:nvPr/>
        </p:nvSpPr>
        <p:spPr bwMode="auto">
          <a:xfrm>
            <a:off x="1427163" y="1047750"/>
            <a:ext cx="7531100" cy="65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algn="ctr" eaLnBrk="0" hangingPunct="0"/>
            <a:r>
              <a:rPr lang="pl-PL">
                <a:latin typeface="Arial" charset="0"/>
                <a:cs typeface="Arial" charset="0"/>
              </a:rPr>
              <a:t>Share of allocated capacities </a:t>
            </a:r>
          </a:p>
          <a:p>
            <a:pPr algn="ctr" eaLnBrk="0" hangingPunct="0"/>
            <a:r>
              <a:rPr lang="pl-PL">
                <a:latin typeface="Arial" charset="0"/>
                <a:cs typeface="Arial" charset="0"/>
              </a:rPr>
              <a:t>compared to physical flows [%]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792163" y="3757613"/>
            <a:ext cx="8285162" cy="512762"/>
          </a:xfrm>
          <a:prstGeom prst="rect">
            <a:avLst/>
          </a:prstGeom>
          <a:solidFill>
            <a:srgbClr val="99FFCC">
              <a:alpha val="41960"/>
            </a:srgbClr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 idx="4294967295"/>
          </p:nvPr>
        </p:nvSpPr>
        <p:spPr>
          <a:xfrm>
            <a:off x="314325" y="3155950"/>
            <a:ext cx="7637463" cy="914400"/>
          </a:xfrm>
        </p:spPr>
        <p:txBody>
          <a:bodyPr/>
          <a:lstStyle/>
          <a:p>
            <a:pPr algn="ctr"/>
            <a:r>
              <a:rPr lang="pl-PL" smtClean="0">
                <a:latin typeface="Arial" charset="0"/>
              </a:rPr>
              <a:t>Countermeasures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against unplanned power flows</a:t>
            </a:r>
            <a:endParaRPr lang="en-US" smtClean="0">
              <a:latin typeface="Arial" charset="0"/>
            </a:endParaRPr>
          </a:p>
        </p:txBody>
      </p:sp>
      <p:sp>
        <p:nvSpPr>
          <p:cNvPr id="18435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BD8583B5-D97C-4FCC-B202-88CF1CBE6035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04800" y="1103313"/>
            <a:ext cx="8534400" cy="792162"/>
          </a:xfrm>
        </p:spPr>
        <p:txBody>
          <a:bodyPr lIns="91418" tIns="45708" rIns="91418" bIns="45708"/>
          <a:lstStyle/>
          <a:p>
            <a:r>
              <a:rPr lang="en-US" smtClean="0">
                <a:latin typeface="Arial" charset="0"/>
              </a:rPr>
              <a:t>POSSIBLE SOLUTIONS:</a:t>
            </a:r>
            <a:br>
              <a:rPr lang="en-US" smtClean="0">
                <a:latin typeface="Arial" charset="0"/>
              </a:rPr>
            </a:br>
            <a:r>
              <a:rPr lang="en-US" sz="2000" smtClean="0">
                <a:solidFill>
                  <a:schemeClr val="accent2"/>
                </a:solidFill>
                <a:latin typeface="Arial" charset="0"/>
              </a:rPr>
              <a:t>What can be done to alleviate the problem of unplanned flows?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Close the gap between market design and physics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Improve the current market design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Ensure that transactions concluded by market participants are technically feasible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Flow-Based Allocation with correctly defined Bidding Zones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Transactions within Bidding Zones should have no or little impact on power flows outside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Trade opportunity is ensured by market coupling and financial hedging instruments</a:t>
            </a:r>
          </a:p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Make the physical network conditions insensitive to market decisions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Build lots of transmission lines to make the grid a copper plate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b="1" smtClean="0">
                <a:solidFill>
                  <a:srgbClr val="CC0000"/>
                </a:solidFill>
                <a:latin typeface="Arial" charset="0"/>
              </a:rPr>
              <a:t>This is a long term process, costly, and probably not affordable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Make the power system more flexible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b="1" smtClean="0">
                <a:solidFill>
                  <a:srgbClr val="00CC00"/>
                </a:solidFill>
                <a:latin typeface="Arial" charset="0"/>
              </a:rPr>
              <a:t>Power flows control devices (phase-shifters, DC connections, etc)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7F88AE9-13E3-4934-A00C-E3521A265382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17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304800" y="1103313"/>
            <a:ext cx="8534400" cy="792162"/>
          </a:xfrm>
        </p:spPr>
        <p:txBody>
          <a:bodyPr lIns="91418" tIns="45708" rIns="91418" bIns="45708"/>
          <a:lstStyle/>
          <a:p>
            <a:r>
              <a:rPr lang="en-US" smtClean="0">
                <a:latin typeface="Arial" charset="0"/>
              </a:rPr>
              <a:t>Short and long term measures against unplanned flows</a:t>
            </a:r>
            <a:endParaRPr lang="en-US" sz="2000" smtClean="0">
              <a:latin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Short term measures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Related to cross-border remedial actions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Ensure their availability – currently available measures often already exhausted!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Related to market design changes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Flow-Based Allocation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Correct definition of bidding zones</a:t>
            </a:r>
          </a:p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Long term measures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Enhance grid flexibility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Flow control devises (phase-shifting transformers), used in a coordinated manner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Build more transmission lines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To support the „quality” of Bidding Zones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To support interconnectivity between Bidding Zones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FF4E18A-95DE-46B6-91EC-047B0F4D9E57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18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Three main </a:t>
            </a:r>
            <a:r>
              <a:rPr lang="pl-PL" smtClean="0">
                <a:latin typeface="Arial" charset="0"/>
              </a:rPr>
              <a:t>activities in order to decrease unplanned power flows</a:t>
            </a:r>
            <a:endParaRPr lang="en-US" smtClean="0">
              <a:latin typeface="Arial" charset="0"/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81000" indent="-381000">
              <a:spcBef>
                <a:spcPct val="30000"/>
              </a:spcBef>
            </a:pPr>
            <a:r>
              <a:rPr lang="en-US" smtClean="0"/>
              <a:t>	In order to effectively tackle unplanned power flows, PSE Operator</a:t>
            </a:r>
            <a:r>
              <a:rPr lang="pl-PL" smtClean="0"/>
              <a:t>, 50HzT, </a:t>
            </a:r>
            <a:r>
              <a:rPr lang="en-US" smtClean="0"/>
              <a:t>ČEPS</a:t>
            </a:r>
            <a:r>
              <a:rPr lang="pl-PL" smtClean="0"/>
              <a:t>, SEPS, and MAVIR</a:t>
            </a:r>
            <a:r>
              <a:rPr lang="en-US" smtClean="0"/>
              <a:t> </a:t>
            </a:r>
            <a:r>
              <a:rPr lang="pl-PL" smtClean="0"/>
              <a:t>are </a:t>
            </a:r>
            <a:r>
              <a:rPr lang="en-US" smtClean="0"/>
              <a:t> enhanc</a:t>
            </a:r>
            <a:r>
              <a:rPr lang="pl-PL" smtClean="0"/>
              <a:t>ing</a:t>
            </a:r>
            <a:r>
              <a:rPr lang="en-US" smtClean="0"/>
              <a:t> their cooperation at bilateral, regional and European levels in activities covering the following areas</a:t>
            </a:r>
          </a:p>
          <a:p>
            <a:pPr marL="520700" lvl="1" indent="-342900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b="1" smtClean="0"/>
              <a:t>System development</a:t>
            </a:r>
          </a:p>
          <a:p>
            <a:pPr marL="520700" lvl="1" indent="-342900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b="1" smtClean="0"/>
              <a:t>Market integration</a:t>
            </a:r>
          </a:p>
          <a:p>
            <a:pPr marL="520700" lvl="1" indent="-342900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b="1" smtClean="0"/>
              <a:t>Operational grid security</a:t>
            </a:r>
          </a:p>
          <a:p>
            <a:pPr marL="381000" indent="-381000">
              <a:lnSpc>
                <a:spcPct val="120000"/>
              </a:lnSpc>
              <a:spcBef>
                <a:spcPct val="3000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1508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3561F1CD-2C87-4C91-85AB-F2B5430A7881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19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Outline of the presentation</a:t>
            </a:r>
            <a:endParaRPr lang="en-US" smtClean="0">
              <a:latin typeface="Arial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Tx/>
              <a:buChar char="•"/>
            </a:pPr>
            <a:r>
              <a:rPr lang="pl-PL" smtClean="0"/>
              <a:t>Problem of u</a:t>
            </a:r>
            <a:r>
              <a:rPr lang="en-US" smtClean="0"/>
              <a:t>nplanned power flows</a:t>
            </a:r>
            <a:r>
              <a:rPr lang="pl-PL" smtClean="0"/>
              <a:t> in CEE</a:t>
            </a:r>
            <a:r>
              <a:rPr lang="en-US" smtClean="0"/>
              <a:t> </a:t>
            </a: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Tx/>
              <a:buChar char="•"/>
            </a:pPr>
            <a:r>
              <a:rPr lang="pl-PL" smtClean="0"/>
              <a:t>Countermeasures</a:t>
            </a: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Tx/>
              <a:buChar char="•"/>
            </a:pPr>
            <a:r>
              <a:rPr lang="pl-PL" smtClean="0"/>
              <a:t>Regulatory implications</a:t>
            </a: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en-US" smtClean="0">
              <a:latin typeface="Arial" charset="0"/>
            </a:endParaRP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endParaRPr lang="en-US" smtClean="0">
              <a:latin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07F857AE-42E9-4CB6-B349-F9808943D8D4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2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41E1F204-BB90-4D04-8873-3074501C0055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20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133600"/>
            <a:ext cx="8534400" cy="3810000"/>
          </a:xfrm>
        </p:spPr>
        <p:txBody>
          <a:bodyPr/>
          <a:lstStyle/>
          <a:p>
            <a:pPr marL="268288" indent="-268288" eaLnBrk="1" hangingPunct="1"/>
            <a:endParaRPr lang="en-US" b="0" smtClean="0">
              <a:solidFill>
                <a:srgbClr val="000066"/>
              </a:solidFill>
            </a:endParaRPr>
          </a:p>
          <a:p>
            <a:pPr marL="268288" indent="-268288" eaLnBrk="1" hangingPunct="1"/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978150" y="3979863"/>
            <a:ext cx="5776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better management of </a:t>
            </a:r>
            <a:r>
              <a:rPr lang="en-US" sz="1400" b="0">
                <a:latin typeface="Arial" charset="0"/>
              </a:rPr>
              <a:t>unplanned </a:t>
            </a:r>
            <a:r>
              <a:rPr lang="en-US" sz="1400" b="0"/>
              <a:t>flows between Germany, Poland and Czech Republic</a:t>
            </a:r>
            <a:endParaRPr lang="en-US" sz="1400" b="0">
              <a:latin typeface="Arial" charset="0"/>
            </a:endParaRP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enhanced transfer capacity on Polish synchronous profile</a:t>
            </a:r>
            <a:r>
              <a:rPr lang="en-US" sz="1400" b="0">
                <a:latin typeface="Arial" charset="0"/>
              </a:rPr>
              <a:t>. </a:t>
            </a:r>
            <a:r>
              <a:rPr lang="en-US" sz="1400" b="0"/>
              <a:t>Estimated NTC increase: </a:t>
            </a:r>
            <a:endParaRPr lang="en-US" sz="1400" b="0"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500 MW for import and 1500 MW for export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greater </a:t>
            </a:r>
            <a:r>
              <a:rPr lang="en-US" sz="1400" b="0">
                <a:latin typeface="Arial" charset="0"/>
              </a:rPr>
              <a:t>security</a:t>
            </a:r>
            <a:r>
              <a:rPr lang="en-US" sz="1400" b="0"/>
              <a:t> of the regional transmission network in Poland and in other countries of the CEE region</a:t>
            </a:r>
            <a:endParaRPr lang="en-US" sz="1400" b="0">
              <a:latin typeface="Arial" charset="0"/>
            </a:endParaRP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increased capability to accommodate more renewable energy resources</a:t>
            </a:r>
            <a:r>
              <a:rPr lang="en-US" sz="1400" b="0">
                <a:latin typeface="Arial" charset="0"/>
              </a:rPr>
              <a:t> </a:t>
            </a:r>
            <a:r>
              <a:rPr lang="en-US" sz="1400" b="0"/>
              <a:t>in a safe and reliable manner, both in Poland and Germany</a:t>
            </a:r>
            <a:r>
              <a:rPr lang="en-US" sz="1600" b="0"/>
              <a:t> </a:t>
            </a:r>
          </a:p>
          <a:p>
            <a:pPr marL="268288" indent="-268288">
              <a:spcBef>
                <a:spcPct val="35000"/>
              </a:spcBef>
            </a:pPr>
            <a:endParaRPr lang="en-US" sz="1600" b="0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194050" y="3573463"/>
            <a:ext cx="586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>
                <a:solidFill>
                  <a:srgbClr val="C00000"/>
                </a:solidFill>
                <a:latin typeface="Arial" charset="0"/>
              </a:rPr>
              <a:t>Expected benefits</a:t>
            </a:r>
          </a:p>
        </p:txBody>
      </p:sp>
      <p:sp>
        <p:nvSpPr>
          <p:cNvPr id="22534" name="Tytuł 1"/>
          <p:cNvSpPr>
            <a:spLocks/>
          </p:cNvSpPr>
          <p:nvPr/>
        </p:nvSpPr>
        <p:spPr bwMode="auto">
          <a:xfrm>
            <a:off x="219075" y="954088"/>
            <a:ext cx="9232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/>
              <a:t>System development</a:t>
            </a:r>
            <a:br>
              <a:rPr lang="en-US"/>
            </a:br>
            <a:r>
              <a:rPr lang="en-US" sz="2000">
                <a:solidFill>
                  <a:srgbClr val="990033"/>
                </a:solidFill>
              </a:rPr>
              <a:t>P</a:t>
            </a:r>
            <a:r>
              <a:rPr lang="pl-PL" sz="2000">
                <a:solidFill>
                  <a:srgbClr val="990033"/>
                </a:solidFill>
              </a:rPr>
              <a:t>hase </a:t>
            </a:r>
            <a:r>
              <a:rPr lang="en-US" sz="2000">
                <a:solidFill>
                  <a:srgbClr val="990033"/>
                </a:solidFill>
              </a:rPr>
              <a:t>S</a:t>
            </a:r>
            <a:r>
              <a:rPr lang="pl-PL" sz="2000">
                <a:solidFill>
                  <a:srgbClr val="990033"/>
                </a:solidFill>
              </a:rPr>
              <a:t>hifting </a:t>
            </a:r>
            <a:r>
              <a:rPr lang="en-US" sz="2000">
                <a:solidFill>
                  <a:srgbClr val="990033"/>
                </a:solidFill>
              </a:rPr>
              <a:t>T</a:t>
            </a:r>
            <a:r>
              <a:rPr lang="pl-PL" sz="2000">
                <a:solidFill>
                  <a:srgbClr val="990033"/>
                </a:solidFill>
              </a:rPr>
              <a:t>ransformers</a:t>
            </a:r>
            <a:r>
              <a:rPr lang="en-US" sz="2000">
                <a:solidFill>
                  <a:srgbClr val="990033"/>
                </a:solidFill>
              </a:rPr>
              <a:t> on the border</a:t>
            </a:r>
            <a:r>
              <a:rPr lang="pl-PL" sz="2000">
                <a:solidFill>
                  <a:srgbClr val="990033"/>
                </a:solidFill>
              </a:rPr>
              <a:t>s</a:t>
            </a:r>
            <a:r>
              <a:rPr lang="en-US" sz="2000">
                <a:solidFill>
                  <a:srgbClr val="990033"/>
                </a:solidFill>
              </a:rPr>
              <a:t> </a:t>
            </a:r>
            <a:r>
              <a:rPr lang="pl-PL" sz="2000">
                <a:solidFill>
                  <a:srgbClr val="990033"/>
                </a:solidFill>
              </a:rPr>
              <a:t>DE-PL</a:t>
            </a:r>
            <a:r>
              <a:rPr lang="en-US" sz="2000">
                <a:solidFill>
                  <a:srgbClr val="990033"/>
                </a:solidFill>
              </a:rPr>
              <a:t> and </a:t>
            </a:r>
            <a:r>
              <a:rPr lang="pl-PL" sz="2000">
                <a:solidFill>
                  <a:srgbClr val="990033"/>
                </a:solidFill>
              </a:rPr>
              <a:t>DE-CZ</a:t>
            </a:r>
            <a:endParaRPr lang="en-US" sz="2000">
              <a:solidFill>
                <a:srgbClr val="990033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157538" y="1785938"/>
            <a:ext cx="5986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>
                <a:solidFill>
                  <a:srgbClr val="C00000"/>
                </a:solidFill>
                <a:latin typeface="Arial" charset="0"/>
              </a:rPr>
              <a:t>What is to be done?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2919413" y="2244725"/>
            <a:ext cx="6381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Double circuit 220 kV line Krajnik-Vierraden to be switched  to 400 kV</a:t>
            </a: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2 </a:t>
            </a:r>
            <a:r>
              <a:rPr lang="en-US" sz="1400" b="0"/>
              <a:t>PSTs </a:t>
            </a:r>
            <a:r>
              <a:rPr lang="pl-PL" sz="1400" b="0"/>
              <a:t>on</a:t>
            </a:r>
            <a:r>
              <a:rPr lang="en-US" sz="1400" b="0"/>
              <a:t> 400 kV double circuit line</a:t>
            </a:r>
            <a:r>
              <a:rPr lang="pl-PL" sz="1400" b="0"/>
              <a:t> Krajnik-Vieraden</a:t>
            </a: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2 PSTs on 400 kV double circuit line Mikułowa-Hagenwerder</a:t>
            </a: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2 PSTs on </a:t>
            </a:r>
            <a:r>
              <a:rPr lang="en-US" sz="1400" b="0"/>
              <a:t>400 kV double circuit line</a:t>
            </a:r>
            <a:r>
              <a:rPr lang="pl-PL" sz="1400" b="0"/>
              <a:t> Hradec-Roehrsdorf</a:t>
            </a:r>
            <a:endParaRPr lang="pl-PL" sz="1400">
              <a:solidFill>
                <a:schemeClr val="tx1"/>
              </a:solidFill>
            </a:endParaRPr>
          </a:p>
          <a:p>
            <a:pPr marL="447675" lvl="1">
              <a:spcBef>
                <a:spcPct val="35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881" r="32587" b="11409"/>
          <a:stretch>
            <a:fillRect/>
          </a:stretch>
        </p:blipFill>
        <p:spPr bwMode="auto">
          <a:xfrm>
            <a:off x="287338" y="1885950"/>
            <a:ext cx="2252662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54013" y="1989138"/>
            <a:ext cx="8466137" cy="4525962"/>
          </a:xfrm>
        </p:spPr>
        <p:txBody>
          <a:bodyPr lIns="91418" tIns="45708" rIns="91418" bIns="45708"/>
          <a:lstStyle/>
          <a:p>
            <a:pPr marL="363538" indent="-363538" defTabSz="968375"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What is considered</a:t>
            </a:r>
            <a:endParaRPr lang="en-US" smtClean="0">
              <a:solidFill>
                <a:schemeClr val="accent2"/>
              </a:solidFill>
            </a:endParaRP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pl-PL" smtClean="0"/>
              <a:t>400 kV double circuit line Plewiska-Eisenhuettenstadt</a:t>
            </a:r>
            <a:endParaRPr lang="en-US" smtClean="0"/>
          </a:p>
          <a:p>
            <a:pPr marL="363538" indent="-363538" defTabSz="968375" eaLnBrk="1" hangingPunct="1">
              <a:spcBef>
                <a:spcPct val="40000"/>
              </a:spcBef>
            </a:pPr>
            <a:endParaRPr lang="en-US" sz="1800" b="0" smtClean="0">
              <a:solidFill>
                <a:srgbClr val="000066"/>
              </a:solidFill>
            </a:endParaRPr>
          </a:p>
          <a:p>
            <a:pPr marL="363538" indent="-363538" defTabSz="968375"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Expected benefits</a:t>
            </a: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en-US" smtClean="0"/>
              <a:t>strengthening market integration between member states</a:t>
            </a: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en-US" smtClean="0"/>
              <a:t>increasing NTC by 1500 MW for import and 500 MW for export </a:t>
            </a:r>
            <a:br>
              <a:rPr lang="en-US" smtClean="0"/>
            </a:br>
            <a:r>
              <a:rPr lang="en-US" smtClean="0"/>
              <a:t>on PL-DE/SK/CZ synchronous profile </a:t>
            </a: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en-US" smtClean="0"/>
              <a:t>improving network security - project contributes to increase of security of supply and flexibility of the transmission network</a:t>
            </a:r>
          </a:p>
          <a:p>
            <a:pPr marL="1143000" lvl="2" defTabSz="968375">
              <a:spcBef>
                <a:spcPct val="4000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57AD1CF-576A-4756-B057-761F819DAC87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21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56" name="Tytuł 1"/>
          <p:cNvSpPr>
            <a:spLocks/>
          </p:cNvSpPr>
          <p:nvPr/>
        </p:nvSpPr>
        <p:spPr bwMode="auto">
          <a:xfrm>
            <a:off x="219075" y="954088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/>
              <a:t>System development</a:t>
            </a:r>
            <a:br>
              <a:rPr lang="en-US"/>
            </a:br>
            <a:r>
              <a:rPr lang="en-US" sz="2000">
                <a:solidFill>
                  <a:srgbClr val="990033"/>
                </a:solidFill>
              </a:rPr>
              <a:t>3rd interconnection to Germany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en-US" smtClean="0"/>
              <a:t>Market Integration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1989138"/>
            <a:ext cx="8839200" cy="3810000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FBA MC as the Target Model 2014/2015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mtClean="0"/>
              <a:t>PSE Operator fully supports FB MC as the target model to be implemented by end of 2014, in line with European Council decision</a:t>
            </a: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mtClean="0"/>
              <a:t>PSE Operator recognizes the challenges associated with this target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CEE region should implement FBA MC by end of 2013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FBA method should offer „positive benefits for each country”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This tight deadline might mean that 2013 FBA MC will not offer substantial benefits to tackle the issue of unplanned power flows as bidding zones will most likely remain unchanged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Progress on this item will come either after implementation of Network Code Capacity Allocation and Congestion Management (2015-2018) or after installing PST (later than 2015)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ENTSO-E proposal to start early implementation of NC CACM is welcome</a:t>
            </a:r>
          </a:p>
        </p:txBody>
      </p:sp>
      <p:sp>
        <p:nvSpPr>
          <p:cNvPr id="2458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00D8CCD1-FC84-484C-AC1C-26047747FFC3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22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en-US" smtClean="0"/>
              <a:t>Market Integration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1989138"/>
            <a:ext cx="8713788" cy="3810000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FBA MC offers benefits to CEE countries (1)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mtClean="0"/>
              <a:t>Even though 2013 FBA foresees a large DE-AU bidding zone, PSE Operator sees benefits in coordinating cross-border transactions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FBA MC will account for different cross-border capacities available under various export/import positions of the CEE countries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FBA MC will not allow Austria to export energy in uncoordinated way, </a:t>
            </a:r>
            <a:br>
              <a:rPr lang="en-US" sz="1400" smtClean="0">
                <a:solidFill>
                  <a:schemeClr val="tx1"/>
                </a:solidFill>
              </a:rPr>
            </a:br>
            <a:r>
              <a:rPr lang="en-US" sz="1400" smtClean="0">
                <a:solidFill>
                  <a:schemeClr val="tx1"/>
                </a:solidFill>
              </a:rPr>
              <a:t>i.e. towards the Balcans</a:t>
            </a:r>
          </a:p>
          <a:p>
            <a:pPr marL="1714500" lvl="3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Austria is able to consume internally only a limited amount of energy from Germany </a:t>
            </a:r>
          </a:p>
          <a:p>
            <a:pPr marL="1714500" lvl="3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Austria cannot internally accommodate import of 5000-6000 MWW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Any export from Austria will be limited by bottlenecks in DE-PL and DE-CZ</a:t>
            </a:r>
          </a:p>
          <a:p>
            <a:pPr marL="1714500" lvl="3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Austria does not exist for FBA MC – it will be Germany</a:t>
            </a:r>
            <a:r>
              <a:rPr lang="pl-PL" sz="1200" smtClean="0">
                <a:solidFill>
                  <a:schemeClr val="tx1"/>
                </a:solidFill>
              </a:rPr>
              <a:t> </a:t>
            </a:r>
            <a:r>
              <a:rPr lang="en-US" sz="1200" smtClean="0">
                <a:solidFill>
                  <a:schemeClr val="tx1"/>
                </a:solidFill>
              </a:rPr>
              <a:t>+</a:t>
            </a:r>
            <a:r>
              <a:rPr lang="pl-PL" sz="1200" smtClean="0">
                <a:solidFill>
                  <a:schemeClr val="tx1"/>
                </a:solidFill>
              </a:rPr>
              <a:t> </a:t>
            </a:r>
            <a:r>
              <a:rPr lang="en-US" sz="1200" smtClean="0">
                <a:solidFill>
                  <a:schemeClr val="tx1"/>
                </a:solidFill>
              </a:rPr>
              <a:t>Austria (= Germany)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5604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A3578DAD-7A31-40B5-AAC4-F1DAD4BCECEC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23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1D62ECDD-E4CF-40CF-B440-E92BD2801E30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24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6627" name="Picture 8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0"/>
            <a:ext cx="6975475" cy="3435350"/>
          </a:xfrm>
          <a:noFill/>
        </p:spPr>
      </p:pic>
      <p:sp>
        <p:nvSpPr>
          <p:cNvPr id="26628" name="Title 1"/>
          <p:cNvSpPr>
            <a:spLocks/>
          </p:cNvSpPr>
          <p:nvPr/>
        </p:nvSpPr>
        <p:spPr bwMode="auto">
          <a:xfrm>
            <a:off x="0" y="1335088"/>
            <a:ext cx="2160588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algn="ctr" eaLnBrk="0" hangingPunct="0"/>
            <a:endParaRPr lang="pl-PL" sz="2200"/>
          </a:p>
          <a:p>
            <a:pPr algn="ctr" eaLnBrk="0" hangingPunct="0"/>
            <a:r>
              <a:rPr lang="pl-PL" sz="2200">
                <a:solidFill>
                  <a:srgbClr val="990000"/>
                </a:solidFill>
              </a:rPr>
              <a:t>DE-AU </a:t>
            </a:r>
          </a:p>
          <a:p>
            <a:pPr algn="ctr" eaLnBrk="0" hangingPunct="0"/>
            <a:r>
              <a:rPr lang="pl-PL" sz="2000"/>
              <a:t>2010 – 2011</a:t>
            </a:r>
            <a:endParaRPr lang="en-US" sz="2000"/>
          </a:p>
        </p:txBody>
      </p:sp>
      <p:pic>
        <p:nvPicPr>
          <p:cNvPr id="2662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422650"/>
            <a:ext cx="6954837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itle 1"/>
          <p:cNvSpPr>
            <a:spLocks/>
          </p:cNvSpPr>
          <p:nvPr/>
        </p:nvSpPr>
        <p:spPr bwMode="auto">
          <a:xfrm>
            <a:off x="0" y="4249738"/>
            <a:ext cx="2160588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algn="ctr" eaLnBrk="0" hangingPunct="0"/>
            <a:endParaRPr lang="pl-PL" sz="2200"/>
          </a:p>
          <a:p>
            <a:pPr algn="ctr" eaLnBrk="0" hangingPunct="0"/>
            <a:r>
              <a:rPr lang="pl-PL" sz="2200">
                <a:solidFill>
                  <a:srgbClr val="990000"/>
                </a:solidFill>
              </a:rPr>
              <a:t>AU-HU </a:t>
            </a:r>
          </a:p>
          <a:p>
            <a:pPr algn="ctr" eaLnBrk="0" hangingPunct="0"/>
            <a:r>
              <a:rPr lang="pl-PL" sz="2000"/>
              <a:t>2010 – 2011</a:t>
            </a:r>
            <a:endParaRPr lang="en-US" sz="2000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946900" y="1514475"/>
            <a:ext cx="2197100" cy="18208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6946900" y="4687888"/>
            <a:ext cx="2197100" cy="1820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en-US" smtClean="0"/>
              <a:t>Market Integration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215900" y="1989138"/>
            <a:ext cx="8928100" cy="4194175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</a:pP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Currently, CEE FB MC project is going slowly and painfully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The project is not really pushed forward by all parties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Reluctance from CEE countries that are confronted with unplanned power flows as FB MC is viewed as a step towards preserving DE-AU bidding zones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No real belief that 2013 target will be reached („positive benefits for all countries”)</a:t>
            </a:r>
            <a:endParaRPr lang="en-US" smtClean="0"/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Optimal short term actions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Acknowledgement of the impact of DE-AU transactions on CEE region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Fine-tuning of FBA method to account for the above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Decision on long-term solution taken already NOW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Start of the early NC CCM implementation process (inc</a:t>
            </a:r>
            <a:r>
              <a:rPr lang="pl-PL" sz="1400" smtClean="0">
                <a:solidFill>
                  <a:schemeClr val="tx1"/>
                </a:solidFill>
              </a:rPr>
              <a:t>luding</a:t>
            </a:r>
            <a:r>
              <a:rPr lang="en-US" sz="1400" smtClean="0">
                <a:solidFill>
                  <a:schemeClr val="tx1"/>
                </a:solidFill>
              </a:rPr>
              <a:t> bidding zones review)</a:t>
            </a:r>
          </a:p>
        </p:txBody>
      </p:sp>
      <p:sp>
        <p:nvSpPr>
          <p:cNvPr id="27652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8FA38714-19E5-490E-B0F3-81D831ECDD08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25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pl-PL" smtClean="0"/>
              <a:t>Market Integration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1989138"/>
            <a:ext cx="8534400" cy="3810000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</a:pPr>
            <a:endParaRPr lang="en-US" smtClean="0">
              <a:latin typeface="Arial" charset="0"/>
            </a:endParaRPr>
          </a:p>
          <a:p>
            <a:pPr marL="463550" lvl="1" indent="-28575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CEE-NWE MC launch date is far and uncertain: Should PSE Operator and ČEPS propose and push for an alternative solution? Meanwhile, would PSE Operator like to join CZ-SK-HU MC as a preparatory step?</a:t>
            </a:r>
          </a:p>
          <a:p>
            <a:pPr marL="463550" lvl="1" indent="-285750">
              <a:lnSpc>
                <a:spcPct val="120000"/>
              </a:lnSpc>
              <a:spcBef>
                <a:spcPct val="40000"/>
              </a:spcBef>
              <a:buFont typeface="Arial" charset="0"/>
              <a:buChar char="•"/>
            </a:pPr>
            <a:endParaRPr lang="pl-PL" smtClean="0"/>
          </a:p>
          <a:p>
            <a:pPr marL="463550" lvl="1" indent="-28575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Foreseen analyses of unplanned flows are not likely to deliver conclusions soon. Should PSE Operator and ČEPS initiate and carry out their own analysis(es) – e.g. beginning with performing a transparent analysis of impact of DE-AT bidding zone on CEE FB MC - without further delay?</a:t>
            </a:r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6E73036-16AC-4212-926B-46E3BAE66479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63538" indent="-363538" defTabSz="9683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TSC: Future plans of the TSC initiative</a:t>
            </a:r>
          </a:p>
          <a:p>
            <a:pPr marL="742950" lvl="1" indent="-285750" defTabSz="968375">
              <a:lnSpc>
                <a:spcPct val="110000"/>
              </a:lnSpc>
              <a:spcBef>
                <a:spcPct val="40000"/>
              </a:spcBef>
              <a:buFontTx/>
              <a:buChar char="–"/>
            </a:pPr>
            <a:r>
              <a:rPr lang="en-US" b="1" smtClean="0">
                <a:latin typeface="Arial" charset="0"/>
              </a:rPr>
              <a:t>TSC initiative is analyzing its current activities</a:t>
            </a:r>
          </a:p>
          <a:p>
            <a:pPr marL="1143000" lvl="2" defTabSz="968375">
              <a:lnSpc>
                <a:spcPct val="11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What is TSC currently doing as compared to what needs to be done?</a:t>
            </a:r>
          </a:p>
          <a:p>
            <a:pPr marL="1143000" lvl="2" defTabSz="968375">
              <a:lnSpc>
                <a:spcPct val="11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Future role of TSC in the context of European Target Model</a:t>
            </a:r>
          </a:p>
          <a:p>
            <a:pPr marL="1143000" lvl="2" defTabSz="968375">
              <a:lnSpc>
                <a:spcPct val="11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Relations to ENTSO-E, CORESO, CAO, CASC</a:t>
            </a:r>
          </a:p>
          <a:p>
            <a:pPr marL="742950" lvl="1" indent="-285750" defTabSz="968375">
              <a:lnSpc>
                <a:spcPct val="110000"/>
              </a:lnSpc>
              <a:spcBef>
                <a:spcPct val="40000"/>
              </a:spcBef>
              <a:buFontTx/>
              <a:buChar char="–"/>
            </a:pPr>
            <a:r>
              <a:rPr lang="en-US" b="1" smtClean="0">
                <a:latin typeface="Arial" charset="0"/>
              </a:rPr>
              <a:t>New TSC Working Groups launched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Prepare new TSC business model (convened by TENNET NL)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Investigate future models for TSC – centralized, decentralized, lean structure, etc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D-2 Common Grid Model and Capacity Calculation (convened by PSE-O)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What needs to be done to establish a common CGM building function and CapCalc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What are the synergies between the current DACF and D-2 CF processes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Intra Day DACF and Intra Day Capacity Calculation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3155977-1FE7-4654-8F5F-9AF7A5B83D9B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27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700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/>
              <a:t>Operational Grid Security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CEDACD99-59BB-4E9A-A0B5-4F5FFD2E11BE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28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23" name="Rectangle 6"/>
          <p:cNvSpPr txBox="1">
            <a:spLocks noChangeArrowheads="1"/>
          </p:cNvSpPr>
          <p:nvPr/>
        </p:nvSpPr>
        <p:spPr bwMode="auto">
          <a:xfrm>
            <a:off x="128588" y="1001713"/>
            <a:ext cx="853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Operational countermeasures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57163" y="1557338"/>
            <a:ext cx="8788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000" dirty="0"/>
              <a:t>Bilateral operational cooperation with 50HzT intensified accordingly: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list of remedial actions to relieve border congestions developed including: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HVDC rescheduling (DC loop flow) together with </a:t>
            </a:r>
            <a:r>
              <a:rPr lang="en-GB" sz="1800" dirty="0" err="1"/>
              <a:t>EnDK</a:t>
            </a:r>
            <a:r>
              <a:rPr lang="en-GB" sz="1800" dirty="0"/>
              <a:t> and </a:t>
            </a:r>
            <a:r>
              <a:rPr lang="en-GB" sz="1800" dirty="0" err="1"/>
              <a:t>SvK</a:t>
            </a:r>
            <a:r>
              <a:rPr lang="en-GB" sz="1800" dirty="0"/>
              <a:t> in 2008 (first of a kind multilateral countermeasure),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cross border redispatching in 2008 (with 50/50 cost sharing principle – first on the Continent),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000" dirty="0"/>
              <a:t>Once exhausted bilateral cooperation turned into regional one (TSC project launched in 2009) with </a:t>
            </a:r>
            <a:r>
              <a:rPr lang="en-GB" sz="2000" dirty="0" err="1"/>
              <a:t>ongoing</a:t>
            </a:r>
            <a:r>
              <a:rPr lang="en-GB" sz="2000" dirty="0"/>
              <a:t> challenges: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common operational planning process (DA &amp; ID),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multilateral redispatching (missing cost sharing key),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000" dirty="0"/>
              <a:t>The above reported timely in relevant CEE and UCTE/RGCE operational working groups.</a:t>
            </a:r>
          </a:p>
          <a:p>
            <a:pPr marL="473075" indent="-288925">
              <a:spcBef>
                <a:spcPct val="20000"/>
              </a:spcBef>
              <a:buFontTx/>
              <a:buChar char="•"/>
              <a:defRPr/>
            </a:pPr>
            <a:endParaRPr lang="pl-PL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7A3907F-3AB1-4D9F-B8F7-4209E26D3253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29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1747" name="Rectangle 5"/>
          <p:cNvSpPr txBox="1">
            <a:spLocks noChangeArrowheads="1"/>
          </p:cNvSpPr>
          <p:nvPr/>
        </p:nvSpPr>
        <p:spPr bwMode="auto">
          <a:xfrm>
            <a:off x="152400" y="1042988"/>
            <a:ext cx="8763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Curative actions </a:t>
            </a:r>
            <a:r>
              <a:rPr lang="en-GB"/>
              <a:t>on PSEO – </a:t>
            </a:r>
            <a:r>
              <a:rPr lang="pl-PL"/>
              <a:t>50HzT</a:t>
            </a:r>
            <a:r>
              <a:rPr lang="en-GB"/>
              <a:t> </a:t>
            </a:r>
            <a:r>
              <a:rPr lang="pl-PL"/>
              <a:t>profile</a:t>
            </a:r>
            <a:endParaRPr lang="en-GB"/>
          </a:p>
        </p:txBody>
      </p:sp>
      <p:sp>
        <p:nvSpPr>
          <p:cNvPr id="31748" name="Rectangle 6"/>
          <p:cNvSpPr txBox="1">
            <a:spLocks noChangeArrowheads="1"/>
          </p:cNvSpPr>
          <p:nvPr/>
        </p:nvSpPr>
        <p:spPr bwMode="auto">
          <a:xfrm>
            <a:off x="152400" y="1628775"/>
            <a:ext cx="86487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652463" indent="-271463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opening the 220 kV bus coupler in Passewalk</a:t>
            </a:r>
            <a:r>
              <a:rPr lang="pl-PL" sz="1800">
                <a:solidFill>
                  <a:srgbClr val="006600"/>
                </a:solidFill>
              </a:rPr>
              <a:t> (50HzT)</a:t>
            </a:r>
            <a:endParaRPr lang="en-GB" sz="1800">
              <a:solidFill>
                <a:srgbClr val="0066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use of angle regulated transformers in Neuenhagen </a:t>
            </a:r>
            <a:r>
              <a:rPr lang="pl-PL" sz="1800">
                <a:solidFill>
                  <a:srgbClr val="006600"/>
                </a:solidFill>
              </a:rPr>
              <a:t>(50HzT)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use of angle regulated transformers in Mikulowa</a:t>
            </a:r>
            <a:endParaRPr lang="pl-PL" sz="1800">
              <a:solidFill>
                <a:srgbClr val="0066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002060"/>
                </a:solidFill>
              </a:rPr>
              <a:t>rescheduling of HVDC links (DC loop flow)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002060"/>
                </a:solidFill>
              </a:rPr>
              <a:t>c</a:t>
            </a:r>
            <a:r>
              <a:rPr lang="en-GB" sz="1800">
                <a:solidFill>
                  <a:srgbClr val="002060"/>
                </a:solidFill>
              </a:rPr>
              <a:t>ountertrading on </a:t>
            </a:r>
            <a:r>
              <a:rPr lang="pl-PL" sz="1800">
                <a:solidFill>
                  <a:srgbClr val="002060"/>
                </a:solidFill>
              </a:rPr>
              <a:t>50HzT</a:t>
            </a:r>
            <a:r>
              <a:rPr lang="en-GB" sz="1800">
                <a:solidFill>
                  <a:srgbClr val="002060"/>
                </a:solidFill>
              </a:rPr>
              <a:t> side (decreasing exports)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2060"/>
                </a:solidFill>
              </a:rPr>
              <a:t>internal </a:t>
            </a:r>
            <a:r>
              <a:rPr lang="pl-PL" sz="1800">
                <a:solidFill>
                  <a:srgbClr val="002060"/>
                </a:solidFill>
              </a:rPr>
              <a:t>r</a:t>
            </a:r>
            <a:r>
              <a:rPr lang="en-GB" sz="1800">
                <a:solidFill>
                  <a:srgbClr val="002060"/>
                </a:solidFill>
              </a:rPr>
              <a:t>edispatch within </a:t>
            </a:r>
            <a:r>
              <a:rPr lang="pl-PL" sz="1800">
                <a:solidFill>
                  <a:srgbClr val="002060"/>
                </a:solidFill>
              </a:rPr>
              <a:t>50HzT</a:t>
            </a:r>
            <a:r>
              <a:rPr lang="en-GB" sz="1800">
                <a:solidFill>
                  <a:srgbClr val="002060"/>
                </a:solidFill>
              </a:rPr>
              <a:t> </a:t>
            </a:r>
            <a:r>
              <a:rPr lang="pl-PL" sz="1800">
                <a:solidFill>
                  <a:srgbClr val="002060"/>
                </a:solidFill>
              </a:rPr>
              <a:t>and PSEO </a:t>
            </a:r>
            <a:r>
              <a:rPr lang="en-GB" sz="1800">
                <a:solidFill>
                  <a:srgbClr val="002060"/>
                </a:solidFill>
              </a:rPr>
              <a:t>control area</a:t>
            </a:r>
            <a:r>
              <a:rPr lang="pl-PL" sz="1800">
                <a:solidFill>
                  <a:srgbClr val="002060"/>
                </a:solidFill>
              </a:rPr>
              <a:t>s</a:t>
            </a:r>
            <a:endParaRPr lang="en-GB" sz="180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opening the 220 kV bus coupler in </a:t>
            </a:r>
            <a:r>
              <a:rPr lang="pl-PL" sz="1800">
                <a:solidFill>
                  <a:srgbClr val="006600"/>
                </a:solidFill>
              </a:rPr>
              <a:t>Świebodzice (local n-1 endangered)</a:t>
            </a:r>
            <a:endParaRPr lang="en-GB" sz="1800">
              <a:solidFill>
                <a:srgbClr val="0066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2060"/>
                </a:solidFill>
              </a:rPr>
              <a:t>cross – border </a:t>
            </a:r>
            <a:r>
              <a:rPr lang="pl-PL" sz="1800">
                <a:solidFill>
                  <a:srgbClr val="002060"/>
                </a:solidFill>
              </a:rPr>
              <a:t>r</a:t>
            </a:r>
            <a:r>
              <a:rPr lang="en-GB" sz="1800">
                <a:solidFill>
                  <a:srgbClr val="002060"/>
                </a:solidFill>
              </a:rPr>
              <a:t>edispatch</a:t>
            </a:r>
            <a:r>
              <a:rPr lang="pl-PL" sz="1800">
                <a:solidFill>
                  <a:srgbClr val="002060"/>
                </a:solidFill>
              </a:rPr>
              <a:t>ing (might be multilateral – TSC)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FF0000"/>
                </a:solidFill>
              </a:rPr>
              <a:t>reconfiguration in 400 kV grid in Lower Silesia: two nodes in Dobrzen and switching off line Pasikurowice – Ostrow (local n-1 not fulfilled)</a:t>
            </a:r>
            <a:endParaRPr lang="en-GB" sz="180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FF0000"/>
                </a:solidFill>
              </a:rPr>
              <a:t>d</a:t>
            </a:r>
            <a:r>
              <a:rPr lang="en-GB" sz="1800">
                <a:solidFill>
                  <a:srgbClr val="FF0000"/>
                </a:solidFill>
              </a:rPr>
              <a:t>e</a:t>
            </a:r>
            <a:r>
              <a:rPr lang="pl-PL" sz="1800">
                <a:solidFill>
                  <a:srgbClr val="FF0000"/>
                </a:solidFill>
              </a:rPr>
              <a:t>c</a:t>
            </a:r>
            <a:r>
              <a:rPr lang="en-GB" sz="1800">
                <a:solidFill>
                  <a:srgbClr val="FF0000"/>
                </a:solidFill>
              </a:rPr>
              <a:t>reasing of renewable </a:t>
            </a:r>
            <a:r>
              <a:rPr lang="pl-PL" sz="1800">
                <a:solidFill>
                  <a:srgbClr val="FF0000"/>
                </a:solidFill>
              </a:rPr>
              <a:t>p</a:t>
            </a:r>
            <a:r>
              <a:rPr lang="en-GB" sz="1800">
                <a:solidFill>
                  <a:srgbClr val="FF0000"/>
                </a:solidFill>
              </a:rPr>
              <a:t>ower in </a:t>
            </a:r>
            <a:r>
              <a:rPr lang="pl-PL" sz="1800">
                <a:solidFill>
                  <a:srgbClr val="FF0000"/>
                </a:solidFill>
              </a:rPr>
              <a:t>50HzT</a:t>
            </a:r>
            <a:r>
              <a:rPr lang="en-GB" sz="1800">
                <a:solidFill>
                  <a:srgbClr val="FF0000"/>
                </a:solidFill>
              </a:rPr>
              <a:t> control area</a:t>
            </a:r>
            <a:r>
              <a:rPr lang="pl-PL" sz="1800">
                <a:solidFill>
                  <a:srgbClr val="FF0000"/>
                </a:solidFill>
              </a:rPr>
              <a:t> (for cross border redispatching)</a:t>
            </a:r>
            <a:endParaRPr lang="en-GB" sz="180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FF0000"/>
                </a:solidFill>
              </a:rPr>
              <a:t>switching off t</a:t>
            </a:r>
            <a:r>
              <a:rPr lang="pl-PL" sz="1800">
                <a:solidFill>
                  <a:srgbClr val="FF0000"/>
                </a:solidFill>
              </a:rPr>
              <a:t>ie</a:t>
            </a:r>
            <a:r>
              <a:rPr lang="en-GB" sz="1800">
                <a:solidFill>
                  <a:srgbClr val="FF0000"/>
                </a:solidFill>
              </a:rPr>
              <a:t> line K</a:t>
            </a:r>
            <a:r>
              <a:rPr lang="pl-PL" sz="1800">
                <a:solidFill>
                  <a:srgbClr val="FF0000"/>
                </a:solidFill>
              </a:rPr>
              <a:t>rajnik </a:t>
            </a:r>
            <a:r>
              <a:rPr lang="en-GB" sz="1800">
                <a:solidFill>
                  <a:srgbClr val="FF0000"/>
                </a:solidFill>
              </a:rPr>
              <a:t>-V</a:t>
            </a:r>
            <a:r>
              <a:rPr lang="pl-PL" sz="1800">
                <a:solidFill>
                  <a:srgbClr val="FF0000"/>
                </a:solidFill>
              </a:rPr>
              <a:t>ierraden</a:t>
            </a:r>
            <a:r>
              <a:rPr lang="en-GB" sz="1800">
                <a:solidFill>
                  <a:srgbClr val="FF0000"/>
                </a:solidFill>
              </a:rPr>
              <a:t> as a very last resort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800">
              <a:solidFill>
                <a:srgbClr val="FF0066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sz="1800">
                <a:solidFill>
                  <a:srgbClr val="006600"/>
                </a:solidFill>
              </a:rPr>
              <a:t>g</a:t>
            </a:r>
            <a:r>
              <a:rPr lang="en-GB" sz="1800">
                <a:solidFill>
                  <a:srgbClr val="006600"/>
                </a:solidFill>
              </a:rPr>
              <a:t>reen – grid related</a:t>
            </a:r>
            <a:r>
              <a:rPr lang="pl-PL" sz="1800">
                <a:solidFill>
                  <a:srgbClr val="006600"/>
                </a:solidFill>
              </a:rPr>
              <a:t>;</a:t>
            </a:r>
            <a:r>
              <a:rPr lang="en-GB" sz="1800">
                <a:solidFill>
                  <a:srgbClr val="006600"/>
                </a:solidFill>
              </a:rPr>
              <a:t> </a:t>
            </a:r>
            <a:r>
              <a:rPr lang="pl-PL" sz="1800">
                <a:solidFill>
                  <a:srgbClr val="002060"/>
                </a:solidFill>
              </a:rPr>
              <a:t>blue </a:t>
            </a:r>
            <a:r>
              <a:rPr lang="en-GB" sz="1800">
                <a:solidFill>
                  <a:srgbClr val="002060"/>
                </a:solidFill>
              </a:rPr>
              <a:t>- market related</a:t>
            </a:r>
            <a:r>
              <a:rPr lang="pl-PL" sz="1800">
                <a:solidFill>
                  <a:srgbClr val="002060"/>
                </a:solidFill>
              </a:rPr>
              <a:t>; </a:t>
            </a:r>
            <a:r>
              <a:rPr lang="pl-PL" sz="1800">
                <a:solidFill>
                  <a:srgbClr val="FF0000"/>
                </a:solidFill>
              </a:rPr>
              <a:t>re</a:t>
            </a:r>
            <a:r>
              <a:rPr lang="en-GB" sz="1800">
                <a:solidFill>
                  <a:srgbClr val="FF0000"/>
                </a:solidFill>
              </a:rPr>
              <a:t>d – </a:t>
            </a:r>
            <a:r>
              <a:rPr lang="pl-PL" sz="1800">
                <a:solidFill>
                  <a:srgbClr val="FF0000"/>
                </a:solidFill>
              </a:rPr>
              <a:t>emergency</a:t>
            </a:r>
            <a:endParaRPr lang="en-GB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 idx="4294967295"/>
          </p:nvPr>
        </p:nvSpPr>
        <p:spPr>
          <a:xfrm>
            <a:off x="314325" y="3155950"/>
            <a:ext cx="7637463" cy="914400"/>
          </a:xfrm>
        </p:spPr>
        <p:txBody>
          <a:bodyPr/>
          <a:lstStyle/>
          <a:p>
            <a:pPr algn="ctr"/>
            <a:r>
              <a:rPr lang="pl-PL" smtClean="0">
                <a:latin typeface="Arial" charset="0"/>
              </a:rPr>
              <a:t>Unplanned power flows in CEE</a:t>
            </a:r>
            <a:endParaRPr lang="en-US" smtClean="0">
              <a:latin typeface="Arial" charset="0"/>
            </a:endParaRPr>
          </a:p>
        </p:txBody>
      </p:sp>
      <p:sp>
        <p:nvSpPr>
          <p:cNvPr id="5123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7D8DFA05-DAA9-45CA-B965-7FFEBB4AF7FF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3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5186FE97-5098-4277-84F2-EC7CCE30002B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30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15900" y="752475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l-PL"/>
              <a:t>HVDC rescheduling (DC loop flow</a:t>
            </a:r>
            <a:r>
              <a:rPr lang="pl-PL" sz="2400"/>
              <a:t>)</a:t>
            </a:r>
            <a:endParaRPr lang="pl-PL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484313"/>
            <a:ext cx="5891213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6"/>
          <p:cNvSpPr>
            <a:spLocks noChangeArrowheads="1"/>
          </p:cNvSpPr>
          <p:nvPr/>
        </p:nvSpPr>
        <p:spPr bwMode="auto">
          <a:xfrm rot="-6000000">
            <a:off x="2958307" y="4085431"/>
            <a:ext cx="882650" cy="411163"/>
          </a:xfrm>
          <a:prstGeom prst="rightArrow">
            <a:avLst>
              <a:gd name="adj1" fmla="val 50000"/>
              <a:gd name="adj2" fmla="val 11292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 rot="-10795757">
            <a:off x="4725988" y="5314950"/>
            <a:ext cx="939800" cy="385763"/>
          </a:xfrm>
          <a:prstGeom prst="rightArrow">
            <a:avLst>
              <a:gd name="adj1" fmla="val 50000"/>
              <a:gd name="adj2" fmla="val 12814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 rot="-1319745">
            <a:off x="4217988" y="2249488"/>
            <a:ext cx="939800" cy="387350"/>
          </a:xfrm>
          <a:prstGeom prst="rightArrow">
            <a:avLst>
              <a:gd name="adj1" fmla="val 50000"/>
              <a:gd name="adj2" fmla="val 12762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 rot="2968016">
            <a:off x="6122988" y="3424237"/>
            <a:ext cx="884238" cy="411163"/>
          </a:xfrm>
          <a:prstGeom prst="rightArrow">
            <a:avLst>
              <a:gd name="adj1" fmla="val 50000"/>
              <a:gd name="adj2" fmla="val 11312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024438" y="3695700"/>
            <a:ext cx="601662" cy="1190625"/>
          </a:xfrm>
          <a:prstGeom prst="curvedLeftArrow">
            <a:avLst>
              <a:gd name="adj1" fmla="val 39578"/>
              <a:gd name="adj2" fmla="val 79156"/>
              <a:gd name="adj3" fmla="val 33333"/>
            </a:avLst>
          </a:prstGeom>
          <a:solidFill>
            <a:srgbClr val="F582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 rot="10800000">
            <a:off x="4356100" y="3570288"/>
            <a:ext cx="600075" cy="1190625"/>
          </a:xfrm>
          <a:prstGeom prst="curvedLeftArrow">
            <a:avLst>
              <a:gd name="adj1" fmla="val 39683"/>
              <a:gd name="adj2" fmla="val 79365"/>
              <a:gd name="adj3" fmla="val 33333"/>
            </a:avLst>
          </a:prstGeom>
          <a:solidFill>
            <a:srgbClr val="F582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2779" name="AutoShape 14"/>
          <p:cNvSpPr>
            <a:spLocks noChangeArrowheads="1"/>
          </p:cNvSpPr>
          <p:nvPr/>
        </p:nvSpPr>
        <p:spPr bwMode="auto">
          <a:xfrm>
            <a:off x="6948488" y="2097088"/>
            <a:ext cx="1870075" cy="541337"/>
          </a:xfrm>
          <a:prstGeom prst="wedgeRectCallout">
            <a:avLst>
              <a:gd name="adj1" fmla="val -105690"/>
              <a:gd name="adj2" fmla="val 89884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1600"/>
              <a:t>SwePol Link</a:t>
            </a:r>
          </a:p>
        </p:txBody>
      </p:sp>
      <p:pic>
        <p:nvPicPr>
          <p:cNvPr id="3278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17065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12"/>
          <p:cNvSpPr>
            <a:spLocks noChangeArrowheads="1"/>
          </p:cNvSpPr>
          <p:nvPr/>
        </p:nvSpPr>
        <p:spPr bwMode="auto">
          <a:xfrm>
            <a:off x="107950" y="2781300"/>
            <a:ext cx="1800225" cy="541338"/>
          </a:xfrm>
          <a:prstGeom prst="wedgeRectCallout">
            <a:avLst>
              <a:gd name="adj1" fmla="val 127778"/>
              <a:gd name="adj2" fmla="val 125662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1600"/>
              <a:t>Kontek</a:t>
            </a:r>
          </a:p>
        </p:txBody>
      </p:sp>
      <p:pic>
        <p:nvPicPr>
          <p:cNvPr id="32782" name="Picture 20" descr="logoSvKE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497013"/>
            <a:ext cx="1733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" descr="D:\Pisma_word\Nowe logo - wersja skróco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013450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Bild 1" descr="Beschreibung: TenneT_2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72213"/>
            <a:ext cx="1400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D:\Pisma_word\Wydzial\Zagranica\VET SOA\50hertz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881688"/>
            <a:ext cx="1711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88168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A60A7B1B-B989-4688-A772-153610857F68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31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3795" name="Rectangle 6"/>
          <p:cNvSpPr txBox="1">
            <a:spLocks noChangeArrowheads="1"/>
          </p:cNvSpPr>
          <p:nvPr/>
        </p:nvSpPr>
        <p:spPr bwMode="auto">
          <a:xfrm>
            <a:off x="128588" y="1052513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Subject of the measure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57163" y="1700213"/>
            <a:ext cx="8788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Simultaneous change of schedules on two HVDC links in opposite directions,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Accompanied by changes on AC profiles,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Result: moving power in a closed loop: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relieving congestion on AC profiles,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No need for changes of any generation output: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no cost measure,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Preconditions: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free capacity on the HVDC links (&amp; AC profiles) – no influence for market players,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possibility of schedule changes between TSOs overlying market outcome – limiting for Baltic Cable</a:t>
            </a:r>
            <a:r>
              <a:rPr lang="en-GB" sz="160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C8A30BDE-2F78-44B9-B47C-C1D36E05A094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32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4819" name="Tytuł 1"/>
          <p:cNvSpPr>
            <a:spLocks noGrp="1"/>
          </p:cNvSpPr>
          <p:nvPr>
            <p:ph type="title"/>
          </p:nvPr>
        </p:nvSpPr>
        <p:spPr>
          <a:xfrm>
            <a:off x="323850" y="1001713"/>
            <a:ext cx="8534400" cy="914400"/>
          </a:xfrm>
        </p:spPr>
        <p:txBody>
          <a:bodyPr/>
          <a:lstStyle/>
          <a:p>
            <a:pPr algn="ctr" eaLnBrk="1" hangingPunct="1"/>
            <a:r>
              <a:rPr lang="pl-PL" smtClean="0"/>
              <a:t>Monthly volumes of HVDC rescheduling</a:t>
            </a:r>
            <a:br>
              <a:rPr lang="pl-PL" smtClean="0"/>
            </a:br>
            <a:r>
              <a:rPr lang="pl-PL" smtClean="0"/>
              <a:t>on 50HzT and PSEO requests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11164" y="1844824"/>
          <a:ext cx="91328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49482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" name="Wygięta strzałka 624"/>
          <p:cNvSpPr/>
          <p:nvPr/>
        </p:nvSpPr>
        <p:spPr bwMode="auto">
          <a:xfrm rot="5400000">
            <a:off x="3405981" y="1816894"/>
            <a:ext cx="4052888" cy="5651500"/>
          </a:xfrm>
          <a:prstGeom prst="bentArrow">
            <a:avLst>
              <a:gd name="adj1" fmla="val 13578"/>
              <a:gd name="adj2" fmla="val 19754"/>
              <a:gd name="adj3" fmla="val 15498"/>
              <a:gd name="adj4" fmla="val 36227"/>
            </a:avLst>
          </a:prstGeom>
          <a:solidFill>
            <a:srgbClr val="FFFF99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35844" name="AutoShape 2"/>
          <p:cNvSpPr>
            <a:spLocks noChangeArrowheads="1"/>
          </p:cNvSpPr>
          <p:nvPr/>
        </p:nvSpPr>
        <p:spPr bwMode="auto">
          <a:xfrm rot="5400000">
            <a:off x="2940050" y="2833688"/>
            <a:ext cx="3208337" cy="3875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5845" name="Freeform 6"/>
          <p:cNvSpPr>
            <a:spLocks/>
          </p:cNvSpPr>
          <p:nvPr/>
        </p:nvSpPr>
        <p:spPr bwMode="auto">
          <a:xfrm>
            <a:off x="2727325" y="762000"/>
            <a:ext cx="6188075" cy="6013450"/>
          </a:xfrm>
          <a:custGeom>
            <a:avLst/>
            <a:gdLst>
              <a:gd name="T0" fmla="*/ 2147483647 w 4276"/>
              <a:gd name="T1" fmla="*/ 2147483647 h 4156"/>
              <a:gd name="T2" fmla="*/ 2147483647 w 4276"/>
              <a:gd name="T3" fmla="*/ 2147483647 h 4156"/>
              <a:gd name="T4" fmla="*/ 2147483647 w 4276"/>
              <a:gd name="T5" fmla="*/ 2147483647 h 4156"/>
              <a:gd name="T6" fmla="*/ 2147483647 w 4276"/>
              <a:gd name="T7" fmla="*/ 2147483647 h 4156"/>
              <a:gd name="T8" fmla="*/ 2147483647 w 4276"/>
              <a:gd name="T9" fmla="*/ 2147483647 h 4156"/>
              <a:gd name="T10" fmla="*/ 2147483647 w 4276"/>
              <a:gd name="T11" fmla="*/ 2147483647 h 4156"/>
              <a:gd name="T12" fmla="*/ 2147483647 w 4276"/>
              <a:gd name="T13" fmla="*/ 2147483647 h 4156"/>
              <a:gd name="T14" fmla="*/ 2147483647 w 4276"/>
              <a:gd name="T15" fmla="*/ 2147483647 h 4156"/>
              <a:gd name="T16" fmla="*/ 2147483647 w 4276"/>
              <a:gd name="T17" fmla="*/ 2147483647 h 4156"/>
              <a:gd name="T18" fmla="*/ 2147483647 w 4276"/>
              <a:gd name="T19" fmla="*/ 2147483647 h 4156"/>
              <a:gd name="T20" fmla="*/ 2147483647 w 4276"/>
              <a:gd name="T21" fmla="*/ 2147483647 h 4156"/>
              <a:gd name="T22" fmla="*/ 2147483647 w 4276"/>
              <a:gd name="T23" fmla="*/ 2147483647 h 4156"/>
              <a:gd name="T24" fmla="*/ 2147483647 w 4276"/>
              <a:gd name="T25" fmla="*/ 2147483647 h 4156"/>
              <a:gd name="T26" fmla="*/ 2147483647 w 4276"/>
              <a:gd name="T27" fmla="*/ 2147483647 h 4156"/>
              <a:gd name="T28" fmla="*/ 2147483647 w 4276"/>
              <a:gd name="T29" fmla="*/ 2147483647 h 4156"/>
              <a:gd name="T30" fmla="*/ 2147483647 w 4276"/>
              <a:gd name="T31" fmla="*/ 2147483647 h 4156"/>
              <a:gd name="T32" fmla="*/ 2147483647 w 4276"/>
              <a:gd name="T33" fmla="*/ 2147483647 h 4156"/>
              <a:gd name="T34" fmla="*/ 2147483647 w 4276"/>
              <a:gd name="T35" fmla="*/ 2147483647 h 4156"/>
              <a:gd name="T36" fmla="*/ 2147483647 w 4276"/>
              <a:gd name="T37" fmla="*/ 2147483647 h 4156"/>
              <a:gd name="T38" fmla="*/ 2147483647 w 4276"/>
              <a:gd name="T39" fmla="*/ 2147483647 h 4156"/>
              <a:gd name="T40" fmla="*/ 2147483647 w 4276"/>
              <a:gd name="T41" fmla="*/ 2147483647 h 4156"/>
              <a:gd name="T42" fmla="*/ 2147483647 w 4276"/>
              <a:gd name="T43" fmla="*/ 2147483647 h 4156"/>
              <a:gd name="T44" fmla="*/ 2147483647 w 4276"/>
              <a:gd name="T45" fmla="*/ 2147483647 h 4156"/>
              <a:gd name="T46" fmla="*/ 2147483647 w 4276"/>
              <a:gd name="T47" fmla="*/ 2147483647 h 4156"/>
              <a:gd name="T48" fmla="*/ 2147483647 w 4276"/>
              <a:gd name="T49" fmla="*/ 2147483647 h 4156"/>
              <a:gd name="T50" fmla="*/ 2147483647 w 4276"/>
              <a:gd name="T51" fmla="*/ 2147483647 h 4156"/>
              <a:gd name="T52" fmla="*/ 2147483647 w 4276"/>
              <a:gd name="T53" fmla="*/ 2147483647 h 4156"/>
              <a:gd name="T54" fmla="*/ 2147483647 w 4276"/>
              <a:gd name="T55" fmla="*/ 2147483647 h 4156"/>
              <a:gd name="T56" fmla="*/ 2147483647 w 4276"/>
              <a:gd name="T57" fmla="*/ 2147483647 h 4156"/>
              <a:gd name="T58" fmla="*/ 2147483647 w 4276"/>
              <a:gd name="T59" fmla="*/ 2147483647 h 4156"/>
              <a:gd name="T60" fmla="*/ 2147483647 w 4276"/>
              <a:gd name="T61" fmla="*/ 2147483647 h 4156"/>
              <a:gd name="T62" fmla="*/ 2147483647 w 4276"/>
              <a:gd name="T63" fmla="*/ 2147483647 h 4156"/>
              <a:gd name="T64" fmla="*/ 2147483647 w 4276"/>
              <a:gd name="T65" fmla="*/ 2147483647 h 4156"/>
              <a:gd name="T66" fmla="*/ 2147483647 w 4276"/>
              <a:gd name="T67" fmla="*/ 2147483647 h 4156"/>
              <a:gd name="T68" fmla="*/ 2147483647 w 4276"/>
              <a:gd name="T69" fmla="*/ 2147483647 h 4156"/>
              <a:gd name="T70" fmla="*/ 2147483647 w 4276"/>
              <a:gd name="T71" fmla="*/ 2147483647 h 4156"/>
              <a:gd name="T72" fmla="*/ 2147483647 w 4276"/>
              <a:gd name="T73" fmla="*/ 2147483647 h 4156"/>
              <a:gd name="T74" fmla="*/ 2147483647 w 4276"/>
              <a:gd name="T75" fmla="*/ 2147483647 h 4156"/>
              <a:gd name="T76" fmla="*/ 2147483647 w 4276"/>
              <a:gd name="T77" fmla="*/ 2147483647 h 4156"/>
              <a:gd name="T78" fmla="*/ 2147483647 w 4276"/>
              <a:gd name="T79" fmla="*/ 2147483647 h 4156"/>
              <a:gd name="T80" fmla="*/ 2147483647 w 4276"/>
              <a:gd name="T81" fmla="*/ 2147483647 h 4156"/>
              <a:gd name="T82" fmla="*/ 2147483647 w 4276"/>
              <a:gd name="T83" fmla="*/ 2147483647 h 4156"/>
              <a:gd name="T84" fmla="*/ 2147483647 w 4276"/>
              <a:gd name="T85" fmla="*/ 2147483647 h 4156"/>
              <a:gd name="T86" fmla="*/ 2147483647 w 4276"/>
              <a:gd name="T87" fmla="*/ 2147483647 h 4156"/>
              <a:gd name="T88" fmla="*/ 2147483647 w 4276"/>
              <a:gd name="T89" fmla="*/ 2147483647 h 4156"/>
              <a:gd name="T90" fmla="*/ 2147483647 w 4276"/>
              <a:gd name="T91" fmla="*/ 2147483647 h 4156"/>
              <a:gd name="T92" fmla="*/ 2147483647 w 4276"/>
              <a:gd name="T93" fmla="*/ 2147483647 h 4156"/>
              <a:gd name="T94" fmla="*/ 2147483647 w 4276"/>
              <a:gd name="T95" fmla="*/ 2147483647 h 4156"/>
              <a:gd name="T96" fmla="*/ 2147483647 w 4276"/>
              <a:gd name="T97" fmla="*/ 2147483647 h 4156"/>
              <a:gd name="T98" fmla="*/ 2147483647 w 4276"/>
              <a:gd name="T99" fmla="*/ 2147483647 h 4156"/>
              <a:gd name="T100" fmla="*/ 2147483647 w 4276"/>
              <a:gd name="T101" fmla="*/ 2147483647 h 4156"/>
              <a:gd name="T102" fmla="*/ 2147483647 w 4276"/>
              <a:gd name="T103" fmla="*/ 2147483647 h 4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76"/>
              <a:gd name="T157" fmla="*/ 0 h 4156"/>
              <a:gd name="T158" fmla="*/ 4276 w 4276"/>
              <a:gd name="T159" fmla="*/ 4156 h 41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76" h="4156">
                <a:moveTo>
                  <a:pt x="84" y="520"/>
                </a:moveTo>
                <a:lnTo>
                  <a:pt x="76" y="604"/>
                </a:lnTo>
                <a:lnTo>
                  <a:pt x="96" y="708"/>
                </a:lnTo>
                <a:lnTo>
                  <a:pt x="92" y="776"/>
                </a:lnTo>
                <a:lnTo>
                  <a:pt x="116" y="820"/>
                </a:lnTo>
                <a:lnTo>
                  <a:pt x="104" y="872"/>
                </a:lnTo>
                <a:lnTo>
                  <a:pt x="132" y="1004"/>
                </a:lnTo>
                <a:lnTo>
                  <a:pt x="136" y="1084"/>
                </a:lnTo>
                <a:lnTo>
                  <a:pt x="112" y="1156"/>
                </a:lnTo>
                <a:lnTo>
                  <a:pt x="96" y="1236"/>
                </a:lnTo>
                <a:lnTo>
                  <a:pt x="4" y="1300"/>
                </a:lnTo>
                <a:lnTo>
                  <a:pt x="0" y="1328"/>
                </a:lnTo>
                <a:lnTo>
                  <a:pt x="4" y="1376"/>
                </a:lnTo>
                <a:lnTo>
                  <a:pt x="20" y="1408"/>
                </a:lnTo>
                <a:lnTo>
                  <a:pt x="40" y="1436"/>
                </a:lnTo>
                <a:lnTo>
                  <a:pt x="76" y="1444"/>
                </a:lnTo>
                <a:lnTo>
                  <a:pt x="164" y="1556"/>
                </a:lnTo>
                <a:lnTo>
                  <a:pt x="188" y="1588"/>
                </a:lnTo>
                <a:lnTo>
                  <a:pt x="180" y="1668"/>
                </a:lnTo>
                <a:lnTo>
                  <a:pt x="156" y="1708"/>
                </a:lnTo>
                <a:lnTo>
                  <a:pt x="156" y="1792"/>
                </a:lnTo>
                <a:lnTo>
                  <a:pt x="216" y="1832"/>
                </a:lnTo>
                <a:lnTo>
                  <a:pt x="220" y="1856"/>
                </a:lnTo>
                <a:lnTo>
                  <a:pt x="200" y="1900"/>
                </a:lnTo>
                <a:lnTo>
                  <a:pt x="208" y="1956"/>
                </a:lnTo>
                <a:lnTo>
                  <a:pt x="220" y="1992"/>
                </a:lnTo>
                <a:lnTo>
                  <a:pt x="204" y="2028"/>
                </a:lnTo>
                <a:lnTo>
                  <a:pt x="192" y="2088"/>
                </a:lnTo>
                <a:lnTo>
                  <a:pt x="160" y="2124"/>
                </a:lnTo>
                <a:lnTo>
                  <a:pt x="180" y="2232"/>
                </a:lnTo>
                <a:lnTo>
                  <a:pt x="208" y="2284"/>
                </a:lnTo>
                <a:lnTo>
                  <a:pt x="192" y="2336"/>
                </a:lnTo>
                <a:lnTo>
                  <a:pt x="204" y="2368"/>
                </a:lnTo>
                <a:lnTo>
                  <a:pt x="268" y="2396"/>
                </a:lnTo>
                <a:lnTo>
                  <a:pt x="308" y="2468"/>
                </a:lnTo>
                <a:lnTo>
                  <a:pt x="304" y="2504"/>
                </a:lnTo>
                <a:lnTo>
                  <a:pt x="324" y="2528"/>
                </a:lnTo>
                <a:lnTo>
                  <a:pt x="312" y="2588"/>
                </a:lnTo>
                <a:lnTo>
                  <a:pt x="288" y="2668"/>
                </a:lnTo>
                <a:lnTo>
                  <a:pt x="260" y="2744"/>
                </a:lnTo>
                <a:lnTo>
                  <a:pt x="226" y="2795"/>
                </a:lnTo>
                <a:lnTo>
                  <a:pt x="216" y="2824"/>
                </a:lnTo>
                <a:lnTo>
                  <a:pt x="228" y="2836"/>
                </a:lnTo>
                <a:lnTo>
                  <a:pt x="248" y="2836"/>
                </a:lnTo>
                <a:lnTo>
                  <a:pt x="284" y="2832"/>
                </a:lnTo>
                <a:lnTo>
                  <a:pt x="300" y="2768"/>
                </a:lnTo>
                <a:lnTo>
                  <a:pt x="296" y="2736"/>
                </a:lnTo>
                <a:lnTo>
                  <a:pt x="340" y="2732"/>
                </a:lnTo>
                <a:lnTo>
                  <a:pt x="380" y="2740"/>
                </a:lnTo>
                <a:lnTo>
                  <a:pt x="408" y="2768"/>
                </a:lnTo>
                <a:lnTo>
                  <a:pt x="416" y="2840"/>
                </a:lnTo>
                <a:lnTo>
                  <a:pt x="444" y="2876"/>
                </a:lnTo>
                <a:lnTo>
                  <a:pt x="460" y="2920"/>
                </a:lnTo>
                <a:lnTo>
                  <a:pt x="480" y="2908"/>
                </a:lnTo>
                <a:lnTo>
                  <a:pt x="564" y="2928"/>
                </a:lnTo>
                <a:lnTo>
                  <a:pt x="616" y="2956"/>
                </a:lnTo>
                <a:lnTo>
                  <a:pt x="648" y="2948"/>
                </a:lnTo>
                <a:lnTo>
                  <a:pt x="672" y="3000"/>
                </a:lnTo>
                <a:lnTo>
                  <a:pt x="708" y="2996"/>
                </a:lnTo>
                <a:lnTo>
                  <a:pt x="736" y="3048"/>
                </a:lnTo>
                <a:lnTo>
                  <a:pt x="784" y="3028"/>
                </a:lnTo>
                <a:lnTo>
                  <a:pt x="812" y="3040"/>
                </a:lnTo>
                <a:lnTo>
                  <a:pt x="832" y="3004"/>
                </a:lnTo>
                <a:lnTo>
                  <a:pt x="900" y="3052"/>
                </a:lnTo>
                <a:lnTo>
                  <a:pt x="908" y="3080"/>
                </a:lnTo>
                <a:lnTo>
                  <a:pt x="860" y="3144"/>
                </a:lnTo>
                <a:lnTo>
                  <a:pt x="812" y="3160"/>
                </a:lnTo>
                <a:lnTo>
                  <a:pt x="812" y="3192"/>
                </a:lnTo>
                <a:lnTo>
                  <a:pt x="832" y="3212"/>
                </a:lnTo>
                <a:lnTo>
                  <a:pt x="872" y="3224"/>
                </a:lnTo>
                <a:lnTo>
                  <a:pt x="900" y="3272"/>
                </a:lnTo>
                <a:lnTo>
                  <a:pt x="948" y="3332"/>
                </a:lnTo>
                <a:lnTo>
                  <a:pt x="956" y="3388"/>
                </a:lnTo>
                <a:lnTo>
                  <a:pt x="1000" y="3432"/>
                </a:lnTo>
                <a:lnTo>
                  <a:pt x="1032" y="3416"/>
                </a:lnTo>
                <a:lnTo>
                  <a:pt x="1068" y="3364"/>
                </a:lnTo>
                <a:lnTo>
                  <a:pt x="1116" y="3336"/>
                </a:lnTo>
                <a:lnTo>
                  <a:pt x="1160" y="3328"/>
                </a:lnTo>
                <a:lnTo>
                  <a:pt x="1144" y="3288"/>
                </a:lnTo>
                <a:lnTo>
                  <a:pt x="1088" y="3200"/>
                </a:lnTo>
                <a:lnTo>
                  <a:pt x="1108" y="3184"/>
                </a:lnTo>
                <a:lnTo>
                  <a:pt x="1188" y="3216"/>
                </a:lnTo>
                <a:lnTo>
                  <a:pt x="1240" y="3232"/>
                </a:lnTo>
                <a:lnTo>
                  <a:pt x="1288" y="3292"/>
                </a:lnTo>
                <a:lnTo>
                  <a:pt x="1356" y="3320"/>
                </a:lnTo>
                <a:lnTo>
                  <a:pt x="1420" y="3308"/>
                </a:lnTo>
                <a:lnTo>
                  <a:pt x="1456" y="3288"/>
                </a:lnTo>
                <a:lnTo>
                  <a:pt x="1480" y="3300"/>
                </a:lnTo>
                <a:lnTo>
                  <a:pt x="1488" y="3356"/>
                </a:lnTo>
                <a:lnTo>
                  <a:pt x="1420" y="3396"/>
                </a:lnTo>
                <a:lnTo>
                  <a:pt x="1452" y="3428"/>
                </a:lnTo>
                <a:lnTo>
                  <a:pt x="1484" y="3476"/>
                </a:lnTo>
                <a:lnTo>
                  <a:pt x="1536" y="3524"/>
                </a:lnTo>
                <a:lnTo>
                  <a:pt x="1572" y="3520"/>
                </a:lnTo>
                <a:lnTo>
                  <a:pt x="1612" y="3504"/>
                </a:lnTo>
                <a:lnTo>
                  <a:pt x="1612" y="3472"/>
                </a:lnTo>
                <a:lnTo>
                  <a:pt x="1664" y="3516"/>
                </a:lnTo>
                <a:lnTo>
                  <a:pt x="1720" y="3564"/>
                </a:lnTo>
                <a:lnTo>
                  <a:pt x="1768" y="3564"/>
                </a:lnTo>
                <a:lnTo>
                  <a:pt x="1852" y="3600"/>
                </a:lnTo>
                <a:lnTo>
                  <a:pt x="1852" y="3664"/>
                </a:lnTo>
                <a:lnTo>
                  <a:pt x="1872" y="3728"/>
                </a:lnTo>
                <a:lnTo>
                  <a:pt x="1932" y="3744"/>
                </a:lnTo>
                <a:lnTo>
                  <a:pt x="1964" y="3780"/>
                </a:lnTo>
                <a:lnTo>
                  <a:pt x="1972" y="3856"/>
                </a:lnTo>
                <a:lnTo>
                  <a:pt x="2028" y="3876"/>
                </a:lnTo>
                <a:lnTo>
                  <a:pt x="2032" y="3924"/>
                </a:lnTo>
                <a:lnTo>
                  <a:pt x="2040" y="3952"/>
                </a:lnTo>
                <a:lnTo>
                  <a:pt x="2100" y="3944"/>
                </a:lnTo>
                <a:lnTo>
                  <a:pt x="2136" y="3928"/>
                </a:lnTo>
                <a:lnTo>
                  <a:pt x="2148" y="3856"/>
                </a:lnTo>
                <a:lnTo>
                  <a:pt x="2216" y="3844"/>
                </a:lnTo>
                <a:lnTo>
                  <a:pt x="2236" y="3796"/>
                </a:lnTo>
                <a:lnTo>
                  <a:pt x="2280" y="3828"/>
                </a:lnTo>
                <a:lnTo>
                  <a:pt x="2296" y="3908"/>
                </a:lnTo>
                <a:lnTo>
                  <a:pt x="2332" y="3940"/>
                </a:lnTo>
                <a:lnTo>
                  <a:pt x="2384" y="3956"/>
                </a:lnTo>
                <a:lnTo>
                  <a:pt x="2400" y="4028"/>
                </a:lnTo>
                <a:lnTo>
                  <a:pt x="2396" y="4060"/>
                </a:lnTo>
                <a:lnTo>
                  <a:pt x="2396" y="4088"/>
                </a:lnTo>
                <a:lnTo>
                  <a:pt x="2452" y="4072"/>
                </a:lnTo>
                <a:lnTo>
                  <a:pt x="2480" y="4068"/>
                </a:lnTo>
                <a:lnTo>
                  <a:pt x="2524" y="4096"/>
                </a:lnTo>
                <a:lnTo>
                  <a:pt x="2544" y="4052"/>
                </a:lnTo>
                <a:lnTo>
                  <a:pt x="2564" y="4000"/>
                </a:lnTo>
                <a:lnTo>
                  <a:pt x="2624" y="3968"/>
                </a:lnTo>
                <a:lnTo>
                  <a:pt x="2680" y="3936"/>
                </a:lnTo>
                <a:lnTo>
                  <a:pt x="2748" y="3948"/>
                </a:lnTo>
                <a:lnTo>
                  <a:pt x="2800" y="3932"/>
                </a:lnTo>
                <a:lnTo>
                  <a:pt x="2848" y="3972"/>
                </a:lnTo>
                <a:lnTo>
                  <a:pt x="2880" y="3988"/>
                </a:lnTo>
                <a:lnTo>
                  <a:pt x="2916" y="4008"/>
                </a:lnTo>
                <a:lnTo>
                  <a:pt x="2980" y="3952"/>
                </a:lnTo>
                <a:lnTo>
                  <a:pt x="2960" y="3912"/>
                </a:lnTo>
                <a:lnTo>
                  <a:pt x="3020" y="3920"/>
                </a:lnTo>
                <a:lnTo>
                  <a:pt x="3068" y="3896"/>
                </a:lnTo>
                <a:lnTo>
                  <a:pt x="3136" y="3900"/>
                </a:lnTo>
                <a:lnTo>
                  <a:pt x="3212" y="3888"/>
                </a:lnTo>
                <a:lnTo>
                  <a:pt x="3288" y="3936"/>
                </a:lnTo>
                <a:lnTo>
                  <a:pt x="3320" y="3936"/>
                </a:lnTo>
                <a:lnTo>
                  <a:pt x="3388" y="3968"/>
                </a:lnTo>
                <a:lnTo>
                  <a:pt x="3404" y="4036"/>
                </a:lnTo>
                <a:lnTo>
                  <a:pt x="3472" y="4068"/>
                </a:lnTo>
                <a:lnTo>
                  <a:pt x="3520" y="4100"/>
                </a:lnTo>
                <a:lnTo>
                  <a:pt x="3556" y="4100"/>
                </a:lnTo>
                <a:lnTo>
                  <a:pt x="3592" y="4128"/>
                </a:lnTo>
                <a:lnTo>
                  <a:pt x="3668" y="4128"/>
                </a:lnTo>
                <a:lnTo>
                  <a:pt x="3716" y="4156"/>
                </a:lnTo>
                <a:lnTo>
                  <a:pt x="3748" y="4148"/>
                </a:lnTo>
                <a:lnTo>
                  <a:pt x="3796" y="4156"/>
                </a:lnTo>
                <a:lnTo>
                  <a:pt x="3792" y="4112"/>
                </a:lnTo>
                <a:lnTo>
                  <a:pt x="3732" y="4068"/>
                </a:lnTo>
                <a:lnTo>
                  <a:pt x="3712" y="3980"/>
                </a:lnTo>
                <a:lnTo>
                  <a:pt x="3716" y="3936"/>
                </a:lnTo>
                <a:lnTo>
                  <a:pt x="3712" y="3880"/>
                </a:lnTo>
                <a:lnTo>
                  <a:pt x="3668" y="3816"/>
                </a:lnTo>
                <a:lnTo>
                  <a:pt x="3740" y="3680"/>
                </a:lnTo>
                <a:lnTo>
                  <a:pt x="3888" y="3456"/>
                </a:lnTo>
                <a:lnTo>
                  <a:pt x="3900" y="3424"/>
                </a:lnTo>
                <a:lnTo>
                  <a:pt x="4012" y="3288"/>
                </a:lnTo>
                <a:lnTo>
                  <a:pt x="4064" y="3232"/>
                </a:lnTo>
                <a:lnTo>
                  <a:pt x="4108" y="3160"/>
                </a:lnTo>
                <a:lnTo>
                  <a:pt x="4176" y="3144"/>
                </a:lnTo>
                <a:lnTo>
                  <a:pt x="4244" y="3120"/>
                </a:lnTo>
                <a:lnTo>
                  <a:pt x="4260" y="3072"/>
                </a:lnTo>
                <a:lnTo>
                  <a:pt x="4260" y="2992"/>
                </a:lnTo>
                <a:lnTo>
                  <a:pt x="4260" y="2956"/>
                </a:lnTo>
                <a:lnTo>
                  <a:pt x="4236" y="2904"/>
                </a:lnTo>
                <a:lnTo>
                  <a:pt x="4200" y="2844"/>
                </a:lnTo>
                <a:lnTo>
                  <a:pt x="4216" y="2828"/>
                </a:lnTo>
                <a:lnTo>
                  <a:pt x="4276" y="2808"/>
                </a:lnTo>
                <a:lnTo>
                  <a:pt x="4220" y="2768"/>
                </a:lnTo>
                <a:lnTo>
                  <a:pt x="4160" y="2680"/>
                </a:lnTo>
                <a:lnTo>
                  <a:pt x="4140" y="2604"/>
                </a:lnTo>
                <a:lnTo>
                  <a:pt x="4080" y="2544"/>
                </a:lnTo>
                <a:lnTo>
                  <a:pt x="4044" y="2492"/>
                </a:lnTo>
                <a:lnTo>
                  <a:pt x="4044" y="2436"/>
                </a:lnTo>
                <a:lnTo>
                  <a:pt x="4032" y="2360"/>
                </a:lnTo>
                <a:lnTo>
                  <a:pt x="3980" y="2296"/>
                </a:lnTo>
                <a:lnTo>
                  <a:pt x="3976" y="2292"/>
                </a:lnTo>
                <a:lnTo>
                  <a:pt x="3976" y="2184"/>
                </a:lnTo>
                <a:lnTo>
                  <a:pt x="4004" y="2124"/>
                </a:lnTo>
                <a:lnTo>
                  <a:pt x="3992" y="2072"/>
                </a:lnTo>
                <a:lnTo>
                  <a:pt x="4020" y="1992"/>
                </a:lnTo>
                <a:lnTo>
                  <a:pt x="4004" y="1920"/>
                </a:lnTo>
                <a:lnTo>
                  <a:pt x="3964" y="1896"/>
                </a:lnTo>
                <a:lnTo>
                  <a:pt x="3932" y="1860"/>
                </a:lnTo>
                <a:lnTo>
                  <a:pt x="3896" y="1848"/>
                </a:lnTo>
                <a:lnTo>
                  <a:pt x="3844" y="1832"/>
                </a:lnTo>
                <a:lnTo>
                  <a:pt x="3804" y="1808"/>
                </a:lnTo>
                <a:lnTo>
                  <a:pt x="3808" y="1768"/>
                </a:lnTo>
                <a:lnTo>
                  <a:pt x="3868" y="1648"/>
                </a:lnTo>
                <a:lnTo>
                  <a:pt x="3908" y="1588"/>
                </a:lnTo>
                <a:lnTo>
                  <a:pt x="3980" y="1544"/>
                </a:lnTo>
                <a:lnTo>
                  <a:pt x="4028" y="1540"/>
                </a:lnTo>
                <a:lnTo>
                  <a:pt x="4084" y="1460"/>
                </a:lnTo>
                <a:lnTo>
                  <a:pt x="4096" y="1404"/>
                </a:lnTo>
                <a:lnTo>
                  <a:pt x="4080" y="1332"/>
                </a:lnTo>
                <a:lnTo>
                  <a:pt x="4080" y="1248"/>
                </a:lnTo>
                <a:lnTo>
                  <a:pt x="4056" y="1188"/>
                </a:lnTo>
                <a:lnTo>
                  <a:pt x="4068" y="1152"/>
                </a:lnTo>
                <a:lnTo>
                  <a:pt x="3984" y="992"/>
                </a:lnTo>
                <a:lnTo>
                  <a:pt x="3940" y="876"/>
                </a:lnTo>
                <a:lnTo>
                  <a:pt x="3896" y="744"/>
                </a:lnTo>
                <a:lnTo>
                  <a:pt x="3876" y="632"/>
                </a:lnTo>
                <a:lnTo>
                  <a:pt x="3860" y="572"/>
                </a:lnTo>
                <a:lnTo>
                  <a:pt x="3852" y="432"/>
                </a:lnTo>
                <a:lnTo>
                  <a:pt x="3804" y="388"/>
                </a:lnTo>
                <a:lnTo>
                  <a:pt x="3752" y="336"/>
                </a:lnTo>
                <a:lnTo>
                  <a:pt x="3680" y="320"/>
                </a:lnTo>
                <a:lnTo>
                  <a:pt x="3652" y="276"/>
                </a:lnTo>
                <a:lnTo>
                  <a:pt x="3572" y="272"/>
                </a:lnTo>
                <a:lnTo>
                  <a:pt x="3540" y="296"/>
                </a:lnTo>
                <a:lnTo>
                  <a:pt x="3184" y="328"/>
                </a:lnTo>
                <a:lnTo>
                  <a:pt x="3008" y="332"/>
                </a:lnTo>
                <a:lnTo>
                  <a:pt x="2808" y="316"/>
                </a:lnTo>
                <a:lnTo>
                  <a:pt x="2632" y="304"/>
                </a:lnTo>
                <a:lnTo>
                  <a:pt x="2464" y="280"/>
                </a:lnTo>
                <a:lnTo>
                  <a:pt x="2376" y="272"/>
                </a:lnTo>
                <a:lnTo>
                  <a:pt x="2312" y="276"/>
                </a:lnTo>
                <a:lnTo>
                  <a:pt x="2168" y="328"/>
                </a:lnTo>
                <a:lnTo>
                  <a:pt x="2084" y="332"/>
                </a:lnTo>
                <a:lnTo>
                  <a:pt x="1984" y="332"/>
                </a:lnTo>
                <a:lnTo>
                  <a:pt x="1876" y="292"/>
                </a:lnTo>
                <a:lnTo>
                  <a:pt x="1860" y="200"/>
                </a:lnTo>
                <a:lnTo>
                  <a:pt x="1800" y="124"/>
                </a:lnTo>
                <a:lnTo>
                  <a:pt x="1784" y="52"/>
                </a:lnTo>
                <a:lnTo>
                  <a:pt x="1844" y="84"/>
                </a:lnTo>
                <a:lnTo>
                  <a:pt x="1912" y="132"/>
                </a:lnTo>
                <a:lnTo>
                  <a:pt x="1944" y="180"/>
                </a:lnTo>
                <a:lnTo>
                  <a:pt x="1972" y="200"/>
                </a:lnTo>
                <a:lnTo>
                  <a:pt x="1996" y="184"/>
                </a:lnTo>
                <a:lnTo>
                  <a:pt x="1916" y="116"/>
                </a:lnTo>
                <a:lnTo>
                  <a:pt x="1800" y="28"/>
                </a:lnTo>
                <a:lnTo>
                  <a:pt x="1748" y="4"/>
                </a:lnTo>
                <a:lnTo>
                  <a:pt x="1688" y="0"/>
                </a:lnTo>
                <a:lnTo>
                  <a:pt x="1568" y="36"/>
                </a:lnTo>
                <a:lnTo>
                  <a:pt x="1528" y="48"/>
                </a:lnTo>
                <a:lnTo>
                  <a:pt x="1456" y="64"/>
                </a:lnTo>
                <a:lnTo>
                  <a:pt x="1396" y="96"/>
                </a:lnTo>
                <a:lnTo>
                  <a:pt x="1344" y="128"/>
                </a:lnTo>
                <a:lnTo>
                  <a:pt x="1304" y="148"/>
                </a:lnTo>
                <a:lnTo>
                  <a:pt x="1232" y="176"/>
                </a:lnTo>
                <a:lnTo>
                  <a:pt x="1156" y="196"/>
                </a:lnTo>
                <a:lnTo>
                  <a:pt x="1068" y="208"/>
                </a:lnTo>
                <a:lnTo>
                  <a:pt x="1008" y="256"/>
                </a:lnTo>
                <a:lnTo>
                  <a:pt x="940" y="344"/>
                </a:lnTo>
                <a:lnTo>
                  <a:pt x="764" y="380"/>
                </a:lnTo>
                <a:lnTo>
                  <a:pt x="668" y="404"/>
                </a:lnTo>
                <a:lnTo>
                  <a:pt x="564" y="416"/>
                </a:lnTo>
                <a:lnTo>
                  <a:pt x="420" y="460"/>
                </a:lnTo>
                <a:lnTo>
                  <a:pt x="268" y="488"/>
                </a:lnTo>
                <a:lnTo>
                  <a:pt x="172" y="528"/>
                </a:lnTo>
                <a:lnTo>
                  <a:pt x="128" y="516"/>
                </a:lnTo>
                <a:lnTo>
                  <a:pt x="236" y="580"/>
                </a:lnTo>
                <a:lnTo>
                  <a:pt x="208" y="620"/>
                </a:lnTo>
                <a:lnTo>
                  <a:pt x="224" y="716"/>
                </a:lnTo>
                <a:lnTo>
                  <a:pt x="140" y="652"/>
                </a:lnTo>
                <a:lnTo>
                  <a:pt x="88" y="612"/>
                </a:lnTo>
                <a:lnTo>
                  <a:pt x="128" y="528"/>
                </a:lnTo>
                <a:lnTo>
                  <a:pt x="84" y="520"/>
                </a:lnTo>
              </a:path>
            </a:pathLst>
          </a:custGeom>
          <a:solidFill>
            <a:schemeClr val="bg1">
              <a:alpha val="50195"/>
            </a:schemeClr>
          </a:solidFill>
          <a:ln w="28575" cmpd="sng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5846" name="Oval 47"/>
          <p:cNvSpPr>
            <a:spLocks noChangeArrowheads="1"/>
          </p:cNvSpPr>
          <p:nvPr/>
        </p:nvSpPr>
        <p:spPr bwMode="auto">
          <a:xfrm>
            <a:off x="5394325" y="1179513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7" name="Oval 47"/>
          <p:cNvSpPr>
            <a:spLocks noChangeArrowheads="1"/>
          </p:cNvSpPr>
          <p:nvPr/>
        </p:nvSpPr>
        <p:spPr bwMode="auto">
          <a:xfrm>
            <a:off x="3200400" y="2176463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8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5870C4E4-E8B5-4721-B2F7-CC9179FB28C5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33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5849" name="Rectangle 3"/>
          <p:cNvSpPr txBox="1">
            <a:spLocks noChangeArrowheads="1"/>
          </p:cNvSpPr>
          <p:nvPr/>
        </p:nvSpPr>
        <p:spPr bwMode="auto">
          <a:xfrm>
            <a:off x="117475" y="1087438"/>
            <a:ext cx="248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 sz="2400"/>
              <a:t>Topological</a:t>
            </a:r>
          </a:p>
          <a:p>
            <a:pPr eaLnBrk="1" hangingPunct="1"/>
            <a:r>
              <a:rPr lang="pl-PL" sz="2400"/>
              <a:t>measures</a:t>
            </a:r>
          </a:p>
          <a:p>
            <a:pPr eaLnBrk="1" hangingPunct="1"/>
            <a:endParaRPr lang="pl-PL" sz="2400"/>
          </a:p>
          <a:p>
            <a:pPr eaLnBrk="1" hangingPunct="1"/>
            <a:r>
              <a:rPr lang="pl-PL" sz="2400"/>
              <a:t> </a:t>
            </a:r>
          </a:p>
          <a:p>
            <a:pPr eaLnBrk="1" hangingPunct="1"/>
            <a:endParaRPr lang="de-DE" sz="2400"/>
          </a:p>
        </p:txBody>
      </p:sp>
      <p:sp>
        <p:nvSpPr>
          <p:cNvPr id="35850" name="Freeform 4"/>
          <p:cNvSpPr>
            <a:spLocks/>
          </p:cNvSpPr>
          <p:nvPr/>
        </p:nvSpPr>
        <p:spPr bwMode="auto">
          <a:xfrm>
            <a:off x="7483475" y="6167438"/>
            <a:ext cx="107950" cy="439737"/>
          </a:xfrm>
          <a:custGeom>
            <a:avLst/>
            <a:gdLst>
              <a:gd name="T0" fmla="*/ 2147483647 w 68"/>
              <a:gd name="T1" fmla="*/ 0 h 277"/>
              <a:gd name="T2" fmla="*/ 2147483647 w 68"/>
              <a:gd name="T3" fmla="*/ 2147483647 h 277"/>
              <a:gd name="T4" fmla="*/ 0 w 68"/>
              <a:gd name="T5" fmla="*/ 2147483647 h 277"/>
              <a:gd name="T6" fmla="*/ 2147483647 w 68"/>
              <a:gd name="T7" fmla="*/ 2147483647 h 27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77"/>
              <a:gd name="T14" fmla="*/ 68 w 68"/>
              <a:gd name="T15" fmla="*/ 277 h 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77">
                <a:moveTo>
                  <a:pt x="68" y="0"/>
                </a:moveTo>
                <a:lnTo>
                  <a:pt x="41" y="80"/>
                </a:lnTo>
                <a:lnTo>
                  <a:pt x="0" y="215"/>
                </a:lnTo>
                <a:lnTo>
                  <a:pt x="5" y="277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35851" name="Group 7"/>
          <p:cNvGrpSpPr>
            <a:grpSpLocks/>
          </p:cNvGrpSpPr>
          <p:nvPr/>
        </p:nvGrpSpPr>
        <p:grpSpPr bwMode="auto">
          <a:xfrm>
            <a:off x="2960688" y="746125"/>
            <a:ext cx="5607050" cy="5441950"/>
            <a:chOff x="779" y="254"/>
            <a:chExt cx="3532" cy="3428"/>
          </a:xfrm>
        </p:grpSpPr>
        <p:grpSp>
          <p:nvGrpSpPr>
            <p:cNvPr id="36074" name="Group 8"/>
            <p:cNvGrpSpPr>
              <a:grpSpLocks/>
            </p:cNvGrpSpPr>
            <p:nvPr/>
          </p:nvGrpSpPr>
          <p:grpSpPr bwMode="auto">
            <a:xfrm>
              <a:off x="4044" y="1342"/>
              <a:ext cx="57" cy="58"/>
              <a:chOff x="4915" y="2170"/>
              <a:chExt cx="144" cy="144"/>
            </a:xfrm>
          </p:grpSpPr>
          <p:sp>
            <p:nvSpPr>
              <p:cNvPr id="36411" name="Oval 9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12" name="Oval 10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5" name="Group 11"/>
            <p:cNvGrpSpPr>
              <a:grpSpLocks/>
            </p:cNvGrpSpPr>
            <p:nvPr/>
          </p:nvGrpSpPr>
          <p:grpSpPr bwMode="auto">
            <a:xfrm>
              <a:off x="2485" y="1658"/>
              <a:ext cx="45" cy="45"/>
              <a:chOff x="3918" y="2253"/>
              <a:chExt cx="342" cy="342"/>
            </a:xfrm>
          </p:grpSpPr>
          <p:sp>
            <p:nvSpPr>
              <p:cNvPr id="36409" name="Oval 12"/>
              <p:cNvSpPr>
                <a:spLocks noChangeArrowheads="1"/>
              </p:cNvSpPr>
              <p:nvPr/>
            </p:nvSpPr>
            <p:spPr bwMode="auto">
              <a:xfrm>
                <a:off x="3918" y="2253"/>
                <a:ext cx="342" cy="342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10" name="AutoShape 13"/>
              <p:cNvSpPr>
                <a:spLocks noChangeArrowheads="1"/>
              </p:cNvSpPr>
              <p:nvPr/>
            </p:nvSpPr>
            <p:spPr bwMode="auto">
              <a:xfrm>
                <a:off x="3979" y="2308"/>
                <a:ext cx="220" cy="1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6" name="Group 14"/>
            <p:cNvGrpSpPr>
              <a:grpSpLocks/>
            </p:cNvGrpSpPr>
            <p:nvPr/>
          </p:nvGrpSpPr>
          <p:grpSpPr bwMode="auto">
            <a:xfrm>
              <a:off x="951" y="2684"/>
              <a:ext cx="57" cy="57"/>
              <a:chOff x="4609" y="2528"/>
              <a:chExt cx="143" cy="143"/>
            </a:xfrm>
          </p:grpSpPr>
          <p:sp>
            <p:nvSpPr>
              <p:cNvPr id="36406" name="Rectangle 15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7" name="Rectangle 16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8" name="Rectangle 17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7" name="Group 18"/>
            <p:cNvGrpSpPr>
              <a:grpSpLocks/>
            </p:cNvGrpSpPr>
            <p:nvPr/>
          </p:nvGrpSpPr>
          <p:grpSpPr bwMode="auto">
            <a:xfrm>
              <a:off x="2313" y="3327"/>
              <a:ext cx="56" cy="56"/>
              <a:chOff x="4609" y="2528"/>
              <a:chExt cx="143" cy="143"/>
            </a:xfrm>
          </p:grpSpPr>
          <p:sp>
            <p:nvSpPr>
              <p:cNvPr id="36403" name="Rectangle 19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4" name="Rectangle 20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5" name="Rectangle 21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8" name="Group 22"/>
            <p:cNvGrpSpPr>
              <a:grpSpLocks/>
            </p:cNvGrpSpPr>
            <p:nvPr/>
          </p:nvGrpSpPr>
          <p:grpSpPr bwMode="auto">
            <a:xfrm>
              <a:off x="1707" y="1308"/>
              <a:ext cx="34" cy="35"/>
              <a:chOff x="3690" y="2183"/>
              <a:chExt cx="101" cy="103"/>
            </a:xfrm>
          </p:grpSpPr>
          <p:sp>
            <p:nvSpPr>
              <p:cNvPr id="36401" name="Oval 2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2" name="Oval 2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9" name="Group 25"/>
            <p:cNvGrpSpPr>
              <a:grpSpLocks/>
            </p:cNvGrpSpPr>
            <p:nvPr/>
          </p:nvGrpSpPr>
          <p:grpSpPr bwMode="auto">
            <a:xfrm>
              <a:off x="2148" y="1334"/>
              <a:ext cx="34" cy="35"/>
              <a:chOff x="3690" y="2183"/>
              <a:chExt cx="101" cy="103"/>
            </a:xfrm>
          </p:grpSpPr>
          <p:sp>
            <p:nvSpPr>
              <p:cNvPr id="36399" name="Oval 2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0" name="Oval 2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0" name="Group 28"/>
            <p:cNvGrpSpPr>
              <a:grpSpLocks/>
            </p:cNvGrpSpPr>
            <p:nvPr/>
          </p:nvGrpSpPr>
          <p:grpSpPr bwMode="auto">
            <a:xfrm>
              <a:off x="2056" y="1365"/>
              <a:ext cx="34" cy="35"/>
              <a:chOff x="3690" y="2183"/>
              <a:chExt cx="101" cy="103"/>
            </a:xfrm>
          </p:grpSpPr>
          <p:sp>
            <p:nvSpPr>
              <p:cNvPr id="36397" name="Oval 2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8" name="Oval 3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1" name="Group 31"/>
            <p:cNvGrpSpPr>
              <a:grpSpLocks/>
            </p:cNvGrpSpPr>
            <p:nvPr/>
          </p:nvGrpSpPr>
          <p:grpSpPr bwMode="auto">
            <a:xfrm>
              <a:off x="2351" y="1398"/>
              <a:ext cx="34" cy="34"/>
              <a:chOff x="3690" y="2183"/>
              <a:chExt cx="101" cy="103"/>
            </a:xfrm>
          </p:grpSpPr>
          <p:sp>
            <p:nvSpPr>
              <p:cNvPr id="36395" name="Oval 3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6" name="Oval 3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2" name="Group 34"/>
            <p:cNvGrpSpPr>
              <a:grpSpLocks/>
            </p:cNvGrpSpPr>
            <p:nvPr/>
          </p:nvGrpSpPr>
          <p:grpSpPr bwMode="auto">
            <a:xfrm>
              <a:off x="1735" y="1806"/>
              <a:ext cx="34" cy="34"/>
              <a:chOff x="3690" y="2183"/>
              <a:chExt cx="101" cy="103"/>
            </a:xfrm>
          </p:grpSpPr>
          <p:sp>
            <p:nvSpPr>
              <p:cNvPr id="36393" name="Oval 3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4" name="Oval 3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3" name="Group 37"/>
            <p:cNvGrpSpPr>
              <a:grpSpLocks/>
            </p:cNvGrpSpPr>
            <p:nvPr/>
          </p:nvGrpSpPr>
          <p:grpSpPr bwMode="auto">
            <a:xfrm>
              <a:off x="1730" y="1874"/>
              <a:ext cx="34" cy="34"/>
              <a:chOff x="3690" y="2183"/>
              <a:chExt cx="101" cy="103"/>
            </a:xfrm>
          </p:grpSpPr>
          <p:sp>
            <p:nvSpPr>
              <p:cNvPr id="36391" name="Oval 3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2" name="Oval 3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4" name="Group 40"/>
            <p:cNvGrpSpPr>
              <a:grpSpLocks/>
            </p:cNvGrpSpPr>
            <p:nvPr/>
          </p:nvGrpSpPr>
          <p:grpSpPr bwMode="auto">
            <a:xfrm>
              <a:off x="2326" y="536"/>
              <a:ext cx="34" cy="35"/>
              <a:chOff x="3690" y="2183"/>
              <a:chExt cx="101" cy="103"/>
            </a:xfrm>
          </p:grpSpPr>
          <p:sp>
            <p:nvSpPr>
              <p:cNvPr id="36389" name="Oval 4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0" name="Oval 4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5" name="Group 43"/>
            <p:cNvGrpSpPr>
              <a:grpSpLocks/>
            </p:cNvGrpSpPr>
            <p:nvPr/>
          </p:nvGrpSpPr>
          <p:grpSpPr bwMode="auto">
            <a:xfrm>
              <a:off x="1659" y="741"/>
              <a:ext cx="46" cy="45"/>
              <a:chOff x="3918" y="2253"/>
              <a:chExt cx="342" cy="342"/>
            </a:xfrm>
          </p:grpSpPr>
          <p:sp>
            <p:nvSpPr>
              <p:cNvPr id="36387" name="Oval 44"/>
              <p:cNvSpPr>
                <a:spLocks noChangeArrowheads="1"/>
              </p:cNvSpPr>
              <p:nvPr/>
            </p:nvSpPr>
            <p:spPr bwMode="auto">
              <a:xfrm>
                <a:off x="3918" y="2253"/>
                <a:ext cx="342" cy="342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8" name="AutoShape 45"/>
              <p:cNvSpPr>
                <a:spLocks noChangeArrowheads="1"/>
              </p:cNvSpPr>
              <p:nvPr/>
            </p:nvSpPr>
            <p:spPr bwMode="auto">
              <a:xfrm>
                <a:off x="3979" y="2308"/>
                <a:ext cx="220" cy="1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6" name="Group 46"/>
            <p:cNvGrpSpPr>
              <a:grpSpLocks/>
            </p:cNvGrpSpPr>
            <p:nvPr/>
          </p:nvGrpSpPr>
          <p:grpSpPr bwMode="auto">
            <a:xfrm>
              <a:off x="1439" y="647"/>
              <a:ext cx="56" cy="56"/>
              <a:chOff x="4151" y="2197"/>
              <a:chExt cx="250" cy="250"/>
            </a:xfrm>
          </p:grpSpPr>
          <p:sp>
            <p:nvSpPr>
              <p:cNvPr id="36384" name="Oval 47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5" name="Oval 48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6" name="Oval 49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7" name="Group 50"/>
            <p:cNvGrpSpPr>
              <a:grpSpLocks/>
            </p:cNvGrpSpPr>
            <p:nvPr/>
          </p:nvGrpSpPr>
          <p:grpSpPr bwMode="auto">
            <a:xfrm>
              <a:off x="2389" y="568"/>
              <a:ext cx="57" cy="58"/>
              <a:chOff x="4915" y="2170"/>
              <a:chExt cx="144" cy="144"/>
            </a:xfrm>
          </p:grpSpPr>
          <p:sp>
            <p:nvSpPr>
              <p:cNvPr id="36382" name="Oval 51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3" name="Oval 52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8" name="Group 53"/>
            <p:cNvGrpSpPr>
              <a:grpSpLocks/>
            </p:cNvGrpSpPr>
            <p:nvPr/>
          </p:nvGrpSpPr>
          <p:grpSpPr bwMode="auto">
            <a:xfrm>
              <a:off x="2425" y="1103"/>
              <a:ext cx="56" cy="56"/>
              <a:chOff x="4151" y="2197"/>
              <a:chExt cx="250" cy="250"/>
            </a:xfrm>
          </p:grpSpPr>
          <p:sp>
            <p:nvSpPr>
              <p:cNvPr id="36379" name="Oval 54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0" name="Oval 55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1" name="Oval 56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9" name="Group 57"/>
            <p:cNvGrpSpPr>
              <a:grpSpLocks/>
            </p:cNvGrpSpPr>
            <p:nvPr/>
          </p:nvGrpSpPr>
          <p:grpSpPr bwMode="auto">
            <a:xfrm>
              <a:off x="3089" y="909"/>
              <a:ext cx="34" cy="34"/>
              <a:chOff x="3690" y="2183"/>
              <a:chExt cx="101" cy="103"/>
            </a:xfrm>
          </p:grpSpPr>
          <p:sp>
            <p:nvSpPr>
              <p:cNvPr id="36377" name="Oval 5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8" name="Oval 5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0" name="Group 60"/>
            <p:cNvGrpSpPr>
              <a:grpSpLocks/>
            </p:cNvGrpSpPr>
            <p:nvPr/>
          </p:nvGrpSpPr>
          <p:grpSpPr bwMode="auto">
            <a:xfrm>
              <a:off x="818" y="1011"/>
              <a:ext cx="34" cy="34"/>
              <a:chOff x="3690" y="2183"/>
              <a:chExt cx="101" cy="103"/>
            </a:xfrm>
          </p:grpSpPr>
          <p:sp>
            <p:nvSpPr>
              <p:cNvPr id="36375" name="Oval 6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6" name="Oval 6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1" name="Group 63"/>
            <p:cNvGrpSpPr>
              <a:grpSpLocks/>
            </p:cNvGrpSpPr>
            <p:nvPr/>
          </p:nvGrpSpPr>
          <p:grpSpPr bwMode="auto">
            <a:xfrm>
              <a:off x="818" y="1071"/>
              <a:ext cx="34" cy="35"/>
              <a:chOff x="3690" y="2183"/>
              <a:chExt cx="101" cy="103"/>
            </a:xfrm>
          </p:grpSpPr>
          <p:sp>
            <p:nvSpPr>
              <p:cNvPr id="36373" name="Oval 6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4" name="Oval 6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2" name="Group 66"/>
            <p:cNvGrpSpPr>
              <a:grpSpLocks/>
            </p:cNvGrpSpPr>
            <p:nvPr/>
          </p:nvGrpSpPr>
          <p:grpSpPr bwMode="auto">
            <a:xfrm>
              <a:off x="941" y="1171"/>
              <a:ext cx="34" cy="34"/>
              <a:chOff x="3690" y="2183"/>
              <a:chExt cx="101" cy="103"/>
            </a:xfrm>
          </p:grpSpPr>
          <p:sp>
            <p:nvSpPr>
              <p:cNvPr id="36371" name="Oval 6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2" name="Oval 6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3" name="Group 69"/>
            <p:cNvGrpSpPr>
              <a:grpSpLocks/>
            </p:cNvGrpSpPr>
            <p:nvPr/>
          </p:nvGrpSpPr>
          <p:grpSpPr bwMode="auto">
            <a:xfrm>
              <a:off x="3505" y="1373"/>
              <a:ext cx="37" cy="37"/>
              <a:chOff x="5073" y="2488"/>
              <a:chExt cx="93" cy="93"/>
            </a:xfrm>
          </p:grpSpPr>
          <p:sp>
            <p:nvSpPr>
              <p:cNvPr id="36369" name="Rectangle 70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0" name="Rectangle 71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4" name="Group 72"/>
            <p:cNvGrpSpPr>
              <a:grpSpLocks/>
            </p:cNvGrpSpPr>
            <p:nvPr/>
          </p:nvGrpSpPr>
          <p:grpSpPr bwMode="auto">
            <a:xfrm>
              <a:off x="3868" y="776"/>
              <a:ext cx="34" cy="35"/>
              <a:chOff x="3690" y="2183"/>
              <a:chExt cx="101" cy="103"/>
            </a:xfrm>
          </p:grpSpPr>
          <p:sp>
            <p:nvSpPr>
              <p:cNvPr id="36367" name="Oval 7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8" name="Oval 7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5" name="Group 75"/>
            <p:cNvGrpSpPr>
              <a:grpSpLocks/>
            </p:cNvGrpSpPr>
            <p:nvPr/>
          </p:nvGrpSpPr>
          <p:grpSpPr bwMode="auto">
            <a:xfrm>
              <a:off x="4079" y="1277"/>
              <a:ext cx="34" cy="34"/>
              <a:chOff x="3690" y="2183"/>
              <a:chExt cx="101" cy="103"/>
            </a:xfrm>
          </p:grpSpPr>
          <p:sp>
            <p:nvSpPr>
              <p:cNvPr id="36365" name="Oval 7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6" name="Oval 7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6" name="Group 78"/>
            <p:cNvGrpSpPr>
              <a:grpSpLocks/>
            </p:cNvGrpSpPr>
            <p:nvPr/>
          </p:nvGrpSpPr>
          <p:grpSpPr bwMode="auto">
            <a:xfrm>
              <a:off x="779" y="1261"/>
              <a:ext cx="57" cy="58"/>
              <a:chOff x="4609" y="2528"/>
              <a:chExt cx="143" cy="143"/>
            </a:xfrm>
          </p:grpSpPr>
          <p:sp>
            <p:nvSpPr>
              <p:cNvPr id="36362" name="Rectangle 79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3" name="Rectangle 80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4" name="Rectangle 81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7" name="Group 82"/>
            <p:cNvGrpSpPr>
              <a:grpSpLocks/>
            </p:cNvGrpSpPr>
            <p:nvPr/>
          </p:nvGrpSpPr>
          <p:grpSpPr bwMode="auto">
            <a:xfrm>
              <a:off x="1063" y="1575"/>
              <a:ext cx="34" cy="35"/>
              <a:chOff x="3690" y="2183"/>
              <a:chExt cx="101" cy="103"/>
            </a:xfrm>
          </p:grpSpPr>
          <p:sp>
            <p:nvSpPr>
              <p:cNvPr id="36360" name="Oval 8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1" name="Oval 8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8" name="Group 85"/>
            <p:cNvGrpSpPr>
              <a:grpSpLocks/>
            </p:cNvGrpSpPr>
            <p:nvPr/>
          </p:nvGrpSpPr>
          <p:grpSpPr bwMode="auto">
            <a:xfrm>
              <a:off x="1073" y="2112"/>
              <a:ext cx="34" cy="35"/>
              <a:chOff x="3690" y="2183"/>
              <a:chExt cx="101" cy="103"/>
            </a:xfrm>
          </p:grpSpPr>
          <p:sp>
            <p:nvSpPr>
              <p:cNvPr id="36358" name="Oval 8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9" name="Oval 8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9" name="Group 88"/>
            <p:cNvGrpSpPr>
              <a:grpSpLocks/>
            </p:cNvGrpSpPr>
            <p:nvPr/>
          </p:nvGrpSpPr>
          <p:grpSpPr bwMode="auto">
            <a:xfrm>
              <a:off x="1566" y="2202"/>
              <a:ext cx="34" cy="35"/>
              <a:chOff x="3690" y="2183"/>
              <a:chExt cx="101" cy="103"/>
            </a:xfrm>
          </p:grpSpPr>
          <p:sp>
            <p:nvSpPr>
              <p:cNvPr id="36356" name="Oval 8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7" name="Oval 9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0" name="Group 91"/>
            <p:cNvGrpSpPr>
              <a:grpSpLocks/>
            </p:cNvGrpSpPr>
            <p:nvPr/>
          </p:nvGrpSpPr>
          <p:grpSpPr bwMode="auto">
            <a:xfrm>
              <a:off x="1310" y="2329"/>
              <a:ext cx="34" cy="34"/>
              <a:chOff x="3690" y="2183"/>
              <a:chExt cx="101" cy="103"/>
            </a:xfrm>
          </p:grpSpPr>
          <p:sp>
            <p:nvSpPr>
              <p:cNvPr id="36354" name="Oval 9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5" name="Oval 9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1" name="Group 94"/>
            <p:cNvGrpSpPr>
              <a:grpSpLocks/>
            </p:cNvGrpSpPr>
            <p:nvPr/>
          </p:nvGrpSpPr>
          <p:grpSpPr bwMode="auto">
            <a:xfrm>
              <a:off x="1365" y="2437"/>
              <a:ext cx="34" cy="35"/>
              <a:chOff x="3690" y="2183"/>
              <a:chExt cx="101" cy="103"/>
            </a:xfrm>
          </p:grpSpPr>
          <p:sp>
            <p:nvSpPr>
              <p:cNvPr id="36352" name="Oval 9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3" name="Oval 9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2" name="Group 97"/>
            <p:cNvGrpSpPr>
              <a:grpSpLocks/>
            </p:cNvGrpSpPr>
            <p:nvPr/>
          </p:nvGrpSpPr>
          <p:grpSpPr bwMode="auto">
            <a:xfrm>
              <a:off x="1169" y="2853"/>
              <a:ext cx="34" cy="34"/>
              <a:chOff x="3690" y="2183"/>
              <a:chExt cx="101" cy="103"/>
            </a:xfrm>
          </p:grpSpPr>
          <p:sp>
            <p:nvSpPr>
              <p:cNvPr id="36350" name="Oval 9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1" name="Oval 9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3" name="Group 100"/>
            <p:cNvGrpSpPr>
              <a:grpSpLocks/>
            </p:cNvGrpSpPr>
            <p:nvPr/>
          </p:nvGrpSpPr>
          <p:grpSpPr bwMode="auto">
            <a:xfrm>
              <a:off x="1466" y="2863"/>
              <a:ext cx="34" cy="35"/>
              <a:chOff x="3690" y="2183"/>
              <a:chExt cx="101" cy="103"/>
            </a:xfrm>
          </p:grpSpPr>
          <p:sp>
            <p:nvSpPr>
              <p:cNvPr id="36348" name="Oval 10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9" name="Oval 10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4" name="Group 103"/>
            <p:cNvGrpSpPr>
              <a:grpSpLocks/>
            </p:cNvGrpSpPr>
            <p:nvPr/>
          </p:nvGrpSpPr>
          <p:grpSpPr bwMode="auto">
            <a:xfrm>
              <a:off x="1674" y="2729"/>
              <a:ext cx="34" cy="34"/>
              <a:chOff x="3690" y="2183"/>
              <a:chExt cx="101" cy="103"/>
            </a:xfrm>
          </p:grpSpPr>
          <p:sp>
            <p:nvSpPr>
              <p:cNvPr id="36346" name="Oval 10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7" name="Oval 10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5" name="Group 106"/>
            <p:cNvGrpSpPr>
              <a:grpSpLocks/>
            </p:cNvGrpSpPr>
            <p:nvPr/>
          </p:nvGrpSpPr>
          <p:grpSpPr bwMode="auto">
            <a:xfrm>
              <a:off x="1398" y="2961"/>
              <a:ext cx="34" cy="34"/>
              <a:chOff x="3690" y="2183"/>
              <a:chExt cx="101" cy="103"/>
            </a:xfrm>
          </p:grpSpPr>
          <p:sp>
            <p:nvSpPr>
              <p:cNvPr id="36344" name="Oval 10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5" name="Oval 10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6" name="Group 109"/>
            <p:cNvGrpSpPr>
              <a:grpSpLocks/>
            </p:cNvGrpSpPr>
            <p:nvPr/>
          </p:nvGrpSpPr>
          <p:grpSpPr bwMode="auto">
            <a:xfrm>
              <a:off x="2125" y="3035"/>
              <a:ext cx="34" cy="35"/>
              <a:chOff x="3690" y="2183"/>
              <a:chExt cx="101" cy="103"/>
            </a:xfrm>
          </p:grpSpPr>
          <p:sp>
            <p:nvSpPr>
              <p:cNvPr id="36342" name="Oval 11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3" name="Oval 11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7" name="Group 112"/>
            <p:cNvGrpSpPr>
              <a:grpSpLocks/>
            </p:cNvGrpSpPr>
            <p:nvPr/>
          </p:nvGrpSpPr>
          <p:grpSpPr bwMode="auto">
            <a:xfrm>
              <a:off x="1644" y="3059"/>
              <a:ext cx="34" cy="34"/>
              <a:chOff x="3690" y="2183"/>
              <a:chExt cx="101" cy="103"/>
            </a:xfrm>
          </p:grpSpPr>
          <p:sp>
            <p:nvSpPr>
              <p:cNvPr id="36340" name="Oval 11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1" name="Oval 11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8" name="Group 115"/>
            <p:cNvGrpSpPr>
              <a:grpSpLocks/>
            </p:cNvGrpSpPr>
            <p:nvPr/>
          </p:nvGrpSpPr>
          <p:grpSpPr bwMode="auto">
            <a:xfrm>
              <a:off x="2123" y="3034"/>
              <a:ext cx="34" cy="35"/>
              <a:chOff x="3690" y="2183"/>
              <a:chExt cx="101" cy="103"/>
            </a:xfrm>
          </p:grpSpPr>
          <p:sp>
            <p:nvSpPr>
              <p:cNvPr id="36338" name="Oval 11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9" name="Oval 11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9" name="Group 118"/>
            <p:cNvGrpSpPr>
              <a:grpSpLocks/>
            </p:cNvGrpSpPr>
            <p:nvPr/>
          </p:nvGrpSpPr>
          <p:grpSpPr bwMode="auto">
            <a:xfrm>
              <a:off x="2219" y="3227"/>
              <a:ext cx="34" cy="34"/>
              <a:chOff x="3690" y="2183"/>
              <a:chExt cx="101" cy="103"/>
            </a:xfrm>
          </p:grpSpPr>
          <p:sp>
            <p:nvSpPr>
              <p:cNvPr id="36336" name="Oval 11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7" name="Oval 12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0" name="Group 121"/>
            <p:cNvGrpSpPr>
              <a:grpSpLocks/>
            </p:cNvGrpSpPr>
            <p:nvPr/>
          </p:nvGrpSpPr>
          <p:grpSpPr bwMode="auto">
            <a:xfrm>
              <a:off x="2234" y="3265"/>
              <a:ext cx="34" cy="34"/>
              <a:chOff x="3690" y="2183"/>
              <a:chExt cx="101" cy="103"/>
            </a:xfrm>
          </p:grpSpPr>
          <p:sp>
            <p:nvSpPr>
              <p:cNvPr id="36334" name="Oval 12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5" name="Oval 12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1" name="Group 124"/>
            <p:cNvGrpSpPr>
              <a:grpSpLocks/>
            </p:cNvGrpSpPr>
            <p:nvPr/>
          </p:nvGrpSpPr>
          <p:grpSpPr bwMode="auto">
            <a:xfrm>
              <a:off x="2478" y="3298"/>
              <a:ext cx="34" cy="34"/>
              <a:chOff x="3690" y="2183"/>
              <a:chExt cx="101" cy="103"/>
            </a:xfrm>
          </p:grpSpPr>
          <p:sp>
            <p:nvSpPr>
              <p:cNvPr id="36332" name="Oval 12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3" name="Oval 12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2" name="Group 127"/>
            <p:cNvGrpSpPr>
              <a:grpSpLocks/>
            </p:cNvGrpSpPr>
            <p:nvPr/>
          </p:nvGrpSpPr>
          <p:grpSpPr bwMode="auto">
            <a:xfrm>
              <a:off x="2527" y="3251"/>
              <a:ext cx="34" cy="34"/>
              <a:chOff x="3690" y="2183"/>
              <a:chExt cx="101" cy="103"/>
            </a:xfrm>
          </p:grpSpPr>
          <p:sp>
            <p:nvSpPr>
              <p:cNvPr id="36330" name="Oval 12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1" name="Oval 12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3" name="Group 130"/>
            <p:cNvGrpSpPr>
              <a:grpSpLocks/>
            </p:cNvGrpSpPr>
            <p:nvPr/>
          </p:nvGrpSpPr>
          <p:grpSpPr bwMode="auto">
            <a:xfrm>
              <a:off x="2353" y="3491"/>
              <a:ext cx="34" cy="34"/>
              <a:chOff x="3690" y="2183"/>
              <a:chExt cx="101" cy="103"/>
            </a:xfrm>
          </p:grpSpPr>
          <p:sp>
            <p:nvSpPr>
              <p:cNvPr id="36328" name="Oval 13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9" name="Oval 13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4" name="Group 133"/>
            <p:cNvGrpSpPr>
              <a:grpSpLocks/>
            </p:cNvGrpSpPr>
            <p:nvPr/>
          </p:nvGrpSpPr>
          <p:grpSpPr bwMode="auto">
            <a:xfrm>
              <a:off x="2477" y="3528"/>
              <a:ext cx="34" cy="35"/>
              <a:chOff x="3690" y="2183"/>
              <a:chExt cx="101" cy="103"/>
            </a:xfrm>
          </p:grpSpPr>
          <p:sp>
            <p:nvSpPr>
              <p:cNvPr id="36326" name="Oval 13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7" name="Oval 13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5" name="Group 136"/>
            <p:cNvGrpSpPr>
              <a:grpSpLocks/>
            </p:cNvGrpSpPr>
            <p:nvPr/>
          </p:nvGrpSpPr>
          <p:grpSpPr bwMode="auto">
            <a:xfrm>
              <a:off x="2602" y="3484"/>
              <a:ext cx="34" cy="35"/>
              <a:chOff x="3690" y="2183"/>
              <a:chExt cx="101" cy="103"/>
            </a:xfrm>
          </p:grpSpPr>
          <p:sp>
            <p:nvSpPr>
              <p:cNvPr id="36324" name="Oval 13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5" name="Oval 13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6" name="Group 139"/>
            <p:cNvGrpSpPr>
              <a:grpSpLocks/>
            </p:cNvGrpSpPr>
            <p:nvPr/>
          </p:nvGrpSpPr>
          <p:grpSpPr bwMode="auto">
            <a:xfrm>
              <a:off x="2617" y="3444"/>
              <a:ext cx="34" cy="34"/>
              <a:chOff x="3690" y="2183"/>
              <a:chExt cx="101" cy="103"/>
            </a:xfrm>
          </p:grpSpPr>
          <p:sp>
            <p:nvSpPr>
              <p:cNvPr id="36322" name="Oval 14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3" name="Oval 14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7" name="Group 142"/>
            <p:cNvGrpSpPr>
              <a:grpSpLocks/>
            </p:cNvGrpSpPr>
            <p:nvPr/>
          </p:nvGrpSpPr>
          <p:grpSpPr bwMode="auto">
            <a:xfrm>
              <a:off x="2581" y="3417"/>
              <a:ext cx="34" cy="35"/>
              <a:chOff x="3690" y="2183"/>
              <a:chExt cx="101" cy="103"/>
            </a:xfrm>
          </p:grpSpPr>
          <p:sp>
            <p:nvSpPr>
              <p:cNvPr id="36320" name="Oval 14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1" name="Oval 14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8" name="Group 145"/>
            <p:cNvGrpSpPr>
              <a:grpSpLocks/>
            </p:cNvGrpSpPr>
            <p:nvPr/>
          </p:nvGrpSpPr>
          <p:grpSpPr bwMode="auto">
            <a:xfrm>
              <a:off x="2630" y="3225"/>
              <a:ext cx="34" cy="34"/>
              <a:chOff x="3690" y="2183"/>
              <a:chExt cx="101" cy="103"/>
            </a:xfrm>
          </p:grpSpPr>
          <p:sp>
            <p:nvSpPr>
              <p:cNvPr id="36318" name="Oval 14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9" name="Oval 14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9" name="Group 148"/>
            <p:cNvGrpSpPr>
              <a:grpSpLocks/>
            </p:cNvGrpSpPr>
            <p:nvPr/>
          </p:nvGrpSpPr>
          <p:grpSpPr bwMode="auto">
            <a:xfrm>
              <a:off x="2703" y="3119"/>
              <a:ext cx="34" cy="34"/>
              <a:chOff x="3690" y="2183"/>
              <a:chExt cx="101" cy="103"/>
            </a:xfrm>
          </p:grpSpPr>
          <p:sp>
            <p:nvSpPr>
              <p:cNvPr id="36316" name="Oval 14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7" name="Oval 15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0" name="Group 151"/>
            <p:cNvGrpSpPr>
              <a:grpSpLocks/>
            </p:cNvGrpSpPr>
            <p:nvPr/>
          </p:nvGrpSpPr>
          <p:grpSpPr bwMode="auto">
            <a:xfrm>
              <a:off x="2547" y="2961"/>
              <a:ext cx="34" cy="35"/>
              <a:chOff x="3690" y="2183"/>
              <a:chExt cx="101" cy="103"/>
            </a:xfrm>
          </p:grpSpPr>
          <p:sp>
            <p:nvSpPr>
              <p:cNvPr id="36314" name="Oval 15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5" name="Oval 15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1" name="Group 154"/>
            <p:cNvGrpSpPr>
              <a:grpSpLocks/>
            </p:cNvGrpSpPr>
            <p:nvPr/>
          </p:nvGrpSpPr>
          <p:grpSpPr bwMode="auto">
            <a:xfrm>
              <a:off x="2568" y="2931"/>
              <a:ext cx="34" cy="34"/>
              <a:chOff x="3690" y="2183"/>
              <a:chExt cx="101" cy="103"/>
            </a:xfrm>
          </p:grpSpPr>
          <p:sp>
            <p:nvSpPr>
              <p:cNvPr id="36312" name="Oval 15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3" name="Oval 15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2" name="Group 157"/>
            <p:cNvGrpSpPr>
              <a:grpSpLocks/>
            </p:cNvGrpSpPr>
            <p:nvPr/>
          </p:nvGrpSpPr>
          <p:grpSpPr bwMode="auto">
            <a:xfrm>
              <a:off x="2550" y="2895"/>
              <a:ext cx="34" cy="34"/>
              <a:chOff x="3690" y="2183"/>
              <a:chExt cx="101" cy="103"/>
            </a:xfrm>
          </p:grpSpPr>
          <p:sp>
            <p:nvSpPr>
              <p:cNvPr id="36310" name="Oval 15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1" name="Oval 15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3" name="Group 160"/>
            <p:cNvGrpSpPr>
              <a:grpSpLocks/>
            </p:cNvGrpSpPr>
            <p:nvPr/>
          </p:nvGrpSpPr>
          <p:grpSpPr bwMode="auto">
            <a:xfrm>
              <a:off x="2928" y="3347"/>
              <a:ext cx="34" cy="34"/>
              <a:chOff x="3690" y="2183"/>
              <a:chExt cx="101" cy="103"/>
            </a:xfrm>
          </p:grpSpPr>
          <p:sp>
            <p:nvSpPr>
              <p:cNvPr id="36308" name="Oval 16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9" name="Oval 16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4" name="Group 163"/>
            <p:cNvGrpSpPr>
              <a:grpSpLocks/>
            </p:cNvGrpSpPr>
            <p:nvPr/>
          </p:nvGrpSpPr>
          <p:grpSpPr bwMode="auto">
            <a:xfrm>
              <a:off x="2971" y="3399"/>
              <a:ext cx="34" cy="34"/>
              <a:chOff x="3690" y="2183"/>
              <a:chExt cx="101" cy="103"/>
            </a:xfrm>
          </p:grpSpPr>
          <p:sp>
            <p:nvSpPr>
              <p:cNvPr id="36306" name="Oval 16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7" name="Oval 16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25" name="Oval 166"/>
            <p:cNvSpPr>
              <a:spLocks noChangeArrowheads="1"/>
            </p:cNvSpPr>
            <p:nvPr/>
          </p:nvSpPr>
          <p:spPr bwMode="auto">
            <a:xfrm>
              <a:off x="2628" y="3551"/>
              <a:ext cx="34" cy="35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26" name="Group 167"/>
            <p:cNvGrpSpPr>
              <a:grpSpLocks/>
            </p:cNvGrpSpPr>
            <p:nvPr/>
          </p:nvGrpSpPr>
          <p:grpSpPr bwMode="auto">
            <a:xfrm>
              <a:off x="3298" y="3397"/>
              <a:ext cx="34" cy="34"/>
              <a:chOff x="3690" y="2183"/>
              <a:chExt cx="101" cy="103"/>
            </a:xfrm>
          </p:grpSpPr>
          <p:sp>
            <p:nvSpPr>
              <p:cNvPr id="36304" name="Oval 16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5" name="Oval 16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7" name="Group 170"/>
            <p:cNvGrpSpPr>
              <a:grpSpLocks/>
            </p:cNvGrpSpPr>
            <p:nvPr/>
          </p:nvGrpSpPr>
          <p:grpSpPr bwMode="auto">
            <a:xfrm>
              <a:off x="3707" y="3425"/>
              <a:ext cx="34" cy="35"/>
              <a:chOff x="3690" y="2183"/>
              <a:chExt cx="101" cy="103"/>
            </a:xfrm>
          </p:grpSpPr>
          <p:sp>
            <p:nvSpPr>
              <p:cNvPr id="36302" name="Oval 17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3" name="Oval 17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28" name="Oval 173"/>
            <p:cNvSpPr>
              <a:spLocks noChangeArrowheads="1"/>
            </p:cNvSpPr>
            <p:nvPr/>
          </p:nvSpPr>
          <p:spPr bwMode="auto">
            <a:xfrm>
              <a:off x="3342" y="3409"/>
              <a:ext cx="34" cy="35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29" name="Group 174"/>
            <p:cNvGrpSpPr>
              <a:grpSpLocks/>
            </p:cNvGrpSpPr>
            <p:nvPr/>
          </p:nvGrpSpPr>
          <p:grpSpPr bwMode="auto">
            <a:xfrm>
              <a:off x="3735" y="3054"/>
              <a:ext cx="34" cy="35"/>
              <a:chOff x="3690" y="2183"/>
              <a:chExt cx="101" cy="103"/>
            </a:xfrm>
          </p:grpSpPr>
          <p:sp>
            <p:nvSpPr>
              <p:cNvPr id="36300" name="Oval 17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1" name="Oval 17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0" name="Group 177"/>
            <p:cNvGrpSpPr>
              <a:grpSpLocks/>
            </p:cNvGrpSpPr>
            <p:nvPr/>
          </p:nvGrpSpPr>
          <p:grpSpPr bwMode="auto">
            <a:xfrm>
              <a:off x="3580" y="3080"/>
              <a:ext cx="34" cy="35"/>
              <a:chOff x="3690" y="2183"/>
              <a:chExt cx="101" cy="103"/>
            </a:xfrm>
          </p:grpSpPr>
          <p:sp>
            <p:nvSpPr>
              <p:cNvPr id="36298" name="Oval 17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9" name="Oval 17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1" name="Group 180"/>
            <p:cNvGrpSpPr>
              <a:grpSpLocks/>
            </p:cNvGrpSpPr>
            <p:nvPr/>
          </p:nvGrpSpPr>
          <p:grpSpPr bwMode="auto">
            <a:xfrm>
              <a:off x="3109" y="2923"/>
              <a:ext cx="34" cy="34"/>
              <a:chOff x="3690" y="2183"/>
              <a:chExt cx="101" cy="103"/>
            </a:xfrm>
          </p:grpSpPr>
          <p:sp>
            <p:nvSpPr>
              <p:cNvPr id="36296" name="Oval 18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7" name="Oval 18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2" name="Group 183"/>
            <p:cNvGrpSpPr>
              <a:grpSpLocks/>
            </p:cNvGrpSpPr>
            <p:nvPr/>
          </p:nvGrpSpPr>
          <p:grpSpPr bwMode="auto">
            <a:xfrm>
              <a:off x="3132" y="2865"/>
              <a:ext cx="34" cy="35"/>
              <a:chOff x="3690" y="2183"/>
              <a:chExt cx="101" cy="103"/>
            </a:xfrm>
          </p:grpSpPr>
          <p:sp>
            <p:nvSpPr>
              <p:cNvPr id="36294" name="Oval 18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5" name="Oval 18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3" name="Group 186"/>
            <p:cNvGrpSpPr>
              <a:grpSpLocks/>
            </p:cNvGrpSpPr>
            <p:nvPr/>
          </p:nvGrpSpPr>
          <p:grpSpPr bwMode="auto">
            <a:xfrm>
              <a:off x="2757" y="2480"/>
              <a:ext cx="34" cy="34"/>
              <a:chOff x="3690" y="2183"/>
              <a:chExt cx="101" cy="103"/>
            </a:xfrm>
          </p:grpSpPr>
          <p:sp>
            <p:nvSpPr>
              <p:cNvPr id="36292" name="Oval 18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3" name="Oval 18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4" name="Group 189"/>
            <p:cNvGrpSpPr>
              <a:grpSpLocks/>
            </p:cNvGrpSpPr>
            <p:nvPr/>
          </p:nvGrpSpPr>
          <p:grpSpPr bwMode="auto">
            <a:xfrm>
              <a:off x="3313" y="2536"/>
              <a:ext cx="34" cy="34"/>
              <a:chOff x="3690" y="2183"/>
              <a:chExt cx="101" cy="103"/>
            </a:xfrm>
          </p:grpSpPr>
          <p:sp>
            <p:nvSpPr>
              <p:cNvPr id="36290" name="Oval 19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1" name="Oval 19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35" name="Oval 192"/>
            <p:cNvSpPr>
              <a:spLocks noChangeArrowheads="1"/>
            </p:cNvSpPr>
            <p:nvPr/>
          </p:nvSpPr>
          <p:spPr bwMode="auto">
            <a:xfrm>
              <a:off x="3696" y="2480"/>
              <a:ext cx="34" cy="34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36" name="Group 193"/>
            <p:cNvGrpSpPr>
              <a:grpSpLocks/>
            </p:cNvGrpSpPr>
            <p:nvPr/>
          </p:nvGrpSpPr>
          <p:grpSpPr bwMode="auto">
            <a:xfrm>
              <a:off x="3269" y="1960"/>
              <a:ext cx="34" cy="34"/>
              <a:chOff x="3690" y="2183"/>
              <a:chExt cx="101" cy="103"/>
            </a:xfrm>
          </p:grpSpPr>
          <p:sp>
            <p:nvSpPr>
              <p:cNvPr id="36288" name="Oval 19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9" name="Oval 19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7" name="Group 196"/>
            <p:cNvGrpSpPr>
              <a:grpSpLocks/>
            </p:cNvGrpSpPr>
            <p:nvPr/>
          </p:nvGrpSpPr>
          <p:grpSpPr bwMode="auto">
            <a:xfrm>
              <a:off x="3224" y="1953"/>
              <a:ext cx="34" cy="35"/>
              <a:chOff x="3690" y="2183"/>
              <a:chExt cx="101" cy="103"/>
            </a:xfrm>
          </p:grpSpPr>
          <p:sp>
            <p:nvSpPr>
              <p:cNvPr id="36286" name="Oval 19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7" name="Oval 19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8" name="Group 199"/>
            <p:cNvGrpSpPr>
              <a:grpSpLocks/>
            </p:cNvGrpSpPr>
            <p:nvPr/>
          </p:nvGrpSpPr>
          <p:grpSpPr bwMode="auto">
            <a:xfrm>
              <a:off x="3009" y="1961"/>
              <a:ext cx="34" cy="35"/>
              <a:chOff x="3690" y="2183"/>
              <a:chExt cx="101" cy="103"/>
            </a:xfrm>
          </p:grpSpPr>
          <p:sp>
            <p:nvSpPr>
              <p:cNvPr id="36284" name="Oval 20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5" name="Oval 20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9" name="Group 202"/>
            <p:cNvGrpSpPr>
              <a:grpSpLocks/>
            </p:cNvGrpSpPr>
            <p:nvPr/>
          </p:nvGrpSpPr>
          <p:grpSpPr bwMode="auto">
            <a:xfrm>
              <a:off x="2784" y="1758"/>
              <a:ext cx="34" cy="34"/>
              <a:chOff x="3690" y="2183"/>
              <a:chExt cx="101" cy="103"/>
            </a:xfrm>
          </p:grpSpPr>
          <p:sp>
            <p:nvSpPr>
              <p:cNvPr id="36282" name="Oval 20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3" name="Oval 20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0" name="Group 205"/>
            <p:cNvGrpSpPr>
              <a:grpSpLocks/>
            </p:cNvGrpSpPr>
            <p:nvPr/>
          </p:nvGrpSpPr>
          <p:grpSpPr bwMode="auto">
            <a:xfrm>
              <a:off x="3258" y="2061"/>
              <a:ext cx="34" cy="35"/>
              <a:chOff x="3690" y="2183"/>
              <a:chExt cx="101" cy="103"/>
            </a:xfrm>
          </p:grpSpPr>
          <p:sp>
            <p:nvSpPr>
              <p:cNvPr id="36280" name="Oval 20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1" name="Oval 20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1" name="Group 208"/>
            <p:cNvGrpSpPr>
              <a:grpSpLocks/>
            </p:cNvGrpSpPr>
            <p:nvPr/>
          </p:nvGrpSpPr>
          <p:grpSpPr bwMode="auto">
            <a:xfrm>
              <a:off x="2712" y="2227"/>
              <a:ext cx="34" cy="34"/>
              <a:chOff x="3690" y="2183"/>
              <a:chExt cx="101" cy="103"/>
            </a:xfrm>
          </p:grpSpPr>
          <p:sp>
            <p:nvSpPr>
              <p:cNvPr id="36278" name="Oval 20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9" name="Oval 21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2" name="Group 211"/>
            <p:cNvGrpSpPr>
              <a:grpSpLocks/>
            </p:cNvGrpSpPr>
            <p:nvPr/>
          </p:nvGrpSpPr>
          <p:grpSpPr bwMode="auto">
            <a:xfrm>
              <a:off x="2723" y="2301"/>
              <a:ext cx="34" cy="35"/>
              <a:chOff x="3690" y="2183"/>
              <a:chExt cx="101" cy="103"/>
            </a:xfrm>
          </p:grpSpPr>
          <p:sp>
            <p:nvSpPr>
              <p:cNvPr id="36276" name="Oval 21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7" name="Oval 21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3" name="Group 214"/>
            <p:cNvGrpSpPr>
              <a:grpSpLocks/>
            </p:cNvGrpSpPr>
            <p:nvPr/>
          </p:nvGrpSpPr>
          <p:grpSpPr bwMode="auto">
            <a:xfrm>
              <a:off x="2648" y="2326"/>
              <a:ext cx="34" cy="34"/>
              <a:chOff x="3690" y="2183"/>
              <a:chExt cx="101" cy="103"/>
            </a:xfrm>
          </p:grpSpPr>
          <p:sp>
            <p:nvSpPr>
              <p:cNvPr id="36274" name="Oval 21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5" name="Oval 21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4" name="Group 217"/>
            <p:cNvGrpSpPr>
              <a:grpSpLocks/>
            </p:cNvGrpSpPr>
            <p:nvPr/>
          </p:nvGrpSpPr>
          <p:grpSpPr bwMode="auto">
            <a:xfrm>
              <a:off x="2757" y="2478"/>
              <a:ext cx="34" cy="35"/>
              <a:chOff x="3690" y="2183"/>
              <a:chExt cx="101" cy="103"/>
            </a:xfrm>
          </p:grpSpPr>
          <p:sp>
            <p:nvSpPr>
              <p:cNvPr id="36272" name="Oval 21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3" name="Oval 21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5" name="Group 220"/>
            <p:cNvGrpSpPr>
              <a:grpSpLocks/>
            </p:cNvGrpSpPr>
            <p:nvPr/>
          </p:nvGrpSpPr>
          <p:grpSpPr bwMode="auto">
            <a:xfrm>
              <a:off x="2611" y="2590"/>
              <a:ext cx="34" cy="35"/>
              <a:chOff x="3690" y="2183"/>
              <a:chExt cx="101" cy="103"/>
            </a:xfrm>
          </p:grpSpPr>
          <p:sp>
            <p:nvSpPr>
              <p:cNvPr id="36270" name="Oval 22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1" name="Oval 22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6" name="Group 223"/>
            <p:cNvGrpSpPr>
              <a:grpSpLocks/>
            </p:cNvGrpSpPr>
            <p:nvPr/>
          </p:nvGrpSpPr>
          <p:grpSpPr bwMode="auto">
            <a:xfrm>
              <a:off x="4234" y="2941"/>
              <a:ext cx="34" cy="34"/>
              <a:chOff x="3690" y="2183"/>
              <a:chExt cx="101" cy="103"/>
            </a:xfrm>
          </p:grpSpPr>
          <p:sp>
            <p:nvSpPr>
              <p:cNvPr id="36268" name="Oval 22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9" name="Oval 22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7" name="Group 226"/>
            <p:cNvGrpSpPr>
              <a:grpSpLocks/>
            </p:cNvGrpSpPr>
            <p:nvPr/>
          </p:nvGrpSpPr>
          <p:grpSpPr bwMode="auto">
            <a:xfrm>
              <a:off x="4238" y="2883"/>
              <a:ext cx="34" cy="35"/>
              <a:chOff x="3690" y="2183"/>
              <a:chExt cx="101" cy="103"/>
            </a:xfrm>
          </p:grpSpPr>
          <p:sp>
            <p:nvSpPr>
              <p:cNvPr id="36266" name="Oval 22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7" name="Oval 22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8" name="Group 229"/>
            <p:cNvGrpSpPr>
              <a:grpSpLocks/>
            </p:cNvGrpSpPr>
            <p:nvPr/>
          </p:nvGrpSpPr>
          <p:grpSpPr bwMode="auto">
            <a:xfrm>
              <a:off x="4277" y="2612"/>
              <a:ext cx="34" cy="35"/>
              <a:chOff x="3690" y="2183"/>
              <a:chExt cx="101" cy="103"/>
            </a:xfrm>
          </p:grpSpPr>
          <p:sp>
            <p:nvSpPr>
              <p:cNvPr id="36264" name="Oval 23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5" name="Oval 23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9" name="Group 232"/>
            <p:cNvGrpSpPr>
              <a:grpSpLocks/>
            </p:cNvGrpSpPr>
            <p:nvPr/>
          </p:nvGrpSpPr>
          <p:grpSpPr bwMode="auto">
            <a:xfrm>
              <a:off x="3927" y="2616"/>
              <a:ext cx="34" cy="35"/>
              <a:chOff x="3690" y="2183"/>
              <a:chExt cx="101" cy="103"/>
            </a:xfrm>
          </p:grpSpPr>
          <p:sp>
            <p:nvSpPr>
              <p:cNvPr id="36262" name="Oval 23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3" name="Oval 23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50" name="Oval 235"/>
            <p:cNvSpPr>
              <a:spLocks noChangeArrowheads="1"/>
            </p:cNvSpPr>
            <p:nvPr/>
          </p:nvSpPr>
          <p:spPr bwMode="auto">
            <a:xfrm>
              <a:off x="3695" y="2481"/>
              <a:ext cx="34" cy="34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51" name="Group 236"/>
            <p:cNvGrpSpPr>
              <a:grpSpLocks/>
            </p:cNvGrpSpPr>
            <p:nvPr/>
          </p:nvGrpSpPr>
          <p:grpSpPr bwMode="auto">
            <a:xfrm>
              <a:off x="1627" y="1853"/>
              <a:ext cx="57" cy="57"/>
              <a:chOff x="4151" y="2197"/>
              <a:chExt cx="250" cy="250"/>
            </a:xfrm>
          </p:grpSpPr>
          <p:sp>
            <p:nvSpPr>
              <p:cNvPr id="36259" name="Oval 237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0" name="Oval 238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1" name="Oval 239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2" name="Group 240"/>
            <p:cNvGrpSpPr>
              <a:grpSpLocks/>
            </p:cNvGrpSpPr>
            <p:nvPr/>
          </p:nvGrpSpPr>
          <p:grpSpPr bwMode="auto">
            <a:xfrm>
              <a:off x="2772" y="1683"/>
              <a:ext cx="58" cy="57"/>
              <a:chOff x="4915" y="2170"/>
              <a:chExt cx="144" cy="144"/>
            </a:xfrm>
          </p:grpSpPr>
          <p:sp>
            <p:nvSpPr>
              <p:cNvPr id="36257" name="Oval 241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8" name="Oval 242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3" name="Group 243"/>
            <p:cNvGrpSpPr>
              <a:grpSpLocks/>
            </p:cNvGrpSpPr>
            <p:nvPr/>
          </p:nvGrpSpPr>
          <p:grpSpPr bwMode="auto">
            <a:xfrm>
              <a:off x="2013" y="2354"/>
              <a:ext cx="58" cy="58"/>
              <a:chOff x="4915" y="2170"/>
              <a:chExt cx="144" cy="144"/>
            </a:xfrm>
          </p:grpSpPr>
          <p:sp>
            <p:nvSpPr>
              <p:cNvPr id="36255" name="Oval 244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6" name="Oval 245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4" name="Group 246"/>
            <p:cNvGrpSpPr>
              <a:grpSpLocks/>
            </p:cNvGrpSpPr>
            <p:nvPr/>
          </p:nvGrpSpPr>
          <p:grpSpPr bwMode="auto">
            <a:xfrm>
              <a:off x="1743" y="2639"/>
              <a:ext cx="58" cy="58"/>
              <a:chOff x="4915" y="2170"/>
              <a:chExt cx="144" cy="144"/>
            </a:xfrm>
          </p:grpSpPr>
          <p:sp>
            <p:nvSpPr>
              <p:cNvPr id="36253" name="Oval 247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4" name="Oval 248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5" name="Group 249"/>
            <p:cNvGrpSpPr>
              <a:grpSpLocks/>
            </p:cNvGrpSpPr>
            <p:nvPr/>
          </p:nvGrpSpPr>
          <p:grpSpPr bwMode="auto">
            <a:xfrm>
              <a:off x="1414" y="2532"/>
              <a:ext cx="58" cy="57"/>
              <a:chOff x="4915" y="2170"/>
              <a:chExt cx="144" cy="144"/>
            </a:xfrm>
          </p:grpSpPr>
          <p:sp>
            <p:nvSpPr>
              <p:cNvPr id="36251" name="Oval 250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2" name="Oval 251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6" name="Group 252"/>
            <p:cNvGrpSpPr>
              <a:grpSpLocks/>
            </p:cNvGrpSpPr>
            <p:nvPr/>
          </p:nvGrpSpPr>
          <p:grpSpPr bwMode="auto">
            <a:xfrm>
              <a:off x="2429" y="2697"/>
              <a:ext cx="58" cy="58"/>
              <a:chOff x="4939" y="2170"/>
              <a:chExt cx="144" cy="144"/>
            </a:xfrm>
          </p:grpSpPr>
          <p:sp>
            <p:nvSpPr>
              <p:cNvPr id="36249" name="Oval 253"/>
              <p:cNvSpPr>
                <a:spLocks noChangeArrowheads="1"/>
              </p:cNvSpPr>
              <p:nvPr/>
            </p:nvSpPr>
            <p:spPr bwMode="auto">
              <a:xfrm>
                <a:off x="4939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0" name="Oval 254"/>
              <p:cNvSpPr>
                <a:spLocks noChangeArrowheads="1"/>
              </p:cNvSpPr>
              <p:nvPr/>
            </p:nvSpPr>
            <p:spPr bwMode="auto">
              <a:xfrm>
                <a:off x="4975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7" name="Group 255"/>
            <p:cNvGrpSpPr>
              <a:grpSpLocks/>
            </p:cNvGrpSpPr>
            <p:nvPr/>
          </p:nvGrpSpPr>
          <p:grpSpPr bwMode="auto">
            <a:xfrm>
              <a:off x="2649" y="3135"/>
              <a:ext cx="58" cy="58"/>
              <a:chOff x="4915" y="2170"/>
              <a:chExt cx="144" cy="144"/>
            </a:xfrm>
          </p:grpSpPr>
          <p:sp>
            <p:nvSpPr>
              <p:cNvPr id="36247" name="Oval 256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8" name="Oval 257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58" name="Oval 258"/>
            <p:cNvSpPr>
              <a:spLocks noChangeArrowheads="1"/>
            </p:cNvSpPr>
            <p:nvPr/>
          </p:nvSpPr>
          <p:spPr bwMode="auto">
            <a:xfrm>
              <a:off x="2689" y="3257"/>
              <a:ext cx="34" cy="34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59" name="Group 259"/>
            <p:cNvGrpSpPr>
              <a:grpSpLocks/>
            </p:cNvGrpSpPr>
            <p:nvPr/>
          </p:nvGrpSpPr>
          <p:grpSpPr bwMode="auto">
            <a:xfrm>
              <a:off x="3918" y="2551"/>
              <a:ext cx="56" cy="57"/>
              <a:chOff x="4151" y="2197"/>
              <a:chExt cx="250" cy="250"/>
            </a:xfrm>
          </p:grpSpPr>
          <p:sp>
            <p:nvSpPr>
              <p:cNvPr id="36244" name="Oval 260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5" name="Oval 261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6" name="Oval 262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0" name="Group 263"/>
            <p:cNvGrpSpPr>
              <a:grpSpLocks/>
            </p:cNvGrpSpPr>
            <p:nvPr/>
          </p:nvGrpSpPr>
          <p:grpSpPr bwMode="auto">
            <a:xfrm>
              <a:off x="3452" y="2821"/>
              <a:ext cx="57" cy="57"/>
              <a:chOff x="4915" y="2170"/>
              <a:chExt cx="144" cy="144"/>
            </a:xfrm>
          </p:grpSpPr>
          <p:sp>
            <p:nvSpPr>
              <p:cNvPr id="36242" name="Oval 264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3" name="Oval 265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1" name="Group 266"/>
            <p:cNvGrpSpPr>
              <a:grpSpLocks/>
            </p:cNvGrpSpPr>
            <p:nvPr/>
          </p:nvGrpSpPr>
          <p:grpSpPr bwMode="auto">
            <a:xfrm>
              <a:off x="3334" y="3459"/>
              <a:ext cx="57" cy="57"/>
              <a:chOff x="4915" y="2170"/>
              <a:chExt cx="144" cy="144"/>
            </a:xfrm>
          </p:grpSpPr>
          <p:sp>
            <p:nvSpPr>
              <p:cNvPr id="36240" name="Oval 267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1" name="Oval 268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2" name="Group 269"/>
            <p:cNvGrpSpPr>
              <a:grpSpLocks/>
            </p:cNvGrpSpPr>
            <p:nvPr/>
          </p:nvGrpSpPr>
          <p:grpSpPr bwMode="auto">
            <a:xfrm>
              <a:off x="3682" y="3625"/>
              <a:ext cx="57" cy="57"/>
              <a:chOff x="4915" y="2170"/>
              <a:chExt cx="144" cy="144"/>
            </a:xfrm>
          </p:grpSpPr>
          <p:sp>
            <p:nvSpPr>
              <p:cNvPr id="36238" name="Oval 270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9" name="Oval 271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3" name="Group 272"/>
            <p:cNvGrpSpPr>
              <a:grpSpLocks/>
            </p:cNvGrpSpPr>
            <p:nvPr/>
          </p:nvGrpSpPr>
          <p:grpSpPr bwMode="auto">
            <a:xfrm>
              <a:off x="3425" y="3107"/>
              <a:ext cx="56" cy="57"/>
              <a:chOff x="4609" y="2528"/>
              <a:chExt cx="143" cy="143"/>
            </a:xfrm>
          </p:grpSpPr>
          <p:sp>
            <p:nvSpPr>
              <p:cNvPr id="36235" name="Rectangle 273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6" name="Rectangle 274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7" name="Rectangle 275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4" name="Group 276"/>
            <p:cNvGrpSpPr>
              <a:grpSpLocks/>
            </p:cNvGrpSpPr>
            <p:nvPr/>
          </p:nvGrpSpPr>
          <p:grpSpPr bwMode="auto">
            <a:xfrm>
              <a:off x="3502" y="2337"/>
              <a:ext cx="57" cy="57"/>
              <a:chOff x="4609" y="2528"/>
              <a:chExt cx="143" cy="143"/>
            </a:xfrm>
          </p:grpSpPr>
          <p:sp>
            <p:nvSpPr>
              <p:cNvPr id="36232" name="Rectangle 277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3" name="Rectangle 278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4" name="Rectangle 279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5" name="Group 280"/>
            <p:cNvGrpSpPr>
              <a:grpSpLocks/>
            </p:cNvGrpSpPr>
            <p:nvPr/>
          </p:nvGrpSpPr>
          <p:grpSpPr bwMode="auto">
            <a:xfrm>
              <a:off x="2223" y="1863"/>
              <a:ext cx="38" cy="37"/>
              <a:chOff x="5073" y="2488"/>
              <a:chExt cx="93" cy="93"/>
            </a:xfrm>
          </p:grpSpPr>
          <p:sp>
            <p:nvSpPr>
              <p:cNvPr id="36230" name="Rectangle 281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1" name="Rectangle 282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6" name="Group 283"/>
            <p:cNvGrpSpPr>
              <a:grpSpLocks/>
            </p:cNvGrpSpPr>
            <p:nvPr/>
          </p:nvGrpSpPr>
          <p:grpSpPr bwMode="auto">
            <a:xfrm>
              <a:off x="2225" y="1945"/>
              <a:ext cx="37" cy="37"/>
              <a:chOff x="5073" y="2488"/>
              <a:chExt cx="93" cy="93"/>
            </a:xfrm>
          </p:grpSpPr>
          <p:sp>
            <p:nvSpPr>
              <p:cNvPr id="36228" name="Rectangle 284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9" name="Rectangle 285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7" name="Group 286"/>
            <p:cNvGrpSpPr>
              <a:grpSpLocks/>
            </p:cNvGrpSpPr>
            <p:nvPr/>
          </p:nvGrpSpPr>
          <p:grpSpPr bwMode="auto">
            <a:xfrm>
              <a:off x="2327" y="2058"/>
              <a:ext cx="37" cy="37"/>
              <a:chOff x="5073" y="2488"/>
              <a:chExt cx="93" cy="93"/>
            </a:xfrm>
          </p:grpSpPr>
          <p:sp>
            <p:nvSpPr>
              <p:cNvPr id="36226" name="Rectangle 287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7" name="Rectangle 288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8" name="Group 289"/>
            <p:cNvGrpSpPr>
              <a:grpSpLocks/>
            </p:cNvGrpSpPr>
            <p:nvPr/>
          </p:nvGrpSpPr>
          <p:grpSpPr bwMode="auto">
            <a:xfrm>
              <a:off x="2558" y="3181"/>
              <a:ext cx="37" cy="38"/>
              <a:chOff x="5073" y="2488"/>
              <a:chExt cx="93" cy="93"/>
            </a:xfrm>
          </p:grpSpPr>
          <p:sp>
            <p:nvSpPr>
              <p:cNvPr id="36224" name="Rectangle 290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5" name="Rectangle 291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9" name="Group 292"/>
            <p:cNvGrpSpPr>
              <a:grpSpLocks/>
            </p:cNvGrpSpPr>
            <p:nvPr/>
          </p:nvGrpSpPr>
          <p:grpSpPr bwMode="auto">
            <a:xfrm>
              <a:off x="2698" y="3301"/>
              <a:ext cx="37" cy="38"/>
              <a:chOff x="5073" y="2488"/>
              <a:chExt cx="93" cy="93"/>
            </a:xfrm>
          </p:grpSpPr>
          <p:sp>
            <p:nvSpPr>
              <p:cNvPr id="36222" name="Rectangle 293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3" name="Rectangle 294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0" name="Group 295"/>
            <p:cNvGrpSpPr>
              <a:grpSpLocks/>
            </p:cNvGrpSpPr>
            <p:nvPr/>
          </p:nvGrpSpPr>
          <p:grpSpPr bwMode="auto">
            <a:xfrm>
              <a:off x="2860" y="3453"/>
              <a:ext cx="37" cy="38"/>
              <a:chOff x="5073" y="2488"/>
              <a:chExt cx="93" cy="93"/>
            </a:xfrm>
          </p:grpSpPr>
          <p:sp>
            <p:nvSpPr>
              <p:cNvPr id="36220" name="Rectangle 296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1" name="Rectangle 297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71" name="Rectangle 298"/>
            <p:cNvSpPr>
              <a:spLocks noChangeArrowheads="1"/>
            </p:cNvSpPr>
            <p:nvPr/>
          </p:nvSpPr>
          <p:spPr bwMode="auto">
            <a:xfrm>
              <a:off x="2637" y="3365"/>
              <a:ext cx="38" cy="37"/>
            </a:xfrm>
            <a:prstGeom prst="rect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72" name="Group 299"/>
            <p:cNvGrpSpPr>
              <a:grpSpLocks/>
            </p:cNvGrpSpPr>
            <p:nvPr/>
          </p:nvGrpSpPr>
          <p:grpSpPr bwMode="auto">
            <a:xfrm>
              <a:off x="2459" y="3354"/>
              <a:ext cx="38" cy="37"/>
              <a:chOff x="5073" y="2488"/>
              <a:chExt cx="93" cy="93"/>
            </a:xfrm>
          </p:grpSpPr>
          <p:sp>
            <p:nvSpPr>
              <p:cNvPr id="36218" name="Rectangle 300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9" name="Rectangle 301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3" name="Group 302"/>
            <p:cNvGrpSpPr>
              <a:grpSpLocks/>
            </p:cNvGrpSpPr>
            <p:nvPr/>
          </p:nvGrpSpPr>
          <p:grpSpPr bwMode="auto">
            <a:xfrm>
              <a:off x="2607" y="2910"/>
              <a:ext cx="58" cy="58"/>
              <a:chOff x="6164" y="172"/>
              <a:chExt cx="144" cy="144"/>
            </a:xfrm>
          </p:grpSpPr>
          <p:sp>
            <p:nvSpPr>
              <p:cNvPr id="36216" name="Oval 303"/>
              <p:cNvSpPr>
                <a:spLocks noChangeArrowheads="1"/>
              </p:cNvSpPr>
              <p:nvPr/>
            </p:nvSpPr>
            <p:spPr bwMode="auto">
              <a:xfrm>
                <a:off x="6164" y="1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7" name="Oval 304"/>
              <p:cNvSpPr>
                <a:spLocks noChangeArrowheads="1"/>
              </p:cNvSpPr>
              <p:nvPr/>
            </p:nvSpPr>
            <p:spPr bwMode="auto">
              <a:xfrm>
                <a:off x="6198" y="206"/>
                <a:ext cx="77" cy="77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4" name="Group 305"/>
            <p:cNvGrpSpPr>
              <a:grpSpLocks/>
            </p:cNvGrpSpPr>
            <p:nvPr/>
          </p:nvGrpSpPr>
          <p:grpSpPr bwMode="auto">
            <a:xfrm>
              <a:off x="3029" y="2862"/>
              <a:ext cx="58" cy="58"/>
              <a:chOff x="6164" y="172"/>
              <a:chExt cx="144" cy="144"/>
            </a:xfrm>
          </p:grpSpPr>
          <p:sp>
            <p:nvSpPr>
              <p:cNvPr id="36214" name="Oval 306"/>
              <p:cNvSpPr>
                <a:spLocks noChangeArrowheads="1"/>
              </p:cNvSpPr>
              <p:nvPr/>
            </p:nvSpPr>
            <p:spPr bwMode="auto">
              <a:xfrm>
                <a:off x="6164" y="1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5" name="Oval 307"/>
              <p:cNvSpPr>
                <a:spLocks noChangeArrowheads="1"/>
              </p:cNvSpPr>
              <p:nvPr/>
            </p:nvSpPr>
            <p:spPr bwMode="auto">
              <a:xfrm>
                <a:off x="6198" y="206"/>
                <a:ext cx="77" cy="77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5" name="Group 308"/>
            <p:cNvGrpSpPr>
              <a:grpSpLocks/>
            </p:cNvGrpSpPr>
            <p:nvPr/>
          </p:nvGrpSpPr>
          <p:grpSpPr bwMode="auto">
            <a:xfrm>
              <a:off x="2659" y="2531"/>
              <a:ext cx="50" cy="50"/>
              <a:chOff x="6133" y="607"/>
              <a:chExt cx="124" cy="124"/>
            </a:xfrm>
          </p:grpSpPr>
          <p:sp>
            <p:nvSpPr>
              <p:cNvPr id="36212" name="Rectangle 309"/>
              <p:cNvSpPr>
                <a:spLocks noChangeArrowheads="1"/>
              </p:cNvSpPr>
              <p:nvPr/>
            </p:nvSpPr>
            <p:spPr bwMode="auto">
              <a:xfrm>
                <a:off x="6133" y="607"/>
                <a:ext cx="124" cy="1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3" name="Rectangle 310"/>
              <p:cNvSpPr>
                <a:spLocks noChangeArrowheads="1"/>
              </p:cNvSpPr>
              <p:nvPr/>
            </p:nvSpPr>
            <p:spPr bwMode="auto">
              <a:xfrm>
                <a:off x="6165" y="638"/>
                <a:ext cx="59" cy="60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6" name="Group 311"/>
            <p:cNvGrpSpPr>
              <a:grpSpLocks/>
            </p:cNvGrpSpPr>
            <p:nvPr/>
          </p:nvGrpSpPr>
          <p:grpSpPr bwMode="auto">
            <a:xfrm>
              <a:off x="3020" y="880"/>
              <a:ext cx="56" cy="56"/>
              <a:chOff x="6179" y="361"/>
              <a:chExt cx="141" cy="141"/>
            </a:xfrm>
          </p:grpSpPr>
          <p:sp>
            <p:nvSpPr>
              <p:cNvPr id="36201" name="Oval 312"/>
              <p:cNvSpPr>
                <a:spLocks noChangeArrowheads="1"/>
              </p:cNvSpPr>
              <p:nvPr/>
            </p:nvSpPr>
            <p:spPr bwMode="auto">
              <a:xfrm>
                <a:off x="6179" y="361"/>
                <a:ext cx="14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2" name="Oval 313"/>
              <p:cNvSpPr>
                <a:spLocks noChangeArrowheads="1"/>
              </p:cNvSpPr>
              <p:nvPr/>
            </p:nvSpPr>
            <p:spPr bwMode="auto">
              <a:xfrm>
                <a:off x="6205" y="388"/>
                <a:ext cx="85" cy="86"/>
              </a:xfrm>
              <a:prstGeom prst="ellipse">
                <a:avLst/>
              </a:prstGeom>
              <a:noFill/>
              <a:ln w="7874">
                <a:solidFill>
                  <a:srgbClr val="38B05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3" name="Oval 314"/>
              <p:cNvSpPr>
                <a:spLocks noChangeArrowheads="1"/>
              </p:cNvSpPr>
              <p:nvPr/>
            </p:nvSpPr>
            <p:spPr bwMode="auto">
              <a:xfrm>
                <a:off x="6228" y="409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4" name="Line 315"/>
              <p:cNvSpPr>
                <a:spLocks noChangeShapeType="1"/>
              </p:cNvSpPr>
              <p:nvPr/>
            </p:nvSpPr>
            <p:spPr bwMode="auto">
              <a:xfrm>
                <a:off x="6249" y="462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5" name="Line 316"/>
              <p:cNvSpPr>
                <a:spLocks noChangeShapeType="1"/>
              </p:cNvSpPr>
              <p:nvPr/>
            </p:nvSpPr>
            <p:spPr bwMode="auto">
              <a:xfrm>
                <a:off x="6249" y="375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6" name="Line 317"/>
              <p:cNvSpPr>
                <a:spLocks noChangeShapeType="1"/>
              </p:cNvSpPr>
              <p:nvPr/>
            </p:nvSpPr>
            <p:spPr bwMode="auto">
              <a:xfrm rot="-5400000">
                <a:off x="6204" y="420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7" name="Line 318"/>
              <p:cNvSpPr>
                <a:spLocks noChangeShapeType="1"/>
              </p:cNvSpPr>
              <p:nvPr/>
            </p:nvSpPr>
            <p:spPr bwMode="auto">
              <a:xfrm rot="-5400000">
                <a:off x="6291" y="420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8" name="Line 319"/>
              <p:cNvSpPr>
                <a:spLocks noChangeShapeType="1"/>
              </p:cNvSpPr>
              <p:nvPr/>
            </p:nvSpPr>
            <p:spPr bwMode="auto">
              <a:xfrm rot="-3318290">
                <a:off x="6278" y="451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9" name="Line 320"/>
              <p:cNvSpPr>
                <a:spLocks noChangeShapeType="1"/>
              </p:cNvSpPr>
              <p:nvPr/>
            </p:nvSpPr>
            <p:spPr bwMode="auto">
              <a:xfrm rot="-3318290">
                <a:off x="6221" y="394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0" name="Line 321"/>
              <p:cNvSpPr>
                <a:spLocks noChangeShapeType="1"/>
              </p:cNvSpPr>
              <p:nvPr/>
            </p:nvSpPr>
            <p:spPr bwMode="auto">
              <a:xfrm rot="2741710">
                <a:off x="6221" y="448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1" name="Line 322"/>
              <p:cNvSpPr>
                <a:spLocks noChangeShapeType="1"/>
              </p:cNvSpPr>
              <p:nvPr/>
            </p:nvSpPr>
            <p:spPr bwMode="auto">
              <a:xfrm rot="2741710">
                <a:off x="6281" y="388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7" name="Group 323"/>
            <p:cNvGrpSpPr>
              <a:grpSpLocks/>
            </p:cNvGrpSpPr>
            <p:nvPr/>
          </p:nvGrpSpPr>
          <p:grpSpPr bwMode="auto">
            <a:xfrm>
              <a:off x="1766" y="420"/>
              <a:ext cx="57" cy="57"/>
              <a:chOff x="4915" y="2170"/>
              <a:chExt cx="144" cy="144"/>
            </a:xfrm>
          </p:grpSpPr>
          <p:sp>
            <p:nvSpPr>
              <p:cNvPr id="36199" name="Oval 324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0" name="Oval 325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8" name="Group 326"/>
            <p:cNvGrpSpPr>
              <a:grpSpLocks/>
            </p:cNvGrpSpPr>
            <p:nvPr/>
          </p:nvGrpSpPr>
          <p:grpSpPr bwMode="auto">
            <a:xfrm>
              <a:off x="2179" y="254"/>
              <a:ext cx="68" cy="60"/>
              <a:chOff x="5443" y="772"/>
              <a:chExt cx="170" cy="148"/>
            </a:xfrm>
          </p:grpSpPr>
          <p:sp>
            <p:nvSpPr>
              <p:cNvPr id="36197" name="AutoShape 327"/>
              <p:cNvSpPr>
                <a:spLocks noChangeArrowheads="1"/>
              </p:cNvSpPr>
              <p:nvPr/>
            </p:nvSpPr>
            <p:spPr bwMode="auto">
              <a:xfrm>
                <a:off x="5443" y="772"/>
                <a:ext cx="170" cy="14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8" name="Oval 328"/>
              <p:cNvSpPr>
                <a:spLocks noChangeArrowheads="1"/>
              </p:cNvSpPr>
              <p:nvPr/>
            </p:nvSpPr>
            <p:spPr bwMode="auto">
              <a:xfrm>
                <a:off x="5493" y="829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9" name="Group 329"/>
            <p:cNvGrpSpPr>
              <a:grpSpLocks/>
            </p:cNvGrpSpPr>
            <p:nvPr/>
          </p:nvGrpSpPr>
          <p:grpSpPr bwMode="auto">
            <a:xfrm>
              <a:off x="2436" y="3150"/>
              <a:ext cx="58" cy="58"/>
              <a:chOff x="4915" y="2170"/>
              <a:chExt cx="144" cy="144"/>
            </a:xfrm>
          </p:grpSpPr>
          <p:sp>
            <p:nvSpPr>
              <p:cNvPr id="36195" name="Oval 330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6" name="Oval 331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80" name="Group 332"/>
            <p:cNvGrpSpPr>
              <a:grpSpLocks/>
            </p:cNvGrpSpPr>
            <p:nvPr/>
          </p:nvGrpSpPr>
          <p:grpSpPr bwMode="auto">
            <a:xfrm>
              <a:off x="3374" y="1901"/>
              <a:ext cx="56" cy="57"/>
              <a:chOff x="4151" y="2197"/>
              <a:chExt cx="250" cy="250"/>
            </a:xfrm>
          </p:grpSpPr>
          <p:sp>
            <p:nvSpPr>
              <p:cNvPr id="36192" name="Oval 333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3" name="Oval 334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4" name="Oval 335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81" name="Group 336"/>
            <p:cNvGrpSpPr>
              <a:grpSpLocks/>
            </p:cNvGrpSpPr>
            <p:nvPr/>
          </p:nvGrpSpPr>
          <p:grpSpPr bwMode="auto">
            <a:xfrm>
              <a:off x="3689" y="3283"/>
              <a:ext cx="84" cy="83"/>
              <a:chOff x="8059" y="10385"/>
              <a:chExt cx="209" cy="209"/>
            </a:xfrm>
          </p:grpSpPr>
          <p:sp>
            <p:nvSpPr>
              <p:cNvPr id="36189" name="Oval 337"/>
              <p:cNvSpPr>
                <a:spLocks noChangeArrowheads="1"/>
              </p:cNvSpPr>
              <p:nvPr/>
            </p:nvSpPr>
            <p:spPr bwMode="auto">
              <a:xfrm>
                <a:off x="8059" y="10385"/>
                <a:ext cx="209" cy="209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0" name="Oval 338"/>
              <p:cNvSpPr>
                <a:spLocks noChangeArrowheads="1"/>
              </p:cNvSpPr>
              <p:nvPr/>
            </p:nvSpPr>
            <p:spPr bwMode="auto">
              <a:xfrm>
                <a:off x="8091" y="10417"/>
                <a:ext cx="144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1" name="Oval 339"/>
              <p:cNvSpPr>
                <a:spLocks noChangeArrowheads="1"/>
              </p:cNvSpPr>
              <p:nvPr/>
            </p:nvSpPr>
            <p:spPr bwMode="auto">
              <a:xfrm>
                <a:off x="8132" y="10456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82" name="AutoShape 340"/>
            <p:cNvSpPr>
              <a:spLocks noChangeArrowheads="1"/>
            </p:cNvSpPr>
            <p:nvPr/>
          </p:nvSpPr>
          <p:spPr bwMode="auto">
            <a:xfrm>
              <a:off x="2617" y="3604"/>
              <a:ext cx="52" cy="46"/>
            </a:xfrm>
            <a:prstGeom prst="triangle">
              <a:avLst>
                <a:gd name="adj" fmla="val 50000"/>
              </a:avLst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83" name="Group 341"/>
            <p:cNvGrpSpPr>
              <a:grpSpLocks/>
            </p:cNvGrpSpPr>
            <p:nvPr/>
          </p:nvGrpSpPr>
          <p:grpSpPr bwMode="auto">
            <a:xfrm>
              <a:off x="3192" y="1886"/>
              <a:ext cx="57" cy="57"/>
              <a:chOff x="4915" y="2170"/>
              <a:chExt cx="144" cy="144"/>
            </a:xfrm>
          </p:grpSpPr>
          <p:sp>
            <p:nvSpPr>
              <p:cNvPr id="36187" name="Oval 342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88" name="Oval 343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84" name="Group 344"/>
            <p:cNvGrpSpPr>
              <a:grpSpLocks/>
            </p:cNvGrpSpPr>
            <p:nvPr/>
          </p:nvGrpSpPr>
          <p:grpSpPr bwMode="auto">
            <a:xfrm>
              <a:off x="2050" y="2932"/>
              <a:ext cx="57" cy="56"/>
              <a:chOff x="5947" y="212"/>
              <a:chExt cx="141" cy="141"/>
            </a:xfrm>
          </p:grpSpPr>
          <p:sp>
            <p:nvSpPr>
              <p:cNvPr id="36185" name="Rectangle 345"/>
              <p:cNvSpPr>
                <a:spLocks noChangeArrowheads="1"/>
              </p:cNvSpPr>
              <p:nvPr/>
            </p:nvSpPr>
            <p:spPr bwMode="auto">
              <a:xfrm>
                <a:off x="5947" y="212"/>
                <a:ext cx="141" cy="1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86" name="Rectangle 346"/>
              <p:cNvSpPr>
                <a:spLocks noChangeArrowheads="1"/>
              </p:cNvSpPr>
              <p:nvPr/>
            </p:nvSpPr>
            <p:spPr bwMode="auto">
              <a:xfrm>
                <a:off x="5991" y="255"/>
                <a:ext cx="52" cy="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35852" name="Oval 347"/>
          <p:cNvSpPr>
            <a:spLocks noChangeArrowheads="1"/>
          </p:cNvSpPr>
          <p:nvPr/>
        </p:nvSpPr>
        <p:spPr bwMode="auto">
          <a:xfrm>
            <a:off x="7726363" y="3455988"/>
            <a:ext cx="28575" cy="28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3" name="Oval 348"/>
          <p:cNvSpPr>
            <a:spLocks noChangeArrowheads="1"/>
          </p:cNvSpPr>
          <p:nvPr/>
        </p:nvSpPr>
        <p:spPr bwMode="auto">
          <a:xfrm>
            <a:off x="3122613" y="1689100"/>
            <a:ext cx="33337" cy="333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4" name="Freeform 349"/>
          <p:cNvSpPr>
            <a:spLocks/>
          </p:cNvSpPr>
          <p:nvPr/>
        </p:nvSpPr>
        <p:spPr bwMode="auto">
          <a:xfrm>
            <a:off x="7226300" y="5354638"/>
            <a:ext cx="393700" cy="244475"/>
          </a:xfrm>
          <a:custGeom>
            <a:avLst/>
            <a:gdLst>
              <a:gd name="T0" fmla="*/ 0 w 248"/>
              <a:gd name="T1" fmla="*/ 0 h 154"/>
              <a:gd name="T2" fmla="*/ 2147483647 w 248"/>
              <a:gd name="T3" fmla="*/ 2147483647 h 154"/>
              <a:gd name="T4" fmla="*/ 2147483647 w 248"/>
              <a:gd name="T5" fmla="*/ 2147483647 h 154"/>
              <a:gd name="T6" fmla="*/ 2147483647 w 248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154"/>
              <a:gd name="T14" fmla="*/ 248 w 248"/>
              <a:gd name="T15" fmla="*/ 154 h 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154">
                <a:moveTo>
                  <a:pt x="0" y="0"/>
                </a:moveTo>
                <a:lnTo>
                  <a:pt x="31" y="40"/>
                </a:lnTo>
                <a:lnTo>
                  <a:pt x="114" y="31"/>
                </a:lnTo>
                <a:lnTo>
                  <a:pt x="248" y="154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5" name="Freeform 350"/>
          <p:cNvSpPr>
            <a:spLocks/>
          </p:cNvSpPr>
          <p:nvPr/>
        </p:nvSpPr>
        <p:spPr bwMode="auto">
          <a:xfrm>
            <a:off x="7569200" y="5648325"/>
            <a:ext cx="50800" cy="461963"/>
          </a:xfrm>
          <a:custGeom>
            <a:avLst/>
            <a:gdLst>
              <a:gd name="T0" fmla="*/ 2147483647 w 78"/>
              <a:gd name="T1" fmla="*/ 0 h 726"/>
              <a:gd name="T2" fmla="*/ 0 w 78"/>
              <a:gd name="T3" fmla="*/ 2147483647 h 726"/>
              <a:gd name="T4" fmla="*/ 0 w 78"/>
              <a:gd name="T5" fmla="*/ 2147483647 h 726"/>
              <a:gd name="T6" fmla="*/ 2147483647 w 78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726"/>
              <a:gd name="T14" fmla="*/ 78 w 78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726">
                <a:moveTo>
                  <a:pt x="78" y="0"/>
                </a:moveTo>
                <a:lnTo>
                  <a:pt x="0" y="255"/>
                </a:lnTo>
                <a:lnTo>
                  <a:pt x="0" y="624"/>
                </a:lnTo>
                <a:lnTo>
                  <a:pt x="57" y="726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6" name="Freeform 351"/>
          <p:cNvSpPr>
            <a:spLocks/>
          </p:cNvSpPr>
          <p:nvPr/>
        </p:nvSpPr>
        <p:spPr bwMode="auto">
          <a:xfrm>
            <a:off x="7083425" y="5619750"/>
            <a:ext cx="528638" cy="241300"/>
          </a:xfrm>
          <a:custGeom>
            <a:avLst/>
            <a:gdLst>
              <a:gd name="T0" fmla="*/ 0 w 333"/>
              <a:gd name="T1" fmla="*/ 2147483647 h 152"/>
              <a:gd name="T2" fmla="*/ 2147483647 w 333"/>
              <a:gd name="T3" fmla="*/ 2147483647 h 152"/>
              <a:gd name="T4" fmla="*/ 2147483647 w 333"/>
              <a:gd name="T5" fmla="*/ 2147483647 h 152"/>
              <a:gd name="T6" fmla="*/ 2147483647 w 333"/>
              <a:gd name="T7" fmla="*/ 2147483647 h 152"/>
              <a:gd name="T8" fmla="*/ 2147483647 w 333"/>
              <a:gd name="T9" fmla="*/ 0 h 152"/>
              <a:gd name="T10" fmla="*/ 2147483647 w 333"/>
              <a:gd name="T11" fmla="*/ 2147483647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3"/>
              <a:gd name="T19" fmla="*/ 0 h 152"/>
              <a:gd name="T20" fmla="*/ 333 w 333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3" h="152">
                <a:moveTo>
                  <a:pt x="0" y="152"/>
                </a:moveTo>
                <a:lnTo>
                  <a:pt x="72" y="150"/>
                </a:lnTo>
                <a:lnTo>
                  <a:pt x="82" y="62"/>
                </a:lnTo>
                <a:lnTo>
                  <a:pt x="126" y="24"/>
                </a:lnTo>
                <a:lnTo>
                  <a:pt x="250" y="0"/>
                </a:lnTo>
                <a:lnTo>
                  <a:pt x="333" y="10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7" name="Freeform 352"/>
          <p:cNvSpPr>
            <a:spLocks/>
          </p:cNvSpPr>
          <p:nvPr/>
        </p:nvSpPr>
        <p:spPr bwMode="auto">
          <a:xfrm>
            <a:off x="6896100" y="5359400"/>
            <a:ext cx="330200" cy="565150"/>
          </a:xfrm>
          <a:custGeom>
            <a:avLst/>
            <a:gdLst>
              <a:gd name="T0" fmla="*/ 2147483647 w 208"/>
              <a:gd name="T1" fmla="*/ 2147483647 h 356"/>
              <a:gd name="T2" fmla="*/ 2147483647 w 208"/>
              <a:gd name="T3" fmla="*/ 2147483647 h 356"/>
              <a:gd name="T4" fmla="*/ 0 w 208"/>
              <a:gd name="T5" fmla="*/ 2147483647 h 356"/>
              <a:gd name="T6" fmla="*/ 0 w 208"/>
              <a:gd name="T7" fmla="*/ 2147483647 h 356"/>
              <a:gd name="T8" fmla="*/ 2147483647 w 208"/>
              <a:gd name="T9" fmla="*/ 2147483647 h 356"/>
              <a:gd name="T10" fmla="*/ 2147483647 w 208"/>
              <a:gd name="T11" fmla="*/ 2147483647 h 356"/>
              <a:gd name="T12" fmla="*/ 2147483647 w 208"/>
              <a:gd name="T13" fmla="*/ 0 h 3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"/>
              <a:gd name="T22" fmla="*/ 0 h 356"/>
              <a:gd name="T23" fmla="*/ 208 w 208"/>
              <a:gd name="T24" fmla="*/ 356 h 3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" h="356">
                <a:moveTo>
                  <a:pt x="83" y="322"/>
                </a:moveTo>
                <a:lnTo>
                  <a:pt x="42" y="356"/>
                </a:lnTo>
                <a:lnTo>
                  <a:pt x="0" y="356"/>
                </a:lnTo>
                <a:lnTo>
                  <a:pt x="0" y="242"/>
                </a:lnTo>
                <a:lnTo>
                  <a:pt x="200" y="198"/>
                </a:lnTo>
                <a:lnTo>
                  <a:pt x="208" y="38"/>
                </a:lnTo>
                <a:lnTo>
                  <a:pt x="194" y="0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8" name="Freeform 353"/>
          <p:cNvSpPr>
            <a:spLocks/>
          </p:cNvSpPr>
          <p:nvPr/>
        </p:nvSpPr>
        <p:spPr bwMode="auto">
          <a:xfrm>
            <a:off x="5981700" y="5391150"/>
            <a:ext cx="1635125" cy="546100"/>
          </a:xfrm>
          <a:custGeom>
            <a:avLst/>
            <a:gdLst>
              <a:gd name="T0" fmla="*/ 2147483647 w 1030"/>
              <a:gd name="T1" fmla="*/ 0 h 344"/>
              <a:gd name="T2" fmla="*/ 0 w 1030"/>
              <a:gd name="T3" fmla="*/ 2147483647 h 344"/>
              <a:gd name="T4" fmla="*/ 2147483647 w 1030"/>
              <a:gd name="T5" fmla="*/ 2147483647 h 344"/>
              <a:gd name="T6" fmla="*/ 2147483647 w 1030"/>
              <a:gd name="T7" fmla="*/ 2147483647 h 344"/>
              <a:gd name="T8" fmla="*/ 2147483647 w 1030"/>
              <a:gd name="T9" fmla="*/ 2147483647 h 344"/>
              <a:gd name="T10" fmla="*/ 2147483647 w 1030"/>
              <a:gd name="T11" fmla="*/ 2147483647 h 344"/>
              <a:gd name="T12" fmla="*/ 2147483647 w 1030"/>
              <a:gd name="T13" fmla="*/ 2147483647 h 344"/>
              <a:gd name="T14" fmla="*/ 2147483647 w 1030"/>
              <a:gd name="T15" fmla="*/ 2147483647 h 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0"/>
              <a:gd name="T25" fmla="*/ 0 h 344"/>
              <a:gd name="T26" fmla="*/ 1030 w 1030"/>
              <a:gd name="T27" fmla="*/ 344 h 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0" h="344">
                <a:moveTo>
                  <a:pt x="11" y="0"/>
                </a:moveTo>
                <a:lnTo>
                  <a:pt x="0" y="85"/>
                </a:lnTo>
                <a:lnTo>
                  <a:pt x="59" y="320"/>
                </a:lnTo>
                <a:lnTo>
                  <a:pt x="264" y="344"/>
                </a:lnTo>
                <a:lnTo>
                  <a:pt x="557" y="338"/>
                </a:lnTo>
                <a:lnTo>
                  <a:pt x="556" y="204"/>
                </a:lnTo>
                <a:lnTo>
                  <a:pt x="932" y="126"/>
                </a:lnTo>
                <a:lnTo>
                  <a:pt x="1030" y="137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9" name="Freeform 354"/>
          <p:cNvSpPr>
            <a:spLocks/>
          </p:cNvSpPr>
          <p:nvPr/>
        </p:nvSpPr>
        <p:spPr bwMode="auto">
          <a:xfrm>
            <a:off x="4603750" y="831850"/>
            <a:ext cx="609600" cy="219075"/>
          </a:xfrm>
          <a:custGeom>
            <a:avLst/>
            <a:gdLst>
              <a:gd name="T0" fmla="*/ 2147483647 w 960"/>
              <a:gd name="T1" fmla="*/ 0 h 345"/>
              <a:gd name="T2" fmla="*/ 2147483647 w 960"/>
              <a:gd name="T3" fmla="*/ 2147483647 h 345"/>
              <a:gd name="T4" fmla="*/ 2147483647 w 960"/>
              <a:gd name="T5" fmla="*/ 2147483647 h 345"/>
              <a:gd name="T6" fmla="*/ 2147483647 w 960"/>
              <a:gd name="T7" fmla="*/ 2147483647 h 345"/>
              <a:gd name="T8" fmla="*/ 2147483647 w 960"/>
              <a:gd name="T9" fmla="*/ 2147483647 h 345"/>
              <a:gd name="T10" fmla="*/ 2147483647 w 960"/>
              <a:gd name="T11" fmla="*/ 2147483647 h 345"/>
              <a:gd name="T12" fmla="*/ 0 w 960"/>
              <a:gd name="T13" fmla="*/ 2147483647 h 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0"/>
              <a:gd name="T22" fmla="*/ 0 h 345"/>
              <a:gd name="T23" fmla="*/ 960 w 960"/>
              <a:gd name="T24" fmla="*/ 345 h 3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0" h="345">
                <a:moveTo>
                  <a:pt x="960" y="0"/>
                </a:moveTo>
                <a:lnTo>
                  <a:pt x="789" y="174"/>
                </a:lnTo>
                <a:lnTo>
                  <a:pt x="612" y="174"/>
                </a:lnTo>
                <a:lnTo>
                  <a:pt x="513" y="207"/>
                </a:lnTo>
                <a:lnTo>
                  <a:pt x="513" y="255"/>
                </a:lnTo>
                <a:lnTo>
                  <a:pt x="345" y="345"/>
                </a:lnTo>
                <a:lnTo>
                  <a:pt x="0" y="345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0" name="Freeform 355"/>
          <p:cNvSpPr>
            <a:spLocks/>
          </p:cNvSpPr>
          <p:nvPr/>
        </p:nvSpPr>
        <p:spPr bwMode="auto">
          <a:xfrm>
            <a:off x="4002088" y="1058863"/>
            <a:ext cx="533400" cy="325437"/>
          </a:xfrm>
          <a:custGeom>
            <a:avLst/>
            <a:gdLst>
              <a:gd name="T0" fmla="*/ 2147483647 w 840"/>
              <a:gd name="T1" fmla="*/ 0 h 513"/>
              <a:gd name="T2" fmla="*/ 2147483647 w 840"/>
              <a:gd name="T3" fmla="*/ 2147483647 h 513"/>
              <a:gd name="T4" fmla="*/ 0 w 840"/>
              <a:gd name="T5" fmla="*/ 2147483647 h 513"/>
              <a:gd name="T6" fmla="*/ 2147483647 w 840"/>
              <a:gd name="T7" fmla="*/ 2147483647 h 513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13"/>
              <a:gd name="T14" fmla="*/ 840 w 840"/>
              <a:gd name="T15" fmla="*/ 513 h 5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0" h="513">
                <a:moveTo>
                  <a:pt x="840" y="0"/>
                </a:moveTo>
                <a:lnTo>
                  <a:pt x="216" y="360"/>
                </a:lnTo>
                <a:lnTo>
                  <a:pt x="0" y="456"/>
                </a:lnTo>
                <a:lnTo>
                  <a:pt x="54" y="513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1" name="Freeform 356"/>
          <p:cNvSpPr>
            <a:spLocks/>
          </p:cNvSpPr>
          <p:nvPr/>
        </p:nvSpPr>
        <p:spPr bwMode="auto">
          <a:xfrm>
            <a:off x="2965450" y="2427288"/>
            <a:ext cx="1358900" cy="871537"/>
          </a:xfrm>
          <a:custGeom>
            <a:avLst/>
            <a:gdLst>
              <a:gd name="T0" fmla="*/ 2147483647 w 2139"/>
              <a:gd name="T1" fmla="*/ 0 h 1374"/>
              <a:gd name="T2" fmla="*/ 0 w 2139"/>
              <a:gd name="T3" fmla="*/ 2147483647 h 1374"/>
              <a:gd name="T4" fmla="*/ 2147483647 w 2139"/>
              <a:gd name="T5" fmla="*/ 2147483647 h 1374"/>
              <a:gd name="T6" fmla="*/ 2147483647 w 2139"/>
              <a:gd name="T7" fmla="*/ 2147483647 h 1374"/>
              <a:gd name="T8" fmla="*/ 2147483647 w 2139"/>
              <a:gd name="T9" fmla="*/ 2147483647 h 1374"/>
              <a:gd name="T10" fmla="*/ 2147483647 w 2139"/>
              <a:gd name="T11" fmla="*/ 2147483647 h 1374"/>
              <a:gd name="T12" fmla="*/ 2147483647 w 2139"/>
              <a:gd name="T13" fmla="*/ 2147483647 h 1374"/>
              <a:gd name="T14" fmla="*/ 2147483647 w 2139"/>
              <a:gd name="T15" fmla="*/ 2147483647 h 1374"/>
              <a:gd name="T16" fmla="*/ 2147483647 w 2139"/>
              <a:gd name="T17" fmla="*/ 2147483647 h 1374"/>
              <a:gd name="T18" fmla="*/ 2147483647 w 2139"/>
              <a:gd name="T19" fmla="*/ 2147483647 h 1374"/>
              <a:gd name="T20" fmla="*/ 2147483647 w 2139"/>
              <a:gd name="T21" fmla="*/ 2147483647 h 1374"/>
              <a:gd name="T22" fmla="*/ 2147483647 w 2139"/>
              <a:gd name="T23" fmla="*/ 2147483647 h 1374"/>
              <a:gd name="T24" fmla="*/ 2147483647 w 2139"/>
              <a:gd name="T25" fmla="*/ 2147483647 h 1374"/>
              <a:gd name="T26" fmla="*/ 2147483647 w 2139"/>
              <a:gd name="T27" fmla="*/ 2147483647 h 1374"/>
              <a:gd name="T28" fmla="*/ 2147483647 w 2139"/>
              <a:gd name="T29" fmla="*/ 2147483647 h 1374"/>
              <a:gd name="T30" fmla="*/ 2147483647 w 2139"/>
              <a:gd name="T31" fmla="*/ 2147483647 h 1374"/>
              <a:gd name="T32" fmla="*/ 2147483647 w 2139"/>
              <a:gd name="T33" fmla="*/ 2147483647 h 1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39"/>
              <a:gd name="T52" fmla="*/ 0 h 1374"/>
              <a:gd name="T53" fmla="*/ 2139 w 2139"/>
              <a:gd name="T54" fmla="*/ 1374 h 1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39" h="1374">
                <a:moveTo>
                  <a:pt x="33" y="0"/>
                </a:moveTo>
                <a:lnTo>
                  <a:pt x="0" y="72"/>
                </a:lnTo>
                <a:lnTo>
                  <a:pt x="192" y="72"/>
                </a:lnTo>
                <a:lnTo>
                  <a:pt x="297" y="177"/>
                </a:lnTo>
                <a:lnTo>
                  <a:pt x="378" y="471"/>
                </a:lnTo>
                <a:lnTo>
                  <a:pt x="465" y="558"/>
                </a:lnTo>
                <a:lnTo>
                  <a:pt x="519" y="660"/>
                </a:lnTo>
                <a:lnTo>
                  <a:pt x="594" y="660"/>
                </a:lnTo>
                <a:lnTo>
                  <a:pt x="606" y="597"/>
                </a:lnTo>
                <a:lnTo>
                  <a:pt x="849" y="630"/>
                </a:lnTo>
                <a:lnTo>
                  <a:pt x="846" y="804"/>
                </a:lnTo>
                <a:lnTo>
                  <a:pt x="936" y="1062"/>
                </a:lnTo>
                <a:lnTo>
                  <a:pt x="1143" y="1038"/>
                </a:lnTo>
                <a:lnTo>
                  <a:pt x="1248" y="1116"/>
                </a:lnTo>
                <a:lnTo>
                  <a:pt x="1341" y="1113"/>
                </a:lnTo>
                <a:lnTo>
                  <a:pt x="2118" y="1341"/>
                </a:lnTo>
                <a:lnTo>
                  <a:pt x="2139" y="1374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2" name="Freeform 357"/>
          <p:cNvSpPr>
            <a:spLocks/>
          </p:cNvSpPr>
          <p:nvPr/>
        </p:nvSpPr>
        <p:spPr bwMode="auto">
          <a:xfrm>
            <a:off x="4537075" y="4162425"/>
            <a:ext cx="439738" cy="382588"/>
          </a:xfrm>
          <a:custGeom>
            <a:avLst/>
            <a:gdLst>
              <a:gd name="T0" fmla="*/ 2147483647 w 693"/>
              <a:gd name="T1" fmla="*/ 0 h 603"/>
              <a:gd name="T2" fmla="*/ 2147483647 w 693"/>
              <a:gd name="T3" fmla="*/ 2147483647 h 603"/>
              <a:gd name="T4" fmla="*/ 2147483647 w 693"/>
              <a:gd name="T5" fmla="*/ 2147483647 h 603"/>
              <a:gd name="T6" fmla="*/ 2147483647 w 693"/>
              <a:gd name="T7" fmla="*/ 2147483647 h 603"/>
              <a:gd name="T8" fmla="*/ 0 w 693"/>
              <a:gd name="T9" fmla="*/ 2147483647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603"/>
              <a:gd name="T17" fmla="*/ 693 w 693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603">
                <a:moveTo>
                  <a:pt x="693" y="0"/>
                </a:moveTo>
                <a:lnTo>
                  <a:pt x="468" y="294"/>
                </a:lnTo>
                <a:lnTo>
                  <a:pt x="192" y="516"/>
                </a:lnTo>
                <a:lnTo>
                  <a:pt x="3" y="564"/>
                </a:lnTo>
                <a:lnTo>
                  <a:pt x="0" y="60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3" name="Freeform 358"/>
          <p:cNvSpPr>
            <a:spLocks/>
          </p:cNvSpPr>
          <p:nvPr/>
        </p:nvSpPr>
        <p:spPr bwMode="auto">
          <a:xfrm>
            <a:off x="4035425" y="4435475"/>
            <a:ext cx="482600" cy="141288"/>
          </a:xfrm>
          <a:custGeom>
            <a:avLst/>
            <a:gdLst>
              <a:gd name="T0" fmla="*/ 2147483647 w 304"/>
              <a:gd name="T1" fmla="*/ 2147483647 h 89"/>
              <a:gd name="T2" fmla="*/ 2147483647 w 304"/>
              <a:gd name="T3" fmla="*/ 2147483647 h 89"/>
              <a:gd name="T4" fmla="*/ 2147483647 w 304"/>
              <a:gd name="T5" fmla="*/ 2147483647 h 89"/>
              <a:gd name="T6" fmla="*/ 2147483647 w 304"/>
              <a:gd name="T7" fmla="*/ 2147483647 h 89"/>
              <a:gd name="T8" fmla="*/ 0 w 304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89"/>
              <a:gd name="T17" fmla="*/ 304 w 304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89">
                <a:moveTo>
                  <a:pt x="304" y="80"/>
                </a:moveTo>
                <a:lnTo>
                  <a:pt x="295" y="61"/>
                </a:lnTo>
                <a:lnTo>
                  <a:pt x="82" y="69"/>
                </a:lnTo>
                <a:lnTo>
                  <a:pt x="25" y="89"/>
                </a:lnTo>
                <a:lnTo>
                  <a:pt x="0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4" name="Freeform 359"/>
          <p:cNvSpPr>
            <a:spLocks/>
          </p:cNvSpPr>
          <p:nvPr/>
        </p:nvSpPr>
        <p:spPr bwMode="auto">
          <a:xfrm>
            <a:off x="3316288" y="4432300"/>
            <a:ext cx="730250" cy="195263"/>
          </a:xfrm>
          <a:custGeom>
            <a:avLst/>
            <a:gdLst>
              <a:gd name="T0" fmla="*/ 2147483647 w 460"/>
              <a:gd name="T1" fmla="*/ 0 h 123"/>
              <a:gd name="T2" fmla="*/ 2147483647 w 460"/>
              <a:gd name="T3" fmla="*/ 2147483647 h 123"/>
              <a:gd name="T4" fmla="*/ 2147483647 w 460"/>
              <a:gd name="T5" fmla="*/ 2147483647 h 123"/>
              <a:gd name="T6" fmla="*/ 2147483647 w 460"/>
              <a:gd name="T7" fmla="*/ 2147483647 h 123"/>
              <a:gd name="T8" fmla="*/ 2147483647 w 460"/>
              <a:gd name="T9" fmla="*/ 2147483647 h 123"/>
              <a:gd name="T10" fmla="*/ 2147483647 w 460"/>
              <a:gd name="T11" fmla="*/ 2147483647 h 123"/>
              <a:gd name="T12" fmla="*/ 0 w 460"/>
              <a:gd name="T13" fmla="*/ 2147483647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0"/>
              <a:gd name="T22" fmla="*/ 0 h 123"/>
              <a:gd name="T23" fmla="*/ 460 w 460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0" h="123">
                <a:moveTo>
                  <a:pt x="433" y="0"/>
                </a:moveTo>
                <a:lnTo>
                  <a:pt x="460" y="99"/>
                </a:lnTo>
                <a:lnTo>
                  <a:pt x="425" y="112"/>
                </a:lnTo>
                <a:lnTo>
                  <a:pt x="351" y="98"/>
                </a:lnTo>
                <a:lnTo>
                  <a:pt x="279" y="84"/>
                </a:lnTo>
                <a:lnTo>
                  <a:pt x="88" y="84"/>
                </a:lnTo>
                <a:lnTo>
                  <a:pt x="0" y="12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5" name="Freeform 360"/>
          <p:cNvSpPr>
            <a:spLocks/>
          </p:cNvSpPr>
          <p:nvPr/>
        </p:nvSpPr>
        <p:spPr bwMode="auto">
          <a:xfrm>
            <a:off x="3024188" y="4633913"/>
            <a:ext cx="214312" cy="100012"/>
          </a:xfrm>
          <a:custGeom>
            <a:avLst/>
            <a:gdLst>
              <a:gd name="T0" fmla="*/ 2147483647 w 135"/>
              <a:gd name="T1" fmla="*/ 0 h 63"/>
              <a:gd name="T2" fmla="*/ 2147483647 w 135"/>
              <a:gd name="T3" fmla="*/ 0 h 63"/>
              <a:gd name="T4" fmla="*/ 0 w 135"/>
              <a:gd name="T5" fmla="*/ 2147483647 h 63"/>
              <a:gd name="T6" fmla="*/ 0 60000 65536"/>
              <a:gd name="T7" fmla="*/ 0 60000 65536"/>
              <a:gd name="T8" fmla="*/ 0 60000 65536"/>
              <a:gd name="T9" fmla="*/ 0 w 135"/>
              <a:gd name="T10" fmla="*/ 0 h 63"/>
              <a:gd name="T11" fmla="*/ 135 w 135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63">
                <a:moveTo>
                  <a:pt x="135" y="0"/>
                </a:moveTo>
                <a:lnTo>
                  <a:pt x="98" y="0"/>
                </a:lnTo>
                <a:lnTo>
                  <a:pt x="0" y="6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6" name="Freeform 361"/>
          <p:cNvSpPr>
            <a:spLocks/>
          </p:cNvSpPr>
          <p:nvPr/>
        </p:nvSpPr>
        <p:spPr bwMode="auto">
          <a:xfrm>
            <a:off x="3030538" y="4664075"/>
            <a:ext cx="207962" cy="107950"/>
          </a:xfrm>
          <a:custGeom>
            <a:avLst/>
            <a:gdLst>
              <a:gd name="T0" fmla="*/ 2147483647 w 327"/>
              <a:gd name="T1" fmla="*/ 0 h 171"/>
              <a:gd name="T2" fmla="*/ 2147483647 w 327"/>
              <a:gd name="T3" fmla="*/ 0 h 171"/>
              <a:gd name="T4" fmla="*/ 0 w 327"/>
              <a:gd name="T5" fmla="*/ 2147483647 h 171"/>
              <a:gd name="T6" fmla="*/ 0 60000 65536"/>
              <a:gd name="T7" fmla="*/ 0 60000 65536"/>
              <a:gd name="T8" fmla="*/ 0 60000 65536"/>
              <a:gd name="T9" fmla="*/ 0 w 327"/>
              <a:gd name="T10" fmla="*/ 0 h 171"/>
              <a:gd name="T11" fmla="*/ 327 w 327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171">
                <a:moveTo>
                  <a:pt x="327" y="0"/>
                </a:moveTo>
                <a:lnTo>
                  <a:pt x="261" y="0"/>
                </a:lnTo>
                <a:lnTo>
                  <a:pt x="0" y="171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7" name="Freeform 362"/>
          <p:cNvSpPr>
            <a:spLocks/>
          </p:cNvSpPr>
          <p:nvPr/>
        </p:nvSpPr>
        <p:spPr bwMode="auto">
          <a:xfrm>
            <a:off x="4565650" y="4549775"/>
            <a:ext cx="415925" cy="495300"/>
          </a:xfrm>
          <a:custGeom>
            <a:avLst/>
            <a:gdLst>
              <a:gd name="T0" fmla="*/ 0 w 262"/>
              <a:gd name="T1" fmla="*/ 2147483647 h 312"/>
              <a:gd name="T2" fmla="*/ 2147483647 w 262"/>
              <a:gd name="T3" fmla="*/ 0 h 312"/>
              <a:gd name="T4" fmla="*/ 2147483647 w 262"/>
              <a:gd name="T5" fmla="*/ 2147483647 h 312"/>
              <a:gd name="T6" fmla="*/ 2147483647 w 262"/>
              <a:gd name="T7" fmla="*/ 2147483647 h 312"/>
              <a:gd name="T8" fmla="*/ 2147483647 w 262"/>
              <a:gd name="T9" fmla="*/ 2147483647 h 312"/>
              <a:gd name="T10" fmla="*/ 2147483647 w 262"/>
              <a:gd name="T11" fmla="*/ 2147483647 h 312"/>
              <a:gd name="T12" fmla="*/ 2147483647 w 262"/>
              <a:gd name="T13" fmla="*/ 2147483647 h 312"/>
              <a:gd name="T14" fmla="*/ 2147483647 w 262"/>
              <a:gd name="T15" fmla="*/ 2147483647 h 312"/>
              <a:gd name="T16" fmla="*/ 2147483647 w 262"/>
              <a:gd name="T17" fmla="*/ 2147483647 h 312"/>
              <a:gd name="T18" fmla="*/ 2147483647 w 262"/>
              <a:gd name="T19" fmla="*/ 2147483647 h 3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2"/>
              <a:gd name="T31" fmla="*/ 0 h 312"/>
              <a:gd name="T32" fmla="*/ 262 w 262"/>
              <a:gd name="T33" fmla="*/ 312 h 3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2" h="312">
                <a:moveTo>
                  <a:pt x="0" y="2"/>
                </a:moveTo>
                <a:lnTo>
                  <a:pt x="7" y="0"/>
                </a:lnTo>
                <a:lnTo>
                  <a:pt x="49" y="12"/>
                </a:lnTo>
                <a:lnTo>
                  <a:pt x="58" y="24"/>
                </a:lnTo>
                <a:lnTo>
                  <a:pt x="121" y="46"/>
                </a:lnTo>
                <a:lnTo>
                  <a:pt x="150" y="38"/>
                </a:lnTo>
                <a:lnTo>
                  <a:pt x="198" y="58"/>
                </a:lnTo>
                <a:lnTo>
                  <a:pt x="207" y="175"/>
                </a:lnTo>
                <a:lnTo>
                  <a:pt x="235" y="289"/>
                </a:lnTo>
                <a:lnTo>
                  <a:pt x="262" y="31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8" name="Freeform 363"/>
          <p:cNvSpPr>
            <a:spLocks/>
          </p:cNvSpPr>
          <p:nvPr/>
        </p:nvSpPr>
        <p:spPr bwMode="auto">
          <a:xfrm>
            <a:off x="4916488" y="4656138"/>
            <a:ext cx="701675" cy="358775"/>
          </a:xfrm>
          <a:custGeom>
            <a:avLst/>
            <a:gdLst>
              <a:gd name="T0" fmla="*/ 2147483647 w 442"/>
              <a:gd name="T1" fmla="*/ 2147483647 h 226"/>
              <a:gd name="T2" fmla="*/ 2147483647 w 442"/>
              <a:gd name="T3" fmla="*/ 2147483647 h 226"/>
              <a:gd name="T4" fmla="*/ 2147483647 w 442"/>
              <a:gd name="T5" fmla="*/ 2147483647 h 226"/>
              <a:gd name="T6" fmla="*/ 0 w 442"/>
              <a:gd name="T7" fmla="*/ 2147483647 h 226"/>
              <a:gd name="T8" fmla="*/ 2147483647 w 442"/>
              <a:gd name="T9" fmla="*/ 0 h 226"/>
              <a:gd name="T10" fmla="*/ 2147483647 w 442"/>
              <a:gd name="T11" fmla="*/ 2147483647 h 226"/>
              <a:gd name="T12" fmla="*/ 2147483647 w 442"/>
              <a:gd name="T13" fmla="*/ 2147483647 h 226"/>
              <a:gd name="T14" fmla="*/ 2147483647 w 442"/>
              <a:gd name="T15" fmla="*/ 2147483647 h 2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2"/>
              <a:gd name="T25" fmla="*/ 0 h 226"/>
              <a:gd name="T26" fmla="*/ 442 w 442"/>
              <a:gd name="T27" fmla="*/ 226 h 2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2" h="226">
                <a:moveTo>
                  <a:pt x="49" y="226"/>
                </a:moveTo>
                <a:lnTo>
                  <a:pt x="34" y="213"/>
                </a:lnTo>
                <a:lnTo>
                  <a:pt x="8" y="113"/>
                </a:lnTo>
                <a:lnTo>
                  <a:pt x="0" y="19"/>
                </a:lnTo>
                <a:lnTo>
                  <a:pt x="1" y="0"/>
                </a:lnTo>
                <a:lnTo>
                  <a:pt x="341" y="125"/>
                </a:lnTo>
                <a:lnTo>
                  <a:pt x="442" y="125"/>
                </a:lnTo>
                <a:lnTo>
                  <a:pt x="442" y="3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9" name="Freeform 364"/>
          <p:cNvSpPr>
            <a:spLocks/>
          </p:cNvSpPr>
          <p:nvPr/>
        </p:nvSpPr>
        <p:spPr bwMode="auto">
          <a:xfrm>
            <a:off x="5618163" y="4387850"/>
            <a:ext cx="336550" cy="246063"/>
          </a:xfrm>
          <a:custGeom>
            <a:avLst/>
            <a:gdLst>
              <a:gd name="T0" fmla="*/ 0 w 531"/>
              <a:gd name="T1" fmla="*/ 2147483647 h 387"/>
              <a:gd name="T2" fmla="*/ 0 w 531"/>
              <a:gd name="T3" fmla="*/ 2147483647 h 387"/>
              <a:gd name="T4" fmla="*/ 2147483647 w 531"/>
              <a:gd name="T5" fmla="*/ 2147483647 h 387"/>
              <a:gd name="T6" fmla="*/ 2147483647 w 531"/>
              <a:gd name="T7" fmla="*/ 0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387"/>
              <a:gd name="T14" fmla="*/ 531 w 531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387">
                <a:moveTo>
                  <a:pt x="0" y="387"/>
                </a:moveTo>
                <a:lnTo>
                  <a:pt x="0" y="282"/>
                </a:lnTo>
                <a:lnTo>
                  <a:pt x="174" y="114"/>
                </a:lnTo>
                <a:lnTo>
                  <a:pt x="53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0" name="Freeform 365"/>
          <p:cNvSpPr>
            <a:spLocks/>
          </p:cNvSpPr>
          <p:nvPr/>
        </p:nvSpPr>
        <p:spPr bwMode="auto">
          <a:xfrm>
            <a:off x="5653088" y="4421188"/>
            <a:ext cx="298450" cy="552450"/>
          </a:xfrm>
          <a:custGeom>
            <a:avLst/>
            <a:gdLst>
              <a:gd name="T0" fmla="*/ 2147483647 w 468"/>
              <a:gd name="T1" fmla="*/ 0 h 870"/>
              <a:gd name="T2" fmla="*/ 2147483647 w 468"/>
              <a:gd name="T3" fmla="*/ 2147483647 h 870"/>
              <a:gd name="T4" fmla="*/ 0 w 468"/>
              <a:gd name="T5" fmla="*/ 2147483647 h 870"/>
              <a:gd name="T6" fmla="*/ 0 w 468"/>
              <a:gd name="T7" fmla="*/ 2147483647 h 870"/>
              <a:gd name="T8" fmla="*/ 2147483647 w 468"/>
              <a:gd name="T9" fmla="*/ 2147483647 h 870"/>
              <a:gd name="T10" fmla="*/ 2147483647 w 468"/>
              <a:gd name="T11" fmla="*/ 2147483647 h 870"/>
              <a:gd name="T12" fmla="*/ 2147483647 w 468"/>
              <a:gd name="T13" fmla="*/ 2147483647 h 870"/>
              <a:gd name="T14" fmla="*/ 2147483647 w 468"/>
              <a:gd name="T15" fmla="*/ 2147483647 h 8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8"/>
              <a:gd name="T25" fmla="*/ 0 h 870"/>
              <a:gd name="T26" fmla="*/ 468 w 468"/>
              <a:gd name="T27" fmla="*/ 870 h 8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8" h="870">
                <a:moveTo>
                  <a:pt x="468" y="0"/>
                </a:moveTo>
                <a:lnTo>
                  <a:pt x="138" y="102"/>
                </a:lnTo>
                <a:lnTo>
                  <a:pt x="0" y="255"/>
                </a:lnTo>
                <a:lnTo>
                  <a:pt x="0" y="681"/>
                </a:lnTo>
                <a:lnTo>
                  <a:pt x="192" y="696"/>
                </a:lnTo>
                <a:lnTo>
                  <a:pt x="255" y="747"/>
                </a:lnTo>
                <a:lnTo>
                  <a:pt x="357" y="801"/>
                </a:lnTo>
                <a:lnTo>
                  <a:pt x="378" y="87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1" name="Freeform 366"/>
          <p:cNvSpPr>
            <a:spLocks/>
          </p:cNvSpPr>
          <p:nvPr/>
        </p:nvSpPr>
        <p:spPr bwMode="auto">
          <a:xfrm>
            <a:off x="5916613" y="4432300"/>
            <a:ext cx="88900" cy="541338"/>
          </a:xfrm>
          <a:custGeom>
            <a:avLst/>
            <a:gdLst>
              <a:gd name="T0" fmla="*/ 2147483647 w 141"/>
              <a:gd name="T1" fmla="*/ 0 h 852"/>
              <a:gd name="T2" fmla="*/ 2147483647 w 141"/>
              <a:gd name="T3" fmla="*/ 2147483647 h 852"/>
              <a:gd name="T4" fmla="*/ 0 w 141"/>
              <a:gd name="T5" fmla="*/ 2147483647 h 852"/>
              <a:gd name="T6" fmla="*/ 0 60000 65536"/>
              <a:gd name="T7" fmla="*/ 0 60000 65536"/>
              <a:gd name="T8" fmla="*/ 0 60000 65536"/>
              <a:gd name="T9" fmla="*/ 0 w 141"/>
              <a:gd name="T10" fmla="*/ 0 h 852"/>
              <a:gd name="T11" fmla="*/ 141 w 141"/>
              <a:gd name="T12" fmla="*/ 852 h 8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852">
                <a:moveTo>
                  <a:pt x="87" y="0"/>
                </a:moveTo>
                <a:lnTo>
                  <a:pt x="141" y="108"/>
                </a:lnTo>
                <a:lnTo>
                  <a:pt x="0" y="85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2" name="Freeform 367"/>
          <p:cNvSpPr>
            <a:spLocks/>
          </p:cNvSpPr>
          <p:nvPr/>
        </p:nvSpPr>
        <p:spPr bwMode="auto">
          <a:xfrm>
            <a:off x="5927725" y="4432300"/>
            <a:ext cx="111125" cy="911225"/>
          </a:xfrm>
          <a:custGeom>
            <a:avLst/>
            <a:gdLst>
              <a:gd name="T0" fmla="*/ 2147483647 w 70"/>
              <a:gd name="T1" fmla="*/ 0 h 574"/>
              <a:gd name="T2" fmla="*/ 2147483647 w 70"/>
              <a:gd name="T3" fmla="*/ 2147483647 h 574"/>
              <a:gd name="T4" fmla="*/ 2147483647 w 70"/>
              <a:gd name="T5" fmla="*/ 2147483647 h 574"/>
              <a:gd name="T6" fmla="*/ 2147483647 w 70"/>
              <a:gd name="T7" fmla="*/ 2147483647 h 574"/>
              <a:gd name="T8" fmla="*/ 0 w 70"/>
              <a:gd name="T9" fmla="*/ 2147483647 h 574"/>
              <a:gd name="T10" fmla="*/ 2147483647 w 70"/>
              <a:gd name="T11" fmla="*/ 2147483647 h 574"/>
              <a:gd name="T12" fmla="*/ 2147483647 w 70"/>
              <a:gd name="T13" fmla="*/ 2147483647 h 574"/>
              <a:gd name="T14" fmla="*/ 2147483647 w 70"/>
              <a:gd name="T15" fmla="*/ 2147483647 h 5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"/>
              <a:gd name="T25" fmla="*/ 0 h 574"/>
              <a:gd name="T26" fmla="*/ 70 w 70"/>
              <a:gd name="T27" fmla="*/ 574 h 5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" h="574">
                <a:moveTo>
                  <a:pt x="46" y="0"/>
                </a:moveTo>
                <a:lnTo>
                  <a:pt x="70" y="43"/>
                </a:lnTo>
                <a:lnTo>
                  <a:pt x="22" y="297"/>
                </a:lnTo>
                <a:lnTo>
                  <a:pt x="27" y="366"/>
                </a:lnTo>
                <a:lnTo>
                  <a:pt x="0" y="414"/>
                </a:lnTo>
                <a:lnTo>
                  <a:pt x="13" y="534"/>
                </a:lnTo>
                <a:lnTo>
                  <a:pt x="5" y="563"/>
                </a:lnTo>
                <a:lnTo>
                  <a:pt x="15" y="574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3" name="Freeform 368"/>
          <p:cNvSpPr>
            <a:spLocks/>
          </p:cNvSpPr>
          <p:nvPr/>
        </p:nvSpPr>
        <p:spPr bwMode="auto">
          <a:xfrm>
            <a:off x="5429250" y="5040313"/>
            <a:ext cx="517525" cy="593725"/>
          </a:xfrm>
          <a:custGeom>
            <a:avLst/>
            <a:gdLst>
              <a:gd name="T0" fmla="*/ 2147483647 w 326"/>
              <a:gd name="T1" fmla="*/ 0 h 374"/>
              <a:gd name="T2" fmla="*/ 2147483647 w 326"/>
              <a:gd name="T3" fmla="*/ 2147483647 h 374"/>
              <a:gd name="T4" fmla="*/ 2147483647 w 326"/>
              <a:gd name="T5" fmla="*/ 2147483647 h 374"/>
              <a:gd name="T6" fmla="*/ 2147483647 w 326"/>
              <a:gd name="T7" fmla="*/ 2147483647 h 374"/>
              <a:gd name="T8" fmla="*/ 2147483647 w 326"/>
              <a:gd name="T9" fmla="*/ 2147483647 h 374"/>
              <a:gd name="T10" fmla="*/ 2147483647 w 326"/>
              <a:gd name="T11" fmla="*/ 2147483647 h 374"/>
              <a:gd name="T12" fmla="*/ 0 w 326"/>
              <a:gd name="T13" fmla="*/ 2147483647 h 374"/>
              <a:gd name="T14" fmla="*/ 0 w 326"/>
              <a:gd name="T15" fmla="*/ 2147483647 h 374"/>
              <a:gd name="T16" fmla="*/ 2147483647 w 326"/>
              <a:gd name="T17" fmla="*/ 2147483647 h 374"/>
              <a:gd name="T18" fmla="*/ 2147483647 w 326"/>
              <a:gd name="T19" fmla="*/ 2147483647 h 374"/>
              <a:gd name="T20" fmla="*/ 2147483647 w 326"/>
              <a:gd name="T21" fmla="*/ 2147483647 h 374"/>
              <a:gd name="T22" fmla="*/ 2147483647 w 326"/>
              <a:gd name="T23" fmla="*/ 2147483647 h 374"/>
              <a:gd name="T24" fmla="*/ 2147483647 w 326"/>
              <a:gd name="T25" fmla="*/ 2147483647 h 374"/>
              <a:gd name="T26" fmla="*/ 2147483647 w 326"/>
              <a:gd name="T27" fmla="*/ 2147483647 h 374"/>
              <a:gd name="T28" fmla="*/ 2147483647 w 326"/>
              <a:gd name="T29" fmla="*/ 2147483647 h 374"/>
              <a:gd name="T30" fmla="*/ 2147483647 w 326"/>
              <a:gd name="T31" fmla="*/ 2147483647 h 374"/>
              <a:gd name="T32" fmla="*/ 2147483647 w 326"/>
              <a:gd name="T33" fmla="*/ 2147483647 h 374"/>
              <a:gd name="T34" fmla="*/ 2147483647 w 326"/>
              <a:gd name="T35" fmla="*/ 2147483647 h 374"/>
              <a:gd name="T36" fmla="*/ 2147483647 w 326"/>
              <a:gd name="T37" fmla="*/ 2147483647 h 374"/>
              <a:gd name="T38" fmla="*/ 2147483647 w 326"/>
              <a:gd name="T39" fmla="*/ 2147483647 h 3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6"/>
              <a:gd name="T61" fmla="*/ 0 h 374"/>
              <a:gd name="T62" fmla="*/ 326 w 326"/>
              <a:gd name="T63" fmla="*/ 374 h 3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6" h="374">
                <a:moveTo>
                  <a:pt x="298" y="0"/>
                </a:moveTo>
                <a:lnTo>
                  <a:pt x="296" y="32"/>
                </a:lnTo>
                <a:lnTo>
                  <a:pt x="307" y="146"/>
                </a:lnTo>
                <a:lnTo>
                  <a:pt x="295" y="192"/>
                </a:lnTo>
                <a:lnTo>
                  <a:pt x="134" y="180"/>
                </a:lnTo>
                <a:lnTo>
                  <a:pt x="44" y="265"/>
                </a:lnTo>
                <a:lnTo>
                  <a:pt x="0" y="266"/>
                </a:lnTo>
                <a:lnTo>
                  <a:pt x="0" y="373"/>
                </a:lnTo>
                <a:lnTo>
                  <a:pt x="20" y="374"/>
                </a:lnTo>
                <a:lnTo>
                  <a:pt x="20" y="284"/>
                </a:lnTo>
                <a:lnTo>
                  <a:pt x="51" y="284"/>
                </a:lnTo>
                <a:lnTo>
                  <a:pt x="111" y="232"/>
                </a:lnTo>
                <a:lnTo>
                  <a:pt x="123" y="241"/>
                </a:lnTo>
                <a:lnTo>
                  <a:pt x="143" y="236"/>
                </a:lnTo>
                <a:lnTo>
                  <a:pt x="152" y="219"/>
                </a:lnTo>
                <a:lnTo>
                  <a:pt x="145" y="202"/>
                </a:lnTo>
                <a:lnTo>
                  <a:pt x="158" y="200"/>
                </a:lnTo>
                <a:lnTo>
                  <a:pt x="303" y="211"/>
                </a:lnTo>
                <a:lnTo>
                  <a:pt x="312" y="193"/>
                </a:lnTo>
                <a:lnTo>
                  <a:pt x="326" y="20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4" name="Freeform 369"/>
          <p:cNvSpPr>
            <a:spLocks/>
          </p:cNvSpPr>
          <p:nvPr/>
        </p:nvSpPr>
        <p:spPr bwMode="auto">
          <a:xfrm>
            <a:off x="5348288" y="5700713"/>
            <a:ext cx="98425" cy="385762"/>
          </a:xfrm>
          <a:custGeom>
            <a:avLst/>
            <a:gdLst>
              <a:gd name="T0" fmla="*/ 2147483647 w 62"/>
              <a:gd name="T1" fmla="*/ 0 h 243"/>
              <a:gd name="T2" fmla="*/ 2147483647 w 62"/>
              <a:gd name="T3" fmla="*/ 2147483647 h 243"/>
              <a:gd name="T4" fmla="*/ 0 w 62"/>
              <a:gd name="T5" fmla="*/ 2147483647 h 243"/>
              <a:gd name="T6" fmla="*/ 2147483647 w 62"/>
              <a:gd name="T7" fmla="*/ 2147483647 h 243"/>
              <a:gd name="T8" fmla="*/ 2147483647 w 62"/>
              <a:gd name="T9" fmla="*/ 2147483647 h 243"/>
              <a:gd name="T10" fmla="*/ 2147483647 w 62"/>
              <a:gd name="T11" fmla="*/ 2147483647 h 243"/>
              <a:gd name="T12" fmla="*/ 2147483647 w 62"/>
              <a:gd name="T13" fmla="*/ 2147483647 h 2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243"/>
              <a:gd name="T23" fmla="*/ 62 w 62"/>
              <a:gd name="T24" fmla="*/ 243 h 2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243">
                <a:moveTo>
                  <a:pt x="32" y="0"/>
                </a:moveTo>
                <a:lnTo>
                  <a:pt x="4" y="36"/>
                </a:lnTo>
                <a:lnTo>
                  <a:pt x="0" y="58"/>
                </a:lnTo>
                <a:lnTo>
                  <a:pt x="4" y="103"/>
                </a:lnTo>
                <a:lnTo>
                  <a:pt x="29" y="126"/>
                </a:lnTo>
                <a:lnTo>
                  <a:pt x="62" y="141"/>
                </a:lnTo>
                <a:lnTo>
                  <a:pt x="23" y="24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5" name="Freeform 370"/>
          <p:cNvSpPr>
            <a:spLocks/>
          </p:cNvSpPr>
          <p:nvPr/>
        </p:nvSpPr>
        <p:spPr bwMode="auto">
          <a:xfrm>
            <a:off x="5003800" y="5067300"/>
            <a:ext cx="400050" cy="1008063"/>
          </a:xfrm>
          <a:custGeom>
            <a:avLst/>
            <a:gdLst>
              <a:gd name="T0" fmla="*/ 2147483647 w 252"/>
              <a:gd name="T1" fmla="*/ 2147483647 h 635"/>
              <a:gd name="T2" fmla="*/ 2147483647 w 252"/>
              <a:gd name="T3" fmla="*/ 2147483647 h 635"/>
              <a:gd name="T4" fmla="*/ 2147483647 w 252"/>
              <a:gd name="T5" fmla="*/ 2147483647 h 635"/>
              <a:gd name="T6" fmla="*/ 2147483647 w 252"/>
              <a:gd name="T7" fmla="*/ 2147483647 h 635"/>
              <a:gd name="T8" fmla="*/ 2147483647 w 252"/>
              <a:gd name="T9" fmla="*/ 2147483647 h 635"/>
              <a:gd name="T10" fmla="*/ 2147483647 w 252"/>
              <a:gd name="T11" fmla="*/ 2147483647 h 635"/>
              <a:gd name="T12" fmla="*/ 2147483647 w 252"/>
              <a:gd name="T13" fmla="*/ 2147483647 h 635"/>
              <a:gd name="T14" fmla="*/ 0 w 252"/>
              <a:gd name="T15" fmla="*/ 2147483647 h 635"/>
              <a:gd name="T16" fmla="*/ 2147483647 w 252"/>
              <a:gd name="T17" fmla="*/ 0 h 6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2"/>
              <a:gd name="T28" fmla="*/ 0 h 635"/>
              <a:gd name="T29" fmla="*/ 252 w 252"/>
              <a:gd name="T30" fmla="*/ 635 h 6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2" h="635">
                <a:moveTo>
                  <a:pt x="219" y="635"/>
                </a:moveTo>
                <a:lnTo>
                  <a:pt x="252" y="554"/>
                </a:lnTo>
                <a:lnTo>
                  <a:pt x="229" y="542"/>
                </a:lnTo>
                <a:lnTo>
                  <a:pt x="217" y="533"/>
                </a:lnTo>
                <a:lnTo>
                  <a:pt x="199" y="510"/>
                </a:lnTo>
                <a:lnTo>
                  <a:pt x="195" y="443"/>
                </a:lnTo>
                <a:lnTo>
                  <a:pt x="30" y="330"/>
                </a:lnTo>
                <a:lnTo>
                  <a:pt x="0" y="98"/>
                </a:lnTo>
                <a:lnTo>
                  <a:pt x="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6" name="Freeform 371"/>
          <p:cNvSpPr>
            <a:spLocks/>
          </p:cNvSpPr>
          <p:nvPr/>
        </p:nvSpPr>
        <p:spPr bwMode="auto">
          <a:xfrm>
            <a:off x="5033963" y="5072063"/>
            <a:ext cx="366712" cy="671512"/>
          </a:xfrm>
          <a:custGeom>
            <a:avLst/>
            <a:gdLst>
              <a:gd name="T0" fmla="*/ 0 w 231"/>
              <a:gd name="T1" fmla="*/ 0 h 423"/>
              <a:gd name="T2" fmla="*/ 0 w 231"/>
              <a:gd name="T3" fmla="*/ 2147483647 h 423"/>
              <a:gd name="T4" fmla="*/ 2147483647 w 231"/>
              <a:gd name="T5" fmla="*/ 2147483647 h 423"/>
              <a:gd name="T6" fmla="*/ 2147483647 w 231"/>
              <a:gd name="T7" fmla="*/ 2147483647 h 423"/>
              <a:gd name="T8" fmla="*/ 2147483647 w 231"/>
              <a:gd name="T9" fmla="*/ 2147483647 h 423"/>
              <a:gd name="T10" fmla="*/ 2147483647 w 231"/>
              <a:gd name="T11" fmla="*/ 2147483647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1"/>
              <a:gd name="T19" fmla="*/ 0 h 423"/>
              <a:gd name="T20" fmla="*/ 231 w 231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1" h="423">
                <a:moveTo>
                  <a:pt x="0" y="0"/>
                </a:moveTo>
                <a:lnTo>
                  <a:pt x="0" y="75"/>
                </a:lnTo>
                <a:lnTo>
                  <a:pt x="30" y="315"/>
                </a:lnTo>
                <a:lnTo>
                  <a:pt x="188" y="423"/>
                </a:lnTo>
                <a:lnTo>
                  <a:pt x="215" y="386"/>
                </a:lnTo>
                <a:lnTo>
                  <a:pt x="231" y="374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7" name="Freeform 372"/>
          <p:cNvSpPr>
            <a:spLocks/>
          </p:cNvSpPr>
          <p:nvPr/>
        </p:nvSpPr>
        <p:spPr bwMode="auto">
          <a:xfrm>
            <a:off x="6535738" y="4970463"/>
            <a:ext cx="628650" cy="358775"/>
          </a:xfrm>
          <a:custGeom>
            <a:avLst/>
            <a:gdLst>
              <a:gd name="T0" fmla="*/ 2147483647 w 990"/>
              <a:gd name="T1" fmla="*/ 0 h 564"/>
              <a:gd name="T2" fmla="*/ 0 w 990"/>
              <a:gd name="T3" fmla="*/ 2147483647 h 564"/>
              <a:gd name="T4" fmla="*/ 2147483647 w 990"/>
              <a:gd name="T5" fmla="*/ 2147483647 h 564"/>
              <a:gd name="T6" fmla="*/ 2147483647 w 990"/>
              <a:gd name="T7" fmla="*/ 2147483647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990"/>
              <a:gd name="T13" fmla="*/ 0 h 564"/>
              <a:gd name="T14" fmla="*/ 990 w 99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" h="564">
                <a:moveTo>
                  <a:pt x="48" y="0"/>
                </a:moveTo>
                <a:lnTo>
                  <a:pt x="0" y="129"/>
                </a:lnTo>
                <a:lnTo>
                  <a:pt x="660" y="564"/>
                </a:lnTo>
                <a:lnTo>
                  <a:pt x="990" y="558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8" name="Freeform 373"/>
          <p:cNvSpPr>
            <a:spLocks/>
          </p:cNvSpPr>
          <p:nvPr/>
        </p:nvSpPr>
        <p:spPr bwMode="auto">
          <a:xfrm>
            <a:off x="7227888" y="4903788"/>
            <a:ext cx="31750" cy="381000"/>
          </a:xfrm>
          <a:custGeom>
            <a:avLst/>
            <a:gdLst>
              <a:gd name="T0" fmla="*/ 2147483647 w 51"/>
              <a:gd name="T1" fmla="*/ 2147483647 h 600"/>
              <a:gd name="T2" fmla="*/ 2147483647 w 51"/>
              <a:gd name="T3" fmla="*/ 2147483647 h 600"/>
              <a:gd name="T4" fmla="*/ 0 w 51"/>
              <a:gd name="T5" fmla="*/ 2147483647 h 600"/>
              <a:gd name="T6" fmla="*/ 2147483647 w 51"/>
              <a:gd name="T7" fmla="*/ 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00"/>
              <a:gd name="T14" fmla="*/ 51 w 51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00">
                <a:moveTo>
                  <a:pt x="9" y="600"/>
                </a:moveTo>
                <a:lnTo>
                  <a:pt x="51" y="534"/>
                </a:lnTo>
                <a:lnTo>
                  <a:pt x="0" y="75"/>
                </a:lnTo>
                <a:lnTo>
                  <a:pt x="2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9" name="Freeform 374"/>
          <p:cNvSpPr>
            <a:spLocks/>
          </p:cNvSpPr>
          <p:nvPr/>
        </p:nvSpPr>
        <p:spPr bwMode="auto">
          <a:xfrm>
            <a:off x="7272338" y="4137025"/>
            <a:ext cx="690562" cy="703263"/>
          </a:xfrm>
          <a:custGeom>
            <a:avLst/>
            <a:gdLst>
              <a:gd name="T0" fmla="*/ 0 w 1086"/>
              <a:gd name="T1" fmla="*/ 2147483647 h 1107"/>
              <a:gd name="T2" fmla="*/ 2147483647 w 1086"/>
              <a:gd name="T3" fmla="*/ 2147483647 h 1107"/>
              <a:gd name="T4" fmla="*/ 2147483647 w 1086"/>
              <a:gd name="T5" fmla="*/ 2147483647 h 1107"/>
              <a:gd name="T6" fmla="*/ 2147483647 w 1086"/>
              <a:gd name="T7" fmla="*/ 2147483647 h 1107"/>
              <a:gd name="T8" fmla="*/ 2147483647 w 1086"/>
              <a:gd name="T9" fmla="*/ 2147483647 h 1107"/>
              <a:gd name="T10" fmla="*/ 2147483647 w 1086"/>
              <a:gd name="T11" fmla="*/ 0 h 1107"/>
              <a:gd name="T12" fmla="*/ 2147483647 w 1086"/>
              <a:gd name="T13" fmla="*/ 0 h 1107"/>
              <a:gd name="T14" fmla="*/ 2147483647 w 1086"/>
              <a:gd name="T15" fmla="*/ 2147483647 h 1107"/>
              <a:gd name="T16" fmla="*/ 2147483647 w 1086"/>
              <a:gd name="T17" fmla="*/ 2147483647 h 1107"/>
              <a:gd name="T18" fmla="*/ 2147483647 w 1086"/>
              <a:gd name="T19" fmla="*/ 2147483647 h 1107"/>
              <a:gd name="T20" fmla="*/ 2147483647 w 1086"/>
              <a:gd name="T21" fmla="*/ 2147483647 h 1107"/>
              <a:gd name="T22" fmla="*/ 2147483647 w 1086"/>
              <a:gd name="T23" fmla="*/ 2147483647 h 1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6"/>
              <a:gd name="T37" fmla="*/ 0 h 1107"/>
              <a:gd name="T38" fmla="*/ 1086 w 1086"/>
              <a:gd name="T39" fmla="*/ 1107 h 110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6" h="1107">
                <a:moveTo>
                  <a:pt x="0" y="1107"/>
                </a:moveTo>
                <a:lnTo>
                  <a:pt x="117" y="1014"/>
                </a:lnTo>
                <a:lnTo>
                  <a:pt x="345" y="435"/>
                </a:lnTo>
                <a:lnTo>
                  <a:pt x="354" y="342"/>
                </a:lnTo>
                <a:lnTo>
                  <a:pt x="57" y="66"/>
                </a:lnTo>
                <a:lnTo>
                  <a:pt x="69" y="0"/>
                </a:lnTo>
                <a:lnTo>
                  <a:pt x="108" y="0"/>
                </a:lnTo>
                <a:lnTo>
                  <a:pt x="102" y="51"/>
                </a:lnTo>
                <a:lnTo>
                  <a:pt x="333" y="264"/>
                </a:lnTo>
                <a:lnTo>
                  <a:pt x="432" y="138"/>
                </a:lnTo>
                <a:lnTo>
                  <a:pt x="1041" y="402"/>
                </a:lnTo>
                <a:lnTo>
                  <a:pt x="1086" y="438"/>
                </a:lnTo>
              </a:path>
            </a:pathLst>
          </a:custGeom>
          <a:noFill/>
          <a:ln w="16510" cap="flat">
            <a:solidFill>
              <a:srgbClr val="FE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0" name="Freeform 375"/>
          <p:cNvSpPr>
            <a:spLocks/>
          </p:cNvSpPr>
          <p:nvPr/>
        </p:nvSpPr>
        <p:spPr bwMode="auto">
          <a:xfrm>
            <a:off x="7123113" y="2552700"/>
            <a:ext cx="1049337" cy="1508125"/>
          </a:xfrm>
          <a:custGeom>
            <a:avLst/>
            <a:gdLst>
              <a:gd name="T0" fmla="*/ 2147483647 w 1653"/>
              <a:gd name="T1" fmla="*/ 2147483647 h 2376"/>
              <a:gd name="T2" fmla="*/ 2147483647 w 1653"/>
              <a:gd name="T3" fmla="*/ 2147483647 h 2376"/>
              <a:gd name="T4" fmla="*/ 2147483647 w 1653"/>
              <a:gd name="T5" fmla="*/ 2147483647 h 2376"/>
              <a:gd name="T6" fmla="*/ 2147483647 w 1653"/>
              <a:gd name="T7" fmla="*/ 2147483647 h 2376"/>
              <a:gd name="T8" fmla="*/ 2147483647 w 1653"/>
              <a:gd name="T9" fmla="*/ 2147483647 h 2376"/>
              <a:gd name="T10" fmla="*/ 2147483647 w 1653"/>
              <a:gd name="T11" fmla="*/ 2147483647 h 2376"/>
              <a:gd name="T12" fmla="*/ 0 w 1653"/>
              <a:gd name="T13" fmla="*/ 2147483647 h 2376"/>
              <a:gd name="T14" fmla="*/ 2147483647 w 1653"/>
              <a:gd name="T15" fmla="*/ 2147483647 h 2376"/>
              <a:gd name="T16" fmla="*/ 2147483647 w 1653"/>
              <a:gd name="T17" fmla="*/ 2147483647 h 2376"/>
              <a:gd name="T18" fmla="*/ 2147483647 w 1653"/>
              <a:gd name="T19" fmla="*/ 2147483647 h 2376"/>
              <a:gd name="T20" fmla="*/ 2147483647 w 1653"/>
              <a:gd name="T21" fmla="*/ 2147483647 h 2376"/>
              <a:gd name="T22" fmla="*/ 2147483647 w 1653"/>
              <a:gd name="T23" fmla="*/ 2147483647 h 2376"/>
              <a:gd name="T24" fmla="*/ 2147483647 w 1653"/>
              <a:gd name="T25" fmla="*/ 2147483647 h 2376"/>
              <a:gd name="T26" fmla="*/ 2147483647 w 1653"/>
              <a:gd name="T27" fmla="*/ 0 h 23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53"/>
              <a:gd name="T43" fmla="*/ 0 h 2376"/>
              <a:gd name="T44" fmla="*/ 1653 w 1653"/>
              <a:gd name="T45" fmla="*/ 2376 h 23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53" h="2376">
                <a:moveTo>
                  <a:pt x="273" y="2376"/>
                </a:moveTo>
                <a:lnTo>
                  <a:pt x="27" y="2097"/>
                </a:lnTo>
                <a:lnTo>
                  <a:pt x="63" y="1791"/>
                </a:lnTo>
                <a:lnTo>
                  <a:pt x="42" y="1704"/>
                </a:lnTo>
                <a:lnTo>
                  <a:pt x="42" y="1578"/>
                </a:lnTo>
                <a:lnTo>
                  <a:pt x="27" y="1452"/>
                </a:lnTo>
                <a:lnTo>
                  <a:pt x="0" y="1395"/>
                </a:lnTo>
                <a:lnTo>
                  <a:pt x="33" y="1389"/>
                </a:lnTo>
                <a:lnTo>
                  <a:pt x="63" y="1350"/>
                </a:lnTo>
                <a:lnTo>
                  <a:pt x="138" y="1350"/>
                </a:lnTo>
                <a:lnTo>
                  <a:pt x="762" y="1107"/>
                </a:lnTo>
                <a:lnTo>
                  <a:pt x="945" y="798"/>
                </a:lnTo>
                <a:lnTo>
                  <a:pt x="1257" y="672"/>
                </a:lnTo>
                <a:lnTo>
                  <a:pt x="1653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1" name="Freeform 376"/>
          <p:cNvSpPr>
            <a:spLocks/>
          </p:cNvSpPr>
          <p:nvPr/>
        </p:nvSpPr>
        <p:spPr bwMode="auto">
          <a:xfrm>
            <a:off x="5219700" y="836613"/>
            <a:ext cx="315913" cy="492125"/>
          </a:xfrm>
          <a:custGeom>
            <a:avLst/>
            <a:gdLst>
              <a:gd name="T0" fmla="*/ 0 w 199"/>
              <a:gd name="T1" fmla="*/ 0 h 310"/>
              <a:gd name="T2" fmla="*/ 2147483647 w 199"/>
              <a:gd name="T3" fmla="*/ 2147483647 h 310"/>
              <a:gd name="T4" fmla="*/ 2147483647 w 199"/>
              <a:gd name="T5" fmla="*/ 2147483647 h 310"/>
              <a:gd name="T6" fmla="*/ 2147483647 w 199"/>
              <a:gd name="T7" fmla="*/ 2147483647 h 310"/>
              <a:gd name="T8" fmla="*/ 2147483647 w 199"/>
              <a:gd name="T9" fmla="*/ 2147483647 h 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"/>
              <a:gd name="T16" fmla="*/ 0 h 310"/>
              <a:gd name="T17" fmla="*/ 199 w 199"/>
              <a:gd name="T18" fmla="*/ 310 h 3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" h="310">
                <a:moveTo>
                  <a:pt x="0" y="0"/>
                </a:moveTo>
                <a:lnTo>
                  <a:pt x="31" y="248"/>
                </a:lnTo>
                <a:lnTo>
                  <a:pt x="120" y="302"/>
                </a:lnTo>
                <a:lnTo>
                  <a:pt x="172" y="310"/>
                </a:lnTo>
                <a:lnTo>
                  <a:pt x="199" y="302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2" name="Freeform 377"/>
          <p:cNvSpPr>
            <a:spLocks/>
          </p:cNvSpPr>
          <p:nvPr/>
        </p:nvSpPr>
        <p:spPr bwMode="auto">
          <a:xfrm>
            <a:off x="5595938" y="1309688"/>
            <a:ext cx="90487" cy="796925"/>
          </a:xfrm>
          <a:custGeom>
            <a:avLst/>
            <a:gdLst>
              <a:gd name="T0" fmla="*/ 0 w 141"/>
              <a:gd name="T1" fmla="*/ 0 h 1254"/>
              <a:gd name="T2" fmla="*/ 2147483647 w 141"/>
              <a:gd name="T3" fmla="*/ 2147483647 h 1254"/>
              <a:gd name="T4" fmla="*/ 2147483647 w 141"/>
              <a:gd name="T5" fmla="*/ 2147483647 h 1254"/>
              <a:gd name="T6" fmla="*/ 2147483647 w 141"/>
              <a:gd name="T7" fmla="*/ 2147483647 h 1254"/>
              <a:gd name="T8" fmla="*/ 2147483647 w 141"/>
              <a:gd name="T9" fmla="*/ 2147483647 h 1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254"/>
              <a:gd name="T17" fmla="*/ 141 w 141"/>
              <a:gd name="T18" fmla="*/ 1254 h 1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254">
                <a:moveTo>
                  <a:pt x="0" y="0"/>
                </a:moveTo>
                <a:lnTo>
                  <a:pt x="33" y="9"/>
                </a:lnTo>
                <a:lnTo>
                  <a:pt x="141" y="135"/>
                </a:lnTo>
                <a:lnTo>
                  <a:pt x="141" y="1137"/>
                </a:lnTo>
                <a:lnTo>
                  <a:pt x="60" y="1254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3" name="Freeform 378"/>
          <p:cNvSpPr>
            <a:spLocks/>
          </p:cNvSpPr>
          <p:nvPr/>
        </p:nvSpPr>
        <p:spPr bwMode="auto">
          <a:xfrm>
            <a:off x="5600700" y="1270000"/>
            <a:ext cx="935038" cy="487363"/>
          </a:xfrm>
          <a:custGeom>
            <a:avLst/>
            <a:gdLst>
              <a:gd name="T0" fmla="*/ 0 w 1473"/>
              <a:gd name="T1" fmla="*/ 2147483647 h 768"/>
              <a:gd name="T2" fmla="*/ 2147483647 w 1473"/>
              <a:gd name="T3" fmla="*/ 0 h 768"/>
              <a:gd name="T4" fmla="*/ 2147483647 w 1473"/>
              <a:gd name="T5" fmla="*/ 2147483647 h 768"/>
              <a:gd name="T6" fmla="*/ 2147483647 w 1473"/>
              <a:gd name="T7" fmla="*/ 2147483647 h 768"/>
              <a:gd name="T8" fmla="*/ 2147483647 w 1473"/>
              <a:gd name="T9" fmla="*/ 2147483647 h 768"/>
              <a:gd name="T10" fmla="*/ 2147483647 w 1473"/>
              <a:gd name="T11" fmla="*/ 2147483647 h 768"/>
              <a:gd name="T12" fmla="*/ 2147483647 w 1473"/>
              <a:gd name="T13" fmla="*/ 2147483647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3"/>
              <a:gd name="T22" fmla="*/ 0 h 768"/>
              <a:gd name="T23" fmla="*/ 1473 w 1473"/>
              <a:gd name="T24" fmla="*/ 768 h 7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3" h="768">
                <a:moveTo>
                  <a:pt x="0" y="21"/>
                </a:moveTo>
                <a:lnTo>
                  <a:pt x="84" y="0"/>
                </a:lnTo>
                <a:lnTo>
                  <a:pt x="345" y="69"/>
                </a:lnTo>
                <a:lnTo>
                  <a:pt x="471" y="234"/>
                </a:lnTo>
                <a:lnTo>
                  <a:pt x="687" y="336"/>
                </a:lnTo>
                <a:lnTo>
                  <a:pt x="1137" y="468"/>
                </a:lnTo>
                <a:lnTo>
                  <a:pt x="1473" y="768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4" name="Freeform 379"/>
          <p:cNvSpPr>
            <a:spLocks/>
          </p:cNvSpPr>
          <p:nvPr/>
        </p:nvSpPr>
        <p:spPr bwMode="auto">
          <a:xfrm>
            <a:off x="5643563" y="2165350"/>
            <a:ext cx="492125" cy="874713"/>
          </a:xfrm>
          <a:custGeom>
            <a:avLst/>
            <a:gdLst>
              <a:gd name="T0" fmla="*/ 0 w 774"/>
              <a:gd name="T1" fmla="*/ 0 h 1377"/>
              <a:gd name="T2" fmla="*/ 2147483647 w 774"/>
              <a:gd name="T3" fmla="*/ 2147483647 h 1377"/>
              <a:gd name="T4" fmla="*/ 2147483647 w 774"/>
              <a:gd name="T5" fmla="*/ 2147483647 h 1377"/>
              <a:gd name="T6" fmla="*/ 2147483647 w 774"/>
              <a:gd name="T7" fmla="*/ 2147483647 h 1377"/>
              <a:gd name="T8" fmla="*/ 2147483647 w 774"/>
              <a:gd name="T9" fmla="*/ 2147483647 h 1377"/>
              <a:gd name="T10" fmla="*/ 2147483647 w 774"/>
              <a:gd name="T11" fmla="*/ 2147483647 h 13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4"/>
              <a:gd name="T19" fmla="*/ 0 h 1377"/>
              <a:gd name="T20" fmla="*/ 774 w 774"/>
              <a:gd name="T21" fmla="*/ 1377 h 1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4" h="1377">
                <a:moveTo>
                  <a:pt x="0" y="0"/>
                </a:moveTo>
                <a:lnTo>
                  <a:pt x="84" y="105"/>
                </a:lnTo>
                <a:lnTo>
                  <a:pt x="81" y="315"/>
                </a:lnTo>
                <a:lnTo>
                  <a:pt x="225" y="780"/>
                </a:lnTo>
                <a:lnTo>
                  <a:pt x="420" y="1176"/>
                </a:lnTo>
                <a:lnTo>
                  <a:pt x="774" y="1377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5" name="Freeform 380"/>
          <p:cNvSpPr>
            <a:spLocks/>
          </p:cNvSpPr>
          <p:nvPr/>
        </p:nvSpPr>
        <p:spPr bwMode="auto">
          <a:xfrm>
            <a:off x="5264150" y="841375"/>
            <a:ext cx="265113" cy="449263"/>
          </a:xfrm>
          <a:custGeom>
            <a:avLst/>
            <a:gdLst>
              <a:gd name="T0" fmla="*/ 0 w 179"/>
              <a:gd name="T1" fmla="*/ 0 h 284"/>
              <a:gd name="T2" fmla="*/ 2147483647 w 179"/>
              <a:gd name="T3" fmla="*/ 2147483647 h 284"/>
              <a:gd name="T4" fmla="*/ 2147483647 w 179"/>
              <a:gd name="T5" fmla="*/ 2147483647 h 284"/>
              <a:gd name="T6" fmla="*/ 2147483647 w 179"/>
              <a:gd name="T7" fmla="*/ 2147483647 h 284"/>
              <a:gd name="T8" fmla="*/ 2147483647 w 179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84"/>
              <a:gd name="T17" fmla="*/ 179 w 179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84">
                <a:moveTo>
                  <a:pt x="0" y="0"/>
                </a:moveTo>
                <a:lnTo>
                  <a:pt x="28" y="227"/>
                </a:lnTo>
                <a:lnTo>
                  <a:pt x="110" y="277"/>
                </a:lnTo>
                <a:lnTo>
                  <a:pt x="149" y="284"/>
                </a:lnTo>
                <a:lnTo>
                  <a:pt x="179" y="273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6" name="Freeform 381"/>
          <p:cNvSpPr>
            <a:spLocks/>
          </p:cNvSpPr>
          <p:nvPr/>
        </p:nvSpPr>
        <p:spPr bwMode="auto">
          <a:xfrm>
            <a:off x="7569200" y="5648325"/>
            <a:ext cx="50800" cy="461963"/>
          </a:xfrm>
          <a:custGeom>
            <a:avLst/>
            <a:gdLst>
              <a:gd name="T0" fmla="*/ 2147483647 w 78"/>
              <a:gd name="T1" fmla="*/ 0 h 726"/>
              <a:gd name="T2" fmla="*/ 0 w 78"/>
              <a:gd name="T3" fmla="*/ 2147483647 h 726"/>
              <a:gd name="T4" fmla="*/ 0 w 78"/>
              <a:gd name="T5" fmla="*/ 2147483647 h 726"/>
              <a:gd name="T6" fmla="*/ 2147483647 w 78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726"/>
              <a:gd name="T14" fmla="*/ 78 w 78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726">
                <a:moveTo>
                  <a:pt x="78" y="0"/>
                </a:moveTo>
                <a:lnTo>
                  <a:pt x="0" y="255"/>
                </a:lnTo>
                <a:lnTo>
                  <a:pt x="0" y="624"/>
                </a:lnTo>
                <a:lnTo>
                  <a:pt x="57" y="726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7" name="Freeform 382"/>
          <p:cNvSpPr>
            <a:spLocks/>
          </p:cNvSpPr>
          <p:nvPr/>
        </p:nvSpPr>
        <p:spPr bwMode="auto">
          <a:xfrm>
            <a:off x="7097713" y="5888038"/>
            <a:ext cx="481012" cy="246062"/>
          </a:xfrm>
          <a:custGeom>
            <a:avLst/>
            <a:gdLst>
              <a:gd name="T0" fmla="*/ 2147483647 w 759"/>
              <a:gd name="T1" fmla="*/ 2147483647 h 387"/>
              <a:gd name="T2" fmla="*/ 2147483647 w 759"/>
              <a:gd name="T3" fmla="*/ 0 h 387"/>
              <a:gd name="T4" fmla="*/ 0 w 759"/>
              <a:gd name="T5" fmla="*/ 0 h 387"/>
              <a:gd name="T6" fmla="*/ 0 60000 65536"/>
              <a:gd name="T7" fmla="*/ 0 60000 65536"/>
              <a:gd name="T8" fmla="*/ 0 60000 65536"/>
              <a:gd name="T9" fmla="*/ 0 w 759"/>
              <a:gd name="T10" fmla="*/ 0 h 387"/>
              <a:gd name="T11" fmla="*/ 759 w 759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387">
                <a:moveTo>
                  <a:pt x="759" y="387"/>
                </a:moveTo>
                <a:lnTo>
                  <a:pt x="159" y="0"/>
                </a:lnTo>
                <a:lnTo>
                  <a:pt x="0" y="0"/>
                </a:lnTo>
              </a:path>
            </a:pathLst>
          </a:custGeom>
          <a:noFill/>
          <a:ln w="16510" cap="flat">
            <a:solidFill>
              <a:srgbClr val="FE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8" name="Freeform 383"/>
          <p:cNvSpPr>
            <a:spLocks/>
          </p:cNvSpPr>
          <p:nvPr/>
        </p:nvSpPr>
        <p:spPr bwMode="auto">
          <a:xfrm>
            <a:off x="7483475" y="6167438"/>
            <a:ext cx="107950" cy="439737"/>
          </a:xfrm>
          <a:custGeom>
            <a:avLst/>
            <a:gdLst>
              <a:gd name="T0" fmla="*/ 2147483647 w 68"/>
              <a:gd name="T1" fmla="*/ 0 h 277"/>
              <a:gd name="T2" fmla="*/ 2147483647 w 68"/>
              <a:gd name="T3" fmla="*/ 2147483647 h 277"/>
              <a:gd name="T4" fmla="*/ 0 w 68"/>
              <a:gd name="T5" fmla="*/ 2147483647 h 277"/>
              <a:gd name="T6" fmla="*/ 2147483647 w 68"/>
              <a:gd name="T7" fmla="*/ 2147483647 h 27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77"/>
              <a:gd name="T14" fmla="*/ 68 w 68"/>
              <a:gd name="T15" fmla="*/ 277 h 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77">
                <a:moveTo>
                  <a:pt x="68" y="0"/>
                </a:moveTo>
                <a:lnTo>
                  <a:pt x="41" y="80"/>
                </a:lnTo>
                <a:lnTo>
                  <a:pt x="0" y="215"/>
                </a:lnTo>
                <a:lnTo>
                  <a:pt x="5" y="277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9" name="Freeform 384"/>
          <p:cNvSpPr>
            <a:spLocks/>
          </p:cNvSpPr>
          <p:nvPr/>
        </p:nvSpPr>
        <p:spPr bwMode="auto">
          <a:xfrm>
            <a:off x="7516813" y="6180138"/>
            <a:ext cx="103187" cy="425450"/>
          </a:xfrm>
          <a:custGeom>
            <a:avLst/>
            <a:gdLst>
              <a:gd name="T0" fmla="*/ 2147483647 w 162"/>
              <a:gd name="T1" fmla="*/ 0 h 669"/>
              <a:gd name="T2" fmla="*/ 2147483647 w 162"/>
              <a:gd name="T3" fmla="*/ 2147483647 h 669"/>
              <a:gd name="T4" fmla="*/ 0 w 162"/>
              <a:gd name="T5" fmla="*/ 2147483647 h 669"/>
              <a:gd name="T6" fmla="*/ 2147483647 w 162"/>
              <a:gd name="T7" fmla="*/ 2147483647 h 669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9"/>
              <a:gd name="T14" fmla="*/ 162 w 162"/>
              <a:gd name="T15" fmla="*/ 669 h 6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9">
                <a:moveTo>
                  <a:pt x="162" y="0"/>
                </a:moveTo>
                <a:lnTo>
                  <a:pt x="84" y="228"/>
                </a:lnTo>
                <a:lnTo>
                  <a:pt x="0" y="516"/>
                </a:lnTo>
                <a:lnTo>
                  <a:pt x="12" y="669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0" name="Freeform 385"/>
          <p:cNvSpPr>
            <a:spLocks/>
          </p:cNvSpPr>
          <p:nvPr/>
        </p:nvSpPr>
        <p:spPr bwMode="auto">
          <a:xfrm>
            <a:off x="5948363" y="5399088"/>
            <a:ext cx="1090612" cy="569912"/>
          </a:xfrm>
          <a:custGeom>
            <a:avLst/>
            <a:gdLst>
              <a:gd name="T0" fmla="*/ 2147483647 w 687"/>
              <a:gd name="T1" fmla="*/ 0 h 359"/>
              <a:gd name="T2" fmla="*/ 0 w 687"/>
              <a:gd name="T3" fmla="*/ 2147483647 h 359"/>
              <a:gd name="T4" fmla="*/ 2147483647 w 687"/>
              <a:gd name="T5" fmla="*/ 2147483647 h 359"/>
              <a:gd name="T6" fmla="*/ 2147483647 w 687"/>
              <a:gd name="T7" fmla="*/ 2147483647 h 359"/>
              <a:gd name="T8" fmla="*/ 2147483647 w 687"/>
              <a:gd name="T9" fmla="*/ 2147483647 h 359"/>
              <a:gd name="T10" fmla="*/ 2147483647 w 687"/>
              <a:gd name="T11" fmla="*/ 2147483647 h 3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7"/>
              <a:gd name="T19" fmla="*/ 0 h 359"/>
              <a:gd name="T20" fmla="*/ 687 w 687"/>
              <a:gd name="T21" fmla="*/ 359 h 3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7" h="359">
                <a:moveTo>
                  <a:pt x="12" y="0"/>
                </a:moveTo>
                <a:lnTo>
                  <a:pt x="0" y="79"/>
                </a:lnTo>
                <a:lnTo>
                  <a:pt x="64" y="335"/>
                </a:lnTo>
                <a:lnTo>
                  <a:pt x="286" y="359"/>
                </a:lnTo>
                <a:lnTo>
                  <a:pt x="642" y="352"/>
                </a:lnTo>
                <a:lnTo>
                  <a:pt x="687" y="315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1" name="Freeform 386"/>
          <p:cNvSpPr>
            <a:spLocks/>
          </p:cNvSpPr>
          <p:nvPr/>
        </p:nvSpPr>
        <p:spPr bwMode="auto">
          <a:xfrm>
            <a:off x="6203950" y="3065463"/>
            <a:ext cx="960438" cy="315912"/>
          </a:xfrm>
          <a:custGeom>
            <a:avLst/>
            <a:gdLst>
              <a:gd name="T0" fmla="*/ 0 w 605"/>
              <a:gd name="T1" fmla="*/ 0 h 199"/>
              <a:gd name="T2" fmla="*/ 2147483647 w 605"/>
              <a:gd name="T3" fmla="*/ 2147483647 h 199"/>
              <a:gd name="T4" fmla="*/ 2147483647 w 605"/>
              <a:gd name="T5" fmla="*/ 2147483647 h 199"/>
              <a:gd name="T6" fmla="*/ 2147483647 w 605"/>
              <a:gd name="T7" fmla="*/ 2147483647 h 199"/>
              <a:gd name="T8" fmla="*/ 2147483647 w 605"/>
              <a:gd name="T9" fmla="*/ 2147483647 h 199"/>
              <a:gd name="T10" fmla="*/ 2147483647 w 605"/>
              <a:gd name="T11" fmla="*/ 2147483647 h 199"/>
              <a:gd name="T12" fmla="*/ 2147483647 w 605"/>
              <a:gd name="T13" fmla="*/ 2147483647 h 199"/>
              <a:gd name="T14" fmla="*/ 2147483647 w 605"/>
              <a:gd name="T15" fmla="*/ 2147483647 h 199"/>
              <a:gd name="T16" fmla="*/ 2147483647 w 605"/>
              <a:gd name="T17" fmla="*/ 2147483647 h 199"/>
              <a:gd name="T18" fmla="*/ 2147483647 w 605"/>
              <a:gd name="T19" fmla="*/ 2147483647 h 1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5"/>
              <a:gd name="T31" fmla="*/ 0 h 199"/>
              <a:gd name="T32" fmla="*/ 605 w 605"/>
              <a:gd name="T33" fmla="*/ 199 h 1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5" h="199">
                <a:moveTo>
                  <a:pt x="0" y="0"/>
                </a:moveTo>
                <a:lnTo>
                  <a:pt x="77" y="72"/>
                </a:lnTo>
                <a:lnTo>
                  <a:pt x="167" y="120"/>
                </a:lnTo>
                <a:lnTo>
                  <a:pt x="176" y="176"/>
                </a:lnTo>
                <a:lnTo>
                  <a:pt x="216" y="189"/>
                </a:lnTo>
                <a:lnTo>
                  <a:pt x="404" y="167"/>
                </a:lnTo>
                <a:lnTo>
                  <a:pt x="475" y="138"/>
                </a:lnTo>
                <a:lnTo>
                  <a:pt x="505" y="133"/>
                </a:lnTo>
                <a:lnTo>
                  <a:pt x="605" y="181"/>
                </a:lnTo>
                <a:lnTo>
                  <a:pt x="593" y="199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2" name="Freeform 387"/>
          <p:cNvSpPr>
            <a:spLocks/>
          </p:cNvSpPr>
          <p:nvPr/>
        </p:nvSpPr>
        <p:spPr bwMode="auto">
          <a:xfrm>
            <a:off x="6862763" y="3311525"/>
            <a:ext cx="255587" cy="60325"/>
          </a:xfrm>
          <a:custGeom>
            <a:avLst/>
            <a:gdLst>
              <a:gd name="T0" fmla="*/ 2147483647 w 402"/>
              <a:gd name="T1" fmla="*/ 2147483647 h 96"/>
              <a:gd name="T2" fmla="*/ 2147483647 w 402"/>
              <a:gd name="T3" fmla="*/ 2147483647 h 96"/>
              <a:gd name="T4" fmla="*/ 2147483647 w 402"/>
              <a:gd name="T5" fmla="*/ 0 h 96"/>
              <a:gd name="T6" fmla="*/ 2147483647 w 402"/>
              <a:gd name="T7" fmla="*/ 0 h 96"/>
              <a:gd name="T8" fmla="*/ 0 w 402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96"/>
              <a:gd name="T17" fmla="*/ 402 w 40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96">
                <a:moveTo>
                  <a:pt x="402" y="96"/>
                </a:moveTo>
                <a:lnTo>
                  <a:pt x="402" y="78"/>
                </a:lnTo>
                <a:lnTo>
                  <a:pt x="231" y="0"/>
                </a:lnTo>
                <a:lnTo>
                  <a:pt x="174" y="0"/>
                </a:lnTo>
                <a:lnTo>
                  <a:pt x="0" y="7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3" name="Freeform 388"/>
          <p:cNvSpPr>
            <a:spLocks/>
          </p:cNvSpPr>
          <p:nvPr/>
        </p:nvSpPr>
        <p:spPr bwMode="auto">
          <a:xfrm>
            <a:off x="6010275" y="3367088"/>
            <a:ext cx="787400" cy="1004887"/>
          </a:xfrm>
          <a:custGeom>
            <a:avLst/>
            <a:gdLst>
              <a:gd name="T0" fmla="*/ 2147483647 w 496"/>
              <a:gd name="T1" fmla="*/ 2147483647 h 633"/>
              <a:gd name="T2" fmla="*/ 2147483647 w 496"/>
              <a:gd name="T3" fmla="*/ 0 h 633"/>
              <a:gd name="T4" fmla="*/ 2147483647 w 496"/>
              <a:gd name="T5" fmla="*/ 2147483647 h 633"/>
              <a:gd name="T6" fmla="*/ 2147483647 w 496"/>
              <a:gd name="T7" fmla="*/ 2147483647 h 633"/>
              <a:gd name="T8" fmla="*/ 2147483647 w 496"/>
              <a:gd name="T9" fmla="*/ 2147483647 h 633"/>
              <a:gd name="T10" fmla="*/ 2147483647 w 496"/>
              <a:gd name="T11" fmla="*/ 2147483647 h 633"/>
              <a:gd name="T12" fmla="*/ 2147483647 w 496"/>
              <a:gd name="T13" fmla="*/ 2147483647 h 633"/>
              <a:gd name="T14" fmla="*/ 0 w 496"/>
              <a:gd name="T15" fmla="*/ 2147483647 h 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6"/>
              <a:gd name="T25" fmla="*/ 0 h 633"/>
              <a:gd name="T26" fmla="*/ 496 w 496"/>
              <a:gd name="T27" fmla="*/ 633 h 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6" h="633">
                <a:moveTo>
                  <a:pt x="496" y="6"/>
                </a:moveTo>
                <a:lnTo>
                  <a:pt x="454" y="0"/>
                </a:lnTo>
                <a:lnTo>
                  <a:pt x="414" y="69"/>
                </a:lnTo>
                <a:lnTo>
                  <a:pt x="360" y="120"/>
                </a:lnTo>
                <a:lnTo>
                  <a:pt x="263" y="141"/>
                </a:lnTo>
                <a:lnTo>
                  <a:pt x="180" y="252"/>
                </a:lnTo>
                <a:lnTo>
                  <a:pt x="150" y="417"/>
                </a:lnTo>
                <a:lnTo>
                  <a:pt x="0" y="63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4" name="Freeform 389"/>
          <p:cNvSpPr>
            <a:spLocks/>
          </p:cNvSpPr>
          <p:nvPr/>
        </p:nvSpPr>
        <p:spPr bwMode="auto">
          <a:xfrm>
            <a:off x="5973763" y="3089275"/>
            <a:ext cx="465137" cy="1276350"/>
          </a:xfrm>
          <a:custGeom>
            <a:avLst/>
            <a:gdLst>
              <a:gd name="T0" fmla="*/ 0 w 293"/>
              <a:gd name="T1" fmla="*/ 2147483647 h 804"/>
              <a:gd name="T2" fmla="*/ 2147483647 w 293"/>
              <a:gd name="T3" fmla="*/ 2147483647 h 804"/>
              <a:gd name="T4" fmla="*/ 2147483647 w 293"/>
              <a:gd name="T5" fmla="*/ 2147483647 h 804"/>
              <a:gd name="T6" fmla="*/ 2147483647 w 293"/>
              <a:gd name="T7" fmla="*/ 2147483647 h 804"/>
              <a:gd name="T8" fmla="*/ 2147483647 w 293"/>
              <a:gd name="T9" fmla="*/ 2147483647 h 804"/>
              <a:gd name="T10" fmla="*/ 2147483647 w 293"/>
              <a:gd name="T11" fmla="*/ 2147483647 h 804"/>
              <a:gd name="T12" fmla="*/ 2147483647 w 293"/>
              <a:gd name="T13" fmla="*/ 0 h 8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3"/>
              <a:gd name="T22" fmla="*/ 0 h 804"/>
              <a:gd name="T23" fmla="*/ 293 w 293"/>
              <a:gd name="T24" fmla="*/ 804 h 8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3" h="804">
                <a:moveTo>
                  <a:pt x="0" y="804"/>
                </a:moveTo>
                <a:lnTo>
                  <a:pt x="150" y="585"/>
                </a:lnTo>
                <a:lnTo>
                  <a:pt x="179" y="426"/>
                </a:lnTo>
                <a:lnTo>
                  <a:pt x="283" y="286"/>
                </a:lnTo>
                <a:lnTo>
                  <a:pt x="293" y="118"/>
                </a:lnTo>
                <a:lnTo>
                  <a:pt x="209" y="71"/>
                </a:lnTo>
                <a:lnTo>
                  <a:pt x="13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5" name="Freeform 390"/>
          <p:cNvSpPr>
            <a:spLocks/>
          </p:cNvSpPr>
          <p:nvPr/>
        </p:nvSpPr>
        <p:spPr bwMode="auto">
          <a:xfrm>
            <a:off x="7702550" y="5581650"/>
            <a:ext cx="908050" cy="139700"/>
          </a:xfrm>
          <a:custGeom>
            <a:avLst/>
            <a:gdLst>
              <a:gd name="T0" fmla="*/ 0 w 1431"/>
              <a:gd name="T1" fmla="*/ 2147483647 h 219"/>
              <a:gd name="T2" fmla="*/ 2147483647 w 1431"/>
              <a:gd name="T3" fmla="*/ 0 h 219"/>
              <a:gd name="T4" fmla="*/ 2147483647 w 1431"/>
              <a:gd name="T5" fmla="*/ 2147483647 h 219"/>
              <a:gd name="T6" fmla="*/ 2147483647 w 1431"/>
              <a:gd name="T7" fmla="*/ 2147483647 h 219"/>
              <a:gd name="T8" fmla="*/ 2147483647 w 1431"/>
              <a:gd name="T9" fmla="*/ 2147483647 h 219"/>
              <a:gd name="T10" fmla="*/ 2147483647 w 1431"/>
              <a:gd name="T11" fmla="*/ 2147483647 h 219"/>
              <a:gd name="T12" fmla="*/ 2147483647 w 1431"/>
              <a:gd name="T13" fmla="*/ 2147483647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1"/>
              <a:gd name="T22" fmla="*/ 0 h 219"/>
              <a:gd name="T23" fmla="*/ 1431 w 1431"/>
              <a:gd name="T24" fmla="*/ 219 h 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1" h="219">
                <a:moveTo>
                  <a:pt x="0" y="48"/>
                </a:moveTo>
                <a:lnTo>
                  <a:pt x="363" y="0"/>
                </a:lnTo>
                <a:lnTo>
                  <a:pt x="627" y="72"/>
                </a:lnTo>
                <a:lnTo>
                  <a:pt x="729" y="192"/>
                </a:lnTo>
                <a:lnTo>
                  <a:pt x="933" y="219"/>
                </a:lnTo>
                <a:lnTo>
                  <a:pt x="1092" y="135"/>
                </a:lnTo>
                <a:lnTo>
                  <a:pt x="1431" y="171"/>
                </a:ln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6" name="Freeform 391"/>
          <p:cNvSpPr>
            <a:spLocks/>
          </p:cNvSpPr>
          <p:nvPr/>
        </p:nvSpPr>
        <p:spPr bwMode="auto">
          <a:xfrm>
            <a:off x="3044825" y="1428750"/>
            <a:ext cx="974725" cy="981075"/>
          </a:xfrm>
          <a:custGeom>
            <a:avLst/>
            <a:gdLst>
              <a:gd name="T0" fmla="*/ 2147483647 w 1536"/>
              <a:gd name="T1" fmla="*/ 0 h 1545"/>
              <a:gd name="T2" fmla="*/ 2147483647 w 1536"/>
              <a:gd name="T3" fmla="*/ 2147483647 h 1545"/>
              <a:gd name="T4" fmla="*/ 2147483647 w 1536"/>
              <a:gd name="T5" fmla="*/ 2147483647 h 1545"/>
              <a:gd name="T6" fmla="*/ 2147483647 w 1536"/>
              <a:gd name="T7" fmla="*/ 2147483647 h 1545"/>
              <a:gd name="T8" fmla="*/ 2147483647 w 1536"/>
              <a:gd name="T9" fmla="*/ 2147483647 h 1545"/>
              <a:gd name="T10" fmla="*/ 2147483647 w 1536"/>
              <a:gd name="T11" fmla="*/ 2147483647 h 1545"/>
              <a:gd name="T12" fmla="*/ 2147483647 w 1536"/>
              <a:gd name="T13" fmla="*/ 2147483647 h 1545"/>
              <a:gd name="T14" fmla="*/ 0 w 1536"/>
              <a:gd name="T15" fmla="*/ 2147483647 h 1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6"/>
              <a:gd name="T25" fmla="*/ 0 h 1545"/>
              <a:gd name="T26" fmla="*/ 1536 w 1536"/>
              <a:gd name="T27" fmla="*/ 1545 h 1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6" h="1545">
                <a:moveTo>
                  <a:pt x="1536" y="0"/>
                </a:moveTo>
                <a:lnTo>
                  <a:pt x="1434" y="45"/>
                </a:lnTo>
                <a:lnTo>
                  <a:pt x="1242" y="318"/>
                </a:lnTo>
                <a:lnTo>
                  <a:pt x="570" y="1074"/>
                </a:lnTo>
                <a:lnTo>
                  <a:pt x="222" y="1212"/>
                </a:lnTo>
                <a:lnTo>
                  <a:pt x="120" y="1419"/>
                </a:lnTo>
                <a:lnTo>
                  <a:pt x="57" y="1443"/>
                </a:lnTo>
                <a:lnTo>
                  <a:pt x="0" y="154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7" name="Line 392"/>
          <p:cNvSpPr>
            <a:spLocks noChangeShapeType="1"/>
          </p:cNvSpPr>
          <p:nvPr/>
        </p:nvSpPr>
        <p:spPr bwMode="auto">
          <a:xfrm flipH="1" flipV="1">
            <a:off x="4356100" y="476250"/>
            <a:ext cx="206375" cy="5524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898" name="Freeform 393"/>
          <p:cNvSpPr>
            <a:spLocks/>
          </p:cNvSpPr>
          <p:nvPr/>
        </p:nvSpPr>
        <p:spPr bwMode="auto">
          <a:xfrm>
            <a:off x="4464050" y="3362325"/>
            <a:ext cx="785813" cy="123825"/>
          </a:xfrm>
          <a:custGeom>
            <a:avLst/>
            <a:gdLst>
              <a:gd name="T0" fmla="*/ 2147483647 w 495"/>
              <a:gd name="T1" fmla="*/ 0 h 78"/>
              <a:gd name="T2" fmla="*/ 2147483647 w 495"/>
              <a:gd name="T3" fmla="*/ 2147483647 h 78"/>
              <a:gd name="T4" fmla="*/ 2147483647 w 495"/>
              <a:gd name="T5" fmla="*/ 2147483647 h 78"/>
              <a:gd name="T6" fmla="*/ 2147483647 w 495"/>
              <a:gd name="T7" fmla="*/ 2147483647 h 78"/>
              <a:gd name="T8" fmla="*/ 2147483647 w 495"/>
              <a:gd name="T9" fmla="*/ 2147483647 h 78"/>
              <a:gd name="T10" fmla="*/ 2147483647 w 495"/>
              <a:gd name="T11" fmla="*/ 2147483647 h 78"/>
              <a:gd name="T12" fmla="*/ 2147483647 w 495"/>
              <a:gd name="T13" fmla="*/ 2147483647 h 78"/>
              <a:gd name="T14" fmla="*/ 2147483647 w 495"/>
              <a:gd name="T15" fmla="*/ 2147483647 h 78"/>
              <a:gd name="T16" fmla="*/ 2147483647 w 495"/>
              <a:gd name="T17" fmla="*/ 2147483647 h 78"/>
              <a:gd name="T18" fmla="*/ 0 w 495"/>
              <a:gd name="T19" fmla="*/ 214748364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5"/>
              <a:gd name="T31" fmla="*/ 0 h 78"/>
              <a:gd name="T32" fmla="*/ 495 w 495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5" h="78">
                <a:moveTo>
                  <a:pt x="495" y="0"/>
                </a:moveTo>
                <a:lnTo>
                  <a:pt x="495" y="76"/>
                </a:lnTo>
                <a:lnTo>
                  <a:pt x="477" y="74"/>
                </a:lnTo>
                <a:lnTo>
                  <a:pt x="466" y="78"/>
                </a:lnTo>
                <a:lnTo>
                  <a:pt x="304" y="73"/>
                </a:lnTo>
                <a:lnTo>
                  <a:pt x="203" y="25"/>
                </a:lnTo>
                <a:lnTo>
                  <a:pt x="152" y="31"/>
                </a:lnTo>
                <a:lnTo>
                  <a:pt x="123" y="16"/>
                </a:lnTo>
                <a:lnTo>
                  <a:pt x="93" y="36"/>
                </a:lnTo>
                <a:lnTo>
                  <a:pt x="0" y="36"/>
                </a:lnTo>
              </a:path>
            </a:pathLst>
          </a:custGeom>
          <a:noFill/>
          <a:ln w="1651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9" name="Freeform 394"/>
          <p:cNvSpPr>
            <a:spLocks/>
          </p:cNvSpPr>
          <p:nvPr/>
        </p:nvSpPr>
        <p:spPr bwMode="auto">
          <a:xfrm>
            <a:off x="4537075" y="4162425"/>
            <a:ext cx="439738" cy="382588"/>
          </a:xfrm>
          <a:custGeom>
            <a:avLst/>
            <a:gdLst>
              <a:gd name="T0" fmla="*/ 2147483647 w 693"/>
              <a:gd name="T1" fmla="*/ 0 h 603"/>
              <a:gd name="T2" fmla="*/ 2147483647 w 693"/>
              <a:gd name="T3" fmla="*/ 2147483647 h 603"/>
              <a:gd name="T4" fmla="*/ 2147483647 w 693"/>
              <a:gd name="T5" fmla="*/ 2147483647 h 603"/>
              <a:gd name="T6" fmla="*/ 2147483647 w 693"/>
              <a:gd name="T7" fmla="*/ 2147483647 h 603"/>
              <a:gd name="T8" fmla="*/ 0 w 693"/>
              <a:gd name="T9" fmla="*/ 2147483647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603"/>
              <a:gd name="T17" fmla="*/ 693 w 693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603">
                <a:moveTo>
                  <a:pt x="693" y="0"/>
                </a:moveTo>
                <a:lnTo>
                  <a:pt x="468" y="294"/>
                </a:lnTo>
                <a:lnTo>
                  <a:pt x="192" y="516"/>
                </a:lnTo>
                <a:lnTo>
                  <a:pt x="3" y="564"/>
                </a:lnTo>
                <a:lnTo>
                  <a:pt x="0" y="60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0" name="Freeform 395"/>
          <p:cNvSpPr>
            <a:spLocks/>
          </p:cNvSpPr>
          <p:nvPr/>
        </p:nvSpPr>
        <p:spPr bwMode="auto">
          <a:xfrm>
            <a:off x="5618163" y="4387850"/>
            <a:ext cx="336550" cy="246063"/>
          </a:xfrm>
          <a:custGeom>
            <a:avLst/>
            <a:gdLst>
              <a:gd name="T0" fmla="*/ 0 w 531"/>
              <a:gd name="T1" fmla="*/ 2147483647 h 387"/>
              <a:gd name="T2" fmla="*/ 0 w 531"/>
              <a:gd name="T3" fmla="*/ 2147483647 h 387"/>
              <a:gd name="T4" fmla="*/ 2147483647 w 531"/>
              <a:gd name="T5" fmla="*/ 2147483647 h 387"/>
              <a:gd name="T6" fmla="*/ 2147483647 w 531"/>
              <a:gd name="T7" fmla="*/ 0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387"/>
              <a:gd name="T14" fmla="*/ 531 w 531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387">
                <a:moveTo>
                  <a:pt x="0" y="387"/>
                </a:moveTo>
                <a:lnTo>
                  <a:pt x="0" y="282"/>
                </a:lnTo>
                <a:lnTo>
                  <a:pt x="174" y="114"/>
                </a:lnTo>
                <a:lnTo>
                  <a:pt x="53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1" name="Line 396"/>
          <p:cNvSpPr>
            <a:spLocks noChangeShapeType="1"/>
          </p:cNvSpPr>
          <p:nvPr/>
        </p:nvSpPr>
        <p:spPr bwMode="auto">
          <a:xfrm>
            <a:off x="4987925" y="4160838"/>
            <a:ext cx="649288" cy="374650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2" name="Freeform 398"/>
          <p:cNvSpPr>
            <a:spLocks/>
          </p:cNvSpPr>
          <p:nvPr/>
        </p:nvSpPr>
        <p:spPr bwMode="auto">
          <a:xfrm>
            <a:off x="4352925" y="3362325"/>
            <a:ext cx="582613" cy="744538"/>
          </a:xfrm>
          <a:custGeom>
            <a:avLst/>
            <a:gdLst>
              <a:gd name="T0" fmla="*/ 2147483647 w 367"/>
              <a:gd name="T1" fmla="*/ 2147483647 h 469"/>
              <a:gd name="T2" fmla="*/ 2147483647 w 367"/>
              <a:gd name="T3" fmla="*/ 2147483647 h 469"/>
              <a:gd name="T4" fmla="*/ 0 w 367"/>
              <a:gd name="T5" fmla="*/ 0 h 469"/>
              <a:gd name="T6" fmla="*/ 0 60000 65536"/>
              <a:gd name="T7" fmla="*/ 0 60000 65536"/>
              <a:gd name="T8" fmla="*/ 0 60000 65536"/>
              <a:gd name="T9" fmla="*/ 0 w 367"/>
              <a:gd name="T10" fmla="*/ 0 h 469"/>
              <a:gd name="T11" fmla="*/ 367 w 367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469">
                <a:moveTo>
                  <a:pt x="367" y="469"/>
                </a:moveTo>
                <a:lnTo>
                  <a:pt x="228" y="216"/>
                </a:lnTo>
                <a:lnTo>
                  <a:pt x="0" y="0"/>
                </a:lnTo>
              </a:path>
            </a:pathLst>
          </a:custGeom>
          <a:noFill/>
          <a:ln w="1651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3" name="Freeform 400"/>
          <p:cNvSpPr>
            <a:spLocks/>
          </p:cNvSpPr>
          <p:nvPr/>
        </p:nvSpPr>
        <p:spPr bwMode="auto">
          <a:xfrm>
            <a:off x="4464050" y="3362325"/>
            <a:ext cx="785813" cy="123825"/>
          </a:xfrm>
          <a:custGeom>
            <a:avLst/>
            <a:gdLst>
              <a:gd name="T0" fmla="*/ 2147483647 w 495"/>
              <a:gd name="T1" fmla="*/ 0 h 78"/>
              <a:gd name="T2" fmla="*/ 2147483647 w 495"/>
              <a:gd name="T3" fmla="*/ 2147483647 h 78"/>
              <a:gd name="T4" fmla="*/ 2147483647 w 495"/>
              <a:gd name="T5" fmla="*/ 2147483647 h 78"/>
              <a:gd name="T6" fmla="*/ 2147483647 w 495"/>
              <a:gd name="T7" fmla="*/ 2147483647 h 78"/>
              <a:gd name="T8" fmla="*/ 2147483647 w 495"/>
              <a:gd name="T9" fmla="*/ 2147483647 h 78"/>
              <a:gd name="T10" fmla="*/ 2147483647 w 495"/>
              <a:gd name="T11" fmla="*/ 2147483647 h 78"/>
              <a:gd name="T12" fmla="*/ 2147483647 w 495"/>
              <a:gd name="T13" fmla="*/ 2147483647 h 78"/>
              <a:gd name="T14" fmla="*/ 2147483647 w 495"/>
              <a:gd name="T15" fmla="*/ 2147483647 h 78"/>
              <a:gd name="T16" fmla="*/ 2147483647 w 495"/>
              <a:gd name="T17" fmla="*/ 2147483647 h 78"/>
              <a:gd name="T18" fmla="*/ 0 w 495"/>
              <a:gd name="T19" fmla="*/ 214748364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5"/>
              <a:gd name="T31" fmla="*/ 0 h 78"/>
              <a:gd name="T32" fmla="*/ 495 w 495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5" h="78">
                <a:moveTo>
                  <a:pt x="495" y="0"/>
                </a:moveTo>
                <a:lnTo>
                  <a:pt x="495" y="76"/>
                </a:lnTo>
                <a:lnTo>
                  <a:pt x="477" y="74"/>
                </a:lnTo>
                <a:lnTo>
                  <a:pt x="466" y="78"/>
                </a:lnTo>
                <a:lnTo>
                  <a:pt x="304" y="73"/>
                </a:lnTo>
                <a:lnTo>
                  <a:pt x="203" y="25"/>
                </a:lnTo>
                <a:lnTo>
                  <a:pt x="152" y="31"/>
                </a:lnTo>
                <a:lnTo>
                  <a:pt x="123" y="16"/>
                </a:lnTo>
                <a:lnTo>
                  <a:pt x="93" y="36"/>
                </a:lnTo>
                <a:lnTo>
                  <a:pt x="0" y="36"/>
                </a:lnTo>
              </a:path>
            </a:pathLst>
          </a:custGeom>
          <a:noFill/>
          <a:ln w="1651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4" name="Line 401"/>
          <p:cNvSpPr>
            <a:spLocks noChangeShapeType="1"/>
          </p:cNvSpPr>
          <p:nvPr/>
        </p:nvSpPr>
        <p:spPr bwMode="auto">
          <a:xfrm flipV="1">
            <a:off x="5659438" y="4545013"/>
            <a:ext cx="160337" cy="119062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5" name="Line 402"/>
          <p:cNvSpPr>
            <a:spLocks noChangeShapeType="1"/>
          </p:cNvSpPr>
          <p:nvPr/>
        </p:nvSpPr>
        <p:spPr bwMode="auto">
          <a:xfrm flipV="1">
            <a:off x="5846763" y="5397500"/>
            <a:ext cx="98425" cy="23813"/>
          </a:xfrm>
          <a:prstGeom prst="line">
            <a:avLst/>
          </a:prstGeom>
          <a:noFill/>
          <a:ln w="1651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6" name="Freeform 403"/>
          <p:cNvSpPr>
            <a:spLocks/>
          </p:cNvSpPr>
          <p:nvPr/>
        </p:nvSpPr>
        <p:spPr bwMode="auto">
          <a:xfrm>
            <a:off x="6858000" y="3476625"/>
            <a:ext cx="55563" cy="150813"/>
          </a:xfrm>
          <a:custGeom>
            <a:avLst/>
            <a:gdLst>
              <a:gd name="T0" fmla="*/ 2147483647 w 35"/>
              <a:gd name="T1" fmla="*/ 2147483647 h 95"/>
              <a:gd name="T2" fmla="*/ 0 w 35"/>
              <a:gd name="T3" fmla="*/ 2147483647 h 95"/>
              <a:gd name="T4" fmla="*/ 2147483647 w 35"/>
              <a:gd name="T5" fmla="*/ 0 h 95"/>
              <a:gd name="T6" fmla="*/ 0 60000 65536"/>
              <a:gd name="T7" fmla="*/ 0 60000 65536"/>
              <a:gd name="T8" fmla="*/ 0 60000 65536"/>
              <a:gd name="T9" fmla="*/ 0 w 35"/>
              <a:gd name="T10" fmla="*/ 0 h 95"/>
              <a:gd name="T11" fmla="*/ 35 w 35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95">
                <a:moveTo>
                  <a:pt x="35" y="95"/>
                </a:moveTo>
                <a:lnTo>
                  <a:pt x="0" y="95"/>
                </a:lnTo>
                <a:lnTo>
                  <a:pt x="11" y="0"/>
                </a:lnTo>
              </a:path>
            </a:pathLst>
          </a:custGeom>
          <a:noFill/>
          <a:ln w="9525" cmpd="sng">
            <a:solidFill>
              <a:srgbClr val="00AC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907" name="Freeform 404"/>
          <p:cNvSpPr>
            <a:spLocks/>
          </p:cNvSpPr>
          <p:nvPr/>
        </p:nvSpPr>
        <p:spPr bwMode="auto">
          <a:xfrm>
            <a:off x="6413500" y="5667375"/>
            <a:ext cx="111125" cy="100013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0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3"/>
              <a:gd name="T17" fmla="*/ 70 w 70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3">
                <a:moveTo>
                  <a:pt x="0" y="12"/>
                </a:moveTo>
                <a:lnTo>
                  <a:pt x="10" y="0"/>
                </a:lnTo>
                <a:lnTo>
                  <a:pt x="70" y="59"/>
                </a:lnTo>
                <a:lnTo>
                  <a:pt x="64" y="63"/>
                </a:lnTo>
                <a:lnTo>
                  <a:pt x="42" y="57"/>
                </a:lnTo>
              </a:path>
            </a:pathLst>
          </a:custGeom>
          <a:noFill/>
          <a:ln w="9525" cmpd="sng">
            <a:solidFill>
              <a:srgbClr val="00AC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908" name="Line 405"/>
          <p:cNvSpPr>
            <a:spLocks noChangeShapeType="1"/>
          </p:cNvSpPr>
          <p:nvPr/>
        </p:nvSpPr>
        <p:spPr bwMode="auto">
          <a:xfrm flipH="1">
            <a:off x="2790825" y="2378075"/>
            <a:ext cx="174625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9" name="Line 406"/>
          <p:cNvSpPr>
            <a:spLocks noChangeShapeType="1"/>
          </p:cNvSpPr>
          <p:nvPr/>
        </p:nvSpPr>
        <p:spPr bwMode="auto">
          <a:xfrm flipH="1">
            <a:off x="2790825" y="2409825"/>
            <a:ext cx="174625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0" name="Freeform 407"/>
          <p:cNvSpPr>
            <a:spLocks/>
          </p:cNvSpPr>
          <p:nvPr/>
        </p:nvSpPr>
        <p:spPr bwMode="auto">
          <a:xfrm>
            <a:off x="5033963" y="2505075"/>
            <a:ext cx="111125" cy="57150"/>
          </a:xfrm>
          <a:custGeom>
            <a:avLst/>
            <a:gdLst>
              <a:gd name="T0" fmla="*/ 0 w 174"/>
              <a:gd name="T1" fmla="*/ 2147483647 h 90"/>
              <a:gd name="T2" fmla="*/ 2147483647 w 174"/>
              <a:gd name="T3" fmla="*/ 2147483647 h 90"/>
              <a:gd name="T4" fmla="*/ 2147483647 w 174"/>
              <a:gd name="T5" fmla="*/ 0 h 90"/>
              <a:gd name="T6" fmla="*/ 0 60000 65536"/>
              <a:gd name="T7" fmla="*/ 0 60000 65536"/>
              <a:gd name="T8" fmla="*/ 0 60000 65536"/>
              <a:gd name="T9" fmla="*/ 0 w 174"/>
              <a:gd name="T10" fmla="*/ 0 h 90"/>
              <a:gd name="T11" fmla="*/ 174 w 174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90">
                <a:moveTo>
                  <a:pt x="0" y="60"/>
                </a:moveTo>
                <a:lnTo>
                  <a:pt x="87" y="90"/>
                </a:lnTo>
                <a:lnTo>
                  <a:pt x="174" y="0"/>
                </a:lnTo>
              </a:path>
            </a:pathLst>
          </a:custGeom>
          <a:noFill/>
          <a:ln w="9525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1" name="Freeform 408"/>
          <p:cNvSpPr>
            <a:spLocks/>
          </p:cNvSpPr>
          <p:nvPr/>
        </p:nvSpPr>
        <p:spPr bwMode="auto">
          <a:xfrm>
            <a:off x="4086225" y="1430338"/>
            <a:ext cx="282575" cy="122237"/>
          </a:xfrm>
          <a:custGeom>
            <a:avLst/>
            <a:gdLst>
              <a:gd name="T0" fmla="*/ 0 w 444"/>
              <a:gd name="T1" fmla="*/ 0 h 192"/>
              <a:gd name="T2" fmla="*/ 2147483647 w 444"/>
              <a:gd name="T3" fmla="*/ 2147483647 h 192"/>
              <a:gd name="T4" fmla="*/ 2147483647 w 444"/>
              <a:gd name="T5" fmla="*/ 2147483647 h 192"/>
              <a:gd name="T6" fmla="*/ 2147483647 w 444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44"/>
              <a:gd name="T13" fmla="*/ 0 h 192"/>
              <a:gd name="T14" fmla="*/ 444 w 44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4" h="192">
                <a:moveTo>
                  <a:pt x="0" y="0"/>
                </a:moveTo>
                <a:lnTo>
                  <a:pt x="177" y="78"/>
                </a:lnTo>
                <a:lnTo>
                  <a:pt x="231" y="171"/>
                </a:lnTo>
                <a:lnTo>
                  <a:pt x="444" y="19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2" name="Freeform 409"/>
          <p:cNvSpPr>
            <a:spLocks/>
          </p:cNvSpPr>
          <p:nvPr/>
        </p:nvSpPr>
        <p:spPr bwMode="auto">
          <a:xfrm>
            <a:off x="4403725" y="1239838"/>
            <a:ext cx="1027113" cy="293687"/>
          </a:xfrm>
          <a:custGeom>
            <a:avLst/>
            <a:gdLst>
              <a:gd name="T0" fmla="*/ 0 w 1617"/>
              <a:gd name="T1" fmla="*/ 2147483647 h 462"/>
              <a:gd name="T2" fmla="*/ 2147483647 w 1617"/>
              <a:gd name="T3" fmla="*/ 2147483647 h 462"/>
              <a:gd name="T4" fmla="*/ 2147483647 w 1617"/>
              <a:gd name="T5" fmla="*/ 2147483647 h 462"/>
              <a:gd name="T6" fmla="*/ 2147483647 w 1617"/>
              <a:gd name="T7" fmla="*/ 2147483647 h 462"/>
              <a:gd name="T8" fmla="*/ 2147483647 w 1617"/>
              <a:gd name="T9" fmla="*/ 2147483647 h 462"/>
              <a:gd name="T10" fmla="*/ 2147483647 w 1617"/>
              <a:gd name="T11" fmla="*/ 2147483647 h 462"/>
              <a:gd name="T12" fmla="*/ 2147483647 w 1617"/>
              <a:gd name="T13" fmla="*/ 2147483647 h 462"/>
              <a:gd name="T14" fmla="*/ 2147483647 w 1617"/>
              <a:gd name="T15" fmla="*/ 2147483647 h 462"/>
              <a:gd name="T16" fmla="*/ 2147483647 w 1617"/>
              <a:gd name="T17" fmla="*/ 2147483647 h 462"/>
              <a:gd name="T18" fmla="*/ 2147483647 w 1617"/>
              <a:gd name="T19" fmla="*/ 0 h 4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17"/>
              <a:gd name="T31" fmla="*/ 0 h 462"/>
              <a:gd name="T32" fmla="*/ 1617 w 1617"/>
              <a:gd name="T33" fmla="*/ 462 h 4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17" h="462">
                <a:moveTo>
                  <a:pt x="0" y="462"/>
                </a:moveTo>
                <a:lnTo>
                  <a:pt x="9" y="432"/>
                </a:lnTo>
                <a:lnTo>
                  <a:pt x="495" y="399"/>
                </a:lnTo>
                <a:lnTo>
                  <a:pt x="597" y="309"/>
                </a:lnTo>
                <a:lnTo>
                  <a:pt x="1035" y="276"/>
                </a:lnTo>
                <a:lnTo>
                  <a:pt x="1101" y="300"/>
                </a:lnTo>
                <a:lnTo>
                  <a:pt x="1272" y="168"/>
                </a:lnTo>
                <a:lnTo>
                  <a:pt x="1287" y="105"/>
                </a:lnTo>
                <a:lnTo>
                  <a:pt x="1581" y="105"/>
                </a:lnTo>
                <a:lnTo>
                  <a:pt x="1617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3" name="Freeform 410"/>
          <p:cNvSpPr>
            <a:spLocks/>
          </p:cNvSpPr>
          <p:nvPr/>
        </p:nvSpPr>
        <p:spPr bwMode="auto">
          <a:xfrm>
            <a:off x="4384675" y="1582738"/>
            <a:ext cx="112713" cy="842962"/>
          </a:xfrm>
          <a:custGeom>
            <a:avLst/>
            <a:gdLst>
              <a:gd name="T0" fmla="*/ 2147483647 w 177"/>
              <a:gd name="T1" fmla="*/ 0 h 1326"/>
              <a:gd name="T2" fmla="*/ 0 w 177"/>
              <a:gd name="T3" fmla="*/ 2147483647 h 1326"/>
              <a:gd name="T4" fmla="*/ 2147483647 w 177"/>
              <a:gd name="T5" fmla="*/ 2147483647 h 1326"/>
              <a:gd name="T6" fmla="*/ 2147483647 w 177"/>
              <a:gd name="T7" fmla="*/ 2147483647 h 1326"/>
              <a:gd name="T8" fmla="*/ 2147483647 w 177"/>
              <a:gd name="T9" fmla="*/ 2147483647 h 1326"/>
              <a:gd name="T10" fmla="*/ 2147483647 w 177"/>
              <a:gd name="T11" fmla="*/ 2147483647 h 1326"/>
              <a:gd name="T12" fmla="*/ 2147483647 w 177"/>
              <a:gd name="T13" fmla="*/ 2147483647 h 1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1326"/>
              <a:gd name="T23" fmla="*/ 177 w 177"/>
              <a:gd name="T24" fmla="*/ 1326 h 1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1326">
                <a:moveTo>
                  <a:pt x="12" y="0"/>
                </a:moveTo>
                <a:lnTo>
                  <a:pt x="0" y="321"/>
                </a:lnTo>
                <a:lnTo>
                  <a:pt x="36" y="396"/>
                </a:lnTo>
                <a:lnTo>
                  <a:pt x="120" y="858"/>
                </a:lnTo>
                <a:lnTo>
                  <a:pt x="177" y="969"/>
                </a:lnTo>
                <a:lnTo>
                  <a:pt x="72" y="1209"/>
                </a:lnTo>
                <a:lnTo>
                  <a:pt x="102" y="132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4" name="Freeform 411"/>
          <p:cNvSpPr>
            <a:spLocks/>
          </p:cNvSpPr>
          <p:nvPr/>
        </p:nvSpPr>
        <p:spPr bwMode="auto">
          <a:xfrm>
            <a:off x="5160963" y="1241425"/>
            <a:ext cx="371475" cy="1227138"/>
          </a:xfrm>
          <a:custGeom>
            <a:avLst/>
            <a:gdLst>
              <a:gd name="T0" fmla="*/ 2147483647 w 585"/>
              <a:gd name="T1" fmla="*/ 0 h 1932"/>
              <a:gd name="T2" fmla="*/ 2147483647 w 585"/>
              <a:gd name="T3" fmla="*/ 2147483647 h 1932"/>
              <a:gd name="T4" fmla="*/ 2147483647 w 585"/>
              <a:gd name="T5" fmla="*/ 2147483647 h 1932"/>
              <a:gd name="T6" fmla="*/ 2147483647 w 585"/>
              <a:gd name="T7" fmla="*/ 2147483647 h 1932"/>
              <a:gd name="T8" fmla="*/ 2147483647 w 585"/>
              <a:gd name="T9" fmla="*/ 2147483647 h 1932"/>
              <a:gd name="T10" fmla="*/ 2147483647 w 585"/>
              <a:gd name="T11" fmla="*/ 2147483647 h 1932"/>
              <a:gd name="T12" fmla="*/ 2147483647 w 585"/>
              <a:gd name="T13" fmla="*/ 2147483647 h 1932"/>
              <a:gd name="T14" fmla="*/ 2147483647 w 585"/>
              <a:gd name="T15" fmla="*/ 2147483647 h 1932"/>
              <a:gd name="T16" fmla="*/ 2147483647 w 585"/>
              <a:gd name="T17" fmla="*/ 2147483647 h 1932"/>
              <a:gd name="T18" fmla="*/ 2147483647 w 585"/>
              <a:gd name="T19" fmla="*/ 2147483647 h 1932"/>
              <a:gd name="T20" fmla="*/ 0 w 585"/>
              <a:gd name="T21" fmla="*/ 2147483647 h 1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5"/>
              <a:gd name="T34" fmla="*/ 0 h 1932"/>
              <a:gd name="T35" fmla="*/ 585 w 585"/>
              <a:gd name="T36" fmla="*/ 1932 h 1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5" h="1932">
                <a:moveTo>
                  <a:pt x="462" y="0"/>
                </a:moveTo>
                <a:lnTo>
                  <a:pt x="480" y="438"/>
                </a:lnTo>
                <a:lnTo>
                  <a:pt x="462" y="480"/>
                </a:lnTo>
                <a:lnTo>
                  <a:pt x="477" y="603"/>
                </a:lnTo>
                <a:lnTo>
                  <a:pt x="537" y="657"/>
                </a:lnTo>
                <a:lnTo>
                  <a:pt x="585" y="780"/>
                </a:lnTo>
                <a:lnTo>
                  <a:pt x="567" y="1296"/>
                </a:lnTo>
                <a:lnTo>
                  <a:pt x="444" y="1473"/>
                </a:lnTo>
                <a:lnTo>
                  <a:pt x="201" y="1596"/>
                </a:lnTo>
                <a:lnTo>
                  <a:pt x="9" y="1785"/>
                </a:lnTo>
                <a:lnTo>
                  <a:pt x="0" y="193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5" name="Freeform 412"/>
          <p:cNvSpPr>
            <a:spLocks/>
          </p:cNvSpPr>
          <p:nvPr/>
        </p:nvSpPr>
        <p:spPr bwMode="auto">
          <a:xfrm>
            <a:off x="5689600" y="1831975"/>
            <a:ext cx="958850" cy="1150938"/>
          </a:xfrm>
          <a:custGeom>
            <a:avLst/>
            <a:gdLst>
              <a:gd name="T0" fmla="*/ 2147483647 w 1509"/>
              <a:gd name="T1" fmla="*/ 0 h 1812"/>
              <a:gd name="T2" fmla="*/ 2147483647 w 1509"/>
              <a:gd name="T3" fmla="*/ 2147483647 h 1812"/>
              <a:gd name="T4" fmla="*/ 2147483647 w 1509"/>
              <a:gd name="T5" fmla="*/ 2147483647 h 1812"/>
              <a:gd name="T6" fmla="*/ 2147483647 w 1509"/>
              <a:gd name="T7" fmla="*/ 2147483647 h 1812"/>
              <a:gd name="T8" fmla="*/ 2147483647 w 1509"/>
              <a:gd name="T9" fmla="*/ 2147483647 h 1812"/>
              <a:gd name="T10" fmla="*/ 2147483647 w 1509"/>
              <a:gd name="T11" fmla="*/ 2147483647 h 1812"/>
              <a:gd name="T12" fmla="*/ 2147483647 w 1509"/>
              <a:gd name="T13" fmla="*/ 2147483647 h 1812"/>
              <a:gd name="T14" fmla="*/ 0 w 1509"/>
              <a:gd name="T15" fmla="*/ 2147483647 h 18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09"/>
              <a:gd name="T25" fmla="*/ 0 h 1812"/>
              <a:gd name="T26" fmla="*/ 1509 w 1509"/>
              <a:gd name="T27" fmla="*/ 1812 h 18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9" h="1812">
                <a:moveTo>
                  <a:pt x="1509" y="0"/>
                </a:moveTo>
                <a:lnTo>
                  <a:pt x="1500" y="144"/>
                </a:lnTo>
                <a:lnTo>
                  <a:pt x="1080" y="282"/>
                </a:lnTo>
                <a:lnTo>
                  <a:pt x="945" y="675"/>
                </a:lnTo>
                <a:lnTo>
                  <a:pt x="690" y="903"/>
                </a:lnTo>
                <a:lnTo>
                  <a:pt x="477" y="1278"/>
                </a:lnTo>
                <a:lnTo>
                  <a:pt x="144" y="1428"/>
                </a:lnTo>
                <a:lnTo>
                  <a:pt x="0" y="181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6" name="Freeform 413"/>
          <p:cNvSpPr>
            <a:spLocks/>
          </p:cNvSpPr>
          <p:nvPr/>
        </p:nvSpPr>
        <p:spPr bwMode="auto">
          <a:xfrm>
            <a:off x="5505450" y="2597150"/>
            <a:ext cx="200025" cy="390525"/>
          </a:xfrm>
          <a:custGeom>
            <a:avLst/>
            <a:gdLst>
              <a:gd name="T0" fmla="*/ 2147483647 w 315"/>
              <a:gd name="T1" fmla="*/ 2147483647 h 615"/>
              <a:gd name="T2" fmla="*/ 2147483647 w 315"/>
              <a:gd name="T3" fmla="*/ 2147483647 h 615"/>
              <a:gd name="T4" fmla="*/ 2147483647 w 315"/>
              <a:gd name="T5" fmla="*/ 2147483647 h 615"/>
              <a:gd name="T6" fmla="*/ 2147483647 w 315"/>
              <a:gd name="T7" fmla="*/ 0 h 615"/>
              <a:gd name="T8" fmla="*/ 0 w 315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615"/>
              <a:gd name="T17" fmla="*/ 315 w 315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615">
                <a:moveTo>
                  <a:pt x="273" y="615"/>
                </a:moveTo>
                <a:lnTo>
                  <a:pt x="195" y="411"/>
                </a:lnTo>
                <a:lnTo>
                  <a:pt x="315" y="174"/>
                </a:lnTo>
                <a:lnTo>
                  <a:pt x="63" y="0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7" name="Freeform 414"/>
          <p:cNvSpPr>
            <a:spLocks/>
          </p:cNvSpPr>
          <p:nvPr/>
        </p:nvSpPr>
        <p:spPr bwMode="auto">
          <a:xfrm>
            <a:off x="5175250" y="2178050"/>
            <a:ext cx="423863" cy="307975"/>
          </a:xfrm>
          <a:custGeom>
            <a:avLst/>
            <a:gdLst>
              <a:gd name="T0" fmla="*/ 2147483647 w 666"/>
              <a:gd name="T1" fmla="*/ 0 h 486"/>
              <a:gd name="T2" fmla="*/ 2147483647 w 666"/>
              <a:gd name="T3" fmla="*/ 2147483647 h 486"/>
              <a:gd name="T4" fmla="*/ 2147483647 w 666"/>
              <a:gd name="T5" fmla="*/ 2147483647 h 486"/>
              <a:gd name="T6" fmla="*/ 2147483647 w 666"/>
              <a:gd name="T7" fmla="*/ 2147483647 h 486"/>
              <a:gd name="T8" fmla="*/ 2147483647 w 666"/>
              <a:gd name="T9" fmla="*/ 2147483647 h 486"/>
              <a:gd name="T10" fmla="*/ 2147483647 w 666"/>
              <a:gd name="T11" fmla="*/ 2147483647 h 486"/>
              <a:gd name="T12" fmla="*/ 2147483647 w 666"/>
              <a:gd name="T13" fmla="*/ 2147483647 h 486"/>
              <a:gd name="T14" fmla="*/ 0 w 666"/>
              <a:gd name="T15" fmla="*/ 2147483647 h 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6"/>
              <a:gd name="T25" fmla="*/ 0 h 486"/>
              <a:gd name="T26" fmla="*/ 666 w 666"/>
              <a:gd name="T27" fmla="*/ 486 h 4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6" h="486">
                <a:moveTo>
                  <a:pt x="663" y="0"/>
                </a:moveTo>
                <a:lnTo>
                  <a:pt x="666" y="66"/>
                </a:lnTo>
                <a:lnTo>
                  <a:pt x="540" y="297"/>
                </a:lnTo>
                <a:lnTo>
                  <a:pt x="330" y="486"/>
                </a:lnTo>
                <a:lnTo>
                  <a:pt x="129" y="486"/>
                </a:lnTo>
                <a:lnTo>
                  <a:pt x="93" y="450"/>
                </a:lnTo>
                <a:lnTo>
                  <a:pt x="24" y="450"/>
                </a:lnTo>
                <a:lnTo>
                  <a:pt x="0" y="47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8" name="Freeform 415"/>
          <p:cNvSpPr>
            <a:spLocks/>
          </p:cNvSpPr>
          <p:nvPr/>
        </p:nvSpPr>
        <p:spPr bwMode="auto">
          <a:xfrm>
            <a:off x="5492750" y="2178050"/>
            <a:ext cx="127000" cy="385763"/>
          </a:xfrm>
          <a:custGeom>
            <a:avLst/>
            <a:gdLst>
              <a:gd name="T0" fmla="*/ 2147483647 w 201"/>
              <a:gd name="T1" fmla="*/ 0 h 609"/>
              <a:gd name="T2" fmla="*/ 2147483647 w 201"/>
              <a:gd name="T3" fmla="*/ 2147483647 h 609"/>
              <a:gd name="T4" fmla="*/ 2147483647 w 201"/>
              <a:gd name="T5" fmla="*/ 2147483647 h 609"/>
              <a:gd name="T6" fmla="*/ 2147483647 w 201"/>
              <a:gd name="T7" fmla="*/ 2147483647 h 609"/>
              <a:gd name="T8" fmla="*/ 0 w 201"/>
              <a:gd name="T9" fmla="*/ 2147483647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609"/>
              <a:gd name="T17" fmla="*/ 201 w 201"/>
              <a:gd name="T18" fmla="*/ 609 h 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609">
                <a:moveTo>
                  <a:pt x="201" y="0"/>
                </a:moveTo>
                <a:lnTo>
                  <a:pt x="201" y="90"/>
                </a:lnTo>
                <a:lnTo>
                  <a:pt x="132" y="261"/>
                </a:lnTo>
                <a:lnTo>
                  <a:pt x="96" y="504"/>
                </a:lnTo>
                <a:lnTo>
                  <a:pt x="0" y="60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9" name="Freeform 416"/>
          <p:cNvSpPr>
            <a:spLocks/>
          </p:cNvSpPr>
          <p:nvPr/>
        </p:nvSpPr>
        <p:spPr bwMode="auto">
          <a:xfrm>
            <a:off x="5165725" y="2511425"/>
            <a:ext cx="120650" cy="793750"/>
          </a:xfrm>
          <a:custGeom>
            <a:avLst/>
            <a:gdLst>
              <a:gd name="T0" fmla="*/ 0 w 189"/>
              <a:gd name="T1" fmla="*/ 0 h 1251"/>
              <a:gd name="T2" fmla="*/ 2147483647 w 189"/>
              <a:gd name="T3" fmla="*/ 2147483647 h 1251"/>
              <a:gd name="T4" fmla="*/ 2147483647 w 189"/>
              <a:gd name="T5" fmla="*/ 2147483647 h 1251"/>
              <a:gd name="T6" fmla="*/ 2147483647 w 189"/>
              <a:gd name="T7" fmla="*/ 2147483647 h 1251"/>
              <a:gd name="T8" fmla="*/ 2147483647 w 189"/>
              <a:gd name="T9" fmla="*/ 2147483647 h 1251"/>
              <a:gd name="T10" fmla="*/ 2147483647 w 189"/>
              <a:gd name="T11" fmla="*/ 2147483647 h 1251"/>
              <a:gd name="T12" fmla="*/ 2147483647 w 189"/>
              <a:gd name="T13" fmla="*/ 2147483647 h 1251"/>
              <a:gd name="T14" fmla="*/ 2147483647 w 189"/>
              <a:gd name="T15" fmla="*/ 2147483647 h 12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9"/>
              <a:gd name="T25" fmla="*/ 0 h 1251"/>
              <a:gd name="T26" fmla="*/ 189 w 189"/>
              <a:gd name="T27" fmla="*/ 1251 h 12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9" h="1251">
                <a:moveTo>
                  <a:pt x="0" y="0"/>
                </a:moveTo>
                <a:lnTo>
                  <a:pt x="39" y="153"/>
                </a:lnTo>
                <a:lnTo>
                  <a:pt x="18" y="237"/>
                </a:lnTo>
                <a:lnTo>
                  <a:pt x="90" y="411"/>
                </a:lnTo>
                <a:lnTo>
                  <a:pt x="72" y="600"/>
                </a:lnTo>
                <a:lnTo>
                  <a:pt x="108" y="912"/>
                </a:lnTo>
                <a:lnTo>
                  <a:pt x="177" y="1230"/>
                </a:lnTo>
                <a:lnTo>
                  <a:pt x="189" y="12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0" name="Line 417"/>
          <p:cNvSpPr>
            <a:spLocks noChangeShapeType="1"/>
          </p:cNvSpPr>
          <p:nvPr/>
        </p:nvSpPr>
        <p:spPr bwMode="auto">
          <a:xfrm flipV="1">
            <a:off x="5273675" y="3352800"/>
            <a:ext cx="0" cy="857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1" name="Line 418"/>
          <p:cNvSpPr>
            <a:spLocks noChangeShapeType="1"/>
          </p:cNvSpPr>
          <p:nvPr/>
        </p:nvSpPr>
        <p:spPr bwMode="auto">
          <a:xfrm flipV="1">
            <a:off x="5292725" y="3354388"/>
            <a:ext cx="0" cy="82550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2" name="Freeform 419"/>
          <p:cNvSpPr>
            <a:spLocks/>
          </p:cNvSpPr>
          <p:nvPr/>
        </p:nvSpPr>
        <p:spPr bwMode="auto">
          <a:xfrm>
            <a:off x="5145088" y="2506663"/>
            <a:ext cx="119062" cy="800100"/>
          </a:xfrm>
          <a:custGeom>
            <a:avLst/>
            <a:gdLst>
              <a:gd name="T0" fmla="*/ 2147483647 w 186"/>
              <a:gd name="T1" fmla="*/ 2147483647 h 1260"/>
              <a:gd name="T2" fmla="*/ 2147483647 w 186"/>
              <a:gd name="T3" fmla="*/ 2147483647 h 1260"/>
              <a:gd name="T4" fmla="*/ 2147483647 w 186"/>
              <a:gd name="T5" fmla="*/ 2147483647 h 1260"/>
              <a:gd name="T6" fmla="*/ 2147483647 w 186"/>
              <a:gd name="T7" fmla="*/ 2147483647 h 1260"/>
              <a:gd name="T8" fmla="*/ 0 w 186"/>
              <a:gd name="T9" fmla="*/ 2147483647 h 1260"/>
              <a:gd name="T10" fmla="*/ 2147483647 w 186"/>
              <a:gd name="T11" fmla="*/ 2147483647 h 1260"/>
              <a:gd name="T12" fmla="*/ 2147483647 w 186"/>
              <a:gd name="T13" fmla="*/ 2147483647 h 1260"/>
              <a:gd name="T14" fmla="*/ 2147483647 w 186"/>
              <a:gd name="T15" fmla="*/ 0 h 12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6"/>
              <a:gd name="T25" fmla="*/ 0 h 1260"/>
              <a:gd name="T26" fmla="*/ 186 w 186"/>
              <a:gd name="T27" fmla="*/ 1260 h 12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6" h="1260">
                <a:moveTo>
                  <a:pt x="186" y="1260"/>
                </a:moveTo>
                <a:lnTo>
                  <a:pt x="168" y="1221"/>
                </a:lnTo>
                <a:lnTo>
                  <a:pt x="102" y="912"/>
                </a:lnTo>
                <a:lnTo>
                  <a:pt x="69" y="582"/>
                </a:lnTo>
                <a:lnTo>
                  <a:pt x="0" y="372"/>
                </a:lnTo>
                <a:lnTo>
                  <a:pt x="15" y="108"/>
                </a:lnTo>
                <a:lnTo>
                  <a:pt x="3" y="36"/>
                </a:lnTo>
                <a:lnTo>
                  <a:pt x="1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3" name="Freeform 420"/>
          <p:cNvSpPr>
            <a:spLocks/>
          </p:cNvSpPr>
          <p:nvPr/>
        </p:nvSpPr>
        <p:spPr bwMode="auto">
          <a:xfrm>
            <a:off x="5307013" y="3019425"/>
            <a:ext cx="368300" cy="296863"/>
          </a:xfrm>
          <a:custGeom>
            <a:avLst/>
            <a:gdLst>
              <a:gd name="T0" fmla="*/ 0 w 579"/>
              <a:gd name="T1" fmla="*/ 2147483647 h 468"/>
              <a:gd name="T2" fmla="*/ 2147483647 w 579"/>
              <a:gd name="T3" fmla="*/ 2147483647 h 468"/>
              <a:gd name="T4" fmla="*/ 2147483647 w 579"/>
              <a:gd name="T5" fmla="*/ 2147483647 h 468"/>
              <a:gd name="T6" fmla="*/ 2147483647 w 579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579"/>
              <a:gd name="T13" fmla="*/ 0 h 468"/>
              <a:gd name="T14" fmla="*/ 579 w 579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9" h="468">
                <a:moveTo>
                  <a:pt x="0" y="468"/>
                </a:moveTo>
                <a:lnTo>
                  <a:pt x="252" y="315"/>
                </a:lnTo>
                <a:lnTo>
                  <a:pt x="297" y="153"/>
                </a:lnTo>
                <a:lnTo>
                  <a:pt x="57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4" name="Freeform 421"/>
          <p:cNvSpPr>
            <a:spLocks/>
          </p:cNvSpPr>
          <p:nvPr/>
        </p:nvSpPr>
        <p:spPr bwMode="auto">
          <a:xfrm>
            <a:off x="5308600" y="3409950"/>
            <a:ext cx="1198563" cy="79375"/>
          </a:xfrm>
          <a:custGeom>
            <a:avLst/>
            <a:gdLst>
              <a:gd name="T0" fmla="*/ 0 w 1887"/>
              <a:gd name="T1" fmla="*/ 2147483647 h 126"/>
              <a:gd name="T2" fmla="*/ 2147483647 w 1887"/>
              <a:gd name="T3" fmla="*/ 2147483647 h 126"/>
              <a:gd name="T4" fmla="*/ 2147483647 w 1887"/>
              <a:gd name="T5" fmla="*/ 2147483647 h 126"/>
              <a:gd name="T6" fmla="*/ 2147483647 w 1887"/>
              <a:gd name="T7" fmla="*/ 2147483647 h 126"/>
              <a:gd name="T8" fmla="*/ 2147483647 w 1887"/>
              <a:gd name="T9" fmla="*/ 2147483647 h 126"/>
              <a:gd name="T10" fmla="*/ 2147483647 w 1887"/>
              <a:gd name="T11" fmla="*/ 2147483647 h 126"/>
              <a:gd name="T12" fmla="*/ 2147483647 w 1887"/>
              <a:gd name="T13" fmla="*/ 2147483647 h 126"/>
              <a:gd name="T14" fmla="*/ 2147483647 w 1887"/>
              <a:gd name="T15" fmla="*/ 2147483647 h 126"/>
              <a:gd name="T16" fmla="*/ 2147483647 w 1887"/>
              <a:gd name="T17" fmla="*/ 0 h 126"/>
              <a:gd name="T18" fmla="*/ 2147483647 w 1887"/>
              <a:gd name="T19" fmla="*/ 2147483647 h 126"/>
              <a:gd name="T20" fmla="*/ 2147483647 w 1887"/>
              <a:gd name="T21" fmla="*/ 2147483647 h 126"/>
              <a:gd name="T22" fmla="*/ 2147483647 w 1887"/>
              <a:gd name="T23" fmla="*/ 2147483647 h 126"/>
              <a:gd name="T24" fmla="*/ 2147483647 w 1887"/>
              <a:gd name="T25" fmla="*/ 2147483647 h 126"/>
              <a:gd name="T26" fmla="*/ 2147483647 w 1887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7"/>
              <a:gd name="T43" fmla="*/ 0 h 126"/>
              <a:gd name="T44" fmla="*/ 1887 w 1887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7" h="126">
                <a:moveTo>
                  <a:pt x="0" y="66"/>
                </a:moveTo>
                <a:lnTo>
                  <a:pt x="48" y="63"/>
                </a:lnTo>
                <a:lnTo>
                  <a:pt x="90" y="126"/>
                </a:lnTo>
                <a:lnTo>
                  <a:pt x="576" y="54"/>
                </a:lnTo>
                <a:lnTo>
                  <a:pt x="735" y="60"/>
                </a:lnTo>
                <a:lnTo>
                  <a:pt x="768" y="24"/>
                </a:lnTo>
                <a:lnTo>
                  <a:pt x="975" y="15"/>
                </a:lnTo>
                <a:lnTo>
                  <a:pt x="1041" y="57"/>
                </a:lnTo>
                <a:lnTo>
                  <a:pt x="1452" y="0"/>
                </a:lnTo>
                <a:lnTo>
                  <a:pt x="1572" y="39"/>
                </a:lnTo>
                <a:lnTo>
                  <a:pt x="1596" y="15"/>
                </a:lnTo>
                <a:lnTo>
                  <a:pt x="1764" y="72"/>
                </a:lnTo>
                <a:lnTo>
                  <a:pt x="1821" y="66"/>
                </a:lnTo>
                <a:lnTo>
                  <a:pt x="1887" y="10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5" name="Freeform 422"/>
          <p:cNvSpPr>
            <a:spLocks/>
          </p:cNvSpPr>
          <p:nvPr/>
        </p:nvSpPr>
        <p:spPr bwMode="auto">
          <a:xfrm>
            <a:off x="4527550" y="3248025"/>
            <a:ext cx="730250" cy="130175"/>
          </a:xfrm>
          <a:custGeom>
            <a:avLst/>
            <a:gdLst>
              <a:gd name="T0" fmla="*/ 2147483647 w 1149"/>
              <a:gd name="T1" fmla="*/ 2147483647 h 204"/>
              <a:gd name="T2" fmla="*/ 2147483647 w 1149"/>
              <a:gd name="T3" fmla="*/ 2147483647 h 204"/>
              <a:gd name="T4" fmla="*/ 2147483647 w 1149"/>
              <a:gd name="T5" fmla="*/ 2147483647 h 204"/>
              <a:gd name="T6" fmla="*/ 2147483647 w 1149"/>
              <a:gd name="T7" fmla="*/ 2147483647 h 204"/>
              <a:gd name="T8" fmla="*/ 0 w 1149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9"/>
              <a:gd name="T16" fmla="*/ 0 h 204"/>
              <a:gd name="T17" fmla="*/ 1149 w 1149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9" h="204">
                <a:moveTo>
                  <a:pt x="1149" y="165"/>
                </a:moveTo>
                <a:lnTo>
                  <a:pt x="1113" y="204"/>
                </a:lnTo>
                <a:lnTo>
                  <a:pt x="966" y="204"/>
                </a:lnTo>
                <a:lnTo>
                  <a:pt x="270" y="102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6" name="Freeform 423"/>
          <p:cNvSpPr>
            <a:spLocks/>
          </p:cNvSpPr>
          <p:nvPr/>
        </p:nvSpPr>
        <p:spPr bwMode="auto">
          <a:xfrm>
            <a:off x="4392613" y="3332163"/>
            <a:ext cx="95250" cy="47625"/>
          </a:xfrm>
          <a:custGeom>
            <a:avLst/>
            <a:gdLst>
              <a:gd name="T0" fmla="*/ 0 w 150"/>
              <a:gd name="T1" fmla="*/ 0 h 75"/>
              <a:gd name="T2" fmla="*/ 2147483647 w 150"/>
              <a:gd name="T3" fmla="*/ 2147483647 h 75"/>
              <a:gd name="T4" fmla="*/ 2147483647 w 150"/>
              <a:gd name="T5" fmla="*/ 2147483647 h 75"/>
              <a:gd name="T6" fmla="*/ 0 60000 65536"/>
              <a:gd name="T7" fmla="*/ 0 60000 65536"/>
              <a:gd name="T8" fmla="*/ 0 60000 65536"/>
              <a:gd name="T9" fmla="*/ 0 w 150"/>
              <a:gd name="T10" fmla="*/ 0 h 75"/>
              <a:gd name="T11" fmla="*/ 150 w 150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75">
                <a:moveTo>
                  <a:pt x="0" y="0"/>
                </a:moveTo>
                <a:lnTo>
                  <a:pt x="150" y="75"/>
                </a:lnTo>
                <a:lnTo>
                  <a:pt x="147" y="4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7" name="Freeform 424"/>
          <p:cNvSpPr>
            <a:spLocks/>
          </p:cNvSpPr>
          <p:nvPr/>
        </p:nvSpPr>
        <p:spPr bwMode="auto">
          <a:xfrm>
            <a:off x="4383088" y="3359150"/>
            <a:ext cx="876300" cy="106363"/>
          </a:xfrm>
          <a:custGeom>
            <a:avLst/>
            <a:gdLst>
              <a:gd name="T0" fmla="*/ 0 w 1380"/>
              <a:gd name="T1" fmla="*/ 0 h 168"/>
              <a:gd name="T2" fmla="*/ 2147483647 w 1380"/>
              <a:gd name="T3" fmla="*/ 2147483647 h 168"/>
              <a:gd name="T4" fmla="*/ 2147483647 w 1380"/>
              <a:gd name="T5" fmla="*/ 2147483647 h 168"/>
              <a:gd name="T6" fmla="*/ 2147483647 w 1380"/>
              <a:gd name="T7" fmla="*/ 2147483647 h 168"/>
              <a:gd name="T8" fmla="*/ 2147483647 w 1380"/>
              <a:gd name="T9" fmla="*/ 2147483647 h 168"/>
              <a:gd name="T10" fmla="*/ 2147483647 w 1380"/>
              <a:gd name="T11" fmla="*/ 2147483647 h 168"/>
              <a:gd name="T12" fmla="*/ 2147483647 w 1380"/>
              <a:gd name="T13" fmla="*/ 2147483647 h 168"/>
              <a:gd name="T14" fmla="*/ 2147483647 w 1380"/>
              <a:gd name="T15" fmla="*/ 2147483647 h 168"/>
              <a:gd name="T16" fmla="*/ 2147483647 w 1380"/>
              <a:gd name="T17" fmla="*/ 2147483647 h 168"/>
              <a:gd name="T18" fmla="*/ 2147483647 w 1380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0"/>
              <a:gd name="T31" fmla="*/ 0 h 168"/>
              <a:gd name="T32" fmla="*/ 1380 w 1380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0" h="168">
                <a:moveTo>
                  <a:pt x="0" y="0"/>
                </a:moveTo>
                <a:lnTo>
                  <a:pt x="129" y="66"/>
                </a:lnTo>
                <a:lnTo>
                  <a:pt x="345" y="66"/>
                </a:lnTo>
                <a:lnTo>
                  <a:pt x="441" y="12"/>
                </a:lnTo>
                <a:lnTo>
                  <a:pt x="513" y="45"/>
                </a:lnTo>
                <a:lnTo>
                  <a:pt x="645" y="42"/>
                </a:lnTo>
                <a:lnTo>
                  <a:pt x="894" y="153"/>
                </a:lnTo>
                <a:lnTo>
                  <a:pt x="1284" y="168"/>
                </a:lnTo>
                <a:lnTo>
                  <a:pt x="1320" y="150"/>
                </a:lnTo>
                <a:lnTo>
                  <a:pt x="1380" y="15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8" name="Freeform 425"/>
          <p:cNvSpPr>
            <a:spLocks/>
          </p:cNvSpPr>
          <p:nvPr/>
        </p:nvSpPr>
        <p:spPr bwMode="auto">
          <a:xfrm>
            <a:off x="4286250" y="2470150"/>
            <a:ext cx="198438" cy="819150"/>
          </a:xfrm>
          <a:custGeom>
            <a:avLst/>
            <a:gdLst>
              <a:gd name="T0" fmla="*/ 2147483647 w 312"/>
              <a:gd name="T1" fmla="*/ 0 h 1290"/>
              <a:gd name="T2" fmla="*/ 2147483647 w 312"/>
              <a:gd name="T3" fmla="*/ 2147483647 h 1290"/>
              <a:gd name="T4" fmla="*/ 2147483647 w 312"/>
              <a:gd name="T5" fmla="*/ 2147483647 h 1290"/>
              <a:gd name="T6" fmla="*/ 0 w 312"/>
              <a:gd name="T7" fmla="*/ 2147483647 h 1290"/>
              <a:gd name="T8" fmla="*/ 2147483647 w 312"/>
              <a:gd name="T9" fmla="*/ 2147483647 h 1290"/>
              <a:gd name="T10" fmla="*/ 2147483647 w 312"/>
              <a:gd name="T11" fmla="*/ 2147483647 h 1290"/>
              <a:gd name="T12" fmla="*/ 2147483647 w 312"/>
              <a:gd name="T13" fmla="*/ 2147483647 h 1290"/>
              <a:gd name="T14" fmla="*/ 2147483647 w 312"/>
              <a:gd name="T15" fmla="*/ 2147483647 h 1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2"/>
              <a:gd name="T25" fmla="*/ 0 h 1290"/>
              <a:gd name="T26" fmla="*/ 312 w 312"/>
              <a:gd name="T27" fmla="*/ 1290 h 1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2" h="1290">
                <a:moveTo>
                  <a:pt x="288" y="0"/>
                </a:moveTo>
                <a:lnTo>
                  <a:pt x="312" y="111"/>
                </a:lnTo>
                <a:lnTo>
                  <a:pt x="18" y="390"/>
                </a:lnTo>
                <a:lnTo>
                  <a:pt x="0" y="573"/>
                </a:lnTo>
                <a:lnTo>
                  <a:pt x="36" y="804"/>
                </a:lnTo>
                <a:lnTo>
                  <a:pt x="108" y="837"/>
                </a:lnTo>
                <a:lnTo>
                  <a:pt x="69" y="1230"/>
                </a:lnTo>
                <a:lnTo>
                  <a:pt x="96" y="129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9" name="Freeform 426"/>
          <p:cNvSpPr>
            <a:spLocks/>
          </p:cNvSpPr>
          <p:nvPr/>
        </p:nvSpPr>
        <p:spPr bwMode="auto">
          <a:xfrm>
            <a:off x="4202113" y="3357563"/>
            <a:ext cx="146050" cy="496887"/>
          </a:xfrm>
          <a:custGeom>
            <a:avLst/>
            <a:gdLst>
              <a:gd name="T0" fmla="*/ 2147483647 w 92"/>
              <a:gd name="T1" fmla="*/ 0 h 313"/>
              <a:gd name="T2" fmla="*/ 2147483647 w 92"/>
              <a:gd name="T3" fmla="*/ 2147483647 h 313"/>
              <a:gd name="T4" fmla="*/ 2147483647 w 92"/>
              <a:gd name="T5" fmla="*/ 2147483647 h 313"/>
              <a:gd name="T6" fmla="*/ 2147483647 w 92"/>
              <a:gd name="T7" fmla="*/ 2147483647 h 313"/>
              <a:gd name="T8" fmla="*/ 0 w 92"/>
              <a:gd name="T9" fmla="*/ 2147483647 h 313"/>
              <a:gd name="T10" fmla="*/ 2147483647 w 92"/>
              <a:gd name="T11" fmla="*/ 2147483647 h 3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313"/>
              <a:gd name="T20" fmla="*/ 92 w 92"/>
              <a:gd name="T21" fmla="*/ 313 h 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313">
                <a:moveTo>
                  <a:pt x="92" y="0"/>
                </a:moveTo>
                <a:lnTo>
                  <a:pt x="59" y="33"/>
                </a:lnTo>
                <a:lnTo>
                  <a:pt x="60" y="129"/>
                </a:lnTo>
                <a:lnTo>
                  <a:pt x="22" y="165"/>
                </a:lnTo>
                <a:lnTo>
                  <a:pt x="0" y="311"/>
                </a:lnTo>
                <a:lnTo>
                  <a:pt x="12" y="31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0" name="Freeform 427"/>
          <p:cNvSpPr>
            <a:spLocks/>
          </p:cNvSpPr>
          <p:nvPr/>
        </p:nvSpPr>
        <p:spPr bwMode="auto">
          <a:xfrm>
            <a:off x="3921125" y="3354388"/>
            <a:ext cx="401638" cy="865187"/>
          </a:xfrm>
          <a:custGeom>
            <a:avLst/>
            <a:gdLst>
              <a:gd name="T0" fmla="*/ 2147483647 w 253"/>
              <a:gd name="T1" fmla="*/ 0 h 545"/>
              <a:gd name="T2" fmla="*/ 2147483647 w 253"/>
              <a:gd name="T3" fmla="*/ 2147483647 h 545"/>
              <a:gd name="T4" fmla="*/ 2147483647 w 253"/>
              <a:gd name="T5" fmla="*/ 2147483647 h 545"/>
              <a:gd name="T6" fmla="*/ 2147483647 w 253"/>
              <a:gd name="T7" fmla="*/ 2147483647 h 545"/>
              <a:gd name="T8" fmla="*/ 2147483647 w 253"/>
              <a:gd name="T9" fmla="*/ 2147483647 h 545"/>
              <a:gd name="T10" fmla="*/ 2147483647 w 253"/>
              <a:gd name="T11" fmla="*/ 2147483647 h 545"/>
              <a:gd name="T12" fmla="*/ 2147483647 w 253"/>
              <a:gd name="T13" fmla="*/ 2147483647 h 545"/>
              <a:gd name="T14" fmla="*/ 2147483647 w 253"/>
              <a:gd name="T15" fmla="*/ 2147483647 h 545"/>
              <a:gd name="T16" fmla="*/ 0 w 253"/>
              <a:gd name="T17" fmla="*/ 2147483647 h 5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3"/>
              <a:gd name="T28" fmla="*/ 0 h 545"/>
              <a:gd name="T29" fmla="*/ 253 w 253"/>
              <a:gd name="T30" fmla="*/ 545 h 5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3" h="545">
                <a:moveTo>
                  <a:pt x="253" y="0"/>
                </a:moveTo>
                <a:lnTo>
                  <a:pt x="223" y="30"/>
                </a:lnTo>
                <a:lnTo>
                  <a:pt x="223" y="124"/>
                </a:lnTo>
                <a:lnTo>
                  <a:pt x="186" y="156"/>
                </a:lnTo>
                <a:lnTo>
                  <a:pt x="162" y="315"/>
                </a:lnTo>
                <a:lnTo>
                  <a:pt x="55" y="455"/>
                </a:lnTo>
                <a:lnTo>
                  <a:pt x="49" y="502"/>
                </a:lnTo>
                <a:lnTo>
                  <a:pt x="25" y="512"/>
                </a:lnTo>
                <a:lnTo>
                  <a:pt x="0" y="54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1" name="Freeform 428"/>
          <p:cNvSpPr>
            <a:spLocks/>
          </p:cNvSpPr>
          <p:nvPr/>
        </p:nvSpPr>
        <p:spPr bwMode="auto">
          <a:xfrm>
            <a:off x="4364038" y="3200400"/>
            <a:ext cx="119062" cy="92075"/>
          </a:xfrm>
          <a:custGeom>
            <a:avLst/>
            <a:gdLst>
              <a:gd name="T0" fmla="*/ 2147483647 w 186"/>
              <a:gd name="T1" fmla="*/ 2147483647 h 144"/>
              <a:gd name="T2" fmla="*/ 0 w 186"/>
              <a:gd name="T3" fmla="*/ 0 h 144"/>
              <a:gd name="T4" fmla="*/ 0 w 186"/>
              <a:gd name="T5" fmla="*/ 2147483647 h 144"/>
              <a:gd name="T6" fmla="*/ 0 60000 65536"/>
              <a:gd name="T7" fmla="*/ 0 60000 65536"/>
              <a:gd name="T8" fmla="*/ 0 60000 65536"/>
              <a:gd name="T9" fmla="*/ 0 w 186"/>
              <a:gd name="T10" fmla="*/ 0 h 144"/>
              <a:gd name="T11" fmla="*/ 186 w 18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44">
                <a:moveTo>
                  <a:pt x="186" y="51"/>
                </a:moveTo>
                <a:lnTo>
                  <a:pt x="0" y="0"/>
                </a:lnTo>
                <a:lnTo>
                  <a:pt x="0" y="14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2" name="Freeform 429"/>
          <p:cNvSpPr>
            <a:spLocks/>
          </p:cNvSpPr>
          <p:nvPr/>
        </p:nvSpPr>
        <p:spPr bwMode="auto">
          <a:xfrm>
            <a:off x="5299075" y="3486150"/>
            <a:ext cx="139700" cy="131763"/>
          </a:xfrm>
          <a:custGeom>
            <a:avLst/>
            <a:gdLst>
              <a:gd name="T0" fmla="*/ 0 w 219"/>
              <a:gd name="T1" fmla="*/ 0 h 207"/>
              <a:gd name="T2" fmla="*/ 2147483647 w 219"/>
              <a:gd name="T3" fmla="*/ 2147483647 h 207"/>
              <a:gd name="T4" fmla="*/ 2147483647 w 219"/>
              <a:gd name="T5" fmla="*/ 2147483647 h 207"/>
              <a:gd name="T6" fmla="*/ 2147483647 w 219"/>
              <a:gd name="T7" fmla="*/ 2147483647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207"/>
              <a:gd name="T14" fmla="*/ 219 w 219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207">
                <a:moveTo>
                  <a:pt x="0" y="0"/>
                </a:moveTo>
                <a:lnTo>
                  <a:pt x="108" y="174"/>
                </a:lnTo>
                <a:lnTo>
                  <a:pt x="219" y="174"/>
                </a:lnTo>
                <a:lnTo>
                  <a:pt x="219" y="20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3" name="Freeform 430"/>
          <p:cNvSpPr>
            <a:spLocks/>
          </p:cNvSpPr>
          <p:nvPr/>
        </p:nvSpPr>
        <p:spPr bwMode="auto">
          <a:xfrm>
            <a:off x="5270500" y="3481388"/>
            <a:ext cx="150813" cy="165100"/>
          </a:xfrm>
          <a:custGeom>
            <a:avLst/>
            <a:gdLst>
              <a:gd name="T0" fmla="*/ 2147483647 w 95"/>
              <a:gd name="T1" fmla="*/ 2147483647 h 104"/>
              <a:gd name="T2" fmla="*/ 2147483647 w 95"/>
              <a:gd name="T3" fmla="*/ 2147483647 h 104"/>
              <a:gd name="T4" fmla="*/ 0 w 95"/>
              <a:gd name="T5" fmla="*/ 0 h 104"/>
              <a:gd name="T6" fmla="*/ 0 60000 65536"/>
              <a:gd name="T7" fmla="*/ 0 60000 65536"/>
              <a:gd name="T8" fmla="*/ 0 60000 65536"/>
              <a:gd name="T9" fmla="*/ 0 w 95"/>
              <a:gd name="T10" fmla="*/ 0 h 104"/>
              <a:gd name="T11" fmla="*/ 95 w 95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" h="104">
                <a:moveTo>
                  <a:pt x="95" y="104"/>
                </a:moveTo>
                <a:lnTo>
                  <a:pt x="52" y="89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4" name="Freeform 431"/>
          <p:cNvSpPr>
            <a:spLocks/>
          </p:cNvSpPr>
          <p:nvPr/>
        </p:nvSpPr>
        <p:spPr bwMode="auto">
          <a:xfrm>
            <a:off x="3933825" y="3873500"/>
            <a:ext cx="282575" cy="368300"/>
          </a:xfrm>
          <a:custGeom>
            <a:avLst/>
            <a:gdLst>
              <a:gd name="T0" fmla="*/ 2147483647 w 178"/>
              <a:gd name="T1" fmla="*/ 0 h 232"/>
              <a:gd name="T2" fmla="*/ 2147483647 w 178"/>
              <a:gd name="T3" fmla="*/ 0 h 232"/>
              <a:gd name="T4" fmla="*/ 2147483647 w 178"/>
              <a:gd name="T5" fmla="*/ 2147483647 h 232"/>
              <a:gd name="T6" fmla="*/ 2147483647 w 178"/>
              <a:gd name="T7" fmla="*/ 2147483647 h 232"/>
              <a:gd name="T8" fmla="*/ 2147483647 w 178"/>
              <a:gd name="T9" fmla="*/ 2147483647 h 232"/>
              <a:gd name="T10" fmla="*/ 0 w 178"/>
              <a:gd name="T11" fmla="*/ 2147483647 h 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8"/>
              <a:gd name="T19" fmla="*/ 0 h 232"/>
              <a:gd name="T20" fmla="*/ 178 w 178"/>
              <a:gd name="T21" fmla="*/ 232 h 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8" h="232">
                <a:moveTo>
                  <a:pt x="178" y="0"/>
                </a:moveTo>
                <a:lnTo>
                  <a:pt x="162" y="0"/>
                </a:lnTo>
                <a:lnTo>
                  <a:pt x="60" y="136"/>
                </a:lnTo>
                <a:lnTo>
                  <a:pt x="54" y="182"/>
                </a:lnTo>
                <a:lnTo>
                  <a:pt x="23" y="197"/>
                </a:lnTo>
                <a:lnTo>
                  <a:pt x="0" y="23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5" name="Freeform 432"/>
          <p:cNvSpPr>
            <a:spLocks/>
          </p:cNvSpPr>
          <p:nvPr/>
        </p:nvSpPr>
        <p:spPr bwMode="auto">
          <a:xfrm>
            <a:off x="3838575" y="4086225"/>
            <a:ext cx="63500" cy="141288"/>
          </a:xfrm>
          <a:custGeom>
            <a:avLst/>
            <a:gdLst>
              <a:gd name="T0" fmla="*/ 0 w 99"/>
              <a:gd name="T1" fmla="*/ 0 h 222"/>
              <a:gd name="T2" fmla="*/ 2147483647 w 99"/>
              <a:gd name="T3" fmla="*/ 2147483647 h 222"/>
              <a:gd name="T4" fmla="*/ 2147483647 w 99"/>
              <a:gd name="T5" fmla="*/ 2147483647 h 222"/>
              <a:gd name="T6" fmla="*/ 2147483647 w 99"/>
              <a:gd name="T7" fmla="*/ 2147483647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222"/>
              <a:gd name="T14" fmla="*/ 99 w 99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222">
                <a:moveTo>
                  <a:pt x="0" y="0"/>
                </a:moveTo>
                <a:lnTo>
                  <a:pt x="51" y="54"/>
                </a:lnTo>
                <a:lnTo>
                  <a:pt x="63" y="165"/>
                </a:lnTo>
                <a:lnTo>
                  <a:pt x="99" y="22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6" name="Freeform 433"/>
          <p:cNvSpPr>
            <a:spLocks/>
          </p:cNvSpPr>
          <p:nvPr/>
        </p:nvSpPr>
        <p:spPr bwMode="auto">
          <a:xfrm>
            <a:off x="3216275" y="3741738"/>
            <a:ext cx="233363" cy="887412"/>
          </a:xfrm>
          <a:custGeom>
            <a:avLst/>
            <a:gdLst>
              <a:gd name="T0" fmla="*/ 2147483647 w 369"/>
              <a:gd name="T1" fmla="*/ 0 h 1398"/>
              <a:gd name="T2" fmla="*/ 2147483647 w 369"/>
              <a:gd name="T3" fmla="*/ 2147483647 h 1398"/>
              <a:gd name="T4" fmla="*/ 2147483647 w 369"/>
              <a:gd name="T5" fmla="*/ 2147483647 h 1398"/>
              <a:gd name="T6" fmla="*/ 2147483647 w 369"/>
              <a:gd name="T7" fmla="*/ 2147483647 h 1398"/>
              <a:gd name="T8" fmla="*/ 2147483647 w 369"/>
              <a:gd name="T9" fmla="*/ 2147483647 h 1398"/>
              <a:gd name="T10" fmla="*/ 0 w 369"/>
              <a:gd name="T11" fmla="*/ 2147483647 h 1398"/>
              <a:gd name="T12" fmla="*/ 2147483647 w 369"/>
              <a:gd name="T13" fmla="*/ 2147483647 h 13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9"/>
              <a:gd name="T22" fmla="*/ 0 h 1398"/>
              <a:gd name="T23" fmla="*/ 369 w 369"/>
              <a:gd name="T24" fmla="*/ 1398 h 13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9" h="1398">
                <a:moveTo>
                  <a:pt x="369" y="0"/>
                </a:moveTo>
                <a:lnTo>
                  <a:pt x="354" y="363"/>
                </a:lnTo>
                <a:lnTo>
                  <a:pt x="177" y="678"/>
                </a:lnTo>
                <a:lnTo>
                  <a:pt x="162" y="933"/>
                </a:lnTo>
                <a:lnTo>
                  <a:pt x="246" y="1125"/>
                </a:lnTo>
                <a:lnTo>
                  <a:pt x="0" y="1371"/>
                </a:lnTo>
                <a:lnTo>
                  <a:pt x="33" y="139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7" name="Freeform 434"/>
          <p:cNvSpPr>
            <a:spLocks/>
          </p:cNvSpPr>
          <p:nvPr/>
        </p:nvSpPr>
        <p:spPr bwMode="auto">
          <a:xfrm>
            <a:off x="3467100" y="3743325"/>
            <a:ext cx="342900" cy="317500"/>
          </a:xfrm>
          <a:custGeom>
            <a:avLst/>
            <a:gdLst>
              <a:gd name="T0" fmla="*/ 0 w 540"/>
              <a:gd name="T1" fmla="*/ 0 h 501"/>
              <a:gd name="T2" fmla="*/ 2147483647 w 540"/>
              <a:gd name="T3" fmla="*/ 2147483647 h 501"/>
              <a:gd name="T4" fmla="*/ 2147483647 w 540"/>
              <a:gd name="T5" fmla="*/ 2147483647 h 501"/>
              <a:gd name="T6" fmla="*/ 2147483647 w 540"/>
              <a:gd name="T7" fmla="*/ 2147483647 h 501"/>
              <a:gd name="T8" fmla="*/ 2147483647 w 540"/>
              <a:gd name="T9" fmla="*/ 2147483647 h 501"/>
              <a:gd name="T10" fmla="*/ 2147483647 w 540"/>
              <a:gd name="T11" fmla="*/ 2147483647 h 5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0"/>
              <a:gd name="T19" fmla="*/ 0 h 501"/>
              <a:gd name="T20" fmla="*/ 540 w 540"/>
              <a:gd name="T21" fmla="*/ 501 h 5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0" h="501">
                <a:moveTo>
                  <a:pt x="0" y="0"/>
                </a:moveTo>
                <a:lnTo>
                  <a:pt x="27" y="42"/>
                </a:lnTo>
                <a:lnTo>
                  <a:pt x="21" y="114"/>
                </a:lnTo>
                <a:lnTo>
                  <a:pt x="402" y="462"/>
                </a:lnTo>
                <a:lnTo>
                  <a:pt x="498" y="501"/>
                </a:lnTo>
                <a:lnTo>
                  <a:pt x="540" y="49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8" name="Freeform 435"/>
          <p:cNvSpPr>
            <a:spLocks/>
          </p:cNvSpPr>
          <p:nvPr/>
        </p:nvSpPr>
        <p:spPr bwMode="auto">
          <a:xfrm>
            <a:off x="3290888" y="4251325"/>
            <a:ext cx="606425" cy="357188"/>
          </a:xfrm>
          <a:custGeom>
            <a:avLst/>
            <a:gdLst>
              <a:gd name="T0" fmla="*/ 2147483647 w 382"/>
              <a:gd name="T1" fmla="*/ 0 h 225"/>
              <a:gd name="T2" fmla="*/ 2147483647 w 382"/>
              <a:gd name="T3" fmla="*/ 2147483647 h 225"/>
              <a:gd name="T4" fmla="*/ 2147483647 w 382"/>
              <a:gd name="T5" fmla="*/ 2147483647 h 225"/>
              <a:gd name="T6" fmla="*/ 2147483647 w 382"/>
              <a:gd name="T7" fmla="*/ 2147483647 h 225"/>
              <a:gd name="T8" fmla="*/ 0 w 382"/>
              <a:gd name="T9" fmla="*/ 2147483647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225"/>
              <a:gd name="T17" fmla="*/ 382 w 382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225">
                <a:moveTo>
                  <a:pt x="382" y="0"/>
                </a:moveTo>
                <a:lnTo>
                  <a:pt x="322" y="75"/>
                </a:lnTo>
                <a:lnTo>
                  <a:pt x="212" y="135"/>
                </a:lnTo>
                <a:lnTo>
                  <a:pt x="72" y="163"/>
                </a:lnTo>
                <a:lnTo>
                  <a:pt x="0" y="22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9" name="Freeform 436"/>
          <p:cNvSpPr>
            <a:spLocks/>
          </p:cNvSpPr>
          <p:nvPr/>
        </p:nvSpPr>
        <p:spPr bwMode="auto">
          <a:xfrm>
            <a:off x="3317875" y="4262438"/>
            <a:ext cx="598488" cy="350837"/>
          </a:xfrm>
          <a:custGeom>
            <a:avLst/>
            <a:gdLst>
              <a:gd name="T0" fmla="*/ 2147483647 w 377"/>
              <a:gd name="T1" fmla="*/ 0 h 221"/>
              <a:gd name="T2" fmla="*/ 2147483647 w 377"/>
              <a:gd name="T3" fmla="*/ 2147483647 h 221"/>
              <a:gd name="T4" fmla="*/ 2147483647 w 377"/>
              <a:gd name="T5" fmla="*/ 2147483647 h 221"/>
              <a:gd name="T6" fmla="*/ 2147483647 w 377"/>
              <a:gd name="T7" fmla="*/ 2147483647 h 221"/>
              <a:gd name="T8" fmla="*/ 0 w 377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"/>
              <a:gd name="T16" fmla="*/ 0 h 221"/>
              <a:gd name="T17" fmla="*/ 377 w 377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" h="221">
                <a:moveTo>
                  <a:pt x="377" y="0"/>
                </a:moveTo>
                <a:lnTo>
                  <a:pt x="318" y="77"/>
                </a:lnTo>
                <a:lnTo>
                  <a:pt x="199" y="142"/>
                </a:lnTo>
                <a:lnTo>
                  <a:pt x="61" y="169"/>
                </a:lnTo>
                <a:lnTo>
                  <a:pt x="0" y="22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0" name="Freeform 437"/>
          <p:cNvSpPr>
            <a:spLocks/>
          </p:cNvSpPr>
          <p:nvPr/>
        </p:nvSpPr>
        <p:spPr bwMode="auto">
          <a:xfrm>
            <a:off x="3440113" y="2892425"/>
            <a:ext cx="53975" cy="809625"/>
          </a:xfrm>
          <a:custGeom>
            <a:avLst/>
            <a:gdLst>
              <a:gd name="T0" fmla="*/ 0 w 84"/>
              <a:gd name="T1" fmla="*/ 0 h 1275"/>
              <a:gd name="T2" fmla="*/ 2147483647 w 84"/>
              <a:gd name="T3" fmla="*/ 2147483647 h 1275"/>
              <a:gd name="T4" fmla="*/ 2147483647 w 84"/>
              <a:gd name="T5" fmla="*/ 2147483647 h 1275"/>
              <a:gd name="T6" fmla="*/ 0 60000 65536"/>
              <a:gd name="T7" fmla="*/ 0 60000 65536"/>
              <a:gd name="T8" fmla="*/ 0 60000 65536"/>
              <a:gd name="T9" fmla="*/ 0 w 84"/>
              <a:gd name="T10" fmla="*/ 0 h 1275"/>
              <a:gd name="T11" fmla="*/ 84 w 84"/>
              <a:gd name="T12" fmla="*/ 1275 h 1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75">
                <a:moveTo>
                  <a:pt x="0" y="0"/>
                </a:moveTo>
                <a:lnTo>
                  <a:pt x="84" y="618"/>
                </a:lnTo>
                <a:lnTo>
                  <a:pt x="21" y="127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1" name="Freeform 438"/>
          <p:cNvSpPr>
            <a:spLocks/>
          </p:cNvSpPr>
          <p:nvPr/>
        </p:nvSpPr>
        <p:spPr bwMode="auto">
          <a:xfrm>
            <a:off x="3013075" y="2428875"/>
            <a:ext cx="406400" cy="441325"/>
          </a:xfrm>
          <a:custGeom>
            <a:avLst/>
            <a:gdLst>
              <a:gd name="T0" fmla="*/ 0 w 639"/>
              <a:gd name="T1" fmla="*/ 0 h 696"/>
              <a:gd name="T2" fmla="*/ 2147483647 w 639"/>
              <a:gd name="T3" fmla="*/ 2147483647 h 696"/>
              <a:gd name="T4" fmla="*/ 2147483647 w 639"/>
              <a:gd name="T5" fmla="*/ 2147483647 h 696"/>
              <a:gd name="T6" fmla="*/ 2147483647 w 639"/>
              <a:gd name="T7" fmla="*/ 2147483647 h 696"/>
              <a:gd name="T8" fmla="*/ 2147483647 w 639"/>
              <a:gd name="T9" fmla="*/ 2147483647 h 696"/>
              <a:gd name="T10" fmla="*/ 2147483647 w 639"/>
              <a:gd name="T11" fmla="*/ 2147483647 h 696"/>
              <a:gd name="T12" fmla="*/ 2147483647 w 639"/>
              <a:gd name="T13" fmla="*/ 2147483647 h 696"/>
              <a:gd name="T14" fmla="*/ 2147483647 w 639"/>
              <a:gd name="T15" fmla="*/ 2147483647 h 696"/>
              <a:gd name="T16" fmla="*/ 2147483647 w 639"/>
              <a:gd name="T17" fmla="*/ 2147483647 h 696"/>
              <a:gd name="T18" fmla="*/ 2147483647 w 639"/>
              <a:gd name="T19" fmla="*/ 2147483647 h 6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9"/>
              <a:gd name="T31" fmla="*/ 0 h 696"/>
              <a:gd name="T32" fmla="*/ 639 w 639"/>
              <a:gd name="T33" fmla="*/ 696 h 6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9" h="696">
                <a:moveTo>
                  <a:pt x="0" y="0"/>
                </a:moveTo>
                <a:lnTo>
                  <a:pt x="189" y="216"/>
                </a:lnTo>
                <a:lnTo>
                  <a:pt x="216" y="375"/>
                </a:lnTo>
                <a:lnTo>
                  <a:pt x="237" y="393"/>
                </a:lnTo>
                <a:lnTo>
                  <a:pt x="252" y="492"/>
                </a:lnTo>
                <a:lnTo>
                  <a:pt x="363" y="579"/>
                </a:lnTo>
                <a:lnTo>
                  <a:pt x="405" y="681"/>
                </a:lnTo>
                <a:lnTo>
                  <a:pt x="546" y="696"/>
                </a:lnTo>
                <a:lnTo>
                  <a:pt x="591" y="660"/>
                </a:lnTo>
                <a:lnTo>
                  <a:pt x="639" y="6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2" name="Line 439"/>
          <p:cNvSpPr>
            <a:spLocks noChangeShapeType="1"/>
          </p:cNvSpPr>
          <p:nvPr/>
        </p:nvSpPr>
        <p:spPr bwMode="auto">
          <a:xfrm>
            <a:off x="3044825" y="1998663"/>
            <a:ext cx="9525" cy="50800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3" name="Freeform 440"/>
          <p:cNvSpPr>
            <a:spLocks/>
          </p:cNvSpPr>
          <p:nvPr/>
        </p:nvSpPr>
        <p:spPr bwMode="auto">
          <a:xfrm>
            <a:off x="2998788" y="2076450"/>
            <a:ext cx="31750" cy="274638"/>
          </a:xfrm>
          <a:custGeom>
            <a:avLst/>
            <a:gdLst>
              <a:gd name="T0" fmla="*/ 2147483647 w 51"/>
              <a:gd name="T1" fmla="*/ 0 h 432"/>
              <a:gd name="T2" fmla="*/ 0 w 51"/>
              <a:gd name="T3" fmla="*/ 2147483647 h 432"/>
              <a:gd name="T4" fmla="*/ 0 w 51"/>
              <a:gd name="T5" fmla="*/ 2147483647 h 432"/>
              <a:gd name="T6" fmla="*/ 2147483647 w 51"/>
              <a:gd name="T7" fmla="*/ 2147483647 h 432"/>
              <a:gd name="T8" fmla="*/ 2147483647 w 51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32"/>
              <a:gd name="T17" fmla="*/ 51 w 51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32">
                <a:moveTo>
                  <a:pt x="51" y="0"/>
                </a:moveTo>
                <a:lnTo>
                  <a:pt x="0" y="18"/>
                </a:lnTo>
                <a:lnTo>
                  <a:pt x="0" y="237"/>
                </a:lnTo>
                <a:lnTo>
                  <a:pt x="51" y="327"/>
                </a:lnTo>
                <a:lnTo>
                  <a:pt x="9" y="43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4" name="Freeform 441"/>
          <p:cNvSpPr>
            <a:spLocks/>
          </p:cNvSpPr>
          <p:nvPr/>
        </p:nvSpPr>
        <p:spPr bwMode="auto">
          <a:xfrm>
            <a:off x="3063875" y="1989138"/>
            <a:ext cx="185738" cy="217487"/>
          </a:xfrm>
          <a:custGeom>
            <a:avLst/>
            <a:gdLst>
              <a:gd name="T0" fmla="*/ 0 w 294"/>
              <a:gd name="T1" fmla="*/ 0 h 342"/>
              <a:gd name="T2" fmla="*/ 2147483647 w 294"/>
              <a:gd name="T3" fmla="*/ 2147483647 h 342"/>
              <a:gd name="T4" fmla="*/ 2147483647 w 294"/>
              <a:gd name="T5" fmla="*/ 2147483647 h 342"/>
              <a:gd name="T6" fmla="*/ 2147483647 w 294"/>
              <a:gd name="T7" fmla="*/ 2147483647 h 342"/>
              <a:gd name="T8" fmla="*/ 2147483647 w 294"/>
              <a:gd name="T9" fmla="*/ 2147483647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342"/>
              <a:gd name="T17" fmla="*/ 294 w 294"/>
              <a:gd name="T18" fmla="*/ 342 h 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342">
                <a:moveTo>
                  <a:pt x="0" y="0"/>
                </a:moveTo>
                <a:lnTo>
                  <a:pt x="69" y="75"/>
                </a:lnTo>
                <a:lnTo>
                  <a:pt x="228" y="18"/>
                </a:lnTo>
                <a:lnTo>
                  <a:pt x="294" y="249"/>
                </a:lnTo>
                <a:lnTo>
                  <a:pt x="282" y="34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5" name="Freeform 442"/>
          <p:cNvSpPr>
            <a:spLocks/>
          </p:cNvSpPr>
          <p:nvPr/>
        </p:nvSpPr>
        <p:spPr bwMode="auto">
          <a:xfrm>
            <a:off x="3041650" y="2230438"/>
            <a:ext cx="177800" cy="141287"/>
          </a:xfrm>
          <a:custGeom>
            <a:avLst/>
            <a:gdLst>
              <a:gd name="T0" fmla="*/ 2147483647 w 279"/>
              <a:gd name="T1" fmla="*/ 2147483647 h 222"/>
              <a:gd name="T2" fmla="*/ 2147483647 w 279"/>
              <a:gd name="T3" fmla="*/ 0 h 222"/>
              <a:gd name="T4" fmla="*/ 2147483647 w 279"/>
              <a:gd name="T5" fmla="*/ 2147483647 h 222"/>
              <a:gd name="T6" fmla="*/ 0 w 279"/>
              <a:gd name="T7" fmla="*/ 2147483647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279"/>
              <a:gd name="T13" fmla="*/ 0 h 222"/>
              <a:gd name="T14" fmla="*/ 279 w 279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" h="222">
                <a:moveTo>
                  <a:pt x="279" y="3"/>
                </a:moveTo>
                <a:lnTo>
                  <a:pt x="261" y="0"/>
                </a:lnTo>
                <a:lnTo>
                  <a:pt x="189" y="222"/>
                </a:lnTo>
                <a:lnTo>
                  <a:pt x="0" y="22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6" name="Freeform 443"/>
          <p:cNvSpPr>
            <a:spLocks/>
          </p:cNvSpPr>
          <p:nvPr/>
        </p:nvSpPr>
        <p:spPr bwMode="auto">
          <a:xfrm>
            <a:off x="3073400" y="1982788"/>
            <a:ext cx="63500" cy="17462"/>
          </a:xfrm>
          <a:custGeom>
            <a:avLst/>
            <a:gdLst>
              <a:gd name="T0" fmla="*/ 0 w 102"/>
              <a:gd name="T1" fmla="*/ 0 h 27"/>
              <a:gd name="T2" fmla="*/ 2147483647 w 102"/>
              <a:gd name="T3" fmla="*/ 2147483647 h 27"/>
              <a:gd name="T4" fmla="*/ 2147483647 w 102"/>
              <a:gd name="T5" fmla="*/ 2147483647 h 27"/>
              <a:gd name="T6" fmla="*/ 0 60000 65536"/>
              <a:gd name="T7" fmla="*/ 0 60000 65536"/>
              <a:gd name="T8" fmla="*/ 0 60000 65536"/>
              <a:gd name="T9" fmla="*/ 0 w 102"/>
              <a:gd name="T10" fmla="*/ 0 h 27"/>
              <a:gd name="T11" fmla="*/ 102 w 10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7">
                <a:moveTo>
                  <a:pt x="0" y="0"/>
                </a:moveTo>
                <a:lnTo>
                  <a:pt x="54" y="27"/>
                </a:lnTo>
                <a:lnTo>
                  <a:pt x="102" y="2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7" name="Freeform 444"/>
          <p:cNvSpPr>
            <a:spLocks/>
          </p:cNvSpPr>
          <p:nvPr/>
        </p:nvSpPr>
        <p:spPr bwMode="auto">
          <a:xfrm>
            <a:off x="3143250" y="1716088"/>
            <a:ext cx="131763" cy="496887"/>
          </a:xfrm>
          <a:custGeom>
            <a:avLst/>
            <a:gdLst>
              <a:gd name="T0" fmla="*/ 2147483647 w 207"/>
              <a:gd name="T1" fmla="*/ 2147483647 h 783"/>
              <a:gd name="T2" fmla="*/ 2147483647 w 207"/>
              <a:gd name="T3" fmla="*/ 2147483647 h 783"/>
              <a:gd name="T4" fmla="*/ 2147483647 w 207"/>
              <a:gd name="T5" fmla="*/ 2147483647 h 783"/>
              <a:gd name="T6" fmla="*/ 0 w 207"/>
              <a:gd name="T7" fmla="*/ 0 h 783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783"/>
              <a:gd name="T14" fmla="*/ 207 w 207"/>
              <a:gd name="T15" fmla="*/ 783 h 7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783">
                <a:moveTo>
                  <a:pt x="186" y="783"/>
                </a:moveTo>
                <a:lnTo>
                  <a:pt x="207" y="483"/>
                </a:lnTo>
                <a:lnTo>
                  <a:pt x="51" y="207"/>
                </a:lnTo>
                <a:lnTo>
                  <a:pt x="0" y="0"/>
                </a:lnTo>
              </a:path>
            </a:pathLst>
          </a:custGeom>
          <a:noFill/>
          <a:ln w="5588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8" name="Freeform 445"/>
          <p:cNvSpPr>
            <a:spLocks/>
          </p:cNvSpPr>
          <p:nvPr/>
        </p:nvSpPr>
        <p:spPr bwMode="auto">
          <a:xfrm>
            <a:off x="3321050" y="4645025"/>
            <a:ext cx="739775" cy="254000"/>
          </a:xfrm>
          <a:custGeom>
            <a:avLst/>
            <a:gdLst>
              <a:gd name="T0" fmla="*/ 0 w 1167"/>
              <a:gd name="T1" fmla="*/ 2147483647 h 402"/>
              <a:gd name="T2" fmla="*/ 2147483647 w 1167"/>
              <a:gd name="T3" fmla="*/ 0 h 402"/>
              <a:gd name="T4" fmla="*/ 2147483647 w 1167"/>
              <a:gd name="T5" fmla="*/ 2147483647 h 402"/>
              <a:gd name="T6" fmla="*/ 2147483647 w 1167"/>
              <a:gd name="T7" fmla="*/ 2147483647 h 402"/>
              <a:gd name="T8" fmla="*/ 2147483647 w 1167"/>
              <a:gd name="T9" fmla="*/ 2147483647 h 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7"/>
              <a:gd name="T16" fmla="*/ 0 h 402"/>
              <a:gd name="T17" fmla="*/ 1167 w 1167"/>
              <a:gd name="T18" fmla="*/ 402 h 4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7" h="402">
                <a:moveTo>
                  <a:pt x="0" y="21"/>
                </a:moveTo>
                <a:lnTo>
                  <a:pt x="156" y="0"/>
                </a:lnTo>
                <a:lnTo>
                  <a:pt x="900" y="243"/>
                </a:lnTo>
                <a:lnTo>
                  <a:pt x="936" y="327"/>
                </a:lnTo>
                <a:lnTo>
                  <a:pt x="1167" y="40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9" name="Freeform 446"/>
          <p:cNvSpPr>
            <a:spLocks/>
          </p:cNvSpPr>
          <p:nvPr/>
        </p:nvSpPr>
        <p:spPr bwMode="auto">
          <a:xfrm>
            <a:off x="3317875" y="4670425"/>
            <a:ext cx="738188" cy="252413"/>
          </a:xfrm>
          <a:custGeom>
            <a:avLst/>
            <a:gdLst>
              <a:gd name="T0" fmla="*/ 0 w 465"/>
              <a:gd name="T1" fmla="*/ 2147483647 h 159"/>
              <a:gd name="T2" fmla="*/ 2147483647 w 465"/>
              <a:gd name="T3" fmla="*/ 0 h 159"/>
              <a:gd name="T4" fmla="*/ 2147483647 w 465"/>
              <a:gd name="T5" fmla="*/ 2147483647 h 159"/>
              <a:gd name="T6" fmla="*/ 2147483647 w 465"/>
              <a:gd name="T7" fmla="*/ 2147483647 h 159"/>
              <a:gd name="T8" fmla="*/ 2147483647 w 465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9"/>
              <a:gd name="T17" fmla="*/ 465 w 46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9">
                <a:moveTo>
                  <a:pt x="0" y="5"/>
                </a:moveTo>
                <a:lnTo>
                  <a:pt x="61" y="0"/>
                </a:lnTo>
                <a:lnTo>
                  <a:pt x="351" y="93"/>
                </a:lnTo>
                <a:lnTo>
                  <a:pt x="364" y="126"/>
                </a:lnTo>
                <a:lnTo>
                  <a:pt x="465" y="15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0" name="Freeform 447"/>
          <p:cNvSpPr>
            <a:spLocks/>
          </p:cNvSpPr>
          <p:nvPr/>
        </p:nvSpPr>
        <p:spPr bwMode="auto">
          <a:xfrm>
            <a:off x="3316288" y="4686300"/>
            <a:ext cx="268287" cy="211138"/>
          </a:xfrm>
          <a:custGeom>
            <a:avLst/>
            <a:gdLst>
              <a:gd name="T0" fmla="*/ 0 w 423"/>
              <a:gd name="T1" fmla="*/ 0 h 333"/>
              <a:gd name="T2" fmla="*/ 2147483647 w 423"/>
              <a:gd name="T3" fmla="*/ 2147483647 h 333"/>
              <a:gd name="T4" fmla="*/ 2147483647 w 423"/>
              <a:gd name="T5" fmla="*/ 2147483647 h 333"/>
              <a:gd name="T6" fmla="*/ 2147483647 w 423"/>
              <a:gd name="T7" fmla="*/ 2147483647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423"/>
              <a:gd name="T13" fmla="*/ 0 h 333"/>
              <a:gd name="T14" fmla="*/ 423 w 423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3" h="333">
                <a:moveTo>
                  <a:pt x="0" y="0"/>
                </a:moveTo>
                <a:lnTo>
                  <a:pt x="198" y="180"/>
                </a:lnTo>
                <a:lnTo>
                  <a:pt x="264" y="318"/>
                </a:lnTo>
                <a:lnTo>
                  <a:pt x="423" y="33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1" name="Freeform 448"/>
          <p:cNvSpPr>
            <a:spLocks/>
          </p:cNvSpPr>
          <p:nvPr/>
        </p:nvSpPr>
        <p:spPr bwMode="auto">
          <a:xfrm>
            <a:off x="3629025" y="4897438"/>
            <a:ext cx="322263" cy="160337"/>
          </a:xfrm>
          <a:custGeom>
            <a:avLst/>
            <a:gdLst>
              <a:gd name="T0" fmla="*/ 0 w 507"/>
              <a:gd name="T1" fmla="*/ 0 h 252"/>
              <a:gd name="T2" fmla="*/ 2147483647 w 507"/>
              <a:gd name="T3" fmla="*/ 0 h 252"/>
              <a:gd name="T4" fmla="*/ 2147483647 w 507"/>
              <a:gd name="T5" fmla="*/ 2147483647 h 252"/>
              <a:gd name="T6" fmla="*/ 0 60000 65536"/>
              <a:gd name="T7" fmla="*/ 0 60000 65536"/>
              <a:gd name="T8" fmla="*/ 0 60000 65536"/>
              <a:gd name="T9" fmla="*/ 0 w 507"/>
              <a:gd name="T10" fmla="*/ 0 h 252"/>
              <a:gd name="T11" fmla="*/ 507 w 507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7" h="252">
                <a:moveTo>
                  <a:pt x="0" y="0"/>
                </a:moveTo>
                <a:lnTo>
                  <a:pt x="234" y="0"/>
                </a:lnTo>
                <a:lnTo>
                  <a:pt x="507" y="25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2" name="Freeform 449"/>
          <p:cNvSpPr>
            <a:spLocks/>
          </p:cNvSpPr>
          <p:nvPr/>
        </p:nvSpPr>
        <p:spPr bwMode="auto">
          <a:xfrm>
            <a:off x="3954463" y="4932363"/>
            <a:ext cx="112712" cy="117475"/>
          </a:xfrm>
          <a:custGeom>
            <a:avLst/>
            <a:gdLst>
              <a:gd name="T0" fmla="*/ 2147483647 w 177"/>
              <a:gd name="T1" fmla="*/ 0 h 186"/>
              <a:gd name="T2" fmla="*/ 0 w 177"/>
              <a:gd name="T3" fmla="*/ 2147483647 h 186"/>
              <a:gd name="T4" fmla="*/ 2147483647 w 177"/>
              <a:gd name="T5" fmla="*/ 2147483647 h 186"/>
              <a:gd name="T6" fmla="*/ 0 60000 65536"/>
              <a:gd name="T7" fmla="*/ 0 60000 65536"/>
              <a:gd name="T8" fmla="*/ 0 60000 65536"/>
              <a:gd name="T9" fmla="*/ 0 w 177"/>
              <a:gd name="T10" fmla="*/ 0 h 186"/>
              <a:gd name="T11" fmla="*/ 177 w 177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86">
                <a:moveTo>
                  <a:pt x="177" y="0"/>
                </a:moveTo>
                <a:lnTo>
                  <a:pt x="0" y="72"/>
                </a:lnTo>
                <a:lnTo>
                  <a:pt x="18" y="18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3" name="Freeform 450"/>
          <p:cNvSpPr>
            <a:spLocks/>
          </p:cNvSpPr>
          <p:nvPr/>
        </p:nvSpPr>
        <p:spPr bwMode="auto">
          <a:xfrm>
            <a:off x="4094163" y="4725988"/>
            <a:ext cx="314325" cy="177800"/>
          </a:xfrm>
          <a:custGeom>
            <a:avLst/>
            <a:gdLst>
              <a:gd name="T0" fmla="*/ 2147483647 w 495"/>
              <a:gd name="T1" fmla="*/ 0 h 279"/>
              <a:gd name="T2" fmla="*/ 2147483647 w 495"/>
              <a:gd name="T3" fmla="*/ 2147483647 h 279"/>
              <a:gd name="T4" fmla="*/ 2147483647 w 495"/>
              <a:gd name="T5" fmla="*/ 2147483647 h 279"/>
              <a:gd name="T6" fmla="*/ 2147483647 w 495"/>
              <a:gd name="T7" fmla="*/ 2147483647 h 279"/>
              <a:gd name="T8" fmla="*/ 2147483647 w 495"/>
              <a:gd name="T9" fmla="*/ 2147483647 h 279"/>
              <a:gd name="T10" fmla="*/ 0 w 495"/>
              <a:gd name="T11" fmla="*/ 2147483647 h 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5"/>
              <a:gd name="T19" fmla="*/ 0 h 279"/>
              <a:gd name="T20" fmla="*/ 495 w 495"/>
              <a:gd name="T21" fmla="*/ 279 h 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5" h="279">
                <a:moveTo>
                  <a:pt x="495" y="0"/>
                </a:moveTo>
                <a:lnTo>
                  <a:pt x="495" y="96"/>
                </a:lnTo>
                <a:lnTo>
                  <a:pt x="408" y="165"/>
                </a:lnTo>
                <a:lnTo>
                  <a:pt x="255" y="222"/>
                </a:lnTo>
                <a:lnTo>
                  <a:pt x="114" y="222"/>
                </a:lnTo>
                <a:lnTo>
                  <a:pt x="0" y="27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4" name="Freeform 451"/>
          <p:cNvSpPr>
            <a:spLocks/>
          </p:cNvSpPr>
          <p:nvPr/>
        </p:nvSpPr>
        <p:spPr bwMode="auto">
          <a:xfrm>
            <a:off x="4089400" y="4935538"/>
            <a:ext cx="252413" cy="277812"/>
          </a:xfrm>
          <a:custGeom>
            <a:avLst/>
            <a:gdLst>
              <a:gd name="T0" fmla="*/ 0 w 396"/>
              <a:gd name="T1" fmla="*/ 0 h 438"/>
              <a:gd name="T2" fmla="*/ 2147483647 w 396"/>
              <a:gd name="T3" fmla="*/ 2147483647 h 438"/>
              <a:gd name="T4" fmla="*/ 2147483647 w 396"/>
              <a:gd name="T5" fmla="*/ 2147483647 h 438"/>
              <a:gd name="T6" fmla="*/ 2147483647 w 396"/>
              <a:gd name="T7" fmla="*/ 2147483647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96"/>
              <a:gd name="T13" fmla="*/ 0 h 438"/>
              <a:gd name="T14" fmla="*/ 396 w 396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" h="438">
                <a:moveTo>
                  <a:pt x="0" y="0"/>
                </a:moveTo>
                <a:lnTo>
                  <a:pt x="273" y="285"/>
                </a:lnTo>
                <a:lnTo>
                  <a:pt x="273" y="387"/>
                </a:lnTo>
                <a:lnTo>
                  <a:pt x="396" y="43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5" name="Freeform 452"/>
          <p:cNvSpPr>
            <a:spLocks/>
          </p:cNvSpPr>
          <p:nvPr/>
        </p:nvSpPr>
        <p:spPr bwMode="auto">
          <a:xfrm>
            <a:off x="4381500" y="5184775"/>
            <a:ext cx="720725" cy="76200"/>
          </a:xfrm>
          <a:custGeom>
            <a:avLst/>
            <a:gdLst>
              <a:gd name="T0" fmla="*/ 0 w 1134"/>
              <a:gd name="T1" fmla="*/ 2147483647 h 120"/>
              <a:gd name="T2" fmla="*/ 2147483647 w 1134"/>
              <a:gd name="T3" fmla="*/ 2147483647 h 120"/>
              <a:gd name="T4" fmla="*/ 2147483647 w 1134"/>
              <a:gd name="T5" fmla="*/ 2147483647 h 120"/>
              <a:gd name="T6" fmla="*/ 2147483647 w 1134"/>
              <a:gd name="T7" fmla="*/ 0 h 120"/>
              <a:gd name="T8" fmla="*/ 2147483647 w 1134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20"/>
              <a:gd name="T17" fmla="*/ 1134 w 1134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20">
                <a:moveTo>
                  <a:pt x="0" y="48"/>
                </a:moveTo>
                <a:lnTo>
                  <a:pt x="114" y="45"/>
                </a:lnTo>
                <a:lnTo>
                  <a:pt x="237" y="120"/>
                </a:lnTo>
                <a:lnTo>
                  <a:pt x="756" y="0"/>
                </a:lnTo>
                <a:lnTo>
                  <a:pt x="1134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6" name="Freeform 453"/>
          <p:cNvSpPr>
            <a:spLocks/>
          </p:cNvSpPr>
          <p:nvPr/>
        </p:nvSpPr>
        <p:spPr bwMode="auto">
          <a:xfrm>
            <a:off x="5126038" y="5208588"/>
            <a:ext cx="150812" cy="361950"/>
          </a:xfrm>
          <a:custGeom>
            <a:avLst/>
            <a:gdLst>
              <a:gd name="T0" fmla="*/ 0 w 95"/>
              <a:gd name="T1" fmla="*/ 0 h 228"/>
              <a:gd name="T2" fmla="*/ 0 w 95"/>
              <a:gd name="T3" fmla="*/ 2147483647 h 228"/>
              <a:gd name="T4" fmla="*/ 2147483647 w 95"/>
              <a:gd name="T5" fmla="*/ 2147483647 h 228"/>
              <a:gd name="T6" fmla="*/ 2147483647 w 95"/>
              <a:gd name="T7" fmla="*/ 2147483647 h 228"/>
              <a:gd name="T8" fmla="*/ 2147483647 w 95"/>
              <a:gd name="T9" fmla="*/ 2147483647 h 228"/>
              <a:gd name="T10" fmla="*/ 2147483647 w 95"/>
              <a:gd name="T11" fmla="*/ 2147483647 h 228"/>
              <a:gd name="T12" fmla="*/ 2147483647 w 95"/>
              <a:gd name="T13" fmla="*/ 2147483647 h 2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"/>
              <a:gd name="T22" fmla="*/ 0 h 228"/>
              <a:gd name="T23" fmla="*/ 95 w 95"/>
              <a:gd name="T24" fmla="*/ 228 h 2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" h="228">
                <a:moveTo>
                  <a:pt x="0" y="0"/>
                </a:moveTo>
                <a:lnTo>
                  <a:pt x="0" y="40"/>
                </a:lnTo>
                <a:lnTo>
                  <a:pt x="29" y="79"/>
                </a:lnTo>
                <a:lnTo>
                  <a:pt x="52" y="140"/>
                </a:lnTo>
                <a:lnTo>
                  <a:pt x="38" y="186"/>
                </a:lnTo>
                <a:lnTo>
                  <a:pt x="62" y="228"/>
                </a:lnTo>
                <a:lnTo>
                  <a:pt x="95" y="22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7" name="Freeform 454"/>
          <p:cNvSpPr>
            <a:spLocks/>
          </p:cNvSpPr>
          <p:nvPr/>
        </p:nvSpPr>
        <p:spPr bwMode="auto">
          <a:xfrm>
            <a:off x="5292725" y="5416550"/>
            <a:ext cx="500063" cy="61913"/>
          </a:xfrm>
          <a:custGeom>
            <a:avLst/>
            <a:gdLst>
              <a:gd name="T0" fmla="*/ 0 w 789"/>
              <a:gd name="T1" fmla="*/ 2147483647 h 99"/>
              <a:gd name="T2" fmla="*/ 2147483647 w 789"/>
              <a:gd name="T3" fmla="*/ 2147483647 h 99"/>
              <a:gd name="T4" fmla="*/ 2147483647 w 789"/>
              <a:gd name="T5" fmla="*/ 0 h 99"/>
              <a:gd name="T6" fmla="*/ 2147483647 w 789"/>
              <a:gd name="T7" fmla="*/ 2147483647 h 99"/>
              <a:gd name="T8" fmla="*/ 2147483647 w 789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99"/>
              <a:gd name="T17" fmla="*/ 789 w 789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99">
                <a:moveTo>
                  <a:pt x="0" y="99"/>
                </a:moveTo>
                <a:lnTo>
                  <a:pt x="18" y="18"/>
                </a:lnTo>
                <a:lnTo>
                  <a:pt x="633" y="0"/>
                </a:lnTo>
                <a:lnTo>
                  <a:pt x="690" y="36"/>
                </a:lnTo>
                <a:lnTo>
                  <a:pt x="789" y="1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8" name="Freeform 455"/>
          <p:cNvSpPr>
            <a:spLocks/>
          </p:cNvSpPr>
          <p:nvPr/>
        </p:nvSpPr>
        <p:spPr bwMode="auto">
          <a:xfrm>
            <a:off x="5218113" y="5513388"/>
            <a:ext cx="195262" cy="120650"/>
          </a:xfrm>
          <a:custGeom>
            <a:avLst/>
            <a:gdLst>
              <a:gd name="T0" fmla="*/ 2147483647 w 123"/>
              <a:gd name="T1" fmla="*/ 2147483647 h 76"/>
              <a:gd name="T2" fmla="*/ 0 w 123"/>
              <a:gd name="T3" fmla="*/ 0 h 76"/>
              <a:gd name="T4" fmla="*/ 2147483647 w 123"/>
              <a:gd name="T5" fmla="*/ 2147483647 h 76"/>
              <a:gd name="T6" fmla="*/ 2147483647 w 123"/>
              <a:gd name="T7" fmla="*/ 2147483647 h 76"/>
              <a:gd name="T8" fmla="*/ 2147483647 w 123"/>
              <a:gd name="T9" fmla="*/ 2147483647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76"/>
              <a:gd name="T17" fmla="*/ 123 w 123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76">
                <a:moveTo>
                  <a:pt x="29" y="1"/>
                </a:moveTo>
                <a:lnTo>
                  <a:pt x="0" y="0"/>
                </a:lnTo>
                <a:lnTo>
                  <a:pt x="31" y="57"/>
                </a:lnTo>
                <a:lnTo>
                  <a:pt x="105" y="63"/>
                </a:lnTo>
                <a:lnTo>
                  <a:pt x="123" y="7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9" name="Freeform 456"/>
          <p:cNvSpPr>
            <a:spLocks/>
          </p:cNvSpPr>
          <p:nvPr/>
        </p:nvSpPr>
        <p:spPr bwMode="auto">
          <a:xfrm>
            <a:off x="5243513" y="5572125"/>
            <a:ext cx="165100" cy="85725"/>
          </a:xfrm>
          <a:custGeom>
            <a:avLst/>
            <a:gdLst>
              <a:gd name="T0" fmla="*/ 2147483647 w 104"/>
              <a:gd name="T1" fmla="*/ 0 h 54"/>
              <a:gd name="T2" fmla="*/ 0 w 104"/>
              <a:gd name="T3" fmla="*/ 2147483647 h 54"/>
              <a:gd name="T4" fmla="*/ 2147483647 w 104"/>
              <a:gd name="T5" fmla="*/ 2147483647 h 54"/>
              <a:gd name="T6" fmla="*/ 2147483647 w 104"/>
              <a:gd name="T7" fmla="*/ 2147483647 h 54"/>
              <a:gd name="T8" fmla="*/ 2147483647 w 104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54"/>
              <a:gd name="T17" fmla="*/ 104 w 10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54">
                <a:moveTo>
                  <a:pt x="25" y="0"/>
                </a:moveTo>
                <a:lnTo>
                  <a:pt x="0" y="18"/>
                </a:lnTo>
                <a:lnTo>
                  <a:pt x="9" y="32"/>
                </a:lnTo>
                <a:lnTo>
                  <a:pt x="88" y="37"/>
                </a:lnTo>
                <a:lnTo>
                  <a:pt x="104" y="5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0" name="Freeform 457"/>
          <p:cNvSpPr>
            <a:spLocks/>
          </p:cNvSpPr>
          <p:nvPr/>
        </p:nvSpPr>
        <p:spPr bwMode="auto">
          <a:xfrm>
            <a:off x="5478463" y="5667375"/>
            <a:ext cx="153987" cy="41275"/>
          </a:xfrm>
          <a:custGeom>
            <a:avLst/>
            <a:gdLst>
              <a:gd name="T0" fmla="*/ 0 w 243"/>
              <a:gd name="T1" fmla="*/ 0 h 66"/>
              <a:gd name="T2" fmla="*/ 2147483647 w 243"/>
              <a:gd name="T3" fmla="*/ 0 h 66"/>
              <a:gd name="T4" fmla="*/ 2147483647 w 243"/>
              <a:gd name="T5" fmla="*/ 2147483647 h 66"/>
              <a:gd name="T6" fmla="*/ 2147483647 w 243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66"/>
              <a:gd name="T14" fmla="*/ 243 w 24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66">
                <a:moveTo>
                  <a:pt x="0" y="0"/>
                </a:moveTo>
                <a:lnTo>
                  <a:pt x="27" y="0"/>
                </a:lnTo>
                <a:lnTo>
                  <a:pt x="123" y="66"/>
                </a:lnTo>
                <a:lnTo>
                  <a:pt x="243" y="3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1" name="Freeform 458"/>
          <p:cNvSpPr>
            <a:spLocks/>
          </p:cNvSpPr>
          <p:nvPr/>
        </p:nvSpPr>
        <p:spPr bwMode="auto">
          <a:xfrm>
            <a:off x="5683250" y="5622925"/>
            <a:ext cx="234950" cy="76200"/>
          </a:xfrm>
          <a:custGeom>
            <a:avLst/>
            <a:gdLst>
              <a:gd name="T0" fmla="*/ 2147483647 w 148"/>
              <a:gd name="T1" fmla="*/ 0 h 48"/>
              <a:gd name="T2" fmla="*/ 0 w 148"/>
              <a:gd name="T3" fmla="*/ 2147483647 h 48"/>
              <a:gd name="T4" fmla="*/ 2147483647 w 148"/>
              <a:gd name="T5" fmla="*/ 2147483647 h 48"/>
              <a:gd name="T6" fmla="*/ 2147483647 w 148"/>
              <a:gd name="T7" fmla="*/ 2147483647 h 48"/>
              <a:gd name="T8" fmla="*/ 2147483647 w 148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48"/>
              <a:gd name="T17" fmla="*/ 148 w 14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48">
                <a:moveTo>
                  <a:pt x="5" y="0"/>
                </a:moveTo>
                <a:lnTo>
                  <a:pt x="0" y="16"/>
                </a:lnTo>
                <a:lnTo>
                  <a:pt x="45" y="14"/>
                </a:lnTo>
                <a:lnTo>
                  <a:pt x="137" y="16"/>
                </a:lnTo>
                <a:lnTo>
                  <a:pt x="148" y="4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2" name="Line 459"/>
          <p:cNvSpPr>
            <a:spLocks noChangeShapeType="1"/>
          </p:cNvSpPr>
          <p:nvPr/>
        </p:nvSpPr>
        <p:spPr bwMode="auto">
          <a:xfrm flipH="1">
            <a:off x="5649913" y="5619750"/>
            <a:ext cx="20637" cy="539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3" name="Freeform 460"/>
          <p:cNvSpPr>
            <a:spLocks/>
          </p:cNvSpPr>
          <p:nvPr/>
        </p:nvSpPr>
        <p:spPr bwMode="auto">
          <a:xfrm>
            <a:off x="5670550" y="5445125"/>
            <a:ext cx="123825" cy="230188"/>
          </a:xfrm>
          <a:custGeom>
            <a:avLst/>
            <a:gdLst>
              <a:gd name="T0" fmla="*/ 0 w 78"/>
              <a:gd name="T1" fmla="*/ 2147483647 h 145"/>
              <a:gd name="T2" fmla="*/ 2147483647 w 78"/>
              <a:gd name="T3" fmla="*/ 2147483647 h 145"/>
              <a:gd name="T4" fmla="*/ 2147483647 w 78"/>
              <a:gd name="T5" fmla="*/ 2147483647 h 145"/>
              <a:gd name="T6" fmla="*/ 2147483647 w 78"/>
              <a:gd name="T7" fmla="*/ 2147483647 h 145"/>
              <a:gd name="T8" fmla="*/ 2147483647 w 78"/>
              <a:gd name="T9" fmla="*/ 2147483647 h 145"/>
              <a:gd name="T10" fmla="*/ 2147483647 w 78"/>
              <a:gd name="T11" fmla="*/ 0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"/>
              <a:gd name="T19" fmla="*/ 0 h 145"/>
              <a:gd name="T20" fmla="*/ 78 w 78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" h="145">
                <a:moveTo>
                  <a:pt x="0" y="145"/>
                </a:moveTo>
                <a:lnTo>
                  <a:pt x="10" y="140"/>
                </a:lnTo>
                <a:lnTo>
                  <a:pt x="58" y="142"/>
                </a:lnTo>
                <a:lnTo>
                  <a:pt x="71" y="66"/>
                </a:lnTo>
                <a:lnTo>
                  <a:pt x="70" y="46"/>
                </a:lnTo>
                <a:lnTo>
                  <a:pt x="7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4" name="Line 461"/>
          <p:cNvSpPr>
            <a:spLocks noChangeShapeType="1"/>
          </p:cNvSpPr>
          <p:nvPr/>
        </p:nvSpPr>
        <p:spPr bwMode="auto">
          <a:xfrm flipH="1">
            <a:off x="5791200" y="5443538"/>
            <a:ext cx="28575" cy="201612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5" name="Line 462"/>
          <p:cNvSpPr>
            <a:spLocks noChangeShapeType="1"/>
          </p:cNvSpPr>
          <p:nvPr/>
        </p:nvSpPr>
        <p:spPr bwMode="auto">
          <a:xfrm flipH="1" flipV="1">
            <a:off x="5837238" y="5437188"/>
            <a:ext cx="77787" cy="33337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6" name="Line 463"/>
          <p:cNvSpPr>
            <a:spLocks noChangeShapeType="1"/>
          </p:cNvSpPr>
          <p:nvPr/>
        </p:nvSpPr>
        <p:spPr bwMode="auto">
          <a:xfrm flipH="1" flipV="1">
            <a:off x="5813425" y="4970463"/>
            <a:ext cx="60325" cy="222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7" name="Freeform 464"/>
          <p:cNvSpPr>
            <a:spLocks/>
          </p:cNvSpPr>
          <p:nvPr/>
        </p:nvSpPr>
        <p:spPr bwMode="auto">
          <a:xfrm>
            <a:off x="5788025" y="5032375"/>
            <a:ext cx="96838" cy="76200"/>
          </a:xfrm>
          <a:custGeom>
            <a:avLst/>
            <a:gdLst>
              <a:gd name="T0" fmla="*/ 2147483647 w 153"/>
              <a:gd name="T1" fmla="*/ 0 h 120"/>
              <a:gd name="T2" fmla="*/ 2147483647 w 153"/>
              <a:gd name="T3" fmla="*/ 2147483647 h 120"/>
              <a:gd name="T4" fmla="*/ 2147483647 w 153"/>
              <a:gd name="T5" fmla="*/ 2147483647 h 120"/>
              <a:gd name="T6" fmla="*/ 2147483647 w 153"/>
              <a:gd name="T7" fmla="*/ 2147483647 h 120"/>
              <a:gd name="T8" fmla="*/ 2147483647 w 153"/>
              <a:gd name="T9" fmla="*/ 2147483647 h 120"/>
              <a:gd name="T10" fmla="*/ 2147483647 w 153"/>
              <a:gd name="T11" fmla="*/ 2147483647 h 120"/>
              <a:gd name="T12" fmla="*/ 0 w 153"/>
              <a:gd name="T13" fmla="*/ 2147483647 h 120"/>
              <a:gd name="T14" fmla="*/ 2147483647 w 153"/>
              <a:gd name="T15" fmla="*/ 2147483647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20"/>
              <a:gd name="T26" fmla="*/ 153 w 153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20">
                <a:moveTo>
                  <a:pt x="153" y="0"/>
                </a:moveTo>
                <a:lnTo>
                  <a:pt x="117" y="27"/>
                </a:lnTo>
                <a:lnTo>
                  <a:pt x="75" y="3"/>
                </a:lnTo>
                <a:lnTo>
                  <a:pt x="60" y="18"/>
                </a:lnTo>
                <a:lnTo>
                  <a:pt x="69" y="69"/>
                </a:lnTo>
                <a:lnTo>
                  <a:pt x="6" y="78"/>
                </a:lnTo>
                <a:lnTo>
                  <a:pt x="0" y="99"/>
                </a:lnTo>
                <a:lnTo>
                  <a:pt x="123" y="12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8" name="Freeform 465"/>
          <p:cNvSpPr>
            <a:spLocks/>
          </p:cNvSpPr>
          <p:nvPr/>
        </p:nvSpPr>
        <p:spPr bwMode="auto">
          <a:xfrm>
            <a:off x="5816600" y="5041900"/>
            <a:ext cx="77788" cy="358775"/>
          </a:xfrm>
          <a:custGeom>
            <a:avLst/>
            <a:gdLst>
              <a:gd name="T0" fmla="*/ 2147483647 w 123"/>
              <a:gd name="T1" fmla="*/ 0 h 564"/>
              <a:gd name="T2" fmla="*/ 2147483647 w 123"/>
              <a:gd name="T3" fmla="*/ 2147483647 h 564"/>
              <a:gd name="T4" fmla="*/ 2147483647 w 123"/>
              <a:gd name="T5" fmla="*/ 2147483647 h 564"/>
              <a:gd name="T6" fmla="*/ 0 w 123"/>
              <a:gd name="T7" fmla="*/ 2147483647 h 564"/>
              <a:gd name="T8" fmla="*/ 2147483647 w 123"/>
              <a:gd name="T9" fmla="*/ 2147483647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64"/>
              <a:gd name="T17" fmla="*/ 123 w 123"/>
              <a:gd name="T18" fmla="*/ 564 h 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64">
                <a:moveTo>
                  <a:pt x="123" y="0"/>
                </a:moveTo>
                <a:lnTo>
                  <a:pt x="87" y="36"/>
                </a:lnTo>
                <a:lnTo>
                  <a:pt x="54" y="420"/>
                </a:lnTo>
                <a:lnTo>
                  <a:pt x="0" y="510"/>
                </a:lnTo>
                <a:lnTo>
                  <a:pt x="6" y="56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9" name="Freeform 466"/>
          <p:cNvSpPr>
            <a:spLocks/>
          </p:cNvSpPr>
          <p:nvPr/>
        </p:nvSpPr>
        <p:spPr bwMode="auto">
          <a:xfrm>
            <a:off x="5935663" y="5037138"/>
            <a:ext cx="147637" cy="266700"/>
          </a:xfrm>
          <a:custGeom>
            <a:avLst/>
            <a:gdLst>
              <a:gd name="T0" fmla="*/ 0 w 231"/>
              <a:gd name="T1" fmla="*/ 0 h 420"/>
              <a:gd name="T2" fmla="*/ 2147483647 w 231"/>
              <a:gd name="T3" fmla="*/ 2147483647 h 420"/>
              <a:gd name="T4" fmla="*/ 2147483647 w 231"/>
              <a:gd name="T5" fmla="*/ 2147483647 h 420"/>
              <a:gd name="T6" fmla="*/ 2147483647 w 231"/>
              <a:gd name="T7" fmla="*/ 2147483647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420"/>
              <a:gd name="T14" fmla="*/ 231 w 231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420">
                <a:moveTo>
                  <a:pt x="0" y="0"/>
                </a:moveTo>
                <a:lnTo>
                  <a:pt x="231" y="336"/>
                </a:lnTo>
                <a:lnTo>
                  <a:pt x="231" y="387"/>
                </a:lnTo>
                <a:lnTo>
                  <a:pt x="189" y="42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0" name="Freeform 467"/>
          <p:cNvSpPr>
            <a:spLocks/>
          </p:cNvSpPr>
          <p:nvPr/>
        </p:nvSpPr>
        <p:spPr bwMode="auto">
          <a:xfrm>
            <a:off x="5946775" y="4930775"/>
            <a:ext cx="590550" cy="66675"/>
          </a:xfrm>
          <a:custGeom>
            <a:avLst/>
            <a:gdLst>
              <a:gd name="T0" fmla="*/ 0 w 930"/>
              <a:gd name="T1" fmla="*/ 2147483647 h 105"/>
              <a:gd name="T2" fmla="*/ 2147483647 w 930"/>
              <a:gd name="T3" fmla="*/ 0 h 105"/>
              <a:gd name="T4" fmla="*/ 2147483647 w 930"/>
              <a:gd name="T5" fmla="*/ 2147483647 h 105"/>
              <a:gd name="T6" fmla="*/ 2147483647 w 930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930"/>
              <a:gd name="T13" fmla="*/ 0 h 105"/>
              <a:gd name="T14" fmla="*/ 930 w 930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0" h="105">
                <a:moveTo>
                  <a:pt x="0" y="105"/>
                </a:moveTo>
                <a:lnTo>
                  <a:pt x="615" y="0"/>
                </a:lnTo>
                <a:lnTo>
                  <a:pt x="723" y="39"/>
                </a:lnTo>
                <a:lnTo>
                  <a:pt x="93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1" name="Freeform 468"/>
          <p:cNvSpPr>
            <a:spLocks/>
          </p:cNvSpPr>
          <p:nvPr/>
        </p:nvSpPr>
        <p:spPr bwMode="auto">
          <a:xfrm>
            <a:off x="6613525" y="4875213"/>
            <a:ext cx="90488" cy="42862"/>
          </a:xfrm>
          <a:custGeom>
            <a:avLst/>
            <a:gdLst>
              <a:gd name="T0" fmla="*/ 0 w 141"/>
              <a:gd name="T1" fmla="*/ 2147483647 h 69"/>
              <a:gd name="T2" fmla="*/ 2147483647 w 141"/>
              <a:gd name="T3" fmla="*/ 0 h 69"/>
              <a:gd name="T4" fmla="*/ 2147483647 w 141"/>
              <a:gd name="T5" fmla="*/ 2147483647 h 69"/>
              <a:gd name="T6" fmla="*/ 0 60000 65536"/>
              <a:gd name="T7" fmla="*/ 0 60000 65536"/>
              <a:gd name="T8" fmla="*/ 0 60000 65536"/>
              <a:gd name="T9" fmla="*/ 0 w 141"/>
              <a:gd name="T10" fmla="*/ 0 h 69"/>
              <a:gd name="T11" fmla="*/ 141 w 14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69">
                <a:moveTo>
                  <a:pt x="0" y="69"/>
                </a:moveTo>
                <a:lnTo>
                  <a:pt x="69" y="0"/>
                </a:lnTo>
                <a:lnTo>
                  <a:pt x="141" y="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2" name="Freeform 469"/>
          <p:cNvSpPr>
            <a:spLocks/>
          </p:cNvSpPr>
          <p:nvPr/>
        </p:nvSpPr>
        <p:spPr bwMode="auto">
          <a:xfrm>
            <a:off x="6064250" y="4956175"/>
            <a:ext cx="482600" cy="395288"/>
          </a:xfrm>
          <a:custGeom>
            <a:avLst/>
            <a:gdLst>
              <a:gd name="T0" fmla="*/ 2147483647 w 762"/>
              <a:gd name="T1" fmla="*/ 0 h 621"/>
              <a:gd name="T2" fmla="*/ 2147483647 w 762"/>
              <a:gd name="T3" fmla="*/ 2147483647 h 621"/>
              <a:gd name="T4" fmla="*/ 2147483647 w 762"/>
              <a:gd name="T5" fmla="*/ 2147483647 h 621"/>
              <a:gd name="T6" fmla="*/ 2147483647 w 762"/>
              <a:gd name="T7" fmla="*/ 2147483647 h 621"/>
              <a:gd name="T8" fmla="*/ 2147483647 w 762"/>
              <a:gd name="T9" fmla="*/ 2147483647 h 621"/>
              <a:gd name="T10" fmla="*/ 0 w 762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2"/>
              <a:gd name="T19" fmla="*/ 0 h 621"/>
              <a:gd name="T20" fmla="*/ 762 w 762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2" h="621">
                <a:moveTo>
                  <a:pt x="762" y="0"/>
                </a:moveTo>
                <a:lnTo>
                  <a:pt x="741" y="63"/>
                </a:lnTo>
                <a:lnTo>
                  <a:pt x="264" y="564"/>
                </a:lnTo>
                <a:lnTo>
                  <a:pt x="90" y="621"/>
                </a:lnTo>
                <a:lnTo>
                  <a:pt x="42" y="576"/>
                </a:lnTo>
                <a:lnTo>
                  <a:pt x="0" y="57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3" name="Freeform 470"/>
          <p:cNvSpPr>
            <a:spLocks/>
          </p:cNvSpPr>
          <p:nvPr/>
        </p:nvSpPr>
        <p:spPr bwMode="auto">
          <a:xfrm>
            <a:off x="6026150" y="5341938"/>
            <a:ext cx="66675" cy="180975"/>
          </a:xfrm>
          <a:custGeom>
            <a:avLst/>
            <a:gdLst>
              <a:gd name="T0" fmla="*/ 2147483647 w 105"/>
              <a:gd name="T1" fmla="*/ 0 h 285"/>
              <a:gd name="T2" fmla="*/ 2147483647 w 105"/>
              <a:gd name="T3" fmla="*/ 2147483647 h 285"/>
              <a:gd name="T4" fmla="*/ 0 w 105"/>
              <a:gd name="T5" fmla="*/ 2147483647 h 285"/>
              <a:gd name="T6" fmla="*/ 0 60000 65536"/>
              <a:gd name="T7" fmla="*/ 0 60000 65536"/>
              <a:gd name="T8" fmla="*/ 0 60000 65536"/>
              <a:gd name="T9" fmla="*/ 0 w 105"/>
              <a:gd name="T10" fmla="*/ 0 h 285"/>
              <a:gd name="T11" fmla="*/ 105 w 105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285">
                <a:moveTo>
                  <a:pt x="51" y="0"/>
                </a:moveTo>
                <a:lnTo>
                  <a:pt x="105" y="30"/>
                </a:lnTo>
                <a:lnTo>
                  <a:pt x="0" y="28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4" name="Line 471"/>
          <p:cNvSpPr>
            <a:spLocks noChangeShapeType="1"/>
          </p:cNvSpPr>
          <p:nvPr/>
        </p:nvSpPr>
        <p:spPr bwMode="auto">
          <a:xfrm flipH="1" flipV="1">
            <a:off x="6608763" y="4954588"/>
            <a:ext cx="58737" cy="46037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5" name="Freeform 472"/>
          <p:cNvSpPr>
            <a:spLocks/>
          </p:cNvSpPr>
          <p:nvPr/>
        </p:nvSpPr>
        <p:spPr bwMode="auto">
          <a:xfrm>
            <a:off x="5483225" y="5686425"/>
            <a:ext cx="58738" cy="223838"/>
          </a:xfrm>
          <a:custGeom>
            <a:avLst/>
            <a:gdLst>
              <a:gd name="T0" fmla="*/ 0 w 37"/>
              <a:gd name="T1" fmla="*/ 0 h 141"/>
              <a:gd name="T2" fmla="*/ 2147483647 w 37"/>
              <a:gd name="T3" fmla="*/ 2147483647 h 141"/>
              <a:gd name="T4" fmla="*/ 2147483647 w 37"/>
              <a:gd name="T5" fmla="*/ 2147483647 h 141"/>
              <a:gd name="T6" fmla="*/ 2147483647 w 37"/>
              <a:gd name="T7" fmla="*/ 2147483647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141"/>
              <a:gd name="T14" fmla="*/ 37 w 37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141">
                <a:moveTo>
                  <a:pt x="0" y="0"/>
                </a:moveTo>
                <a:lnTo>
                  <a:pt x="37" y="25"/>
                </a:lnTo>
                <a:lnTo>
                  <a:pt x="22" y="141"/>
                </a:lnTo>
                <a:lnTo>
                  <a:pt x="10" y="14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6" name="Freeform 473"/>
          <p:cNvSpPr>
            <a:spLocks/>
          </p:cNvSpPr>
          <p:nvPr/>
        </p:nvSpPr>
        <p:spPr bwMode="auto">
          <a:xfrm>
            <a:off x="5487988" y="5875338"/>
            <a:ext cx="376237" cy="93662"/>
          </a:xfrm>
          <a:custGeom>
            <a:avLst/>
            <a:gdLst>
              <a:gd name="T0" fmla="*/ 0 w 591"/>
              <a:gd name="T1" fmla="*/ 2147483647 h 147"/>
              <a:gd name="T2" fmla="*/ 2147483647 w 591"/>
              <a:gd name="T3" fmla="*/ 2147483647 h 147"/>
              <a:gd name="T4" fmla="*/ 2147483647 w 591"/>
              <a:gd name="T5" fmla="*/ 0 h 147"/>
              <a:gd name="T6" fmla="*/ 2147483647 w 591"/>
              <a:gd name="T7" fmla="*/ 2147483647 h 147"/>
              <a:gd name="T8" fmla="*/ 2147483647 w 591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1"/>
              <a:gd name="T16" fmla="*/ 0 h 147"/>
              <a:gd name="T17" fmla="*/ 591 w 591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1" h="147">
                <a:moveTo>
                  <a:pt x="0" y="90"/>
                </a:moveTo>
                <a:lnTo>
                  <a:pt x="18" y="147"/>
                </a:lnTo>
                <a:lnTo>
                  <a:pt x="177" y="0"/>
                </a:lnTo>
                <a:lnTo>
                  <a:pt x="552" y="9"/>
                </a:lnTo>
                <a:lnTo>
                  <a:pt x="591" y="3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7" name="Freeform 474"/>
          <p:cNvSpPr>
            <a:spLocks/>
          </p:cNvSpPr>
          <p:nvPr/>
        </p:nvSpPr>
        <p:spPr bwMode="auto">
          <a:xfrm>
            <a:off x="5559425" y="5713413"/>
            <a:ext cx="363538" cy="295275"/>
          </a:xfrm>
          <a:custGeom>
            <a:avLst/>
            <a:gdLst>
              <a:gd name="T0" fmla="*/ 2147483647 w 229"/>
              <a:gd name="T1" fmla="*/ 2147483647 h 186"/>
              <a:gd name="T2" fmla="*/ 2147483647 w 229"/>
              <a:gd name="T3" fmla="*/ 2147483647 h 186"/>
              <a:gd name="T4" fmla="*/ 0 w 229"/>
              <a:gd name="T5" fmla="*/ 2147483647 h 186"/>
              <a:gd name="T6" fmla="*/ 2147483647 w 229"/>
              <a:gd name="T7" fmla="*/ 2147483647 h 186"/>
              <a:gd name="T8" fmla="*/ 2147483647 w 229"/>
              <a:gd name="T9" fmla="*/ 2147483647 h 186"/>
              <a:gd name="T10" fmla="*/ 2147483647 w 229"/>
              <a:gd name="T11" fmla="*/ 2147483647 h 186"/>
              <a:gd name="T12" fmla="*/ 2147483647 w 229"/>
              <a:gd name="T13" fmla="*/ 2147483647 h 186"/>
              <a:gd name="T14" fmla="*/ 2147483647 w 229"/>
              <a:gd name="T15" fmla="*/ 2147483647 h 186"/>
              <a:gd name="T16" fmla="*/ 2147483647 w 229"/>
              <a:gd name="T17" fmla="*/ 2147483647 h 186"/>
              <a:gd name="T18" fmla="*/ 2147483647 w 229"/>
              <a:gd name="T19" fmla="*/ 2147483647 h 186"/>
              <a:gd name="T20" fmla="*/ 2147483647 w 229"/>
              <a:gd name="T21" fmla="*/ 0 h 1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9"/>
              <a:gd name="T34" fmla="*/ 0 h 186"/>
              <a:gd name="T35" fmla="*/ 229 w 229"/>
              <a:gd name="T36" fmla="*/ 186 h 1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9" h="186">
                <a:moveTo>
                  <a:pt x="71" y="174"/>
                </a:moveTo>
                <a:lnTo>
                  <a:pt x="67" y="186"/>
                </a:lnTo>
                <a:lnTo>
                  <a:pt x="0" y="146"/>
                </a:lnTo>
                <a:lnTo>
                  <a:pt x="58" y="88"/>
                </a:lnTo>
                <a:lnTo>
                  <a:pt x="176" y="92"/>
                </a:lnTo>
                <a:lnTo>
                  <a:pt x="189" y="68"/>
                </a:lnTo>
                <a:lnTo>
                  <a:pt x="186" y="61"/>
                </a:lnTo>
                <a:lnTo>
                  <a:pt x="187" y="51"/>
                </a:lnTo>
                <a:lnTo>
                  <a:pt x="194" y="52"/>
                </a:lnTo>
                <a:lnTo>
                  <a:pt x="218" y="6"/>
                </a:lnTo>
                <a:lnTo>
                  <a:pt x="22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8" name="Freeform 475"/>
          <p:cNvSpPr>
            <a:spLocks/>
          </p:cNvSpPr>
          <p:nvPr/>
        </p:nvSpPr>
        <p:spPr bwMode="auto">
          <a:xfrm>
            <a:off x="5880100" y="5737225"/>
            <a:ext cx="41275" cy="90488"/>
          </a:xfrm>
          <a:custGeom>
            <a:avLst/>
            <a:gdLst>
              <a:gd name="T0" fmla="*/ 2147483647 w 63"/>
              <a:gd name="T1" fmla="*/ 0 h 141"/>
              <a:gd name="T2" fmla="*/ 0 w 63"/>
              <a:gd name="T3" fmla="*/ 2147483647 h 141"/>
              <a:gd name="T4" fmla="*/ 2147483647 w 63"/>
              <a:gd name="T5" fmla="*/ 2147483647 h 141"/>
              <a:gd name="T6" fmla="*/ 0 60000 65536"/>
              <a:gd name="T7" fmla="*/ 0 60000 65536"/>
              <a:gd name="T8" fmla="*/ 0 60000 65536"/>
              <a:gd name="T9" fmla="*/ 0 w 63"/>
              <a:gd name="T10" fmla="*/ 0 h 141"/>
              <a:gd name="T11" fmla="*/ 63 w 63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141">
                <a:moveTo>
                  <a:pt x="63" y="0"/>
                </a:moveTo>
                <a:lnTo>
                  <a:pt x="0" y="129"/>
                </a:lnTo>
                <a:lnTo>
                  <a:pt x="15" y="14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9" name="Freeform 476"/>
          <p:cNvSpPr>
            <a:spLocks/>
          </p:cNvSpPr>
          <p:nvPr/>
        </p:nvSpPr>
        <p:spPr bwMode="auto">
          <a:xfrm>
            <a:off x="5861050" y="5835650"/>
            <a:ext cx="25400" cy="52388"/>
          </a:xfrm>
          <a:custGeom>
            <a:avLst/>
            <a:gdLst>
              <a:gd name="T0" fmla="*/ 2147483647 w 39"/>
              <a:gd name="T1" fmla="*/ 0 h 84"/>
              <a:gd name="T2" fmla="*/ 2147483647 w 39"/>
              <a:gd name="T3" fmla="*/ 0 h 84"/>
              <a:gd name="T4" fmla="*/ 0 w 39"/>
              <a:gd name="T5" fmla="*/ 2147483647 h 84"/>
              <a:gd name="T6" fmla="*/ 2147483647 w 39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84"/>
              <a:gd name="T14" fmla="*/ 39 w 39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84">
                <a:moveTo>
                  <a:pt x="39" y="0"/>
                </a:moveTo>
                <a:lnTo>
                  <a:pt x="18" y="0"/>
                </a:lnTo>
                <a:lnTo>
                  <a:pt x="0" y="57"/>
                </a:lnTo>
                <a:lnTo>
                  <a:pt x="15" y="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0" name="Freeform 477"/>
          <p:cNvSpPr>
            <a:spLocks/>
          </p:cNvSpPr>
          <p:nvPr/>
        </p:nvSpPr>
        <p:spPr bwMode="auto">
          <a:xfrm>
            <a:off x="5689600" y="5984875"/>
            <a:ext cx="225425" cy="20638"/>
          </a:xfrm>
          <a:custGeom>
            <a:avLst/>
            <a:gdLst>
              <a:gd name="T0" fmla="*/ 0 w 142"/>
              <a:gd name="T1" fmla="*/ 2147483647 h 13"/>
              <a:gd name="T2" fmla="*/ 0 w 142"/>
              <a:gd name="T3" fmla="*/ 2147483647 h 13"/>
              <a:gd name="T4" fmla="*/ 2147483647 w 142"/>
              <a:gd name="T5" fmla="*/ 0 h 13"/>
              <a:gd name="T6" fmla="*/ 2147483647 w 142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42"/>
              <a:gd name="T13" fmla="*/ 0 h 13"/>
              <a:gd name="T14" fmla="*/ 142 w 142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" h="13">
                <a:moveTo>
                  <a:pt x="0" y="4"/>
                </a:moveTo>
                <a:lnTo>
                  <a:pt x="0" y="13"/>
                </a:lnTo>
                <a:lnTo>
                  <a:pt x="126" y="0"/>
                </a:lnTo>
                <a:lnTo>
                  <a:pt x="142" y="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1" name="Freeform 478"/>
          <p:cNvSpPr>
            <a:spLocks/>
          </p:cNvSpPr>
          <p:nvPr/>
        </p:nvSpPr>
        <p:spPr bwMode="auto">
          <a:xfrm>
            <a:off x="5441950" y="5970588"/>
            <a:ext cx="465138" cy="200025"/>
          </a:xfrm>
          <a:custGeom>
            <a:avLst/>
            <a:gdLst>
              <a:gd name="T0" fmla="*/ 2147483647 w 293"/>
              <a:gd name="T1" fmla="*/ 2147483647 h 126"/>
              <a:gd name="T2" fmla="*/ 2147483647 w 293"/>
              <a:gd name="T3" fmla="*/ 2147483647 h 126"/>
              <a:gd name="T4" fmla="*/ 2147483647 w 293"/>
              <a:gd name="T5" fmla="*/ 0 h 126"/>
              <a:gd name="T6" fmla="*/ 2147483647 w 293"/>
              <a:gd name="T7" fmla="*/ 2147483647 h 126"/>
              <a:gd name="T8" fmla="*/ 0 w 293"/>
              <a:gd name="T9" fmla="*/ 2147483647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126"/>
              <a:gd name="T17" fmla="*/ 293 w 293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126">
                <a:moveTo>
                  <a:pt x="293" y="24"/>
                </a:moveTo>
                <a:lnTo>
                  <a:pt x="132" y="38"/>
                </a:lnTo>
                <a:lnTo>
                  <a:pt x="69" y="0"/>
                </a:lnTo>
                <a:lnTo>
                  <a:pt x="61" y="54"/>
                </a:lnTo>
                <a:lnTo>
                  <a:pt x="0" y="12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2" name="Freeform 479"/>
          <p:cNvSpPr>
            <a:spLocks/>
          </p:cNvSpPr>
          <p:nvPr/>
        </p:nvSpPr>
        <p:spPr bwMode="auto">
          <a:xfrm>
            <a:off x="5424488" y="5715000"/>
            <a:ext cx="207962" cy="436563"/>
          </a:xfrm>
          <a:custGeom>
            <a:avLst/>
            <a:gdLst>
              <a:gd name="T0" fmla="*/ 0 w 131"/>
              <a:gd name="T1" fmla="*/ 2147483647 h 275"/>
              <a:gd name="T2" fmla="*/ 2147483647 w 131"/>
              <a:gd name="T3" fmla="*/ 2147483647 h 275"/>
              <a:gd name="T4" fmla="*/ 2147483647 w 131"/>
              <a:gd name="T5" fmla="*/ 2147483647 h 275"/>
              <a:gd name="T6" fmla="*/ 2147483647 w 131"/>
              <a:gd name="T7" fmla="*/ 0 h 275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275"/>
              <a:gd name="T14" fmla="*/ 131 w 131"/>
              <a:gd name="T15" fmla="*/ 275 h 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275">
                <a:moveTo>
                  <a:pt x="0" y="275"/>
                </a:moveTo>
                <a:lnTo>
                  <a:pt x="59" y="208"/>
                </a:lnTo>
                <a:lnTo>
                  <a:pt x="87" y="12"/>
                </a:lnTo>
                <a:lnTo>
                  <a:pt x="131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3" name="Freeform 480"/>
          <p:cNvSpPr>
            <a:spLocks/>
          </p:cNvSpPr>
          <p:nvPr/>
        </p:nvSpPr>
        <p:spPr bwMode="auto">
          <a:xfrm>
            <a:off x="5926138" y="5741988"/>
            <a:ext cx="57150" cy="252412"/>
          </a:xfrm>
          <a:custGeom>
            <a:avLst/>
            <a:gdLst>
              <a:gd name="T0" fmla="*/ 2147483647 w 90"/>
              <a:gd name="T1" fmla="*/ 0 h 399"/>
              <a:gd name="T2" fmla="*/ 2147483647 w 90"/>
              <a:gd name="T3" fmla="*/ 2147483647 h 399"/>
              <a:gd name="T4" fmla="*/ 2147483647 w 90"/>
              <a:gd name="T5" fmla="*/ 2147483647 h 399"/>
              <a:gd name="T6" fmla="*/ 2147483647 w 90"/>
              <a:gd name="T7" fmla="*/ 2147483647 h 399"/>
              <a:gd name="T8" fmla="*/ 2147483647 w 90"/>
              <a:gd name="T9" fmla="*/ 2147483647 h 399"/>
              <a:gd name="T10" fmla="*/ 0 w 90"/>
              <a:gd name="T11" fmla="*/ 2147483647 h 3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399"/>
              <a:gd name="T20" fmla="*/ 90 w 90"/>
              <a:gd name="T21" fmla="*/ 399 h 3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399">
                <a:moveTo>
                  <a:pt x="18" y="0"/>
                </a:moveTo>
                <a:lnTo>
                  <a:pt x="3" y="72"/>
                </a:lnTo>
                <a:lnTo>
                  <a:pt x="90" y="96"/>
                </a:lnTo>
                <a:lnTo>
                  <a:pt x="3" y="270"/>
                </a:lnTo>
                <a:lnTo>
                  <a:pt x="18" y="357"/>
                </a:lnTo>
                <a:lnTo>
                  <a:pt x="0" y="39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4" name="Freeform 481"/>
          <p:cNvSpPr>
            <a:spLocks/>
          </p:cNvSpPr>
          <p:nvPr/>
        </p:nvSpPr>
        <p:spPr bwMode="auto">
          <a:xfrm>
            <a:off x="5876925" y="5508625"/>
            <a:ext cx="52388" cy="187325"/>
          </a:xfrm>
          <a:custGeom>
            <a:avLst/>
            <a:gdLst>
              <a:gd name="T0" fmla="*/ 2147483647 w 33"/>
              <a:gd name="T1" fmla="*/ 0 h 118"/>
              <a:gd name="T2" fmla="*/ 2147483647 w 33"/>
              <a:gd name="T3" fmla="*/ 2147483647 h 118"/>
              <a:gd name="T4" fmla="*/ 0 w 33"/>
              <a:gd name="T5" fmla="*/ 2147483647 h 118"/>
              <a:gd name="T6" fmla="*/ 2147483647 w 33"/>
              <a:gd name="T7" fmla="*/ 2147483647 h 118"/>
              <a:gd name="T8" fmla="*/ 2147483647 w 33"/>
              <a:gd name="T9" fmla="*/ 2147483647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18"/>
              <a:gd name="T17" fmla="*/ 33 w 33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18">
                <a:moveTo>
                  <a:pt x="24" y="0"/>
                </a:moveTo>
                <a:lnTo>
                  <a:pt x="5" y="23"/>
                </a:lnTo>
                <a:lnTo>
                  <a:pt x="0" y="72"/>
                </a:lnTo>
                <a:lnTo>
                  <a:pt x="33" y="67"/>
                </a:lnTo>
                <a:lnTo>
                  <a:pt x="33" y="11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5" name="Freeform 482"/>
          <p:cNvSpPr>
            <a:spLocks/>
          </p:cNvSpPr>
          <p:nvPr/>
        </p:nvSpPr>
        <p:spPr bwMode="auto">
          <a:xfrm>
            <a:off x="5946775" y="5553075"/>
            <a:ext cx="60325" cy="138113"/>
          </a:xfrm>
          <a:custGeom>
            <a:avLst/>
            <a:gdLst>
              <a:gd name="T0" fmla="*/ 2147483647 w 38"/>
              <a:gd name="T1" fmla="*/ 0 h 87"/>
              <a:gd name="T2" fmla="*/ 2147483647 w 38"/>
              <a:gd name="T3" fmla="*/ 2147483647 h 87"/>
              <a:gd name="T4" fmla="*/ 0 w 38"/>
              <a:gd name="T5" fmla="*/ 2147483647 h 87"/>
              <a:gd name="T6" fmla="*/ 2147483647 w 38"/>
              <a:gd name="T7" fmla="*/ 214748364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87"/>
              <a:gd name="T14" fmla="*/ 38 w 38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87">
                <a:moveTo>
                  <a:pt x="38" y="0"/>
                </a:moveTo>
                <a:lnTo>
                  <a:pt x="21" y="38"/>
                </a:lnTo>
                <a:lnTo>
                  <a:pt x="0" y="39"/>
                </a:lnTo>
                <a:lnTo>
                  <a:pt x="1" y="8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6" name="Freeform 483"/>
          <p:cNvSpPr>
            <a:spLocks/>
          </p:cNvSpPr>
          <p:nvPr/>
        </p:nvSpPr>
        <p:spPr bwMode="auto">
          <a:xfrm>
            <a:off x="5954713" y="5638800"/>
            <a:ext cx="77787" cy="58738"/>
          </a:xfrm>
          <a:custGeom>
            <a:avLst/>
            <a:gdLst>
              <a:gd name="T0" fmla="*/ 2147483647 w 123"/>
              <a:gd name="T1" fmla="*/ 0 h 93"/>
              <a:gd name="T2" fmla="*/ 2147483647 w 123"/>
              <a:gd name="T3" fmla="*/ 2147483647 h 93"/>
              <a:gd name="T4" fmla="*/ 0 w 123"/>
              <a:gd name="T5" fmla="*/ 2147483647 h 93"/>
              <a:gd name="T6" fmla="*/ 0 60000 65536"/>
              <a:gd name="T7" fmla="*/ 0 60000 65536"/>
              <a:gd name="T8" fmla="*/ 0 60000 65536"/>
              <a:gd name="T9" fmla="*/ 0 w 123"/>
              <a:gd name="T10" fmla="*/ 0 h 93"/>
              <a:gd name="T11" fmla="*/ 123 w 123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93">
                <a:moveTo>
                  <a:pt x="117" y="0"/>
                </a:moveTo>
                <a:lnTo>
                  <a:pt x="123" y="54"/>
                </a:lnTo>
                <a:lnTo>
                  <a:pt x="0" y="9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7" name="Freeform 484"/>
          <p:cNvSpPr>
            <a:spLocks/>
          </p:cNvSpPr>
          <p:nvPr/>
        </p:nvSpPr>
        <p:spPr bwMode="auto">
          <a:xfrm>
            <a:off x="5956300" y="5632450"/>
            <a:ext cx="98425" cy="74613"/>
          </a:xfrm>
          <a:custGeom>
            <a:avLst/>
            <a:gdLst>
              <a:gd name="T0" fmla="*/ 2147483647 w 153"/>
              <a:gd name="T1" fmla="*/ 0 h 117"/>
              <a:gd name="T2" fmla="*/ 2147483647 w 153"/>
              <a:gd name="T3" fmla="*/ 2147483647 h 117"/>
              <a:gd name="T4" fmla="*/ 2147483647 w 153"/>
              <a:gd name="T5" fmla="*/ 2147483647 h 117"/>
              <a:gd name="T6" fmla="*/ 0 w 153"/>
              <a:gd name="T7" fmla="*/ 2147483647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117"/>
              <a:gd name="T14" fmla="*/ 153 w 153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117">
                <a:moveTo>
                  <a:pt x="135" y="0"/>
                </a:moveTo>
                <a:lnTo>
                  <a:pt x="153" y="72"/>
                </a:lnTo>
                <a:lnTo>
                  <a:pt x="60" y="114"/>
                </a:lnTo>
                <a:lnTo>
                  <a:pt x="0" y="11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8" name="Freeform 485"/>
          <p:cNvSpPr>
            <a:spLocks/>
          </p:cNvSpPr>
          <p:nvPr/>
        </p:nvSpPr>
        <p:spPr bwMode="auto">
          <a:xfrm>
            <a:off x="5957888" y="5721350"/>
            <a:ext cx="311150" cy="122238"/>
          </a:xfrm>
          <a:custGeom>
            <a:avLst/>
            <a:gdLst>
              <a:gd name="T0" fmla="*/ 0 w 196"/>
              <a:gd name="T1" fmla="*/ 0 h 77"/>
              <a:gd name="T2" fmla="*/ 2147483647 w 196"/>
              <a:gd name="T3" fmla="*/ 2147483647 h 77"/>
              <a:gd name="T4" fmla="*/ 2147483647 w 196"/>
              <a:gd name="T5" fmla="*/ 2147483647 h 77"/>
              <a:gd name="T6" fmla="*/ 2147483647 w 196"/>
              <a:gd name="T7" fmla="*/ 2147483647 h 77"/>
              <a:gd name="T8" fmla="*/ 2147483647 w 196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77"/>
              <a:gd name="T17" fmla="*/ 196 w 196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77">
                <a:moveTo>
                  <a:pt x="0" y="0"/>
                </a:moveTo>
                <a:lnTo>
                  <a:pt x="20" y="10"/>
                </a:lnTo>
                <a:lnTo>
                  <a:pt x="35" y="28"/>
                </a:lnTo>
                <a:lnTo>
                  <a:pt x="126" y="76"/>
                </a:lnTo>
                <a:lnTo>
                  <a:pt x="196" y="7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9" name="Freeform 486"/>
          <p:cNvSpPr>
            <a:spLocks/>
          </p:cNvSpPr>
          <p:nvPr/>
        </p:nvSpPr>
        <p:spPr bwMode="auto">
          <a:xfrm>
            <a:off x="5953125" y="5737225"/>
            <a:ext cx="315913" cy="128588"/>
          </a:xfrm>
          <a:custGeom>
            <a:avLst/>
            <a:gdLst>
              <a:gd name="T0" fmla="*/ 0 w 199"/>
              <a:gd name="T1" fmla="*/ 0 h 81"/>
              <a:gd name="T2" fmla="*/ 2147483647 w 199"/>
              <a:gd name="T3" fmla="*/ 2147483647 h 81"/>
              <a:gd name="T4" fmla="*/ 2147483647 w 199"/>
              <a:gd name="T5" fmla="*/ 2147483647 h 81"/>
              <a:gd name="T6" fmla="*/ 2147483647 w 19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99"/>
              <a:gd name="T13" fmla="*/ 0 h 81"/>
              <a:gd name="T14" fmla="*/ 199 w 199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" h="81">
                <a:moveTo>
                  <a:pt x="0" y="0"/>
                </a:moveTo>
                <a:lnTo>
                  <a:pt x="30" y="31"/>
                </a:lnTo>
                <a:lnTo>
                  <a:pt x="126" y="80"/>
                </a:lnTo>
                <a:lnTo>
                  <a:pt x="199" y="8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0" name="Freeform 487"/>
          <p:cNvSpPr>
            <a:spLocks/>
          </p:cNvSpPr>
          <p:nvPr/>
        </p:nvSpPr>
        <p:spPr bwMode="auto">
          <a:xfrm>
            <a:off x="6305550" y="5775325"/>
            <a:ext cx="203200" cy="77788"/>
          </a:xfrm>
          <a:custGeom>
            <a:avLst/>
            <a:gdLst>
              <a:gd name="T0" fmla="*/ 0 w 128"/>
              <a:gd name="T1" fmla="*/ 2147483647 h 49"/>
              <a:gd name="T2" fmla="*/ 2147483647 w 128"/>
              <a:gd name="T3" fmla="*/ 2147483647 h 49"/>
              <a:gd name="T4" fmla="*/ 2147483647 w 128"/>
              <a:gd name="T5" fmla="*/ 2147483647 h 49"/>
              <a:gd name="T6" fmla="*/ 2147483647 w 128"/>
              <a:gd name="T7" fmla="*/ 2147483647 h 49"/>
              <a:gd name="T8" fmla="*/ 2147483647 w 12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49"/>
              <a:gd name="T17" fmla="*/ 128 w 12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49">
                <a:moveTo>
                  <a:pt x="0" y="42"/>
                </a:moveTo>
                <a:lnTo>
                  <a:pt x="32" y="49"/>
                </a:lnTo>
                <a:lnTo>
                  <a:pt x="89" y="46"/>
                </a:lnTo>
                <a:lnTo>
                  <a:pt x="128" y="5"/>
                </a:lnTo>
                <a:lnTo>
                  <a:pt x="113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1" name="Freeform 488"/>
          <p:cNvSpPr>
            <a:spLocks/>
          </p:cNvSpPr>
          <p:nvPr/>
        </p:nvSpPr>
        <p:spPr bwMode="auto">
          <a:xfrm>
            <a:off x="6056313" y="5632450"/>
            <a:ext cx="360362" cy="41275"/>
          </a:xfrm>
          <a:custGeom>
            <a:avLst/>
            <a:gdLst>
              <a:gd name="T0" fmla="*/ 2147483647 w 227"/>
              <a:gd name="T1" fmla="*/ 2147483647 h 26"/>
              <a:gd name="T2" fmla="*/ 2147483647 w 227"/>
              <a:gd name="T3" fmla="*/ 2147483647 h 26"/>
              <a:gd name="T4" fmla="*/ 2147483647 w 227"/>
              <a:gd name="T5" fmla="*/ 2147483647 h 26"/>
              <a:gd name="T6" fmla="*/ 2147483647 w 227"/>
              <a:gd name="T7" fmla="*/ 2147483647 h 26"/>
              <a:gd name="T8" fmla="*/ 0 w 227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6"/>
              <a:gd name="T17" fmla="*/ 227 w 227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6">
                <a:moveTo>
                  <a:pt x="222" y="19"/>
                </a:moveTo>
                <a:lnTo>
                  <a:pt x="227" y="11"/>
                </a:lnTo>
                <a:lnTo>
                  <a:pt x="215" y="2"/>
                </a:lnTo>
                <a:lnTo>
                  <a:pt x="51" y="26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2" name="Freeform 489"/>
          <p:cNvSpPr>
            <a:spLocks/>
          </p:cNvSpPr>
          <p:nvPr/>
        </p:nvSpPr>
        <p:spPr bwMode="auto">
          <a:xfrm>
            <a:off x="6016625" y="5343525"/>
            <a:ext cx="39688" cy="244475"/>
          </a:xfrm>
          <a:custGeom>
            <a:avLst/>
            <a:gdLst>
              <a:gd name="T0" fmla="*/ 2147483647 w 63"/>
              <a:gd name="T1" fmla="*/ 0 h 384"/>
              <a:gd name="T2" fmla="*/ 0 w 63"/>
              <a:gd name="T3" fmla="*/ 2147483647 h 384"/>
              <a:gd name="T4" fmla="*/ 2147483647 w 63"/>
              <a:gd name="T5" fmla="*/ 2147483647 h 384"/>
              <a:gd name="T6" fmla="*/ 2147483647 w 63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384"/>
              <a:gd name="T14" fmla="*/ 63 w 63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384">
                <a:moveTo>
                  <a:pt x="33" y="0"/>
                </a:moveTo>
                <a:lnTo>
                  <a:pt x="0" y="132"/>
                </a:lnTo>
                <a:lnTo>
                  <a:pt x="63" y="300"/>
                </a:lnTo>
                <a:lnTo>
                  <a:pt x="45" y="3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3" name="Freeform 490"/>
          <p:cNvSpPr>
            <a:spLocks/>
          </p:cNvSpPr>
          <p:nvPr/>
        </p:nvSpPr>
        <p:spPr bwMode="auto">
          <a:xfrm>
            <a:off x="6318250" y="5735638"/>
            <a:ext cx="647700" cy="139700"/>
          </a:xfrm>
          <a:custGeom>
            <a:avLst/>
            <a:gdLst>
              <a:gd name="T0" fmla="*/ 0 w 408"/>
              <a:gd name="T1" fmla="*/ 2147483647 h 88"/>
              <a:gd name="T2" fmla="*/ 2147483647 w 408"/>
              <a:gd name="T3" fmla="*/ 2147483647 h 88"/>
              <a:gd name="T4" fmla="*/ 2147483647 w 408"/>
              <a:gd name="T5" fmla="*/ 2147483647 h 88"/>
              <a:gd name="T6" fmla="*/ 2147483647 w 408"/>
              <a:gd name="T7" fmla="*/ 0 h 88"/>
              <a:gd name="T8" fmla="*/ 2147483647 w 408"/>
              <a:gd name="T9" fmla="*/ 2147483647 h 88"/>
              <a:gd name="T10" fmla="*/ 2147483647 w 408"/>
              <a:gd name="T11" fmla="*/ 2147483647 h 88"/>
              <a:gd name="T12" fmla="*/ 2147483647 w 408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"/>
              <a:gd name="T22" fmla="*/ 0 h 88"/>
              <a:gd name="T23" fmla="*/ 408 w 408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" h="88">
                <a:moveTo>
                  <a:pt x="0" y="83"/>
                </a:moveTo>
                <a:lnTo>
                  <a:pt x="25" y="88"/>
                </a:lnTo>
                <a:lnTo>
                  <a:pt x="90" y="84"/>
                </a:lnTo>
                <a:lnTo>
                  <a:pt x="164" y="0"/>
                </a:lnTo>
                <a:lnTo>
                  <a:pt x="285" y="35"/>
                </a:lnTo>
                <a:lnTo>
                  <a:pt x="391" y="29"/>
                </a:lnTo>
                <a:lnTo>
                  <a:pt x="408" y="2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4" name="Freeform 491"/>
          <p:cNvSpPr>
            <a:spLocks/>
          </p:cNvSpPr>
          <p:nvPr/>
        </p:nvSpPr>
        <p:spPr bwMode="auto">
          <a:xfrm>
            <a:off x="6059488" y="5610225"/>
            <a:ext cx="904875" cy="153988"/>
          </a:xfrm>
          <a:custGeom>
            <a:avLst/>
            <a:gdLst>
              <a:gd name="T0" fmla="*/ 0 w 570"/>
              <a:gd name="T1" fmla="*/ 0 h 97"/>
              <a:gd name="T2" fmla="*/ 2147483647 w 570"/>
              <a:gd name="T3" fmla="*/ 2147483647 h 97"/>
              <a:gd name="T4" fmla="*/ 2147483647 w 570"/>
              <a:gd name="T5" fmla="*/ 0 h 97"/>
              <a:gd name="T6" fmla="*/ 2147483647 w 570"/>
              <a:gd name="T7" fmla="*/ 2147483647 h 97"/>
              <a:gd name="T8" fmla="*/ 2147483647 w 570"/>
              <a:gd name="T9" fmla="*/ 2147483647 h 97"/>
              <a:gd name="T10" fmla="*/ 2147483647 w 570"/>
              <a:gd name="T11" fmla="*/ 2147483647 h 97"/>
              <a:gd name="T12" fmla="*/ 2147483647 w 570"/>
              <a:gd name="T13" fmla="*/ 2147483647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0"/>
              <a:gd name="T22" fmla="*/ 0 h 97"/>
              <a:gd name="T23" fmla="*/ 570 w 570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0" h="97">
                <a:moveTo>
                  <a:pt x="0" y="0"/>
                </a:moveTo>
                <a:lnTo>
                  <a:pt x="53" y="24"/>
                </a:lnTo>
                <a:lnTo>
                  <a:pt x="218" y="0"/>
                </a:lnTo>
                <a:lnTo>
                  <a:pt x="302" y="83"/>
                </a:lnTo>
                <a:lnTo>
                  <a:pt x="322" y="61"/>
                </a:lnTo>
                <a:lnTo>
                  <a:pt x="450" y="97"/>
                </a:lnTo>
                <a:lnTo>
                  <a:pt x="570" y="9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5" name="Freeform 492"/>
          <p:cNvSpPr>
            <a:spLocks/>
          </p:cNvSpPr>
          <p:nvPr/>
        </p:nvSpPr>
        <p:spPr bwMode="auto">
          <a:xfrm>
            <a:off x="7004050" y="5359400"/>
            <a:ext cx="195263" cy="390525"/>
          </a:xfrm>
          <a:custGeom>
            <a:avLst/>
            <a:gdLst>
              <a:gd name="T0" fmla="*/ 0 w 306"/>
              <a:gd name="T1" fmla="*/ 2147483647 h 615"/>
              <a:gd name="T2" fmla="*/ 2147483647 w 306"/>
              <a:gd name="T3" fmla="*/ 2147483647 h 615"/>
              <a:gd name="T4" fmla="*/ 2147483647 w 306"/>
              <a:gd name="T5" fmla="*/ 2147483647 h 615"/>
              <a:gd name="T6" fmla="*/ 2147483647 w 306"/>
              <a:gd name="T7" fmla="*/ 2147483647 h 615"/>
              <a:gd name="T8" fmla="*/ 2147483647 w 306"/>
              <a:gd name="T9" fmla="*/ 2147483647 h 615"/>
              <a:gd name="T10" fmla="*/ 2147483647 w 306"/>
              <a:gd name="T11" fmla="*/ 0 h 6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6"/>
              <a:gd name="T19" fmla="*/ 0 h 615"/>
              <a:gd name="T20" fmla="*/ 306 w 306"/>
              <a:gd name="T21" fmla="*/ 615 h 6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6" h="615">
                <a:moveTo>
                  <a:pt x="0" y="615"/>
                </a:moveTo>
                <a:lnTo>
                  <a:pt x="33" y="591"/>
                </a:lnTo>
                <a:lnTo>
                  <a:pt x="279" y="579"/>
                </a:lnTo>
                <a:lnTo>
                  <a:pt x="306" y="111"/>
                </a:lnTo>
                <a:lnTo>
                  <a:pt x="285" y="27"/>
                </a:lnTo>
                <a:lnTo>
                  <a:pt x="285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6" name="Line 493"/>
          <p:cNvSpPr>
            <a:spLocks noChangeShapeType="1"/>
          </p:cNvSpPr>
          <p:nvPr/>
        </p:nvSpPr>
        <p:spPr bwMode="auto">
          <a:xfrm>
            <a:off x="7007225" y="5756275"/>
            <a:ext cx="34925" cy="95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7" name="Line 494"/>
          <p:cNvSpPr>
            <a:spLocks noChangeShapeType="1"/>
          </p:cNvSpPr>
          <p:nvPr/>
        </p:nvSpPr>
        <p:spPr bwMode="auto">
          <a:xfrm>
            <a:off x="7000875" y="5780088"/>
            <a:ext cx="36513" cy="95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8" name="Freeform 495"/>
          <p:cNvSpPr>
            <a:spLocks/>
          </p:cNvSpPr>
          <p:nvPr/>
        </p:nvSpPr>
        <p:spPr bwMode="auto">
          <a:xfrm>
            <a:off x="7439025" y="5280025"/>
            <a:ext cx="190500" cy="503238"/>
          </a:xfrm>
          <a:custGeom>
            <a:avLst/>
            <a:gdLst>
              <a:gd name="T0" fmla="*/ 2147483647 w 300"/>
              <a:gd name="T1" fmla="*/ 2147483647 h 792"/>
              <a:gd name="T2" fmla="*/ 2147483647 w 300"/>
              <a:gd name="T3" fmla="*/ 2147483647 h 792"/>
              <a:gd name="T4" fmla="*/ 2147483647 w 300"/>
              <a:gd name="T5" fmla="*/ 2147483647 h 792"/>
              <a:gd name="T6" fmla="*/ 2147483647 w 300"/>
              <a:gd name="T7" fmla="*/ 2147483647 h 792"/>
              <a:gd name="T8" fmla="*/ 2147483647 w 300"/>
              <a:gd name="T9" fmla="*/ 2147483647 h 792"/>
              <a:gd name="T10" fmla="*/ 0 w 300"/>
              <a:gd name="T11" fmla="*/ 2147483647 h 792"/>
              <a:gd name="T12" fmla="*/ 2147483647 w 300"/>
              <a:gd name="T13" fmla="*/ 0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792"/>
              <a:gd name="T23" fmla="*/ 300 w 30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792">
                <a:moveTo>
                  <a:pt x="300" y="792"/>
                </a:moveTo>
                <a:lnTo>
                  <a:pt x="300" y="672"/>
                </a:lnTo>
                <a:lnTo>
                  <a:pt x="189" y="612"/>
                </a:lnTo>
                <a:lnTo>
                  <a:pt x="186" y="549"/>
                </a:lnTo>
                <a:lnTo>
                  <a:pt x="78" y="486"/>
                </a:lnTo>
                <a:lnTo>
                  <a:pt x="0" y="120"/>
                </a:lnTo>
                <a:lnTo>
                  <a:pt x="3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9" name="Freeform 496"/>
          <p:cNvSpPr>
            <a:spLocks/>
          </p:cNvSpPr>
          <p:nvPr/>
        </p:nvSpPr>
        <p:spPr bwMode="auto">
          <a:xfrm>
            <a:off x="7242175" y="5270500"/>
            <a:ext cx="185738" cy="111125"/>
          </a:xfrm>
          <a:custGeom>
            <a:avLst/>
            <a:gdLst>
              <a:gd name="T0" fmla="*/ 2147483647 w 117"/>
              <a:gd name="T1" fmla="*/ 0 h 70"/>
              <a:gd name="T2" fmla="*/ 2147483647 w 117"/>
              <a:gd name="T3" fmla="*/ 2147483647 h 70"/>
              <a:gd name="T4" fmla="*/ 2147483647 w 117"/>
              <a:gd name="T5" fmla="*/ 2147483647 h 70"/>
              <a:gd name="T6" fmla="*/ 2147483647 w 117"/>
              <a:gd name="T7" fmla="*/ 2147483647 h 70"/>
              <a:gd name="T8" fmla="*/ 0 w 117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70"/>
              <a:gd name="T17" fmla="*/ 117 w 117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70">
                <a:moveTo>
                  <a:pt x="117" y="0"/>
                </a:moveTo>
                <a:lnTo>
                  <a:pt x="105" y="16"/>
                </a:lnTo>
                <a:lnTo>
                  <a:pt x="81" y="66"/>
                </a:lnTo>
                <a:lnTo>
                  <a:pt x="27" y="70"/>
                </a:lnTo>
                <a:lnTo>
                  <a:pt x="0" y="5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0" name="Freeform 497"/>
          <p:cNvSpPr>
            <a:spLocks/>
          </p:cNvSpPr>
          <p:nvPr/>
        </p:nvSpPr>
        <p:spPr bwMode="auto">
          <a:xfrm>
            <a:off x="7216775" y="5267325"/>
            <a:ext cx="193675" cy="12700"/>
          </a:xfrm>
          <a:custGeom>
            <a:avLst/>
            <a:gdLst>
              <a:gd name="T0" fmla="*/ 0 w 306"/>
              <a:gd name="T1" fmla="*/ 2147483647 h 21"/>
              <a:gd name="T2" fmla="*/ 0 w 306"/>
              <a:gd name="T3" fmla="*/ 2147483647 h 21"/>
              <a:gd name="T4" fmla="*/ 2147483647 w 306"/>
              <a:gd name="T5" fmla="*/ 2147483647 h 21"/>
              <a:gd name="T6" fmla="*/ 2147483647 w 306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306"/>
              <a:gd name="T13" fmla="*/ 0 h 21"/>
              <a:gd name="T14" fmla="*/ 306 w 306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" h="21">
                <a:moveTo>
                  <a:pt x="0" y="21"/>
                </a:moveTo>
                <a:lnTo>
                  <a:pt x="0" y="3"/>
                </a:lnTo>
                <a:lnTo>
                  <a:pt x="243" y="21"/>
                </a:lnTo>
                <a:lnTo>
                  <a:pt x="306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1" name="Freeform 498"/>
          <p:cNvSpPr>
            <a:spLocks/>
          </p:cNvSpPr>
          <p:nvPr/>
        </p:nvSpPr>
        <p:spPr bwMode="auto">
          <a:xfrm>
            <a:off x="6704013" y="5022850"/>
            <a:ext cx="485775" cy="269875"/>
          </a:xfrm>
          <a:custGeom>
            <a:avLst/>
            <a:gdLst>
              <a:gd name="T0" fmla="*/ 2147483647 w 765"/>
              <a:gd name="T1" fmla="*/ 2147483647 h 423"/>
              <a:gd name="T2" fmla="*/ 2147483647 w 765"/>
              <a:gd name="T3" fmla="*/ 2147483647 h 423"/>
              <a:gd name="T4" fmla="*/ 2147483647 w 765"/>
              <a:gd name="T5" fmla="*/ 2147483647 h 423"/>
              <a:gd name="T6" fmla="*/ 2147483647 w 765"/>
              <a:gd name="T7" fmla="*/ 2147483647 h 423"/>
              <a:gd name="T8" fmla="*/ 2147483647 w 765"/>
              <a:gd name="T9" fmla="*/ 2147483647 h 423"/>
              <a:gd name="T10" fmla="*/ 2147483647 w 765"/>
              <a:gd name="T11" fmla="*/ 2147483647 h 423"/>
              <a:gd name="T12" fmla="*/ 2147483647 w 765"/>
              <a:gd name="T13" fmla="*/ 2147483647 h 423"/>
              <a:gd name="T14" fmla="*/ 2147483647 w 765"/>
              <a:gd name="T15" fmla="*/ 2147483647 h 423"/>
              <a:gd name="T16" fmla="*/ 0 w 765"/>
              <a:gd name="T17" fmla="*/ 0 h 4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5"/>
              <a:gd name="T28" fmla="*/ 0 h 423"/>
              <a:gd name="T29" fmla="*/ 765 w 765"/>
              <a:gd name="T30" fmla="*/ 423 h 4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5" h="423">
                <a:moveTo>
                  <a:pt x="765" y="417"/>
                </a:moveTo>
                <a:lnTo>
                  <a:pt x="765" y="390"/>
                </a:lnTo>
                <a:lnTo>
                  <a:pt x="633" y="384"/>
                </a:lnTo>
                <a:lnTo>
                  <a:pt x="597" y="423"/>
                </a:lnTo>
                <a:lnTo>
                  <a:pt x="480" y="423"/>
                </a:lnTo>
                <a:lnTo>
                  <a:pt x="294" y="252"/>
                </a:lnTo>
                <a:lnTo>
                  <a:pt x="216" y="255"/>
                </a:lnTo>
                <a:lnTo>
                  <a:pt x="108" y="162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2" name="Freeform 499"/>
          <p:cNvSpPr>
            <a:spLocks/>
          </p:cNvSpPr>
          <p:nvPr/>
        </p:nvSpPr>
        <p:spPr bwMode="auto">
          <a:xfrm>
            <a:off x="7451725" y="4545013"/>
            <a:ext cx="527050" cy="703262"/>
          </a:xfrm>
          <a:custGeom>
            <a:avLst/>
            <a:gdLst>
              <a:gd name="T0" fmla="*/ 0 w 828"/>
              <a:gd name="T1" fmla="*/ 2147483647 h 1107"/>
              <a:gd name="T2" fmla="*/ 2147483647 w 828"/>
              <a:gd name="T3" fmla="*/ 2147483647 h 1107"/>
              <a:gd name="T4" fmla="*/ 2147483647 w 828"/>
              <a:gd name="T5" fmla="*/ 2147483647 h 1107"/>
              <a:gd name="T6" fmla="*/ 2147483647 w 828"/>
              <a:gd name="T7" fmla="*/ 2147483647 h 1107"/>
              <a:gd name="T8" fmla="*/ 2147483647 w 828"/>
              <a:gd name="T9" fmla="*/ 2147483647 h 1107"/>
              <a:gd name="T10" fmla="*/ 2147483647 w 828"/>
              <a:gd name="T11" fmla="*/ 2147483647 h 1107"/>
              <a:gd name="T12" fmla="*/ 2147483647 w 828"/>
              <a:gd name="T13" fmla="*/ 2147483647 h 1107"/>
              <a:gd name="T14" fmla="*/ 2147483647 w 828"/>
              <a:gd name="T15" fmla="*/ 2147483647 h 1107"/>
              <a:gd name="T16" fmla="*/ 2147483647 w 828"/>
              <a:gd name="T17" fmla="*/ 2147483647 h 1107"/>
              <a:gd name="T18" fmla="*/ 2147483647 w 828"/>
              <a:gd name="T19" fmla="*/ 0 h 1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28"/>
              <a:gd name="T31" fmla="*/ 0 h 1107"/>
              <a:gd name="T32" fmla="*/ 828 w 828"/>
              <a:gd name="T33" fmla="*/ 1107 h 1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28" h="1107">
                <a:moveTo>
                  <a:pt x="0" y="1107"/>
                </a:moveTo>
                <a:lnTo>
                  <a:pt x="51" y="1062"/>
                </a:lnTo>
                <a:lnTo>
                  <a:pt x="222" y="1035"/>
                </a:lnTo>
                <a:lnTo>
                  <a:pt x="324" y="951"/>
                </a:lnTo>
                <a:lnTo>
                  <a:pt x="339" y="882"/>
                </a:lnTo>
                <a:lnTo>
                  <a:pt x="429" y="831"/>
                </a:lnTo>
                <a:lnTo>
                  <a:pt x="438" y="753"/>
                </a:lnTo>
                <a:lnTo>
                  <a:pt x="531" y="639"/>
                </a:lnTo>
                <a:lnTo>
                  <a:pt x="684" y="411"/>
                </a:lnTo>
                <a:lnTo>
                  <a:pt x="82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3" name="Freeform 500"/>
          <p:cNvSpPr>
            <a:spLocks/>
          </p:cNvSpPr>
          <p:nvPr/>
        </p:nvSpPr>
        <p:spPr bwMode="auto">
          <a:xfrm>
            <a:off x="6600825" y="4403725"/>
            <a:ext cx="392113" cy="485775"/>
          </a:xfrm>
          <a:custGeom>
            <a:avLst/>
            <a:gdLst>
              <a:gd name="T0" fmla="*/ 0 w 618"/>
              <a:gd name="T1" fmla="*/ 2147483647 h 765"/>
              <a:gd name="T2" fmla="*/ 2147483647 w 618"/>
              <a:gd name="T3" fmla="*/ 2147483647 h 765"/>
              <a:gd name="T4" fmla="*/ 2147483647 w 618"/>
              <a:gd name="T5" fmla="*/ 2147483647 h 765"/>
              <a:gd name="T6" fmla="*/ 2147483647 w 618"/>
              <a:gd name="T7" fmla="*/ 2147483647 h 765"/>
              <a:gd name="T8" fmla="*/ 2147483647 w 618"/>
              <a:gd name="T9" fmla="*/ 0 h 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765"/>
              <a:gd name="T17" fmla="*/ 618 w 618"/>
              <a:gd name="T18" fmla="*/ 765 h 7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765">
                <a:moveTo>
                  <a:pt x="0" y="765"/>
                </a:moveTo>
                <a:lnTo>
                  <a:pt x="123" y="600"/>
                </a:lnTo>
                <a:lnTo>
                  <a:pt x="348" y="384"/>
                </a:lnTo>
                <a:lnTo>
                  <a:pt x="432" y="174"/>
                </a:lnTo>
                <a:lnTo>
                  <a:pt x="61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4" name="Freeform 501"/>
          <p:cNvSpPr>
            <a:spLocks/>
          </p:cNvSpPr>
          <p:nvPr/>
        </p:nvSpPr>
        <p:spPr bwMode="auto">
          <a:xfrm>
            <a:off x="7032625" y="4318000"/>
            <a:ext cx="571500" cy="98425"/>
          </a:xfrm>
          <a:custGeom>
            <a:avLst/>
            <a:gdLst>
              <a:gd name="T0" fmla="*/ 0 w 900"/>
              <a:gd name="T1" fmla="*/ 2147483647 h 153"/>
              <a:gd name="T2" fmla="*/ 2147483647 w 900"/>
              <a:gd name="T3" fmla="*/ 2147483647 h 153"/>
              <a:gd name="T4" fmla="*/ 2147483647 w 900"/>
              <a:gd name="T5" fmla="*/ 0 h 153"/>
              <a:gd name="T6" fmla="*/ 0 60000 65536"/>
              <a:gd name="T7" fmla="*/ 0 60000 65536"/>
              <a:gd name="T8" fmla="*/ 0 60000 65536"/>
              <a:gd name="T9" fmla="*/ 0 w 900"/>
              <a:gd name="T10" fmla="*/ 0 h 153"/>
              <a:gd name="T11" fmla="*/ 900 w 90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53">
                <a:moveTo>
                  <a:pt x="0" y="126"/>
                </a:moveTo>
                <a:lnTo>
                  <a:pt x="516" y="153"/>
                </a:lnTo>
                <a:lnTo>
                  <a:pt x="90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5" name="Freeform 502"/>
          <p:cNvSpPr>
            <a:spLocks/>
          </p:cNvSpPr>
          <p:nvPr/>
        </p:nvSpPr>
        <p:spPr bwMode="auto">
          <a:xfrm>
            <a:off x="5916613" y="4437063"/>
            <a:ext cx="44450" cy="39687"/>
          </a:xfrm>
          <a:custGeom>
            <a:avLst/>
            <a:gdLst>
              <a:gd name="T0" fmla="*/ 0 w 69"/>
              <a:gd name="T1" fmla="*/ 2147483647 h 63"/>
              <a:gd name="T2" fmla="*/ 2147483647 w 69"/>
              <a:gd name="T3" fmla="*/ 2147483647 h 63"/>
              <a:gd name="T4" fmla="*/ 2147483647 w 69"/>
              <a:gd name="T5" fmla="*/ 0 h 63"/>
              <a:gd name="T6" fmla="*/ 0 60000 65536"/>
              <a:gd name="T7" fmla="*/ 0 60000 65536"/>
              <a:gd name="T8" fmla="*/ 0 60000 65536"/>
              <a:gd name="T9" fmla="*/ 0 w 69"/>
              <a:gd name="T10" fmla="*/ 0 h 63"/>
              <a:gd name="T11" fmla="*/ 69 w 6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63">
                <a:moveTo>
                  <a:pt x="0" y="63"/>
                </a:moveTo>
                <a:lnTo>
                  <a:pt x="51" y="42"/>
                </a:lnTo>
                <a:lnTo>
                  <a:pt x="6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6" name="Line 503"/>
          <p:cNvSpPr>
            <a:spLocks noChangeShapeType="1"/>
          </p:cNvSpPr>
          <p:nvPr/>
        </p:nvSpPr>
        <p:spPr bwMode="auto">
          <a:xfrm flipV="1">
            <a:off x="5905500" y="4427538"/>
            <a:ext cx="47625" cy="36512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7" name="Freeform 504"/>
          <p:cNvSpPr>
            <a:spLocks/>
          </p:cNvSpPr>
          <p:nvPr/>
        </p:nvSpPr>
        <p:spPr bwMode="auto">
          <a:xfrm>
            <a:off x="5849938" y="4433888"/>
            <a:ext cx="255587" cy="544512"/>
          </a:xfrm>
          <a:custGeom>
            <a:avLst/>
            <a:gdLst>
              <a:gd name="T0" fmla="*/ 2147483647 w 161"/>
              <a:gd name="T1" fmla="*/ 2147483647 h 343"/>
              <a:gd name="T2" fmla="*/ 0 w 161"/>
              <a:gd name="T3" fmla="*/ 2147483647 h 343"/>
              <a:gd name="T4" fmla="*/ 2147483647 w 161"/>
              <a:gd name="T5" fmla="*/ 2147483647 h 343"/>
              <a:gd name="T6" fmla="*/ 2147483647 w 161"/>
              <a:gd name="T7" fmla="*/ 2147483647 h 343"/>
              <a:gd name="T8" fmla="*/ 2147483647 w 161"/>
              <a:gd name="T9" fmla="*/ 2147483647 h 343"/>
              <a:gd name="T10" fmla="*/ 2147483647 w 161"/>
              <a:gd name="T11" fmla="*/ 2147483647 h 343"/>
              <a:gd name="T12" fmla="*/ 2147483647 w 161"/>
              <a:gd name="T13" fmla="*/ 0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343"/>
              <a:gd name="T23" fmla="*/ 161 w 161"/>
              <a:gd name="T24" fmla="*/ 343 h 3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343">
                <a:moveTo>
                  <a:pt x="19" y="343"/>
                </a:moveTo>
                <a:lnTo>
                  <a:pt x="0" y="330"/>
                </a:lnTo>
                <a:lnTo>
                  <a:pt x="28" y="275"/>
                </a:lnTo>
                <a:lnTo>
                  <a:pt x="56" y="138"/>
                </a:lnTo>
                <a:lnTo>
                  <a:pt x="161" y="41"/>
                </a:lnTo>
                <a:lnTo>
                  <a:pt x="145" y="8"/>
                </a:lnTo>
                <a:lnTo>
                  <a:pt x="101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8" name="Freeform 505"/>
          <p:cNvSpPr>
            <a:spLocks/>
          </p:cNvSpPr>
          <p:nvPr/>
        </p:nvSpPr>
        <p:spPr bwMode="auto">
          <a:xfrm>
            <a:off x="5932488" y="4413250"/>
            <a:ext cx="200025" cy="561975"/>
          </a:xfrm>
          <a:custGeom>
            <a:avLst/>
            <a:gdLst>
              <a:gd name="T0" fmla="*/ 0 w 126"/>
              <a:gd name="T1" fmla="*/ 2147483647 h 354"/>
              <a:gd name="T2" fmla="*/ 2147483647 w 126"/>
              <a:gd name="T3" fmla="*/ 2147483647 h 354"/>
              <a:gd name="T4" fmla="*/ 2147483647 w 126"/>
              <a:gd name="T5" fmla="*/ 2147483647 h 354"/>
              <a:gd name="T6" fmla="*/ 2147483647 w 126"/>
              <a:gd name="T7" fmla="*/ 2147483647 h 354"/>
              <a:gd name="T8" fmla="*/ 2147483647 w 126"/>
              <a:gd name="T9" fmla="*/ 2147483647 h 354"/>
              <a:gd name="T10" fmla="*/ 2147483647 w 126"/>
              <a:gd name="T11" fmla="*/ 2147483647 h 354"/>
              <a:gd name="T12" fmla="*/ 2147483647 w 126"/>
              <a:gd name="T13" fmla="*/ 2147483647 h 354"/>
              <a:gd name="T14" fmla="*/ 2147483647 w 126"/>
              <a:gd name="T15" fmla="*/ 0 h 3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6"/>
              <a:gd name="T25" fmla="*/ 0 h 354"/>
              <a:gd name="T26" fmla="*/ 126 w 126"/>
              <a:gd name="T27" fmla="*/ 354 h 3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6" h="354">
                <a:moveTo>
                  <a:pt x="0" y="354"/>
                </a:moveTo>
                <a:lnTo>
                  <a:pt x="16" y="320"/>
                </a:lnTo>
                <a:lnTo>
                  <a:pt x="7" y="267"/>
                </a:lnTo>
                <a:lnTo>
                  <a:pt x="4" y="221"/>
                </a:lnTo>
                <a:lnTo>
                  <a:pt x="89" y="132"/>
                </a:lnTo>
                <a:lnTo>
                  <a:pt x="126" y="54"/>
                </a:lnTo>
                <a:lnTo>
                  <a:pt x="102" y="9"/>
                </a:lnTo>
                <a:lnTo>
                  <a:pt x="4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9" name="Freeform 506"/>
          <p:cNvSpPr>
            <a:spLocks/>
          </p:cNvSpPr>
          <p:nvPr/>
        </p:nvSpPr>
        <p:spPr bwMode="auto">
          <a:xfrm>
            <a:off x="6019800" y="4324350"/>
            <a:ext cx="106363" cy="74613"/>
          </a:xfrm>
          <a:custGeom>
            <a:avLst/>
            <a:gdLst>
              <a:gd name="T0" fmla="*/ 0 w 168"/>
              <a:gd name="T1" fmla="*/ 2147483647 h 117"/>
              <a:gd name="T2" fmla="*/ 2147483647 w 168"/>
              <a:gd name="T3" fmla="*/ 2147483647 h 117"/>
              <a:gd name="T4" fmla="*/ 2147483647 w 168"/>
              <a:gd name="T5" fmla="*/ 0 h 117"/>
              <a:gd name="T6" fmla="*/ 0 60000 65536"/>
              <a:gd name="T7" fmla="*/ 0 60000 65536"/>
              <a:gd name="T8" fmla="*/ 0 60000 65536"/>
              <a:gd name="T9" fmla="*/ 0 w 168"/>
              <a:gd name="T10" fmla="*/ 0 h 117"/>
              <a:gd name="T11" fmla="*/ 168 w 168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17">
                <a:moveTo>
                  <a:pt x="0" y="117"/>
                </a:moveTo>
                <a:lnTo>
                  <a:pt x="138" y="102"/>
                </a:lnTo>
                <a:lnTo>
                  <a:pt x="16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0" name="Freeform 507"/>
          <p:cNvSpPr>
            <a:spLocks/>
          </p:cNvSpPr>
          <p:nvPr/>
        </p:nvSpPr>
        <p:spPr bwMode="auto">
          <a:xfrm>
            <a:off x="6080125" y="4041775"/>
            <a:ext cx="46038" cy="238125"/>
          </a:xfrm>
          <a:custGeom>
            <a:avLst/>
            <a:gdLst>
              <a:gd name="T0" fmla="*/ 0 w 72"/>
              <a:gd name="T1" fmla="*/ 0 h 375"/>
              <a:gd name="T2" fmla="*/ 0 w 72"/>
              <a:gd name="T3" fmla="*/ 2147483647 h 375"/>
              <a:gd name="T4" fmla="*/ 2147483647 w 72"/>
              <a:gd name="T5" fmla="*/ 2147483647 h 375"/>
              <a:gd name="T6" fmla="*/ 2147483647 w 72"/>
              <a:gd name="T7" fmla="*/ 2147483647 h 375"/>
              <a:gd name="T8" fmla="*/ 2147483647 w 72"/>
              <a:gd name="T9" fmla="*/ 2147483647 h 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75"/>
              <a:gd name="T17" fmla="*/ 72 w 72"/>
              <a:gd name="T18" fmla="*/ 375 h 3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75">
                <a:moveTo>
                  <a:pt x="0" y="0"/>
                </a:moveTo>
                <a:lnTo>
                  <a:pt x="0" y="72"/>
                </a:lnTo>
                <a:lnTo>
                  <a:pt x="45" y="120"/>
                </a:lnTo>
                <a:lnTo>
                  <a:pt x="39" y="150"/>
                </a:lnTo>
                <a:lnTo>
                  <a:pt x="72" y="37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1" name="Freeform 508"/>
          <p:cNvSpPr>
            <a:spLocks/>
          </p:cNvSpPr>
          <p:nvPr/>
        </p:nvSpPr>
        <p:spPr bwMode="auto">
          <a:xfrm>
            <a:off x="5999163" y="4040188"/>
            <a:ext cx="84137" cy="330200"/>
          </a:xfrm>
          <a:custGeom>
            <a:avLst/>
            <a:gdLst>
              <a:gd name="T0" fmla="*/ 2147483647 w 132"/>
              <a:gd name="T1" fmla="*/ 0 h 519"/>
              <a:gd name="T2" fmla="*/ 2147483647 w 132"/>
              <a:gd name="T3" fmla="*/ 2147483647 h 519"/>
              <a:gd name="T4" fmla="*/ 2147483647 w 132"/>
              <a:gd name="T5" fmla="*/ 2147483647 h 519"/>
              <a:gd name="T6" fmla="*/ 2147483647 w 132"/>
              <a:gd name="T7" fmla="*/ 2147483647 h 519"/>
              <a:gd name="T8" fmla="*/ 2147483647 w 132"/>
              <a:gd name="T9" fmla="*/ 2147483647 h 519"/>
              <a:gd name="T10" fmla="*/ 2147483647 w 132"/>
              <a:gd name="T11" fmla="*/ 2147483647 h 519"/>
              <a:gd name="T12" fmla="*/ 0 w 132"/>
              <a:gd name="T13" fmla="*/ 2147483647 h 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"/>
              <a:gd name="T22" fmla="*/ 0 h 519"/>
              <a:gd name="T23" fmla="*/ 132 w 132"/>
              <a:gd name="T24" fmla="*/ 519 h 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" h="519">
                <a:moveTo>
                  <a:pt x="93" y="0"/>
                </a:moveTo>
                <a:lnTo>
                  <a:pt x="45" y="240"/>
                </a:lnTo>
                <a:lnTo>
                  <a:pt x="132" y="339"/>
                </a:lnTo>
                <a:lnTo>
                  <a:pt x="99" y="432"/>
                </a:lnTo>
                <a:lnTo>
                  <a:pt x="132" y="489"/>
                </a:lnTo>
                <a:lnTo>
                  <a:pt x="6" y="492"/>
                </a:lnTo>
                <a:lnTo>
                  <a:pt x="0" y="51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2" name="Freeform 509"/>
          <p:cNvSpPr>
            <a:spLocks/>
          </p:cNvSpPr>
          <p:nvPr/>
        </p:nvSpPr>
        <p:spPr bwMode="auto">
          <a:xfrm>
            <a:off x="5961063" y="4083050"/>
            <a:ext cx="47625" cy="285750"/>
          </a:xfrm>
          <a:custGeom>
            <a:avLst/>
            <a:gdLst>
              <a:gd name="T0" fmla="*/ 0 w 75"/>
              <a:gd name="T1" fmla="*/ 0 h 450"/>
              <a:gd name="T2" fmla="*/ 2147483647 w 75"/>
              <a:gd name="T3" fmla="*/ 2147483647 h 450"/>
              <a:gd name="T4" fmla="*/ 2147483647 w 75"/>
              <a:gd name="T5" fmla="*/ 2147483647 h 450"/>
              <a:gd name="T6" fmla="*/ 2147483647 w 75"/>
              <a:gd name="T7" fmla="*/ 2147483647 h 450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50"/>
              <a:gd name="T14" fmla="*/ 75 w 75"/>
              <a:gd name="T15" fmla="*/ 450 h 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50">
                <a:moveTo>
                  <a:pt x="0" y="0"/>
                </a:moveTo>
                <a:lnTo>
                  <a:pt x="75" y="321"/>
                </a:lnTo>
                <a:lnTo>
                  <a:pt x="6" y="426"/>
                </a:lnTo>
                <a:lnTo>
                  <a:pt x="3" y="45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3" name="Freeform 510"/>
          <p:cNvSpPr>
            <a:spLocks/>
          </p:cNvSpPr>
          <p:nvPr/>
        </p:nvSpPr>
        <p:spPr bwMode="auto">
          <a:xfrm>
            <a:off x="5934075" y="4084638"/>
            <a:ext cx="47625" cy="298450"/>
          </a:xfrm>
          <a:custGeom>
            <a:avLst/>
            <a:gdLst>
              <a:gd name="T0" fmla="*/ 2147483647 w 75"/>
              <a:gd name="T1" fmla="*/ 0 h 471"/>
              <a:gd name="T2" fmla="*/ 0 w 75"/>
              <a:gd name="T3" fmla="*/ 2147483647 h 471"/>
              <a:gd name="T4" fmla="*/ 2147483647 w 75"/>
              <a:gd name="T5" fmla="*/ 2147483647 h 471"/>
              <a:gd name="T6" fmla="*/ 0 w 75"/>
              <a:gd name="T7" fmla="*/ 2147483647 h 471"/>
              <a:gd name="T8" fmla="*/ 2147483647 w 75"/>
              <a:gd name="T9" fmla="*/ 2147483647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71"/>
              <a:gd name="T17" fmla="*/ 75 w 75"/>
              <a:gd name="T18" fmla="*/ 471 h 4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71">
                <a:moveTo>
                  <a:pt x="15" y="0"/>
                </a:moveTo>
                <a:lnTo>
                  <a:pt x="0" y="21"/>
                </a:lnTo>
                <a:lnTo>
                  <a:pt x="75" y="318"/>
                </a:lnTo>
                <a:lnTo>
                  <a:pt x="0" y="444"/>
                </a:lnTo>
                <a:lnTo>
                  <a:pt x="30" y="47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4" name="Freeform 511"/>
          <p:cNvSpPr>
            <a:spLocks/>
          </p:cNvSpPr>
          <p:nvPr/>
        </p:nvSpPr>
        <p:spPr bwMode="auto">
          <a:xfrm>
            <a:off x="5975350" y="4032250"/>
            <a:ext cx="74613" cy="41275"/>
          </a:xfrm>
          <a:custGeom>
            <a:avLst/>
            <a:gdLst>
              <a:gd name="T0" fmla="*/ 0 w 117"/>
              <a:gd name="T1" fmla="*/ 2147483647 h 63"/>
              <a:gd name="T2" fmla="*/ 2147483647 w 117"/>
              <a:gd name="T3" fmla="*/ 2147483647 h 63"/>
              <a:gd name="T4" fmla="*/ 2147483647 w 117"/>
              <a:gd name="T5" fmla="*/ 0 h 63"/>
              <a:gd name="T6" fmla="*/ 0 60000 65536"/>
              <a:gd name="T7" fmla="*/ 0 60000 65536"/>
              <a:gd name="T8" fmla="*/ 0 60000 65536"/>
              <a:gd name="T9" fmla="*/ 0 w 117"/>
              <a:gd name="T10" fmla="*/ 0 h 63"/>
              <a:gd name="T11" fmla="*/ 117 w 117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63">
                <a:moveTo>
                  <a:pt x="0" y="57"/>
                </a:moveTo>
                <a:lnTo>
                  <a:pt x="48" y="63"/>
                </a:lnTo>
                <a:lnTo>
                  <a:pt x="117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5" name="Freeform 512"/>
          <p:cNvSpPr>
            <a:spLocks/>
          </p:cNvSpPr>
          <p:nvPr/>
        </p:nvSpPr>
        <p:spPr bwMode="auto">
          <a:xfrm>
            <a:off x="6084888" y="3484563"/>
            <a:ext cx="763587" cy="519112"/>
          </a:xfrm>
          <a:custGeom>
            <a:avLst/>
            <a:gdLst>
              <a:gd name="T0" fmla="*/ 0 w 1203"/>
              <a:gd name="T1" fmla="*/ 2147483647 h 819"/>
              <a:gd name="T2" fmla="*/ 2147483647 w 1203"/>
              <a:gd name="T3" fmla="*/ 2147483647 h 819"/>
              <a:gd name="T4" fmla="*/ 2147483647 w 1203"/>
              <a:gd name="T5" fmla="*/ 2147483647 h 819"/>
              <a:gd name="T6" fmla="*/ 2147483647 w 1203"/>
              <a:gd name="T7" fmla="*/ 2147483647 h 819"/>
              <a:gd name="T8" fmla="*/ 2147483647 w 1203"/>
              <a:gd name="T9" fmla="*/ 0 h 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3"/>
              <a:gd name="T16" fmla="*/ 0 h 819"/>
              <a:gd name="T17" fmla="*/ 1203 w 1203"/>
              <a:gd name="T18" fmla="*/ 819 h 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3" h="819">
                <a:moveTo>
                  <a:pt x="0" y="819"/>
                </a:moveTo>
                <a:lnTo>
                  <a:pt x="156" y="522"/>
                </a:lnTo>
                <a:lnTo>
                  <a:pt x="843" y="168"/>
                </a:lnTo>
                <a:lnTo>
                  <a:pt x="996" y="39"/>
                </a:lnTo>
                <a:lnTo>
                  <a:pt x="1203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6" name="Freeform 513"/>
          <p:cNvSpPr>
            <a:spLocks/>
          </p:cNvSpPr>
          <p:nvPr/>
        </p:nvSpPr>
        <p:spPr bwMode="auto">
          <a:xfrm>
            <a:off x="6832600" y="3489325"/>
            <a:ext cx="454025" cy="603250"/>
          </a:xfrm>
          <a:custGeom>
            <a:avLst/>
            <a:gdLst>
              <a:gd name="T0" fmla="*/ 2147483647 w 286"/>
              <a:gd name="T1" fmla="*/ 0 h 380"/>
              <a:gd name="T2" fmla="*/ 0 w 286"/>
              <a:gd name="T3" fmla="*/ 2147483647 h 380"/>
              <a:gd name="T4" fmla="*/ 2147483647 w 286"/>
              <a:gd name="T5" fmla="*/ 2147483647 h 380"/>
              <a:gd name="T6" fmla="*/ 2147483647 w 286"/>
              <a:gd name="T7" fmla="*/ 2147483647 h 380"/>
              <a:gd name="T8" fmla="*/ 2147483647 w 286"/>
              <a:gd name="T9" fmla="*/ 2147483647 h 380"/>
              <a:gd name="T10" fmla="*/ 2147483647 w 286"/>
              <a:gd name="T11" fmla="*/ 2147483647 h 380"/>
              <a:gd name="T12" fmla="*/ 2147483647 w 286"/>
              <a:gd name="T13" fmla="*/ 2147483647 h 3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6"/>
              <a:gd name="T22" fmla="*/ 0 h 380"/>
              <a:gd name="T23" fmla="*/ 286 w 286"/>
              <a:gd name="T24" fmla="*/ 380 h 3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6" h="380">
                <a:moveTo>
                  <a:pt x="12" y="0"/>
                </a:moveTo>
                <a:lnTo>
                  <a:pt x="0" y="116"/>
                </a:lnTo>
                <a:lnTo>
                  <a:pt x="28" y="182"/>
                </a:lnTo>
                <a:lnTo>
                  <a:pt x="84" y="254"/>
                </a:lnTo>
                <a:lnTo>
                  <a:pt x="125" y="355"/>
                </a:lnTo>
                <a:lnTo>
                  <a:pt x="262" y="367"/>
                </a:lnTo>
                <a:lnTo>
                  <a:pt x="286" y="38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7" name="Freeform 514"/>
          <p:cNvSpPr>
            <a:spLocks/>
          </p:cNvSpPr>
          <p:nvPr/>
        </p:nvSpPr>
        <p:spPr bwMode="auto">
          <a:xfrm>
            <a:off x="6858000" y="3648075"/>
            <a:ext cx="427038" cy="428625"/>
          </a:xfrm>
          <a:custGeom>
            <a:avLst/>
            <a:gdLst>
              <a:gd name="T0" fmla="*/ 2147483647 w 269"/>
              <a:gd name="T1" fmla="*/ 2147483647 h 270"/>
              <a:gd name="T2" fmla="*/ 0 w 269"/>
              <a:gd name="T3" fmla="*/ 0 h 270"/>
              <a:gd name="T4" fmla="*/ 0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2147483647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9"/>
              <a:gd name="T25" fmla="*/ 0 h 270"/>
              <a:gd name="T26" fmla="*/ 269 w 269"/>
              <a:gd name="T27" fmla="*/ 270 h 2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9" h="270">
                <a:moveTo>
                  <a:pt x="26" y="2"/>
                </a:moveTo>
                <a:lnTo>
                  <a:pt x="0" y="0"/>
                </a:lnTo>
                <a:lnTo>
                  <a:pt x="0" y="18"/>
                </a:lnTo>
                <a:lnTo>
                  <a:pt x="25" y="77"/>
                </a:lnTo>
                <a:lnTo>
                  <a:pt x="79" y="145"/>
                </a:lnTo>
                <a:lnTo>
                  <a:pt x="119" y="239"/>
                </a:lnTo>
                <a:lnTo>
                  <a:pt x="246" y="252"/>
                </a:lnTo>
                <a:lnTo>
                  <a:pt x="269" y="27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8" name="Freeform 515"/>
          <p:cNvSpPr>
            <a:spLocks/>
          </p:cNvSpPr>
          <p:nvPr/>
        </p:nvSpPr>
        <p:spPr bwMode="auto">
          <a:xfrm>
            <a:off x="6873875" y="3349625"/>
            <a:ext cx="220663" cy="98425"/>
          </a:xfrm>
          <a:custGeom>
            <a:avLst/>
            <a:gdLst>
              <a:gd name="T0" fmla="*/ 0 w 348"/>
              <a:gd name="T1" fmla="*/ 2147483647 h 156"/>
              <a:gd name="T2" fmla="*/ 2147483647 w 348"/>
              <a:gd name="T3" fmla="*/ 2147483647 h 156"/>
              <a:gd name="T4" fmla="*/ 2147483647 w 348"/>
              <a:gd name="T5" fmla="*/ 0 h 156"/>
              <a:gd name="T6" fmla="*/ 2147483647 w 348"/>
              <a:gd name="T7" fmla="*/ 2147483647 h 156"/>
              <a:gd name="T8" fmla="*/ 2147483647 w 348"/>
              <a:gd name="T9" fmla="*/ 2147483647 h 156"/>
              <a:gd name="T10" fmla="*/ 2147483647 w 348"/>
              <a:gd name="T11" fmla="*/ 2147483647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156"/>
              <a:gd name="T20" fmla="*/ 348 w 348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156">
                <a:moveTo>
                  <a:pt x="0" y="156"/>
                </a:moveTo>
                <a:lnTo>
                  <a:pt x="24" y="84"/>
                </a:lnTo>
                <a:lnTo>
                  <a:pt x="210" y="0"/>
                </a:lnTo>
                <a:lnTo>
                  <a:pt x="279" y="33"/>
                </a:lnTo>
                <a:lnTo>
                  <a:pt x="321" y="27"/>
                </a:lnTo>
                <a:lnTo>
                  <a:pt x="348" y="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9" name="Line 516"/>
          <p:cNvSpPr>
            <a:spLocks noChangeShapeType="1"/>
          </p:cNvSpPr>
          <p:nvPr/>
        </p:nvSpPr>
        <p:spPr bwMode="auto">
          <a:xfrm>
            <a:off x="6889750" y="3467100"/>
            <a:ext cx="31750" cy="31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0" name="Line 517"/>
          <p:cNvSpPr>
            <a:spLocks noChangeShapeType="1"/>
          </p:cNvSpPr>
          <p:nvPr/>
        </p:nvSpPr>
        <p:spPr bwMode="auto">
          <a:xfrm>
            <a:off x="6889750" y="3486150"/>
            <a:ext cx="31750" cy="31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1" name="Freeform 518"/>
          <p:cNvSpPr>
            <a:spLocks/>
          </p:cNvSpPr>
          <p:nvPr/>
        </p:nvSpPr>
        <p:spPr bwMode="auto">
          <a:xfrm>
            <a:off x="6545263" y="3454400"/>
            <a:ext cx="300037" cy="20638"/>
          </a:xfrm>
          <a:custGeom>
            <a:avLst/>
            <a:gdLst>
              <a:gd name="T0" fmla="*/ 2147483647 w 471"/>
              <a:gd name="T1" fmla="*/ 2147483647 h 33"/>
              <a:gd name="T2" fmla="*/ 2147483647 w 471"/>
              <a:gd name="T3" fmla="*/ 0 h 33"/>
              <a:gd name="T4" fmla="*/ 0 w 471"/>
              <a:gd name="T5" fmla="*/ 2147483647 h 33"/>
              <a:gd name="T6" fmla="*/ 0 60000 65536"/>
              <a:gd name="T7" fmla="*/ 0 60000 65536"/>
              <a:gd name="T8" fmla="*/ 0 60000 65536"/>
              <a:gd name="T9" fmla="*/ 0 w 471"/>
              <a:gd name="T10" fmla="*/ 0 h 33"/>
              <a:gd name="T11" fmla="*/ 471 w 47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33">
                <a:moveTo>
                  <a:pt x="471" y="24"/>
                </a:moveTo>
                <a:lnTo>
                  <a:pt x="108" y="0"/>
                </a:lnTo>
                <a:lnTo>
                  <a:pt x="0" y="3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2" name="Freeform 519"/>
          <p:cNvSpPr>
            <a:spLocks/>
          </p:cNvSpPr>
          <p:nvPr/>
        </p:nvSpPr>
        <p:spPr bwMode="auto">
          <a:xfrm>
            <a:off x="5308600" y="3173413"/>
            <a:ext cx="1549400" cy="276225"/>
          </a:xfrm>
          <a:custGeom>
            <a:avLst/>
            <a:gdLst>
              <a:gd name="T0" fmla="*/ 2147483647 w 2439"/>
              <a:gd name="T1" fmla="*/ 2147483647 h 435"/>
              <a:gd name="T2" fmla="*/ 2147483647 w 2439"/>
              <a:gd name="T3" fmla="*/ 2147483647 h 435"/>
              <a:gd name="T4" fmla="*/ 2147483647 w 2439"/>
              <a:gd name="T5" fmla="*/ 2147483647 h 435"/>
              <a:gd name="T6" fmla="*/ 2147483647 w 2439"/>
              <a:gd name="T7" fmla="*/ 2147483647 h 435"/>
              <a:gd name="T8" fmla="*/ 2147483647 w 2439"/>
              <a:gd name="T9" fmla="*/ 2147483647 h 435"/>
              <a:gd name="T10" fmla="*/ 2147483647 w 2439"/>
              <a:gd name="T11" fmla="*/ 2147483647 h 435"/>
              <a:gd name="T12" fmla="*/ 2147483647 w 2439"/>
              <a:gd name="T13" fmla="*/ 2147483647 h 435"/>
              <a:gd name="T14" fmla="*/ 2147483647 w 2439"/>
              <a:gd name="T15" fmla="*/ 2147483647 h 435"/>
              <a:gd name="T16" fmla="*/ 2147483647 w 2439"/>
              <a:gd name="T17" fmla="*/ 2147483647 h 435"/>
              <a:gd name="T18" fmla="*/ 2147483647 w 2439"/>
              <a:gd name="T19" fmla="*/ 0 h 435"/>
              <a:gd name="T20" fmla="*/ 2147483647 w 2439"/>
              <a:gd name="T21" fmla="*/ 2147483647 h 435"/>
              <a:gd name="T22" fmla="*/ 2147483647 w 2439"/>
              <a:gd name="T23" fmla="*/ 2147483647 h 435"/>
              <a:gd name="T24" fmla="*/ 2147483647 w 2439"/>
              <a:gd name="T25" fmla="*/ 2147483647 h 435"/>
              <a:gd name="T26" fmla="*/ 2147483647 w 2439"/>
              <a:gd name="T27" fmla="*/ 2147483647 h 435"/>
              <a:gd name="T28" fmla="*/ 2147483647 w 2439"/>
              <a:gd name="T29" fmla="*/ 2147483647 h 435"/>
              <a:gd name="T30" fmla="*/ 2147483647 w 2439"/>
              <a:gd name="T31" fmla="*/ 2147483647 h 435"/>
              <a:gd name="T32" fmla="*/ 2147483647 w 2439"/>
              <a:gd name="T33" fmla="*/ 2147483647 h 435"/>
              <a:gd name="T34" fmla="*/ 2147483647 w 2439"/>
              <a:gd name="T35" fmla="*/ 2147483647 h 435"/>
              <a:gd name="T36" fmla="*/ 0 w 2439"/>
              <a:gd name="T37" fmla="*/ 2147483647 h 4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39"/>
              <a:gd name="T58" fmla="*/ 0 h 435"/>
              <a:gd name="T59" fmla="*/ 2439 w 2439"/>
              <a:gd name="T60" fmla="*/ 435 h 4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39" h="435">
                <a:moveTo>
                  <a:pt x="2439" y="435"/>
                </a:moveTo>
                <a:lnTo>
                  <a:pt x="2412" y="405"/>
                </a:lnTo>
                <a:lnTo>
                  <a:pt x="2166" y="405"/>
                </a:lnTo>
                <a:lnTo>
                  <a:pt x="2091" y="384"/>
                </a:lnTo>
                <a:lnTo>
                  <a:pt x="1509" y="318"/>
                </a:lnTo>
                <a:lnTo>
                  <a:pt x="1407" y="213"/>
                </a:lnTo>
                <a:lnTo>
                  <a:pt x="1290" y="198"/>
                </a:lnTo>
                <a:lnTo>
                  <a:pt x="1290" y="96"/>
                </a:lnTo>
                <a:lnTo>
                  <a:pt x="1353" y="18"/>
                </a:lnTo>
                <a:lnTo>
                  <a:pt x="1326" y="0"/>
                </a:lnTo>
                <a:lnTo>
                  <a:pt x="1245" y="90"/>
                </a:lnTo>
                <a:lnTo>
                  <a:pt x="1248" y="189"/>
                </a:lnTo>
                <a:lnTo>
                  <a:pt x="1140" y="183"/>
                </a:lnTo>
                <a:lnTo>
                  <a:pt x="1098" y="102"/>
                </a:lnTo>
                <a:lnTo>
                  <a:pt x="1032" y="150"/>
                </a:lnTo>
                <a:lnTo>
                  <a:pt x="897" y="162"/>
                </a:lnTo>
                <a:lnTo>
                  <a:pt x="522" y="339"/>
                </a:lnTo>
                <a:lnTo>
                  <a:pt x="66" y="321"/>
                </a:lnTo>
                <a:lnTo>
                  <a:pt x="0" y="27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3" name="Freeform 520"/>
          <p:cNvSpPr>
            <a:spLocks/>
          </p:cNvSpPr>
          <p:nvPr/>
        </p:nvSpPr>
        <p:spPr bwMode="auto">
          <a:xfrm>
            <a:off x="5457825" y="3592513"/>
            <a:ext cx="596900" cy="293687"/>
          </a:xfrm>
          <a:custGeom>
            <a:avLst/>
            <a:gdLst>
              <a:gd name="T0" fmla="*/ 0 w 939"/>
              <a:gd name="T1" fmla="*/ 2147483647 h 462"/>
              <a:gd name="T2" fmla="*/ 2147483647 w 939"/>
              <a:gd name="T3" fmla="*/ 0 h 462"/>
              <a:gd name="T4" fmla="*/ 2147483647 w 939"/>
              <a:gd name="T5" fmla="*/ 0 h 462"/>
              <a:gd name="T6" fmla="*/ 2147483647 w 939"/>
              <a:gd name="T7" fmla="*/ 2147483647 h 462"/>
              <a:gd name="T8" fmla="*/ 2147483647 w 939"/>
              <a:gd name="T9" fmla="*/ 2147483647 h 462"/>
              <a:gd name="T10" fmla="*/ 2147483647 w 939"/>
              <a:gd name="T11" fmla="*/ 2147483647 h 462"/>
              <a:gd name="T12" fmla="*/ 2147483647 w 939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9"/>
              <a:gd name="T22" fmla="*/ 0 h 462"/>
              <a:gd name="T23" fmla="*/ 939 w 939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9" h="462">
                <a:moveTo>
                  <a:pt x="0" y="33"/>
                </a:moveTo>
                <a:lnTo>
                  <a:pt x="6" y="0"/>
                </a:lnTo>
                <a:lnTo>
                  <a:pt x="66" y="0"/>
                </a:lnTo>
                <a:lnTo>
                  <a:pt x="198" y="351"/>
                </a:lnTo>
                <a:lnTo>
                  <a:pt x="657" y="351"/>
                </a:lnTo>
                <a:lnTo>
                  <a:pt x="930" y="420"/>
                </a:lnTo>
                <a:lnTo>
                  <a:pt x="939" y="46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4" name="Line 521"/>
          <p:cNvSpPr>
            <a:spLocks noChangeShapeType="1"/>
          </p:cNvSpPr>
          <p:nvPr/>
        </p:nvSpPr>
        <p:spPr bwMode="auto">
          <a:xfrm>
            <a:off x="6057900" y="3925888"/>
            <a:ext cx="7938" cy="77787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5" name="Freeform 522"/>
          <p:cNvSpPr>
            <a:spLocks/>
          </p:cNvSpPr>
          <p:nvPr/>
        </p:nvSpPr>
        <p:spPr bwMode="auto">
          <a:xfrm>
            <a:off x="5445125" y="3670300"/>
            <a:ext cx="488950" cy="387350"/>
          </a:xfrm>
          <a:custGeom>
            <a:avLst/>
            <a:gdLst>
              <a:gd name="T0" fmla="*/ 0 w 771"/>
              <a:gd name="T1" fmla="*/ 0 h 609"/>
              <a:gd name="T2" fmla="*/ 0 w 771"/>
              <a:gd name="T3" fmla="*/ 2147483647 h 609"/>
              <a:gd name="T4" fmla="*/ 2147483647 w 771"/>
              <a:gd name="T5" fmla="*/ 2147483647 h 609"/>
              <a:gd name="T6" fmla="*/ 2147483647 w 771"/>
              <a:gd name="T7" fmla="*/ 2147483647 h 609"/>
              <a:gd name="T8" fmla="*/ 2147483647 w 771"/>
              <a:gd name="T9" fmla="*/ 2147483647 h 609"/>
              <a:gd name="T10" fmla="*/ 2147483647 w 771"/>
              <a:gd name="T11" fmla="*/ 2147483647 h 609"/>
              <a:gd name="T12" fmla="*/ 2147483647 w 771"/>
              <a:gd name="T13" fmla="*/ 2147483647 h 609"/>
              <a:gd name="T14" fmla="*/ 2147483647 w 771"/>
              <a:gd name="T15" fmla="*/ 2147483647 h 6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1"/>
              <a:gd name="T25" fmla="*/ 0 h 609"/>
              <a:gd name="T26" fmla="*/ 771 w 771"/>
              <a:gd name="T27" fmla="*/ 609 h 6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1" h="609">
                <a:moveTo>
                  <a:pt x="0" y="0"/>
                </a:moveTo>
                <a:lnTo>
                  <a:pt x="0" y="120"/>
                </a:lnTo>
                <a:lnTo>
                  <a:pt x="111" y="234"/>
                </a:lnTo>
                <a:lnTo>
                  <a:pt x="330" y="333"/>
                </a:lnTo>
                <a:lnTo>
                  <a:pt x="519" y="498"/>
                </a:lnTo>
                <a:lnTo>
                  <a:pt x="660" y="537"/>
                </a:lnTo>
                <a:lnTo>
                  <a:pt x="675" y="573"/>
                </a:lnTo>
                <a:lnTo>
                  <a:pt x="771" y="60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6" name="Freeform 523"/>
          <p:cNvSpPr>
            <a:spLocks/>
          </p:cNvSpPr>
          <p:nvPr/>
        </p:nvSpPr>
        <p:spPr bwMode="auto">
          <a:xfrm>
            <a:off x="6678613" y="1817688"/>
            <a:ext cx="625475" cy="712787"/>
          </a:xfrm>
          <a:custGeom>
            <a:avLst/>
            <a:gdLst>
              <a:gd name="T0" fmla="*/ 0 w 984"/>
              <a:gd name="T1" fmla="*/ 0 h 1122"/>
              <a:gd name="T2" fmla="*/ 2147483647 w 984"/>
              <a:gd name="T3" fmla="*/ 2147483647 h 1122"/>
              <a:gd name="T4" fmla="*/ 2147483647 w 984"/>
              <a:gd name="T5" fmla="*/ 2147483647 h 1122"/>
              <a:gd name="T6" fmla="*/ 2147483647 w 984"/>
              <a:gd name="T7" fmla="*/ 2147483647 h 1122"/>
              <a:gd name="T8" fmla="*/ 2147483647 w 984"/>
              <a:gd name="T9" fmla="*/ 2147483647 h 1122"/>
              <a:gd name="T10" fmla="*/ 2147483647 w 984"/>
              <a:gd name="T11" fmla="*/ 2147483647 h 1122"/>
              <a:gd name="T12" fmla="*/ 2147483647 w 984"/>
              <a:gd name="T13" fmla="*/ 2147483647 h 1122"/>
              <a:gd name="T14" fmla="*/ 2147483647 w 984"/>
              <a:gd name="T15" fmla="*/ 2147483647 h 1122"/>
              <a:gd name="T16" fmla="*/ 2147483647 w 984"/>
              <a:gd name="T17" fmla="*/ 2147483647 h 1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4"/>
              <a:gd name="T28" fmla="*/ 0 h 1122"/>
              <a:gd name="T29" fmla="*/ 984 w 984"/>
              <a:gd name="T30" fmla="*/ 1122 h 11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4" h="1122">
                <a:moveTo>
                  <a:pt x="0" y="0"/>
                </a:moveTo>
                <a:lnTo>
                  <a:pt x="186" y="24"/>
                </a:lnTo>
                <a:lnTo>
                  <a:pt x="330" y="117"/>
                </a:lnTo>
                <a:lnTo>
                  <a:pt x="414" y="333"/>
                </a:lnTo>
                <a:lnTo>
                  <a:pt x="399" y="570"/>
                </a:lnTo>
                <a:lnTo>
                  <a:pt x="414" y="657"/>
                </a:lnTo>
                <a:lnTo>
                  <a:pt x="867" y="1086"/>
                </a:lnTo>
                <a:lnTo>
                  <a:pt x="963" y="1086"/>
                </a:lnTo>
                <a:lnTo>
                  <a:pt x="984" y="112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7" name="Freeform 524"/>
          <p:cNvSpPr>
            <a:spLocks/>
          </p:cNvSpPr>
          <p:nvPr/>
        </p:nvSpPr>
        <p:spPr bwMode="auto">
          <a:xfrm>
            <a:off x="7342188" y="1620838"/>
            <a:ext cx="536575" cy="912812"/>
          </a:xfrm>
          <a:custGeom>
            <a:avLst/>
            <a:gdLst>
              <a:gd name="T0" fmla="*/ 0 w 846"/>
              <a:gd name="T1" fmla="*/ 2147483647 h 1437"/>
              <a:gd name="T2" fmla="*/ 2147483647 w 846"/>
              <a:gd name="T3" fmla="*/ 2147483647 h 1437"/>
              <a:gd name="T4" fmla="*/ 2147483647 w 846"/>
              <a:gd name="T5" fmla="*/ 0 h 1437"/>
              <a:gd name="T6" fmla="*/ 0 60000 65536"/>
              <a:gd name="T7" fmla="*/ 0 60000 65536"/>
              <a:gd name="T8" fmla="*/ 0 60000 65536"/>
              <a:gd name="T9" fmla="*/ 0 w 846"/>
              <a:gd name="T10" fmla="*/ 0 h 1437"/>
              <a:gd name="T11" fmla="*/ 846 w 846"/>
              <a:gd name="T12" fmla="*/ 1437 h 1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" h="1437">
                <a:moveTo>
                  <a:pt x="0" y="1437"/>
                </a:moveTo>
                <a:lnTo>
                  <a:pt x="693" y="450"/>
                </a:lnTo>
                <a:lnTo>
                  <a:pt x="846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8" name="Freeform 525"/>
          <p:cNvSpPr>
            <a:spLocks/>
          </p:cNvSpPr>
          <p:nvPr/>
        </p:nvSpPr>
        <p:spPr bwMode="auto">
          <a:xfrm>
            <a:off x="8237538" y="2373313"/>
            <a:ext cx="561975" cy="25400"/>
          </a:xfrm>
          <a:custGeom>
            <a:avLst/>
            <a:gdLst>
              <a:gd name="T0" fmla="*/ 0 w 885"/>
              <a:gd name="T1" fmla="*/ 2147483647 h 39"/>
              <a:gd name="T2" fmla="*/ 2147483647 w 885"/>
              <a:gd name="T3" fmla="*/ 0 h 39"/>
              <a:gd name="T4" fmla="*/ 2147483647 w 885"/>
              <a:gd name="T5" fmla="*/ 0 h 39"/>
              <a:gd name="T6" fmla="*/ 2147483647 w 885"/>
              <a:gd name="T7" fmla="*/ 2147483647 h 39"/>
              <a:gd name="T8" fmla="*/ 2147483647 w 885"/>
              <a:gd name="T9" fmla="*/ 0 h 39"/>
              <a:gd name="T10" fmla="*/ 2147483647 w 885"/>
              <a:gd name="T11" fmla="*/ 2147483647 h 39"/>
              <a:gd name="T12" fmla="*/ 2147483647 w 885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85"/>
              <a:gd name="T22" fmla="*/ 0 h 39"/>
              <a:gd name="T23" fmla="*/ 885 w 885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85" h="39">
                <a:moveTo>
                  <a:pt x="0" y="12"/>
                </a:moveTo>
                <a:lnTo>
                  <a:pt x="21" y="0"/>
                </a:lnTo>
                <a:lnTo>
                  <a:pt x="93" y="0"/>
                </a:lnTo>
                <a:lnTo>
                  <a:pt x="177" y="21"/>
                </a:lnTo>
                <a:lnTo>
                  <a:pt x="387" y="0"/>
                </a:lnTo>
                <a:lnTo>
                  <a:pt x="420" y="39"/>
                </a:lnTo>
                <a:lnTo>
                  <a:pt x="885" y="3"/>
                </a:lnTo>
              </a:path>
            </a:pathLst>
          </a:custGeom>
          <a:noFill/>
          <a:ln w="12700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9" name="Line 526"/>
          <p:cNvSpPr>
            <a:spLocks noChangeShapeType="1"/>
          </p:cNvSpPr>
          <p:nvPr/>
        </p:nvSpPr>
        <p:spPr bwMode="auto">
          <a:xfrm flipH="1">
            <a:off x="5903913" y="6026150"/>
            <a:ext cx="3175" cy="793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0" name="Line 527"/>
          <p:cNvSpPr>
            <a:spLocks noChangeShapeType="1"/>
          </p:cNvSpPr>
          <p:nvPr/>
        </p:nvSpPr>
        <p:spPr bwMode="auto">
          <a:xfrm flipH="1">
            <a:off x="5934075" y="6026150"/>
            <a:ext cx="3175" cy="793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1" name="Freeform 528"/>
          <p:cNvSpPr>
            <a:spLocks/>
          </p:cNvSpPr>
          <p:nvPr/>
        </p:nvSpPr>
        <p:spPr bwMode="auto">
          <a:xfrm>
            <a:off x="7997825" y="4545013"/>
            <a:ext cx="463550" cy="439737"/>
          </a:xfrm>
          <a:custGeom>
            <a:avLst/>
            <a:gdLst>
              <a:gd name="T0" fmla="*/ 0 w 732"/>
              <a:gd name="T1" fmla="*/ 0 h 693"/>
              <a:gd name="T2" fmla="*/ 2147483647 w 732"/>
              <a:gd name="T3" fmla="*/ 2147483647 h 693"/>
              <a:gd name="T4" fmla="*/ 2147483647 w 732"/>
              <a:gd name="T5" fmla="*/ 2147483647 h 693"/>
              <a:gd name="T6" fmla="*/ 2147483647 w 732"/>
              <a:gd name="T7" fmla="*/ 2147483647 h 693"/>
              <a:gd name="T8" fmla="*/ 2147483647 w 732"/>
              <a:gd name="T9" fmla="*/ 2147483647 h 693"/>
              <a:gd name="T10" fmla="*/ 2147483647 w 732"/>
              <a:gd name="T11" fmla="*/ 2147483647 h 693"/>
              <a:gd name="T12" fmla="*/ 2147483647 w 732"/>
              <a:gd name="T13" fmla="*/ 2147483647 h 693"/>
              <a:gd name="T14" fmla="*/ 2147483647 w 732"/>
              <a:gd name="T15" fmla="*/ 2147483647 h 693"/>
              <a:gd name="T16" fmla="*/ 2147483647 w 732"/>
              <a:gd name="T17" fmla="*/ 2147483647 h 693"/>
              <a:gd name="T18" fmla="*/ 2147483647 w 732"/>
              <a:gd name="T19" fmla="*/ 2147483647 h 6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2"/>
              <a:gd name="T31" fmla="*/ 0 h 693"/>
              <a:gd name="T32" fmla="*/ 732 w 732"/>
              <a:gd name="T33" fmla="*/ 693 h 6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2" h="693">
                <a:moveTo>
                  <a:pt x="0" y="0"/>
                </a:moveTo>
                <a:lnTo>
                  <a:pt x="18" y="69"/>
                </a:lnTo>
                <a:lnTo>
                  <a:pt x="123" y="81"/>
                </a:lnTo>
                <a:lnTo>
                  <a:pt x="228" y="258"/>
                </a:lnTo>
                <a:lnTo>
                  <a:pt x="315" y="255"/>
                </a:lnTo>
                <a:lnTo>
                  <a:pt x="369" y="486"/>
                </a:lnTo>
                <a:lnTo>
                  <a:pt x="498" y="576"/>
                </a:lnTo>
                <a:lnTo>
                  <a:pt x="504" y="627"/>
                </a:lnTo>
                <a:lnTo>
                  <a:pt x="591" y="693"/>
                </a:lnTo>
                <a:lnTo>
                  <a:pt x="732" y="6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2" name="Freeform 529"/>
          <p:cNvSpPr>
            <a:spLocks/>
          </p:cNvSpPr>
          <p:nvPr/>
        </p:nvSpPr>
        <p:spPr bwMode="auto">
          <a:xfrm>
            <a:off x="7640638" y="4313238"/>
            <a:ext cx="325437" cy="204787"/>
          </a:xfrm>
          <a:custGeom>
            <a:avLst/>
            <a:gdLst>
              <a:gd name="T0" fmla="*/ 0 w 513"/>
              <a:gd name="T1" fmla="*/ 0 h 324"/>
              <a:gd name="T2" fmla="*/ 2147483647 w 513"/>
              <a:gd name="T3" fmla="*/ 2147483647 h 324"/>
              <a:gd name="T4" fmla="*/ 2147483647 w 513"/>
              <a:gd name="T5" fmla="*/ 2147483647 h 324"/>
              <a:gd name="T6" fmla="*/ 2147483647 w 513"/>
              <a:gd name="T7" fmla="*/ 2147483647 h 324"/>
              <a:gd name="T8" fmla="*/ 2147483647 w 513"/>
              <a:gd name="T9" fmla="*/ 2147483647 h 324"/>
              <a:gd name="T10" fmla="*/ 2147483647 w 513"/>
              <a:gd name="T11" fmla="*/ 2147483647 h 3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3"/>
              <a:gd name="T19" fmla="*/ 0 h 324"/>
              <a:gd name="T20" fmla="*/ 513 w 513"/>
              <a:gd name="T21" fmla="*/ 324 h 3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3" h="324">
                <a:moveTo>
                  <a:pt x="0" y="0"/>
                </a:moveTo>
                <a:lnTo>
                  <a:pt x="72" y="36"/>
                </a:lnTo>
                <a:lnTo>
                  <a:pt x="288" y="108"/>
                </a:lnTo>
                <a:lnTo>
                  <a:pt x="330" y="189"/>
                </a:lnTo>
                <a:lnTo>
                  <a:pt x="342" y="294"/>
                </a:lnTo>
                <a:lnTo>
                  <a:pt x="513" y="32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3" name="Freeform 530"/>
          <p:cNvSpPr>
            <a:spLocks/>
          </p:cNvSpPr>
          <p:nvPr/>
        </p:nvSpPr>
        <p:spPr bwMode="auto">
          <a:xfrm>
            <a:off x="8485188" y="4537075"/>
            <a:ext cx="39687" cy="390525"/>
          </a:xfrm>
          <a:custGeom>
            <a:avLst/>
            <a:gdLst>
              <a:gd name="T0" fmla="*/ 2147483647 w 63"/>
              <a:gd name="T1" fmla="*/ 0 h 615"/>
              <a:gd name="T2" fmla="*/ 2147483647 w 63"/>
              <a:gd name="T3" fmla="*/ 2147483647 h 615"/>
              <a:gd name="T4" fmla="*/ 2147483647 w 63"/>
              <a:gd name="T5" fmla="*/ 2147483647 h 615"/>
              <a:gd name="T6" fmla="*/ 0 w 63"/>
              <a:gd name="T7" fmla="*/ 2147483647 h 615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15"/>
              <a:gd name="T14" fmla="*/ 63 w 63"/>
              <a:gd name="T15" fmla="*/ 615 h 6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15">
                <a:moveTo>
                  <a:pt x="63" y="0"/>
                </a:moveTo>
                <a:lnTo>
                  <a:pt x="15" y="69"/>
                </a:lnTo>
                <a:lnTo>
                  <a:pt x="18" y="480"/>
                </a:lnTo>
                <a:lnTo>
                  <a:pt x="0" y="61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4" name="Line 531"/>
          <p:cNvSpPr>
            <a:spLocks noChangeShapeType="1"/>
          </p:cNvSpPr>
          <p:nvPr/>
        </p:nvSpPr>
        <p:spPr bwMode="auto">
          <a:xfrm flipH="1">
            <a:off x="8475663" y="4970463"/>
            <a:ext cx="4762" cy="476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5" name="Freeform 532"/>
          <p:cNvSpPr>
            <a:spLocks/>
          </p:cNvSpPr>
          <p:nvPr/>
        </p:nvSpPr>
        <p:spPr bwMode="auto">
          <a:xfrm>
            <a:off x="8488363" y="5054600"/>
            <a:ext cx="425450" cy="339725"/>
          </a:xfrm>
          <a:custGeom>
            <a:avLst/>
            <a:gdLst>
              <a:gd name="T0" fmla="*/ 0 w 669"/>
              <a:gd name="T1" fmla="*/ 0 h 537"/>
              <a:gd name="T2" fmla="*/ 2147483647 w 669"/>
              <a:gd name="T3" fmla="*/ 2147483647 h 537"/>
              <a:gd name="T4" fmla="*/ 2147483647 w 669"/>
              <a:gd name="T5" fmla="*/ 2147483647 h 537"/>
              <a:gd name="T6" fmla="*/ 2147483647 w 669"/>
              <a:gd name="T7" fmla="*/ 2147483647 h 537"/>
              <a:gd name="T8" fmla="*/ 0 60000 65536"/>
              <a:gd name="T9" fmla="*/ 0 60000 65536"/>
              <a:gd name="T10" fmla="*/ 0 60000 65536"/>
              <a:gd name="T11" fmla="*/ 0 60000 65536"/>
              <a:gd name="T12" fmla="*/ 0 w 669"/>
              <a:gd name="T13" fmla="*/ 0 h 537"/>
              <a:gd name="T14" fmla="*/ 669 w 669"/>
              <a:gd name="T15" fmla="*/ 537 h 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9" h="537">
                <a:moveTo>
                  <a:pt x="0" y="0"/>
                </a:moveTo>
                <a:lnTo>
                  <a:pt x="108" y="75"/>
                </a:lnTo>
                <a:lnTo>
                  <a:pt x="426" y="240"/>
                </a:lnTo>
                <a:lnTo>
                  <a:pt x="669" y="53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6" name="Line 533"/>
          <p:cNvSpPr>
            <a:spLocks noChangeShapeType="1"/>
          </p:cNvSpPr>
          <p:nvPr/>
        </p:nvSpPr>
        <p:spPr bwMode="auto">
          <a:xfrm>
            <a:off x="7645400" y="5164138"/>
            <a:ext cx="22225" cy="36512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7" name="Freeform 534"/>
          <p:cNvSpPr>
            <a:spLocks/>
          </p:cNvSpPr>
          <p:nvPr/>
        </p:nvSpPr>
        <p:spPr bwMode="auto">
          <a:xfrm>
            <a:off x="7370763" y="4105275"/>
            <a:ext cx="231775" cy="187325"/>
          </a:xfrm>
          <a:custGeom>
            <a:avLst/>
            <a:gdLst>
              <a:gd name="T0" fmla="*/ 0 w 366"/>
              <a:gd name="T1" fmla="*/ 0 h 294"/>
              <a:gd name="T2" fmla="*/ 2147483647 w 366"/>
              <a:gd name="T3" fmla="*/ 2147483647 h 294"/>
              <a:gd name="T4" fmla="*/ 2147483647 w 366"/>
              <a:gd name="T5" fmla="*/ 2147483647 h 294"/>
              <a:gd name="T6" fmla="*/ 0 60000 65536"/>
              <a:gd name="T7" fmla="*/ 0 60000 65536"/>
              <a:gd name="T8" fmla="*/ 0 60000 65536"/>
              <a:gd name="T9" fmla="*/ 0 w 366"/>
              <a:gd name="T10" fmla="*/ 0 h 294"/>
              <a:gd name="T11" fmla="*/ 366 w 366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294">
                <a:moveTo>
                  <a:pt x="0" y="0"/>
                </a:moveTo>
                <a:lnTo>
                  <a:pt x="294" y="291"/>
                </a:lnTo>
                <a:lnTo>
                  <a:pt x="366" y="29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8" name="Freeform 535"/>
          <p:cNvSpPr>
            <a:spLocks/>
          </p:cNvSpPr>
          <p:nvPr/>
        </p:nvSpPr>
        <p:spPr bwMode="auto">
          <a:xfrm>
            <a:off x="7366000" y="4135438"/>
            <a:ext cx="231775" cy="179387"/>
          </a:xfrm>
          <a:custGeom>
            <a:avLst/>
            <a:gdLst>
              <a:gd name="T0" fmla="*/ 0 w 363"/>
              <a:gd name="T1" fmla="*/ 0 h 282"/>
              <a:gd name="T2" fmla="*/ 2147483647 w 363"/>
              <a:gd name="T3" fmla="*/ 2147483647 h 282"/>
              <a:gd name="T4" fmla="*/ 2147483647 w 363"/>
              <a:gd name="T5" fmla="*/ 2147483647 h 282"/>
              <a:gd name="T6" fmla="*/ 0 60000 65536"/>
              <a:gd name="T7" fmla="*/ 0 60000 65536"/>
              <a:gd name="T8" fmla="*/ 0 60000 65536"/>
              <a:gd name="T9" fmla="*/ 0 w 363"/>
              <a:gd name="T10" fmla="*/ 0 h 282"/>
              <a:gd name="T11" fmla="*/ 363 w 363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82">
                <a:moveTo>
                  <a:pt x="0" y="0"/>
                </a:moveTo>
                <a:lnTo>
                  <a:pt x="279" y="282"/>
                </a:lnTo>
                <a:lnTo>
                  <a:pt x="363" y="27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9" name="Freeform 536"/>
          <p:cNvSpPr>
            <a:spLocks/>
          </p:cNvSpPr>
          <p:nvPr/>
        </p:nvSpPr>
        <p:spPr bwMode="auto">
          <a:xfrm>
            <a:off x="6999288" y="4103688"/>
            <a:ext cx="296862" cy="268287"/>
          </a:xfrm>
          <a:custGeom>
            <a:avLst/>
            <a:gdLst>
              <a:gd name="T0" fmla="*/ 2147483647 w 187"/>
              <a:gd name="T1" fmla="*/ 0 h 169"/>
              <a:gd name="T2" fmla="*/ 2147483647 w 187"/>
              <a:gd name="T3" fmla="*/ 2147483647 h 169"/>
              <a:gd name="T4" fmla="*/ 2147483647 w 187"/>
              <a:gd name="T5" fmla="*/ 2147483647 h 169"/>
              <a:gd name="T6" fmla="*/ 2147483647 w 187"/>
              <a:gd name="T7" fmla="*/ 2147483647 h 169"/>
              <a:gd name="T8" fmla="*/ 0 w 187"/>
              <a:gd name="T9" fmla="*/ 2147483647 h 169"/>
              <a:gd name="T10" fmla="*/ 2147483647 w 187"/>
              <a:gd name="T11" fmla="*/ 2147483647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169"/>
              <a:gd name="T20" fmla="*/ 187 w 187"/>
              <a:gd name="T21" fmla="*/ 169 h 1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169">
                <a:moveTo>
                  <a:pt x="187" y="0"/>
                </a:moveTo>
                <a:lnTo>
                  <a:pt x="87" y="31"/>
                </a:lnTo>
                <a:lnTo>
                  <a:pt x="79" y="87"/>
                </a:lnTo>
                <a:lnTo>
                  <a:pt x="7" y="118"/>
                </a:lnTo>
                <a:lnTo>
                  <a:pt x="0" y="151"/>
                </a:lnTo>
                <a:lnTo>
                  <a:pt x="3" y="16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0" name="Freeform 537"/>
          <p:cNvSpPr>
            <a:spLocks/>
          </p:cNvSpPr>
          <p:nvPr/>
        </p:nvSpPr>
        <p:spPr bwMode="auto">
          <a:xfrm>
            <a:off x="7023100" y="4124325"/>
            <a:ext cx="282575" cy="254000"/>
          </a:xfrm>
          <a:custGeom>
            <a:avLst/>
            <a:gdLst>
              <a:gd name="T0" fmla="*/ 2147483647 w 178"/>
              <a:gd name="T1" fmla="*/ 0 h 160"/>
              <a:gd name="T2" fmla="*/ 2147483647 w 178"/>
              <a:gd name="T3" fmla="*/ 2147483647 h 160"/>
              <a:gd name="T4" fmla="*/ 2147483647 w 178"/>
              <a:gd name="T5" fmla="*/ 2147483647 h 160"/>
              <a:gd name="T6" fmla="*/ 2147483647 w 178"/>
              <a:gd name="T7" fmla="*/ 2147483647 h 160"/>
              <a:gd name="T8" fmla="*/ 0 w 178"/>
              <a:gd name="T9" fmla="*/ 2147483647 h 160"/>
              <a:gd name="T10" fmla="*/ 2147483647 w 178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8"/>
              <a:gd name="T19" fmla="*/ 0 h 160"/>
              <a:gd name="T20" fmla="*/ 178 w 178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8" h="160">
                <a:moveTo>
                  <a:pt x="178" y="0"/>
                </a:moveTo>
                <a:lnTo>
                  <a:pt x="86" y="30"/>
                </a:lnTo>
                <a:lnTo>
                  <a:pt x="79" y="82"/>
                </a:lnTo>
                <a:lnTo>
                  <a:pt x="6" y="116"/>
                </a:lnTo>
                <a:lnTo>
                  <a:pt x="0" y="142"/>
                </a:lnTo>
                <a:lnTo>
                  <a:pt x="1" y="16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1" name="Freeform 538"/>
          <p:cNvSpPr>
            <a:spLocks/>
          </p:cNvSpPr>
          <p:nvPr/>
        </p:nvSpPr>
        <p:spPr bwMode="auto">
          <a:xfrm>
            <a:off x="7346950" y="3482975"/>
            <a:ext cx="444500" cy="577850"/>
          </a:xfrm>
          <a:custGeom>
            <a:avLst/>
            <a:gdLst>
              <a:gd name="T0" fmla="*/ 2147483647 w 699"/>
              <a:gd name="T1" fmla="*/ 0 h 912"/>
              <a:gd name="T2" fmla="*/ 2147483647 w 699"/>
              <a:gd name="T3" fmla="*/ 2147483647 h 912"/>
              <a:gd name="T4" fmla="*/ 2147483647 w 699"/>
              <a:gd name="T5" fmla="*/ 2147483647 h 912"/>
              <a:gd name="T6" fmla="*/ 2147483647 w 699"/>
              <a:gd name="T7" fmla="*/ 2147483647 h 912"/>
              <a:gd name="T8" fmla="*/ 2147483647 w 699"/>
              <a:gd name="T9" fmla="*/ 2147483647 h 912"/>
              <a:gd name="T10" fmla="*/ 2147483647 w 699"/>
              <a:gd name="T11" fmla="*/ 2147483647 h 912"/>
              <a:gd name="T12" fmla="*/ 0 w 699"/>
              <a:gd name="T13" fmla="*/ 2147483647 h 912"/>
              <a:gd name="T14" fmla="*/ 0 w 699"/>
              <a:gd name="T15" fmla="*/ 2147483647 h 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9"/>
              <a:gd name="T25" fmla="*/ 0 h 912"/>
              <a:gd name="T26" fmla="*/ 699 w 699"/>
              <a:gd name="T27" fmla="*/ 912 h 9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9" h="912">
                <a:moveTo>
                  <a:pt x="639" y="0"/>
                </a:moveTo>
                <a:lnTo>
                  <a:pt x="699" y="66"/>
                </a:lnTo>
                <a:lnTo>
                  <a:pt x="627" y="162"/>
                </a:lnTo>
                <a:lnTo>
                  <a:pt x="624" y="243"/>
                </a:lnTo>
                <a:lnTo>
                  <a:pt x="288" y="453"/>
                </a:lnTo>
                <a:lnTo>
                  <a:pt x="99" y="747"/>
                </a:lnTo>
                <a:lnTo>
                  <a:pt x="0" y="798"/>
                </a:lnTo>
                <a:lnTo>
                  <a:pt x="0" y="912"/>
                </a:lnTo>
              </a:path>
            </a:pathLst>
          </a:custGeom>
          <a:noFill/>
          <a:ln w="5588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2" name="Freeform 539"/>
          <p:cNvSpPr>
            <a:spLocks/>
          </p:cNvSpPr>
          <p:nvPr/>
        </p:nvSpPr>
        <p:spPr bwMode="auto">
          <a:xfrm>
            <a:off x="7156450" y="2574925"/>
            <a:ext cx="214313" cy="815975"/>
          </a:xfrm>
          <a:custGeom>
            <a:avLst/>
            <a:gdLst>
              <a:gd name="T0" fmla="*/ 2147483647 w 336"/>
              <a:gd name="T1" fmla="*/ 0 h 1284"/>
              <a:gd name="T2" fmla="*/ 2147483647 w 336"/>
              <a:gd name="T3" fmla="*/ 2147483647 h 1284"/>
              <a:gd name="T4" fmla="*/ 2147483647 w 336"/>
              <a:gd name="T5" fmla="*/ 2147483647 h 1284"/>
              <a:gd name="T6" fmla="*/ 2147483647 w 336"/>
              <a:gd name="T7" fmla="*/ 2147483647 h 1284"/>
              <a:gd name="T8" fmla="*/ 2147483647 w 336"/>
              <a:gd name="T9" fmla="*/ 2147483647 h 1284"/>
              <a:gd name="T10" fmla="*/ 2147483647 w 336"/>
              <a:gd name="T11" fmla="*/ 2147483647 h 1284"/>
              <a:gd name="T12" fmla="*/ 2147483647 w 336"/>
              <a:gd name="T13" fmla="*/ 2147483647 h 1284"/>
              <a:gd name="T14" fmla="*/ 2147483647 w 336"/>
              <a:gd name="T15" fmla="*/ 2147483647 h 1284"/>
              <a:gd name="T16" fmla="*/ 0 w 336"/>
              <a:gd name="T17" fmla="*/ 2147483647 h 12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284"/>
              <a:gd name="T29" fmla="*/ 336 w 336"/>
              <a:gd name="T30" fmla="*/ 1284 h 12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284">
                <a:moveTo>
                  <a:pt x="249" y="0"/>
                </a:moveTo>
                <a:lnTo>
                  <a:pt x="288" y="48"/>
                </a:lnTo>
                <a:lnTo>
                  <a:pt x="216" y="294"/>
                </a:lnTo>
                <a:lnTo>
                  <a:pt x="162" y="360"/>
                </a:lnTo>
                <a:lnTo>
                  <a:pt x="216" y="711"/>
                </a:lnTo>
                <a:lnTo>
                  <a:pt x="270" y="759"/>
                </a:lnTo>
                <a:lnTo>
                  <a:pt x="336" y="969"/>
                </a:lnTo>
                <a:lnTo>
                  <a:pt x="246" y="1164"/>
                </a:lnTo>
                <a:lnTo>
                  <a:pt x="0" y="12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3" name="Freeform 540"/>
          <p:cNvSpPr>
            <a:spLocks/>
          </p:cNvSpPr>
          <p:nvPr/>
        </p:nvSpPr>
        <p:spPr bwMode="auto">
          <a:xfrm>
            <a:off x="6551613" y="1693863"/>
            <a:ext cx="106362" cy="103187"/>
          </a:xfrm>
          <a:custGeom>
            <a:avLst/>
            <a:gdLst>
              <a:gd name="T0" fmla="*/ 2147483647 w 67"/>
              <a:gd name="T1" fmla="*/ 2147483647 h 65"/>
              <a:gd name="T2" fmla="*/ 2147483647 w 67"/>
              <a:gd name="T3" fmla="*/ 2147483647 h 65"/>
              <a:gd name="T4" fmla="*/ 2147483647 w 67"/>
              <a:gd name="T5" fmla="*/ 0 h 65"/>
              <a:gd name="T6" fmla="*/ 0 w 67"/>
              <a:gd name="T7" fmla="*/ 2147483647 h 65"/>
              <a:gd name="T8" fmla="*/ 0 w 67"/>
              <a:gd name="T9" fmla="*/ 214748364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65"/>
              <a:gd name="T17" fmla="*/ 67 w 67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65">
                <a:moveTo>
                  <a:pt x="67" y="65"/>
                </a:moveTo>
                <a:lnTo>
                  <a:pt x="67" y="23"/>
                </a:lnTo>
                <a:lnTo>
                  <a:pt x="27" y="0"/>
                </a:lnTo>
                <a:lnTo>
                  <a:pt x="0" y="12"/>
                </a:lnTo>
                <a:lnTo>
                  <a:pt x="0" y="41"/>
                </a:lnTo>
              </a:path>
            </a:pathLst>
          </a:custGeom>
          <a:noFill/>
          <a:ln w="5588">
            <a:solidFill>
              <a:srgbClr val="30AA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4" name="Oval 546"/>
          <p:cNvSpPr>
            <a:spLocks noChangeArrowheads="1"/>
          </p:cNvSpPr>
          <p:nvPr/>
        </p:nvSpPr>
        <p:spPr bwMode="auto">
          <a:xfrm>
            <a:off x="3152775" y="4779963"/>
            <a:ext cx="31750" cy="31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5" name="Line 547"/>
          <p:cNvSpPr>
            <a:spLocks noChangeShapeType="1"/>
          </p:cNvSpPr>
          <p:nvPr/>
        </p:nvSpPr>
        <p:spPr bwMode="auto">
          <a:xfrm flipH="1">
            <a:off x="3070225" y="4792663"/>
            <a:ext cx="95250" cy="141287"/>
          </a:xfrm>
          <a:prstGeom prst="line">
            <a:avLst/>
          </a:prstGeom>
          <a:noFill/>
          <a:ln w="546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6046" name="Łącznik prostoliniowy 621"/>
          <p:cNvCxnSpPr>
            <a:cxnSpLocks noChangeShapeType="1"/>
          </p:cNvCxnSpPr>
          <p:nvPr/>
        </p:nvCxnSpPr>
        <p:spPr bwMode="auto">
          <a:xfrm>
            <a:off x="4572000" y="4581525"/>
            <a:ext cx="17463" cy="904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04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8928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8669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9" name="Dowolny kształt 615"/>
          <p:cNvSpPr>
            <a:spLocks/>
          </p:cNvSpPr>
          <p:nvPr/>
        </p:nvSpPr>
        <p:spPr bwMode="auto">
          <a:xfrm>
            <a:off x="3276600" y="4149725"/>
            <a:ext cx="211138" cy="817563"/>
          </a:xfrm>
          <a:custGeom>
            <a:avLst/>
            <a:gdLst>
              <a:gd name="T0" fmla="*/ 508 w 499744"/>
              <a:gd name="T1" fmla="*/ 0 h 1263192"/>
              <a:gd name="T2" fmla="*/ 6732 w 499744"/>
              <a:gd name="T3" fmla="*/ 74977 h 1263192"/>
              <a:gd name="T4" fmla="*/ 0 w 499744"/>
              <a:gd name="T5" fmla="*/ 143528 h 1263192"/>
              <a:gd name="T6" fmla="*/ 0 w 499744"/>
              <a:gd name="T7" fmla="*/ 143528 h 1263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744" h="1263192">
                <a:moveTo>
                  <a:pt x="37708" y="0"/>
                </a:moveTo>
                <a:cubicBezTo>
                  <a:pt x="271807" y="224672"/>
                  <a:pt x="505906" y="449345"/>
                  <a:pt x="499621" y="659877"/>
                </a:cubicBezTo>
                <a:cubicBezTo>
                  <a:pt x="493336" y="870409"/>
                  <a:pt x="0" y="1263192"/>
                  <a:pt x="0" y="1263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6050" name="Dowolny kształt 594"/>
          <p:cNvSpPr>
            <a:spLocks/>
          </p:cNvSpPr>
          <p:nvPr/>
        </p:nvSpPr>
        <p:spPr bwMode="auto">
          <a:xfrm>
            <a:off x="2814638" y="2133600"/>
            <a:ext cx="101600" cy="544513"/>
          </a:xfrm>
          <a:custGeom>
            <a:avLst/>
            <a:gdLst>
              <a:gd name="T0" fmla="*/ 13 w 499744"/>
              <a:gd name="T1" fmla="*/ 0 h 1263192"/>
              <a:gd name="T2" fmla="*/ 174 w 499744"/>
              <a:gd name="T3" fmla="*/ 9835 h 1263192"/>
              <a:gd name="T4" fmla="*/ 0 w 499744"/>
              <a:gd name="T5" fmla="*/ 18827 h 1263192"/>
              <a:gd name="T6" fmla="*/ 0 w 499744"/>
              <a:gd name="T7" fmla="*/ 18827 h 1263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744" h="1263192">
                <a:moveTo>
                  <a:pt x="37708" y="0"/>
                </a:moveTo>
                <a:cubicBezTo>
                  <a:pt x="271807" y="224672"/>
                  <a:pt x="505906" y="449345"/>
                  <a:pt x="499621" y="659877"/>
                </a:cubicBezTo>
                <a:cubicBezTo>
                  <a:pt x="493336" y="870409"/>
                  <a:pt x="0" y="1263192"/>
                  <a:pt x="0" y="1263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6051" name="Dowolny kształt 595"/>
          <p:cNvSpPr>
            <a:spLocks/>
          </p:cNvSpPr>
          <p:nvPr/>
        </p:nvSpPr>
        <p:spPr bwMode="auto">
          <a:xfrm rot="7200000">
            <a:off x="5403057" y="5696744"/>
            <a:ext cx="101600" cy="566737"/>
          </a:xfrm>
          <a:custGeom>
            <a:avLst/>
            <a:gdLst>
              <a:gd name="T0" fmla="*/ 13 w 499744"/>
              <a:gd name="T1" fmla="*/ 0 h 1263192"/>
              <a:gd name="T2" fmla="*/ 174 w 499744"/>
              <a:gd name="T3" fmla="*/ 11971 h 1263192"/>
              <a:gd name="T4" fmla="*/ 0 w 499744"/>
              <a:gd name="T5" fmla="*/ 22915 h 1263192"/>
              <a:gd name="T6" fmla="*/ 0 w 499744"/>
              <a:gd name="T7" fmla="*/ 22915 h 1263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744" h="1263192">
                <a:moveTo>
                  <a:pt x="37708" y="0"/>
                </a:moveTo>
                <a:cubicBezTo>
                  <a:pt x="271807" y="224672"/>
                  <a:pt x="505906" y="449345"/>
                  <a:pt x="499621" y="659877"/>
                </a:cubicBezTo>
                <a:cubicBezTo>
                  <a:pt x="493336" y="870409"/>
                  <a:pt x="0" y="1263192"/>
                  <a:pt x="0" y="1263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6052" name="Rectangle 309"/>
          <p:cNvSpPr>
            <a:spLocks noChangeArrowheads="1"/>
          </p:cNvSpPr>
          <p:nvPr/>
        </p:nvSpPr>
        <p:spPr bwMode="auto">
          <a:xfrm>
            <a:off x="5780088" y="4502150"/>
            <a:ext cx="79375" cy="79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6053" name="Łącznik prostoliniowy 604"/>
          <p:cNvCxnSpPr>
            <a:cxnSpLocks noChangeShapeType="1"/>
          </p:cNvCxnSpPr>
          <p:nvPr/>
        </p:nvCxnSpPr>
        <p:spPr bwMode="auto">
          <a:xfrm flipH="1">
            <a:off x="4492625" y="4656138"/>
            <a:ext cx="96838" cy="101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54" name="Oval 250"/>
          <p:cNvSpPr>
            <a:spLocks noChangeArrowheads="1"/>
          </p:cNvSpPr>
          <p:nvPr/>
        </p:nvSpPr>
        <p:spPr bwMode="auto">
          <a:xfrm>
            <a:off x="4454525" y="470058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55" name="Oval 251"/>
          <p:cNvSpPr>
            <a:spLocks noChangeArrowheads="1"/>
          </p:cNvSpPr>
          <p:nvPr/>
        </p:nvSpPr>
        <p:spPr bwMode="auto">
          <a:xfrm>
            <a:off x="4475163" y="4722813"/>
            <a:ext cx="49212" cy="476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6056" name="Łącznik prostoliniowy 554"/>
          <p:cNvCxnSpPr>
            <a:cxnSpLocks noChangeShapeType="1"/>
          </p:cNvCxnSpPr>
          <p:nvPr/>
        </p:nvCxnSpPr>
        <p:spPr bwMode="auto">
          <a:xfrm>
            <a:off x="4799013" y="4192588"/>
            <a:ext cx="219075" cy="1095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57" name="Łącznik prostoliniowy 557"/>
          <p:cNvCxnSpPr>
            <a:cxnSpLocks noChangeShapeType="1"/>
          </p:cNvCxnSpPr>
          <p:nvPr/>
        </p:nvCxnSpPr>
        <p:spPr bwMode="auto">
          <a:xfrm>
            <a:off x="3943350" y="4919663"/>
            <a:ext cx="285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58" name="Łącznik prostoliniowy 562"/>
          <p:cNvCxnSpPr>
            <a:cxnSpLocks noChangeShapeType="1"/>
          </p:cNvCxnSpPr>
          <p:nvPr/>
        </p:nvCxnSpPr>
        <p:spPr bwMode="auto">
          <a:xfrm flipV="1">
            <a:off x="4919663" y="4957763"/>
            <a:ext cx="201612" cy="1508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059" name="Grupa 547"/>
          <p:cNvGrpSpPr>
            <a:grpSpLocks/>
          </p:cNvGrpSpPr>
          <p:nvPr/>
        </p:nvGrpSpPr>
        <p:grpSpPr bwMode="auto">
          <a:xfrm>
            <a:off x="4243388" y="4832350"/>
            <a:ext cx="384175" cy="358775"/>
            <a:chOff x="1979713" y="4814292"/>
            <a:chExt cx="385316" cy="358879"/>
          </a:xfrm>
        </p:grpSpPr>
        <p:sp>
          <p:nvSpPr>
            <p:cNvPr id="36072" name="Elipsa 567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73" name="pole tekstowe 568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21750" cy="35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36060" name="Grupa 570"/>
          <p:cNvGrpSpPr>
            <a:grpSpLocks/>
          </p:cNvGrpSpPr>
          <p:nvPr/>
        </p:nvGrpSpPr>
        <p:grpSpPr bwMode="auto">
          <a:xfrm>
            <a:off x="5138738" y="4879975"/>
            <a:ext cx="392112" cy="369888"/>
            <a:chOff x="1979713" y="4814292"/>
            <a:chExt cx="391906" cy="369332"/>
          </a:xfrm>
        </p:grpSpPr>
        <p:sp>
          <p:nvSpPr>
            <p:cNvPr id="36070" name="Elipsa 571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71" name="pole tekstowe 572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6061" name="Grupa 573"/>
          <p:cNvGrpSpPr>
            <a:grpSpLocks/>
          </p:cNvGrpSpPr>
          <p:nvPr/>
        </p:nvGrpSpPr>
        <p:grpSpPr bwMode="auto">
          <a:xfrm>
            <a:off x="4424363" y="3816350"/>
            <a:ext cx="390525" cy="369888"/>
            <a:chOff x="1979713" y="4814292"/>
            <a:chExt cx="391906" cy="369332"/>
          </a:xfrm>
        </p:grpSpPr>
        <p:sp>
          <p:nvSpPr>
            <p:cNvPr id="36068" name="Elipsa 574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69" name="pole tekstowe 575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3</a:t>
              </a:r>
            </a:p>
          </p:txBody>
        </p:sp>
      </p:grpSp>
      <p:cxnSp>
        <p:nvCxnSpPr>
          <p:cNvPr id="36062" name="Łącznik prostoliniowy 576"/>
          <p:cNvCxnSpPr>
            <a:cxnSpLocks noChangeShapeType="1"/>
          </p:cNvCxnSpPr>
          <p:nvPr/>
        </p:nvCxnSpPr>
        <p:spPr bwMode="auto">
          <a:xfrm flipV="1">
            <a:off x="5554663" y="5661025"/>
            <a:ext cx="177800" cy="555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063" name="Grupa 579"/>
          <p:cNvGrpSpPr>
            <a:grpSpLocks/>
          </p:cNvGrpSpPr>
          <p:nvPr/>
        </p:nvGrpSpPr>
        <p:grpSpPr bwMode="auto">
          <a:xfrm>
            <a:off x="5688013" y="6170613"/>
            <a:ext cx="392112" cy="369887"/>
            <a:chOff x="1979713" y="4814292"/>
            <a:chExt cx="391906" cy="369332"/>
          </a:xfrm>
        </p:grpSpPr>
        <p:sp>
          <p:nvSpPr>
            <p:cNvPr id="36066" name="Elipsa 580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67" name="pole tekstowe 581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4</a:t>
              </a:r>
            </a:p>
          </p:txBody>
        </p:sp>
      </p:grpSp>
      <p:cxnSp>
        <p:nvCxnSpPr>
          <p:cNvPr id="36064" name="Łącznik prosty ze strzałką 551"/>
          <p:cNvCxnSpPr>
            <a:cxnSpLocks noChangeShapeType="1"/>
          </p:cNvCxnSpPr>
          <p:nvPr/>
        </p:nvCxnSpPr>
        <p:spPr bwMode="auto">
          <a:xfrm flipH="1" flipV="1">
            <a:off x="5675313" y="5735638"/>
            <a:ext cx="130175" cy="401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65" name="Rectangle 6"/>
          <p:cNvSpPr txBox="1">
            <a:spLocks noChangeArrowheads="1"/>
          </p:cNvSpPr>
          <p:nvPr/>
        </p:nvSpPr>
        <p:spPr bwMode="auto">
          <a:xfrm>
            <a:off x="34925" y="1901825"/>
            <a:ext cx="26209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15875" indent="-3429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652463" indent="-271463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2060"/>
                </a:solidFill>
              </a:rPr>
              <a:t>opening 220 kV bus coupler in </a:t>
            </a:r>
            <a:r>
              <a:rPr lang="pl-PL" sz="1600">
                <a:solidFill>
                  <a:srgbClr val="002060"/>
                </a:solidFill>
              </a:rPr>
              <a:t>Świebodzice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pl-PL" sz="1600">
                <a:solidFill>
                  <a:srgbClr val="002060"/>
                </a:solidFill>
              </a:rPr>
              <a:t>reconfiguration in Dobrzen: two 400 kV nodes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pl-PL" sz="1600">
                <a:solidFill>
                  <a:srgbClr val="002060"/>
                </a:solidFill>
              </a:rPr>
              <a:t>switching off 400 kV line Pasikurowice – Ostrów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pl-PL" sz="1600">
                <a:solidFill>
                  <a:srgbClr val="002060"/>
                </a:solidFill>
              </a:rPr>
              <a:t>opening 220 kV bus coupler in Kopanina (decreases loading of congested 220 kV line to CEPS) used as a countermeasure on PSEO – CEPS profile.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pl-PL" sz="160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160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1152525"/>
          </a:xfrm>
        </p:spPr>
        <p:txBody>
          <a:bodyPr/>
          <a:lstStyle/>
          <a:p>
            <a:pPr algn="ctr" eaLnBrk="1" hangingPunct="1"/>
            <a:r>
              <a:rPr lang="pl-PL" sz="2400" smtClean="0"/>
              <a:t>Internal PSEO topological measures due to  transit/loop flows – monthly time of use</a:t>
            </a:r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15F2F3A2-A0B8-48AC-AEC7-E0C04AA2382B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34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36868" name="Grupa 22"/>
          <p:cNvGrpSpPr>
            <a:grpSpLocks/>
          </p:cNvGrpSpPr>
          <p:nvPr/>
        </p:nvGrpSpPr>
        <p:grpSpPr bwMode="auto">
          <a:xfrm>
            <a:off x="1787525" y="6135688"/>
            <a:ext cx="5505450" cy="301625"/>
            <a:chOff x="1043608" y="6135326"/>
            <a:chExt cx="5505547" cy="302125"/>
          </a:xfrm>
        </p:grpSpPr>
        <p:grpSp>
          <p:nvGrpSpPr>
            <p:cNvPr id="36870" name="Grupa 6"/>
            <p:cNvGrpSpPr>
              <a:grpSpLocks/>
            </p:cNvGrpSpPr>
            <p:nvPr/>
          </p:nvGrpSpPr>
          <p:grpSpPr bwMode="auto">
            <a:xfrm>
              <a:off x="1043608" y="6142370"/>
              <a:ext cx="926582" cy="276999"/>
              <a:chOff x="1763688" y="6148106"/>
              <a:chExt cx="926582" cy="276999"/>
            </a:xfrm>
          </p:grpSpPr>
          <p:sp>
            <p:nvSpPr>
              <p:cNvPr id="36880" name="pole tekstowe 2"/>
              <p:cNvSpPr txBox="1">
                <a:spLocks noChangeArrowheads="1"/>
              </p:cNvSpPr>
              <p:nvPr/>
            </p:nvSpPr>
            <p:spPr bwMode="auto">
              <a:xfrm>
                <a:off x="1878829" y="6148106"/>
                <a:ext cx="8114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Ostrów</a:t>
                </a:r>
                <a:endParaRPr lang="pl-PL" sz="4800"/>
              </a:p>
            </p:txBody>
          </p:sp>
          <p:sp>
            <p:nvSpPr>
              <p:cNvPr id="36881" name="Prostokąt 5"/>
              <p:cNvSpPr>
                <a:spLocks noChangeArrowheads="1"/>
              </p:cNvSpPr>
              <p:nvPr/>
            </p:nvSpPr>
            <p:spPr bwMode="auto">
              <a:xfrm>
                <a:off x="1763688" y="6237312"/>
                <a:ext cx="144016" cy="1077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6871" name="Grupa 7"/>
            <p:cNvGrpSpPr>
              <a:grpSpLocks/>
            </p:cNvGrpSpPr>
            <p:nvPr/>
          </p:nvGrpSpPr>
          <p:grpSpPr bwMode="auto">
            <a:xfrm>
              <a:off x="2267744" y="6135326"/>
              <a:ext cx="1117345" cy="276999"/>
              <a:chOff x="827584" y="6141062"/>
              <a:chExt cx="1117345" cy="276999"/>
            </a:xfrm>
          </p:grpSpPr>
          <p:sp>
            <p:nvSpPr>
              <p:cNvPr id="36878" name="pole tekstowe 8"/>
              <p:cNvSpPr txBox="1">
                <a:spLocks noChangeArrowheads="1"/>
              </p:cNvSpPr>
              <p:nvPr/>
            </p:nvSpPr>
            <p:spPr bwMode="auto">
              <a:xfrm>
                <a:off x="952350" y="6141062"/>
                <a:ext cx="99257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Kopanina</a:t>
                </a:r>
                <a:endParaRPr lang="pl-PL" sz="4800"/>
              </a:p>
            </p:txBody>
          </p:sp>
          <p:sp>
            <p:nvSpPr>
              <p:cNvPr id="36879" name="Prostokąt 9"/>
              <p:cNvSpPr>
                <a:spLocks noChangeArrowheads="1"/>
              </p:cNvSpPr>
              <p:nvPr/>
            </p:nvSpPr>
            <p:spPr bwMode="auto">
              <a:xfrm>
                <a:off x="827584" y="6237312"/>
                <a:ext cx="144016" cy="1077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6872" name="Grupa 10"/>
            <p:cNvGrpSpPr>
              <a:grpSpLocks/>
            </p:cNvGrpSpPr>
            <p:nvPr/>
          </p:nvGrpSpPr>
          <p:grpSpPr bwMode="auto">
            <a:xfrm>
              <a:off x="3707904" y="6156647"/>
              <a:ext cx="1026193" cy="276999"/>
              <a:chOff x="61945" y="6156064"/>
              <a:chExt cx="1026193" cy="276999"/>
            </a:xfrm>
          </p:grpSpPr>
          <p:sp>
            <p:nvSpPr>
              <p:cNvPr id="36876" name="pole tekstowe 11"/>
              <p:cNvSpPr txBox="1">
                <a:spLocks noChangeArrowheads="1"/>
              </p:cNvSpPr>
              <p:nvPr/>
            </p:nvSpPr>
            <p:spPr bwMode="auto">
              <a:xfrm>
                <a:off x="182121" y="6156064"/>
                <a:ext cx="90601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Dobrzeń</a:t>
                </a:r>
                <a:endParaRPr lang="pl-PL" sz="4800"/>
              </a:p>
            </p:txBody>
          </p:sp>
          <p:sp>
            <p:nvSpPr>
              <p:cNvPr id="36877" name="Prostokąt 12"/>
              <p:cNvSpPr>
                <a:spLocks noChangeArrowheads="1"/>
              </p:cNvSpPr>
              <p:nvPr/>
            </p:nvSpPr>
            <p:spPr bwMode="auto">
              <a:xfrm>
                <a:off x="61945" y="6242605"/>
                <a:ext cx="144016" cy="1077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6873" name="Grupa 13"/>
            <p:cNvGrpSpPr>
              <a:grpSpLocks/>
            </p:cNvGrpSpPr>
            <p:nvPr/>
          </p:nvGrpSpPr>
          <p:grpSpPr bwMode="auto">
            <a:xfrm>
              <a:off x="5119548" y="6160452"/>
              <a:ext cx="1429607" cy="276999"/>
              <a:chOff x="-707646" y="6160312"/>
              <a:chExt cx="1429607" cy="276999"/>
            </a:xfrm>
          </p:grpSpPr>
          <p:sp>
            <p:nvSpPr>
              <p:cNvPr id="36874" name="pole tekstowe 14"/>
              <p:cNvSpPr txBox="1">
                <a:spLocks noChangeArrowheads="1"/>
              </p:cNvSpPr>
              <p:nvPr/>
            </p:nvSpPr>
            <p:spPr bwMode="auto">
              <a:xfrm>
                <a:off x="-535114" y="6160312"/>
                <a:ext cx="12570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Świebodzice</a:t>
                </a:r>
                <a:endParaRPr lang="pl-PL" sz="4800"/>
              </a:p>
            </p:txBody>
          </p:sp>
          <p:sp>
            <p:nvSpPr>
              <p:cNvPr id="36875" name="Prostokąt 15"/>
              <p:cNvSpPr>
                <a:spLocks noChangeArrowheads="1"/>
              </p:cNvSpPr>
              <p:nvPr/>
            </p:nvSpPr>
            <p:spPr bwMode="auto">
              <a:xfrm>
                <a:off x="-707646" y="6247079"/>
                <a:ext cx="144016" cy="10772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</p:grpSp>
      <p:graphicFrame>
        <p:nvGraphicFramePr>
          <p:cNvPr id="18" name="Wykres 17"/>
          <p:cNvGraphicFramePr>
            <a:graphicFrameLocks/>
          </p:cNvGraphicFramePr>
          <p:nvPr/>
        </p:nvGraphicFramePr>
        <p:xfrm>
          <a:off x="107505" y="1628799"/>
          <a:ext cx="8929402" cy="455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D4437B4A-115F-42A4-BD29-E05E8900C1A4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35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891" name="Tytuł 1"/>
          <p:cNvSpPr txBox="1">
            <a:spLocks/>
          </p:cNvSpPr>
          <p:nvPr/>
        </p:nvSpPr>
        <p:spPr bwMode="auto">
          <a:xfrm>
            <a:off x="250825" y="981075"/>
            <a:ext cx="860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Cross-border redispatching PSEO-&gt;50HzT</a:t>
            </a:r>
          </a:p>
        </p:txBody>
      </p:sp>
      <p:grpSp>
        <p:nvGrpSpPr>
          <p:cNvPr id="37892" name="Grupa 1"/>
          <p:cNvGrpSpPr>
            <a:grpSpLocks/>
          </p:cNvGrpSpPr>
          <p:nvPr/>
        </p:nvGrpSpPr>
        <p:grpSpPr bwMode="auto">
          <a:xfrm>
            <a:off x="2333625" y="1557338"/>
            <a:ext cx="6696075" cy="4967287"/>
            <a:chOff x="1558889" y="1556792"/>
            <a:chExt cx="6696744" cy="4968552"/>
          </a:xfrm>
        </p:grpSpPr>
        <p:grpSp>
          <p:nvGrpSpPr>
            <p:cNvPr id="37895" name="Grupa 10"/>
            <p:cNvGrpSpPr>
              <a:grpSpLocks/>
            </p:cNvGrpSpPr>
            <p:nvPr/>
          </p:nvGrpSpPr>
          <p:grpSpPr bwMode="auto">
            <a:xfrm>
              <a:off x="1558889" y="1556792"/>
              <a:ext cx="6696744" cy="4968552"/>
              <a:chOff x="5335588" y="1189038"/>
              <a:chExt cx="3579812" cy="2925762"/>
            </a:xfrm>
          </p:grpSpPr>
          <p:sp>
            <p:nvSpPr>
              <p:cNvPr id="37908" name="Freeform 6"/>
              <p:cNvSpPr>
                <a:spLocks/>
              </p:cNvSpPr>
              <p:nvPr/>
            </p:nvSpPr>
            <p:spPr bwMode="auto">
              <a:xfrm>
                <a:off x="5335588" y="1360488"/>
                <a:ext cx="1225550" cy="1785937"/>
              </a:xfrm>
              <a:custGeom>
                <a:avLst/>
                <a:gdLst>
                  <a:gd name="T0" fmla="*/ 2147483647 w 772"/>
                  <a:gd name="T1" fmla="*/ 2147483647 h 1125"/>
                  <a:gd name="T2" fmla="*/ 2147483647 w 772"/>
                  <a:gd name="T3" fmla="*/ 2147483647 h 1125"/>
                  <a:gd name="T4" fmla="*/ 2147483647 w 772"/>
                  <a:gd name="T5" fmla="*/ 2147483647 h 1125"/>
                  <a:gd name="T6" fmla="*/ 2147483647 w 772"/>
                  <a:gd name="T7" fmla="*/ 2147483647 h 1125"/>
                  <a:gd name="T8" fmla="*/ 2147483647 w 772"/>
                  <a:gd name="T9" fmla="*/ 2147483647 h 1125"/>
                  <a:gd name="T10" fmla="*/ 2147483647 w 772"/>
                  <a:gd name="T11" fmla="*/ 2147483647 h 1125"/>
                  <a:gd name="T12" fmla="*/ 2147483647 w 772"/>
                  <a:gd name="T13" fmla="*/ 2147483647 h 1125"/>
                  <a:gd name="T14" fmla="*/ 2147483647 w 772"/>
                  <a:gd name="T15" fmla="*/ 2147483647 h 1125"/>
                  <a:gd name="T16" fmla="*/ 2147483647 w 772"/>
                  <a:gd name="T17" fmla="*/ 2147483647 h 1125"/>
                  <a:gd name="T18" fmla="*/ 2147483647 w 772"/>
                  <a:gd name="T19" fmla="*/ 2147483647 h 1125"/>
                  <a:gd name="T20" fmla="*/ 2147483647 w 772"/>
                  <a:gd name="T21" fmla="*/ 2147483647 h 1125"/>
                  <a:gd name="T22" fmla="*/ 2147483647 w 772"/>
                  <a:gd name="T23" fmla="*/ 2147483647 h 1125"/>
                  <a:gd name="T24" fmla="*/ 2147483647 w 772"/>
                  <a:gd name="T25" fmla="*/ 2147483647 h 1125"/>
                  <a:gd name="T26" fmla="*/ 2147483647 w 772"/>
                  <a:gd name="T27" fmla="*/ 2147483647 h 1125"/>
                  <a:gd name="T28" fmla="*/ 2147483647 w 772"/>
                  <a:gd name="T29" fmla="*/ 2147483647 h 1125"/>
                  <a:gd name="T30" fmla="*/ 2147483647 w 772"/>
                  <a:gd name="T31" fmla="*/ 2147483647 h 1125"/>
                  <a:gd name="T32" fmla="*/ 2147483647 w 772"/>
                  <a:gd name="T33" fmla="*/ 2147483647 h 1125"/>
                  <a:gd name="T34" fmla="*/ 2147483647 w 772"/>
                  <a:gd name="T35" fmla="*/ 2147483647 h 1125"/>
                  <a:gd name="T36" fmla="*/ 2147483647 w 772"/>
                  <a:gd name="T37" fmla="*/ 2147483647 h 1125"/>
                  <a:gd name="T38" fmla="*/ 2147483647 w 772"/>
                  <a:gd name="T39" fmla="*/ 2147483647 h 1125"/>
                  <a:gd name="T40" fmla="*/ 2147483647 w 772"/>
                  <a:gd name="T41" fmla="*/ 2147483647 h 1125"/>
                  <a:gd name="T42" fmla="*/ 2147483647 w 772"/>
                  <a:gd name="T43" fmla="*/ 2147483647 h 1125"/>
                  <a:gd name="T44" fmla="*/ 2147483647 w 772"/>
                  <a:gd name="T45" fmla="*/ 2147483647 h 1125"/>
                  <a:gd name="T46" fmla="*/ 2147483647 w 772"/>
                  <a:gd name="T47" fmla="*/ 2147483647 h 1125"/>
                  <a:gd name="T48" fmla="*/ 2147483647 w 772"/>
                  <a:gd name="T49" fmla="*/ 2147483647 h 1125"/>
                  <a:gd name="T50" fmla="*/ 2147483647 w 772"/>
                  <a:gd name="T51" fmla="*/ 2147483647 h 1125"/>
                  <a:gd name="T52" fmla="*/ 2147483647 w 772"/>
                  <a:gd name="T53" fmla="*/ 2147483647 h 1125"/>
                  <a:gd name="T54" fmla="*/ 2147483647 w 772"/>
                  <a:gd name="T55" fmla="*/ 2147483647 h 1125"/>
                  <a:gd name="T56" fmla="*/ 2147483647 w 772"/>
                  <a:gd name="T57" fmla="*/ 2147483647 h 1125"/>
                  <a:gd name="T58" fmla="*/ 2147483647 w 772"/>
                  <a:gd name="T59" fmla="*/ 2147483647 h 1125"/>
                  <a:gd name="T60" fmla="*/ 2147483647 w 772"/>
                  <a:gd name="T61" fmla="*/ 2147483647 h 1125"/>
                  <a:gd name="T62" fmla="*/ 2147483647 w 772"/>
                  <a:gd name="T63" fmla="*/ 2147483647 h 1125"/>
                  <a:gd name="T64" fmla="*/ 2147483647 w 772"/>
                  <a:gd name="T65" fmla="*/ 2147483647 h 1125"/>
                  <a:gd name="T66" fmla="*/ 2147483647 w 772"/>
                  <a:gd name="T67" fmla="*/ 2147483647 h 1125"/>
                  <a:gd name="T68" fmla="*/ 2147483647 w 772"/>
                  <a:gd name="T69" fmla="*/ 2147483647 h 1125"/>
                  <a:gd name="T70" fmla="*/ 2147483647 w 772"/>
                  <a:gd name="T71" fmla="*/ 2147483647 h 1125"/>
                  <a:gd name="T72" fmla="*/ 2147483647 w 772"/>
                  <a:gd name="T73" fmla="*/ 2147483647 h 1125"/>
                  <a:gd name="T74" fmla="*/ 2147483647 w 772"/>
                  <a:gd name="T75" fmla="*/ 2147483647 h 1125"/>
                  <a:gd name="T76" fmla="*/ 2147483647 w 772"/>
                  <a:gd name="T77" fmla="*/ 2147483647 h 1125"/>
                  <a:gd name="T78" fmla="*/ 2147483647 w 772"/>
                  <a:gd name="T79" fmla="*/ 2147483647 h 1125"/>
                  <a:gd name="T80" fmla="*/ 2147483647 w 772"/>
                  <a:gd name="T81" fmla="*/ 2147483647 h 1125"/>
                  <a:gd name="T82" fmla="*/ 2147483647 w 772"/>
                  <a:gd name="T83" fmla="*/ 2147483647 h 1125"/>
                  <a:gd name="T84" fmla="*/ 2147483647 w 772"/>
                  <a:gd name="T85" fmla="*/ 2147483647 h 1125"/>
                  <a:gd name="T86" fmla="*/ 2147483647 w 772"/>
                  <a:gd name="T87" fmla="*/ 2147483647 h 1125"/>
                  <a:gd name="T88" fmla="*/ 2147483647 w 772"/>
                  <a:gd name="T89" fmla="*/ 2147483647 h 1125"/>
                  <a:gd name="T90" fmla="*/ 2147483647 w 772"/>
                  <a:gd name="T91" fmla="*/ 2147483647 h 1125"/>
                  <a:gd name="T92" fmla="*/ 2147483647 w 772"/>
                  <a:gd name="T93" fmla="*/ 2147483647 h 1125"/>
                  <a:gd name="T94" fmla="*/ 2147483647 w 772"/>
                  <a:gd name="T95" fmla="*/ 2147483647 h 1125"/>
                  <a:gd name="T96" fmla="*/ 2147483647 w 772"/>
                  <a:gd name="T97" fmla="*/ 2147483647 h 1125"/>
                  <a:gd name="T98" fmla="*/ 2147483647 w 772"/>
                  <a:gd name="T99" fmla="*/ 2147483647 h 1125"/>
                  <a:gd name="T100" fmla="*/ 2147483647 w 772"/>
                  <a:gd name="T101" fmla="*/ 2147483647 h 1125"/>
                  <a:gd name="T102" fmla="*/ 2147483647 w 772"/>
                  <a:gd name="T103" fmla="*/ 2147483647 h 1125"/>
                  <a:gd name="T104" fmla="*/ 2147483647 w 772"/>
                  <a:gd name="T105" fmla="*/ 2147483647 h 1125"/>
                  <a:gd name="T106" fmla="*/ 2147483647 w 772"/>
                  <a:gd name="T107" fmla="*/ 2147483647 h 1125"/>
                  <a:gd name="T108" fmla="*/ 2147483647 w 772"/>
                  <a:gd name="T109" fmla="*/ 2147483647 h 1125"/>
                  <a:gd name="T110" fmla="*/ 2147483647 w 772"/>
                  <a:gd name="T111" fmla="*/ 2147483647 h 1125"/>
                  <a:gd name="T112" fmla="*/ 2147483647 w 772"/>
                  <a:gd name="T113" fmla="*/ 2147483647 h 1125"/>
                  <a:gd name="T114" fmla="*/ 2147483647 w 772"/>
                  <a:gd name="T115" fmla="*/ 2147483647 h 1125"/>
                  <a:gd name="T116" fmla="*/ 2147483647 w 772"/>
                  <a:gd name="T117" fmla="*/ 2147483647 h 1125"/>
                  <a:gd name="T118" fmla="*/ 2147483647 w 772"/>
                  <a:gd name="T119" fmla="*/ 2147483647 h 1125"/>
                  <a:gd name="T120" fmla="*/ 2147483647 w 772"/>
                  <a:gd name="T121" fmla="*/ 2147483647 h 1125"/>
                  <a:gd name="T122" fmla="*/ 2147483647 w 772"/>
                  <a:gd name="T123" fmla="*/ 2147483647 h 1125"/>
                  <a:gd name="T124" fmla="*/ 2147483647 w 772"/>
                  <a:gd name="T125" fmla="*/ 2147483647 h 1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2"/>
                  <a:gd name="T190" fmla="*/ 0 h 1125"/>
                  <a:gd name="T191" fmla="*/ 772 w 772"/>
                  <a:gd name="T192" fmla="*/ 1125 h 1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2" h="1125">
                    <a:moveTo>
                      <a:pt x="632" y="388"/>
                    </a:moveTo>
                    <a:cubicBezTo>
                      <a:pt x="629" y="404"/>
                      <a:pt x="629" y="430"/>
                      <a:pt x="648" y="436"/>
                    </a:cubicBezTo>
                    <a:cubicBezTo>
                      <a:pt x="656" y="449"/>
                      <a:pt x="665" y="457"/>
                      <a:pt x="680" y="462"/>
                    </a:cubicBezTo>
                    <a:cubicBezTo>
                      <a:pt x="684" y="468"/>
                      <a:pt x="689" y="472"/>
                      <a:pt x="694" y="476"/>
                    </a:cubicBezTo>
                    <a:cubicBezTo>
                      <a:pt x="698" y="479"/>
                      <a:pt x="706" y="484"/>
                      <a:pt x="706" y="484"/>
                    </a:cubicBezTo>
                    <a:cubicBezTo>
                      <a:pt x="711" y="492"/>
                      <a:pt x="711" y="501"/>
                      <a:pt x="714" y="510"/>
                    </a:cubicBezTo>
                    <a:cubicBezTo>
                      <a:pt x="711" y="514"/>
                      <a:pt x="706" y="516"/>
                      <a:pt x="704" y="520"/>
                    </a:cubicBezTo>
                    <a:cubicBezTo>
                      <a:pt x="701" y="525"/>
                      <a:pt x="698" y="538"/>
                      <a:pt x="698" y="538"/>
                    </a:cubicBezTo>
                    <a:cubicBezTo>
                      <a:pt x="707" y="565"/>
                      <a:pt x="721" y="592"/>
                      <a:pt x="728" y="620"/>
                    </a:cubicBezTo>
                    <a:cubicBezTo>
                      <a:pt x="727" y="638"/>
                      <a:pt x="734" y="658"/>
                      <a:pt x="716" y="664"/>
                    </a:cubicBezTo>
                    <a:cubicBezTo>
                      <a:pt x="712" y="669"/>
                      <a:pt x="708" y="682"/>
                      <a:pt x="708" y="682"/>
                    </a:cubicBezTo>
                    <a:cubicBezTo>
                      <a:pt x="710" y="696"/>
                      <a:pt x="716" y="705"/>
                      <a:pt x="720" y="718"/>
                    </a:cubicBezTo>
                    <a:cubicBezTo>
                      <a:pt x="721" y="722"/>
                      <a:pt x="724" y="730"/>
                      <a:pt x="724" y="730"/>
                    </a:cubicBezTo>
                    <a:cubicBezTo>
                      <a:pt x="725" y="734"/>
                      <a:pt x="728" y="763"/>
                      <a:pt x="730" y="766"/>
                    </a:cubicBezTo>
                    <a:cubicBezTo>
                      <a:pt x="732" y="769"/>
                      <a:pt x="738" y="769"/>
                      <a:pt x="742" y="770"/>
                    </a:cubicBezTo>
                    <a:cubicBezTo>
                      <a:pt x="747" y="772"/>
                      <a:pt x="754" y="778"/>
                      <a:pt x="754" y="778"/>
                    </a:cubicBezTo>
                    <a:cubicBezTo>
                      <a:pt x="760" y="788"/>
                      <a:pt x="768" y="797"/>
                      <a:pt x="772" y="808"/>
                    </a:cubicBezTo>
                    <a:cubicBezTo>
                      <a:pt x="771" y="821"/>
                      <a:pt x="772" y="833"/>
                      <a:pt x="770" y="846"/>
                    </a:cubicBezTo>
                    <a:cubicBezTo>
                      <a:pt x="769" y="852"/>
                      <a:pt x="764" y="864"/>
                      <a:pt x="764" y="864"/>
                    </a:cubicBezTo>
                    <a:cubicBezTo>
                      <a:pt x="762" y="887"/>
                      <a:pt x="757" y="903"/>
                      <a:pt x="744" y="922"/>
                    </a:cubicBezTo>
                    <a:cubicBezTo>
                      <a:pt x="741" y="927"/>
                      <a:pt x="740" y="936"/>
                      <a:pt x="736" y="940"/>
                    </a:cubicBezTo>
                    <a:cubicBezTo>
                      <a:pt x="735" y="941"/>
                      <a:pt x="722" y="944"/>
                      <a:pt x="722" y="944"/>
                    </a:cubicBezTo>
                    <a:cubicBezTo>
                      <a:pt x="708" y="939"/>
                      <a:pt x="710" y="912"/>
                      <a:pt x="696" y="902"/>
                    </a:cubicBezTo>
                    <a:cubicBezTo>
                      <a:pt x="692" y="889"/>
                      <a:pt x="692" y="888"/>
                      <a:pt x="680" y="884"/>
                    </a:cubicBezTo>
                    <a:cubicBezTo>
                      <a:pt x="671" y="886"/>
                      <a:pt x="664" y="887"/>
                      <a:pt x="656" y="892"/>
                    </a:cubicBezTo>
                    <a:cubicBezTo>
                      <a:pt x="657" y="900"/>
                      <a:pt x="662" y="919"/>
                      <a:pt x="658" y="922"/>
                    </a:cubicBezTo>
                    <a:cubicBezTo>
                      <a:pt x="653" y="926"/>
                      <a:pt x="645" y="926"/>
                      <a:pt x="640" y="930"/>
                    </a:cubicBezTo>
                    <a:cubicBezTo>
                      <a:pt x="635" y="945"/>
                      <a:pt x="605" y="949"/>
                      <a:pt x="590" y="954"/>
                    </a:cubicBezTo>
                    <a:cubicBezTo>
                      <a:pt x="583" y="956"/>
                      <a:pt x="570" y="960"/>
                      <a:pt x="570" y="960"/>
                    </a:cubicBezTo>
                    <a:cubicBezTo>
                      <a:pt x="561" y="974"/>
                      <a:pt x="541" y="973"/>
                      <a:pt x="528" y="982"/>
                    </a:cubicBezTo>
                    <a:cubicBezTo>
                      <a:pt x="523" y="996"/>
                      <a:pt x="522" y="994"/>
                      <a:pt x="506" y="996"/>
                    </a:cubicBezTo>
                    <a:cubicBezTo>
                      <a:pt x="500" y="998"/>
                      <a:pt x="488" y="1002"/>
                      <a:pt x="488" y="1002"/>
                    </a:cubicBezTo>
                    <a:cubicBezTo>
                      <a:pt x="483" y="1016"/>
                      <a:pt x="469" y="1018"/>
                      <a:pt x="458" y="1026"/>
                    </a:cubicBezTo>
                    <a:cubicBezTo>
                      <a:pt x="452" y="1035"/>
                      <a:pt x="450" y="1043"/>
                      <a:pt x="440" y="1046"/>
                    </a:cubicBezTo>
                    <a:cubicBezTo>
                      <a:pt x="429" y="1062"/>
                      <a:pt x="392" y="1054"/>
                      <a:pt x="372" y="1056"/>
                    </a:cubicBezTo>
                    <a:cubicBezTo>
                      <a:pt x="358" y="1061"/>
                      <a:pt x="364" y="1058"/>
                      <a:pt x="354" y="1064"/>
                    </a:cubicBezTo>
                    <a:cubicBezTo>
                      <a:pt x="346" y="1075"/>
                      <a:pt x="336" y="1087"/>
                      <a:pt x="332" y="1100"/>
                    </a:cubicBezTo>
                    <a:cubicBezTo>
                      <a:pt x="317" y="1097"/>
                      <a:pt x="321" y="1089"/>
                      <a:pt x="310" y="1082"/>
                    </a:cubicBezTo>
                    <a:cubicBezTo>
                      <a:pt x="299" y="1086"/>
                      <a:pt x="292" y="1090"/>
                      <a:pt x="280" y="1092"/>
                    </a:cubicBezTo>
                    <a:cubicBezTo>
                      <a:pt x="275" y="1091"/>
                      <a:pt x="269" y="1092"/>
                      <a:pt x="264" y="1090"/>
                    </a:cubicBezTo>
                    <a:cubicBezTo>
                      <a:pt x="259" y="1088"/>
                      <a:pt x="250" y="1054"/>
                      <a:pt x="248" y="1046"/>
                    </a:cubicBezTo>
                    <a:cubicBezTo>
                      <a:pt x="247" y="1024"/>
                      <a:pt x="250" y="1017"/>
                      <a:pt x="240" y="1002"/>
                    </a:cubicBezTo>
                    <a:cubicBezTo>
                      <a:pt x="229" y="1004"/>
                      <a:pt x="228" y="1005"/>
                      <a:pt x="224" y="1016"/>
                    </a:cubicBezTo>
                    <a:cubicBezTo>
                      <a:pt x="222" y="1031"/>
                      <a:pt x="220" y="1045"/>
                      <a:pt x="212" y="1058"/>
                    </a:cubicBezTo>
                    <a:cubicBezTo>
                      <a:pt x="216" y="1075"/>
                      <a:pt x="207" y="1082"/>
                      <a:pt x="202" y="1096"/>
                    </a:cubicBezTo>
                    <a:cubicBezTo>
                      <a:pt x="204" y="1103"/>
                      <a:pt x="208" y="1116"/>
                      <a:pt x="208" y="1116"/>
                    </a:cubicBezTo>
                    <a:cubicBezTo>
                      <a:pt x="205" y="1125"/>
                      <a:pt x="195" y="1123"/>
                      <a:pt x="187" y="1120"/>
                    </a:cubicBezTo>
                    <a:cubicBezTo>
                      <a:pt x="176" y="1103"/>
                      <a:pt x="164" y="1110"/>
                      <a:pt x="144" y="1108"/>
                    </a:cubicBezTo>
                    <a:cubicBezTo>
                      <a:pt x="136" y="1103"/>
                      <a:pt x="144" y="1100"/>
                      <a:pt x="134" y="1102"/>
                    </a:cubicBezTo>
                    <a:cubicBezTo>
                      <a:pt x="129" y="1118"/>
                      <a:pt x="120" y="1106"/>
                      <a:pt x="108" y="1114"/>
                    </a:cubicBezTo>
                    <a:cubicBezTo>
                      <a:pt x="84" y="1111"/>
                      <a:pt x="88" y="1115"/>
                      <a:pt x="75" y="1104"/>
                    </a:cubicBezTo>
                    <a:cubicBezTo>
                      <a:pt x="70" y="1100"/>
                      <a:pt x="62" y="1092"/>
                      <a:pt x="62" y="1092"/>
                    </a:cubicBezTo>
                    <a:cubicBezTo>
                      <a:pt x="55" y="1082"/>
                      <a:pt x="49" y="1075"/>
                      <a:pt x="42" y="1064"/>
                    </a:cubicBezTo>
                    <a:cubicBezTo>
                      <a:pt x="39" y="1059"/>
                      <a:pt x="32" y="1054"/>
                      <a:pt x="28" y="1050"/>
                    </a:cubicBezTo>
                    <a:cubicBezTo>
                      <a:pt x="21" y="1043"/>
                      <a:pt x="18" y="1037"/>
                      <a:pt x="10" y="1032"/>
                    </a:cubicBezTo>
                    <a:cubicBezTo>
                      <a:pt x="8" y="1026"/>
                      <a:pt x="1" y="1015"/>
                      <a:pt x="1" y="1015"/>
                    </a:cubicBezTo>
                    <a:cubicBezTo>
                      <a:pt x="2" y="1006"/>
                      <a:pt x="0" y="993"/>
                      <a:pt x="1" y="984"/>
                    </a:cubicBezTo>
                    <a:cubicBezTo>
                      <a:pt x="5" y="948"/>
                      <a:pt x="56" y="953"/>
                      <a:pt x="78" y="938"/>
                    </a:cubicBezTo>
                    <a:cubicBezTo>
                      <a:pt x="83" y="924"/>
                      <a:pt x="80" y="930"/>
                      <a:pt x="86" y="920"/>
                    </a:cubicBezTo>
                    <a:cubicBezTo>
                      <a:pt x="76" y="906"/>
                      <a:pt x="56" y="908"/>
                      <a:pt x="40" y="904"/>
                    </a:cubicBezTo>
                    <a:cubicBezTo>
                      <a:pt x="39" y="882"/>
                      <a:pt x="34" y="869"/>
                      <a:pt x="13" y="862"/>
                    </a:cubicBezTo>
                    <a:cubicBezTo>
                      <a:pt x="10" y="858"/>
                      <a:pt x="9" y="851"/>
                      <a:pt x="7" y="847"/>
                    </a:cubicBezTo>
                    <a:cubicBezTo>
                      <a:pt x="4" y="842"/>
                      <a:pt x="8" y="832"/>
                      <a:pt x="8" y="832"/>
                    </a:cubicBezTo>
                    <a:cubicBezTo>
                      <a:pt x="19" y="800"/>
                      <a:pt x="49" y="804"/>
                      <a:pt x="72" y="788"/>
                    </a:cubicBezTo>
                    <a:cubicBezTo>
                      <a:pt x="78" y="778"/>
                      <a:pt x="89" y="772"/>
                      <a:pt x="100" y="768"/>
                    </a:cubicBezTo>
                    <a:cubicBezTo>
                      <a:pt x="104" y="763"/>
                      <a:pt x="108" y="750"/>
                      <a:pt x="108" y="750"/>
                    </a:cubicBezTo>
                    <a:cubicBezTo>
                      <a:pt x="107" y="737"/>
                      <a:pt x="105" y="725"/>
                      <a:pt x="99" y="714"/>
                    </a:cubicBezTo>
                    <a:cubicBezTo>
                      <a:pt x="95" y="706"/>
                      <a:pt x="92" y="688"/>
                      <a:pt x="92" y="688"/>
                    </a:cubicBezTo>
                    <a:cubicBezTo>
                      <a:pt x="92" y="686"/>
                      <a:pt x="87" y="658"/>
                      <a:pt x="93" y="652"/>
                    </a:cubicBezTo>
                    <a:cubicBezTo>
                      <a:pt x="104" y="641"/>
                      <a:pt x="116" y="635"/>
                      <a:pt x="130" y="630"/>
                    </a:cubicBezTo>
                    <a:cubicBezTo>
                      <a:pt x="131" y="628"/>
                      <a:pt x="148" y="622"/>
                      <a:pt x="150" y="620"/>
                    </a:cubicBezTo>
                    <a:cubicBezTo>
                      <a:pt x="152" y="619"/>
                      <a:pt x="155" y="620"/>
                      <a:pt x="156" y="618"/>
                    </a:cubicBezTo>
                    <a:cubicBezTo>
                      <a:pt x="160" y="613"/>
                      <a:pt x="159" y="601"/>
                      <a:pt x="159" y="601"/>
                    </a:cubicBezTo>
                    <a:cubicBezTo>
                      <a:pt x="150" y="562"/>
                      <a:pt x="152" y="523"/>
                      <a:pt x="130" y="490"/>
                    </a:cubicBezTo>
                    <a:cubicBezTo>
                      <a:pt x="124" y="480"/>
                      <a:pt x="121" y="467"/>
                      <a:pt x="118" y="456"/>
                    </a:cubicBezTo>
                    <a:cubicBezTo>
                      <a:pt x="117" y="453"/>
                      <a:pt x="116" y="448"/>
                      <a:pt x="116" y="448"/>
                    </a:cubicBezTo>
                    <a:cubicBezTo>
                      <a:pt x="117" y="443"/>
                      <a:pt x="124" y="414"/>
                      <a:pt x="130" y="410"/>
                    </a:cubicBezTo>
                    <a:cubicBezTo>
                      <a:pt x="146" y="400"/>
                      <a:pt x="160" y="412"/>
                      <a:pt x="178" y="400"/>
                    </a:cubicBezTo>
                    <a:cubicBezTo>
                      <a:pt x="183" y="396"/>
                      <a:pt x="190" y="395"/>
                      <a:pt x="196" y="392"/>
                    </a:cubicBezTo>
                    <a:cubicBezTo>
                      <a:pt x="202" y="389"/>
                      <a:pt x="216" y="390"/>
                      <a:pt x="210" y="390"/>
                    </a:cubicBezTo>
                    <a:cubicBezTo>
                      <a:pt x="208" y="376"/>
                      <a:pt x="217" y="368"/>
                      <a:pt x="210" y="362"/>
                    </a:cubicBezTo>
                    <a:cubicBezTo>
                      <a:pt x="205" y="358"/>
                      <a:pt x="192" y="352"/>
                      <a:pt x="192" y="352"/>
                    </a:cubicBezTo>
                    <a:cubicBezTo>
                      <a:pt x="189" y="342"/>
                      <a:pt x="182" y="341"/>
                      <a:pt x="172" y="338"/>
                    </a:cubicBezTo>
                    <a:cubicBezTo>
                      <a:pt x="170" y="337"/>
                      <a:pt x="166" y="336"/>
                      <a:pt x="166" y="336"/>
                    </a:cubicBezTo>
                    <a:cubicBezTo>
                      <a:pt x="161" y="329"/>
                      <a:pt x="155" y="321"/>
                      <a:pt x="148" y="316"/>
                    </a:cubicBezTo>
                    <a:cubicBezTo>
                      <a:pt x="143" y="309"/>
                      <a:pt x="128" y="306"/>
                      <a:pt x="121" y="301"/>
                    </a:cubicBezTo>
                    <a:cubicBezTo>
                      <a:pt x="113" y="289"/>
                      <a:pt x="107" y="285"/>
                      <a:pt x="94" y="284"/>
                    </a:cubicBezTo>
                    <a:cubicBezTo>
                      <a:pt x="87" y="279"/>
                      <a:pt x="83" y="277"/>
                      <a:pt x="86" y="268"/>
                    </a:cubicBezTo>
                    <a:cubicBezTo>
                      <a:pt x="88" y="251"/>
                      <a:pt x="78" y="246"/>
                      <a:pt x="91" y="237"/>
                    </a:cubicBezTo>
                    <a:cubicBezTo>
                      <a:pt x="100" y="224"/>
                      <a:pt x="109" y="216"/>
                      <a:pt x="114" y="201"/>
                    </a:cubicBezTo>
                    <a:cubicBezTo>
                      <a:pt x="111" y="187"/>
                      <a:pt x="115" y="173"/>
                      <a:pt x="100" y="168"/>
                    </a:cubicBezTo>
                    <a:cubicBezTo>
                      <a:pt x="96" y="157"/>
                      <a:pt x="90" y="144"/>
                      <a:pt x="102" y="134"/>
                    </a:cubicBezTo>
                    <a:cubicBezTo>
                      <a:pt x="108" y="129"/>
                      <a:pt x="119" y="123"/>
                      <a:pt x="126" y="120"/>
                    </a:cubicBezTo>
                    <a:cubicBezTo>
                      <a:pt x="130" y="118"/>
                      <a:pt x="138" y="116"/>
                      <a:pt x="138" y="116"/>
                    </a:cubicBezTo>
                    <a:cubicBezTo>
                      <a:pt x="143" y="117"/>
                      <a:pt x="150" y="116"/>
                      <a:pt x="154" y="120"/>
                    </a:cubicBezTo>
                    <a:cubicBezTo>
                      <a:pt x="157" y="123"/>
                      <a:pt x="157" y="130"/>
                      <a:pt x="162" y="132"/>
                    </a:cubicBezTo>
                    <a:cubicBezTo>
                      <a:pt x="168" y="134"/>
                      <a:pt x="180" y="138"/>
                      <a:pt x="180" y="138"/>
                    </a:cubicBezTo>
                    <a:cubicBezTo>
                      <a:pt x="188" y="137"/>
                      <a:pt x="204" y="132"/>
                      <a:pt x="204" y="132"/>
                    </a:cubicBezTo>
                    <a:cubicBezTo>
                      <a:pt x="207" y="128"/>
                      <a:pt x="206" y="127"/>
                      <a:pt x="208" y="123"/>
                    </a:cubicBezTo>
                    <a:cubicBezTo>
                      <a:pt x="222" y="101"/>
                      <a:pt x="217" y="98"/>
                      <a:pt x="244" y="80"/>
                    </a:cubicBezTo>
                    <a:cubicBezTo>
                      <a:pt x="247" y="78"/>
                      <a:pt x="260" y="76"/>
                      <a:pt x="262" y="76"/>
                    </a:cubicBezTo>
                    <a:cubicBezTo>
                      <a:pt x="286" y="71"/>
                      <a:pt x="311" y="64"/>
                      <a:pt x="332" y="50"/>
                    </a:cubicBezTo>
                    <a:cubicBezTo>
                      <a:pt x="337" y="43"/>
                      <a:pt x="340" y="29"/>
                      <a:pt x="348" y="26"/>
                    </a:cubicBezTo>
                    <a:cubicBezTo>
                      <a:pt x="353" y="20"/>
                      <a:pt x="351" y="12"/>
                      <a:pt x="358" y="8"/>
                    </a:cubicBezTo>
                    <a:cubicBezTo>
                      <a:pt x="365" y="4"/>
                      <a:pt x="376" y="0"/>
                      <a:pt x="390" y="0"/>
                    </a:cubicBezTo>
                    <a:cubicBezTo>
                      <a:pt x="402" y="2"/>
                      <a:pt x="428" y="2"/>
                      <a:pt x="440" y="8"/>
                    </a:cubicBezTo>
                    <a:cubicBezTo>
                      <a:pt x="452" y="14"/>
                      <a:pt x="457" y="30"/>
                      <a:pt x="464" y="38"/>
                    </a:cubicBezTo>
                    <a:cubicBezTo>
                      <a:pt x="468" y="44"/>
                      <a:pt x="477" y="52"/>
                      <a:pt x="484" y="54"/>
                    </a:cubicBezTo>
                    <a:cubicBezTo>
                      <a:pt x="487" y="59"/>
                      <a:pt x="497" y="68"/>
                      <a:pt x="502" y="70"/>
                    </a:cubicBezTo>
                    <a:cubicBezTo>
                      <a:pt x="510" y="82"/>
                      <a:pt x="521" y="78"/>
                      <a:pt x="534" y="82"/>
                    </a:cubicBezTo>
                    <a:cubicBezTo>
                      <a:pt x="540" y="86"/>
                      <a:pt x="541" y="79"/>
                      <a:pt x="548" y="78"/>
                    </a:cubicBezTo>
                    <a:cubicBezTo>
                      <a:pt x="555" y="77"/>
                      <a:pt x="570" y="68"/>
                      <a:pt x="578" y="74"/>
                    </a:cubicBezTo>
                    <a:cubicBezTo>
                      <a:pt x="592" y="77"/>
                      <a:pt x="600" y="100"/>
                      <a:pt x="598" y="114"/>
                    </a:cubicBezTo>
                    <a:cubicBezTo>
                      <a:pt x="599" y="125"/>
                      <a:pt x="586" y="167"/>
                      <a:pt x="598" y="176"/>
                    </a:cubicBezTo>
                    <a:cubicBezTo>
                      <a:pt x="607" y="183"/>
                      <a:pt x="624" y="189"/>
                      <a:pt x="634" y="192"/>
                    </a:cubicBezTo>
                    <a:cubicBezTo>
                      <a:pt x="641" y="194"/>
                      <a:pt x="652" y="204"/>
                      <a:pt x="652" y="204"/>
                    </a:cubicBezTo>
                    <a:cubicBezTo>
                      <a:pt x="657" y="212"/>
                      <a:pt x="659" y="220"/>
                      <a:pt x="664" y="228"/>
                    </a:cubicBezTo>
                    <a:cubicBezTo>
                      <a:pt x="669" y="253"/>
                      <a:pt x="667" y="287"/>
                      <a:pt x="673" y="312"/>
                    </a:cubicBezTo>
                    <a:cubicBezTo>
                      <a:pt x="674" y="328"/>
                      <a:pt x="678" y="315"/>
                      <a:pt x="676" y="325"/>
                    </a:cubicBezTo>
                    <a:cubicBezTo>
                      <a:pt x="675" y="333"/>
                      <a:pt x="672" y="351"/>
                      <a:pt x="666" y="361"/>
                    </a:cubicBezTo>
                    <a:cubicBezTo>
                      <a:pt x="661" y="369"/>
                      <a:pt x="650" y="378"/>
                      <a:pt x="642" y="382"/>
                    </a:cubicBezTo>
                    <a:cubicBezTo>
                      <a:pt x="638" y="384"/>
                      <a:pt x="630" y="390"/>
                      <a:pt x="630" y="390"/>
                    </a:cubicBezTo>
                    <a:cubicBezTo>
                      <a:pt x="623" y="400"/>
                      <a:pt x="627" y="406"/>
                      <a:pt x="636" y="412"/>
                    </a:cubicBezTo>
                    <a:cubicBezTo>
                      <a:pt x="638" y="418"/>
                      <a:pt x="638" y="425"/>
                      <a:pt x="642" y="430"/>
                    </a:cubicBezTo>
                    <a:cubicBezTo>
                      <a:pt x="645" y="434"/>
                      <a:pt x="645" y="440"/>
                      <a:pt x="650" y="442"/>
                    </a:cubicBezTo>
                    <a:cubicBezTo>
                      <a:pt x="652" y="443"/>
                      <a:pt x="656" y="444"/>
                      <a:pt x="656" y="444"/>
                    </a:cubicBezTo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37909" name="Freeform 7"/>
              <p:cNvSpPr>
                <a:spLocks/>
              </p:cNvSpPr>
              <p:nvPr/>
            </p:nvSpPr>
            <p:spPr bwMode="auto">
              <a:xfrm>
                <a:off x="7038975" y="3357563"/>
                <a:ext cx="1466850" cy="757237"/>
              </a:xfrm>
              <a:custGeom>
                <a:avLst/>
                <a:gdLst>
                  <a:gd name="T0" fmla="*/ 2147483647 w 924"/>
                  <a:gd name="T1" fmla="*/ 2147483647 h 477"/>
                  <a:gd name="T2" fmla="*/ 2147483647 w 924"/>
                  <a:gd name="T3" fmla="*/ 2147483647 h 477"/>
                  <a:gd name="T4" fmla="*/ 2147483647 w 924"/>
                  <a:gd name="T5" fmla="*/ 2147483647 h 477"/>
                  <a:gd name="T6" fmla="*/ 2147483647 w 924"/>
                  <a:gd name="T7" fmla="*/ 2147483647 h 477"/>
                  <a:gd name="T8" fmla="*/ 2147483647 w 924"/>
                  <a:gd name="T9" fmla="*/ 2147483647 h 477"/>
                  <a:gd name="T10" fmla="*/ 2147483647 w 924"/>
                  <a:gd name="T11" fmla="*/ 2147483647 h 477"/>
                  <a:gd name="T12" fmla="*/ 2147483647 w 924"/>
                  <a:gd name="T13" fmla="*/ 2147483647 h 477"/>
                  <a:gd name="T14" fmla="*/ 2147483647 w 924"/>
                  <a:gd name="T15" fmla="*/ 2147483647 h 477"/>
                  <a:gd name="T16" fmla="*/ 2147483647 w 924"/>
                  <a:gd name="T17" fmla="*/ 2147483647 h 477"/>
                  <a:gd name="T18" fmla="*/ 2147483647 w 924"/>
                  <a:gd name="T19" fmla="*/ 2147483647 h 477"/>
                  <a:gd name="T20" fmla="*/ 2147483647 w 924"/>
                  <a:gd name="T21" fmla="*/ 2147483647 h 477"/>
                  <a:gd name="T22" fmla="*/ 2147483647 w 924"/>
                  <a:gd name="T23" fmla="*/ 2147483647 h 477"/>
                  <a:gd name="T24" fmla="*/ 2147483647 w 924"/>
                  <a:gd name="T25" fmla="*/ 2147483647 h 477"/>
                  <a:gd name="T26" fmla="*/ 2147483647 w 924"/>
                  <a:gd name="T27" fmla="*/ 2147483647 h 477"/>
                  <a:gd name="T28" fmla="*/ 2147483647 w 924"/>
                  <a:gd name="T29" fmla="*/ 2147483647 h 477"/>
                  <a:gd name="T30" fmla="*/ 2147483647 w 924"/>
                  <a:gd name="T31" fmla="*/ 2147483647 h 477"/>
                  <a:gd name="T32" fmla="*/ 2147483647 w 924"/>
                  <a:gd name="T33" fmla="*/ 2147483647 h 477"/>
                  <a:gd name="T34" fmla="*/ 2147483647 w 924"/>
                  <a:gd name="T35" fmla="*/ 2147483647 h 477"/>
                  <a:gd name="T36" fmla="*/ 2147483647 w 924"/>
                  <a:gd name="T37" fmla="*/ 2147483647 h 477"/>
                  <a:gd name="T38" fmla="*/ 2147483647 w 924"/>
                  <a:gd name="T39" fmla="*/ 2147483647 h 477"/>
                  <a:gd name="T40" fmla="*/ 2147483647 w 924"/>
                  <a:gd name="T41" fmla="*/ 2147483647 h 477"/>
                  <a:gd name="T42" fmla="*/ 2147483647 w 924"/>
                  <a:gd name="T43" fmla="*/ 2147483647 h 477"/>
                  <a:gd name="T44" fmla="*/ 2147483647 w 924"/>
                  <a:gd name="T45" fmla="*/ 2147483647 h 477"/>
                  <a:gd name="T46" fmla="*/ 2147483647 w 924"/>
                  <a:gd name="T47" fmla="*/ 2147483647 h 477"/>
                  <a:gd name="T48" fmla="*/ 2147483647 w 924"/>
                  <a:gd name="T49" fmla="*/ 2147483647 h 477"/>
                  <a:gd name="T50" fmla="*/ 2147483647 w 924"/>
                  <a:gd name="T51" fmla="*/ 2147483647 h 477"/>
                  <a:gd name="T52" fmla="*/ 2147483647 w 924"/>
                  <a:gd name="T53" fmla="*/ 2147483647 h 477"/>
                  <a:gd name="T54" fmla="*/ 2147483647 w 924"/>
                  <a:gd name="T55" fmla="*/ 2147483647 h 477"/>
                  <a:gd name="T56" fmla="*/ 2147483647 w 924"/>
                  <a:gd name="T57" fmla="*/ 2147483647 h 477"/>
                  <a:gd name="T58" fmla="*/ 2147483647 w 924"/>
                  <a:gd name="T59" fmla="*/ 2147483647 h 477"/>
                  <a:gd name="T60" fmla="*/ 2147483647 w 924"/>
                  <a:gd name="T61" fmla="*/ 2147483647 h 477"/>
                  <a:gd name="T62" fmla="*/ 2147483647 w 924"/>
                  <a:gd name="T63" fmla="*/ 2147483647 h 477"/>
                  <a:gd name="T64" fmla="*/ 2147483647 w 924"/>
                  <a:gd name="T65" fmla="*/ 2147483647 h 477"/>
                  <a:gd name="T66" fmla="*/ 2147483647 w 924"/>
                  <a:gd name="T67" fmla="*/ 2147483647 h 477"/>
                  <a:gd name="T68" fmla="*/ 2147483647 w 924"/>
                  <a:gd name="T69" fmla="*/ 2147483647 h 477"/>
                  <a:gd name="T70" fmla="*/ 2147483647 w 924"/>
                  <a:gd name="T71" fmla="*/ 2147483647 h 477"/>
                  <a:gd name="T72" fmla="*/ 2147483647 w 924"/>
                  <a:gd name="T73" fmla="*/ 2147483647 h 477"/>
                  <a:gd name="T74" fmla="*/ 2147483647 w 924"/>
                  <a:gd name="T75" fmla="*/ 2147483647 h 477"/>
                  <a:gd name="T76" fmla="*/ 2147483647 w 924"/>
                  <a:gd name="T77" fmla="*/ 2147483647 h 477"/>
                  <a:gd name="T78" fmla="*/ 2147483647 w 924"/>
                  <a:gd name="T79" fmla="*/ 2147483647 h 477"/>
                  <a:gd name="T80" fmla="*/ 2147483647 w 924"/>
                  <a:gd name="T81" fmla="*/ 2147483647 h 477"/>
                  <a:gd name="T82" fmla="*/ 2147483647 w 924"/>
                  <a:gd name="T83" fmla="*/ 2147483647 h 477"/>
                  <a:gd name="T84" fmla="*/ 2147483647 w 924"/>
                  <a:gd name="T85" fmla="*/ 2147483647 h 477"/>
                  <a:gd name="T86" fmla="*/ 2147483647 w 924"/>
                  <a:gd name="T87" fmla="*/ 2147483647 h 477"/>
                  <a:gd name="T88" fmla="*/ 2147483647 w 924"/>
                  <a:gd name="T89" fmla="*/ 2147483647 h 477"/>
                  <a:gd name="T90" fmla="*/ 2147483647 w 924"/>
                  <a:gd name="T91" fmla="*/ 2147483647 h 477"/>
                  <a:gd name="T92" fmla="*/ 2147483647 w 924"/>
                  <a:gd name="T93" fmla="*/ 2147483647 h 477"/>
                  <a:gd name="T94" fmla="*/ 2147483647 w 924"/>
                  <a:gd name="T95" fmla="*/ 2147483647 h 4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24"/>
                  <a:gd name="T145" fmla="*/ 0 h 477"/>
                  <a:gd name="T146" fmla="*/ 924 w 924"/>
                  <a:gd name="T147" fmla="*/ 477 h 4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24" h="477">
                    <a:moveTo>
                      <a:pt x="20" y="237"/>
                    </a:moveTo>
                    <a:cubicBezTo>
                      <a:pt x="26" y="229"/>
                      <a:pt x="22" y="217"/>
                      <a:pt x="31" y="213"/>
                    </a:cubicBezTo>
                    <a:cubicBezTo>
                      <a:pt x="39" y="203"/>
                      <a:pt x="44" y="192"/>
                      <a:pt x="55" y="185"/>
                    </a:cubicBezTo>
                    <a:cubicBezTo>
                      <a:pt x="62" y="186"/>
                      <a:pt x="69" y="188"/>
                      <a:pt x="76" y="189"/>
                    </a:cubicBezTo>
                    <a:cubicBezTo>
                      <a:pt x="83" y="193"/>
                      <a:pt x="92" y="197"/>
                      <a:pt x="100" y="198"/>
                    </a:cubicBezTo>
                    <a:cubicBezTo>
                      <a:pt x="106" y="197"/>
                      <a:pt x="112" y="195"/>
                      <a:pt x="118" y="194"/>
                    </a:cubicBezTo>
                    <a:cubicBezTo>
                      <a:pt x="130" y="188"/>
                      <a:pt x="142" y="181"/>
                      <a:pt x="154" y="174"/>
                    </a:cubicBezTo>
                    <a:cubicBezTo>
                      <a:pt x="159" y="167"/>
                      <a:pt x="160" y="163"/>
                      <a:pt x="169" y="161"/>
                    </a:cubicBezTo>
                    <a:cubicBezTo>
                      <a:pt x="177" y="147"/>
                      <a:pt x="193" y="141"/>
                      <a:pt x="206" y="131"/>
                    </a:cubicBezTo>
                    <a:cubicBezTo>
                      <a:pt x="208" y="125"/>
                      <a:pt x="211" y="119"/>
                      <a:pt x="214" y="113"/>
                    </a:cubicBezTo>
                    <a:cubicBezTo>
                      <a:pt x="215" y="100"/>
                      <a:pt x="213" y="77"/>
                      <a:pt x="229" y="74"/>
                    </a:cubicBezTo>
                    <a:cubicBezTo>
                      <a:pt x="235" y="71"/>
                      <a:pt x="240" y="66"/>
                      <a:pt x="247" y="65"/>
                    </a:cubicBezTo>
                    <a:cubicBezTo>
                      <a:pt x="257" y="60"/>
                      <a:pt x="257" y="46"/>
                      <a:pt x="268" y="44"/>
                    </a:cubicBezTo>
                    <a:cubicBezTo>
                      <a:pt x="271" y="39"/>
                      <a:pt x="273" y="36"/>
                      <a:pt x="278" y="32"/>
                    </a:cubicBezTo>
                    <a:cubicBezTo>
                      <a:pt x="282" y="26"/>
                      <a:pt x="288" y="21"/>
                      <a:pt x="295" y="20"/>
                    </a:cubicBezTo>
                    <a:cubicBezTo>
                      <a:pt x="301" y="17"/>
                      <a:pt x="307" y="16"/>
                      <a:pt x="314" y="15"/>
                    </a:cubicBezTo>
                    <a:cubicBezTo>
                      <a:pt x="324" y="17"/>
                      <a:pt x="333" y="22"/>
                      <a:pt x="343" y="24"/>
                    </a:cubicBezTo>
                    <a:cubicBezTo>
                      <a:pt x="348" y="32"/>
                      <a:pt x="341" y="43"/>
                      <a:pt x="352" y="45"/>
                    </a:cubicBezTo>
                    <a:cubicBezTo>
                      <a:pt x="361" y="52"/>
                      <a:pt x="368" y="49"/>
                      <a:pt x="379" y="47"/>
                    </a:cubicBezTo>
                    <a:cubicBezTo>
                      <a:pt x="392" y="31"/>
                      <a:pt x="381" y="12"/>
                      <a:pt x="406" y="8"/>
                    </a:cubicBezTo>
                    <a:cubicBezTo>
                      <a:pt x="411" y="6"/>
                      <a:pt x="415" y="3"/>
                      <a:pt x="419" y="0"/>
                    </a:cubicBezTo>
                    <a:cubicBezTo>
                      <a:pt x="424" y="2"/>
                      <a:pt x="429" y="3"/>
                      <a:pt x="434" y="5"/>
                    </a:cubicBezTo>
                    <a:cubicBezTo>
                      <a:pt x="442" y="15"/>
                      <a:pt x="434" y="28"/>
                      <a:pt x="445" y="35"/>
                    </a:cubicBezTo>
                    <a:cubicBezTo>
                      <a:pt x="452" y="44"/>
                      <a:pt x="461" y="47"/>
                      <a:pt x="472" y="48"/>
                    </a:cubicBezTo>
                    <a:cubicBezTo>
                      <a:pt x="479" y="53"/>
                      <a:pt x="478" y="59"/>
                      <a:pt x="481" y="66"/>
                    </a:cubicBezTo>
                    <a:cubicBezTo>
                      <a:pt x="478" y="85"/>
                      <a:pt x="481" y="78"/>
                      <a:pt x="475" y="87"/>
                    </a:cubicBezTo>
                    <a:cubicBezTo>
                      <a:pt x="476" y="97"/>
                      <a:pt x="477" y="97"/>
                      <a:pt x="487" y="99"/>
                    </a:cubicBezTo>
                    <a:cubicBezTo>
                      <a:pt x="492" y="95"/>
                      <a:pt x="493" y="92"/>
                      <a:pt x="499" y="90"/>
                    </a:cubicBezTo>
                    <a:cubicBezTo>
                      <a:pt x="509" y="93"/>
                      <a:pt x="510" y="95"/>
                      <a:pt x="518" y="101"/>
                    </a:cubicBezTo>
                    <a:cubicBezTo>
                      <a:pt x="526" y="98"/>
                      <a:pt x="525" y="97"/>
                      <a:pt x="529" y="90"/>
                    </a:cubicBezTo>
                    <a:cubicBezTo>
                      <a:pt x="531" y="78"/>
                      <a:pt x="527" y="65"/>
                      <a:pt x="541" y="62"/>
                    </a:cubicBezTo>
                    <a:cubicBezTo>
                      <a:pt x="546" y="58"/>
                      <a:pt x="550" y="57"/>
                      <a:pt x="556" y="56"/>
                    </a:cubicBezTo>
                    <a:cubicBezTo>
                      <a:pt x="563" y="53"/>
                      <a:pt x="570" y="51"/>
                      <a:pt x="577" y="50"/>
                    </a:cubicBezTo>
                    <a:cubicBezTo>
                      <a:pt x="590" y="46"/>
                      <a:pt x="603" y="49"/>
                      <a:pt x="616" y="51"/>
                    </a:cubicBezTo>
                    <a:cubicBezTo>
                      <a:pt x="622" y="54"/>
                      <a:pt x="627" y="59"/>
                      <a:pt x="634" y="60"/>
                    </a:cubicBezTo>
                    <a:cubicBezTo>
                      <a:pt x="639" y="64"/>
                      <a:pt x="646" y="68"/>
                      <a:pt x="652" y="69"/>
                    </a:cubicBezTo>
                    <a:cubicBezTo>
                      <a:pt x="663" y="68"/>
                      <a:pt x="665" y="68"/>
                      <a:pt x="673" y="63"/>
                    </a:cubicBezTo>
                    <a:cubicBezTo>
                      <a:pt x="681" y="53"/>
                      <a:pt x="682" y="41"/>
                      <a:pt x="697" y="38"/>
                    </a:cubicBezTo>
                    <a:cubicBezTo>
                      <a:pt x="703" y="35"/>
                      <a:pt x="709" y="34"/>
                      <a:pt x="715" y="33"/>
                    </a:cubicBezTo>
                    <a:cubicBezTo>
                      <a:pt x="741" y="37"/>
                      <a:pt x="767" y="40"/>
                      <a:pt x="793" y="45"/>
                    </a:cubicBezTo>
                    <a:cubicBezTo>
                      <a:pt x="803" y="50"/>
                      <a:pt x="810" y="57"/>
                      <a:pt x="818" y="63"/>
                    </a:cubicBezTo>
                    <a:cubicBezTo>
                      <a:pt x="821" y="69"/>
                      <a:pt x="823" y="72"/>
                      <a:pt x="829" y="75"/>
                    </a:cubicBezTo>
                    <a:cubicBezTo>
                      <a:pt x="834" y="83"/>
                      <a:pt x="841" y="93"/>
                      <a:pt x="848" y="99"/>
                    </a:cubicBezTo>
                    <a:cubicBezTo>
                      <a:pt x="853" y="107"/>
                      <a:pt x="867" y="112"/>
                      <a:pt x="877" y="114"/>
                    </a:cubicBezTo>
                    <a:cubicBezTo>
                      <a:pt x="885" y="118"/>
                      <a:pt x="893" y="122"/>
                      <a:pt x="901" y="123"/>
                    </a:cubicBezTo>
                    <a:cubicBezTo>
                      <a:pt x="906" y="125"/>
                      <a:pt x="911" y="126"/>
                      <a:pt x="916" y="128"/>
                    </a:cubicBezTo>
                    <a:cubicBezTo>
                      <a:pt x="923" y="134"/>
                      <a:pt x="924" y="141"/>
                      <a:pt x="916" y="147"/>
                    </a:cubicBezTo>
                    <a:cubicBezTo>
                      <a:pt x="911" y="156"/>
                      <a:pt x="907" y="165"/>
                      <a:pt x="902" y="174"/>
                    </a:cubicBezTo>
                    <a:cubicBezTo>
                      <a:pt x="901" y="180"/>
                      <a:pt x="899" y="186"/>
                      <a:pt x="896" y="192"/>
                    </a:cubicBezTo>
                    <a:cubicBezTo>
                      <a:pt x="895" y="198"/>
                      <a:pt x="891" y="205"/>
                      <a:pt x="887" y="210"/>
                    </a:cubicBezTo>
                    <a:cubicBezTo>
                      <a:pt x="885" y="220"/>
                      <a:pt x="887" y="226"/>
                      <a:pt x="881" y="234"/>
                    </a:cubicBezTo>
                    <a:cubicBezTo>
                      <a:pt x="879" y="243"/>
                      <a:pt x="867" y="247"/>
                      <a:pt x="860" y="251"/>
                    </a:cubicBezTo>
                    <a:cubicBezTo>
                      <a:pt x="855" y="257"/>
                      <a:pt x="854" y="263"/>
                      <a:pt x="851" y="270"/>
                    </a:cubicBezTo>
                    <a:cubicBezTo>
                      <a:pt x="853" y="288"/>
                      <a:pt x="859" y="300"/>
                      <a:pt x="844" y="311"/>
                    </a:cubicBezTo>
                    <a:cubicBezTo>
                      <a:pt x="835" y="306"/>
                      <a:pt x="827" y="310"/>
                      <a:pt x="818" y="312"/>
                    </a:cubicBezTo>
                    <a:cubicBezTo>
                      <a:pt x="814" y="314"/>
                      <a:pt x="809" y="315"/>
                      <a:pt x="805" y="317"/>
                    </a:cubicBezTo>
                    <a:cubicBezTo>
                      <a:pt x="777" y="313"/>
                      <a:pt x="790" y="304"/>
                      <a:pt x="772" y="291"/>
                    </a:cubicBezTo>
                    <a:cubicBezTo>
                      <a:pt x="769" y="286"/>
                      <a:pt x="768" y="282"/>
                      <a:pt x="763" y="279"/>
                    </a:cubicBezTo>
                    <a:cubicBezTo>
                      <a:pt x="759" y="271"/>
                      <a:pt x="751" y="267"/>
                      <a:pt x="743" y="266"/>
                    </a:cubicBezTo>
                    <a:cubicBezTo>
                      <a:pt x="733" y="261"/>
                      <a:pt x="706" y="269"/>
                      <a:pt x="695" y="270"/>
                    </a:cubicBezTo>
                    <a:cubicBezTo>
                      <a:pt x="673" y="269"/>
                      <a:pt x="676" y="269"/>
                      <a:pt x="662" y="266"/>
                    </a:cubicBezTo>
                    <a:cubicBezTo>
                      <a:pt x="647" y="259"/>
                      <a:pt x="650" y="258"/>
                      <a:pt x="629" y="257"/>
                    </a:cubicBezTo>
                    <a:cubicBezTo>
                      <a:pt x="592" y="259"/>
                      <a:pt x="602" y="261"/>
                      <a:pt x="584" y="285"/>
                    </a:cubicBezTo>
                    <a:cubicBezTo>
                      <a:pt x="583" y="292"/>
                      <a:pt x="578" y="298"/>
                      <a:pt x="572" y="302"/>
                    </a:cubicBezTo>
                    <a:cubicBezTo>
                      <a:pt x="567" y="309"/>
                      <a:pt x="572" y="314"/>
                      <a:pt x="563" y="324"/>
                    </a:cubicBezTo>
                    <a:cubicBezTo>
                      <a:pt x="561" y="336"/>
                      <a:pt x="546" y="348"/>
                      <a:pt x="533" y="351"/>
                    </a:cubicBezTo>
                    <a:cubicBezTo>
                      <a:pt x="527" y="354"/>
                      <a:pt x="521" y="356"/>
                      <a:pt x="515" y="357"/>
                    </a:cubicBezTo>
                    <a:cubicBezTo>
                      <a:pt x="509" y="360"/>
                      <a:pt x="503" y="362"/>
                      <a:pt x="497" y="363"/>
                    </a:cubicBezTo>
                    <a:cubicBezTo>
                      <a:pt x="488" y="368"/>
                      <a:pt x="479" y="355"/>
                      <a:pt x="470" y="353"/>
                    </a:cubicBezTo>
                    <a:cubicBezTo>
                      <a:pt x="462" y="349"/>
                      <a:pt x="458" y="350"/>
                      <a:pt x="449" y="351"/>
                    </a:cubicBezTo>
                    <a:cubicBezTo>
                      <a:pt x="444" y="353"/>
                      <a:pt x="440" y="354"/>
                      <a:pt x="436" y="357"/>
                    </a:cubicBezTo>
                    <a:cubicBezTo>
                      <a:pt x="432" y="368"/>
                      <a:pt x="431" y="376"/>
                      <a:pt x="419" y="378"/>
                    </a:cubicBezTo>
                    <a:cubicBezTo>
                      <a:pt x="409" y="386"/>
                      <a:pt x="394" y="386"/>
                      <a:pt x="382" y="387"/>
                    </a:cubicBezTo>
                    <a:cubicBezTo>
                      <a:pt x="365" y="394"/>
                      <a:pt x="349" y="395"/>
                      <a:pt x="331" y="396"/>
                    </a:cubicBezTo>
                    <a:cubicBezTo>
                      <a:pt x="326" y="398"/>
                      <a:pt x="322" y="401"/>
                      <a:pt x="317" y="404"/>
                    </a:cubicBezTo>
                    <a:cubicBezTo>
                      <a:pt x="309" y="415"/>
                      <a:pt x="313" y="427"/>
                      <a:pt x="314" y="441"/>
                    </a:cubicBezTo>
                    <a:cubicBezTo>
                      <a:pt x="313" y="451"/>
                      <a:pt x="315" y="457"/>
                      <a:pt x="305" y="459"/>
                    </a:cubicBezTo>
                    <a:cubicBezTo>
                      <a:pt x="296" y="466"/>
                      <a:pt x="290" y="467"/>
                      <a:pt x="278" y="468"/>
                    </a:cubicBezTo>
                    <a:cubicBezTo>
                      <a:pt x="269" y="470"/>
                      <a:pt x="263" y="470"/>
                      <a:pt x="254" y="471"/>
                    </a:cubicBezTo>
                    <a:cubicBezTo>
                      <a:pt x="243" y="477"/>
                      <a:pt x="223" y="474"/>
                      <a:pt x="212" y="474"/>
                    </a:cubicBezTo>
                    <a:cubicBezTo>
                      <a:pt x="188" y="476"/>
                      <a:pt x="173" y="471"/>
                      <a:pt x="152" y="467"/>
                    </a:cubicBezTo>
                    <a:cubicBezTo>
                      <a:pt x="146" y="464"/>
                      <a:pt x="141" y="459"/>
                      <a:pt x="134" y="458"/>
                    </a:cubicBezTo>
                    <a:cubicBezTo>
                      <a:pt x="129" y="454"/>
                      <a:pt x="122" y="450"/>
                      <a:pt x="116" y="449"/>
                    </a:cubicBezTo>
                    <a:cubicBezTo>
                      <a:pt x="110" y="444"/>
                      <a:pt x="108" y="439"/>
                      <a:pt x="101" y="435"/>
                    </a:cubicBezTo>
                    <a:cubicBezTo>
                      <a:pt x="95" y="427"/>
                      <a:pt x="85" y="413"/>
                      <a:pt x="77" y="408"/>
                    </a:cubicBezTo>
                    <a:cubicBezTo>
                      <a:pt x="72" y="401"/>
                      <a:pt x="59" y="401"/>
                      <a:pt x="50" y="396"/>
                    </a:cubicBezTo>
                    <a:cubicBezTo>
                      <a:pt x="44" y="388"/>
                      <a:pt x="39" y="377"/>
                      <a:pt x="31" y="371"/>
                    </a:cubicBezTo>
                    <a:cubicBezTo>
                      <a:pt x="30" y="369"/>
                      <a:pt x="29" y="367"/>
                      <a:pt x="28" y="366"/>
                    </a:cubicBezTo>
                    <a:cubicBezTo>
                      <a:pt x="27" y="365"/>
                      <a:pt x="24" y="365"/>
                      <a:pt x="23" y="363"/>
                    </a:cubicBezTo>
                    <a:cubicBezTo>
                      <a:pt x="22" y="361"/>
                      <a:pt x="23" y="359"/>
                      <a:pt x="22" y="357"/>
                    </a:cubicBezTo>
                    <a:cubicBezTo>
                      <a:pt x="19" y="349"/>
                      <a:pt x="12" y="343"/>
                      <a:pt x="8" y="335"/>
                    </a:cubicBezTo>
                    <a:cubicBezTo>
                      <a:pt x="7" y="328"/>
                      <a:pt x="5" y="321"/>
                      <a:pt x="2" y="314"/>
                    </a:cubicBezTo>
                    <a:cubicBezTo>
                      <a:pt x="0" y="302"/>
                      <a:pt x="3" y="294"/>
                      <a:pt x="10" y="284"/>
                    </a:cubicBezTo>
                    <a:cubicBezTo>
                      <a:pt x="12" y="274"/>
                      <a:pt x="17" y="266"/>
                      <a:pt x="22" y="257"/>
                    </a:cubicBezTo>
                    <a:cubicBezTo>
                      <a:pt x="22" y="249"/>
                      <a:pt x="22" y="242"/>
                      <a:pt x="23" y="234"/>
                    </a:cubicBezTo>
                    <a:cubicBezTo>
                      <a:pt x="24" y="225"/>
                      <a:pt x="31" y="224"/>
                      <a:pt x="31" y="215"/>
                    </a:cubicBezTo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37910" name="Freeform 8"/>
              <p:cNvSpPr>
                <a:spLocks/>
              </p:cNvSpPr>
              <p:nvPr/>
            </p:nvSpPr>
            <p:spPr bwMode="auto">
              <a:xfrm>
                <a:off x="5826125" y="2765425"/>
                <a:ext cx="1728788" cy="1001713"/>
              </a:xfrm>
              <a:custGeom>
                <a:avLst/>
                <a:gdLst>
                  <a:gd name="T0" fmla="*/ 2147483647 w 1089"/>
                  <a:gd name="T1" fmla="*/ 2147483647 h 631"/>
                  <a:gd name="T2" fmla="*/ 2147483647 w 1089"/>
                  <a:gd name="T3" fmla="*/ 2147483647 h 631"/>
                  <a:gd name="T4" fmla="*/ 2147483647 w 1089"/>
                  <a:gd name="T5" fmla="*/ 2147483647 h 631"/>
                  <a:gd name="T6" fmla="*/ 2147483647 w 1089"/>
                  <a:gd name="T7" fmla="*/ 2147483647 h 631"/>
                  <a:gd name="T8" fmla="*/ 2147483647 w 1089"/>
                  <a:gd name="T9" fmla="*/ 2147483647 h 631"/>
                  <a:gd name="T10" fmla="*/ 2147483647 w 1089"/>
                  <a:gd name="T11" fmla="*/ 2147483647 h 631"/>
                  <a:gd name="T12" fmla="*/ 2147483647 w 1089"/>
                  <a:gd name="T13" fmla="*/ 2147483647 h 631"/>
                  <a:gd name="T14" fmla="*/ 2147483647 w 1089"/>
                  <a:gd name="T15" fmla="*/ 2147483647 h 631"/>
                  <a:gd name="T16" fmla="*/ 2147483647 w 1089"/>
                  <a:gd name="T17" fmla="*/ 0 h 631"/>
                  <a:gd name="T18" fmla="*/ 2147483647 w 1089"/>
                  <a:gd name="T19" fmla="*/ 2147483647 h 631"/>
                  <a:gd name="T20" fmla="*/ 2147483647 w 1089"/>
                  <a:gd name="T21" fmla="*/ 2147483647 h 631"/>
                  <a:gd name="T22" fmla="*/ 2147483647 w 1089"/>
                  <a:gd name="T23" fmla="*/ 2147483647 h 631"/>
                  <a:gd name="T24" fmla="*/ 2147483647 w 1089"/>
                  <a:gd name="T25" fmla="*/ 2147483647 h 631"/>
                  <a:gd name="T26" fmla="*/ 2147483647 w 1089"/>
                  <a:gd name="T27" fmla="*/ 2147483647 h 631"/>
                  <a:gd name="T28" fmla="*/ 2147483647 w 1089"/>
                  <a:gd name="T29" fmla="*/ 2147483647 h 631"/>
                  <a:gd name="T30" fmla="*/ 2147483647 w 1089"/>
                  <a:gd name="T31" fmla="*/ 2147483647 h 631"/>
                  <a:gd name="T32" fmla="*/ 2147483647 w 1089"/>
                  <a:gd name="T33" fmla="*/ 2147483647 h 631"/>
                  <a:gd name="T34" fmla="*/ 2147483647 w 1089"/>
                  <a:gd name="T35" fmla="*/ 2147483647 h 631"/>
                  <a:gd name="T36" fmla="*/ 2147483647 w 1089"/>
                  <a:gd name="T37" fmla="*/ 2147483647 h 631"/>
                  <a:gd name="T38" fmla="*/ 2147483647 w 1089"/>
                  <a:gd name="T39" fmla="*/ 2147483647 h 631"/>
                  <a:gd name="T40" fmla="*/ 2147483647 w 1089"/>
                  <a:gd name="T41" fmla="*/ 2147483647 h 631"/>
                  <a:gd name="T42" fmla="*/ 2147483647 w 1089"/>
                  <a:gd name="T43" fmla="*/ 2147483647 h 631"/>
                  <a:gd name="T44" fmla="*/ 2147483647 w 1089"/>
                  <a:gd name="T45" fmla="*/ 2147483647 h 631"/>
                  <a:gd name="T46" fmla="*/ 2147483647 w 1089"/>
                  <a:gd name="T47" fmla="*/ 2147483647 h 631"/>
                  <a:gd name="T48" fmla="*/ 2147483647 w 1089"/>
                  <a:gd name="T49" fmla="*/ 2147483647 h 631"/>
                  <a:gd name="T50" fmla="*/ 2147483647 w 1089"/>
                  <a:gd name="T51" fmla="*/ 2147483647 h 631"/>
                  <a:gd name="T52" fmla="*/ 2147483647 w 1089"/>
                  <a:gd name="T53" fmla="*/ 2147483647 h 631"/>
                  <a:gd name="T54" fmla="*/ 2147483647 w 1089"/>
                  <a:gd name="T55" fmla="*/ 2147483647 h 631"/>
                  <a:gd name="T56" fmla="*/ 2147483647 w 1089"/>
                  <a:gd name="T57" fmla="*/ 2147483647 h 631"/>
                  <a:gd name="T58" fmla="*/ 2147483647 w 1089"/>
                  <a:gd name="T59" fmla="*/ 2147483647 h 631"/>
                  <a:gd name="T60" fmla="*/ 2147483647 w 1089"/>
                  <a:gd name="T61" fmla="*/ 2147483647 h 631"/>
                  <a:gd name="T62" fmla="*/ 2147483647 w 1089"/>
                  <a:gd name="T63" fmla="*/ 2147483647 h 631"/>
                  <a:gd name="T64" fmla="*/ 2147483647 w 1089"/>
                  <a:gd name="T65" fmla="*/ 2147483647 h 631"/>
                  <a:gd name="T66" fmla="*/ 2147483647 w 1089"/>
                  <a:gd name="T67" fmla="*/ 2147483647 h 631"/>
                  <a:gd name="T68" fmla="*/ 2147483647 w 1089"/>
                  <a:gd name="T69" fmla="*/ 2147483647 h 631"/>
                  <a:gd name="T70" fmla="*/ 2147483647 w 1089"/>
                  <a:gd name="T71" fmla="*/ 2147483647 h 631"/>
                  <a:gd name="T72" fmla="*/ 2147483647 w 1089"/>
                  <a:gd name="T73" fmla="*/ 2147483647 h 631"/>
                  <a:gd name="T74" fmla="*/ 2147483647 w 1089"/>
                  <a:gd name="T75" fmla="*/ 2147483647 h 631"/>
                  <a:gd name="T76" fmla="*/ 2147483647 w 1089"/>
                  <a:gd name="T77" fmla="*/ 2147483647 h 631"/>
                  <a:gd name="T78" fmla="*/ 2147483647 w 1089"/>
                  <a:gd name="T79" fmla="*/ 2147483647 h 631"/>
                  <a:gd name="T80" fmla="*/ 2147483647 w 1089"/>
                  <a:gd name="T81" fmla="*/ 2147483647 h 631"/>
                  <a:gd name="T82" fmla="*/ 2147483647 w 1089"/>
                  <a:gd name="T83" fmla="*/ 2147483647 h 631"/>
                  <a:gd name="T84" fmla="*/ 2147483647 w 1089"/>
                  <a:gd name="T85" fmla="*/ 2147483647 h 631"/>
                  <a:gd name="T86" fmla="*/ 2147483647 w 1089"/>
                  <a:gd name="T87" fmla="*/ 2147483647 h 631"/>
                  <a:gd name="T88" fmla="*/ 2147483647 w 1089"/>
                  <a:gd name="T89" fmla="*/ 2147483647 h 631"/>
                  <a:gd name="T90" fmla="*/ 2147483647 w 1089"/>
                  <a:gd name="T91" fmla="*/ 2147483647 h 631"/>
                  <a:gd name="T92" fmla="*/ 2147483647 w 1089"/>
                  <a:gd name="T93" fmla="*/ 2147483647 h 631"/>
                  <a:gd name="T94" fmla="*/ 2147483647 w 1089"/>
                  <a:gd name="T95" fmla="*/ 2147483647 h 631"/>
                  <a:gd name="T96" fmla="*/ 2147483647 w 1089"/>
                  <a:gd name="T97" fmla="*/ 2147483647 h 631"/>
                  <a:gd name="T98" fmla="*/ 2147483647 w 1089"/>
                  <a:gd name="T99" fmla="*/ 2147483647 h 631"/>
                  <a:gd name="T100" fmla="*/ 2147483647 w 1089"/>
                  <a:gd name="T101" fmla="*/ 2147483647 h 631"/>
                  <a:gd name="T102" fmla="*/ 2147483647 w 1089"/>
                  <a:gd name="T103" fmla="*/ 2147483647 h 631"/>
                  <a:gd name="T104" fmla="*/ 2147483647 w 1089"/>
                  <a:gd name="T105" fmla="*/ 2147483647 h 631"/>
                  <a:gd name="T106" fmla="*/ 2147483647 w 1089"/>
                  <a:gd name="T107" fmla="*/ 2147483647 h 631"/>
                  <a:gd name="T108" fmla="*/ 2147483647 w 1089"/>
                  <a:gd name="T109" fmla="*/ 2147483647 h 631"/>
                  <a:gd name="T110" fmla="*/ 2147483647 w 1089"/>
                  <a:gd name="T111" fmla="*/ 2147483647 h 631"/>
                  <a:gd name="T112" fmla="*/ 2147483647 w 1089"/>
                  <a:gd name="T113" fmla="*/ 2147483647 h 631"/>
                  <a:gd name="T114" fmla="*/ 2147483647 w 1089"/>
                  <a:gd name="T115" fmla="*/ 2147483647 h 631"/>
                  <a:gd name="T116" fmla="*/ 2147483647 w 1089"/>
                  <a:gd name="T117" fmla="*/ 2147483647 h 631"/>
                  <a:gd name="T118" fmla="*/ 2147483647 w 1089"/>
                  <a:gd name="T119" fmla="*/ 2147483647 h 631"/>
                  <a:gd name="T120" fmla="*/ 2147483647 w 1089"/>
                  <a:gd name="T121" fmla="*/ 2147483647 h 6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9"/>
                  <a:gd name="T184" fmla="*/ 0 h 631"/>
                  <a:gd name="T185" fmla="*/ 1089 w 1089"/>
                  <a:gd name="T186" fmla="*/ 631 h 6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9" h="631">
                    <a:moveTo>
                      <a:pt x="1" y="204"/>
                    </a:moveTo>
                    <a:cubicBezTo>
                      <a:pt x="12" y="198"/>
                      <a:pt x="12" y="211"/>
                      <a:pt x="19" y="216"/>
                    </a:cubicBezTo>
                    <a:cubicBezTo>
                      <a:pt x="28" y="212"/>
                      <a:pt x="29" y="204"/>
                      <a:pt x="34" y="196"/>
                    </a:cubicBezTo>
                    <a:cubicBezTo>
                      <a:pt x="42" y="184"/>
                      <a:pt x="53" y="173"/>
                      <a:pt x="67" y="171"/>
                    </a:cubicBezTo>
                    <a:cubicBezTo>
                      <a:pt x="84" y="172"/>
                      <a:pt x="100" y="171"/>
                      <a:pt x="117" y="168"/>
                    </a:cubicBezTo>
                    <a:cubicBezTo>
                      <a:pt x="131" y="161"/>
                      <a:pt x="143" y="152"/>
                      <a:pt x="156" y="144"/>
                    </a:cubicBezTo>
                    <a:cubicBezTo>
                      <a:pt x="158" y="134"/>
                      <a:pt x="161" y="132"/>
                      <a:pt x="171" y="130"/>
                    </a:cubicBezTo>
                    <a:cubicBezTo>
                      <a:pt x="180" y="123"/>
                      <a:pt x="187" y="116"/>
                      <a:pt x="198" y="114"/>
                    </a:cubicBezTo>
                    <a:cubicBezTo>
                      <a:pt x="203" y="110"/>
                      <a:pt x="210" y="106"/>
                      <a:pt x="216" y="105"/>
                    </a:cubicBezTo>
                    <a:cubicBezTo>
                      <a:pt x="222" y="100"/>
                      <a:pt x="227" y="94"/>
                      <a:pt x="234" y="93"/>
                    </a:cubicBezTo>
                    <a:cubicBezTo>
                      <a:pt x="245" y="88"/>
                      <a:pt x="258" y="77"/>
                      <a:pt x="270" y="75"/>
                    </a:cubicBezTo>
                    <a:cubicBezTo>
                      <a:pt x="278" y="71"/>
                      <a:pt x="288" y="65"/>
                      <a:pt x="297" y="63"/>
                    </a:cubicBezTo>
                    <a:cubicBezTo>
                      <a:pt x="303" y="60"/>
                      <a:pt x="309" y="58"/>
                      <a:pt x="315" y="57"/>
                    </a:cubicBezTo>
                    <a:cubicBezTo>
                      <a:pt x="320" y="54"/>
                      <a:pt x="324" y="52"/>
                      <a:pt x="330" y="51"/>
                    </a:cubicBezTo>
                    <a:cubicBezTo>
                      <a:pt x="334" y="48"/>
                      <a:pt x="338" y="45"/>
                      <a:pt x="343" y="43"/>
                    </a:cubicBezTo>
                    <a:cubicBezTo>
                      <a:pt x="346" y="39"/>
                      <a:pt x="348" y="34"/>
                      <a:pt x="351" y="30"/>
                    </a:cubicBezTo>
                    <a:cubicBezTo>
                      <a:pt x="353" y="21"/>
                      <a:pt x="355" y="20"/>
                      <a:pt x="349" y="12"/>
                    </a:cubicBezTo>
                    <a:cubicBezTo>
                      <a:pt x="359" y="8"/>
                      <a:pt x="362" y="2"/>
                      <a:pt x="373" y="0"/>
                    </a:cubicBezTo>
                    <a:cubicBezTo>
                      <a:pt x="381" y="2"/>
                      <a:pt x="387" y="20"/>
                      <a:pt x="393" y="28"/>
                    </a:cubicBezTo>
                    <a:cubicBezTo>
                      <a:pt x="396" y="42"/>
                      <a:pt x="406" y="56"/>
                      <a:pt x="420" y="58"/>
                    </a:cubicBezTo>
                    <a:cubicBezTo>
                      <a:pt x="431" y="56"/>
                      <a:pt x="431" y="52"/>
                      <a:pt x="439" y="46"/>
                    </a:cubicBezTo>
                    <a:cubicBezTo>
                      <a:pt x="448" y="48"/>
                      <a:pt x="457" y="50"/>
                      <a:pt x="463" y="42"/>
                    </a:cubicBezTo>
                    <a:cubicBezTo>
                      <a:pt x="468" y="28"/>
                      <a:pt x="460" y="18"/>
                      <a:pt x="477" y="15"/>
                    </a:cubicBezTo>
                    <a:cubicBezTo>
                      <a:pt x="484" y="11"/>
                      <a:pt x="488" y="12"/>
                      <a:pt x="496" y="13"/>
                    </a:cubicBezTo>
                    <a:cubicBezTo>
                      <a:pt x="504" y="16"/>
                      <a:pt x="503" y="21"/>
                      <a:pt x="507" y="28"/>
                    </a:cubicBezTo>
                    <a:cubicBezTo>
                      <a:pt x="508" y="38"/>
                      <a:pt x="507" y="42"/>
                      <a:pt x="513" y="49"/>
                    </a:cubicBezTo>
                    <a:cubicBezTo>
                      <a:pt x="515" y="61"/>
                      <a:pt x="522" y="68"/>
                      <a:pt x="534" y="70"/>
                    </a:cubicBezTo>
                    <a:cubicBezTo>
                      <a:pt x="543" y="74"/>
                      <a:pt x="547" y="73"/>
                      <a:pt x="558" y="72"/>
                    </a:cubicBezTo>
                    <a:cubicBezTo>
                      <a:pt x="570" y="66"/>
                      <a:pt x="584" y="71"/>
                      <a:pt x="597" y="73"/>
                    </a:cubicBezTo>
                    <a:cubicBezTo>
                      <a:pt x="602" y="75"/>
                      <a:pt x="606" y="76"/>
                      <a:pt x="610" y="79"/>
                    </a:cubicBezTo>
                    <a:cubicBezTo>
                      <a:pt x="615" y="87"/>
                      <a:pt x="627" y="95"/>
                      <a:pt x="636" y="97"/>
                    </a:cubicBezTo>
                    <a:cubicBezTo>
                      <a:pt x="644" y="96"/>
                      <a:pt x="650" y="94"/>
                      <a:pt x="658" y="93"/>
                    </a:cubicBezTo>
                    <a:cubicBezTo>
                      <a:pt x="668" y="94"/>
                      <a:pt x="677" y="95"/>
                      <a:pt x="687" y="97"/>
                    </a:cubicBezTo>
                    <a:cubicBezTo>
                      <a:pt x="693" y="101"/>
                      <a:pt x="697" y="106"/>
                      <a:pt x="703" y="111"/>
                    </a:cubicBezTo>
                    <a:cubicBezTo>
                      <a:pt x="702" y="128"/>
                      <a:pt x="693" y="136"/>
                      <a:pt x="676" y="139"/>
                    </a:cubicBezTo>
                    <a:cubicBezTo>
                      <a:pt x="671" y="142"/>
                      <a:pt x="670" y="146"/>
                      <a:pt x="667" y="151"/>
                    </a:cubicBezTo>
                    <a:cubicBezTo>
                      <a:pt x="666" y="158"/>
                      <a:pt x="664" y="161"/>
                      <a:pt x="672" y="163"/>
                    </a:cubicBezTo>
                    <a:cubicBezTo>
                      <a:pt x="680" y="169"/>
                      <a:pt x="690" y="175"/>
                      <a:pt x="699" y="180"/>
                    </a:cubicBezTo>
                    <a:cubicBezTo>
                      <a:pt x="704" y="187"/>
                      <a:pt x="709" y="193"/>
                      <a:pt x="714" y="201"/>
                    </a:cubicBezTo>
                    <a:cubicBezTo>
                      <a:pt x="716" y="212"/>
                      <a:pt x="727" y="233"/>
                      <a:pt x="738" y="235"/>
                    </a:cubicBezTo>
                    <a:cubicBezTo>
                      <a:pt x="746" y="239"/>
                      <a:pt x="747" y="232"/>
                      <a:pt x="754" y="229"/>
                    </a:cubicBezTo>
                    <a:cubicBezTo>
                      <a:pt x="761" y="220"/>
                      <a:pt x="762" y="215"/>
                      <a:pt x="774" y="213"/>
                    </a:cubicBezTo>
                    <a:cubicBezTo>
                      <a:pt x="779" y="211"/>
                      <a:pt x="783" y="210"/>
                      <a:pt x="787" y="207"/>
                    </a:cubicBezTo>
                    <a:cubicBezTo>
                      <a:pt x="790" y="200"/>
                      <a:pt x="787" y="197"/>
                      <a:pt x="784" y="190"/>
                    </a:cubicBezTo>
                    <a:cubicBezTo>
                      <a:pt x="783" y="182"/>
                      <a:pt x="780" y="177"/>
                      <a:pt x="775" y="171"/>
                    </a:cubicBezTo>
                    <a:cubicBezTo>
                      <a:pt x="773" y="162"/>
                      <a:pt x="769" y="155"/>
                      <a:pt x="780" y="153"/>
                    </a:cubicBezTo>
                    <a:cubicBezTo>
                      <a:pt x="788" y="154"/>
                      <a:pt x="794" y="156"/>
                      <a:pt x="801" y="157"/>
                    </a:cubicBezTo>
                    <a:cubicBezTo>
                      <a:pt x="815" y="164"/>
                      <a:pt x="827" y="175"/>
                      <a:pt x="840" y="183"/>
                    </a:cubicBezTo>
                    <a:cubicBezTo>
                      <a:pt x="846" y="192"/>
                      <a:pt x="857" y="195"/>
                      <a:pt x="867" y="198"/>
                    </a:cubicBezTo>
                    <a:cubicBezTo>
                      <a:pt x="878" y="197"/>
                      <a:pt x="889" y="197"/>
                      <a:pt x="898" y="190"/>
                    </a:cubicBezTo>
                    <a:cubicBezTo>
                      <a:pt x="913" y="194"/>
                      <a:pt x="915" y="201"/>
                      <a:pt x="907" y="217"/>
                    </a:cubicBezTo>
                    <a:cubicBezTo>
                      <a:pt x="902" y="241"/>
                      <a:pt x="907" y="247"/>
                      <a:pt x="925" y="261"/>
                    </a:cubicBezTo>
                    <a:cubicBezTo>
                      <a:pt x="928" y="267"/>
                      <a:pt x="930" y="267"/>
                      <a:pt x="936" y="268"/>
                    </a:cubicBezTo>
                    <a:cubicBezTo>
                      <a:pt x="941" y="267"/>
                      <a:pt x="946" y="265"/>
                      <a:pt x="951" y="264"/>
                    </a:cubicBezTo>
                    <a:cubicBezTo>
                      <a:pt x="955" y="262"/>
                      <a:pt x="960" y="261"/>
                      <a:pt x="964" y="259"/>
                    </a:cubicBezTo>
                    <a:cubicBezTo>
                      <a:pt x="971" y="260"/>
                      <a:pt x="979" y="257"/>
                      <a:pt x="984" y="262"/>
                    </a:cubicBezTo>
                    <a:cubicBezTo>
                      <a:pt x="991" y="269"/>
                      <a:pt x="987" y="274"/>
                      <a:pt x="1002" y="277"/>
                    </a:cubicBezTo>
                    <a:cubicBezTo>
                      <a:pt x="1013" y="283"/>
                      <a:pt x="1022" y="285"/>
                      <a:pt x="1035" y="286"/>
                    </a:cubicBezTo>
                    <a:cubicBezTo>
                      <a:pt x="1046" y="291"/>
                      <a:pt x="1042" y="287"/>
                      <a:pt x="1047" y="298"/>
                    </a:cubicBezTo>
                    <a:cubicBezTo>
                      <a:pt x="1050" y="315"/>
                      <a:pt x="1052" y="331"/>
                      <a:pt x="1068" y="340"/>
                    </a:cubicBezTo>
                    <a:cubicBezTo>
                      <a:pt x="1072" y="346"/>
                      <a:pt x="1073" y="348"/>
                      <a:pt x="1080" y="349"/>
                    </a:cubicBezTo>
                    <a:cubicBezTo>
                      <a:pt x="1085" y="352"/>
                      <a:pt x="1086" y="356"/>
                      <a:pt x="1089" y="361"/>
                    </a:cubicBezTo>
                    <a:cubicBezTo>
                      <a:pt x="1086" y="379"/>
                      <a:pt x="1083" y="391"/>
                      <a:pt x="1063" y="394"/>
                    </a:cubicBezTo>
                    <a:cubicBezTo>
                      <a:pt x="1060" y="395"/>
                      <a:pt x="1057" y="395"/>
                      <a:pt x="1054" y="397"/>
                    </a:cubicBezTo>
                    <a:cubicBezTo>
                      <a:pt x="1048" y="401"/>
                      <a:pt x="1050" y="404"/>
                      <a:pt x="1042" y="406"/>
                    </a:cubicBezTo>
                    <a:cubicBezTo>
                      <a:pt x="1037" y="414"/>
                      <a:pt x="1026" y="422"/>
                      <a:pt x="1018" y="427"/>
                    </a:cubicBezTo>
                    <a:cubicBezTo>
                      <a:pt x="1013" y="435"/>
                      <a:pt x="1006" y="440"/>
                      <a:pt x="997" y="442"/>
                    </a:cubicBezTo>
                    <a:cubicBezTo>
                      <a:pt x="993" y="448"/>
                      <a:pt x="992" y="450"/>
                      <a:pt x="985" y="451"/>
                    </a:cubicBezTo>
                    <a:cubicBezTo>
                      <a:pt x="978" y="463"/>
                      <a:pt x="979" y="475"/>
                      <a:pt x="970" y="487"/>
                    </a:cubicBezTo>
                    <a:cubicBezTo>
                      <a:pt x="976" y="487"/>
                      <a:pt x="974" y="500"/>
                      <a:pt x="967" y="504"/>
                    </a:cubicBezTo>
                    <a:cubicBezTo>
                      <a:pt x="962" y="511"/>
                      <a:pt x="955" y="518"/>
                      <a:pt x="946" y="520"/>
                    </a:cubicBezTo>
                    <a:cubicBezTo>
                      <a:pt x="941" y="524"/>
                      <a:pt x="939" y="528"/>
                      <a:pt x="934" y="531"/>
                    </a:cubicBezTo>
                    <a:cubicBezTo>
                      <a:pt x="930" y="536"/>
                      <a:pt x="927" y="537"/>
                      <a:pt x="922" y="540"/>
                    </a:cubicBezTo>
                    <a:cubicBezTo>
                      <a:pt x="917" y="547"/>
                      <a:pt x="913" y="554"/>
                      <a:pt x="904" y="556"/>
                    </a:cubicBezTo>
                    <a:cubicBezTo>
                      <a:pt x="894" y="563"/>
                      <a:pt x="901" y="564"/>
                      <a:pt x="885" y="565"/>
                    </a:cubicBezTo>
                    <a:cubicBezTo>
                      <a:pt x="874" y="569"/>
                      <a:pt x="868" y="568"/>
                      <a:pt x="855" y="567"/>
                    </a:cubicBezTo>
                    <a:cubicBezTo>
                      <a:pt x="846" y="564"/>
                      <a:pt x="838" y="562"/>
                      <a:pt x="829" y="561"/>
                    </a:cubicBezTo>
                    <a:cubicBezTo>
                      <a:pt x="824" y="561"/>
                      <a:pt x="819" y="561"/>
                      <a:pt x="814" y="562"/>
                    </a:cubicBezTo>
                    <a:cubicBezTo>
                      <a:pt x="805" y="564"/>
                      <a:pt x="800" y="585"/>
                      <a:pt x="792" y="591"/>
                    </a:cubicBezTo>
                    <a:cubicBezTo>
                      <a:pt x="789" y="596"/>
                      <a:pt x="784" y="601"/>
                      <a:pt x="778" y="603"/>
                    </a:cubicBezTo>
                    <a:cubicBezTo>
                      <a:pt x="772" y="598"/>
                      <a:pt x="774" y="595"/>
                      <a:pt x="766" y="594"/>
                    </a:cubicBezTo>
                    <a:cubicBezTo>
                      <a:pt x="760" y="591"/>
                      <a:pt x="755" y="586"/>
                      <a:pt x="748" y="585"/>
                    </a:cubicBezTo>
                    <a:cubicBezTo>
                      <a:pt x="742" y="580"/>
                      <a:pt x="735" y="577"/>
                      <a:pt x="727" y="576"/>
                    </a:cubicBezTo>
                    <a:cubicBezTo>
                      <a:pt x="718" y="569"/>
                      <a:pt x="718" y="571"/>
                      <a:pt x="709" y="576"/>
                    </a:cubicBezTo>
                    <a:cubicBezTo>
                      <a:pt x="707" y="588"/>
                      <a:pt x="689" y="590"/>
                      <a:pt x="679" y="591"/>
                    </a:cubicBezTo>
                    <a:cubicBezTo>
                      <a:pt x="665" y="590"/>
                      <a:pt x="651" y="585"/>
                      <a:pt x="639" y="583"/>
                    </a:cubicBezTo>
                    <a:cubicBezTo>
                      <a:pt x="625" y="576"/>
                      <a:pt x="613" y="561"/>
                      <a:pt x="597" y="558"/>
                    </a:cubicBezTo>
                    <a:cubicBezTo>
                      <a:pt x="589" y="555"/>
                      <a:pt x="574" y="557"/>
                      <a:pt x="565" y="556"/>
                    </a:cubicBezTo>
                    <a:cubicBezTo>
                      <a:pt x="558" y="551"/>
                      <a:pt x="553" y="545"/>
                      <a:pt x="544" y="543"/>
                    </a:cubicBezTo>
                    <a:cubicBezTo>
                      <a:pt x="538" y="540"/>
                      <a:pt x="533" y="535"/>
                      <a:pt x="526" y="534"/>
                    </a:cubicBezTo>
                    <a:cubicBezTo>
                      <a:pt x="520" y="531"/>
                      <a:pt x="512" y="529"/>
                      <a:pt x="505" y="528"/>
                    </a:cubicBezTo>
                    <a:cubicBezTo>
                      <a:pt x="497" y="524"/>
                      <a:pt x="489" y="523"/>
                      <a:pt x="480" y="522"/>
                    </a:cubicBezTo>
                    <a:cubicBezTo>
                      <a:pt x="456" y="524"/>
                      <a:pt x="465" y="534"/>
                      <a:pt x="454" y="552"/>
                    </a:cubicBezTo>
                    <a:cubicBezTo>
                      <a:pt x="452" y="562"/>
                      <a:pt x="450" y="568"/>
                      <a:pt x="445" y="576"/>
                    </a:cubicBezTo>
                    <a:cubicBezTo>
                      <a:pt x="443" y="589"/>
                      <a:pt x="433" y="590"/>
                      <a:pt x="421" y="592"/>
                    </a:cubicBezTo>
                    <a:cubicBezTo>
                      <a:pt x="415" y="598"/>
                      <a:pt x="426" y="615"/>
                      <a:pt x="412" y="621"/>
                    </a:cubicBezTo>
                    <a:cubicBezTo>
                      <a:pt x="399" y="627"/>
                      <a:pt x="355" y="631"/>
                      <a:pt x="340" y="631"/>
                    </a:cubicBezTo>
                    <a:cubicBezTo>
                      <a:pt x="333" y="630"/>
                      <a:pt x="325" y="625"/>
                      <a:pt x="319" y="624"/>
                    </a:cubicBezTo>
                    <a:cubicBezTo>
                      <a:pt x="316" y="619"/>
                      <a:pt x="311" y="613"/>
                      <a:pt x="306" y="609"/>
                    </a:cubicBezTo>
                    <a:cubicBezTo>
                      <a:pt x="302" y="602"/>
                      <a:pt x="297" y="593"/>
                      <a:pt x="291" y="588"/>
                    </a:cubicBezTo>
                    <a:cubicBezTo>
                      <a:pt x="290" y="586"/>
                      <a:pt x="291" y="583"/>
                      <a:pt x="289" y="583"/>
                    </a:cubicBezTo>
                    <a:cubicBezTo>
                      <a:pt x="284" y="582"/>
                      <a:pt x="274" y="586"/>
                      <a:pt x="274" y="586"/>
                    </a:cubicBezTo>
                    <a:cubicBezTo>
                      <a:pt x="272" y="586"/>
                      <a:pt x="269" y="586"/>
                      <a:pt x="268" y="585"/>
                    </a:cubicBezTo>
                    <a:cubicBezTo>
                      <a:pt x="267" y="584"/>
                      <a:pt x="268" y="581"/>
                      <a:pt x="267" y="579"/>
                    </a:cubicBezTo>
                    <a:cubicBezTo>
                      <a:pt x="265" y="573"/>
                      <a:pt x="260" y="566"/>
                      <a:pt x="256" y="561"/>
                    </a:cubicBezTo>
                    <a:cubicBezTo>
                      <a:pt x="255" y="554"/>
                      <a:pt x="251" y="554"/>
                      <a:pt x="247" y="549"/>
                    </a:cubicBezTo>
                    <a:cubicBezTo>
                      <a:pt x="245" y="541"/>
                      <a:pt x="223" y="530"/>
                      <a:pt x="214" y="528"/>
                    </a:cubicBezTo>
                    <a:cubicBezTo>
                      <a:pt x="210" y="526"/>
                      <a:pt x="205" y="525"/>
                      <a:pt x="201" y="523"/>
                    </a:cubicBezTo>
                    <a:cubicBezTo>
                      <a:pt x="196" y="517"/>
                      <a:pt x="194" y="511"/>
                      <a:pt x="187" y="507"/>
                    </a:cubicBezTo>
                    <a:cubicBezTo>
                      <a:pt x="183" y="500"/>
                      <a:pt x="174" y="494"/>
                      <a:pt x="166" y="492"/>
                    </a:cubicBezTo>
                    <a:cubicBezTo>
                      <a:pt x="163" y="487"/>
                      <a:pt x="159" y="485"/>
                      <a:pt x="157" y="480"/>
                    </a:cubicBezTo>
                    <a:cubicBezTo>
                      <a:pt x="154" y="466"/>
                      <a:pt x="142" y="457"/>
                      <a:pt x="130" y="450"/>
                    </a:cubicBezTo>
                    <a:cubicBezTo>
                      <a:pt x="126" y="444"/>
                      <a:pt x="125" y="442"/>
                      <a:pt x="118" y="441"/>
                    </a:cubicBezTo>
                    <a:cubicBezTo>
                      <a:pt x="113" y="437"/>
                      <a:pt x="113" y="433"/>
                      <a:pt x="106" y="432"/>
                    </a:cubicBezTo>
                    <a:cubicBezTo>
                      <a:pt x="97" y="425"/>
                      <a:pt x="87" y="420"/>
                      <a:pt x="78" y="414"/>
                    </a:cubicBezTo>
                    <a:cubicBezTo>
                      <a:pt x="74" y="396"/>
                      <a:pt x="60" y="372"/>
                      <a:pt x="49" y="357"/>
                    </a:cubicBezTo>
                    <a:cubicBezTo>
                      <a:pt x="52" y="337"/>
                      <a:pt x="50" y="345"/>
                      <a:pt x="54" y="334"/>
                    </a:cubicBezTo>
                    <a:cubicBezTo>
                      <a:pt x="55" y="323"/>
                      <a:pt x="56" y="317"/>
                      <a:pt x="58" y="307"/>
                    </a:cubicBezTo>
                    <a:cubicBezTo>
                      <a:pt x="57" y="282"/>
                      <a:pt x="62" y="271"/>
                      <a:pt x="43" y="259"/>
                    </a:cubicBezTo>
                    <a:cubicBezTo>
                      <a:pt x="36" y="250"/>
                      <a:pt x="27" y="248"/>
                      <a:pt x="16" y="246"/>
                    </a:cubicBezTo>
                    <a:cubicBezTo>
                      <a:pt x="15" y="239"/>
                      <a:pt x="13" y="233"/>
                      <a:pt x="7" y="229"/>
                    </a:cubicBezTo>
                    <a:cubicBezTo>
                      <a:pt x="6" y="223"/>
                      <a:pt x="4" y="216"/>
                      <a:pt x="1" y="210"/>
                    </a:cubicBezTo>
                    <a:cubicBezTo>
                      <a:pt x="0" y="205"/>
                      <a:pt x="5" y="198"/>
                      <a:pt x="1" y="204"/>
                    </a:cubicBezTo>
                    <a:close/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37911" name="Freeform 9"/>
              <p:cNvSpPr>
                <a:spLocks/>
              </p:cNvSpPr>
              <p:nvPr/>
            </p:nvSpPr>
            <p:spPr bwMode="auto">
              <a:xfrm>
                <a:off x="6324600" y="1189038"/>
                <a:ext cx="2590800" cy="2413000"/>
              </a:xfrm>
              <a:custGeom>
                <a:avLst/>
                <a:gdLst>
                  <a:gd name="T0" fmla="*/ 2147483647 w 1632"/>
                  <a:gd name="T1" fmla="*/ 2147483647 h 1520"/>
                  <a:gd name="T2" fmla="*/ 2147483647 w 1632"/>
                  <a:gd name="T3" fmla="*/ 2147483647 h 1520"/>
                  <a:gd name="T4" fmla="*/ 2147483647 w 1632"/>
                  <a:gd name="T5" fmla="*/ 2147483647 h 1520"/>
                  <a:gd name="T6" fmla="*/ 2147483647 w 1632"/>
                  <a:gd name="T7" fmla="*/ 2147483647 h 1520"/>
                  <a:gd name="T8" fmla="*/ 2147483647 w 1632"/>
                  <a:gd name="T9" fmla="*/ 2147483647 h 1520"/>
                  <a:gd name="T10" fmla="*/ 2147483647 w 1632"/>
                  <a:gd name="T11" fmla="*/ 2147483647 h 1520"/>
                  <a:gd name="T12" fmla="*/ 2147483647 w 1632"/>
                  <a:gd name="T13" fmla="*/ 2147483647 h 1520"/>
                  <a:gd name="T14" fmla="*/ 2147483647 w 1632"/>
                  <a:gd name="T15" fmla="*/ 2147483647 h 1520"/>
                  <a:gd name="T16" fmla="*/ 2147483647 w 1632"/>
                  <a:gd name="T17" fmla="*/ 2147483647 h 1520"/>
                  <a:gd name="T18" fmla="*/ 2147483647 w 1632"/>
                  <a:gd name="T19" fmla="*/ 2147483647 h 1520"/>
                  <a:gd name="T20" fmla="*/ 2147483647 w 1632"/>
                  <a:gd name="T21" fmla="*/ 2147483647 h 1520"/>
                  <a:gd name="T22" fmla="*/ 2147483647 w 1632"/>
                  <a:gd name="T23" fmla="*/ 2147483647 h 1520"/>
                  <a:gd name="T24" fmla="*/ 2147483647 w 1632"/>
                  <a:gd name="T25" fmla="*/ 2147483647 h 1520"/>
                  <a:gd name="T26" fmla="*/ 2147483647 w 1632"/>
                  <a:gd name="T27" fmla="*/ 2147483647 h 1520"/>
                  <a:gd name="T28" fmla="*/ 2147483647 w 1632"/>
                  <a:gd name="T29" fmla="*/ 2147483647 h 1520"/>
                  <a:gd name="T30" fmla="*/ 2147483647 w 1632"/>
                  <a:gd name="T31" fmla="*/ 2147483647 h 1520"/>
                  <a:gd name="T32" fmla="*/ 2147483647 w 1632"/>
                  <a:gd name="T33" fmla="*/ 2147483647 h 1520"/>
                  <a:gd name="T34" fmla="*/ 2147483647 w 1632"/>
                  <a:gd name="T35" fmla="*/ 2147483647 h 1520"/>
                  <a:gd name="T36" fmla="*/ 2147483647 w 1632"/>
                  <a:gd name="T37" fmla="*/ 2147483647 h 1520"/>
                  <a:gd name="T38" fmla="*/ 2147483647 w 1632"/>
                  <a:gd name="T39" fmla="*/ 2147483647 h 1520"/>
                  <a:gd name="T40" fmla="*/ 2147483647 w 1632"/>
                  <a:gd name="T41" fmla="*/ 2147483647 h 1520"/>
                  <a:gd name="T42" fmla="*/ 2147483647 w 1632"/>
                  <a:gd name="T43" fmla="*/ 2147483647 h 1520"/>
                  <a:gd name="T44" fmla="*/ 2147483647 w 1632"/>
                  <a:gd name="T45" fmla="*/ 2147483647 h 1520"/>
                  <a:gd name="T46" fmla="*/ 2147483647 w 1632"/>
                  <a:gd name="T47" fmla="*/ 2147483647 h 1520"/>
                  <a:gd name="T48" fmla="*/ 2147483647 w 1632"/>
                  <a:gd name="T49" fmla="*/ 2147483647 h 1520"/>
                  <a:gd name="T50" fmla="*/ 2147483647 w 1632"/>
                  <a:gd name="T51" fmla="*/ 2147483647 h 1520"/>
                  <a:gd name="T52" fmla="*/ 2147483647 w 1632"/>
                  <a:gd name="T53" fmla="*/ 2147483647 h 1520"/>
                  <a:gd name="T54" fmla="*/ 2147483647 w 1632"/>
                  <a:gd name="T55" fmla="*/ 2147483647 h 1520"/>
                  <a:gd name="T56" fmla="*/ 2147483647 w 1632"/>
                  <a:gd name="T57" fmla="*/ 2147483647 h 1520"/>
                  <a:gd name="T58" fmla="*/ 2147483647 w 1632"/>
                  <a:gd name="T59" fmla="*/ 2147483647 h 1520"/>
                  <a:gd name="T60" fmla="*/ 2147483647 w 1632"/>
                  <a:gd name="T61" fmla="*/ 2147483647 h 1520"/>
                  <a:gd name="T62" fmla="*/ 2147483647 w 1632"/>
                  <a:gd name="T63" fmla="*/ 2147483647 h 1520"/>
                  <a:gd name="T64" fmla="*/ 2147483647 w 1632"/>
                  <a:gd name="T65" fmla="*/ 2147483647 h 1520"/>
                  <a:gd name="T66" fmla="*/ 2147483647 w 1632"/>
                  <a:gd name="T67" fmla="*/ 2147483647 h 1520"/>
                  <a:gd name="T68" fmla="*/ 2147483647 w 1632"/>
                  <a:gd name="T69" fmla="*/ 2147483647 h 1520"/>
                  <a:gd name="T70" fmla="*/ 2147483647 w 1632"/>
                  <a:gd name="T71" fmla="*/ 2147483647 h 1520"/>
                  <a:gd name="T72" fmla="*/ 2147483647 w 1632"/>
                  <a:gd name="T73" fmla="*/ 2147483647 h 1520"/>
                  <a:gd name="T74" fmla="*/ 2147483647 w 1632"/>
                  <a:gd name="T75" fmla="*/ 2147483647 h 1520"/>
                  <a:gd name="T76" fmla="*/ 2147483647 w 1632"/>
                  <a:gd name="T77" fmla="*/ 2147483647 h 1520"/>
                  <a:gd name="T78" fmla="*/ 2147483647 w 1632"/>
                  <a:gd name="T79" fmla="*/ 2147483647 h 1520"/>
                  <a:gd name="T80" fmla="*/ 2147483647 w 1632"/>
                  <a:gd name="T81" fmla="*/ 2147483647 h 1520"/>
                  <a:gd name="T82" fmla="*/ 2147483647 w 1632"/>
                  <a:gd name="T83" fmla="*/ 2147483647 h 1520"/>
                  <a:gd name="T84" fmla="*/ 2147483647 w 1632"/>
                  <a:gd name="T85" fmla="*/ 2147483647 h 1520"/>
                  <a:gd name="T86" fmla="*/ 2147483647 w 1632"/>
                  <a:gd name="T87" fmla="*/ 2147483647 h 1520"/>
                  <a:gd name="T88" fmla="*/ 2147483647 w 1632"/>
                  <a:gd name="T89" fmla="*/ 2147483647 h 1520"/>
                  <a:gd name="T90" fmla="*/ 2147483647 w 1632"/>
                  <a:gd name="T91" fmla="*/ 2147483647 h 1520"/>
                  <a:gd name="T92" fmla="*/ 2147483647 w 1632"/>
                  <a:gd name="T93" fmla="*/ 2147483647 h 1520"/>
                  <a:gd name="T94" fmla="*/ 2147483647 w 1632"/>
                  <a:gd name="T95" fmla="*/ 2147483647 h 1520"/>
                  <a:gd name="T96" fmla="*/ 2147483647 w 1632"/>
                  <a:gd name="T97" fmla="*/ 2147483647 h 1520"/>
                  <a:gd name="T98" fmla="*/ 2147483647 w 1632"/>
                  <a:gd name="T99" fmla="*/ 2147483647 h 1520"/>
                  <a:gd name="T100" fmla="*/ 2147483647 w 1632"/>
                  <a:gd name="T101" fmla="*/ 2147483647 h 1520"/>
                  <a:gd name="T102" fmla="*/ 2147483647 w 1632"/>
                  <a:gd name="T103" fmla="*/ 2147483647 h 1520"/>
                  <a:gd name="T104" fmla="*/ 2147483647 w 1632"/>
                  <a:gd name="T105" fmla="*/ 2147483647 h 1520"/>
                  <a:gd name="T106" fmla="*/ 2147483647 w 1632"/>
                  <a:gd name="T107" fmla="*/ 2147483647 h 1520"/>
                  <a:gd name="T108" fmla="*/ 2147483647 w 1632"/>
                  <a:gd name="T109" fmla="*/ 2147483647 h 15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32"/>
                  <a:gd name="T166" fmla="*/ 0 h 1520"/>
                  <a:gd name="T167" fmla="*/ 1632 w 1632"/>
                  <a:gd name="T168" fmla="*/ 1520 h 15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32" h="1520">
                    <a:moveTo>
                      <a:pt x="28" y="312"/>
                    </a:moveTo>
                    <a:cubicBezTo>
                      <a:pt x="37" y="314"/>
                      <a:pt x="47" y="310"/>
                      <a:pt x="58" y="315"/>
                    </a:cubicBezTo>
                    <a:cubicBezTo>
                      <a:pt x="63" y="313"/>
                      <a:pt x="65" y="318"/>
                      <a:pt x="69" y="315"/>
                    </a:cubicBezTo>
                    <a:cubicBezTo>
                      <a:pt x="71" y="313"/>
                      <a:pt x="71" y="310"/>
                      <a:pt x="73" y="308"/>
                    </a:cubicBezTo>
                    <a:cubicBezTo>
                      <a:pt x="75" y="306"/>
                      <a:pt x="78" y="305"/>
                      <a:pt x="81" y="303"/>
                    </a:cubicBezTo>
                    <a:cubicBezTo>
                      <a:pt x="85" y="296"/>
                      <a:pt x="88" y="289"/>
                      <a:pt x="90" y="281"/>
                    </a:cubicBezTo>
                    <a:cubicBezTo>
                      <a:pt x="82" y="270"/>
                      <a:pt x="82" y="273"/>
                      <a:pt x="76" y="264"/>
                    </a:cubicBezTo>
                    <a:cubicBezTo>
                      <a:pt x="66" y="265"/>
                      <a:pt x="54" y="262"/>
                      <a:pt x="47" y="269"/>
                    </a:cubicBezTo>
                    <a:cubicBezTo>
                      <a:pt x="33" y="283"/>
                      <a:pt x="60" y="270"/>
                      <a:pt x="37" y="279"/>
                    </a:cubicBezTo>
                    <a:cubicBezTo>
                      <a:pt x="28" y="275"/>
                      <a:pt x="26" y="271"/>
                      <a:pt x="23" y="262"/>
                    </a:cubicBezTo>
                    <a:cubicBezTo>
                      <a:pt x="27" y="237"/>
                      <a:pt x="37" y="248"/>
                      <a:pt x="54" y="255"/>
                    </a:cubicBezTo>
                    <a:cubicBezTo>
                      <a:pt x="63" y="243"/>
                      <a:pt x="79" y="230"/>
                      <a:pt x="93" y="226"/>
                    </a:cubicBezTo>
                    <a:cubicBezTo>
                      <a:pt x="114" y="211"/>
                      <a:pt x="156" y="198"/>
                      <a:pt x="181" y="196"/>
                    </a:cubicBezTo>
                    <a:cubicBezTo>
                      <a:pt x="188" y="194"/>
                      <a:pt x="198" y="188"/>
                      <a:pt x="205" y="186"/>
                    </a:cubicBezTo>
                    <a:cubicBezTo>
                      <a:pt x="225" y="180"/>
                      <a:pt x="278" y="162"/>
                      <a:pt x="304" y="156"/>
                    </a:cubicBezTo>
                    <a:cubicBezTo>
                      <a:pt x="330" y="150"/>
                      <a:pt x="353" y="155"/>
                      <a:pt x="364" y="149"/>
                    </a:cubicBezTo>
                    <a:cubicBezTo>
                      <a:pt x="373" y="137"/>
                      <a:pt x="369" y="133"/>
                      <a:pt x="373" y="118"/>
                    </a:cubicBezTo>
                    <a:cubicBezTo>
                      <a:pt x="375" y="110"/>
                      <a:pt x="384" y="96"/>
                      <a:pt x="389" y="91"/>
                    </a:cubicBezTo>
                    <a:cubicBezTo>
                      <a:pt x="406" y="74"/>
                      <a:pt x="420" y="77"/>
                      <a:pt x="443" y="72"/>
                    </a:cubicBezTo>
                    <a:cubicBezTo>
                      <a:pt x="453" y="68"/>
                      <a:pt x="462" y="66"/>
                      <a:pt x="472" y="63"/>
                    </a:cubicBezTo>
                    <a:cubicBezTo>
                      <a:pt x="485" y="53"/>
                      <a:pt x="494" y="43"/>
                      <a:pt x="509" y="37"/>
                    </a:cubicBezTo>
                    <a:cubicBezTo>
                      <a:pt x="519" y="33"/>
                      <a:pt x="533" y="32"/>
                      <a:pt x="544" y="29"/>
                    </a:cubicBezTo>
                    <a:cubicBezTo>
                      <a:pt x="557" y="26"/>
                      <a:pt x="566" y="20"/>
                      <a:pt x="586" y="15"/>
                    </a:cubicBezTo>
                    <a:cubicBezTo>
                      <a:pt x="606" y="10"/>
                      <a:pt x="645" y="0"/>
                      <a:pt x="667" y="1"/>
                    </a:cubicBezTo>
                    <a:cubicBezTo>
                      <a:pt x="686" y="4"/>
                      <a:pt x="699" y="17"/>
                      <a:pt x="717" y="22"/>
                    </a:cubicBezTo>
                    <a:cubicBezTo>
                      <a:pt x="728" y="30"/>
                      <a:pt x="741" y="33"/>
                      <a:pt x="753" y="39"/>
                    </a:cubicBezTo>
                    <a:cubicBezTo>
                      <a:pt x="762" y="44"/>
                      <a:pt x="762" y="50"/>
                      <a:pt x="772" y="53"/>
                    </a:cubicBezTo>
                    <a:cubicBezTo>
                      <a:pt x="775" y="62"/>
                      <a:pt x="777" y="70"/>
                      <a:pt x="765" y="65"/>
                    </a:cubicBezTo>
                    <a:cubicBezTo>
                      <a:pt x="760" y="53"/>
                      <a:pt x="746" y="42"/>
                      <a:pt x="733" y="39"/>
                    </a:cubicBezTo>
                    <a:cubicBezTo>
                      <a:pt x="725" y="33"/>
                      <a:pt x="722" y="31"/>
                      <a:pt x="712" y="34"/>
                    </a:cubicBezTo>
                    <a:cubicBezTo>
                      <a:pt x="705" y="44"/>
                      <a:pt x="707" y="46"/>
                      <a:pt x="714" y="56"/>
                    </a:cubicBezTo>
                    <a:cubicBezTo>
                      <a:pt x="717" y="61"/>
                      <a:pt x="724" y="70"/>
                      <a:pt x="724" y="70"/>
                    </a:cubicBezTo>
                    <a:cubicBezTo>
                      <a:pt x="735" y="110"/>
                      <a:pt x="728" y="112"/>
                      <a:pt x="770" y="130"/>
                    </a:cubicBezTo>
                    <a:cubicBezTo>
                      <a:pt x="798" y="128"/>
                      <a:pt x="823" y="136"/>
                      <a:pt x="851" y="132"/>
                    </a:cubicBezTo>
                    <a:cubicBezTo>
                      <a:pt x="866" y="128"/>
                      <a:pt x="881" y="124"/>
                      <a:pt x="894" y="116"/>
                    </a:cubicBezTo>
                    <a:cubicBezTo>
                      <a:pt x="901" y="104"/>
                      <a:pt x="912" y="108"/>
                      <a:pt x="899" y="104"/>
                    </a:cubicBezTo>
                    <a:cubicBezTo>
                      <a:pt x="879" y="115"/>
                      <a:pt x="865" y="123"/>
                      <a:pt x="842" y="126"/>
                    </a:cubicBezTo>
                    <a:cubicBezTo>
                      <a:pt x="833" y="139"/>
                      <a:pt x="838" y="150"/>
                      <a:pt x="851" y="154"/>
                    </a:cubicBezTo>
                    <a:cubicBezTo>
                      <a:pt x="870" y="153"/>
                      <a:pt x="869" y="144"/>
                      <a:pt x="890" y="136"/>
                    </a:cubicBezTo>
                    <a:cubicBezTo>
                      <a:pt x="906" y="125"/>
                      <a:pt x="920" y="114"/>
                      <a:pt x="940" y="108"/>
                    </a:cubicBezTo>
                    <a:cubicBezTo>
                      <a:pt x="966" y="110"/>
                      <a:pt x="981" y="114"/>
                      <a:pt x="1007" y="116"/>
                    </a:cubicBezTo>
                    <a:cubicBezTo>
                      <a:pt x="1037" y="122"/>
                      <a:pt x="1064" y="131"/>
                      <a:pt x="1096" y="132"/>
                    </a:cubicBezTo>
                    <a:cubicBezTo>
                      <a:pt x="1113" y="135"/>
                      <a:pt x="1121" y="127"/>
                      <a:pt x="1139" y="128"/>
                    </a:cubicBezTo>
                    <a:cubicBezTo>
                      <a:pt x="1157" y="129"/>
                      <a:pt x="1166" y="139"/>
                      <a:pt x="1204" y="140"/>
                    </a:cubicBezTo>
                    <a:cubicBezTo>
                      <a:pt x="1265" y="134"/>
                      <a:pt x="1306" y="133"/>
                      <a:pt x="1369" y="132"/>
                    </a:cubicBezTo>
                    <a:cubicBezTo>
                      <a:pt x="1386" y="128"/>
                      <a:pt x="1395" y="124"/>
                      <a:pt x="1406" y="120"/>
                    </a:cubicBezTo>
                    <a:cubicBezTo>
                      <a:pt x="1412" y="118"/>
                      <a:pt x="1423" y="117"/>
                      <a:pt x="1423" y="117"/>
                    </a:cubicBezTo>
                    <a:cubicBezTo>
                      <a:pt x="1443" y="123"/>
                      <a:pt x="1444" y="126"/>
                      <a:pt x="1457" y="133"/>
                    </a:cubicBezTo>
                    <a:cubicBezTo>
                      <a:pt x="1469" y="139"/>
                      <a:pt x="1470" y="149"/>
                      <a:pt x="1482" y="156"/>
                    </a:cubicBezTo>
                    <a:cubicBezTo>
                      <a:pt x="1484" y="159"/>
                      <a:pt x="1484" y="162"/>
                      <a:pt x="1487" y="164"/>
                    </a:cubicBezTo>
                    <a:cubicBezTo>
                      <a:pt x="1491" y="167"/>
                      <a:pt x="1501" y="168"/>
                      <a:pt x="1501" y="168"/>
                    </a:cubicBezTo>
                    <a:cubicBezTo>
                      <a:pt x="1511" y="174"/>
                      <a:pt x="1510" y="178"/>
                      <a:pt x="1516" y="188"/>
                    </a:cubicBezTo>
                    <a:cubicBezTo>
                      <a:pt x="1521" y="204"/>
                      <a:pt x="1521" y="220"/>
                      <a:pt x="1525" y="236"/>
                    </a:cubicBezTo>
                    <a:cubicBezTo>
                      <a:pt x="1523" y="252"/>
                      <a:pt x="1526" y="259"/>
                      <a:pt x="1532" y="274"/>
                    </a:cubicBezTo>
                    <a:cubicBezTo>
                      <a:pt x="1535" y="292"/>
                      <a:pt x="1536" y="317"/>
                      <a:pt x="1543" y="334"/>
                    </a:cubicBezTo>
                    <a:cubicBezTo>
                      <a:pt x="1547" y="355"/>
                      <a:pt x="1562" y="401"/>
                      <a:pt x="1574" y="418"/>
                    </a:cubicBezTo>
                    <a:cubicBezTo>
                      <a:pt x="1577" y="429"/>
                      <a:pt x="1578" y="440"/>
                      <a:pt x="1581" y="452"/>
                    </a:cubicBezTo>
                    <a:cubicBezTo>
                      <a:pt x="1583" y="460"/>
                      <a:pt x="1588" y="476"/>
                      <a:pt x="1588" y="476"/>
                    </a:cubicBezTo>
                    <a:cubicBezTo>
                      <a:pt x="1585" y="499"/>
                      <a:pt x="1598" y="552"/>
                      <a:pt x="1582" y="565"/>
                    </a:cubicBezTo>
                    <a:cubicBezTo>
                      <a:pt x="1562" y="585"/>
                      <a:pt x="1531" y="592"/>
                      <a:pt x="1506" y="603"/>
                    </a:cubicBezTo>
                    <a:cubicBezTo>
                      <a:pt x="1498" y="614"/>
                      <a:pt x="1494" y="629"/>
                      <a:pt x="1482" y="636"/>
                    </a:cubicBezTo>
                    <a:cubicBezTo>
                      <a:pt x="1480" y="639"/>
                      <a:pt x="1478" y="641"/>
                      <a:pt x="1477" y="644"/>
                    </a:cubicBezTo>
                    <a:cubicBezTo>
                      <a:pt x="1476" y="646"/>
                      <a:pt x="1476" y="649"/>
                      <a:pt x="1475" y="651"/>
                    </a:cubicBezTo>
                    <a:cubicBezTo>
                      <a:pt x="1472" y="656"/>
                      <a:pt x="1465" y="665"/>
                      <a:pt x="1465" y="665"/>
                    </a:cubicBezTo>
                    <a:cubicBezTo>
                      <a:pt x="1463" y="671"/>
                      <a:pt x="1460" y="675"/>
                      <a:pt x="1468" y="680"/>
                    </a:cubicBezTo>
                    <a:cubicBezTo>
                      <a:pt x="1472" y="683"/>
                      <a:pt x="1497" y="682"/>
                      <a:pt x="1497" y="682"/>
                    </a:cubicBezTo>
                    <a:cubicBezTo>
                      <a:pt x="1509" y="690"/>
                      <a:pt x="1511" y="702"/>
                      <a:pt x="1525" y="706"/>
                    </a:cubicBezTo>
                    <a:cubicBezTo>
                      <a:pt x="1532" y="716"/>
                      <a:pt x="1538" y="719"/>
                      <a:pt x="1542" y="732"/>
                    </a:cubicBezTo>
                    <a:cubicBezTo>
                      <a:pt x="1537" y="757"/>
                      <a:pt x="1535" y="785"/>
                      <a:pt x="1525" y="809"/>
                    </a:cubicBezTo>
                    <a:cubicBezTo>
                      <a:pt x="1526" y="823"/>
                      <a:pt x="1526" y="836"/>
                      <a:pt x="1528" y="850"/>
                    </a:cubicBezTo>
                    <a:cubicBezTo>
                      <a:pt x="1529" y="859"/>
                      <a:pt x="1550" y="882"/>
                      <a:pt x="1550" y="882"/>
                    </a:cubicBezTo>
                    <a:cubicBezTo>
                      <a:pt x="1553" y="906"/>
                      <a:pt x="1539" y="915"/>
                      <a:pt x="1559" y="929"/>
                    </a:cubicBezTo>
                    <a:cubicBezTo>
                      <a:pt x="1558" y="932"/>
                      <a:pt x="1556" y="936"/>
                      <a:pt x="1557" y="939"/>
                    </a:cubicBezTo>
                    <a:cubicBezTo>
                      <a:pt x="1558" y="942"/>
                      <a:pt x="1562" y="942"/>
                      <a:pt x="1564" y="944"/>
                    </a:cubicBezTo>
                    <a:cubicBezTo>
                      <a:pt x="1573" y="956"/>
                      <a:pt x="1569" y="955"/>
                      <a:pt x="1583" y="964"/>
                    </a:cubicBezTo>
                    <a:cubicBezTo>
                      <a:pt x="1585" y="973"/>
                      <a:pt x="1588" y="992"/>
                      <a:pt x="1593" y="999"/>
                    </a:cubicBezTo>
                    <a:cubicBezTo>
                      <a:pt x="1595" y="1020"/>
                      <a:pt x="1601" y="1015"/>
                      <a:pt x="1616" y="1023"/>
                    </a:cubicBezTo>
                    <a:cubicBezTo>
                      <a:pt x="1623" y="1024"/>
                      <a:pt x="1627" y="1025"/>
                      <a:pt x="1629" y="1032"/>
                    </a:cubicBezTo>
                    <a:cubicBezTo>
                      <a:pt x="1632" y="1042"/>
                      <a:pt x="1610" y="1043"/>
                      <a:pt x="1605" y="1044"/>
                    </a:cubicBezTo>
                    <a:cubicBezTo>
                      <a:pt x="1602" y="1046"/>
                      <a:pt x="1598" y="1046"/>
                      <a:pt x="1597" y="1049"/>
                    </a:cubicBezTo>
                    <a:cubicBezTo>
                      <a:pt x="1595" y="1054"/>
                      <a:pt x="1600" y="1059"/>
                      <a:pt x="1602" y="1064"/>
                    </a:cubicBezTo>
                    <a:cubicBezTo>
                      <a:pt x="1606" y="1076"/>
                      <a:pt x="1618" y="1088"/>
                      <a:pt x="1621" y="1101"/>
                    </a:cubicBezTo>
                    <a:cubicBezTo>
                      <a:pt x="1619" y="1115"/>
                      <a:pt x="1610" y="1149"/>
                      <a:pt x="1600" y="1158"/>
                    </a:cubicBezTo>
                    <a:cubicBezTo>
                      <a:pt x="1590" y="1167"/>
                      <a:pt x="1571" y="1150"/>
                      <a:pt x="1559" y="1157"/>
                    </a:cubicBezTo>
                    <a:cubicBezTo>
                      <a:pt x="1536" y="1173"/>
                      <a:pt x="1540" y="1190"/>
                      <a:pt x="1525" y="1203"/>
                    </a:cubicBezTo>
                    <a:cubicBezTo>
                      <a:pt x="1521" y="1206"/>
                      <a:pt x="1509" y="1209"/>
                      <a:pt x="1504" y="1212"/>
                    </a:cubicBezTo>
                    <a:cubicBezTo>
                      <a:pt x="1498" y="1221"/>
                      <a:pt x="1492" y="1222"/>
                      <a:pt x="1485" y="1229"/>
                    </a:cubicBezTo>
                    <a:cubicBezTo>
                      <a:pt x="1475" y="1239"/>
                      <a:pt x="1475" y="1254"/>
                      <a:pt x="1463" y="1263"/>
                    </a:cubicBezTo>
                    <a:cubicBezTo>
                      <a:pt x="1458" y="1281"/>
                      <a:pt x="1448" y="1299"/>
                      <a:pt x="1432" y="1308"/>
                    </a:cubicBezTo>
                    <a:cubicBezTo>
                      <a:pt x="1426" y="1318"/>
                      <a:pt x="1415" y="1338"/>
                      <a:pt x="1405" y="1342"/>
                    </a:cubicBezTo>
                    <a:cubicBezTo>
                      <a:pt x="1400" y="1355"/>
                      <a:pt x="1395" y="1357"/>
                      <a:pt x="1391" y="1371"/>
                    </a:cubicBezTo>
                    <a:cubicBezTo>
                      <a:pt x="1394" y="1392"/>
                      <a:pt x="1390" y="1408"/>
                      <a:pt x="1403" y="1426"/>
                    </a:cubicBezTo>
                    <a:cubicBezTo>
                      <a:pt x="1400" y="1441"/>
                      <a:pt x="1404" y="1449"/>
                      <a:pt x="1398" y="1464"/>
                    </a:cubicBezTo>
                    <a:cubicBezTo>
                      <a:pt x="1403" y="1487"/>
                      <a:pt x="1383" y="1482"/>
                      <a:pt x="1396" y="1476"/>
                    </a:cubicBezTo>
                    <a:cubicBezTo>
                      <a:pt x="1396" y="1478"/>
                      <a:pt x="1401" y="1470"/>
                      <a:pt x="1406" y="1474"/>
                    </a:cubicBezTo>
                    <a:cubicBezTo>
                      <a:pt x="1411" y="1478"/>
                      <a:pt x="1426" y="1495"/>
                      <a:pt x="1424" y="1501"/>
                    </a:cubicBezTo>
                    <a:cubicBezTo>
                      <a:pt x="1421" y="1520"/>
                      <a:pt x="1418" y="1511"/>
                      <a:pt x="1396" y="1508"/>
                    </a:cubicBezTo>
                    <a:cubicBezTo>
                      <a:pt x="1386" y="1504"/>
                      <a:pt x="1377" y="1499"/>
                      <a:pt x="1367" y="1496"/>
                    </a:cubicBezTo>
                    <a:cubicBezTo>
                      <a:pt x="1355" y="1488"/>
                      <a:pt x="1341" y="1488"/>
                      <a:pt x="1329" y="1481"/>
                    </a:cubicBezTo>
                    <a:cubicBezTo>
                      <a:pt x="1322" y="1477"/>
                      <a:pt x="1307" y="1472"/>
                      <a:pt x="1307" y="1472"/>
                    </a:cubicBezTo>
                    <a:cubicBezTo>
                      <a:pt x="1293" y="1462"/>
                      <a:pt x="1282" y="1451"/>
                      <a:pt x="1271" y="1438"/>
                    </a:cubicBezTo>
                    <a:cubicBezTo>
                      <a:pt x="1267" y="1434"/>
                      <a:pt x="1266" y="1426"/>
                      <a:pt x="1261" y="1424"/>
                    </a:cubicBezTo>
                    <a:cubicBezTo>
                      <a:pt x="1244" y="1417"/>
                      <a:pt x="1226" y="1411"/>
                      <a:pt x="1209" y="1404"/>
                    </a:cubicBezTo>
                    <a:cubicBezTo>
                      <a:pt x="1184" y="1407"/>
                      <a:pt x="1159" y="1406"/>
                      <a:pt x="1134" y="1409"/>
                    </a:cubicBezTo>
                    <a:cubicBezTo>
                      <a:pt x="1133" y="1409"/>
                      <a:pt x="1119" y="1432"/>
                      <a:pt x="1112" y="1435"/>
                    </a:cubicBezTo>
                    <a:cubicBezTo>
                      <a:pt x="1097" y="1440"/>
                      <a:pt x="1071" y="1417"/>
                      <a:pt x="1057" y="1414"/>
                    </a:cubicBezTo>
                    <a:cubicBezTo>
                      <a:pt x="1030" y="1416"/>
                      <a:pt x="1018" y="1419"/>
                      <a:pt x="995" y="1426"/>
                    </a:cubicBezTo>
                    <a:cubicBezTo>
                      <a:pt x="988" y="1431"/>
                      <a:pt x="977" y="1461"/>
                      <a:pt x="977" y="1461"/>
                    </a:cubicBezTo>
                    <a:cubicBezTo>
                      <a:pt x="975" y="1469"/>
                      <a:pt x="967" y="1462"/>
                      <a:pt x="959" y="1464"/>
                    </a:cubicBezTo>
                    <a:cubicBezTo>
                      <a:pt x="947" y="1457"/>
                      <a:pt x="945" y="1464"/>
                      <a:pt x="931" y="1462"/>
                    </a:cubicBezTo>
                    <a:cubicBezTo>
                      <a:pt x="928" y="1428"/>
                      <a:pt x="926" y="1411"/>
                      <a:pt x="894" y="1402"/>
                    </a:cubicBezTo>
                    <a:cubicBezTo>
                      <a:pt x="891" y="1391"/>
                      <a:pt x="887" y="1381"/>
                      <a:pt x="877" y="1376"/>
                    </a:cubicBezTo>
                    <a:cubicBezTo>
                      <a:pt x="871" y="1364"/>
                      <a:pt x="862" y="1371"/>
                      <a:pt x="851" y="1376"/>
                    </a:cubicBezTo>
                    <a:cubicBezTo>
                      <a:pt x="843" y="1380"/>
                      <a:pt x="840" y="1395"/>
                      <a:pt x="833" y="1402"/>
                    </a:cubicBezTo>
                    <a:cubicBezTo>
                      <a:pt x="826" y="1409"/>
                      <a:pt x="818" y="1423"/>
                      <a:pt x="808" y="1419"/>
                    </a:cubicBezTo>
                    <a:cubicBezTo>
                      <a:pt x="800" y="1407"/>
                      <a:pt x="785" y="1389"/>
                      <a:pt x="772" y="1380"/>
                    </a:cubicBezTo>
                    <a:cubicBezTo>
                      <a:pt x="764" y="1361"/>
                      <a:pt x="775" y="1344"/>
                      <a:pt x="753" y="1337"/>
                    </a:cubicBezTo>
                    <a:cubicBezTo>
                      <a:pt x="750" y="1329"/>
                      <a:pt x="744" y="1323"/>
                      <a:pt x="741" y="1316"/>
                    </a:cubicBezTo>
                    <a:cubicBezTo>
                      <a:pt x="727" y="1286"/>
                      <a:pt x="726" y="1276"/>
                      <a:pt x="689" y="1270"/>
                    </a:cubicBezTo>
                    <a:cubicBezTo>
                      <a:pt x="675" y="1265"/>
                      <a:pt x="669" y="1255"/>
                      <a:pt x="655" y="1251"/>
                    </a:cubicBezTo>
                    <a:cubicBezTo>
                      <a:pt x="645" y="1253"/>
                      <a:pt x="639" y="1257"/>
                      <a:pt x="629" y="1261"/>
                    </a:cubicBezTo>
                    <a:cubicBezTo>
                      <a:pt x="602" y="1256"/>
                      <a:pt x="602" y="1250"/>
                      <a:pt x="587" y="1229"/>
                    </a:cubicBezTo>
                    <a:cubicBezTo>
                      <a:pt x="589" y="1216"/>
                      <a:pt x="590" y="1211"/>
                      <a:pt x="597" y="1200"/>
                    </a:cubicBezTo>
                    <a:cubicBezTo>
                      <a:pt x="594" y="1183"/>
                      <a:pt x="598" y="1188"/>
                      <a:pt x="584" y="1182"/>
                    </a:cubicBezTo>
                    <a:cubicBezTo>
                      <a:pt x="577" y="1185"/>
                      <a:pt x="573" y="1188"/>
                      <a:pt x="566" y="1191"/>
                    </a:cubicBezTo>
                    <a:cubicBezTo>
                      <a:pt x="556" y="1190"/>
                      <a:pt x="536" y="1186"/>
                      <a:pt x="529" y="1179"/>
                    </a:cubicBezTo>
                    <a:cubicBezTo>
                      <a:pt x="527" y="1177"/>
                      <a:pt x="528" y="1174"/>
                      <a:pt x="527" y="1172"/>
                    </a:cubicBezTo>
                    <a:cubicBezTo>
                      <a:pt x="520" y="1163"/>
                      <a:pt x="506" y="1162"/>
                      <a:pt x="496" y="1159"/>
                    </a:cubicBezTo>
                    <a:cubicBezTo>
                      <a:pt x="488" y="1154"/>
                      <a:pt x="486" y="1148"/>
                      <a:pt x="477" y="1145"/>
                    </a:cubicBezTo>
                    <a:cubicBezTo>
                      <a:pt x="472" y="1146"/>
                      <a:pt x="465" y="1144"/>
                      <a:pt x="462" y="1148"/>
                    </a:cubicBezTo>
                    <a:cubicBezTo>
                      <a:pt x="456" y="1156"/>
                      <a:pt x="469" y="1176"/>
                      <a:pt x="469" y="1176"/>
                    </a:cubicBezTo>
                    <a:cubicBezTo>
                      <a:pt x="470" y="1182"/>
                      <a:pt x="476" y="1191"/>
                      <a:pt x="472" y="1197"/>
                    </a:cubicBezTo>
                    <a:cubicBezTo>
                      <a:pt x="468" y="1203"/>
                      <a:pt x="452" y="1205"/>
                      <a:pt x="445" y="1210"/>
                    </a:cubicBezTo>
                    <a:cubicBezTo>
                      <a:pt x="440" y="1219"/>
                      <a:pt x="441" y="1222"/>
                      <a:pt x="431" y="1225"/>
                    </a:cubicBezTo>
                    <a:cubicBezTo>
                      <a:pt x="414" y="1222"/>
                      <a:pt x="416" y="1217"/>
                      <a:pt x="407" y="1205"/>
                    </a:cubicBezTo>
                    <a:cubicBezTo>
                      <a:pt x="404" y="1193"/>
                      <a:pt x="390" y="1170"/>
                      <a:pt x="378" y="1167"/>
                    </a:cubicBezTo>
                    <a:cubicBezTo>
                      <a:pt x="371" y="1162"/>
                      <a:pt x="365" y="1160"/>
                      <a:pt x="357" y="1157"/>
                    </a:cubicBezTo>
                    <a:cubicBezTo>
                      <a:pt x="345" y="1140"/>
                      <a:pt x="366" y="1130"/>
                      <a:pt x="381" y="1126"/>
                    </a:cubicBezTo>
                    <a:cubicBezTo>
                      <a:pt x="385" y="1118"/>
                      <a:pt x="382" y="1110"/>
                      <a:pt x="385" y="1102"/>
                    </a:cubicBezTo>
                    <a:cubicBezTo>
                      <a:pt x="375" y="1079"/>
                      <a:pt x="336" y="1090"/>
                      <a:pt x="314" y="1087"/>
                    </a:cubicBezTo>
                    <a:cubicBezTo>
                      <a:pt x="296" y="1082"/>
                      <a:pt x="299" y="1073"/>
                      <a:pt x="280" y="1071"/>
                    </a:cubicBezTo>
                    <a:cubicBezTo>
                      <a:pt x="262" y="1063"/>
                      <a:pt x="246" y="1067"/>
                      <a:pt x="226" y="1065"/>
                    </a:cubicBezTo>
                    <a:cubicBezTo>
                      <a:pt x="219" y="1064"/>
                      <a:pt x="208" y="1059"/>
                      <a:pt x="203" y="1054"/>
                    </a:cubicBezTo>
                    <a:cubicBezTo>
                      <a:pt x="187" y="1038"/>
                      <a:pt x="204" y="1015"/>
                      <a:pt x="172" y="1006"/>
                    </a:cubicBezTo>
                    <a:cubicBezTo>
                      <a:pt x="151" y="1010"/>
                      <a:pt x="156" y="1031"/>
                      <a:pt x="140" y="1036"/>
                    </a:cubicBezTo>
                    <a:cubicBezTo>
                      <a:pt x="133" y="1046"/>
                      <a:pt x="135" y="1034"/>
                      <a:pt x="124" y="1037"/>
                    </a:cubicBezTo>
                    <a:cubicBezTo>
                      <a:pt x="108" y="1032"/>
                      <a:pt x="117" y="1023"/>
                      <a:pt x="124" y="1013"/>
                    </a:cubicBezTo>
                    <a:cubicBezTo>
                      <a:pt x="127" y="1002"/>
                      <a:pt x="135" y="994"/>
                      <a:pt x="141" y="984"/>
                    </a:cubicBezTo>
                    <a:cubicBezTo>
                      <a:pt x="146" y="968"/>
                      <a:pt x="143" y="974"/>
                      <a:pt x="148" y="963"/>
                    </a:cubicBezTo>
                    <a:cubicBezTo>
                      <a:pt x="145" y="908"/>
                      <a:pt x="141" y="895"/>
                      <a:pt x="106" y="870"/>
                    </a:cubicBezTo>
                    <a:cubicBezTo>
                      <a:pt x="102" y="854"/>
                      <a:pt x="99" y="849"/>
                      <a:pt x="95" y="833"/>
                    </a:cubicBezTo>
                    <a:cubicBezTo>
                      <a:pt x="93" y="814"/>
                      <a:pt x="86" y="802"/>
                      <a:pt x="86" y="783"/>
                    </a:cubicBezTo>
                    <a:cubicBezTo>
                      <a:pt x="90" y="770"/>
                      <a:pt x="100" y="757"/>
                      <a:pt x="105" y="744"/>
                    </a:cubicBezTo>
                    <a:cubicBezTo>
                      <a:pt x="103" y="731"/>
                      <a:pt x="102" y="722"/>
                      <a:pt x="97" y="711"/>
                    </a:cubicBezTo>
                    <a:cubicBezTo>
                      <a:pt x="94" y="695"/>
                      <a:pt x="87" y="685"/>
                      <a:pt x="81" y="670"/>
                    </a:cubicBezTo>
                    <a:cubicBezTo>
                      <a:pt x="79" y="664"/>
                      <a:pt x="76" y="653"/>
                      <a:pt x="76" y="653"/>
                    </a:cubicBezTo>
                    <a:cubicBezTo>
                      <a:pt x="78" y="630"/>
                      <a:pt x="85" y="620"/>
                      <a:pt x="90" y="600"/>
                    </a:cubicBezTo>
                    <a:cubicBezTo>
                      <a:pt x="75" y="579"/>
                      <a:pt x="95" y="604"/>
                      <a:pt x="78" y="591"/>
                    </a:cubicBezTo>
                    <a:cubicBezTo>
                      <a:pt x="57" y="575"/>
                      <a:pt x="38" y="556"/>
                      <a:pt x="16" y="541"/>
                    </a:cubicBezTo>
                    <a:cubicBezTo>
                      <a:pt x="14" y="533"/>
                      <a:pt x="6" y="519"/>
                      <a:pt x="6" y="519"/>
                    </a:cubicBezTo>
                    <a:cubicBezTo>
                      <a:pt x="0" y="497"/>
                      <a:pt x="15" y="490"/>
                      <a:pt x="32" y="483"/>
                    </a:cubicBezTo>
                    <a:cubicBezTo>
                      <a:pt x="44" y="466"/>
                      <a:pt x="44" y="479"/>
                      <a:pt x="49" y="452"/>
                    </a:cubicBezTo>
                    <a:cubicBezTo>
                      <a:pt x="50" y="446"/>
                      <a:pt x="54" y="435"/>
                      <a:pt x="54" y="435"/>
                    </a:cubicBezTo>
                    <a:cubicBezTo>
                      <a:pt x="52" y="417"/>
                      <a:pt x="51" y="411"/>
                      <a:pt x="47" y="396"/>
                    </a:cubicBezTo>
                    <a:cubicBezTo>
                      <a:pt x="45" y="369"/>
                      <a:pt x="41" y="340"/>
                      <a:pt x="30" y="315"/>
                    </a:cubicBezTo>
                    <a:cubicBezTo>
                      <a:pt x="40" y="308"/>
                      <a:pt x="40" y="309"/>
                      <a:pt x="28" y="312"/>
                    </a:cubicBezTo>
                    <a:close/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3077577" y="2852935"/>
              <a:ext cx="3311985" cy="3384377"/>
              <a:chOff x="3077577" y="2852935"/>
              <a:chExt cx="3311985" cy="3384377"/>
            </a:xfrm>
            <a:solidFill>
              <a:srgbClr val="FFFF99"/>
            </a:solidFill>
          </p:grpSpPr>
          <p:sp>
            <p:nvSpPr>
              <p:cNvPr id="12" name="Wygięta strzałka 11"/>
              <p:cNvSpPr/>
              <p:nvPr/>
            </p:nvSpPr>
            <p:spPr bwMode="auto">
              <a:xfrm rot="5400000">
                <a:off x="3213264" y="3061013"/>
                <a:ext cx="3384376" cy="2968221"/>
              </a:xfrm>
              <a:prstGeom prst="bentArrow">
                <a:avLst>
                  <a:gd name="adj1" fmla="val 24499"/>
                  <a:gd name="adj2" fmla="val 3057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 bwMode="auto">
              <a:xfrm>
                <a:off x="3077577" y="2852935"/>
                <a:ext cx="343764" cy="93610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37897" name="Strzałka w prawo 13"/>
            <p:cNvSpPr>
              <a:spLocks noChangeArrowheads="1"/>
            </p:cNvSpPr>
            <p:nvPr/>
          </p:nvSpPr>
          <p:spPr bwMode="auto">
            <a:xfrm flipH="1">
              <a:off x="3221212" y="3429000"/>
              <a:ext cx="1296144" cy="496652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l-PL"/>
            </a:p>
          </p:txBody>
        </p:sp>
        <p:grpSp>
          <p:nvGrpSpPr>
            <p:cNvPr id="37898" name="Grupa 26"/>
            <p:cNvGrpSpPr>
              <a:grpSpLocks/>
            </p:cNvGrpSpPr>
            <p:nvPr/>
          </p:nvGrpSpPr>
          <p:grpSpPr bwMode="auto">
            <a:xfrm>
              <a:off x="5717609" y="2348880"/>
              <a:ext cx="784860" cy="1293016"/>
              <a:chOff x="-403071" y="2348880"/>
              <a:chExt cx="784860" cy="1293016"/>
            </a:xfrm>
          </p:grpSpPr>
          <p:grpSp>
            <p:nvGrpSpPr>
              <p:cNvPr id="37904" name="Grupa 18"/>
              <p:cNvGrpSpPr>
                <a:grpSpLocks/>
              </p:cNvGrpSpPr>
              <p:nvPr/>
            </p:nvGrpSpPr>
            <p:grpSpPr bwMode="auto">
              <a:xfrm>
                <a:off x="-259764" y="3139405"/>
                <a:ext cx="466650" cy="502491"/>
                <a:chOff x="-480938" y="3169523"/>
                <a:chExt cx="576064" cy="608728"/>
              </a:xfrm>
            </p:grpSpPr>
            <p:sp>
              <p:nvSpPr>
                <p:cNvPr id="37906" name="Elipsa 16"/>
                <p:cNvSpPr>
                  <a:spLocks noChangeArrowheads="1"/>
                </p:cNvSpPr>
                <p:nvPr/>
              </p:nvSpPr>
              <p:spPr bwMode="auto">
                <a:xfrm>
                  <a:off x="-480938" y="3169523"/>
                  <a:ext cx="576064" cy="6087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  <p:sp>
              <p:nvSpPr>
                <p:cNvPr id="37907" name="Dowolny kształt 17"/>
                <p:cNvSpPr>
                  <a:spLocks/>
                </p:cNvSpPr>
                <p:nvPr/>
              </p:nvSpPr>
              <p:spPr bwMode="auto">
                <a:xfrm>
                  <a:off x="-351182" y="3406564"/>
                  <a:ext cx="336892" cy="173332"/>
                </a:xfrm>
                <a:custGeom>
                  <a:avLst/>
                  <a:gdLst>
                    <a:gd name="T0" fmla="*/ 0 w 529389"/>
                    <a:gd name="T1" fmla="*/ 4815 h 346666"/>
                    <a:gd name="T2" fmla="*/ 13060 w 529389"/>
                    <a:gd name="T3" fmla="*/ 2 h 346666"/>
                    <a:gd name="T4" fmla="*/ 26120 w 529389"/>
                    <a:gd name="T5" fmla="*/ 5417 h 346666"/>
                    <a:gd name="T6" fmla="*/ 43198 w 529389"/>
                    <a:gd name="T7" fmla="*/ 10831 h 346666"/>
                    <a:gd name="T8" fmla="*/ 55253 w 529389"/>
                    <a:gd name="T9" fmla="*/ 4815 h 3466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9389" h="346666">
                      <a:moveTo>
                        <a:pt x="0" y="154098"/>
                      </a:moveTo>
                      <a:cubicBezTo>
                        <a:pt x="41709" y="75492"/>
                        <a:pt x="83419" y="-3114"/>
                        <a:pt x="125128" y="94"/>
                      </a:cubicBezTo>
                      <a:cubicBezTo>
                        <a:pt x="166837" y="3302"/>
                        <a:pt x="202130" y="115596"/>
                        <a:pt x="250256" y="173348"/>
                      </a:cubicBezTo>
                      <a:cubicBezTo>
                        <a:pt x="298382" y="231100"/>
                        <a:pt x="367364" y="349811"/>
                        <a:pt x="413886" y="346603"/>
                      </a:cubicBezTo>
                      <a:cubicBezTo>
                        <a:pt x="460408" y="343395"/>
                        <a:pt x="513347" y="186182"/>
                        <a:pt x="529389" y="154098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</p:grpSp>
          <p:sp>
            <p:nvSpPr>
              <p:cNvPr id="37905" name="Strzałka w dół 19"/>
              <p:cNvSpPr>
                <a:spLocks noChangeArrowheads="1"/>
              </p:cNvSpPr>
              <p:nvPr/>
            </p:nvSpPr>
            <p:spPr bwMode="auto">
              <a:xfrm flipV="1">
                <a:off x="-403071" y="2348880"/>
                <a:ext cx="784860" cy="790523"/>
              </a:xfrm>
              <a:prstGeom prst="downArrow">
                <a:avLst>
                  <a:gd name="adj1" fmla="val 50000"/>
                  <a:gd name="adj2" fmla="val 50002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7899" name="Grupa 21"/>
            <p:cNvGrpSpPr>
              <a:grpSpLocks/>
            </p:cNvGrpSpPr>
            <p:nvPr/>
          </p:nvGrpSpPr>
          <p:grpSpPr bwMode="auto">
            <a:xfrm>
              <a:off x="2064451" y="3191126"/>
              <a:ext cx="792088" cy="1236873"/>
              <a:chOff x="537137" y="2996952"/>
              <a:chExt cx="792088" cy="1236873"/>
            </a:xfrm>
          </p:grpSpPr>
          <p:grpSp>
            <p:nvGrpSpPr>
              <p:cNvPr id="37900" name="Grupa 22"/>
              <p:cNvGrpSpPr>
                <a:grpSpLocks/>
              </p:cNvGrpSpPr>
              <p:nvPr/>
            </p:nvGrpSpPr>
            <p:grpSpPr bwMode="auto">
              <a:xfrm>
                <a:off x="683568" y="2996952"/>
                <a:ext cx="466650" cy="502491"/>
                <a:chOff x="683568" y="2996952"/>
                <a:chExt cx="576064" cy="608728"/>
              </a:xfrm>
            </p:grpSpPr>
            <p:sp>
              <p:nvSpPr>
                <p:cNvPr id="37902" name="Elipsa 24"/>
                <p:cNvSpPr>
                  <a:spLocks noChangeArrowheads="1"/>
                </p:cNvSpPr>
                <p:nvPr/>
              </p:nvSpPr>
              <p:spPr bwMode="auto">
                <a:xfrm>
                  <a:off x="683568" y="2996952"/>
                  <a:ext cx="576064" cy="6087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  <p:sp>
              <p:nvSpPr>
                <p:cNvPr id="37903" name="Dowolny kształt 25"/>
                <p:cNvSpPr>
                  <a:spLocks/>
                </p:cNvSpPr>
                <p:nvPr/>
              </p:nvSpPr>
              <p:spPr bwMode="auto">
                <a:xfrm>
                  <a:off x="813326" y="3233994"/>
                  <a:ext cx="336892" cy="173333"/>
                </a:xfrm>
                <a:custGeom>
                  <a:avLst/>
                  <a:gdLst>
                    <a:gd name="T0" fmla="*/ 0 w 529389"/>
                    <a:gd name="T1" fmla="*/ 4816 h 346666"/>
                    <a:gd name="T2" fmla="*/ 13060 w 529389"/>
                    <a:gd name="T3" fmla="*/ 3 h 346666"/>
                    <a:gd name="T4" fmla="*/ 26120 w 529389"/>
                    <a:gd name="T5" fmla="*/ 5418 h 346666"/>
                    <a:gd name="T6" fmla="*/ 43198 w 529389"/>
                    <a:gd name="T7" fmla="*/ 10832 h 346666"/>
                    <a:gd name="T8" fmla="*/ 55253 w 529389"/>
                    <a:gd name="T9" fmla="*/ 4816 h 3466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9389" h="346666">
                      <a:moveTo>
                        <a:pt x="0" y="154098"/>
                      </a:moveTo>
                      <a:cubicBezTo>
                        <a:pt x="41709" y="75492"/>
                        <a:pt x="83419" y="-3114"/>
                        <a:pt x="125128" y="94"/>
                      </a:cubicBezTo>
                      <a:cubicBezTo>
                        <a:pt x="166837" y="3302"/>
                        <a:pt x="202130" y="115596"/>
                        <a:pt x="250256" y="173348"/>
                      </a:cubicBezTo>
                      <a:cubicBezTo>
                        <a:pt x="298382" y="231100"/>
                        <a:pt x="367364" y="349811"/>
                        <a:pt x="413886" y="346603"/>
                      </a:cubicBezTo>
                      <a:cubicBezTo>
                        <a:pt x="460408" y="343395"/>
                        <a:pt x="513347" y="186182"/>
                        <a:pt x="529389" y="154098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</p:grpSp>
          <p:sp>
            <p:nvSpPr>
              <p:cNvPr id="37901" name="Strzałka w dół 23"/>
              <p:cNvSpPr>
                <a:spLocks noChangeArrowheads="1"/>
              </p:cNvSpPr>
              <p:nvPr/>
            </p:nvSpPr>
            <p:spPr bwMode="auto">
              <a:xfrm>
                <a:off x="537137" y="3499443"/>
                <a:ext cx="792088" cy="73438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</p:grpSp>
      </p:grpSp>
      <p:sp>
        <p:nvSpPr>
          <p:cNvPr id="37893" name="Strzałka w dół 38"/>
          <p:cNvSpPr>
            <a:spLocks noChangeArrowheads="1"/>
          </p:cNvSpPr>
          <p:nvPr/>
        </p:nvSpPr>
        <p:spPr bwMode="auto">
          <a:xfrm>
            <a:off x="5680075" y="4581525"/>
            <a:ext cx="268288" cy="1073150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l-PL"/>
          </a:p>
        </p:txBody>
      </p:sp>
      <p:sp>
        <p:nvSpPr>
          <p:cNvPr id="37894" name="Strzałka w dół 39"/>
          <p:cNvSpPr>
            <a:spLocks noChangeArrowheads="1"/>
          </p:cNvSpPr>
          <p:nvPr/>
        </p:nvSpPr>
        <p:spPr bwMode="auto">
          <a:xfrm>
            <a:off x="6588125" y="4581525"/>
            <a:ext cx="133350" cy="1001713"/>
          </a:xfrm>
          <a:prstGeom prst="downArrow">
            <a:avLst>
              <a:gd name="adj1" fmla="val 50000"/>
              <a:gd name="adj2" fmla="val 5028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 idx="4294967295"/>
          </p:nvPr>
        </p:nvSpPr>
        <p:spPr>
          <a:xfrm>
            <a:off x="314325" y="3155950"/>
            <a:ext cx="7637463" cy="914400"/>
          </a:xfrm>
        </p:spPr>
        <p:txBody>
          <a:bodyPr/>
          <a:lstStyle/>
          <a:p>
            <a:pPr algn="ctr"/>
            <a:r>
              <a:rPr lang="en-GB" smtClean="0">
                <a:latin typeface="Arial" charset="0"/>
              </a:rPr>
              <a:t>Regulatory implications</a:t>
            </a:r>
            <a:br>
              <a:rPr lang="en-GB" smtClean="0">
                <a:latin typeface="Arial" charset="0"/>
              </a:rPr>
            </a:br>
            <a:r>
              <a:rPr lang="en-GB" smtClean="0">
                <a:latin typeface="Arial" charset="0"/>
              </a:rPr>
              <a:t>of unplanned power flows</a:t>
            </a:r>
          </a:p>
        </p:txBody>
      </p:sp>
      <p:sp>
        <p:nvSpPr>
          <p:cNvPr id="38915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CF3692A1-7709-4647-BD39-63D94726596A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36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280988" y="2009775"/>
            <a:ext cx="8789987" cy="4525963"/>
          </a:xfrm>
        </p:spPr>
        <p:txBody>
          <a:bodyPr lIns="91418" tIns="45708" rIns="91418" bIns="45708"/>
          <a:lstStyle/>
          <a:p>
            <a:pPr marL="363538" indent="-363538" defTabSz="9683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en-GB" dirty="0" smtClean="0"/>
              <a:t>Main factors</a:t>
            </a:r>
            <a:endParaRPr lang="en-GB" dirty="0" smtClean="0">
              <a:latin typeface="Arial" charset="0"/>
            </a:endParaRPr>
          </a:p>
          <a:p>
            <a:pPr marL="80963" indent="-285750" defTabSz="968375">
              <a:lnSpc>
                <a:spcPct val="11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Increasing capacity of RES </a:t>
            </a:r>
            <a:r>
              <a:rPr lang="en-GB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 Changing pattern of generation</a:t>
            </a:r>
            <a:endParaRPr lang="en-GB" sz="16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Increasing volume of cross-border exchanges that may cause large-scale transmission of electric power across regions where the unexpected power flows may push electricity networks towards their physical limits.</a:t>
            </a:r>
          </a:p>
          <a:p>
            <a:pPr marL="342900" lvl="1" indent="-342900" defTabSz="9683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charset="0"/>
                <a:ea typeface="+mn-ea"/>
                <a:cs typeface="+mn-cs"/>
              </a:rPr>
              <a:t>Increasing volume of short term trades (day ahead and intraday)</a:t>
            </a:r>
          </a:p>
          <a:p>
            <a:pPr marL="342900" lvl="1" indent="-342900" defTabSz="9683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charset="0"/>
                <a:ea typeface="+mn-ea"/>
                <a:cs typeface="+mn-cs"/>
              </a:rPr>
              <a:t>Less predictable and fast changing power flows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Environmental concerns and policies that prevent construction of new generation and transmission lines.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Constraints of investment costs</a:t>
            </a:r>
          </a:p>
          <a:p>
            <a:pPr marL="342900" lvl="1" indent="-342900" defTabSz="9683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charset="0"/>
                <a:ea typeface="+mn-ea"/>
                <a:cs typeface="+mn-cs"/>
              </a:rPr>
              <a:t>Insufficient system development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  <a:defRPr/>
            </a:pPr>
            <a:endParaRPr lang="en-US" sz="1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48BE160-AD45-41FF-911E-A0DB74AD3691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37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0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l-PL"/>
              <a:t>Changing situation in Europe (1)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280988" y="2009775"/>
            <a:ext cx="8789987" cy="4525963"/>
          </a:xfrm>
        </p:spPr>
        <p:txBody>
          <a:bodyPr lIns="91418" tIns="45708" rIns="91418" bIns="45708"/>
          <a:lstStyle/>
          <a:p>
            <a:pPr marL="342900" indent="-342900" defTabSz="968375">
              <a:lnSpc>
                <a:spcPct val="110000"/>
              </a:lnSpc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Unplanned power flows are the example of problem affecting a growing number of TSO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Such problems cannot be solved by one or two TSO</a:t>
            </a:r>
          </a:p>
          <a:p>
            <a:pPr marL="742950" lvl="1" indent="-285750" defTabSz="968375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GB" sz="2000" smtClean="0">
                <a:latin typeface="Arial" charset="0"/>
              </a:rPr>
              <a:t>Usually the problems within one TSO control areas are caused by activities in another TSO control area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Solving of such problems needs close cooperation of  more TSOs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Current legislation do not facilitate this process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There is a need for support from regulators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</a:pPr>
            <a:endParaRPr lang="en-US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F11880A-E4AD-4960-AD07-621AA8553787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38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4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l-PL"/>
              <a:t>Changing situation in Europe (2)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GB" sz="2000" b="1" dirty="0" smtClean="0">
                <a:solidFill>
                  <a:srgbClr val="990033"/>
                </a:solidFill>
              </a:rPr>
              <a:t>Current solutions</a:t>
            </a:r>
          </a:p>
          <a:p>
            <a:pPr marL="342900" indent="-342900">
              <a:buFontTx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Better coordination of operation and cooperation of TSOs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dirty="0" smtClean="0">
                <a:latin typeface="Arial" charset="0"/>
              </a:rPr>
              <a:t>ENTSO-E, CORESO, TSC, CASC, CAO</a:t>
            </a:r>
            <a:endParaRPr lang="en-GB" sz="1400" u="sng" dirty="0" smtClean="0"/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u="sng" dirty="0" smtClean="0"/>
              <a:t>D-2 Common Grid Model</a:t>
            </a:r>
            <a:r>
              <a:rPr lang="en-GB" sz="1400" dirty="0" smtClean="0"/>
              <a:t>:</a:t>
            </a:r>
            <a:r>
              <a:rPr lang="pl-PL" sz="1400" dirty="0" smtClean="0"/>
              <a:t> </a:t>
            </a:r>
            <a:r>
              <a:rPr lang="en-GB" sz="1400" b="1" dirty="0" smtClean="0">
                <a:latin typeface="Arial" charset="0"/>
              </a:rPr>
              <a:t>Enlarge geographical area for D-2CF model</a:t>
            </a:r>
            <a:endParaRPr lang="en-GB" sz="1000" b="1" dirty="0" smtClean="0">
              <a:solidFill>
                <a:schemeClr val="tx1"/>
              </a:solidFill>
              <a:latin typeface="Arial" charset="0"/>
            </a:endParaRP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u="sng" dirty="0" smtClean="0"/>
              <a:t>D-2 Capacity Calculation</a:t>
            </a:r>
            <a:r>
              <a:rPr lang="en-GB" sz="1400" dirty="0" smtClean="0"/>
              <a:t>:</a:t>
            </a:r>
            <a:r>
              <a:rPr lang="pl-PL" sz="1400" dirty="0" smtClean="0"/>
              <a:t> - </a:t>
            </a:r>
            <a:r>
              <a:rPr lang="en-GB" sz="1400" b="1" dirty="0" smtClean="0">
                <a:latin typeface="Arial" charset="0"/>
              </a:rPr>
              <a:t>Flow Base Capacity Calculation</a:t>
            </a:r>
            <a:r>
              <a:rPr lang="pl-PL" sz="1400" b="1" dirty="0" smtClean="0">
                <a:latin typeface="Arial" charset="0"/>
              </a:rPr>
              <a:t> </a:t>
            </a:r>
          </a:p>
          <a:p>
            <a:pPr marL="914400" lvl="2" indent="0">
              <a:lnSpc>
                <a:spcPct val="115000"/>
              </a:lnSpc>
              <a:spcBef>
                <a:spcPct val="30000"/>
              </a:spcBef>
              <a:buFontTx/>
              <a:buNone/>
              <a:defRPr/>
            </a:pPr>
            <a:r>
              <a:rPr lang="pl-PL" sz="1400" b="1" dirty="0">
                <a:latin typeface="Arial" charset="0"/>
              </a:rPr>
              <a:t> </a:t>
            </a:r>
            <a:r>
              <a:rPr lang="pl-PL" sz="1400" b="1" dirty="0" smtClean="0">
                <a:latin typeface="Arial" charset="0"/>
              </a:rPr>
              <a:t>                                                   </a:t>
            </a:r>
            <a:r>
              <a:rPr lang="pl-PL" sz="1400" dirty="0" smtClean="0">
                <a:latin typeface="Arial" charset="0"/>
              </a:rPr>
              <a:t>-</a:t>
            </a:r>
            <a:r>
              <a:rPr lang="pl-PL" sz="1400" b="1" dirty="0" smtClean="0">
                <a:latin typeface="Arial" charset="0"/>
              </a:rPr>
              <a:t> </a:t>
            </a:r>
            <a:r>
              <a:rPr lang="en-GB" sz="1400" b="1" dirty="0" smtClean="0">
                <a:latin typeface="Arial" charset="0"/>
              </a:rPr>
              <a:t>Capacities to be calculated in a largest geographical area </a:t>
            </a:r>
            <a:r>
              <a:rPr lang="pl-PL" sz="1400" b="1" dirty="0" smtClean="0">
                <a:latin typeface="Arial" charset="0"/>
              </a:rPr>
              <a:t>  </a:t>
            </a:r>
          </a:p>
          <a:p>
            <a:pPr marL="914400" lvl="2" indent="0">
              <a:lnSpc>
                <a:spcPct val="115000"/>
              </a:lnSpc>
              <a:spcBef>
                <a:spcPct val="30000"/>
              </a:spcBef>
              <a:buFontTx/>
              <a:buNone/>
              <a:defRPr/>
            </a:pPr>
            <a:r>
              <a:rPr lang="pl-PL" sz="1400" b="1" dirty="0">
                <a:latin typeface="Arial" charset="0"/>
              </a:rPr>
              <a:t> </a:t>
            </a:r>
            <a:r>
              <a:rPr lang="pl-PL" sz="1400" b="1" dirty="0" smtClean="0">
                <a:latin typeface="Arial" charset="0"/>
              </a:rPr>
              <a:t>                                                      </a:t>
            </a:r>
            <a:r>
              <a:rPr lang="en-GB" sz="1400" b="1" dirty="0" smtClean="0">
                <a:latin typeface="Arial" charset="0"/>
              </a:rPr>
              <a:t>possible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u="sng" dirty="0" smtClean="0"/>
              <a:t>D-1 Congestion Forecast</a:t>
            </a:r>
            <a:r>
              <a:rPr lang="pl-PL" sz="1400" u="sng" dirty="0" smtClean="0"/>
              <a:t>: - </a:t>
            </a:r>
            <a:r>
              <a:rPr lang="en-GB" sz="1400" b="1" dirty="0" smtClean="0">
                <a:latin typeface="Arial" charset="0"/>
              </a:rPr>
              <a:t>Improve quality of the process by al</a:t>
            </a:r>
            <a:r>
              <a:rPr lang="pl-PL" sz="1400" b="1" dirty="0" smtClean="0">
                <a:latin typeface="Arial" charset="0"/>
              </a:rPr>
              <a:t>i</a:t>
            </a:r>
            <a:r>
              <a:rPr lang="en-GB" sz="1400" b="1" dirty="0" err="1" smtClean="0">
                <a:latin typeface="Arial" charset="0"/>
              </a:rPr>
              <a:t>gning</a:t>
            </a:r>
            <a:r>
              <a:rPr lang="en-GB" sz="1400" b="1" dirty="0" smtClean="0">
                <a:latin typeface="Arial" charset="0"/>
              </a:rPr>
              <a:t> TSO processes</a:t>
            </a:r>
            <a:endParaRPr lang="en-GB" dirty="0" smtClean="0">
              <a:latin typeface="Arial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Implementation of Network Codes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b="1" dirty="0" smtClean="0">
                <a:latin typeface="Arial" charset="0"/>
              </a:rPr>
              <a:t>Flow-based market coupling, coordinated intra day and balancing</a:t>
            </a:r>
            <a:endParaRPr lang="pl-PL" sz="1400" b="1" dirty="0" smtClean="0">
              <a:latin typeface="Arial" charset="0"/>
            </a:endParaRP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endParaRPr lang="en-GB" sz="1400" b="1" dirty="0" smtClean="0">
              <a:latin typeface="Arial" charset="0"/>
            </a:endParaRPr>
          </a:p>
          <a:p>
            <a:pPr marL="0" indent="-433387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q"/>
              <a:defRPr/>
            </a:pPr>
            <a:r>
              <a:rPr lang="en-GB" dirty="0" smtClean="0"/>
              <a:t>Future solutions?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endParaRPr lang="en-US" sz="1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C979CCB-161D-400B-B5DB-82ACE9AAC1E2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39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988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l-PL"/>
              <a:t>Changing situation in Europe (3)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/>
            <a:endParaRPr lang="pl-PL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1"/>
          <p:cNvSpPr>
            <a:spLocks/>
          </p:cNvSpPr>
          <p:nvPr/>
        </p:nvSpPr>
        <p:spPr bwMode="auto">
          <a:xfrm>
            <a:off x="5654675" y="0"/>
            <a:ext cx="2325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eaLnBrk="0" hangingPunct="0"/>
            <a:r>
              <a:rPr lang="pl-PL" sz="2000">
                <a:solidFill>
                  <a:schemeClr val="tx1"/>
                </a:solidFill>
                <a:latin typeface="Arial Narrow" pitchFamily="34" charset="0"/>
              </a:rPr>
              <a:t>in CEE region</a:t>
            </a:r>
            <a:endParaRPr lang="en-US" sz="200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857625"/>
            <a:ext cx="4718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19200"/>
            <a:ext cx="8532813" cy="914400"/>
          </a:xfrm>
        </p:spPr>
        <p:txBody>
          <a:bodyPr lIns="91408" tIns="45703" rIns="91408" bIns="45703"/>
          <a:lstStyle/>
          <a:p>
            <a:endParaRPr lang="pl-PL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08" tIns="45703" rIns="91408" bIns="45703"/>
          <a:lstStyle/>
          <a:p>
            <a:pPr marL="363538" indent="-363538" defTabSz="968375"/>
            <a:endParaRPr lang="pl-PL" smtClean="0"/>
          </a:p>
        </p:txBody>
      </p:sp>
      <p:pic>
        <p:nvPicPr>
          <p:cNvPr id="43012" name="Picture 6" descr="D:\Teksty-BRRE\Varia\Baltic Mini Forum-20120921\Materiały do prezentacji\Clipboar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828675" y="9779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Thank you for your attention!</a:t>
            </a:r>
            <a:endParaRPr lang="pl-PL"/>
          </a:p>
          <a:p>
            <a:pPr algn="ctr"/>
            <a:endParaRPr lang="pl-PL"/>
          </a:p>
          <a:p>
            <a:pPr algn="ctr"/>
            <a:r>
              <a:rPr lang="pl-PL"/>
              <a:t>Questions?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897817BA-FB0D-4C95-9AC8-82268A4B50C6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5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7171" name="Symbol zastępczy zawartości 4" descr="Wycinek ekranu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8700"/>
            <a:ext cx="9277350" cy="5826125"/>
          </a:xfrm>
        </p:spPr>
      </p:pic>
      <p:sp>
        <p:nvSpPr>
          <p:cNvPr id="7172" name="Title 1"/>
          <p:cNvSpPr>
            <a:spLocks/>
          </p:cNvSpPr>
          <p:nvPr/>
        </p:nvSpPr>
        <p:spPr bwMode="auto">
          <a:xfrm>
            <a:off x="0" y="0"/>
            <a:ext cx="9144000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000" tIns="45708" rIns="234000" bIns="45708" anchor="ctr"/>
          <a:lstStyle/>
          <a:p>
            <a:pPr algn="just" eaLnBrk="0" hangingPunct="0"/>
            <a:r>
              <a:rPr lang="en-US" sz="1700"/>
              <a:t>Comparison of </a:t>
            </a:r>
            <a:r>
              <a:rPr lang="en-US" sz="1700">
                <a:solidFill>
                  <a:srgbClr val="00CC00"/>
                </a:solidFill>
              </a:rPr>
              <a:t>commercial schedules </a:t>
            </a:r>
            <a:r>
              <a:rPr lang="en-US" sz="1700"/>
              <a:t>and </a:t>
            </a:r>
            <a:r>
              <a:rPr lang="en-US" sz="1700">
                <a:solidFill>
                  <a:srgbClr val="FF0000"/>
                </a:solidFill>
              </a:rPr>
              <a:t>physical power flows </a:t>
            </a:r>
            <a:r>
              <a:rPr lang="pl-PL" sz="1700">
                <a:solidFill>
                  <a:srgbClr val="CC0000"/>
                </a:solidFill>
              </a:rPr>
              <a:t/>
            </a:r>
            <a:br>
              <a:rPr lang="pl-PL" sz="1700">
                <a:solidFill>
                  <a:srgbClr val="CC0000"/>
                </a:solidFill>
              </a:rPr>
            </a:br>
            <a:r>
              <a:rPr lang="en-US" sz="1700"/>
              <a:t>on the borders of national transmission systems</a:t>
            </a:r>
          </a:p>
        </p:txBody>
      </p:sp>
      <p:sp>
        <p:nvSpPr>
          <p:cNvPr id="7173" name="Title 1"/>
          <p:cNvSpPr>
            <a:spLocks/>
          </p:cNvSpPr>
          <p:nvPr/>
        </p:nvSpPr>
        <p:spPr bwMode="auto">
          <a:xfrm>
            <a:off x="6181725" y="1050925"/>
            <a:ext cx="2322513" cy="903288"/>
          </a:xfrm>
          <a:prstGeom prst="rect">
            <a:avLst/>
          </a:prstGeom>
          <a:solidFill>
            <a:srgbClr val="00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1418" tIns="45708" rIns="91418" bIns="45708" anchor="ctr"/>
          <a:lstStyle/>
          <a:p>
            <a:pPr eaLnBrk="0" hangingPunct="0"/>
            <a:r>
              <a:rPr lang="en-US" sz="1600" u="sng"/>
              <a:t>Critical conditions</a:t>
            </a:r>
          </a:p>
          <a:p>
            <a:pPr eaLnBrk="0" hangingPunct="0"/>
            <a:r>
              <a:rPr lang="en-US" sz="1600"/>
              <a:t>7 December 2011</a:t>
            </a:r>
          </a:p>
          <a:p>
            <a:pPr eaLnBrk="0" hangingPunct="0"/>
            <a:r>
              <a:rPr lang="en-US" sz="1600"/>
              <a:t>ca. 16:00 </a:t>
            </a:r>
          </a:p>
        </p:txBody>
      </p:sp>
      <p:sp>
        <p:nvSpPr>
          <p:cNvPr id="7174" name="Title 1"/>
          <p:cNvSpPr>
            <a:spLocks/>
          </p:cNvSpPr>
          <p:nvPr/>
        </p:nvSpPr>
        <p:spPr bwMode="auto">
          <a:xfrm>
            <a:off x="0" y="6046788"/>
            <a:ext cx="9266238" cy="81121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306000" tIns="45708" rIns="91418" bIns="45708" anchor="ctr"/>
          <a:lstStyle/>
          <a:p>
            <a:pPr eaLnBrk="0" hangingPunct="0">
              <a:spcBef>
                <a:spcPts val="600"/>
              </a:spcBef>
            </a:pPr>
            <a:r>
              <a:rPr lang="en-US" sz="1500"/>
              <a:t>5 334 MW of cross-border exchange </a:t>
            </a:r>
            <a:r>
              <a:rPr lang="en-GB" sz="1500"/>
              <a:t>scheduled</a:t>
            </a:r>
            <a:r>
              <a:rPr lang="en-US" sz="1500"/>
              <a:t> </a:t>
            </a:r>
            <a:r>
              <a:rPr lang="pl-PL" sz="1500"/>
              <a:t>o</a:t>
            </a:r>
            <a:r>
              <a:rPr lang="en-US" sz="1500"/>
              <a:t>n Germany – Austria border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Actual power flows on this interconnection amounted to only 1 558 MW 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As a result, unplanned flow through the Polish network reached some </a:t>
            </a:r>
            <a:r>
              <a:rPr lang="en-US" sz="1500">
                <a:solidFill>
                  <a:srgbClr val="CC0000"/>
                </a:solidFill>
              </a:rPr>
              <a:t>2 700 MW</a:t>
            </a: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0" y="1027113"/>
            <a:ext cx="2978150" cy="9048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9600" y="1141413"/>
            <a:ext cx="2347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/>
              <a:t>Commercial schedules</a:t>
            </a:r>
            <a:endParaRPr lang="en-US" sz="1100"/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130175" y="148113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131763" y="10906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1EC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36588" y="1536700"/>
            <a:ext cx="2235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/>
              <a:t>Physical power flows</a:t>
            </a:r>
          </a:p>
        </p:txBody>
      </p:sp>
      <p:sp>
        <p:nvSpPr>
          <p:cNvPr id="7180" name="Oval 15"/>
          <p:cNvSpPr>
            <a:spLocks noChangeArrowheads="1"/>
          </p:cNvSpPr>
          <p:nvPr/>
        </p:nvSpPr>
        <p:spPr bwMode="auto">
          <a:xfrm rot="1331807">
            <a:off x="3275013" y="3860800"/>
            <a:ext cx="2074862" cy="80327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392B4808-1A00-4D00-B78C-1F467E0CBDA8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8195" name="Symbol zastępczy zawartości 2" descr="Wycinek ekranu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1238"/>
            <a:ext cx="9144000" cy="5856287"/>
          </a:xfrm>
        </p:spPr>
      </p:pic>
      <p:sp>
        <p:nvSpPr>
          <p:cNvPr id="8196" name="Title 1"/>
          <p:cNvSpPr>
            <a:spLocks/>
          </p:cNvSpPr>
          <p:nvPr/>
        </p:nvSpPr>
        <p:spPr bwMode="auto">
          <a:xfrm>
            <a:off x="0" y="0"/>
            <a:ext cx="9144000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eaLnBrk="0" hangingPunct="0"/>
            <a:r>
              <a:rPr lang="en-US" sz="2200"/>
              <a:t>Maximal unplanned power flows Germany - Poland 								</a:t>
            </a:r>
            <a:r>
              <a:rPr lang="en-US" sz="2200">
                <a:solidFill>
                  <a:srgbClr val="990000"/>
                </a:solidFill>
              </a:rPr>
              <a:t>7.12.2011</a:t>
            </a:r>
          </a:p>
        </p:txBody>
      </p:sp>
      <p:sp>
        <p:nvSpPr>
          <p:cNvPr id="8197" name="Title 1"/>
          <p:cNvSpPr>
            <a:spLocks/>
          </p:cNvSpPr>
          <p:nvPr/>
        </p:nvSpPr>
        <p:spPr bwMode="auto">
          <a:xfrm>
            <a:off x="0" y="5989638"/>
            <a:ext cx="9144000" cy="8683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306000" tIns="45708" rIns="91418" bIns="45708" anchor="ctr"/>
          <a:lstStyle/>
          <a:p>
            <a:pPr eaLnBrk="0" hangingPunct="0">
              <a:spcBef>
                <a:spcPts val="600"/>
              </a:spcBef>
            </a:pPr>
            <a:r>
              <a:rPr lang="en-US" sz="1500"/>
              <a:t>5 334 MW of cross-border exchange </a:t>
            </a:r>
            <a:r>
              <a:rPr lang="pl-PL" sz="1500"/>
              <a:t>scheduled</a:t>
            </a:r>
            <a:r>
              <a:rPr lang="en-US" sz="1500"/>
              <a:t> </a:t>
            </a:r>
            <a:r>
              <a:rPr lang="pl-PL" sz="1500"/>
              <a:t>o</a:t>
            </a:r>
            <a:r>
              <a:rPr lang="en-US" sz="1500"/>
              <a:t>n Germany – Austria border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Actual power flows on this interconnection amounted to only 1 558 MW 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As a result, unplanned flow through the Polish network reached some 2 700 MW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1027113"/>
            <a:ext cx="2978150" cy="9048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609600" y="1141413"/>
            <a:ext cx="2347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100"/>
              <a:t>transits</a:t>
            </a:r>
            <a:r>
              <a:rPr lang="en-GB" sz="1100"/>
              <a:t> schedules</a:t>
            </a:r>
            <a:endParaRPr lang="en-US" sz="1100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>
            <a:off x="131763" y="10906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1" name="Title 1"/>
          <p:cNvSpPr>
            <a:spLocks/>
          </p:cNvSpPr>
          <p:nvPr/>
        </p:nvSpPr>
        <p:spPr bwMode="auto">
          <a:xfrm>
            <a:off x="6032500" y="1038225"/>
            <a:ext cx="2322513" cy="950913"/>
          </a:xfrm>
          <a:prstGeom prst="rect">
            <a:avLst/>
          </a:prstGeom>
          <a:solidFill>
            <a:srgbClr val="00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1418" tIns="45708" rIns="91418" bIns="45708" anchor="ctr"/>
          <a:lstStyle/>
          <a:p>
            <a:pPr eaLnBrk="0" hangingPunct="0"/>
            <a:r>
              <a:rPr lang="en-US" sz="1600" u="sng"/>
              <a:t>Critical conditions</a:t>
            </a:r>
          </a:p>
          <a:p>
            <a:pPr eaLnBrk="0" hangingPunct="0"/>
            <a:r>
              <a:rPr lang="en-US" sz="1600"/>
              <a:t>7 December 2011</a:t>
            </a:r>
          </a:p>
          <a:p>
            <a:pPr eaLnBrk="0" hangingPunct="0"/>
            <a:r>
              <a:rPr lang="en-US" sz="1600"/>
              <a:t>ca. 16:00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Unplanned power flows</a:t>
            </a:r>
            <a:endParaRPr lang="en-US" smtClean="0">
              <a:latin typeface="Arial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Unplanned power flows/unintended cross-border electricity flows = physical flows – scheduled flows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Unplanned power flows results from</a:t>
            </a:r>
          </a:p>
          <a:p>
            <a:pPr marL="1042987" lvl="1" indent="-381000">
              <a:lnSpc>
                <a:spcPct val="110000"/>
              </a:lnSpc>
              <a:buFontTx/>
              <a:buChar char="•"/>
              <a:defRPr/>
            </a:pPr>
            <a:r>
              <a:rPr lang="en-GB" dirty="0" smtClean="0"/>
              <a:t>„loop flows” (consequence </a:t>
            </a:r>
            <a:r>
              <a:rPr lang="pl-PL" dirty="0" smtClean="0"/>
              <a:t>of </a:t>
            </a:r>
            <a:r>
              <a:rPr lang="en-GB" dirty="0" smtClean="0"/>
              <a:t>physics)</a:t>
            </a:r>
            <a:r>
              <a:rPr lang="pl-PL" dirty="0" smtClean="0"/>
              <a:t>-</a:t>
            </a:r>
            <a:r>
              <a:rPr lang="en-US" dirty="0"/>
              <a:t>power flows that are caused by internal transactions within bidding </a:t>
            </a:r>
            <a:r>
              <a:rPr lang="en-US" dirty="0" smtClean="0"/>
              <a:t>area</a:t>
            </a:r>
            <a:r>
              <a:rPr lang="pl-PL" dirty="0" smtClean="0"/>
              <a:t>s</a:t>
            </a:r>
            <a:endParaRPr lang="en-GB" dirty="0" smtClean="0"/>
          </a:p>
          <a:p>
            <a:pPr marL="1042987" lvl="1" indent="-381000">
              <a:lnSpc>
                <a:spcPct val="110000"/>
              </a:lnSpc>
              <a:buFontTx/>
              <a:buChar char="•"/>
              <a:defRPr/>
            </a:pPr>
            <a:r>
              <a:rPr lang="en-GB" dirty="0" smtClean="0"/>
              <a:t>„transits/parallel flows”</a:t>
            </a:r>
            <a:r>
              <a:rPr lang="pl-PL" dirty="0" smtClean="0"/>
              <a:t>- </a:t>
            </a:r>
            <a:r>
              <a:rPr lang="en-GB" dirty="0" smtClean="0"/>
              <a:t>consequence of commercial transactions between </a:t>
            </a:r>
            <a:r>
              <a:rPr lang="pl-PL" dirty="0" err="1" smtClean="0"/>
              <a:t>bidding</a:t>
            </a:r>
            <a:r>
              <a:rPr lang="pl-PL" dirty="0" smtClean="0"/>
              <a:t> </a:t>
            </a:r>
            <a:r>
              <a:rPr lang="pl-PL" dirty="0" err="1" smtClean="0"/>
              <a:t>areas</a:t>
            </a:r>
            <a:endParaRPr lang="en-GB" dirty="0" smtClean="0"/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Natural consequence of zonal market design in Europe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Cannot be totally eliminated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Decrease cross-border capacities available for the market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May threaten security of operation</a:t>
            </a:r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pl-PL" dirty="0" smtClean="0"/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pl-PL" dirty="0" smtClean="0"/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en-US" dirty="0" smtClean="0"/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B5632053-454D-497E-8A01-149040A16331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7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55A3812A-1B06-43F7-BD14-83378712F430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8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981075"/>
            <a:ext cx="8475663" cy="76041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Unplanned transits due to internal transactions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38113" y="3640138"/>
            <a:ext cx="2347912" cy="26352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122363" y="16208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941388" y="2673350"/>
            <a:ext cx="1036637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41825" y="1887538"/>
            <a:ext cx="1674813" cy="12461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922838" y="4184650"/>
            <a:ext cx="1520825" cy="695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2063750" y="2076450"/>
            <a:ext cx="2182813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286375" y="3228975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4213225" y="3179763"/>
            <a:ext cx="1036638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614613" y="43132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3600450" y="4089400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4487863" y="4875213"/>
            <a:ext cx="695325" cy="5508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789113" y="2143125"/>
            <a:ext cx="847725" cy="265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1916113" y="3813175"/>
            <a:ext cx="715962" cy="417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1327150" y="3313113"/>
            <a:ext cx="98425" cy="627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814763" y="2549525"/>
            <a:ext cx="925512" cy="873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668838" y="2908300"/>
            <a:ext cx="461962" cy="550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859213" y="3332163"/>
            <a:ext cx="671512" cy="33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1443038" y="2282825"/>
            <a:ext cx="98425" cy="627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89350" y="3792538"/>
            <a:ext cx="374650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113088" y="3951288"/>
            <a:ext cx="44450" cy="736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740400" y="3848100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1970088" y="4770438"/>
            <a:ext cx="925512" cy="87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3332163" y="4611688"/>
            <a:ext cx="584200" cy="317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4275138" y="4573588"/>
            <a:ext cx="485775" cy="419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2293938" y="5156200"/>
            <a:ext cx="2347912" cy="1368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032000" y="5294313"/>
            <a:ext cx="869950" cy="49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V="1">
            <a:off x="3757613" y="4762500"/>
            <a:ext cx="363537" cy="715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4237038" y="5264150"/>
            <a:ext cx="495300" cy="461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117850" y="4960938"/>
            <a:ext cx="220663" cy="673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5581650" y="2873375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4468813" y="4405313"/>
            <a:ext cx="981075" cy="65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840288" y="3619500"/>
            <a:ext cx="728662" cy="650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588125" y="1927225"/>
            <a:ext cx="2555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PROBLEM: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Internal transactions cause power flows via other bidding areas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Cannot be tackled in zonal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However, it can be </a:t>
            </a:r>
            <a:r>
              <a:rPr lang="en-US" sz="2000" u="sng">
                <a:latin typeface="Arial" charset="0"/>
              </a:rPr>
              <a:t>limited</a:t>
            </a:r>
            <a:r>
              <a:rPr lang="en-US" sz="2000">
                <a:latin typeface="Arial" charset="0"/>
              </a:rPr>
              <a:t> by proper zones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2638425" y="2492375"/>
            <a:ext cx="1008063" cy="1368425"/>
          </a:xfrm>
          <a:prstGeom prst="downArrow">
            <a:avLst>
              <a:gd name="adj1" fmla="val 50000"/>
              <a:gd name="adj2" fmla="val 3393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3719513" y="2349500"/>
            <a:ext cx="1584325" cy="1655763"/>
          </a:xfrm>
          <a:prstGeom prst="curvedLeftArrow">
            <a:avLst>
              <a:gd name="adj1" fmla="val 20902"/>
              <a:gd name="adj2" fmla="val 4180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1054100" y="2133600"/>
            <a:ext cx="1223963" cy="2305050"/>
          </a:xfrm>
          <a:prstGeom prst="curvedRightArrow">
            <a:avLst>
              <a:gd name="adj1" fmla="val 37665"/>
              <a:gd name="adj2" fmla="val 7533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A9B0D498-B5A1-4157-90FE-530C6A9E0916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9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23863" y="981075"/>
            <a:ext cx="8559800" cy="76041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Unplanned transits due to trade between bidding areas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38113" y="3640138"/>
            <a:ext cx="2347912" cy="26352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122363" y="16208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41388" y="2673350"/>
            <a:ext cx="1036637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441825" y="1887538"/>
            <a:ext cx="1674813" cy="12461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922838" y="4184650"/>
            <a:ext cx="1520825" cy="695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063750" y="2076450"/>
            <a:ext cx="2182813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286375" y="3228975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213225" y="3179763"/>
            <a:ext cx="1036638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614613" y="43132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600450" y="4089400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4487863" y="4875213"/>
            <a:ext cx="695325" cy="5508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789113" y="2143125"/>
            <a:ext cx="847725" cy="265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916113" y="3813175"/>
            <a:ext cx="715962" cy="417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1327150" y="3313113"/>
            <a:ext cx="98425" cy="627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814763" y="2549525"/>
            <a:ext cx="925512" cy="873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4668838" y="2908300"/>
            <a:ext cx="461962" cy="550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859213" y="3332163"/>
            <a:ext cx="671512" cy="33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1443038" y="2282825"/>
            <a:ext cx="98425" cy="627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689350" y="3792538"/>
            <a:ext cx="374650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113088" y="3951288"/>
            <a:ext cx="44450" cy="736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740400" y="3848100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1970088" y="4770438"/>
            <a:ext cx="925512" cy="87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3332163" y="4611688"/>
            <a:ext cx="584200" cy="317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4275138" y="4573588"/>
            <a:ext cx="485775" cy="419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2293938" y="5156200"/>
            <a:ext cx="2347912" cy="1368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2032000" y="5294313"/>
            <a:ext cx="869950" cy="49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757613" y="4762500"/>
            <a:ext cx="363537" cy="715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4237038" y="5264150"/>
            <a:ext cx="495300" cy="461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117850" y="4960938"/>
            <a:ext cx="220663" cy="673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581650" y="2873375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4468813" y="4405313"/>
            <a:ext cx="981075" cy="65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4840288" y="3619500"/>
            <a:ext cx="728662" cy="650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300" name="Text Box 38"/>
          <p:cNvSpPr txBox="1">
            <a:spLocks noChangeArrowheads="1"/>
          </p:cNvSpPr>
          <p:nvPr/>
        </p:nvSpPr>
        <p:spPr bwMode="auto">
          <a:xfrm>
            <a:off x="6588125" y="1927225"/>
            <a:ext cx="2555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PROBLEM: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Transactions between two bidding areas cause power flows in other areas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Can be tackled with FBA…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… if bidding areas are well defined</a:t>
            </a:r>
          </a:p>
        </p:txBody>
      </p:sp>
      <p:sp>
        <p:nvSpPr>
          <p:cNvPr id="11301" name="AutoShape 39"/>
          <p:cNvSpPr>
            <a:spLocks noChangeArrowheads="1"/>
          </p:cNvSpPr>
          <p:nvPr/>
        </p:nvSpPr>
        <p:spPr bwMode="auto">
          <a:xfrm rot="-1885345">
            <a:off x="3070225" y="2622550"/>
            <a:ext cx="1008063" cy="2160588"/>
          </a:xfrm>
          <a:prstGeom prst="downArrow">
            <a:avLst>
              <a:gd name="adj1" fmla="val 50000"/>
              <a:gd name="adj2" fmla="val 535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302" name="AutoShape 40"/>
          <p:cNvSpPr>
            <a:spLocks noChangeArrowheads="1"/>
          </p:cNvSpPr>
          <p:nvPr/>
        </p:nvSpPr>
        <p:spPr bwMode="auto">
          <a:xfrm rot="-1320677">
            <a:off x="3976688" y="2122488"/>
            <a:ext cx="1584325" cy="2374900"/>
          </a:xfrm>
          <a:prstGeom prst="curvedLeftArrow">
            <a:avLst>
              <a:gd name="adj1" fmla="val 29980"/>
              <a:gd name="adj2" fmla="val 599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303" name="AutoShape 41"/>
          <p:cNvSpPr>
            <a:spLocks noChangeArrowheads="1"/>
          </p:cNvSpPr>
          <p:nvPr/>
        </p:nvSpPr>
        <p:spPr bwMode="auto">
          <a:xfrm rot="-1977866">
            <a:off x="1862138" y="2246313"/>
            <a:ext cx="1223962" cy="3673475"/>
          </a:xfrm>
          <a:prstGeom prst="curvedRightArrow">
            <a:avLst>
              <a:gd name="adj1" fmla="val 60026"/>
              <a:gd name="adj2" fmla="val 12005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jekt domyśln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jekt domyśln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ACER-2015-00990</_dlc_DocId>
    <_dlc_DocIdUrl xmlns="985daa2e-53d8-4475-82b8-9c7d25324e34">
      <Url>http://s-do-prod-ap/en/Electricity/Regional_initiatives/Meetings/14th_Baltic_SG/_layouts/DocIdRedir.aspx?ID=ACER-2015-00990</Url>
      <Description>ACER-2015-00990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764BA94B66A479D17A2D12B655858" ma:contentTypeVersion="20" ma:contentTypeDescription="Create a new document." ma:contentTypeScope="" ma:versionID="ea496f0bf8b7a8c91278e0f3234eec3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BC6B6-2668-43A7-BCCB-1C8D8722C3FE}"/>
</file>

<file path=customXml/itemProps2.xml><?xml version="1.0" encoding="utf-8"?>
<ds:datastoreItem xmlns:ds="http://schemas.openxmlformats.org/officeDocument/2006/customXml" ds:itemID="{3B4ED19A-B85D-44F3-A089-3534AF381B2D}"/>
</file>

<file path=customXml/itemProps3.xml><?xml version="1.0" encoding="utf-8"?>
<ds:datastoreItem xmlns:ds="http://schemas.openxmlformats.org/officeDocument/2006/customXml" ds:itemID="{EA17AEDE-E77B-4B79-98A1-C6ACCD5D903C}"/>
</file>

<file path=customXml/itemProps4.xml><?xml version="1.0" encoding="utf-8"?>
<ds:datastoreItem xmlns:ds="http://schemas.openxmlformats.org/officeDocument/2006/customXml" ds:itemID="{472AF64B-46BA-4809-AF51-71ABF8443C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2562</Words>
  <Application>Microsoft Office PowerPoint</Application>
  <PresentationFormat>Pokaz na ekranie (4:3)</PresentationFormat>
  <Paragraphs>341</Paragraphs>
  <Slides>40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Projekt domyślny</vt:lpstr>
      <vt:lpstr>Unintended cross-border electricity flows in Central Eastern Europe  and their regulatory implications</vt:lpstr>
      <vt:lpstr>Outline of the presentation</vt:lpstr>
      <vt:lpstr>Unplanned power flows in CEE</vt:lpstr>
      <vt:lpstr>Prezentacja programu PowerPoint</vt:lpstr>
      <vt:lpstr>Prezentacja programu PowerPoint</vt:lpstr>
      <vt:lpstr>Prezentacja programu PowerPoint</vt:lpstr>
      <vt:lpstr>Unplanned power flows</vt:lpstr>
      <vt:lpstr>Unplanned transits due to internal transactions</vt:lpstr>
      <vt:lpstr>Unplanned transits due to trade between bidding areas</vt:lpstr>
      <vt:lpstr>Unplanned transits due to trade between bidding                      areas in another region</vt:lpstr>
      <vt:lpstr>The issue of unplanned power flows</vt:lpstr>
      <vt:lpstr>Prezentacja programu PowerPoint</vt:lpstr>
      <vt:lpstr>Prezentacja programu PowerPoint</vt:lpstr>
      <vt:lpstr>The issue of unplanned power flows</vt:lpstr>
      <vt:lpstr>Prezentacja programu PowerPoint</vt:lpstr>
      <vt:lpstr>Countermeasures against unplanned power flows</vt:lpstr>
      <vt:lpstr>POSSIBLE SOLUTIONS: What can be done to alleviate the problem of unplanned flows?</vt:lpstr>
      <vt:lpstr>Short and long term measures against unplanned flows</vt:lpstr>
      <vt:lpstr>Three main activities in order to decrease unplanned power flows</vt:lpstr>
      <vt:lpstr>Prezentacja programu PowerPoint</vt:lpstr>
      <vt:lpstr>Prezentacja programu PowerPoint</vt:lpstr>
      <vt:lpstr>Market Integration</vt:lpstr>
      <vt:lpstr>Market Integration</vt:lpstr>
      <vt:lpstr>Prezentacja programu PowerPoint</vt:lpstr>
      <vt:lpstr>Market Integration</vt:lpstr>
      <vt:lpstr>Market Integration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Monthly volumes of HVDC rescheduling on 50HzT and PSEO requests</vt:lpstr>
      <vt:lpstr>Prezentacja programu PowerPoint</vt:lpstr>
      <vt:lpstr>Internal PSEO topological measures due to  transit/loop flows – monthly time of use</vt:lpstr>
      <vt:lpstr>Prezentacja programu PowerPoint</vt:lpstr>
      <vt:lpstr>Regulatory implications of unplanned power flows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Warzywoda Remigiusz (OSP)</dc:creator>
  <cp:lastModifiedBy>Ratz, Jacek (OSP)</cp:lastModifiedBy>
  <cp:revision>344</cp:revision>
  <cp:lastPrinted>2012-09-20T10:29:47Z</cp:lastPrinted>
  <dcterms:created xsi:type="dcterms:W3CDTF">1601-01-01T00:00:00Z</dcterms:created>
  <dcterms:modified xsi:type="dcterms:W3CDTF">2012-09-20T10:34:10Z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0x010100746764BA94B66A479D17A2D12B655858</vt:lpwstr>
  </property>
  <property fmtid="{D5CDD505-2E9C-101B-9397-08002B2CF9AE}" pid="3" name="_dlc_DocIdItemGuid">
    <vt:lpwstr>74d63a05-3470-4b14-85ee-99ab198bdc8c</vt:lpwstr>
  </property>
</Properties>
</file>