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2" r:id="rId1"/>
  </p:sldMasterIdLst>
  <p:notesMasterIdLst>
    <p:notesMasterId r:id="rId11"/>
  </p:notesMasterIdLst>
  <p:handoutMasterIdLst>
    <p:handoutMasterId r:id="rId12"/>
  </p:handoutMasterIdLst>
  <p:sldIdLst>
    <p:sldId id="326" r:id="rId2"/>
    <p:sldId id="349" r:id="rId3"/>
    <p:sldId id="351" r:id="rId4"/>
    <p:sldId id="350" r:id="rId5"/>
    <p:sldId id="266" r:id="rId6"/>
    <p:sldId id="352" r:id="rId7"/>
    <p:sldId id="344" r:id="rId8"/>
    <p:sldId id="347" r:id="rId9"/>
    <p:sldId id="348" r:id="rId10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24"/>
    <a:srgbClr val="307098"/>
    <a:srgbClr val="005BA1"/>
    <a:srgbClr val="008CFF"/>
    <a:srgbClr val="00FFFF"/>
    <a:srgbClr val="009999"/>
    <a:srgbClr val="0066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2" autoAdjust="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AC1B81-8C10-47F3-9EB3-9AD5A872FD7E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0B94B7-3C79-4436-8DAA-ED92EE0A62AB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90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D719A5-8C81-489B-AB1D-4F50419BF650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3" y="4716585"/>
            <a:ext cx="5436909" cy="44673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AE9279-A818-4801-9114-24034CE760F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670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9"/>
          <p:cNvSpPr txBox="1">
            <a:spLocks noChangeArrowheads="1"/>
          </p:cNvSpPr>
          <p:nvPr userDrawn="1"/>
        </p:nvSpPr>
        <p:spPr bwMode="auto">
          <a:xfrm>
            <a:off x="3276600" y="2060575"/>
            <a:ext cx="4967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endParaRPr lang="fr-BE" dirty="0" smtClean="0"/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bg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35D27623-960B-405A-BCEF-309523E9916B}" type="datetime1">
              <a:rPr lang="en-IE"/>
              <a:pPr>
                <a:defRPr/>
              </a:pPr>
              <a:t>09/05/2012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36544"/>
      </p:ext>
    </p:extLst>
  </p:cSld>
  <p:clrMapOvr>
    <a:masterClrMapping/>
  </p:clrMapOvr>
  <p:transition spd="slow">
    <p:pull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487D-16DE-4803-A85D-C03C52EA3C9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5334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7A194-D27E-4F76-BDC0-7017F1C2FF8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71620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>
          <a:xfrm>
            <a:off x="6099175" y="1460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>
          <a:xfrm>
            <a:off x="6861175" y="63817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6003E-A431-4943-B92B-8AB043625F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190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8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1028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1175" y="63817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24C23977-97D1-4786-A456-3947F6304C6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7" r:id="rId1"/>
    <p:sldLayoutId id="2147485225" r:id="rId2"/>
    <p:sldLayoutId id="2147485224" r:id="rId3"/>
    <p:sldLayoutId id="2147485226" r:id="rId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5A42840-3F7D-433E-9B95-F6D78959F78F}" type="slidenum">
              <a:rPr lang="en-US">
                <a:latin typeface="Arial" charset="0"/>
              </a:rPr>
              <a:pPr eaLnBrk="1" hangingPunct="1"/>
              <a:t>1</a:t>
            </a:fld>
            <a:endParaRPr lang="en-US">
              <a:latin typeface="Arial" charset="0"/>
            </a:endParaRPr>
          </a:p>
        </p:txBody>
      </p:sp>
      <p:pic>
        <p:nvPicPr>
          <p:cNvPr id="3075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1885950" y="5680075"/>
            <a:ext cx="3486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chemeClr val="bg1"/>
                </a:solidFill>
              </a:rPr>
              <a:t>TITRE</a:t>
            </a:r>
          </a:p>
        </p:txBody>
      </p:sp>
      <p:pic>
        <p:nvPicPr>
          <p:cNvPr id="7" name="Picture 6" descr="FOND_COVER_transp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141763" y="118015"/>
            <a:ext cx="9223769" cy="6858000"/>
          </a:xfrm>
          <a:prstGeom prst="rect">
            <a:avLst/>
          </a:prstGeom>
        </p:spPr>
      </p:pic>
      <p:sp>
        <p:nvSpPr>
          <p:cNvPr id="8" name="Rectangle à coins arrondis 7"/>
          <p:cNvSpPr/>
          <p:nvPr/>
        </p:nvSpPr>
        <p:spPr>
          <a:xfrm>
            <a:off x="-280988" y="635000"/>
            <a:ext cx="3051176" cy="13493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/>
          </a:p>
        </p:txBody>
      </p:sp>
      <p:pic>
        <p:nvPicPr>
          <p:cNvPr id="3079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01688"/>
            <a:ext cx="22987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itle Placeholder 1"/>
          <p:cNvSpPr>
            <a:spLocks noGrp="1"/>
          </p:cNvSpPr>
          <p:nvPr>
            <p:ph type="ctrTitle" idx="4294967295"/>
          </p:nvPr>
        </p:nvSpPr>
        <p:spPr bwMode="auto">
          <a:xfrm>
            <a:off x="2711450" y="1870075"/>
            <a:ext cx="6259513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529B"/>
                </a:solidFill>
                <a:ea typeface="ＭＳ Ｐゴシック" pitchFamily="34" charset="-128"/>
              </a:rPr>
              <a:t/>
            </a:r>
            <a:br>
              <a:rPr lang="en-US" sz="2800" dirty="0" smtClean="0">
                <a:solidFill>
                  <a:srgbClr val="00529B"/>
                </a:solidFill>
                <a:ea typeface="ＭＳ Ｐゴシック" pitchFamily="34" charset="-128"/>
              </a:rPr>
            </a:br>
            <a:r>
              <a:rPr lang="en-US" sz="2800" b="1" dirty="0" smtClean="0">
                <a:solidFill>
                  <a:srgbClr val="00529B"/>
                </a:solidFill>
                <a:ea typeface="ＭＳ Ｐゴシック" pitchFamily="34" charset="-128"/>
              </a:rPr>
              <a:t>Update on approval processes for NWE price coupling</a:t>
            </a:r>
            <a:endParaRPr lang="en-GB" sz="2400" b="1" dirty="0" smtClean="0">
              <a:solidFill>
                <a:srgbClr val="00529B"/>
              </a:solidFill>
              <a:ea typeface="ＭＳ Ｐゴシック" pitchFamily="34" charset="-128"/>
            </a:endParaRPr>
          </a:p>
        </p:txBody>
      </p:sp>
      <p:sp>
        <p:nvSpPr>
          <p:cNvPr id="3081" name="Text Placeholder 2"/>
          <p:cNvSpPr>
            <a:spLocks noGrp="1"/>
          </p:cNvSpPr>
          <p:nvPr>
            <p:ph type="subTitle" idx="4294967295"/>
          </p:nvPr>
        </p:nvSpPr>
        <p:spPr bwMode="auto">
          <a:xfrm>
            <a:off x="2763838" y="3025775"/>
            <a:ext cx="5976937" cy="122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800" dirty="0" smtClean="0">
              <a:ea typeface="ＭＳ Ｐゴシック" pitchFamily="34" charset="-128"/>
            </a:endParaRPr>
          </a:p>
          <a:p>
            <a:pPr eaLnBrk="1" hangingPunct="1">
              <a:lnSpc>
                <a:spcPct val="110000"/>
              </a:lnSpc>
              <a:buFont typeface="Trebuchet MS" pitchFamily="34" charset="0"/>
              <a:buNone/>
            </a:pPr>
            <a:endParaRPr lang="en-US" sz="1800" b="1" dirty="0" smtClean="0">
              <a:ea typeface="ＭＳ Ｐゴシック" pitchFamily="34" charset="-128"/>
            </a:endParaRPr>
          </a:p>
          <a:p>
            <a:pPr eaLnBrk="1" hangingPunct="1"/>
            <a:endParaRPr lang="en-GB" sz="1800" i="1" dirty="0" smtClean="0">
              <a:ea typeface="ＭＳ Ｐゴシック" pitchFamily="34" charset="-128"/>
            </a:endParaRPr>
          </a:p>
        </p:txBody>
      </p:sp>
      <p:sp>
        <p:nvSpPr>
          <p:cNvPr id="3082" name="TextBox 8"/>
          <p:cNvSpPr txBox="1">
            <a:spLocks noChangeArrowheads="1"/>
          </p:cNvSpPr>
          <p:nvPr/>
        </p:nvSpPr>
        <p:spPr bwMode="auto">
          <a:xfrm>
            <a:off x="947737" y="5413375"/>
            <a:ext cx="7589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GB" b="1" dirty="0" smtClean="0">
                <a:solidFill>
                  <a:schemeClr val="bg1"/>
                </a:solidFill>
                <a:ea typeface="ＭＳ Ｐゴシック" pitchFamily="34" charset="-128"/>
              </a:rPr>
              <a:t>NWE IG on DA and ID</a:t>
            </a:r>
            <a:endParaRPr lang="en-GB" b="1" dirty="0">
              <a:solidFill>
                <a:schemeClr val="bg1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GB" b="1" dirty="0" smtClean="0">
                <a:solidFill>
                  <a:schemeClr val="bg1"/>
                </a:solidFill>
                <a:ea typeface="ＭＳ Ｐゴシック" pitchFamily="34" charset="-128"/>
              </a:rPr>
              <a:t>Copenhagen,  9 </a:t>
            </a:r>
            <a:r>
              <a:rPr lang="en-GB" b="1" dirty="0">
                <a:solidFill>
                  <a:schemeClr val="bg1"/>
                </a:solidFill>
                <a:ea typeface="ＭＳ Ｐゴシック" pitchFamily="34" charset="-128"/>
              </a:rPr>
              <a:t>May 2012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6CFE36AD-69F1-45B1-918B-C7CF8D5E1932}" type="slidenum">
              <a:rPr lang="en-US">
                <a:latin typeface="Arial" charset="0"/>
              </a:rPr>
              <a:pPr eaLnBrk="1" hangingPunct="1"/>
              <a:t>2</a:t>
            </a:fld>
            <a:endParaRPr lang="en-US">
              <a:latin typeface="Arial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006475"/>
            <a:ext cx="8229600" cy="5200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 typeface="Trebuchet MS" pitchFamily="34" charset="0"/>
              <a:buNone/>
            </a:pPr>
            <a:r>
              <a:rPr lang="en-GB" sz="1800" b="1" dirty="0" smtClean="0">
                <a:ea typeface="ＭＳ Ｐゴシック" pitchFamily="34" charset="-128"/>
              </a:rPr>
              <a:t>Main elements of the approval processes</a:t>
            </a:r>
          </a:p>
          <a:p>
            <a:pPr>
              <a:lnSpc>
                <a:spcPct val="80000"/>
              </a:lnSpc>
              <a:buFont typeface="Trebuchet MS" pitchFamily="34" charset="0"/>
              <a:buNone/>
            </a:pPr>
            <a:endParaRPr lang="en-GB" sz="1800" b="1" dirty="0" smtClean="0">
              <a:ea typeface="ＭＳ Ｐゴシック" pitchFamily="34" charset="-128"/>
            </a:endParaRPr>
          </a:p>
          <a:p>
            <a:r>
              <a:rPr lang="en-GB" sz="1500" b="1" dirty="0" smtClean="0">
                <a:ea typeface="ＭＳ Ｐゴシック" pitchFamily="34" charset="-128"/>
                <a:cs typeface="Arial" charset="0"/>
              </a:rPr>
              <a:t>The algorithm</a:t>
            </a:r>
            <a:r>
              <a:rPr lang="en-GB" sz="1500" dirty="0" smtClean="0">
                <a:ea typeface="ＭＳ Ｐゴシック" pitchFamily="34" charset="-128"/>
                <a:cs typeface="Arial" charset="0"/>
              </a:rPr>
              <a:t> as TSOs’ new/changed method of day-ahead capacity allocation and congestion management. It will be approved on national level by some NRAs. </a:t>
            </a:r>
          </a:p>
          <a:p>
            <a:endParaRPr lang="en-GB" sz="1500" dirty="0" smtClean="0">
              <a:ea typeface="ＭＳ Ｐゴシック" pitchFamily="34" charset="-128"/>
              <a:cs typeface="Arial" charset="0"/>
            </a:endParaRPr>
          </a:p>
          <a:p>
            <a:r>
              <a:rPr lang="en-GB" sz="1500" b="1" dirty="0" smtClean="0">
                <a:ea typeface="ＭＳ Ｐゴシック" pitchFamily="34" charset="-128"/>
                <a:cs typeface="Arial" charset="0"/>
              </a:rPr>
              <a:t>TSOs’ overall requirements:</a:t>
            </a:r>
          </a:p>
          <a:p>
            <a:pPr marL="742950" lvl="1" indent="-285750"/>
            <a:r>
              <a:rPr lang="en-GB" sz="1500" dirty="0" smtClean="0">
                <a:ea typeface="ＭＳ Ｐゴシック" pitchFamily="34" charset="-128"/>
                <a:cs typeface="Arial" charset="0"/>
              </a:rPr>
              <a:t>TSOs define requirements to handle future EPC</a:t>
            </a:r>
          </a:p>
          <a:p>
            <a:pPr marL="742950" lvl="1" indent="-285750"/>
            <a:r>
              <a:rPr lang="en-GB" sz="1500" dirty="0">
                <a:ea typeface="ＭＳ Ｐゴシック" pitchFamily="34" charset="-128"/>
                <a:cs typeface="Arial" charset="0"/>
                <a:sym typeface="Wingdings" pitchFamily="2" charset="2"/>
              </a:rPr>
              <a:t>No explicit approval of the list of </a:t>
            </a:r>
            <a:r>
              <a:rPr lang="en-GB" sz="1500" dirty="0" smtClean="0">
                <a:ea typeface="ＭＳ Ｐゴシック" pitchFamily="34" charset="-128"/>
                <a:cs typeface="Arial" charset="0"/>
                <a:sym typeface="Wingdings" pitchFamily="2" charset="2"/>
              </a:rPr>
              <a:t>requirements. </a:t>
            </a:r>
            <a:r>
              <a:rPr lang="en-GB" sz="1500" dirty="0" smtClean="0">
                <a:ea typeface="ＭＳ Ｐゴシック" pitchFamily="34" charset="-128"/>
                <a:cs typeface="Arial" charset="0"/>
              </a:rPr>
              <a:t>NRAs (algorithm approval TF) check if </a:t>
            </a:r>
            <a:r>
              <a:rPr lang="en-GB" sz="1500" dirty="0" smtClean="0">
                <a:ea typeface="ＭＳ Ｐゴシック" pitchFamily="34" charset="-128"/>
                <a:cs typeface="Arial" charset="0"/>
                <a:sym typeface="Wingdings" pitchFamily="2" charset="2"/>
              </a:rPr>
              <a:t>requirements are sensible and comprehensive. </a:t>
            </a:r>
          </a:p>
          <a:p>
            <a:pPr marL="742950" lvl="1" indent="-285750"/>
            <a:endParaRPr lang="en-GB" sz="1500" dirty="0" smtClean="0">
              <a:ea typeface="ＭＳ Ｐゴシック" pitchFamily="34" charset="-128"/>
              <a:cs typeface="Arial" charset="0"/>
            </a:endParaRPr>
          </a:p>
          <a:p>
            <a:r>
              <a:rPr lang="en-GB" sz="1500" b="1" dirty="0" smtClean="0">
                <a:ea typeface="ＭＳ Ｐゴシック" pitchFamily="34" charset="-128"/>
                <a:cs typeface="Arial" charset="0"/>
              </a:rPr>
              <a:t>New requirements</a:t>
            </a:r>
            <a:r>
              <a:rPr lang="en-GB" sz="1500" dirty="0" smtClean="0">
                <a:ea typeface="ＭＳ Ｐゴシック" pitchFamily="34" charset="-128"/>
                <a:cs typeface="Arial" charset="0"/>
              </a:rPr>
              <a:t> which TSOs propose to be used in specific countries/regions/borders shall be subject to national approval after public consultation.</a:t>
            </a:r>
          </a:p>
          <a:p>
            <a:pPr marL="742950" lvl="1" indent="-285750"/>
            <a:r>
              <a:rPr lang="en-GB" sz="1500" dirty="0" smtClean="0">
                <a:ea typeface="ＭＳ Ｐゴシック" pitchFamily="34" charset="-128"/>
                <a:cs typeface="Arial" charset="0"/>
              </a:rPr>
              <a:t>Concerns only requirements which are currently not implemented in the respective countries/regions/borders.</a:t>
            </a:r>
          </a:p>
          <a:p>
            <a:pPr marL="742950" lvl="1" indent="-285750"/>
            <a:r>
              <a:rPr lang="en-GB" sz="1500" dirty="0" smtClean="0">
                <a:ea typeface="ＭＳ Ｐゴシック" pitchFamily="34" charset="-128"/>
                <a:cs typeface="Arial" charset="0"/>
              </a:rPr>
              <a:t>For example, requirements which are implemented in COSMOS and in use in CWE already today shall not be subject to approval by CWE NRAs again.</a:t>
            </a:r>
          </a:p>
          <a:p>
            <a:pPr marL="742950" lvl="1" indent="-285750"/>
            <a:r>
              <a:rPr lang="en-GB" sz="1500" dirty="0" smtClean="0">
                <a:ea typeface="ＭＳ Ｐゴシック" pitchFamily="34" charset="-128"/>
                <a:cs typeface="Arial" charset="0"/>
              </a:rPr>
              <a:t>For example, the inclusion of DC losses on in the algorithm on a specific cable</a:t>
            </a:r>
          </a:p>
          <a:p>
            <a:pPr marL="742950" lvl="1" indent="-285750"/>
            <a:r>
              <a:rPr lang="en-GB" sz="1500" dirty="0" smtClean="0">
                <a:ea typeface="ＭＳ Ｐゴシック" pitchFamily="34" charset="-128"/>
                <a:cs typeface="Arial" charset="0"/>
              </a:rPr>
              <a:t>Magnitude of requirements (changes) determines need for approval. National coordination necessary.</a:t>
            </a:r>
            <a:endParaRPr lang="en-GB" sz="1500" dirty="0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17738" y="0"/>
            <a:ext cx="6951662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2400" b="1" dirty="0">
                <a:solidFill>
                  <a:srgbClr val="FFFFFF"/>
                </a:solidFill>
                <a:cs typeface="Arial" charset="0"/>
              </a:rPr>
              <a:t>Algorithm approval – relevant elements</a:t>
            </a:r>
            <a:endParaRPr lang="en-IE" sz="2400" b="1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17738" y="0"/>
            <a:ext cx="6951662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2400" b="1">
                <a:solidFill>
                  <a:srgbClr val="FFFFFF"/>
                </a:solidFill>
                <a:cs typeface="Arial" charset="0"/>
              </a:rPr>
              <a:t>Algorithm approval – elements</a:t>
            </a:r>
            <a:endParaRPr lang="en-IE" sz="2400" b="1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457200" y="1069975"/>
            <a:ext cx="8524068" cy="470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None/>
            </a:pPr>
            <a:r>
              <a:rPr lang="en-GB" b="1" dirty="0" smtClean="0">
                <a:ea typeface="ＭＳ Ｐゴシック" pitchFamily="34" charset="-128"/>
              </a:rPr>
              <a:t>Elements to be approval</a:t>
            </a: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None/>
            </a:pPr>
            <a:endParaRPr lang="en-GB" b="1" dirty="0" smtClean="0">
              <a:ea typeface="ＭＳ Ｐゴシック" pitchFamily="34" charset="-128"/>
            </a:endParaRPr>
          </a:p>
          <a:p>
            <a:pPr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</a:pPr>
            <a:endParaRPr lang="en-GB" dirty="0" smtClean="0">
              <a:ea typeface="ＭＳ Ｐゴシック" pitchFamily="34" charset="-128"/>
            </a:endParaRP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Char char="»"/>
            </a:pPr>
            <a:endParaRPr lang="en-GB" dirty="0" smtClean="0">
              <a:ea typeface="ＭＳ Ｐゴシック" pitchFamily="34" charset="-128"/>
            </a:endParaRP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None/>
            </a:pPr>
            <a:r>
              <a:rPr lang="en-GB" dirty="0" smtClean="0">
                <a:ea typeface="ＭＳ Ｐゴシック" pitchFamily="34" charset="-128"/>
              </a:rPr>
              <a:t>1) The algorithm in itself (where necessary)</a:t>
            </a: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None/>
            </a:pPr>
            <a:endParaRPr lang="en-GB" dirty="0" smtClean="0">
              <a:ea typeface="ＭＳ Ｐゴシック" pitchFamily="34" charset="-128"/>
            </a:endParaRPr>
          </a:p>
          <a:p>
            <a:pPr marL="742950" lvl="1" indent="-285750" defTabSz="914400" eaLnBrk="0" hangingPunct="0">
              <a:buClr>
                <a:srgbClr val="005BAB"/>
              </a:buClr>
              <a:buSzPct val="125000"/>
              <a:buFont typeface="Trebuchet MS" pitchFamily="34" charset="0"/>
              <a:buNone/>
            </a:pPr>
            <a:r>
              <a:rPr lang="en-GB" dirty="0" smtClean="0">
                <a:ea typeface="ＭＳ Ｐゴシック" pitchFamily="34" charset="-128"/>
              </a:rPr>
              <a:t>2) The new requirements the TSO imposes, compared to the current (market coupling) setup</a:t>
            </a: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Char char="»"/>
            </a:pPr>
            <a:endParaRPr lang="en-GB" dirty="0" smtClean="0">
              <a:ea typeface="ＭＳ Ｐゴシック" pitchFamily="34" charset="-128"/>
            </a:endParaRP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None/>
            </a:pPr>
            <a:r>
              <a:rPr lang="en-GB" dirty="0" smtClean="0">
                <a:ea typeface="ＭＳ Ｐゴシック" pitchFamily="34" charset="-128"/>
                <a:sym typeface="Wingdings" pitchFamily="2" charset="2"/>
              </a:rPr>
              <a:t>    </a:t>
            </a: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None/>
            </a:pPr>
            <a:r>
              <a:rPr lang="en-GB" dirty="0" smtClean="0">
                <a:ea typeface="ＭＳ Ｐゴシック" pitchFamily="34" charset="-128"/>
                <a:sym typeface="Wingdings" pitchFamily="2" charset="2"/>
              </a:rPr>
              <a:t>    this should be done in </a:t>
            </a:r>
            <a:r>
              <a:rPr lang="en-GB" b="1" dirty="0" smtClean="0">
                <a:ea typeface="ＭＳ Ｐゴシック" pitchFamily="34" charset="-128"/>
                <a:sym typeface="Wingdings" pitchFamily="2" charset="2"/>
              </a:rPr>
              <a:t>one approval</a:t>
            </a:r>
            <a:endParaRPr lang="en-GB" dirty="0" smtClean="0">
              <a:ea typeface="ＭＳ Ｐゴシック" pitchFamily="34" charset="-128"/>
              <a:sym typeface="Wingdings" pitchFamily="2" charset="2"/>
            </a:endParaRP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Char char="»"/>
            </a:pPr>
            <a:endParaRPr lang="en-GB" dirty="0" smtClean="0">
              <a:ea typeface="ＭＳ Ｐゴシック" pitchFamily="34" charset="-128"/>
              <a:sym typeface="Wingdings" pitchFamily="2" charset="2"/>
            </a:endParaRP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Char char="»"/>
            </a:pPr>
            <a:endParaRPr lang="en-GB" dirty="0" smtClean="0">
              <a:ea typeface="ＭＳ Ｐゴシック" pitchFamily="34" charset="-128"/>
              <a:sym typeface="Wingdings" pitchFamily="2" charset="2"/>
            </a:endParaRPr>
          </a:p>
          <a:p>
            <a:pPr marL="742950" lvl="1" indent="-285750" defTabSz="914400" eaLnBrk="0" hangingPunct="0">
              <a:buClr>
                <a:srgbClr val="005BAB"/>
              </a:buClr>
              <a:buSzPct val="125000"/>
            </a:pPr>
            <a:r>
              <a:rPr lang="en-GB" dirty="0" smtClean="0">
                <a:ea typeface="ＭＳ Ｐゴシック" pitchFamily="34" charset="-128"/>
              </a:rPr>
              <a:t>3) Auction rules / other approvals?</a:t>
            </a:r>
          </a:p>
          <a:p>
            <a:pPr marL="742950" lvl="1" indent="-285750" defTabSz="914400" eaLnBrk="0" hangingPunct="0">
              <a:buClr>
                <a:srgbClr val="005BAB"/>
              </a:buClr>
              <a:buSzPct val="125000"/>
            </a:pPr>
            <a:r>
              <a:rPr lang="en-GB" dirty="0" smtClean="0">
                <a:ea typeface="ＭＳ Ｐゴシック" pitchFamily="34" charset="-128"/>
              </a:rPr>
              <a:t>		</a:t>
            </a:r>
            <a:r>
              <a:rPr lang="en-GB" dirty="0" smtClean="0">
                <a:ea typeface="ＭＳ Ｐゴシック" pitchFamily="34" charset="-128"/>
                <a:sym typeface="Wingdings" pitchFamily="2" charset="2"/>
              </a:rPr>
              <a:t> if crucial changes are made. TSO-NRA coordination on 	national level. </a:t>
            </a:r>
          </a:p>
          <a:p>
            <a:pPr marL="742950" lvl="1" indent="-285750" defTabSz="914400" eaLnBrk="0" hangingPunct="0">
              <a:buClr>
                <a:srgbClr val="005BAB"/>
              </a:buClr>
              <a:buSzPct val="125000"/>
            </a:pPr>
            <a:r>
              <a:rPr lang="en-GB" dirty="0">
                <a:ea typeface="ＭＳ Ｐゴシック" pitchFamily="34" charset="-128"/>
                <a:sym typeface="Wingdings" pitchFamily="2" charset="2"/>
              </a:rPr>
              <a:t>	</a:t>
            </a:r>
            <a:r>
              <a:rPr lang="en-GB" dirty="0" smtClean="0">
                <a:ea typeface="ＭＳ Ｐゴシック" pitchFamily="34" charset="-128"/>
                <a:sym typeface="Wingdings" pitchFamily="2" charset="2"/>
              </a:rPr>
              <a:t>	 be aware of national specificities </a:t>
            </a:r>
          </a:p>
          <a:p>
            <a:pPr marL="742950" lvl="1" indent="-285750" defTabSz="914400" eaLnBrk="0" hangingPunct="0">
              <a:buClr>
                <a:srgbClr val="005BAB"/>
              </a:buClr>
              <a:buSzPct val="125000"/>
            </a:pPr>
            <a:r>
              <a:rPr lang="en-GB" dirty="0">
                <a:ea typeface="ＭＳ Ｐゴシック" pitchFamily="34" charset="-128"/>
                <a:sym typeface="Wingdings" pitchFamily="2" charset="2"/>
              </a:rPr>
              <a:t>	</a:t>
            </a:r>
            <a:r>
              <a:rPr lang="en-GB" dirty="0" smtClean="0">
                <a:ea typeface="ＭＳ Ｐゴシック" pitchFamily="34" charset="-128"/>
                <a:sym typeface="Wingdings" pitchFamily="2" charset="2"/>
              </a:rPr>
              <a:t>	 unclear what changes are made, more information necessary</a:t>
            </a:r>
          </a:p>
          <a:p>
            <a:pPr marL="742950" lvl="1" indent="-285750" defTabSz="914400" eaLnBrk="0" hangingPunct="0">
              <a:buClr>
                <a:srgbClr val="005BAB"/>
              </a:buClr>
              <a:buSzPct val="125000"/>
            </a:pPr>
            <a:r>
              <a:rPr lang="en-GB" dirty="0">
                <a:ea typeface="ＭＳ Ｐゴシック" pitchFamily="34" charset="-128"/>
                <a:sym typeface="Wingdings" pitchFamily="2" charset="2"/>
              </a:rPr>
              <a:t>	</a:t>
            </a:r>
            <a:endParaRPr lang="en-GB" dirty="0" smtClean="0">
              <a:ea typeface="ＭＳ Ｐゴシック" pitchFamily="34" charset="-128"/>
            </a:endParaRPr>
          </a:p>
          <a:p>
            <a:pPr marL="1143000" lvl="2" indent="-228600" defTabSz="914400" eaLnBrk="0" hangingPunct="0">
              <a:lnSpc>
                <a:spcPct val="80000"/>
              </a:lnSpc>
              <a:buClr>
                <a:srgbClr val="005BAB"/>
              </a:buClr>
              <a:buFont typeface="Arial" charset="0"/>
              <a:buChar char="•"/>
            </a:pPr>
            <a:endParaRPr lang="en-GB" dirty="0" smtClean="0">
              <a:ea typeface="ＭＳ Ｐゴシック" pitchFamily="34" charset="-128"/>
            </a:endParaRPr>
          </a:p>
          <a:p>
            <a:pPr marL="1143000" lvl="2" indent="-228600" defTabSz="914400" eaLnBrk="0" hangingPunct="0">
              <a:lnSpc>
                <a:spcPct val="80000"/>
              </a:lnSpc>
              <a:buClr>
                <a:srgbClr val="005BAB"/>
              </a:buClr>
              <a:buFont typeface="Arial" charset="0"/>
              <a:buChar char="•"/>
            </a:pPr>
            <a:endParaRPr lang="en-GB" dirty="0" smtClean="0">
              <a:ea typeface="ＭＳ Ｐゴシック" pitchFamily="34" charset="-128"/>
            </a:endParaRP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Char char="»"/>
            </a:pPr>
            <a:endParaRPr lang="en-GB" dirty="0" smtClean="0">
              <a:ea typeface="ＭＳ Ｐゴシック" pitchFamily="34" charset="-128"/>
            </a:endParaRPr>
          </a:p>
          <a:p>
            <a:pPr marL="742950" lvl="1" indent="-285750" defTabSz="914400" eaLnBrk="0" hangingPunct="0">
              <a:lnSpc>
                <a:spcPct val="80000"/>
              </a:lnSpc>
              <a:buClr>
                <a:srgbClr val="005BAB"/>
              </a:buClr>
              <a:buSzPct val="125000"/>
              <a:buFont typeface="Trebuchet MS" pitchFamily="34" charset="0"/>
              <a:buChar char="»"/>
            </a:pPr>
            <a:endParaRPr lang="en-GB" sz="1700" b="1" dirty="0">
              <a:ea typeface="ＭＳ Ｐゴシック" pitchFamily="34" charset="-128"/>
            </a:endParaRP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829159" y="3231398"/>
            <a:ext cx="390042" cy="387456"/>
          </a:xfrm>
          <a:prstGeom prst="rightArrow">
            <a:avLst>
              <a:gd name="adj1" fmla="val 45241"/>
              <a:gd name="adj2" fmla="val 45338"/>
            </a:avLst>
          </a:prstGeom>
          <a:solidFill>
            <a:srgbClr val="00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17738" y="0"/>
            <a:ext cx="6951662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2400" b="1" dirty="0">
                <a:solidFill>
                  <a:srgbClr val="FFFFFF"/>
                </a:solidFill>
                <a:cs typeface="Arial" charset="0"/>
              </a:rPr>
              <a:t>Algorithm approval </a:t>
            </a:r>
            <a:r>
              <a:rPr lang="en-GB" sz="2400" b="1" dirty="0" smtClean="0">
                <a:solidFill>
                  <a:srgbClr val="FFFFFF"/>
                </a:solidFill>
                <a:cs typeface="Arial" charset="0"/>
              </a:rPr>
              <a:t>– process</a:t>
            </a:r>
            <a:endParaRPr lang="en-IE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457200" y="10064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None/>
            </a:pPr>
            <a:r>
              <a:rPr lang="en-GB" b="1" dirty="0" smtClean="0">
                <a:ea typeface="ＭＳ Ｐゴシック" pitchFamily="34" charset="-128"/>
              </a:rPr>
              <a:t>Proposal of process</a:t>
            </a: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None/>
            </a:pPr>
            <a:endParaRPr lang="en-GB" b="1" dirty="0" smtClean="0">
              <a:ea typeface="ＭＳ Ｐゴシック" pitchFamily="34" charset="-128"/>
            </a:endParaRP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None/>
            </a:pPr>
            <a:endParaRPr lang="en-GB" b="1" dirty="0" smtClean="0">
              <a:ea typeface="ＭＳ Ｐゴシック" pitchFamily="34" charset="-128"/>
            </a:endParaRPr>
          </a:p>
          <a:p>
            <a:pPr marL="444500" indent="-444500" defTabSz="914400" eaLnBrk="0" hangingPunct="0"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dirty="0" smtClean="0">
                <a:ea typeface="ＭＳ Ｐゴシック" pitchFamily="34" charset="-128"/>
              </a:rPr>
              <a:t>PXs/TSOs </a:t>
            </a:r>
            <a:r>
              <a:rPr lang="en-GB" dirty="0" smtClean="0">
                <a:ea typeface="ＭＳ Ｐゴシック" pitchFamily="34" charset="-128"/>
              </a:rPr>
              <a:t>to provide </a:t>
            </a:r>
            <a:r>
              <a:rPr lang="en-GB" dirty="0" smtClean="0">
                <a:ea typeface="ＭＳ Ｐゴシック" pitchFamily="34" charset="-128"/>
              </a:rPr>
              <a:t>a more detailed timeline for the development of NWE price </a:t>
            </a:r>
            <a:r>
              <a:rPr lang="en-GB" dirty="0" smtClean="0">
                <a:ea typeface="ＭＳ Ｐゴシック" pitchFamily="34" charset="-128"/>
              </a:rPr>
              <a:t>coupling and algorithm. </a:t>
            </a:r>
            <a:r>
              <a:rPr lang="en-GB" dirty="0" smtClean="0">
                <a:ea typeface="ＭＳ Ｐゴシック" pitchFamily="34" charset="-128"/>
              </a:rPr>
              <a:t>Details of different phases, Stakeholder involvement, decision on (national/regional) requirements used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</a:pPr>
            <a:endParaRPr lang="en-GB" dirty="0" smtClean="0">
              <a:ea typeface="ＭＳ Ｐゴシック" pitchFamily="34" charset="-128"/>
            </a:endParaRP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dirty="0" smtClean="0">
                <a:ea typeface="ＭＳ Ｐゴシック" pitchFamily="34" charset="-128"/>
              </a:rPr>
              <a:t>Input with more details on the PCR algorithm</a:t>
            </a: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dirty="0" smtClean="0">
              <a:ea typeface="ＭＳ Ｐゴシック" pitchFamily="34" charset="-128"/>
            </a:endParaRP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dirty="0" smtClean="0">
                <a:ea typeface="ＭＳ Ｐゴシック" pitchFamily="34" charset="-128"/>
              </a:rPr>
              <a:t>NRA Task Force assessment on the algorithm summer 2012</a:t>
            </a: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dirty="0" smtClean="0">
              <a:ea typeface="ＭＳ Ｐゴシック" pitchFamily="34" charset="-128"/>
            </a:endParaRP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dirty="0" smtClean="0">
                <a:ea typeface="ＭＳ Ｐゴシック" pitchFamily="34" charset="-128"/>
              </a:rPr>
              <a:t>National preparation (TSO-NRA) of the respective approval process. </a:t>
            </a:r>
            <a:endParaRPr lang="en-GB" dirty="0">
              <a:ea typeface="ＭＳ Ｐゴシック" pitchFamily="34" charset="-128"/>
            </a:endParaRP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dirty="0" smtClean="0">
              <a:ea typeface="ＭＳ Ｐゴシック" pitchFamily="34" charset="-128"/>
            </a:endParaRP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r>
              <a:rPr lang="en-GB" dirty="0" smtClean="0">
                <a:ea typeface="ＭＳ Ｐゴシック" pitchFamily="34" charset="-128"/>
              </a:rPr>
              <a:t>Aim </a:t>
            </a:r>
            <a:r>
              <a:rPr lang="en-GB" dirty="0">
                <a:ea typeface="ＭＳ Ｐゴシック" pitchFamily="34" charset="-128"/>
              </a:rPr>
              <a:t>to facilitate a fast </a:t>
            </a:r>
            <a:r>
              <a:rPr lang="en-GB" dirty="0">
                <a:ea typeface="ＭＳ Ｐゴシック" pitchFamily="34" charset="-128"/>
              </a:rPr>
              <a:t>and coordinated approval </a:t>
            </a:r>
            <a:r>
              <a:rPr lang="en-GB" dirty="0" smtClean="0">
                <a:ea typeface="ＭＳ Ｐゴシック" pitchFamily="34" charset="-128"/>
              </a:rPr>
              <a:t>in </a:t>
            </a:r>
            <a:r>
              <a:rPr lang="en-GB" dirty="0" smtClean="0">
                <a:ea typeface="ＭＳ Ｐゴシック" pitchFamily="34" charset="-128"/>
              </a:rPr>
              <a:t>every </a:t>
            </a:r>
            <a:r>
              <a:rPr lang="en-GB" dirty="0" smtClean="0">
                <a:ea typeface="ＭＳ Ｐゴシック" pitchFamily="34" charset="-128"/>
              </a:rPr>
              <a:t>country</a:t>
            </a: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dirty="0">
              <a:ea typeface="ＭＳ Ｐゴシック" pitchFamily="34" charset="-128"/>
            </a:endParaRP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dirty="0" smtClean="0">
              <a:ea typeface="ＭＳ Ｐゴシック" pitchFamily="34" charset="-128"/>
            </a:endParaRPr>
          </a:p>
          <a:p>
            <a:pPr marL="444500" indent="-444500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Char char="."/>
            </a:pPr>
            <a:endParaRPr lang="en-GB" dirty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19D2C6E-C0E5-496C-9303-A08EC3ECFA56}" type="slidenum">
              <a:rPr lang="en-US">
                <a:latin typeface="Arial" charset="0"/>
              </a:rPr>
              <a:pPr eaLnBrk="1" hangingPunct="1"/>
              <a:t>5</a:t>
            </a:fld>
            <a:endParaRPr lang="en-US">
              <a:latin typeface="Arial" charset="0"/>
            </a:endParaRPr>
          </a:p>
        </p:txBody>
      </p:sp>
      <p:sp>
        <p:nvSpPr>
          <p:cNvPr id="14339" name="CasellaDiTesto 5"/>
          <p:cNvSpPr txBox="1">
            <a:spLocks noChangeArrowheads="1"/>
          </p:cNvSpPr>
          <p:nvPr/>
        </p:nvSpPr>
        <p:spPr bwMode="auto">
          <a:xfrm>
            <a:off x="1262063" y="1452563"/>
            <a:ext cx="66230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7200">
                <a:solidFill>
                  <a:schemeClr val="bg1"/>
                </a:solidFill>
              </a:rPr>
              <a:t>Thank you for your attention</a:t>
            </a:r>
          </a:p>
        </p:txBody>
      </p:sp>
      <p:sp>
        <p:nvSpPr>
          <p:cNvPr id="14340" name="Content Placeholder 6"/>
          <p:cNvSpPr>
            <a:spLocks/>
          </p:cNvSpPr>
          <p:nvPr/>
        </p:nvSpPr>
        <p:spPr bwMode="auto">
          <a:xfrm>
            <a:off x="250825" y="765175"/>
            <a:ext cx="8447088" cy="50974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444500" indent="-444500" algn="ctr">
              <a:buClr>
                <a:srgbClr val="005BAB"/>
              </a:buClr>
              <a:buSzPct val="400000"/>
              <a:buFont typeface="Trebuchet MS" pitchFamily="34" charset="0"/>
              <a:buNone/>
            </a:pPr>
            <a:endParaRPr lang="en-GB" sz="2800"/>
          </a:p>
        </p:txBody>
      </p:sp>
      <p:pic>
        <p:nvPicPr>
          <p:cNvPr id="14341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341438"/>
            <a:ext cx="5627687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1473200" y="765175"/>
            <a:ext cx="61436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5BAB"/>
              </a:buClr>
              <a:buSzPct val="400000"/>
              <a:buFont typeface="Trebuchet MS" pitchFamily="34" charset="0"/>
              <a:buNone/>
              <a:defRPr/>
            </a:pPr>
            <a:r>
              <a:rPr lang="en-GB" sz="2800" b="1" dirty="0">
                <a:solidFill>
                  <a:schemeClr val="accent6"/>
                </a:solidFill>
                <a:latin typeface="+mj-lt"/>
                <a:cs typeface="+mn-cs"/>
              </a:rPr>
              <a:t>Thank you for your attention!</a:t>
            </a:r>
          </a:p>
        </p:txBody>
      </p:sp>
      <p:sp>
        <p:nvSpPr>
          <p:cNvPr id="9" name="Segnaposto contenuto 3"/>
          <p:cNvSpPr txBox="1">
            <a:spLocks/>
          </p:cNvSpPr>
          <p:nvPr/>
        </p:nvSpPr>
        <p:spPr>
          <a:xfrm>
            <a:off x="1692275" y="5516563"/>
            <a:ext cx="5565775" cy="969962"/>
          </a:xfrm>
          <a:prstGeom prst="rect">
            <a:avLst/>
          </a:prstGeom>
        </p:spPr>
        <p:txBody>
          <a:bodyPr/>
          <a:lstStyle>
            <a:lvl1pPr marL="444500" indent="-4445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400000"/>
              <a:buFont typeface="Trebuchet MS" pitchFamily="34" charset="0"/>
              <a:buChar char="."/>
              <a:defRPr sz="2800">
                <a:solidFill>
                  <a:schemeClr val="tx1"/>
                </a:solidFill>
                <a:latin typeface="+mn-lt"/>
                <a:ea typeface="ＭＳ Ｐゴシック" pitchFamily="-108" charset="-128"/>
                <a:cs typeface="+mn-cs"/>
              </a:defRPr>
            </a:lvl1pPr>
            <a:lvl2pPr marL="998538" indent="-3683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Trebuchet MS" pitchFamily="34" charset="0"/>
              <a:buChar char="»"/>
              <a:defRPr sz="2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406525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81451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SzPct val="125000"/>
              <a:buFont typeface="Arial" charset="0"/>
              <a:buChar char="­"/>
              <a:defRPr sz="22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2225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6797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31369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5941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4051300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5BAB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Trebuchet MS" pitchFamily="34" charset="0"/>
              <a:buNone/>
              <a:defRPr/>
            </a:pPr>
            <a:r>
              <a:rPr lang="en-GB" sz="3200" b="1" dirty="0" smtClean="0">
                <a:solidFill>
                  <a:schemeClr val="accent6"/>
                </a:solidFill>
                <a:ea typeface="ＭＳ Ｐゴシック" charset="-128"/>
              </a:rPr>
              <a:t>www.acer.europa.eu</a:t>
            </a:r>
          </a:p>
          <a:p>
            <a:pPr algn="ctr">
              <a:buFont typeface="Trebuchet MS" pitchFamily="34" charset="0"/>
              <a:buNone/>
              <a:defRPr/>
            </a:pPr>
            <a:endParaRPr lang="en-GB" dirty="0" smtClean="0">
              <a:solidFill>
                <a:schemeClr val="accent6"/>
              </a:solidFill>
              <a:ea typeface="ＭＳ Ｐゴシック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Backup</a:t>
            </a:r>
            <a:endParaRPr lang="de-DE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4E487D-16DE-4803-A85D-C03C52EA3C9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10064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444500" indent="-444500" algn="ctr" defTabSz="914400" eaLnBrk="0" hangingPunct="0">
              <a:lnSpc>
                <a:spcPct val="80000"/>
              </a:lnSpc>
              <a:buClr>
                <a:srgbClr val="005BAB"/>
              </a:buClr>
              <a:buSzPct val="400000"/>
              <a:buFont typeface="Trebuchet MS" pitchFamily="34" charset="0"/>
              <a:buNone/>
            </a:pPr>
            <a:r>
              <a:rPr lang="en-GB" sz="4000" b="1" dirty="0" smtClean="0">
                <a:ea typeface="ＭＳ Ｐゴシック" pitchFamily="34" charset="-128"/>
              </a:rPr>
              <a:t>Backup</a:t>
            </a:r>
            <a:endParaRPr lang="en-GB" sz="4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873040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1A6027D8-6E16-478A-9A5C-DDC77A52E714}" type="slidenum">
              <a:rPr lang="en-US">
                <a:latin typeface="Arial" charset="0"/>
              </a:rPr>
              <a:pPr eaLnBrk="1" hangingPunct="1"/>
              <a:t>7</a:t>
            </a:fld>
            <a:endParaRPr lang="en-US">
              <a:latin typeface="Arial" charset="0"/>
            </a:endParaRPr>
          </a:p>
        </p:txBody>
      </p:sp>
      <p:sp>
        <p:nvSpPr>
          <p:cNvPr id="9219" name="Rectangle 5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06475"/>
            <a:ext cx="8229600" cy="695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smtClean="0">
                <a:ea typeface="ＭＳ Ｐゴシック" pitchFamily="34" charset="-128"/>
              </a:rPr>
              <a:t>Algorithm approval process in NWE countries</a:t>
            </a:r>
          </a:p>
        </p:txBody>
      </p:sp>
      <p:graphicFrame>
        <p:nvGraphicFramePr>
          <p:cNvPr id="9259" name="Group 4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559113"/>
              </p:ext>
            </p:extLst>
          </p:nvPr>
        </p:nvGraphicFramePr>
        <p:xfrm>
          <a:off x="457200" y="1466850"/>
          <a:ext cx="7696200" cy="4815840"/>
        </p:xfrm>
        <a:graphic>
          <a:graphicData uri="http://schemas.openxmlformats.org/drawingml/2006/table">
            <a:tbl>
              <a:tblPr/>
              <a:tblGrid>
                <a:gridCol w="1033188"/>
                <a:gridCol w="1423270"/>
                <a:gridCol w="5239742"/>
              </a:tblGrid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Country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0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Formal approval?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0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Documents needed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098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BE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Only if changes to capacity allocation mechanism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- description of the capacity allocation methods and principles used (if changing compared to CWE MC)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- assurance that the algorithm follows the principles set by legislation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N.A.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DK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- Description of new method on capacity allocation and congestion management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- Background documents with (some) details of the algorithm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- Feedback from Stakeholder involvement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FI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N.A.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FR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- description of the functioning of the algorithm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- detailed description of the market coupling  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  functioning, the costs and the cost sharing 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  principle, the main contracts between PXs and 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  TSOs and information regarding the impact on 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  capacity calculation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217738" y="0"/>
            <a:ext cx="6951662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400" b="1" dirty="0">
                <a:solidFill>
                  <a:srgbClr val="FFFFFF"/>
                </a:solidFill>
                <a:cs typeface="Arial" charset="0"/>
              </a:rPr>
              <a:t>Algorithm </a:t>
            </a:r>
            <a:r>
              <a:rPr lang="en-GB" sz="2400" b="1" dirty="0" smtClean="0">
                <a:solidFill>
                  <a:srgbClr val="FFFFFF"/>
                </a:solidFill>
                <a:cs typeface="Arial" charset="0"/>
              </a:rPr>
              <a:t>approval - overview</a:t>
            </a:r>
            <a:endParaRPr lang="en-IE" sz="2400" b="1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46647647-C8AD-446E-A86F-1DE7DE6ECC8C}" type="slidenum">
              <a:rPr lang="en-US">
                <a:latin typeface="Arial" charset="0"/>
              </a:rPr>
              <a:pPr eaLnBrk="1" hangingPunct="1"/>
              <a:t>8</a:t>
            </a:fld>
            <a:endParaRPr lang="en-US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06475"/>
            <a:ext cx="8229600" cy="695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smtClean="0">
                <a:ea typeface="ＭＳ Ｐゴシック" pitchFamily="34" charset="-128"/>
              </a:rPr>
              <a:t>Algorithm approval process in NWE countries</a:t>
            </a:r>
          </a:p>
        </p:txBody>
      </p:sp>
      <p:graphicFrame>
        <p:nvGraphicFramePr>
          <p:cNvPr id="10284" name="Group 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758594"/>
              </p:ext>
            </p:extLst>
          </p:nvPr>
        </p:nvGraphicFramePr>
        <p:xfrm>
          <a:off x="457200" y="1466850"/>
          <a:ext cx="7950200" cy="3322320"/>
        </p:xfrm>
        <a:graphic>
          <a:graphicData uri="http://schemas.openxmlformats.org/drawingml/2006/table">
            <a:tbl>
              <a:tblPr/>
              <a:tblGrid>
                <a:gridCol w="1208866"/>
                <a:gridCol w="1230647"/>
                <a:gridCol w="5510687"/>
              </a:tblGrid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Country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0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Formal approval?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0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Documents needed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098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GB*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To be agreed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Interconnector license holder to submit all relevant  information to Ofgem for approval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LU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N.A.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Yes**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Documents that provide information on the general requirements for the algorithm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No / Yes***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Impact assessments and market participants’ opinions submitted through the Nord Pool Spot Customer Advisory Board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All documents that describes the algorithm including background material and tests of the algorithm that has been conducted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217738" y="0"/>
            <a:ext cx="6951662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400" b="1" dirty="0">
                <a:solidFill>
                  <a:srgbClr val="FFFFFF"/>
                </a:solidFill>
                <a:cs typeface="Arial" charset="0"/>
              </a:rPr>
              <a:t>Algorithm </a:t>
            </a:r>
            <a:r>
              <a:rPr lang="en-GB" sz="2400" b="1" dirty="0" smtClean="0">
                <a:solidFill>
                  <a:srgbClr val="FFFFFF"/>
                </a:solidFill>
                <a:cs typeface="Arial" charset="0"/>
              </a:rPr>
              <a:t>approval – overview II</a:t>
            </a:r>
            <a:endParaRPr lang="en-IE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82" name="Text Box 67"/>
          <p:cNvSpPr txBox="1">
            <a:spLocks noChangeArrowheads="1"/>
          </p:cNvSpPr>
          <p:nvPr/>
        </p:nvSpPr>
        <p:spPr bwMode="auto">
          <a:xfrm>
            <a:off x="457200" y="5397500"/>
            <a:ext cx="79502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ea typeface="ＭＳ Ｐゴシック" pitchFamily="34" charset="-128"/>
              </a:rPr>
              <a:t>* 	</a:t>
            </a:r>
            <a:r>
              <a:rPr lang="de-DE" sz="1400">
                <a:ea typeface="ＭＳ Ｐゴシック" pitchFamily="34" charset="-128"/>
              </a:rPr>
              <a:t>Indicative only</a:t>
            </a:r>
            <a:endParaRPr lang="en-US" sz="1400">
              <a:ea typeface="ＭＳ Ｐゴシック" pitchFamily="34" charset="-128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400">
                <a:ea typeface="ＭＳ Ｐゴシック" pitchFamily="34" charset="-128"/>
              </a:rPr>
              <a:t>** 	Depending on transposition of the Third Package into national law</a:t>
            </a:r>
          </a:p>
          <a:p>
            <a:pPr eaLnBrk="1" hangingPunct="1">
              <a:spcBef>
                <a:spcPct val="50000"/>
              </a:spcBef>
            </a:pPr>
            <a:r>
              <a:rPr lang="en-US" sz="1400">
                <a:ea typeface="ＭＳ Ｐゴシック" pitchFamily="34" charset="-128"/>
              </a:rPr>
              <a:t>*** 	Only in case of considerable amendments related to the current algorithm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847111A6-66F2-444C-80D6-2EADBF54C70B}" type="slidenum">
              <a:rPr lang="en-US">
                <a:latin typeface="Arial" charset="0"/>
              </a:rPr>
              <a:pPr eaLnBrk="1" hangingPunct="1"/>
              <a:t>9</a:t>
            </a:fld>
            <a:endParaRPr lang="en-US">
              <a:latin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06475"/>
            <a:ext cx="8686800" cy="695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smtClean="0">
                <a:ea typeface="ＭＳ Ｐゴシック" pitchFamily="34" charset="-128"/>
              </a:rPr>
              <a:t>Algorithm approval process in non-NWE countries</a:t>
            </a:r>
          </a:p>
        </p:txBody>
      </p:sp>
      <p:graphicFrame>
        <p:nvGraphicFramePr>
          <p:cNvPr id="11302" name="Group 3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815640"/>
              </p:ext>
            </p:extLst>
          </p:nvPr>
        </p:nvGraphicFramePr>
        <p:xfrm>
          <a:off x="457199" y="1790700"/>
          <a:ext cx="7877175" cy="1432560"/>
        </p:xfrm>
        <a:graphic>
          <a:graphicData uri="http://schemas.openxmlformats.org/drawingml/2006/table">
            <a:tbl>
              <a:tblPr/>
              <a:tblGrid>
                <a:gridCol w="1197762"/>
                <a:gridCol w="1219344"/>
                <a:gridCol w="5460069"/>
              </a:tblGrid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Country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0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Formal approval?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0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Documents needed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7098"/>
                    </a:solidFill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PL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N.A.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description of the algorithm </a:t>
                      </a:r>
                      <a:endParaRPr kumimoji="0" 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5BAB"/>
                        </a:buClr>
                        <a:buSzPct val="400000"/>
                        <a:buFont typeface="Trebuchet MS" pitchFamily="34" charset="0"/>
                        <a:buNone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cs typeface="Arial" charset="0"/>
                        </a:rPr>
                        <a:t>N.A.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217738" y="0"/>
            <a:ext cx="6951662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400" b="1" dirty="0">
                <a:solidFill>
                  <a:srgbClr val="FFFFFF"/>
                </a:solidFill>
                <a:cs typeface="Arial" charset="0"/>
              </a:rPr>
              <a:t>Algorithm </a:t>
            </a:r>
            <a:r>
              <a:rPr lang="en-GB" sz="2400" b="1" dirty="0" smtClean="0">
                <a:solidFill>
                  <a:srgbClr val="FFFFFF"/>
                </a:solidFill>
                <a:cs typeface="Arial" charset="0"/>
              </a:rPr>
              <a:t>approval – overview III</a:t>
            </a:r>
            <a:endParaRPr lang="en-IE" sz="2400" b="1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ACER-2015-01534</_dlc_DocId>
    <_dlc_DocIdUrl xmlns="985daa2e-53d8-4475-82b8-9c7d25324e34">
      <Url>https://extranet.acer.europa.eu/en/Electricity/Regional_initiatives/Meetings/Joint%20Day-Ahead%20and%20Intraday%20NWE%20IG%20Meeting/_layouts/DocIdRedir.aspx?ID=ACER-2015-01534</Url>
      <Description>ACER-2015-01534</Description>
    </_dlc_DocIdUrl>
    <ACER_Abstract xmlns="985daa2e-53d8-4475-82b8-9c7d25324e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6BF18014C914EA3369FDEB5EE4523" ma:contentTypeVersion="20" ma:contentTypeDescription="Create a new document." ma:contentTypeScope="" ma:versionID="fc6b21837ed178c41ad3a23ea34efc1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F4C89444-A8D9-48E6-AEA6-C1F065F023BE}"/>
</file>

<file path=customXml/itemProps2.xml><?xml version="1.0" encoding="utf-8"?>
<ds:datastoreItem xmlns:ds="http://schemas.openxmlformats.org/officeDocument/2006/customXml" ds:itemID="{CEE6F2F1-ECEE-4135-90FB-790614D7FA6C}"/>
</file>

<file path=customXml/itemProps3.xml><?xml version="1.0" encoding="utf-8"?>
<ds:datastoreItem xmlns:ds="http://schemas.openxmlformats.org/officeDocument/2006/customXml" ds:itemID="{2C4976BB-73C0-4872-BBBE-F2FE3CCAD55D}"/>
</file>

<file path=customXml/itemProps4.xml><?xml version="1.0" encoding="utf-8"?>
<ds:datastoreItem xmlns:ds="http://schemas.openxmlformats.org/officeDocument/2006/customXml" ds:itemID="{EEBB333A-CC41-4B0E-957B-D2FFE711EC3F}"/>
</file>

<file path=docProps/app.xml><?xml version="1.0" encoding="utf-8"?>
<Properties xmlns="http://schemas.openxmlformats.org/officeDocument/2006/extended-properties" xmlns:vt="http://schemas.openxmlformats.org/officeDocument/2006/docPropsVTypes">
  <Template>ACER new presentation template</Template>
  <TotalTime>3433</TotalTime>
  <Words>524</Words>
  <Application>Microsoft Office PowerPoint</Application>
  <PresentationFormat>Skærmshow (4:3)</PresentationFormat>
  <Paragraphs>124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ACER new presentation template</vt:lpstr>
      <vt:lpstr> Update on approval processes for NWE price coupling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Algorithm approval process in NWE countries</vt:lpstr>
      <vt:lpstr>Algorithm approval process in NWE countries</vt:lpstr>
      <vt:lpstr>Algorithm approval process in non-NWE countries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Claire CAMUS (ACER)</dc:creator>
  <cp:lastModifiedBy>Markus Hübner (SET)</cp:lastModifiedBy>
  <cp:revision>214</cp:revision>
  <cp:lastPrinted>2012-05-09T07:58:03Z</cp:lastPrinted>
  <dcterms:created xsi:type="dcterms:W3CDTF">2011-11-28T15:46:36Z</dcterms:created>
  <dcterms:modified xsi:type="dcterms:W3CDTF">2012-05-09T07:58:39Z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0x0101005F26BF18014C914EA3369FDEB5EE4523</vt:lpwstr>
  </property>
  <property fmtid="{D5CDD505-2E9C-101B-9397-08002B2CF9AE}" pid="3" name="_dlc_DocIdItemGuid">
    <vt:lpwstr>f86e0def-ea54-4b52-ab56-6cb67ae159c4</vt:lpwstr>
  </property>
</Properties>
</file>