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38"/>
  </p:notesMasterIdLst>
  <p:sldIdLst>
    <p:sldId id="263" r:id="rId5"/>
    <p:sldId id="275" r:id="rId6"/>
    <p:sldId id="319" r:id="rId7"/>
    <p:sldId id="267" r:id="rId8"/>
    <p:sldId id="6126" r:id="rId9"/>
    <p:sldId id="6127" r:id="rId10"/>
    <p:sldId id="6128" r:id="rId11"/>
    <p:sldId id="273" r:id="rId12"/>
    <p:sldId id="305" r:id="rId13"/>
    <p:sldId id="338" r:id="rId14"/>
    <p:sldId id="6124" r:id="rId15"/>
    <p:sldId id="325" r:id="rId16"/>
    <p:sldId id="6122" r:id="rId17"/>
    <p:sldId id="279" r:id="rId18"/>
    <p:sldId id="330" r:id="rId19"/>
    <p:sldId id="345" r:id="rId20"/>
    <p:sldId id="337" r:id="rId21"/>
    <p:sldId id="276" r:id="rId22"/>
    <p:sldId id="354" r:id="rId23"/>
    <p:sldId id="6120" r:id="rId24"/>
    <p:sldId id="6121" r:id="rId25"/>
    <p:sldId id="6118" r:id="rId26"/>
    <p:sldId id="6119" r:id="rId27"/>
    <p:sldId id="344" r:id="rId28"/>
    <p:sldId id="353" r:id="rId29"/>
    <p:sldId id="363" r:id="rId30"/>
    <p:sldId id="365" r:id="rId31"/>
    <p:sldId id="342" r:id="rId32"/>
    <p:sldId id="6117" r:id="rId33"/>
    <p:sldId id="282" r:id="rId34"/>
    <p:sldId id="6125" r:id="rId35"/>
    <p:sldId id="314" r:id="rId36"/>
    <p:sldId id="27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3AE"/>
    <a:srgbClr val="53CFCB"/>
    <a:srgbClr val="9DF5B0"/>
    <a:srgbClr val="77F191"/>
    <a:srgbClr val="F4EE00"/>
    <a:srgbClr val="FFFF11"/>
    <a:srgbClr val="CB6D0F"/>
    <a:srgbClr val="92B6FF"/>
    <a:srgbClr val="3FB5D5"/>
    <a:srgbClr val="2386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6327"/>
  </p:normalViewPr>
  <p:slideViewPr>
    <p:cSldViewPr snapToGrid="0" snapToObjects="1" showGuides="1">
      <p:cViewPr varScale="1">
        <p:scale>
          <a:sx n="159" d="100"/>
          <a:sy n="159" d="100"/>
        </p:scale>
        <p:origin x="600" y="10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0764C-BEAA-45BF-90ED-EB0412065F3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ED8CF717-20EE-4D39-BE4D-274C07618FF9}">
      <dgm:prSet phldrT="[Text]"/>
      <dgm:spPr>
        <a:solidFill>
          <a:srgbClr val="9BE6DF"/>
        </a:solidFill>
        <a:ln>
          <a:solidFill>
            <a:srgbClr val="71ACA7"/>
          </a:solidFill>
        </a:ln>
      </dgm:spPr>
      <dgm:t>
        <a:bodyPr/>
        <a:lstStyle/>
        <a:p>
          <a:r>
            <a:rPr lang="pl-PL" b="1" dirty="0"/>
            <a:t>Scoping phase – Policy Paper</a:t>
          </a:r>
          <a:endParaRPr lang="en-GB" b="1" dirty="0"/>
        </a:p>
      </dgm:t>
    </dgm:pt>
    <dgm:pt modelId="{520E3527-9EAB-4D54-B6A7-FD0D1F29BF6F}" type="parTrans" cxnId="{BC0B9489-F511-4356-96EE-E5E3C447611E}">
      <dgm:prSet/>
      <dgm:spPr/>
      <dgm:t>
        <a:bodyPr/>
        <a:lstStyle/>
        <a:p>
          <a:endParaRPr lang="en-GB" b="1"/>
        </a:p>
      </dgm:t>
    </dgm:pt>
    <dgm:pt modelId="{1CD1E4C7-E8D0-428D-A89C-07FF555EBEA5}" type="sibTrans" cxnId="{BC0B9489-F511-4356-96EE-E5E3C447611E}">
      <dgm:prSet/>
      <dgm:spPr/>
      <dgm:t>
        <a:bodyPr/>
        <a:lstStyle/>
        <a:p>
          <a:endParaRPr lang="en-GB" b="1"/>
        </a:p>
      </dgm:t>
    </dgm:pt>
    <dgm:pt modelId="{0BDF2CBD-D51E-4359-BEDA-A4819BB53539}">
      <dgm:prSet phldrT="[Text]"/>
      <dgm:spPr>
        <a:solidFill>
          <a:srgbClr val="004FEE"/>
        </a:solidFill>
      </dgm:spPr>
      <dgm:t>
        <a:bodyPr/>
        <a:lstStyle/>
        <a:p>
          <a:r>
            <a:rPr lang="pl-PL" b="1" dirty="0"/>
            <a:t>Q1-Q2 2022</a:t>
          </a:r>
          <a:endParaRPr lang="en-GB" b="1" dirty="0"/>
        </a:p>
      </dgm:t>
    </dgm:pt>
    <dgm:pt modelId="{B9B90995-34BA-4EAE-B65E-C6B47E4A2323}" type="parTrans" cxnId="{ADADF94A-73FF-4B03-81C4-40D9CDB7BDB7}">
      <dgm:prSet/>
      <dgm:spPr/>
      <dgm:t>
        <a:bodyPr/>
        <a:lstStyle/>
        <a:p>
          <a:endParaRPr lang="en-GB" b="1"/>
        </a:p>
      </dgm:t>
    </dgm:pt>
    <dgm:pt modelId="{372D7D9F-17BF-46F4-8DA5-EAD08E2589CC}" type="sibTrans" cxnId="{ADADF94A-73FF-4B03-81C4-40D9CDB7BDB7}">
      <dgm:prSet/>
      <dgm:spPr/>
      <dgm:t>
        <a:bodyPr/>
        <a:lstStyle/>
        <a:p>
          <a:endParaRPr lang="en-GB" b="1"/>
        </a:p>
      </dgm:t>
    </dgm:pt>
    <dgm:pt modelId="{A2ECF8DF-6901-4EDC-9AA6-EC4B85E61654}">
      <dgm:prSet phldrT="[Text]"/>
      <dgm:spPr>
        <a:solidFill>
          <a:srgbClr val="004FEE"/>
        </a:solidFill>
      </dgm:spPr>
      <dgm:t>
        <a:bodyPr/>
        <a:lstStyle/>
        <a:p>
          <a:r>
            <a:rPr lang="pl-PL" b="1" dirty="0"/>
            <a:t>Public Workshop</a:t>
          </a:r>
          <a:endParaRPr lang="en-GB" b="1" dirty="0"/>
        </a:p>
      </dgm:t>
    </dgm:pt>
    <dgm:pt modelId="{51C713E2-F6C9-4DB2-9DD7-934B2F055450}" type="parTrans" cxnId="{E8F17057-1E0B-4846-B1B8-4C780B2EE4ED}">
      <dgm:prSet/>
      <dgm:spPr/>
      <dgm:t>
        <a:bodyPr/>
        <a:lstStyle/>
        <a:p>
          <a:endParaRPr lang="en-GB" b="1"/>
        </a:p>
      </dgm:t>
    </dgm:pt>
    <dgm:pt modelId="{9B2C7EFD-01BD-4035-9035-2EAD9B16970E}" type="sibTrans" cxnId="{E8F17057-1E0B-4846-B1B8-4C780B2EE4ED}">
      <dgm:prSet/>
      <dgm:spPr/>
      <dgm:t>
        <a:bodyPr/>
        <a:lstStyle/>
        <a:p>
          <a:endParaRPr lang="en-GB" b="1"/>
        </a:p>
      </dgm:t>
    </dgm:pt>
    <dgm:pt modelId="{645D5DDC-94C9-4518-B8B0-2CC8445326D3}">
      <dgm:prSet phldrT="[Text]"/>
      <dgm:spPr>
        <a:solidFill>
          <a:srgbClr val="9BE6DF"/>
        </a:solidFill>
        <a:ln>
          <a:solidFill>
            <a:srgbClr val="71ACA7"/>
          </a:solidFill>
        </a:ln>
      </dgm:spPr>
      <dgm:t>
        <a:bodyPr/>
        <a:lstStyle/>
        <a:p>
          <a:r>
            <a:rPr lang="pl-PL" b="1" dirty="0"/>
            <a:t>Public consultation</a:t>
          </a:r>
        </a:p>
        <a:p>
          <a:r>
            <a:rPr lang="pl-PL" b="1" dirty="0"/>
            <a:t>Stakeholders to submit their proposals</a:t>
          </a:r>
          <a:endParaRPr lang="en-GB" b="1" dirty="0"/>
        </a:p>
      </dgm:t>
    </dgm:pt>
    <dgm:pt modelId="{918216C8-6EC2-4B55-92DB-CD0EFB5B440E}" type="parTrans" cxnId="{F6AB8C1B-5EBE-4785-9F02-D6C61C882EE2}">
      <dgm:prSet/>
      <dgm:spPr/>
      <dgm:t>
        <a:bodyPr/>
        <a:lstStyle/>
        <a:p>
          <a:endParaRPr lang="en-GB" b="1"/>
        </a:p>
      </dgm:t>
    </dgm:pt>
    <dgm:pt modelId="{923E10DA-6600-4D5B-BBC7-CA131872BDCE}" type="sibTrans" cxnId="{F6AB8C1B-5EBE-4785-9F02-D6C61C882EE2}">
      <dgm:prSet/>
      <dgm:spPr/>
      <dgm:t>
        <a:bodyPr/>
        <a:lstStyle/>
        <a:p>
          <a:endParaRPr lang="en-GB" b="1"/>
        </a:p>
      </dgm:t>
    </dgm:pt>
    <dgm:pt modelId="{5426638D-C52E-4CD9-8A0C-CB7B61B5137F}">
      <dgm:prSet phldrT="[Text]"/>
      <dgm:spPr>
        <a:solidFill>
          <a:srgbClr val="004FEE"/>
        </a:solidFill>
      </dgm:spPr>
      <dgm:t>
        <a:bodyPr/>
        <a:lstStyle/>
        <a:p>
          <a:r>
            <a:rPr lang="pl-PL" b="1" dirty="0"/>
            <a:t>September 2022</a:t>
          </a:r>
          <a:endParaRPr lang="en-GB" b="1" dirty="0"/>
        </a:p>
      </dgm:t>
    </dgm:pt>
    <dgm:pt modelId="{490B123C-F0FA-4F2A-B4A8-62A446B5C910}" type="parTrans" cxnId="{10344592-21B2-447D-BB35-67971D288CF9}">
      <dgm:prSet/>
      <dgm:spPr/>
      <dgm:t>
        <a:bodyPr/>
        <a:lstStyle/>
        <a:p>
          <a:endParaRPr lang="en-GB" b="1"/>
        </a:p>
      </dgm:t>
    </dgm:pt>
    <dgm:pt modelId="{3165D834-D466-4E4E-BF4A-D5CF4549569B}" type="sibTrans" cxnId="{10344592-21B2-447D-BB35-67971D288CF9}">
      <dgm:prSet/>
      <dgm:spPr/>
      <dgm:t>
        <a:bodyPr/>
        <a:lstStyle/>
        <a:p>
          <a:endParaRPr lang="en-GB" b="1"/>
        </a:p>
      </dgm:t>
    </dgm:pt>
    <dgm:pt modelId="{B142053B-CBE1-4845-9C03-DA97878BC100}">
      <dgm:prSet phldrT="[Text]"/>
      <dgm:spPr>
        <a:solidFill>
          <a:srgbClr val="004FEE"/>
        </a:solidFill>
      </dgm:spPr>
      <dgm:t>
        <a:bodyPr/>
        <a:lstStyle/>
        <a:p>
          <a:r>
            <a:rPr lang="pl-PL" b="1" dirty="0"/>
            <a:t>8+1 </a:t>
          </a:r>
          <a:r>
            <a:rPr lang="pl-PL" b="1" dirty="0" err="1"/>
            <a:t>weeks</a:t>
          </a:r>
          <a:r>
            <a:rPr lang="pl-PL" b="1" dirty="0"/>
            <a:t> </a:t>
          </a:r>
          <a:endParaRPr lang="en-GB" b="1" dirty="0"/>
        </a:p>
        <a:p>
          <a:r>
            <a:rPr lang="pl-PL" b="1" dirty="0"/>
            <a:t>Public Workshop</a:t>
          </a:r>
          <a:endParaRPr lang="en-GB" b="1" dirty="0"/>
        </a:p>
      </dgm:t>
    </dgm:pt>
    <dgm:pt modelId="{BA876788-A049-4B25-9FD6-2FE3EADA8245}" type="parTrans" cxnId="{84A8FE95-93DD-4188-AE37-94A91187A74B}">
      <dgm:prSet/>
      <dgm:spPr/>
      <dgm:t>
        <a:bodyPr/>
        <a:lstStyle/>
        <a:p>
          <a:endParaRPr lang="en-GB" b="1"/>
        </a:p>
      </dgm:t>
    </dgm:pt>
    <dgm:pt modelId="{139746DE-F1DB-4D86-989F-C8CAA3001F7D}" type="sibTrans" cxnId="{84A8FE95-93DD-4188-AE37-94A91187A74B}">
      <dgm:prSet/>
      <dgm:spPr/>
      <dgm:t>
        <a:bodyPr/>
        <a:lstStyle/>
        <a:p>
          <a:endParaRPr lang="en-GB" b="1"/>
        </a:p>
      </dgm:t>
    </dgm:pt>
    <dgm:pt modelId="{DF35B52A-D989-4ACA-BD91-D4BC4D1340D1}">
      <dgm:prSet phldrT="[Text]"/>
      <dgm:spPr>
        <a:solidFill>
          <a:srgbClr val="9BE6DF"/>
        </a:solidFill>
        <a:ln>
          <a:solidFill>
            <a:srgbClr val="7AB3AE"/>
          </a:solidFill>
        </a:ln>
      </dgm:spPr>
      <dgm:t>
        <a:bodyPr/>
        <a:lstStyle/>
        <a:p>
          <a:r>
            <a:rPr lang="pl-PL" b="1" dirty="0"/>
            <a:t>ACER proposals for amendments</a:t>
          </a:r>
          <a:endParaRPr lang="en-GB" b="1" dirty="0"/>
        </a:p>
      </dgm:t>
    </dgm:pt>
    <dgm:pt modelId="{B2D547E2-200A-4539-AA4E-AFE166FF196C}" type="parTrans" cxnId="{73426B7F-9E78-484F-A980-8D96ED7CA7C8}">
      <dgm:prSet/>
      <dgm:spPr/>
      <dgm:t>
        <a:bodyPr/>
        <a:lstStyle/>
        <a:p>
          <a:endParaRPr lang="en-GB" b="1"/>
        </a:p>
      </dgm:t>
    </dgm:pt>
    <dgm:pt modelId="{DE00E864-CDF5-4C54-9779-04F8655C0F7C}" type="sibTrans" cxnId="{73426B7F-9E78-484F-A980-8D96ED7CA7C8}">
      <dgm:prSet/>
      <dgm:spPr/>
      <dgm:t>
        <a:bodyPr/>
        <a:lstStyle/>
        <a:p>
          <a:endParaRPr lang="en-GB" b="1"/>
        </a:p>
      </dgm:t>
    </dgm:pt>
    <dgm:pt modelId="{51D143FA-EC97-4B4D-B241-2CDAB1D540EC}">
      <dgm:prSet phldrT="[Text]"/>
      <dgm:spPr>
        <a:solidFill>
          <a:srgbClr val="004FEE"/>
        </a:solidFill>
      </dgm:spPr>
      <dgm:t>
        <a:bodyPr/>
        <a:lstStyle/>
        <a:p>
          <a:r>
            <a:rPr lang="pl-PL" b="1" dirty="0"/>
            <a:t>Q1</a:t>
          </a:r>
          <a:r>
            <a:rPr lang="en-GB" b="1" dirty="0"/>
            <a:t> &amp; Q2</a:t>
          </a:r>
          <a:r>
            <a:rPr lang="pl-PL" b="1" dirty="0"/>
            <a:t> 2023</a:t>
          </a:r>
          <a:endParaRPr lang="en-GB" b="1" dirty="0"/>
        </a:p>
      </dgm:t>
    </dgm:pt>
    <dgm:pt modelId="{498E78CA-CAE2-4534-BE47-4E802495D81D}" type="parTrans" cxnId="{14FF5FED-53F9-45AE-BBFC-1189BD7D3631}">
      <dgm:prSet/>
      <dgm:spPr/>
      <dgm:t>
        <a:bodyPr/>
        <a:lstStyle/>
        <a:p>
          <a:endParaRPr lang="en-GB" b="1"/>
        </a:p>
      </dgm:t>
    </dgm:pt>
    <dgm:pt modelId="{4E2ACAD1-1EC1-43BB-BD27-55D47D5C9CB0}" type="sibTrans" cxnId="{14FF5FED-53F9-45AE-BBFC-1189BD7D3631}">
      <dgm:prSet/>
      <dgm:spPr/>
      <dgm:t>
        <a:bodyPr/>
        <a:lstStyle/>
        <a:p>
          <a:endParaRPr lang="en-GB" b="1"/>
        </a:p>
      </dgm:t>
    </dgm:pt>
    <dgm:pt modelId="{0804F8F7-C362-4C67-9568-D8A9F1582119}">
      <dgm:prSet phldrT="[Text]"/>
      <dgm:spPr>
        <a:solidFill>
          <a:srgbClr val="004FEE"/>
        </a:solidFill>
      </dgm:spPr>
      <dgm:t>
        <a:bodyPr/>
        <a:lstStyle/>
        <a:p>
          <a:r>
            <a:rPr lang="pl-PL" b="1" dirty="0"/>
            <a:t>SOGC TF drafting (ETs)</a:t>
          </a:r>
          <a:endParaRPr lang="en-GB" b="1" dirty="0"/>
        </a:p>
      </dgm:t>
    </dgm:pt>
    <dgm:pt modelId="{02F736B9-1D5A-44FB-BF67-EFAF5A59B62C}" type="parTrans" cxnId="{FE1FE90B-908C-4B11-9762-951673D59BCD}">
      <dgm:prSet/>
      <dgm:spPr/>
      <dgm:t>
        <a:bodyPr/>
        <a:lstStyle/>
        <a:p>
          <a:endParaRPr lang="en-GB" b="1"/>
        </a:p>
      </dgm:t>
    </dgm:pt>
    <dgm:pt modelId="{D8081E1F-1E4B-4F46-BB44-EEA017822DAA}" type="sibTrans" cxnId="{FE1FE90B-908C-4B11-9762-951673D59BCD}">
      <dgm:prSet/>
      <dgm:spPr/>
      <dgm:t>
        <a:bodyPr/>
        <a:lstStyle/>
        <a:p>
          <a:endParaRPr lang="en-GB" b="1"/>
        </a:p>
      </dgm:t>
    </dgm:pt>
    <dgm:pt modelId="{C2A1F38F-C220-4B7A-95E8-EE82AEA9B8D2}">
      <dgm:prSet phldrT="[Text]"/>
      <dgm:spPr>
        <a:solidFill>
          <a:schemeClr val="accent2"/>
        </a:solidFill>
        <a:ln>
          <a:solidFill>
            <a:srgbClr val="7AB3AE"/>
          </a:solidFill>
        </a:ln>
      </dgm:spPr>
      <dgm:t>
        <a:bodyPr/>
        <a:lstStyle/>
        <a:p>
          <a:r>
            <a:rPr lang="pl-PL" b="1" dirty="0"/>
            <a:t>Public Consultation on ACER proposal</a:t>
          </a:r>
          <a:endParaRPr lang="en-GB" b="1" dirty="0"/>
        </a:p>
      </dgm:t>
    </dgm:pt>
    <dgm:pt modelId="{7C7BBB0B-927C-429C-B59F-593F551266A9}" type="parTrans" cxnId="{4CC7EEC0-2712-4026-94D5-BD3805CA1659}">
      <dgm:prSet/>
      <dgm:spPr/>
      <dgm:t>
        <a:bodyPr/>
        <a:lstStyle/>
        <a:p>
          <a:endParaRPr lang="en-GB" b="1"/>
        </a:p>
      </dgm:t>
    </dgm:pt>
    <dgm:pt modelId="{EC61E748-226A-4B8B-8C36-DD34EC5C0BEF}" type="sibTrans" cxnId="{4CC7EEC0-2712-4026-94D5-BD3805CA1659}">
      <dgm:prSet/>
      <dgm:spPr/>
      <dgm:t>
        <a:bodyPr/>
        <a:lstStyle/>
        <a:p>
          <a:endParaRPr lang="en-GB" b="1"/>
        </a:p>
      </dgm:t>
    </dgm:pt>
    <dgm:pt modelId="{18C4AC84-4FF9-41E7-867E-D03F968B3BC1}">
      <dgm:prSet phldrT="[Text]"/>
      <dgm:spPr>
        <a:solidFill>
          <a:srgbClr val="CBD0F8"/>
        </a:solidFill>
      </dgm:spPr>
      <dgm:t>
        <a:bodyPr/>
        <a:lstStyle/>
        <a:p>
          <a:r>
            <a:rPr lang="pl-PL" b="1" dirty="0"/>
            <a:t>Finalisation of amendments &amp; recommendation</a:t>
          </a:r>
          <a:endParaRPr lang="en-GB" b="1" dirty="0"/>
        </a:p>
      </dgm:t>
    </dgm:pt>
    <dgm:pt modelId="{A6960CD5-68B1-4DCD-A9CF-E090030D7BC8}" type="parTrans" cxnId="{8CB07BC1-22A9-4DCD-9320-8D3B1C52DEC2}">
      <dgm:prSet/>
      <dgm:spPr/>
      <dgm:t>
        <a:bodyPr/>
        <a:lstStyle/>
        <a:p>
          <a:endParaRPr lang="en-GB" b="1"/>
        </a:p>
      </dgm:t>
    </dgm:pt>
    <dgm:pt modelId="{CFA135CE-A3CB-4DB2-9526-D57951DB74F8}" type="sibTrans" cxnId="{8CB07BC1-22A9-4DCD-9320-8D3B1C52DEC2}">
      <dgm:prSet/>
      <dgm:spPr/>
      <dgm:t>
        <a:bodyPr/>
        <a:lstStyle/>
        <a:p>
          <a:endParaRPr lang="en-GB" b="1"/>
        </a:p>
      </dgm:t>
    </dgm:pt>
    <dgm:pt modelId="{7C266C5A-E8D3-4300-AB85-7BC680BEAC88}">
      <dgm:prSet phldrT="[Text]"/>
      <dgm:spPr>
        <a:solidFill>
          <a:srgbClr val="CBD0F8"/>
        </a:solidFill>
      </dgm:spPr>
      <dgm:t>
        <a:bodyPr/>
        <a:lstStyle/>
        <a:p>
          <a:r>
            <a:rPr lang="pl-PL" b="1" dirty="0"/>
            <a:t>Decision phase</a:t>
          </a:r>
        </a:p>
        <a:p>
          <a:r>
            <a:rPr lang="pl-PL" b="1" dirty="0"/>
            <a:t>BoR approval</a:t>
          </a:r>
          <a:endParaRPr lang="en-GB" b="1" dirty="0"/>
        </a:p>
      </dgm:t>
    </dgm:pt>
    <dgm:pt modelId="{D5451648-B279-4AC0-9227-3D62069FABD5}" type="parTrans" cxnId="{89A86C74-C3B9-464A-A975-ED11B7495D0D}">
      <dgm:prSet/>
      <dgm:spPr/>
      <dgm:t>
        <a:bodyPr/>
        <a:lstStyle/>
        <a:p>
          <a:endParaRPr lang="en-GB" b="1"/>
        </a:p>
      </dgm:t>
    </dgm:pt>
    <dgm:pt modelId="{E6D804A9-A96F-46D1-9975-B39901996A7B}" type="sibTrans" cxnId="{89A86C74-C3B9-464A-A975-ED11B7495D0D}">
      <dgm:prSet/>
      <dgm:spPr/>
      <dgm:t>
        <a:bodyPr/>
        <a:lstStyle/>
        <a:p>
          <a:endParaRPr lang="en-GB" b="1"/>
        </a:p>
      </dgm:t>
    </dgm:pt>
    <dgm:pt modelId="{28304BA7-28CD-4899-B234-307F1C1AE0CE}">
      <dgm:prSet phldrT="[Text]"/>
      <dgm:spPr>
        <a:solidFill>
          <a:srgbClr val="CBD0F8"/>
        </a:solidFill>
      </dgm:spPr>
      <dgm:t>
        <a:bodyPr/>
        <a:lstStyle/>
        <a:p>
          <a:r>
            <a:rPr lang="pl-PL" b="1" dirty="0"/>
            <a:t>Submission to EC</a:t>
          </a:r>
          <a:endParaRPr lang="en-GB" b="1" dirty="0"/>
        </a:p>
      </dgm:t>
    </dgm:pt>
    <dgm:pt modelId="{A03673B0-53E2-4095-B501-3FFB1212C846}" type="parTrans" cxnId="{B72A4ECB-59D9-4FF6-8397-649FD4DD5515}">
      <dgm:prSet/>
      <dgm:spPr/>
      <dgm:t>
        <a:bodyPr/>
        <a:lstStyle/>
        <a:p>
          <a:endParaRPr lang="en-GB" b="1"/>
        </a:p>
      </dgm:t>
    </dgm:pt>
    <dgm:pt modelId="{1878E6AE-2BFA-49A9-8760-61D67BEBBE0F}" type="sibTrans" cxnId="{B72A4ECB-59D9-4FF6-8397-649FD4DD5515}">
      <dgm:prSet/>
      <dgm:spPr/>
      <dgm:t>
        <a:bodyPr/>
        <a:lstStyle/>
        <a:p>
          <a:endParaRPr lang="en-GB" b="1"/>
        </a:p>
      </dgm:t>
    </dgm:pt>
    <dgm:pt modelId="{800B9028-D0A5-4E3A-BA69-E48510FB5254}">
      <dgm:prSet phldrT="[Text]" custT="1"/>
      <dgm:spPr>
        <a:solidFill>
          <a:srgbClr val="004FEE"/>
        </a:solidFill>
      </dgm:spPr>
      <dgm:t>
        <a:bodyPr/>
        <a:lstStyle/>
        <a:p>
          <a:r>
            <a:rPr lang="en-GB" sz="900" b="1" kern="1200" dirty="0">
              <a:solidFill>
                <a:srgbClr val="FFFFFF"/>
              </a:solidFill>
              <a:latin typeface="Arial" panose="020B0604020202020204"/>
              <a:ea typeface="+mn-ea"/>
              <a:cs typeface="+mn-cs"/>
            </a:rPr>
            <a:t>Mid-July </a:t>
          </a:r>
          <a:r>
            <a:rPr lang="pl-PL" sz="900" b="1" kern="1200" dirty="0">
              <a:solidFill>
                <a:srgbClr val="FFFFFF"/>
              </a:solidFill>
              <a:latin typeface="Arial" panose="020B0604020202020204"/>
              <a:ea typeface="+mn-ea"/>
              <a:cs typeface="+mn-cs"/>
            </a:rPr>
            <a:t>2</a:t>
          </a:r>
          <a:r>
            <a:rPr lang="pl-PL" sz="900" b="1" kern="1200" dirty="0"/>
            <a:t>023</a:t>
          </a:r>
          <a:endParaRPr lang="en-GB" sz="900" b="1" kern="1200" dirty="0"/>
        </a:p>
      </dgm:t>
    </dgm:pt>
    <dgm:pt modelId="{59C8DDD5-AD02-42DC-926B-505A11556D76}" type="parTrans" cxnId="{C1271F0D-45A6-4100-944C-104048C1C756}">
      <dgm:prSet/>
      <dgm:spPr/>
      <dgm:t>
        <a:bodyPr/>
        <a:lstStyle/>
        <a:p>
          <a:endParaRPr lang="en-GB"/>
        </a:p>
      </dgm:t>
    </dgm:pt>
    <dgm:pt modelId="{E67D8317-0ED1-4F36-9011-FFE52794A8A5}" type="sibTrans" cxnId="{C1271F0D-45A6-4100-944C-104048C1C756}">
      <dgm:prSet/>
      <dgm:spPr/>
      <dgm:t>
        <a:bodyPr/>
        <a:lstStyle/>
        <a:p>
          <a:endParaRPr lang="en-GB"/>
        </a:p>
      </dgm:t>
    </dgm:pt>
    <dgm:pt modelId="{54BDB811-A6D8-4477-91F9-BC31839C55E5}">
      <dgm:prSet phldrT="[Text]"/>
      <dgm:spPr>
        <a:solidFill>
          <a:srgbClr val="004FEE"/>
        </a:solidFill>
      </dgm:spPr>
      <dgm:t>
        <a:bodyPr/>
        <a:lstStyle/>
        <a:p>
          <a:r>
            <a:rPr lang="en-GB" b="1" dirty="0"/>
            <a:t>10</a:t>
          </a:r>
          <a:r>
            <a:rPr lang="pl-PL" b="1" dirty="0"/>
            <a:t> weeks </a:t>
          </a:r>
          <a:endParaRPr lang="en-GB" b="1" dirty="0"/>
        </a:p>
        <a:p>
          <a:r>
            <a:rPr lang="pl-PL" b="1" dirty="0"/>
            <a:t>Public W</a:t>
          </a:r>
          <a:r>
            <a:rPr lang="en-GB" b="1" dirty="0" err="1"/>
            <a:t>ebinar</a:t>
          </a:r>
          <a:endParaRPr lang="en-GB" b="1" dirty="0"/>
        </a:p>
      </dgm:t>
    </dgm:pt>
    <dgm:pt modelId="{04E096BD-C79D-42C9-A20F-8EC8219F4551}" type="parTrans" cxnId="{BE2906EE-5419-41DF-8FC6-C61BD6925215}">
      <dgm:prSet/>
      <dgm:spPr/>
      <dgm:t>
        <a:bodyPr/>
        <a:lstStyle/>
        <a:p>
          <a:endParaRPr lang="en-GB"/>
        </a:p>
      </dgm:t>
    </dgm:pt>
    <dgm:pt modelId="{36717D8F-7B6E-4692-B1CB-A62ED3EB6B8C}" type="sibTrans" cxnId="{BE2906EE-5419-41DF-8FC6-C61BD6925215}">
      <dgm:prSet/>
      <dgm:spPr/>
      <dgm:t>
        <a:bodyPr/>
        <a:lstStyle/>
        <a:p>
          <a:endParaRPr lang="en-GB"/>
        </a:p>
      </dgm:t>
    </dgm:pt>
    <dgm:pt modelId="{60501A72-E4D5-4F59-B7D8-3690D506505C}">
      <dgm:prSet phldrT="[Text]"/>
      <dgm:spPr>
        <a:solidFill>
          <a:srgbClr val="004FEE"/>
        </a:solidFill>
      </dgm:spPr>
      <dgm:t>
        <a:bodyPr/>
        <a:lstStyle/>
        <a:p>
          <a:r>
            <a:rPr lang="en-GB" b="1" dirty="0"/>
            <a:t>Late </a:t>
          </a:r>
          <a:r>
            <a:rPr lang="pl-PL" b="1" dirty="0"/>
            <a:t>Q3 2023</a:t>
          </a:r>
          <a:endParaRPr lang="en-GB" b="1" dirty="0"/>
        </a:p>
      </dgm:t>
    </dgm:pt>
    <dgm:pt modelId="{AADBD868-58C0-4F77-8CF9-17F29A906CFE}" type="parTrans" cxnId="{E8182494-F5CC-4CBF-9D07-4FFB150FB584}">
      <dgm:prSet/>
      <dgm:spPr/>
      <dgm:t>
        <a:bodyPr/>
        <a:lstStyle/>
        <a:p>
          <a:endParaRPr lang="en-GB"/>
        </a:p>
      </dgm:t>
    </dgm:pt>
    <dgm:pt modelId="{33E6222F-CCF4-4A49-A73C-B3F09EB136DB}" type="sibTrans" cxnId="{E8182494-F5CC-4CBF-9D07-4FFB150FB584}">
      <dgm:prSet/>
      <dgm:spPr/>
      <dgm:t>
        <a:bodyPr/>
        <a:lstStyle/>
        <a:p>
          <a:endParaRPr lang="en-GB"/>
        </a:p>
      </dgm:t>
    </dgm:pt>
    <dgm:pt modelId="{034DB5FD-165D-47E1-BFEB-07E4E3819568}">
      <dgm:prSet phldrT="[Text]"/>
      <dgm:spPr>
        <a:solidFill>
          <a:srgbClr val="004FEE"/>
        </a:solidFill>
      </dgm:spPr>
      <dgm:t>
        <a:bodyPr/>
        <a:lstStyle/>
        <a:p>
          <a:r>
            <a:rPr lang="pl-PL" b="1" dirty="0"/>
            <a:t>Recommendation drafting</a:t>
          </a:r>
          <a:endParaRPr lang="en-GB" b="1" dirty="0"/>
        </a:p>
      </dgm:t>
    </dgm:pt>
    <dgm:pt modelId="{61C708A9-3CDF-4739-89B0-BB62CCA18182}" type="parTrans" cxnId="{51D1A513-6DD3-4308-8B9A-D8E75EF0E68B}">
      <dgm:prSet/>
      <dgm:spPr/>
      <dgm:t>
        <a:bodyPr/>
        <a:lstStyle/>
        <a:p>
          <a:endParaRPr lang="en-GB"/>
        </a:p>
      </dgm:t>
    </dgm:pt>
    <dgm:pt modelId="{2E422D6E-D90C-422E-8FE7-00B096E71831}" type="sibTrans" cxnId="{51D1A513-6DD3-4308-8B9A-D8E75EF0E68B}">
      <dgm:prSet/>
      <dgm:spPr/>
      <dgm:t>
        <a:bodyPr/>
        <a:lstStyle/>
        <a:p>
          <a:endParaRPr lang="en-GB"/>
        </a:p>
      </dgm:t>
    </dgm:pt>
    <dgm:pt modelId="{4E055602-A1DF-4FCB-9506-2F8B060A51EF}">
      <dgm:prSet phldrT="[Text]"/>
      <dgm:spPr>
        <a:solidFill>
          <a:srgbClr val="004FEE"/>
        </a:solidFill>
      </dgm:spPr>
      <dgm:t>
        <a:bodyPr/>
        <a:lstStyle/>
        <a:p>
          <a:r>
            <a:rPr lang="pl-PL" b="1" dirty="0"/>
            <a:t>Finalisation of amendments</a:t>
          </a:r>
          <a:endParaRPr lang="en-GB" b="1" dirty="0"/>
        </a:p>
      </dgm:t>
    </dgm:pt>
    <dgm:pt modelId="{F4F34889-0C2B-4EE1-901A-0C55EA40DBDF}" type="parTrans" cxnId="{BF974900-966F-4A63-8AE3-610986B04101}">
      <dgm:prSet/>
      <dgm:spPr/>
      <dgm:t>
        <a:bodyPr/>
        <a:lstStyle/>
        <a:p>
          <a:endParaRPr lang="en-GB"/>
        </a:p>
      </dgm:t>
    </dgm:pt>
    <dgm:pt modelId="{AC6C0522-A84E-4792-84D7-2EED6DC6F4AA}" type="sibTrans" cxnId="{BF974900-966F-4A63-8AE3-610986B04101}">
      <dgm:prSet/>
      <dgm:spPr/>
      <dgm:t>
        <a:bodyPr/>
        <a:lstStyle/>
        <a:p>
          <a:endParaRPr lang="en-GB"/>
        </a:p>
      </dgm:t>
    </dgm:pt>
    <dgm:pt modelId="{3B915D1F-943B-4FE9-8AC0-2CC6C0910706}">
      <dgm:prSet phldrT="[Text]"/>
      <dgm:spPr>
        <a:solidFill>
          <a:srgbClr val="004FEE"/>
        </a:solidFill>
      </dgm:spPr>
      <dgm:t>
        <a:bodyPr/>
        <a:lstStyle/>
        <a:p>
          <a:r>
            <a:rPr lang="pl-PL" b="1"/>
            <a:t>Public </a:t>
          </a:r>
          <a:r>
            <a:rPr lang="pl-PL" b="1" dirty="0"/>
            <a:t>consultation in June</a:t>
          </a:r>
          <a:endParaRPr lang="en-GB" b="1" dirty="0"/>
        </a:p>
      </dgm:t>
    </dgm:pt>
    <dgm:pt modelId="{0B391186-E6A3-4187-A617-217339149DEE}" type="parTrans" cxnId="{63270FC4-6FFA-482A-8749-A5AA8E93005B}">
      <dgm:prSet/>
      <dgm:spPr/>
      <dgm:t>
        <a:bodyPr/>
        <a:lstStyle/>
        <a:p>
          <a:endParaRPr lang="en-GB"/>
        </a:p>
      </dgm:t>
    </dgm:pt>
    <dgm:pt modelId="{8182CA4F-6CEA-431A-8FB7-246813E93A18}" type="sibTrans" cxnId="{63270FC4-6FFA-482A-8749-A5AA8E93005B}">
      <dgm:prSet/>
      <dgm:spPr/>
      <dgm:t>
        <a:bodyPr/>
        <a:lstStyle/>
        <a:p>
          <a:endParaRPr lang="en-GB"/>
        </a:p>
      </dgm:t>
    </dgm:pt>
    <dgm:pt modelId="{76382F04-EF79-4C0E-AEB0-B0AC4CB629B0}">
      <dgm:prSet phldrT="[Text]"/>
      <dgm:spPr>
        <a:solidFill>
          <a:srgbClr val="004FEE"/>
        </a:solidFill>
      </dgm:spPr>
      <dgm:t>
        <a:bodyPr/>
        <a:lstStyle/>
        <a:p>
          <a:r>
            <a:rPr lang="pl-PL" b="1" dirty="0"/>
            <a:t>Q4 2023</a:t>
          </a:r>
          <a:endParaRPr lang="en-GB" b="1" dirty="0"/>
        </a:p>
      </dgm:t>
    </dgm:pt>
    <dgm:pt modelId="{CCE9CB22-186A-4EEE-BD8C-DEA6E8C1A0A6}" type="parTrans" cxnId="{5279CA5F-1649-43A9-A094-B9D90AACA3F9}">
      <dgm:prSet/>
      <dgm:spPr/>
      <dgm:t>
        <a:bodyPr/>
        <a:lstStyle/>
        <a:p>
          <a:endParaRPr lang="en-GB"/>
        </a:p>
      </dgm:t>
    </dgm:pt>
    <dgm:pt modelId="{42B5DCCD-6B25-4CB9-A685-32C2C13DC864}" type="sibTrans" cxnId="{5279CA5F-1649-43A9-A094-B9D90AACA3F9}">
      <dgm:prSet/>
      <dgm:spPr/>
      <dgm:t>
        <a:bodyPr/>
        <a:lstStyle/>
        <a:p>
          <a:endParaRPr lang="en-GB"/>
        </a:p>
      </dgm:t>
    </dgm:pt>
    <dgm:pt modelId="{0472F28E-4FFC-48AE-8762-5C5958230150}">
      <dgm:prSet phldrT="[Text]"/>
      <dgm:spPr>
        <a:solidFill>
          <a:srgbClr val="004FEE"/>
        </a:solidFill>
      </dgm:spPr>
      <dgm:t>
        <a:bodyPr/>
        <a:lstStyle/>
        <a:p>
          <a:r>
            <a:rPr lang="pl-PL" b="1" dirty="0"/>
            <a:t>BoR FO</a:t>
          </a:r>
          <a:endParaRPr lang="en-GB" b="1" dirty="0"/>
        </a:p>
      </dgm:t>
    </dgm:pt>
    <dgm:pt modelId="{BC1C1629-AFFD-4753-A7DE-8658E827F464}" type="parTrans" cxnId="{DDEEB470-EF27-4AC1-9601-A380ED27EED7}">
      <dgm:prSet/>
      <dgm:spPr/>
      <dgm:t>
        <a:bodyPr/>
        <a:lstStyle/>
        <a:p>
          <a:endParaRPr lang="en-GB"/>
        </a:p>
      </dgm:t>
    </dgm:pt>
    <dgm:pt modelId="{C3615255-D97E-4F80-A54A-F8C5C1E2C13E}" type="sibTrans" cxnId="{DDEEB470-EF27-4AC1-9601-A380ED27EED7}">
      <dgm:prSet/>
      <dgm:spPr/>
      <dgm:t>
        <a:bodyPr/>
        <a:lstStyle/>
        <a:p>
          <a:endParaRPr lang="en-GB"/>
        </a:p>
      </dgm:t>
    </dgm:pt>
    <dgm:pt modelId="{5CC79CC6-196F-4FB1-92AF-E396E7E56BCB}">
      <dgm:prSet phldrT="[Text]"/>
      <dgm:spPr>
        <a:solidFill>
          <a:srgbClr val="004FEE"/>
        </a:solidFill>
      </dgm:spPr>
      <dgm:t>
        <a:bodyPr/>
        <a:lstStyle/>
        <a:p>
          <a:r>
            <a:rPr lang="pl-PL" b="1" dirty="0"/>
            <a:t>Q4 2023</a:t>
          </a:r>
          <a:endParaRPr lang="en-GB" b="1" dirty="0"/>
        </a:p>
      </dgm:t>
    </dgm:pt>
    <dgm:pt modelId="{F4A18A3D-1103-4ED3-B704-587666B1A8E5}" type="parTrans" cxnId="{B49F73AB-AD29-42F6-98E7-DED2FB718E09}">
      <dgm:prSet/>
      <dgm:spPr/>
      <dgm:t>
        <a:bodyPr/>
        <a:lstStyle/>
        <a:p>
          <a:endParaRPr lang="en-GB"/>
        </a:p>
      </dgm:t>
    </dgm:pt>
    <dgm:pt modelId="{6F19AA62-3AC8-40BF-ABB9-5A6DC587E828}" type="sibTrans" cxnId="{B49F73AB-AD29-42F6-98E7-DED2FB718E09}">
      <dgm:prSet/>
      <dgm:spPr/>
      <dgm:t>
        <a:bodyPr/>
        <a:lstStyle/>
        <a:p>
          <a:endParaRPr lang="en-GB"/>
        </a:p>
      </dgm:t>
    </dgm:pt>
    <dgm:pt modelId="{F2F3F596-BF39-47F7-B741-9486364A68E8}">
      <dgm:prSet phldrT="[Text]"/>
      <dgm:spPr>
        <a:solidFill>
          <a:srgbClr val="004FEE"/>
        </a:solidFill>
      </dgm:spPr>
      <dgm:t>
        <a:bodyPr/>
        <a:lstStyle/>
        <a:p>
          <a:r>
            <a:rPr lang="en-GB" b="1" dirty="0"/>
            <a:t>3 dedicated public workshops</a:t>
          </a:r>
        </a:p>
      </dgm:t>
    </dgm:pt>
    <dgm:pt modelId="{ABF77F3C-A8BC-4F09-9BEA-29897DD5EDC0}" type="parTrans" cxnId="{5E982703-EF71-4F9B-9C45-372D013FEB70}">
      <dgm:prSet/>
      <dgm:spPr/>
      <dgm:t>
        <a:bodyPr/>
        <a:lstStyle/>
        <a:p>
          <a:endParaRPr lang="en-GB"/>
        </a:p>
      </dgm:t>
    </dgm:pt>
    <dgm:pt modelId="{3E08D8FB-4FCA-469F-8FBC-16E1373AF543}" type="sibTrans" cxnId="{5E982703-EF71-4F9B-9C45-372D013FEB70}">
      <dgm:prSet/>
      <dgm:spPr/>
      <dgm:t>
        <a:bodyPr/>
        <a:lstStyle/>
        <a:p>
          <a:endParaRPr lang="en-GB"/>
        </a:p>
      </dgm:t>
    </dgm:pt>
    <dgm:pt modelId="{DE951B9B-E4FE-4DCC-9F40-1DB991E27CD3}" type="pres">
      <dgm:prSet presAssocID="{1210764C-BEAA-45BF-90ED-EB0412065F39}" presName="theList" presStyleCnt="0">
        <dgm:presLayoutVars>
          <dgm:dir/>
          <dgm:animLvl val="lvl"/>
          <dgm:resizeHandles val="exact"/>
        </dgm:presLayoutVars>
      </dgm:prSet>
      <dgm:spPr/>
    </dgm:pt>
    <dgm:pt modelId="{C483CCA7-CF12-4B70-A422-1874053E61B1}" type="pres">
      <dgm:prSet presAssocID="{ED8CF717-20EE-4D39-BE4D-274C07618FF9}" presName="compNode" presStyleCnt="0"/>
      <dgm:spPr/>
    </dgm:pt>
    <dgm:pt modelId="{3E9A0405-9247-44A4-972E-243ED2A28B5C}" type="pres">
      <dgm:prSet presAssocID="{ED8CF717-20EE-4D39-BE4D-274C07618FF9}" presName="aNode" presStyleLbl="bgShp" presStyleIdx="0" presStyleCnt="7"/>
      <dgm:spPr/>
    </dgm:pt>
    <dgm:pt modelId="{9B5D0F9F-899F-4B82-B396-FB4E52CA5709}" type="pres">
      <dgm:prSet presAssocID="{ED8CF717-20EE-4D39-BE4D-274C07618FF9}" presName="textNode" presStyleLbl="bgShp" presStyleIdx="0" presStyleCnt="7"/>
      <dgm:spPr/>
    </dgm:pt>
    <dgm:pt modelId="{28D9D0F1-FA1E-4EF0-BBE6-FB6B57891335}" type="pres">
      <dgm:prSet presAssocID="{ED8CF717-20EE-4D39-BE4D-274C07618FF9}" presName="compChildNode" presStyleCnt="0"/>
      <dgm:spPr/>
    </dgm:pt>
    <dgm:pt modelId="{FB1E4999-930E-40C2-8E23-7301A5D38F73}" type="pres">
      <dgm:prSet presAssocID="{ED8CF717-20EE-4D39-BE4D-274C07618FF9}" presName="theInnerList" presStyleCnt="0"/>
      <dgm:spPr/>
    </dgm:pt>
    <dgm:pt modelId="{F87E5C8D-5FD7-40E0-886F-ADB75CA67C66}" type="pres">
      <dgm:prSet presAssocID="{0BDF2CBD-D51E-4359-BEDA-A4819BB53539}" presName="childNode" presStyleLbl="node1" presStyleIdx="0" presStyleCnt="16">
        <dgm:presLayoutVars>
          <dgm:bulletEnabled val="1"/>
        </dgm:presLayoutVars>
      </dgm:prSet>
      <dgm:spPr/>
    </dgm:pt>
    <dgm:pt modelId="{A3F997E6-FCAA-460F-A5D0-8284DAB14B77}" type="pres">
      <dgm:prSet presAssocID="{0BDF2CBD-D51E-4359-BEDA-A4819BB53539}" presName="aSpace2" presStyleCnt="0"/>
      <dgm:spPr/>
    </dgm:pt>
    <dgm:pt modelId="{02D605F5-1742-4CD2-BF51-B1DEC8F701E7}" type="pres">
      <dgm:prSet presAssocID="{A2ECF8DF-6901-4EDC-9AA6-EC4B85E61654}" presName="childNode" presStyleLbl="node1" presStyleIdx="1" presStyleCnt="16">
        <dgm:presLayoutVars>
          <dgm:bulletEnabled val="1"/>
        </dgm:presLayoutVars>
      </dgm:prSet>
      <dgm:spPr/>
    </dgm:pt>
    <dgm:pt modelId="{54F154E2-DD32-4B31-A51C-5FD7D8F93DB7}" type="pres">
      <dgm:prSet presAssocID="{A2ECF8DF-6901-4EDC-9AA6-EC4B85E61654}" presName="aSpace2" presStyleCnt="0"/>
      <dgm:spPr/>
    </dgm:pt>
    <dgm:pt modelId="{12468619-4FE7-493F-81E2-A5A56307C792}" type="pres">
      <dgm:prSet presAssocID="{3B915D1F-943B-4FE9-8AC0-2CC6C0910706}" presName="childNode" presStyleLbl="node1" presStyleIdx="2" presStyleCnt="16">
        <dgm:presLayoutVars>
          <dgm:bulletEnabled val="1"/>
        </dgm:presLayoutVars>
      </dgm:prSet>
      <dgm:spPr/>
    </dgm:pt>
    <dgm:pt modelId="{DB38791E-6728-4178-A5BF-D557E822C4CD}" type="pres">
      <dgm:prSet presAssocID="{ED8CF717-20EE-4D39-BE4D-274C07618FF9}" presName="aSpace" presStyleCnt="0"/>
      <dgm:spPr/>
    </dgm:pt>
    <dgm:pt modelId="{5B72E971-7EDF-4E73-B83A-1338F28A1613}" type="pres">
      <dgm:prSet presAssocID="{645D5DDC-94C9-4518-B8B0-2CC8445326D3}" presName="compNode" presStyleCnt="0"/>
      <dgm:spPr/>
    </dgm:pt>
    <dgm:pt modelId="{6407612F-958F-4099-9179-29173099415A}" type="pres">
      <dgm:prSet presAssocID="{645D5DDC-94C9-4518-B8B0-2CC8445326D3}" presName="aNode" presStyleLbl="bgShp" presStyleIdx="1" presStyleCnt="7"/>
      <dgm:spPr/>
    </dgm:pt>
    <dgm:pt modelId="{52E21BB1-C4B1-4FCC-936B-E615EAEFA283}" type="pres">
      <dgm:prSet presAssocID="{645D5DDC-94C9-4518-B8B0-2CC8445326D3}" presName="textNode" presStyleLbl="bgShp" presStyleIdx="1" presStyleCnt="7"/>
      <dgm:spPr/>
    </dgm:pt>
    <dgm:pt modelId="{04450685-A32C-4D5F-B94F-E82ACC4A0E6E}" type="pres">
      <dgm:prSet presAssocID="{645D5DDC-94C9-4518-B8B0-2CC8445326D3}" presName="compChildNode" presStyleCnt="0"/>
      <dgm:spPr/>
    </dgm:pt>
    <dgm:pt modelId="{5F904600-C182-4728-8631-18FA16A84108}" type="pres">
      <dgm:prSet presAssocID="{645D5DDC-94C9-4518-B8B0-2CC8445326D3}" presName="theInnerList" presStyleCnt="0"/>
      <dgm:spPr/>
    </dgm:pt>
    <dgm:pt modelId="{5395BAA8-5B5A-4280-A5F1-EA12E28DF508}" type="pres">
      <dgm:prSet presAssocID="{5426638D-C52E-4CD9-8A0C-CB7B61B5137F}" presName="childNode" presStyleLbl="node1" presStyleIdx="3" presStyleCnt="16">
        <dgm:presLayoutVars>
          <dgm:bulletEnabled val="1"/>
        </dgm:presLayoutVars>
      </dgm:prSet>
      <dgm:spPr/>
    </dgm:pt>
    <dgm:pt modelId="{65E70DB2-9832-4C4D-80AC-676E97D32C77}" type="pres">
      <dgm:prSet presAssocID="{5426638D-C52E-4CD9-8A0C-CB7B61B5137F}" presName="aSpace2" presStyleCnt="0"/>
      <dgm:spPr/>
    </dgm:pt>
    <dgm:pt modelId="{70DE2DB5-18B4-4C3D-A0AC-BF325ED21A3C}" type="pres">
      <dgm:prSet presAssocID="{B142053B-CBE1-4845-9C03-DA97878BC100}" presName="childNode" presStyleLbl="node1" presStyleIdx="4" presStyleCnt="16">
        <dgm:presLayoutVars>
          <dgm:bulletEnabled val="1"/>
        </dgm:presLayoutVars>
      </dgm:prSet>
      <dgm:spPr/>
    </dgm:pt>
    <dgm:pt modelId="{D77C20C7-C35C-4AEE-A576-E28AA874091C}" type="pres">
      <dgm:prSet presAssocID="{645D5DDC-94C9-4518-B8B0-2CC8445326D3}" presName="aSpace" presStyleCnt="0"/>
      <dgm:spPr/>
    </dgm:pt>
    <dgm:pt modelId="{89DDB706-7ADB-468E-B43C-3257735DCC57}" type="pres">
      <dgm:prSet presAssocID="{DF35B52A-D989-4ACA-BD91-D4BC4D1340D1}" presName="compNode" presStyleCnt="0"/>
      <dgm:spPr/>
    </dgm:pt>
    <dgm:pt modelId="{3745A535-CD47-4B8B-8627-318937028BF8}" type="pres">
      <dgm:prSet presAssocID="{DF35B52A-D989-4ACA-BD91-D4BC4D1340D1}" presName="aNode" presStyleLbl="bgShp" presStyleIdx="2" presStyleCnt="7"/>
      <dgm:spPr/>
    </dgm:pt>
    <dgm:pt modelId="{4470891E-16E2-472B-A81D-D964DE1BA30A}" type="pres">
      <dgm:prSet presAssocID="{DF35B52A-D989-4ACA-BD91-D4BC4D1340D1}" presName="textNode" presStyleLbl="bgShp" presStyleIdx="2" presStyleCnt="7"/>
      <dgm:spPr/>
    </dgm:pt>
    <dgm:pt modelId="{D5E5A050-CF93-4246-AF7D-0343896C1C47}" type="pres">
      <dgm:prSet presAssocID="{DF35B52A-D989-4ACA-BD91-D4BC4D1340D1}" presName="compChildNode" presStyleCnt="0"/>
      <dgm:spPr/>
    </dgm:pt>
    <dgm:pt modelId="{38F91639-85E8-4BEE-9155-81FAF822496D}" type="pres">
      <dgm:prSet presAssocID="{DF35B52A-D989-4ACA-BD91-D4BC4D1340D1}" presName="theInnerList" presStyleCnt="0"/>
      <dgm:spPr/>
    </dgm:pt>
    <dgm:pt modelId="{42628AEB-E185-41DA-B9FD-60E399854549}" type="pres">
      <dgm:prSet presAssocID="{51D143FA-EC97-4B4D-B241-2CDAB1D540EC}" presName="childNode" presStyleLbl="node1" presStyleIdx="5" presStyleCnt="16">
        <dgm:presLayoutVars>
          <dgm:bulletEnabled val="1"/>
        </dgm:presLayoutVars>
      </dgm:prSet>
      <dgm:spPr/>
    </dgm:pt>
    <dgm:pt modelId="{3D9DFD21-A8E3-4199-911F-B97A801EC40E}" type="pres">
      <dgm:prSet presAssocID="{51D143FA-EC97-4B4D-B241-2CDAB1D540EC}" presName="aSpace2" presStyleCnt="0"/>
      <dgm:spPr/>
    </dgm:pt>
    <dgm:pt modelId="{6E0A2A96-4321-4E79-9831-257D30EF3E5F}" type="pres">
      <dgm:prSet presAssocID="{0804F8F7-C362-4C67-9568-D8A9F1582119}" presName="childNode" presStyleLbl="node1" presStyleIdx="6" presStyleCnt="16">
        <dgm:presLayoutVars>
          <dgm:bulletEnabled val="1"/>
        </dgm:presLayoutVars>
      </dgm:prSet>
      <dgm:spPr/>
    </dgm:pt>
    <dgm:pt modelId="{CC814463-E80F-4886-AF3D-CF82F7846D88}" type="pres">
      <dgm:prSet presAssocID="{0804F8F7-C362-4C67-9568-D8A9F1582119}" presName="aSpace2" presStyleCnt="0"/>
      <dgm:spPr/>
    </dgm:pt>
    <dgm:pt modelId="{E99EA8DA-4CF4-48ED-BCC9-E621AD04F255}" type="pres">
      <dgm:prSet presAssocID="{F2F3F596-BF39-47F7-B741-9486364A68E8}" presName="childNode" presStyleLbl="node1" presStyleIdx="7" presStyleCnt="16">
        <dgm:presLayoutVars>
          <dgm:bulletEnabled val="1"/>
        </dgm:presLayoutVars>
      </dgm:prSet>
      <dgm:spPr/>
    </dgm:pt>
    <dgm:pt modelId="{2D5DF3E6-8884-46B2-8A0D-9BCF53D1E21D}" type="pres">
      <dgm:prSet presAssocID="{DF35B52A-D989-4ACA-BD91-D4BC4D1340D1}" presName="aSpace" presStyleCnt="0"/>
      <dgm:spPr/>
    </dgm:pt>
    <dgm:pt modelId="{AB8C372A-58ED-4E67-94A9-2A6F0B7E9025}" type="pres">
      <dgm:prSet presAssocID="{C2A1F38F-C220-4B7A-95E8-EE82AEA9B8D2}" presName="compNode" presStyleCnt="0"/>
      <dgm:spPr/>
    </dgm:pt>
    <dgm:pt modelId="{D8A0D069-2F8E-4D45-A578-542D5BC34FBA}" type="pres">
      <dgm:prSet presAssocID="{C2A1F38F-C220-4B7A-95E8-EE82AEA9B8D2}" presName="aNode" presStyleLbl="bgShp" presStyleIdx="3" presStyleCnt="7"/>
      <dgm:spPr/>
    </dgm:pt>
    <dgm:pt modelId="{3C91023A-710A-44EB-A47C-1A5F3F8DAE76}" type="pres">
      <dgm:prSet presAssocID="{C2A1F38F-C220-4B7A-95E8-EE82AEA9B8D2}" presName="textNode" presStyleLbl="bgShp" presStyleIdx="3" presStyleCnt="7"/>
      <dgm:spPr/>
    </dgm:pt>
    <dgm:pt modelId="{81EA7D95-CE03-4B4E-862F-396E1FC4D80B}" type="pres">
      <dgm:prSet presAssocID="{C2A1F38F-C220-4B7A-95E8-EE82AEA9B8D2}" presName="compChildNode" presStyleCnt="0"/>
      <dgm:spPr/>
    </dgm:pt>
    <dgm:pt modelId="{EB8E71E5-78A1-420A-BC9C-7E436D47A21B}" type="pres">
      <dgm:prSet presAssocID="{C2A1F38F-C220-4B7A-95E8-EE82AEA9B8D2}" presName="theInnerList" presStyleCnt="0"/>
      <dgm:spPr/>
    </dgm:pt>
    <dgm:pt modelId="{2025845D-1590-4A57-8984-BD7146204560}" type="pres">
      <dgm:prSet presAssocID="{800B9028-D0A5-4E3A-BA69-E48510FB5254}" presName="childNode" presStyleLbl="node1" presStyleIdx="8" presStyleCnt="16">
        <dgm:presLayoutVars>
          <dgm:bulletEnabled val="1"/>
        </dgm:presLayoutVars>
      </dgm:prSet>
      <dgm:spPr/>
    </dgm:pt>
    <dgm:pt modelId="{A1F9B2AF-55C4-4571-B2DC-6B938A2472CA}" type="pres">
      <dgm:prSet presAssocID="{800B9028-D0A5-4E3A-BA69-E48510FB5254}" presName="aSpace2" presStyleCnt="0"/>
      <dgm:spPr/>
    </dgm:pt>
    <dgm:pt modelId="{E2096C4E-56CB-41D8-92E5-A9F164120564}" type="pres">
      <dgm:prSet presAssocID="{54BDB811-A6D8-4477-91F9-BC31839C55E5}" presName="childNode" presStyleLbl="node1" presStyleIdx="9" presStyleCnt="16">
        <dgm:presLayoutVars>
          <dgm:bulletEnabled val="1"/>
        </dgm:presLayoutVars>
      </dgm:prSet>
      <dgm:spPr/>
    </dgm:pt>
    <dgm:pt modelId="{5C66913C-E39A-4BDD-9522-DBFCAB6D2BD6}" type="pres">
      <dgm:prSet presAssocID="{C2A1F38F-C220-4B7A-95E8-EE82AEA9B8D2}" presName="aSpace" presStyleCnt="0"/>
      <dgm:spPr/>
    </dgm:pt>
    <dgm:pt modelId="{D94D6D68-8854-47A6-BF14-2833292757A1}" type="pres">
      <dgm:prSet presAssocID="{18C4AC84-4FF9-41E7-867E-D03F968B3BC1}" presName="compNode" presStyleCnt="0"/>
      <dgm:spPr/>
    </dgm:pt>
    <dgm:pt modelId="{EAA19376-D150-40EF-9931-9D2FECE93A5C}" type="pres">
      <dgm:prSet presAssocID="{18C4AC84-4FF9-41E7-867E-D03F968B3BC1}" presName="aNode" presStyleLbl="bgShp" presStyleIdx="4" presStyleCnt="7"/>
      <dgm:spPr/>
    </dgm:pt>
    <dgm:pt modelId="{EE9C6F39-46CB-41EF-BEF1-3F2CDDAABAF0}" type="pres">
      <dgm:prSet presAssocID="{18C4AC84-4FF9-41E7-867E-D03F968B3BC1}" presName="textNode" presStyleLbl="bgShp" presStyleIdx="4" presStyleCnt="7"/>
      <dgm:spPr/>
    </dgm:pt>
    <dgm:pt modelId="{449E80DF-45E4-413F-BA72-748F016AA719}" type="pres">
      <dgm:prSet presAssocID="{18C4AC84-4FF9-41E7-867E-D03F968B3BC1}" presName="compChildNode" presStyleCnt="0"/>
      <dgm:spPr/>
    </dgm:pt>
    <dgm:pt modelId="{7988099E-55DF-447A-8354-77DC0B6D2660}" type="pres">
      <dgm:prSet presAssocID="{18C4AC84-4FF9-41E7-867E-D03F968B3BC1}" presName="theInnerList" presStyleCnt="0"/>
      <dgm:spPr/>
    </dgm:pt>
    <dgm:pt modelId="{C7E87A7F-3859-4DD1-8916-4B4A48B8AEF9}" type="pres">
      <dgm:prSet presAssocID="{60501A72-E4D5-4F59-B7D8-3690D506505C}" presName="childNode" presStyleLbl="node1" presStyleIdx="10" presStyleCnt="16">
        <dgm:presLayoutVars>
          <dgm:bulletEnabled val="1"/>
        </dgm:presLayoutVars>
      </dgm:prSet>
      <dgm:spPr/>
    </dgm:pt>
    <dgm:pt modelId="{C014A064-3E15-4FDD-AB89-A2151D4ABCEC}" type="pres">
      <dgm:prSet presAssocID="{60501A72-E4D5-4F59-B7D8-3690D506505C}" presName="aSpace2" presStyleCnt="0"/>
      <dgm:spPr/>
    </dgm:pt>
    <dgm:pt modelId="{1984B64D-A55D-4455-AEE8-21D1C0609A79}" type="pres">
      <dgm:prSet presAssocID="{034DB5FD-165D-47E1-BFEB-07E4E3819568}" presName="childNode" presStyleLbl="node1" presStyleIdx="11" presStyleCnt="16">
        <dgm:presLayoutVars>
          <dgm:bulletEnabled val="1"/>
        </dgm:presLayoutVars>
      </dgm:prSet>
      <dgm:spPr/>
    </dgm:pt>
    <dgm:pt modelId="{DCE03875-DF69-4BCC-A1E7-2EA92EACD999}" type="pres">
      <dgm:prSet presAssocID="{034DB5FD-165D-47E1-BFEB-07E4E3819568}" presName="aSpace2" presStyleCnt="0"/>
      <dgm:spPr/>
    </dgm:pt>
    <dgm:pt modelId="{6B031B96-C715-478C-9DA0-76B5B299454C}" type="pres">
      <dgm:prSet presAssocID="{4E055602-A1DF-4FCB-9506-2F8B060A51EF}" presName="childNode" presStyleLbl="node1" presStyleIdx="12" presStyleCnt="16">
        <dgm:presLayoutVars>
          <dgm:bulletEnabled val="1"/>
        </dgm:presLayoutVars>
      </dgm:prSet>
      <dgm:spPr/>
    </dgm:pt>
    <dgm:pt modelId="{448F71AF-4898-4E70-B2DA-B8425FD756D8}" type="pres">
      <dgm:prSet presAssocID="{18C4AC84-4FF9-41E7-867E-D03F968B3BC1}" presName="aSpace" presStyleCnt="0"/>
      <dgm:spPr/>
    </dgm:pt>
    <dgm:pt modelId="{52EF9D2D-51B1-4DC7-9BAA-3EEE5CEEE09A}" type="pres">
      <dgm:prSet presAssocID="{7C266C5A-E8D3-4300-AB85-7BC680BEAC88}" presName="compNode" presStyleCnt="0"/>
      <dgm:spPr/>
    </dgm:pt>
    <dgm:pt modelId="{325D8A23-64B5-410F-AE54-F31EF757856C}" type="pres">
      <dgm:prSet presAssocID="{7C266C5A-E8D3-4300-AB85-7BC680BEAC88}" presName="aNode" presStyleLbl="bgShp" presStyleIdx="5" presStyleCnt="7"/>
      <dgm:spPr/>
    </dgm:pt>
    <dgm:pt modelId="{4BD27210-9A5C-4278-A8FE-F57BE19AD1F3}" type="pres">
      <dgm:prSet presAssocID="{7C266C5A-E8D3-4300-AB85-7BC680BEAC88}" presName="textNode" presStyleLbl="bgShp" presStyleIdx="5" presStyleCnt="7"/>
      <dgm:spPr/>
    </dgm:pt>
    <dgm:pt modelId="{0A88359E-0B38-4887-9638-EF55D1F9B560}" type="pres">
      <dgm:prSet presAssocID="{7C266C5A-E8D3-4300-AB85-7BC680BEAC88}" presName="compChildNode" presStyleCnt="0"/>
      <dgm:spPr/>
    </dgm:pt>
    <dgm:pt modelId="{56B40213-7D15-4800-9975-F84E19F235BD}" type="pres">
      <dgm:prSet presAssocID="{7C266C5A-E8D3-4300-AB85-7BC680BEAC88}" presName="theInnerList" presStyleCnt="0"/>
      <dgm:spPr/>
    </dgm:pt>
    <dgm:pt modelId="{5F1D4718-3FFA-4AD3-B741-1BF3A39DAD2A}" type="pres">
      <dgm:prSet presAssocID="{76382F04-EF79-4C0E-AEB0-B0AC4CB629B0}" presName="childNode" presStyleLbl="node1" presStyleIdx="13" presStyleCnt="16">
        <dgm:presLayoutVars>
          <dgm:bulletEnabled val="1"/>
        </dgm:presLayoutVars>
      </dgm:prSet>
      <dgm:spPr/>
    </dgm:pt>
    <dgm:pt modelId="{3C41721D-4911-42F4-9758-5552A94399FC}" type="pres">
      <dgm:prSet presAssocID="{76382F04-EF79-4C0E-AEB0-B0AC4CB629B0}" presName="aSpace2" presStyleCnt="0"/>
      <dgm:spPr/>
    </dgm:pt>
    <dgm:pt modelId="{F55B5C08-1272-4B78-B153-1FAF873BDEF3}" type="pres">
      <dgm:prSet presAssocID="{0472F28E-4FFC-48AE-8762-5C5958230150}" presName="childNode" presStyleLbl="node1" presStyleIdx="14" presStyleCnt="16">
        <dgm:presLayoutVars>
          <dgm:bulletEnabled val="1"/>
        </dgm:presLayoutVars>
      </dgm:prSet>
      <dgm:spPr/>
    </dgm:pt>
    <dgm:pt modelId="{D3B212F4-99D1-4AF5-BB33-75C80CF80C45}" type="pres">
      <dgm:prSet presAssocID="{7C266C5A-E8D3-4300-AB85-7BC680BEAC88}" presName="aSpace" presStyleCnt="0"/>
      <dgm:spPr/>
    </dgm:pt>
    <dgm:pt modelId="{176167E6-843A-4BB0-865F-465A378979D8}" type="pres">
      <dgm:prSet presAssocID="{28304BA7-28CD-4899-B234-307F1C1AE0CE}" presName="compNode" presStyleCnt="0"/>
      <dgm:spPr/>
    </dgm:pt>
    <dgm:pt modelId="{4C80507E-FE07-465E-8144-E155413CB03C}" type="pres">
      <dgm:prSet presAssocID="{28304BA7-28CD-4899-B234-307F1C1AE0CE}" presName="aNode" presStyleLbl="bgShp" presStyleIdx="6" presStyleCnt="7"/>
      <dgm:spPr/>
    </dgm:pt>
    <dgm:pt modelId="{9FD536EC-C9A4-412C-A2A0-78617F0FD4CE}" type="pres">
      <dgm:prSet presAssocID="{28304BA7-28CD-4899-B234-307F1C1AE0CE}" presName="textNode" presStyleLbl="bgShp" presStyleIdx="6" presStyleCnt="7"/>
      <dgm:spPr/>
    </dgm:pt>
    <dgm:pt modelId="{C1C136FA-1F33-44A9-B84D-CDA663364371}" type="pres">
      <dgm:prSet presAssocID="{28304BA7-28CD-4899-B234-307F1C1AE0CE}" presName="compChildNode" presStyleCnt="0"/>
      <dgm:spPr/>
    </dgm:pt>
    <dgm:pt modelId="{A014A0F0-506D-44BE-A4F0-872EE69766A5}" type="pres">
      <dgm:prSet presAssocID="{28304BA7-28CD-4899-B234-307F1C1AE0CE}" presName="theInnerList" presStyleCnt="0"/>
      <dgm:spPr/>
    </dgm:pt>
    <dgm:pt modelId="{6E094E5C-A7D8-4C3D-81E6-33957A33B5DF}" type="pres">
      <dgm:prSet presAssocID="{5CC79CC6-196F-4FB1-92AF-E396E7E56BCB}" presName="childNode" presStyleLbl="node1" presStyleIdx="15" presStyleCnt="16">
        <dgm:presLayoutVars>
          <dgm:bulletEnabled val="1"/>
        </dgm:presLayoutVars>
      </dgm:prSet>
      <dgm:spPr/>
    </dgm:pt>
  </dgm:ptLst>
  <dgm:cxnLst>
    <dgm:cxn modelId="{BF974900-966F-4A63-8AE3-610986B04101}" srcId="{18C4AC84-4FF9-41E7-867E-D03F968B3BC1}" destId="{4E055602-A1DF-4FCB-9506-2F8B060A51EF}" srcOrd="2" destOrd="0" parTransId="{F4F34889-0C2B-4EE1-901A-0C55EA40DBDF}" sibTransId="{AC6C0522-A84E-4792-84D7-2EED6DC6F4AA}"/>
    <dgm:cxn modelId="{5E982703-EF71-4F9B-9C45-372D013FEB70}" srcId="{DF35B52A-D989-4ACA-BD91-D4BC4D1340D1}" destId="{F2F3F596-BF39-47F7-B741-9486364A68E8}" srcOrd="2" destOrd="0" parTransId="{ABF77F3C-A8BC-4F09-9BEA-29897DD5EDC0}" sibTransId="{3E08D8FB-4FCA-469F-8FBC-16E1373AF543}"/>
    <dgm:cxn modelId="{FE1FE90B-908C-4B11-9762-951673D59BCD}" srcId="{DF35B52A-D989-4ACA-BD91-D4BC4D1340D1}" destId="{0804F8F7-C362-4C67-9568-D8A9F1582119}" srcOrd="1" destOrd="0" parTransId="{02F736B9-1D5A-44FB-BF67-EFAF5A59B62C}" sibTransId="{D8081E1F-1E4B-4F46-BB44-EEA017822DAA}"/>
    <dgm:cxn modelId="{C1271F0D-45A6-4100-944C-104048C1C756}" srcId="{C2A1F38F-C220-4B7A-95E8-EE82AEA9B8D2}" destId="{800B9028-D0A5-4E3A-BA69-E48510FB5254}" srcOrd="0" destOrd="0" parTransId="{59C8DDD5-AD02-42DC-926B-505A11556D76}" sibTransId="{E67D8317-0ED1-4F36-9011-FFE52794A8A5}"/>
    <dgm:cxn modelId="{C285B30F-7009-4213-82B2-0BE6B8C84C35}" type="presOf" srcId="{ED8CF717-20EE-4D39-BE4D-274C07618FF9}" destId="{9B5D0F9F-899F-4B82-B396-FB4E52CA5709}" srcOrd="1" destOrd="0" presId="urn:microsoft.com/office/officeart/2005/8/layout/lProcess2"/>
    <dgm:cxn modelId="{6E3F0110-F034-4508-BE02-4985B8B182AC}" type="presOf" srcId="{5426638D-C52E-4CD9-8A0C-CB7B61B5137F}" destId="{5395BAA8-5B5A-4280-A5F1-EA12E28DF508}" srcOrd="0" destOrd="0" presId="urn:microsoft.com/office/officeart/2005/8/layout/lProcess2"/>
    <dgm:cxn modelId="{1CEFA013-05C3-4027-A2DB-D9E8B1CE2B75}" type="presOf" srcId="{51D143FA-EC97-4B4D-B241-2CDAB1D540EC}" destId="{42628AEB-E185-41DA-B9FD-60E399854549}" srcOrd="0" destOrd="0" presId="urn:microsoft.com/office/officeart/2005/8/layout/lProcess2"/>
    <dgm:cxn modelId="{51D1A513-6DD3-4308-8B9A-D8E75EF0E68B}" srcId="{18C4AC84-4FF9-41E7-867E-D03F968B3BC1}" destId="{034DB5FD-165D-47E1-BFEB-07E4E3819568}" srcOrd="1" destOrd="0" parTransId="{61C708A9-3CDF-4739-89B0-BB62CCA18182}" sibTransId="{2E422D6E-D90C-422E-8FE7-00B096E71831}"/>
    <dgm:cxn modelId="{1C593818-330F-436E-9FFC-9F692CACE118}" type="presOf" srcId="{1210764C-BEAA-45BF-90ED-EB0412065F39}" destId="{DE951B9B-E4FE-4DCC-9F40-1DB991E27CD3}" srcOrd="0" destOrd="0" presId="urn:microsoft.com/office/officeart/2005/8/layout/lProcess2"/>
    <dgm:cxn modelId="{F6AB8C1B-5EBE-4785-9F02-D6C61C882EE2}" srcId="{1210764C-BEAA-45BF-90ED-EB0412065F39}" destId="{645D5DDC-94C9-4518-B8B0-2CC8445326D3}" srcOrd="1" destOrd="0" parTransId="{918216C8-6EC2-4B55-92DB-CD0EFB5B440E}" sibTransId="{923E10DA-6600-4D5B-BBC7-CA131872BDCE}"/>
    <dgm:cxn modelId="{D3E3052A-FC74-4D9C-8C13-8DCB777B375A}" type="presOf" srcId="{0472F28E-4FFC-48AE-8762-5C5958230150}" destId="{F55B5C08-1272-4B78-B153-1FAF873BDEF3}" srcOrd="0" destOrd="0" presId="urn:microsoft.com/office/officeart/2005/8/layout/lProcess2"/>
    <dgm:cxn modelId="{FEC80635-5CE9-4CD2-90AA-96F338A0EA16}" type="presOf" srcId="{645D5DDC-94C9-4518-B8B0-2CC8445326D3}" destId="{6407612F-958F-4099-9179-29173099415A}" srcOrd="0" destOrd="0" presId="urn:microsoft.com/office/officeart/2005/8/layout/lProcess2"/>
    <dgm:cxn modelId="{2606E335-C1C7-4F28-97C5-85D2572D46CF}" type="presOf" srcId="{DF35B52A-D989-4ACA-BD91-D4BC4D1340D1}" destId="{3745A535-CD47-4B8B-8627-318937028BF8}" srcOrd="0" destOrd="0" presId="urn:microsoft.com/office/officeart/2005/8/layout/lProcess2"/>
    <dgm:cxn modelId="{4DCE0D38-0D31-49C4-81A7-305E176DAFC1}" type="presOf" srcId="{645D5DDC-94C9-4518-B8B0-2CC8445326D3}" destId="{52E21BB1-C4B1-4FCC-936B-E615EAEFA283}" srcOrd="1" destOrd="0" presId="urn:microsoft.com/office/officeart/2005/8/layout/lProcess2"/>
    <dgm:cxn modelId="{5279CA5F-1649-43A9-A094-B9D90AACA3F9}" srcId="{7C266C5A-E8D3-4300-AB85-7BC680BEAC88}" destId="{76382F04-EF79-4C0E-AEB0-B0AC4CB629B0}" srcOrd="0" destOrd="0" parTransId="{CCE9CB22-186A-4EEE-BD8C-DEA6E8C1A0A6}" sibTransId="{42B5DCCD-6B25-4CB9-A685-32C2C13DC864}"/>
    <dgm:cxn modelId="{55839643-FD19-495F-A4B4-555A825561DC}" type="presOf" srcId="{B142053B-CBE1-4845-9C03-DA97878BC100}" destId="{70DE2DB5-18B4-4C3D-A0AC-BF325ED21A3C}" srcOrd="0" destOrd="0" presId="urn:microsoft.com/office/officeart/2005/8/layout/lProcess2"/>
    <dgm:cxn modelId="{EA128644-1A6D-4209-974B-01C8DC7CACF1}" type="presOf" srcId="{7C266C5A-E8D3-4300-AB85-7BC680BEAC88}" destId="{4BD27210-9A5C-4278-A8FE-F57BE19AD1F3}" srcOrd="1" destOrd="0" presId="urn:microsoft.com/office/officeart/2005/8/layout/lProcess2"/>
    <dgm:cxn modelId="{B13C8048-52F2-4677-A479-2D28AEC6C0C2}" type="presOf" srcId="{28304BA7-28CD-4899-B234-307F1C1AE0CE}" destId="{4C80507E-FE07-465E-8144-E155413CB03C}" srcOrd="0" destOrd="0" presId="urn:microsoft.com/office/officeart/2005/8/layout/lProcess2"/>
    <dgm:cxn modelId="{ADADF94A-73FF-4B03-81C4-40D9CDB7BDB7}" srcId="{ED8CF717-20EE-4D39-BE4D-274C07618FF9}" destId="{0BDF2CBD-D51E-4359-BEDA-A4819BB53539}" srcOrd="0" destOrd="0" parTransId="{B9B90995-34BA-4EAE-B65E-C6B47E4A2323}" sibTransId="{372D7D9F-17BF-46F4-8DA5-EAD08E2589CC}"/>
    <dgm:cxn modelId="{CD0E8D4C-BAA8-4FDE-A742-74406ABF538A}" type="presOf" srcId="{0804F8F7-C362-4C67-9568-D8A9F1582119}" destId="{6E0A2A96-4321-4E79-9831-257D30EF3E5F}" srcOrd="0" destOrd="0" presId="urn:microsoft.com/office/officeart/2005/8/layout/lProcess2"/>
    <dgm:cxn modelId="{DDEEB470-EF27-4AC1-9601-A380ED27EED7}" srcId="{7C266C5A-E8D3-4300-AB85-7BC680BEAC88}" destId="{0472F28E-4FFC-48AE-8762-5C5958230150}" srcOrd="1" destOrd="0" parTransId="{BC1C1629-AFFD-4753-A7DE-8658E827F464}" sibTransId="{C3615255-D97E-4F80-A54A-F8C5C1E2C13E}"/>
    <dgm:cxn modelId="{89A86C74-C3B9-464A-A975-ED11B7495D0D}" srcId="{1210764C-BEAA-45BF-90ED-EB0412065F39}" destId="{7C266C5A-E8D3-4300-AB85-7BC680BEAC88}" srcOrd="5" destOrd="0" parTransId="{D5451648-B279-4AC0-9227-3D62069FABD5}" sibTransId="{E6D804A9-A96F-46D1-9975-B39901996A7B}"/>
    <dgm:cxn modelId="{E8F17057-1E0B-4846-B1B8-4C780B2EE4ED}" srcId="{ED8CF717-20EE-4D39-BE4D-274C07618FF9}" destId="{A2ECF8DF-6901-4EDC-9AA6-EC4B85E61654}" srcOrd="1" destOrd="0" parTransId="{51C713E2-F6C9-4DB2-9DD7-934B2F055450}" sibTransId="{9B2C7EFD-01BD-4035-9035-2EAD9B16970E}"/>
    <dgm:cxn modelId="{73426B7F-9E78-484F-A980-8D96ED7CA7C8}" srcId="{1210764C-BEAA-45BF-90ED-EB0412065F39}" destId="{DF35B52A-D989-4ACA-BD91-D4BC4D1340D1}" srcOrd="2" destOrd="0" parTransId="{B2D547E2-200A-4539-AA4E-AFE166FF196C}" sibTransId="{DE00E864-CDF5-4C54-9779-04F8655C0F7C}"/>
    <dgm:cxn modelId="{BE353B86-222C-41BC-A1A9-E9572641DA6A}" type="presOf" srcId="{18C4AC84-4FF9-41E7-867E-D03F968B3BC1}" destId="{EE9C6F39-46CB-41EF-BEF1-3F2CDDAABAF0}" srcOrd="1" destOrd="0" presId="urn:microsoft.com/office/officeart/2005/8/layout/lProcess2"/>
    <dgm:cxn modelId="{BC0B9489-F511-4356-96EE-E5E3C447611E}" srcId="{1210764C-BEAA-45BF-90ED-EB0412065F39}" destId="{ED8CF717-20EE-4D39-BE4D-274C07618FF9}" srcOrd="0" destOrd="0" parTransId="{520E3527-9EAB-4D54-B6A7-FD0D1F29BF6F}" sibTransId="{1CD1E4C7-E8D0-428D-A89C-07FF555EBEA5}"/>
    <dgm:cxn modelId="{EADA9789-5A74-4869-AC64-7747F981B297}" type="presOf" srcId="{0BDF2CBD-D51E-4359-BEDA-A4819BB53539}" destId="{F87E5C8D-5FD7-40E0-886F-ADB75CA67C66}" srcOrd="0" destOrd="0" presId="urn:microsoft.com/office/officeart/2005/8/layout/lProcess2"/>
    <dgm:cxn modelId="{D686A68C-7FBC-4CBC-A6B5-11DE0C7C6AF4}" type="presOf" srcId="{60501A72-E4D5-4F59-B7D8-3690D506505C}" destId="{C7E87A7F-3859-4DD1-8916-4B4A48B8AEF9}" srcOrd="0" destOrd="0" presId="urn:microsoft.com/office/officeart/2005/8/layout/lProcess2"/>
    <dgm:cxn modelId="{D81AD18E-251D-4B19-8B05-851D71E5692A}" type="presOf" srcId="{3B915D1F-943B-4FE9-8AC0-2CC6C0910706}" destId="{12468619-4FE7-493F-81E2-A5A56307C792}" srcOrd="0" destOrd="0" presId="urn:microsoft.com/office/officeart/2005/8/layout/lProcess2"/>
    <dgm:cxn modelId="{257A558F-4DA4-4FD9-8C5A-C6B2AD3760A1}" type="presOf" srcId="{5CC79CC6-196F-4FB1-92AF-E396E7E56BCB}" destId="{6E094E5C-A7D8-4C3D-81E6-33957A33B5DF}" srcOrd="0" destOrd="0" presId="urn:microsoft.com/office/officeart/2005/8/layout/lProcess2"/>
    <dgm:cxn modelId="{10344592-21B2-447D-BB35-67971D288CF9}" srcId="{645D5DDC-94C9-4518-B8B0-2CC8445326D3}" destId="{5426638D-C52E-4CD9-8A0C-CB7B61B5137F}" srcOrd="0" destOrd="0" parTransId="{490B123C-F0FA-4F2A-B4A8-62A446B5C910}" sibTransId="{3165D834-D466-4E4E-BF4A-D5CF4549569B}"/>
    <dgm:cxn modelId="{E8182494-F5CC-4CBF-9D07-4FFB150FB584}" srcId="{18C4AC84-4FF9-41E7-867E-D03F968B3BC1}" destId="{60501A72-E4D5-4F59-B7D8-3690D506505C}" srcOrd="0" destOrd="0" parTransId="{AADBD868-58C0-4F77-8CF9-17F29A906CFE}" sibTransId="{33E6222F-CCF4-4A49-A73C-B3F09EB136DB}"/>
    <dgm:cxn modelId="{84A8FE95-93DD-4188-AE37-94A91187A74B}" srcId="{645D5DDC-94C9-4518-B8B0-2CC8445326D3}" destId="{B142053B-CBE1-4845-9C03-DA97878BC100}" srcOrd="1" destOrd="0" parTransId="{BA876788-A049-4B25-9FD6-2FE3EADA8245}" sibTransId="{139746DE-F1DB-4D86-989F-C8CAA3001F7D}"/>
    <dgm:cxn modelId="{085A30A4-BFDF-4038-A5CC-3A1A7F99EA50}" type="presOf" srcId="{DF35B52A-D989-4ACA-BD91-D4BC4D1340D1}" destId="{4470891E-16E2-472B-A81D-D964DE1BA30A}" srcOrd="1" destOrd="0" presId="urn:microsoft.com/office/officeart/2005/8/layout/lProcess2"/>
    <dgm:cxn modelId="{B49F73AB-AD29-42F6-98E7-DED2FB718E09}" srcId="{28304BA7-28CD-4899-B234-307F1C1AE0CE}" destId="{5CC79CC6-196F-4FB1-92AF-E396E7E56BCB}" srcOrd="0" destOrd="0" parTransId="{F4A18A3D-1103-4ED3-B704-587666B1A8E5}" sibTransId="{6F19AA62-3AC8-40BF-ABB9-5A6DC587E828}"/>
    <dgm:cxn modelId="{38BBC4AD-ADE2-4F12-A1B5-560A5EE7D28A}" type="presOf" srcId="{18C4AC84-4FF9-41E7-867E-D03F968B3BC1}" destId="{EAA19376-D150-40EF-9931-9D2FECE93A5C}" srcOrd="0" destOrd="0" presId="urn:microsoft.com/office/officeart/2005/8/layout/lProcess2"/>
    <dgm:cxn modelId="{1D9859BF-1902-4912-A2A5-13FA94984045}" type="presOf" srcId="{F2F3F596-BF39-47F7-B741-9486364A68E8}" destId="{E99EA8DA-4CF4-48ED-BCC9-E621AD04F255}" srcOrd="0" destOrd="0" presId="urn:microsoft.com/office/officeart/2005/8/layout/lProcess2"/>
    <dgm:cxn modelId="{4CC7EEC0-2712-4026-94D5-BD3805CA1659}" srcId="{1210764C-BEAA-45BF-90ED-EB0412065F39}" destId="{C2A1F38F-C220-4B7A-95E8-EE82AEA9B8D2}" srcOrd="3" destOrd="0" parTransId="{7C7BBB0B-927C-429C-B59F-593F551266A9}" sibTransId="{EC61E748-226A-4B8B-8C36-DD34EC5C0BEF}"/>
    <dgm:cxn modelId="{8CB07BC1-22A9-4DCD-9320-8D3B1C52DEC2}" srcId="{1210764C-BEAA-45BF-90ED-EB0412065F39}" destId="{18C4AC84-4FF9-41E7-867E-D03F968B3BC1}" srcOrd="4" destOrd="0" parTransId="{A6960CD5-68B1-4DCD-A9CF-E090030D7BC8}" sibTransId="{CFA135CE-A3CB-4DB2-9526-D57951DB74F8}"/>
    <dgm:cxn modelId="{38D2F1C1-A285-4FF7-B085-24FEE93CABFB}" type="presOf" srcId="{C2A1F38F-C220-4B7A-95E8-EE82AEA9B8D2}" destId="{D8A0D069-2F8E-4D45-A578-542D5BC34FBA}" srcOrd="0" destOrd="0" presId="urn:microsoft.com/office/officeart/2005/8/layout/lProcess2"/>
    <dgm:cxn modelId="{049034C2-E938-4FDC-B4D2-DA9639C10002}" type="presOf" srcId="{A2ECF8DF-6901-4EDC-9AA6-EC4B85E61654}" destId="{02D605F5-1742-4CD2-BF51-B1DEC8F701E7}" srcOrd="0" destOrd="0" presId="urn:microsoft.com/office/officeart/2005/8/layout/lProcess2"/>
    <dgm:cxn modelId="{63270FC4-6FFA-482A-8749-A5AA8E93005B}" srcId="{ED8CF717-20EE-4D39-BE4D-274C07618FF9}" destId="{3B915D1F-943B-4FE9-8AC0-2CC6C0910706}" srcOrd="2" destOrd="0" parTransId="{0B391186-E6A3-4187-A617-217339149DEE}" sibTransId="{8182CA4F-6CEA-431A-8FB7-246813E93A18}"/>
    <dgm:cxn modelId="{B72A4ECB-59D9-4FF6-8397-649FD4DD5515}" srcId="{1210764C-BEAA-45BF-90ED-EB0412065F39}" destId="{28304BA7-28CD-4899-B234-307F1C1AE0CE}" srcOrd="6" destOrd="0" parTransId="{A03673B0-53E2-4095-B501-3FFB1212C846}" sibTransId="{1878E6AE-2BFA-49A9-8760-61D67BEBBE0F}"/>
    <dgm:cxn modelId="{8175B9D2-5090-4919-A6EF-2B5E94F90CF0}" type="presOf" srcId="{800B9028-D0A5-4E3A-BA69-E48510FB5254}" destId="{2025845D-1590-4A57-8984-BD7146204560}" srcOrd="0" destOrd="0" presId="urn:microsoft.com/office/officeart/2005/8/layout/lProcess2"/>
    <dgm:cxn modelId="{0A1C3BD7-FC70-4587-8119-F20D474418C0}" type="presOf" srcId="{ED8CF717-20EE-4D39-BE4D-274C07618FF9}" destId="{3E9A0405-9247-44A4-972E-243ED2A28B5C}" srcOrd="0" destOrd="0" presId="urn:microsoft.com/office/officeart/2005/8/layout/lProcess2"/>
    <dgm:cxn modelId="{7D7926DC-8743-4192-98AC-0E53D55B55D0}" type="presOf" srcId="{54BDB811-A6D8-4477-91F9-BC31839C55E5}" destId="{E2096C4E-56CB-41D8-92E5-A9F164120564}" srcOrd="0" destOrd="0" presId="urn:microsoft.com/office/officeart/2005/8/layout/lProcess2"/>
    <dgm:cxn modelId="{124F7BE1-8049-47F4-8798-CFD62483C25A}" type="presOf" srcId="{76382F04-EF79-4C0E-AEB0-B0AC4CB629B0}" destId="{5F1D4718-3FFA-4AD3-B741-1BF3A39DAD2A}" srcOrd="0" destOrd="0" presId="urn:microsoft.com/office/officeart/2005/8/layout/lProcess2"/>
    <dgm:cxn modelId="{14FF5FED-53F9-45AE-BBFC-1189BD7D3631}" srcId="{DF35B52A-D989-4ACA-BD91-D4BC4D1340D1}" destId="{51D143FA-EC97-4B4D-B241-2CDAB1D540EC}" srcOrd="0" destOrd="0" parTransId="{498E78CA-CAE2-4534-BE47-4E802495D81D}" sibTransId="{4E2ACAD1-1EC1-43BB-BD27-55D47D5C9CB0}"/>
    <dgm:cxn modelId="{BE2906EE-5419-41DF-8FC6-C61BD6925215}" srcId="{C2A1F38F-C220-4B7A-95E8-EE82AEA9B8D2}" destId="{54BDB811-A6D8-4477-91F9-BC31839C55E5}" srcOrd="1" destOrd="0" parTransId="{04E096BD-C79D-42C9-A20F-8EC8219F4551}" sibTransId="{36717D8F-7B6E-4692-B1CB-A62ED3EB6B8C}"/>
    <dgm:cxn modelId="{1C8D7FEF-282A-4150-9A5C-974F00789288}" type="presOf" srcId="{C2A1F38F-C220-4B7A-95E8-EE82AEA9B8D2}" destId="{3C91023A-710A-44EB-A47C-1A5F3F8DAE76}" srcOrd="1" destOrd="0" presId="urn:microsoft.com/office/officeart/2005/8/layout/lProcess2"/>
    <dgm:cxn modelId="{6FF7ECEF-B981-4EAD-BE87-2A8A548D3767}" type="presOf" srcId="{28304BA7-28CD-4899-B234-307F1C1AE0CE}" destId="{9FD536EC-C9A4-412C-A2A0-78617F0FD4CE}" srcOrd="1" destOrd="0" presId="urn:microsoft.com/office/officeart/2005/8/layout/lProcess2"/>
    <dgm:cxn modelId="{76F046F2-4AEF-4F37-A5BB-24A0AEE0206E}" type="presOf" srcId="{4E055602-A1DF-4FCB-9506-2F8B060A51EF}" destId="{6B031B96-C715-478C-9DA0-76B5B299454C}" srcOrd="0" destOrd="0" presId="urn:microsoft.com/office/officeart/2005/8/layout/lProcess2"/>
    <dgm:cxn modelId="{142428F6-7A28-4B60-A389-7CD5F31C5CBF}" type="presOf" srcId="{7C266C5A-E8D3-4300-AB85-7BC680BEAC88}" destId="{325D8A23-64B5-410F-AE54-F31EF757856C}" srcOrd="0" destOrd="0" presId="urn:microsoft.com/office/officeart/2005/8/layout/lProcess2"/>
    <dgm:cxn modelId="{2BBE94FC-6E63-4C64-9970-62B1D6899F6D}" type="presOf" srcId="{034DB5FD-165D-47E1-BFEB-07E4E3819568}" destId="{1984B64D-A55D-4455-AEE8-21D1C0609A79}" srcOrd="0" destOrd="0" presId="urn:microsoft.com/office/officeart/2005/8/layout/lProcess2"/>
    <dgm:cxn modelId="{3CDA3FF6-CC15-42DC-B346-C644D7EB80D0}" type="presParOf" srcId="{DE951B9B-E4FE-4DCC-9F40-1DB991E27CD3}" destId="{C483CCA7-CF12-4B70-A422-1874053E61B1}" srcOrd="0" destOrd="0" presId="urn:microsoft.com/office/officeart/2005/8/layout/lProcess2"/>
    <dgm:cxn modelId="{BD5815F0-5894-43F9-A30A-F086FA68B427}" type="presParOf" srcId="{C483CCA7-CF12-4B70-A422-1874053E61B1}" destId="{3E9A0405-9247-44A4-972E-243ED2A28B5C}" srcOrd="0" destOrd="0" presId="urn:microsoft.com/office/officeart/2005/8/layout/lProcess2"/>
    <dgm:cxn modelId="{4286B6BF-DAEC-4DEC-9D52-09F9DD98E9AB}" type="presParOf" srcId="{C483CCA7-CF12-4B70-A422-1874053E61B1}" destId="{9B5D0F9F-899F-4B82-B396-FB4E52CA5709}" srcOrd="1" destOrd="0" presId="urn:microsoft.com/office/officeart/2005/8/layout/lProcess2"/>
    <dgm:cxn modelId="{E14D1BFB-F1A7-4F1E-8B7C-574E79D30780}" type="presParOf" srcId="{C483CCA7-CF12-4B70-A422-1874053E61B1}" destId="{28D9D0F1-FA1E-4EF0-BBE6-FB6B57891335}" srcOrd="2" destOrd="0" presId="urn:microsoft.com/office/officeart/2005/8/layout/lProcess2"/>
    <dgm:cxn modelId="{3D4A9CAF-3ABB-4C9E-AAAC-BC04D53CD46A}" type="presParOf" srcId="{28D9D0F1-FA1E-4EF0-BBE6-FB6B57891335}" destId="{FB1E4999-930E-40C2-8E23-7301A5D38F73}" srcOrd="0" destOrd="0" presId="urn:microsoft.com/office/officeart/2005/8/layout/lProcess2"/>
    <dgm:cxn modelId="{665B0EF6-474F-418B-9E74-775EE72EF7B6}" type="presParOf" srcId="{FB1E4999-930E-40C2-8E23-7301A5D38F73}" destId="{F87E5C8D-5FD7-40E0-886F-ADB75CA67C66}" srcOrd="0" destOrd="0" presId="urn:microsoft.com/office/officeart/2005/8/layout/lProcess2"/>
    <dgm:cxn modelId="{FAC7014E-40DF-4CDE-BBFD-92B3FDFFD9BE}" type="presParOf" srcId="{FB1E4999-930E-40C2-8E23-7301A5D38F73}" destId="{A3F997E6-FCAA-460F-A5D0-8284DAB14B77}" srcOrd="1" destOrd="0" presId="urn:microsoft.com/office/officeart/2005/8/layout/lProcess2"/>
    <dgm:cxn modelId="{7234286D-D9C0-4ECB-ADF0-22FFEDC2EC81}" type="presParOf" srcId="{FB1E4999-930E-40C2-8E23-7301A5D38F73}" destId="{02D605F5-1742-4CD2-BF51-B1DEC8F701E7}" srcOrd="2" destOrd="0" presId="urn:microsoft.com/office/officeart/2005/8/layout/lProcess2"/>
    <dgm:cxn modelId="{3D0283DF-2819-4095-B517-58B90BB571C9}" type="presParOf" srcId="{FB1E4999-930E-40C2-8E23-7301A5D38F73}" destId="{54F154E2-DD32-4B31-A51C-5FD7D8F93DB7}" srcOrd="3" destOrd="0" presId="urn:microsoft.com/office/officeart/2005/8/layout/lProcess2"/>
    <dgm:cxn modelId="{0BA38222-AF97-4136-84BD-4B2ECD327A3C}" type="presParOf" srcId="{FB1E4999-930E-40C2-8E23-7301A5D38F73}" destId="{12468619-4FE7-493F-81E2-A5A56307C792}" srcOrd="4" destOrd="0" presId="urn:microsoft.com/office/officeart/2005/8/layout/lProcess2"/>
    <dgm:cxn modelId="{85B6C78C-83AF-49F9-ACF3-97C68516A6AF}" type="presParOf" srcId="{DE951B9B-E4FE-4DCC-9F40-1DB991E27CD3}" destId="{DB38791E-6728-4178-A5BF-D557E822C4CD}" srcOrd="1" destOrd="0" presId="urn:microsoft.com/office/officeart/2005/8/layout/lProcess2"/>
    <dgm:cxn modelId="{FFF46595-988A-4B82-8AEF-40958ABF4ADC}" type="presParOf" srcId="{DE951B9B-E4FE-4DCC-9F40-1DB991E27CD3}" destId="{5B72E971-7EDF-4E73-B83A-1338F28A1613}" srcOrd="2" destOrd="0" presId="urn:microsoft.com/office/officeart/2005/8/layout/lProcess2"/>
    <dgm:cxn modelId="{208A728E-2DF5-40D6-8283-91E54ED6CFD6}" type="presParOf" srcId="{5B72E971-7EDF-4E73-B83A-1338F28A1613}" destId="{6407612F-958F-4099-9179-29173099415A}" srcOrd="0" destOrd="0" presId="urn:microsoft.com/office/officeart/2005/8/layout/lProcess2"/>
    <dgm:cxn modelId="{C848AFD4-0B13-48AD-ABD4-A0CB570641BC}" type="presParOf" srcId="{5B72E971-7EDF-4E73-B83A-1338F28A1613}" destId="{52E21BB1-C4B1-4FCC-936B-E615EAEFA283}" srcOrd="1" destOrd="0" presId="urn:microsoft.com/office/officeart/2005/8/layout/lProcess2"/>
    <dgm:cxn modelId="{C1D8F1F3-92EA-4EBD-9BF0-86126AC80E15}" type="presParOf" srcId="{5B72E971-7EDF-4E73-B83A-1338F28A1613}" destId="{04450685-A32C-4D5F-B94F-E82ACC4A0E6E}" srcOrd="2" destOrd="0" presId="urn:microsoft.com/office/officeart/2005/8/layout/lProcess2"/>
    <dgm:cxn modelId="{33124F39-5584-47EF-90FF-B8254AC6B973}" type="presParOf" srcId="{04450685-A32C-4D5F-B94F-E82ACC4A0E6E}" destId="{5F904600-C182-4728-8631-18FA16A84108}" srcOrd="0" destOrd="0" presId="urn:microsoft.com/office/officeart/2005/8/layout/lProcess2"/>
    <dgm:cxn modelId="{DED5D02C-41BC-4F09-BD2B-9E5049381C68}" type="presParOf" srcId="{5F904600-C182-4728-8631-18FA16A84108}" destId="{5395BAA8-5B5A-4280-A5F1-EA12E28DF508}" srcOrd="0" destOrd="0" presId="urn:microsoft.com/office/officeart/2005/8/layout/lProcess2"/>
    <dgm:cxn modelId="{8283552A-7703-4D98-BD60-8DDA90CA1852}" type="presParOf" srcId="{5F904600-C182-4728-8631-18FA16A84108}" destId="{65E70DB2-9832-4C4D-80AC-676E97D32C77}" srcOrd="1" destOrd="0" presId="urn:microsoft.com/office/officeart/2005/8/layout/lProcess2"/>
    <dgm:cxn modelId="{5E8FE01F-AE34-4F0F-8113-6E5CE2AE13D6}" type="presParOf" srcId="{5F904600-C182-4728-8631-18FA16A84108}" destId="{70DE2DB5-18B4-4C3D-A0AC-BF325ED21A3C}" srcOrd="2" destOrd="0" presId="urn:microsoft.com/office/officeart/2005/8/layout/lProcess2"/>
    <dgm:cxn modelId="{474B3D06-4F86-4910-9D21-12FF8374580F}" type="presParOf" srcId="{DE951B9B-E4FE-4DCC-9F40-1DB991E27CD3}" destId="{D77C20C7-C35C-4AEE-A576-E28AA874091C}" srcOrd="3" destOrd="0" presId="urn:microsoft.com/office/officeart/2005/8/layout/lProcess2"/>
    <dgm:cxn modelId="{D22F99E3-89C5-42D2-BEF2-2731D457EA8F}" type="presParOf" srcId="{DE951B9B-E4FE-4DCC-9F40-1DB991E27CD3}" destId="{89DDB706-7ADB-468E-B43C-3257735DCC57}" srcOrd="4" destOrd="0" presId="urn:microsoft.com/office/officeart/2005/8/layout/lProcess2"/>
    <dgm:cxn modelId="{10396623-2094-488B-8EE2-F0ED44655F4B}" type="presParOf" srcId="{89DDB706-7ADB-468E-B43C-3257735DCC57}" destId="{3745A535-CD47-4B8B-8627-318937028BF8}" srcOrd="0" destOrd="0" presId="urn:microsoft.com/office/officeart/2005/8/layout/lProcess2"/>
    <dgm:cxn modelId="{A4F9AF07-3738-41CB-B0AB-1C332CA353FA}" type="presParOf" srcId="{89DDB706-7ADB-468E-B43C-3257735DCC57}" destId="{4470891E-16E2-472B-A81D-D964DE1BA30A}" srcOrd="1" destOrd="0" presId="urn:microsoft.com/office/officeart/2005/8/layout/lProcess2"/>
    <dgm:cxn modelId="{D048B50A-DEA8-4D8B-93DF-431E90DC7ED5}" type="presParOf" srcId="{89DDB706-7ADB-468E-B43C-3257735DCC57}" destId="{D5E5A050-CF93-4246-AF7D-0343896C1C47}" srcOrd="2" destOrd="0" presId="urn:microsoft.com/office/officeart/2005/8/layout/lProcess2"/>
    <dgm:cxn modelId="{03FE6B68-0303-4D49-87BB-81D664923715}" type="presParOf" srcId="{D5E5A050-CF93-4246-AF7D-0343896C1C47}" destId="{38F91639-85E8-4BEE-9155-81FAF822496D}" srcOrd="0" destOrd="0" presId="urn:microsoft.com/office/officeart/2005/8/layout/lProcess2"/>
    <dgm:cxn modelId="{743603B5-CA44-4814-92F7-08B6BD119639}" type="presParOf" srcId="{38F91639-85E8-4BEE-9155-81FAF822496D}" destId="{42628AEB-E185-41DA-B9FD-60E399854549}" srcOrd="0" destOrd="0" presId="urn:microsoft.com/office/officeart/2005/8/layout/lProcess2"/>
    <dgm:cxn modelId="{2BCF922E-F182-4303-B8CE-EC16196A1DA8}" type="presParOf" srcId="{38F91639-85E8-4BEE-9155-81FAF822496D}" destId="{3D9DFD21-A8E3-4199-911F-B97A801EC40E}" srcOrd="1" destOrd="0" presId="urn:microsoft.com/office/officeart/2005/8/layout/lProcess2"/>
    <dgm:cxn modelId="{5C3DB675-FDDF-42B3-B02F-1FD913BF2370}" type="presParOf" srcId="{38F91639-85E8-4BEE-9155-81FAF822496D}" destId="{6E0A2A96-4321-4E79-9831-257D30EF3E5F}" srcOrd="2" destOrd="0" presId="urn:microsoft.com/office/officeart/2005/8/layout/lProcess2"/>
    <dgm:cxn modelId="{62F6E440-3583-4D31-B2C4-53479C5EDF88}" type="presParOf" srcId="{38F91639-85E8-4BEE-9155-81FAF822496D}" destId="{CC814463-E80F-4886-AF3D-CF82F7846D88}" srcOrd="3" destOrd="0" presId="urn:microsoft.com/office/officeart/2005/8/layout/lProcess2"/>
    <dgm:cxn modelId="{1702D8DF-E48F-4070-89E8-DACB8DF0BB88}" type="presParOf" srcId="{38F91639-85E8-4BEE-9155-81FAF822496D}" destId="{E99EA8DA-4CF4-48ED-BCC9-E621AD04F255}" srcOrd="4" destOrd="0" presId="urn:microsoft.com/office/officeart/2005/8/layout/lProcess2"/>
    <dgm:cxn modelId="{7717492D-3BB6-4F2C-ACA9-850AB6A2A7E4}" type="presParOf" srcId="{DE951B9B-E4FE-4DCC-9F40-1DB991E27CD3}" destId="{2D5DF3E6-8884-46B2-8A0D-9BCF53D1E21D}" srcOrd="5" destOrd="0" presId="urn:microsoft.com/office/officeart/2005/8/layout/lProcess2"/>
    <dgm:cxn modelId="{CF82B4E3-146E-48C0-97B9-DBA5602E3C16}" type="presParOf" srcId="{DE951B9B-E4FE-4DCC-9F40-1DB991E27CD3}" destId="{AB8C372A-58ED-4E67-94A9-2A6F0B7E9025}" srcOrd="6" destOrd="0" presId="urn:microsoft.com/office/officeart/2005/8/layout/lProcess2"/>
    <dgm:cxn modelId="{C9FDA58B-C733-4541-88A6-29AEB2FB7276}" type="presParOf" srcId="{AB8C372A-58ED-4E67-94A9-2A6F0B7E9025}" destId="{D8A0D069-2F8E-4D45-A578-542D5BC34FBA}" srcOrd="0" destOrd="0" presId="urn:microsoft.com/office/officeart/2005/8/layout/lProcess2"/>
    <dgm:cxn modelId="{DF21FF51-58CB-458E-BF9B-0C59187B805B}" type="presParOf" srcId="{AB8C372A-58ED-4E67-94A9-2A6F0B7E9025}" destId="{3C91023A-710A-44EB-A47C-1A5F3F8DAE76}" srcOrd="1" destOrd="0" presId="urn:microsoft.com/office/officeart/2005/8/layout/lProcess2"/>
    <dgm:cxn modelId="{F958DE62-D0F0-4F84-A752-D2B6A16BD2E0}" type="presParOf" srcId="{AB8C372A-58ED-4E67-94A9-2A6F0B7E9025}" destId="{81EA7D95-CE03-4B4E-862F-396E1FC4D80B}" srcOrd="2" destOrd="0" presId="urn:microsoft.com/office/officeart/2005/8/layout/lProcess2"/>
    <dgm:cxn modelId="{4E15CD32-F877-4B2C-8281-37ED5840566F}" type="presParOf" srcId="{81EA7D95-CE03-4B4E-862F-396E1FC4D80B}" destId="{EB8E71E5-78A1-420A-BC9C-7E436D47A21B}" srcOrd="0" destOrd="0" presId="urn:microsoft.com/office/officeart/2005/8/layout/lProcess2"/>
    <dgm:cxn modelId="{73AC403A-C55A-4C79-B4EC-AF47632AEB64}" type="presParOf" srcId="{EB8E71E5-78A1-420A-BC9C-7E436D47A21B}" destId="{2025845D-1590-4A57-8984-BD7146204560}" srcOrd="0" destOrd="0" presId="urn:microsoft.com/office/officeart/2005/8/layout/lProcess2"/>
    <dgm:cxn modelId="{11C28F15-A3D9-4034-AD7D-8B462C899FA2}" type="presParOf" srcId="{EB8E71E5-78A1-420A-BC9C-7E436D47A21B}" destId="{A1F9B2AF-55C4-4571-B2DC-6B938A2472CA}" srcOrd="1" destOrd="0" presId="urn:microsoft.com/office/officeart/2005/8/layout/lProcess2"/>
    <dgm:cxn modelId="{F53E29B2-910F-48BC-ADAD-D93AA1153DE3}" type="presParOf" srcId="{EB8E71E5-78A1-420A-BC9C-7E436D47A21B}" destId="{E2096C4E-56CB-41D8-92E5-A9F164120564}" srcOrd="2" destOrd="0" presId="urn:microsoft.com/office/officeart/2005/8/layout/lProcess2"/>
    <dgm:cxn modelId="{16683C86-24DB-4543-B76D-4B4AFB7F9E83}" type="presParOf" srcId="{DE951B9B-E4FE-4DCC-9F40-1DB991E27CD3}" destId="{5C66913C-E39A-4BDD-9522-DBFCAB6D2BD6}" srcOrd="7" destOrd="0" presId="urn:microsoft.com/office/officeart/2005/8/layout/lProcess2"/>
    <dgm:cxn modelId="{8FAADE55-9F69-4B73-B48E-A5EFFD1626E2}" type="presParOf" srcId="{DE951B9B-E4FE-4DCC-9F40-1DB991E27CD3}" destId="{D94D6D68-8854-47A6-BF14-2833292757A1}" srcOrd="8" destOrd="0" presId="urn:microsoft.com/office/officeart/2005/8/layout/lProcess2"/>
    <dgm:cxn modelId="{5C9A90FB-316F-4198-95A9-007247DF5C18}" type="presParOf" srcId="{D94D6D68-8854-47A6-BF14-2833292757A1}" destId="{EAA19376-D150-40EF-9931-9D2FECE93A5C}" srcOrd="0" destOrd="0" presId="urn:microsoft.com/office/officeart/2005/8/layout/lProcess2"/>
    <dgm:cxn modelId="{648893C4-2110-41FE-87C4-14372FB58D13}" type="presParOf" srcId="{D94D6D68-8854-47A6-BF14-2833292757A1}" destId="{EE9C6F39-46CB-41EF-BEF1-3F2CDDAABAF0}" srcOrd="1" destOrd="0" presId="urn:microsoft.com/office/officeart/2005/8/layout/lProcess2"/>
    <dgm:cxn modelId="{9354CF27-C07F-4D64-84F7-8041A0B23664}" type="presParOf" srcId="{D94D6D68-8854-47A6-BF14-2833292757A1}" destId="{449E80DF-45E4-413F-BA72-748F016AA719}" srcOrd="2" destOrd="0" presId="urn:microsoft.com/office/officeart/2005/8/layout/lProcess2"/>
    <dgm:cxn modelId="{FA23F226-E8CA-4642-A8F5-3E704929982C}" type="presParOf" srcId="{449E80DF-45E4-413F-BA72-748F016AA719}" destId="{7988099E-55DF-447A-8354-77DC0B6D2660}" srcOrd="0" destOrd="0" presId="urn:microsoft.com/office/officeart/2005/8/layout/lProcess2"/>
    <dgm:cxn modelId="{C5E9630A-87D5-45F4-B0B3-AA04A45D13C1}" type="presParOf" srcId="{7988099E-55DF-447A-8354-77DC0B6D2660}" destId="{C7E87A7F-3859-4DD1-8916-4B4A48B8AEF9}" srcOrd="0" destOrd="0" presId="urn:microsoft.com/office/officeart/2005/8/layout/lProcess2"/>
    <dgm:cxn modelId="{CE016419-32C7-460D-BF4A-98FD5CD8F943}" type="presParOf" srcId="{7988099E-55DF-447A-8354-77DC0B6D2660}" destId="{C014A064-3E15-4FDD-AB89-A2151D4ABCEC}" srcOrd="1" destOrd="0" presId="urn:microsoft.com/office/officeart/2005/8/layout/lProcess2"/>
    <dgm:cxn modelId="{EE29DFF8-7179-4C80-B439-2EADB3D56CA6}" type="presParOf" srcId="{7988099E-55DF-447A-8354-77DC0B6D2660}" destId="{1984B64D-A55D-4455-AEE8-21D1C0609A79}" srcOrd="2" destOrd="0" presId="urn:microsoft.com/office/officeart/2005/8/layout/lProcess2"/>
    <dgm:cxn modelId="{767ECC68-42CA-4800-83F8-0E38E00D0630}" type="presParOf" srcId="{7988099E-55DF-447A-8354-77DC0B6D2660}" destId="{DCE03875-DF69-4BCC-A1E7-2EA92EACD999}" srcOrd="3" destOrd="0" presId="urn:microsoft.com/office/officeart/2005/8/layout/lProcess2"/>
    <dgm:cxn modelId="{2A9B0434-A139-4D9B-A3C8-A5F012BA53CB}" type="presParOf" srcId="{7988099E-55DF-447A-8354-77DC0B6D2660}" destId="{6B031B96-C715-478C-9DA0-76B5B299454C}" srcOrd="4" destOrd="0" presId="urn:microsoft.com/office/officeart/2005/8/layout/lProcess2"/>
    <dgm:cxn modelId="{73B54CD6-08F4-4D75-A766-F028C09F8381}" type="presParOf" srcId="{DE951B9B-E4FE-4DCC-9F40-1DB991E27CD3}" destId="{448F71AF-4898-4E70-B2DA-B8425FD756D8}" srcOrd="9" destOrd="0" presId="urn:microsoft.com/office/officeart/2005/8/layout/lProcess2"/>
    <dgm:cxn modelId="{D474D3D8-1C54-4A01-AB29-4E9342F1931D}" type="presParOf" srcId="{DE951B9B-E4FE-4DCC-9F40-1DB991E27CD3}" destId="{52EF9D2D-51B1-4DC7-9BAA-3EEE5CEEE09A}" srcOrd="10" destOrd="0" presId="urn:microsoft.com/office/officeart/2005/8/layout/lProcess2"/>
    <dgm:cxn modelId="{79EF42A5-AA42-44BC-8021-F38614F0C94C}" type="presParOf" srcId="{52EF9D2D-51B1-4DC7-9BAA-3EEE5CEEE09A}" destId="{325D8A23-64B5-410F-AE54-F31EF757856C}" srcOrd="0" destOrd="0" presId="urn:microsoft.com/office/officeart/2005/8/layout/lProcess2"/>
    <dgm:cxn modelId="{CA2211F9-5BAC-478A-9E5C-01349DF119C3}" type="presParOf" srcId="{52EF9D2D-51B1-4DC7-9BAA-3EEE5CEEE09A}" destId="{4BD27210-9A5C-4278-A8FE-F57BE19AD1F3}" srcOrd="1" destOrd="0" presId="urn:microsoft.com/office/officeart/2005/8/layout/lProcess2"/>
    <dgm:cxn modelId="{F6FEE38E-4631-418E-AE4A-471A602EA4D3}" type="presParOf" srcId="{52EF9D2D-51B1-4DC7-9BAA-3EEE5CEEE09A}" destId="{0A88359E-0B38-4887-9638-EF55D1F9B560}" srcOrd="2" destOrd="0" presId="urn:microsoft.com/office/officeart/2005/8/layout/lProcess2"/>
    <dgm:cxn modelId="{9596ABF3-731F-4712-9516-31DD128151BC}" type="presParOf" srcId="{0A88359E-0B38-4887-9638-EF55D1F9B560}" destId="{56B40213-7D15-4800-9975-F84E19F235BD}" srcOrd="0" destOrd="0" presId="urn:microsoft.com/office/officeart/2005/8/layout/lProcess2"/>
    <dgm:cxn modelId="{E7684D4A-B4BD-46AC-BA95-7518373C5D31}" type="presParOf" srcId="{56B40213-7D15-4800-9975-F84E19F235BD}" destId="{5F1D4718-3FFA-4AD3-B741-1BF3A39DAD2A}" srcOrd="0" destOrd="0" presId="urn:microsoft.com/office/officeart/2005/8/layout/lProcess2"/>
    <dgm:cxn modelId="{409C3904-7CF9-4949-BE65-806FE5985F70}" type="presParOf" srcId="{56B40213-7D15-4800-9975-F84E19F235BD}" destId="{3C41721D-4911-42F4-9758-5552A94399FC}" srcOrd="1" destOrd="0" presId="urn:microsoft.com/office/officeart/2005/8/layout/lProcess2"/>
    <dgm:cxn modelId="{6BF4AADB-5999-4AB5-B311-CEA575AF375E}" type="presParOf" srcId="{56B40213-7D15-4800-9975-F84E19F235BD}" destId="{F55B5C08-1272-4B78-B153-1FAF873BDEF3}" srcOrd="2" destOrd="0" presId="urn:microsoft.com/office/officeart/2005/8/layout/lProcess2"/>
    <dgm:cxn modelId="{CFA8ADA7-0CC8-46F8-9F9D-655C9E4B6DAE}" type="presParOf" srcId="{DE951B9B-E4FE-4DCC-9F40-1DB991E27CD3}" destId="{D3B212F4-99D1-4AF5-BB33-75C80CF80C45}" srcOrd="11" destOrd="0" presId="urn:microsoft.com/office/officeart/2005/8/layout/lProcess2"/>
    <dgm:cxn modelId="{34260A1E-748D-462F-A3E1-0B1A43D37903}" type="presParOf" srcId="{DE951B9B-E4FE-4DCC-9F40-1DB991E27CD3}" destId="{176167E6-843A-4BB0-865F-465A378979D8}" srcOrd="12" destOrd="0" presId="urn:microsoft.com/office/officeart/2005/8/layout/lProcess2"/>
    <dgm:cxn modelId="{D204504B-EADA-4918-B964-2D6C4946311A}" type="presParOf" srcId="{176167E6-843A-4BB0-865F-465A378979D8}" destId="{4C80507E-FE07-465E-8144-E155413CB03C}" srcOrd="0" destOrd="0" presId="urn:microsoft.com/office/officeart/2005/8/layout/lProcess2"/>
    <dgm:cxn modelId="{C504AE5D-3DDD-4F7E-8AAB-CFD3D9FEFFBF}" type="presParOf" srcId="{176167E6-843A-4BB0-865F-465A378979D8}" destId="{9FD536EC-C9A4-412C-A2A0-78617F0FD4CE}" srcOrd="1" destOrd="0" presId="urn:microsoft.com/office/officeart/2005/8/layout/lProcess2"/>
    <dgm:cxn modelId="{5475A830-1401-45CC-931C-F4D6341B0D89}" type="presParOf" srcId="{176167E6-843A-4BB0-865F-465A378979D8}" destId="{C1C136FA-1F33-44A9-B84D-CDA663364371}" srcOrd="2" destOrd="0" presId="urn:microsoft.com/office/officeart/2005/8/layout/lProcess2"/>
    <dgm:cxn modelId="{1D424425-07FC-4456-8E2B-2FDD99787CED}" type="presParOf" srcId="{C1C136FA-1F33-44A9-B84D-CDA663364371}" destId="{A014A0F0-506D-44BE-A4F0-872EE69766A5}" srcOrd="0" destOrd="0" presId="urn:microsoft.com/office/officeart/2005/8/layout/lProcess2"/>
    <dgm:cxn modelId="{A8DF8BF2-4CD5-4EAE-921F-8753E2BEAACF}" type="presParOf" srcId="{A014A0F0-506D-44BE-A4F0-872EE69766A5}" destId="{6E094E5C-A7D8-4C3D-81E6-33957A33B5DF}"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55BB87-EA52-4403-8978-4DCCE2995AA6}"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GB"/>
        </a:p>
      </dgm:t>
    </dgm:pt>
    <dgm:pt modelId="{60EEE7E0-2726-44BD-BE43-330F24BA529C}">
      <dgm:prSet custT="1"/>
      <dgm:spPr>
        <a:solidFill>
          <a:schemeClr val="accent1">
            <a:lumMod val="75000"/>
          </a:schemeClr>
        </a:solidFill>
      </dgm:spPr>
      <dgm:t>
        <a:bodyPr/>
        <a:lstStyle/>
        <a:p>
          <a:r>
            <a:rPr lang="en-GB" sz="1600" dirty="0"/>
            <a:t>0,8 kW ≤ capacity &lt; 2,4 kW </a:t>
          </a:r>
        </a:p>
        <a:p>
          <a:r>
            <a:rPr lang="en-GB" sz="2700" b="1" dirty="0"/>
            <a:t> V2G type EV1</a:t>
          </a:r>
        </a:p>
      </dgm:t>
    </dgm:pt>
    <dgm:pt modelId="{64E99EE8-1FDD-4AA0-B516-A0155A58DC5C}" type="parTrans" cxnId="{FAF2A720-751C-42CF-8541-491A1C695305}">
      <dgm:prSet/>
      <dgm:spPr/>
      <dgm:t>
        <a:bodyPr/>
        <a:lstStyle/>
        <a:p>
          <a:endParaRPr lang="en-GB"/>
        </a:p>
      </dgm:t>
    </dgm:pt>
    <dgm:pt modelId="{A880A9C5-1E74-44F5-8790-CFEB195B549D}" type="sibTrans" cxnId="{FAF2A720-751C-42CF-8541-491A1C695305}">
      <dgm:prSet/>
      <dgm:spPr/>
      <dgm:t>
        <a:bodyPr/>
        <a:lstStyle/>
        <a:p>
          <a:endParaRPr lang="en-GB"/>
        </a:p>
      </dgm:t>
    </dgm:pt>
    <dgm:pt modelId="{EB091C67-9939-43F2-8AF7-4F109E4F0A55}">
      <dgm:prSet custT="1"/>
      <dgm:spPr/>
      <dgm:t>
        <a:bodyPr/>
        <a:lstStyle/>
        <a:p>
          <a:r>
            <a:rPr lang="en-GB" sz="1600" dirty="0"/>
            <a:t>2,4 kW ≤ capacity ≤ 42 kW </a:t>
          </a:r>
        </a:p>
        <a:p>
          <a:r>
            <a:rPr lang="en-GB" sz="2700" b="1" dirty="0"/>
            <a:t>V2G type EV2</a:t>
          </a:r>
        </a:p>
      </dgm:t>
    </dgm:pt>
    <dgm:pt modelId="{F4FDE2C5-6A29-4234-9345-F20816764A57}" type="parTrans" cxnId="{946CEF79-48E4-40AC-93F2-2B611622C3FD}">
      <dgm:prSet/>
      <dgm:spPr/>
      <dgm:t>
        <a:bodyPr/>
        <a:lstStyle/>
        <a:p>
          <a:endParaRPr lang="en-GB"/>
        </a:p>
      </dgm:t>
    </dgm:pt>
    <dgm:pt modelId="{CE820577-E305-402E-B43D-4BABF45B0045}" type="sibTrans" cxnId="{946CEF79-48E4-40AC-93F2-2B611622C3FD}">
      <dgm:prSet/>
      <dgm:spPr/>
      <dgm:t>
        <a:bodyPr/>
        <a:lstStyle/>
        <a:p>
          <a:endParaRPr lang="en-GB"/>
        </a:p>
      </dgm:t>
    </dgm:pt>
    <dgm:pt modelId="{1B05CEF2-320A-4DC3-8E55-4CE25CBF08BC}">
      <dgm:prSet custT="1"/>
      <dgm:spPr/>
      <dgm:t>
        <a:bodyPr/>
        <a:lstStyle/>
        <a:p>
          <a:r>
            <a:rPr lang="en-GB" sz="1600" dirty="0"/>
            <a:t>42 kW &lt; capacity &lt; 1 MW </a:t>
          </a:r>
        </a:p>
        <a:p>
          <a:r>
            <a:rPr lang="en-GB" sz="2400" b="1" dirty="0"/>
            <a:t>V2G type EV3</a:t>
          </a:r>
        </a:p>
      </dgm:t>
    </dgm:pt>
    <dgm:pt modelId="{3EC8E9C5-2F91-407F-8442-9BB61D34B7EB}" type="parTrans" cxnId="{66A39A72-7DF9-4109-AC51-DB6EA5BA632A}">
      <dgm:prSet/>
      <dgm:spPr/>
      <dgm:t>
        <a:bodyPr/>
        <a:lstStyle/>
        <a:p>
          <a:endParaRPr lang="en-GB"/>
        </a:p>
      </dgm:t>
    </dgm:pt>
    <dgm:pt modelId="{22BEDDC3-5498-4E85-A80E-9C2E3E80BDF0}" type="sibTrans" cxnId="{66A39A72-7DF9-4109-AC51-DB6EA5BA632A}">
      <dgm:prSet/>
      <dgm:spPr/>
      <dgm:t>
        <a:bodyPr/>
        <a:lstStyle/>
        <a:p>
          <a:endParaRPr lang="en-GB"/>
        </a:p>
      </dgm:t>
    </dgm:pt>
    <dgm:pt modelId="{64EC06F3-8DCA-4A30-8C0B-000614C50D57}" type="pres">
      <dgm:prSet presAssocID="{DB55BB87-EA52-4403-8978-4DCCE2995AA6}" presName="diagram" presStyleCnt="0">
        <dgm:presLayoutVars>
          <dgm:dir/>
          <dgm:resizeHandles val="exact"/>
        </dgm:presLayoutVars>
      </dgm:prSet>
      <dgm:spPr/>
    </dgm:pt>
    <dgm:pt modelId="{6B50A8D9-2851-49EE-B56A-A8CF6EE5DB19}" type="pres">
      <dgm:prSet presAssocID="{60EEE7E0-2726-44BD-BE43-330F24BA529C}" presName="node" presStyleLbl="node1" presStyleIdx="0" presStyleCnt="3" custScaleY="90191">
        <dgm:presLayoutVars>
          <dgm:bulletEnabled val="1"/>
        </dgm:presLayoutVars>
      </dgm:prSet>
      <dgm:spPr>
        <a:prstGeom prst="roundRect">
          <a:avLst/>
        </a:prstGeom>
      </dgm:spPr>
    </dgm:pt>
    <dgm:pt modelId="{2EB3C327-F519-412A-8CE0-25C8A34117DC}" type="pres">
      <dgm:prSet presAssocID="{A880A9C5-1E74-44F5-8790-CFEB195B549D}" presName="sibTrans" presStyleCnt="0"/>
      <dgm:spPr/>
    </dgm:pt>
    <dgm:pt modelId="{DDDF6614-F0BD-4F9E-9392-8BBCE65AAB4E}" type="pres">
      <dgm:prSet presAssocID="{EB091C67-9939-43F2-8AF7-4F109E4F0A55}" presName="node" presStyleLbl="node1" presStyleIdx="1" presStyleCnt="3" custScaleY="88059">
        <dgm:presLayoutVars>
          <dgm:bulletEnabled val="1"/>
        </dgm:presLayoutVars>
      </dgm:prSet>
      <dgm:spPr>
        <a:prstGeom prst="roundRect">
          <a:avLst/>
        </a:prstGeom>
      </dgm:spPr>
    </dgm:pt>
    <dgm:pt modelId="{088FEFF6-9F2D-4431-85A0-D2E015F103DB}" type="pres">
      <dgm:prSet presAssocID="{CE820577-E305-402E-B43D-4BABF45B0045}" presName="sibTrans" presStyleCnt="0"/>
      <dgm:spPr/>
    </dgm:pt>
    <dgm:pt modelId="{621D7A80-C193-49BA-9FC0-8F7652E2F316}" type="pres">
      <dgm:prSet presAssocID="{1B05CEF2-320A-4DC3-8E55-4CE25CBF08BC}" presName="node" presStyleLbl="node1" presStyleIdx="2" presStyleCnt="3" custScaleY="84242">
        <dgm:presLayoutVars>
          <dgm:bulletEnabled val="1"/>
        </dgm:presLayoutVars>
      </dgm:prSet>
      <dgm:spPr>
        <a:prstGeom prst="roundRect">
          <a:avLst/>
        </a:prstGeom>
      </dgm:spPr>
    </dgm:pt>
  </dgm:ptLst>
  <dgm:cxnLst>
    <dgm:cxn modelId="{FAF2A720-751C-42CF-8541-491A1C695305}" srcId="{DB55BB87-EA52-4403-8978-4DCCE2995AA6}" destId="{60EEE7E0-2726-44BD-BE43-330F24BA529C}" srcOrd="0" destOrd="0" parTransId="{64E99EE8-1FDD-4AA0-B516-A0155A58DC5C}" sibTransId="{A880A9C5-1E74-44F5-8790-CFEB195B549D}"/>
    <dgm:cxn modelId="{6CE95321-8567-4B17-ADA7-AC0D6F50BE74}" type="presOf" srcId="{1B05CEF2-320A-4DC3-8E55-4CE25CBF08BC}" destId="{621D7A80-C193-49BA-9FC0-8F7652E2F316}" srcOrd="0" destOrd="0" presId="urn:microsoft.com/office/officeart/2005/8/layout/default"/>
    <dgm:cxn modelId="{1E142E5E-3479-4ED6-BC68-F94557BA1CFF}" type="presOf" srcId="{DB55BB87-EA52-4403-8978-4DCCE2995AA6}" destId="{64EC06F3-8DCA-4A30-8C0B-000614C50D57}" srcOrd="0" destOrd="0" presId="urn:microsoft.com/office/officeart/2005/8/layout/default"/>
    <dgm:cxn modelId="{09D65447-557B-4186-A524-9548A82FC458}" type="presOf" srcId="{EB091C67-9939-43F2-8AF7-4F109E4F0A55}" destId="{DDDF6614-F0BD-4F9E-9392-8BBCE65AAB4E}" srcOrd="0" destOrd="0" presId="urn:microsoft.com/office/officeart/2005/8/layout/default"/>
    <dgm:cxn modelId="{66A39A72-7DF9-4109-AC51-DB6EA5BA632A}" srcId="{DB55BB87-EA52-4403-8978-4DCCE2995AA6}" destId="{1B05CEF2-320A-4DC3-8E55-4CE25CBF08BC}" srcOrd="2" destOrd="0" parTransId="{3EC8E9C5-2F91-407F-8442-9BB61D34B7EB}" sibTransId="{22BEDDC3-5498-4E85-A80E-9C2E3E80BDF0}"/>
    <dgm:cxn modelId="{00630975-D6F2-45C6-B55F-4DE9F5E15501}" type="presOf" srcId="{60EEE7E0-2726-44BD-BE43-330F24BA529C}" destId="{6B50A8D9-2851-49EE-B56A-A8CF6EE5DB19}" srcOrd="0" destOrd="0" presId="urn:microsoft.com/office/officeart/2005/8/layout/default"/>
    <dgm:cxn modelId="{946CEF79-48E4-40AC-93F2-2B611622C3FD}" srcId="{DB55BB87-EA52-4403-8978-4DCCE2995AA6}" destId="{EB091C67-9939-43F2-8AF7-4F109E4F0A55}" srcOrd="1" destOrd="0" parTransId="{F4FDE2C5-6A29-4234-9345-F20816764A57}" sibTransId="{CE820577-E305-402E-B43D-4BABF45B0045}"/>
    <dgm:cxn modelId="{53D6873A-9FA3-4434-AA6B-FEFAA17DDBE2}" type="presParOf" srcId="{64EC06F3-8DCA-4A30-8C0B-000614C50D57}" destId="{6B50A8D9-2851-49EE-B56A-A8CF6EE5DB19}" srcOrd="0" destOrd="0" presId="urn:microsoft.com/office/officeart/2005/8/layout/default"/>
    <dgm:cxn modelId="{749E2B31-4F50-4EC2-B624-FA431F74E76A}" type="presParOf" srcId="{64EC06F3-8DCA-4A30-8C0B-000614C50D57}" destId="{2EB3C327-F519-412A-8CE0-25C8A34117DC}" srcOrd="1" destOrd="0" presId="urn:microsoft.com/office/officeart/2005/8/layout/default"/>
    <dgm:cxn modelId="{FE8BE3F7-7775-4CD4-BB61-1FA941000789}" type="presParOf" srcId="{64EC06F3-8DCA-4A30-8C0B-000614C50D57}" destId="{DDDF6614-F0BD-4F9E-9392-8BBCE65AAB4E}" srcOrd="2" destOrd="0" presId="urn:microsoft.com/office/officeart/2005/8/layout/default"/>
    <dgm:cxn modelId="{4F627EB5-288F-4698-8A59-6AE66C0C620E}" type="presParOf" srcId="{64EC06F3-8DCA-4A30-8C0B-000614C50D57}" destId="{088FEFF6-9F2D-4431-85A0-D2E015F103DB}" srcOrd="3" destOrd="0" presId="urn:microsoft.com/office/officeart/2005/8/layout/default"/>
    <dgm:cxn modelId="{3835EE49-294C-4853-8A7C-BCDE5D5BFADC}" type="presParOf" srcId="{64EC06F3-8DCA-4A30-8C0B-000614C50D57}" destId="{621D7A80-C193-49BA-9FC0-8F7652E2F31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55BB87-EA52-4403-8978-4DCCE2995AA6}"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GB"/>
        </a:p>
      </dgm:t>
    </dgm:pt>
    <dgm:pt modelId="{60EEE7E0-2726-44BD-BE43-330F24BA529C}">
      <dgm:prSet custT="1"/>
      <dgm:spPr>
        <a:solidFill>
          <a:schemeClr val="accent1">
            <a:lumMod val="75000"/>
          </a:schemeClr>
        </a:solidFill>
      </dgm:spPr>
      <dgm:t>
        <a:bodyPr/>
        <a:lstStyle/>
        <a:p>
          <a:r>
            <a:rPr lang="en-GB" sz="1600" dirty="0"/>
            <a:t>0,8 kW ≤ capacity &lt; 2,4 kW </a:t>
          </a:r>
        </a:p>
        <a:p>
          <a:r>
            <a:rPr lang="en-GB" sz="2700" b="1" dirty="0"/>
            <a:t> V2G type EV1</a:t>
          </a:r>
        </a:p>
      </dgm:t>
    </dgm:pt>
    <dgm:pt modelId="{64E99EE8-1FDD-4AA0-B516-A0155A58DC5C}" type="parTrans" cxnId="{FAF2A720-751C-42CF-8541-491A1C695305}">
      <dgm:prSet/>
      <dgm:spPr/>
      <dgm:t>
        <a:bodyPr/>
        <a:lstStyle/>
        <a:p>
          <a:endParaRPr lang="en-GB"/>
        </a:p>
      </dgm:t>
    </dgm:pt>
    <dgm:pt modelId="{A880A9C5-1E74-44F5-8790-CFEB195B549D}" type="sibTrans" cxnId="{FAF2A720-751C-42CF-8541-491A1C695305}">
      <dgm:prSet/>
      <dgm:spPr/>
      <dgm:t>
        <a:bodyPr/>
        <a:lstStyle/>
        <a:p>
          <a:endParaRPr lang="en-GB"/>
        </a:p>
      </dgm:t>
    </dgm:pt>
    <dgm:pt modelId="{EB091C67-9939-43F2-8AF7-4F109E4F0A55}">
      <dgm:prSet custT="1"/>
      <dgm:spPr/>
      <dgm:t>
        <a:bodyPr/>
        <a:lstStyle/>
        <a:p>
          <a:r>
            <a:rPr lang="en-GB" sz="1600" dirty="0"/>
            <a:t>2,4 kW ≤ capacity ≤ 42 kW </a:t>
          </a:r>
        </a:p>
        <a:p>
          <a:r>
            <a:rPr lang="en-GB" sz="2700" b="1" dirty="0"/>
            <a:t>V2G type EV2</a:t>
          </a:r>
        </a:p>
      </dgm:t>
    </dgm:pt>
    <dgm:pt modelId="{F4FDE2C5-6A29-4234-9345-F20816764A57}" type="parTrans" cxnId="{946CEF79-48E4-40AC-93F2-2B611622C3FD}">
      <dgm:prSet/>
      <dgm:spPr/>
      <dgm:t>
        <a:bodyPr/>
        <a:lstStyle/>
        <a:p>
          <a:endParaRPr lang="en-GB"/>
        </a:p>
      </dgm:t>
    </dgm:pt>
    <dgm:pt modelId="{CE820577-E305-402E-B43D-4BABF45B0045}" type="sibTrans" cxnId="{946CEF79-48E4-40AC-93F2-2B611622C3FD}">
      <dgm:prSet/>
      <dgm:spPr/>
      <dgm:t>
        <a:bodyPr/>
        <a:lstStyle/>
        <a:p>
          <a:endParaRPr lang="en-GB"/>
        </a:p>
      </dgm:t>
    </dgm:pt>
    <dgm:pt modelId="{1B05CEF2-320A-4DC3-8E55-4CE25CBF08BC}">
      <dgm:prSet custT="1"/>
      <dgm:spPr/>
      <dgm:t>
        <a:bodyPr/>
        <a:lstStyle/>
        <a:p>
          <a:r>
            <a:rPr lang="en-GB" sz="1600" dirty="0"/>
            <a:t>42 kW &lt; capacity &lt; 1 MW </a:t>
          </a:r>
        </a:p>
        <a:p>
          <a:r>
            <a:rPr lang="en-GB" sz="2400" b="1" dirty="0"/>
            <a:t>V2G type EV3</a:t>
          </a:r>
        </a:p>
      </dgm:t>
    </dgm:pt>
    <dgm:pt modelId="{3EC8E9C5-2F91-407F-8442-9BB61D34B7EB}" type="parTrans" cxnId="{66A39A72-7DF9-4109-AC51-DB6EA5BA632A}">
      <dgm:prSet/>
      <dgm:spPr/>
      <dgm:t>
        <a:bodyPr/>
        <a:lstStyle/>
        <a:p>
          <a:endParaRPr lang="en-GB"/>
        </a:p>
      </dgm:t>
    </dgm:pt>
    <dgm:pt modelId="{22BEDDC3-5498-4E85-A80E-9C2E3E80BDF0}" type="sibTrans" cxnId="{66A39A72-7DF9-4109-AC51-DB6EA5BA632A}">
      <dgm:prSet/>
      <dgm:spPr/>
      <dgm:t>
        <a:bodyPr/>
        <a:lstStyle/>
        <a:p>
          <a:endParaRPr lang="en-GB"/>
        </a:p>
      </dgm:t>
    </dgm:pt>
    <dgm:pt modelId="{64EC06F3-8DCA-4A30-8C0B-000614C50D57}" type="pres">
      <dgm:prSet presAssocID="{DB55BB87-EA52-4403-8978-4DCCE2995AA6}" presName="diagram" presStyleCnt="0">
        <dgm:presLayoutVars>
          <dgm:dir/>
          <dgm:resizeHandles val="exact"/>
        </dgm:presLayoutVars>
      </dgm:prSet>
      <dgm:spPr/>
    </dgm:pt>
    <dgm:pt modelId="{6B50A8D9-2851-49EE-B56A-A8CF6EE5DB19}" type="pres">
      <dgm:prSet presAssocID="{60EEE7E0-2726-44BD-BE43-330F24BA529C}" presName="node" presStyleLbl="node1" presStyleIdx="0" presStyleCnt="3" custScaleY="90191">
        <dgm:presLayoutVars>
          <dgm:bulletEnabled val="1"/>
        </dgm:presLayoutVars>
      </dgm:prSet>
      <dgm:spPr>
        <a:prstGeom prst="roundRect">
          <a:avLst/>
        </a:prstGeom>
      </dgm:spPr>
    </dgm:pt>
    <dgm:pt modelId="{2EB3C327-F519-412A-8CE0-25C8A34117DC}" type="pres">
      <dgm:prSet presAssocID="{A880A9C5-1E74-44F5-8790-CFEB195B549D}" presName="sibTrans" presStyleCnt="0"/>
      <dgm:spPr/>
    </dgm:pt>
    <dgm:pt modelId="{DDDF6614-F0BD-4F9E-9392-8BBCE65AAB4E}" type="pres">
      <dgm:prSet presAssocID="{EB091C67-9939-43F2-8AF7-4F109E4F0A55}" presName="node" presStyleLbl="node1" presStyleIdx="1" presStyleCnt="3" custScaleY="88059">
        <dgm:presLayoutVars>
          <dgm:bulletEnabled val="1"/>
        </dgm:presLayoutVars>
      </dgm:prSet>
      <dgm:spPr>
        <a:prstGeom prst="roundRect">
          <a:avLst/>
        </a:prstGeom>
      </dgm:spPr>
    </dgm:pt>
    <dgm:pt modelId="{088FEFF6-9F2D-4431-85A0-D2E015F103DB}" type="pres">
      <dgm:prSet presAssocID="{CE820577-E305-402E-B43D-4BABF45B0045}" presName="sibTrans" presStyleCnt="0"/>
      <dgm:spPr/>
    </dgm:pt>
    <dgm:pt modelId="{621D7A80-C193-49BA-9FC0-8F7652E2F316}" type="pres">
      <dgm:prSet presAssocID="{1B05CEF2-320A-4DC3-8E55-4CE25CBF08BC}" presName="node" presStyleLbl="node1" presStyleIdx="2" presStyleCnt="3" custScaleY="84242">
        <dgm:presLayoutVars>
          <dgm:bulletEnabled val="1"/>
        </dgm:presLayoutVars>
      </dgm:prSet>
      <dgm:spPr>
        <a:prstGeom prst="roundRect">
          <a:avLst/>
        </a:prstGeom>
      </dgm:spPr>
    </dgm:pt>
  </dgm:ptLst>
  <dgm:cxnLst>
    <dgm:cxn modelId="{FAF2A720-751C-42CF-8541-491A1C695305}" srcId="{DB55BB87-EA52-4403-8978-4DCCE2995AA6}" destId="{60EEE7E0-2726-44BD-BE43-330F24BA529C}" srcOrd="0" destOrd="0" parTransId="{64E99EE8-1FDD-4AA0-B516-A0155A58DC5C}" sibTransId="{A880A9C5-1E74-44F5-8790-CFEB195B549D}"/>
    <dgm:cxn modelId="{6CE95321-8567-4B17-ADA7-AC0D6F50BE74}" type="presOf" srcId="{1B05CEF2-320A-4DC3-8E55-4CE25CBF08BC}" destId="{621D7A80-C193-49BA-9FC0-8F7652E2F316}" srcOrd="0" destOrd="0" presId="urn:microsoft.com/office/officeart/2005/8/layout/default"/>
    <dgm:cxn modelId="{1E142E5E-3479-4ED6-BC68-F94557BA1CFF}" type="presOf" srcId="{DB55BB87-EA52-4403-8978-4DCCE2995AA6}" destId="{64EC06F3-8DCA-4A30-8C0B-000614C50D57}" srcOrd="0" destOrd="0" presId="urn:microsoft.com/office/officeart/2005/8/layout/default"/>
    <dgm:cxn modelId="{09D65447-557B-4186-A524-9548A82FC458}" type="presOf" srcId="{EB091C67-9939-43F2-8AF7-4F109E4F0A55}" destId="{DDDF6614-F0BD-4F9E-9392-8BBCE65AAB4E}" srcOrd="0" destOrd="0" presId="urn:microsoft.com/office/officeart/2005/8/layout/default"/>
    <dgm:cxn modelId="{66A39A72-7DF9-4109-AC51-DB6EA5BA632A}" srcId="{DB55BB87-EA52-4403-8978-4DCCE2995AA6}" destId="{1B05CEF2-320A-4DC3-8E55-4CE25CBF08BC}" srcOrd="2" destOrd="0" parTransId="{3EC8E9C5-2F91-407F-8442-9BB61D34B7EB}" sibTransId="{22BEDDC3-5498-4E85-A80E-9C2E3E80BDF0}"/>
    <dgm:cxn modelId="{00630975-D6F2-45C6-B55F-4DE9F5E15501}" type="presOf" srcId="{60EEE7E0-2726-44BD-BE43-330F24BA529C}" destId="{6B50A8D9-2851-49EE-B56A-A8CF6EE5DB19}" srcOrd="0" destOrd="0" presId="urn:microsoft.com/office/officeart/2005/8/layout/default"/>
    <dgm:cxn modelId="{946CEF79-48E4-40AC-93F2-2B611622C3FD}" srcId="{DB55BB87-EA52-4403-8978-4DCCE2995AA6}" destId="{EB091C67-9939-43F2-8AF7-4F109E4F0A55}" srcOrd="1" destOrd="0" parTransId="{F4FDE2C5-6A29-4234-9345-F20816764A57}" sibTransId="{CE820577-E305-402E-B43D-4BABF45B0045}"/>
    <dgm:cxn modelId="{53D6873A-9FA3-4434-AA6B-FEFAA17DDBE2}" type="presParOf" srcId="{64EC06F3-8DCA-4A30-8C0B-000614C50D57}" destId="{6B50A8D9-2851-49EE-B56A-A8CF6EE5DB19}" srcOrd="0" destOrd="0" presId="urn:microsoft.com/office/officeart/2005/8/layout/default"/>
    <dgm:cxn modelId="{749E2B31-4F50-4EC2-B624-FA431F74E76A}" type="presParOf" srcId="{64EC06F3-8DCA-4A30-8C0B-000614C50D57}" destId="{2EB3C327-F519-412A-8CE0-25C8A34117DC}" srcOrd="1" destOrd="0" presId="urn:microsoft.com/office/officeart/2005/8/layout/default"/>
    <dgm:cxn modelId="{FE8BE3F7-7775-4CD4-BB61-1FA941000789}" type="presParOf" srcId="{64EC06F3-8DCA-4A30-8C0B-000614C50D57}" destId="{DDDF6614-F0BD-4F9E-9392-8BBCE65AAB4E}" srcOrd="2" destOrd="0" presId="urn:microsoft.com/office/officeart/2005/8/layout/default"/>
    <dgm:cxn modelId="{4F627EB5-288F-4698-8A59-6AE66C0C620E}" type="presParOf" srcId="{64EC06F3-8DCA-4A30-8C0B-000614C50D57}" destId="{088FEFF6-9F2D-4431-85A0-D2E015F103DB}" srcOrd="3" destOrd="0" presId="urn:microsoft.com/office/officeart/2005/8/layout/default"/>
    <dgm:cxn modelId="{3835EE49-294C-4853-8A7C-BCDE5D5BFADC}" type="presParOf" srcId="{64EC06F3-8DCA-4A30-8C0B-000614C50D57}" destId="{621D7A80-C193-49BA-9FC0-8F7652E2F31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55BB87-EA52-4403-8978-4DCCE2995AA6}"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GB"/>
        </a:p>
      </dgm:t>
    </dgm:pt>
    <dgm:pt modelId="{60EEE7E0-2726-44BD-BE43-330F24BA529C}">
      <dgm:prSet custT="1"/>
      <dgm:spPr>
        <a:solidFill>
          <a:schemeClr val="accent1">
            <a:lumMod val="75000"/>
          </a:schemeClr>
        </a:solidFill>
      </dgm:spPr>
      <dgm:t>
        <a:bodyPr/>
        <a:lstStyle/>
        <a:p>
          <a:r>
            <a:rPr lang="en-GB" sz="1600" dirty="0"/>
            <a:t>0,8 kW ≤ capacity &lt; 2,4 kW </a:t>
          </a:r>
        </a:p>
        <a:p>
          <a:r>
            <a:rPr lang="en-GB" sz="2700" b="1" dirty="0"/>
            <a:t> V2G type EV1</a:t>
          </a:r>
        </a:p>
      </dgm:t>
    </dgm:pt>
    <dgm:pt modelId="{64E99EE8-1FDD-4AA0-B516-A0155A58DC5C}" type="parTrans" cxnId="{FAF2A720-751C-42CF-8541-491A1C695305}">
      <dgm:prSet/>
      <dgm:spPr/>
      <dgm:t>
        <a:bodyPr/>
        <a:lstStyle/>
        <a:p>
          <a:endParaRPr lang="en-GB"/>
        </a:p>
      </dgm:t>
    </dgm:pt>
    <dgm:pt modelId="{A880A9C5-1E74-44F5-8790-CFEB195B549D}" type="sibTrans" cxnId="{FAF2A720-751C-42CF-8541-491A1C695305}">
      <dgm:prSet/>
      <dgm:spPr/>
      <dgm:t>
        <a:bodyPr/>
        <a:lstStyle/>
        <a:p>
          <a:endParaRPr lang="en-GB"/>
        </a:p>
      </dgm:t>
    </dgm:pt>
    <dgm:pt modelId="{EB091C67-9939-43F2-8AF7-4F109E4F0A55}">
      <dgm:prSet custT="1"/>
      <dgm:spPr/>
      <dgm:t>
        <a:bodyPr/>
        <a:lstStyle/>
        <a:p>
          <a:r>
            <a:rPr lang="en-GB" sz="1600" dirty="0"/>
            <a:t>2,4 kW ≤ capacity ≤ 42 kW </a:t>
          </a:r>
        </a:p>
        <a:p>
          <a:r>
            <a:rPr lang="en-GB" sz="2700" b="1" dirty="0"/>
            <a:t>V2G type EV2</a:t>
          </a:r>
        </a:p>
      </dgm:t>
    </dgm:pt>
    <dgm:pt modelId="{F4FDE2C5-6A29-4234-9345-F20816764A57}" type="parTrans" cxnId="{946CEF79-48E4-40AC-93F2-2B611622C3FD}">
      <dgm:prSet/>
      <dgm:spPr/>
      <dgm:t>
        <a:bodyPr/>
        <a:lstStyle/>
        <a:p>
          <a:endParaRPr lang="en-GB"/>
        </a:p>
      </dgm:t>
    </dgm:pt>
    <dgm:pt modelId="{CE820577-E305-402E-B43D-4BABF45B0045}" type="sibTrans" cxnId="{946CEF79-48E4-40AC-93F2-2B611622C3FD}">
      <dgm:prSet/>
      <dgm:spPr/>
      <dgm:t>
        <a:bodyPr/>
        <a:lstStyle/>
        <a:p>
          <a:endParaRPr lang="en-GB"/>
        </a:p>
      </dgm:t>
    </dgm:pt>
    <dgm:pt modelId="{1B05CEF2-320A-4DC3-8E55-4CE25CBF08BC}">
      <dgm:prSet custT="1"/>
      <dgm:spPr/>
      <dgm:t>
        <a:bodyPr/>
        <a:lstStyle/>
        <a:p>
          <a:r>
            <a:rPr lang="en-GB" sz="1600" dirty="0"/>
            <a:t>42 kW &lt; capacity &lt; 1 MW </a:t>
          </a:r>
        </a:p>
        <a:p>
          <a:r>
            <a:rPr lang="en-GB" sz="2400" b="1" dirty="0"/>
            <a:t>V2G type EV3</a:t>
          </a:r>
        </a:p>
      </dgm:t>
    </dgm:pt>
    <dgm:pt modelId="{3EC8E9C5-2F91-407F-8442-9BB61D34B7EB}" type="parTrans" cxnId="{66A39A72-7DF9-4109-AC51-DB6EA5BA632A}">
      <dgm:prSet/>
      <dgm:spPr/>
      <dgm:t>
        <a:bodyPr/>
        <a:lstStyle/>
        <a:p>
          <a:endParaRPr lang="en-GB"/>
        </a:p>
      </dgm:t>
    </dgm:pt>
    <dgm:pt modelId="{22BEDDC3-5498-4E85-A80E-9C2E3E80BDF0}" type="sibTrans" cxnId="{66A39A72-7DF9-4109-AC51-DB6EA5BA632A}">
      <dgm:prSet/>
      <dgm:spPr/>
      <dgm:t>
        <a:bodyPr/>
        <a:lstStyle/>
        <a:p>
          <a:endParaRPr lang="en-GB"/>
        </a:p>
      </dgm:t>
    </dgm:pt>
    <dgm:pt modelId="{64EC06F3-8DCA-4A30-8C0B-000614C50D57}" type="pres">
      <dgm:prSet presAssocID="{DB55BB87-EA52-4403-8978-4DCCE2995AA6}" presName="diagram" presStyleCnt="0">
        <dgm:presLayoutVars>
          <dgm:dir/>
          <dgm:resizeHandles val="exact"/>
        </dgm:presLayoutVars>
      </dgm:prSet>
      <dgm:spPr/>
    </dgm:pt>
    <dgm:pt modelId="{6B50A8D9-2851-49EE-B56A-A8CF6EE5DB19}" type="pres">
      <dgm:prSet presAssocID="{60EEE7E0-2726-44BD-BE43-330F24BA529C}" presName="node" presStyleLbl="node1" presStyleIdx="0" presStyleCnt="3" custScaleY="90191">
        <dgm:presLayoutVars>
          <dgm:bulletEnabled val="1"/>
        </dgm:presLayoutVars>
      </dgm:prSet>
      <dgm:spPr>
        <a:prstGeom prst="roundRect">
          <a:avLst/>
        </a:prstGeom>
      </dgm:spPr>
    </dgm:pt>
    <dgm:pt modelId="{2EB3C327-F519-412A-8CE0-25C8A34117DC}" type="pres">
      <dgm:prSet presAssocID="{A880A9C5-1E74-44F5-8790-CFEB195B549D}" presName="sibTrans" presStyleCnt="0"/>
      <dgm:spPr/>
    </dgm:pt>
    <dgm:pt modelId="{DDDF6614-F0BD-4F9E-9392-8BBCE65AAB4E}" type="pres">
      <dgm:prSet presAssocID="{EB091C67-9939-43F2-8AF7-4F109E4F0A55}" presName="node" presStyleLbl="node1" presStyleIdx="1" presStyleCnt="3" custScaleY="88059">
        <dgm:presLayoutVars>
          <dgm:bulletEnabled val="1"/>
        </dgm:presLayoutVars>
      </dgm:prSet>
      <dgm:spPr>
        <a:prstGeom prst="roundRect">
          <a:avLst/>
        </a:prstGeom>
      </dgm:spPr>
    </dgm:pt>
    <dgm:pt modelId="{088FEFF6-9F2D-4431-85A0-D2E015F103DB}" type="pres">
      <dgm:prSet presAssocID="{CE820577-E305-402E-B43D-4BABF45B0045}" presName="sibTrans" presStyleCnt="0"/>
      <dgm:spPr/>
    </dgm:pt>
    <dgm:pt modelId="{621D7A80-C193-49BA-9FC0-8F7652E2F316}" type="pres">
      <dgm:prSet presAssocID="{1B05CEF2-320A-4DC3-8E55-4CE25CBF08BC}" presName="node" presStyleLbl="node1" presStyleIdx="2" presStyleCnt="3" custScaleY="84242">
        <dgm:presLayoutVars>
          <dgm:bulletEnabled val="1"/>
        </dgm:presLayoutVars>
      </dgm:prSet>
      <dgm:spPr>
        <a:prstGeom prst="roundRect">
          <a:avLst/>
        </a:prstGeom>
      </dgm:spPr>
    </dgm:pt>
  </dgm:ptLst>
  <dgm:cxnLst>
    <dgm:cxn modelId="{FAF2A720-751C-42CF-8541-491A1C695305}" srcId="{DB55BB87-EA52-4403-8978-4DCCE2995AA6}" destId="{60EEE7E0-2726-44BD-BE43-330F24BA529C}" srcOrd="0" destOrd="0" parTransId="{64E99EE8-1FDD-4AA0-B516-A0155A58DC5C}" sibTransId="{A880A9C5-1E74-44F5-8790-CFEB195B549D}"/>
    <dgm:cxn modelId="{6CE95321-8567-4B17-ADA7-AC0D6F50BE74}" type="presOf" srcId="{1B05CEF2-320A-4DC3-8E55-4CE25CBF08BC}" destId="{621D7A80-C193-49BA-9FC0-8F7652E2F316}" srcOrd="0" destOrd="0" presId="urn:microsoft.com/office/officeart/2005/8/layout/default"/>
    <dgm:cxn modelId="{1E142E5E-3479-4ED6-BC68-F94557BA1CFF}" type="presOf" srcId="{DB55BB87-EA52-4403-8978-4DCCE2995AA6}" destId="{64EC06F3-8DCA-4A30-8C0B-000614C50D57}" srcOrd="0" destOrd="0" presId="urn:microsoft.com/office/officeart/2005/8/layout/default"/>
    <dgm:cxn modelId="{09D65447-557B-4186-A524-9548A82FC458}" type="presOf" srcId="{EB091C67-9939-43F2-8AF7-4F109E4F0A55}" destId="{DDDF6614-F0BD-4F9E-9392-8BBCE65AAB4E}" srcOrd="0" destOrd="0" presId="urn:microsoft.com/office/officeart/2005/8/layout/default"/>
    <dgm:cxn modelId="{66A39A72-7DF9-4109-AC51-DB6EA5BA632A}" srcId="{DB55BB87-EA52-4403-8978-4DCCE2995AA6}" destId="{1B05CEF2-320A-4DC3-8E55-4CE25CBF08BC}" srcOrd="2" destOrd="0" parTransId="{3EC8E9C5-2F91-407F-8442-9BB61D34B7EB}" sibTransId="{22BEDDC3-5498-4E85-A80E-9C2E3E80BDF0}"/>
    <dgm:cxn modelId="{00630975-D6F2-45C6-B55F-4DE9F5E15501}" type="presOf" srcId="{60EEE7E0-2726-44BD-BE43-330F24BA529C}" destId="{6B50A8D9-2851-49EE-B56A-A8CF6EE5DB19}" srcOrd="0" destOrd="0" presId="urn:microsoft.com/office/officeart/2005/8/layout/default"/>
    <dgm:cxn modelId="{946CEF79-48E4-40AC-93F2-2B611622C3FD}" srcId="{DB55BB87-EA52-4403-8978-4DCCE2995AA6}" destId="{EB091C67-9939-43F2-8AF7-4F109E4F0A55}" srcOrd="1" destOrd="0" parTransId="{F4FDE2C5-6A29-4234-9345-F20816764A57}" sibTransId="{CE820577-E305-402E-B43D-4BABF45B0045}"/>
    <dgm:cxn modelId="{53D6873A-9FA3-4434-AA6B-FEFAA17DDBE2}" type="presParOf" srcId="{64EC06F3-8DCA-4A30-8C0B-000614C50D57}" destId="{6B50A8D9-2851-49EE-B56A-A8CF6EE5DB19}" srcOrd="0" destOrd="0" presId="urn:microsoft.com/office/officeart/2005/8/layout/default"/>
    <dgm:cxn modelId="{749E2B31-4F50-4EC2-B624-FA431F74E76A}" type="presParOf" srcId="{64EC06F3-8DCA-4A30-8C0B-000614C50D57}" destId="{2EB3C327-F519-412A-8CE0-25C8A34117DC}" srcOrd="1" destOrd="0" presId="urn:microsoft.com/office/officeart/2005/8/layout/default"/>
    <dgm:cxn modelId="{FE8BE3F7-7775-4CD4-BB61-1FA941000789}" type="presParOf" srcId="{64EC06F3-8DCA-4A30-8C0B-000614C50D57}" destId="{DDDF6614-F0BD-4F9E-9392-8BBCE65AAB4E}" srcOrd="2" destOrd="0" presId="urn:microsoft.com/office/officeart/2005/8/layout/default"/>
    <dgm:cxn modelId="{4F627EB5-288F-4698-8A59-6AE66C0C620E}" type="presParOf" srcId="{64EC06F3-8DCA-4A30-8C0B-000614C50D57}" destId="{088FEFF6-9F2D-4431-85A0-D2E015F103DB}" srcOrd="3" destOrd="0" presId="urn:microsoft.com/office/officeart/2005/8/layout/default"/>
    <dgm:cxn modelId="{3835EE49-294C-4853-8A7C-BCDE5D5BFADC}" type="presParOf" srcId="{64EC06F3-8DCA-4A30-8C0B-000614C50D57}" destId="{621D7A80-C193-49BA-9FC0-8F7652E2F31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55BB87-EA52-4403-8978-4DCCE2995AA6}"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GB"/>
        </a:p>
      </dgm:t>
    </dgm:pt>
    <dgm:pt modelId="{60EEE7E0-2726-44BD-BE43-330F24BA529C}">
      <dgm:prSet custT="1"/>
      <dgm:spPr>
        <a:solidFill>
          <a:schemeClr val="accent1">
            <a:lumMod val="75000"/>
          </a:schemeClr>
        </a:solidFill>
      </dgm:spPr>
      <dgm:t>
        <a:bodyPr/>
        <a:lstStyle/>
        <a:p>
          <a:r>
            <a:rPr lang="en-GB" sz="1600" dirty="0"/>
            <a:t>0,8 kW ≤ capacity &lt; 2,4 kW </a:t>
          </a:r>
        </a:p>
        <a:p>
          <a:r>
            <a:rPr lang="en-GB" sz="2700" b="1" dirty="0"/>
            <a:t> V2G type EV1</a:t>
          </a:r>
        </a:p>
      </dgm:t>
    </dgm:pt>
    <dgm:pt modelId="{64E99EE8-1FDD-4AA0-B516-A0155A58DC5C}" type="parTrans" cxnId="{FAF2A720-751C-42CF-8541-491A1C695305}">
      <dgm:prSet/>
      <dgm:spPr/>
      <dgm:t>
        <a:bodyPr/>
        <a:lstStyle/>
        <a:p>
          <a:endParaRPr lang="en-GB"/>
        </a:p>
      </dgm:t>
    </dgm:pt>
    <dgm:pt modelId="{A880A9C5-1E74-44F5-8790-CFEB195B549D}" type="sibTrans" cxnId="{FAF2A720-751C-42CF-8541-491A1C695305}">
      <dgm:prSet/>
      <dgm:spPr/>
      <dgm:t>
        <a:bodyPr/>
        <a:lstStyle/>
        <a:p>
          <a:endParaRPr lang="en-GB"/>
        </a:p>
      </dgm:t>
    </dgm:pt>
    <dgm:pt modelId="{EB091C67-9939-43F2-8AF7-4F109E4F0A55}">
      <dgm:prSet custT="1"/>
      <dgm:spPr/>
      <dgm:t>
        <a:bodyPr/>
        <a:lstStyle/>
        <a:p>
          <a:r>
            <a:rPr lang="en-GB" sz="1600" dirty="0"/>
            <a:t>2,4 kW ≤ capacity ≤ 42 kW </a:t>
          </a:r>
        </a:p>
        <a:p>
          <a:r>
            <a:rPr lang="en-GB" sz="2700" b="1" dirty="0"/>
            <a:t>V2G type EV2</a:t>
          </a:r>
        </a:p>
      </dgm:t>
    </dgm:pt>
    <dgm:pt modelId="{F4FDE2C5-6A29-4234-9345-F20816764A57}" type="parTrans" cxnId="{946CEF79-48E4-40AC-93F2-2B611622C3FD}">
      <dgm:prSet/>
      <dgm:spPr/>
      <dgm:t>
        <a:bodyPr/>
        <a:lstStyle/>
        <a:p>
          <a:endParaRPr lang="en-GB"/>
        </a:p>
      </dgm:t>
    </dgm:pt>
    <dgm:pt modelId="{CE820577-E305-402E-B43D-4BABF45B0045}" type="sibTrans" cxnId="{946CEF79-48E4-40AC-93F2-2B611622C3FD}">
      <dgm:prSet/>
      <dgm:spPr/>
      <dgm:t>
        <a:bodyPr/>
        <a:lstStyle/>
        <a:p>
          <a:endParaRPr lang="en-GB"/>
        </a:p>
      </dgm:t>
    </dgm:pt>
    <dgm:pt modelId="{1B05CEF2-320A-4DC3-8E55-4CE25CBF08BC}">
      <dgm:prSet custT="1"/>
      <dgm:spPr/>
      <dgm:t>
        <a:bodyPr/>
        <a:lstStyle/>
        <a:p>
          <a:r>
            <a:rPr lang="en-GB" sz="1600" dirty="0"/>
            <a:t>42 kW &lt; capacity &lt; 1 MW </a:t>
          </a:r>
        </a:p>
        <a:p>
          <a:r>
            <a:rPr lang="en-GB" sz="2400" b="1" dirty="0"/>
            <a:t>V2G type EV3</a:t>
          </a:r>
        </a:p>
      </dgm:t>
    </dgm:pt>
    <dgm:pt modelId="{3EC8E9C5-2F91-407F-8442-9BB61D34B7EB}" type="parTrans" cxnId="{66A39A72-7DF9-4109-AC51-DB6EA5BA632A}">
      <dgm:prSet/>
      <dgm:spPr/>
      <dgm:t>
        <a:bodyPr/>
        <a:lstStyle/>
        <a:p>
          <a:endParaRPr lang="en-GB"/>
        </a:p>
      </dgm:t>
    </dgm:pt>
    <dgm:pt modelId="{22BEDDC3-5498-4E85-A80E-9C2E3E80BDF0}" type="sibTrans" cxnId="{66A39A72-7DF9-4109-AC51-DB6EA5BA632A}">
      <dgm:prSet/>
      <dgm:spPr/>
      <dgm:t>
        <a:bodyPr/>
        <a:lstStyle/>
        <a:p>
          <a:endParaRPr lang="en-GB"/>
        </a:p>
      </dgm:t>
    </dgm:pt>
    <dgm:pt modelId="{64EC06F3-8DCA-4A30-8C0B-000614C50D57}" type="pres">
      <dgm:prSet presAssocID="{DB55BB87-EA52-4403-8978-4DCCE2995AA6}" presName="diagram" presStyleCnt="0">
        <dgm:presLayoutVars>
          <dgm:dir/>
          <dgm:resizeHandles val="exact"/>
        </dgm:presLayoutVars>
      </dgm:prSet>
      <dgm:spPr/>
    </dgm:pt>
    <dgm:pt modelId="{6B50A8D9-2851-49EE-B56A-A8CF6EE5DB19}" type="pres">
      <dgm:prSet presAssocID="{60EEE7E0-2726-44BD-BE43-330F24BA529C}" presName="node" presStyleLbl="node1" presStyleIdx="0" presStyleCnt="3" custScaleY="90191">
        <dgm:presLayoutVars>
          <dgm:bulletEnabled val="1"/>
        </dgm:presLayoutVars>
      </dgm:prSet>
      <dgm:spPr>
        <a:prstGeom prst="roundRect">
          <a:avLst/>
        </a:prstGeom>
      </dgm:spPr>
    </dgm:pt>
    <dgm:pt modelId="{2EB3C327-F519-412A-8CE0-25C8A34117DC}" type="pres">
      <dgm:prSet presAssocID="{A880A9C5-1E74-44F5-8790-CFEB195B549D}" presName="sibTrans" presStyleCnt="0"/>
      <dgm:spPr/>
    </dgm:pt>
    <dgm:pt modelId="{DDDF6614-F0BD-4F9E-9392-8BBCE65AAB4E}" type="pres">
      <dgm:prSet presAssocID="{EB091C67-9939-43F2-8AF7-4F109E4F0A55}" presName="node" presStyleLbl="node1" presStyleIdx="1" presStyleCnt="3" custScaleY="88059">
        <dgm:presLayoutVars>
          <dgm:bulletEnabled val="1"/>
        </dgm:presLayoutVars>
      </dgm:prSet>
      <dgm:spPr>
        <a:prstGeom prst="roundRect">
          <a:avLst/>
        </a:prstGeom>
      </dgm:spPr>
    </dgm:pt>
    <dgm:pt modelId="{088FEFF6-9F2D-4431-85A0-D2E015F103DB}" type="pres">
      <dgm:prSet presAssocID="{CE820577-E305-402E-B43D-4BABF45B0045}" presName="sibTrans" presStyleCnt="0"/>
      <dgm:spPr/>
    </dgm:pt>
    <dgm:pt modelId="{621D7A80-C193-49BA-9FC0-8F7652E2F316}" type="pres">
      <dgm:prSet presAssocID="{1B05CEF2-320A-4DC3-8E55-4CE25CBF08BC}" presName="node" presStyleLbl="node1" presStyleIdx="2" presStyleCnt="3" custScaleY="84242">
        <dgm:presLayoutVars>
          <dgm:bulletEnabled val="1"/>
        </dgm:presLayoutVars>
      </dgm:prSet>
      <dgm:spPr>
        <a:prstGeom prst="roundRect">
          <a:avLst/>
        </a:prstGeom>
      </dgm:spPr>
    </dgm:pt>
  </dgm:ptLst>
  <dgm:cxnLst>
    <dgm:cxn modelId="{FAF2A720-751C-42CF-8541-491A1C695305}" srcId="{DB55BB87-EA52-4403-8978-4DCCE2995AA6}" destId="{60EEE7E0-2726-44BD-BE43-330F24BA529C}" srcOrd="0" destOrd="0" parTransId="{64E99EE8-1FDD-4AA0-B516-A0155A58DC5C}" sibTransId="{A880A9C5-1E74-44F5-8790-CFEB195B549D}"/>
    <dgm:cxn modelId="{6CE95321-8567-4B17-ADA7-AC0D6F50BE74}" type="presOf" srcId="{1B05CEF2-320A-4DC3-8E55-4CE25CBF08BC}" destId="{621D7A80-C193-49BA-9FC0-8F7652E2F316}" srcOrd="0" destOrd="0" presId="urn:microsoft.com/office/officeart/2005/8/layout/default"/>
    <dgm:cxn modelId="{1E142E5E-3479-4ED6-BC68-F94557BA1CFF}" type="presOf" srcId="{DB55BB87-EA52-4403-8978-4DCCE2995AA6}" destId="{64EC06F3-8DCA-4A30-8C0B-000614C50D57}" srcOrd="0" destOrd="0" presId="urn:microsoft.com/office/officeart/2005/8/layout/default"/>
    <dgm:cxn modelId="{09D65447-557B-4186-A524-9548A82FC458}" type="presOf" srcId="{EB091C67-9939-43F2-8AF7-4F109E4F0A55}" destId="{DDDF6614-F0BD-4F9E-9392-8BBCE65AAB4E}" srcOrd="0" destOrd="0" presId="urn:microsoft.com/office/officeart/2005/8/layout/default"/>
    <dgm:cxn modelId="{66A39A72-7DF9-4109-AC51-DB6EA5BA632A}" srcId="{DB55BB87-EA52-4403-8978-4DCCE2995AA6}" destId="{1B05CEF2-320A-4DC3-8E55-4CE25CBF08BC}" srcOrd="2" destOrd="0" parTransId="{3EC8E9C5-2F91-407F-8442-9BB61D34B7EB}" sibTransId="{22BEDDC3-5498-4E85-A80E-9C2E3E80BDF0}"/>
    <dgm:cxn modelId="{00630975-D6F2-45C6-B55F-4DE9F5E15501}" type="presOf" srcId="{60EEE7E0-2726-44BD-BE43-330F24BA529C}" destId="{6B50A8D9-2851-49EE-B56A-A8CF6EE5DB19}" srcOrd="0" destOrd="0" presId="urn:microsoft.com/office/officeart/2005/8/layout/default"/>
    <dgm:cxn modelId="{946CEF79-48E4-40AC-93F2-2B611622C3FD}" srcId="{DB55BB87-EA52-4403-8978-4DCCE2995AA6}" destId="{EB091C67-9939-43F2-8AF7-4F109E4F0A55}" srcOrd="1" destOrd="0" parTransId="{F4FDE2C5-6A29-4234-9345-F20816764A57}" sibTransId="{CE820577-E305-402E-B43D-4BABF45B0045}"/>
    <dgm:cxn modelId="{53D6873A-9FA3-4434-AA6B-FEFAA17DDBE2}" type="presParOf" srcId="{64EC06F3-8DCA-4A30-8C0B-000614C50D57}" destId="{6B50A8D9-2851-49EE-B56A-A8CF6EE5DB19}" srcOrd="0" destOrd="0" presId="urn:microsoft.com/office/officeart/2005/8/layout/default"/>
    <dgm:cxn modelId="{749E2B31-4F50-4EC2-B624-FA431F74E76A}" type="presParOf" srcId="{64EC06F3-8DCA-4A30-8C0B-000614C50D57}" destId="{2EB3C327-F519-412A-8CE0-25C8A34117DC}" srcOrd="1" destOrd="0" presId="urn:microsoft.com/office/officeart/2005/8/layout/default"/>
    <dgm:cxn modelId="{FE8BE3F7-7775-4CD4-BB61-1FA941000789}" type="presParOf" srcId="{64EC06F3-8DCA-4A30-8C0B-000614C50D57}" destId="{DDDF6614-F0BD-4F9E-9392-8BBCE65AAB4E}" srcOrd="2" destOrd="0" presId="urn:microsoft.com/office/officeart/2005/8/layout/default"/>
    <dgm:cxn modelId="{4F627EB5-288F-4698-8A59-6AE66C0C620E}" type="presParOf" srcId="{64EC06F3-8DCA-4A30-8C0B-000614C50D57}" destId="{088FEFF6-9F2D-4431-85A0-D2E015F103DB}" srcOrd="3" destOrd="0" presId="urn:microsoft.com/office/officeart/2005/8/layout/default"/>
    <dgm:cxn modelId="{3835EE49-294C-4853-8A7C-BCDE5D5BFADC}" type="presParOf" srcId="{64EC06F3-8DCA-4A30-8C0B-000614C50D57}" destId="{621D7A80-C193-49BA-9FC0-8F7652E2F31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548EBE-5EB1-4EE2-BF85-6330C58CE2A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de-DE"/>
        </a:p>
      </dgm:t>
    </dgm:pt>
    <dgm:pt modelId="{4C512BF5-F79E-4FA7-837A-FE09DE61248E}">
      <dgm:prSet phldrT="[Text]"/>
      <dgm:spPr/>
      <dgm:t>
        <a:bodyPr/>
        <a:lstStyle/>
        <a:p>
          <a:r>
            <a:rPr lang="de-DE" b="1" dirty="0"/>
            <a:t>Type D</a:t>
          </a:r>
        </a:p>
        <a:p>
          <a:endParaRPr lang="de-DE" dirty="0"/>
        </a:p>
        <a:p>
          <a:endParaRPr lang="de-DE" dirty="0"/>
        </a:p>
      </dgm:t>
    </dgm:pt>
    <dgm:pt modelId="{E9D7C001-BCF0-4024-B705-11B1756587D6}" type="parTrans" cxnId="{249394C0-8328-427B-9061-EC83C8877DBA}">
      <dgm:prSet/>
      <dgm:spPr/>
      <dgm:t>
        <a:bodyPr/>
        <a:lstStyle/>
        <a:p>
          <a:endParaRPr lang="de-DE"/>
        </a:p>
      </dgm:t>
    </dgm:pt>
    <dgm:pt modelId="{FF3AF110-6EC0-41B5-9509-EA587A0AFC9F}" type="sibTrans" cxnId="{249394C0-8328-427B-9061-EC83C8877DBA}">
      <dgm:prSet/>
      <dgm:spPr/>
      <dgm:t>
        <a:bodyPr/>
        <a:lstStyle/>
        <a:p>
          <a:endParaRPr lang="de-DE"/>
        </a:p>
      </dgm:t>
    </dgm:pt>
    <dgm:pt modelId="{C9E9993E-AAD3-4FEF-8DBB-6B121B63FB90}">
      <dgm:prSet phldrT="[Text]" custT="1"/>
      <dgm:spPr/>
      <dgm:t>
        <a:bodyPr/>
        <a:lstStyle/>
        <a:p>
          <a:endParaRPr lang="de-DE" sz="1200" b="1" dirty="0"/>
        </a:p>
        <a:p>
          <a:endParaRPr lang="de-DE" sz="1200" b="1" dirty="0"/>
        </a:p>
        <a:p>
          <a:endParaRPr lang="de-DE" sz="1200" b="1" dirty="0"/>
        </a:p>
        <a:p>
          <a:endParaRPr lang="de-DE" sz="1200" b="1" dirty="0"/>
        </a:p>
        <a:p>
          <a:r>
            <a:rPr lang="de-DE" sz="1200" b="1" dirty="0"/>
            <a:t>Type C</a:t>
          </a:r>
        </a:p>
        <a:p>
          <a:r>
            <a:rPr lang="en-GB" sz="1200" dirty="0"/>
            <a:t>Contribution to limiting transient frequency deviations under low frequency conditions</a:t>
          </a:r>
        </a:p>
        <a:p>
          <a:r>
            <a:rPr lang="en-GB" sz="1200" dirty="0"/>
            <a:t>Possibility to require an additional energy storage </a:t>
          </a:r>
        </a:p>
        <a:p>
          <a:endParaRPr lang="de-DE" sz="1200" dirty="0"/>
        </a:p>
        <a:p>
          <a:endParaRPr lang="de-DE" sz="1200" dirty="0"/>
        </a:p>
        <a:p>
          <a:endParaRPr lang="de-DE" sz="1200" dirty="0"/>
        </a:p>
        <a:p>
          <a:endParaRPr lang="de-DE" sz="1200" dirty="0"/>
        </a:p>
      </dgm:t>
    </dgm:pt>
    <dgm:pt modelId="{ADD067FA-F808-435B-9B55-B0D48EC7A4DB}" type="parTrans" cxnId="{D97C7DED-415E-48CE-9F21-008B2B344551}">
      <dgm:prSet/>
      <dgm:spPr/>
      <dgm:t>
        <a:bodyPr/>
        <a:lstStyle/>
        <a:p>
          <a:endParaRPr lang="de-DE"/>
        </a:p>
      </dgm:t>
    </dgm:pt>
    <dgm:pt modelId="{F4820044-7943-4422-B06C-4EFB2E30148B}" type="sibTrans" cxnId="{D97C7DED-415E-48CE-9F21-008B2B344551}">
      <dgm:prSet/>
      <dgm:spPr/>
      <dgm:t>
        <a:bodyPr/>
        <a:lstStyle/>
        <a:p>
          <a:endParaRPr lang="de-DE"/>
        </a:p>
      </dgm:t>
    </dgm:pt>
    <dgm:pt modelId="{F2A24647-F577-4FE2-84E5-4156A4816B65}">
      <dgm:prSet phldrT="[Text]" custT="1"/>
      <dgm:spPr/>
      <dgm:t>
        <a:bodyPr/>
        <a:lstStyle/>
        <a:p>
          <a:endParaRPr lang="de-DE" sz="1200" b="1" dirty="0"/>
        </a:p>
        <a:p>
          <a:endParaRPr lang="de-DE" sz="1200" b="1" dirty="0"/>
        </a:p>
        <a:p>
          <a:r>
            <a:rPr lang="de-DE" sz="1200" b="1" dirty="0"/>
            <a:t>Type B </a:t>
          </a:r>
        </a:p>
        <a:p>
          <a:r>
            <a:rPr lang="de-DE" sz="1200" dirty="0" err="1"/>
            <a:t>Synthetic</a:t>
          </a:r>
          <a:r>
            <a:rPr lang="de-DE" sz="1200" dirty="0"/>
            <a:t> Inertia</a:t>
          </a:r>
        </a:p>
        <a:p>
          <a:r>
            <a:rPr lang="de-DE" sz="1200" dirty="0"/>
            <a:t>Limitation </a:t>
          </a:r>
          <a:r>
            <a:rPr lang="de-DE" sz="1200" dirty="0" err="1"/>
            <a:t>of</a:t>
          </a:r>
          <a:r>
            <a:rPr lang="de-DE" sz="1200" dirty="0"/>
            <a:t> </a:t>
          </a:r>
          <a:r>
            <a:rPr lang="en-GB" sz="1200" dirty="0"/>
            <a:t>transient frequency deviation under high frequency conditions </a:t>
          </a:r>
        </a:p>
        <a:p>
          <a:r>
            <a:rPr lang="en-GB" sz="1200" dirty="0"/>
            <a:t>For electricity storage modules, also contribution to limiting transient frequency deviations under low frequency conditions</a:t>
          </a:r>
          <a:endParaRPr lang="de-DE" sz="1200" dirty="0"/>
        </a:p>
      </dgm:t>
    </dgm:pt>
    <dgm:pt modelId="{92DCF7BB-4305-4E1F-A390-0D661CB0CBFA}" type="parTrans" cxnId="{9359485F-656B-48CF-8C44-B886BCDFCBCC}">
      <dgm:prSet/>
      <dgm:spPr/>
      <dgm:t>
        <a:bodyPr/>
        <a:lstStyle/>
        <a:p>
          <a:endParaRPr lang="de-DE"/>
        </a:p>
      </dgm:t>
    </dgm:pt>
    <dgm:pt modelId="{6A81BD51-EEC0-4911-BAD5-B7C4F743E172}" type="sibTrans" cxnId="{9359485F-656B-48CF-8C44-B886BCDFCBCC}">
      <dgm:prSet/>
      <dgm:spPr/>
      <dgm:t>
        <a:bodyPr/>
        <a:lstStyle/>
        <a:p>
          <a:endParaRPr lang="de-DE"/>
        </a:p>
      </dgm:t>
    </dgm:pt>
    <dgm:pt modelId="{CCBB8F4D-BDD4-43BD-A218-93A911B0FE39}">
      <dgm:prSet phldrT="[Text]" custT="1"/>
      <dgm:spPr>
        <a:solidFill>
          <a:schemeClr val="accent1">
            <a:lumMod val="40000"/>
            <a:lumOff val="60000"/>
          </a:schemeClr>
        </a:solidFill>
      </dgm:spPr>
      <dgm:t>
        <a:bodyPr/>
        <a:lstStyle/>
        <a:p>
          <a:r>
            <a:rPr lang="de-DE" sz="1200" b="1" dirty="0"/>
            <a:t>Type A </a:t>
          </a:r>
        </a:p>
        <a:p>
          <a:r>
            <a:rPr lang="de-DE" sz="1200" dirty="0"/>
            <a:t>Thevenin Source-like behaviour(*)</a:t>
          </a:r>
        </a:p>
      </dgm:t>
    </dgm:pt>
    <dgm:pt modelId="{7831AE66-A278-4BDF-9714-47B7B615675B}" type="parTrans" cxnId="{309A8E65-84EE-47DD-A4DF-E86F5030846D}">
      <dgm:prSet/>
      <dgm:spPr/>
      <dgm:t>
        <a:bodyPr/>
        <a:lstStyle/>
        <a:p>
          <a:endParaRPr lang="de-DE"/>
        </a:p>
      </dgm:t>
    </dgm:pt>
    <dgm:pt modelId="{8B3BF5B9-B063-45FC-A305-985E8CF7E61D}" type="sibTrans" cxnId="{309A8E65-84EE-47DD-A4DF-E86F5030846D}">
      <dgm:prSet/>
      <dgm:spPr/>
      <dgm:t>
        <a:bodyPr/>
        <a:lstStyle/>
        <a:p>
          <a:endParaRPr lang="de-DE"/>
        </a:p>
      </dgm:t>
    </dgm:pt>
    <dgm:pt modelId="{A08CE7D7-2F9D-42E7-8F30-DCAE6AA9B43F}" type="pres">
      <dgm:prSet presAssocID="{A9548EBE-5EB1-4EE2-BF85-6330C58CE2A0}" presName="Name0" presStyleCnt="0">
        <dgm:presLayoutVars>
          <dgm:chMax val="7"/>
          <dgm:resizeHandles val="exact"/>
        </dgm:presLayoutVars>
      </dgm:prSet>
      <dgm:spPr/>
    </dgm:pt>
    <dgm:pt modelId="{8CBACA34-7EC2-490D-BD2D-A65D571D36E5}" type="pres">
      <dgm:prSet presAssocID="{A9548EBE-5EB1-4EE2-BF85-6330C58CE2A0}" presName="comp1" presStyleCnt="0"/>
      <dgm:spPr/>
    </dgm:pt>
    <dgm:pt modelId="{A0592891-5188-49A0-A591-EF922C04737F}" type="pres">
      <dgm:prSet presAssocID="{A9548EBE-5EB1-4EE2-BF85-6330C58CE2A0}" presName="circle1" presStyleLbl="node1" presStyleIdx="0" presStyleCnt="4" custScaleX="235797" custLinFactNeighborX="-1980" custLinFactNeighborY="1863"/>
      <dgm:spPr/>
    </dgm:pt>
    <dgm:pt modelId="{B1032223-2C9A-45A4-B97D-19BECA919800}" type="pres">
      <dgm:prSet presAssocID="{A9548EBE-5EB1-4EE2-BF85-6330C58CE2A0}" presName="c1text" presStyleLbl="node1" presStyleIdx="0" presStyleCnt="4">
        <dgm:presLayoutVars>
          <dgm:bulletEnabled val="1"/>
        </dgm:presLayoutVars>
      </dgm:prSet>
      <dgm:spPr/>
    </dgm:pt>
    <dgm:pt modelId="{9B795E6F-C7B5-46D2-813D-8DBFDA86C609}" type="pres">
      <dgm:prSet presAssocID="{A9548EBE-5EB1-4EE2-BF85-6330C58CE2A0}" presName="comp2" presStyleCnt="0"/>
      <dgm:spPr/>
    </dgm:pt>
    <dgm:pt modelId="{81CE27FA-91B2-47BC-AA11-F5D47A0555DB}" type="pres">
      <dgm:prSet presAssocID="{A9548EBE-5EB1-4EE2-BF85-6330C58CE2A0}" presName="circle2" presStyleLbl="node1" presStyleIdx="1" presStyleCnt="4" custScaleX="283416" custScaleY="108438" custLinFactNeighborX="2062" custLinFactNeighborY="-4306"/>
      <dgm:spPr/>
    </dgm:pt>
    <dgm:pt modelId="{A530B8FF-9825-4C11-AA01-518484C1DDEA}" type="pres">
      <dgm:prSet presAssocID="{A9548EBE-5EB1-4EE2-BF85-6330C58CE2A0}" presName="c2text" presStyleLbl="node1" presStyleIdx="1" presStyleCnt="4">
        <dgm:presLayoutVars>
          <dgm:bulletEnabled val="1"/>
        </dgm:presLayoutVars>
      </dgm:prSet>
      <dgm:spPr/>
    </dgm:pt>
    <dgm:pt modelId="{B792703D-3C11-4193-80FE-EB0C1A506076}" type="pres">
      <dgm:prSet presAssocID="{A9548EBE-5EB1-4EE2-BF85-6330C58CE2A0}" presName="comp3" presStyleCnt="0"/>
      <dgm:spPr/>
    </dgm:pt>
    <dgm:pt modelId="{6883E66F-1C03-4757-8CBE-F8525CBEE5BC}" type="pres">
      <dgm:prSet presAssocID="{A9548EBE-5EB1-4EE2-BF85-6330C58CE2A0}" presName="circle3" presStyleLbl="node1" presStyleIdx="2" presStyleCnt="4" custScaleX="294164" custScaleY="97336" custLinFactNeighborX="-868" custLinFactNeighborY="-2087"/>
      <dgm:spPr/>
    </dgm:pt>
    <dgm:pt modelId="{28CE174C-4E9D-46EB-B396-FC756DE47588}" type="pres">
      <dgm:prSet presAssocID="{A9548EBE-5EB1-4EE2-BF85-6330C58CE2A0}" presName="c3text" presStyleLbl="node1" presStyleIdx="2" presStyleCnt="4">
        <dgm:presLayoutVars>
          <dgm:bulletEnabled val="1"/>
        </dgm:presLayoutVars>
      </dgm:prSet>
      <dgm:spPr/>
    </dgm:pt>
    <dgm:pt modelId="{5D0593D7-6702-4573-AC6C-818438381693}" type="pres">
      <dgm:prSet presAssocID="{A9548EBE-5EB1-4EE2-BF85-6330C58CE2A0}" presName="comp4" presStyleCnt="0"/>
      <dgm:spPr/>
    </dgm:pt>
    <dgm:pt modelId="{5C248B9B-EE99-4AFA-B565-9E9C92D1D347}" type="pres">
      <dgm:prSet presAssocID="{A9548EBE-5EB1-4EE2-BF85-6330C58CE2A0}" presName="circle4" presStyleLbl="node1" presStyleIdx="3" presStyleCnt="4" custScaleX="271487" custScaleY="58104" custLinFactNeighborY="10811"/>
      <dgm:spPr/>
    </dgm:pt>
    <dgm:pt modelId="{D9CA25B0-D97F-499B-A9B2-6FBBE4C30DA3}" type="pres">
      <dgm:prSet presAssocID="{A9548EBE-5EB1-4EE2-BF85-6330C58CE2A0}" presName="c4text" presStyleLbl="node1" presStyleIdx="3" presStyleCnt="4">
        <dgm:presLayoutVars>
          <dgm:bulletEnabled val="1"/>
        </dgm:presLayoutVars>
      </dgm:prSet>
      <dgm:spPr/>
    </dgm:pt>
  </dgm:ptLst>
  <dgm:cxnLst>
    <dgm:cxn modelId="{F62EFE09-BF9F-48B8-B160-9F4E8C983A21}" type="presOf" srcId="{CCBB8F4D-BDD4-43BD-A218-93A911B0FE39}" destId="{5C248B9B-EE99-4AFA-B565-9E9C92D1D347}" srcOrd="0" destOrd="0" presId="urn:microsoft.com/office/officeart/2005/8/layout/venn2"/>
    <dgm:cxn modelId="{CB91DD14-BD58-4D58-B86C-C23BAA7A3779}" type="presOf" srcId="{F2A24647-F577-4FE2-84E5-4156A4816B65}" destId="{6883E66F-1C03-4757-8CBE-F8525CBEE5BC}" srcOrd="0" destOrd="0" presId="urn:microsoft.com/office/officeart/2005/8/layout/venn2"/>
    <dgm:cxn modelId="{803FEE2E-42CF-4B00-978A-FE1B1B2DEE0C}" type="presOf" srcId="{C9E9993E-AAD3-4FEF-8DBB-6B121B63FB90}" destId="{A530B8FF-9825-4C11-AA01-518484C1DDEA}" srcOrd="1" destOrd="0" presId="urn:microsoft.com/office/officeart/2005/8/layout/venn2"/>
    <dgm:cxn modelId="{9359485F-656B-48CF-8C44-B886BCDFCBCC}" srcId="{A9548EBE-5EB1-4EE2-BF85-6330C58CE2A0}" destId="{F2A24647-F577-4FE2-84E5-4156A4816B65}" srcOrd="2" destOrd="0" parTransId="{92DCF7BB-4305-4E1F-A390-0D661CB0CBFA}" sibTransId="{6A81BD51-EEC0-4911-BAD5-B7C4F743E172}"/>
    <dgm:cxn modelId="{309A8E65-84EE-47DD-A4DF-E86F5030846D}" srcId="{A9548EBE-5EB1-4EE2-BF85-6330C58CE2A0}" destId="{CCBB8F4D-BDD4-43BD-A218-93A911B0FE39}" srcOrd="3" destOrd="0" parTransId="{7831AE66-A278-4BDF-9714-47B7B615675B}" sibTransId="{8B3BF5B9-B063-45FC-A305-985E8CF7E61D}"/>
    <dgm:cxn modelId="{FCA7D071-9DE2-4274-B5DC-B3AED23DA290}" type="presOf" srcId="{F2A24647-F577-4FE2-84E5-4156A4816B65}" destId="{28CE174C-4E9D-46EB-B396-FC756DE47588}" srcOrd="1" destOrd="0" presId="urn:microsoft.com/office/officeart/2005/8/layout/venn2"/>
    <dgm:cxn modelId="{6A0CBB59-BE99-4FBC-A40D-735F4BCA3DA2}" type="presOf" srcId="{A9548EBE-5EB1-4EE2-BF85-6330C58CE2A0}" destId="{A08CE7D7-2F9D-42E7-8F30-DCAE6AA9B43F}" srcOrd="0" destOrd="0" presId="urn:microsoft.com/office/officeart/2005/8/layout/venn2"/>
    <dgm:cxn modelId="{6C91C787-02CE-41E3-A6EF-62FF05B37EE4}" type="presOf" srcId="{C9E9993E-AAD3-4FEF-8DBB-6B121B63FB90}" destId="{81CE27FA-91B2-47BC-AA11-F5D47A0555DB}" srcOrd="0" destOrd="0" presId="urn:microsoft.com/office/officeart/2005/8/layout/venn2"/>
    <dgm:cxn modelId="{A13391A3-1106-487B-A5E6-3B54255CF2B4}" type="presOf" srcId="{4C512BF5-F79E-4FA7-837A-FE09DE61248E}" destId="{A0592891-5188-49A0-A591-EF922C04737F}" srcOrd="0" destOrd="0" presId="urn:microsoft.com/office/officeart/2005/8/layout/venn2"/>
    <dgm:cxn modelId="{FF2056B7-6BF9-45A3-8094-58A29E752255}" type="presOf" srcId="{CCBB8F4D-BDD4-43BD-A218-93A911B0FE39}" destId="{D9CA25B0-D97F-499B-A9B2-6FBBE4C30DA3}" srcOrd="1" destOrd="0" presId="urn:microsoft.com/office/officeart/2005/8/layout/venn2"/>
    <dgm:cxn modelId="{249394C0-8328-427B-9061-EC83C8877DBA}" srcId="{A9548EBE-5EB1-4EE2-BF85-6330C58CE2A0}" destId="{4C512BF5-F79E-4FA7-837A-FE09DE61248E}" srcOrd="0" destOrd="0" parTransId="{E9D7C001-BCF0-4024-B705-11B1756587D6}" sibTransId="{FF3AF110-6EC0-41B5-9509-EA587A0AFC9F}"/>
    <dgm:cxn modelId="{6DB465DE-DDFA-4123-853D-15197B6B8EE2}" type="presOf" srcId="{4C512BF5-F79E-4FA7-837A-FE09DE61248E}" destId="{B1032223-2C9A-45A4-B97D-19BECA919800}" srcOrd="1" destOrd="0" presId="urn:microsoft.com/office/officeart/2005/8/layout/venn2"/>
    <dgm:cxn modelId="{D97C7DED-415E-48CE-9F21-008B2B344551}" srcId="{A9548EBE-5EB1-4EE2-BF85-6330C58CE2A0}" destId="{C9E9993E-AAD3-4FEF-8DBB-6B121B63FB90}" srcOrd="1" destOrd="0" parTransId="{ADD067FA-F808-435B-9B55-B0D48EC7A4DB}" sibTransId="{F4820044-7943-4422-B06C-4EFB2E30148B}"/>
    <dgm:cxn modelId="{29FF3AEA-0A60-47E3-B22D-14AF5BF34D8D}" type="presParOf" srcId="{A08CE7D7-2F9D-42E7-8F30-DCAE6AA9B43F}" destId="{8CBACA34-7EC2-490D-BD2D-A65D571D36E5}" srcOrd="0" destOrd="0" presId="urn:microsoft.com/office/officeart/2005/8/layout/venn2"/>
    <dgm:cxn modelId="{D37060F0-38C0-4034-8B35-E2BC07DE984E}" type="presParOf" srcId="{8CBACA34-7EC2-490D-BD2D-A65D571D36E5}" destId="{A0592891-5188-49A0-A591-EF922C04737F}" srcOrd="0" destOrd="0" presId="urn:microsoft.com/office/officeart/2005/8/layout/venn2"/>
    <dgm:cxn modelId="{261A9B61-3BC0-432C-84E7-AE4B6C105192}" type="presParOf" srcId="{8CBACA34-7EC2-490D-BD2D-A65D571D36E5}" destId="{B1032223-2C9A-45A4-B97D-19BECA919800}" srcOrd="1" destOrd="0" presId="urn:microsoft.com/office/officeart/2005/8/layout/venn2"/>
    <dgm:cxn modelId="{1EE19B90-C611-4C28-A355-E871D1646F14}" type="presParOf" srcId="{A08CE7D7-2F9D-42E7-8F30-DCAE6AA9B43F}" destId="{9B795E6F-C7B5-46D2-813D-8DBFDA86C609}" srcOrd="1" destOrd="0" presId="urn:microsoft.com/office/officeart/2005/8/layout/venn2"/>
    <dgm:cxn modelId="{12DACD4A-0B9F-4E2E-9F6F-3B859D28FD8D}" type="presParOf" srcId="{9B795E6F-C7B5-46D2-813D-8DBFDA86C609}" destId="{81CE27FA-91B2-47BC-AA11-F5D47A0555DB}" srcOrd="0" destOrd="0" presId="urn:microsoft.com/office/officeart/2005/8/layout/venn2"/>
    <dgm:cxn modelId="{434A07D0-B0F2-4924-962E-F61496D05E25}" type="presParOf" srcId="{9B795E6F-C7B5-46D2-813D-8DBFDA86C609}" destId="{A530B8FF-9825-4C11-AA01-518484C1DDEA}" srcOrd="1" destOrd="0" presId="urn:microsoft.com/office/officeart/2005/8/layout/venn2"/>
    <dgm:cxn modelId="{B6512A96-D77B-454C-8C2D-534B31378E1A}" type="presParOf" srcId="{A08CE7D7-2F9D-42E7-8F30-DCAE6AA9B43F}" destId="{B792703D-3C11-4193-80FE-EB0C1A506076}" srcOrd="2" destOrd="0" presId="urn:microsoft.com/office/officeart/2005/8/layout/venn2"/>
    <dgm:cxn modelId="{64C40653-35E3-458C-A592-B0340AFA0645}" type="presParOf" srcId="{B792703D-3C11-4193-80FE-EB0C1A506076}" destId="{6883E66F-1C03-4757-8CBE-F8525CBEE5BC}" srcOrd="0" destOrd="0" presId="urn:microsoft.com/office/officeart/2005/8/layout/venn2"/>
    <dgm:cxn modelId="{E72CF926-E3A8-41BA-AE86-E864FA4A9B8E}" type="presParOf" srcId="{B792703D-3C11-4193-80FE-EB0C1A506076}" destId="{28CE174C-4E9D-46EB-B396-FC756DE47588}" srcOrd="1" destOrd="0" presId="urn:microsoft.com/office/officeart/2005/8/layout/venn2"/>
    <dgm:cxn modelId="{250FDCD5-1F79-48F9-9812-51B956BFEBCF}" type="presParOf" srcId="{A08CE7D7-2F9D-42E7-8F30-DCAE6AA9B43F}" destId="{5D0593D7-6702-4573-AC6C-818438381693}" srcOrd="3" destOrd="0" presId="urn:microsoft.com/office/officeart/2005/8/layout/venn2"/>
    <dgm:cxn modelId="{8746F059-AD69-4FEE-B23D-3BAE1023336D}" type="presParOf" srcId="{5D0593D7-6702-4573-AC6C-818438381693}" destId="{5C248B9B-EE99-4AFA-B565-9E9C92D1D347}" srcOrd="0" destOrd="0" presId="urn:microsoft.com/office/officeart/2005/8/layout/venn2"/>
    <dgm:cxn modelId="{BF4B13A8-EC48-48D8-8597-6107A49772B7}" type="presParOf" srcId="{5D0593D7-6702-4573-AC6C-818438381693}" destId="{D9CA25B0-D97F-499B-A9B2-6FBBE4C30DA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55BB87-EA52-4403-8978-4DCCE2995AA6}"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GB"/>
        </a:p>
      </dgm:t>
    </dgm:pt>
    <dgm:pt modelId="{60EEE7E0-2726-44BD-BE43-330F24BA529C}">
      <dgm:prSet custT="1"/>
      <dgm:spPr/>
      <dgm:t>
        <a:bodyPr/>
        <a:lstStyle/>
        <a:p>
          <a:endParaRPr lang="en-GB" sz="1800" dirty="0"/>
        </a:p>
        <a:p>
          <a:endParaRPr lang="en-GB" sz="1800" dirty="0"/>
        </a:p>
        <a:p>
          <a:endParaRPr lang="en-GB" sz="1800" dirty="0"/>
        </a:p>
        <a:p>
          <a:r>
            <a:rPr lang="en-GB" sz="1800" dirty="0"/>
            <a:t>Connection point </a:t>
          </a:r>
          <a:r>
            <a:rPr lang="en-GB" sz="1800" b="0" dirty="0"/>
            <a:t>below</a:t>
          </a:r>
          <a:r>
            <a:rPr lang="en-GB" sz="1800" dirty="0"/>
            <a:t> 1000 V  </a:t>
          </a:r>
        </a:p>
      </dgm:t>
    </dgm:pt>
    <dgm:pt modelId="{64E99EE8-1FDD-4AA0-B516-A0155A58DC5C}" type="parTrans" cxnId="{FAF2A720-751C-42CF-8541-491A1C695305}">
      <dgm:prSet/>
      <dgm:spPr/>
      <dgm:t>
        <a:bodyPr/>
        <a:lstStyle/>
        <a:p>
          <a:endParaRPr lang="en-GB"/>
        </a:p>
      </dgm:t>
    </dgm:pt>
    <dgm:pt modelId="{A880A9C5-1E74-44F5-8790-CFEB195B549D}" type="sibTrans" cxnId="{FAF2A720-751C-42CF-8541-491A1C695305}">
      <dgm:prSet/>
      <dgm:spPr/>
      <dgm:t>
        <a:bodyPr/>
        <a:lstStyle/>
        <a:p>
          <a:endParaRPr lang="en-GB"/>
        </a:p>
      </dgm:t>
    </dgm:pt>
    <dgm:pt modelId="{EB091C67-9939-43F2-8AF7-4F109E4F0A55}">
      <dgm:prSet custT="1"/>
      <dgm:spPr/>
      <dgm:t>
        <a:bodyPr/>
        <a:lstStyle/>
        <a:p>
          <a:endParaRPr lang="en-GB" sz="1800" dirty="0"/>
        </a:p>
        <a:p>
          <a:endParaRPr lang="en-GB" sz="1800" dirty="0"/>
        </a:p>
        <a:p>
          <a:endParaRPr lang="en-GB" sz="1800" dirty="0"/>
        </a:p>
        <a:p>
          <a:r>
            <a:rPr lang="en-GB" sz="1800" dirty="0"/>
            <a:t>Connection point above 1000 V </a:t>
          </a:r>
          <a:endParaRPr lang="en-GB" sz="2700" b="1" dirty="0"/>
        </a:p>
      </dgm:t>
    </dgm:pt>
    <dgm:pt modelId="{CE820577-E305-402E-B43D-4BABF45B0045}" type="sibTrans" cxnId="{946CEF79-48E4-40AC-93F2-2B611622C3FD}">
      <dgm:prSet/>
      <dgm:spPr/>
      <dgm:t>
        <a:bodyPr/>
        <a:lstStyle/>
        <a:p>
          <a:endParaRPr lang="en-GB"/>
        </a:p>
      </dgm:t>
    </dgm:pt>
    <dgm:pt modelId="{F4FDE2C5-6A29-4234-9345-F20816764A57}" type="parTrans" cxnId="{946CEF79-48E4-40AC-93F2-2B611622C3FD}">
      <dgm:prSet/>
      <dgm:spPr/>
      <dgm:t>
        <a:bodyPr/>
        <a:lstStyle/>
        <a:p>
          <a:endParaRPr lang="en-GB"/>
        </a:p>
      </dgm:t>
    </dgm:pt>
    <dgm:pt modelId="{EF0EB7E3-B1A5-41ED-AD32-617ED8AEBCB5}">
      <dgm:prSet custT="1"/>
      <dgm:spPr/>
      <dgm:t>
        <a:bodyPr/>
        <a:lstStyle/>
        <a:p>
          <a:endParaRPr lang="en-GB" sz="1800" dirty="0"/>
        </a:p>
        <a:p>
          <a:endParaRPr lang="en-GB" sz="1800" dirty="0"/>
        </a:p>
        <a:p>
          <a:endParaRPr lang="en-GB" sz="1800" dirty="0"/>
        </a:p>
        <a:p>
          <a:r>
            <a:rPr lang="en-GB" sz="1800" dirty="0"/>
            <a:t>Connection point above 1000 V  </a:t>
          </a:r>
        </a:p>
      </dgm:t>
    </dgm:pt>
    <dgm:pt modelId="{B66A20D8-5866-4754-93C5-B6D6F16C1912}" type="parTrans" cxnId="{F494FC47-D957-4DEE-AC8B-BB55DE27E3C7}">
      <dgm:prSet/>
      <dgm:spPr/>
      <dgm:t>
        <a:bodyPr/>
        <a:lstStyle/>
        <a:p>
          <a:endParaRPr lang="en-GB"/>
        </a:p>
      </dgm:t>
    </dgm:pt>
    <dgm:pt modelId="{08D840E9-1E47-4782-B2F3-ABF9295C81CA}" type="sibTrans" cxnId="{F494FC47-D957-4DEE-AC8B-BB55DE27E3C7}">
      <dgm:prSet/>
      <dgm:spPr/>
      <dgm:t>
        <a:bodyPr/>
        <a:lstStyle/>
        <a:p>
          <a:endParaRPr lang="en-GB"/>
        </a:p>
      </dgm:t>
    </dgm:pt>
    <dgm:pt modelId="{64EC06F3-8DCA-4A30-8C0B-000614C50D57}" type="pres">
      <dgm:prSet presAssocID="{DB55BB87-EA52-4403-8978-4DCCE2995AA6}" presName="diagram" presStyleCnt="0">
        <dgm:presLayoutVars>
          <dgm:dir/>
          <dgm:resizeHandles val="exact"/>
        </dgm:presLayoutVars>
      </dgm:prSet>
      <dgm:spPr/>
    </dgm:pt>
    <dgm:pt modelId="{6B50A8D9-2851-49EE-B56A-A8CF6EE5DB19}" type="pres">
      <dgm:prSet presAssocID="{60EEE7E0-2726-44BD-BE43-330F24BA529C}" presName="node" presStyleLbl="node1" presStyleIdx="0" presStyleCnt="3" custScaleX="26374" custScaleY="31195" custLinFactNeighborX="2994" custLinFactNeighborY="-812">
        <dgm:presLayoutVars>
          <dgm:bulletEnabled val="1"/>
        </dgm:presLayoutVars>
      </dgm:prSet>
      <dgm:spPr>
        <a:prstGeom prst="roundRect">
          <a:avLst/>
        </a:prstGeom>
      </dgm:spPr>
    </dgm:pt>
    <dgm:pt modelId="{2EB3C327-F519-412A-8CE0-25C8A34117DC}" type="pres">
      <dgm:prSet presAssocID="{A880A9C5-1E74-44F5-8790-CFEB195B549D}" presName="sibTrans" presStyleCnt="0"/>
      <dgm:spPr/>
    </dgm:pt>
    <dgm:pt modelId="{DA688CBD-A6EE-4634-897B-B90AB4F47E2F}" type="pres">
      <dgm:prSet presAssocID="{EF0EB7E3-B1A5-41ED-AD32-617ED8AEBCB5}" presName="node" presStyleLbl="node1" presStyleIdx="1" presStyleCnt="3" custScaleX="24925" custScaleY="31195" custLinFactNeighborX="-1694" custLinFactNeighborY="-812">
        <dgm:presLayoutVars>
          <dgm:bulletEnabled val="1"/>
        </dgm:presLayoutVars>
      </dgm:prSet>
      <dgm:spPr>
        <a:prstGeom prst="roundRect">
          <a:avLst/>
        </a:prstGeom>
      </dgm:spPr>
    </dgm:pt>
    <dgm:pt modelId="{08DE0FD2-8C0F-4DDF-B366-7A4278820DC5}" type="pres">
      <dgm:prSet presAssocID="{08D840E9-1E47-4782-B2F3-ABF9295C81CA}" presName="sibTrans" presStyleCnt="0"/>
      <dgm:spPr/>
    </dgm:pt>
    <dgm:pt modelId="{DDDF6614-F0BD-4F9E-9392-8BBCE65AAB4E}" type="pres">
      <dgm:prSet presAssocID="{EB091C67-9939-43F2-8AF7-4F109E4F0A55}" presName="node" presStyleLbl="node1" presStyleIdx="2" presStyleCnt="3" custScaleX="24031" custScaleY="30237" custLinFactNeighborX="-5168" custLinFactNeighborY="-333">
        <dgm:presLayoutVars>
          <dgm:bulletEnabled val="1"/>
        </dgm:presLayoutVars>
      </dgm:prSet>
      <dgm:spPr>
        <a:prstGeom prst="roundRect">
          <a:avLst/>
        </a:prstGeom>
      </dgm:spPr>
    </dgm:pt>
  </dgm:ptLst>
  <dgm:cxnLst>
    <dgm:cxn modelId="{FAF2A720-751C-42CF-8541-491A1C695305}" srcId="{DB55BB87-EA52-4403-8978-4DCCE2995AA6}" destId="{60EEE7E0-2726-44BD-BE43-330F24BA529C}" srcOrd="0" destOrd="0" parTransId="{64E99EE8-1FDD-4AA0-B516-A0155A58DC5C}" sibTransId="{A880A9C5-1E74-44F5-8790-CFEB195B549D}"/>
    <dgm:cxn modelId="{1E142E5E-3479-4ED6-BC68-F94557BA1CFF}" type="presOf" srcId="{DB55BB87-EA52-4403-8978-4DCCE2995AA6}" destId="{64EC06F3-8DCA-4A30-8C0B-000614C50D57}" srcOrd="0" destOrd="0" presId="urn:microsoft.com/office/officeart/2005/8/layout/default"/>
    <dgm:cxn modelId="{09D65447-557B-4186-A524-9548A82FC458}" type="presOf" srcId="{EB091C67-9939-43F2-8AF7-4F109E4F0A55}" destId="{DDDF6614-F0BD-4F9E-9392-8BBCE65AAB4E}" srcOrd="0" destOrd="0" presId="urn:microsoft.com/office/officeart/2005/8/layout/default"/>
    <dgm:cxn modelId="{F494FC47-D957-4DEE-AC8B-BB55DE27E3C7}" srcId="{DB55BB87-EA52-4403-8978-4DCCE2995AA6}" destId="{EF0EB7E3-B1A5-41ED-AD32-617ED8AEBCB5}" srcOrd="1" destOrd="0" parTransId="{B66A20D8-5866-4754-93C5-B6D6F16C1912}" sibTransId="{08D840E9-1E47-4782-B2F3-ABF9295C81CA}"/>
    <dgm:cxn modelId="{00630975-D6F2-45C6-B55F-4DE9F5E15501}" type="presOf" srcId="{60EEE7E0-2726-44BD-BE43-330F24BA529C}" destId="{6B50A8D9-2851-49EE-B56A-A8CF6EE5DB19}" srcOrd="0" destOrd="0" presId="urn:microsoft.com/office/officeart/2005/8/layout/default"/>
    <dgm:cxn modelId="{946CEF79-48E4-40AC-93F2-2B611622C3FD}" srcId="{DB55BB87-EA52-4403-8978-4DCCE2995AA6}" destId="{EB091C67-9939-43F2-8AF7-4F109E4F0A55}" srcOrd="2" destOrd="0" parTransId="{F4FDE2C5-6A29-4234-9345-F20816764A57}" sibTransId="{CE820577-E305-402E-B43D-4BABF45B0045}"/>
    <dgm:cxn modelId="{E4BF8E92-A52C-4CCD-9D90-A0396EB56542}" type="presOf" srcId="{EF0EB7E3-B1A5-41ED-AD32-617ED8AEBCB5}" destId="{DA688CBD-A6EE-4634-897B-B90AB4F47E2F}" srcOrd="0" destOrd="0" presId="urn:microsoft.com/office/officeart/2005/8/layout/default"/>
    <dgm:cxn modelId="{53D6873A-9FA3-4434-AA6B-FEFAA17DDBE2}" type="presParOf" srcId="{64EC06F3-8DCA-4A30-8C0B-000614C50D57}" destId="{6B50A8D9-2851-49EE-B56A-A8CF6EE5DB19}" srcOrd="0" destOrd="0" presId="urn:microsoft.com/office/officeart/2005/8/layout/default"/>
    <dgm:cxn modelId="{749E2B31-4F50-4EC2-B624-FA431F74E76A}" type="presParOf" srcId="{64EC06F3-8DCA-4A30-8C0B-000614C50D57}" destId="{2EB3C327-F519-412A-8CE0-25C8A34117DC}" srcOrd="1" destOrd="0" presId="urn:microsoft.com/office/officeart/2005/8/layout/default"/>
    <dgm:cxn modelId="{8EAF6E6F-3028-460F-ABB3-2CD3F8177F16}" type="presParOf" srcId="{64EC06F3-8DCA-4A30-8C0B-000614C50D57}" destId="{DA688CBD-A6EE-4634-897B-B90AB4F47E2F}" srcOrd="2" destOrd="0" presId="urn:microsoft.com/office/officeart/2005/8/layout/default"/>
    <dgm:cxn modelId="{FDA08417-DC4B-4B8A-915A-2E9AD04B741E}" type="presParOf" srcId="{64EC06F3-8DCA-4A30-8C0B-000614C50D57}" destId="{08DE0FD2-8C0F-4DDF-B366-7A4278820DC5}" srcOrd="3" destOrd="0" presId="urn:microsoft.com/office/officeart/2005/8/layout/default"/>
    <dgm:cxn modelId="{FE8BE3F7-7775-4CD4-BB61-1FA941000789}" type="presParOf" srcId="{64EC06F3-8DCA-4A30-8C0B-000614C50D57}" destId="{DDDF6614-F0BD-4F9E-9392-8BBCE65AAB4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A0405-9247-44A4-972E-243ED2A28B5C}">
      <dsp:nvSpPr>
        <dsp:cNvPr id="0" name=""/>
        <dsp:cNvSpPr/>
      </dsp:nvSpPr>
      <dsp:spPr>
        <a:xfrm>
          <a:off x="7219" y="0"/>
          <a:ext cx="1332182" cy="4862515"/>
        </a:xfrm>
        <a:prstGeom prst="roundRect">
          <a:avLst>
            <a:gd name="adj" fmla="val 10000"/>
          </a:avLst>
        </a:prstGeom>
        <a:solidFill>
          <a:srgbClr val="9BE6DF"/>
        </a:solidFill>
        <a:ln>
          <a:solidFill>
            <a:srgbClr val="71ACA7"/>
          </a:solid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1" kern="1200" dirty="0"/>
            <a:t>Scoping phase – Policy Paper</a:t>
          </a:r>
          <a:endParaRPr lang="en-GB" sz="1200" b="1" kern="1200" dirty="0"/>
        </a:p>
      </dsp:txBody>
      <dsp:txXfrm>
        <a:off x="7219" y="0"/>
        <a:ext cx="1332182" cy="1458754"/>
      </dsp:txXfrm>
    </dsp:sp>
    <dsp:sp modelId="{F87E5C8D-5FD7-40E0-886F-ADB75CA67C66}">
      <dsp:nvSpPr>
        <dsp:cNvPr id="0" name=""/>
        <dsp:cNvSpPr/>
      </dsp:nvSpPr>
      <dsp:spPr>
        <a:xfrm>
          <a:off x="140437" y="1459169"/>
          <a:ext cx="1065745" cy="955289"/>
        </a:xfrm>
        <a:prstGeom prst="roundRect">
          <a:avLst>
            <a:gd name="adj" fmla="val 10000"/>
          </a:avLst>
        </a:prstGeom>
        <a:solidFill>
          <a:srgbClr val="004F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pl-PL" sz="900" b="1" kern="1200" dirty="0"/>
            <a:t>Q1-Q2 2022</a:t>
          </a:r>
          <a:endParaRPr lang="en-GB" sz="900" b="1" kern="1200" dirty="0"/>
        </a:p>
      </dsp:txBody>
      <dsp:txXfrm>
        <a:off x="168416" y="1487148"/>
        <a:ext cx="1009787" cy="899331"/>
      </dsp:txXfrm>
    </dsp:sp>
    <dsp:sp modelId="{02D605F5-1742-4CD2-BF51-B1DEC8F701E7}">
      <dsp:nvSpPr>
        <dsp:cNvPr id="0" name=""/>
        <dsp:cNvSpPr/>
      </dsp:nvSpPr>
      <dsp:spPr>
        <a:xfrm>
          <a:off x="140437" y="2561427"/>
          <a:ext cx="1065745" cy="955289"/>
        </a:xfrm>
        <a:prstGeom prst="roundRect">
          <a:avLst>
            <a:gd name="adj" fmla="val 10000"/>
          </a:avLst>
        </a:prstGeom>
        <a:solidFill>
          <a:srgbClr val="004F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pl-PL" sz="900" b="1" kern="1200" dirty="0"/>
            <a:t>Public Workshop</a:t>
          </a:r>
          <a:endParaRPr lang="en-GB" sz="900" b="1" kern="1200" dirty="0"/>
        </a:p>
      </dsp:txBody>
      <dsp:txXfrm>
        <a:off x="168416" y="2589406"/>
        <a:ext cx="1009787" cy="899331"/>
      </dsp:txXfrm>
    </dsp:sp>
    <dsp:sp modelId="{12468619-4FE7-493F-81E2-A5A56307C792}">
      <dsp:nvSpPr>
        <dsp:cNvPr id="0" name=""/>
        <dsp:cNvSpPr/>
      </dsp:nvSpPr>
      <dsp:spPr>
        <a:xfrm>
          <a:off x="140437" y="3663684"/>
          <a:ext cx="1065745" cy="955289"/>
        </a:xfrm>
        <a:prstGeom prst="roundRect">
          <a:avLst>
            <a:gd name="adj" fmla="val 10000"/>
          </a:avLst>
        </a:prstGeom>
        <a:solidFill>
          <a:srgbClr val="004F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pl-PL" sz="900" b="1" kern="1200"/>
            <a:t>Public </a:t>
          </a:r>
          <a:r>
            <a:rPr lang="pl-PL" sz="900" b="1" kern="1200" dirty="0"/>
            <a:t>consultation in June</a:t>
          </a:r>
          <a:endParaRPr lang="en-GB" sz="900" b="1" kern="1200" dirty="0"/>
        </a:p>
      </dsp:txBody>
      <dsp:txXfrm>
        <a:off x="168416" y="3691663"/>
        <a:ext cx="1009787" cy="899331"/>
      </dsp:txXfrm>
    </dsp:sp>
    <dsp:sp modelId="{6407612F-958F-4099-9179-29173099415A}">
      <dsp:nvSpPr>
        <dsp:cNvPr id="0" name=""/>
        <dsp:cNvSpPr/>
      </dsp:nvSpPr>
      <dsp:spPr>
        <a:xfrm>
          <a:off x="1439314" y="0"/>
          <a:ext cx="1332182" cy="4862515"/>
        </a:xfrm>
        <a:prstGeom prst="roundRect">
          <a:avLst>
            <a:gd name="adj" fmla="val 10000"/>
          </a:avLst>
        </a:prstGeom>
        <a:solidFill>
          <a:srgbClr val="9BE6DF"/>
        </a:solidFill>
        <a:ln>
          <a:solidFill>
            <a:srgbClr val="71ACA7"/>
          </a:solid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1" kern="1200" dirty="0"/>
            <a:t>Public consultation</a:t>
          </a:r>
        </a:p>
        <a:p>
          <a:pPr marL="0" lvl="0" indent="0" algn="ctr" defTabSz="533400">
            <a:lnSpc>
              <a:spcPct val="90000"/>
            </a:lnSpc>
            <a:spcBef>
              <a:spcPct val="0"/>
            </a:spcBef>
            <a:spcAft>
              <a:spcPct val="35000"/>
            </a:spcAft>
            <a:buNone/>
          </a:pPr>
          <a:r>
            <a:rPr lang="pl-PL" sz="1200" b="1" kern="1200" dirty="0"/>
            <a:t>Stakeholders to submit their proposals</a:t>
          </a:r>
          <a:endParaRPr lang="en-GB" sz="1200" b="1" kern="1200" dirty="0"/>
        </a:p>
      </dsp:txBody>
      <dsp:txXfrm>
        <a:off x="1439314" y="0"/>
        <a:ext cx="1332182" cy="1458754"/>
      </dsp:txXfrm>
    </dsp:sp>
    <dsp:sp modelId="{5395BAA8-5B5A-4280-A5F1-EA12E28DF508}">
      <dsp:nvSpPr>
        <dsp:cNvPr id="0" name=""/>
        <dsp:cNvSpPr/>
      </dsp:nvSpPr>
      <dsp:spPr>
        <a:xfrm>
          <a:off x="1572533" y="1460179"/>
          <a:ext cx="1065745" cy="1466114"/>
        </a:xfrm>
        <a:prstGeom prst="roundRect">
          <a:avLst>
            <a:gd name="adj" fmla="val 10000"/>
          </a:avLst>
        </a:prstGeom>
        <a:solidFill>
          <a:srgbClr val="004F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pl-PL" sz="900" b="1" kern="1200" dirty="0"/>
            <a:t>September 2022</a:t>
          </a:r>
          <a:endParaRPr lang="en-GB" sz="900" b="1" kern="1200" dirty="0"/>
        </a:p>
      </dsp:txBody>
      <dsp:txXfrm>
        <a:off x="1603748" y="1491394"/>
        <a:ext cx="1003315" cy="1403684"/>
      </dsp:txXfrm>
    </dsp:sp>
    <dsp:sp modelId="{70DE2DB5-18B4-4C3D-A0AC-BF325ED21A3C}">
      <dsp:nvSpPr>
        <dsp:cNvPr id="0" name=""/>
        <dsp:cNvSpPr/>
      </dsp:nvSpPr>
      <dsp:spPr>
        <a:xfrm>
          <a:off x="1572533" y="3151849"/>
          <a:ext cx="1065745" cy="1466114"/>
        </a:xfrm>
        <a:prstGeom prst="roundRect">
          <a:avLst>
            <a:gd name="adj" fmla="val 10000"/>
          </a:avLst>
        </a:prstGeom>
        <a:solidFill>
          <a:srgbClr val="004F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pl-PL" sz="900" b="1" kern="1200" dirty="0"/>
            <a:t>8+1 </a:t>
          </a:r>
          <a:r>
            <a:rPr lang="pl-PL" sz="900" b="1" kern="1200" dirty="0" err="1"/>
            <a:t>weeks</a:t>
          </a:r>
          <a:r>
            <a:rPr lang="pl-PL" sz="900" b="1" kern="1200" dirty="0"/>
            <a:t> </a:t>
          </a:r>
          <a:endParaRPr lang="en-GB" sz="900" b="1" kern="1200" dirty="0"/>
        </a:p>
        <a:p>
          <a:pPr marL="0" lvl="0" indent="0" algn="ctr" defTabSz="400050">
            <a:lnSpc>
              <a:spcPct val="90000"/>
            </a:lnSpc>
            <a:spcBef>
              <a:spcPct val="0"/>
            </a:spcBef>
            <a:spcAft>
              <a:spcPct val="35000"/>
            </a:spcAft>
            <a:buNone/>
          </a:pPr>
          <a:r>
            <a:rPr lang="pl-PL" sz="900" b="1" kern="1200" dirty="0"/>
            <a:t>Public Workshop</a:t>
          </a:r>
          <a:endParaRPr lang="en-GB" sz="900" b="1" kern="1200" dirty="0"/>
        </a:p>
      </dsp:txBody>
      <dsp:txXfrm>
        <a:off x="1603748" y="3183064"/>
        <a:ext cx="1003315" cy="1403684"/>
      </dsp:txXfrm>
    </dsp:sp>
    <dsp:sp modelId="{3745A535-CD47-4B8B-8627-318937028BF8}">
      <dsp:nvSpPr>
        <dsp:cNvPr id="0" name=""/>
        <dsp:cNvSpPr/>
      </dsp:nvSpPr>
      <dsp:spPr>
        <a:xfrm>
          <a:off x="2871410" y="0"/>
          <a:ext cx="1332182" cy="4862515"/>
        </a:xfrm>
        <a:prstGeom prst="roundRect">
          <a:avLst>
            <a:gd name="adj" fmla="val 10000"/>
          </a:avLst>
        </a:prstGeom>
        <a:solidFill>
          <a:srgbClr val="9BE6DF"/>
        </a:solidFill>
        <a:ln>
          <a:solidFill>
            <a:srgbClr val="7AB3AE"/>
          </a:solid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1" kern="1200" dirty="0"/>
            <a:t>ACER proposals for amendments</a:t>
          </a:r>
          <a:endParaRPr lang="en-GB" sz="1200" b="1" kern="1200" dirty="0"/>
        </a:p>
      </dsp:txBody>
      <dsp:txXfrm>
        <a:off x="2871410" y="0"/>
        <a:ext cx="1332182" cy="1458754"/>
      </dsp:txXfrm>
    </dsp:sp>
    <dsp:sp modelId="{42628AEB-E185-41DA-B9FD-60E399854549}">
      <dsp:nvSpPr>
        <dsp:cNvPr id="0" name=""/>
        <dsp:cNvSpPr/>
      </dsp:nvSpPr>
      <dsp:spPr>
        <a:xfrm>
          <a:off x="3004628" y="1459169"/>
          <a:ext cx="1065745" cy="955289"/>
        </a:xfrm>
        <a:prstGeom prst="roundRect">
          <a:avLst>
            <a:gd name="adj" fmla="val 10000"/>
          </a:avLst>
        </a:prstGeom>
        <a:solidFill>
          <a:srgbClr val="004F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pl-PL" sz="900" b="1" kern="1200" dirty="0"/>
            <a:t>Q1</a:t>
          </a:r>
          <a:r>
            <a:rPr lang="en-GB" sz="900" b="1" kern="1200" dirty="0"/>
            <a:t> &amp; Q2</a:t>
          </a:r>
          <a:r>
            <a:rPr lang="pl-PL" sz="900" b="1" kern="1200" dirty="0"/>
            <a:t> 2023</a:t>
          </a:r>
          <a:endParaRPr lang="en-GB" sz="900" b="1" kern="1200" dirty="0"/>
        </a:p>
      </dsp:txBody>
      <dsp:txXfrm>
        <a:off x="3032607" y="1487148"/>
        <a:ext cx="1009787" cy="899331"/>
      </dsp:txXfrm>
    </dsp:sp>
    <dsp:sp modelId="{6E0A2A96-4321-4E79-9831-257D30EF3E5F}">
      <dsp:nvSpPr>
        <dsp:cNvPr id="0" name=""/>
        <dsp:cNvSpPr/>
      </dsp:nvSpPr>
      <dsp:spPr>
        <a:xfrm>
          <a:off x="3004628" y="2561427"/>
          <a:ext cx="1065745" cy="955289"/>
        </a:xfrm>
        <a:prstGeom prst="roundRect">
          <a:avLst>
            <a:gd name="adj" fmla="val 10000"/>
          </a:avLst>
        </a:prstGeom>
        <a:solidFill>
          <a:srgbClr val="004F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pl-PL" sz="900" b="1" kern="1200" dirty="0"/>
            <a:t>SOGC TF drafting (ETs)</a:t>
          </a:r>
          <a:endParaRPr lang="en-GB" sz="900" b="1" kern="1200" dirty="0"/>
        </a:p>
      </dsp:txBody>
      <dsp:txXfrm>
        <a:off x="3032607" y="2589406"/>
        <a:ext cx="1009787" cy="899331"/>
      </dsp:txXfrm>
    </dsp:sp>
    <dsp:sp modelId="{E99EA8DA-4CF4-48ED-BCC9-E621AD04F255}">
      <dsp:nvSpPr>
        <dsp:cNvPr id="0" name=""/>
        <dsp:cNvSpPr/>
      </dsp:nvSpPr>
      <dsp:spPr>
        <a:xfrm>
          <a:off x="3004628" y="3663684"/>
          <a:ext cx="1065745" cy="955289"/>
        </a:xfrm>
        <a:prstGeom prst="roundRect">
          <a:avLst>
            <a:gd name="adj" fmla="val 10000"/>
          </a:avLst>
        </a:prstGeom>
        <a:solidFill>
          <a:srgbClr val="004F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b="1" kern="1200" dirty="0"/>
            <a:t>3 dedicated public workshops</a:t>
          </a:r>
        </a:p>
      </dsp:txBody>
      <dsp:txXfrm>
        <a:off x="3032607" y="3691663"/>
        <a:ext cx="1009787" cy="899331"/>
      </dsp:txXfrm>
    </dsp:sp>
    <dsp:sp modelId="{D8A0D069-2F8E-4D45-A578-542D5BC34FBA}">
      <dsp:nvSpPr>
        <dsp:cNvPr id="0" name=""/>
        <dsp:cNvSpPr/>
      </dsp:nvSpPr>
      <dsp:spPr>
        <a:xfrm>
          <a:off x="4303506" y="0"/>
          <a:ext cx="1332182" cy="4862515"/>
        </a:xfrm>
        <a:prstGeom prst="roundRect">
          <a:avLst>
            <a:gd name="adj" fmla="val 10000"/>
          </a:avLst>
        </a:prstGeom>
        <a:solidFill>
          <a:schemeClr val="accent2"/>
        </a:solidFill>
        <a:ln>
          <a:solidFill>
            <a:srgbClr val="7AB3AE"/>
          </a:solid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1" kern="1200" dirty="0"/>
            <a:t>Public Consultation on ACER proposal</a:t>
          </a:r>
          <a:endParaRPr lang="en-GB" sz="1200" b="1" kern="1200" dirty="0"/>
        </a:p>
      </dsp:txBody>
      <dsp:txXfrm>
        <a:off x="4303506" y="0"/>
        <a:ext cx="1332182" cy="1458754"/>
      </dsp:txXfrm>
    </dsp:sp>
    <dsp:sp modelId="{2025845D-1590-4A57-8984-BD7146204560}">
      <dsp:nvSpPr>
        <dsp:cNvPr id="0" name=""/>
        <dsp:cNvSpPr/>
      </dsp:nvSpPr>
      <dsp:spPr>
        <a:xfrm>
          <a:off x="4436724" y="1460179"/>
          <a:ext cx="1065745" cy="1466114"/>
        </a:xfrm>
        <a:prstGeom prst="roundRect">
          <a:avLst>
            <a:gd name="adj" fmla="val 10000"/>
          </a:avLst>
        </a:prstGeom>
        <a:solidFill>
          <a:srgbClr val="004F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FFFFFF"/>
              </a:solidFill>
              <a:latin typeface="Arial" panose="020B0604020202020204"/>
              <a:ea typeface="+mn-ea"/>
              <a:cs typeface="+mn-cs"/>
            </a:rPr>
            <a:t>Mid-July </a:t>
          </a:r>
          <a:r>
            <a:rPr lang="pl-PL" sz="900" b="1" kern="1200" dirty="0">
              <a:solidFill>
                <a:srgbClr val="FFFFFF"/>
              </a:solidFill>
              <a:latin typeface="Arial" panose="020B0604020202020204"/>
              <a:ea typeface="+mn-ea"/>
              <a:cs typeface="+mn-cs"/>
            </a:rPr>
            <a:t>2</a:t>
          </a:r>
          <a:r>
            <a:rPr lang="pl-PL" sz="900" b="1" kern="1200" dirty="0"/>
            <a:t>023</a:t>
          </a:r>
          <a:endParaRPr lang="en-GB" sz="900" b="1" kern="1200" dirty="0"/>
        </a:p>
      </dsp:txBody>
      <dsp:txXfrm>
        <a:off x="4467939" y="1491394"/>
        <a:ext cx="1003315" cy="1403684"/>
      </dsp:txXfrm>
    </dsp:sp>
    <dsp:sp modelId="{E2096C4E-56CB-41D8-92E5-A9F164120564}">
      <dsp:nvSpPr>
        <dsp:cNvPr id="0" name=""/>
        <dsp:cNvSpPr/>
      </dsp:nvSpPr>
      <dsp:spPr>
        <a:xfrm>
          <a:off x="4436724" y="3151849"/>
          <a:ext cx="1065745" cy="1466114"/>
        </a:xfrm>
        <a:prstGeom prst="roundRect">
          <a:avLst>
            <a:gd name="adj" fmla="val 10000"/>
          </a:avLst>
        </a:prstGeom>
        <a:solidFill>
          <a:srgbClr val="004F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b="1" kern="1200" dirty="0"/>
            <a:t>10</a:t>
          </a:r>
          <a:r>
            <a:rPr lang="pl-PL" sz="900" b="1" kern="1200" dirty="0"/>
            <a:t> weeks </a:t>
          </a:r>
          <a:endParaRPr lang="en-GB" sz="900" b="1" kern="1200" dirty="0"/>
        </a:p>
        <a:p>
          <a:pPr marL="0" lvl="0" indent="0" algn="ctr" defTabSz="400050">
            <a:lnSpc>
              <a:spcPct val="90000"/>
            </a:lnSpc>
            <a:spcBef>
              <a:spcPct val="0"/>
            </a:spcBef>
            <a:spcAft>
              <a:spcPct val="35000"/>
            </a:spcAft>
            <a:buNone/>
          </a:pPr>
          <a:r>
            <a:rPr lang="pl-PL" sz="900" b="1" kern="1200" dirty="0"/>
            <a:t>Public W</a:t>
          </a:r>
          <a:r>
            <a:rPr lang="en-GB" sz="900" b="1" kern="1200" dirty="0" err="1"/>
            <a:t>ebinar</a:t>
          </a:r>
          <a:endParaRPr lang="en-GB" sz="900" b="1" kern="1200" dirty="0"/>
        </a:p>
      </dsp:txBody>
      <dsp:txXfrm>
        <a:off x="4467939" y="3183064"/>
        <a:ext cx="1003315" cy="1403684"/>
      </dsp:txXfrm>
    </dsp:sp>
    <dsp:sp modelId="{EAA19376-D150-40EF-9931-9D2FECE93A5C}">
      <dsp:nvSpPr>
        <dsp:cNvPr id="0" name=""/>
        <dsp:cNvSpPr/>
      </dsp:nvSpPr>
      <dsp:spPr>
        <a:xfrm>
          <a:off x="5735602" y="0"/>
          <a:ext cx="1332182" cy="4862515"/>
        </a:xfrm>
        <a:prstGeom prst="roundRect">
          <a:avLst>
            <a:gd name="adj" fmla="val 10000"/>
          </a:avLst>
        </a:prstGeom>
        <a:solidFill>
          <a:srgbClr val="CBD0F8"/>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1" kern="1200" dirty="0"/>
            <a:t>Finalisation of amendments &amp; recommendation</a:t>
          </a:r>
          <a:endParaRPr lang="en-GB" sz="1200" b="1" kern="1200" dirty="0"/>
        </a:p>
      </dsp:txBody>
      <dsp:txXfrm>
        <a:off x="5735602" y="0"/>
        <a:ext cx="1332182" cy="1458754"/>
      </dsp:txXfrm>
    </dsp:sp>
    <dsp:sp modelId="{C7E87A7F-3859-4DD1-8916-4B4A48B8AEF9}">
      <dsp:nvSpPr>
        <dsp:cNvPr id="0" name=""/>
        <dsp:cNvSpPr/>
      </dsp:nvSpPr>
      <dsp:spPr>
        <a:xfrm>
          <a:off x="5868820" y="1459169"/>
          <a:ext cx="1065745" cy="955289"/>
        </a:xfrm>
        <a:prstGeom prst="roundRect">
          <a:avLst>
            <a:gd name="adj" fmla="val 10000"/>
          </a:avLst>
        </a:prstGeom>
        <a:solidFill>
          <a:srgbClr val="004F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b="1" kern="1200" dirty="0"/>
            <a:t>Late </a:t>
          </a:r>
          <a:r>
            <a:rPr lang="pl-PL" sz="900" b="1" kern="1200" dirty="0"/>
            <a:t>Q3 2023</a:t>
          </a:r>
          <a:endParaRPr lang="en-GB" sz="900" b="1" kern="1200" dirty="0"/>
        </a:p>
      </dsp:txBody>
      <dsp:txXfrm>
        <a:off x="5896799" y="1487148"/>
        <a:ext cx="1009787" cy="899331"/>
      </dsp:txXfrm>
    </dsp:sp>
    <dsp:sp modelId="{1984B64D-A55D-4455-AEE8-21D1C0609A79}">
      <dsp:nvSpPr>
        <dsp:cNvPr id="0" name=""/>
        <dsp:cNvSpPr/>
      </dsp:nvSpPr>
      <dsp:spPr>
        <a:xfrm>
          <a:off x="5868820" y="2561427"/>
          <a:ext cx="1065745" cy="955289"/>
        </a:xfrm>
        <a:prstGeom prst="roundRect">
          <a:avLst>
            <a:gd name="adj" fmla="val 10000"/>
          </a:avLst>
        </a:prstGeom>
        <a:solidFill>
          <a:srgbClr val="004F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pl-PL" sz="900" b="1" kern="1200" dirty="0"/>
            <a:t>Recommendation drafting</a:t>
          </a:r>
          <a:endParaRPr lang="en-GB" sz="900" b="1" kern="1200" dirty="0"/>
        </a:p>
      </dsp:txBody>
      <dsp:txXfrm>
        <a:off x="5896799" y="2589406"/>
        <a:ext cx="1009787" cy="899331"/>
      </dsp:txXfrm>
    </dsp:sp>
    <dsp:sp modelId="{6B031B96-C715-478C-9DA0-76B5B299454C}">
      <dsp:nvSpPr>
        <dsp:cNvPr id="0" name=""/>
        <dsp:cNvSpPr/>
      </dsp:nvSpPr>
      <dsp:spPr>
        <a:xfrm>
          <a:off x="5868820" y="3663684"/>
          <a:ext cx="1065745" cy="955289"/>
        </a:xfrm>
        <a:prstGeom prst="roundRect">
          <a:avLst>
            <a:gd name="adj" fmla="val 10000"/>
          </a:avLst>
        </a:prstGeom>
        <a:solidFill>
          <a:srgbClr val="004F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pl-PL" sz="900" b="1" kern="1200" dirty="0"/>
            <a:t>Finalisation of amendments</a:t>
          </a:r>
          <a:endParaRPr lang="en-GB" sz="900" b="1" kern="1200" dirty="0"/>
        </a:p>
      </dsp:txBody>
      <dsp:txXfrm>
        <a:off x="5896799" y="3691663"/>
        <a:ext cx="1009787" cy="899331"/>
      </dsp:txXfrm>
    </dsp:sp>
    <dsp:sp modelId="{325D8A23-64B5-410F-AE54-F31EF757856C}">
      <dsp:nvSpPr>
        <dsp:cNvPr id="0" name=""/>
        <dsp:cNvSpPr/>
      </dsp:nvSpPr>
      <dsp:spPr>
        <a:xfrm>
          <a:off x="7167698" y="0"/>
          <a:ext cx="1332182" cy="4862515"/>
        </a:xfrm>
        <a:prstGeom prst="roundRect">
          <a:avLst>
            <a:gd name="adj" fmla="val 10000"/>
          </a:avLst>
        </a:prstGeom>
        <a:solidFill>
          <a:srgbClr val="CBD0F8"/>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1" kern="1200" dirty="0"/>
            <a:t>Decision phase</a:t>
          </a:r>
        </a:p>
        <a:p>
          <a:pPr marL="0" lvl="0" indent="0" algn="ctr" defTabSz="533400">
            <a:lnSpc>
              <a:spcPct val="90000"/>
            </a:lnSpc>
            <a:spcBef>
              <a:spcPct val="0"/>
            </a:spcBef>
            <a:spcAft>
              <a:spcPct val="35000"/>
            </a:spcAft>
            <a:buNone/>
          </a:pPr>
          <a:r>
            <a:rPr lang="pl-PL" sz="1200" b="1" kern="1200" dirty="0"/>
            <a:t>BoR approval</a:t>
          </a:r>
          <a:endParaRPr lang="en-GB" sz="1200" b="1" kern="1200" dirty="0"/>
        </a:p>
      </dsp:txBody>
      <dsp:txXfrm>
        <a:off x="7167698" y="0"/>
        <a:ext cx="1332182" cy="1458754"/>
      </dsp:txXfrm>
    </dsp:sp>
    <dsp:sp modelId="{5F1D4718-3FFA-4AD3-B741-1BF3A39DAD2A}">
      <dsp:nvSpPr>
        <dsp:cNvPr id="0" name=""/>
        <dsp:cNvSpPr/>
      </dsp:nvSpPr>
      <dsp:spPr>
        <a:xfrm>
          <a:off x="7300916" y="1460179"/>
          <a:ext cx="1065745" cy="1466114"/>
        </a:xfrm>
        <a:prstGeom prst="roundRect">
          <a:avLst>
            <a:gd name="adj" fmla="val 10000"/>
          </a:avLst>
        </a:prstGeom>
        <a:solidFill>
          <a:srgbClr val="004F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pl-PL" sz="900" b="1" kern="1200" dirty="0"/>
            <a:t>Q4 2023</a:t>
          </a:r>
          <a:endParaRPr lang="en-GB" sz="900" b="1" kern="1200" dirty="0"/>
        </a:p>
      </dsp:txBody>
      <dsp:txXfrm>
        <a:off x="7332131" y="1491394"/>
        <a:ext cx="1003315" cy="1403684"/>
      </dsp:txXfrm>
    </dsp:sp>
    <dsp:sp modelId="{F55B5C08-1272-4B78-B153-1FAF873BDEF3}">
      <dsp:nvSpPr>
        <dsp:cNvPr id="0" name=""/>
        <dsp:cNvSpPr/>
      </dsp:nvSpPr>
      <dsp:spPr>
        <a:xfrm>
          <a:off x="7300916" y="3151849"/>
          <a:ext cx="1065745" cy="1466114"/>
        </a:xfrm>
        <a:prstGeom prst="roundRect">
          <a:avLst>
            <a:gd name="adj" fmla="val 10000"/>
          </a:avLst>
        </a:prstGeom>
        <a:solidFill>
          <a:srgbClr val="004F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pl-PL" sz="900" b="1" kern="1200" dirty="0"/>
            <a:t>BoR FO</a:t>
          </a:r>
          <a:endParaRPr lang="en-GB" sz="900" b="1" kern="1200" dirty="0"/>
        </a:p>
      </dsp:txBody>
      <dsp:txXfrm>
        <a:off x="7332131" y="3183064"/>
        <a:ext cx="1003315" cy="1403684"/>
      </dsp:txXfrm>
    </dsp:sp>
    <dsp:sp modelId="{4C80507E-FE07-465E-8144-E155413CB03C}">
      <dsp:nvSpPr>
        <dsp:cNvPr id="0" name=""/>
        <dsp:cNvSpPr/>
      </dsp:nvSpPr>
      <dsp:spPr>
        <a:xfrm>
          <a:off x="8599793" y="0"/>
          <a:ext cx="1332182" cy="4862515"/>
        </a:xfrm>
        <a:prstGeom prst="roundRect">
          <a:avLst>
            <a:gd name="adj" fmla="val 10000"/>
          </a:avLst>
        </a:prstGeom>
        <a:solidFill>
          <a:srgbClr val="CBD0F8"/>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1" kern="1200" dirty="0"/>
            <a:t>Submission to EC</a:t>
          </a:r>
          <a:endParaRPr lang="en-GB" sz="1200" b="1" kern="1200" dirty="0"/>
        </a:p>
      </dsp:txBody>
      <dsp:txXfrm>
        <a:off x="8599793" y="0"/>
        <a:ext cx="1332182" cy="1458754"/>
      </dsp:txXfrm>
    </dsp:sp>
    <dsp:sp modelId="{6E094E5C-A7D8-4C3D-81E6-33957A33B5DF}">
      <dsp:nvSpPr>
        <dsp:cNvPr id="0" name=""/>
        <dsp:cNvSpPr/>
      </dsp:nvSpPr>
      <dsp:spPr>
        <a:xfrm>
          <a:off x="8733012" y="1458754"/>
          <a:ext cx="1065745" cy="3160634"/>
        </a:xfrm>
        <a:prstGeom prst="roundRect">
          <a:avLst>
            <a:gd name="adj" fmla="val 10000"/>
          </a:avLst>
        </a:prstGeom>
        <a:solidFill>
          <a:srgbClr val="004F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pl-PL" sz="900" b="1" kern="1200" dirty="0"/>
            <a:t>Q4 2023</a:t>
          </a:r>
          <a:endParaRPr lang="en-GB" sz="900" b="1" kern="1200" dirty="0"/>
        </a:p>
      </dsp:txBody>
      <dsp:txXfrm>
        <a:off x="8764227" y="1489969"/>
        <a:ext cx="1003315" cy="3098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0A8D9-2851-49EE-B56A-A8CF6EE5DB19}">
      <dsp:nvSpPr>
        <dsp:cNvPr id="0" name=""/>
        <dsp:cNvSpPr/>
      </dsp:nvSpPr>
      <dsp:spPr>
        <a:xfrm>
          <a:off x="0" y="1062905"/>
          <a:ext cx="3552392" cy="192236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0,8 kW ≤ capacity &lt; 2,4 kW </a:t>
          </a:r>
        </a:p>
        <a:p>
          <a:pPr marL="0" lvl="0" indent="0" algn="ctr" defTabSz="711200">
            <a:lnSpc>
              <a:spcPct val="90000"/>
            </a:lnSpc>
            <a:spcBef>
              <a:spcPct val="0"/>
            </a:spcBef>
            <a:spcAft>
              <a:spcPct val="35000"/>
            </a:spcAft>
            <a:buNone/>
          </a:pPr>
          <a:r>
            <a:rPr lang="en-GB" sz="2700" b="1" kern="1200" dirty="0"/>
            <a:t> V2G type EV1</a:t>
          </a:r>
        </a:p>
      </dsp:txBody>
      <dsp:txXfrm>
        <a:off x="93842" y="1156747"/>
        <a:ext cx="3364708" cy="1734678"/>
      </dsp:txXfrm>
    </dsp:sp>
    <dsp:sp modelId="{DDDF6614-F0BD-4F9E-9392-8BBCE65AAB4E}">
      <dsp:nvSpPr>
        <dsp:cNvPr id="0" name=""/>
        <dsp:cNvSpPr/>
      </dsp:nvSpPr>
      <dsp:spPr>
        <a:xfrm>
          <a:off x="3907631" y="1085626"/>
          <a:ext cx="3552392" cy="1876920"/>
        </a:xfrm>
        <a:prstGeom prst="roundRect">
          <a:avLst/>
        </a:prstGeom>
        <a:solidFill>
          <a:schemeClr val="accent1">
            <a:shade val="80000"/>
            <a:hueOff val="365874"/>
            <a:satOff val="-9957"/>
            <a:lumOff val="173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2,4 kW ≤ capacity ≤ 42 kW </a:t>
          </a:r>
        </a:p>
        <a:p>
          <a:pPr marL="0" lvl="0" indent="0" algn="ctr" defTabSz="711200">
            <a:lnSpc>
              <a:spcPct val="90000"/>
            </a:lnSpc>
            <a:spcBef>
              <a:spcPct val="0"/>
            </a:spcBef>
            <a:spcAft>
              <a:spcPct val="35000"/>
            </a:spcAft>
            <a:buNone/>
          </a:pPr>
          <a:r>
            <a:rPr lang="en-GB" sz="2700" b="1" kern="1200" dirty="0"/>
            <a:t>V2G type EV2</a:t>
          </a:r>
        </a:p>
      </dsp:txBody>
      <dsp:txXfrm>
        <a:off x="3999255" y="1177250"/>
        <a:ext cx="3369144" cy="1693672"/>
      </dsp:txXfrm>
    </dsp:sp>
    <dsp:sp modelId="{621D7A80-C193-49BA-9FC0-8F7652E2F316}">
      <dsp:nvSpPr>
        <dsp:cNvPr id="0" name=""/>
        <dsp:cNvSpPr/>
      </dsp:nvSpPr>
      <dsp:spPr>
        <a:xfrm>
          <a:off x="7815262" y="1126304"/>
          <a:ext cx="3552392" cy="1795563"/>
        </a:xfrm>
        <a:prstGeom prst="roundRect">
          <a:avLst/>
        </a:prstGeom>
        <a:solidFill>
          <a:schemeClr val="accent1">
            <a:shade val="80000"/>
            <a:hueOff val="731747"/>
            <a:satOff val="-19914"/>
            <a:lumOff val="346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42 kW &lt; capacity &lt; 1 MW </a:t>
          </a:r>
        </a:p>
        <a:p>
          <a:pPr marL="0" lvl="0" indent="0" algn="ctr" defTabSz="711200">
            <a:lnSpc>
              <a:spcPct val="90000"/>
            </a:lnSpc>
            <a:spcBef>
              <a:spcPct val="0"/>
            </a:spcBef>
            <a:spcAft>
              <a:spcPct val="35000"/>
            </a:spcAft>
            <a:buNone/>
          </a:pPr>
          <a:r>
            <a:rPr lang="en-GB" sz="2400" b="1" kern="1200" dirty="0"/>
            <a:t>V2G type EV3</a:t>
          </a:r>
        </a:p>
      </dsp:txBody>
      <dsp:txXfrm>
        <a:off x="7902914" y="1213956"/>
        <a:ext cx="3377088" cy="1620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0A8D9-2851-49EE-B56A-A8CF6EE5DB19}">
      <dsp:nvSpPr>
        <dsp:cNvPr id="0" name=""/>
        <dsp:cNvSpPr/>
      </dsp:nvSpPr>
      <dsp:spPr>
        <a:xfrm>
          <a:off x="0" y="1062905"/>
          <a:ext cx="3552392" cy="192236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0,8 kW ≤ capacity &lt; 2,4 kW </a:t>
          </a:r>
        </a:p>
        <a:p>
          <a:pPr marL="0" lvl="0" indent="0" algn="ctr" defTabSz="711200">
            <a:lnSpc>
              <a:spcPct val="90000"/>
            </a:lnSpc>
            <a:spcBef>
              <a:spcPct val="0"/>
            </a:spcBef>
            <a:spcAft>
              <a:spcPct val="35000"/>
            </a:spcAft>
            <a:buNone/>
          </a:pPr>
          <a:r>
            <a:rPr lang="en-GB" sz="2700" b="1" kern="1200" dirty="0"/>
            <a:t> V2G type EV1</a:t>
          </a:r>
        </a:p>
      </dsp:txBody>
      <dsp:txXfrm>
        <a:off x="93842" y="1156747"/>
        <a:ext cx="3364708" cy="1734678"/>
      </dsp:txXfrm>
    </dsp:sp>
    <dsp:sp modelId="{DDDF6614-F0BD-4F9E-9392-8BBCE65AAB4E}">
      <dsp:nvSpPr>
        <dsp:cNvPr id="0" name=""/>
        <dsp:cNvSpPr/>
      </dsp:nvSpPr>
      <dsp:spPr>
        <a:xfrm>
          <a:off x="3907631" y="1085626"/>
          <a:ext cx="3552392" cy="1876920"/>
        </a:xfrm>
        <a:prstGeom prst="roundRect">
          <a:avLst/>
        </a:prstGeom>
        <a:solidFill>
          <a:schemeClr val="accent1">
            <a:shade val="80000"/>
            <a:hueOff val="365874"/>
            <a:satOff val="-9957"/>
            <a:lumOff val="173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2,4 kW ≤ capacity ≤ 42 kW </a:t>
          </a:r>
        </a:p>
        <a:p>
          <a:pPr marL="0" lvl="0" indent="0" algn="ctr" defTabSz="711200">
            <a:lnSpc>
              <a:spcPct val="90000"/>
            </a:lnSpc>
            <a:spcBef>
              <a:spcPct val="0"/>
            </a:spcBef>
            <a:spcAft>
              <a:spcPct val="35000"/>
            </a:spcAft>
            <a:buNone/>
          </a:pPr>
          <a:r>
            <a:rPr lang="en-GB" sz="2700" b="1" kern="1200" dirty="0"/>
            <a:t>V2G type EV2</a:t>
          </a:r>
        </a:p>
      </dsp:txBody>
      <dsp:txXfrm>
        <a:off x="3999255" y="1177250"/>
        <a:ext cx="3369144" cy="1693672"/>
      </dsp:txXfrm>
    </dsp:sp>
    <dsp:sp modelId="{621D7A80-C193-49BA-9FC0-8F7652E2F316}">
      <dsp:nvSpPr>
        <dsp:cNvPr id="0" name=""/>
        <dsp:cNvSpPr/>
      </dsp:nvSpPr>
      <dsp:spPr>
        <a:xfrm>
          <a:off x="7815262" y="1126304"/>
          <a:ext cx="3552392" cy="1795563"/>
        </a:xfrm>
        <a:prstGeom prst="roundRect">
          <a:avLst/>
        </a:prstGeom>
        <a:solidFill>
          <a:schemeClr val="accent1">
            <a:shade val="80000"/>
            <a:hueOff val="731747"/>
            <a:satOff val="-19914"/>
            <a:lumOff val="346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42 kW &lt; capacity &lt; 1 MW </a:t>
          </a:r>
        </a:p>
        <a:p>
          <a:pPr marL="0" lvl="0" indent="0" algn="ctr" defTabSz="711200">
            <a:lnSpc>
              <a:spcPct val="90000"/>
            </a:lnSpc>
            <a:spcBef>
              <a:spcPct val="0"/>
            </a:spcBef>
            <a:spcAft>
              <a:spcPct val="35000"/>
            </a:spcAft>
            <a:buNone/>
          </a:pPr>
          <a:r>
            <a:rPr lang="en-GB" sz="2400" b="1" kern="1200" dirty="0"/>
            <a:t>V2G type EV3</a:t>
          </a:r>
        </a:p>
      </dsp:txBody>
      <dsp:txXfrm>
        <a:off x="7902914" y="1213956"/>
        <a:ext cx="3377088" cy="16202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0A8D9-2851-49EE-B56A-A8CF6EE5DB19}">
      <dsp:nvSpPr>
        <dsp:cNvPr id="0" name=""/>
        <dsp:cNvSpPr/>
      </dsp:nvSpPr>
      <dsp:spPr>
        <a:xfrm>
          <a:off x="0" y="898263"/>
          <a:ext cx="3386615" cy="183265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0,8 kW ≤ capacity &lt; 2,4 kW </a:t>
          </a:r>
        </a:p>
        <a:p>
          <a:pPr marL="0" lvl="0" indent="0" algn="ctr" defTabSz="711200">
            <a:lnSpc>
              <a:spcPct val="90000"/>
            </a:lnSpc>
            <a:spcBef>
              <a:spcPct val="0"/>
            </a:spcBef>
            <a:spcAft>
              <a:spcPct val="35000"/>
            </a:spcAft>
            <a:buNone/>
          </a:pPr>
          <a:r>
            <a:rPr lang="en-GB" sz="2700" b="1" kern="1200" dirty="0"/>
            <a:t> V2G type EV1</a:t>
          </a:r>
        </a:p>
      </dsp:txBody>
      <dsp:txXfrm>
        <a:off x="89463" y="987726"/>
        <a:ext cx="3207689" cy="1653727"/>
      </dsp:txXfrm>
    </dsp:sp>
    <dsp:sp modelId="{DDDF6614-F0BD-4F9E-9392-8BBCE65AAB4E}">
      <dsp:nvSpPr>
        <dsp:cNvPr id="0" name=""/>
        <dsp:cNvSpPr/>
      </dsp:nvSpPr>
      <dsp:spPr>
        <a:xfrm>
          <a:off x="3725276" y="919924"/>
          <a:ext cx="3386615" cy="1789331"/>
        </a:xfrm>
        <a:prstGeom prst="roundRect">
          <a:avLst/>
        </a:prstGeom>
        <a:solidFill>
          <a:schemeClr val="accent1">
            <a:shade val="80000"/>
            <a:hueOff val="365874"/>
            <a:satOff val="-9957"/>
            <a:lumOff val="173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2,4 kW ≤ capacity ≤ 42 kW </a:t>
          </a:r>
        </a:p>
        <a:p>
          <a:pPr marL="0" lvl="0" indent="0" algn="ctr" defTabSz="711200">
            <a:lnSpc>
              <a:spcPct val="90000"/>
            </a:lnSpc>
            <a:spcBef>
              <a:spcPct val="0"/>
            </a:spcBef>
            <a:spcAft>
              <a:spcPct val="35000"/>
            </a:spcAft>
            <a:buNone/>
          </a:pPr>
          <a:r>
            <a:rPr lang="en-GB" sz="2700" b="1" kern="1200" dirty="0"/>
            <a:t>V2G type EV2</a:t>
          </a:r>
        </a:p>
      </dsp:txBody>
      <dsp:txXfrm>
        <a:off x="3812624" y="1007272"/>
        <a:ext cx="3211919" cy="1614635"/>
      </dsp:txXfrm>
    </dsp:sp>
    <dsp:sp modelId="{621D7A80-C193-49BA-9FC0-8F7652E2F316}">
      <dsp:nvSpPr>
        <dsp:cNvPr id="0" name=""/>
        <dsp:cNvSpPr/>
      </dsp:nvSpPr>
      <dsp:spPr>
        <a:xfrm>
          <a:off x="7450553" y="958704"/>
          <a:ext cx="3386615" cy="1711771"/>
        </a:xfrm>
        <a:prstGeom prst="roundRect">
          <a:avLst/>
        </a:prstGeom>
        <a:solidFill>
          <a:schemeClr val="accent1">
            <a:shade val="80000"/>
            <a:hueOff val="731747"/>
            <a:satOff val="-19914"/>
            <a:lumOff val="346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42 kW &lt; capacity &lt; 1 MW </a:t>
          </a:r>
        </a:p>
        <a:p>
          <a:pPr marL="0" lvl="0" indent="0" algn="ctr" defTabSz="711200">
            <a:lnSpc>
              <a:spcPct val="90000"/>
            </a:lnSpc>
            <a:spcBef>
              <a:spcPct val="0"/>
            </a:spcBef>
            <a:spcAft>
              <a:spcPct val="35000"/>
            </a:spcAft>
            <a:buNone/>
          </a:pPr>
          <a:r>
            <a:rPr lang="en-GB" sz="2400" b="1" kern="1200" dirty="0"/>
            <a:t>V2G type EV3</a:t>
          </a:r>
        </a:p>
      </dsp:txBody>
      <dsp:txXfrm>
        <a:off x="7534115" y="1042266"/>
        <a:ext cx="3219491" cy="1544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0A8D9-2851-49EE-B56A-A8CF6EE5DB19}">
      <dsp:nvSpPr>
        <dsp:cNvPr id="0" name=""/>
        <dsp:cNvSpPr/>
      </dsp:nvSpPr>
      <dsp:spPr>
        <a:xfrm>
          <a:off x="0" y="898263"/>
          <a:ext cx="3386615" cy="183265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0,8 kW ≤ capacity &lt; 2,4 kW </a:t>
          </a:r>
        </a:p>
        <a:p>
          <a:pPr marL="0" lvl="0" indent="0" algn="ctr" defTabSz="711200">
            <a:lnSpc>
              <a:spcPct val="90000"/>
            </a:lnSpc>
            <a:spcBef>
              <a:spcPct val="0"/>
            </a:spcBef>
            <a:spcAft>
              <a:spcPct val="35000"/>
            </a:spcAft>
            <a:buNone/>
          </a:pPr>
          <a:r>
            <a:rPr lang="en-GB" sz="2700" b="1" kern="1200" dirty="0"/>
            <a:t> V2G type EV1</a:t>
          </a:r>
        </a:p>
      </dsp:txBody>
      <dsp:txXfrm>
        <a:off x="89463" y="987726"/>
        <a:ext cx="3207689" cy="1653727"/>
      </dsp:txXfrm>
    </dsp:sp>
    <dsp:sp modelId="{DDDF6614-F0BD-4F9E-9392-8BBCE65AAB4E}">
      <dsp:nvSpPr>
        <dsp:cNvPr id="0" name=""/>
        <dsp:cNvSpPr/>
      </dsp:nvSpPr>
      <dsp:spPr>
        <a:xfrm>
          <a:off x="3725276" y="919924"/>
          <a:ext cx="3386615" cy="1789331"/>
        </a:xfrm>
        <a:prstGeom prst="roundRect">
          <a:avLst/>
        </a:prstGeom>
        <a:solidFill>
          <a:schemeClr val="accent1">
            <a:shade val="80000"/>
            <a:hueOff val="365874"/>
            <a:satOff val="-9957"/>
            <a:lumOff val="173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2,4 kW ≤ capacity ≤ 42 kW </a:t>
          </a:r>
        </a:p>
        <a:p>
          <a:pPr marL="0" lvl="0" indent="0" algn="ctr" defTabSz="711200">
            <a:lnSpc>
              <a:spcPct val="90000"/>
            </a:lnSpc>
            <a:spcBef>
              <a:spcPct val="0"/>
            </a:spcBef>
            <a:spcAft>
              <a:spcPct val="35000"/>
            </a:spcAft>
            <a:buNone/>
          </a:pPr>
          <a:r>
            <a:rPr lang="en-GB" sz="2700" b="1" kern="1200" dirty="0"/>
            <a:t>V2G type EV2</a:t>
          </a:r>
        </a:p>
      </dsp:txBody>
      <dsp:txXfrm>
        <a:off x="3812624" y="1007272"/>
        <a:ext cx="3211919" cy="1614635"/>
      </dsp:txXfrm>
    </dsp:sp>
    <dsp:sp modelId="{621D7A80-C193-49BA-9FC0-8F7652E2F316}">
      <dsp:nvSpPr>
        <dsp:cNvPr id="0" name=""/>
        <dsp:cNvSpPr/>
      </dsp:nvSpPr>
      <dsp:spPr>
        <a:xfrm>
          <a:off x="7450553" y="958704"/>
          <a:ext cx="3386615" cy="1711771"/>
        </a:xfrm>
        <a:prstGeom prst="roundRect">
          <a:avLst/>
        </a:prstGeom>
        <a:solidFill>
          <a:schemeClr val="accent1">
            <a:shade val="80000"/>
            <a:hueOff val="731747"/>
            <a:satOff val="-19914"/>
            <a:lumOff val="346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42 kW &lt; capacity &lt; 1 MW </a:t>
          </a:r>
        </a:p>
        <a:p>
          <a:pPr marL="0" lvl="0" indent="0" algn="ctr" defTabSz="711200">
            <a:lnSpc>
              <a:spcPct val="90000"/>
            </a:lnSpc>
            <a:spcBef>
              <a:spcPct val="0"/>
            </a:spcBef>
            <a:spcAft>
              <a:spcPct val="35000"/>
            </a:spcAft>
            <a:buNone/>
          </a:pPr>
          <a:r>
            <a:rPr lang="en-GB" sz="2400" b="1" kern="1200" dirty="0"/>
            <a:t>V2G type EV3</a:t>
          </a:r>
        </a:p>
      </dsp:txBody>
      <dsp:txXfrm>
        <a:off x="7534115" y="1042266"/>
        <a:ext cx="3219491" cy="15446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92891-5188-49A0-A591-EF922C04737F}">
      <dsp:nvSpPr>
        <dsp:cNvPr id="0" name=""/>
        <dsp:cNvSpPr/>
      </dsp:nvSpPr>
      <dsp:spPr>
        <a:xfrm>
          <a:off x="0" y="0"/>
          <a:ext cx="10799757" cy="45801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de-DE" sz="1000" b="1" kern="1200" dirty="0"/>
            <a:t>Type D</a:t>
          </a:r>
        </a:p>
        <a:p>
          <a:pPr marL="0" lvl="0" indent="0" algn="ctr" defTabSz="444500">
            <a:lnSpc>
              <a:spcPct val="90000"/>
            </a:lnSpc>
            <a:spcBef>
              <a:spcPct val="0"/>
            </a:spcBef>
            <a:spcAft>
              <a:spcPct val="35000"/>
            </a:spcAft>
            <a:buNone/>
          </a:pPr>
          <a:endParaRPr lang="de-DE" sz="1000" kern="1200" dirty="0"/>
        </a:p>
        <a:p>
          <a:pPr marL="0" lvl="0" indent="0" algn="ctr" defTabSz="444500">
            <a:lnSpc>
              <a:spcPct val="90000"/>
            </a:lnSpc>
            <a:spcBef>
              <a:spcPct val="0"/>
            </a:spcBef>
            <a:spcAft>
              <a:spcPct val="35000"/>
            </a:spcAft>
            <a:buNone/>
          </a:pPr>
          <a:endParaRPr lang="de-DE" sz="1000" kern="1200" dirty="0"/>
        </a:p>
      </dsp:txBody>
      <dsp:txXfrm>
        <a:off x="3890072" y="229005"/>
        <a:ext cx="3019612" cy="687016"/>
      </dsp:txXfrm>
    </dsp:sp>
    <dsp:sp modelId="{81CE27FA-91B2-47BC-AA11-F5D47A0555DB}">
      <dsp:nvSpPr>
        <dsp:cNvPr id="0" name=""/>
        <dsp:cNvSpPr/>
      </dsp:nvSpPr>
      <dsp:spPr>
        <a:xfrm>
          <a:off x="283131" y="526364"/>
          <a:ext cx="10384607" cy="39732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de-DE" sz="1200" b="1" kern="1200" dirty="0"/>
        </a:p>
        <a:p>
          <a:pPr marL="0" lvl="0" indent="0" algn="ctr" defTabSz="533400">
            <a:lnSpc>
              <a:spcPct val="90000"/>
            </a:lnSpc>
            <a:spcBef>
              <a:spcPct val="0"/>
            </a:spcBef>
            <a:spcAft>
              <a:spcPct val="35000"/>
            </a:spcAft>
            <a:buNone/>
          </a:pPr>
          <a:endParaRPr lang="de-DE" sz="1200" b="1" kern="1200" dirty="0"/>
        </a:p>
        <a:p>
          <a:pPr marL="0" lvl="0" indent="0" algn="ctr" defTabSz="533400">
            <a:lnSpc>
              <a:spcPct val="90000"/>
            </a:lnSpc>
            <a:spcBef>
              <a:spcPct val="0"/>
            </a:spcBef>
            <a:spcAft>
              <a:spcPct val="35000"/>
            </a:spcAft>
            <a:buNone/>
          </a:pPr>
          <a:endParaRPr lang="de-DE" sz="1200" b="1" kern="1200" dirty="0"/>
        </a:p>
        <a:p>
          <a:pPr marL="0" lvl="0" indent="0" algn="ctr" defTabSz="533400">
            <a:lnSpc>
              <a:spcPct val="90000"/>
            </a:lnSpc>
            <a:spcBef>
              <a:spcPct val="0"/>
            </a:spcBef>
            <a:spcAft>
              <a:spcPct val="35000"/>
            </a:spcAft>
            <a:buNone/>
          </a:pPr>
          <a:endParaRPr lang="de-DE" sz="1200" b="1" kern="1200" dirty="0"/>
        </a:p>
        <a:p>
          <a:pPr marL="0" lvl="0" indent="0" algn="ctr" defTabSz="533400">
            <a:lnSpc>
              <a:spcPct val="90000"/>
            </a:lnSpc>
            <a:spcBef>
              <a:spcPct val="0"/>
            </a:spcBef>
            <a:spcAft>
              <a:spcPct val="35000"/>
            </a:spcAft>
            <a:buNone/>
          </a:pPr>
          <a:r>
            <a:rPr lang="de-DE" sz="1200" b="1" kern="1200" dirty="0"/>
            <a:t>Type C</a:t>
          </a:r>
        </a:p>
        <a:p>
          <a:pPr marL="0" lvl="0" indent="0" algn="ctr" defTabSz="533400">
            <a:lnSpc>
              <a:spcPct val="90000"/>
            </a:lnSpc>
            <a:spcBef>
              <a:spcPct val="0"/>
            </a:spcBef>
            <a:spcAft>
              <a:spcPct val="35000"/>
            </a:spcAft>
            <a:buNone/>
          </a:pPr>
          <a:r>
            <a:rPr lang="en-GB" sz="1200" kern="1200" dirty="0"/>
            <a:t>Contribution to limiting transient frequency deviations under low frequency conditions</a:t>
          </a:r>
        </a:p>
        <a:p>
          <a:pPr marL="0" lvl="0" indent="0" algn="ctr" defTabSz="533400">
            <a:lnSpc>
              <a:spcPct val="90000"/>
            </a:lnSpc>
            <a:spcBef>
              <a:spcPct val="0"/>
            </a:spcBef>
            <a:spcAft>
              <a:spcPct val="35000"/>
            </a:spcAft>
            <a:buNone/>
          </a:pPr>
          <a:r>
            <a:rPr lang="en-GB" sz="1200" kern="1200" dirty="0"/>
            <a:t>Possibility to require an additional energy storage </a:t>
          </a:r>
        </a:p>
        <a:p>
          <a:pPr marL="0" lvl="0" indent="0" algn="ctr" defTabSz="533400">
            <a:lnSpc>
              <a:spcPct val="90000"/>
            </a:lnSpc>
            <a:spcBef>
              <a:spcPct val="0"/>
            </a:spcBef>
            <a:spcAft>
              <a:spcPct val="35000"/>
            </a:spcAft>
            <a:buNone/>
          </a:pPr>
          <a:endParaRPr lang="de-DE" sz="1200" kern="1200" dirty="0"/>
        </a:p>
        <a:p>
          <a:pPr marL="0" lvl="0" indent="0" algn="ctr" defTabSz="533400">
            <a:lnSpc>
              <a:spcPct val="90000"/>
            </a:lnSpc>
            <a:spcBef>
              <a:spcPct val="0"/>
            </a:spcBef>
            <a:spcAft>
              <a:spcPct val="35000"/>
            </a:spcAft>
            <a:buNone/>
          </a:pPr>
          <a:endParaRPr lang="de-DE" sz="1200" kern="1200" dirty="0"/>
        </a:p>
        <a:p>
          <a:pPr marL="0" lvl="0" indent="0" algn="ctr" defTabSz="533400">
            <a:lnSpc>
              <a:spcPct val="90000"/>
            </a:lnSpc>
            <a:spcBef>
              <a:spcPct val="0"/>
            </a:spcBef>
            <a:spcAft>
              <a:spcPct val="35000"/>
            </a:spcAft>
            <a:buNone/>
          </a:pPr>
          <a:endParaRPr lang="de-DE" sz="1200" kern="1200" dirty="0"/>
        </a:p>
        <a:p>
          <a:pPr marL="0" lvl="0" indent="0" algn="ctr" defTabSz="533400">
            <a:lnSpc>
              <a:spcPct val="90000"/>
            </a:lnSpc>
            <a:spcBef>
              <a:spcPct val="0"/>
            </a:spcBef>
            <a:spcAft>
              <a:spcPct val="35000"/>
            </a:spcAft>
            <a:buNone/>
          </a:pPr>
          <a:endParaRPr lang="de-DE" sz="1200" kern="1200" dirty="0"/>
        </a:p>
      </dsp:txBody>
      <dsp:txXfrm>
        <a:off x="3660724" y="764760"/>
        <a:ext cx="3629420" cy="715187"/>
      </dsp:txXfrm>
    </dsp:sp>
    <dsp:sp modelId="{6883E66F-1C03-4757-8CBE-F8525CBEE5BC}">
      <dsp:nvSpPr>
        <dsp:cNvPr id="0" name=""/>
        <dsp:cNvSpPr/>
      </dsp:nvSpPr>
      <dsp:spPr>
        <a:xfrm>
          <a:off x="1334119" y="1734001"/>
          <a:ext cx="8083817" cy="26748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de-DE" sz="1200" b="1" kern="1200" dirty="0"/>
        </a:p>
        <a:p>
          <a:pPr marL="0" lvl="0" indent="0" algn="ctr" defTabSz="533400">
            <a:lnSpc>
              <a:spcPct val="90000"/>
            </a:lnSpc>
            <a:spcBef>
              <a:spcPct val="0"/>
            </a:spcBef>
            <a:spcAft>
              <a:spcPct val="35000"/>
            </a:spcAft>
            <a:buNone/>
          </a:pPr>
          <a:endParaRPr lang="de-DE" sz="1200" b="1" kern="1200" dirty="0"/>
        </a:p>
        <a:p>
          <a:pPr marL="0" lvl="0" indent="0" algn="ctr" defTabSz="533400">
            <a:lnSpc>
              <a:spcPct val="90000"/>
            </a:lnSpc>
            <a:spcBef>
              <a:spcPct val="0"/>
            </a:spcBef>
            <a:spcAft>
              <a:spcPct val="35000"/>
            </a:spcAft>
            <a:buNone/>
          </a:pPr>
          <a:r>
            <a:rPr lang="de-DE" sz="1200" b="1" kern="1200" dirty="0"/>
            <a:t>Type B </a:t>
          </a:r>
        </a:p>
        <a:p>
          <a:pPr marL="0" lvl="0" indent="0" algn="ctr" defTabSz="533400">
            <a:lnSpc>
              <a:spcPct val="90000"/>
            </a:lnSpc>
            <a:spcBef>
              <a:spcPct val="0"/>
            </a:spcBef>
            <a:spcAft>
              <a:spcPct val="35000"/>
            </a:spcAft>
            <a:buNone/>
          </a:pPr>
          <a:r>
            <a:rPr lang="de-DE" sz="1200" kern="1200" dirty="0" err="1"/>
            <a:t>Synthetic</a:t>
          </a:r>
          <a:r>
            <a:rPr lang="de-DE" sz="1200" kern="1200" dirty="0"/>
            <a:t> Inertia</a:t>
          </a:r>
        </a:p>
        <a:p>
          <a:pPr marL="0" lvl="0" indent="0" algn="ctr" defTabSz="533400">
            <a:lnSpc>
              <a:spcPct val="90000"/>
            </a:lnSpc>
            <a:spcBef>
              <a:spcPct val="0"/>
            </a:spcBef>
            <a:spcAft>
              <a:spcPct val="35000"/>
            </a:spcAft>
            <a:buNone/>
          </a:pPr>
          <a:r>
            <a:rPr lang="de-DE" sz="1200" kern="1200" dirty="0"/>
            <a:t>Limitation </a:t>
          </a:r>
          <a:r>
            <a:rPr lang="de-DE" sz="1200" kern="1200" dirty="0" err="1"/>
            <a:t>of</a:t>
          </a:r>
          <a:r>
            <a:rPr lang="de-DE" sz="1200" kern="1200" dirty="0"/>
            <a:t> </a:t>
          </a:r>
          <a:r>
            <a:rPr lang="en-GB" sz="1200" kern="1200" dirty="0"/>
            <a:t>transient frequency deviation under high frequency conditions </a:t>
          </a:r>
        </a:p>
        <a:p>
          <a:pPr marL="0" lvl="0" indent="0" algn="ctr" defTabSz="533400">
            <a:lnSpc>
              <a:spcPct val="90000"/>
            </a:lnSpc>
            <a:spcBef>
              <a:spcPct val="0"/>
            </a:spcBef>
            <a:spcAft>
              <a:spcPct val="35000"/>
            </a:spcAft>
            <a:buNone/>
          </a:pPr>
          <a:r>
            <a:rPr lang="en-GB" sz="1200" kern="1200" dirty="0"/>
            <a:t>For electricity storage modules, also contribution to limiting transient frequency deviations under low frequency conditions</a:t>
          </a:r>
          <a:endParaRPr lang="de-DE" sz="1200" kern="1200" dirty="0"/>
        </a:p>
      </dsp:txBody>
      <dsp:txXfrm>
        <a:off x="3492498" y="1934615"/>
        <a:ext cx="3767058" cy="601842"/>
      </dsp:txXfrm>
    </dsp:sp>
    <dsp:sp modelId="{5C248B9B-EE99-4AFA-B565-9E9C92D1D347}">
      <dsp:nvSpPr>
        <dsp:cNvPr id="0" name=""/>
        <dsp:cNvSpPr/>
      </dsp:nvSpPr>
      <dsp:spPr>
        <a:xfrm>
          <a:off x="2913001" y="3252609"/>
          <a:ext cx="4973759" cy="1064490"/>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dirty="0"/>
            <a:t>Type A </a:t>
          </a:r>
        </a:p>
        <a:p>
          <a:pPr marL="0" lvl="0" indent="0" algn="ctr" defTabSz="533400">
            <a:lnSpc>
              <a:spcPct val="90000"/>
            </a:lnSpc>
            <a:spcBef>
              <a:spcPct val="0"/>
            </a:spcBef>
            <a:spcAft>
              <a:spcPct val="35000"/>
            </a:spcAft>
            <a:buNone/>
          </a:pPr>
          <a:r>
            <a:rPr lang="de-DE" sz="1200" kern="1200" dirty="0"/>
            <a:t>Thevenin Source-like behaviour(*)</a:t>
          </a:r>
        </a:p>
      </dsp:txBody>
      <dsp:txXfrm>
        <a:off x="3641392" y="3518732"/>
        <a:ext cx="3516978" cy="5322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0A8D9-2851-49EE-B56A-A8CF6EE5DB19}">
      <dsp:nvSpPr>
        <dsp:cNvPr id="0" name=""/>
        <dsp:cNvSpPr/>
      </dsp:nvSpPr>
      <dsp:spPr>
        <a:xfrm>
          <a:off x="524929" y="1205825"/>
          <a:ext cx="2597950" cy="18437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r>
            <a:rPr lang="en-GB" sz="1800" kern="1200" dirty="0"/>
            <a:t>Connection point </a:t>
          </a:r>
          <a:r>
            <a:rPr lang="en-GB" sz="1800" b="0" kern="1200" dirty="0"/>
            <a:t>below</a:t>
          </a:r>
          <a:r>
            <a:rPr lang="en-GB" sz="1800" kern="1200" dirty="0"/>
            <a:t> 1000 V  </a:t>
          </a:r>
        </a:p>
      </dsp:txBody>
      <dsp:txXfrm>
        <a:off x="614931" y="1295827"/>
        <a:ext cx="2417946" cy="1663699"/>
      </dsp:txXfrm>
    </dsp:sp>
    <dsp:sp modelId="{DA688CBD-A6EE-4634-897B-B90AB4F47E2F}">
      <dsp:nvSpPr>
        <dsp:cNvPr id="0" name=""/>
        <dsp:cNvSpPr/>
      </dsp:nvSpPr>
      <dsp:spPr>
        <a:xfrm>
          <a:off x="3646134" y="1205825"/>
          <a:ext cx="2455218" cy="18437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r>
            <a:rPr lang="en-GB" sz="1800" kern="1200" dirty="0"/>
            <a:t>Connection point above 1000 V  </a:t>
          </a:r>
        </a:p>
      </dsp:txBody>
      <dsp:txXfrm>
        <a:off x="3736136" y="1295827"/>
        <a:ext cx="2275214" cy="1663699"/>
      </dsp:txXfrm>
    </dsp:sp>
    <dsp:sp modelId="{DDDF6614-F0BD-4F9E-9392-8BBCE65AAB4E}">
      <dsp:nvSpPr>
        <dsp:cNvPr id="0" name=""/>
        <dsp:cNvSpPr/>
      </dsp:nvSpPr>
      <dsp:spPr>
        <a:xfrm>
          <a:off x="6744191" y="1262446"/>
          <a:ext cx="2367155" cy="178708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r>
            <a:rPr lang="en-GB" sz="1800" kern="1200" dirty="0"/>
            <a:t>Connection point above 1000 V </a:t>
          </a:r>
          <a:endParaRPr lang="en-GB" sz="2700" b="1" kern="1200" dirty="0"/>
        </a:p>
      </dsp:txBody>
      <dsp:txXfrm>
        <a:off x="6831429" y="1349684"/>
        <a:ext cx="2192679" cy="16126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2B42A-F003-7844-8052-5E3E1572E6B1}" type="datetimeFigureOut">
              <a:rPr lang="en-SI" smtClean="0"/>
              <a:t>07/12/2023</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0490D-1782-EA44-A3A5-3F8539CC8581}" type="slidenum">
              <a:rPr lang="en-SI" smtClean="0"/>
              <a:t>‹#›</a:t>
            </a:fld>
            <a:endParaRPr lang="en-SI"/>
          </a:p>
        </p:txBody>
      </p:sp>
    </p:spTree>
    <p:extLst>
      <p:ext uri="{BB962C8B-B14F-4D97-AF65-F5344CB8AC3E}">
        <p14:creationId xmlns:p14="http://schemas.microsoft.com/office/powerpoint/2010/main" val="136911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 background image</a:t>
            </a:r>
            <a:endParaRPr lang="en-US" dirty="0"/>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p:nvPicPr>
        <p:blipFill>
          <a:blip r:embed="rId2"/>
          <a:stretch>
            <a:fillRect/>
          </a:stretch>
        </p:blipFill>
        <p:spPr>
          <a:xfrm>
            <a:off x="0" y="177106"/>
            <a:ext cx="4411916" cy="2160000"/>
          </a:xfrm>
          <a:prstGeom prst="rect">
            <a:avLst/>
          </a:prstGeom>
        </p:spPr>
      </p:pic>
      <p:sp>
        <p:nvSpPr>
          <p:cNvPr id="8" name="Rectangle 7">
            <a:extLst>
              <a:ext uri="{FF2B5EF4-FFF2-40B4-BE49-F238E27FC236}">
                <a16:creationId xmlns:a16="http://schemas.microsoft.com/office/drawing/2014/main" id="{0672E73E-3525-BB44-983C-F70D53BE1A0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9" name="Straight Connector 8">
            <a:extLst>
              <a:ext uri="{FF2B5EF4-FFF2-40B4-BE49-F238E27FC236}">
                <a16:creationId xmlns:a16="http://schemas.microsoft.com/office/drawing/2014/main" id="{AA045888-6C49-FA42-9E30-31F472686958}"/>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graphical user interface&#10;&#10;Description automatically generated">
            <a:extLst>
              <a:ext uri="{FF2B5EF4-FFF2-40B4-BE49-F238E27FC236}">
                <a16:creationId xmlns:a16="http://schemas.microsoft.com/office/drawing/2014/main" id="{1A3E8283-122A-EE4D-BF9E-A31130558568}"/>
              </a:ext>
            </a:extLst>
          </p:cNvPr>
          <p:cNvPicPr>
            <a:picLocks noChangeAspect="1"/>
          </p:cNvPicPr>
          <p:nvPr userDrawn="1"/>
        </p:nvPicPr>
        <p:blipFill>
          <a:blip r:embed="rId2"/>
          <a:stretch>
            <a:fillRect/>
          </a:stretch>
        </p:blipFill>
        <p:spPr>
          <a:xfrm>
            <a:off x="0" y="177106"/>
            <a:ext cx="4411916" cy="2160000"/>
          </a:xfrm>
          <a:prstGeom prst="rect">
            <a:avLst/>
          </a:prstGeom>
        </p:spPr>
      </p:pic>
    </p:spTree>
    <p:extLst>
      <p:ext uri="{BB962C8B-B14F-4D97-AF65-F5344CB8AC3E}">
        <p14:creationId xmlns:p14="http://schemas.microsoft.com/office/powerpoint/2010/main" val="5067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0" y="1057274"/>
            <a:ext cx="12192000" cy="5224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sp>
        <p:nvSpPr>
          <p:cNvPr id="2" name="Title 1"/>
          <p:cNvSpPr>
            <a:spLocks noGrp="1"/>
          </p:cNvSpPr>
          <p:nvPr>
            <p:ph type="title" hasCustomPrompt="1"/>
          </p:nvPr>
        </p:nvSpPr>
        <p:spPr>
          <a:xfrm>
            <a:off x="696000" y="1057273"/>
            <a:ext cx="10800000" cy="3094314"/>
          </a:xfrm>
        </p:spPr>
        <p:txBody>
          <a:bodyPr anchor="ctr">
            <a:normAutofit/>
          </a:bodyPr>
          <a:lstStyle>
            <a:lvl1pPr algn="l">
              <a:defRPr sz="6000">
                <a:solidFill>
                  <a:schemeClr val="bg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696000" y="4410075"/>
            <a:ext cx="10776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66E8835-A464-844A-9F9C-F68DF4DB45A8}"/>
              </a:ext>
            </a:extLst>
          </p:cNvPr>
          <p:cNvSpPr/>
          <p:nvPr userDrawn="1"/>
        </p:nvSpPr>
        <p:spPr>
          <a:xfrm>
            <a:off x="0" y="1057274"/>
            <a:ext cx="12192000" cy="5224724"/>
          </a:xfrm>
          <a:prstGeom prst="rect">
            <a:avLst/>
          </a:prstGeom>
          <a:solidFill>
            <a:srgbClr val="96C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cxnSp>
        <p:nvCxnSpPr>
          <p:cNvPr id="10" name="Straight Connector 9">
            <a:extLst>
              <a:ext uri="{FF2B5EF4-FFF2-40B4-BE49-F238E27FC236}">
                <a16:creationId xmlns:a16="http://schemas.microsoft.com/office/drawing/2014/main" id="{B2149027-1E91-A641-9F78-DEE96BEF964E}"/>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07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1/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idx="1"/>
          </p:nvPr>
        </p:nvSpPr>
        <p:spPr/>
        <p:txBody>
          <a:bodyPr>
            <a:normAutofit/>
          </a:bodyPr>
          <a:lstStyle>
            <a:lvl1pPr marL="285750" indent="-285750">
              <a:lnSpc>
                <a:spcPct val="120000"/>
              </a:lnSpc>
              <a:buClr>
                <a:srgbClr val="3678BD"/>
              </a:buClr>
              <a:buFont typeface="Arial" panose="020B0604020202020204" pitchFamily="34" charset="0"/>
              <a:buChar char="•"/>
              <a:defRPr sz="1800"/>
            </a:lvl1pPr>
            <a:lvl2pPr marL="742950" indent="-285750">
              <a:buFont typeface="Arial" panose="020B0604020202020204" pitchFamily="34" charset="0"/>
              <a:buChar char="•"/>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spTree>
    <p:extLst>
      <p:ext uri="{BB962C8B-B14F-4D97-AF65-F5344CB8AC3E}">
        <p14:creationId xmlns:p14="http://schemas.microsoft.com/office/powerpoint/2010/main" val="360701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p:nvPr>
        </p:nvSpPr>
        <p:spPr>
          <a:xfrm>
            <a:off x="704850" y="1377949"/>
            <a:ext cx="5181600" cy="4498975"/>
          </a:xfrm>
        </p:spPr>
        <p:txBody>
          <a:bodyPr>
            <a:normAutofit/>
          </a:bodyPr>
          <a:lstStyle>
            <a:lvl1pPr marL="0" indent="0">
              <a:lnSpc>
                <a:spcPct val="120000"/>
              </a:lnSpc>
              <a:buFont typeface="Arial" panose="020B0604020202020204" pitchFamily="34" charset="0"/>
              <a:buNone/>
              <a:defRPr sz="18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
        <p:nvSpPr>
          <p:cNvPr id="4" name="Content Placeholder 3"/>
          <p:cNvSpPr>
            <a:spLocks noGrp="1"/>
          </p:cNvSpPr>
          <p:nvPr>
            <p:ph sz="half" idx="2"/>
          </p:nvPr>
        </p:nvSpPr>
        <p:spPr>
          <a:xfrm>
            <a:off x="6238875" y="1377950"/>
            <a:ext cx="5181600" cy="4508500"/>
          </a:xfrm>
        </p:spPr>
        <p:txBody>
          <a:bodyPr>
            <a:normAutofit/>
          </a:bodyPr>
          <a:lstStyle>
            <a:lvl1pPr marL="0" indent="0">
              <a:lnSpc>
                <a:spcPct val="120000"/>
              </a:lnSpc>
              <a:buFont typeface="Arial" panose="020B0604020202020204" pitchFamily="34" charset="0"/>
              <a:buNone/>
              <a:defRPr sz="1800"/>
            </a:lvl1pPr>
            <a:lvl2pPr marL="457200" indent="0">
              <a:buFont typeface="Arial" panose="020B0604020202020204" pitchFamily="34" charset="0"/>
              <a:buNone/>
              <a:defRPr sz="2000"/>
            </a:lvl2pPr>
            <a:lvl3pPr marL="914400" indent="0">
              <a:buFont typeface="Arial" panose="020B0604020202020204" pitchFamily="34" charset="0"/>
              <a:buNone/>
              <a:defRPr sz="2000"/>
            </a:lvl3pPr>
            <a:lvl4pPr marL="1371600" indent="0">
              <a:buFont typeface="Arial" panose="020B0604020202020204" pitchFamily="34" charset="0"/>
              <a:buNone/>
              <a:defRPr sz="2000"/>
            </a:lvl4pPr>
            <a:lvl5pPr marL="1828800" indent="0">
              <a:buFont typeface="Arial" panose="020B0604020202020204" pitchFamily="34" charset="0"/>
              <a:buNone/>
              <a:defRPr sz="2000"/>
            </a:lvl5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Tree>
    <p:extLst>
      <p:ext uri="{BB962C8B-B14F-4D97-AF65-F5344CB8AC3E}">
        <p14:creationId xmlns:p14="http://schemas.microsoft.com/office/powerpoint/2010/main" val="4078740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p:nvPr>
        </p:nvSpPr>
        <p:spPr>
          <a:xfrm>
            <a:off x="704850"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6" name="Content Placeholder 2">
            <a:extLst>
              <a:ext uri="{FF2B5EF4-FFF2-40B4-BE49-F238E27FC236}">
                <a16:creationId xmlns:a16="http://schemas.microsoft.com/office/drawing/2014/main" id="{82498FB5-8216-1548-B0EF-EBF44C50486A}"/>
              </a:ext>
            </a:extLst>
          </p:cNvPr>
          <p:cNvSpPr>
            <a:spLocks noGrp="1"/>
          </p:cNvSpPr>
          <p:nvPr>
            <p:ph sz="half" idx="13"/>
          </p:nvPr>
        </p:nvSpPr>
        <p:spPr>
          <a:xfrm>
            <a:off x="8190825"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2"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13992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hasCustomPrompt="1"/>
          </p:nvPr>
        </p:nvSpPr>
        <p:spPr>
          <a:xfrm>
            <a:off x="704850" y="1377949"/>
            <a:ext cx="3305175" cy="4498975"/>
          </a:xfrm>
        </p:spPr>
        <p:txBody>
          <a:bodyPr>
            <a:normAutofit/>
          </a:bodyPr>
          <a:lstStyle>
            <a:lvl1pPr marL="285750" indent="-285750">
              <a:lnSpc>
                <a:spcPct val="120000"/>
              </a:lnSpc>
              <a:buFont typeface="Arial" panose="020B0604020202020204" pitchFamily="34" charset="0"/>
              <a:buChar char="•"/>
              <a:defRPr sz="1300">
                <a:solidFill>
                  <a:schemeClr val="tx1"/>
                </a:solidFill>
              </a:defRPr>
            </a:lvl1pPr>
            <a:lvl2pPr marL="742950" indent="-285750">
              <a:buFont typeface="Arial" panose="020B0604020202020204" pitchFamily="34" charset="0"/>
              <a:buChar char="•"/>
              <a:defRPr sz="13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dirty="0"/>
              <a:t>Bullet list 1</a:t>
            </a:r>
          </a:p>
          <a:p>
            <a:pPr lvl="0"/>
            <a:r>
              <a:rPr lang="en-GB" dirty="0"/>
              <a:t>Bullet list 2</a:t>
            </a:r>
          </a:p>
          <a:p>
            <a:pPr lvl="0"/>
            <a:r>
              <a:rPr lang="en-GB" dirty="0"/>
              <a:t>Bullet list 3</a:t>
            </a:r>
          </a:p>
          <a:p>
            <a:pPr lvl="1"/>
            <a:r>
              <a:rPr lang="en-GB" dirty="0"/>
              <a:t>Level 2 Bullet list 1</a:t>
            </a:r>
          </a:p>
          <a:p>
            <a:pPr lvl="1"/>
            <a:r>
              <a:rPr lang="en-GB" dirty="0"/>
              <a:t>Level 2 Bullet list 2</a:t>
            </a:r>
          </a:p>
          <a:p>
            <a:pPr lvl="1"/>
            <a:r>
              <a:rPr lang="en-GB" dirty="0"/>
              <a:t>Level 2 Bullet list 3</a:t>
            </a:r>
          </a:p>
          <a:p>
            <a:pPr lvl="0"/>
            <a:r>
              <a:rPr lang="en-GB" dirty="0"/>
              <a:t>Bullet list 4</a:t>
            </a:r>
          </a:p>
          <a:p>
            <a:pPr lvl="1"/>
            <a:r>
              <a:rPr lang="en-GB" dirty="0"/>
              <a:t>Level 2 Bullet list 4</a:t>
            </a:r>
          </a:p>
          <a:p>
            <a:pPr lvl="1"/>
            <a:r>
              <a:rPr lang="en-GB" dirty="0"/>
              <a:t>Level 2 Bullet list 5</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2" y="1377949"/>
            <a:ext cx="7028588"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167654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0"/>
            <a:ext cx="12201524" cy="5362575"/>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Thank you.</a:t>
            </a:r>
            <a:br>
              <a:rPr lang="en-GB" dirty="0"/>
            </a:br>
            <a:r>
              <a:rPr lang="en-GB" dirty="0"/>
              <a:t>Any questions?</a:t>
            </a:r>
            <a:endParaRPr lang="en-US" dirty="0"/>
          </a:p>
        </p:txBody>
      </p:sp>
      <p:sp>
        <p:nvSpPr>
          <p:cNvPr id="9" name="Rectangle 8">
            <a:extLst>
              <a:ext uri="{FF2B5EF4-FFF2-40B4-BE49-F238E27FC236}">
                <a16:creationId xmlns:a16="http://schemas.microsoft.com/office/drawing/2014/main" id="{48F1D9E9-0C93-624B-9861-30471BCD6B8F}"/>
              </a:ext>
            </a:extLst>
          </p:cNvPr>
          <p:cNvSpPr/>
          <p:nvPr userDrawn="1"/>
        </p:nvSpPr>
        <p:spPr>
          <a:xfrm>
            <a:off x="-9524" y="4698000"/>
            <a:ext cx="122004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p:nvPicPr>
        <p:blipFill>
          <a:blip r:embed="rId2"/>
          <a:stretch>
            <a:fillRect/>
          </a:stretch>
        </p:blipFill>
        <p:spPr>
          <a:xfrm>
            <a:off x="0" y="4698000"/>
            <a:ext cx="4411916" cy="2160000"/>
          </a:xfrm>
          <a:prstGeom prst="rect">
            <a:avLst/>
          </a:prstGeom>
        </p:spPr>
      </p:pic>
      <p:sp>
        <p:nvSpPr>
          <p:cNvPr id="15" name="Title 1">
            <a:extLst>
              <a:ext uri="{FF2B5EF4-FFF2-40B4-BE49-F238E27FC236}">
                <a16:creationId xmlns:a16="http://schemas.microsoft.com/office/drawing/2014/main" id="{31CC2A2B-06F1-9C48-A629-7933E41A0098}"/>
              </a:ext>
            </a:extLst>
          </p:cNvPr>
          <p:cNvSpPr txBox="1">
            <a:spLocks/>
          </p:cNvSpPr>
          <p:nvPr/>
        </p:nvSpPr>
        <p:spPr>
          <a:xfrm>
            <a:off x="9443720" y="5800726"/>
            <a:ext cx="2747156"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t>
            </a:r>
            <a:r>
              <a:rPr lang="en-GB" sz="1300" spc="0" dirty="0" err="1">
                <a:latin typeface="Arial" panose="020B0604020202020204" pitchFamily="34" charset="0"/>
                <a:ea typeface="Inter" panose="020B0502030000000004" pitchFamily="34" charset="0"/>
                <a:cs typeface="Arial" panose="020B0604020202020204" pitchFamily="34" charset="0"/>
              </a:rPr>
              <a:t>eu_acer</a:t>
            </a:r>
            <a:endParaRPr lang="en-GB" sz="1300"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linkedin.com/company/EU-ACER/</a:t>
            </a:r>
          </a:p>
        </p:txBody>
      </p:sp>
      <p:cxnSp>
        <p:nvCxnSpPr>
          <p:cNvPr id="5" name="Straight Connector 4">
            <a:extLst>
              <a:ext uri="{FF2B5EF4-FFF2-40B4-BE49-F238E27FC236}">
                <a16:creationId xmlns:a16="http://schemas.microsoft.com/office/drawing/2014/main" id="{7B12CBEB-0DAC-8F4B-9A0A-2BFD123ED617}"/>
              </a:ext>
            </a:extLst>
          </p:cNvPr>
          <p:cNvCxnSpPr/>
          <p:nvPr/>
        </p:nvCxnSpPr>
        <p:spPr>
          <a:xfrm>
            <a:off x="4411916" y="5219700"/>
            <a:ext cx="0" cy="110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F3945A4-27D8-8A4B-86E7-74C2FFBDEDC6}"/>
              </a:ext>
            </a:extLst>
          </p:cNvPr>
          <p:cNvPicPr>
            <a:picLocks noChangeAspect="1"/>
          </p:cNvPicPr>
          <p:nvPr/>
        </p:nvPicPr>
        <p:blipFill>
          <a:blip r:embed="rId3"/>
          <a:stretch>
            <a:fillRect/>
          </a:stretch>
        </p:blipFill>
        <p:spPr>
          <a:xfrm>
            <a:off x="9188412" y="5930287"/>
            <a:ext cx="180000" cy="180000"/>
          </a:xfrm>
          <a:prstGeom prst="rect">
            <a:avLst/>
          </a:prstGeom>
        </p:spPr>
      </p:pic>
      <p:grpSp>
        <p:nvGrpSpPr>
          <p:cNvPr id="3" name="Group 2">
            <a:extLst>
              <a:ext uri="{FF2B5EF4-FFF2-40B4-BE49-F238E27FC236}">
                <a16:creationId xmlns:a16="http://schemas.microsoft.com/office/drawing/2014/main" id="{A8885DA4-0882-6640-9254-F39276BB7056}"/>
              </a:ext>
            </a:extLst>
          </p:cNvPr>
          <p:cNvGrpSpPr/>
          <p:nvPr/>
        </p:nvGrpSpPr>
        <p:grpSpPr>
          <a:xfrm>
            <a:off x="6795009" y="5800726"/>
            <a:ext cx="2568149" cy="522056"/>
            <a:chOff x="6801717" y="5800726"/>
            <a:chExt cx="2568149" cy="522056"/>
          </a:xfrm>
        </p:grpSpPr>
        <p:sp>
          <p:nvSpPr>
            <p:cNvPr id="14" name="Title 1">
              <a:extLst>
                <a:ext uri="{FF2B5EF4-FFF2-40B4-BE49-F238E27FC236}">
                  <a16:creationId xmlns:a16="http://schemas.microsoft.com/office/drawing/2014/main" id="{001696BD-2EC4-194B-A7B8-62A129E01F63}"/>
                </a:ext>
              </a:extLst>
            </p:cNvPr>
            <p:cNvSpPr txBox="1">
              <a:spLocks/>
            </p:cNvSpPr>
            <p:nvPr/>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dirty="0" err="1">
                  <a:latin typeface="Arial" panose="020B0604020202020204" pitchFamily="34" charset="0"/>
                  <a:ea typeface="Inter" panose="020B0502030000000004" pitchFamily="34" charset="0"/>
                  <a:cs typeface="Arial" panose="020B0604020202020204" pitchFamily="34" charset="0"/>
                </a:rPr>
                <a:t>info@acer.europa.eu</a:t>
              </a:r>
              <a:endParaRPr lang="en-GB" sz="1300" u="none"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err="1">
                  <a:latin typeface="Arial" panose="020B0604020202020204" pitchFamily="34" charset="0"/>
                  <a:ea typeface="Inter" panose="020B0502030000000004" pitchFamily="34" charset="0"/>
                  <a:cs typeface="Arial" panose="020B0604020202020204" pitchFamily="34" charset="0"/>
                </a:rPr>
                <a:t>acer.europa.eu</a:t>
              </a:r>
              <a:endParaRPr lang="en-SI" sz="1300" spc="0" dirty="0">
                <a:latin typeface="Arial" panose="020B0604020202020204" pitchFamily="34" charset="0"/>
                <a:ea typeface="Inter" panose="020B05020300000000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86AEEF0F-3AEB-C345-8CAB-7C7FCCF315B8}"/>
                </a:ext>
              </a:extLst>
            </p:cNvPr>
            <p:cNvPicPr>
              <a:picLocks noChangeAspect="1"/>
            </p:cNvPicPr>
            <p:nvPr/>
          </p:nvPicPr>
          <p:blipFill>
            <a:blip r:embed="rId4"/>
            <a:stretch>
              <a:fillRect/>
            </a:stretch>
          </p:blipFill>
          <p:spPr>
            <a:xfrm>
              <a:off x="6808398" y="5930287"/>
              <a:ext cx="180000" cy="180000"/>
            </a:xfrm>
            <a:prstGeom prst="rect">
              <a:avLst/>
            </a:prstGeom>
          </p:spPr>
        </p:pic>
        <p:pic>
          <p:nvPicPr>
            <p:cNvPr id="23" name="Picture 22">
              <a:extLst>
                <a:ext uri="{FF2B5EF4-FFF2-40B4-BE49-F238E27FC236}">
                  <a16:creationId xmlns:a16="http://schemas.microsoft.com/office/drawing/2014/main" id="{DCA2645C-0119-3745-BB46-C257A4A0C892}"/>
                </a:ext>
              </a:extLst>
            </p:cNvPr>
            <p:cNvPicPr>
              <a:picLocks noChangeAspect="1"/>
            </p:cNvPicPr>
            <p:nvPr/>
          </p:nvPicPr>
          <p:blipFill>
            <a:blip r:embed="rId5"/>
            <a:stretch>
              <a:fillRect/>
            </a:stretch>
          </p:blipFill>
          <p:spPr>
            <a:xfrm>
              <a:off x="6801717" y="6137846"/>
              <a:ext cx="180000" cy="180000"/>
            </a:xfrm>
            <a:prstGeom prst="rect">
              <a:avLst/>
            </a:prstGeom>
          </p:spPr>
        </p:pic>
      </p:grpSp>
      <p:pic>
        <p:nvPicPr>
          <p:cNvPr id="6" name="Picture 5" descr="Icon&#10;&#10;Description automatically generated">
            <a:extLst>
              <a:ext uri="{FF2B5EF4-FFF2-40B4-BE49-F238E27FC236}">
                <a16:creationId xmlns:a16="http://schemas.microsoft.com/office/drawing/2014/main" id="{0A7DAC23-150B-AE4C-B495-CDC29B054127}"/>
              </a:ext>
            </a:extLst>
          </p:cNvPr>
          <p:cNvPicPr>
            <a:picLocks noChangeAspect="1"/>
          </p:cNvPicPr>
          <p:nvPr/>
        </p:nvPicPr>
        <p:blipFill>
          <a:blip r:embed="rId6"/>
          <a:stretch>
            <a:fillRect/>
          </a:stretch>
        </p:blipFill>
        <p:spPr>
          <a:xfrm>
            <a:off x="9193267" y="6137846"/>
            <a:ext cx="208072" cy="175836"/>
          </a:xfrm>
          <a:prstGeom prst="rect">
            <a:avLst/>
          </a:prstGeom>
        </p:spPr>
      </p:pic>
    </p:spTree>
    <p:extLst>
      <p:ext uri="{BB962C8B-B14F-4D97-AF65-F5344CB8AC3E}">
        <p14:creationId xmlns:p14="http://schemas.microsoft.com/office/powerpoint/2010/main" val="388435303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userDrawn="1"/>
        </p:nvSpPr>
        <p:spPr>
          <a:xfrm>
            <a:off x="-9524" y="0"/>
            <a:ext cx="12201524" cy="5362575"/>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8F1D9E9-0C93-624B-9861-30471BCD6B8F}"/>
              </a:ext>
            </a:extLst>
          </p:cNvPr>
          <p:cNvSpPr/>
          <p:nvPr userDrawn="1"/>
        </p:nvSpPr>
        <p:spPr>
          <a:xfrm>
            <a:off x="-9524" y="4698000"/>
            <a:ext cx="122004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userDrawn="1"/>
        </p:nvPicPr>
        <p:blipFill>
          <a:blip r:embed="rId2"/>
          <a:stretch>
            <a:fillRect/>
          </a:stretch>
        </p:blipFill>
        <p:spPr>
          <a:xfrm>
            <a:off x="0" y="4698000"/>
            <a:ext cx="4411916" cy="2160000"/>
          </a:xfrm>
          <a:prstGeom prst="rect">
            <a:avLst/>
          </a:prstGeom>
        </p:spPr>
      </p:pic>
      <p:sp>
        <p:nvSpPr>
          <p:cNvPr id="15" name="Title 1">
            <a:extLst>
              <a:ext uri="{FF2B5EF4-FFF2-40B4-BE49-F238E27FC236}">
                <a16:creationId xmlns:a16="http://schemas.microsoft.com/office/drawing/2014/main" id="{31CC2A2B-06F1-9C48-A629-7933E41A0098}"/>
              </a:ext>
            </a:extLst>
          </p:cNvPr>
          <p:cNvSpPr txBox="1">
            <a:spLocks/>
          </p:cNvSpPr>
          <p:nvPr userDrawn="1"/>
        </p:nvSpPr>
        <p:spPr>
          <a:xfrm>
            <a:off x="9443720" y="5800726"/>
            <a:ext cx="2747156"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t>
            </a:r>
            <a:r>
              <a:rPr lang="en-GB" sz="1300" spc="0" dirty="0" err="1">
                <a:latin typeface="Arial" panose="020B0604020202020204" pitchFamily="34" charset="0"/>
                <a:ea typeface="Inter" panose="020B0502030000000004" pitchFamily="34" charset="0"/>
                <a:cs typeface="Arial" panose="020B0604020202020204" pitchFamily="34" charset="0"/>
              </a:rPr>
              <a:t>eu_acer</a:t>
            </a:r>
            <a:endParaRPr lang="en-GB" sz="1300"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linkedin.com/company/EU-ACER/</a:t>
            </a:r>
          </a:p>
        </p:txBody>
      </p:sp>
      <p:cxnSp>
        <p:nvCxnSpPr>
          <p:cNvPr id="5" name="Straight Connector 4">
            <a:extLst>
              <a:ext uri="{FF2B5EF4-FFF2-40B4-BE49-F238E27FC236}">
                <a16:creationId xmlns:a16="http://schemas.microsoft.com/office/drawing/2014/main" id="{7B12CBEB-0DAC-8F4B-9A0A-2BFD123ED617}"/>
              </a:ext>
            </a:extLst>
          </p:cNvPr>
          <p:cNvCxnSpPr/>
          <p:nvPr userDrawn="1"/>
        </p:nvCxnSpPr>
        <p:spPr>
          <a:xfrm>
            <a:off x="4411916" y="5219700"/>
            <a:ext cx="0" cy="110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F3945A4-27D8-8A4B-86E7-74C2FFBDEDC6}"/>
              </a:ext>
            </a:extLst>
          </p:cNvPr>
          <p:cNvPicPr>
            <a:picLocks noChangeAspect="1"/>
          </p:cNvPicPr>
          <p:nvPr userDrawn="1"/>
        </p:nvPicPr>
        <p:blipFill>
          <a:blip r:embed="rId3"/>
          <a:stretch>
            <a:fillRect/>
          </a:stretch>
        </p:blipFill>
        <p:spPr>
          <a:xfrm>
            <a:off x="9188412" y="5930287"/>
            <a:ext cx="180000" cy="180000"/>
          </a:xfrm>
          <a:prstGeom prst="rect">
            <a:avLst/>
          </a:prstGeom>
        </p:spPr>
      </p:pic>
      <p:grpSp>
        <p:nvGrpSpPr>
          <p:cNvPr id="3" name="Group 2">
            <a:extLst>
              <a:ext uri="{FF2B5EF4-FFF2-40B4-BE49-F238E27FC236}">
                <a16:creationId xmlns:a16="http://schemas.microsoft.com/office/drawing/2014/main" id="{A8885DA4-0882-6640-9254-F39276BB7056}"/>
              </a:ext>
            </a:extLst>
          </p:cNvPr>
          <p:cNvGrpSpPr/>
          <p:nvPr userDrawn="1"/>
        </p:nvGrpSpPr>
        <p:grpSpPr>
          <a:xfrm>
            <a:off x="6795009" y="5800726"/>
            <a:ext cx="2568149" cy="522056"/>
            <a:chOff x="6801717" y="5800726"/>
            <a:chExt cx="2568149" cy="522056"/>
          </a:xfrm>
        </p:grpSpPr>
        <p:sp>
          <p:nvSpPr>
            <p:cNvPr id="14" name="Title 1">
              <a:extLst>
                <a:ext uri="{FF2B5EF4-FFF2-40B4-BE49-F238E27FC236}">
                  <a16:creationId xmlns:a16="http://schemas.microsoft.com/office/drawing/2014/main" id="{001696BD-2EC4-194B-A7B8-62A129E01F63}"/>
                </a:ext>
              </a:extLst>
            </p:cNvPr>
            <p:cNvSpPr txBox="1">
              <a:spLocks/>
            </p:cNvSpPr>
            <p:nvPr userDrawn="1"/>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dirty="0" err="1">
                  <a:latin typeface="Arial" panose="020B0604020202020204" pitchFamily="34" charset="0"/>
                  <a:ea typeface="Inter" panose="020B0502030000000004" pitchFamily="34" charset="0"/>
                  <a:cs typeface="Arial" panose="020B0604020202020204" pitchFamily="34" charset="0"/>
                </a:rPr>
                <a:t>info@acer.europa.eu</a:t>
              </a:r>
              <a:endParaRPr lang="en-GB" sz="1300" u="none"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err="1">
                  <a:latin typeface="Arial" panose="020B0604020202020204" pitchFamily="34" charset="0"/>
                  <a:ea typeface="Inter" panose="020B0502030000000004" pitchFamily="34" charset="0"/>
                  <a:cs typeface="Arial" panose="020B0604020202020204" pitchFamily="34" charset="0"/>
                </a:rPr>
                <a:t>acer.europa.eu</a:t>
              </a:r>
              <a:endParaRPr lang="en-SI" sz="1300" spc="0" dirty="0">
                <a:latin typeface="Arial" panose="020B0604020202020204" pitchFamily="34" charset="0"/>
                <a:ea typeface="Inter" panose="020B05020300000000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86AEEF0F-3AEB-C345-8CAB-7C7FCCF315B8}"/>
                </a:ext>
              </a:extLst>
            </p:cNvPr>
            <p:cNvPicPr>
              <a:picLocks noChangeAspect="1"/>
            </p:cNvPicPr>
            <p:nvPr userDrawn="1"/>
          </p:nvPicPr>
          <p:blipFill>
            <a:blip r:embed="rId4"/>
            <a:stretch>
              <a:fillRect/>
            </a:stretch>
          </p:blipFill>
          <p:spPr>
            <a:xfrm>
              <a:off x="6808398" y="5930287"/>
              <a:ext cx="180000" cy="180000"/>
            </a:xfrm>
            <a:prstGeom prst="rect">
              <a:avLst/>
            </a:prstGeom>
          </p:spPr>
        </p:pic>
        <p:pic>
          <p:nvPicPr>
            <p:cNvPr id="23" name="Picture 22">
              <a:extLst>
                <a:ext uri="{FF2B5EF4-FFF2-40B4-BE49-F238E27FC236}">
                  <a16:creationId xmlns:a16="http://schemas.microsoft.com/office/drawing/2014/main" id="{DCA2645C-0119-3745-BB46-C257A4A0C892}"/>
                </a:ext>
              </a:extLst>
            </p:cNvPr>
            <p:cNvPicPr>
              <a:picLocks noChangeAspect="1"/>
            </p:cNvPicPr>
            <p:nvPr userDrawn="1"/>
          </p:nvPicPr>
          <p:blipFill>
            <a:blip r:embed="rId5"/>
            <a:stretch>
              <a:fillRect/>
            </a:stretch>
          </p:blipFill>
          <p:spPr>
            <a:xfrm>
              <a:off x="6801717" y="6137846"/>
              <a:ext cx="180000" cy="180000"/>
            </a:xfrm>
            <a:prstGeom prst="rect">
              <a:avLst/>
            </a:prstGeom>
          </p:spPr>
        </p:pic>
      </p:grpSp>
      <p:pic>
        <p:nvPicPr>
          <p:cNvPr id="6" name="Picture 5" descr="Icon&#10;&#10;Description automatically generated">
            <a:extLst>
              <a:ext uri="{FF2B5EF4-FFF2-40B4-BE49-F238E27FC236}">
                <a16:creationId xmlns:a16="http://schemas.microsoft.com/office/drawing/2014/main" id="{0A7DAC23-150B-AE4C-B495-CDC29B054127}"/>
              </a:ext>
            </a:extLst>
          </p:cNvPr>
          <p:cNvPicPr>
            <a:picLocks noChangeAspect="1"/>
          </p:cNvPicPr>
          <p:nvPr userDrawn="1"/>
        </p:nvPicPr>
        <p:blipFill>
          <a:blip r:embed="rId6"/>
          <a:stretch>
            <a:fillRect/>
          </a:stretch>
        </p:blipFill>
        <p:spPr>
          <a:xfrm>
            <a:off x="9193267" y="6137846"/>
            <a:ext cx="208072" cy="175836"/>
          </a:xfrm>
          <a:prstGeom prst="rect">
            <a:avLst/>
          </a:prstGeom>
        </p:spPr>
      </p:pic>
    </p:spTree>
    <p:extLst>
      <p:ext uri="{BB962C8B-B14F-4D97-AF65-F5344CB8AC3E}">
        <p14:creationId xmlns:p14="http://schemas.microsoft.com/office/powerpoint/2010/main" val="3632982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a:t>
            </a:r>
            <a:endParaRPr lang="en-US" dirty="0"/>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userDrawn="1"/>
        </p:nvPicPr>
        <p:blipFill>
          <a:blip r:embed="rId2"/>
          <a:stretch>
            <a:fillRect/>
          </a:stretch>
        </p:blipFill>
        <p:spPr>
          <a:xfrm>
            <a:off x="0" y="177106"/>
            <a:ext cx="4411916" cy="2160000"/>
          </a:xfrm>
          <a:prstGeom prst="rect">
            <a:avLst/>
          </a:prstGeom>
        </p:spPr>
      </p:pic>
    </p:spTree>
    <p:extLst>
      <p:ext uri="{BB962C8B-B14F-4D97-AF65-F5344CB8AC3E}">
        <p14:creationId xmlns:p14="http://schemas.microsoft.com/office/powerpoint/2010/main" val="2855149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userDrawn="1"/>
        </p:nvSpPr>
        <p:spPr>
          <a:xfrm>
            <a:off x="0" y="0"/>
            <a:ext cx="12192000" cy="6858000"/>
          </a:xfrm>
          <a:prstGeom prst="rect">
            <a:avLst/>
          </a:prstGeom>
          <a:solidFill>
            <a:srgbClr val="3678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2"/>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324213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a:t>
            </a:r>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323063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2"/>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
        <p:nvSpPr>
          <p:cNvPr id="7" name="Rectangle 6">
            <a:extLst>
              <a:ext uri="{FF2B5EF4-FFF2-40B4-BE49-F238E27FC236}">
                <a16:creationId xmlns:a16="http://schemas.microsoft.com/office/drawing/2014/main" id="{C15928C1-AE23-4C47-B754-890FE727450B}"/>
              </a:ext>
            </a:extLst>
          </p:cNvPr>
          <p:cNvSpPr/>
          <p:nvPr userDrawn="1"/>
        </p:nvSpPr>
        <p:spPr>
          <a:xfrm>
            <a:off x="0" y="0"/>
            <a:ext cx="12192000" cy="6858000"/>
          </a:xfrm>
          <a:prstGeom prst="rect">
            <a:avLst/>
          </a:prstGeom>
          <a:solidFill>
            <a:srgbClr val="3678BD"/>
          </a:solidFill>
          <a:ln>
            <a:solidFill>
              <a:srgbClr val="36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8" name="Picture 7">
            <a:extLst>
              <a:ext uri="{FF2B5EF4-FFF2-40B4-BE49-F238E27FC236}">
                <a16:creationId xmlns:a16="http://schemas.microsoft.com/office/drawing/2014/main" id="{5738795F-832F-7A41-BFE2-2AA1C1E129B9}"/>
              </a:ext>
            </a:extLst>
          </p:cNvPr>
          <p:cNvPicPr>
            <a:picLocks noChangeAspect="1"/>
          </p:cNvPicPr>
          <p:nvPr userDrawn="1"/>
        </p:nvPicPr>
        <p:blipFill>
          <a:blip r:embed="rId2"/>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79C0C623-2D29-9141-8B28-8E51290D708C}"/>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614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3011892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585238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761375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sl-SI" dirty="0"/>
              <a:t>Agenda</a:t>
            </a:r>
            <a:endParaRPr lang="en-US" dirty="0"/>
          </a:p>
        </p:txBody>
      </p:sp>
      <p:sp>
        <p:nvSpPr>
          <p:cNvPr id="5" name="Rectangle 4">
            <a:extLst>
              <a:ext uri="{FF2B5EF4-FFF2-40B4-BE49-F238E27FC236}">
                <a16:creationId xmlns:a16="http://schemas.microsoft.com/office/drawing/2014/main" id="{79943D43-28BC-8C40-90F1-1912F94F2F9A}"/>
              </a:ext>
            </a:extLst>
          </p:cNvPr>
          <p:cNvSpPr/>
          <p:nvPr userDrawn="1"/>
        </p:nvSpPr>
        <p:spPr>
          <a:xfrm>
            <a:off x="0" y="6281998"/>
            <a:ext cx="12192000" cy="576002"/>
          </a:xfrm>
          <a:prstGeom prst="rect">
            <a:avLst/>
          </a:prstGeom>
          <a:solidFill>
            <a:srgbClr val="3678B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8E16D21-2873-7F4D-BC1C-4DCC7B7156B8}" type="slidenum">
              <a:rPr lang="en-SI" smtClean="0"/>
              <a:pPr/>
              <a:t>‹#›</a:t>
            </a:fld>
            <a:endParaRPr lang="en-SI" dirty="0"/>
          </a:p>
        </p:txBody>
      </p:sp>
      <p:sp>
        <p:nvSpPr>
          <p:cNvPr id="8" name="Content Placeholder 2">
            <a:extLst>
              <a:ext uri="{FF2B5EF4-FFF2-40B4-BE49-F238E27FC236}">
                <a16:creationId xmlns:a16="http://schemas.microsoft.com/office/drawing/2014/main" id="{1426D3AD-FEF8-4340-934D-46D6144F23EA}"/>
              </a:ext>
            </a:extLst>
          </p:cNvPr>
          <p:cNvSpPr>
            <a:spLocks noGrp="1"/>
          </p:cNvSpPr>
          <p:nvPr>
            <p:ph idx="1" hasCustomPrompt="1"/>
          </p:nvPr>
        </p:nvSpPr>
        <p:spPr>
          <a:xfrm>
            <a:off x="712572" y="1511374"/>
            <a:ext cx="8734362" cy="4351338"/>
          </a:xfrm>
        </p:spPr>
        <p:txBody>
          <a:bodyPr/>
          <a:lstStyle>
            <a:lvl1pPr marL="342900" indent="-342900">
              <a:buClr>
                <a:srgbClr val="3678BD"/>
              </a:buClr>
              <a:buFont typeface="Wingdings" pitchFamily="2" charset="2"/>
              <a:buChar char="§"/>
              <a:defRPr b="1"/>
            </a:lvl1pPr>
            <a:lvl2pPr marL="457200" indent="0">
              <a:buNone/>
              <a:defRPr/>
            </a:lvl2pPr>
            <a:lvl3pPr marL="914400" indent="0">
              <a:buNone/>
              <a:defRPr/>
            </a:lvl3pPr>
            <a:lvl4pPr marL="1371600" indent="0">
              <a:buNone/>
              <a:defRPr/>
            </a:lvl4pPr>
            <a:lvl5pPr marL="1828800" indent="0">
              <a:buNone/>
              <a:defRPr/>
            </a:lvl5pPr>
          </a:lstStyle>
          <a:p>
            <a:pPr lvl="0"/>
            <a:r>
              <a:rPr lang="en-GB" dirty="0"/>
              <a:t>Agenda item number one</a:t>
            </a:r>
          </a:p>
          <a:p>
            <a:pPr lvl="0"/>
            <a:r>
              <a:rPr lang="en-GB" dirty="0"/>
              <a:t>Agenda item number two</a:t>
            </a:r>
          </a:p>
          <a:p>
            <a:pPr lvl="0"/>
            <a:r>
              <a:rPr lang="en-GB" dirty="0"/>
              <a:t>Agenda item number three</a:t>
            </a:r>
          </a:p>
        </p:txBody>
      </p:sp>
    </p:spTree>
    <p:extLst>
      <p:ext uri="{BB962C8B-B14F-4D97-AF65-F5344CB8AC3E}">
        <p14:creationId xmlns:p14="http://schemas.microsoft.com/office/powerpoint/2010/main" val="4289033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p:nvPr>
        </p:nvSpPr>
        <p:spPr>
          <a:xfrm>
            <a:off x="704850"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6" name="Content Placeholder 2">
            <a:extLst>
              <a:ext uri="{FF2B5EF4-FFF2-40B4-BE49-F238E27FC236}">
                <a16:creationId xmlns:a16="http://schemas.microsoft.com/office/drawing/2014/main" id="{82498FB5-8216-1548-B0EF-EBF44C50486A}"/>
              </a:ext>
            </a:extLst>
          </p:cNvPr>
          <p:cNvSpPr>
            <a:spLocks noGrp="1"/>
          </p:cNvSpPr>
          <p:nvPr>
            <p:ph sz="half" idx="13"/>
          </p:nvPr>
        </p:nvSpPr>
        <p:spPr>
          <a:xfrm>
            <a:off x="8190825"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2"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3620931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3" name="Content Placeholder 2"/>
          <p:cNvSpPr>
            <a:spLocks noGrp="1"/>
          </p:cNvSpPr>
          <p:nvPr>
            <p:ph sz="half" idx="1" hasCustomPrompt="1"/>
          </p:nvPr>
        </p:nvSpPr>
        <p:spPr>
          <a:xfrm>
            <a:off x="704850" y="1377949"/>
            <a:ext cx="3305175" cy="4498975"/>
          </a:xfrm>
        </p:spPr>
        <p:txBody>
          <a:bodyPr>
            <a:normAutofit/>
          </a:bodyPr>
          <a:lstStyle>
            <a:lvl1pPr marL="285750" indent="-285750">
              <a:lnSpc>
                <a:spcPct val="120000"/>
              </a:lnSpc>
              <a:buFont typeface="Arial" panose="020B0604020202020204" pitchFamily="34" charset="0"/>
              <a:buChar char="•"/>
              <a:defRPr sz="1300">
                <a:solidFill>
                  <a:schemeClr val="tx1"/>
                </a:solidFill>
              </a:defRPr>
            </a:lvl1pPr>
            <a:lvl2pPr marL="742950" indent="-285750">
              <a:buFont typeface="Arial" panose="020B0604020202020204" pitchFamily="34" charset="0"/>
              <a:buChar char="•"/>
              <a:defRPr sz="13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dirty="0"/>
              <a:t>Bullet list 1</a:t>
            </a:r>
          </a:p>
          <a:p>
            <a:pPr lvl="0"/>
            <a:r>
              <a:rPr lang="en-GB" dirty="0"/>
              <a:t>Bullet list 2</a:t>
            </a:r>
          </a:p>
          <a:p>
            <a:pPr lvl="0"/>
            <a:r>
              <a:rPr lang="en-GB" dirty="0"/>
              <a:t>Bullet list 3</a:t>
            </a:r>
          </a:p>
          <a:p>
            <a:pPr lvl="1"/>
            <a:r>
              <a:rPr lang="en-GB" dirty="0"/>
              <a:t>Level 2 Bullet list 1</a:t>
            </a:r>
          </a:p>
          <a:p>
            <a:pPr lvl="1"/>
            <a:r>
              <a:rPr lang="en-GB" dirty="0"/>
              <a:t>Level 2 Bullet list 2</a:t>
            </a:r>
          </a:p>
          <a:p>
            <a:pPr lvl="1"/>
            <a:r>
              <a:rPr lang="en-GB" dirty="0"/>
              <a:t>Level 2 Bullet list 3</a:t>
            </a:r>
          </a:p>
          <a:p>
            <a:pPr lvl="0"/>
            <a:r>
              <a:rPr lang="en-GB" dirty="0"/>
              <a:t>Bullet list 4</a:t>
            </a:r>
          </a:p>
          <a:p>
            <a:pPr lvl="1"/>
            <a:r>
              <a:rPr lang="en-GB" dirty="0"/>
              <a:t>Level 2 Bullet list 4</a:t>
            </a:r>
          </a:p>
          <a:p>
            <a:pPr lvl="1"/>
            <a:r>
              <a:rPr lang="en-GB" dirty="0"/>
              <a:t>Level 2 Bullet list 5</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2" y="1377949"/>
            <a:ext cx="7028588"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83696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 background image</a:t>
            </a:r>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a:extLst>
              <a:ext uri="{FF2B5EF4-FFF2-40B4-BE49-F238E27FC236}">
                <a16:creationId xmlns:a16="http://schemas.microsoft.com/office/drawing/2014/main" id="{625245AF-6641-7A4E-B23C-A79A6745B240}"/>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A4D4D13F-CFA2-0543-9CCE-43109CFF0D08}"/>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1" name="Straight Connector 10">
            <a:extLst>
              <a:ext uri="{FF2B5EF4-FFF2-40B4-BE49-F238E27FC236}">
                <a16:creationId xmlns:a16="http://schemas.microsoft.com/office/drawing/2014/main" id="{8EEF1F50-700F-AD4F-8758-1949A3E3D040}"/>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33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a:extLst>
              <a:ext uri="{FF2B5EF4-FFF2-40B4-BE49-F238E27FC236}">
                <a16:creationId xmlns:a16="http://schemas.microsoft.com/office/drawing/2014/main" id="{C932859F-D5F4-A040-A623-C48B68772D84}"/>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4002CDB1-8A22-DE41-8438-596048C93852}"/>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3" name="Straight Connector 12">
            <a:extLst>
              <a:ext uri="{FF2B5EF4-FFF2-40B4-BE49-F238E27FC236}">
                <a16:creationId xmlns:a16="http://schemas.microsoft.com/office/drawing/2014/main" id="{656049DD-4F2F-B546-BAC1-DA9580223C20}"/>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97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on renewable energy background image</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8" name="Picture 7">
            <a:extLst>
              <a:ext uri="{FF2B5EF4-FFF2-40B4-BE49-F238E27FC236}">
                <a16:creationId xmlns:a16="http://schemas.microsoft.com/office/drawing/2014/main" id="{D5CD2130-0C59-A24E-87B6-47C3253CAE7F}"/>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8E5E6D44-AD3D-734B-8CDF-7885FFE9E6C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5DE95D42-62A6-3A49-9013-2E0E801F3882}"/>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24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8" name="Picture 7">
            <a:extLst>
              <a:ext uri="{FF2B5EF4-FFF2-40B4-BE49-F238E27FC236}">
                <a16:creationId xmlns:a16="http://schemas.microsoft.com/office/drawing/2014/main" id="{4E1B9A39-2722-B14F-B50F-862F6D69565F}"/>
              </a:ext>
            </a:extLst>
          </p:cNvPr>
          <p:cNvPicPr>
            <a:picLocks noChangeAspect="1"/>
          </p:cNvPicPr>
          <p:nvPr userDrawn="1"/>
        </p:nvPicPr>
        <p:blipFill>
          <a:blip r:embed="rId2"/>
          <a:srcRect/>
          <a:stretch/>
        </p:blipFill>
        <p:spPr>
          <a:xfrm>
            <a:off x="600" y="337"/>
            <a:ext cx="12192000" cy="6858000"/>
          </a:xfrm>
          <a:prstGeom prst="rect">
            <a:avLst/>
          </a:prstGeom>
        </p:spPr>
      </p:pic>
      <p:pic>
        <p:nvPicPr>
          <p:cNvPr id="10" name="Picture 9">
            <a:extLst>
              <a:ext uri="{FF2B5EF4-FFF2-40B4-BE49-F238E27FC236}">
                <a16:creationId xmlns:a16="http://schemas.microsoft.com/office/drawing/2014/main" id="{20989843-35E4-554E-857E-B8B4D858E4D6}"/>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CD6A3406-20DF-EC41-B915-E2FEFD2C7051}"/>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57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sl-SI" dirty="0"/>
              <a:t>Agenda</a:t>
            </a:r>
            <a:endParaRPr lang="en-US" dirty="0"/>
          </a:p>
        </p:txBody>
      </p:sp>
      <p:sp>
        <p:nvSpPr>
          <p:cNvPr id="5" name="Rectangle 4">
            <a:extLst>
              <a:ext uri="{FF2B5EF4-FFF2-40B4-BE49-F238E27FC236}">
                <a16:creationId xmlns:a16="http://schemas.microsoft.com/office/drawing/2014/main" id="{79943D43-28BC-8C40-90F1-1912F94F2F9A}"/>
              </a:ext>
            </a:extLst>
          </p:cNvPr>
          <p:cNvSpPr/>
          <p:nvPr/>
        </p:nvSpPr>
        <p:spPr>
          <a:xfrm>
            <a:off x="0" y="6281998"/>
            <a:ext cx="12192000" cy="576002"/>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8E16D21-2873-7F4D-BC1C-4DCC7B7156B8}" type="slidenum">
              <a:rPr lang="en-SI" smtClean="0"/>
              <a:pPr/>
              <a:t>‹#›</a:t>
            </a:fld>
            <a:endParaRPr lang="en-SI" dirty="0"/>
          </a:p>
        </p:txBody>
      </p:sp>
      <p:sp>
        <p:nvSpPr>
          <p:cNvPr id="8" name="Content Placeholder 2">
            <a:extLst>
              <a:ext uri="{FF2B5EF4-FFF2-40B4-BE49-F238E27FC236}">
                <a16:creationId xmlns:a16="http://schemas.microsoft.com/office/drawing/2014/main" id="{1426D3AD-FEF8-4340-934D-46D6144F23EA}"/>
              </a:ext>
            </a:extLst>
          </p:cNvPr>
          <p:cNvSpPr>
            <a:spLocks noGrp="1"/>
          </p:cNvSpPr>
          <p:nvPr>
            <p:ph idx="1" hasCustomPrompt="1"/>
          </p:nvPr>
        </p:nvSpPr>
        <p:spPr>
          <a:xfrm>
            <a:off x="712572" y="1427034"/>
            <a:ext cx="8734362" cy="4351338"/>
          </a:xfrm>
        </p:spPr>
        <p:txBody>
          <a:bodyPr/>
          <a:lstStyle>
            <a:lvl1pPr marL="342900" indent="-342900">
              <a:buClr>
                <a:srgbClr val="3678BD"/>
              </a:buClr>
              <a:buFont typeface="Wingdings" pitchFamily="2" charset="2"/>
              <a:buChar char="§"/>
              <a:defRPr b="1"/>
            </a:lvl1pPr>
            <a:lvl2pPr marL="457200" indent="0">
              <a:buNone/>
              <a:defRPr/>
            </a:lvl2pPr>
            <a:lvl3pPr marL="914400" indent="0">
              <a:buNone/>
              <a:defRPr/>
            </a:lvl3pPr>
            <a:lvl4pPr marL="1371600" indent="0">
              <a:buNone/>
              <a:defRPr/>
            </a:lvl4pPr>
            <a:lvl5pPr marL="1828800" indent="0">
              <a:buNone/>
              <a:defRPr/>
            </a:lvl5pPr>
          </a:lstStyle>
          <a:p>
            <a:pPr lvl="0"/>
            <a:r>
              <a:rPr lang="en-GB" dirty="0"/>
              <a:t>Agenda item number one</a:t>
            </a:r>
          </a:p>
          <a:p>
            <a:pPr lvl="0"/>
            <a:r>
              <a:rPr lang="en-GB" dirty="0"/>
              <a:t>Agenda item number two</a:t>
            </a:r>
          </a:p>
          <a:p>
            <a:pPr lvl="0"/>
            <a:r>
              <a:rPr lang="en-GB" dirty="0"/>
              <a:t>Agenda item number three</a:t>
            </a:r>
          </a:p>
        </p:txBody>
      </p:sp>
      <p:sp>
        <p:nvSpPr>
          <p:cNvPr id="7" name="Rectangle 6">
            <a:extLst>
              <a:ext uri="{FF2B5EF4-FFF2-40B4-BE49-F238E27FC236}">
                <a16:creationId xmlns:a16="http://schemas.microsoft.com/office/drawing/2014/main" id="{92099C54-E6D9-104F-897A-7F57E35A63C7}"/>
              </a:ext>
            </a:extLst>
          </p:cNvPr>
          <p:cNvSpPr/>
          <p:nvPr userDrawn="1"/>
        </p:nvSpPr>
        <p:spPr>
          <a:xfrm>
            <a:off x="0" y="6281998"/>
            <a:ext cx="12192000" cy="576002"/>
          </a:xfrm>
          <a:prstGeom prst="rect">
            <a:avLst/>
          </a:prstGeom>
          <a:solidFill>
            <a:srgbClr val="3678B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56338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000" y="1066800"/>
            <a:ext cx="10800000" cy="3084787"/>
          </a:xfrm>
        </p:spPr>
        <p:txBody>
          <a:bodyPr anchor="ctr">
            <a:normAutofit/>
          </a:bodyPr>
          <a:lstStyle>
            <a:lvl1pPr algn="l">
              <a:defRPr sz="6000"/>
            </a:lvl1pPr>
          </a:lstStyle>
          <a:p>
            <a:r>
              <a:rPr lang="en-GB" dirty="0"/>
              <a:t>Section title</a:t>
            </a:r>
            <a:endParaRPr lang="en-US" dirty="0"/>
          </a:p>
        </p:txBody>
      </p:sp>
      <p:sp>
        <p:nvSpPr>
          <p:cNvPr id="3" name="Text Placeholder 2"/>
          <p:cNvSpPr>
            <a:spLocks noGrp="1"/>
          </p:cNvSpPr>
          <p:nvPr>
            <p:ph type="body" idx="1" hasCustomPrompt="1"/>
          </p:nvPr>
        </p:nvSpPr>
        <p:spPr>
          <a:xfrm>
            <a:off x="694800" y="4410075"/>
            <a:ext cx="10800000" cy="147637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4285B-4D3D-5548-9399-8AD26F3535EF}"/>
              </a:ext>
            </a:extLst>
          </p:cNvPr>
          <p:cNvCxnSpPr>
            <a:cxnSpLocks/>
          </p:cNvCxnSpPr>
          <p:nvPr userDrawn="1"/>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53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1057274"/>
            <a:ext cx="12201524" cy="5224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696000" y="4410075"/>
            <a:ext cx="10800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857FDB7-1C3A-C549-A253-EB50D4889C5F}"/>
              </a:ext>
            </a:extLst>
          </p:cNvPr>
          <p:cNvSpPr/>
          <p:nvPr userDrawn="1"/>
        </p:nvSpPr>
        <p:spPr>
          <a:xfrm>
            <a:off x="-9524" y="1057274"/>
            <a:ext cx="12201524" cy="5224724"/>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ED00337A-AC4A-D343-827D-292CAE51444C}"/>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18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1041C-9E77-D842-AAE5-515B65D773C9}"/>
              </a:ext>
            </a:extLst>
          </p:cNvPr>
          <p:cNvSpPr/>
          <p:nvPr/>
        </p:nvSpPr>
        <p:spPr>
          <a:xfrm>
            <a:off x="0" y="6282000"/>
            <a:ext cx="12192000" cy="57600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2" name="Title Placeholder 1"/>
          <p:cNvSpPr>
            <a:spLocks noGrp="1"/>
          </p:cNvSpPr>
          <p:nvPr>
            <p:ph type="title"/>
          </p:nvPr>
        </p:nvSpPr>
        <p:spPr>
          <a:xfrm>
            <a:off x="2780270" y="0"/>
            <a:ext cx="8715730" cy="1080000"/>
          </a:xfrm>
          <a:prstGeom prst="rect">
            <a:avLst/>
          </a:prstGeom>
        </p:spPr>
        <p:txBody>
          <a:bodyPr vert="horz" lIns="0" tIns="180000" rIns="0" bIns="180000" rtlCol="0" anchor="ctr">
            <a:normAutofit/>
          </a:bodyPr>
          <a:lstStyle/>
          <a:p>
            <a:r>
              <a:rPr lang="en-GB" dirty="0"/>
              <a:t>Slide title</a:t>
            </a:r>
            <a:endParaRPr lang="en-US" dirty="0"/>
          </a:p>
        </p:txBody>
      </p:sp>
      <p:sp>
        <p:nvSpPr>
          <p:cNvPr id="3" name="Text Placeholder 2"/>
          <p:cNvSpPr>
            <a:spLocks noGrp="1"/>
          </p:cNvSpPr>
          <p:nvPr>
            <p:ph type="body" idx="1"/>
          </p:nvPr>
        </p:nvSpPr>
        <p:spPr>
          <a:xfrm>
            <a:off x="714632" y="1430209"/>
            <a:ext cx="108000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4"/>
          </p:nvPr>
        </p:nvSpPr>
        <p:spPr>
          <a:xfrm>
            <a:off x="11472000" y="6281998"/>
            <a:ext cx="720000" cy="576001"/>
          </a:xfrm>
          <a:prstGeom prst="rect">
            <a:avLst/>
          </a:prstGeom>
        </p:spPr>
        <p:txBody>
          <a:bodyPr vert="horz" lIns="91440" tIns="45720" rIns="91440" bIns="45720" rtlCol="0" anchor="ctr"/>
          <a:lstStyle>
            <a:lvl1pPr algn="ctr">
              <a:defRPr sz="1500" b="1" i="0">
                <a:solidFill>
                  <a:schemeClr val="tx1"/>
                </a:solidFill>
                <a:latin typeface="Arial" panose="020B0604020202020204" pitchFamily="34" charset="0"/>
                <a:cs typeface="Arial" panose="020B0604020202020204" pitchFamily="34" charset="0"/>
              </a:defRPr>
            </a:lvl1pPr>
          </a:lstStyle>
          <a:p>
            <a:fld id="{68E16D21-2873-7F4D-BC1C-4DCC7B7156B8}" type="slidenum">
              <a:rPr lang="en-SI" smtClean="0"/>
              <a:pPr/>
              <a:t>‹#›</a:t>
            </a:fld>
            <a:endParaRPr lang="en-SI"/>
          </a:p>
        </p:txBody>
      </p:sp>
      <p:pic>
        <p:nvPicPr>
          <p:cNvPr id="7" name="Picture 6" descr="A picture containing graphical user interface&#10;&#10;Description automatically generated">
            <a:extLst>
              <a:ext uri="{FF2B5EF4-FFF2-40B4-BE49-F238E27FC236}">
                <a16:creationId xmlns:a16="http://schemas.microsoft.com/office/drawing/2014/main" id="{AC56792E-A1FB-BC4F-B5FD-E43FDCCB94F8}"/>
              </a:ext>
            </a:extLst>
          </p:cNvPr>
          <p:cNvPicPr>
            <a:picLocks noChangeAspect="1"/>
          </p:cNvPicPr>
          <p:nvPr/>
        </p:nvPicPr>
        <p:blipFill>
          <a:blip r:embed="rId27"/>
          <a:stretch>
            <a:fillRect/>
          </a:stretch>
        </p:blipFill>
        <p:spPr>
          <a:xfrm>
            <a:off x="434142" y="0"/>
            <a:ext cx="2205958" cy="1080000"/>
          </a:xfrm>
          <a:prstGeom prst="rect">
            <a:avLst/>
          </a:prstGeom>
        </p:spPr>
      </p:pic>
      <p:cxnSp>
        <p:nvCxnSpPr>
          <p:cNvPr id="8" name="Straight Connector 7">
            <a:extLst>
              <a:ext uri="{FF2B5EF4-FFF2-40B4-BE49-F238E27FC236}">
                <a16:creationId xmlns:a16="http://schemas.microsoft.com/office/drawing/2014/main" id="{1D2DEC96-CFD0-C54C-AEEF-2574905C03C2}"/>
              </a:ext>
            </a:extLst>
          </p:cNvPr>
          <p:cNvCxnSpPr>
            <a:cxnSpLocks/>
          </p:cNvCxnSpPr>
          <p:nvPr/>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591B5B6-D938-0F47-BF55-D21DE155CC0B}"/>
              </a:ext>
            </a:extLst>
          </p:cNvPr>
          <p:cNvSpPr/>
          <p:nvPr userDrawn="1"/>
        </p:nvSpPr>
        <p:spPr>
          <a:xfrm>
            <a:off x="0" y="6282000"/>
            <a:ext cx="12192000" cy="57600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pic>
        <p:nvPicPr>
          <p:cNvPr id="11" name="Picture 10" descr="A picture containing graphical user interface&#10;&#10;Description automatically generated">
            <a:extLst>
              <a:ext uri="{FF2B5EF4-FFF2-40B4-BE49-F238E27FC236}">
                <a16:creationId xmlns:a16="http://schemas.microsoft.com/office/drawing/2014/main" id="{3375F696-5CE6-CE46-AE30-00563537777A}"/>
              </a:ext>
            </a:extLst>
          </p:cNvPr>
          <p:cNvPicPr>
            <a:picLocks noChangeAspect="1"/>
          </p:cNvPicPr>
          <p:nvPr userDrawn="1"/>
        </p:nvPicPr>
        <p:blipFill>
          <a:blip r:embed="rId27"/>
          <a:stretch>
            <a:fillRect/>
          </a:stretch>
        </p:blipFill>
        <p:spPr>
          <a:xfrm>
            <a:off x="434142" y="0"/>
            <a:ext cx="2205958" cy="1080000"/>
          </a:xfrm>
          <a:prstGeom prst="rect">
            <a:avLst/>
          </a:prstGeom>
        </p:spPr>
      </p:pic>
      <p:cxnSp>
        <p:nvCxnSpPr>
          <p:cNvPr id="12" name="Straight Connector 11">
            <a:extLst>
              <a:ext uri="{FF2B5EF4-FFF2-40B4-BE49-F238E27FC236}">
                <a16:creationId xmlns:a16="http://schemas.microsoft.com/office/drawing/2014/main" id="{76EFC4A9-1E97-2044-9DB0-7D4F091944BB}"/>
              </a:ext>
            </a:extLst>
          </p:cNvPr>
          <p:cNvCxnSpPr>
            <a:cxnSpLocks/>
          </p:cNvCxnSpPr>
          <p:nvPr userDrawn="1"/>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2388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61" r:id="rId17"/>
    <p:sldLayoutId id="2147483678" r:id="rId18"/>
    <p:sldLayoutId id="2147483675" r:id="rId19"/>
    <p:sldLayoutId id="2147483673" r:id="rId20"/>
    <p:sldLayoutId id="2147483677" r:id="rId21"/>
    <p:sldLayoutId id="2147483679" r:id="rId22"/>
    <p:sldLayoutId id="2147483676" r:id="rId23"/>
    <p:sldLayoutId id="2147483672" r:id="rId24"/>
    <p:sldLayoutId id="2147483680" r:id="rId25"/>
  </p:sldLayoutIdLst>
  <p:hf hdr="0" ftr="0" dt="0"/>
  <p:txStyles>
    <p:titleStyle>
      <a:lvl1pPr algn="r" defTabSz="914400" rtl="0" eaLnBrk="1" latinLnBrk="0" hangingPunct="1">
        <a:lnSpc>
          <a:spcPct val="9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3678BD"/>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678BD"/>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678BD"/>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678BD"/>
        </a:buClr>
        <a:buFont typeface="System Font Regular"/>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678BD"/>
        </a:buClr>
        <a:buFont typeface="System Font Regular"/>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1.xml"/><Relationship Id="rId5" Type="http://schemas.openxmlformats.org/officeDocument/2006/relationships/image" Target="../media/image34.sv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1.xml"/><Relationship Id="rId5" Type="http://schemas.openxmlformats.org/officeDocument/2006/relationships/image" Target="../media/image46.sv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svg"/><Relationship Id="rId7" Type="http://schemas.openxmlformats.org/officeDocument/2006/relationships/image" Target="../media/image34.svg"/><Relationship Id="rId2" Type="http://schemas.openxmlformats.org/officeDocument/2006/relationships/image" Target="../media/image47.png"/><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2.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3.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3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diagramLayout" Target="../diagrams/layout7.xml"/><Relationship Id="rId7" Type="http://schemas.openxmlformats.org/officeDocument/2006/relationships/image" Target="../media/image29.png"/><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A80F51-5270-FA3A-D4A0-84B6FD78E98F}"/>
              </a:ext>
            </a:extLst>
          </p:cNvPr>
          <p:cNvPicPr>
            <a:picLocks noChangeAspect="1"/>
          </p:cNvPicPr>
          <p:nvPr/>
        </p:nvPicPr>
        <p:blipFill>
          <a:blip r:embed="rId2"/>
          <a:stretch>
            <a:fillRect/>
          </a:stretch>
        </p:blipFill>
        <p:spPr>
          <a:xfrm>
            <a:off x="0" y="-2270"/>
            <a:ext cx="12192000" cy="6862539"/>
          </a:xfrm>
          <a:prstGeom prst="rect">
            <a:avLst/>
          </a:prstGeom>
        </p:spPr>
      </p:pic>
    </p:spTree>
    <p:extLst>
      <p:ext uri="{BB962C8B-B14F-4D97-AF65-F5344CB8AC3E}">
        <p14:creationId xmlns:p14="http://schemas.microsoft.com/office/powerpoint/2010/main" val="353881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52BF7-9602-6731-D10B-6C8D2C1D661B}"/>
              </a:ext>
            </a:extLst>
          </p:cNvPr>
          <p:cNvSpPr>
            <a:spLocks noGrp="1"/>
          </p:cNvSpPr>
          <p:nvPr>
            <p:ph idx="1"/>
          </p:nvPr>
        </p:nvSpPr>
        <p:spPr>
          <a:xfrm>
            <a:off x="5133474" y="1499937"/>
            <a:ext cx="6063915" cy="4424353"/>
          </a:xfrm>
        </p:spPr>
        <p:txBody>
          <a:bodyPr>
            <a:normAutofit/>
          </a:bodyPr>
          <a:lstStyle/>
          <a:p>
            <a:r>
              <a:rPr lang="en-GB" dirty="0"/>
              <a:t>10-week long public consultation</a:t>
            </a:r>
          </a:p>
          <a:p>
            <a:r>
              <a:rPr lang="en-GB" dirty="0"/>
              <a:t>Launched on </a:t>
            </a:r>
            <a:r>
              <a:rPr lang="en-GB" b="1" dirty="0"/>
              <a:t>17 July</a:t>
            </a:r>
            <a:r>
              <a:rPr lang="en-GB" dirty="0"/>
              <a:t>, end on 25 September 2023</a:t>
            </a:r>
          </a:p>
          <a:p>
            <a:r>
              <a:rPr lang="en-GB" dirty="0"/>
              <a:t>Stakeholders to comment on ACER draft amendment proposals</a:t>
            </a:r>
          </a:p>
        </p:txBody>
      </p:sp>
      <p:sp>
        <p:nvSpPr>
          <p:cNvPr id="4" name="Slide Number Placeholder 3">
            <a:extLst>
              <a:ext uri="{FF2B5EF4-FFF2-40B4-BE49-F238E27FC236}">
                <a16:creationId xmlns:a16="http://schemas.microsoft.com/office/drawing/2014/main" id="{9A7453E2-1554-149B-7B32-033F8E0F5312}"/>
              </a:ext>
            </a:extLst>
          </p:cNvPr>
          <p:cNvSpPr>
            <a:spLocks noGrp="1"/>
          </p:cNvSpPr>
          <p:nvPr>
            <p:ph type="sldNum" sz="quarter" idx="12"/>
          </p:nvPr>
        </p:nvSpPr>
        <p:spPr/>
        <p:txBody>
          <a:bodyPr/>
          <a:lstStyle/>
          <a:p>
            <a:fld id="{68E16D21-2873-7F4D-BC1C-4DCC7B7156B8}" type="slidenum">
              <a:rPr lang="en-SI" smtClean="0"/>
              <a:t>10</a:t>
            </a:fld>
            <a:endParaRPr lang="en-SI"/>
          </a:p>
        </p:txBody>
      </p:sp>
      <p:sp>
        <p:nvSpPr>
          <p:cNvPr id="5" name="Title 1">
            <a:extLst>
              <a:ext uri="{FF2B5EF4-FFF2-40B4-BE49-F238E27FC236}">
                <a16:creationId xmlns:a16="http://schemas.microsoft.com/office/drawing/2014/main" id="{DBE9389C-75C0-E19F-2AC2-53C105D0BD60}"/>
              </a:ext>
            </a:extLst>
          </p:cNvPr>
          <p:cNvSpPr>
            <a:spLocks noGrp="1"/>
          </p:cNvSpPr>
          <p:nvPr>
            <p:ph type="title"/>
          </p:nvPr>
        </p:nvSpPr>
        <p:spPr>
          <a:xfrm>
            <a:off x="2780270" y="0"/>
            <a:ext cx="8715730" cy="1080000"/>
          </a:xfrm>
        </p:spPr>
        <p:txBody>
          <a:bodyPr>
            <a:normAutofit/>
          </a:bodyPr>
          <a:lstStyle/>
          <a:p>
            <a:r>
              <a:rPr lang="en-GB" sz="2800" dirty="0"/>
              <a:t>Public consultation on ACER draft proposal</a:t>
            </a:r>
          </a:p>
        </p:txBody>
      </p:sp>
      <p:sp>
        <p:nvSpPr>
          <p:cNvPr id="9" name="Oval 8">
            <a:extLst>
              <a:ext uri="{FF2B5EF4-FFF2-40B4-BE49-F238E27FC236}">
                <a16:creationId xmlns:a16="http://schemas.microsoft.com/office/drawing/2014/main" id="{732DA8B2-E4E1-894D-3A9D-12131C1F3E0B}"/>
              </a:ext>
            </a:extLst>
          </p:cNvPr>
          <p:cNvSpPr/>
          <p:nvPr/>
        </p:nvSpPr>
        <p:spPr>
          <a:xfrm>
            <a:off x="6420954" y="4732511"/>
            <a:ext cx="997200" cy="9691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4C04E78-3C63-E78E-EEB2-D5EBDD3BA147}"/>
              </a:ext>
            </a:extLst>
          </p:cNvPr>
          <p:cNvSpPr/>
          <p:nvPr/>
        </p:nvSpPr>
        <p:spPr>
          <a:xfrm>
            <a:off x="8404010" y="4732511"/>
            <a:ext cx="997200" cy="9972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199166F-FC8E-E1E6-CCFC-77E35CF9AACE}"/>
              </a:ext>
            </a:extLst>
          </p:cNvPr>
          <p:cNvSpPr txBox="1"/>
          <p:nvPr/>
        </p:nvSpPr>
        <p:spPr>
          <a:xfrm>
            <a:off x="6426133" y="5694798"/>
            <a:ext cx="1074821" cy="369332"/>
          </a:xfrm>
          <a:prstGeom prst="rect">
            <a:avLst/>
          </a:prstGeom>
          <a:noFill/>
        </p:spPr>
        <p:txBody>
          <a:bodyPr wrap="square">
            <a:spAutoFit/>
          </a:bodyPr>
          <a:lstStyle/>
          <a:p>
            <a:pPr algn="ctr"/>
            <a:r>
              <a:rPr lang="en-IE" b="1" dirty="0">
                <a:solidFill>
                  <a:schemeClr val="tx2"/>
                </a:solidFill>
              </a:rPr>
              <a:t>NC RfG </a:t>
            </a:r>
            <a:endParaRPr lang="en-GB" dirty="0"/>
          </a:p>
        </p:txBody>
      </p:sp>
      <p:sp>
        <p:nvSpPr>
          <p:cNvPr id="22" name="TextBox 21">
            <a:extLst>
              <a:ext uri="{FF2B5EF4-FFF2-40B4-BE49-F238E27FC236}">
                <a16:creationId xmlns:a16="http://schemas.microsoft.com/office/drawing/2014/main" id="{E92B9860-2FAF-D62F-B253-10413640E13F}"/>
              </a:ext>
            </a:extLst>
          </p:cNvPr>
          <p:cNvSpPr txBox="1"/>
          <p:nvPr/>
        </p:nvSpPr>
        <p:spPr>
          <a:xfrm>
            <a:off x="8457441" y="5701731"/>
            <a:ext cx="922421" cy="369332"/>
          </a:xfrm>
          <a:prstGeom prst="rect">
            <a:avLst/>
          </a:prstGeom>
          <a:noFill/>
        </p:spPr>
        <p:txBody>
          <a:bodyPr wrap="square">
            <a:spAutoFit/>
          </a:bodyPr>
          <a:lstStyle/>
          <a:p>
            <a:pPr algn="ctr"/>
            <a:r>
              <a:rPr lang="en-IE" b="1" dirty="0">
                <a:solidFill>
                  <a:schemeClr val="accent4"/>
                </a:solidFill>
              </a:rPr>
              <a:t>NC DC </a:t>
            </a:r>
            <a:endParaRPr lang="en-GB" dirty="0"/>
          </a:p>
        </p:txBody>
      </p:sp>
      <p:grpSp>
        <p:nvGrpSpPr>
          <p:cNvPr id="2" name="Group 1">
            <a:extLst>
              <a:ext uri="{FF2B5EF4-FFF2-40B4-BE49-F238E27FC236}">
                <a16:creationId xmlns:a16="http://schemas.microsoft.com/office/drawing/2014/main" id="{E1EC4D44-E592-ED6C-2D9A-799B04714078}"/>
              </a:ext>
            </a:extLst>
          </p:cNvPr>
          <p:cNvGrpSpPr/>
          <p:nvPr/>
        </p:nvGrpSpPr>
        <p:grpSpPr>
          <a:xfrm>
            <a:off x="3027597" y="1249741"/>
            <a:ext cx="1332182" cy="4862515"/>
            <a:chOff x="4303506" y="0"/>
            <a:chExt cx="1332182" cy="4862515"/>
          </a:xfrm>
        </p:grpSpPr>
        <p:sp>
          <p:nvSpPr>
            <p:cNvPr id="21" name="Rectangle: Rounded Corners 20">
              <a:extLst>
                <a:ext uri="{FF2B5EF4-FFF2-40B4-BE49-F238E27FC236}">
                  <a16:creationId xmlns:a16="http://schemas.microsoft.com/office/drawing/2014/main" id="{970E43C3-373C-5562-37F6-5450CA9033C9}"/>
                </a:ext>
              </a:extLst>
            </p:cNvPr>
            <p:cNvSpPr/>
            <p:nvPr/>
          </p:nvSpPr>
          <p:spPr>
            <a:xfrm>
              <a:off x="4303506" y="0"/>
              <a:ext cx="1332182" cy="4862515"/>
            </a:xfrm>
            <a:prstGeom prst="roundRect">
              <a:avLst>
                <a:gd name="adj" fmla="val 10000"/>
              </a:avLst>
            </a:prstGeom>
            <a:solidFill>
              <a:srgbClr val="CBD0F8"/>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3" name="Rectangle: Rounded Corners 4">
              <a:extLst>
                <a:ext uri="{FF2B5EF4-FFF2-40B4-BE49-F238E27FC236}">
                  <a16:creationId xmlns:a16="http://schemas.microsoft.com/office/drawing/2014/main" id="{CD4A398B-68A3-3D58-91F5-0323FC6930EF}"/>
                </a:ext>
              </a:extLst>
            </p:cNvPr>
            <p:cNvSpPr txBox="1"/>
            <p:nvPr/>
          </p:nvSpPr>
          <p:spPr>
            <a:xfrm>
              <a:off x="4303506" y="0"/>
              <a:ext cx="1332182" cy="14587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1" kern="1200" dirty="0"/>
                <a:t>Public Consultation on ACER proposal</a:t>
              </a:r>
              <a:endParaRPr lang="en-GB" sz="1200" b="1" kern="1200" dirty="0"/>
            </a:p>
          </p:txBody>
        </p:sp>
      </p:grpSp>
      <p:grpSp>
        <p:nvGrpSpPr>
          <p:cNvPr id="6" name="Group 5">
            <a:extLst>
              <a:ext uri="{FF2B5EF4-FFF2-40B4-BE49-F238E27FC236}">
                <a16:creationId xmlns:a16="http://schemas.microsoft.com/office/drawing/2014/main" id="{5514F7EC-2705-797A-5D8C-19AAF4E34E45}"/>
              </a:ext>
            </a:extLst>
          </p:cNvPr>
          <p:cNvGrpSpPr/>
          <p:nvPr/>
        </p:nvGrpSpPr>
        <p:grpSpPr>
          <a:xfrm>
            <a:off x="3160815" y="2709920"/>
            <a:ext cx="1065745" cy="1466114"/>
            <a:chOff x="4436724" y="1460179"/>
            <a:chExt cx="1065745" cy="1466114"/>
          </a:xfrm>
        </p:grpSpPr>
        <p:sp>
          <p:nvSpPr>
            <p:cNvPr id="18" name="Rectangle: Rounded Corners 17">
              <a:extLst>
                <a:ext uri="{FF2B5EF4-FFF2-40B4-BE49-F238E27FC236}">
                  <a16:creationId xmlns:a16="http://schemas.microsoft.com/office/drawing/2014/main" id="{F1E921E9-29EC-B87C-557F-117D2BA999A2}"/>
                </a:ext>
              </a:extLst>
            </p:cNvPr>
            <p:cNvSpPr/>
            <p:nvPr/>
          </p:nvSpPr>
          <p:spPr>
            <a:xfrm>
              <a:off x="4436724" y="1460179"/>
              <a:ext cx="1065745" cy="1466114"/>
            </a:xfrm>
            <a:prstGeom prst="roundRect">
              <a:avLst>
                <a:gd name="adj" fmla="val 10000"/>
              </a:avLst>
            </a:prstGeom>
            <a:solidFill>
              <a:srgbClr val="004F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Rounded Corners 6">
              <a:extLst>
                <a:ext uri="{FF2B5EF4-FFF2-40B4-BE49-F238E27FC236}">
                  <a16:creationId xmlns:a16="http://schemas.microsoft.com/office/drawing/2014/main" id="{DC6C8D1C-6D3B-3722-C218-8269197EB43C}"/>
                </a:ext>
              </a:extLst>
            </p:cNvPr>
            <p:cNvSpPr txBox="1"/>
            <p:nvPr/>
          </p:nvSpPr>
          <p:spPr>
            <a:xfrm>
              <a:off x="4467939" y="1491394"/>
              <a:ext cx="1003315" cy="14036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b="1" dirty="0"/>
                <a:t>Mid-July</a:t>
              </a:r>
              <a:r>
                <a:rPr lang="en-GB" sz="900" b="1" kern="1200" dirty="0"/>
                <a:t> </a:t>
              </a:r>
              <a:r>
                <a:rPr lang="pl-PL" sz="900" b="1" kern="1200" dirty="0"/>
                <a:t>2023</a:t>
              </a:r>
              <a:endParaRPr lang="en-GB" sz="900" b="1" kern="1200" dirty="0"/>
            </a:p>
          </p:txBody>
        </p:sp>
      </p:grpSp>
      <p:grpSp>
        <p:nvGrpSpPr>
          <p:cNvPr id="7" name="Group 6">
            <a:extLst>
              <a:ext uri="{FF2B5EF4-FFF2-40B4-BE49-F238E27FC236}">
                <a16:creationId xmlns:a16="http://schemas.microsoft.com/office/drawing/2014/main" id="{1A1F3B83-C1A2-4ADC-8138-2BC774DD5C97}"/>
              </a:ext>
            </a:extLst>
          </p:cNvPr>
          <p:cNvGrpSpPr/>
          <p:nvPr/>
        </p:nvGrpSpPr>
        <p:grpSpPr>
          <a:xfrm>
            <a:off x="3160815" y="4401590"/>
            <a:ext cx="1065745" cy="1466114"/>
            <a:chOff x="4436724" y="3151849"/>
            <a:chExt cx="1065745" cy="1466114"/>
          </a:xfrm>
        </p:grpSpPr>
        <p:sp>
          <p:nvSpPr>
            <p:cNvPr id="15" name="Rectangle: Rounded Corners 14">
              <a:extLst>
                <a:ext uri="{FF2B5EF4-FFF2-40B4-BE49-F238E27FC236}">
                  <a16:creationId xmlns:a16="http://schemas.microsoft.com/office/drawing/2014/main" id="{C69E4533-163E-08BD-9115-23384FCE6931}"/>
                </a:ext>
              </a:extLst>
            </p:cNvPr>
            <p:cNvSpPr/>
            <p:nvPr/>
          </p:nvSpPr>
          <p:spPr>
            <a:xfrm>
              <a:off x="4436724" y="3151849"/>
              <a:ext cx="1065745" cy="1466114"/>
            </a:xfrm>
            <a:prstGeom prst="roundRect">
              <a:avLst>
                <a:gd name="adj" fmla="val 10000"/>
              </a:avLst>
            </a:prstGeom>
            <a:solidFill>
              <a:srgbClr val="004F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Rounded Corners 8">
              <a:extLst>
                <a:ext uri="{FF2B5EF4-FFF2-40B4-BE49-F238E27FC236}">
                  <a16:creationId xmlns:a16="http://schemas.microsoft.com/office/drawing/2014/main" id="{01813810-81BC-6BAD-5D25-BA3315BD9245}"/>
                </a:ext>
              </a:extLst>
            </p:cNvPr>
            <p:cNvSpPr txBox="1"/>
            <p:nvPr/>
          </p:nvSpPr>
          <p:spPr>
            <a:xfrm>
              <a:off x="4467939" y="3183064"/>
              <a:ext cx="1003315" cy="14036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b="1" kern="1200" dirty="0"/>
                <a:t>10</a:t>
              </a:r>
              <a:r>
                <a:rPr lang="pl-PL" sz="900" b="1" kern="1200" dirty="0"/>
                <a:t> weeks </a:t>
              </a:r>
              <a:endParaRPr lang="en-GB" sz="900" b="1" kern="1200" dirty="0"/>
            </a:p>
            <a:p>
              <a:pPr marL="0" lvl="0" indent="0" algn="ctr" defTabSz="400050">
                <a:lnSpc>
                  <a:spcPct val="90000"/>
                </a:lnSpc>
                <a:spcBef>
                  <a:spcPct val="0"/>
                </a:spcBef>
                <a:spcAft>
                  <a:spcPct val="35000"/>
                </a:spcAft>
                <a:buNone/>
              </a:pPr>
              <a:r>
                <a:rPr lang="pl-PL" sz="900" b="1" kern="1200" dirty="0"/>
                <a:t>Public W</a:t>
              </a:r>
              <a:r>
                <a:rPr lang="en-GB" sz="900" b="1" kern="1200" dirty="0" err="1"/>
                <a:t>ebinar</a:t>
              </a:r>
              <a:endParaRPr lang="en-GB" sz="900" b="1" kern="1200" dirty="0"/>
            </a:p>
          </p:txBody>
        </p:sp>
      </p:grpSp>
      <p:sp>
        <p:nvSpPr>
          <p:cNvPr id="33" name="Arrow: Chevron 32">
            <a:extLst>
              <a:ext uri="{FF2B5EF4-FFF2-40B4-BE49-F238E27FC236}">
                <a16:creationId xmlns:a16="http://schemas.microsoft.com/office/drawing/2014/main" id="{D2A2B19D-5057-62BD-9B69-361E8F9F9CD5}"/>
              </a:ext>
            </a:extLst>
          </p:cNvPr>
          <p:cNvSpPr/>
          <p:nvPr/>
        </p:nvSpPr>
        <p:spPr>
          <a:xfrm>
            <a:off x="2363714" y="3205591"/>
            <a:ext cx="398183" cy="794749"/>
          </a:xfrm>
          <a:prstGeom prst="chevron">
            <a:avLst/>
          </a:prstGeom>
          <a:solidFill>
            <a:srgbClr val="004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35" name="Group 34">
            <a:extLst>
              <a:ext uri="{FF2B5EF4-FFF2-40B4-BE49-F238E27FC236}">
                <a16:creationId xmlns:a16="http://schemas.microsoft.com/office/drawing/2014/main" id="{CCF7C405-55D5-88F8-0582-085F08840FF2}"/>
              </a:ext>
            </a:extLst>
          </p:cNvPr>
          <p:cNvGrpSpPr/>
          <p:nvPr/>
        </p:nvGrpSpPr>
        <p:grpSpPr>
          <a:xfrm>
            <a:off x="711767" y="1249741"/>
            <a:ext cx="1332182" cy="4862515"/>
            <a:chOff x="2871410" y="0"/>
            <a:chExt cx="1332182" cy="4862515"/>
          </a:xfrm>
        </p:grpSpPr>
        <p:sp>
          <p:nvSpPr>
            <p:cNvPr id="45" name="Rectangle: Rounded Corners 44">
              <a:extLst>
                <a:ext uri="{FF2B5EF4-FFF2-40B4-BE49-F238E27FC236}">
                  <a16:creationId xmlns:a16="http://schemas.microsoft.com/office/drawing/2014/main" id="{CE2FD45C-2C26-AB27-9CAA-C0538AD06358}"/>
                </a:ext>
              </a:extLst>
            </p:cNvPr>
            <p:cNvSpPr/>
            <p:nvPr/>
          </p:nvSpPr>
          <p:spPr>
            <a:xfrm>
              <a:off x="2871410" y="0"/>
              <a:ext cx="1332182" cy="4862515"/>
            </a:xfrm>
            <a:prstGeom prst="roundRect">
              <a:avLst>
                <a:gd name="adj" fmla="val 10000"/>
              </a:avLst>
            </a:prstGeom>
            <a:solidFill>
              <a:srgbClr val="9BE6DF"/>
            </a:solidFill>
            <a:ln>
              <a:solidFill>
                <a:srgbClr val="7AB3AE"/>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6" name="Rectangle: Rounded Corners 4">
              <a:extLst>
                <a:ext uri="{FF2B5EF4-FFF2-40B4-BE49-F238E27FC236}">
                  <a16:creationId xmlns:a16="http://schemas.microsoft.com/office/drawing/2014/main" id="{1DF982D9-35A6-A794-4077-6FFC91E446FF}"/>
                </a:ext>
              </a:extLst>
            </p:cNvPr>
            <p:cNvSpPr txBox="1"/>
            <p:nvPr/>
          </p:nvSpPr>
          <p:spPr>
            <a:xfrm>
              <a:off x="2871410" y="0"/>
              <a:ext cx="1332182" cy="14587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b="1" kern="1200" dirty="0"/>
                <a:t>ACER proposals for amendments</a:t>
              </a:r>
              <a:endParaRPr lang="en-GB" sz="1200" b="1" kern="1200" dirty="0"/>
            </a:p>
          </p:txBody>
        </p:sp>
      </p:grpSp>
      <p:grpSp>
        <p:nvGrpSpPr>
          <p:cNvPr id="36" name="Group 35">
            <a:extLst>
              <a:ext uri="{FF2B5EF4-FFF2-40B4-BE49-F238E27FC236}">
                <a16:creationId xmlns:a16="http://schemas.microsoft.com/office/drawing/2014/main" id="{32A3EC0E-E34C-FA15-A5A2-813BA638B2AC}"/>
              </a:ext>
            </a:extLst>
          </p:cNvPr>
          <p:cNvGrpSpPr/>
          <p:nvPr/>
        </p:nvGrpSpPr>
        <p:grpSpPr>
          <a:xfrm>
            <a:off x="844985" y="2708910"/>
            <a:ext cx="1065745" cy="955289"/>
            <a:chOff x="3004628" y="1459169"/>
            <a:chExt cx="1065745" cy="955289"/>
          </a:xfrm>
        </p:grpSpPr>
        <p:sp>
          <p:nvSpPr>
            <p:cNvPr id="43" name="Rectangle: Rounded Corners 42">
              <a:extLst>
                <a:ext uri="{FF2B5EF4-FFF2-40B4-BE49-F238E27FC236}">
                  <a16:creationId xmlns:a16="http://schemas.microsoft.com/office/drawing/2014/main" id="{EC4E0BF9-586D-AEAB-C8B8-D32C774F0CB5}"/>
                </a:ext>
              </a:extLst>
            </p:cNvPr>
            <p:cNvSpPr/>
            <p:nvPr/>
          </p:nvSpPr>
          <p:spPr>
            <a:xfrm>
              <a:off x="3004628" y="1459169"/>
              <a:ext cx="1065745" cy="955289"/>
            </a:xfrm>
            <a:prstGeom prst="roundRect">
              <a:avLst>
                <a:gd name="adj" fmla="val 10000"/>
              </a:avLst>
            </a:prstGeom>
            <a:solidFill>
              <a:srgbClr val="004F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ectangle: Rounded Corners 6">
              <a:extLst>
                <a:ext uri="{FF2B5EF4-FFF2-40B4-BE49-F238E27FC236}">
                  <a16:creationId xmlns:a16="http://schemas.microsoft.com/office/drawing/2014/main" id="{AFF8DA30-3166-464C-69B5-88E7E32E39B2}"/>
                </a:ext>
              </a:extLst>
            </p:cNvPr>
            <p:cNvSpPr txBox="1"/>
            <p:nvPr/>
          </p:nvSpPr>
          <p:spPr>
            <a:xfrm>
              <a:off x="3032607" y="1487148"/>
              <a:ext cx="1009787" cy="8993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pl-PL" sz="900" b="1" kern="1200" dirty="0"/>
                <a:t>Q1</a:t>
              </a:r>
              <a:r>
                <a:rPr lang="en-GB" sz="900" b="1" kern="1200"/>
                <a:t> &amp;Q2</a:t>
              </a:r>
              <a:r>
                <a:rPr lang="pl-PL" sz="900" b="1" kern="1200"/>
                <a:t> </a:t>
              </a:r>
              <a:r>
                <a:rPr lang="pl-PL" sz="900" b="1" kern="1200" dirty="0"/>
                <a:t>2023</a:t>
              </a:r>
              <a:endParaRPr lang="en-GB" sz="900" b="1" kern="1200" dirty="0"/>
            </a:p>
          </p:txBody>
        </p:sp>
      </p:grpSp>
      <p:grpSp>
        <p:nvGrpSpPr>
          <p:cNvPr id="37" name="Group 36">
            <a:extLst>
              <a:ext uri="{FF2B5EF4-FFF2-40B4-BE49-F238E27FC236}">
                <a16:creationId xmlns:a16="http://schemas.microsoft.com/office/drawing/2014/main" id="{C815BEE3-DBE5-90B6-A778-B50303D22FA0}"/>
              </a:ext>
            </a:extLst>
          </p:cNvPr>
          <p:cNvGrpSpPr/>
          <p:nvPr/>
        </p:nvGrpSpPr>
        <p:grpSpPr>
          <a:xfrm>
            <a:off x="844985" y="3811168"/>
            <a:ext cx="1065745" cy="955289"/>
            <a:chOff x="3004628" y="2561427"/>
            <a:chExt cx="1065745" cy="955289"/>
          </a:xfrm>
        </p:grpSpPr>
        <p:sp>
          <p:nvSpPr>
            <p:cNvPr id="41" name="Rectangle: Rounded Corners 40">
              <a:extLst>
                <a:ext uri="{FF2B5EF4-FFF2-40B4-BE49-F238E27FC236}">
                  <a16:creationId xmlns:a16="http://schemas.microsoft.com/office/drawing/2014/main" id="{816716A5-5257-0DD5-5B9B-785D18FA4855}"/>
                </a:ext>
              </a:extLst>
            </p:cNvPr>
            <p:cNvSpPr/>
            <p:nvPr/>
          </p:nvSpPr>
          <p:spPr>
            <a:xfrm>
              <a:off x="3004628" y="2561427"/>
              <a:ext cx="1065745" cy="955289"/>
            </a:xfrm>
            <a:prstGeom prst="roundRect">
              <a:avLst>
                <a:gd name="adj" fmla="val 10000"/>
              </a:avLst>
            </a:prstGeom>
            <a:solidFill>
              <a:srgbClr val="004F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Rectangle: Rounded Corners 8">
              <a:extLst>
                <a:ext uri="{FF2B5EF4-FFF2-40B4-BE49-F238E27FC236}">
                  <a16:creationId xmlns:a16="http://schemas.microsoft.com/office/drawing/2014/main" id="{B8568635-A43A-81E7-E58B-9E1FDFCA08CF}"/>
                </a:ext>
              </a:extLst>
            </p:cNvPr>
            <p:cNvSpPr txBox="1"/>
            <p:nvPr/>
          </p:nvSpPr>
          <p:spPr>
            <a:xfrm>
              <a:off x="3032607" y="2589406"/>
              <a:ext cx="1009787" cy="8993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pl-PL" sz="900" b="1" kern="1200" dirty="0"/>
                <a:t>SOGC TF drafting (ETs)</a:t>
              </a:r>
              <a:endParaRPr lang="en-GB" sz="900" b="1" kern="1200" dirty="0"/>
            </a:p>
          </p:txBody>
        </p:sp>
      </p:grpSp>
      <p:grpSp>
        <p:nvGrpSpPr>
          <p:cNvPr id="38" name="Group 37">
            <a:extLst>
              <a:ext uri="{FF2B5EF4-FFF2-40B4-BE49-F238E27FC236}">
                <a16:creationId xmlns:a16="http://schemas.microsoft.com/office/drawing/2014/main" id="{6D7BF97F-B2ED-B052-6EF8-32ADF294F657}"/>
              </a:ext>
            </a:extLst>
          </p:cNvPr>
          <p:cNvGrpSpPr/>
          <p:nvPr/>
        </p:nvGrpSpPr>
        <p:grpSpPr>
          <a:xfrm>
            <a:off x="844985" y="4913425"/>
            <a:ext cx="1065745" cy="955289"/>
            <a:chOff x="3004628" y="3663684"/>
            <a:chExt cx="1065745" cy="955289"/>
          </a:xfrm>
        </p:grpSpPr>
        <p:sp>
          <p:nvSpPr>
            <p:cNvPr id="39" name="Rectangle: Rounded Corners 38">
              <a:extLst>
                <a:ext uri="{FF2B5EF4-FFF2-40B4-BE49-F238E27FC236}">
                  <a16:creationId xmlns:a16="http://schemas.microsoft.com/office/drawing/2014/main" id="{9ED2038E-F2C1-96F7-86B3-33E138F4C427}"/>
                </a:ext>
              </a:extLst>
            </p:cNvPr>
            <p:cNvSpPr/>
            <p:nvPr/>
          </p:nvSpPr>
          <p:spPr>
            <a:xfrm>
              <a:off x="3004628" y="3663684"/>
              <a:ext cx="1065745" cy="955289"/>
            </a:xfrm>
            <a:prstGeom prst="roundRect">
              <a:avLst>
                <a:gd name="adj" fmla="val 10000"/>
              </a:avLst>
            </a:prstGeom>
            <a:solidFill>
              <a:srgbClr val="004F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ectangle: Rounded Corners 10">
              <a:extLst>
                <a:ext uri="{FF2B5EF4-FFF2-40B4-BE49-F238E27FC236}">
                  <a16:creationId xmlns:a16="http://schemas.microsoft.com/office/drawing/2014/main" id="{22A8D476-3ABC-DA90-1B3D-BCC6C303304E}"/>
                </a:ext>
              </a:extLst>
            </p:cNvPr>
            <p:cNvSpPr txBox="1"/>
            <p:nvPr/>
          </p:nvSpPr>
          <p:spPr>
            <a:xfrm>
              <a:off x="3032607" y="3691663"/>
              <a:ext cx="1009787" cy="8993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b="1" kern="1200" dirty="0"/>
                <a:t>3 dedicated public workshops</a:t>
              </a:r>
            </a:p>
          </p:txBody>
        </p:sp>
      </p:grpSp>
      <p:grpSp>
        <p:nvGrpSpPr>
          <p:cNvPr id="30" name="Group 29">
            <a:extLst>
              <a:ext uri="{FF2B5EF4-FFF2-40B4-BE49-F238E27FC236}">
                <a16:creationId xmlns:a16="http://schemas.microsoft.com/office/drawing/2014/main" id="{AB2C19DF-F511-1DDA-3F23-7BAC0760686F}"/>
              </a:ext>
            </a:extLst>
          </p:cNvPr>
          <p:cNvGrpSpPr/>
          <p:nvPr/>
        </p:nvGrpSpPr>
        <p:grpSpPr>
          <a:xfrm>
            <a:off x="8638933" y="4944799"/>
            <a:ext cx="559438" cy="559438"/>
            <a:chOff x="10936561" y="12237517"/>
            <a:chExt cx="559438" cy="559438"/>
          </a:xfrm>
          <a:solidFill>
            <a:schemeClr val="bg1"/>
          </a:solidFill>
        </p:grpSpPr>
        <p:sp>
          <p:nvSpPr>
            <p:cNvPr id="31" name="Freeform: Shape 6791">
              <a:extLst>
                <a:ext uri="{FF2B5EF4-FFF2-40B4-BE49-F238E27FC236}">
                  <a16:creationId xmlns:a16="http://schemas.microsoft.com/office/drawing/2014/main" id="{4822325D-751E-7753-4A08-8549D4B2A949}"/>
                </a:ext>
              </a:extLst>
            </p:cNvPr>
            <p:cNvSpPr/>
            <p:nvPr/>
          </p:nvSpPr>
          <p:spPr>
            <a:xfrm>
              <a:off x="10936561" y="12749545"/>
              <a:ext cx="559438" cy="47410"/>
            </a:xfrm>
            <a:custGeom>
              <a:avLst/>
              <a:gdLst>
                <a:gd name="connsiteX0" fmla="*/ 545215 w 559438"/>
                <a:gd name="connsiteY0" fmla="*/ 47410 h 47410"/>
                <a:gd name="connsiteX1" fmla="*/ 14223 w 559438"/>
                <a:gd name="connsiteY1" fmla="*/ 47410 h 47410"/>
                <a:gd name="connsiteX2" fmla="*/ 0 w 559438"/>
                <a:gd name="connsiteY2" fmla="*/ 33187 h 47410"/>
                <a:gd name="connsiteX3" fmla="*/ 0 w 559438"/>
                <a:gd name="connsiteY3" fmla="*/ 14223 h 47410"/>
                <a:gd name="connsiteX4" fmla="*/ 14223 w 559438"/>
                <a:gd name="connsiteY4" fmla="*/ 0 h 47410"/>
                <a:gd name="connsiteX5" fmla="*/ 545215 w 559438"/>
                <a:gd name="connsiteY5" fmla="*/ 0 h 47410"/>
                <a:gd name="connsiteX6" fmla="*/ 559438 w 559438"/>
                <a:gd name="connsiteY6" fmla="*/ 14223 h 47410"/>
                <a:gd name="connsiteX7" fmla="*/ 559438 w 559438"/>
                <a:gd name="connsiteY7" fmla="*/ 33187 h 47410"/>
                <a:gd name="connsiteX8" fmla="*/ 545215 w 559438"/>
                <a:gd name="connsiteY8" fmla="*/ 47410 h 47410"/>
                <a:gd name="connsiteX9" fmla="*/ 14223 w 559438"/>
                <a:gd name="connsiteY9" fmla="*/ 9482 h 47410"/>
                <a:gd name="connsiteX10" fmla="*/ 9482 w 559438"/>
                <a:gd name="connsiteY10" fmla="*/ 14223 h 47410"/>
                <a:gd name="connsiteX11" fmla="*/ 9482 w 559438"/>
                <a:gd name="connsiteY11" fmla="*/ 33187 h 47410"/>
                <a:gd name="connsiteX12" fmla="*/ 14223 w 559438"/>
                <a:gd name="connsiteY12" fmla="*/ 37928 h 47410"/>
                <a:gd name="connsiteX13" fmla="*/ 545215 w 559438"/>
                <a:gd name="connsiteY13" fmla="*/ 37928 h 47410"/>
                <a:gd name="connsiteX14" fmla="*/ 549956 w 559438"/>
                <a:gd name="connsiteY14" fmla="*/ 33187 h 47410"/>
                <a:gd name="connsiteX15" fmla="*/ 549956 w 559438"/>
                <a:gd name="connsiteY15" fmla="*/ 14223 h 47410"/>
                <a:gd name="connsiteX16" fmla="*/ 545215 w 559438"/>
                <a:gd name="connsiteY16" fmla="*/ 9482 h 47410"/>
                <a:gd name="connsiteX17" fmla="*/ 14223 w 559438"/>
                <a:gd name="connsiteY17"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438" h="47410">
                  <a:moveTo>
                    <a:pt x="545215" y="47410"/>
                  </a:moveTo>
                  <a:lnTo>
                    <a:pt x="14223" y="47410"/>
                  </a:lnTo>
                  <a:cubicBezTo>
                    <a:pt x="6353" y="47410"/>
                    <a:pt x="0" y="41057"/>
                    <a:pt x="0" y="33187"/>
                  </a:cubicBezTo>
                  <a:lnTo>
                    <a:pt x="0" y="14223"/>
                  </a:lnTo>
                  <a:cubicBezTo>
                    <a:pt x="0" y="6353"/>
                    <a:pt x="6353" y="0"/>
                    <a:pt x="14223" y="0"/>
                  </a:cubicBezTo>
                  <a:lnTo>
                    <a:pt x="545215" y="0"/>
                  </a:lnTo>
                  <a:cubicBezTo>
                    <a:pt x="553085" y="0"/>
                    <a:pt x="559438" y="6353"/>
                    <a:pt x="559438" y="14223"/>
                  </a:cubicBezTo>
                  <a:lnTo>
                    <a:pt x="559438" y="33187"/>
                  </a:lnTo>
                  <a:cubicBezTo>
                    <a:pt x="559438" y="41057"/>
                    <a:pt x="553085" y="47410"/>
                    <a:pt x="545215" y="47410"/>
                  </a:cubicBezTo>
                  <a:close/>
                  <a:moveTo>
                    <a:pt x="14223" y="9482"/>
                  </a:moveTo>
                  <a:cubicBezTo>
                    <a:pt x="11568" y="9482"/>
                    <a:pt x="9482" y="11568"/>
                    <a:pt x="9482" y="14223"/>
                  </a:cubicBezTo>
                  <a:lnTo>
                    <a:pt x="9482" y="33187"/>
                  </a:lnTo>
                  <a:cubicBezTo>
                    <a:pt x="9482" y="35842"/>
                    <a:pt x="11568" y="37928"/>
                    <a:pt x="14223" y="37928"/>
                  </a:cubicBezTo>
                  <a:lnTo>
                    <a:pt x="545215" y="37928"/>
                  </a:lnTo>
                  <a:cubicBezTo>
                    <a:pt x="547870" y="37928"/>
                    <a:pt x="549956" y="35842"/>
                    <a:pt x="549956" y="33187"/>
                  </a:cubicBezTo>
                  <a:lnTo>
                    <a:pt x="549956" y="14223"/>
                  </a:lnTo>
                  <a:cubicBezTo>
                    <a:pt x="549956" y="11568"/>
                    <a:pt x="547870" y="9482"/>
                    <a:pt x="545215" y="9482"/>
                  </a:cubicBezTo>
                  <a:lnTo>
                    <a:pt x="14223" y="9482"/>
                  </a:lnTo>
                  <a:close/>
                </a:path>
              </a:pathLst>
            </a:custGeom>
            <a:grpFill/>
            <a:ln w="9475" cap="flat">
              <a:solidFill>
                <a:schemeClr val="bg1"/>
              </a:solidFill>
              <a:prstDash val="solid"/>
              <a:miter/>
            </a:ln>
          </p:spPr>
          <p:txBody>
            <a:bodyPr rtlCol="0" anchor="ctr"/>
            <a:lstStyle/>
            <a:p>
              <a:endParaRPr lang="en-GB"/>
            </a:p>
          </p:txBody>
        </p:sp>
        <p:sp>
          <p:nvSpPr>
            <p:cNvPr id="32" name="Freeform: Shape 6792">
              <a:extLst>
                <a:ext uri="{FF2B5EF4-FFF2-40B4-BE49-F238E27FC236}">
                  <a16:creationId xmlns:a16="http://schemas.microsoft.com/office/drawing/2014/main" id="{0829A955-828A-752A-1450-607C9FC09B4D}"/>
                </a:ext>
              </a:extLst>
            </p:cNvPr>
            <p:cNvSpPr/>
            <p:nvPr/>
          </p:nvSpPr>
          <p:spPr>
            <a:xfrm>
              <a:off x="10965007" y="12237517"/>
              <a:ext cx="180158" cy="42669"/>
            </a:xfrm>
            <a:custGeom>
              <a:avLst/>
              <a:gdLst>
                <a:gd name="connsiteX0" fmla="*/ 180158 w 180158"/>
                <a:gd name="connsiteY0" fmla="*/ 42669 h 42669"/>
                <a:gd name="connsiteX1" fmla="*/ 170676 w 180158"/>
                <a:gd name="connsiteY1" fmla="*/ 42669 h 42669"/>
                <a:gd name="connsiteX2" fmla="*/ 170676 w 180158"/>
                <a:gd name="connsiteY2" fmla="*/ 23705 h 42669"/>
                <a:gd name="connsiteX3" fmla="*/ 156453 w 180158"/>
                <a:gd name="connsiteY3" fmla="*/ 9482 h 42669"/>
                <a:gd name="connsiteX4" fmla="*/ 23705 w 180158"/>
                <a:gd name="connsiteY4" fmla="*/ 9482 h 42669"/>
                <a:gd name="connsiteX5" fmla="*/ 9482 w 180158"/>
                <a:gd name="connsiteY5" fmla="*/ 23705 h 42669"/>
                <a:gd name="connsiteX6" fmla="*/ 9482 w 180158"/>
                <a:gd name="connsiteY6" fmla="*/ 42669 h 42669"/>
                <a:gd name="connsiteX7" fmla="*/ 0 w 180158"/>
                <a:gd name="connsiteY7" fmla="*/ 42669 h 42669"/>
                <a:gd name="connsiteX8" fmla="*/ 0 w 180158"/>
                <a:gd name="connsiteY8" fmla="*/ 23705 h 42669"/>
                <a:gd name="connsiteX9" fmla="*/ 23705 w 180158"/>
                <a:gd name="connsiteY9" fmla="*/ 0 h 42669"/>
                <a:gd name="connsiteX10" fmla="*/ 156453 w 180158"/>
                <a:gd name="connsiteY10" fmla="*/ 0 h 42669"/>
                <a:gd name="connsiteX11" fmla="*/ 180158 w 180158"/>
                <a:gd name="connsiteY11" fmla="*/ 23705 h 42669"/>
                <a:gd name="connsiteX12" fmla="*/ 180158 w 180158"/>
                <a:gd name="connsiteY12" fmla="*/ 42669 h 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58" h="42669">
                  <a:moveTo>
                    <a:pt x="180158" y="42669"/>
                  </a:moveTo>
                  <a:lnTo>
                    <a:pt x="170676" y="42669"/>
                  </a:lnTo>
                  <a:lnTo>
                    <a:pt x="170676" y="23705"/>
                  </a:lnTo>
                  <a:cubicBezTo>
                    <a:pt x="170676" y="15835"/>
                    <a:pt x="164323" y="9482"/>
                    <a:pt x="156453" y="9482"/>
                  </a:cubicBezTo>
                  <a:lnTo>
                    <a:pt x="23705" y="9482"/>
                  </a:lnTo>
                  <a:cubicBezTo>
                    <a:pt x="15835" y="9482"/>
                    <a:pt x="9482" y="15835"/>
                    <a:pt x="9482" y="23705"/>
                  </a:cubicBezTo>
                  <a:lnTo>
                    <a:pt x="9482" y="42669"/>
                  </a:lnTo>
                  <a:lnTo>
                    <a:pt x="0" y="42669"/>
                  </a:lnTo>
                  <a:lnTo>
                    <a:pt x="0" y="23705"/>
                  </a:lnTo>
                  <a:cubicBezTo>
                    <a:pt x="0" y="10620"/>
                    <a:pt x="10620" y="0"/>
                    <a:pt x="23705" y="0"/>
                  </a:cubicBezTo>
                  <a:lnTo>
                    <a:pt x="156453" y="0"/>
                  </a:lnTo>
                  <a:cubicBezTo>
                    <a:pt x="169538" y="0"/>
                    <a:pt x="180158" y="10620"/>
                    <a:pt x="180158" y="23705"/>
                  </a:cubicBezTo>
                  <a:lnTo>
                    <a:pt x="180158" y="42669"/>
                  </a:lnTo>
                  <a:close/>
                </a:path>
              </a:pathLst>
            </a:custGeom>
            <a:grpFill/>
            <a:ln w="9475" cap="flat">
              <a:solidFill>
                <a:schemeClr val="bg1"/>
              </a:solidFill>
              <a:prstDash val="solid"/>
              <a:miter/>
            </a:ln>
          </p:spPr>
          <p:txBody>
            <a:bodyPr rtlCol="0" anchor="ctr"/>
            <a:lstStyle/>
            <a:p>
              <a:endParaRPr lang="en-GB"/>
            </a:p>
          </p:txBody>
        </p:sp>
        <p:sp>
          <p:nvSpPr>
            <p:cNvPr id="34" name="Freeform: Shape 6793">
              <a:extLst>
                <a:ext uri="{FF2B5EF4-FFF2-40B4-BE49-F238E27FC236}">
                  <a16:creationId xmlns:a16="http://schemas.microsoft.com/office/drawing/2014/main" id="{09CD3766-DE9D-BAF8-CE42-4050593058F6}"/>
                </a:ext>
              </a:extLst>
            </p:cNvPr>
            <p:cNvSpPr/>
            <p:nvPr/>
          </p:nvSpPr>
          <p:spPr>
            <a:xfrm>
              <a:off x="10946043" y="12275445"/>
              <a:ext cx="218086" cy="478841"/>
            </a:xfrm>
            <a:custGeom>
              <a:avLst/>
              <a:gdLst>
                <a:gd name="connsiteX0" fmla="*/ 218086 w 218086"/>
                <a:gd name="connsiteY0" fmla="*/ 478841 h 478841"/>
                <a:gd name="connsiteX1" fmla="*/ 208604 w 218086"/>
                <a:gd name="connsiteY1" fmla="*/ 478841 h 478841"/>
                <a:gd name="connsiteX2" fmla="*/ 208604 w 218086"/>
                <a:gd name="connsiteY2" fmla="*/ 23705 h 478841"/>
                <a:gd name="connsiteX3" fmla="*/ 194381 w 218086"/>
                <a:gd name="connsiteY3" fmla="*/ 9482 h 478841"/>
                <a:gd name="connsiteX4" fmla="*/ 23705 w 218086"/>
                <a:gd name="connsiteY4" fmla="*/ 9482 h 478841"/>
                <a:gd name="connsiteX5" fmla="*/ 9482 w 218086"/>
                <a:gd name="connsiteY5" fmla="*/ 23705 h 478841"/>
                <a:gd name="connsiteX6" fmla="*/ 9482 w 218086"/>
                <a:gd name="connsiteY6" fmla="*/ 478841 h 478841"/>
                <a:gd name="connsiteX7" fmla="*/ 0 w 218086"/>
                <a:gd name="connsiteY7" fmla="*/ 478841 h 478841"/>
                <a:gd name="connsiteX8" fmla="*/ 0 w 218086"/>
                <a:gd name="connsiteY8" fmla="*/ 23705 h 478841"/>
                <a:gd name="connsiteX9" fmla="*/ 23705 w 218086"/>
                <a:gd name="connsiteY9" fmla="*/ 0 h 478841"/>
                <a:gd name="connsiteX10" fmla="*/ 194381 w 218086"/>
                <a:gd name="connsiteY10" fmla="*/ 0 h 478841"/>
                <a:gd name="connsiteX11" fmla="*/ 218086 w 218086"/>
                <a:gd name="connsiteY11" fmla="*/ 23705 h 478841"/>
                <a:gd name="connsiteX12" fmla="*/ 218086 w 218086"/>
                <a:gd name="connsiteY12" fmla="*/ 478841 h 47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086" h="478841">
                  <a:moveTo>
                    <a:pt x="218086" y="478841"/>
                  </a:moveTo>
                  <a:lnTo>
                    <a:pt x="208604" y="478841"/>
                  </a:lnTo>
                  <a:lnTo>
                    <a:pt x="208604" y="23705"/>
                  </a:lnTo>
                  <a:cubicBezTo>
                    <a:pt x="208604" y="15835"/>
                    <a:pt x="202251" y="9482"/>
                    <a:pt x="194381" y="9482"/>
                  </a:cubicBezTo>
                  <a:lnTo>
                    <a:pt x="23705" y="9482"/>
                  </a:lnTo>
                  <a:cubicBezTo>
                    <a:pt x="15835" y="9482"/>
                    <a:pt x="9482" y="15835"/>
                    <a:pt x="9482" y="23705"/>
                  </a:cubicBezTo>
                  <a:lnTo>
                    <a:pt x="9482" y="478841"/>
                  </a:lnTo>
                  <a:lnTo>
                    <a:pt x="0" y="478841"/>
                  </a:lnTo>
                  <a:lnTo>
                    <a:pt x="0" y="23705"/>
                  </a:lnTo>
                  <a:cubicBezTo>
                    <a:pt x="0" y="10620"/>
                    <a:pt x="10620" y="0"/>
                    <a:pt x="23705" y="0"/>
                  </a:cubicBezTo>
                  <a:lnTo>
                    <a:pt x="194381" y="0"/>
                  </a:lnTo>
                  <a:cubicBezTo>
                    <a:pt x="207466" y="0"/>
                    <a:pt x="218086" y="10620"/>
                    <a:pt x="218086" y="23705"/>
                  </a:cubicBezTo>
                  <a:lnTo>
                    <a:pt x="218086" y="478841"/>
                  </a:lnTo>
                  <a:close/>
                </a:path>
              </a:pathLst>
            </a:custGeom>
            <a:grpFill/>
            <a:ln w="9475" cap="flat">
              <a:solidFill>
                <a:schemeClr val="bg1"/>
              </a:solidFill>
              <a:prstDash val="solid"/>
              <a:miter/>
            </a:ln>
          </p:spPr>
          <p:txBody>
            <a:bodyPr rtlCol="0" anchor="ctr"/>
            <a:lstStyle/>
            <a:p>
              <a:endParaRPr lang="en-GB"/>
            </a:p>
          </p:txBody>
        </p:sp>
        <p:sp>
          <p:nvSpPr>
            <p:cNvPr id="47" name="Freeform: Shape 6794">
              <a:extLst>
                <a:ext uri="{FF2B5EF4-FFF2-40B4-BE49-F238E27FC236}">
                  <a16:creationId xmlns:a16="http://schemas.microsoft.com/office/drawing/2014/main" id="{BFB77BE6-4015-60AF-1817-A958D5BF65A1}"/>
                </a:ext>
              </a:extLst>
            </p:cNvPr>
            <p:cNvSpPr/>
            <p:nvPr/>
          </p:nvSpPr>
          <p:spPr>
            <a:xfrm>
              <a:off x="11268431" y="12275445"/>
              <a:ext cx="218086" cy="478841"/>
            </a:xfrm>
            <a:custGeom>
              <a:avLst/>
              <a:gdLst>
                <a:gd name="connsiteX0" fmla="*/ 218086 w 218086"/>
                <a:gd name="connsiteY0" fmla="*/ 478841 h 478841"/>
                <a:gd name="connsiteX1" fmla="*/ 208604 w 218086"/>
                <a:gd name="connsiteY1" fmla="*/ 478841 h 478841"/>
                <a:gd name="connsiteX2" fmla="*/ 208604 w 218086"/>
                <a:gd name="connsiteY2" fmla="*/ 23705 h 478841"/>
                <a:gd name="connsiteX3" fmla="*/ 194381 w 218086"/>
                <a:gd name="connsiteY3" fmla="*/ 9482 h 478841"/>
                <a:gd name="connsiteX4" fmla="*/ 23705 w 218086"/>
                <a:gd name="connsiteY4" fmla="*/ 9482 h 478841"/>
                <a:gd name="connsiteX5" fmla="*/ 9482 w 218086"/>
                <a:gd name="connsiteY5" fmla="*/ 23705 h 478841"/>
                <a:gd name="connsiteX6" fmla="*/ 9482 w 218086"/>
                <a:gd name="connsiteY6" fmla="*/ 478841 h 478841"/>
                <a:gd name="connsiteX7" fmla="*/ 0 w 218086"/>
                <a:gd name="connsiteY7" fmla="*/ 478841 h 478841"/>
                <a:gd name="connsiteX8" fmla="*/ 0 w 218086"/>
                <a:gd name="connsiteY8" fmla="*/ 23705 h 478841"/>
                <a:gd name="connsiteX9" fmla="*/ 23705 w 218086"/>
                <a:gd name="connsiteY9" fmla="*/ 0 h 478841"/>
                <a:gd name="connsiteX10" fmla="*/ 194381 w 218086"/>
                <a:gd name="connsiteY10" fmla="*/ 0 h 478841"/>
                <a:gd name="connsiteX11" fmla="*/ 218086 w 218086"/>
                <a:gd name="connsiteY11" fmla="*/ 23705 h 478841"/>
                <a:gd name="connsiteX12" fmla="*/ 218086 w 218086"/>
                <a:gd name="connsiteY12" fmla="*/ 478841 h 47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086" h="478841">
                  <a:moveTo>
                    <a:pt x="218086" y="478841"/>
                  </a:moveTo>
                  <a:lnTo>
                    <a:pt x="208604" y="478841"/>
                  </a:lnTo>
                  <a:lnTo>
                    <a:pt x="208604" y="23705"/>
                  </a:lnTo>
                  <a:cubicBezTo>
                    <a:pt x="208604" y="15835"/>
                    <a:pt x="202251" y="9482"/>
                    <a:pt x="194381" y="9482"/>
                  </a:cubicBezTo>
                  <a:lnTo>
                    <a:pt x="23705" y="9482"/>
                  </a:lnTo>
                  <a:cubicBezTo>
                    <a:pt x="15835" y="9482"/>
                    <a:pt x="9482" y="15835"/>
                    <a:pt x="9482" y="23705"/>
                  </a:cubicBezTo>
                  <a:lnTo>
                    <a:pt x="9482" y="478841"/>
                  </a:lnTo>
                  <a:lnTo>
                    <a:pt x="0" y="478841"/>
                  </a:lnTo>
                  <a:lnTo>
                    <a:pt x="0" y="23705"/>
                  </a:lnTo>
                  <a:cubicBezTo>
                    <a:pt x="0" y="10620"/>
                    <a:pt x="10620" y="0"/>
                    <a:pt x="23705" y="0"/>
                  </a:cubicBezTo>
                  <a:lnTo>
                    <a:pt x="194381" y="0"/>
                  </a:lnTo>
                  <a:cubicBezTo>
                    <a:pt x="207466" y="0"/>
                    <a:pt x="218086" y="10620"/>
                    <a:pt x="218086" y="23705"/>
                  </a:cubicBezTo>
                  <a:lnTo>
                    <a:pt x="218086" y="478841"/>
                  </a:lnTo>
                  <a:close/>
                </a:path>
              </a:pathLst>
            </a:custGeom>
            <a:grpFill/>
            <a:ln w="9475" cap="flat">
              <a:solidFill>
                <a:schemeClr val="bg1"/>
              </a:solidFill>
              <a:prstDash val="solid"/>
              <a:miter/>
            </a:ln>
          </p:spPr>
          <p:txBody>
            <a:bodyPr rtlCol="0" anchor="ctr"/>
            <a:lstStyle/>
            <a:p>
              <a:endParaRPr lang="en-GB"/>
            </a:p>
          </p:txBody>
        </p:sp>
        <p:sp>
          <p:nvSpPr>
            <p:cNvPr id="48" name="Freeform: Shape 6795">
              <a:extLst>
                <a:ext uri="{FF2B5EF4-FFF2-40B4-BE49-F238E27FC236}">
                  <a16:creationId xmlns:a16="http://schemas.microsoft.com/office/drawing/2014/main" id="{3C73C4A6-257A-5888-BEDD-F10AA01A3F72}"/>
                </a:ext>
              </a:extLst>
            </p:cNvPr>
            <p:cNvSpPr/>
            <p:nvPr/>
          </p:nvSpPr>
          <p:spPr>
            <a:xfrm>
              <a:off x="11012417" y="12664207"/>
              <a:ext cx="85338" cy="90079"/>
            </a:xfrm>
            <a:custGeom>
              <a:avLst/>
              <a:gdLst>
                <a:gd name="connsiteX0" fmla="*/ 85338 w 85338"/>
                <a:gd name="connsiteY0" fmla="*/ 90079 h 90079"/>
                <a:gd name="connsiteX1" fmla="*/ 75856 w 85338"/>
                <a:gd name="connsiteY1" fmla="*/ 90079 h 90079"/>
                <a:gd name="connsiteX2" fmla="*/ 75856 w 85338"/>
                <a:gd name="connsiteY2" fmla="*/ 23705 h 90079"/>
                <a:gd name="connsiteX3" fmla="*/ 61633 w 85338"/>
                <a:gd name="connsiteY3" fmla="*/ 9482 h 90079"/>
                <a:gd name="connsiteX4" fmla="*/ 23705 w 85338"/>
                <a:gd name="connsiteY4" fmla="*/ 9482 h 90079"/>
                <a:gd name="connsiteX5" fmla="*/ 9482 w 85338"/>
                <a:gd name="connsiteY5" fmla="*/ 23705 h 90079"/>
                <a:gd name="connsiteX6" fmla="*/ 9482 w 85338"/>
                <a:gd name="connsiteY6" fmla="*/ 90079 h 90079"/>
                <a:gd name="connsiteX7" fmla="*/ 0 w 85338"/>
                <a:gd name="connsiteY7" fmla="*/ 90079 h 90079"/>
                <a:gd name="connsiteX8" fmla="*/ 0 w 85338"/>
                <a:gd name="connsiteY8" fmla="*/ 23705 h 90079"/>
                <a:gd name="connsiteX9" fmla="*/ 23705 w 85338"/>
                <a:gd name="connsiteY9" fmla="*/ 0 h 90079"/>
                <a:gd name="connsiteX10" fmla="*/ 61633 w 85338"/>
                <a:gd name="connsiteY10" fmla="*/ 0 h 90079"/>
                <a:gd name="connsiteX11" fmla="*/ 85338 w 85338"/>
                <a:gd name="connsiteY11" fmla="*/ 23705 h 90079"/>
                <a:gd name="connsiteX12" fmla="*/ 85338 w 85338"/>
                <a:gd name="connsiteY12" fmla="*/ 90079 h 9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338" h="90079">
                  <a:moveTo>
                    <a:pt x="85338" y="90079"/>
                  </a:moveTo>
                  <a:lnTo>
                    <a:pt x="75856" y="90079"/>
                  </a:lnTo>
                  <a:lnTo>
                    <a:pt x="75856" y="23705"/>
                  </a:lnTo>
                  <a:cubicBezTo>
                    <a:pt x="75856" y="15835"/>
                    <a:pt x="69503" y="9482"/>
                    <a:pt x="61633" y="9482"/>
                  </a:cubicBezTo>
                  <a:lnTo>
                    <a:pt x="23705" y="9482"/>
                  </a:lnTo>
                  <a:cubicBezTo>
                    <a:pt x="15835" y="9482"/>
                    <a:pt x="9482" y="15835"/>
                    <a:pt x="9482" y="23705"/>
                  </a:cubicBezTo>
                  <a:lnTo>
                    <a:pt x="9482" y="90079"/>
                  </a:lnTo>
                  <a:lnTo>
                    <a:pt x="0" y="90079"/>
                  </a:lnTo>
                  <a:lnTo>
                    <a:pt x="0" y="23705"/>
                  </a:lnTo>
                  <a:cubicBezTo>
                    <a:pt x="0" y="10620"/>
                    <a:pt x="10620" y="0"/>
                    <a:pt x="23705" y="0"/>
                  </a:cubicBezTo>
                  <a:lnTo>
                    <a:pt x="61633" y="0"/>
                  </a:lnTo>
                  <a:cubicBezTo>
                    <a:pt x="74718" y="0"/>
                    <a:pt x="85338" y="10620"/>
                    <a:pt x="85338" y="23705"/>
                  </a:cubicBezTo>
                  <a:lnTo>
                    <a:pt x="85338" y="90079"/>
                  </a:lnTo>
                  <a:close/>
                </a:path>
              </a:pathLst>
            </a:custGeom>
            <a:grpFill/>
            <a:ln w="9475" cap="flat">
              <a:solidFill>
                <a:schemeClr val="bg1"/>
              </a:solidFill>
              <a:prstDash val="solid"/>
              <a:miter/>
            </a:ln>
          </p:spPr>
          <p:txBody>
            <a:bodyPr rtlCol="0" anchor="ctr"/>
            <a:lstStyle/>
            <a:p>
              <a:endParaRPr lang="en-GB"/>
            </a:p>
          </p:txBody>
        </p:sp>
        <p:sp>
          <p:nvSpPr>
            <p:cNvPr id="49" name="Freeform: Shape 6796">
              <a:extLst>
                <a:ext uri="{FF2B5EF4-FFF2-40B4-BE49-F238E27FC236}">
                  <a16:creationId xmlns:a16="http://schemas.microsoft.com/office/drawing/2014/main" id="{64D9DE70-58DF-B5EF-0E31-01A97BAB7E19}"/>
                </a:ext>
              </a:extLst>
            </p:cNvPr>
            <p:cNvSpPr/>
            <p:nvPr/>
          </p:nvSpPr>
          <p:spPr>
            <a:xfrm>
              <a:off x="11287395" y="12237517"/>
              <a:ext cx="180158" cy="42669"/>
            </a:xfrm>
            <a:custGeom>
              <a:avLst/>
              <a:gdLst>
                <a:gd name="connsiteX0" fmla="*/ 180158 w 180158"/>
                <a:gd name="connsiteY0" fmla="*/ 42669 h 42669"/>
                <a:gd name="connsiteX1" fmla="*/ 170676 w 180158"/>
                <a:gd name="connsiteY1" fmla="*/ 42669 h 42669"/>
                <a:gd name="connsiteX2" fmla="*/ 170676 w 180158"/>
                <a:gd name="connsiteY2" fmla="*/ 23705 h 42669"/>
                <a:gd name="connsiteX3" fmla="*/ 156453 w 180158"/>
                <a:gd name="connsiteY3" fmla="*/ 9482 h 42669"/>
                <a:gd name="connsiteX4" fmla="*/ 23705 w 180158"/>
                <a:gd name="connsiteY4" fmla="*/ 9482 h 42669"/>
                <a:gd name="connsiteX5" fmla="*/ 9482 w 180158"/>
                <a:gd name="connsiteY5" fmla="*/ 23705 h 42669"/>
                <a:gd name="connsiteX6" fmla="*/ 9482 w 180158"/>
                <a:gd name="connsiteY6" fmla="*/ 42669 h 42669"/>
                <a:gd name="connsiteX7" fmla="*/ 0 w 180158"/>
                <a:gd name="connsiteY7" fmla="*/ 42669 h 42669"/>
                <a:gd name="connsiteX8" fmla="*/ 0 w 180158"/>
                <a:gd name="connsiteY8" fmla="*/ 23705 h 42669"/>
                <a:gd name="connsiteX9" fmla="*/ 23705 w 180158"/>
                <a:gd name="connsiteY9" fmla="*/ 0 h 42669"/>
                <a:gd name="connsiteX10" fmla="*/ 156453 w 180158"/>
                <a:gd name="connsiteY10" fmla="*/ 0 h 42669"/>
                <a:gd name="connsiteX11" fmla="*/ 180158 w 180158"/>
                <a:gd name="connsiteY11" fmla="*/ 23705 h 42669"/>
                <a:gd name="connsiteX12" fmla="*/ 180158 w 180158"/>
                <a:gd name="connsiteY12" fmla="*/ 42669 h 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58" h="42669">
                  <a:moveTo>
                    <a:pt x="180158" y="42669"/>
                  </a:moveTo>
                  <a:lnTo>
                    <a:pt x="170676" y="42669"/>
                  </a:lnTo>
                  <a:lnTo>
                    <a:pt x="170676" y="23705"/>
                  </a:lnTo>
                  <a:cubicBezTo>
                    <a:pt x="170676" y="15835"/>
                    <a:pt x="164323" y="9482"/>
                    <a:pt x="156453" y="9482"/>
                  </a:cubicBezTo>
                  <a:lnTo>
                    <a:pt x="23705" y="9482"/>
                  </a:lnTo>
                  <a:cubicBezTo>
                    <a:pt x="15835" y="9482"/>
                    <a:pt x="9482" y="15835"/>
                    <a:pt x="9482" y="23705"/>
                  </a:cubicBezTo>
                  <a:lnTo>
                    <a:pt x="9482" y="42669"/>
                  </a:lnTo>
                  <a:lnTo>
                    <a:pt x="0" y="42669"/>
                  </a:lnTo>
                  <a:lnTo>
                    <a:pt x="0" y="23705"/>
                  </a:lnTo>
                  <a:cubicBezTo>
                    <a:pt x="0" y="10620"/>
                    <a:pt x="10620" y="0"/>
                    <a:pt x="23705" y="0"/>
                  </a:cubicBezTo>
                  <a:lnTo>
                    <a:pt x="156453" y="0"/>
                  </a:lnTo>
                  <a:cubicBezTo>
                    <a:pt x="169538" y="0"/>
                    <a:pt x="180158" y="10620"/>
                    <a:pt x="180158" y="23705"/>
                  </a:cubicBezTo>
                  <a:lnTo>
                    <a:pt x="180158" y="42669"/>
                  </a:lnTo>
                  <a:close/>
                </a:path>
              </a:pathLst>
            </a:custGeom>
            <a:grpFill/>
            <a:ln w="9475" cap="flat">
              <a:solidFill>
                <a:schemeClr val="bg1"/>
              </a:solidFill>
              <a:prstDash val="solid"/>
              <a:miter/>
            </a:ln>
          </p:spPr>
          <p:txBody>
            <a:bodyPr rtlCol="0" anchor="ctr"/>
            <a:lstStyle/>
            <a:p>
              <a:endParaRPr lang="en-GB"/>
            </a:p>
          </p:txBody>
        </p:sp>
        <p:sp>
          <p:nvSpPr>
            <p:cNvPr id="50" name="Freeform: Shape 6797">
              <a:extLst>
                <a:ext uri="{FF2B5EF4-FFF2-40B4-BE49-F238E27FC236}">
                  <a16:creationId xmlns:a16="http://schemas.microsoft.com/office/drawing/2014/main" id="{6E92F32F-DFF6-5456-73A9-0D8AB9EE7B82}"/>
                </a:ext>
              </a:extLst>
            </p:cNvPr>
            <p:cNvSpPr/>
            <p:nvPr/>
          </p:nvSpPr>
          <p:spPr>
            <a:xfrm>
              <a:off x="11334805" y="12664207"/>
              <a:ext cx="85338" cy="90079"/>
            </a:xfrm>
            <a:custGeom>
              <a:avLst/>
              <a:gdLst>
                <a:gd name="connsiteX0" fmla="*/ 85338 w 85338"/>
                <a:gd name="connsiteY0" fmla="*/ 90079 h 90079"/>
                <a:gd name="connsiteX1" fmla="*/ 75856 w 85338"/>
                <a:gd name="connsiteY1" fmla="*/ 90079 h 90079"/>
                <a:gd name="connsiteX2" fmla="*/ 75856 w 85338"/>
                <a:gd name="connsiteY2" fmla="*/ 23705 h 90079"/>
                <a:gd name="connsiteX3" fmla="*/ 61633 w 85338"/>
                <a:gd name="connsiteY3" fmla="*/ 9482 h 90079"/>
                <a:gd name="connsiteX4" fmla="*/ 23705 w 85338"/>
                <a:gd name="connsiteY4" fmla="*/ 9482 h 90079"/>
                <a:gd name="connsiteX5" fmla="*/ 9482 w 85338"/>
                <a:gd name="connsiteY5" fmla="*/ 23705 h 90079"/>
                <a:gd name="connsiteX6" fmla="*/ 9482 w 85338"/>
                <a:gd name="connsiteY6" fmla="*/ 90079 h 90079"/>
                <a:gd name="connsiteX7" fmla="*/ 0 w 85338"/>
                <a:gd name="connsiteY7" fmla="*/ 90079 h 90079"/>
                <a:gd name="connsiteX8" fmla="*/ 0 w 85338"/>
                <a:gd name="connsiteY8" fmla="*/ 23705 h 90079"/>
                <a:gd name="connsiteX9" fmla="*/ 23705 w 85338"/>
                <a:gd name="connsiteY9" fmla="*/ 0 h 90079"/>
                <a:gd name="connsiteX10" fmla="*/ 61633 w 85338"/>
                <a:gd name="connsiteY10" fmla="*/ 0 h 90079"/>
                <a:gd name="connsiteX11" fmla="*/ 85338 w 85338"/>
                <a:gd name="connsiteY11" fmla="*/ 23705 h 90079"/>
                <a:gd name="connsiteX12" fmla="*/ 85338 w 85338"/>
                <a:gd name="connsiteY12" fmla="*/ 90079 h 9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338" h="90079">
                  <a:moveTo>
                    <a:pt x="85338" y="90079"/>
                  </a:moveTo>
                  <a:lnTo>
                    <a:pt x="75856" y="90079"/>
                  </a:lnTo>
                  <a:lnTo>
                    <a:pt x="75856" y="23705"/>
                  </a:lnTo>
                  <a:cubicBezTo>
                    <a:pt x="75856" y="15835"/>
                    <a:pt x="69503" y="9482"/>
                    <a:pt x="61633" y="9482"/>
                  </a:cubicBezTo>
                  <a:lnTo>
                    <a:pt x="23705" y="9482"/>
                  </a:lnTo>
                  <a:cubicBezTo>
                    <a:pt x="15835" y="9482"/>
                    <a:pt x="9482" y="15835"/>
                    <a:pt x="9482" y="23705"/>
                  </a:cubicBezTo>
                  <a:lnTo>
                    <a:pt x="9482" y="90079"/>
                  </a:lnTo>
                  <a:lnTo>
                    <a:pt x="0" y="90079"/>
                  </a:lnTo>
                  <a:lnTo>
                    <a:pt x="0" y="23705"/>
                  </a:lnTo>
                  <a:cubicBezTo>
                    <a:pt x="0" y="10620"/>
                    <a:pt x="10620" y="0"/>
                    <a:pt x="23705" y="0"/>
                  </a:cubicBezTo>
                  <a:lnTo>
                    <a:pt x="61633" y="0"/>
                  </a:lnTo>
                  <a:cubicBezTo>
                    <a:pt x="74718" y="0"/>
                    <a:pt x="85338" y="10620"/>
                    <a:pt x="85338" y="23705"/>
                  </a:cubicBezTo>
                  <a:lnTo>
                    <a:pt x="85338" y="90079"/>
                  </a:lnTo>
                  <a:close/>
                </a:path>
              </a:pathLst>
            </a:custGeom>
            <a:grpFill/>
            <a:ln w="9475" cap="flat">
              <a:solidFill>
                <a:schemeClr val="bg1"/>
              </a:solidFill>
              <a:prstDash val="solid"/>
              <a:miter/>
            </a:ln>
          </p:spPr>
          <p:txBody>
            <a:bodyPr rtlCol="0" anchor="ctr"/>
            <a:lstStyle/>
            <a:p>
              <a:endParaRPr lang="en-GB"/>
            </a:p>
          </p:txBody>
        </p:sp>
        <p:sp>
          <p:nvSpPr>
            <p:cNvPr id="51" name="Freeform: Shape 6798">
              <a:extLst>
                <a:ext uri="{FF2B5EF4-FFF2-40B4-BE49-F238E27FC236}">
                  <a16:creationId xmlns:a16="http://schemas.microsoft.com/office/drawing/2014/main" id="{E6FC8F67-BCEA-0CA3-F2B6-8156BCA4FF46}"/>
                </a:ext>
              </a:extLst>
            </p:cNvPr>
            <p:cNvSpPr/>
            <p:nvPr/>
          </p:nvSpPr>
          <p:spPr>
            <a:xfrm>
              <a:off x="11159388" y="12322855"/>
              <a:ext cx="113784" cy="9482"/>
            </a:xfrm>
            <a:custGeom>
              <a:avLst/>
              <a:gdLst>
                <a:gd name="connsiteX0" fmla="*/ 0 w 113784"/>
                <a:gd name="connsiteY0" fmla="*/ 0 h 9482"/>
                <a:gd name="connsiteX1" fmla="*/ 113784 w 113784"/>
                <a:gd name="connsiteY1" fmla="*/ 0 h 9482"/>
                <a:gd name="connsiteX2" fmla="*/ 113784 w 113784"/>
                <a:gd name="connsiteY2" fmla="*/ 9482 h 9482"/>
                <a:gd name="connsiteX3" fmla="*/ 0 w 113784"/>
                <a:gd name="connsiteY3" fmla="*/ 9482 h 9482"/>
              </a:gdLst>
              <a:ahLst/>
              <a:cxnLst>
                <a:cxn ang="0">
                  <a:pos x="connsiteX0" y="connsiteY0"/>
                </a:cxn>
                <a:cxn ang="0">
                  <a:pos x="connsiteX1" y="connsiteY1"/>
                </a:cxn>
                <a:cxn ang="0">
                  <a:pos x="connsiteX2" y="connsiteY2"/>
                </a:cxn>
                <a:cxn ang="0">
                  <a:pos x="connsiteX3" y="connsiteY3"/>
                </a:cxn>
              </a:cxnLst>
              <a:rect l="l" t="t" r="r" b="b"/>
              <a:pathLst>
                <a:path w="113784" h="9482">
                  <a:moveTo>
                    <a:pt x="0" y="0"/>
                  </a:moveTo>
                  <a:lnTo>
                    <a:pt x="113784" y="0"/>
                  </a:lnTo>
                  <a:lnTo>
                    <a:pt x="113784" y="9482"/>
                  </a:lnTo>
                  <a:lnTo>
                    <a:pt x="0" y="9482"/>
                  </a:lnTo>
                  <a:close/>
                </a:path>
              </a:pathLst>
            </a:custGeom>
            <a:grpFill/>
            <a:ln w="9475" cap="flat">
              <a:solidFill>
                <a:schemeClr val="bg1"/>
              </a:solidFill>
              <a:prstDash val="solid"/>
              <a:miter/>
            </a:ln>
          </p:spPr>
          <p:txBody>
            <a:bodyPr rtlCol="0" anchor="ctr"/>
            <a:lstStyle/>
            <a:p>
              <a:endParaRPr lang="en-GB"/>
            </a:p>
          </p:txBody>
        </p:sp>
        <p:sp>
          <p:nvSpPr>
            <p:cNvPr id="52" name="Freeform: Shape 6799">
              <a:extLst>
                <a:ext uri="{FF2B5EF4-FFF2-40B4-BE49-F238E27FC236}">
                  <a16:creationId xmlns:a16="http://schemas.microsoft.com/office/drawing/2014/main" id="{03DD9E8B-2B78-727A-7012-8CC3889CA960}"/>
                </a:ext>
              </a:extLst>
            </p:cNvPr>
            <p:cNvSpPr/>
            <p:nvPr/>
          </p:nvSpPr>
          <p:spPr>
            <a:xfrm>
              <a:off x="11159388" y="12455603"/>
              <a:ext cx="113784" cy="9482"/>
            </a:xfrm>
            <a:custGeom>
              <a:avLst/>
              <a:gdLst>
                <a:gd name="connsiteX0" fmla="*/ 0 w 113784"/>
                <a:gd name="connsiteY0" fmla="*/ 0 h 9482"/>
                <a:gd name="connsiteX1" fmla="*/ 113784 w 113784"/>
                <a:gd name="connsiteY1" fmla="*/ 0 h 9482"/>
                <a:gd name="connsiteX2" fmla="*/ 113784 w 113784"/>
                <a:gd name="connsiteY2" fmla="*/ 9482 h 9482"/>
                <a:gd name="connsiteX3" fmla="*/ 0 w 113784"/>
                <a:gd name="connsiteY3" fmla="*/ 9482 h 9482"/>
              </a:gdLst>
              <a:ahLst/>
              <a:cxnLst>
                <a:cxn ang="0">
                  <a:pos x="connsiteX0" y="connsiteY0"/>
                </a:cxn>
                <a:cxn ang="0">
                  <a:pos x="connsiteX1" y="connsiteY1"/>
                </a:cxn>
                <a:cxn ang="0">
                  <a:pos x="connsiteX2" y="connsiteY2"/>
                </a:cxn>
                <a:cxn ang="0">
                  <a:pos x="connsiteX3" y="connsiteY3"/>
                </a:cxn>
              </a:cxnLst>
              <a:rect l="l" t="t" r="r" b="b"/>
              <a:pathLst>
                <a:path w="113784" h="9482">
                  <a:moveTo>
                    <a:pt x="0" y="0"/>
                  </a:moveTo>
                  <a:lnTo>
                    <a:pt x="113784" y="0"/>
                  </a:lnTo>
                  <a:lnTo>
                    <a:pt x="113784" y="9482"/>
                  </a:lnTo>
                  <a:lnTo>
                    <a:pt x="0" y="9482"/>
                  </a:lnTo>
                  <a:close/>
                </a:path>
              </a:pathLst>
            </a:custGeom>
            <a:grpFill/>
            <a:ln w="9475" cap="flat">
              <a:solidFill>
                <a:schemeClr val="bg1"/>
              </a:solidFill>
              <a:prstDash val="solid"/>
              <a:miter/>
            </a:ln>
          </p:spPr>
          <p:txBody>
            <a:bodyPr rtlCol="0" anchor="ctr"/>
            <a:lstStyle/>
            <a:p>
              <a:endParaRPr lang="en-GB"/>
            </a:p>
          </p:txBody>
        </p:sp>
        <p:sp>
          <p:nvSpPr>
            <p:cNvPr id="53" name="Freeform: Shape 7384">
              <a:extLst>
                <a:ext uri="{FF2B5EF4-FFF2-40B4-BE49-F238E27FC236}">
                  <a16:creationId xmlns:a16="http://schemas.microsoft.com/office/drawing/2014/main" id="{3D753DFF-10B2-45C5-6287-5F32641E154E}"/>
                </a:ext>
              </a:extLst>
            </p:cNvPr>
            <p:cNvSpPr/>
            <p:nvPr/>
          </p:nvSpPr>
          <p:spPr>
            <a:xfrm>
              <a:off x="10993453" y="12607315"/>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54" name="Freeform: Shape 7385">
              <a:extLst>
                <a:ext uri="{FF2B5EF4-FFF2-40B4-BE49-F238E27FC236}">
                  <a16:creationId xmlns:a16="http://schemas.microsoft.com/office/drawing/2014/main" id="{BE8CE907-A9A8-7BDF-0A5F-EF1D288EDF42}"/>
                </a:ext>
              </a:extLst>
            </p:cNvPr>
            <p:cNvSpPr/>
            <p:nvPr/>
          </p:nvSpPr>
          <p:spPr>
            <a:xfrm>
              <a:off x="11031381" y="12607315"/>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55" name="Freeform: Shape 7386">
              <a:extLst>
                <a:ext uri="{FF2B5EF4-FFF2-40B4-BE49-F238E27FC236}">
                  <a16:creationId xmlns:a16="http://schemas.microsoft.com/office/drawing/2014/main" id="{018B2C6D-9672-478B-0FF8-22DFD972C31F}"/>
                </a:ext>
              </a:extLst>
            </p:cNvPr>
            <p:cNvSpPr/>
            <p:nvPr/>
          </p:nvSpPr>
          <p:spPr>
            <a:xfrm>
              <a:off x="11069309" y="12607315"/>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56" name="Freeform: Shape 7387">
              <a:extLst>
                <a:ext uri="{FF2B5EF4-FFF2-40B4-BE49-F238E27FC236}">
                  <a16:creationId xmlns:a16="http://schemas.microsoft.com/office/drawing/2014/main" id="{CCF25B8F-DC73-E82C-2527-95494DDD2736}"/>
                </a:ext>
              </a:extLst>
            </p:cNvPr>
            <p:cNvSpPr/>
            <p:nvPr/>
          </p:nvSpPr>
          <p:spPr>
            <a:xfrm>
              <a:off x="11107237" y="12607315"/>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57" name="Freeform: Shape 7388">
              <a:extLst>
                <a:ext uri="{FF2B5EF4-FFF2-40B4-BE49-F238E27FC236}">
                  <a16:creationId xmlns:a16="http://schemas.microsoft.com/office/drawing/2014/main" id="{967BA84D-963A-3455-37B1-368DBFC2024A}"/>
                </a:ext>
              </a:extLst>
            </p:cNvPr>
            <p:cNvSpPr/>
            <p:nvPr/>
          </p:nvSpPr>
          <p:spPr>
            <a:xfrm>
              <a:off x="10993453" y="12550423"/>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58" name="Freeform: Shape 7389">
              <a:extLst>
                <a:ext uri="{FF2B5EF4-FFF2-40B4-BE49-F238E27FC236}">
                  <a16:creationId xmlns:a16="http://schemas.microsoft.com/office/drawing/2014/main" id="{9831A3D6-2609-2F29-C583-829C6ED2D4CF}"/>
                </a:ext>
              </a:extLst>
            </p:cNvPr>
            <p:cNvSpPr/>
            <p:nvPr/>
          </p:nvSpPr>
          <p:spPr>
            <a:xfrm>
              <a:off x="11031381" y="12550423"/>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59" name="Freeform: Shape 7390">
              <a:extLst>
                <a:ext uri="{FF2B5EF4-FFF2-40B4-BE49-F238E27FC236}">
                  <a16:creationId xmlns:a16="http://schemas.microsoft.com/office/drawing/2014/main" id="{7BD1DD2A-7796-116D-B74F-9640EDDFB15B}"/>
                </a:ext>
              </a:extLst>
            </p:cNvPr>
            <p:cNvSpPr/>
            <p:nvPr/>
          </p:nvSpPr>
          <p:spPr>
            <a:xfrm>
              <a:off x="11069309" y="12550423"/>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60" name="Freeform: Shape 7391">
              <a:extLst>
                <a:ext uri="{FF2B5EF4-FFF2-40B4-BE49-F238E27FC236}">
                  <a16:creationId xmlns:a16="http://schemas.microsoft.com/office/drawing/2014/main" id="{CFCF2B57-8923-8B46-52EB-6E8A3C358432}"/>
                </a:ext>
              </a:extLst>
            </p:cNvPr>
            <p:cNvSpPr/>
            <p:nvPr/>
          </p:nvSpPr>
          <p:spPr>
            <a:xfrm>
              <a:off x="11107237" y="12550423"/>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61" name="Freeform: Shape 7392">
              <a:extLst>
                <a:ext uri="{FF2B5EF4-FFF2-40B4-BE49-F238E27FC236}">
                  <a16:creationId xmlns:a16="http://schemas.microsoft.com/office/drawing/2014/main" id="{A0902549-B200-4C92-9E21-BDE43441376C}"/>
                </a:ext>
              </a:extLst>
            </p:cNvPr>
            <p:cNvSpPr/>
            <p:nvPr/>
          </p:nvSpPr>
          <p:spPr>
            <a:xfrm>
              <a:off x="10993453" y="12493531"/>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62" name="Freeform: Shape 7393">
              <a:extLst>
                <a:ext uri="{FF2B5EF4-FFF2-40B4-BE49-F238E27FC236}">
                  <a16:creationId xmlns:a16="http://schemas.microsoft.com/office/drawing/2014/main" id="{6BBB4364-439A-694B-DD19-108840C920BF}"/>
                </a:ext>
              </a:extLst>
            </p:cNvPr>
            <p:cNvSpPr/>
            <p:nvPr/>
          </p:nvSpPr>
          <p:spPr>
            <a:xfrm>
              <a:off x="11031381" y="12493531"/>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63" name="Freeform: Shape 7394">
              <a:extLst>
                <a:ext uri="{FF2B5EF4-FFF2-40B4-BE49-F238E27FC236}">
                  <a16:creationId xmlns:a16="http://schemas.microsoft.com/office/drawing/2014/main" id="{37F98C14-289F-4AC1-DC85-0C47CFE3C42E}"/>
                </a:ext>
              </a:extLst>
            </p:cNvPr>
            <p:cNvSpPr/>
            <p:nvPr/>
          </p:nvSpPr>
          <p:spPr>
            <a:xfrm>
              <a:off x="11069309" y="12493531"/>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64" name="Freeform: Shape 7395">
              <a:extLst>
                <a:ext uri="{FF2B5EF4-FFF2-40B4-BE49-F238E27FC236}">
                  <a16:creationId xmlns:a16="http://schemas.microsoft.com/office/drawing/2014/main" id="{E1BE6069-FEB8-D995-5070-4940755291CC}"/>
                </a:ext>
              </a:extLst>
            </p:cNvPr>
            <p:cNvSpPr/>
            <p:nvPr/>
          </p:nvSpPr>
          <p:spPr>
            <a:xfrm>
              <a:off x="11107237" y="12493531"/>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65" name="Freeform: Shape 7396">
              <a:extLst>
                <a:ext uri="{FF2B5EF4-FFF2-40B4-BE49-F238E27FC236}">
                  <a16:creationId xmlns:a16="http://schemas.microsoft.com/office/drawing/2014/main" id="{49DC21C0-D222-68C0-0A2A-8BA5D476C7A5}"/>
                </a:ext>
              </a:extLst>
            </p:cNvPr>
            <p:cNvSpPr/>
            <p:nvPr/>
          </p:nvSpPr>
          <p:spPr>
            <a:xfrm>
              <a:off x="10993453" y="12436639"/>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66" name="Freeform: Shape 7397">
              <a:extLst>
                <a:ext uri="{FF2B5EF4-FFF2-40B4-BE49-F238E27FC236}">
                  <a16:creationId xmlns:a16="http://schemas.microsoft.com/office/drawing/2014/main" id="{A71A4D03-CC3B-AA97-6D9D-76B0DBE2F05A}"/>
                </a:ext>
              </a:extLst>
            </p:cNvPr>
            <p:cNvSpPr/>
            <p:nvPr/>
          </p:nvSpPr>
          <p:spPr>
            <a:xfrm>
              <a:off x="11031381" y="12436639"/>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67" name="Freeform: Shape 7398">
              <a:extLst>
                <a:ext uri="{FF2B5EF4-FFF2-40B4-BE49-F238E27FC236}">
                  <a16:creationId xmlns:a16="http://schemas.microsoft.com/office/drawing/2014/main" id="{94BFE03E-9550-0A1C-27B6-2434666A61A4}"/>
                </a:ext>
              </a:extLst>
            </p:cNvPr>
            <p:cNvSpPr/>
            <p:nvPr/>
          </p:nvSpPr>
          <p:spPr>
            <a:xfrm>
              <a:off x="11069309" y="12436639"/>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68" name="Freeform: Shape 7399">
              <a:extLst>
                <a:ext uri="{FF2B5EF4-FFF2-40B4-BE49-F238E27FC236}">
                  <a16:creationId xmlns:a16="http://schemas.microsoft.com/office/drawing/2014/main" id="{982C3AC3-CCE3-F6B1-4033-81E68DECAF6D}"/>
                </a:ext>
              </a:extLst>
            </p:cNvPr>
            <p:cNvSpPr/>
            <p:nvPr/>
          </p:nvSpPr>
          <p:spPr>
            <a:xfrm>
              <a:off x="11107237" y="12436639"/>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69" name="Freeform: Shape 7400">
              <a:extLst>
                <a:ext uri="{FF2B5EF4-FFF2-40B4-BE49-F238E27FC236}">
                  <a16:creationId xmlns:a16="http://schemas.microsoft.com/office/drawing/2014/main" id="{5ABD924C-1FFB-0F9C-E80C-D1EB88E89523}"/>
                </a:ext>
              </a:extLst>
            </p:cNvPr>
            <p:cNvSpPr/>
            <p:nvPr/>
          </p:nvSpPr>
          <p:spPr>
            <a:xfrm>
              <a:off x="10993453" y="12379747"/>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70" name="Freeform: Shape 7401">
              <a:extLst>
                <a:ext uri="{FF2B5EF4-FFF2-40B4-BE49-F238E27FC236}">
                  <a16:creationId xmlns:a16="http://schemas.microsoft.com/office/drawing/2014/main" id="{CAE17C7B-2A7C-D726-7BFB-15287575C925}"/>
                </a:ext>
              </a:extLst>
            </p:cNvPr>
            <p:cNvSpPr/>
            <p:nvPr/>
          </p:nvSpPr>
          <p:spPr>
            <a:xfrm>
              <a:off x="11031381" y="12379747"/>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71" name="Freeform: Shape 7402">
              <a:extLst>
                <a:ext uri="{FF2B5EF4-FFF2-40B4-BE49-F238E27FC236}">
                  <a16:creationId xmlns:a16="http://schemas.microsoft.com/office/drawing/2014/main" id="{2DEA9182-6A20-43A5-6083-45A3C3283FDF}"/>
                </a:ext>
              </a:extLst>
            </p:cNvPr>
            <p:cNvSpPr/>
            <p:nvPr/>
          </p:nvSpPr>
          <p:spPr>
            <a:xfrm>
              <a:off x="11069309" y="12379747"/>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72" name="Freeform: Shape 7403">
              <a:extLst>
                <a:ext uri="{FF2B5EF4-FFF2-40B4-BE49-F238E27FC236}">
                  <a16:creationId xmlns:a16="http://schemas.microsoft.com/office/drawing/2014/main" id="{D221C6AA-6D08-7081-5A09-95D2669E7D37}"/>
                </a:ext>
              </a:extLst>
            </p:cNvPr>
            <p:cNvSpPr/>
            <p:nvPr/>
          </p:nvSpPr>
          <p:spPr>
            <a:xfrm>
              <a:off x="11107237" y="12379747"/>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73" name="Freeform: Shape 7404">
              <a:extLst>
                <a:ext uri="{FF2B5EF4-FFF2-40B4-BE49-F238E27FC236}">
                  <a16:creationId xmlns:a16="http://schemas.microsoft.com/office/drawing/2014/main" id="{4E398F6D-B072-3B7D-EE04-86D1EBDBD25D}"/>
                </a:ext>
              </a:extLst>
            </p:cNvPr>
            <p:cNvSpPr/>
            <p:nvPr/>
          </p:nvSpPr>
          <p:spPr>
            <a:xfrm>
              <a:off x="10993453" y="12322855"/>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74" name="Freeform: Shape 7405">
              <a:extLst>
                <a:ext uri="{FF2B5EF4-FFF2-40B4-BE49-F238E27FC236}">
                  <a16:creationId xmlns:a16="http://schemas.microsoft.com/office/drawing/2014/main" id="{3B0D1A66-C241-CF2D-721E-44EA11B986B6}"/>
                </a:ext>
              </a:extLst>
            </p:cNvPr>
            <p:cNvSpPr/>
            <p:nvPr/>
          </p:nvSpPr>
          <p:spPr>
            <a:xfrm>
              <a:off x="11031381" y="12322855"/>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75" name="Freeform: Shape 7406">
              <a:extLst>
                <a:ext uri="{FF2B5EF4-FFF2-40B4-BE49-F238E27FC236}">
                  <a16:creationId xmlns:a16="http://schemas.microsoft.com/office/drawing/2014/main" id="{10AD27BD-91A1-A1C8-2228-E6F998CCC67B}"/>
                </a:ext>
              </a:extLst>
            </p:cNvPr>
            <p:cNvSpPr/>
            <p:nvPr/>
          </p:nvSpPr>
          <p:spPr>
            <a:xfrm>
              <a:off x="11069309" y="12322855"/>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76" name="Freeform: Shape 7407">
              <a:extLst>
                <a:ext uri="{FF2B5EF4-FFF2-40B4-BE49-F238E27FC236}">
                  <a16:creationId xmlns:a16="http://schemas.microsoft.com/office/drawing/2014/main" id="{E2B8801D-A99C-D538-C1A5-68751940906A}"/>
                </a:ext>
              </a:extLst>
            </p:cNvPr>
            <p:cNvSpPr/>
            <p:nvPr/>
          </p:nvSpPr>
          <p:spPr>
            <a:xfrm>
              <a:off x="11107237" y="12322855"/>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77" name="Freeform: Shape 7408">
              <a:extLst>
                <a:ext uri="{FF2B5EF4-FFF2-40B4-BE49-F238E27FC236}">
                  <a16:creationId xmlns:a16="http://schemas.microsoft.com/office/drawing/2014/main" id="{C57318D5-E627-00C6-0E40-578E24345934}"/>
                </a:ext>
              </a:extLst>
            </p:cNvPr>
            <p:cNvSpPr/>
            <p:nvPr/>
          </p:nvSpPr>
          <p:spPr>
            <a:xfrm>
              <a:off x="11315841" y="12607315"/>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78" name="Freeform: Shape 7409">
              <a:extLst>
                <a:ext uri="{FF2B5EF4-FFF2-40B4-BE49-F238E27FC236}">
                  <a16:creationId xmlns:a16="http://schemas.microsoft.com/office/drawing/2014/main" id="{FC8A543A-D463-61A5-47CE-F007577D6DB3}"/>
                </a:ext>
              </a:extLst>
            </p:cNvPr>
            <p:cNvSpPr/>
            <p:nvPr/>
          </p:nvSpPr>
          <p:spPr>
            <a:xfrm>
              <a:off x="11353769" y="12607315"/>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79" name="Freeform: Shape 7410">
              <a:extLst>
                <a:ext uri="{FF2B5EF4-FFF2-40B4-BE49-F238E27FC236}">
                  <a16:creationId xmlns:a16="http://schemas.microsoft.com/office/drawing/2014/main" id="{D7142F19-F42A-1717-741E-8163EB07C478}"/>
                </a:ext>
              </a:extLst>
            </p:cNvPr>
            <p:cNvSpPr/>
            <p:nvPr/>
          </p:nvSpPr>
          <p:spPr>
            <a:xfrm>
              <a:off x="11391697" y="12607315"/>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80" name="Freeform: Shape 7411">
              <a:extLst>
                <a:ext uri="{FF2B5EF4-FFF2-40B4-BE49-F238E27FC236}">
                  <a16:creationId xmlns:a16="http://schemas.microsoft.com/office/drawing/2014/main" id="{4AAF928C-3E38-18D0-2CA7-250BE711E8D0}"/>
                </a:ext>
              </a:extLst>
            </p:cNvPr>
            <p:cNvSpPr/>
            <p:nvPr/>
          </p:nvSpPr>
          <p:spPr>
            <a:xfrm>
              <a:off x="11429625" y="12607315"/>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81" name="Freeform: Shape 7412">
              <a:extLst>
                <a:ext uri="{FF2B5EF4-FFF2-40B4-BE49-F238E27FC236}">
                  <a16:creationId xmlns:a16="http://schemas.microsoft.com/office/drawing/2014/main" id="{3FE23209-7108-78CD-FE46-6ADC6340F625}"/>
                </a:ext>
              </a:extLst>
            </p:cNvPr>
            <p:cNvSpPr/>
            <p:nvPr/>
          </p:nvSpPr>
          <p:spPr>
            <a:xfrm>
              <a:off x="11315841" y="12550423"/>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82" name="Freeform: Shape 7413">
              <a:extLst>
                <a:ext uri="{FF2B5EF4-FFF2-40B4-BE49-F238E27FC236}">
                  <a16:creationId xmlns:a16="http://schemas.microsoft.com/office/drawing/2014/main" id="{585C8E5B-7A8D-D937-CE98-95F73790FC2B}"/>
                </a:ext>
              </a:extLst>
            </p:cNvPr>
            <p:cNvSpPr/>
            <p:nvPr/>
          </p:nvSpPr>
          <p:spPr>
            <a:xfrm>
              <a:off x="11353769" y="12550423"/>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83" name="Freeform: Shape 7414">
              <a:extLst>
                <a:ext uri="{FF2B5EF4-FFF2-40B4-BE49-F238E27FC236}">
                  <a16:creationId xmlns:a16="http://schemas.microsoft.com/office/drawing/2014/main" id="{377828E7-1177-F95D-8A2E-DBF6BD7918E4}"/>
                </a:ext>
              </a:extLst>
            </p:cNvPr>
            <p:cNvSpPr/>
            <p:nvPr/>
          </p:nvSpPr>
          <p:spPr>
            <a:xfrm>
              <a:off x="11391697" y="12550423"/>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84" name="Freeform: Shape 7415">
              <a:extLst>
                <a:ext uri="{FF2B5EF4-FFF2-40B4-BE49-F238E27FC236}">
                  <a16:creationId xmlns:a16="http://schemas.microsoft.com/office/drawing/2014/main" id="{60E1C680-6ADD-EA71-E71B-678B291661D2}"/>
                </a:ext>
              </a:extLst>
            </p:cNvPr>
            <p:cNvSpPr/>
            <p:nvPr/>
          </p:nvSpPr>
          <p:spPr>
            <a:xfrm>
              <a:off x="11429625" y="12550423"/>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85" name="Freeform: Shape 7416">
              <a:extLst>
                <a:ext uri="{FF2B5EF4-FFF2-40B4-BE49-F238E27FC236}">
                  <a16:creationId xmlns:a16="http://schemas.microsoft.com/office/drawing/2014/main" id="{77C72C0E-BA68-3473-49E5-D030F41E318F}"/>
                </a:ext>
              </a:extLst>
            </p:cNvPr>
            <p:cNvSpPr/>
            <p:nvPr/>
          </p:nvSpPr>
          <p:spPr>
            <a:xfrm>
              <a:off x="11315841" y="12493531"/>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86" name="Freeform: Shape 7417">
              <a:extLst>
                <a:ext uri="{FF2B5EF4-FFF2-40B4-BE49-F238E27FC236}">
                  <a16:creationId xmlns:a16="http://schemas.microsoft.com/office/drawing/2014/main" id="{769725E3-2004-F313-FAB7-E247BCBDFE2A}"/>
                </a:ext>
              </a:extLst>
            </p:cNvPr>
            <p:cNvSpPr/>
            <p:nvPr/>
          </p:nvSpPr>
          <p:spPr>
            <a:xfrm>
              <a:off x="11353769" y="12493531"/>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87" name="Freeform: Shape 7418">
              <a:extLst>
                <a:ext uri="{FF2B5EF4-FFF2-40B4-BE49-F238E27FC236}">
                  <a16:creationId xmlns:a16="http://schemas.microsoft.com/office/drawing/2014/main" id="{CDBD039B-E3D5-90E7-47D9-7EB78428BFD3}"/>
                </a:ext>
              </a:extLst>
            </p:cNvPr>
            <p:cNvSpPr/>
            <p:nvPr/>
          </p:nvSpPr>
          <p:spPr>
            <a:xfrm>
              <a:off x="11391697" y="12493531"/>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88" name="Freeform: Shape 7419">
              <a:extLst>
                <a:ext uri="{FF2B5EF4-FFF2-40B4-BE49-F238E27FC236}">
                  <a16:creationId xmlns:a16="http://schemas.microsoft.com/office/drawing/2014/main" id="{B8F9BA0F-97F1-324A-5BD3-10F3551C4860}"/>
                </a:ext>
              </a:extLst>
            </p:cNvPr>
            <p:cNvSpPr/>
            <p:nvPr/>
          </p:nvSpPr>
          <p:spPr>
            <a:xfrm>
              <a:off x="11429625" y="12493531"/>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89" name="Freeform: Shape 7420">
              <a:extLst>
                <a:ext uri="{FF2B5EF4-FFF2-40B4-BE49-F238E27FC236}">
                  <a16:creationId xmlns:a16="http://schemas.microsoft.com/office/drawing/2014/main" id="{7A798299-C94F-18F3-F1CC-7A9BFB0E18D6}"/>
                </a:ext>
              </a:extLst>
            </p:cNvPr>
            <p:cNvSpPr/>
            <p:nvPr/>
          </p:nvSpPr>
          <p:spPr>
            <a:xfrm>
              <a:off x="11315841" y="12436639"/>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90" name="Freeform: Shape 7421">
              <a:extLst>
                <a:ext uri="{FF2B5EF4-FFF2-40B4-BE49-F238E27FC236}">
                  <a16:creationId xmlns:a16="http://schemas.microsoft.com/office/drawing/2014/main" id="{B1FF0AA6-86AC-FDDD-1E55-55C78E9B41AB}"/>
                </a:ext>
              </a:extLst>
            </p:cNvPr>
            <p:cNvSpPr/>
            <p:nvPr/>
          </p:nvSpPr>
          <p:spPr>
            <a:xfrm>
              <a:off x="11353769" y="12436639"/>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91" name="Freeform: Shape 7422">
              <a:extLst>
                <a:ext uri="{FF2B5EF4-FFF2-40B4-BE49-F238E27FC236}">
                  <a16:creationId xmlns:a16="http://schemas.microsoft.com/office/drawing/2014/main" id="{556A2C19-7012-88A7-C4AE-7576B0AF6188}"/>
                </a:ext>
              </a:extLst>
            </p:cNvPr>
            <p:cNvSpPr/>
            <p:nvPr/>
          </p:nvSpPr>
          <p:spPr>
            <a:xfrm>
              <a:off x="11391697" y="12436639"/>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92" name="Freeform: Shape 7423">
              <a:extLst>
                <a:ext uri="{FF2B5EF4-FFF2-40B4-BE49-F238E27FC236}">
                  <a16:creationId xmlns:a16="http://schemas.microsoft.com/office/drawing/2014/main" id="{E63BA27D-6CC0-ADC6-F262-ACF00495D658}"/>
                </a:ext>
              </a:extLst>
            </p:cNvPr>
            <p:cNvSpPr/>
            <p:nvPr/>
          </p:nvSpPr>
          <p:spPr>
            <a:xfrm>
              <a:off x="11429625" y="12436639"/>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93" name="Freeform: Shape 7424">
              <a:extLst>
                <a:ext uri="{FF2B5EF4-FFF2-40B4-BE49-F238E27FC236}">
                  <a16:creationId xmlns:a16="http://schemas.microsoft.com/office/drawing/2014/main" id="{697DF2B8-3479-B4E3-FE26-4A15F9CFBDAC}"/>
                </a:ext>
              </a:extLst>
            </p:cNvPr>
            <p:cNvSpPr/>
            <p:nvPr/>
          </p:nvSpPr>
          <p:spPr>
            <a:xfrm>
              <a:off x="11315841" y="12379747"/>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94" name="Freeform: Shape 7425">
              <a:extLst>
                <a:ext uri="{FF2B5EF4-FFF2-40B4-BE49-F238E27FC236}">
                  <a16:creationId xmlns:a16="http://schemas.microsoft.com/office/drawing/2014/main" id="{972D5256-FFBD-3A7B-1130-110360C511E7}"/>
                </a:ext>
              </a:extLst>
            </p:cNvPr>
            <p:cNvSpPr/>
            <p:nvPr/>
          </p:nvSpPr>
          <p:spPr>
            <a:xfrm>
              <a:off x="11353769" y="12379747"/>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95" name="Freeform: Shape 7426">
              <a:extLst>
                <a:ext uri="{FF2B5EF4-FFF2-40B4-BE49-F238E27FC236}">
                  <a16:creationId xmlns:a16="http://schemas.microsoft.com/office/drawing/2014/main" id="{10608CB5-D319-A883-35EB-4F945692581C}"/>
                </a:ext>
              </a:extLst>
            </p:cNvPr>
            <p:cNvSpPr/>
            <p:nvPr/>
          </p:nvSpPr>
          <p:spPr>
            <a:xfrm>
              <a:off x="11391697" y="12379747"/>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96" name="Freeform: Shape 7427">
              <a:extLst>
                <a:ext uri="{FF2B5EF4-FFF2-40B4-BE49-F238E27FC236}">
                  <a16:creationId xmlns:a16="http://schemas.microsoft.com/office/drawing/2014/main" id="{0FA2CE90-D1BF-1614-1FE7-106431C0D8B7}"/>
                </a:ext>
              </a:extLst>
            </p:cNvPr>
            <p:cNvSpPr/>
            <p:nvPr/>
          </p:nvSpPr>
          <p:spPr>
            <a:xfrm>
              <a:off x="11429625" y="12379747"/>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97" name="Freeform: Shape 7428">
              <a:extLst>
                <a:ext uri="{FF2B5EF4-FFF2-40B4-BE49-F238E27FC236}">
                  <a16:creationId xmlns:a16="http://schemas.microsoft.com/office/drawing/2014/main" id="{9BBA43AC-BB05-319D-136B-8459F251E322}"/>
                </a:ext>
              </a:extLst>
            </p:cNvPr>
            <p:cNvSpPr/>
            <p:nvPr/>
          </p:nvSpPr>
          <p:spPr>
            <a:xfrm>
              <a:off x="11315841" y="12322855"/>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98" name="Freeform: Shape 7429">
              <a:extLst>
                <a:ext uri="{FF2B5EF4-FFF2-40B4-BE49-F238E27FC236}">
                  <a16:creationId xmlns:a16="http://schemas.microsoft.com/office/drawing/2014/main" id="{6085D99B-D605-99D6-C704-F0C7F733119A}"/>
                </a:ext>
              </a:extLst>
            </p:cNvPr>
            <p:cNvSpPr/>
            <p:nvPr/>
          </p:nvSpPr>
          <p:spPr>
            <a:xfrm>
              <a:off x="11353769" y="12322855"/>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99" name="Freeform: Shape 7430">
              <a:extLst>
                <a:ext uri="{FF2B5EF4-FFF2-40B4-BE49-F238E27FC236}">
                  <a16:creationId xmlns:a16="http://schemas.microsoft.com/office/drawing/2014/main" id="{90AD0BAE-39D7-F636-1334-46CF924D61A5}"/>
                </a:ext>
              </a:extLst>
            </p:cNvPr>
            <p:cNvSpPr/>
            <p:nvPr/>
          </p:nvSpPr>
          <p:spPr>
            <a:xfrm>
              <a:off x="11391697" y="12322855"/>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sp>
          <p:nvSpPr>
            <p:cNvPr id="100" name="Freeform: Shape 7431">
              <a:extLst>
                <a:ext uri="{FF2B5EF4-FFF2-40B4-BE49-F238E27FC236}">
                  <a16:creationId xmlns:a16="http://schemas.microsoft.com/office/drawing/2014/main" id="{22F3948E-6628-26C3-68E0-76BC98E25D5C}"/>
                </a:ext>
              </a:extLst>
            </p:cNvPr>
            <p:cNvSpPr/>
            <p:nvPr/>
          </p:nvSpPr>
          <p:spPr>
            <a:xfrm>
              <a:off x="11429625" y="12322855"/>
              <a:ext cx="9482" cy="28446"/>
            </a:xfrm>
            <a:custGeom>
              <a:avLst/>
              <a:gdLst>
                <a:gd name="connsiteX0" fmla="*/ 4741 w 9482"/>
                <a:gd name="connsiteY0" fmla="*/ 28446 h 28446"/>
                <a:gd name="connsiteX1" fmla="*/ 0 w 9482"/>
                <a:gd name="connsiteY1" fmla="*/ 23705 h 28446"/>
                <a:gd name="connsiteX2" fmla="*/ 0 w 9482"/>
                <a:gd name="connsiteY2" fmla="*/ 4741 h 28446"/>
                <a:gd name="connsiteX3" fmla="*/ 4741 w 9482"/>
                <a:gd name="connsiteY3" fmla="*/ 0 h 28446"/>
                <a:gd name="connsiteX4" fmla="*/ 9482 w 9482"/>
                <a:gd name="connsiteY4" fmla="*/ 4741 h 28446"/>
                <a:gd name="connsiteX5" fmla="*/ 9482 w 9482"/>
                <a:gd name="connsiteY5" fmla="*/ 23705 h 28446"/>
                <a:gd name="connsiteX6" fmla="*/ 4741 w 9482"/>
                <a:gd name="connsiteY6" fmla="*/ 28446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2" h="28446">
                  <a:moveTo>
                    <a:pt x="4741" y="28446"/>
                  </a:moveTo>
                  <a:cubicBezTo>
                    <a:pt x="2086" y="28446"/>
                    <a:pt x="0" y="26360"/>
                    <a:pt x="0" y="23705"/>
                  </a:cubicBezTo>
                  <a:lnTo>
                    <a:pt x="0" y="4741"/>
                  </a:lnTo>
                  <a:cubicBezTo>
                    <a:pt x="0" y="2086"/>
                    <a:pt x="2086" y="0"/>
                    <a:pt x="4741" y="0"/>
                  </a:cubicBezTo>
                  <a:cubicBezTo>
                    <a:pt x="7396" y="0"/>
                    <a:pt x="9482" y="2086"/>
                    <a:pt x="9482" y="4741"/>
                  </a:cubicBezTo>
                  <a:lnTo>
                    <a:pt x="9482" y="23705"/>
                  </a:lnTo>
                  <a:cubicBezTo>
                    <a:pt x="9482" y="26360"/>
                    <a:pt x="7396" y="28446"/>
                    <a:pt x="4741" y="28446"/>
                  </a:cubicBezTo>
                  <a:close/>
                </a:path>
              </a:pathLst>
            </a:custGeom>
            <a:grpFill/>
            <a:ln w="9475" cap="flat">
              <a:solidFill>
                <a:schemeClr val="bg1"/>
              </a:solidFill>
              <a:prstDash val="solid"/>
              <a:miter/>
            </a:ln>
          </p:spPr>
          <p:txBody>
            <a:bodyPr rtlCol="0" anchor="ctr"/>
            <a:lstStyle/>
            <a:p>
              <a:endParaRPr lang="en-GB"/>
            </a:p>
          </p:txBody>
        </p:sp>
      </p:grpSp>
      <p:grpSp>
        <p:nvGrpSpPr>
          <p:cNvPr id="101" name="Group 100">
            <a:extLst>
              <a:ext uri="{FF2B5EF4-FFF2-40B4-BE49-F238E27FC236}">
                <a16:creationId xmlns:a16="http://schemas.microsoft.com/office/drawing/2014/main" id="{A2220BAC-89CE-3BCD-27CE-DB40120B253E}"/>
              </a:ext>
            </a:extLst>
          </p:cNvPr>
          <p:cNvGrpSpPr/>
          <p:nvPr/>
        </p:nvGrpSpPr>
        <p:grpSpPr>
          <a:xfrm>
            <a:off x="6641916" y="4943948"/>
            <a:ext cx="559555" cy="559593"/>
            <a:chOff x="5247254" y="1996801"/>
            <a:chExt cx="559555" cy="559593"/>
          </a:xfrm>
          <a:solidFill>
            <a:schemeClr val="bg1"/>
          </a:solidFill>
        </p:grpSpPr>
        <p:sp>
          <p:nvSpPr>
            <p:cNvPr id="102" name="Freeform: Shape 2794">
              <a:extLst>
                <a:ext uri="{FF2B5EF4-FFF2-40B4-BE49-F238E27FC236}">
                  <a16:creationId xmlns:a16="http://schemas.microsoft.com/office/drawing/2014/main" id="{3420D889-770E-60C3-718A-1B31FA356891}"/>
                </a:ext>
              </a:extLst>
            </p:cNvPr>
            <p:cNvSpPr/>
            <p:nvPr/>
          </p:nvSpPr>
          <p:spPr>
            <a:xfrm>
              <a:off x="5247254" y="1996801"/>
              <a:ext cx="180276" cy="275132"/>
            </a:xfrm>
            <a:custGeom>
              <a:avLst/>
              <a:gdLst>
                <a:gd name="connsiteX0" fmla="*/ 66101 w 180276"/>
                <a:gd name="connsiteY0" fmla="*/ 275133 h 275132"/>
                <a:gd name="connsiteX1" fmla="*/ 59274 w 180276"/>
                <a:gd name="connsiteY1" fmla="*/ 273521 h 275132"/>
                <a:gd name="connsiteX2" fmla="*/ 50930 w 180276"/>
                <a:gd name="connsiteY2" fmla="*/ 255884 h 275132"/>
                <a:gd name="connsiteX3" fmla="*/ 74540 w 180276"/>
                <a:gd name="connsiteY3" fmla="*/ 161254 h 275132"/>
                <a:gd name="connsiteX4" fmla="*/ 14234 w 180276"/>
                <a:gd name="connsiteY4" fmla="*/ 161254 h 275132"/>
                <a:gd name="connsiteX5" fmla="*/ 1529 w 180276"/>
                <a:gd name="connsiteY5" fmla="*/ 153384 h 275132"/>
                <a:gd name="connsiteX6" fmla="*/ 2856 w 180276"/>
                <a:gd name="connsiteY6" fmla="*/ 138497 h 275132"/>
                <a:gd name="connsiteX7" fmla="*/ 102038 w 180276"/>
                <a:gd name="connsiteY7" fmla="*/ 6223 h 275132"/>
                <a:gd name="connsiteX8" fmla="*/ 121002 w 180276"/>
                <a:gd name="connsiteY8" fmla="*/ 1577 h 275132"/>
                <a:gd name="connsiteX9" fmla="*/ 129346 w 180276"/>
                <a:gd name="connsiteY9" fmla="*/ 19214 h 275132"/>
                <a:gd name="connsiteX10" fmla="*/ 105736 w 180276"/>
                <a:gd name="connsiteY10" fmla="*/ 113844 h 275132"/>
                <a:gd name="connsiteX11" fmla="*/ 166041 w 180276"/>
                <a:gd name="connsiteY11" fmla="*/ 113844 h 275132"/>
                <a:gd name="connsiteX12" fmla="*/ 178747 w 180276"/>
                <a:gd name="connsiteY12" fmla="*/ 121714 h 275132"/>
                <a:gd name="connsiteX13" fmla="*/ 177420 w 180276"/>
                <a:gd name="connsiteY13" fmla="*/ 136601 h 275132"/>
                <a:gd name="connsiteX14" fmla="*/ 78238 w 180276"/>
                <a:gd name="connsiteY14" fmla="*/ 268875 h 275132"/>
                <a:gd name="connsiteX15" fmla="*/ 66101 w 180276"/>
                <a:gd name="connsiteY15" fmla="*/ 275133 h 275132"/>
                <a:gd name="connsiteX16" fmla="*/ 114270 w 180276"/>
                <a:gd name="connsiteY16" fmla="*/ 9637 h 275132"/>
                <a:gd name="connsiteX17" fmla="*/ 109718 w 180276"/>
                <a:gd name="connsiteY17" fmla="*/ 12102 h 275132"/>
                <a:gd name="connsiteX18" fmla="*/ 10537 w 180276"/>
                <a:gd name="connsiteY18" fmla="*/ 144376 h 275132"/>
                <a:gd name="connsiteX19" fmla="*/ 10062 w 180276"/>
                <a:gd name="connsiteY19" fmla="*/ 149307 h 275132"/>
                <a:gd name="connsiteX20" fmla="*/ 14329 w 180276"/>
                <a:gd name="connsiteY20" fmla="*/ 151962 h 275132"/>
                <a:gd name="connsiteX21" fmla="*/ 80703 w 180276"/>
                <a:gd name="connsiteY21" fmla="*/ 151962 h 275132"/>
                <a:gd name="connsiteX22" fmla="*/ 84402 w 180276"/>
                <a:gd name="connsiteY22" fmla="*/ 153763 h 275132"/>
                <a:gd name="connsiteX23" fmla="*/ 85255 w 180276"/>
                <a:gd name="connsiteY23" fmla="*/ 157840 h 275132"/>
                <a:gd name="connsiteX24" fmla="*/ 60127 w 180276"/>
                <a:gd name="connsiteY24" fmla="*/ 258350 h 275132"/>
                <a:gd name="connsiteX25" fmla="*/ 63351 w 180276"/>
                <a:gd name="connsiteY25" fmla="*/ 265177 h 275132"/>
                <a:gd name="connsiteX26" fmla="*/ 70652 w 180276"/>
                <a:gd name="connsiteY26" fmla="*/ 263375 h 275132"/>
                <a:gd name="connsiteX27" fmla="*/ 169834 w 180276"/>
                <a:gd name="connsiteY27" fmla="*/ 131101 h 275132"/>
                <a:gd name="connsiteX28" fmla="*/ 170308 w 180276"/>
                <a:gd name="connsiteY28" fmla="*/ 126171 h 275132"/>
                <a:gd name="connsiteX29" fmla="*/ 166041 w 180276"/>
                <a:gd name="connsiteY29" fmla="*/ 123516 h 275132"/>
                <a:gd name="connsiteX30" fmla="*/ 99667 w 180276"/>
                <a:gd name="connsiteY30" fmla="*/ 123516 h 275132"/>
                <a:gd name="connsiteX31" fmla="*/ 95969 w 180276"/>
                <a:gd name="connsiteY31" fmla="*/ 121714 h 275132"/>
                <a:gd name="connsiteX32" fmla="*/ 95116 w 180276"/>
                <a:gd name="connsiteY32" fmla="*/ 117637 h 275132"/>
                <a:gd name="connsiteX33" fmla="*/ 120243 w 180276"/>
                <a:gd name="connsiteY33" fmla="*/ 17128 h 275132"/>
                <a:gd name="connsiteX34" fmla="*/ 117019 w 180276"/>
                <a:gd name="connsiteY34" fmla="*/ 10301 h 275132"/>
                <a:gd name="connsiteX35" fmla="*/ 114270 w 180276"/>
                <a:gd name="connsiteY35" fmla="*/ 9637 h 27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0276" h="275132">
                  <a:moveTo>
                    <a:pt x="66101" y="275133"/>
                  </a:moveTo>
                  <a:cubicBezTo>
                    <a:pt x="63825" y="275133"/>
                    <a:pt x="61550" y="274659"/>
                    <a:pt x="59274" y="273521"/>
                  </a:cubicBezTo>
                  <a:cubicBezTo>
                    <a:pt x="52447" y="270297"/>
                    <a:pt x="49128" y="263186"/>
                    <a:pt x="50930" y="255884"/>
                  </a:cubicBezTo>
                  <a:lnTo>
                    <a:pt x="74540" y="161254"/>
                  </a:lnTo>
                  <a:lnTo>
                    <a:pt x="14234" y="161254"/>
                  </a:lnTo>
                  <a:cubicBezTo>
                    <a:pt x="8830" y="161254"/>
                    <a:pt x="3994" y="158220"/>
                    <a:pt x="1529" y="153384"/>
                  </a:cubicBezTo>
                  <a:cubicBezTo>
                    <a:pt x="-937" y="148548"/>
                    <a:pt x="-368" y="142859"/>
                    <a:pt x="2856" y="138497"/>
                  </a:cubicBezTo>
                  <a:lnTo>
                    <a:pt x="102038" y="6223"/>
                  </a:lnTo>
                  <a:cubicBezTo>
                    <a:pt x="106589" y="155"/>
                    <a:pt x="114175" y="-1647"/>
                    <a:pt x="121002" y="1577"/>
                  </a:cubicBezTo>
                  <a:cubicBezTo>
                    <a:pt x="127829" y="4801"/>
                    <a:pt x="131148" y="11912"/>
                    <a:pt x="129346" y="19214"/>
                  </a:cubicBezTo>
                  <a:lnTo>
                    <a:pt x="105736" y="113844"/>
                  </a:lnTo>
                  <a:lnTo>
                    <a:pt x="166041" y="113844"/>
                  </a:lnTo>
                  <a:cubicBezTo>
                    <a:pt x="171446" y="113844"/>
                    <a:pt x="176282" y="116878"/>
                    <a:pt x="178747" y="121714"/>
                  </a:cubicBezTo>
                  <a:cubicBezTo>
                    <a:pt x="181213" y="126550"/>
                    <a:pt x="180644" y="132239"/>
                    <a:pt x="177420" y="136601"/>
                  </a:cubicBezTo>
                  <a:lnTo>
                    <a:pt x="78238" y="268875"/>
                  </a:lnTo>
                  <a:cubicBezTo>
                    <a:pt x="75204" y="272952"/>
                    <a:pt x="70747" y="275133"/>
                    <a:pt x="66101" y="275133"/>
                  </a:cubicBezTo>
                  <a:close/>
                  <a:moveTo>
                    <a:pt x="114270" y="9637"/>
                  </a:moveTo>
                  <a:cubicBezTo>
                    <a:pt x="112658" y="9637"/>
                    <a:pt x="111046" y="10301"/>
                    <a:pt x="109718" y="12102"/>
                  </a:cubicBezTo>
                  <a:lnTo>
                    <a:pt x="10537" y="144376"/>
                  </a:lnTo>
                  <a:cubicBezTo>
                    <a:pt x="9399" y="145798"/>
                    <a:pt x="9304" y="147695"/>
                    <a:pt x="10062" y="149307"/>
                  </a:cubicBezTo>
                  <a:cubicBezTo>
                    <a:pt x="10916" y="150919"/>
                    <a:pt x="12433" y="151962"/>
                    <a:pt x="14329" y="151962"/>
                  </a:cubicBezTo>
                  <a:lnTo>
                    <a:pt x="80703" y="151962"/>
                  </a:lnTo>
                  <a:cubicBezTo>
                    <a:pt x="82126" y="151962"/>
                    <a:pt x="83548" y="152625"/>
                    <a:pt x="84402" y="153763"/>
                  </a:cubicBezTo>
                  <a:cubicBezTo>
                    <a:pt x="85255" y="154901"/>
                    <a:pt x="85634" y="156418"/>
                    <a:pt x="85255" y="157840"/>
                  </a:cubicBezTo>
                  <a:lnTo>
                    <a:pt x="60127" y="258350"/>
                  </a:lnTo>
                  <a:cubicBezTo>
                    <a:pt x="59274" y="261858"/>
                    <a:pt x="61170" y="264134"/>
                    <a:pt x="63351" y="265177"/>
                  </a:cubicBezTo>
                  <a:cubicBezTo>
                    <a:pt x="65437" y="266220"/>
                    <a:pt x="68472" y="266220"/>
                    <a:pt x="70652" y="263375"/>
                  </a:cubicBezTo>
                  <a:lnTo>
                    <a:pt x="169834" y="131101"/>
                  </a:lnTo>
                  <a:cubicBezTo>
                    <a:pt x="170972" y="129679"/>
                    <a:pt x="171067" y="127783"/>
                    <a:pt x="170308" y="126171"/>
                  </a:cubicBezTo>
                  <a:cubicBezTo>
                    <a:pt x="169455" y="124559"/>
                    <a:pt x="167938" y="123516"/>
                    <a:pt x="166041" y="123516"/>
                  </a:cubicBezTo>
                  <a:lnTo>
                    <a:pt x="99667" y="123516"/>
                  </a:lnTo>
                  <a:cubicBezTo>
                    <a:pt x="98245" y="123516"/>
                    <a:pt x="96823" y="122852"/>
                    <a:pt x="95969" y="121714"/>
                  </a:cubicBezTo>
                  <a:cubicBezTo>
                    <a:pt x="95116" y="120576"/>
                    <a:pt x="94737" y="119059"/>
                    <a:pt x="95116" y="117637"/>
                  </a:cubicBezTo>
                  <a:lnTo>
                    <a:pt x="120243" y="17128"/>
                  </a:lnTo>
                  <a:cubicBezTo>
                    <a:pt x="121097" y="13619"/>
                    <a:pt x="119200" y="11344"/>
                    <a:pt x="117019" y="10301"/>
                  </a:cubicBezTo>
                  <a:cubicBezTo>
                    <a:pt x="116261" y="9921"/>
                    <a:pt x="115313" y="9637"/>
                    <a:pt x="114270" y="9637"/>
                  </a:cubicBezTo>
                  <a:close/>
                </a:path>
              </a:pathLst>
            </a:custGeom>
            <a:grpFill/>
            <a:ln w="9475" cap="flat">
              <a:solidFill>
                <a:schemeClr val="bg1"/>
              </a:solidFill>
              <a:prstDash val="solid"/>
              <a:miter/>
            </a:ln>
          </p:spPr>
          <p:txBody>
            <a:bodyPr rtlCol="0" anchor="ctr"/>
            <a:lstStyle/>
            <a:p>
              <a:endParaRPr lang="en-GB"/>
            </a:p>
          </p:txBody>
        </p:sp>
        <p:sp>
          <p:nvSpPr>
            <p:cNvPr id="103" name="Freeform: Shape 2795">
              <a:extLst>
                <a:ext uri="{FF2B5EF4-FFF2-40B4-BE49-F238E27FC236}">
                  <a16:creationId xmlns:a16="http://schemas.microsoft.com/office/drawing/2014/main" id="{4C47B112-8D32-E448-C978-CC409B644610}"/>
                </a:ext>
              </a:extLst>
            </p:cNvPr>
            <p:cNvSpPr/>
            <p:nvPr/>
          </p:nvSpPr>
          <p:spPr>
            <a:xfrm>
              <a:off x="5626534" y="1996801"/>
              <a:ext cx="180275" cy="275132"/>
            </a:xfrm>
            <a:custGeom>
              <a:avLst/>
              <a:gdLst>
                <a:gd name="connsiteX0" fmla="*/ 66101 w 180275"/>
                <a:gd name="connsiteY0" fmla="*/ 275133 h 275132"/>
                <a:gd name="connsiteX1" fmla="*/ 59274 w 180275"/>
                <a:gd name="connsiteY1" fmla="*/ 273521 h 275132"/>
                <a:gd name="connsiteX2" fmla="*/ 50930 w 180275"/>
                <a:gd name="connsiteY2" fmla="*/ 255884 h 275132"/>
                <a:gd name="connsiteX3" fmla="*/ 74540 w 180275"/>
                <a:gd name="connsiteY3" fmla="*/ 161254 h 275132"/>
                <a:gd name="connsiteX4" fmla="*/ 14234 w 180275"/>
                <a:gd name="connsiteY4" fmla="*/ 161254 h 275132"/>
                <a:gd name="connsiteX5" fmla="*/ 1529 w 180275"/>
                <a:gd name="connsiteY5" fmla="*/ 153384 h 275132"/>
                <a:gd name="connsiteX6" fmla="*/ 2856 w 180275"/>
                <a:gd name="connsiteY6" fmla="*/ 138497 h 275132"/>
                <a:gd name="connsiteX7" fmla="*/ 102038 w 180275"/>
                <a:gd name="connsiteY7" fmla="*/ 6223 h 275132"/>
                <a:gd name="connsiteX8" fmla="*/ 121002 w 180275"/>
                <a:gd name="connsiteY8" fmla="*/ 1577 h 275132"/>
                <a:gd name="connsiteX9" fmla="*/ 129346 w 180275"/>
                <a:gd name="connsiteY9" fmla="*/ 19214 h 275132"/>
                <a:gd name="connsiteX10" fmla="*/ 105736 w 180275"/>
                <a:gd name="connsiteY10" fmla="*/ 113844 h 275132"/>
                <a:gd name="connsiteX11" fmla="*/ 166041 w 180275"/>
                <a:gd name="connsiteY11" fmla="*/ 113844 h 275132"/>
                <a:gd name="connsiteX12" fmla="*/ 178748 w 180275"/>
                <a:gd name="connsiteY12" fmla="*/ 121714 h 275132"/>
                <a:gd name="connsiteX13" fmla="*/ 177420 w 180275"/>
                <a:gd name="connsiteY13" fmla="*/ 136601 h 275132"/>
                <a:gd name="connsiteX14" fmla="*/ 78238 w 180275"/>
                <a:gd name="connsiteY14" fmla="*/ 268875 h 275132"/>
                <a:gd name="connsiteX15" fmla="*/ 66101 w 180275"/>
                <a:gd name="connsiteY15" fmla="*/ 275133 h 275132"/>
                <a:gd name="connsiteX16" fmla="*/ 114269 w 180275"/>
                <a:gd name="connsiteY16" fmla="*/ 9637 h 275132"/>
                <a:gd name="connsiteX17" fmla="*/ 109718 w 180275"/>
                <a:gd name="connsiteY17" fmla="*/ 12102 h 275132"/>
                <a:gd name="connsiteX18" fmla="*/ 10536 w 180275"/>
                <a:gd name="connsiteY18" fmla="*/ 144376 h 275132"/>
                <a:gd name="connsiteX19" fmla="*/ 10062 w 180275"/>
                <a:gd name="connsiteY19" fmla="*/ 149307 h 275132"/>
                <a:gd name="connsiteX20" fmla="*/ 14329 w 180275"/>
                <a:gd name="connsiteY20" fmla="*/ 151962 h 275132"/>
                <a:gd name="connsiteX21" fmla="*/ 80703 w 180275"/>
                <a:gd name="connsiteY21" fmla="*/ 151962 h 275132"/>
                <a:gd name="connsiteX22" fmla="*/ 84401 w 180275"/>
                <a:gd name="connsiteY22" fmla="*/ 153763 h 275132"/>
                <a:gd name="connsiteX23" fmla="*/ 85255 w 180275"/>
                <a:gd name="connsiteY23" fmla="*/ 157840 h 275132"/>
                <a:gd name="connsiteX24" fmla="*/ 60128 w 180275"/>
                <a:gd name="connsiteY24" fmla="*/ 258350 h 275132"/>
                <a:gd name="connsiteX25" fmla="*/ 63351 w 180275"/>
                <a:gd name="connsiteY25" fmla="*/ 265177 h 275132"/>
                <a:gd name="connsiteX26" fmla="*/ 70652 w 180275"/>
                <a:gd name="connsiteY26" fmla="*/ 263375 h 275132"/>
                <a:gd name="connsiteX27" fmla="*/ 169834 w 180275"/>
                <a:gd name="connsiteY27" fmla="*/ 131101 h 275132"/>
                <a:gd name="connsiteX28" fmla="*/ 170308 w 180275"/>
                <a:gd name="connsiteY28" fmla="*/ 126171 h 275132"/>
                <a:gd name="connsiteX29" fmla="*/ 166041 w 180275"/>
                <a:gd name="connsiteY29" fmla="*/ 123516 h 275132"/>
                <a:gd name="connsiteX30" fmla="*/ 99667 w 180275"/>
                <a:gd name="connsiteY30" fmla="*/ 123516 h 275132"/>
                <a:gd name="connsiteX31" fmla="*/ 95969 w 180275"/>
                <a:gd name="connsiteY31" fmla="*/ 121714 h 275132"/>
                <a:gd name="connsiteX32" fmla="*/ 95116 w 180275"/>
                <a:gd name="connsiteY32" fmla="*/ 117637 h 275132"/>
                <a:gd name="connsiteX33" fmla="*/ 120243 w 180275"/>
                <a:gd name="connsiteY33" fmla="*/ 17128 h 275132"/>
                <a:gd name="connsiteX34" fmla="*/ 117020 w 180275"/>
                <a:gd name="connsiteY34" fmla="*/ 10301 h 275132"/>
                <a:gd name="connsiteX35" fmla="*/ 114269 w 180275"/>
                <a:gd name="connsiteY35" fmla="*/ 9637 h 27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0275" h="275132">
                  <a:moveTo>
                    <a:pt x="66101" y="275133"/>
                  </a:moveTo>
                  <a:cubicBezTo>
                    <a:pt x="63825" y="275133"/>
                    <a:pt x="61550" y="274659"/>
                    <a:pt x="59274" y="273521"/>
                  </a:cubicBezTo>
                  <a:cubicBezTo>
                    <a:pt x="52447" y="270297"/>
                    <a:pt x="49128" y="263186"/>
                    <a:pt x="50930" y="255884"/>
                  </a:cubicBezTo>
                  <a:lnTo>
                    <a:pt x="74540" y="161254"/>
                  </a:lnTo>
                  <a:lnTo>
                    <a:pt x="14234" y="161254"/>
                  </a:lnTo>
                  <a:cubicBezTo>
                    <a:pt x="8830" y="161254"/>
                    <a:pt x="3994" y="158220"/>
                    <a:pt x="1529" y="153384"/>
                  </a:cubicBezTo>
                  <a:cubicBezTo>
                    <a:pt x="-937" y="148548"/>
                    <a:pt x="-368" y="142859"/>
                    <a:pt x="2856" y="138497"/>
                  </a:cubicBezTo>
                  <a:lnTo>
                    <a:pt x="102038" y="6223"/>
                  </a:lnTo>
                  <a:cubicBezTo>
                    <a:pt x="106589" y="155"/>
                    <a:pt x="114175" y="-1647"/>
                    <a:pt x="121002" y="1577"/>
                  </a:cubicBezTo>
                  <a:cubicBezTo>
                    <a:pt x="127829" y="4801"/>
                    <a:pt x="131148" y="11912"/>
                    <a:pt x="129346" y="19214"/>
                  </a:cubicBezTo>
                  <a:lnTo>
                    <a:pt x="105736" y="113844"/>
                  </a:lnTo>
                  <a:lnTo>
                    <a:pt x="166041" y="113844"/>
                  </a:lnTo>
                  <a:cubicBezTo>
                    <a:pt x="171446" y="113844"/>
                    <a:pt x="176282" y="116878"/>
                    <a:pt x="178748" y="121714"/>
                  </a:cubicBezTo>
                  <a:cubicBezTo>
                    <a:pt x="181212" y="126550"/>
                    <a:pt x="180643" y="132239"/>
                    <a:pt x="177420" y="136601"/>
                  </a:cubicBezTo>
                  <a:lnTo>
                    <a:pt x="78238" y="268875"/>
                  </a:lnTo>
                  <a:cubicBezTo>
                    <a:pt x="75204" y="272952"/>
                    <a:pt x="70747" y="275133"/>
                    <a:pt x="66101" y="275133"/>
                  </a:cubicBezTo>
                  <a:close/>
                  <a:moveTo>
                    <a:pt x="114269" y="9637"/>
                  </a:moveTo>
                  <a:cubicBezTo>
                    <a:pt x="112658" y="9637"/>
                    <a:pt x="111046" y="10301"/>
                    <a:pt x="109718" y="12102"/>
                  </a:cubicBezTo>
                  <a:lnTo>
                    <a:pt x="10536" y="144376"/>
                  </a:lnTo>
                  <a:cubicBezTo>
                    <a:pt x="9399" y="145798"/>
                    <a:pt x="9304" y="147695"/>
                    <a:pt x="10062" y="149307"/>
                  </a:cubicBezTo>
                  <a:cubicBezTo>
                    <a:pt x="10916" y="150919"/>
                    <a:pt x="12433" y="151962"/>
                    <a:pt x="14329" y="151962"/>
                  </a:cubicBezTo>
                  <a:lnTo>
                    <a:pt x="80703" y="151962"/>
                  </a:lnTo>
                  <a:cubicBezTo>
                    <a:pt x="82126" y="151962"/>
                    <a:pt x="83548" y="152625"/>
                    <a:pt x="84401" y="153763"/>
                  </a:cubicBezTo>
                  <a:cubicBezTo>
                    <a:pt x="85255" y="154901"/>
                    <a:pt x="85634" y="156418"/>
                    <a:pt x="85255" y="157840"/>
                  </a:cubicBezTo>
                  <a:lnTo>
                    <a:pt x="60128" y="258350"/>
                  </a:lnTo>
                  <a:cubicBezTo>
                    <a:pt x="59274" y="261858"/>
                    <a:pt x="61170" y="264134"/>
                    <a:pt x="63351" y="265177"/>
                  </a:cubicBezTo>
                  <a:cubicBezTo>
                    <a:pt x="65532" y="266220"/>
                    <a:pt x="68472" y="266220"/>
                    <a:pt x="70652" y="263375"/>
                  </a:cubicBezTo>
                  <a:lnTo>
                    <a:pt x="169834" y="131101"/>
                  </a:lnTo>
                  <a:cubicBezTo>
                    <a:pt x="170972" y="129679"/>
                    <a:pt x="171067" y="127783"/>
                    <a:pt x="170308" y="126171"/>
                  </a:cubicBezTo>
                  <a:cubicBezTo>
                    <a:pt x="169455" y="124559"/>
                    <a:pt x="167938" y="123516"/>
                    <a:pt x="166041" y="123516"/>
                  </a:cubicBezTo>
                  <a:lnTo>
                    <a:pt x="99667" y="123516"/>
                  </a:lnTo>
                  <a:cubicBezTo>
                    <a:pt x="98245" y="123516"/>
                    <a:pt x="96823" y="122852"/>
                    <a:pt x="95969" y="121714"/>
                  </a:cubicBezTo>
                  <a:cubicBezTo>
                    <a:pt x="95116" y="120576"/>
                    <a:pt x="94737" y="119059"/>
                    <a:pt x="95116" y="117637"/>
                  </a:cubicBezTo>
                  <a:lnTo>
                    <a:pt x="120243" y="17128"/>
                  </a:lnTo>
                  <a:cubicBezTo>
                    <a:pt x="121097" y="13619"/>
                    <a:pt x="119200" y="11344"/>
                    <a:pt x="117020" y="10301"/>
                  </a:cubicBezTo>
                  <a:cubicBezTo>
                    <a:pt x="116261" y="9921"/>
                    <a:pt x="115313" y="9637"/>
                    <a:pt x="114269" y="9637"/>
                  </a:cubicBezTo>
                  <a:close/>
                </a:path>
              </a:pathLst>
            </a:custGeom>
            <a:grpFill/>
            <a:ln w="9475" cap="flat">
              <a:solidFill>
                <a:schemeClr val="bg1"/>
              </a:solidFill>
              <a:prstDash val="solid"/>
              <a:miter/>
            </a:ln>
          </p:spPr>
          <p:txBody>
            <a:bodyPr rtlCol="0" anchor="ctr"/>
            <a:lstStyle/>
            <a:p>
              <a:endParaRPr lang="en-GB"/>
            </a:p>
          </p:txBody>
        </p:sp>
        <p:sp>
          <p:nvSpPr>
            <p:cNvPr id="104" name="Freeform: Shape 2801">
              <a:extLst>
                <a:ext uri="{FF2B5EF4-FFF2-40B4-BE49-F238E27FC236}">
                  <a16:creationId xmlns:a16="http://schemas.microsoft.com/office/drawing/2014/main" id="{32A2A0E7-6F5B-6137-0C63-4AF388973600}"/>
                </a:ext>
              </a:extLst>
            </p:cNvPr>
            <p:cNvSpPr/>
            <p:nvPr/>
          </p:nvSpPr>
          <p:spPr>
            <a:xfrm>
              <a:off x="5474933" y="1996956"/>
              <a:ext cx="104293" cy="232877"/>
            </a:xfrm>
            <a:custGeom>
              <a:avLst/>
              <a:gdLst>
                <a:gd name="connsiteX0" fmla="*/ 74240 w 104293"/>
                <a:gd name="connsiteY0" fmla="*/ 232878 h 232877"/>
                <a:gd name="connsiteX1" fmla="*/ 67033 w 104293"/>
                <a:gd name="connsiteY1" fmla="*/ 226715 h 232877"/>
                <a:gd name="connsiteX2" fmla="*/ 85618 w 104293"/>
                <a:gd name="connsiteY2" fmla="*/ 205191 h 232877"/>
                <a:gd name="connsiteX3" fmla="*/ 93773 w 104293"/>
                <a:gd name="connsiteY3" fmla="*/ 171814 h 232877"/>
                <a:gd name="connsiteX4" fmla="*/ 57172 w 104293"/>
                <a:gd name="connsiteY4" fmla="*/ 13559 h 232877"/>
                <a:gd name="connsiteX5" fmla="*/ 47121 w 104293"/>
                <a:gd name="connsiteY5" fmla="*/ 13559 h 232877"/>
                <a:gd name="connsiteX6" fmla="*/ 10520 w 104293"/>
                <a:gd name="connsiteY6" fmla="*/ 171814 h 232877"/>
                <a:gd name="connsiteX7" fmla="*/ 18675 w 104293"/>
                <a:gd name="connsiteY7" fmla="*/ 205191 h 232877"/>
                <a:gd name="connsiteX8" fmla="*/ 37260 w 104293"/>
                <a:gd name="connsiteY8" fmla="*/ 226715 h 232877"/>
                <a:gd name="connsiteX9" fmla="*/ 30054 w 104293"/>
                <a:gd name="connsiteY9" fmla="*/ 232878 h 232877"/>
                <a:gd name="connsiteX10" fmla="*/ 11469 w 104293"/>
                <a:gd name="connsiteY10" fmla="*/ 211354 h 232877"/>
                <a:gd name="connsiteX11" fmla="*/ 1228 w 104293"/>
                <a:gd name="connsiteY11" fmla="*/ 169633 h 232877"/>
                <a:gd name="connsiteX12" fmla="*/ 37829 w 104293"/>
                <a:gd name="connsiteY12" fmla="*/ 11378 h 232877"/>
                <a:gd name="connsiteX13" fmla="*/ 52147 w 104293"/>
                <a:gd name="connsiteY13" fmla="*/ 0 h 232877"/>
                <a:gd name="connsiteX14" fmla="*/ 66465 w 104293"/>
                <a:gd name="connsiteY14" fmla="*/ 11378 h 232877"/>
                <a:gd name="connsiteX15" fmla="*/ 103065 w 104293"/>
                <a:gd name="connsiteY15" fmla="*/ 169633 h 232877"/>
                <a:gd name="connsiteX16" fmla="*/ 92824 w 104293"/>
                <a:gd name="connsiteY16" fmla="*/ 211354 h 232877"/>
                <a:gd name="connsiteX17" fmla="*/ 74240 w 104293"/>
                <a:gd name="connsiteY17" fmla="*/ 232878 h 23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293" h="232877">
                  <a:moveTo>
                    <a:pt x="74240" y="232878"/>
                  </a:moveTo>
                  <a:lnTo>
                    <a:pt x="67033" y="226715"/>
                  </a:lnTo>
                  <a:lnTo>
                    <a:pt x="85618" y="205191"/>
                  </a:lnTo>
                  <a:cubicBezTo>
                    <a:pt x="93488" y="196088"/>
                    <a:pt x="96522" y="183572"/>
                    <a:pt x="93773" y="171814"/>
                  </a:cubicBezTo>
                  <a:lnTo>
                    <a:pt x="57172" y="13559"/>
                  </a:lnTo>
                  <a:cubicBezTo>
                    <a:pt x="55845" y="7680"/>
                    <a:pt x="48448" y="7680"/>
                    <a:pt x="47121" y="13559"/>
                  </a:cubicBezTo>
                  <a:lnTo>
                    <a:pt x="10520" y="171814"/>
                  </a:lnTo>
                  <a:cubicBezTo>
                    <a:pt x="7771" y="183572"/>
                    <a:pt x="10805" y="196088"/>
                    <a:pt x="18675" y="205191"/>
                  </a:cubicBezTo>
                  <a:lnTo>
                    <a:pt x="37260" y="226715"/>
                  </a:lnTo>
                  <a:lnTo>
                    <a:pt x="30054" y="232878"/>
                  </a:lnTo>
                  <a:lnTo>
                    <a:pt x="11469" y="211354"/>
                  </a:lnTo>
                  <a:cubicBezTo>
                    <a:pt x="1608" y="199881"/>
                    <a:pt x="-2185" y="184330"/>
                    <a:pt x="1228" y="169633"/>
                  </a:cubicBezTo>
                  <a:lnTo>
                    <a:pt x="37829" y="11378"/>
                  </a:lnTo>
                  <a:cubicBezTo>
                    <a:pt x="39441" y="4551"/>
                    <a:pt x="45130" y="0"/>
                    <a:pt x="52147" y="0"/>
                  </a:cubicBezTo>
                  <a:cubicBezTo>
                    <a:pt x="59163" y="0"/>
                    <a:pt x="64852" y="4551"/>
                    <a:pt x="66465" y="11378"/>
                  </a:cubicBezTo>
                  <a:lnTo>
                    <a:pt x="103065" y="169633"/>
                  </a:lnTo>
                  <a:cubicBezTo>
                    <a:pt x="106478" y="184330"/>
                    <a:pt x="102686" y="199881"/>
                    <a:pt x="92824" y="211354"/>
                  </a:cubicBezTo>
                  <a:lnTo>
                    <a:pt x="74240" y="232878"/>
                  </a:lnTo>
                  <a:close/>
                </a:path>
              </a:pathLst>
            </a:custGeom>
            <a:grpFill/>
            <a:ln w="9475" cap="flat">
              <a:solidFill>
                <a:schemeClr val="bg1"/>
              </a:solidFill>
              <a:prstDash val="solid"/>
              <a:miter/>
            </a:ln>
          </p:spPr>
          <p:txBody>
            <a:bodyPr rtlCol="0" anchor="ctr"/>
            <a:lstStyle/>
            <a:p>
              <a:endParaRPr lang="en-GB"/>
            </a:p>
          </p:txBody>
        </p:sp>
        <p:sp>
          <p:nvSpPr>
            <p:cNvPr id="105" name="Freeform: Shape 2802">
              <a:extLst>
                <a:ext uri="{FF2B5EF4-FFF2-40B4-BE49-F238E27FC236}">
                  <a16:creationId xmlns:a16="http://schemas.microsoft.com/office/drawing/2014/main" id="{4C66520E-002D-1ED7-13E5-2D41EEC79154}"/>
                </a:ext>
              </a:extLst>
            </p:cNvPr>
            <p:cNvSpPr/>
            <p:nvPr/>
          </p:nvSpPr>
          <p:spPr>
            <a:xfrm>
              <a:off x="5307438" y="2232165"/>
              <a:ext cx="214711" cy="149095"/>
            </a:xfrm>
            <a:custGeom>
              <a:avLst/>
              <a:gdLst>
                <a:gd name="connsiteX0" fmla="*/ 14546 w 214711"/>
                <a:gd name="connsiteY0" fmla="*/ 149096 h 149095"/>
                <a:gd name="connsiteX1" fmla="*/ 2030 w 214711"/>
                <a:gd name="connsiteY1" fmla="*/ 141700 h 149095"/>
                <a:gd name="connsiteX2" fmla="*/ 4685 w 214711"/>
                <a:gd name="connsiteY2" fmla="*/ 123684 h 149095"/>
                <a:gd name="connsiteX3" fmla="*/ 123399 w 214711"/>
                <a:gd name="connsiteY3" fmla="*/ 12744 h 149095"/>
                <a:gd name="connsiteX4" fmla="*/ 164836 w 214711"/>
                <a:gd name="connsiteY4" fmla="*/ 797 h 149095"/>
                <a:gd name="connsiteX5" fmla="*/ 192618 w 214711"/>
                <a:gd name="connsiteY5" fmla="*/ 6012 h 149095"/>
                <a:gd name="connsiteX6" fmla="*/ 190911 w 214711"/>
                <a:gd name="connsiteY6" fmla="*/ 15305 h 149095"/>
                <a:gd name="connsiteX7" fmla="*/ 163129 w 214711"/>
                <a:gd name="connsiteY7" fmla="*/ 10089 h 149095"/>
                <a:gd name="connsiteX8" fmla="*/ 129942 w 214711"/>
                <a:gd name="connsiteY8" fmla="*/ 19666 h 149095"/>
                <a:gd name="connsiteX9" fmla="*/ 11227 w 214711"/>
                <a:gd name="connsiteY9" fmla="*/ 130606 h 149095"/>
                <a:gd name="connsiteX10" fmla="*/ 10279 w 214711"/>
                <a:gd name="connsiteY10" fmla="*/ 136959 h 149095"/>
                <a:gd name="connsiteX11" fmla="*/ 16253 w 214711"/>
                <a:gd name="connsiteY11" fmla="*/ 139329 h 149095"/>
                <a:gd name="connsiteX12" fmla="*/ 171663 w 214711"/>
                <a:gd name="connsiteY12" fmla="*/ 91919 h 149095"/>
                <a:gd name="connsiteX13" fmla="*/ 196411 w 214711"/>
                <a:gd name="connsiteY13" fmla="*/ 68119 h 149095"/>
                <a:gd name="connsiteX14" fmla="*/ 205798 w 214711"/>
                <a:gd name="connsiteY14" fmla="*/ 41285 h 149095"/>
                <a:gd name="connsiteX15" fmla="*/ 214711 w 214711"/>
                <a:gd name="connsiteY15" fmla="*/ 44414 h 149095"/>
                <a:gd name="connsiteX16" fmla="*/ 205324 w 214711"/>
                <a:gd name="connsiteY16" fmla="*/ 71248 h 149095"/>
                <a:gd name="connsiteX17" fmla="*/ 174413 w 214711"/>
                <a:gd name="connsiteY17" fmla="*/ 101022 h 149095"/>
                <a:gd name="connsiteX18" fmla="*/ 19003 w 214711"/>
                <a:gd name="connsiteY18" fmla="*/ 148432 h 149095"/>
                <a:gd name="connsiteX19" fmla="*/ 14641 w 214711"/>
                <a:gd name="connsiteY19" fmla="*/ 149096 h 14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4711" h="149095">
                  <a:moveTo>
                    <a:pt x="14546" y="149096"/>
                  </a:moveTo>
                  <a:cubicBezTo>
                    <a:pt x="9426" y="149096"/>
                    <a:pt x="4685" y="146441"/>
                    <a:pt x="2030" y="141700"/>
                  </a:cubicBezTo>
                  <a:cubicBezTo>
                    <a:pt x="-1479" y="135726"/>
                    <a:pt x="-341" y="128425"/>
                    <a:pt x="4685" y="123684"/>
                  </a:cubicBezTo>
                  <a:lnTo>
                    <a:pt x="123399" y="12744"/>
                  </a:lnTo>
                  <a:cubicBezTo>
                    <a:pt x="134493" y="2504"/>
                    <a:pt x="149949" y="-1953"/>
                    <a:pt x="164836" y="797"/>
                  </a:cubicBezTo>
                  <a:lnTo>
                    <a:pt x="192618" y="6012"/>
                  </a:lnTo>
                  <a:lnTo>
                    <a:pt x="190911" y="15305"/>
                  </a:lnTo>
                  <a:lnTo>
                    <a:pt x="163129" y="10089"/>
                  </a:lnTo>
                  <a:cubicBezTo>
                    <a:pt x="150992" y="7814"/>
                    <a:pt x="138950" y="11227"/>
                    <a:pt x="129942" y="19666"/>
                  </a:cubicBezTo>
                  <a:lnTo>
                    <a:pt x="11227" y="130606"/>
                  </a:lnTo>
                  <a:cubicBezTo>
                    <a:pt x="9047" y="132597"/>
                    <a:pt x="9331" y="135252"/>
                    <a:pt x="10279" y="136959"/>
                  </a:cubicBezTo>
                  <a:cubicBezTo>
                    <a:pt x="10753" y="137812"/>
                    <a:pt x="12650" y="140467"/>
                    <a:pt x="16253" y="139329"/>
                  </a:cubicBezTo>
                  <a:lnTo>
                    <a:pt x="171663" y="91919"/>
                  </a:lnTo>
                  <a:cubicBezTo>
                    <a:pt x="183231" y="88316"/>
                    <a:pt x="192523" y="79403"/>
                    <a:pt x="196411" y="68119"/>
                  </a:cubicBezTo>
                  <a:lnTo>
                    <a:pt x="205798" y="41285"/>
                  </a:lnTo>
                  <a:lnTo>
                    <a:pt x="214711" y="44414"/>
                  </a:lnTo>
                  <a:lnTo>
                    <a:pt x="205324" y="71248"/>
                  </a:lnTo>
                  <a:cubicBezTo>
                    <a:pt x="200393" y="85471"/>
                    <a:pt x="188825" y="96565"/>
                    <a:pt x="174413" y="101022"/>
                  </a:cubicBezTo>
                  <a:lnTo>
                    <a:pt x="19003" y="148432"/>
                  </a:lnTo>
                  <a:cubicBezTo>
                    <a:pt x="17580" y="148906"/>
                    <a:pt x="16063" y="149096"/>
                    <a:pt x="14641" y="149096"/>
                  </a:cubicBezTo>
                  <a:close/>
                </a:path>
              </a:pathLst>
            </a:custGeom>
            <a:grpFill/>
            <a:ln w="9475" cap="flat">
              <a:solidFill>
                <a:schemeClr val="bg1"/>
              </a:solidFill>
              <a:prstDash val="solid"/>
              <a:miter/>
            </a:ln>
          </p:spPr>
          <p:txBody>
            <a:bodyPr rtlCol="0" anchor="ctr"/>
            <a:lstStyle/>
            <a:p>
              <a:endParaRPr lang="en-GB"/>
            </a:p>
          </p:txBody>
        </p:sp>
        <p:sp>
          <p:nvSpPr>
            <p:cNvPr id="106" name="Freeform: Shape 2803">
              <a:extLst>
                <a:ext uri="{FF2B5EF4-FFF2-40B4-BE49-F238E27FC236}">
                  <a16:creationId xmlns:a16="http://schemas.microsoft.com/office/drawing/2014/main" id="{A713BDC0-12FB-B366-69D2-7A9063B5167B}"/>
                </a:ext>
              </a:extLst>
            </p:cNvPr>
            <p:cNvSpPr/>
            <p:nvPr/>
          </p:nvSpPr>
          <p:spPr>
            <a:xfrm>
              <a:off x="5532010" y="2232215"/>
              <a:ext cx="214669" cy="149046"/>
            </a:xfrm>
            <a:custGeom>
              <a:avLst/>
              <a:gdLst>
                <a:gd name="connsiteX0" fmla="*/ 200165 w 214669"/>
                <a:gd name="connsiteY0" fmla="*/ 149046 h 149046"/>
                <a:gd name="connsiteX1" fmla="*/ 195803 w 214669"/>
                <a:gd name="connsiteY1" fmla="*/ 148383 h 149046"/>
                <a:gd name="connsiteX2" fmla="*/ 40394 w 214669"/>
                <a:gd name="connsiteY2" fmla="*/ 100973 h 149046"/>
                <a:gd name="connsiteX3" fmla="*/ 9387 w 214669"/>
                <a:gd name="connsiteY3" fmla="*/ 71104 h 149046"/>
                <a:gd name="connsiteX4" fmla="*/ 0 w 214669"/>
                <a:gd name="connsiteY4" fmla="*/ 44270 h 149046"/>
                <a:gd name="connsiteX5" fmla="*/ 8913 w 214669"/>
                <a:gd name="connsiteY5" fmla="*/ 41141 h 149046"/>
                <a:gd name="connsiteX6" fmla="*/ 18300 w 214669"/>
                <a:gd name="connsiteY6" fmla="*/ 67975 h 149046"/>
                <a:gd name="connsiteX7" fmla="*/ 43048 w 214669"/>
                <a:gd name="connsiteY7" fmla="*/ 91870 h 149046"/>
                <a:gd name="connsiteX8" fmla="*/ 198459 w 214669"/>
                <a:gd name="connsiteY8" fmla="*/ 139280 h 149046"/>
                <a:gd name="connsiteX9" fmla="*/ 204432 w 214669"/>
                <a:gd name="connsiteY9" fmla="*/ 136910 h 149046"/>
                <a:gd name="connsiteX10" fmla="*/ 203484 w 214669"/>
                <a:gd name="connsiteY10" fmla="*/ 130557 h 149046"/>
                <a:gd name="connsiteX11" fmla="*/ 84769 w 214669"/>
                <a:gd name="connsiteY11" fmla="*/ 19617 h 149046"/>
                <a:gd name="connsiteX12" fmla="*/ 51677 w 214669"/>
                <a:gd name="connsiteY12" fmla="*/ 10135 h 149046"/>
                <a:gd name="connsiteX13" fmla="*/ 23895 w 214669"/>
                <a:gd name="connsiteY13" fmla="*/ 15350 h 149046"/>
                <a:gd name="connsiteX14" fmla="*/ 22188 w 214669"/>
                <a:gd name="connsiteY14" fmla="*/ 6058 h 149046"/>
                <a:gd name="connsiteX15" fmla="*/ 49970 w 214669"/>
                <a:gd name="connsiteY15" fmla="*/ 843 h 149046"/>
                <a:gd name="connsiteX16" fmla="*/ 91312 w 214669"/>
                <a:gd name="connsiteY16" fmla="*/ 12695 h 149046"/>
                <a:gd name="connsiteX17" fmla="*/ 210026 w 214669"/>
                <a:gd name="connsiteY17" fmla="*/ 123635 h 149046"/>
                <a:gd name="connsiteX18" fmla="*/ 212682 w 214669"/>
                <a:gd name="connsiteY18" fmla="*/ 141651 h 149046"/>
                <a:gd name="connsiteX19" fmla="*/ 200165 w 214669"/>
                <a:gd name="connsiteY19" fmla="*/ 149046 h 14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4669" h="149046">
                  <a:moveTo>
                    <a:pt x="200165" y="149046"/>
                  </a:moveTo>
                  <a:cubicBezTo>
                    <a:pt x="198743" y="149046"/>
                    <a:pt x="197226" y="148857"/>
                    <a:pt x="195803" y="148383"/>
                  </a:cubicBezTo>
                  <a:lnTo>
                    <a:pt x="40394" y="100973"/>
                  </a:lnTo>
                  <a:cubicBezTo>
                    <a:pt x="25886" y="96516"/>
                    <a:pt x="14318" y="85422"/>
                    <a:pt x="9387" y="71104"/>
                  </a:cubicBezTo>
                  <a:lnTo>
                    <a:pt x="0" y="44270"/>
                  </a:lnTo>
                  <a:lnTo>
                    <a:pt x="8913" y="41141"/>
                  </a:lnTo>
                  <a:lnTo>
                    <a:pt x="18300" y="67975"/>
                  </a:lnTo>
                  <a:cubicBezTo>
                    <a:pt x="22283" y="79354"/>
                    <a:pt x="31481" y="88267"/>
                    <a:pt x="43048" y="91870"/>
                  </a:cubicBezTo>
                  <a:lnTo>
                    <a:pt x="198459" y="139280"/>
                  </a:lnTo>
                  <a:cubicBezTo>
                    <a:pt x="202157" y="140418"/>
                    <a:pt x="203958" y="137763"/>
                    <a:pt x="204432" y="136910"/>
                  </a:cubicBezTo>
                  <a:cubicBezTo>
                    <a:pt x="205380" y="135203"/>
                    <a:pt x="205665" y="132643"/>
                    <a:pt x="203484" y="130557"/>
                  </a:cubicBezTo>
                  <a:lnTo>
                    <a:pt x="84769" y="19617"/>
                  </a:lnTo>
                  <a:cubicBezTo>
                    <a:pt x="75761" y="11273"/>
                    <a:pt x="63624" y="7765"/>
                    <a:pt x="51677" y="10135"/>
                  </a:cubicBezTo>
                  <a:lnTo>
                    <a:pt x="23895" y="15350"/>
                  </a:lnTo>
                  <a:lnTo>
                    <a:pt x="22188" y="6058"/>
                  </a:lnTo>
                  <a:lnTo>
                    <a:pt x="49970" y="843"/>
                  </a:lnTo>
                  <a:cubicBezTo>
                    <a:pt x="64668" y="-2002"/>
                    <a:pt x="80218" y="2455"/>
                    <a:pt x="91312" y="12695"/>
                  </a:cubicBezTo>
                  <a:lnTo>
                    <a:pt x="210026" y="123635"/>
                  </a:lnTo>
                  <a:cubicBezTo>
                    <a:pt x="215052" y="128376"/>
                    <a:pt x="216095" y="135582"/>
                    <a:pt x="212682" y="141651"/>
                  </a:cubicBezTo>
                  <a:cubicBezTo>
                    <a:pt x="209931" y="146392"/>
                    <a:pt x="205285" y="149046"/>
                    <a:pt x="200165" y="149046"/>
                  </a:cubicBezTo>
                  <a:close/>
                </a:path>
              </a:pathLst>
            </a:custGeom>
            <a:grpFill/>
            <a:ln w="9475" cap="flat">
              <a:solidFill>
                <a:schemeClr val="bg1"/>
              </a:solidFill>
              <a:prstDash val="solid"/>
              <a:miter/>
            </a:ln>
          </p:spPr>
          <p:txBody>
            <a:bodyPr rtlCol="0" anchor="ctr"/>
            <a:lstStyle/>
            <a:p>
              <a:endParaRPr lang="en-GB"/>
            </a:p>
          </p:txBody>
        </p:sp>
        <p:sp>
          <p:nvSpPr>
            <p:cNvPr id="107" name="Freeform: Shape 2804">
              <a:extLst>
                <a:ext uri="{FF2B5EF4-FFF2-40B4-BE49-F238E27FC236}">
                  <a16:creationId xmlns:a16="http://schemas.microsoft.com/office/drawing/2014/main" id="{0A016E9C-B693-90C5-5B8D-7F51E5F7A3B4}"/>
                </a:ext>
              </a:extLst>
            </p:cNvPr>
            <p:cNvSpPr/>
            <p:nvPr/>
          </p:nvSpPr>
          <p:spPr>
            <a:xfrm>
              <a:off x="5493892" y="2215042"/>
              <a:ext cx="66374" cy="66374"/>
            </a:xfrm>
            <a:custGeom>
              <a:avLst/>
              <a:gdLst>
                <a:gd name="connsiteX0" fmla="*/ 33187 w 66374"/>
                <a:gd name="connsiteY0" fmla="*/ 66374 h 66374"/>
                <a:gd name="connsiteX1" fmla="*/ 0 w 66374"/>
                <a:gd name="connsiteY1" fmla="*/ 33187 h 66374"/>
                <a:gd name="connsiteX2" fmla="*/ 33187 w 66374"/>
                <a:gd name="connsiteY2" fmla="*/ 0 h 66374"/>
                <a:gd name="connsiteX3" fmla="*/ 66374 w 66374"/>
                <a:gd name="connsiteY3" fmla="*/ 33187 h 66374"/>
                <a:gd name="connsiteX4" fmla="*/ 33187 w 66374"/>
                <a:gd name="connsiteY4" fmla="*/ 66374 h 66374"/>
                <a:gd name="connsiteX5" fmla="*/ 33187 w 66374"/>
                <a:gd name="connsiteY5" fmla="*/ 9482 h 66374"/>
                <a:gd name="connsiteX6" fmla="*/ 9482 w 66374"/>
                <a:gd name="connsiteY6" fmla="*/ 33187 h 66374"/>
                <a:gd name="connsiteX7" fmla="*/ 33187 w 66374"/>
                <a:gd name="connsiteY7" fmla="*/ 56892 h 66374"/>
                <a:gd name="connsiteX8" fmla="*/ 56892 w 66374"/>
                <a:gd name="connsiteY8" fmla="*/ 33187 h 66374"/>
                <a:gd name="connsiteX9" fmla="*/ 33187 w 66374"/>
                <a:gd name="connsiteY9" fmla="*/ 9482 h 6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374" h="66374">
                  <a:moveTo>
                    <a:pt x="33187" y="66374"/>
                  </a:moveTo>
                  <a:cubicBezTo>
                    <a:pt x="14887" y="66374"/>
                    <a:pt x="0" y="51487"/>
                    <a:pt x="0" y="33187"/>
                  </a:cubicBezTo>
                  <a:cubicBezTo>
                    <a:pt x="0" y="14887"/>
                    <a:pt x="14887" y="0"/>
                    <a:pt x="33187" y="0"/>
                  </a:cubicBezTo>
                  <a:cubicBezTo>
                    <a:pt x="51487" y="0"/>
                    <a:pt x="66374" y="14887"/>
                    <a:pt x="66374" y="33187"/>
                  </a:cubicBezTo>
                  <a:cubicBezTo>
                    <a:pt x="66374" y="51487"/>
                    <a:pt x="51487" y="66374"/>
                    <a:pt x="33187" y="66374"/>
                  </a:cubicBezTo>
                  <a:close/>
                  <a:moveTo>
                    <a:pt x="33187" y="9482"/>
                  </a:moveTo>
                  <a:cubicBezTo>
                    <a:pt x="20102" y="9482"/>
                    <a:pt x="9482" y="20102"/>
                    <a:pt x="9482" y="33187"/>
                  </a:cubicBezTo>
                  <a:cubicBezTo>
                    <a:pt x="9482" y="46272"/>
                    <a:pt x="20102" y="56892"/>
                    <a:pt x="33187" y="56892"/>
                  </a:cubicBezTo>
                  <a:cubicBezTo>
                    <a:pt x="46272" y="56892"/>
                    <a:pt x="56892" y="46272"/>
                    <a:pt x="56892" y="33187"/>
                  </a:cubicBezTo>
                  <a:cubicBezTo>
                    <a:pt x="56892" y="20102"/>
                    <a:pt x="46272" y="9482"/>
                    <a:pt x="33187" y="9482"/>
                  </a:cubicBezTo>
                  <a:close/>
                </a:path>
              </a:pathLst>
            </a:custGeom>
            <a:grpFill/>
            <a:ln w="9475" cap="flat">
              <a:solidFill>
                <a:schemeClr val="bg1"/>
              </a:solidFill>
              <a:prstDash val="solid"/>
              <a:miter/>
            </a:ln>
          </p:spPr>
          <p:txBody>
            <a:bodyPr rtlCol="0" anchor="ctr"/>
            <a:lstStyle/>
            <a:p>
              <a:endParaRPr lang="en-GB"/>
            </a:p>
          </p:txBody>
        </p:sp>
        <p:sp>
          <p:nvSpPr>
            <p:cNvPr id="108" name="Freeform: Shape 2805">
              <a:extLst>
                <a:ext uri="{FF2B5EF4-FFF2-40B4-BE49-F238E27FC236}">
                  <a16:creationId xmlns:a16="http://schemas.microsoft.com/office/drawing/2014/main" id="{680AF2A0-8D49-BE57-7E55-66080321374A}"/>
                </a:ext>
              </a:extLst>
            </p:cNvPr>
            <p:cNvSpPr/>
            <p:nvPr/>
          </p:nvSpPr>
          <p:spPr>
            <a:xfrm>
              <a:off x="5484410" y="2452092"/>
              <a:ext cx="85338" cy="104302"/>
            </a:xfrm>
            <a:custGeom>
              <a:avLst/>
              <a:gdLst>
                <a:gd name="connsiteX0" fmla="*/ 71115 w 85338"/>
                <a:gd name="connsiteY0" fmla="*/ 104302 h 104302"/>
                <a:gd name="connsiteX1" fmla="*/ 14223 w 85338"/>
                <a:gd name="connsiteY1" fmla="*/ 104302 h 104302"/>
                <a:gd name="connsiteX2" fmla="*/ 0 w 85338"/>
                <a:gd name="connsiteY2" fmla="*/ 90079 h 104302"/>
                <a:gd name="connsiteX3" fmla="*/ 0 w 85338"/>
                <a:gd name="connsiteY3" fmla="*/ 14223 h 104302"/>
                <a:gd name="connsiteX4" fmla="*/ 14223 w 85338"/>
                <a:gd name="connsiteY4" fmla="*/ 0 h 104302"/>
                <a:gd name="connsiteX5" fmla="*/ 71115 w 85338"/>
                <a:gd name="connsiteY5" fmla="*/ 0 h 104302"/>
                <a:gd name="connsiteX6" fmla="*/ 85338 w 85338"/>
                <a:gd name="connsiteY6" fmla="*/ 14223 h 104302"/>
                <a:gd name="connsiteX7" fmla="*/ 85338 w 85338"/>
                <a:gd name="connsiteY7" fmla="*/ 90079 h 104302"/>
                <a:gd name="connsiteX8" fmla="*/ 71115 w 85338"/>
                <a:gd name="connsiteY8" fmla="*/ 104302 h 104302"/>
                <a:gd name="connsiteX9" fmla="*/ 14223 w 85338"/>
                <a:gd name="connsiteY9" fmla="*/ 9482 h 104302"/>
                <a:gd name="connsiteX10" fmla="*/ 9482 w 85338"/>
                <a:gd name="connsiteY10" fmla="*/ 14223 h 104302"/>
                <a:gd name="connsiteX11" fmla="*/ 9482 w 85338"/>
                <a:gd name="connsiteY11" fmla="*/ 90079 h 104302"/>
                <a:gd name="connsiteX12" fmla="*/ 14223 w 85338"/>
                <a:gd name="connsiteY12" fmla="*/ 94820 h 104302"/>
                <a:gd name="connsiteX13" fmla="*/ 71115 w 85338"/>
                <a:gd name="connsiteY13" fmla="*/ 94820 h 104302"/>
                <a:gd name="connsiteX14" fmla="*/ 75856 w 85338"/>
                <a:gd name="connsiteY14" fmla="*/ 90079 h 104302"/>
                <a:gd name="connsiteX15" fmla="*/ 75856 w 85338"/>
                <a:gd name="connsiteY15" fmla="*/ 14223 h 104302"/>
                <a:gd name="connsiteX16" fmla="*/ 71115 w 85338"/>
                <a:gd name="connsiteY16" fmla="*/ 9482 h 104302"/>
                <a:gd name="connsiteX17" fmla="*/ 14223 w 85338"/>
                <a:gd name="connsiteY17" fmla="*/ 9482 h 1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338" h="104302">
                  <a:moveTo>
                    <a:pt x="71115" y="104302"/>
                  </a:moveTo>
                  <a:lnTo>
                    <a:pt x="14223" y="104302"/>
                  </a:lnTo>
                  <a:cubicBezTo>
                    <a:pt x="6353" y="104302"/>
                    <a:pt x="0" y="97949"/>
                    <a:pt x="0" y="90079"/>
                  </a:cubicBezTo>
                  <a:lnTo>
                    <a:pt x="0" y="14223"/>
                  </a:lnTo>
                  <a:cubicBezTo>
                    <a:pt x="0" y="6353"/>
                    <a:pt x="6353" y="0"/>
                    <a:pt x="14223" y="0"/>
                  </a:cubicBezTo>
                  <a:lnTo>
                    <a:pt x="71115" y="0"/>
                  </a:lnTo>
                  <a:cubicBezTo>
                    <a:pt x="78985" y="0"/>
                    <a:pt x="85338" y="6353"/>
                    <a:pt x="85338" y="14223"/>
                  </a:cubicBezTo>
                  <a:lnTo>
                    <a:pt x="85338" y="90079"/>
                  </a:lnTo>
                  <a:cubicBezTo>
                    <a:pt x="85338" y="97949"/>
                    <a:pt x="78985" y="104302"/>
                    <a:pt x="71115" y="104302"/>
                  </a:cubicBezTo>
                  <a:close/>
                  <a:moveTo>
                    <a:pt x="14223" y="9482"/>
                  </a:moveTo>
                  <a:cubicBezTo>
                    <a:pt x="11568" y="9482"/>
                    <a:pt x="9482" y="11568"/>
                    <a:pt x="9482" y="14223"/>
                  </a:cubicBezTo>
                  <a:lnTo>
                    <a:pt x="9482" y="90079"/>
                  </a:lnTo>
                  <a:cubicBezTo>
                    <a:pt x="9482" y="92734"/>
                    <a:pt x="11568" y="94820"/>
                    <a:pt x="14223" y="94820"/>
                  </a:cubicBezTo>
                  <a:lnTo>
                    <a:pt x="71115" y="94820"/>
                  </a:lnTo>
                  <a:cubicBezTo>
                    <a:pt x="73770" y="94820"/>
                    <a:pt x="75856" y="92734"/>
                    <a:pt x="75856" y="90079"/>
                  </a:cubicBezTo>
                  <a:lnTo>
                    <a:pt x="75856" y="14223"/>
                  </a:lnTo>
                  <a:cubicBezTo>
                    <a:pt x="75856" y="11568"/>
                    <a:pt x="73770" y="9482"/>
                    <a:pt x="71115" y="9482"/>
                  </a:cubicBezTo>
                  <a:lnTo>
                    <a:pt x="14223" y="9482"/>
                  </a:lnTo>
                  <a:close/>
                </a:path>
              </a:pathLst>
            </a:custGeom>
            <a:grpFill/>
            <a:ln w="9475" cap="flat">
              <a:solidFill>
                <a:schemeClr val="bg1"/>
              </a:solidFill>
              <a:prstDash val="solid"/>
              <a:miter/>
            </a:ln>
          </p:spPr>
          <p:txBody>
            <a:bodyPr rtlCol="0" anchor="ctr"/>
            <a:lstStyle/>
            <a:p>
              <a:endParaRPr lang="en-GB"/>
            </a:p>
          </p:txBody>
        </p:sp>
        <p:sp>
          <p:nvSpPr>
            <p:cNvPr id="109" name="Freeform: Shape 2806">
              <a:extLst>
                <a:ext uri="{FF2B5EF4-FFF2-40B4-BE49-F238E27FC236}">
                  <a16:creationId xmlns:a16="http://schemas.microsoft.com/office/drawing/2014/main" id="{AAB93BBD-1D85-E971-5854-A6893FA94242}"/>
                </a:ext>
              </a:extLst>
            </p:cNvPr>
            <p:cNvSpPr/>
            <p:nvPr/>
          </p:nvSpPr>
          <p:spPr>
            <a:xfrm rot="16347600">
              <a:off x="5427725" y="2378121"/>
              <a:ext cx="148203" cy="9481"/>
            </a:xfrm>
            <a:custGeom>
              <a:avLst/>
              <a:gdLst>
                <a:gd name="connsiteX0" fmla="*/ 0 w 148203"/>
                <a:gd name="connsiteY0" fmla="*/ 0 h 9481"/>
                <a:gd name="connsiteX1" fmla="*/ 148203 w 148203"/>
                <a:gd name="connsiteY1" fmla="*/ 0 h 9481"/>
                <a:gd name="connsiteX2" fmla="*/ 148203 w 148203"/>
                <a:gd name="connsiteY2" fmla="*/ 9482 h 9481"/>
                <a:gd name="connsiteX3" fmla="*/ 0 w 148203"/>
                <a:gd name="connsiteY3" fmla="*/ 9482 h 9481"/>
              </a:gdLst>
              <a:ahLst/>
              <a:cxnLst>
                <a:cxn ang="0">
                  <a:pos x="connsiteX0" y="connsiteY0"/>
                </a:cxn>
                <a:cxn ang="0">
                  <a:pos x="connsiteX1" y="connsiteY1"/>
                </a:cxn>
                <a:cxn ang="0">
                  <a:pos x="connsiteX2" y="connsiteY2"/>
                </a:cxn>
                <a:cxn ang="0">
                  <a:pos x="connsiteX3" y="connsiteY3"/>
                </a:cxn>
              </a:cxnLst>
              <a:rect l="l" t="t" r="r" b="b"/>
              <a:pathLst>
                <a:path w="148203" h="9481">
                  <a:moveTo>
                    <a:pt x="0" y="0"/>
                  </a:moveTo>
                  <a:lnTo>
                    <a:pt x="148203" y="0"/>
                  </a:lnTo>
                  <a:lnTo>
                    <a:pt x="148203" y="9482"/>
                  </a:lnTo>
                  <a:lnTo>
                    <a:pt x="0" y="9482"/>
                  </a:lnTo>
                  <a:close/>
                </a:path>
              </a:pathLst>
            </a:custGeom>
            <a:grpFill/>
            <a:ln w="9475" cap="flat">
              <a:solidFill>
                <a:schemeClr val="bg1"/>
              </a:solidFill>
              <a:prstDash val="solid"/>
              <a:miter/>
            </a:ln>
          </p:spPr>
          <p:txBody>
            <a:bodyPr rtlCol="0" anchor="ctr"/>
            <a:lstStyle/>
            <a:p>
              <a:endParaRPr lang="en-GB"/>
            </a:p>
          </p:txBody>
        </p:sp>
        <p:sp>
          <p:nvSpPr>
            <p:cNvPr id="110" name="Freeform: Shape 2807">
              <a:extLst>
                <a:ext uri="{FF2B5EF4-FFF2-40B4-BE49-F238E27FC236}">
                  <a16:creationId xmlns:a16="http://schemas.microsoft.com/office/drawing/2014/main" id="{A63B01C0-109C-350A-F5FD-62E792B8C68A}"/>
                </a:ext>
              </a:extLst>
            </p:cNvPr>
            <p:cNvSpPr/>
            <p:nvPr/>
          </p:nvSpPr>
          <p:spPr>
            <a:xfrm rot="21450600">
              <a:off x="5547599" y="2308731"/>
              <a:ext cx="9482" cy="148203"/>
            </a:xfrm>
            <a:custGeom>
              <a:avLst/>
              <a:gdLst>
                <a:gd name="connsiteX0" fmla="*/ 0 w 9482"/>
                <a:gd name="connsiteY0" fmla="*/ 0 h 148203"/>
                <a:gd name="connsiteX1" fmla="*/ 9482 w 9482"/>
                <a:gd name="connsiteY1" fmla="*/ 0 h 148203"/>
                <a:gd name="connsiteX2" fmla="*/ 9482 w 9482"/>
                <a:gd name="connsiteY2" fmla="*/ 148204 h 148203"/>
                <a:gd name="connsiteX3" fmla="*/ 0 w 9482"/>
                <a:gd name="connsiteY3" fmla="*/ 148204 h 148203"/>
              </a:gdLst>
              <a:ahLst/>
              <a:cxnLst>
                <a:cxn ang="0">
                  <a:pos x="connsiteX0" y="connsiteY0"/>
                </a:cxn>
                <a:cxn ang="0">
                  <a:pos x="connsiteX1" y="connsiteY1"/>
                </a:cxn>
                <a:cxn ang="0">
                  <a:pos x="connsiteX2" y="connsiteY2"/>
                </a:cxn>
                <a:cxn ang="0">
                  <a:pos x="connsiteX3" y="connsiteY3"/>
                </a:cxn>
              </a:cxnLst>
              <a:rect l="l" t="t" r="r" b="b"/>
              <a:pathLst>
                <a:path w="9482" h="148203">
                  <a:moveTo>
                    <a:pt x="0" y="0"/>
                  </a:moveTo>
                  <a:lnTo>
                    <a:pt x="9482" y="0"/>
                  </a:lnTo>
                  <a:lnTo>
                    <a:pt x="9482" y="148204"/>
                  </a:lnTo>
                  <a:lnTo>
                    <a:pt x="0" y="148204"/>
                  </a:lnTo>
                  <a:close/>
                </a:path>
              </a:pathLst>
            </a:custGeom>
            <a:grpFill/>
            <a:ln w="9475" cap="flat">
              <a:solidFill>
                <a:schemeClr val="bg1"/>
              </a:solidFill>
              <a:prstDash val="solid"/>
              <a:miter/>
            </a:ln>
          </p:spPr>
          <p:txBody>
            <a:bodyPr rtlCol="0" anchor="ctr"/>
            <a:lstStyle/>
            <a:p>
              <a:endParaRPr lang="en-GB"/>
            </a:p>
          </p:txBody>
        </p:sp>
      </p:grpSp>
    </p:spTree>
    <p:extLst>
      <p:ext uri="{BB962C8B-B14F-4D97-AF65-F5344CB8AC3E}">
        <p14:creationId xmlns:p14="http://schemas.microsoft.com/office/powerpoint/2010/main" val="371930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0D8871-E574-4648-9F33-768833109A24}"/>
              </a:ext>
            </a:extLst>
          </p:cNvPr>
          <p:cNvSpPr>
            <a:spLocks noGrp="1"/>
          </p:cNvSpPr>
          <p:nvPr>
            <p:ph type="title"/>
          </p:nvPr>
        </p:nvSpPr>
        <p:spPr>
          <a:xfrm>
            <a:off x="696000" y="2061411"/>
            <a:ext cx="10800000" cy="2090176"/>
          </a:xfrm>
        </p:spPr>
        <p:txBody>
          <a:bodyPr>
            <a:normAutofit fontScale="90000"/>
          </a:bodyPr>
          <a:lstStyle/>
          <a:p>
            <a:r>
              <a:rPr lang="en-GB" dirty="0"/>
              <a:t>Proposed amendments to the grid connection network codes</a:t>
            </a:r>
            <a:br>
              <a:rPr lang="en-GB" dirty="0"/>
            </a:br>
            <a:endParaRPr lang="en-SI" dirty="0"/>
          </a:p>
        </p:txBody>
      </p:sp>
      <p:sp>
        <p:nvSpPr>
          <p:cNvPr id="6" name="Text Placeholder 5">
            <a:extLst>
              <a:ext uri="{FF2B5EF4-FFF2-40B4-BE49-F238E27FC236}">
                <a16:creationId xmlns:a16="http://schemas.microsoft.com/office/drawing/2014/main" id="{A44C342A-CD63-1340-A96C-D72363381638}"/>
              </a:ext>
            </a:extLst>
          </p:cNvPr>
          <p:cNvSpPr>
            <a:spLocks noGrp="1"/>
          </p:cNvSpPr>
          <p:nvPr>
            <p:ph type="body" idx="1"/>
          </p:nvPr>
        </p:nvSpPr>
        <p:spPr/>
        <p:txBody>
          <a:bodyPr/>
          <a:lstStyle/>
          <a:p>
            <a:r>
              <a:rPr lang="pl-PL" dirty="0"/>
              <a:t>ACER</a:t>
            </a:r>
            <a:endParaRPr lang="en-SI" dirty="0"/>
          </a:p>
        </p:txBody>
      </p:sp>
      <p:sp>
        <p:nvSpPr>
          <p:cNvPr id="4" name="Slide Number Placeholder 3">
            <a:extLst>
              <a:ext uri="{FF2B5EF4-FFF2-40B4-BE49-F238E27FC236}">
                <a16:creationId xmlns:a16="http://schemas.microsoft.com/office/drawing/2014/main" id="{52B4BBFC-01FE-DC45-800B-784CE06C91B7}"/>
              </a:ext>
            </a:extLst>
          </p:cNvPr>
          <p:cNvSpPr>
            <a:spLocks noGrp="1"/>
          </p:cNvSpPr>
          <p:nvPr>
            <p:ph type="sldNum" sz="quarter" idx="12"/>
          </p:nvPr>
        </p:nvSpPr>
        <p:spPr/>
        <p:txBody>
          <a:bodyPr/>
          <a:lstStyle/>
          <a:p>
            <a:fld id="{68E16D21-2873-7F4D-BC1C-4DCC7B7156B8}" type="slidenum">
              <a:rPr lang="en-SI" smtClean="0"/>
              <a:t>11</a:t>
            </a:fld>
            <a:endParaRPr lang="en-SI"/>
          </a:p>
        </p:txBody>
      </p:sp>
    </p:spTree>
    <p:extLst>
      <p:ext uri="{BB962C8B-B14F-4D97-AF65-F5344CB8AC3E}">
        <p14:creationId xmlns:p14="http://schemas.microsoft.com/office/powerpoint/2010/main" val="2619706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34C3C-BBC5-0AA9-E3C6-B6D6E9DD74CD}"/>
              </a:ext>
            </a:extLst>
          </p:cNvPr>
          <p:cNvSpPr>
            <a:spLocks noGrp="1"/>
          </p:cNvSpPr>
          <p:nvPr>
            <p:ph type="title"/>
          </p:nvPr>
        </p:nvSpPr>
        <p:spPr/>
        <p:txBody>
          <a:bodyPr/>
          <a:lstStyle/>
          <a:p>
            <a:r>
              <a:rPr lang="en-GB" dirty="0"/>
              <a:t>ACER draft proposals</a:t>
            </a:r>
            <a:br>
              <a:rPr lang="en-GB" dirty="0"/>
            </a:br>
            <a:r>
              <a:rPr lang="en-GB" sz="4000" dirty="0"/>
              <a:t>for NC RfG amendment</a:t>
            </a:r>
            <a:endParaRPr lang="en-GB" dirty="0"/>
          </a:p>
        </p:txBody>
      </p:sp>
      <p:sp>
        <p:nvSpPr>
          <p:cNvPr id="3" name="Text Placeholder 2">
            <a:extLst>
              <a:ext uri="{FF2B5EF4-FFF2-40B4-BE49-F238E27FC236}">
                <a16:creationId xmlns:a16="http://schemas.microsoft.com/office/drawing/2014/main" id="{1E449530-7E12-6A56-6520-FCDF8163273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83859DE-78E1-470B-76B1-64C1DBF8AE1B}"/>
              </a:ext>
            </a:extLst>
          </p:cNvPr>
          <p:cNvSpPr>
            <a:spLocks noGrp="1"/>
          </p:cNvSpPr>
          <p:nvPr>
            <p:ph type="sldNum" sz="quarter" idx="12"/>
          </p:nvPr>
        </p:nvSpPr>
        <p:spPr/>
        <p:txBody>
          <a:bodyPr/>
          <a:lstStyle/>
          <a:p>
            <a:fld id="{68E16D21-2873-7F4D-BC1C-4DCC7B7156B8}" type="slidenum">
              <a:rPr lang="en-SI" smtClean="0"/>
              <a:t>12</a:t>
            </a:fld>
            <a:endParaRPr lang="en-SI"/>
          </a:p>
        </p:txBody>
      </p:sp>
    </p:spTree>
    <p:extLst>
      <p:ext uri="{BB962C8B-B14F-4D97-AF65-F5344CB8AC3E}">
        <p14:creationId xmlns:p14="http://schemas.microsoft.com/office/powerpoint/2010/main" val="183601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5801-BCBF-9F6C-4679-55C5771FF14B}"/>
              </a:ext>
            </a:extLst>
          </p:cNvPr>
          <p:cNvSpPr>
            <a:spLocks noGrp="1"/>
          </p:cNvSpPr>
          <p:nvPr>
            <p:ph type="title"/>
          </p:nvPr>
        </p:nvSpPr>
        <p:spPr/>
        <p:txBody>
          <a:bodyPr/>
          <a:lstStyle/>
          <a:p>
            <a:r>
              <a:rPr lang="en-GB" dirty="0"/>
              <a:t>Selected new recitals</a:t>
            </a:r>
          </a:p>
        </p:txBody>
      </p:sp>
      <p:sp>
        <p:nvSpPr>
          <p:cNvPr id="4" name="Slide Number Placeholder 3">
            <a:extLst>
              <a:ext uri="{FF2B5EF4-FFF2-40B4-BE49-F238E27FC236}">
                <a16:creationId xmlns:a16="http://schemas.microsoft.com/office/drawing/2014/main" id="{FF65483D-4B33-8539-8216-BBBAE95E17E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DD11716B-6170-4EE2-3FF2-FA90241B4DAB}"/>
              </a:ext>
            </a:extLst>
          </p:cNvPr>
          <p:cNvSpPr/>
          <p:nvPr/>
        </p:nvSpPr>
        <p:spPr>
          <a:xfrm>
            <a:off x="698089" y="1196300"/>
            <a:ext cx="10773911" cy="129790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39C95933-91A9-E7A9-46CB-9CB32F3CB3B4}"/>
              </a:ext>
            </a:extLst>
          </p:cNvPr>
          <p:cNvSpPr txBox="1"/>
          <p:nvPr/>
        </p:nvSpPr>
        <p:spPr>
          <a:xfrm>
            <a:off x="904568" y="1570877"/>
            <a:ext cx="10351860"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rgbClr val="000000"/>
                </a:solidFill>
                <a:effectLst/>
                <a:uLnTx/>
                <a:uFillTx/>
                <a:latin typeface="Arial" panose="020B0604020202020204"/>
                <a:ea typeface="+mn-ea"/>
                <a:cs typeface="+mn-cs"/>
              </a:rPr>
              <a:t>“An installation containing a set of synchronous machines that cannot be operated independently from each other, such as combined-cycle gas turbine installation, should be assessed on the </a:t>
            </a: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whole capacity of that installation</a:t>
            </a:r>
            <a:r>
              <a:rPr kumimoji="0" lang="en-GB" sz="1800"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
        <p:nvSpPr>
          <p:cNvPr id="9" name="TextBox 8">
            <a:extLst>
              <a:ext uri="{FF2B5EF4-FFF2-40B4-BE49-F238E27FC236}">
                <a16:creationId xmlns:a16="http://schemas.microsoft.com/office/drawing/2014/main" id="{6E183E4A-07C7-2946-88F3-7530E78358F2}"/>
              </a:ext>
            </a:extLst>
          </p:cNvPr>
          <p:cNvSpPr txBox="1"/>
          <p:nvPr/>
        </p:nvSpPr>
        <p:spPr>
          <a:xfrm>
            <a:off x="983226" y="1196300"/>
            <a:ext cx="608561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Clarifying the notion of SPGMs</a:t>
            </a:r>
          </a:p>
        </p:txBody>
      </p:sp>
      <p:sp>
        <p:nvSpPr>
          <p:cNvPr id="34" name="Rectangle: Rounded Corners 33">
            <a:extLst>
              <a:ext uri="{FF2B5EF4-FFF2-40B4-BE49-F238E27FC236}">
                <a16:creationId xmlns:a16="http://schemas.microsoft.com/office/drawing/2014/main" id="{721D64E0-AFEC-ADA3-ECF3-6FC52AFC55D8}"/>
              </a:ext>
            </a:extLst>
          </p:cNvPr>
          <p:cNvSpPr/>
          <p:nvPr/>
        </p:nvSpPr>
        <p:spPr>
          <a:xfrm>
            <a:off x="696000" y="2701416"/>
            <a:ext cx="10800000" cy="157664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TextBox 34">
            <a:extLst>
              <a:ext uri="{FF2B5EF4-FFF2-40B4-BE49-F238E27FC236}">
                <a16:creationId xmlns:a16="http://schemas.microsoft.com/office/drawing/2014/main" id="{C7697007-FE48-3056-94FF-FCDC46BEDDE7}"/>
              </a:ext>
            </a:extLst>
          </p:cNvPr>
          <p:cNvSpPr txBox="1"/>
          <p:nvPr/>
        </p:nvSpPr>
        <p:spPr>
          <a:xfrm>
            <a:off x="928567" y="3077731"/>
            <a:ext cx="10351860"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rgbClr val="000000"/>
                </a:solidFill>
                <a:effectLst/>
                <a:uLnTx/>
                <a:uFillTx/>
                <a:latin typeface="Arial" panose="020B0604020202020204"/>
                <a:ea typeface="+mn-ea"/>
                <a:cs typeface="+mn-cs"/>
              </a:rPr>
              <a:t>“Electricity storage integrated to a power-generating module, where module is either non-synchronously connected to the network or connected through power electronics, used solely for the purpose of meeting the requirements of this Regulation should be considered as part of such module while its capacity </a:t>
            </a: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should not count towards </a:t>
            </a:r>
            <a:r>
              <a:rPr kumimoji="0" lang="en-GB" sz="1800" i="0" u="none" strike="noStrike" kern="1200" cap="none" spc="0" normalizeH="0" baseline="0" noProof="0" dirty="0">
                <a:ln>
                  <a:noFill/>
                </a:ln>
                <a:solidFill>
                  <a:srgbClr val="000000"/>
                </a:solidFill>
                <a:effectLst/>
                <a:uLnTx/>
                <a:uFillTx/>
                <a:latin typeface="Arial" panose="020B0604020202020204"/>
                <a:ea typeface="+mn-ea"/>
                <a:cs typeface="+mn-cs"/>
              </a:rPr>
              <a:t>the power-generating module capacity.”</a:t>
            </a:r>
          </a:p>
        </p:txBody>
      </p:sp>
      <p:sp>
        <p:nvSpPr>
          <p:cNvPr id="36" name="TextBox 35">
            <a:extLst>
              <a:ext uri="{FF2B5EF4-FFF2-40B4-BE49-F238E27FC236}">
                <a16:creationId xmlns:a16="http://schemas.microsoft.com/office/drawing/2014/main" id="{2858FE1C-665D-4259-831E-2F927004CE1F}"/>
              </a:ext>
            </a:extLst>
          </p:cNvPr>
          <p:cNvSpPr txBox="1"/>
          <p:nvPr/>
        </p:nvSpPr>
        <p:spPr>
          <a:xfrm>
            <a:off x="1007225" y="2703154"/>
            <a:ext cx="608561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Introducing the notion of integrated energy storage</a:t>
            </a:r>
          </a:p>
        </p:txBody>
      </p:sp>
      <p:sp>
        <p:nvSpPr>
          <p:cNvPr id="37" name="Rectangle: Rounded Corners 36">
            <a:extLst>
              <a:ext uri="{FF2B5EF4-FFF2-40B4-BE49-F238E27FC236}">
                <a16:creationId xmlns:a16="http://schemas.microsoft.com/office/drawing/2014/main" id="{83A82C77-6E28-406F-1D82-628982624A59}"/>
              </a:ext>
            </a:extLst>
          </p:cNvPr>
          <p:cNvSpPr/>
          <p:nvPr/>
        </p:nvSpPr>
        <p:spPr>
          <a:xfrm>
            <a:off x="696000" y="4515465"/>
            <a:ext cx="10800000" cy="1655300"/>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02EAC846-25A5-C526-5317-7E0939812B5F}"/>
              </a:ext>
            </a:extLst>
          </p:cNvPr>
          <p:cNvSpPr txBox="1"/>
          <p:nvPr/>
        </p:nvSpPr>
        <p:spPr>
          <a:xfrm>
            <a:off x="928567" y="4970436"/>
            <a:ext cx="10351860"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rgbClr val="000000"/>
                </a:solidFill>
                <a:effectLst/>
                <a:uLnTx/>
                <a:uFillTx/>
                <a:latin typeface="Arial" panose="020B0604020202020204"/>
                <a:ea typeface="+mn-ea"/>
                <a:cs typeface="+mn-cs"/>
              </a:rPr>
              <a:t>“Power-generating modules are subject to the requirements of this Regulation regardless of whether they are part of an energy community as defined in Regulation (EU) 2019/943, another entity, or a form of system users aggregation, </a:t>
            </a: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unless</a:t>
            </a:r>
            <a:r>
              <a:rPr kumimoji="0" lang="en-GB" sz="1800" i="0" u="none" strike="noStrike" kern="1200" cap="none" spc="0" normalizeH="0" baseline="0" noProof="0" dirty="0">
                <a:ln>
                  <a:noFill/>
                </a:ln>
                <a:solidFill>
                  <a:srgbClr val="000000"/>
                </a:solidFill>
                <a:effectLst/>
                <a:uLnTx/>
                <a:uFillTx/>
                <a:latin typeface="Arial" panose="020B0604020202020204"/>
                <a:ea typeface="+mn-ea"/>
                <a:cs typeface="+mn-cs"/>
              </a:rPr>
              <a:t> such energy community, another entity, or a form of system users aggregation constitutes </a:t>
            </a: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a fully autonomous energy island</a:t>
            </a:r>
            <a:r>
              <a:rPr kumimoji="0" lang="en-GB" sz="1800"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
        <p:nvSpPr>
          <p:cNvPr id="39" name="TextBox 38">
            <a:extLst>
              <a:ext uri="{FF2B5EF4-FFF2-40B4-BE49-F238E27FC236}">
                <a16:creationId xmlns:a16="http://schemas.microsoft.com/office/drawing/2014/main" id="{56CBDD8B-0B10-D16E-0C40-708562B5591D}"/>
              </a:ext>
            </a:extLst>
          </p:cNvPr>
          <p:cNvSpPr txBox="1"/>
          <p:nvPr/>
        </p:nvSpPr>
        <p:spPr>
          <a:xfrm>
            <a:off x="1052525" y="4601104"/>
            <a:ext cx="608561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Capturing autonomous energy islands</a:t>
            </a:r>
          </a:p>
        </p:txBody>
      </p:sp>
    </p:spTree>
    <p:extLst>
      <p:ext uri="{BB962C8B-B14F-4D97-AF65-F5344CB8AC3E}">
        <p14:creationId xmlns:p14="http://schemas.microsoft.com/office/powerpoint/2010/main" val="176213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03AF94-F664-B045-A60E-2D467B2F1C88}"/>
              </a:ext>
            </a:extLst>
          </p:cNvPr>
          <p:cNvSpPr>
            <a:spLocks noGrp="1"/>
          </p:cNvSpPr>
          <p:nvPr>
            <p:ph type="title"/>
          </p:nvPr>
        </p:nvSpPr>
        <p:spPr/>
        <p:txBody>
          <a:bodyPr/>
          <a:lstStyle/>
          <a:p>
            <a:r>
              <a:rPr lang="en-GB" dirty="0"/>
              <a:t>Electromobility – applicability </a:t>
            </a:r>
            <a:r>
              <a:rPr lang="en-GB"/>
              <a:t>of GC NCs</a:t>
            </a:r>
            <a:endParaRPr lang="en-SI" dirty="0"/>
          </a:p>
        </p:txBody>
      </p:sp>
      <p:sp>
        <p:nvSpPr>
          <p:cNvPr id="4" name="Slide Number Placeholder 3">
            <a:extLst>
              <a:ext uri="{FF2B5EF4-FFF2-40B4-BE49-F238E27FC236}">
                <a16:creationId xmlns:a16="http://schemas.microsoft.com/office/drawing/2014/main" id="{BD5E1F22-BEA7-324F-AD0E-6F7B016E058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AC4E054-5819-AC91-F892-9A27390F55A3}"/>
              </a:ext>
            </a:extLst>
          </p:cNvPr>
          <p:cNvSpPr txBox="1"/>
          <p:nvPr/>
        </p:nvSpPr>
        <p:spPr>
          <a:xfrm>
            <a:off x="1366684" y="1451811"/>
            <a:ext cx="10105316" cy="4523873"/>
          </a:xfrm>
          <a:prstGeom prst="rect">
            <a:avLst/>
          </a:prstGeom>
        </p:spPr>
        <p:txBody>
          <a:bodyPr vert="horz" wrap="square" lIns="91440" tIns="45720" rIns="91440" bIns="45720" rtlCol="0" anchor="t">
            <a:norm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BE6DF">
                    <a:lumMod val="50000"/>
                  </a:srgbClr>
                </a:solidFill>
                <a:effectLst/>
                <a:uLnTx/>
                <a:uFillTx/>
                <a:latin typeface="Arial" panose="020B0604020202020204"/>
                <a:ea typeface="+mn-ea"/>
                <a:cs typeface="+mn-cs"/>
              </a:rPr>
              <a:t>New definitions </a:t>
            </a:r>
            <a:r>
              <a:rPr kumimoji="0" lang="en-GB" sz="2000" b="0" i="0" u="none" strike="noStrike" kern="1200" cap="none" spc="0" normalizeH="0" baseline="0" noProof="0" dirty="0">
                <a:ln>
                  <a:noFill/>
                </a:ln>
                <a:solidFill>
                  <a:srgbClr val="9BE6DF">
                    <a:lumMod val="50000"/>
                  </a:srgbClr>
                </a:solidFill>
                <a:effectLst/>
                <a:uLnTx/>
                <a:uFillTx/>
                <a:latin typeface="Arial" panose="020B0604020202020204"/>
                <a:ea typeface="+mn-ea"/>
                <a:cs typeface="+mn-cs"/>
              </a:rPr>
              <a:t>(non-exhaustive list)</a:t>
            </a:r>
          </a:p>
          <a:p>
            <a:pPr marL="285750" marR="0" lvl="0" indent="-285750" algn="l" defTabSz="457200" rtl="0" eaLnBrk="1" fontAlgn="auto" latinLnBrk="0" hangingPunct="1">
              <a:lnSpc>
                <a:spcPct val="120000"/>
              </a:lnSpc>
              <a:spcBef>
                <a:spcPts val="0"/>
              </a:spcBef>
              <a:spcAft>
                <a:spcPts val="400"/>
              </a:spcAft>
              <a:buClrTx/>
              <a:buSzTx/>
              <a:buFontTx/>
              <a:buChar char="-"/>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'V1G electric vehicle</a:t>
            </a: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 means the vehicle that is powered, fully or in part, with electricity and can only withdraw electricity from the grid. </a:t>
            </a:r>
          </a:p>
          <a:p>
            <a:pPr marL="285750" marR="0" lvl="0" indent="-285750" algn="l" defTabSz="457200" rtl="0" eaLnBrk="1" fontAlgn="auto" latinLnBrk="0" hangingPunct="1">
              <a:lnSpc>
                <a:spcPct val="120000"/>
              </a:lnSpc>
              <a:spcBef>
                <a:spcPts val="0"/>
              </a:spcBef>
              <a:spcAft>
                <a:spcPts val="400"/>
              </a:spcAft>
              <a:buClrTx/>
              <a:buSzTx/>
              <a:buFontTx/>
              <a:buChar char="-"/>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'V2G electric vehicle</a:t>
            </a: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 means the vehicle that is powered, fully or in part, with electricity and is equipped with technology enabling the vehicle to provide electricity to the grid. </a:t>
            </a:r>
          </a:p>
          <a:p>
            <a:pPr marL="285750" marR="0" lvl="0" indent="-285750" algn="l" defTabSz="457200" rtl="0" eaLnBrk="1" fontAlgn="auto" latinLnBrk="0" hangingPunct="1">
              <a:lnSpc>
                <a:spcPct val="120000"/>
              </a:lnSpc>
              <a:spcBef>
                <a:spcPts val="0"/>
              </a:spcBef>
              <a:spcAft>
                <a:spcPts val="400"/>
              </a:spcAft>
              <a:buClrTx/>
              <a:buSzTx/>
              <a:buFontTx/>
              <a:buChar char="-"/>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'Electric vehicle supply equipment</a:t>
            </a: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 means the infrastructure necessary to safely conduct electrical energy between the electricity supply grid and the electric vehicle. Electrical wirings are not deemed part of an electric vehicle supply equipment.</a:t>
            </a:r>
          </a:p>
          <a:p>
            <a:pPr marL="285750" marR="0" lvl="0" indent="-285750" algn="l" defTabSz="457200" rtl="0" eaLnBrk="1" fontAlgn="auto" latinLnBrk="0" hangingPunct="1">
              <a:lnSpc>
                <a:spcPct val="120000"/>
              </a:lnSpc>
              <a:spcBef>
                <a:spcPts val="0"/>
              </a:spcBef>
              <a:spcAft>
                <a:spcPts val="400"/>
              </a:spcAft>
              <a:buClrTx/>
              <a:buSzTx/>
              <a:buFontTx/>
              <a:buChar char="-"/>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‘Electrical charging park’ </a:t>
            </a: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means the installation that has a single connection point to the relevant network and where one or more electric vehicles can be simultaneously connected.</a:t>
            </a:r>
          </a:p>
          <a:p>
            <a:pPr marL="285750" marR="0" lvl="0" indent="-285750" algn="l" defTabSz="457200" rtl="0" eaLnBrk="1" fontAlgn="auto" latinLnBrk="0" hangingPunct="1">
              <a:lnSpc>
                <a:spcPct val="120000"/>
              </a:lnSpc>
              <a:spcBef>
                <a:spcPts val="0"/>
              </a:spcBef>
              <a:spcAft>
                <a:spcPts val="400"/>
              </a:spcAft>
              <a:buClrTx/>
              <a:buSzTx/>
              <a:buFontTx/>
              <a:buChar char="-"/>
              <a:tabLst/>
              <a:defRPr/>
            </a:pPr>
            <a:endParaRPr kumimoji="0" lang="en-IE"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89657211-A98B-0F01-1287-C5D3C812D32A}"/>
              </a:ext>
            </a:extLst>
          </p:cNvPr>
          <p:cNvGrpSpPr/>
          <p:nvPr/>
        </p:nvGrpSpPr>
        <p:grpSpPr>
          <a:xfrm>
            <a:off x="319970" y="1404807"/>
            <a:ext cx="852171" cy="851781"/>
            <a:chOff x="245733" y="3501536"/>
            <a:chExt cx="852171" cy="851781"/>
          </a:xfrm>
        </p:grpSpPr>
        <p:sp>
          <p:nvSpPr>
            <p:cNvPr id="3" name="Oval 2">
              <a:extLst>
                <a:ext uri="{FF2B5EF4-FFF2-40B4-BE49-F238E27FC236}">
                  <a16:creationId xmlns:a16="http://schemas.microsoft.com/office/drawing/2014/main" id="{021C8780-12FE-CB29-D670-299DF6D657B3}"/>
                </a:ext>
              </a:extLst>
            </p:cNvPr>
            <p:cNvSpPr/>
            <p:nvPr/>
          </p:nvSpPr>
          <p:spPr>
            <a:xfrm>
              <a:off x="245733" y="3501536"/>
              <a:ext cx="852171" cy="851781"/>
            </a:xfrm>
            <a:prstGeom prst="ellipse">
              <a:avLst/>
            </a:prstGeom>
            <a:solidFill>
              <a:srgbClr val="53CFCB"/>
            </a:solidFill>
            <a:ln w="161925">
              <a:noFill/>
            </a:ln>
          </p:spPr>
          <p:style>
            <a:lnRef idx="2">
              <a:scrgbClr r="0" g="0" b="0"/>
            </a:lnRef>
            <a:fillRef idx="1">
              <a:schemeClr val="accent2">
                <a:shade val="50000"/>
                <a:hueOff val="-34738"/>
                <a:satOff val="20402"/>
                <a:lumOff val="23567"/>
                <a:alphaOff val="0"/>
              </a:schemeClr>
            </a:fillRef>
            <a:effectRef idx="0">
              <a:schemeClr val="accent2">
                <a:shade val="50000"/>
                <a:hueOff val="-34738"/>
                <a:satOff val="20402"/>
                <a:lumOff val="23567"/>
                <a:alphaOff val="0"/>
              </a:schemeClr>
            </a:effectRef>
            <a:fontRef idx="minor">
              <a:schemeClr val="lt1"/>
            </a:fontRef>
          </p:style>
        </p:sp>
        <p:pic>
          <p:nvPicPr>
            <p:cNvPr id="5" name="Graphic 4" descr="Electric car">
              <a:extLst>
                <a:ext uri="{FF2B5EF4-FFF2-40B4-BE49-F238E27FC236}">
                  <a16:creationId xmlns:a16="http://schemas.microsoft.com/office/drawing/2014/main" id="{A611DEB5-B284-F196-819B-0A3AC1E9DB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9970" y="3566214"/>
              <a:ext cx="692660" cy="692660"/>
            </a:xfrm>
            <a:prstGeom prst="rect">
              <a:avLst/>
            </a:prstGeom>
          </p:spPr>
        </p:pic>
      </p:grpSp>
    </p:spTree>
    <p:extLst>
      <p:ext uri="{BB962C8B-B14F-4D97-AF65-F5344CB8AC3E}">
        <p14:creationId xmlns:p14="http://schemas.microsoft.com/office/powerpoint/2010/main" val="2473113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03AF94-F664-B045-A60E-2D467B2F1C88}"/>
              </a:ext>
            </a:extLst>
          </p:cNvPr>
          <p:cNvSpPr>
            <a:spLocks noGrp="1"/>
          </p:cNvSpPr>
          <p:nvPr>
            <p:ph type="title"/>
          </p:nvPr>
        </p:nvSpPr>
        <p:spPr/>
        <p:txBody>
          <a:bodyPr/>
          <a:lstStyle/>
          <a:p>
            <a:r>
              <a:rPr lang="en-GB" dirty="0"/>
              <a:t>Electromobility – applicability of NC RfG</a:t>
            </a:r>
            <a:endParaRPr lang="en-SI" dirty="0"/>
          </a:p>
        </p:txBody>
      </p:sp>
      <p:sp>
        <p:nvSpPr>
          <p:cNvPr id="4" name="Slide Number Placeholder 3">
            <a:extLst>
              <a:ext uri="{FF2B5EF4-FFF2-40B4-BE49-F238E27FC236}">
                <a16:creationId xmlns:a16="http://schemas.microsoft.com/office/drawing/2014/main" id="{BD5E1F22-BEA7-324F-AD0E-6F7B016E058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9" name="Content Placeholder 8">
            <a:extLst>
              <a:ext uri="{FF2B5EF4-FFF2-40B4-BE49-F238E27FC236}">
                <a16:creationId xmlns:a16="http://schemas.microsoft.com/office/drawing/2014/main" id="{480DDC62-3890-E0CA-C9A8-CE317E8C9186}"/>
              </a:ext>
            </a:extLst>
          </p:cNvPr>
          <p:cNvGraphicFramePr>
            <a:graphicFrameLocks noGrp="1"/>
          </p:cNvGraphicFramePr>
          <p:nvPr>
            <p:ph idx="1"/>
            <p:extLst>
              <p:ext uri="{D42A27DB-BD31-4B8C-83A1-F6EECF244321}">
                <p14:modId xmlns:p14="http://schemas.microsoft.com/office/powerpoint/2010/main" val="3221936304"/>
              </p:ext>
            </p:extLst>
          </p:nvPr>
        </p:nvGraphicFramePr>
        <p:xfrm>
          <a:off x="436418" y="660186"/>
          <a:ext cx="11367655" cy="4048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Rounded Corners 9">
            <a:extLst>
              <a:ext uri="{FF2B5EF4-FFF2-40B4-BE49-F238E27FC236}">
                <a16:creationId xmlns:a16="http://schemas.microsoft.com/office/drawing/2014/main" id="{E5814A8E-7FB7-D521-95C9-FF67735AB3B9}"/>
              </a:ext>
            </a:extLst>
          </p:cNvPr>
          <p:cNvSpPr/>
          <p:nvPr/>
        </p:nvSpPr>
        <p:spPr>
          <a:xfrm>
            <a:off x="436418" y="4114798"/>
            <a:ext cx="7471064" cy="2013284"/>
          </a:xfrm>
          <a:prstGeom prst="roundRect">
            <a:avLst/>
          </a:prstGeom>
          <a:gradFill flip="none" rotWithShape="1">
            <a:gsLst>
              <a:gs pos="0">
                <a:srgbClr val="3B65F5"/>
              </a:gs>
              <a:gs pos="50000">
                <a:srgbClr val="0047D8"/>
              </a:gs>
              <a:gs pos="100000">
                <a:schemeClr val="accent1">
                  <a:lumMod val="7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Article 13a of NC RfG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 exhaustive requirements (same for both EV1 and EV2)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B5C10F99-EA1F-1277-7A09-F02BF76852F3}"/>
              </a:ext>
            </a:extLst>
          </p:cNvPr>
          <p:cNvSpPr/>
          <p:nvPr/>
        </p:nvSpPr>
        <p:spPr>
          <a:xfrm>
            <a:off x="8121445" y="4114798"/>
            <a:ext cx="3682627" cy="2013284"/>
          </a:xfrm>
          <a:prstGeom prst="roundRect">
            <a:avLst/>
          </a:prstGeom>
          <a:solidFill>
            <a:srgbClr val="95A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panose="020B0604020202020204"/>
                <a:ea typeface="+mn-ea"/>
                <a:cs typeface="+mn-cs"/>
              </a:rPr>
              <a:t>Article 14a of NC RfG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 b="0" i="0" u="none" strike="noStrike" kern="1200" cap="none" spc="0" normalizeH="0" baseline="0" noProof="0" dirty="0">
              <a:ln>
                <a:noFill/>
              </a:ln>
              <a:solidFill>
                <a:srgbClr val="004FEE">
                  <a:lumMod val="20000"/>
                  <a:lumOff val="80000"/>
                </a:srgbClr>
              </a:solidFill>
              <a:effectLst/>
              <a:uLnTx/>
              <a:uFillTx/>
              <a:latin typeface="Arial" panose="020B0604020202020204"/>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t>requirements applicable to </a:t>
            </a:r>
            <a:b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br>
            <a: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t>type EV1 and EV2</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t>voltage ranges for MV/HV/EHV</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t>system management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t>reactive power capabilities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t>post-fault active power recovery</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t>grid forming capabilities</a:t>
            </a:r>
          </a:p>
        </p:txBody>
      </p:sp>
      <p:sp>
        <p:nvSpPr>
          <p:cNvPr id="12" name="Arrow: Down 11">
            <a:extLst>
              <a:ext uri="{FF2B5EF4-FFF2-40B4-BE49-F238E27FC236}">
                <a16:creationId xmlns:a16="http://schemas.microsoft.com/office/drawing/2014/main" id="{D8B2E92E-1B66-3FE0-02AC-6F84F7588FD8}"/>
              </a:ext>
            </a:extLst>
          </p:cNvPr>
          <p:cNvSpPr/>
          <p:nvPr/>
        </p:nvSpPr>
        <p:spPr>
          <a:xfrm>
            <a:off x="1952179" y="3435241"/>
            <a:ext cx="441158" cy="770021"/>
          </a:xfrm>
          <a:prstGeom prst="downArrow">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Arrow: Down 12">
            <a:extLst>
              <a:ext uri="{FF2B5EF4-FFF2-40B4-BE49-F238E27FC236}">
                <a16:creationId xmlns:a16="http://schemas.microsoft.com/office/drawing/2014/main" id="{89C4A768-399E-1CFC-2A02-4E7260CD8B9C}"/>
              </a:ext>
            </a:extLst>
          </p:cNvPr>
          <p:cNvSpPr/>
          <p:nvPr/>
        </p:nvSpPr>
        <p:spPr>
          <a:xfrm>
            <a:off x="5874645" y="3435241"/>
            <a:ext cx="441158" cy="770021"/>
          </a:xfrm>
          <a:prstGeom prst="downArrow">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Arrow: Down 13">
            <a:extLst>
              <a:ext uri="{FF2B5EF4-FFF2-40B4-BE49-F238E27FC236}">
                <a16:creationId xmlns:a16="http://schemas.microsoft.com/office/drawing/2014/main" id="{F7EB329F-0920-EDD6-D42C-88E69D72BE71}"/>
              </a:ext>
            </a:extLst>
          </p:cNvPr>
          <p:cNvSpPr/>
          <p:nvPr/>
        </p:nvSpPr>
        <p:spPr>
          <a:xfrm>
            <a:off x="9798663" y="3492743"/>
            <a:ext cx="441158" cy="770021"/>
          </a:xfrm>
          <a:prstGeom prst="downArrow">
            <a:avLst/>
          </a:prstGeom>
          <a:solidFill>
            <a:schemeClr val="bg1"/>
          </a:solidFill>
          <a:ln w="28575">
            <a:solidFill>
              <a:srgbClr val="95A1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391DD15F-4C98-7B0F-DD13-1E547CC5A324}"/>
              </a:ext>
            </a:extLst>
          </p:cNvPr>
          <p:cNvSpPr txBox="1"/>
          <p:nvPr/>
        </p:nvSpPr>
        <p:spPr>
          <a:xfrm>
            <a:off x="696000" y="1259305"/>
            <a:ext cx="10800000" cy="449179"/>
          </a:xfrm>
          <a:prstGeom prst="rect">
            <a:avLst/>
          </a:prstGeom>
        </p:spPr>
        <p:txBody>
          <a:bodyPr vert="horz" wrap="square" lIns="91440" tIns="45720" rIns="91440" bIns="45720" rtlCol="0" anchor="t">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Bidirectional electric vehicles and associated bidirectional electric vehicle supply equipment</a:t>
            </a:r>
          </a:p>
        </p:txBody>
      </p:sp>
      <p:sp>
        <p:nvSpPr>
          <p:cNvPr id="16" name="TextBox 15">
            <a:extLst>
              <a:ext uri="{FF2B5EF4-FFF2-40B4-BE49-F238E27FC236}">
                <a16:creationId xmlns:a16="http://schemas.microsoft.com/office/drawing/2014/main" id="{157A738C-3F6E-64A3-EA47-FC77C6058E5E}"/>
              </a:ext>
            </a:extLst>
          </p:cNvPr>
          <p:cNvSpPr txBox="1"/>
          <p:nvPr/>
        </p:nvSpPr>
        <p:spPr>
          <a:xfrm>
            <a:off x="2955726" y="4708359"/>
            <a:ext cx="3918899" cy="1489456"/>
          </a:xfrm>
          <a:prstGeom prst="rect">
            <a:avLst/>
          </a:prstGeom>
          <a:ln>
            <a:noFill/>
          </a:ln>
        </p:spPr>
        <p:txBody>
          <a:bodyPr vert="horz" wrap="square" lIns="91440" tIns="45720" rIns="91440" bIns="45720" rtlCol="0" anchor="t">
            <a:normAutofit lnSpcReduction="10000"/>
          </a:bodyPr>
          <a:lstStyle/>
          <a:p>
            <a:pPr marL="342900" marR="0" lvl="0" indent="-34290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t>frequency and voltage (LV) ranges</a:t>
            </a:r>
          </a:p>
          <a:p>
            <a:pPr marL="342900" marR="0" lvl="0" indent="-34290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400" b="0" i="0" u="none" strike="noStrike" kern="1200" cap="none" spc="0" normalizeH="0" baseline="0" noProof="0" dirty="0" err="1">
                <a:ln>
                  <a:noFill/>
                </a:ln>
                <a:solidFill>
                  <a:srgbClr val="004FEE">
                    <a:lumMod val="20000"/>
                    <a:lumOff val="80000"/>
                  </a:srgbClr>
                </a:solidFill>
                <a:effectLst/>
                <a:uLnTx/>
                <a:uFillTx/>
                <a:latin typeface="Arial" panose="020B0604020202020204"/>
                <a:ea typeface="+mn-ea"/>
                <a:cs typeface="+mn-cs"/>
              </a:rPr>
              <a:t>RoCoF</a:t>
            </a:r>
            <a:r>
              <a:rPr kumimoji="0" lang="en-GB" sz="1400" b="0" i="0" u="none" strike="noStrike" kern="1200" cap="none" spc="0" normalizeH="0" baseline="0" noProof="0" dirty="0">
                <a:ln>
                  <a:noFill/>
                </a:ln>
                <a:solidFill>
                  <a:srgbClr val="004FEE">
                    <a:lumMod val="20000"/>
                    <a:lumOff val="80000"/>
                  </a:srgbClr>
                </a:solidFill>
                <a:effectLst/>
                <a:uLnTx/>
                <a:uFillTx/>
                <a:latin typeface="Arial" panose="020B0604020202020204"/>
                <a:ea typeface="+mn-ea"/>
                <a:cs typeface="+mn-cs"/>
              </a:rPr>
              <a:t> withstand capability</a:t>
            </a:r>
          </a:p>
          <a:p>
            <a:pPr marL="342900" marR="0" lvl="0" indent="-34290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4FEE">
                    <a:lumMod val="20000"/>
                    <a:lumOff val="80000"/>
                  </a:srgbClr>
                </a:solidFill>
                <a:effectLst/>
                <a:uLnTx/>
                <a:uFillTx/>
                <a:latin typeface="Arial" panose="020B0604020202020204"/>
                <a:ea typeface="+mn-ea"/>
                <a:cs typeface="+mn-cs"/>
              </a:rPr>
              <a:t>data interface for charging infrastructure</a:t>
            </a:r>
          </a:p>
          <a:p>
            <a:pPr marL="342900" marR="0" lvl="0" indent="-34290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4FEE">
                    <a:lumMod val="20000"/>
                    <a:lumOff val="80000"/>
                  </a:srgbClr>
                </a:solidFill>
                <a:effectLst/>
                <a:uLnTx/>
                <a:uFillTx/>
                <a:latin typeface="Arial" panose="020B0604020202020204"/>
                <a:ea typeface="+mn-ea"/>
                <a:cs typeface="+mn-cs"/>
              </a:rPr>
              <a:t>autonomous connection / reconnection</a:t>
            </a:r>
          </a:p>
          <a:p>
            <a:pPr marL="342900" marR="0" lvl="0" indent="-34290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4FEE">
                    <a:lumMod val="20000"/>
                    <a:lumOff val="80000"/>
                  </a:srgbClr>
                </a:solidFill>
                <a:effectLst/>
                <a:uLnTx/>
                <a:uFillTx/>
                <a:latin typeface="Arial" panose="020B0604020202020204"/>
                <a:ea typeface="+mn-ea"/>
                <a:cs typeface="+mn-cs"/>
              </a:rPr>
              <a:t>LFSM-U EV and LFSM-O EV</a:t>
            </a:r>
          </a:p>
          <a:p>
            <a:pPr marL="342900" marR="0" lvl="0" indent="-34290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4FEE">
                    <a:lumMod val="20000"/>
                    <a:lumOff val="80000"/>
                  </a:srgbClr>
                </a:solidFill>
                <a:effectLst/>
                <a:uLnTx/>
                <a:uFillTx/>
                <a:latin typeface="Arial" panose="020B0604020202020204"/>
                <a:ea typeface="+mn-ea"/>
                <a:cs typeface="+mn-cs"/>
              </a:rPr>
              <a:t>voltage robustness/FRT</a:t>
            </a:r>
          </a:p>
        </p:txBody>
      </p:sp>
    </p:spTree>
    <p:extLst>
      <p:ext uri="{BB962C8B-B14F-4D97-AF65-F5344CB8AC3E}">
        <p14:creationId xmlns:p14="http://schemas.microsoft.com/office/powerpoint/2010/main" val="3162066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03AF94-F664-B045-A60E-2D467B2F1C88}"/>
              </a:ext>
            </a:extLst>
          </p:cNvPr>
          <p:cNvSpPr>
            <a:spLocks noGrp="1"/>
          </p:cNvSpPr>
          <p:nvPr>
            <p:ph type="title"/>
          </p:nvPr>
        </p:nvSpPr>
        <p:spPr/>
        <p:txBody>
          <a:bodyPr/>
          <a:lstStyle/>
          <a:p>
            <a:r>
              <a:rPr lang="en-GB" dirty="0"/>
              <a:t>Electromobility – applicability of NC RfG</a:t>
            </a:r>
            <a:endParaRPr lang="en-SI" dirty="0"/>
          </a:p>
        </p:txBody>
      </p:sp>
      <p:sp>
        <p:nvSpPr>
          <p:cNvPr id="4" name="Slide Number Placeholder 3">
            <a:extLst>
              <a:ext uri="{FF2B5EF4-FFF2-40B4-BE49-F238E27FC236}">
                <a16:creationId xmlns:a16="http://schemas.microsoft.com/office/drawing/2014/main" id="{BD5E1F22-BEA7-324F-AD0E-6F7B016E058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9" name="Content Placeholder 8">
            <a:extLst>
              <a:ext uri="{FF2B5EF4-FFF2-40B4-BE49-F238E27FC236}">
                <a16:creationId xmlns:a16="http://schemas.microsoft.com/office/drawing/2014/main" id="{480DDC62-3890-E0CA-C9A8-CE317E8C9186}"/>
              </a:ext>
            </a:extLst>
          </p:cNvPr>
          <p:cNvGraphicFramePr>
            <a:graphicFrameLocks noGrp="1"/>
          </p:cNvGraphicFramePr>
          <p:nvPr>
            <p:ph idx="1"/>
            <p:extLst>
              <p:ext uri="{D42A27DB-BD31-4B8C-83A1-F6EECF244321}">
                <p14:modId xmlns:p14="http://schemas.microsoft.com/office/powerpoint/2010/main" val="4257701840"/>
              </p:ext>
            </p:extLst>
          </p:nvPr>
        </p:nvGraphicFramePr>
        <p:xfrm>
          <a:off x="436418" y="660186"/>
          <a:ext cx="11367655" cy="4048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Rounded Corners 9">
            <a:extLst>
              <a:ext uri="{FF2B5EF4-FFF2-40B4-BE49-F238E27FC236}">
                <a16:creationId xmlns:a16="http://schemas.microsoft.com/office/drawing/2014/main" id="{E5814A8E-7FB7-D521-95C9-FF67735AB3B9}"/>
              </a:ext>
            </a:extLst>
          </p:cNvPr>
          <p:cNvSpPr/>
          <p:nvPr/>
        </p:nvSpPr>
        <p:spPr>
          <a:xfrm>
            <a:off x="436418" y="4114798"/>
            <a:ext cx="7471064" cy="2013284"/>
          </a:xfrm>
          <a:prstGeom prst="roundRect">
            <a:avLst/>
          </a:prstGeom>
          <a:gradFill flip="none" rotWithShape="1">
            <a:gsLst>
              <a:gs pos="0">
                <a:srgbClr val="3B65F5"/>
              </a:gs>
              <a:gs pos="50000">
                <a:srgbClr val="0047D8"/>
              </a:gs>
              <a:gs pos="100000">
                <a:schemeClr val="accent1">
                  <a:lumMod val="7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Article 13a of NC RfG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 exhaustive requirements (same for both EV1 and EV2)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B5C10F99-EA1F-1277-7A09-F02BF76852F3}"/>
              </a:ext>
            </a:extLst>
          </p:cNvPr>
          <p:cNvSpPr/>
          <p:nvPr/>
        </p:nvSpPr>
        <p:spPr>
          <a:xfrm>
            <a:off x="8176231" y="4114798"/>
            <a:ext cx="3627841" cy="2013284"/>
          </a:xfrm>
          <a:prstGeom prst="roundRect">
            <a:avLst/>
          </a:prstGeom>
          <a:solidFill>
            <a:srgbClr val="95A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panose="020B0604020202020204"/>
                <a:ea typeface="+mn-ea"/>
                <a:cs typeface="+mn-cs"/>
              </a:rPr>
              <a:t>Article 14a of NC RfG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 b="0" i="0" u="none" strike="noStrike" kern="1200" cap="none" spc="0" normalizeH="0" baseline="0" noProof="0" dirty="0">
              <a:ln>
                <a:noFill/>
              </a:ln>
              <a:solidFill>
                <a:srgbClr val="004FEE">
                  <a:lumMod val="20000"/>
                  <a:lumOff val="80000"/>
                </a:srgbClr>
              </a:solidFill>
              <a:effectLst/>
              <a:uLnTx/>
              <a:uFillTx/>
              <a:latin typeface="Arial" panose="020B0604020202020204"/>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t>requirements applicable to </a:t>
            </a:r>
            <a:b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br>
            <a: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t>type EV1 and EV2</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t>voltage ranges for MV/HV/EHV</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t>system management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t>reactive power capabilities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t>post-fault active power recovery</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t>(grid forming capabilities)</a:t>
            </a:r>
          </a:p>
        </p:txBody>
      </p:sp>
      <p:sp>
        <p:nvSpPr>
          <p:cNvPr id="12" name="Arrow: Down 11">
            <a:extLst>
              <a:ext uri="{FF2B5EF4-FFF2-40B4-BE49-F238E27FC236}">
                <a16:creationId xmlns:a16="http://schemas.microsoft.com/office/drawing/2014/main" id="{D8B2E92E-1B66-3FE0-02AC-6F84F7588FD8}"/>
              </a:ext>
            </a:extLst>
          </p:cNvPr>
          <p:cNvSpPr/>
          <p:nvPr/>
        </p:nvSpPr>
        <p:spPr>
          <a:xfrm>
            <a:off x="1952179" y="3435241"/>
            <a:ext cx="441158" cy="770021"/>
          </a:xfrm>
          <a:prstGeom prst="downArrow">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Arrow: Down 12">
            <a:extLst>
              <a:ext uri="{FF2B5EF4-FFF2-40B4-BE49-F238E27FC236}">
                <a16:creationId xmlns:a16="http://schemas.microsoft.com/office/drawing/2014/main" id="{89C4A768-399E-1CFC-2A02-4E7260CD8B9C}"/>
              </a:ext>
            </a:extLst>
          </p:cNvPr>
          <p:cNvSpPr/>
          <p:nvPr/>
        </p:nvSpPr>
        <p:spPr>
          <a:xfrm>
            <a:off x="5874645" y="3435241"/>
            <a:ext cx="441158" cy="770021"/>
          </a:xfrm>
          <a:prstGeom prst="downArrow">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Arrow: Down 13">
            <a:extLst>
              <a:ext uri="{FF2B5EF4-FFF2-40B4-BE49-F238E27FC236}">
                <a16:creationId xmlns:a16="http://schemas.microsoft.com/office/drawing/2014/main" id="{F7EB329F-0920-EDD6-D42C-88E69D72BE71}"/>
              </a:ext>
            </a:extLst>
          </p:cNvPr>
          <p:cNvSpPr/>
          <p:nvPr/>
        </p:nvSpPr>
        <p:spPr>
          <a:xfrm>
            <a:off x="9798663" y="3492743"/>
            <a:ext cx="441158" cy="770021"/>
          </a:xfrm>
          <a:prstGeom prst="downArrow">
            <a:avLst/>
          </a:prstGeom>
          <a:solidFill>
            <a:schemeClr val="bg1"/>
          </a:solidFill>
          <a:ln w="28575">
            <a:solidFill>
              <a:srgbClr val="95A1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391DD15F-4C98-7B0F-DD13-1E547CC5A324}"/>
              </a:ext>
            </a:extLst>
          </p:cNvPr>
          <p:cNvSpPr txBox="1"/>
          <p:nvPr/>
        </p:nvSpPr>
        <p:spPr>
          <a:xfrm>
            <a:off x="696000" y="1259305"/>
            <a:ext cx="10800000" cy="449179"/>
          </a:xfrm>
          <a:prstGeom prst="rect">
            <a:avLst/>
          </a:prstGeom>
        </p:spPr>
        <p:txBody>
          <a:bodyPr vert="horz" wrap="square" lIns="91440" tIns="45720" rIns="91440" bIns="45720" rtlCol="0" anchor="t">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Bidirectional electric vehicles and associated bidirectional electric vehicle supply equipment</a:t>
            </a:r>
          </a:p>
        </p:txBody>
      </p:sp>
      <p:sp>
        <p:nvSpPr>
          <p:cNvPr id="16" name="TextBox 15">
            <a:extLst>
              <a:ext uri="{FF2B5EF4-FFF2-40B4-BE49-F238E27FC236}">
                <a16:creationId xmlns:a16="http://schemas.microsoft.com/office/drawing/2014/main" id="{157A738C-3F6E-64A3-EA47-FC77C6058E5E}"/>
              </a:ext>
            </a:extLst>
          </p:cNvPr>
          <p:cNvSpPr txBox="1"/>
          <p:nvPr/>
        </p:nvSpPr>
        <p:spPr>
          <a:xfrm>
            <a:off x="2955726" y="4708359"/>
            <a:ext cx="3918899" cy="1489456"/>
          </a:xfrm>
          <a:prstGeom prst="rect">
            <a:avLst/>
          </a:prstGeom>
          <a:ln>
            <a:noFill/>
          </a:ln>
        </p:spPr>
        <p:txBody>
          <a:bodyPr vert="horz" wrap="square" lIns="91440" tIns="45720" rIns="91440" bIns="45720" rtlCol="0" anchor="t">
            <a:normAutofit lnSpcReduction="10000"/>
          </a:bodyPr>
          <a:lstStyle/>
          <a:p>
            <a:pPr marL="342900" marR="0" lvl="0" indent="-34290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D9E6FF"/>
                </a:solidFill>
                <a:effectLst/>
                <a:uLnTx/>
                <a:uFillTx/>
                <a:latin typeface="Arial" panose="020B0604020202020204"/>
                <a:ea typeface="+mn-ea"/>
                <a:cs typeface="+mn-cs"/>
              </a:rPr>
              <a:t>frequency and voltage (LV) ranges</a:t>
            </a:r>
          </a:p>
          <a:p>
            <a:pPr marL="342900" marR="0" lvl="0" indent="-34290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400" b="0" i="0" u="none" strike="noStrike" kern="1200" cap="none" spc="0" normalizeH="0" baseline="0" noProof="0" dirty="0" err="1">
                <a:ln>
                  <a:noFill/>
                </a:ln>
                <a:solidFill>
                  <a:srgbClr val="004FEE">
                    <a:lumMod val="20000"/>
                    <a:lumOff val="80000"/>
                  </a:srgbClr>
                </a:solidFill>
                <a:effectLst/>
                <a:uLnTx/>
                <a:uFillTx/>
                <a:latin typeface="Arial" panose="020B0604020202020204"/>
                <a:ea typeface="+mn-ea"/>
                <a:cs typeface="+mn-cs"/>
              </a:rPr>
              <a:t>RoCoF</a:t>
            </a:r>
            <a:r>
              <a:rPr kumimoji="0" lang="en-GB" sz="1400" b="0" i="0" u="none" strike="noStrike" kern="1200" cap="none" spc="0" normalizeH="0" baseline="0" noProof="0" dirty="0">
                <a:ln>
                  <a:noFill/>
                </a:ln>
                <a:solidFill>
                  <a:srgbClr val="004FEE">
                    <a:lumMod val="20000"/>
                    <a:lumOff val="80000"/>
                  </a:srgbClr>
                </a:solidFill>
                <a:effectLst/>
                <a:uLnTx/>
                <a:uFillTx/>
                <a:latin typeface="Arial" panose="020B0604020202020204"/>
                <a:ea typeface="+mn-ea"/>
                <a:cs typeface="+mn-cs"/>
              </a:rPr>
              <a:t> withstand capability</a:t>
            </a:r>
          </a:p>
          <a:p>
            <a:pPr marL="342900" marR="0" lvl="0" indent="-34290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4FEE">
                    <a:lumMod val="20000"/>
                    <a:lumOff val="80000"/>
                  </a:srgbClr>
                </a:solidFill>
                <a:effectLst/>
                <a:uLnTx/>
                <a:uFillTx/>
                <a:latin typeface="Arial" panose="020B0604020202020204"/>
                <a:ea typeface="+mn-ea"/>
                <a:cs typeface="+mn-cs"/>
              </a:rPr>
              <a:t>data interface for charging infrastructure</a:t>
            </a:r>
          </a:p>
          <a:p>
            <a:pPr marL="342900" marR="0" lvl="0" indent="-34290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4FEE">
                    <a:lumMod val="20000"/>
                    <a:lumOff val="80000"/>
                  </a:srgbClr>
                </a:solidFill>
                <a:effectLst/>
                <a:uLnTx/>
                <a:uFillTx/>
                <a:latin typeface="Arial" panose="020B0604020202020204"/>
                <a:ea typeface="+mn-ea"/>
                <a:cs typeface="+mn-cs"/>
              </a:rPr>
              <a:t>autonomous connection</a:t>
            </a:r>
          </a:p>
          <a:p>
            <a:pPr marL="342900" marR="0" lvl="0" indent="-34290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4FEE">
                    <a:lumMod val="20000"/>
                    <a:lumOff val="80000"/>
                  </a:srgbClr>
                </a:solidFill>
                <a:effectLst/>
                <a:uLnTx/>
                <a:uFillTx/>
                <a:latin typeface="Arial" panose="020B0604020202020204"/>
                <a:ea typeface="+mn-ea"/>
                <a:cs typeface="+mn-cs"/>
              </a:rPr>
              <a:t>LFSM-U EV and LFSM-O EV</a:t>
            </a:r>
          </a:p>
          <a:p>
            <a:pPr marL="342900" marR="0" lvl="0" indent="-34290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4FEE">
                    <a:lumMod val="20000"/>
                    <a:lumOff val="80000"/>
                  </a:srgbClr>
                </a:solidFill>
                <a:effectLst/>
                <a:uLnTx/>
                <a:uFillTx/>
                <a:latin typeface="Arial" panose="020B0604020202020204"/>
                <a:ea typeface="+mn-ea"/>
                <a:cs typeface="+mn-cs"/>
              </a:rPr>
              <a:t>voltage robustness/FRT</a:t>
            </a:r>
          </a:p>
        </p:txBody>
      </p:sp>
      <p:sp>
        <p:nvSpPr>
          <p:cNvPr id="2" name="Rectangle 1">
            <a:extLst>
              <a:ext uri="{FF2B5EF4-FFF2-40B4-BE49-F238E27FC236}">
                <a16:creationId xmlns:a16="http://schemas.microsoft.com/office/drawing/2014/main" id="{ED1D0D50-AE16-92E9-5612-A7E68B4208D7}"/>
              </a:ext>
            </a:extLst>
          </p:cNvPr>
          <p:cNvSpPr/>
          <p:nvPr/>
        </p:nvSpPr>
        <p:spPr>
          <a:xfrm>
            <a:off x="340074" y="1669284"/>
            <a:ext cx="11463999" cy="452853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Oval 2">
            <a:extLst>
              <a:ext uri="{FF2B5EF4-FFF2-40B4-BE49-F238E27FC236}">
                <a16:creationId xmlns:a16="http://schemas.microsoft.com/office/drawing/2014/main" id="{A601620E-71E4-2BC4-F397-9F4AA8286182}"/>
              </a:ext>
            </a:extLst>
          </p:cNvPr>
          <p:cNvSpPr/>
          <p:nvPr/>
        </p:nvSpPr>
        <p:spPr>
          <a:xfrm>
            <a:off x="10457790" y="2161919"/>
            <a:ext cx="948520" cy="60276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E1BB8B6F-BE3D-31A8-28E6-CACE224CB624}"/>
              </a:ext>
            </a:extLst>
          </p:cNvPr>
          <p:cNvSpPr txBox="1"/>
          <p:nvPr/>
        </p:nvSpPr>
        <p:spPr>
          <a:xfrm>
            <a:off x="7907482" y="2921492"/>
            <a:ext cx="3627841" cy="2424340"/>
          </a:xfrm>
          <a:prstGeom prst="rect">
            <a:avLst/>
          </a:prstGeom>
        </p:spPr>
        <p:txBody>
          <a:bodyPr vert="horz" wrap="square" lIns="91440" tIns="45720" rIns="91440" bIns="4572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a:ea typeface="+mn-ea"/>
                <a:cs typeface="+mn-cs"/>
              </a:rPr>
              <a:t>Beyond 1 MW, EV and associated supply equipment are regarded as electricity storage module (ESM)</a:t>
            </a:r>
          </a:p>
        </p:txBody>
      </p:sp>
      <p:sp>
        <p:nvSpPr>
          <p:cNvPr id="7" name="TextBox 6">
            <a:extLst>
              <a:ext uri="{FF2B5EF4-FFF2-40B4-BE49-F238E27FC236}">
                <a16:creationId xmlns:a16="http://schemas.microsoft.com/office/drawing/2014/main" id="{B0736B02-72B9-B437-FF0D-C0CBCA5B7487}"/>
              </a:ext>
            </a:extLst>
          </p:cNvPr>
          <p:cNvSpPr txBox="1"/>
          <p:nvPr/>
        </p:nvSpPr>
        <p:spPr>
          <a:xfrm>
            <a:off x="10551235" y="2308635"/>
            <a:ext cx="2427695"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4FEE"/>
                </a:solidFill>
                <a:effectLst/>
                <a:uLnTx/>
                <a:uFillTx/>
                <a:latin typeface="Arial" panose="020B0604020202020204"/>
                <a:ea typeface="+mn-ea"/>
                <a:cs typeface="+mn-cs"/>
              </a:rPr>
              <a:t>1 MW </a:t>
            </a:r>
          </a:p>
        </p:txBody>
      </p:sp>
    </p:spTree>
    <p:extLst>
      <p:ext uri="{BB962C8B-B14F-4D97-AF65-F5344CB8AC3E}">
        <p14:creationId xmlns:p14="http://schemas.microsoft.com/office/powerpoint/2010/main" val="193540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ectangle: Rounded Corners 241">
            <a:extLst>
              <a:ext uri="{FF2B5EF4-FFF2-40B4-BE49-F238E27FC236}">
                <a16:creationId xmlns:a16="http://schemas.microsoft.com/office/drawing/2014/main" id="{3822F36E-064F-3291-99C3-A067D4B20D27}"/>
              </a:ext>
            </a:extLst>
          </p:cNvPr>
          <p:cNvSpPr/>
          <p:nvPr/>
        </p:nvSpPr>
        <p:spPr>
          <a:xfrm>
            <a:off x="3970058" y="1400800"/>
            <a:ext cx="3633901" cy="46057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4" name="Rectangle: Rounded Corners 123">
            <a:extLst>
              <a:ext uri="{FF2B5EF4-FFF2-40B4-BE49-F238E27FC236}">
                <a16:creationId xmlns:a16="http://schemas.microsoft.com/office/drawing/2014/main" id="{966F14AD-63C2-F5FD-F3D5-6597A03F9461}"/>
              </a:ext>
            </a:extLst>
          </p:cNvPr>
          <p:cNvSpPr/>
          <p:nvPr/>
        </p:nvSpPr>
        <p:spPr>
          <a:xfrm>
            <a:off x="713297" y="1404830"/>
            <a:ext cx="3048007" cy="1180406"/>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8AA5932F-DC8F-353C-D136-23023367959B}"/>
              </a:ext>
            </a:extLst>
          </p:cNvPr>
          <p:cNvSpPr>
            <a:spLocks noGrp="1"/>
          </p:cNvSpPr>
          <p:nvPr>
            <p:ph type="title"/>
          </p:nvPr>
        </p:nvSpPr>
        <p:spPr/>
        <p:txBody>
          <a:bodyPr/>
          <a:lstStyle/>
          <a:p>
            <a:r>
              <a:rPr lang="en-GB" dirty="0"/>
              <a:t>Application of technical requirements</a:t>
            </a:r>
          </a:p>
        </p:txBody>
      </p:sp>
      <p:sp>
        <p:nvSpPr>
          <p:cNvPr id="4" name="Slide Number Placeholder 3">
            <a:extLst>
              <a:ext uri="{FF2B5EF4-FFF2-40B4-BE49-F238E27FC236}">
                <a16:creationId xmlns:a16="http://schemas.microsoft.com/office/drawing/2014/main" id="{819F691A-3122-D3CE-AA4A-306D1B81A1E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1" name="TextBox 100">
            <a:extLst>
              <a:ext uri="{FF2B5EF4-FFF2-40B4-BE49-F238E27FC236}">
                <a16:creationId xmlns:a16="http://schemas.microsoft.com/office/drawing/2014/main" id="{8FC69570-D747-954F-5D4B-85BD6C7FCE29}"/>
              </a:ext>
            </a:extLst>
          </p:cNvPr>
          <p:cNvSpPr txBox="1"/>
          <p:nvPr/>
        </p:nvSpPr>
        <p:spPr>
          <a:xfrm>
            <a:off x="2782930" y="1798570"/>
            <a:ext cx="947019" cy="313591"/>
          </a:xfrm>
          <a:prstGeom prst="rect">
            <a:avLst/>
          </a:prstGeom>
        </p:spPr>
        <p:txBody>
          <a:bodyPr vert="horz" wrap="square" lIns="91440" tIns="45720" rIns="91440" bIns="45720" rtlCol="0" anchor="t">
            <a:normAutofit fontScale="9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EV1</a:t>
            </a:r>
          </a:p>
        </p:txBody>
      </p:sp>
      <p:sp>
        <p:nvSpPr>
          <p:cNvPr id="105" name="Oval 104">
            <a:extLst>
              <a:ext uri="{FF2B5EF4-FFF2-40B4-BE49-F238E27FC236}">
                <a16:creationId xmlns:a16="http://schemas.microsoft.com/office/drawing/2014/main" id="{D0185957-5BFD-122F-56FA-8C276531A58F}"/>
              </a:ext>
            </a:extLst>
          </p:cNvPr>
          <p:cNvSpPr/>
          <p:nvPr/>
        </p:nvSpPr>
        <p:spPr>
          <a:xfrm>
            <a:off x="5227190" y="3977005"/>
            <a:ext cx="108000" cy="10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6" name="Oval 105">
            <a:extLst>
              <a:ext uri="{FF2B5EF4-FFF2-40B4-BE49-F238E27FC236}">
                <a16:creationId xmlns:a16="http://schemas.microsoft.com/office/drawing/2014/main" id="{7907C88F-A8B1-48C3-2BF3-CFE866D6BB59}"/>
              </a:ext>
            </a:extLst>
          </p:cNvPr>
          <p:cNvSpPr/>
          <p:nvPr/>
        </p:nvSpPr>
        <p:spPr>
          <a:xfrm>
            <a:off x="5227190" y="4233584"/>
            <a:ext cx="108000" cy="10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 name="Oval 106">
            <a:extLst>
              <a:ext uri="{FF2B5EF4-FFF2-40B4-BE49-F238E27FC236}">
                <a16:creationId xmlns:a16="http://schemas.microsoft.com/office/drawing/2014/main" id="{EC451D4D-6AB9-0B81-1222-ECC3BA04E6E0}"/>
              </a:ext>
            </a:extLst>
          </p:cNvPr>
          <p:cNvSpPr/>
          <p:nvPr/>
        </p:nvSpPr>
        <p:spPr>
          <a:xfrm>
            <a:off x="5227190" y="4502027"/>
            <a:ext cx="108000" cy="10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1" name="TextBox 120">
            <a:extLst>
              <a:ext uri="{FF2B5EF4-FFF2-40B4-BE49-F238E27FC236}">
                <a16:creationId xmlns:a16="http://schemas.microsoft.com/office/drawing/2014/main" id="{17EC6B1D-1A2D-89DB-CC49-C77953E5DAB4}"/>
              </a:ext>
            </a:extLst>
          </p:cNvPr>
          <p:cNvSpPr txBox="1"/>
          <p:nvPr/>
        </p:nvSpPr>
        <p:spPr>
          <a:xfrm>
            <a:off x="827629" y="2248603"/>
            <a:ext cx="1609039" cy="313591"/>
          </a:xfrm>
          <a:prstGeom prst="rect">
            <a:avLst/>
          </a:prstGeom>
        </p:spPr>
        <p:txBody>
          <a:bodyPr vert="horz" wrap="square" lIns="91440" tIns="45720" rIns="91440" bIns="4572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Pmax = 2 kW</a:t>
            </a:r>
          </a:p>
        </p:txBody>
      </p:sp>
      <p:sp>
        <p:nvSpPr>
          <p:cNvPr id="172" name="Rectangle: Rounded Corners 171">
            <a:extLst>
              <a:ext uri="{FF2B5EF4-FFF2-40B4-BE49-F238E27FC236}">
                <a16:creationId xmlns:a16="http://schemas.microsoft.com/office/drawing/2014/main" id="{3E8D1DBE-EA73-8898-3370-47976737AA81}"/>
              </a:ext>
            </a:extLst>
          </p:cNvPr>
          <p:cNvSpPr/>
          <p:nvPr/>
        </p:nvSpPr>
        <p:spPr>
          <a:xfrm>
            <a:off x="713297" y="3099236"/>
            <a:ext cx="3048007" cy="11804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2" name="TextBox 191">
            <a:extLst>
              <a:ext uri="{FF2B5EF4-FFF2-40B4-BE49-F238E27FC236}">
                <a16:creationId xmlns:a16="http://schemas.microsoft.com/office/drawing/2014/main" id="{3AA8604B-5037-2645-75CE-EB60CB429851}"/>
              </a:ext>
            </a:extLst>
          </p:cNvPr>
          <p:cNvSpPr txBox="1"/>
          <p:nvPr/>
        </p:nvSpPr>
        <p:spPr>
          <a:xfrm>
            <a:off x="2782931" y="3492976"/>
            <a:ext cx="972142" cy="313591"/>
          </a:xfrm>
          <a:prstGeom prst="rect">
            <a:avLst/>
          </a:prstGeom>
        </p:spPr>
        <p:txBody>
          <a:bodyPr vert="horz" wrap="square" lIns="91440" tIns="45720" rIns="91440" bIns="45720" rtlCol="0" anchor="t">
            <a:normAutofit fontScale="9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EV2</a:t>
            </a:r>
          </a:p>
        </p:txBody>
      </p:sp>
      <p:sp>
        <p:nvSpPr>
          <p:cNvPr id="194" name="TextBox 193">
            <a:extLst>
              <a:ext uri="{FF2B5EF4-FFF2-40B4-BE49-F238E27FC236}">
                <a16:creationId xmlns:a16="http://schemas.microsoft.com/office/drawing/2014/main" id="{4909169D-D571-7C9D-EAD0-9E276B11BB06}"/>
              </a:ext>
            </a:extLst>
          </p:cNvPr>
          <p:cNvSpPr txBox="1"/>
          <p:nvPr/>
        </p:nvSpPr>
        <p:spPr>
          <a:xfrm>
            <a:off x="827629" y="3943009"/>
            <a:ext cx="1609039" cy="313591"/>
          </a:xfrm>
          <a:prstGeom prst="rect">
            <a:avLst/>
          </a:prstGeom>
        </p:spPr>
        <p:txBody>
          <a:bodyPr vert="horz" wrap="square" lIns="91440" tIns="45720" rIns="91440" bIns="4572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Pmax = 2.4 kW</a:t>
            </a:r>
          </a:p>
        </p:txBody>
      </p:sp>
      <p:sp>
        <p:nvSpPr>
          <p:cNvPr id="241" name="TextBox 240">
            <a:extLst>
              <a:ext uri="{FF2B5EF4-FFF2-40B4-BE49-F238E27FC236}">
                <a16:creationId xmlns:a16="http://schemas.microsoft.com/office/drawing/2014/main" id="{B6B1DFED-0BE6-4F36-8441-090644EAD43F}"/>
              </a:ext>
            </a:extLst>
          </p:cNvPr>
          <p:cNvSpPr txBox="1"/>
          <p:nvPr/>
        </p:nvSpPr>
        <p:spPr>
          <a:xfrm>
            <a:off x="4843056" y="2366520"/>
            <a:ext cx="907960" cy="313591"/>
          </a:xfrm>
          <a:prstGeom prst="rect">
            <a:avLst/>
          </a:prstGeom>
        </p:spPr>
        <p:txBody>
          <a:bodyPr vert="horz" wrap="square" lIns="91440" tIns="45720" rIns="91440" bIns="45720" rtlCol="0" anchor="t">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EV 3</a:t>
            </a:r>
          </a:p>
        </p:txBody>
      </p:sp>
      <p:grpSp>
        <p:nvGrpSpPr>
          <p:cNvPr id="493" name="Group 492">
            <a:extLst>
              <a:ext uri="{FF2B5EF4-FFF2-40B4-BE49-F238E27FC236}">
                <a16:creationId xmlns:a16="http://schemas.microsoft.com/office/drawing/2014/main" id="{B7AA00D5-608C-B02F-90C4-29E1CD159C04}"/>
              </a:ext>
            </a:extLst>
          </p:cNvPr>
          <p:cNvGrpSpPr/>
          <p:nvPr/>
        </p:nvGrpSpPr>
        <p:grpSpPr>
          <a:xfrm>
            <a:off x="854505" y="3349373"/>
            <a:ext cx="504000" cy="504000"/>
            <a:chOff x="671512" y="2005012"/>
            <a:chExt cx="562070" cy="561975"/>
          </a:xfrm>
          <a:solidFill>
            <a:schemeClr val="bg1"/>
          </a:solidFill>
        </p:grpSpPr>
        <p:sp>
          <p:nvSpPr>
            <p:cNvPr id="494" name="Freeform: Shape 2755">
              <a:extLst>
                <a:ext uri="{FF2B5EF4-FFF2-40B4-BE49-F238E27FC236}">
                  <a16:creationId xmlns:a16="http://schemas.microsoft.com/office/drawing/2014/main" id="{9A0861EB-B506-3D81-CF25-E83DBA52987E}"/>
                </a:ext>
              </a:extLst>
            </p:cNvPr>
            <p:cNvSpPr/>
            <p:nvPr/>
          </p:nvSpPr>
          <p:spPr>
            <a:xfrm>
              <a:off x="1128712" y="20240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30"/>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5" name="Freeform: Shape 2756">
              <a:extLst>
                <a:ext uri="{FF2B5EF4-FFF2-40B4-BE49-F238E27FC236}">
                  <a16:creationId xmlns:a16="http://schemas.microsoft.com/office/drawing/2014/main" id="{7C91316D-261D-E457-903F-79F79CF9814E}"/>
                </a:ext>
              </a:extLst>
            </p:cNvPr>
            <p:cNvSpPr/>
            <p:nvPr/>
          </p:nvSpPr>
          <p:spPr>
            <a:xfrm>
              <a:off x="1128712" y="21002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29"/>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6" name="Freeform: Shape 2757">
              <a:extLst>
                <a:ext uri="{FF2B5EF4-FFF2-40B4-BE49-F238E27FC236}">
                  <a16:creationId xmlns:a16="http://schemas.microsoft.com/office/drawing/2014/main" id="{CD997BF0-E7DC-05D5-2695-626C01B19F41}"/>
                </a:ext>
              </a:extLst>
            </p:cNvPr>
            <p:cNvSpPr/>
            <p:nvPr/>
          </p:nvSpPr>
          <p:spPr>
            <a:xfrm>
              <a:off x="995362" y="2005012"/>
              <a:ext cx="142875" cy="161925"/>
            </a:xfrm>
            <a:custGeom>
              <a:avLst/>
              <a:gdLst>
                <a:gd name="connsiteX0" fmla="*/ 128588 w 142875"/>
                <a:gd name="connsiteY0" fmla="*/ 161925 h 161925"/>
                <a:gd name="connsiteX1" fmla="*/ 109538 w 142875"/>
                <a:gd name="connsiteY1" fmla="*/ 161925 h 161925"/>
                <a:gd name="connsiteX2" fmla="*/ 95250 w 142875"/>
                <a:gd name="connsiteY2" fmla="*/ 147638 h 161925"/>
                <a:gd name="connsiteX3" fmla="*/ 95250 w 142875"/>
                <a:gd name="connsiteY3" fmla="*/ 142875 h 161925"/>
                <a:gd name="connsiteX4" fmla="*/ 61913 w 142875"/>
                <a:gd name="connsiteY4" fmla="*/ 142875 h 161925"/>
                <a:gd name="connsiteX5" fmla="*/ 0 w 142875"/>
                <a:gd name="connsiteY5" fmla="*/ 80963 h 161925"/>
                <a:gd name="connsiteX6" fmla="*/ 61913 w 142875"/>
                <a:gd name="connsiteY6" fmla="*/ 19050 h 161925"/>
                <a:gd name="connsiteX7" fmla="*/ 95250 w 142875"/>
                <a:gd name="connsiteY7" fmla="*/ 19050 h 161925"/>
                <a:gd name="connsiteX8" fmla="*/ 95250 w 142875"/>
                <a:gd name="connsiteY8" fmla="*/ 14288 h 161925"/>
                <a:gd name="connsiteX9" fmla="*/ 109538 w 142875"/>
                <a:gd name="connsiteY9" fmla="*/ 0 h 161925"/>
                <a:gd name="connsiteX10" fmla="*/ 128588 w 142875"/>
                <a:gd name="connsiteY10" fmla="*/ 0 h 161925"/>
                <a:gd name="connsiteX11" fmla="*/ 142875 w 142875"/>
                <a:gd name="connsiteY11" fmla="*/ 14288 h 161925"/>
                <a:gd name="connsiteX12" fmla="*/ 142875 w 142875"/>
                <a:gd name="connsiteY12" fmla="*/ 147638 h 161925"/>
                <a:gd name="connsiteX13" fmla="*/ 128588 w 142875"/>
                <a:gd name="connsiteY13" fmla="*/ 161925 h 161925"/>
                <a:gd name="connsiteX14" fmla="*/ 61913 w 142875"/>
                <a:gd name="connsiteY14" fmla="*/ 28575 h 161925"/>
                <a:gd name="connsiteX15" fmla="*/ 9525 w 142875"/>
                <a:gd name="connsiteY15" fmla="*/ 80963 h 161925"/>
                <a:gd name="connsiteX16" fmla="*/ 61913 w 142875"/>
                <a:gd name="connsiteY16" fmla="*/ 133350 h 161925"/>
                <a:gd name="connsiteX17" fmla="*/ 100013 w 142875"/>
                <a:gd name="connsiteY17" fmla="*/ 133350 h 161925"/>
                <a:gd name="connsiteX18" fmla="*/ 104775 w 142875"/>
                <a:gd name="connsiteY18" fmla="*/ 138113 h 161925"/>
                <a:gd name="connsiteX19" fmla="*/ 104775 w 142875"/>
                <a:gd name="connsiteY19" fmla="*/ 147638 h 161925"/>
                <a:gd name="connsiteX20" fmla="*/ 109538 w 142875"/>
                <a:gd name="connsiteY20" fmla="*/ 152400 h 161925"/>
                <a:gd name="connsiteX21" fmla="*/ 128588 w 142875"/>
                <a:gd name="connsiteY21" fmla="*/ 152400 h 161925"/>
                <a:gd name="connsiteX22" fmla="*/ 133350 w 142875"/>
                <a:gd name="connsiteY22" fmla="*/ 147638 h 161925"/>
                <a:gd name="connsiteX23" fmla="*/ 133350 w 142875"/>
                <a:gd name="connsiteY23" fmla="*/ 14288 h 161925"/>
                <a:gd name="connsiteX24" fmla="*/ 128588 w 142875"/>
                <a:gd name="connsiteY24" fmla="*/ 9525 h 161925"/>
                <a:gd name="connsiteX25" fmla="*/ 109538 w 142875"/>
                <a:gd name="connsiteY25" fmla="*/ 9525 h 161925"/>
                <a:gd name="connsiteX26" fmla="*/ 104775 w 142875"/>
                <a:gd name="connsiteY26" fmla="*/ 14288 h 161925"/>
                <a:gd name="connsiteX27" fmla="*/ 104775 w 142875"/>
                <a:gd name="connsiteY27" fmla="*/ 23813 h 161925"/>
                <a:gd name="connsiteX28" fmla="*/ 100013 w 142875"/>
                <a:gd name="connsiteY28" fmla="*/ 28575 h 161925"/>
                <a:gd name="connsiteX29" fmla="*/ 61913 w 142875"/>
                <a:gd name="connsiteY29" fmla="*/ 285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875" h="161925">
                  <a:moveTo>
                    <a:pt x="128588" y="161925"/>
                  </a:moveTo>
                  <a:lnTo>
                    <a:pt x="109538" y="161925"/>
                  </a:lnTo>
                  <a:cubicBezTo>
                    <a:pt x="101632" y="161925"/>
                    <a:pt x="95250" y="155543"/>
                    <a:pt x="95250" y="147638"/>
                  </a:cubicBezTo>
                  <a:lnTo>
                    <a:pt x="95250" y="142875"/>
                  </a:lnTo>
                  <a:lnTo>
                    <a:pt x="61913" y="142875"/>
                  </a:lnTo>
                  <a:cubicBezTo>
                    <a:pt x="27813" y="142875"/>
                    <a:pt x="0" y="115062"/>
                    <a:pt x="0" y="80963"/>
                  </a:cubicBezTo>
                  <a:cubicBezTo>
                    <a:pt x="0" y="46863"/>
                    <a:pt x="27813" y="19050"/>
                    <a:pt x="61913" y="19050"/>
                  </a:cubicBezTo>
                  <a:lnTo>
                    <a:pt x="95250" y="19050"/>
                  </a:lnTo>
                  <a:lnTo>
                    <a:pt x="95250" y="14288"/>
                  </a:lnTo>
                  <a:cubicBezTo>
                    <a:pt x="95250" y="6382"/>
                    <a:pt x="101632" y="0"/>
                    <a:pt x="109538" y="0"/>
                  </a:cubicBezTo>
                  <a:lnTo>
                    <a:pt x="128588" y="0"/>
                  </a:lnTo>
                  <a:cubicBezTo>
                    <a:pt x="136493" y="0"/>
                    <a:pt x="142875" y="6382"/>
                    <a:pt x="142875" y="14288"/>
                  </a:cubicBezTo>
                  <a:lnTo>
                    <a:pt x="142875" y="147638"/>
                  </a:lnTo>
                  <a:cubicBezTo>
                    <a:pt x="142875" y="155543"/>
                    <a:pt x="136493" y="161925"/>
                    <a:pt x="128588" y="161925"/>
                  </a:cubicBezTo>
                  <a:close/>
                  <a:moveTo>
                    <a:pt x="61913" y="28575"/>
                  </a:moveTo>
                  <a:cubicBezTo>
                    <a:pt x="33052" y="28575"/>
                    <a:pt x="9525" y="52102"/>
                    <a:pt x="9525" y="80963"/>
                  </a:cubicBezTo>
                  <a:cubicBezTo>
                    <a:pt x="9525" y="109823"/>
                    <a:pt x="33052" y="133350"/>
                    <a:pt x="61913" y="133350"/>
                  </a:cubicBezTo>
                  <a:lnTo>
                    <a:pt x="100013" y="133350"/>
                  </a:lnTo>
                  <a:cubicBezTo>
                    <a:pt x="102679" y="133350"/>
                    <a:pt x="104775" y="135446"/>
                    <a:pt x="104775" y="138113"/>
                  </a:cubicBezTo>
                  <a:lnTo>
                    <a:pt x="104775" y="147638"/>
                  </a:lnTo>
                  <a:cubicBezTo>
                    <a:pt x="104775" y="150305"/>
                    <a:pt x="106871" y="152400"/>
                    <a:pt x="109538" y="152400"/>
                  </a:cubicBezTo>
                  <a:lnTo>
                    <a:pt x="128588" y="152400"/>
                  </a:lnTo>
                  <a:cubicBezTo>
                    <a:pt x="131254" y="152400"/>
                    <a:pt x="133350" y="150305"/>
                    <a:pt x="133350" y="147638"/>
                  </a:cubicBezTo>
                  <a:lnTo>
                    <a:pt x="133350" y="14288"/>
                  </a:lnTo>
                  <a:cubicBezTo>
                    <a:pt x="133350" y="11621"/>
                    <a:pt x="131254" y="9525"/>
                    <a:pt x="128588" y="9525"/>
                  </a:cubicBezTo>
                  <a:lnTo>
                    <a:pt x="109538" y="9525"/>
                  </a:lnTo>
                  <a:cubicBezTo>
                    <a:pt x="106871" y="9525"/>
                    <a:pt x="104775" y="11621"/>
                    <a:pt x="104775" y="14288"/>
                  </a:cubicBezTo>
                  <a:lnTo>
                    <a:pt x="104775" y="23813"/>
                  </a:lnTo>
                  <a:cubicBezTo>
                    <a:pt x="104775" y="26480"/>
                    <a:pt x="102679" y="28575"/>
                    <a:pt x="100013" y="28575"/>
                  </a:cubicBezTo>
                  <a:lnTo>
                    <a:pt x="61913" y="2857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7" name="Freeform: Shape 2764">
              <a:extLst>
                <a:ext uri="{FF2B5EF4-FFF2-40B4-BE49-F238E27FC236}">
                  <a16:creationId xmlns:a16="http://schemas.microsoft.com/office/drawing/2014/main" id="{2D135C8A-3195-6955-07CA-CE1CCC51E3F9}"/>
                </a:ext>
              </a:extLst>
            </p:cNvPr>
            <p:cNvSpPr/>
            <p:nvPr/>
          </p:nvSpPr>
          <p:spPr>
            <a:xfrm>
              <a:off x="72866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8" name="Freeform: Shape 2765">
              <a:extLst>
                <a:ext uri="{FF2B5EF4-FFF2-40B4-BE49-F238E27FC236}">
                  <a16:creationId xmlns:a16="http://schemas.microsoft.com/office/drawing/2014/main" id="{ACDD5B09-05EA-F0F8-857B-BFD14EC2496F}"/>
                </a:ext>
              </a:extLst>
            </p:cNvPr>
            <p:cNvSpPr/>
            <p:nvPr/>
          </p:nvSpPr>
          <p:spPr>
            <a:xfrm>
              <a:off x="76676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9" name="Freeform: Shape 2766">
              <a:extLst>
                <a:ext uri="{FF2B5EF4-FFF2-40B4-BE49-F238E27FC236}">
                  <a16:creationId xmlns:a16="http://schemas.microsoft.com/office/drawing/2014/main" id="{0CAD0C83-A8C0-DA28-ABC9-8B8C47962773}"/>
                </a:ext>
              </a:extLst>
            </p:cNvPr>
            <p:cNvSpPr/>
            <p:nvPr/>
          </p:nvSpPr>
          <p:spPr>
            <a:xfrm>
              <a:off x="105251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0" name="Freeform: Shape 2767">
              <a:extLst>
                <a:ext uri="{FF2B5EF4-FFF2-40B4-BE49-F238E27FC236}">
                  <a16:creationId xmlns:a16="http://schemas.microsoft.com/office/drawing/2014/main" id="{CD930BF7-1574-6ABF-6FF8-18E754AAA162}"/>
                </a:ext>
              </a:extLst>
            </p:cNvPr>
            <p:cNvSpPr/>
            <p:nvPr/>
          </p:nvSpPr>
          <p:spPr>
            <a:xfrm>
              <a:off x="109061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1" name="Freeform: Shape 2768">
              <a:extLst>
                <a:ext uri="{FF2B5EF4-FFF2-40B4-BE49-F238E27FC236}">
                  <a16:creationId xmlns:a16="http://schemas.microsoft.com/office/drawing/2014/main" id="{A1E00D7D-230D-AD8C-5A33-0D3F4F5F28E9}"/>
                </a:ext>
              </a:extLst>
            </p:cNvPr>
            <p:cNvSpPr/>
            <p:nvPr/>
          </p:nvSpPr>
          <p:spPr>
            <a:xfrm>
              <a:off x="719137" y="2366962"/>
              <a:ext cx="381000" cy="9525"/>
            </a:xfrm>
            <a:custGeom>
              <a:avLst/>
              <a:gdLst>
                <a:gd name="connsiteX0" fmla="*/ 376238 w 381000"/>
                <a:gd name="connsiteY0" fmla="*/ 9525 h 9525"/>
                <a:gd name="connsiteX1" fmla="*/ 4763 w 381000"/>
                <a:gd name="connsiteY1" fmla="*/ 9525 h 9525"/>
                <a:gd name="connsiteX2" fmla="*/ 0 w 381000"/>
                <a:gd name="connsiteY2" fmla="*/ 4763 h 9525"/>
                <a:gd name="connsiteX3" fmla="*/ 4763 w 381000"/>
                <a:gd name="connsiteY3" fmla="*/ 0 h 9525"/>
                <a:gd name="connsiteX4" fmla="*/ 376238 w 381000"/>
                <a:gd name="connsiteY4" fmla="*/ 0 h 9525"/>
                <a:gd name="connsiteX5" fmla="*/ 381000 w 381000"/>
                <a:gd name="connsiteY5" fmla="*/ 4763 h 9525"/>
                <a:gd name="connsiteX6" fmla="*/ 376238 w 38100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9525">
                  <a:moveTo>
                    <a:pt x="376238" y="9525"/>
                  </a:moveTo>
                  <a:lnTo>
                    <a:pt x="4763" y="9525"/>
                  </a:lnTo>
                  <a:cubicBezTo>
                    <a:pt x="2095" y="9525"/>
                    <a:pt x="0" y="7429"/>
                    <a:pt x="0" y="4763"/>
                  </a:cubicBezTo>
                  <a:cubicBezTo>
                    <a:pt x="0" y="2096"/>
                    <a:pt x="2095" y="0"/>
                    <a:pt x="4763" y="0"/>
                  </a:cubicBezTo>
                  <a:lnTo>
                    <a:pt x="376238" y="0"/>
                  </a:lnTo>
                  <a:cubicBezTo>
                    <a:pt x="378905" y="0"/>
                    <a:pt x="381000" y="2096"/>
                    <a:pt x="381000" y="4763"/>
                  </a:cubicBezTo>
                  <a:cubicBezTo>
                    <a:pt x="381000" y="7429"/>
                    <a:pt x="378905" y="9525"/>
                    <a:pt x="376238"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2" name="Freeform: Shape 2769">
              <a:extLst>
                <a:ext uri="{FF2B5EF4-FFF2-40B4-BE49-F238E27FC236}">
                  <a16:creationId xmlns:a16="http://schemas.microsoft.com/office/drawing/2014/main" id="{E236F113-1F0E-0A46-C1B6-D0C51C89EDE5}"/>
                </a:ext>
              </a:extLst>
            </p:cNvPr>
            <p:cNvSpPr/>
            <p:nvPr/>
          </p:nvSpPr>
          <p:spPr>
            <a:xfrm>
              <a:off x="871537" y="2281237"/>
              <a:ext cx="9525" cy="95250"/>
            </a:xfrm>
            <a:custGeom>
              <a:avLst/>
              <a:gdLst>
                <a:gd name="connsiteX0" fmla="*/ 4763 w 9525"/>
                <a:gd name="connsiteY0" fmla="*/ 95250 h 95250"/>
                <a:gd name="connsiteX1" fmla="*/ 0 w 9525"/>
                <a:gd name="connsiteY1" fmla="*/ 90488 h 95250"/>
                <a:gd name="connsiteX2" fmla="*/ 0 w 9525"/>
                <a:gd name="connsiteY2" fmla="*/ 4763 h 95250"/>
                <a:gd name="connsiteX3" fmla="*/ 4763 w 9525"/>
                <a:gd name="connsiteY3" fmla="*/ 0 h 95250"/>
                <a:gd name="connsiteX4" fmla="*/ 9525 w 9525"/>
                <a:gd name="connsiteY4" fmla="*/ 4763 h 95250"/>
                <a:gd name="connsiteX5" fmla="*/ 9525 w 9525"/>
                <a:gd name="connsiteY5" fmla="*/ 90488 h 95250"/>
                <a:gd name="connsiteX6" fmla="*/ 4763 w 9525"/>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0">
                  <a:moveTo>
                    <a:pt x="4763" y="95250"/>
                  </a:moveTo>
                  <a:cubicBezTo>
                    <a:pt x="2095" y="95250"/>
                    <a:pt x="0" y="93154"/>
                    <a:pt x="0" y="90488"/>
                  </a:cubicBezTo>
                  <a:lnTo>
                    <a:pt x="0" y="4763"/>
                  </a:lnTo>
                  <a:cubicBezTo>
                    <a:pt x="0" y="2095"/>
                    <a:pt x="2095" y="0"/>
                    <a:pt x="4763" y="0"/>
                  </a:cubicBezTo>
                  <a:cubicBezTo>
                    <a:pt x="7430" y="0"/>
                    <a:pt x="9525" y="2095"/>
                    <a:pt x="9525" y="4763"/>
                  </a:cubicBezTo>
                  <a:lnTo>
                    <a:pt x="9525" y="90488"/>
                  </a:lnTo>
                  <a:cubicBezTo>
                    <a:pt x="9525" y="93154"/>
                    <a:pt x="7430" y="95250"/>
                    <a:pt x="4763" y="9525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3" name="Freeform: Shape 2770">
              <a:extLst>
                <a:ext uri="{FF2B5EF4-FFF2-40B4-BE49-F238E27FC236}">
                  <a16:creationId xmlns:a16="http://schemas.microsoft.com/office/drawing/2014/main" id="{47BC6DCF-7564-8067-89F6-950B4EBCA945}"/>
                </a:ext>
              </a:extLst>
            </p:cNvPr>
            <p:cNvSpPr/>
            <p:nvPr/>
          </p:nvSpPr>
          <p:spPr>
            <a:xfrm>
              <a:off x="671512" y="2281046"/>
              <a:ext cx="562070" cy="228790"/>
            </a:xfrm>
            <a:custGeom>
              <a:avLst/>
              <a:gdLst>
                <a:gd name="connsiteX0" fmla="*/ 547021 w 562070"/>
                <a:gd name="connsiteY0" fmla="*/ 228791 h 228790"/>
                <a:gd name="connsiteX1" fmla="*/ 500063 w 562070"/>
                <a:gd name="connsiteY1" fmla="*/ 228791 h 228790"/>
                <a:gd name="connsiteX2" fmla="*/ 495300 w 562070"/>
                <a:gd name="connsiteY2" fmla="*/ 224028 h 228790"/>
                <a:gd name="connsiteX3" fmla="*/ 500063 w 562070"/>
                <a:gd name="connsiteY3" fmla="*/ 219266 h 228790"/>
                <a:gd name="connsiteX4" fmla="*/ 547021 w 562070"/>
                <a:gd name="connsiteY4" fmla="*/ 219266 h 228790"/>
                <a:gd name="connsiteX5" fmla="*/ 552450 w 562070"/>
                <a:gd name="connsiteY5" fmla="*/ 213836 h 228790"/>
                <a:gd name="connsiteX6" fmla="*/ 552450 w 562070"/>
                <a:gd name="connsiteY6" fmla="*/ 176975 h 228790"/>
                <a:gd name="connsiteX7" fmla="*/ 547688 w 562070"/>
                <a:gd name="connsiteY7" fmla="*/ 171641 h 228790"/>
                <a:gd name="connsiteX8" fmla="*/ 542925 w 562070"/>
                <a:gd name="connsiteY8" fmla="*/ 166878 h 228790"/>
                <a:gd name="connsiteX9" fmla="*/ 542925 w 562070"/>
                <a:gd name="connsiteY9" fmla="*/ 114491 h 228790"/>
                <a:gd name="connsiteX10" fmla="*/ 528352 w 562070"/>
                <a:gd name="connsiteY10" fmla="*/ 98870 h 228790"/>
                <a:gd name="connsiteX11" fmla="*/ 423672 w 562070"/>
                <a:gd name="connsiteY11" fmla="*/ 95441 h 228790"/>
                <a:gd name="connsiteX12" fmla="*/ 420624 w 562070"/>
                <a:gd name="connsiteY12" fmla="*/ 94202 h 228790"/>
                <a:gd name="connsiteX13" fmla="*/ 330613 w 562070"/>
                <a:gd name="connsiteY13" fmla="*/ 12859 h 228790"/>
                <a:gd name="connsiteX14" fmla="*/ 321850 w 562070"/>
                <a:gd name="connsiteY14" fmla="*/ 9620 h 228790"/>
                <a:gd name="connsiteX15" fmla="*/ 146780 w 562070"/>
                <a:gd name="connsiteY15" fmla="*/ 9620 h 228790"/>
                <a:gd name="connsiteX16" fmla="*/ 136112 w 562070"/>
                <a:gd name="connsiteY16" fmla="*/ 15049 h 228790"/>
                <a:gd name="connsiteX17" fmla="*/ 75152 w 562070"/>
                <a:gd name="connsiteY17" fmla="*/ 93440 h 228790"/>
                <a:gd name="connsiteX18" fmla="*/ 71342 w 562070"/>
                <a:gd name="connsiteY18" fmla="*/ 95250 h 228790"/>
                <a:gd name="connsiteX19" fmla="*/ 24479 w 562070"/>
                <a:gd name="connsiteY19" fmla="*/ 95250 h 228790"/>
                <a:gd name="connsiteX20" fmla="*/ 19050 w 562070"/>
                <a:gd name="connsiteY20" fmla="*/ 100679 h 228790"/>
                <a:gd name="connsiteX21" fmla="*/ 19050 w 562070"/>
                <a:gd name="connsiteY21" fmla="*/ 166688 h 228790"/>
                <a:gd name="connsiteX22" fmla="*/ 14288 w 562070"/>
                <a:gd name="connsiteY22" fmla="*/ 171450 h 228790"/>
                <a:gd name="connsiteX23" fmla="*/ 9525 w 562070"/>
                <a:gd name="connsiteY23" fmla="*/ 177355 h 228790"/>
                <a:gd name="connsiteX24" fmla="*/ 9525 w 562070"/>
                <a:gd name="connsiteY24" fmla="*/ 213551 h 228790"/>
                <a:gd name="connsiteX25" fmla="*/ 14954 w 562070"/>
                <a:gd name="connsiteY25" fmla="*/ 218980 h 228790"/>
                <a:gd name="connsiteX26" fmla="*/ 61913 w 562070"/>
                <a:gd name="connsiteY26" fmla="*/ 218980 h 228790"/>
                <a:gd name="connsiteX27" fmla="*/ 66675 w 562070"/>
                <a:gd name="connsiteY27" fmla="*/ 223742 h 228790"/>
                <a:gd name="connsiteX28" fmla="*/ 61913 w 562070"/>
                <a:gd name="connsiteY28" fmla="*/ 228505 h 228790"/>
                <a:gd name="connsiteX29" fmla="*/ 14954 w 562070"/>
                <a:gd name="connsiteY29" fmla="*/ 228505 h 228790"/>
                <a:gd name="connsiteX30" fmla="*/ 0 w 562070"/>
                <a:gd name="connsiteY30" fmla="*/ 213551 h 228790"/>
                <a:gd name="connsiteX31" fmla="*/ 0 w 562070"/>
                <a:gd name="connsiteY31" fmla="*/ 177355 h 228790"/>
                <a:gd name="connsiteX32" fmla="*/ 9525 w 562070"/>
                <a:gd name="connsiteY32" fmla="*/ 162782 h 228790"/>
                <a:gd name="connsiteX33" fmla="*/ 9525 w 562070"/>
                <a:gd name="connsiteY33" fmla="*/ 100679 h 228790"/>
                <a:gd name="connsiteX34" fmla="*/ 24479 w 562070"/>
                <a:gd name="connsiteY34" fmla="*/ 85725 h 228790"/>
                <a:gd name="connsiteX35" fmla="*/ 69152 w 562070"/>
                <a:gd name="connsiteY35" fmla="*/ 85725 h 228790"/>
                <a:gd name="connsiteX36" fmla="*/ 128683 w 562070"/>
                <a:gd name="connsiteY36" fmla="*/ 9144 h 228790"/>
                <a:gd name="connsiteX37" fmla="*/ 146876 w 562070"/>
                <a:gd name="connsiteY37" fmla="*/ 0 h 228790"/>
                <a:gd name="connsiteX38" fmla="*/ 322040 w 562070"/>
                <a:gd name="connsiteY38" fmla="*/ 0 h 228790"/>
                <a:gd name="connsiteX39" fmla="*/ 336995 w 562070"/>
                <a:gd name="connsiteY39" fmla="*/ 5524 h 228790"/>
                <a:gd name="connsiteX40" fmla="*/ 425863 w 562070"/>
                <a:gd name="connsiteY40" fmla="*/ 85725 h 228790"/>
                <a:gd name="connsiteX41" fmla="*/ 529019 w 562070"/>
                <a:gd name="connsiteY41" fmla="*/ 89154 h 228790"/>
                <a:gd name="connsiteX42" fmla="*/ 552545 w 562070"/>
                <a:gd name="connsiteY42" fmla="*/ 114300 h 228790"/>
                <a:gd name="connsiteX43" fmla="*/ 552545 w 562070"/>
                <a:gd name="connsiteY43" fmla="*/ 162782 h 228790"/>
                <a:gd name="connsiteX44" fmla="*/ 562070 w 562070"/>
                <a:gd name="connsiteY44" fmla="*/ 176784 h 228790"/>
                <a:gd name="connsiteX45" fmla="*/ 562070 w 562070"/>
                <a:gd name="connsiteY45" fmla="*/ 213646 h 228790"/>
                <a:gd name="connsiteX46" fmla="*/ 547116 w 562070"/>
                <a:gd name="connsiteY46" fmla="*/ 228600 h 22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62070" h="228790">
                  <a:moveTo>
                    <a:pt x="547021" y="228791"/>
                  </a:moveTo>
                  <a:lnTo>
                    <a:pt x="500063" y="228791"/>
                  </a:lnTo>
                  <a:cubicBezTo>
                    <a:pt x="497396" y="228791"/>
                    <a:pt x="495300" y="226695"/>
                    <a:pt x="495300" y="224028"/>
                  </a:cubicBezTo>
                  <a:cubicBezTo>
                    <a:pt x="495300" y="221361"/>
                    <a:pt x="497396" y="219266"/>
                    <a:pt x="500063" y="219266"/>
                  </a:cubicBezTo>
                  <a:lnTo>
                    <a:pt x="547021" y="219266"/>
                  </a:lnTo>
                  <a:cubicBezTo>
                    <a:pt x="550069" y="219266"/>
                    <a:pt x="552450" y="216789"/>
                    <a:pt x="552450" y="213836"/>
                  </a:cubicBezTo>
                  <a:lnTo>
                    <a:pt x="552450" y="176975"/>
                  </a:lnTo>
                  <a:cubicBezTo>
                    <a:pt x="552450" y="174022"/>
                    <a:pt x="550355" y="171641"/>
                    <a:pt x="547688" y="171641"/>
                  </a:cubicBezTo>
                  <a:cubicBezTo>
                    <a:pt x="545021" y="171641"/>
                    <a:pt x="542925" y="169545"/>
                    <a:pt x="542925" y="166878"/>
                  </a:cubicBezTo>
                  <a:lnTo>
                    <a:pt x="542925" y="114491"/>
                  </a:lnTo>
                  <a:cubicBezTo>
                    <a:pt x="542925" y="106299"/>
                    <a:pt x="536543" y="99441"/>
                    <a:pt x="528352" y="98870"/>
                  </a:cubicBezTo>
                  <a:lnTo>
                    <a:pt x="423672" y="95441"/>
                  </a:lnTo>
                  <a:cubicBezTo>
                    <a:pt x="422529" y="95441"/>
                    <a:pt x="421481" y="94964"/>
                    <a:pt x="420624" y="94202"/>
                  </a:cubicBezTo>
                  <a:lnTo>
                    <a:pt x="330613" y="12859"/>
                  </a:lnTo>
                  <a:cubicBezTo>
                    <a:pt x="328232" y="10763"/>
                    <a:pt x="325184" y="9620"/>
                    <a:pt x="321850" y="9620"/>
                  </a:cubicBezTo>
                  <a:lnTo>
                    <a:pt x="146780" y="9620"/>
                  </a:lnTo>
                  <a:cubicBezTo>
                    <a:pt x="142780" y="9620"/>
                    <a:pt x="138875" y="11621"/>
                    <a:pt x="136112" y="15049"/>
                  </a:cubicBezTo>
                  <a:lnTo>
                    <a:pt x="75152" y="93440"/>
                  </a:lnTo>
                  <a:cubicBezTo>
                    <a:pt x="74295" y="94583"/>
                    <a:pt x="72866" y="95250"/>
                    <a:pt x="71342" y="95250"/>
                  </a:cubicBezTo>
                  <a:lnTo>
                    <a:pt x="24479" y="95250"/>
                  </a:lnTo>
                  <a:cubicBezTo>
                    <a:pt x="21431" y="95250"/>
                    <a:pt x="19050" y="97727"/>
                    <a:pt x="19050" y="100679"/>
                  </a:cubicBezTo>
                  <a:lnTo>
                    <a:pt x="19050" y="166688"/>
                  </a:lnTo>
                  <a:cubicBezTo>
                    <a:pt x="19050" y="169354"/>
                    <a:pt x="16955" y="171450"/>
                    <a:pt x="14288" y="171450"/>
                  </a:cubicBezTo>
                  <a:cubicBezTo>
                    <a:pt x="11621" y="171450"/>
                    <a:pt x="9525" y="174212"/>
                    <a:pt x="9525" y="177355"/>
                  </a:cubicBezTo>
                  <a:lnTo>
                    <a:pt x="9525" y="213551"/>
                  </a:lnTo>
                  <a:cubicBezTo>
                    <a:pt x="9525" y="216599"/>
                    <a:pt x="12002" y="218980"/>
                    <a:pt x="14954" y="218980"/>
                  </a:cubicBezTo>
                  <a:lnTo>
                    <a:pt x="61913" y="218980"/>
                  </a:lnTo>
                  <a:cubicBezTo>
                    <a:pt x="64580" y="218980"/>
                    <a:pt x="66675" y="221075"/>
                    <a:pt x="66675" y="223742"/>
                  </a:cubicBezTo>
                  <a:cubicBezTo>
                    <a:pt x="66675" y="226409"/>
                    <a:pt x="64580" y="228505"/>
                    <a:pt x="61913" y="228505"/>
                  </a:cubicBezTo>
                  <a:lnTo>
                    <a:pt x="14954" y="228505"/>
                  </a:lnTo>
                  <a:cubicBezTo>
                    <a:pt x="6668" y="228505"/>
                    <a:pt x="0" y="221742"/>
                    <a:pt x="0" y="213551"/>
                  </a:cubicBezTo>
                  <a:lnTo>
                    <a:pt x="0" y="177355"/>
                  </a:lnTo>
                  <a:cubicBezTo>
                    <a:pt x="0" y="170593"/>
                    <a:pt x="4000" y="164878"/>
                    <a:pt x="9525" y="162782"/>
                  </a:cubicBezTo>
                  <a:lnTo>
                    <a:pt x="9525" y="100679"/>
                  </a:lnTo>
                  <a:cubicBezTo>
                    <a:pt x="9525" y="92393"/>
                    <a:pt x="16288" y="85725"/>
                    <a:pt x="24479" y="85725"/>
                  </a:cubicBezTo>
                  <a:lnTo>
                    <a:pt x="69152" y="85725"/>
                  </a:lnTo>
                  <a:lnTo>
                    <a:pt x="128683" y="9144"/>
                  </a:lnTo>
                  <a:cubicBezTo>
                    <a:pt x="133255" y="3334"/>
                    <a:pt x="139827" y="0"/>
                    <a:pt x="146876" y="0"/>
                  </a:cubicBezTo>
                  <a:lnTo>
                    <a:pt x="322040" y="0"/>
                  </a:lnTo>
                  <a:cubicBezTo>
                    <a:pt x="327470" y="0"/>
                    <a:pt x="332804" y="2000"/>
                    <a:pt x="336995" y="5524"/>
                  </a:cubicBezTo>
                  <a:lnTo>
                    <a:pt x="425863" y="85725"/>
                  </a:lnTo>
                  <a:lnTo>
                    <a:pt x="529019" y="89154"/>
                  </a:lnTo>
                  <a:cubicBezTo>
                    <a:pt x="542354" y="90106"/>
                    <a:pt x="552545" y="101155"/>
                    <a:pt x="552545" y="114300"/>
                  </a:cubicBezTo>
                  <a:lnTo>
                    <a:pt x="552545" y="162782"/>
                  </a:lnTo>
                  <a:cubicBezTo>
                    <a:pt x="558070" y="164783"/>
                    <a:pt x="562070" y="170307"/>
                    <a:pt x="562070" y="176784"/>
                  </a:cubicBezTo>
                  <a:lnTo>
                    <a:pt x="562070" y="213646"/>
                  </a:lnTo>
                  <a:cubicBezTo>
                    <a:pt x="562070" y="221933"/>
                    <a:pt x="555308" y="228600"/>
                    <a:pt x="547116" y="22860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4" name="Freeform: Shape 2771">
              <a:extLst>
                <a:ext uri="{FF2B5EF4-FFF2-40B4-BE49-F238E27FC236}">
                  <a16:creationId xmlns:a16="http://schemas.microsoft.com/office/drawing/2014/main" id="{6BA94937-80CA-4F23-CE92-A61A95679B05}"/>
                </a:ext>
              </a:extLst>
            </p:cNvPr>
            <p:cNvSpPr/>
            <p:nvPr/>
          </p:nvSpPr>
          <p:spPr>
            <a:xfrm>
              <a:off x="842962" y="2500312"/>
              <a:ext cx="219075" cy="9525"/>
            </a:xfrm>
            <a:custGeom>
              <a:avLst/>
              <a:gdLst>
                <a:gd name="connsiteX0" fmla="*/ 214313 w 219075"/>
                <a:gd name="connsiteY0" fmla="*/ 9525 h 9525"/>
                <a:gd name="connsiteX1" fmla="*/ 4763 w 219075"/>
                <a:gd name="connsiteY1" fmla="*/ 9525 h 9525"/>
                <a:gd name="connsiteX2" fmla="*/ 0 w 219075"/>
                <a:gd name="connsiteY2" fmla="*/ 4763 h 9525"/>
                <a:gd name="connsiteX3" fmla="*/ 4763 w 219075"/>
                <a:gd name="connsiteY3" fmla="*/ 0 h 9525"/>
                <a:gd name="connsiteX4" fmla="*/ 214313 w 219075"/>
                <a:gd name="connsiteY4" fmla="*/ 0 h 9525"/>
                <a:gd name="connsiteX5" fmla="*/ 219075 w 219075"/>
                <a:gd name="connsiteY5" fmla="*/ 4763 h 9525"/>
                <a:gd name="connsiteX6" fmla="*/ 214313 w 2190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9525">
                  <a:moveTo>
                    <a:pt x="214313" y="9525"/>
                  </a:moveTo>
                  <a:lnTo>
                    <a:pt x="4763" y="9525"/>
                  </a:lnTo>
                  <a:cubicBezTo>
                    <a:pt x="2095" y="9525"/>
                    <a:pt x="0" y="7429"/>
                    <a:pt x="0" y="4763"/>
                  </a:cubicBezTo>
                  <a:cubicBezTo>
                    <a:pt x="0" y="2096"/>
                    <a:pt x="2095" y="0"/>
                    <a:pt x="4763" y="0"/>
                  </a:cubicBezTo>
                  <a:lnTo>
                    <a:pt x="214313" y="0"/>
                  </a:lnTo>
                  <a:cubicBezTo>
                    <a:pt x="216979" y="0"/>
                    <a:pt x="219075" y="2096"/>
                    <a:pt x="219075" y="4763"/>
                  </a:cubicBezTo>
                  <a:cubicBezTo>
                    <a:pt x="219075" y="7429"/>
                    <a:pt x="216979" y="9525"/>
                    <a:pt x="2143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5" name="Freeform: Shape 2772">
              <a:extLst>
                <a:ext uri="{FF2B5EF4-FFF2-40B4-BE49-F238E27FC236}">
                  <a16:creationId xmlns:a16="http://schemas.microsoft.com/office/drawing/2014/main" id="{DE40FF7C-71F0-0557-4CD7-170C92DB7BF0}"/>
                </a:ext>
              </a:extLst>
            </p:cNvPr>
            <p:cNvSpPr/>
            <p:nvPr/>
          </p:nvSpPr>
          <p:spPr>
            <a:xfrm>
              <a:off x="1166812" y="2369438"/>
              <a:ext cx="57150" cy="45148"/>
            </a:xfrm>
            <a:custGeom>
              <a:avLst/>
              <a:gdLst>
                <a:gd name="connsiteX0" fmla="*/ 52388 w 57150"/>
                <a:gd name="connsiteY0" fmla="*/ 45149 h 45148"/>
                <a:gd name="connsiteX1" fmla="*/ 23813 w 57150"/>
                <a:gd name="connsiteY1" fmla="*/ 45149 h 45148"/>
                <a:gd name="connsiteX2" fmla="*/ 0 w 57150"/>
                <a:gd name="connsiteY2" fmla="*/ 21336 h 45148"/>
                <a:gd name="connsiteX3" fmla="*/ 0 w 57150"/>
                <a:gd name="connsiteY3" fmla="*/ 4763 h 45148"/>
                <a:gd name="connsiteX4" fmla="*/ 4763 w 57150"/>
                <a:gd name="connsiteY4" fmla="*/ 0 h 45148"/>
                <a:gd name="connsiteX5" fmla="*/ 9525 w 57150"/>
                <a:gd name="connsiteY5" fmla="*/ 4763 h 45148"/>
                <a:gd name="connsiteX6" fmla="*/ 9525 w 57150"/>
                <a:gd name="connsiteY6" fmla="*/ 21336 h 45148"/>
                <a:gd name="connsiteX7" fmla="*/ 23813 w 57150"/>
                <a:gd name="connsiteY7" fmla="*/ 35624 h 45148"/>
                <a:gd name="connsiteX8" fmla="*/ 52388 w 57150"/>
                <a:gd name="connsiteY8" fmla="*/ 35624 h 45148"/>
                <a:gd name="connsiteX9" fmla="*/ 57150 w 57150"/>
                <a:gd name="connsiteY9" fmla="*/ 40386 h 45148"/>
                <a:gd name="connsiteX10" fmla="*/ 52388 w 57150"/>
                <a:gd name="connsiteY10" fmla="*/ 45149 h 4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45148">
                  <a:moveTo>
                    <a:pt x="52388" y="45149"/>
                  </a:moveTo>
                  <a:lnTo>
                    <a:pt x="23813" y="45149"/>
                  </a:lnTo>
                  <a:cubicBezTo>
                    <a:pt x="10668" y="45149"/>
                    <a:pt x="0" y="34481"/>
                    <a:pt x="0" y="21336"/>
                  </a:cubicBezTo>
                  <a:lnTo>
                    <a:pt x="0" y="4763"/>
                  </a:lnTo>
                  <a:cubicBezTo>
                    <a:pt x="0" y="2096"/>
                    <a:pt x="2096" y="0"/>
                    <a:pt x="4763" y="0"/>
                  </a:cubicBezTo>
                  <a:cubicBezTo>
                    <a:pt x="7429" y="0"/>
                    <a:pt x="9525" y="2096"/>
                    <a:pt x="9525" y="4763"/>
                  </a:cubicBezTo>
                  <a:lnTo>
                    <a:pt x="9525" y="21336"/>
                  </a:lnTo>
                  <a:cubicBezTo>
                    <a:pt x="9525" y="29242"/>
                    <a:pt x="15907" y="35624"/>
                    <a:pt x="23813" y="35624"/>
                  </a:cubicBezTo>
                  <a:lnTo>
                    <a:pt x="52388" y="35624"/>
                  </a:lnTo>
                  <a:cubicBezTo>
                    <a:pt x="55054" y="35624"/>
                    <a:pt x="57150" y="37719"/>
                    <a:pt x="57150" y="40386"/>
                  </a:cubicBezTo>
                  <a:cubicBezTo>
                    <a:pt x="57150" y="43053"/>
                    <a:pt x="55054" y="45149"/>
                    <a:pt x="52388" y="45149"/>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6" name="Freeform: Shape 6063">
              <a:extLst>
                <a:ext uri="{FF2B5EF4-FFF2-40B4-BE49-F238E27FC236}">
                  <a16:creationId xmlns:a16="http://schemas.microsoft.com/office/drawing/2014/main" id="{740E1477-9648-0995-C418-C37B4BF5EFDD}"/>
                </a:ext>
              </a:extLst>
            </p:cNvPr>
            <p:cNvSpPr/>
            <p:nvPr/>
          </p:nvSpPr>
          <p:spPr>
            <a:xfrm>
              <a:off x="1090612" y="20240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30"/>
                    <a:pt x="0" y="42863"/>
                  </a:cubicBezTo>
                  <a:lnTo>
                    <a:pt x="0" y="4763"/>
                  </a:lnTo>
                  <a:cubicBezTo>
                    <a:pt x="0" y="2096"/>
                    <a:pt x="2096" y="0"/>
                    <a:pt x="4763" y="0"/>
                  </a:cubicBezTo>
                  <a:cubicBezTo>
                    <a:pt x="7429" y="0"/>
                    <a:pt x="9525" y="2096"/>
                    <a:pt x="9525" y="4763"/>
                  </a:cubicBezTo>
                  <a:lnTo>
                    <a:pt x="9525" y="42863"/>
                  </a:lnTo>
                  <a:cubicBezTo>
                    <a:pt x="9525" y="45530"/>
                    <a:pt x="7429"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7" name="Freeform: Shape 6064">
              <a:extLst>
                <a:ext uri="{FF2B5EF4-FFF2-40B4-BE49-F238E27FC236}">
                  <a16:creationId xmlns:a16="http://schemas.microsoft.com/office/drawing/2014/main" id="{5CA3B0F7-F8FD-6C16-90BD-E4C389500C65}"/>
                </a:ext>
              </a:extLst>
            </p:cNvPr>
            <p:cNvSpPr/>
            <p:nvPr/>
          </p:nvSpPr>
          <p:spPr>
            <a:xfrm>
              <a:off x="1090612" y="21002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29"/>
                    <a:pt x="0" y="42863"/>
                  </a:cubicBezTo>
                  <a:lnTo>
                    <a:pt x="0" y="4763"/>
                  </a:lnTo>
                  <a:cubicBezTo>
                    <a:pt x="0" y="2096"/>
                    <a:pt x="2096" y="0"/>
                    <a:pt x="4763" y="0"/>
                  </a:cubicBezTo>
                  <a:cubicBezTo>
                    <a:pt x="7429" y="0"/>
                    <a:pt x="9525" y="2096"/>
                    <a:pt x="9525" y="4763"/>
                  </a:cubicBezTo>
                  <a:lnTo>
                    <a:pt x="9525" y="42863"/>
                  </a:lnTo>
                  <a:cubicBezTo>
                    <a:pt x="9525" y="45529"/>
                    <a:pt x="7429"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8" name="Freeform: Shape 6069">
              <a:extLst>
                <a:ext uri="{FF2B5EF4-FFF2-40B4-BE49-F238E27FC236}">
                  <a16:creationId xmlns:a16="http://schemas.microsoft.com/office/drawing/2014/main" id="{38D79238-99B5-A1E8-ACEA-E50B517EA281}"/>
                </a:ext>
              </a:extLst>
            </p:cNvPr>
            <p:cNvSpPr/>
            <p:nvPr/>
          </p:nvSpPr>
          <p:spPr>
            <a:xfrm>
              <a:off x="119538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79" y="0"/>
                    <a:pt x="28575" y="2096"/>
                    <a:pt x="28575" y="4763"/>
                  </a:cubicBezTo>
                  <a:cubicBezTo>
                    <a:pt x="28575" y="7429"/>
                    <a:pt x="26479"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9" name="Freeform: Shape 6070">
              <a:extLst>
                <a:ext uri="{FF2B5EF4-FFF2-40B4-BE49-F238E27FC236}">
                  <a16:creationId xmlns:a16="http://schemas.microsoft.com/office/drawing/2014/main" id="{4F616C45-D3E4-28BD-88F4-AEE907FB07FB}"/>
                </a:ext>
              </a:extLst>
            </p:cNvPr>
            <p:cNvSpPr/>
            <p:nvPr/>
          </p:nvSpPr>
          <p:spPr>
            <a:xfrm>
              <a:off x="68103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80" y="0"/>
                    <a:pt x="28575" y="2096"/>
                    <a:pt x="28575" y="4763"/>
                  </a:cubicBezTo>
                  <a:cubicBezTo>
                    <a:pt x="28575" y="7429"/>
                    <a:pt x="26480"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0" name="Freeform: Shape 6071">
              <a:extLst>
                <a:ext uri="{FF2B5EF4-FFF2-40B4-BE49-F238E27FC236}">
                  <a16:creationId xmlns:a16="http://schemas.microsoft.com/office/drawing/2014/main" id="{589CFDDB-5780-9515-93A2-E53CB86F053E}"/>
                </a:ext>
              </a:extLst>
            </p:cNvPr>
            <p:cNvSpPr/>
            <p:nvPr/>
          </p:nvSpPr>
          <p:spPr>
            <a:xfrm>
              <a:off x="871537" y="2443162"/>
              <a:ext cx="171450" cy="9525"/>
            </a:xfrm>
            <a:custGeom>
              <a:avLst/>
              <a:gdLst>
                <a:gd name="connsiteX0" fmla="*/ 166688 w 171450"/>
                <a:gd name="connsiteY0" fmla="*/ 9525 h 9525"/>
                <a:gd name="connsiteX1" fmla="*/ 4763 w 171450"/>
                <a:gd name="connsiteY1" fmla="*/ 9525 h 9525"/>
                <a:gd name="connsiteX2" fmla="*/ 0 w 171450"/>
                <a:gd name="connsiteY2" fmla="*/ 4763 h 9525"/>
                <a:gd name="connsiteX3" fmla="*/ 4763 w 171450"/>
                <a:gd name="connsiteY3" fmla="*/ 0 h 9525"/>
                <a:gd name="connsiteX4" fmla="*/ 166688 w 171450"/>
                <a:gd name="connsiteY4" fmla="*/ 0 h 9525"/>
                <a:gd name="connsiteX5" fmla="*/ 171450 w 171450"/>
                <a:gd name="connsiteY5" fmla="*/ 4763 h 9525"/>
                <a:gd name="connsiteX6" fmla="*/ 166688 w 17145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9525">
                  <a:moveTo>
                    <a:pt x="166688" y="9525"/>
                  </a:moveTo>
                  <a:lnTo>
                    <a:pt x="4763" y="9525"/>
                  </a:lnTo>
                  <a:cubicBezTo>
                    <a:pt x="2095" y="9525"/>
                    <a:pt x="0" y="7429"/>
                    <a:pt x="0" y="4763"/>
                  </a:cubicBezTo>
                  <a:cubicBezTo>
                    <a:pt x="0" y="2096"/>
                    <a:pt x="2095" y="0"/>
                    <a:pt x="4763" y="0"/>
                  </a:cubicBezTo>
                  <a:lnTo>
                    <a:pt x="166688" y="0"/>
                  </a:lnTo>
                  <a:cubicBezTo>
                    <a:pt x="169354" y="0"/>
                    <a:pt x="171450" y="2096"/>
                    <a:pt x="171450" y="4763"/>
                  </a:cubicBezTo>
                  <a:cubicBezTo>
                    <a:pt x="171450" y="7429"/>
                    <a:pt x="169354" y="9525"/>
                    <a:pt x="166688"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1" name="Freeform: Shape 3690">
              <a:extLst>
                <a:ext uri="{FF2B5EF4-FFF2-40B4-BE49-F238E27FC236}">
                  <a16:creationId xmlns:a16="http://schemas.microsoft.com/office/drawing/2014/main" id="{87CADA8C-88C8-FF61-1E6C-91FDD82D7F21}"/>
                </a:ext>
              </a:extLst>
            </p:cNvPr>
            <p:cNvSpPr/>
            <p:nvPr/>
          </p:nvSpPr>
          <p:spPr>
            <a:xfrm>
              <a:off x="700087" y="2081212"/>
              <a:ext cx="304800" cy="295275"/>
            </a:xfrm>
            <a:custGeom>
              <a:avLst/>
              <a:gdLst>
                <a:gd name="connsiteX0" fmla="*/ 4763 w 304800"/>
                <a:gd name="connsiteY0" fmla="*/ 295275 h 295275"/>
                <a:gd name="connsiteX1" fmla="*/ 0 w 304800"/>
                <a:gd name="connsiteY1" fmla="*/ 290513 h 295275"/>
                <a:gd name="connsiteX2" fmla="*/ 0 w 304800"/>
                <a:gd name="connsiteY2" fmla="*/ 128588 h 295275"/>
                <a:gd name="connsiteX3" fmla="*/ 128588 w 304800"/>
                <a:gd name="connsiteY3" fmla="*/ 0 h 295275"/>
                <a:gd name="connsiteX4" fmla="*/ 300038 w 304800"/>
                <a:gd name="connsiteY4" fmla="*/ 0 h 295275"/>
                <a:gd name="connsiteX5" fmla="*/ 304800 w 304800"/>
                <a:gd name="connsiteY5" fmla="*/ 4763 h 295275"/>
                <a:gd name="connsiteX6" fmla="*/ 300038 w 304800"/>
                <a:gd name="connsiteY6" fmla="*/ 9525 h 295275"/>
                <a:gd name="connsiteX7" fmla="*/ 128588 w 304800"/>
                <a:gd name="connsiteY7" fmla="*/ 9525 h 295275"/>
                <a:gd name="connsiteX8" fmla="*/ 9525 w 304800"/>
                <a:gd name="connsiteY8" fmla="*/ 128588 h 295275"/>
                <a:gd name="connsiteX9" fmla="*/ 9525 w 304800"/>
                <a:gd name="connsiteY9" fmla="*/ 290513 h 295275"/>
                <a:gd name="connsiteX10" fmla="*/ 4763 w 304800"/>
                <a:gd name="connsiteY10"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295275">
                  <a:moveTo>
                    <a:pt x="4763" y="295275"/>
                  </a:moveTo>
                  <a:cubicBezTo>
                    <a:pt x="2096" y="295275"/>
                    <a:pt x="0" y="293180"/>
                    <a:pt x="0" y="290513"/>
                  </a:cubicBezTo>
                  <a:lnTo>
                    <a:pt x="0" y="128588"/>
                  </a:lnTo>
                  <a:cubicBezTo>
                    <a:pt x="0" y="57722"/>
                    <a:pt x="57722" y="0"/>
                    <a:pt x="128588" y="0"/>
                  </a:cubicBezTo>
                  <a:lnTo>
                    <a:pt x="300038" y="0"/>
                  </a:lnTo>
                  <a:cubicBezTo>
                    <a:pt x="302705" y="0"/>
                    <a:pt x="304800" y="2096"/>
                    <a:pt x="304800" y="4763"/>
                  </a:cubicBezTo>
                  <a:cubicBezTo>
                    <a:pt x="304800" y="7429"/>
                    <a:pt x="302705" y="9525"/>
                    <a:pt x="300038" y="9525"/>
                  </a:cubicBezTo>
                  <a:lnTo>
                    <a:pt x="128588" y="9525"/>
                  </a:lnTo>
                  <a:cubicBezTo>
                    <a:pt x="62960" y="9525"/>
                    <a:pt x="9525" y="62960"/>
                    <a:pt x="9525" y="128588"/>
                  </a:cubicBezTo>
                  <a:lnTo>
                    <a:pt x="9525" y="290513"/>
                  </a:lnTo>
                  <a:cubicBezTo>
                    <a:pt x="9525" y="293180"/>
                    <a:pt x="7429" y="295275"/>
                    <a:pt x="4763" y="2952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512" name="Rectangle: Rounded Corners 511">
            <a:extLst>
              <a:ext uri="{FF2B5EF4-FFF2-40B4-BE49-F238E27FC236}">
                <a16:creationId xmlns:a16="http://schemas.microsoft.com/office/drawing/2014/main" id="{EAF3E2D0-F2F5-70E4-A587-42237EFB021E}"/>
              </a:ext>
            </a:extLst>
          </p:cNvPr>
          <p:cNvSpPr/>
          <p:nvPr/>
        </p:nvSpPr>
        <p:spPr>
          <a:xfrm>
            <a:off x="710010" y="4826136"/>
            <a:ext cx="3048007" cy="1180406"/>
          </a:xfrm>
          <a:prstGeom prst="roundRect">
            <a:avLst/>
          </a:prstGeom>
          <a:solidFill>
            <a:srgbClr val="95A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3" name="TextBox 512">
            <a:extLst>
              <a:ext uri="{FF2B5EF4-FFF2-40B4-BE49-F238E27FC236}">
                <a16:creationId xmlns:a16="http://schemas.microsoft.com/office/drawing/2014/main" id="{FB65C27A-286C-F640-D5E9-A4E041D9DE82}"/>
              </a:ext>
            </a:extLst>
          </p:cNvPr>
          <p:cNvSpPr txBox="1"/>
          <p:nvPr/>
        </p:nvSpPr>
        <p:spPr>
          <a:xfrm>
            <a:off x="2844119" y="5237005"/>
            <a:ext cx="1000675" cy="313591"/>
          </a:xfrm>
          <a:prstGeom prst="rect">
            <a:avLst/>
          </a:prstGeom>
        </p:spPr>
        <p:txBody>
          <a:bodyPr vert="horz" wrap="square" lIns="91440" tIns="45720" rIns="91440" bIns="45720" rtlCol="0" anchor="t">
            <a:normAutofit fontScale="9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EV3</a:t>
            </a:r>
          </a:p>
        </p:txBody>
      </p:sp>
      <p:sp>
        <p:nvSpPr>
          <p:cNvPr id="515" name="TextBox 514">
            <a:extLst>
              <a:ext uri="{FF2B5EF4-FFF2-40B4-BE49-F238E27FC236}">
                <a16:creationId xmlns:a16="http://schemas.microsoft.com/office/drawing/2014/main" id="{8A72DC73-5A49-5241-37E1-D3D6ED132BCF}"/>
              </a:ext>
            </a:extLst>
          </p:cNvPr>
          <p:cNvSpPr txBox="1"/>
          <p:nvPr/>
        </p:nvSpPr>
        <p:spPr>
          <a:xfrm>
            <a:off x="824342" y="5669909"/>
            <a:ext cx="1609039" cy="313591"/>
          </a:xfrm>
          <a:prstGeom prst="rect">
            <a:avLst/>
          </a:prstGeom>
        </p:spPr>
        <p:txBody>
          <a:bodyPr vert="horz" wrap="square" lIns="91440" tIns="45720" rIns="91440" bIns="4572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Pmax = 200 kW</a:t>
            </a:r>
          </a:p>
        </p:txBody>
      </p:sp>
      <p:grpSp>
        <p:nvGrpSpPr>
          <p:cNvPr id="529" name="Group 528">
            <a:extLst>
              <a:ext uri="{FF2B5EF4-FFF2-40B4-BE49-F238E27FC236}">
                <a16:creationId xmlns:a16="http://schemas.microsoft.com/office/drawing/2014/main" id="{DD45635D-8FE8-E6DC-9545-E04236ECF1D1}"/>
              </a:ext>
            </a:extLst>
          </p:cNvPr>
          <p:cNvGrpSpPr/>
          <p:nvPr/>
        </p:nvGrpSpPr>
        <p:grpSpPr>
          <a:xfrm>
            <a:off x="823707" y="5067585"/>
            <a:ext cx="504000" cy="504000"/>
            <a:chOff x="9815512" y="2005012"/>
            <a:chExt cx="561975" cy="561975"/>
          </a:xfrm>
          <a:solidFill>
            <a:schemeClr val="bg1"/>
          </a:solidFill>
        </p:grpSpPr>
        <p:sp>
          <p:nvSpPr>
            <p:cNvPr id="530" name="Freeform: Shape 478">
              <a:extLst>
                <a:ext uri="{FF2B5EF4-FFF2-40B4-BE49-F238E27FC236}">
                  <a16:creationId xmlns:a16="http://schemas.microsoft.com/office/drawing/2014/main" id="{C254AA1C-F9C2-D86D-CAA3-4876F30EECAC}"/>
                </a:ext>
              </a:extLst>
            </p:cNvPr>
            <p:cNvSpPr/>
            <p:nvPr/>
          </p:nvSpPr>
          <p:spPr>
            <a:xfrm>
              <a:off x="10006012" y="2500312"/>
              <a:ext cx="200025" cy="9525"/>
            </a:xfrm>
            <a:custGeom>
              <a:avLst/>
              <a:gdLst>
                <a:gd name="connsiteX0" fmla="*/ 195263 w 200025"/>
                <a:gd name="connsiteY0" fmla="*/ 9525 h 9525"/>
                <a:gd name="connsiteX1" fmla="*/ 4763 w 200025"/>
                <a:gd name="connsiteY1" fmla="*/ 9525 h 9525"/>
                <a:gd name="connsiteX2" fmla="*/ 0 w 200025"/>
                <a:gd name="connsiteY2" fmla="*/ 4763 h 9525"/>
                <a:gd name="connsiteX3" fmla="*/ 4763 w 200025"/>
                <a:gd name="connsiteY3" fmla="*/ 0 h 9525"/>
                <a:gd name="connsiteX4" fmla="*/ 195263 w 200025"/>
                <a:gd name="connsiteY4" fmla="*/ 0 h 9525"/>
                <a:gd name="connsiteX5" fmla="*/ 200025 w 200025"/>
                <a:gd name="connsiteY5" fmla="*/ 4763 h 9525"/>
                <a:gd name="connsiteX6" fmla="*/ 195263 w 2000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9525">
                  <a:moveTo>
                    <a:pt x="195263" y="9525"/>
                  </a:moveTo>
                  <a:lnTo>
                    <a:pt x="4763" y="9525"/>
                  </a:lnTo>
                  <a:cubicBezTo>
                    <a:pt x="2095" y="9525"/>
                    <a:pt x="0" y="7429"/>
                    <a:pt x="0" y="4763"/>
                  </a:cubicBezTo>
                  <a:cubicBezTo>
                    <a:pt x="0" y="2096"/>
                    <a:pt x="2095" y="0"/>
                    <a:pt x="4763" y="0"/>
                  </a:cubicBezTo>
                  <a:lnTo>
                    <a:pt x="195263" y="0"/>
                  </a:lnTo>
                  <a:cubicBezTo>
                    <a:pt x="197930" y="0"/>
                    <a:pt x="200025" y="2096"/>
                    <a:pt x="200025" y="4763"/>
                  </a:cubicBezTo>
                  <a:cubicBezTo>
                    <a:pt x="200025" y="7429"/>
                    <a:pt x="197930" y="9525"/>
                    <a:pt x="1952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1" name="Freeform: Shape 479">
              <a:extLst>
                <a:ext uri="{FF2B5EF4-FFF2-40B4-BE49-F238E27FC236}">
                  <a16:creationId xmlns:a16="http://schemas.microsoft.com/office/drawing/2014/main" id="{085A8203-746B-DB48-F85C-FF679EBC2D5A}"/>
                </a:ext>
              </a:extLst>
            </p:cNvPr>
            <p:cNvSpPr/>
            <p:nvPr/>
          </p:nvSpPr>
          <p:spPr>
            <a:xfrm>
              <a:off x="9815512" y="2214562"/>
              <a:ext cx="561975" cy="295275"/>
            </a:xfrm>
            <a:custGeom>
              <a:avLst/>
              <a:gdLst>
                <a:gd name="connsiteX0" fmla="*/ 538163 w 561975"/>
                <a:gd name="connsiteY0" fmla="*/ 295275 h 295275"/>
                <a:gd name="connsiteX1" fmla="*/ 500063 w 561975"/>
                <a:gd name="connsiteY1" fmla="*/ 295275 h 295275"/>
                <a:gd name="connsiteX2" fmla="*/ 495300 w 561975"/>
                <a:gd name="connsiteY2" fmla="*/ 290513 h 295275"/>
                <a:gd name="connsiteX3" fmla="*/ 500063 w 561975"/>
                <a:gd name="connsiteY3" fmla="*/ 285750 h 295275"/>
                <a:gd name="connsiteX4" fmla="*/ 538163 w 561975"/>
                <a:gd name="connsiteY4" fmla="*/ 285750 h 295275"/>
                <a:gd name="connsiteX5" fmla="*/ 552450 w 561975"/>
                <a:gd name="connsiteY5" fmla="*/ 271463 h 295275"/>
                <a:gd name="connsiteX6" fmla="*/ 552450 w 561975"/>
                <a:gd name="connsiteY6" fmla="*/ 61913 h 295275"/>
                <a:gd name="connsiteX7" fmla="*/ 500063 w 561975"/>
                <a:gd name="connsiteY7" fmla="*/ 9525 h 295275"/>
                <a:gd name="connsiteX8" fmla="*/ 23813 w 561975"/>
                <a:gd name="connsiteY8" fmla="*/ 9525 h 295275"/>
                <a:gd name="connsiteX9" fmla="*/ 9525 w 561975"/>
                <a:gd name="connsiteY9" fmla="*/ 23813 h 295275"/>
                <a:gd name="connsiteX10" fmla="*/ 9525 w 561975"/>
                <a:gd name="connsiteY10" fmla="*/ 233363 h 295275"/>
                <a:gd name="connsiteX11" fmla="*/ 61913 w 561975"/>
                <a:gd name="connsiteY11" fmla="*/ 285750 h 295275"/>
                <a:gd name="connsiteX12" fmla="*/ 80963 w 561975"/>
                <a:gd name="connsiteY12" fmla="*/ 285750 h 295275"/>
                <a:gd name="connsiteX13" fmla="*/ 85725 w 561975"/>
                <a:gd name="connsiteY13" fmla="*/ 290513 h 295275"/>
                <a:gd name="connsiteX14" fmla="*/ 80963 w 561975"/>
                <a:gd name="connsiteY14" fmla="*/ 295275 h 295275"/>
                <a:gd name="connsiteX15" fmla="*/ 61913 w 561975"/>
                <a:gd name="connsiteY15" fmla="*/ 295275 h 295275"/>
                <a:gd name="connsiteX16" fmla="*/ 0 w 561975"/>
                <a:gd name="connsiteY16" fmla="*/ 233363 h 295275"/>
                <a:gd name="connsiteX17" fmla="*/ 0 w 561975"/>
                <a:gd name="connsiteY17" fmla="*/ 23813 h 295275"/>
                <a:gd name="connsiteX18" fmla="*/ 23813 w 561975"/>
                <a:gd name="connsiteY18" fmla="*/ 0 h 295275"/>
                <a:gd name="connsiteX19" fmla="*/ 500063 w 561975"/>
                <a:gd name="connsiteY19" fmla="*/ 0 h 295275"/>
                <a:gd name="connsiteX20" fmla="*/ 561975 w 561975"/>
                <a:gd name="connsiteY20" fmla="*/ 61913 h 295275"/>
                <a:gd name="connsiteX21" fmla="*/ 561975 w 561975"/>
                <a:gd name="connsiteY21" fmla="*/ 271463 h 295275"/>
                <a:gd name="connsiteX22" fmla="*/ 538163 w 561975"/>
                <a:gd name="connsiteY22"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1975" h="295275">
                  <a:moveTo>
                    <a:pt x="538163" y="295275"/>
                  </a:moveTo>
                  <a:lnTo>
                    <a:pt x="500063" y="295275"/>
                  </a:lnTo>
                  <a:cubicBezTo>
                    <a:pt x="497395" y="295275"/>
                    <a:pt x="495300" y="293180"/>
                    <a:pt x="495300" y="290513"/>
                  </a:cubicBezTo>
                  <a:cubicBezTo>
                    <a:pt x="495300" y="287846"/>
                    <a:pt x="497395" y="285750"/>
                    <a:pt x="500063" y="285750"/>
                  </a:cubicBezTo>
                  <a:lnTo>
                    <a:pt x="538163" y="285750"/>
                  </a:lnTo>
                  <a:cubicBezTo>
                    <a:pt x="546068" y="285750"/>
                    <a:pt x="552450" y="279368"/>
                    <a:pt x="552450" y="271463"/>
                  </a:cubicBezTo>
                  <a:lnTo>
                    <a:pt x="552450" y="61913"/>
                  </a:lnTo>
                  <a:cubicBezTo>
                    <a:pt x="552450" y="33052"/>
                    <a:pt x="528924" y="9525"/>
                    <a:pt x="500063" y="9525"/>
                  </a:cubicBezTo>
                  <a:lnTo>
                    <a:pt x="23813" y="9525"/>
                  </a:lnTo>
                  <a:cubicBezTo>
                    <a:pt x="15907" y="9525"/>
                    <a:pt x="9525" y="15907"/>
                    <a:pt x="9525" y="23813"/>
                  </a:cubicBezTo>
                  <a:lnTo>
                    <a:pt x="9525" y="233363"/>
                  </a:lnTo>
                  <a:cubicBezTo>
                    <a:pt x="9525" y="262223"/>
                    <a:pt x="33051" y="285750"/>
                    <a:pt x="61913" y="285750"/>
                  </a:cubicBezTo>
                  <a:lnTo>
                    <a:pt x="80963" y="285750"/>
                  </a:lnTo>
                  <a:cubicBezTo>
                    <a:pt x="83630" y="285750"/>
                    <a:pt x="85725" y="287846"/>
                    <a:pt x="85725" y="290513"/>
                  </a:cubicBezTo>
                  <a:cubicBezTo>
                    <a:pt x="85725" y="293180"/>
                    <a:pt x="83630" y="295275"/>
                    <a:pt x="80963" y="295275"/>
                  </a:cubicBezTo>
                  <a:lnTo>
                    <a:pt x="61913" y="295275"/>
                  </a:lnTo>
                  <a:cubicBezTo>
                    <a:pt x="27813" y="295275"/>
                    <a:pt x="0" y="267462"/>
                    <a:pt x="0" y="233363"/>
                  </a:cubicBezTo>
                  <a:lnTo>
                    <a:pt x="0" y="23813"/>
                  </a:lnTo>
                  <a:cubicBezTo>
                    <a:pt x="0" y="10668"/>
                    <a:pt x="10668" y="0"/>
                    <a:pt x="23813" y="0"/>
                  </a:cubicBezTo>
                  <a:lnTo>
                    <a:pt x="500063" y="0"/>
                  </a:lnTo>
                  <a:cubicBezTo>
                    <a:pt x="534162" y="0"/>
                    <a:pt x="561975" y="27813"/>
                    <a:pt x="561975" y="61913"/>
                  </a:cubicBezTo>
                  <a:lnTo>
                    <a:pt x="561975" y="271463"/>
                  </a:lnTo>
                  <a:cubicBezTo>
                    <a:pt x="561975" y="284607"/>
                    <a:pt x="551307" y="295275"/>
                    <a:pt x="538163" y="2952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2" name="Freeform: Shape 480">
              <a:extLst>
                <a:ext uri="{FF2B5EF4-FFF2-40B4-BE49-F238E27FC236}">
                  <a16:creationId xmlns:a16="http://schemas.microsoft.com/office/drawing/2014/main" id="{A97E1D1B-BB7D-DC4F-D503-24D1403A3397}"/>
                </a:ext>
              </a:extLst>
            </p:cNvPr>
            <p:cNvSpPr/>
            <p:nvPr/>
          </p:nvSpPr>
          <p:spPr>
            <a:xfrm>
              <a:off x="989171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1" y="9525"/>
                    <a:pt x="9525" y="33052"/>
                    <a:pt x="9525" y="61913"/>
                  </a:cubicBezTo>
                  <a:cubicBezTo>
                    <a:pt x="9525" y="90773"/>
                    <a:pt x="33051" y="114300"/>
                    <a:pt x="61913" y="114300"/>
                  </a:cubicBezTo>
                  <a:cubicBezTo>
                    <a:pt x="90774" y="114300"/>
                    <a:pt x="114300" y="90773"/>
                    <a:pt x="114300" y="61913"/>
                  </a:cubicBezTo>
                  <a:cubicBezTo>
                    <a:pt x="114300" y="33052"/>
                    <a:pt x="90774"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3" name="Freeform: Shape 481">
              <a:extLst>
                <a:ext uri="{FF2B5EF4-FFF2-40B4-BE49-F238E27FC236}">
                  <a16:creationId xmlns:a16="http://schemas.microsoft.com/office/drawing/2014/main" id="{3110753F-5DC3-8C13-10A6-8F052EE8EF0E}"/>
                </a:ext>
              </a:extLst>
            </p:cNvPr>
            <p:cNvSpPr/>
            <p:nvPr/>
          </p:nvSpPr>
          <p:spPr>
            <a:xfrm>
              <a:off x="992981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4" name="Freeform: Shape 482">
              <a:extLst>
                <a:ext uri="{FF2B5EF4-FFF2-40B4-BE49-F238E27FC236}">
                  <a16:creationId xmlns:a16="http://schemas.microsoft.com/office/drawing/2014/main" id="{962042F8-51C0-B6A8-7E10-9B4CDD387A10}"/>
                </a:ext>
              </a:extLst>
            </p:cNvPr>
            <p:cNvSpPr/>
            <p:nvPr/>
          </p:nvSpPr>
          <p:spPr>
            <a:xfrm>
              <a:off x="1019651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1" y="9525"/>
                    <a:pt x="9525" y="33052"/>
                    <a:pt x="9525" y="61913"/>
                  </a:cubicBezTo>
                  <a:cubicBezTo>
                    <a:pt x="9525" y="90773"/>
                    <a:pt x="33051" y="114300"/>
                    <a:pt x="61913" y="114300"/>
                  </a:cubicBezTo>
                  <a:cubicBezTo>
                    <a:pt x="90774" y="114300"/>
                    <a:pt x="114300" y="90773"/>
                    <a:pt x="114300" y="61913"/>
                  </a:cubicBezTo>
                  <a:cubicBezTo>
                    <a:pt x="114300" y="33052"/>
                    <a:pt x="90774"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5" name="Freeform: Shape 483">
              <a:extLst>
                <a:ext uri="{FF2B5EF4-FFF2-40B4-BE49-F238E27FC236}">
                  <a16:creationId xmlns:a16="http://schemas.microsoft.com/office/drawing/2014/main" id="{FB79EFB2-256E-6F08-E7D4-DE3506C38EE5}"/>
                </a:ext>
              </a:extLst>
            </p:cNvPr>
            <p:cNvSpPr/>
            <p:nvPr/>
          </p:nvSpPr>
          <p:spPr>
            <a:xfrm>
              <a:off x="1023461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6" name="Freeform: Shape 484">
              <a:extLst>
                <a:ext uri="{FF2B5EF4-FFF2-40B4-BE49-F238E27FC236}">
                  <a16:creationId xmlns:a16="http://schemas.microsoft.com/office/drawing/2014/main" id="{ACFE7FFD-3312-81D3-1C3E-18A0DE2A6F34}"/>
                </a:ext>
              </a:extLst>
            </p:cNvPr>
            <p:cNvSpPr/>
            <p:nvPr/>
          </p:nvSpPr>
          <p:spPr>
            <a:xfrm>
              <a:off x="9853612" y="2252662"/>
              <a:ext cx="371475" cy="123825"/>
            </a:xfrm>
            <a:custGeom>
              <a:avLst/>
              <a:gdLst>
                <a:gd name="connsiteX0" fmla="*/ 357188 w 371475"/>
                <a:gd name="connsiteY0" fmla="*/ 123825 h 123825"/>
                <a:gd name="connsiteX1" fmla="*/ 33338 w 371475"/>
                <a:gd name="connsiteY1" fmla="*/ 123825 h 123825"/>
                <a:gd name="connsiteX2" fmla="*/ 0 w 371475"/>
                <a:gd name="connsiteY2" fmla="*/ 90488 h 123825"/>
                <a:gd name="connsiteX3" fmla="*/ 0 w 371475"/>
                <a:gd name="connsiteY3" fmla="*/ 14288 h 123825"/>
                <a:gd name="connsiteX4" fmla="*/ 14288 w 371475"/>
                <a:gd name="connsiteY4" fmla="*/ 0 h 123825"/>
                <a:gd name="connsiteX5" fmla="*/ 357188 w 371475"/>
                <a:gd name="connsiteY5" fmla="*/ 0 h 123825"/>
                <a:gd name="connsiteX6" fmla="*/ 371475 w 371475"/>
                <a:gd name="connsiteY6" fmla="*/ 14288 h 123825"/>
                <a:gd name="connsiteX7" fmla="*/ 371475 w 371475"/>
                <a:gd name="connsiteY7" fmla="*/ 109538 h 123825"/>
                <a:gd name="connsiteX8" fmla="*/ 357188 w 371475"/>
                <a:gd name="connsiteY8" fmla="*/ 123825 h 123825"/>
                <a:gd name="connsiteX9" fmla="*/ 14288 w 371475"/>
                <a:gd name="connsiteY9" fmla="*/ 9525 h 123825"/>
                <a:gd name="connsiteX10" fmla="*/ 9525 w 371475"/>
                <a:gd name="connsiteY10" fmla="*/ 14288 h 123825"/>
                <a:gd name="connsiteX11" fmla="*/ 9525 w 371475"/>
                <a:gd name="connsiteY11" fmla="*/ 90488 h 123825"/>
                <a:gd name="connsiteX12" fmla="*/ 33338 w 371475"/>
                <a:gd name="connsiteY12" fmla="*/ 114300 h 123825"/>
                <a:gd name="connsiteX13" fmla="*/ 357188 w 371475"/>
                <a:gd name="connsiteY13" fmla="*/ 114300 h 123825"/>
                <a:gd name="connsiteX14" fmla="*/ 361950 w 371475"/>
                <a:gd name="connsiteY14" fmla="*/ 109538 h 123825"/>
                <a:gd name="connsiteX15" fmla="*/ 361950 w 371475"/>
                <a:gd name="connsiteY15" fmla="*/ 14288 h 123825"/>
                <a:gd name="connsiteX16" fmla="*/ 357188 w 371475"/>
                <a:gd name="connsiteY16" fmla="*/ 9525 h 123825"/>
                <a:gd name="connsiteX17" fmla="*/ 14288 w 371475"/>
                <a:gd name="connsiteY17"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1475" h="123825">
                  <a:moveTo>
                    <a:pt x="357188" y="123825"/>
                  </a:moveTo>
                  <a:lnTo>
                    <a:pt x="33338" y="123825"/>
                  </a:lnTo>
                  <a:cubicBezTo>
                    <a:pt x="14954" y="123825"/>
                    <a:pt x="0" y="108871"/>
                    <a:pt x="0" y="90488"/>
                  </a:cubicBezTo>
                  <a:lnTo>
                    <a:pt x="0" y="14288"/>
                  </a:lnTo>
                  <a:cubicBezTo>
                    <a:pt x="0" y="6382"/>
                    <a:pt x="6382" y="0"/>
                    <a:pt x="14288" y="0"/>
                  </a:cubicBezTo>
                  <a:lnTo>
                    <a:pt x="357188" y="0"/>
                  </a:lnTo>
                  <a:cubicBezTo>
                    <a:pt x="365093" y="0"/>
                    <a:pt x="371475" y="6382"/>
                    <a:pt x="371475" y="14288"/>
                  </a:cubicBezTo>
                  <a:lnTo>
                    <a:pt x="371475" y="109538"/>
                  </a:lnTo>
                  <a:cubicBezTo>
                    <a:pt x="371475" y="117443"/>
                    <a:pt x="365093" y="123825"/>
                    <a:pt x="357188" y="123825"/>
                  </a:cubicBezTo>
                  <a:close/>
                  <a:moveTo>
                    <a:pt x="14288" y="9525"/>
                  </a:moveTo>
                  <a:cubicBezTo>
                    <a:pt x="11620" y="9525"/>
                    <a:pt x="9525" y="11620"/>
                    <a:pt x="9525" y="14288"/>
                  </a:cubicBezTo>
                  <a:lnTo>
                    <a:pt x="9525" y="90488"/>
                  </a:lnTo>
                  <a:cubicBezTo>
                    <a:pt x="9525" y="103632"/>
                    <a:pt x="20193" y="114300"/>
                    <a:pt x="33338" y="114300"/>
                  </a:cubicBezTo>
                  <a:lnTo>
                    <a:pt x="357188" y="114300"/>
                  </a:lnTo>
                  <a:cubicBezTo>
                    <a:pt x="359855" y="114300"/>
                    <a:pt x="361950" y="112204"/>
                    <a:pt x="361950" y="109538"/>
                  </a:cubicBezTo>
                  <a:lnTo>
                    <a:pt x="361950" y="14288"/>
                  </a:lnTo>
                  <a:cubicBezTo>
                    <a:pt x="361950" y="11620"/>
                    <a:pt x="359855" y="9525"/>
                    <a:pt x="357188" y="9525"/>
                  </a:cubicBezTo>
                  <a:lnTo>
                    <a:pt x="14288"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7" name="Freeform: Shape 485">
              <a:extLst>
                <a:ext uri="{FF2B5EF4-FFF2-40B4-BE49-F238E27FC236}">
                  <a16:creationId xmlns:a16="http://schemas.microsoft.com/office/drawing/2014/main" id="{8BC7F44D-B6C4-9F0A-E6EB-09EC64180C91}"/>
                </a:ext>
              </a:extLst>
            </p:cNvPr>
            <p:cNvSpPr/>
            <p:nvPr/>
          </p:nvSpPr>
          <p:spPr>
            <a:xfrm>
              <a:off x="10253662" y="2252662"/>
              <a:ext cx="123825" cy="161925"/>
            </a:xfrm>
            <a:custGeom>
              <a:avLst/>
              <a:gdLst>
                <a:gd name="connsiteX0" fmla="*/ 119063 w 123825"/>
                <a:gd name="connsiteY0" fmla="*/ 161925 h 161925"/>
                <a:gd name="connsiteX1" fmla="*/ 61913 w 123825"/>
                <a:gd name="connsiteY1" fmla="*/ 161925 h 161925"/>
                <a:gd name="connsiteX2" fmla="*/ 0 w 123825"/>
                <a:gd name="connsiteY2" fmla="*/ 100013 h 161925"/>
                <a:gd name="connsiteX3" fmla="*/ 0 w 123825"/>
                <a:gd name="connsiteY3" fmla="*/ 23813 h 161925"/>
                <a:gd name="connsiteX4" fmla="*/ 23813 w 123825"/>
                <a:gd name="connsiteY4" fmla="*/ 0 h 161925"/>
                <a:gd name="connsiteX5" fmla="*/ 115729 w 123825"/>
                <a:gd name="connsiteY5" fmla="*/ 0 h 161925"/>
                <a:gd name="connsiteX6" fmla="*/ 120491 w 123825"/>
                <a:gd name="connsiteY6" fmla="*/ 4763 h 161925"/>
                <a:gd name="connsiteX7" fmla="*/ 115729 w 123825"/>
                <a:gd name="connsiteY7" fmla="*/ 9525 h 161925"/>
                <a:gd name="connsiteX8" fmla="*/ 23813 w 123825"/>
                <a:gd name="connsiteY8" fmla="*/ 9525 h 161925"/>
                <a:gd name="connsiteX9" fmla="*/ 9525 w 123825"/>
                <a:gd name="connsiteY9" fmla="*/ 23813 h 161925"/>
                <a:gd name="connsiteX10" fmla="*/ 9525 w 123825"/>
                <a:gd name="connsiteY10" fmla="*/ 100013 h 161925"/>
                <a:gd name="connsiteX11" fmla="*/ 61913 w 123825"/>
                <a:gd name="connsiteY11" fmla="*/ 152400 h 161925"/>
                <a:gd name="connsiteX12" fmla="*/ 114300 w 123825"/>
                <a:gd name="connsiteY12" fmla="*/ 152400 h 161925"/>
                <a:gd name="connsiteX13" fmla="*/ 114300 w 123825"/>
                <a:gd name="connsiteY13" fmla="*/ 23813 h 161925"/>
                <a:gd name="connsiteX14" fmla="*/ 119063 w 123825"/>
                <a:gd name="connsiteY14" fmla="*/ 19050 h 161925"/>
                <a:gd name="connsiteX15" fmla="*/ 123825 w 123825"/>
                <a:gd name="connsiteY15" fmla="*/ 23813 h 161925"/>
                <a:gd name="connsiteX16" fmla="*/ 123825 w 123825"/>
                <a:gd name="connsiteY16" fmla="*/ 157163 h 161925"/>
                <a:gd name="connsiteX17" fmla="*/ 119063 w 123825"/>
                <a:gd name="connsiteY17"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161925">
                  <a:moveTo>
                    <a:pt x="119063" y="161925"/>
                  </a:moveTo>
                  <a:lnTo>
                    <a:pt x="61913" y="161925"/>
                  </a:lnTo>
                  <a:cubicBezTo>
                    <a:pt x="27813" y="161925"/>
                    <a:pt x="0" y="134112"/>
                    <a:pt x="0" y="100013"/>
                  </a:cubicBezTo>
                  <a:lnTo>
                    <a:pt x="0" y="23813"/>
                  </a:lnTo>
                  <a:cubicBezTo>
                    <a:pt x="0" y="10668"/>
                    <a:pt x="10668" y="0"/>
                    <a:pt x="23813" y="0"/>
                  </a:cubicBezTo>
                  <a:lnTo>
                    <a:pt x="115729" y="0"/>
                  </a:lnTo>
                  <a:cubicBezTo>
                    <a:pt x="118396" y="0"/>
                    <a:pt x="120491" y="2095"/>
                    <a:pt x="120491" y="4763"/>
                  </a:cubicBezTo>
                  <a:cubicBezTo>
                    <a:pt x="120491" y="7430"/>
                    <a:pt x="118396" y="9525"/>
                    <a:pt x="115729" y="9525"/>
                  </a:cubicBezTo>
                  <a:lnTo>
                    <a:pt x="23813" y="9525"/>
                  </a:lnTo>
                  <a:cubicBezTo>
                    <a:pt x="15907" y="9525"/>
                    <a:pt x="9525" y="15907"/>
                    <a:pt x="9525" y="23813"/>
                  </a:cubicBezTo>
                  <a:lnTo>
                    <a:pt x="9525" y="100013"/>
                  </a:lnTo>
                  <a:cubicBezTo>
                    <a:pt x="9525" y="128873"/>
                    <a:pt x="33051" y="152400"/>
                    <a:pt x="61913" y="152400"/>
                  </a:cubicBezTo>
                  <a:lnTo>
                    <a:pt x="114300" y="152400"/>
                  </a:lnTo>
                  <a:lnTo>
                    <a:pt x="114300" y="23813"/>
                  </a:lnTo>
                  <a:cubicBezTo>
                    <a:pt x="114300" y="21145"/>
                    <a:pt x="116395" y="19050"/>
                    <a:pt x="119063" y="19050"/>
                  </a:cubicBezTo>
                  <a:cubicBezTo>
                    <a:pt x="121730" y="19050"/>
                    <a:pt x="123825" y="21145"/>
                    <a:pt x="123825" y="23813"/>
                  </a:cubicBezTo>
                  <a:lnTo>
                    <a:pt x="123825" y="157163"/>
                  </a:lnTo>
                  <a:cubicBezTo>
                    <a:pt x="123825" y="159829"/>
                    <a:pt x="121730" y="161925"/>
                    <a:pt x="119063" y="1619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8" name="Freeform: Shape 486">
              <a:extLst>
                <a:ext uri="{FF2B5EF4-FFF2-40B4-BE49-F238E27FC236}">
                  <a16:creationId xmlns:a16="http://schemas.microsoft.com/office/drawing/2014/main" id="{ACA35A2F-A0DF-705D-E836-06F3DAD4B4FD}"/>
                </a:ext>
              </a:extLst>
            </p:cNvPr>
            <p:cNvSpPr/>
            <p:nvPr/>
          </p:nvSpPr>
          <p:spPr>
            <a:xfrm>
              <a:off x="10272712" y="20240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5" y="47625"/>
                    <a:pt x="0" y="45530"/>
                    <a:pt x="0" y="42863"/>
                  </a:cubicBezTo>
                  <a:lnTo>
                    <a:pt x="0" y="4763"/>
                  </a:lnTo>
                  <a:cubicBezTo>
                    <a:pt x="0" y="2096"/>
                    <a:pt x="2095"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9" name="Freeform: Shape 487">
              <a:extLst>
                <a:ext uri="{FF2B5EF4-FFF2-40B4-BE49-F238E27FC236}">
                  <a16:creationId xmlns:a16="http://schemas.microsoft.com/office/drawing/2014/main" id="{7D014A06-35B1-BF99-BA18-E8EC31CCDAF1}"/>
                </a:ext>
              </a:extLst>
            </p:cNvPr>
            <p:cNvSpPr/>
            <p:nvPr/>
          </p:nvSpPr>
          <p:spPr>
            <a:xfrm>
              <a:off x="10272712" y="21002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5" y="47625"/>
                    <a:pt x="0" y="45529"/>
                    <a:pt x="0" y="42863"/>
                  </a:cubicBezTo>
                  <a:lnTo>
                    <a:pt x="0" y="4763"/>
                  </a:lnTo>
                  <a:cubicBezTo>
                    <a:pt x="0" y="2096"/>
                    <a:pt x="2095"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0" name="Freeform: Shape 488">
              <a:extLst>
                <a:ext uri="{FF2B5EF4-FFF2-40B4-BE49-F238E27FC236}">
                  <a16:creationId xmlns:a16="http://schemas.microsoft.com/office/drawing/2014/main" id="{C4C3EE60-5F17-D755-5B93-520259696877}"/>
                </a:ext>
              </a:extLst>
            </p:cNvPr>
            <p:cNvSpPr/>
            <p:nvPr/>
          </p:nvSpPr>
          <p:spPr>
            <a:xfrm>
              <a:off x="10139362" y="2005012"/>
              <a:ext cx="142875" cy="161925"/>
            </a:xfrm>
            <a:custGeom>
              <a:avLst/>
              <a:gdLst>
                <a:gd name="connsiteX0" fmla="*/ 128588 w 142875"/>
                <a:gd name="connsiteY0" fmla="*/ 161925 h 161925"/>
                <a:gd name="connsiteX1" fmla="*/ 109538 w 142875"/>
                <a:gd name="connsiteY1" fmla="*/ 161925 h 161925"/>
                <a:gd name="connsiteX2" fmla="*/ 95250 w 142875"/>
                <a:gd name="connsiteY2" fmla="*/ 147638 h 161925"/>
                <a:gd name="connsiteX3" fmla="*/ 95250 w 142875"/>
                <a:gd name="connsiteY3" fmla="*/ 142875 h 161925"/>
                <a:gd name="connsiteX4" fmla="*/ 61913 w 142875"/>
                <a:gd name="connsiteY4" fmla="*/ 142875 h 161925"/>
                <a:gd name="connsiteX5" fmla="*/ 0 w 142875"/>
                <a:gd name="connsiteY5" fmla="*/ 80963 h 161925"/>
                <a:gd name="connsiteX6" fmla="*/ 61913 w 142875"/>
                <a:gd name="connsiteY6" fmla="*/ 19050 h 161925"/>
                <a:gd name="connsiteX7" fmla="*/ 95250 w 142875"/>
                <a:gd name="connsiteY7" fmla="*/ 19050 h 161925"/>
                <a:gd name="connsiteX8" fmla="*/ 95250 w 142875"/>
                <a:gd name="connsiteY8" fmla="*/ 14288 h 161925"/>
                <a:gd name="connsiteX9" fmla="*/ 109538 w 142875"/>
                <a:gd name="connsiteY9" fmla="*/ 0 h 161925"/>
                <a:gd name="connsiteX10" fmla="*/ 128588 w 142875"/>
                <a:gd name="connsiteY10" fmla="*/ 0 h 161925"/>
                <a:gd name="connsiteX11" fmla="*/ 142875 w 142875"/>
                <a:gd name="connsiteY11" fmla="*/ 14288 h 161925"/>
                <a:gd name="connsiteX12" fmla="*/ 142875 w 142875"/>
                <a:gd name="connsiteY12" fmla="*/ 147638 h 161925"/>
                <a:gd name="connsiteX13" fmla="*/ 128588 w 142875"/>
                <a:gd name="connsiteY13" fmla="*/ 161925 h 161925"/>
                <a:gd name="connsiteX14" fmla="*/ 61913 w 142875"/>
                <a:gd name="connsiteY14" fmla="*/ 28575 h 161925"/>
                <a:gd name="connsiteX15" fmla="*/ 9525 w 142875"/>
                <a:gd name="connsiteY15" fmla="*/ 80963 h 161925"/>
                <a:gd name="connsiteX16" fmla="*/ 61913 w 142875"/>
                <a:gd name="connsiteY16" fmla="*/ 133350 h 161925"/>
                <a:gd name="connsiteX17" fmla="*/ 100013 w 142875"/>
                <a:gd name="connsiteY17" fmla="*/ 133350 h 161925"/>
                <a:gd name="connsiteX18" fmla="*/ 104775 w 142875"/>
                <a:gd name="connsiteY18" fmla="*/ 138113 h 161925"/>
                <a:gd name="connsiteX19" fmla="*/ 104775 w 142875"/>
                <a:gd name="connsiteY19" fmla="*/ 147638 h 161925"/>
                <a:gd name="connsiteX20" fmla="*/ 109538 w 142875"/>
                <a:gd name="connsiteY20" fmla="*/ 152400 h 161925"/>
                <a:gd name="connsiteX21" fmla="*/ 128588 w 142875"/>
                <a:gd name="connsiteY21" fmla="*/ 152400 h 161925"/>
                <a:gd name="connsiteX22" fmla="*/ 133350 w 142875"/>
                <a:gd name="connsiteY22" fmla="*/ 147638 h 161925"/>
                <a:gd name="connsiteX23" fmla="*/ 133350 w 142875"/>
                <a:gd name="connsiteY23" fmla="*/ 14288 h 161925"/>
                <a:gd name="connsiteX24" fmla="*/ 128588 w 142875"/>
                <a:gd name="connsiteY24" fmla="*/ 9525 h 161925"/>
                <a:gd name="connsiteX25" fmla="*/ 109538 w 142875"/>
                <a:gd name="connsiteY25" fmla="*/ 9525 h 161925"/>
                <a:gd name="connsiteX26" fmla="*/ 104775 w 142875"/>
                <a:gd name="connsiteY26" fmla="*/ 14288 h 161925"/>
                <a:gd name="connsiteX27" fmla="*/ 104775 w 142875"/>
                <a:gd name="connsiteY27" fmla="*/ 23813 h 161925"/>
                <a:gd name="connsiteX28" fmla="*/ 100013 w 142875"/>
                <a:gd name="connsiteY28" fmla="*/ 28575 h 161925"/>
                <a:gd name="connsiteX29" fmla="*/ 61913 w 142875"/>
                <a:gd name="connsiteY29" fmla="*/ 285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875" h="161925">
                  <a:moveTo>
                    <a:pt x="128588" y="161925"/>
                  </a:moveTo>
                  <a:lnTo>
                    <a:pt x="109538" y="161925"/>
                  </a:lnTo>
                  <a:cubicBezTo>
                    <a:pt x="101632" y="161925"/>
                    <a:pt x="95250" y="155543"/>
                    <a:pt x="95250" y="147638"/>
                  </a:cubicBezTo>
                  <a:lnTo>
                    <a:pt x="95250" y="142875"/>
                  </a:lnTo>
                  <a:lnTo>
                    <a:pt x="61913" y="142875"/>
                  </a:lnTo>
                  <a:cubicBezTo>
                    <a:pt x="27813" y="142875"/>
                    <a:pt x="0" y="115062"/>
                    <a:pt x="0" y="80963"/>
                  </a:cubicBezTo>
                  <a:cubicBezTo>
                    <a:pt x="0" y="46863"/>
                    <a:pt x="27813" y="19050"/>
                    <a:pt x="61913" y="19050"/>
                  </a:cubicBezTo>
                  <a:lnTo>
                    <a:pt x="95250" y="19050"/>
                  </a:lnTo>
                  <a:lnTo>
                    <a:pt x="95250" y="14288"/>
                  </a:lnTo>
                  <a:cubicBezTo>
                    <a:pt x="95250" y="6382"/>
                    <a:pt x="101632" y="0"/>
                    <a:pt x="109538" y="0"/>
                  </a:cubicBezTo>
                  <a:lnTo>
                    <a:pt x="128588" y="0"/>
                  </a:lnTo>
                  <a:cubicBezTo>
                    <a:pt x="136493" y="0"/>
                    <a:pt x="142875" y="6382"/>
                    <a:pt x="142875" y="14288"/>
                  </a:cubicBezTo>
                  <a:lnTo>
                    <a:pt x="142875" y="147638"/>
                  </a:lnTo>
                  <a:cubicBezTo>
                    <a:pt x="142875" y="155543"/>
                    <a:pt x="136493" y="161925"/>
                    <a:pt x="128588" y="161925"/>
                  </a:cubicBezTo>
                  <a:close/>
                  <a:moveTo>
                    <a:pt x="61913" y="28575"/>
                  </a:moveTo>
                  <a:cubicBezTo>
                    <a:pt x="33051" y="28575"/>
                    <a:pt x="9525" y="52102"/>
                    <a:pt x="9525" y="80963"/>
                  </a:cubicBezTo>
                  <a:cubicBezTo>
                    <a:pt x="9525" y="109823"/>
                    <a:pt x="33051" y="133350"/>
                    <a:pt x="61913" y="133350"/>
                  </a:cubicBezTo>
                  <a:lnTo>
                    <a:pt x="100013" y="133350"/>
                  </a:lnTo>
                  <a:cubicBezTo>
                    <a:pt x="102680" y="133350"/>
                    <a:pt x="104775" y="135446"/>
                    <a:pt x="104775" y="138113"/>
                  </a:cubicBezTo>
                  <a:lnTo>
                    <a:pt x="104775" y="147638"/>
                  </a:lnTo>
                  <a:cubicBezTo>
                    <a:pt x="104775" y="150305"/>
                    <a:pt x="106870" y="152400"/>
                    <a:pt x="109538" y="152400"/>
                  </a:cubicBezTo>
                  <a:lnTo>
                    <a:pt x="128588" y="152400"/>
                  </a:lnTo>
                  <a:cubicBezTo>
                    <a:pt x="131255" y="152400"/>
                    <a:pt x="133350" y="150305"/>
                    <a:pt x="133350" y="147638"/>
                  </a:cubicBezTo>
                  <a:lnTo>
                    <a:pt x="133350" y="14288"/>
                  </a:lnTo>
                  <a:cubicBezTo>
                    <a:pt x="133350" y="11621"/>
                    <a:pt x="131255" y="9525"/>
                    <a:pt x="128588" y="9525"/>
                  </a:cubicBezTo>
                  <a:lnTo>
                    <a:pt x="109538" y="9525"/>
                  </a:lnTo>
                  <a:cubicBezTo>
                    <a:pt x="106870" y="9525"/>
                    <a:pt x="104775" y="11621"/>
                    <a:pt x="104775" y="14288"/>
                  </a:cubicBezTo>
                  <a:lnTo>
                    <a:pt x="104775" y="23813"/>
                  </a:lnTo>
                  <a:cubicBezTo>
                    <a:pt x="104775" y="26480"/>
                    <a:pt x="102680" y="28575"/>
                    <a:pt x="100013" y="28575"/>
                  </a:cubicBezTo>
                  <a:lnTo>
                    <a:pt x="61913" y="2857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1" name="Freeform: Shape 860">
              <a:extLst>
                <a:ext uri="{FF2B5EF4-FFF2-40B4-BE49-F238E27FC236}">
                  <a16:creationId xmlns:a16="http://schemas.microsoft.com/office/drawing/2014/main" id="{5729EF5E-D4AA-8F6E-6A9F-17860A0BD1F4}"/>
                </a:ext>
              </a:extLst>
            </p:cNvPr>
            <p:cNvSpPr/>
            <p:nvPr/>
          </p:nvSpPr>
          <p:spPr>
            <a:xfrm>
              <a:off x="10034587" y="2462212"/>
              <a:ext cx="142875" cy="9525"/>
            </a:xfrm>
            <a:custGeom>
              <a:avLst/>
              <a:gdLst>
                <a:gd name="connsiteX0" fmla="*/ 138113 w 142875"/>
                <a:gd name="connsiteY0" fmla="*/ 9525 h 9525"/>
                <a:gd name="connsiteX1" fmla="*/ 4763 w 142875"/>
                <a:gd name="connsiteY1" fmla="*/ 9525 h 9525"/>
                <a:gd name="connsiteX2" fmla="*/ 0 w 142875"/>
                <a:gd name="connsiteY2" fmla="*/ 4763 h 9525"/>
                <a:gd name="connsiteX3" fmla="*/ 4763 w 142875"/>
                <a:gd name="connsiteY3" fmla="*/ 0 h 9525"/>
                <a:gd name="connsiteX4" fmla="*/ 138113 w 142875"/>
                <a:gd name="connsiteY4" fmla="*/ 0 h 9525"/>
                <a:gd name="connsiteX5" fmla="*/ 142875 w 142875"/>
                <a:gd name="connsiteY5" fmla="*/ 4763 h 9525"/>
                <a:gd name="connsiteX6" fmla="*/ 138113 w 1428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9525">
                  <a:moveTo>
                    <a:pt x="138113" y="9525"/>
                  </a:moveTo>
                  <a:lnTo>
                    <a:pt x="4763" y="9525"/>
                  </a:lnTo>
                  <a:cubicBezTo>
                    <a:pt x="2095" y="9525"/>
                    <a:pt x="0" y="7429"/>
                    <a:pt x="0" y="4763"/>
                  </a:cubicBezTo>
                  <a:cubicBezTo>
                    <a:pt x="0" y="2096"/>
                    <a:pt x="2095" y="0"/>
                    <a:pt x="4763" y="0"/>
                  </a:cubicBezTo>
                  <a:lnTo>
                    <a:pt x="138113" y="0"/>
                  </a:lnTo>
                  <a:cubicBezTo>
                    <a:pt x="140780" y="0"/>
                    <a:pt x="142875" y="2096"/>
                    <a:pt x="142875" y="4763"/>
                  </a:cubicBezTo>
                  <a:cubicBezTo>
                    <a:pt x="142875" y="7429"/>
                    <a:pt x="140780" y="9525"/>
                    <a:pt x="1381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2" name="Freeform: Shape 861">
              <a:extLst>
                <a:ext uri="{FF2B5EF4-FFF2-40B4-BE49-F238E27FC236}">
                  <a16:creationId xmlns:a16="http://schemas.microsoft.com/office/drawing/2014/main" id="{ADD12716-000E-51AB-E676-287E6330811E}"/>
                </a:ext>
              </a:extLst>
            </p:cNvPr>
            <p:cNvSpPr/>
            <p:nvPr/>
          </p:nvSpPr>
          <p:spPr>
            <a:xfrm>
              <a:off x="10339387" y="2462212"/>
              <a:ext cx="38100" cy="9525"/>
            </a:xfrm>
            <a:custGeom>
              <a:avLst/>
              <a:gdLst>
                <a:gd name="connsiteX0" fmla="*/ 33338 w 38100"/>
                <a:gd name="connsiteY0" fmla="*/ 9525 h 9525"/>
                <a:gd name="connsiteX1" fmla="*/ 4763 w 38100"/>
                <a:gd name="connsiteY1" fmla="*/ 9525 h 9525"/>
                <a:gd name="connsiteX2" fmla="*/ 0 w 38100"/>
                <a:gd name="connsiteY2" fmla="*/ 4763 h 9525"/>
                <a:gd name="connsiteX3" fmla="*/ 4763 w 38100"/>
                <a:gd name="connsiteY3" fmla="*/ 0 h 9525"/>
                <a:gd name="connsiteX4" fmla="*/ 33338 w 38100"/>
                <a:gd name="connsiteY4" fmla="*/ 0 h 9525"/>
                <a:gd name="connsiteX5" fmla="*/ 38100 w 38100"/>
                <a:gd name="connsiteY5" fmla="*/ 4763 h 9525"/>
                <a:gd name="connsiteX6" fmla="*/ 33338 w 3810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9525">
                  <a:moveTo>
                    <a:pt x="33338" y="9525"/>
                  </a:moveTo>
                  <a:lnTo>
                    <a:pt x="4763" y="9525"/>
                  </a:lnTo>
                  <a:cubicBezTo>
                    <a:pt x="2095" y="9525"/>
                    <a:pt x="0" y="7429"/>
                    <a:pt x="0" y="4763"/>
                  </a:cubicBezTo>
                  <a:cubicBezTo>
                    <a:pt x="0" y="2096"/>
                    <a:pt x="2095" y="0"/>
                    <a:pt x="4763" y="0"/>
                  </a:cubicBezTo>
                  <a:lnTo>
                    <a:pt x="33338" y="0"/>
                  </a:lnTo>
                  <a:cubicBezTo>
                    <a:pt x="36005" y="0"/>
                    <a:pt x="38100" y="2096"/>
                    <a:pt x="38100" y="4763"/>
                  </a:cubicBezTo>
                  <a:cubicBezTo>
                    <a:pt x="38100" y="7429"/>
                    <a:pt x="36005" y="9525"/>
                    <a:pt x="33338"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3" name="Freeform: Shape 862">
              <a:extLst>
                <a:ext uri="{FF2B5EF4-FFF2-40B4-BE49-F238E27FC236}">
                  <a16:creationId xmlns:a16="http://schemas.microsoft.com/office/drawing/2014/main" id="{483CB276-1A50-9361-413C-B5793D2DF8B8}"/>
                </a:ext>
              </a:extLst>
            </p:cNvPr>
            <p:cNvSpPr/>
            <p:nvPr/>
          </p:nvSpPr>
          <p:spPr>
            <a:xfrm>
              <a:off x="9818845" y="2462212"/>
              <a:ext cx="53816" cy="9525"/>
            </a:xfrm>
            <a:custGeom>
              <a:avLst/>
              <a:gdLst>
                <a:gd name="connsiteX0" fmla="*/ 49054 w 53816"/>
                <a:gd name="connsiteY0" fmla="*/ 9525 h 9525"/>
                <a:gd name="connsiteX1" fmla="*/ 4763 w 53816"/>
                <a:gd name="connsiteY1" fmla="*/ 9525 h 9525"/>
                <a:gd name="connsiteX2" fmla="*/ 0 w 53816"/>
                <a:gd name="connsiteY2" fmla="*/ 4763 h 9525"/>
                <a:gd name="connsiteX3" fmla="*/ 4763 w 53816"/>
                <a:gd name="connsiteY3" fmla="*/ 0 h 9525"/>
                <a:gd name="connsiteX4" fmla="*/ 49054 w 53816"/>
                <a:gd name="connsiteY4" fmla="*/ 0 h 9525"/>
                <a:gd name="connsiteX5" fmla="*/ 53816 w 53816"/>
                <a:gd name="connsiteY5" fmla="*/ 4763 h 9525"/>
                <a:gd name="connsiteX6" fmla="*/ 49054 w 53816"/>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16" h="9525">
                  <a:moveTo>
                    <a:pt x="49054" y="9525"/>
                  </a:moveTo>
                  <a:lnTo>
                    <a:pt x="4763" y="9525"/>
                  </a:lnTo>
                  <a:cubicBezTo>
                    <a:pt x="2096" y="9525"/>
                    <a:pt x="0" y="7429"/>
                    <a:pt x="0" y="4763"/>
                  </a:cubicBezTo>
                  <a:cubicBezTo>
                    <a:pt x="0" y="2096"/>
                    <a:pt x="2096" y="0"/>
                    <a:pt x="4763" y="0"/>
                  </a:cubicBezTo>
                  <a:lnTo>
                    <a:pt x="49054" y="0"/>
                  </a:lnTo>
                  <a:cubicBezTo>
                    <a:pt x="51721" y="0"/>
                    <a:pt x="53816" y="2096"/>
                    <a:pt x="53816" y="4763"/>
                  </a:cubicBezTo>
                  <a:cubicBezTo>
                    <a:pt x="53816" y="7429"/>
                    <a:pt x="51721" y="9525"/>
                    <a:pt x="49054"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4" name="Freeform: Shape 863">
              <a:extLst>
                <a:ext uri="{FF2B5EF4-FFF2-40B4-BE49-F238E27FC236}">
                  <a16:creationId xmlns:a16="http://schemas.microsoft.com/office/drawing/2014/main" id="{08FF7CA0-CC47-0F83-A9DB-C077901E7796}"/>
                </a:ext>
              </a:extLst>
            </p:cNvPr>
            <p:cNvSpPr/>
            <p:nvPr/>
          </p:nvSpPr>
          <p:spPr>
            <a:xfrm>
              <a:off x="9939337" y="2252662"/>
              <a:ext cx="9525" cy="123825"/>
            </a:xfrm>
            <a:custGeom>
              <a:avLst/>
              <a:gdLst>
                <a:gd name="connsiteX0" fmla="*/ 4763 w 9525"/>
                <a:gd name="connsiteY0" fmla="*/ 123825 h 123825"/>
                <a:gd name="connsiteX1" fmla="*/ 0 w 9525"/>
                <a:gd name="connsiteY1" fmla="*/ 119063 h 123825"/>
                <a:gd name="connsiteX2" fmla="*/ 0 w 9525"/>
                <a:gd name="connsiteY2" fmla="*/ 4763 h 123825"/>
                <a:gd name="connsiteX3" fmla="*/ 4763 w 9525"/>
                <a:gd name="connsiteY3" fmla="*/ 0 h 123825"/>
                <a:gd name="connsiteX4" fmla="*/ 9525 w 9525"/>
                <a:gd name="connsiteY4" fmla="*/ 4763 h 123825"/>
                <a:gd name="connsiteX5" fmla="*/ 9525 w 9525"/>
                <a:gd name="connsiteY5" fmla="*/ 119063 h 123825"/>
                <a:gd name="connsiteX6" fmla="*/ 4763 w 9525"/>
                <a:gd name="connsiteY6"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23825">
                  <a:moveTo>
                    <a:pt x="4763" y="123825"/>
                  </a:moveTo>
                  <a:cubicBezTo>
                    <a:pt x="2095" y="123825"/>
                    <a:pt x="0" y="121729"/>
                    <a:pt x="0" y="119063"/>
                  </a:cubicBezTo>
                  <a:lnTo>
                    <a:pt x="0" y="4763"/>
                  </a:lnTo>
                  <a:cubicBezTo>
                    <a:pt x="0" y="2095"/>
                    <a:pt x="2095" y="0"/>
                    <a:pt x="4763" y="0"/>
                  </a:cubicBezTo>
                  <a:cubicBezTo>
                    <a:pt x="7430" y="0"/>
                    <a:pt x="9525" y="2095"/>
                    <a:pt x="9525" y="4763"/>
                  </a:cubicBezTo>
                  <a:lnTo>
                    <a:pt x="9525" y="119063"/>
                  </a:lnTo>
                  <a:cubicBezTo>
                    <a:pt x="9525" y="121729"/>
                    <a:pt x="7430" y="123825"/>
                    <a:pt x="4763" y="1238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5" name="Freeform: Shape 864">
              <a:extLst>
                <a:ext uri="{FF2B5EF4-FFF2-40B4-BE49-F238E27FC236}">
                  <a16:creationId xmlns:a16="http://schemas.microsoft.com/office/drawing/2014/main" id="{44D71753-EF5A-8A17-AB00-359CC8C93C82}"/>
                </a:ext>
              </a:extLst>
            </p:cNvPr>
            <p:cNvSpPr/>
            <p:nvPr/>
          </p:nvSpPr>
          <p:spPr>
            <a:xfrm>
              <a:off x="10006012" y="2252662"/>
              <a:ext cx="9525" cy="123825"/>
            </a:xfrm>
            <a:custGeom>
              <a:avLst/>
              <a:gdLst>
                <a:gd name="connsiteX0" fmla="*/ 4763 w 9525"/>
                <a:gd name="connsiteY0" fmla="*/ 123825 h 123825"/>
                <a:gd name="connsiteX1" fmla="*/ 0 w 9525"/>
                <a:gd name="connsiteY1" fmla="*/ 119063 h 123825"/>
                <a:gd name="connsiteX2" fmla="*/ 0 w 9525"/>
                <a:gd name="connsiteY2" fmla="*/ 4763 h 123825"/>
                <a:gd name="connsiteX3" fmla="*/ 4763 w 9525"/>
                <a:gd name="connsiteY3" fmla="*/ 0 h 123825"/>
                <a:gd name="connsiteX4" fmla="*/ 9525 w 9525"/>
                <a:gd name="connsiteY4" fmla="*/ 4763 h 123825"/>
                <a:gd name="connsiteX5" fmla="*/ 9525 w 9525"/>
                <a:gd name="connsiteY5" fmla="*/ 119063 h 123825"/>
                <a:gd name="connsiteX6" fmla="*/ 4763 w 9525"/>
                <a:gd name="connsiteY6"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23825">
                  <a:moveTo>
                    <a:pt x="4763" y="123825"/>
                  </a:moveTo>
                  <a:cubicBezTo>
                    <a:pt x="2095" y="123825"/>
                    <a:pt x="0" y="121729"/>
                    <a:pt x="0" y="119063"/>
                  </a:cubicBezTo>
                  <a:lnTo>
                    <a:pt x="0" y="4763"/>
                  </a:lnTo>
                  <a:cubicBezTo>
                    <a:pt x="0" y="2095"/>
                    <a:pt x="2095" y="0"/>
                    <a:pt x="4763" y="0"/>
                  </a:cubicBezTo>
                  <a:cubicBezTo>
                    <a:pt x="7430" y="0"/>
                    <a:pt x="9525" y="2095"/>
                    <a:pt x="9525" y="4763"/>
                  </a:cubicBezTo>
                  <a:lnTo>
                    <a:pt x="9525" y="119063"/>
                  </a:lnTo>
                  <a:cubicBezTo>
                    <a:pt x="9525" y="121729"/>
                    <a:pt x="7430" y="123825"/>
                    <a:pt x="4763" y="1238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6" name="Freeform: Shape 865">
              <a:extLst>
                <a:ext uri="{FF2B5EF4-FFF2-40B4-BE49-F238E27FC236}">
                  <a16:creationId xmlns:a16="http://schemas.microsoft.com/office/drawing/2014/main" id="{1B1F16A2-C4C2-2F59-C373-4BEA582B2622}"/>
                </a:ext>
              </a:extLst>
            </p:cNvPr>
            <p:cNvSpPr/>
            <p:nvPr/>
          </p:nvSpPr>
          <p:spPr>
            <a:xfrm>
              <a:off x="10072687" y="2252662"/>
              <a:ext cx="9525" cy="123825"/>
            </a:xfrm>
            <a:custGeom>
              <a:avLst/>
              <a:gdLst>
                <a:gd name="connsiteX0" fmla="*/ 4763 w 9525"/>
                <a:gd name="connsiteY0" fmla="*/ 123825 h 123825"/>
                <a:gd name="connsiteX1" fmla="*/ 0 w 9525"/>
                <a:gd name="connsiteY1" fmla="*/ 119063 h 123825"/>
                <a:gd name="connsiteX2" fmla="*/ 0 w 9525"/>
                <a:gd name="connsiteY2" fmla="*/ 4763 h 123825"/>
                <a:gd name="connsiteX3" fmla="*/ 4763 w 9525"/>
                <a:gd name="connsiteY3" fmla="*/ 0 h 123825"/>
                <a:gd name="connsiteX4" fmla="*/ 9525 w 9525"/>
                <a:gd name="connsiteY4" fmla="*/ 4763 h 123825"/>
                <a:gd name="connsiteX5" fmla="*/ 9525 w 9525"/>
                <a:gd name="connsiteY5" fmla="*/ 119063 h 123825"/>
                <a:gd name="connsiteX6" fmla="*/ 4763 w 9525"/>
                <a:gd name="connsiteY6"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23825">
                  <a:moveTo>
                    <a:pt x="4763" y="123825"/>
                  </a:moveTo>
                  <a:cubicBezTo>
                    <a:pt x="2095" y="123825"/>
                    <a:pt x="0" y="121729"/>
                    <a:pt x="0" y="119063"/>
                  </a:cubicBezTo>
                  <a:lnTo>
                    <a:pt x="0" y="4763"/>
                  </a:lnTo>
                  <a:cubicBezTo>
                    <a:pt x="0" y="2095"/>
                    <a:pt x="2095" y="0"/>
                    <a:pt x="4763" y="0"/>
                  </a:cubicBezTo>
                  <a:cubicBezTo>
                    <a:pt x="7430" y="0"/>
                    <a:pt x="9525" y="2095"/>
                    <a:pt x="9525" y="4763"/>
                  </a:cubicBezTo>
                  <a:lnTo>
                    <a:pt x="9525" y="119063"/>
                  </a:lnTo>
                  <a:cubicBezTo>
                    <a:pt x="9525" y="121729"/>
                    <a:pt x="7430" y="123825"/>
                    <a:pt x="4763" y="1238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7" name="Freeform: Shape 866">
              <a:extLst>
                <a:ext uri="{FF2B5EF4-FFF2-40B4-BE49-F238E27FC236}">
                  <a16:creationId xmlns:a16="http://schemas.microsoft.com/office/drawing/2014/main" id="{14AA1CD0-DC53-5C19-6FBC-3BEAFD84B746}"/>
                </a:ext>
              </a:extLst>
            </p:cNvPr>
            <p:cNvSpPr/>
            <p:nvPr/>
          </p:nvSpPr>
          <p:spPr>
            <a:xfrm>
              <a:off x="10139362" y="2252662"/>
              <a:ext cx="9525" cy="123825"/>
            </a:xfrm>
            <a:custGeom>
              <a:avLst/>
              <a:gdLst>
                <a:gd name="connsiteX0" fmla="*/ 4763 w 9525"/>
                <a:gd name="connsiteY0" fmla="*/ 123825 h 123825"/>
                <a:gd name="connsiteX1" fmla="*/ 0 w 9525"/>
                <a:gd name="connsiteY1" fmla="*/ 119063 h 123825"/>
                <a:gd name="connsiteX2" fmla="*/ 0 w 9525"/>
                <a:gd name="connsiteY2" fmla="*/ 4763 h 123825"/>
                <a:gd name="connsiteX3" fmla="*/ 4763 w 9525"/>
                <a:gd name="connsiteY3" fmla="*/ 0 h 123825"/>
                <a:gd name="connsiteX4" fmla="*/ 9525 w 9525"/>
                <a:gd name="connsiteY4" fmla="*/ 4763 h 123825"/>
                <a:gd name="connsiteX5" fmla="*/ 9525 w 9525"/>
                <a:gd name="connsiteY5" fmla="*/ 119063 h 123825"/>
                <a:gd name="connsiteX6" fmla="*/ 4763 w 9525"/>
                <a:gd name="connsiteY6"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23825">
                  <a:moveTo>
                    <a:pt x="4763" y="123825"/>
                  </a:moveTo>
                  <a:cubicBezTo>
                    <a:pt x="2095" y="123825"/>
                    <a:pt x="0" y="121729"/>
                    <a:pt x="0" y="119063"/>
                  </a:cubicBezTo>
                  <a:lnTo>
                    <a:pt x="0" y="4763"/>
                  </a:lnTo>
                  <a:cubicBezTo>
                    <a:pt x="0" y="2095"/>
                    <a:pt x="2095" y="0"/>
                    <a:pt x="4763" y="0"/>
                  </a:cubicBezTo>
                  <a:cubicBezTo>
                    <a:pt x="7430" y="0"/>
                    <a:pt x="9525" y="2095"/>
                    <a:pt x="9525" y="4763"/>
                  </a:cubicBezTo>
                  <a:lnTo>
                    <a:pt x="9525" y="119063"/>
                  </a:lnTo>
                  <a:cubicBezTo>
                    <a:pt x="9525" y="121729"/>
                    <a:pt x="7430" y="123825"/>
                    <a:pt x="4763" y="1238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8" name="Freeform: Shape 867">
              <a:extLst>
                <a:ext uri="{FF2B5EF4-FFF2-40B4-BE49-F238E27FC236}">
                  <a16:creationId xmlns:a16="http://schemas.microsoft.com/office/drawing/2014/main" id="{A8536FC9-CD6A-C1DB-ABEC-E564F2840E42}"/>
                </a:ext>
              </a:extLst>
            </p:cNvPr>
            <p:cNvSpPr/>
            <p:nvPr/>
          </p:nvSpPr>
          <p:spPr>
            <a:xfrm>
              <a:off x="10234612" y="20240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5" y="47625"/>
                    <a:pt x="0" y="45530"/>
                    <a:pt x="0" y="42863"/>
                  </a:cubicBezTo>
                  <a:lnTo>
                    <a:pt x="0" y="4763"/>
                  </a:lnTo>
                  <a:cubicBezTo>
                    <a:pt x="0" y="2096"/>
                    <a:pt x="2095" y="0"/>
                    <a:pt x="4763" y="0"/>
                  </a:cubicBezTo>
                  <a:cubicBezTo>
                    <a:pt x="7430" y="0"/>
                    <a:pt x="9525" y="2096"/>
                    <a:pt x="9525" y="4763"/>
                  </a:cubicBezTo>
                  <a:lnTo>
                    <a:pt x="9525" y="42863"/>
                  </a:lnTo>
                  <a:cubicBezTo>
                    <a:pt x="9525" y="45530"/>
                    <a:pt x="7430"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9" name="Freeform: Shape 868">
              <a:extLst>
                <a:ext uri="{FF2B5EF4-FFF2-40B4-BE49-F238E27FC236}">
                  <a16:creationId xmlns:a16="http://schemas.microsoft.com/office/drawing/2014/main" id="{C1CE5EC8-8076-BB5A-41C1-DAE1C38FF142}"/>
                </a:ext>
              </a:extLst>
            </p:cNvPr>
            <p:cNvSpPr/>
            <p:nvPr/>
          </p:nvSpPr>
          <p:spPr>
            <a:xfrm>
              <a:off x="10234612" y="21002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5" y="47625"/>
                    <a:pt x="0" y="45529"/>
                    <a:pt x="0" y="42863"/>
                  </a:cubicBezTo>
                  <a:lnTo>
                    <a:pt x="0" y="4763"/>
                  </a:lnTo>
                  <a:cubicBezTo>
                    <a:pt x="0" y="2096"/>
                    <a:pt x="2095" y="0"/>
                    <a:pt x="4763" y="0"/>
                  </a:cubicBezTo>
                  <a:cubicBezTo>
                    <a:pt x="7430" y="0"/>
                    <a:pt x="9525" y="2096"/>
                    <a:pt x="9525" y="4763"/>
                  </a:cubicBezTo>
                  <a:lnTo>
                    <a:pt x="9525" y="42863"/>
                  </a:lnTo>
                  <a:cubicBezTo>
                    <a:pt x="9525" y="45529"/>
                    <a:pt x="7430"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0" name="Freeform: Shape 3969">
              <a:extLst>
                <a:ext uri="{FF2B5EF4-FFF2-40B4-BE49-F238E27FC236}">
                  <a16:creationId xmlns:a16="http://schemas.microsoft.com/office/drawing/2014/main" id="{98B9FDB8-1607-C210-BB5E-D354E66C32A0}"/>
                </a:ext>
              </a:extLst>
            </p:cNvPr>
            <p:cNvSpPr/>
            <p:nvPr/>
          </p:nvSpPr>
          <p:spPr>
            <a:xfrm>
              <a:off x="9891712" y="2081212"/>
              <a:ext cx="257175" cy="142875"/>
            </a:xfrm>
            <a:custGeom>
              <a:avLst/>
              <a:gdLst>
                <a:gd name="connsiteX0" fmla="*/ 4763 w 257175"/>
                <a:gd name="connsiteY0" fmla="*/ 142875 h 142875"/>
                <a:gd name="connsiteX1" fmla="*/ 0 w 257175"/>
                <a:gd name="connsiteY1" fmla="*/ 138113 h 142875"/>
                <a:gd name="connsiteX2" fmla="*/ 0 w 257175"/>
                <a:gd name="connsiteY2" fmla="*/ 80963 h 142875"/>
                <a:gd name="connsiteX3" fmla="*/ 80963 w 257175"/>
                <a:gd name="connsiteY3" fmla="*/ 0 h 142875"/>
                <a:gd name="connsiteX4" fmla="*/ 252413 w 257175"/>
                <a:gd name="connsiteY4" fmla="*/ 0 h 142875"/>
                <a:gd name="connsiteX5" fmla="*/ 257175 w 257175"/>
                <a:gd name="connsiteY5" fmla="*/ 4763 h 142875"/>
                <a:gd name="connsiteX6" fmla="*/ 252413 w 257175"/>
                <a:gd name="connsiteY6" fmla="*/ 9525 h 142875"/>
                <a:gd name="connsiteX7" fmla="*/ 80963 w 257175"/>
                <a:gd name="connsiteY7" fmla="*/ 9525 h 142875"/>
                <a:gd name="connsiteX8" fmla="*/ 9525 w 257175"/>
                <a:gd name="connsiteY8" fmla="*/ 80963 h 142875"/>
                <a:gd name="connsiteX9" fmla="*/ 9525 w 257175"/>
                <a:gd name="connsiteY9" fmla="*/ 138113 h 142875"/>
                <a:gd name="connsiteX10" fmla="*/ 4763 w 257175"/>
                <a:gd name="connsiteY10"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5" h="142875">
                  <a:moveTo>
                    <a:pt x="4763" y="142875"/>
                  </a:moveTo>
                  <a:cubicBezTo>
                    <a:pt x="2095" y="142875"/>
                    <a:pt x="0" y="140780"/>
                    <a:pt x="0" y="138113"/>
                  </a:cubicBezTo>
                  <a:lnTo>
                    <a:pt x="0" y="80963"/>
                  </a:lnTo>
                  <a:cubicBezTo>
                    <a:pt x="0" y="36290"/>
                    <a:pt x="36290" y="0"/>
                    <a:pt x="80963" y="0"/>
                  </a:cubicBezTo>
                  <a:lnTo>
                    <a:pt x="252413" y="0"/>
                  </a:lnTo>
                  <a:cubicBezTo>
                    <a:pt x="255080" y="0"/>
                    <a:pt x="257175" y="2096"/>
                    <a:pt x="257175" y="4763"/>
                  </a:cubicBezTo>
                  <a:cubicBezTo>
                    <a:pt x="257175" y="7429"/>
                    <a:pt x="255080" y="9525"/>
                    <a:pt x="252413" y="9525"/>
                  </a:cubicBezTo>
                  <a:lnTo>
                    <a:pt x="80963" y="9525"/>
                  </a:lnTo>
                  <a:cubicBezTo>
                    <a:pt x="41529" y="9525"/>
                    <a:pt x="9525" y="41529"/>
                    <a:pt x="9525" y="80963"/>
                  </a:cubicBezTo>
                  <a:lnTo>
                    <a:pt x="9525" y="138113"/>
                  </a:lnTo>
                  <a:cubicBezTo>
                    <a:pt x="9525" y="140780"/>
                    <a:pt x="7430" y="142875"/>
                    <a:pt x="4763" y="1428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51" name="Group 550">
            <a:extLst>
              <a:ext uri="{FF2B5EF4-FFF2-40B4-BE49-F238E27FC236}">
                <a16:creationId xmlns:a16="http://schemas.microsoft.com/office/drawing/2014/main" id="{F7081D8E-FEC3-F8DE-5540-CBE6A12A85D5}"/>
              </a:ext>
            </a:extLst>
          </p:cNvPr>
          <p:cNvGrpSpPr/>
          <p:nvPr/>
        </p:nvGrpSpPr>
        <p:grpSpPr>
          <a:xfrm>
            <a:off x="839202" y="1653849"/>
            <a:ext cx="493944" cy="515637"/>
            <a:chOff x="2957470" y="2005012"/>
            <a:chExt cx="562017" cy="561975"/>
          </a:xfrm>
          <a:solidFill>
            <a:schemeClr val="bg1"/>
          </a:solidFill>
        </p:grpSpPr>
        <p:sp>
          <p:nvSpPr>
            <p:cNvPr id="552" name="Freeform: Shape 2758">
              <a:extLst>
                <a:ext uri="{FF2B5EF4-FFF2-40B4-BE49-F238E27FC236}">
                  <a16:creationId xmlns:a16="http://schemas.microsoft.com/office/drawing/2014/main" id="{E5A45C96-30B6-FF74-7181-8204D2167814}"/>
                </a:ext>
              </a:extLst>
            </p:cNvPr>
            <p:cNvSpPr/>
            <p:nvPr/>
          </p:nvSpPr>
          <p:spPr>
            <a:xfrm>
              <a:off x="3414712" y="20240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30"/>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3" name="Freeform: Shape 2759">
              <a:extLst>
                <a:ext uri="{FF2B5EF4-FFF2-40B4-BE49-F238E27FC236}">
                  <a16:creationId xmlns:a16="http://schemas.microsoft.com/office/drawing/2014/main" id="{1FD3A7A8-659F-48A5-0366-E4960FB966EF}"/>
                </a:ext>
              </a:extLst>
            </p:cNvPr>
            <p:cNvSpPr/>
            <p:nvPr/>
          </p:nvSpPr>
          <p:spPr>
            <a:xfrm>
              <a:off x="3414712" y="21002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29"/>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4" name="Freeform: Shape 2760">
              <a:extLst>
                <a:ext uri="{FF2B5EF4-FFF2-40B4-BE49-F238E27FC236}">
                  <a16:creationId xmlns:a16="http://schemas.microsoft.com/office/drawing/2014/main" id="{7FB4DABE-4D21-AF4B-35C3-4E23091C1716}"/>
                </a:ext>
              </a:extLst>
            </p:cNvPr>
            <p:cNvSpPr/>
            <p:nvPr/>
          </p:nvSpPr>
          <p:spPr>
            <a:xfrm>
              <a:off x="3281362" y="2005012"/>
              <a:ext cx="142875" cy="161925"/>
            </a:xfrm>
            <a:custGeom>
              <a:avLst/>
              <a:gdLst>
                <a:gd name="connsiteX0" fmla="*/ 128588 w 142875"/>
                <a:gd name="connsiteY0" fmla="*/ 161925 h 161925"/>
                <a:gd name="connsiteX1" fmla="*/ 109538 w 142875"/>
                <a:gd name="connsiteY1" fmla="*/ 161925 h 161925"/>
                <a:gd name="connsiteX2" fmla="*/ 95250 w 142875"/>
                <a:gd name="connsiteY2" fmla="*/ 147638 h 161925"/>
                <a:gd name="connsiteX3" fmla="*/ 95250 w 142875"/>
                <a:gd name="connsiteY3" fmla="*/ 142875 h 161925"/>
                <a:gd name="connsiteX4" fmla="*/ 61913 w 142875"/>
                <a:gd name="connsiteY4" fmla="*/ 142875 h 161925"/>
                <a:gd name="connsiteX5" fmla="*/ 0 w 142875"/>
                <a:gd name="connsiteY5" fmla="*/ 80963 h 161925"/>
                <a:gd name="connsiteX6" fmla="*/ 61913 w 142875"/>
                <a:gd name="connsiteY6" fmla="*/ 19050 h 161925"/>
                <a:gd name="connsiteX7" fmla="*/ 95250 w 142875"/>
                <a:gd name="connsiteY7" fmla="*/ 19050 h 161925"/>
                <a:gd name="connsiteX8" fmla="*/ 95250 w 142875"/>
                <a:gd name="connsiteY8" fmla="*/ 14288 h 161925"/>
                <a:gd name="connsiteX9" fmla="*/ 109538 w 142875"/>
                <a:gd name="connsiteY9" fmla="*/ 0 h 161925"/>
                <a:gd name="connsiteX10" fmla="*/ 128588 w 142875"/>
                <a:gd name="connsiteY10" fmla="*/ 0 h 161925"/>
                <a:gd name="connsiteX11" fmla="*/ 142875 w 142875"/>
                <a:gd name="connsiteY11" fmla="*/ 14288 h 161925"/>
                <a:gd name="connsiteX12" fmla="*/ 142875 w 142875"/>
                <a:gd name="connsiteY12" fmla="*/ 147638 h 161925"/>
                <a:gd name="connsiteX13" fmla="*/ 128588 w 142875"/>
                <a:gd name="connsiteY13" fmla="*/ 161925 h 161925"/>
                <a:gd name="connsiteX14" fmla="*/ 61913 w 142875"/>
                <a:gd name="connsiteY14" fmla="*/ 28575 h 161925"/>
                <a:gd name="connsiteX15" fmla="*/ 9525 w 142875"/>
                <a:gd name="connsiteY15" fmla="*/ 80963 h 161925"/>
                <a:gd name="connsiteX16" fmla="*/ 61913 w 142875"/>
                <a:gd name="connsiteY16" fmla="*/ 133350 h 161925"/>
                <a:gd name="connsiteX17" fmla="*/ 100013 w 142875"/>
                <a:gd name="connsiteY17" fmla="*/ 133350 h 161925"/>
                <a:gd name="connsiteX18" fmla="*/ 104775 w 142875"/>
                <a:gd name="connsiteY18" fmla="*/ 138113 h 161925"/>
                <a:gd name="connsiteX19" fmla="*/ 104775 w 142875"/>
                <a:gd name="connsiteY19" fmla="*/ 147638 h 161925"/>
                <a:gd name="connsiteX20" fmla="*/ 109538 w 142875"/>
                <a:gd name="connsiteY20" fmla="*/ 152400 h 161925"/>
                <a:gd name="connsiteX21" fmla="*/ 128588 w 142875"/>
                <a:gd name="connsiteY21" fmla="*/ 152400 h 161925"/>
                <a:gd name="connsiteX22" fmla="*/ 133350 w 142875"/>
                <a:gd name="connsiteY22" fmla="*/ 147638 h 161925"/>
                <a:gd name="connsiteX23" fmla="*/ 133350 w 142875"/>
                <a:gd name="connsiteY23" fmla="*/ 14288 h 161925"/>
                <a:gd name="connsiteX24" fmla="*/ 128588 w 142875"/>
                <a:gd name="connsiteY24" fmla="*/ 9525 h 161925"/>
                <a:gd name="connsiteX25" fmla="*/ 109538 w 142875"/>
                <a:gd name="connsiteY25" fmla="*/ 9525 h 161925"/>
                <a:gd name="connsiteX26" fmla="*/ 104775 w 142875"/>
                <a:gd name="connsiteY26" fmla="*/ 14288 h 161925"/>
                <a:gd name="connsiteX27" fmla="*/ 104775 w 142875"/>
                <a:gd name="connsiteY27" fmla="*/ 23813 h 161925"/>
                <a:gd name="connsiteX28" fmla="*/ 100013 w 142875"/>
                <a:gd name="connsiteY28" fmla="*/ 28575 h 161925"/>
                <a:gd name="connsiteX29" fmla="*/ 61913 w 142875"/>
                <a:gd name="connsiteY29" fmla="*/ 285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875" h="161925">
                  <a:moveTo>
                    <a:pt x="128588" y="161925"/>
                  </a:moveTo>
                  <a:lnTo>
                    <a:pt x="109538" y="161925"/>
                  </a:lnTo>
                  <a:cubicBezTo>
                    <a:pt x="101632" y="161925"/>
                    <a:pt x="95250" y="155543"/>
                    <a:pt x="95250" y="147638"/>
                  </a:cubicBezTo>
                  <a:lnTo>
                    <a:pt x="95250" y="142875"/>
                  </a:lnTo>
                  <a:lnTo>
                    <a:pt x="61913" y="142875"/>
                  </a:lnTo>
                  <a:cubicBezTo>
                    <a:pt x="27813" y="142875"/>
                    <a:pt x="0" y="115062"/>
                    <a:pt x="0" y="80963"/>
                  </a:cubicBezTo>
                  <a:cubicBezTo>
                    <a:pt x="0" y="46863"/>
                    <a:pt x="27813" y="19050"/>
                    <a:pt x="61913" y="19050"/>
                  </a:cubicBezTo>
                  <a:lnTo>
                    <a:pt x="95250" y="19050"/>
                  </a:lnTo>
                  <a:lnTo>
                    <a:pt x="95250" y="14288"/>
                  </a:lnTo>
                  <a:cubicBezTo>
                    <a:pt x="95250" y="6382"/>
                    <a:pt x="101632" y="0"/>
                    <a:pt x="109538" y="0"/>
                  </a:cubicBezTo>
                  <a:lnTo>
                    <a:pt x="128588" y="0"/>
                  </a:lnTo>
                  <a:cubicBezTo>
                    <a:pt x="136493" y="0"/>
                    <a:pt x="142875" y="6382"/>
                    <a:pt x="142875" y="14288"/>
                  </a:cubicBezTo>
                  <a:lnTo>
                    <a:pt x="142875" y="147638"/>
                  </a:lnTo>
                  <a:cubicBezTo>
                    <a:pt x="142875" y="155543"/>
                    <a:pt x="136493" y="161925"/>
                    <a:pt x="128588" y="161925"/>
                  </a:cubicBezTo>
                  <a:close/>
                  <a:moveTo>
                    <a:pt x="61913" y="28575"/>
                  </a:moveTo>
                  <a:cubicBezTo>
                    <a:pt x="33052" y="28575"/>
                    <a:pt x="9525" y="52102"/>
                    <a:pt x="9525" y="80963"/>
                  </a:cubicBezTo>
                  <a:cubicBezTo>
                    <a:pt x="9525" y="109823"/>
                    <a:pt x="33052" y="133350"/>
                    <a:pt x="61913" y="133350"/>
                  </a:cubicBezTo>
                  <a:lnTo>
                    <a:pt x="100013" y="133350"/>
                  </a:lnTo>
                  <a:cubicBezTo>
                    <a:pt x="102679" y="133350"/>
                    <a:pt x="104775" y="135446"/>
                    <a:pt x="104775" y="138113"/>
                  </a:cubicBezTo>
                  <a:lnTo>
                    <a:pt x="104775" y="147638"/>
                  </a:lnTo>
                  <a:cubicBezTo>
                    <a:pt x="104775" y="150305"/>
                    <a:pt x="106871" y="152400"/>
                    <a:pt x="109538" y="152400"/>
                  </a:cubicBezTo>
                  <a:lnTo>
                    <a:pt x="128588" y="152400"/>
                  </a:lnTo>
                  <a:cubicBezTo>
                    <a:pt x="131254" y="152400"/>
                    <a:pt x="133350" y="150305"/>
                    <a:pt x="133350" y="147638"/>
                  </a:cubicBezTo>
                  <a:lnTo>
                    <a:pt x="133350" y="14288"/>
                  </a:lnTo>
                  <a:cubicBezTo>
                    <a:pt x="133350" y="11621"/>
                    <a:pt x="131254" y="9525"/>
                    <a:pt x="128588" y="9525"/>
                  </a:cubicBezTo>
                  <a:lnTo>
                    <a:pt x="109538" y="9525"/>
                  </a:lnTo>
                  <a:cubicBezTo>
                    <a:pt x="106871" y="9525"/>
                    <a:pt x="104775" y="11621"/>
                    <a:pt x="104775" y="14288"/>
                  </a:cubicBezTo>
                  <a:lnTo>
                    <a:pt x="104775" y="23813"/>
                  </a:lnTo>
                  <a:cubicBezTo>
                    <a:pt x="104775" y="26480"/>
                    <a:pt x="102679" y="28575"/>
                    <a:pt x="100013" y="28575"/>
                  </a:cubicBezTo>
                  <a:lnTo>
                    <a:pt x="61913" y="2857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5" name="Freeform: Shape 2773">
              <a:extLst>
                <a:ext uri="{FF2B5EF4-FFF2-40B4-BE49-F238E27FC236}">
                  <a16:creationId xmlns:a16="http://schemas.microsoft.com/office/drawing/2014/main" id="{869C685C-9575-B46F-D5C5-A79673322254}"/>
                </a:ext>
              </a:extLst>
            </p:cNvPr>
            <p:cNvSpPr/>
            <p:nvPr/>
          </p:nvSpPr>
          <p:spPr>
            <a:xfrm>
              <a:off x="3367087"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6" name="Freeform: Shape 2774">
              <a:extLst>
                <a:ext uri="{FF2B5EF4-FFF2-40B4-BE49-F238E27FC236}">
                  <a16:creationId xmlns:a16="http://schemas.microsoft.com/office/drawing/2014/main" id="{FF0A23A8-CBF3-5B88-671A-EE0638389C6E}"/>
                </a:ext>
              </a:extLst>
            </p:cNvPr>
            <p:cNvSpPr/>
            <p:nvPr/>
          </p:nvSpPr>
          <p:spPr>
            <a:xfrm>
              <a:off x="3405187"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7" name="Freeform: Shape 2775">
              <a:extLst>
                <a:ext uri="{FF2B5EF4-FFF2-40B4-BE49-F238E27FC236}">
                  <a16:creationId xmlns:a16="http://schemas.microsoft.com/office/drawing/2014/main" id="{5230A47B-A900-138E-BC71-999B9C2B75D8}"/>
                </a:ext>
              </a:extLst>
            </p:cNvPr>
            <p:cNvSpPr/>
            <p:nvPr/>
          </p:nvSpPr>
          <p:spPr>
            <a:xfrm>
              <a:off x="303371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8" name="Freeform: Shape 2776">
              <a:extLst>
                <a:ext uri="{FF2B5EF4-FFF2-40B4-BE49-F238E27FC236}">
                  <a16:creationId xmlns:a16="http://schemas.microsoft.com/office/drawing/2014/main" id="{EB3D726D-CB06-8EE4-5770-CC5CFB7618D5}"/>
                </a:ext>
              </a:extLst>
            </p:cNvPr>
            <p:cNvSpPr/>
            <p:nvPr/>
          </p:nvSpPr>
          <p:spPr>
            <a:xfrm>
              <a:off x="307181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9" name="Freeform: Shape 2777">
              <a:extLst>
                <a:ext uri="{FF2B5EF4-FFF2-40B4-BE49-F238E27FC236}">
                  <a16:creationId xmlns:a16="http://schemas.microsoft.com/office/drawing/2014/main" id="{DCCBDFD4-2190-4A29-8BA8-5ACDE843CE9E}"/>
                </a:ext>
              </a:extLst>
            </p:cNvPr>
            <p:cNvSpPr/>
            <p:nvPr/>
          </p:nvSpPr>
          <p:spPr>
            <a:xfrm>
              <a:off x="3147154" y="2509837"/>
              <a:ext cx="58007" cy="9525"/>
            </a:xfrm>
            <a:custGeom>
              <a:avLst/>
              <a:gdLst>
                <a:gd name="connsiteX0" fmla="*/ 53245 w 58007"/>
                <a:gd name="connsiteY0" fmla="*/ 9525 h 9525"/>
                <a:gd name="connsiteX1" fmla="*/ 4763 w 58007"/>
                <a:gd name="connsiteY1" fmla="*/ 9525 h 9525"/>
                <a:gd name="connsiteX2" fmla="*/ 0 w 58007"/>
                <a:gd name="connsiteY2" fmla="*/ 4763 h 9525"/>
                <a:gd name="connsiteX3" fmla="*/ 4763 w 58007"/>
                <a:gd name="connsiteY3" fmla="*/ 0 h 9525"/>
                <a:gd name="connsiteX4" fmla="*/ 53245 w 58007"/>
                <a:gd name="connsiteY4" fmla="*/ 0 h 9525"/>
                <a:gd name="connsiteX5" fmla="*/ 58007 w 58007"/>
                <a:gd name="connsiteY5" fmla="*/ 4763 h 9525"/>
                <a:gd name="connsiteX6" fmla="*/ 53245 w 58007"/>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7" h="9525">
                  <a:moveTo>
                    <a:pt x="53245" y="9525"/>
                  </a:moveTo>
                  <a:lnTo>
                    <a:pt x="4763" y="9525"/>
                  </a:lnTo>
                  <a:cubicBezTo>
                    <a:pt x="2096" y="9525"/>
                    <a:pt x="0" y="7429"/>
                    <a:pt x="0" y="4763"/>
                  </a:cubicBezTo>
                  <a:cubicBezTo>
                    <a:pt x="0" y="2096"/>
                    <a:pt x="2096" y="0"/>
                    <a:pt x="4763" y="0"/>
                  </a:cubicBezTo>
                  <a:lnTo>
                    <a:pt x="53245" y="0"/>
                  </a:lnTo>
                  <a:cubicBezTo>
                    <a:pt x="55912" y="0"/>
                    <a:pt x="58007" y="2096"/>
                    <a:pt x="58007" y="4763"/>
                  </a:cubicBezTo>
                  <a:cubicBezTo>
                    <a:pt x="58007" y="7429"/>
                    <a:pt x="55912" y="9525"/>
                    <a:pt x="53245"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0" name="Freeform: Shape 2778">
              <a:extLst>
                <a:ext uri="{FF2B5EF4-FFF2-40B4-BE49-F238E27FC236}">
                  <a16:creationId xmlns:a16="http://schemas.microsoft.com/office/drawing/2014/main" id="{06D346F2-BD3E-4AB2-3F8D-C2DB73570634}"/>
                </a:ext>
              </a:extLst>
            </p:cNvPr>
            <p:cNvSpPr/>
            <p:nvPr/>
          </p:nvSpPr>
          <p:spPr>
            <a:xfrm>
              <a:off x="2957470" y="2443162"/>
              <a:ext cx="47571" cy="76200"/>
            </a:xfrm>
            <a:custGeom>
              <a:avLst/>
              <a:gdLst>
                <a:gd name="connsiteX0" fmla="*/ 42904 w 47571"/>
                <a:gd name="connsiteY0" fmla="*/ 76200 h 76200"/>
                <a:gd name="connsiteX1" fmla="*/ 21092 w 47571"/>
                <a:gd name="connsiteY1" fmla="*/ 76200 h 76200"/>
                <a:gd name="connsiteX2" fmla="*/ 6900 w 47571"/>
                <a:gd name="connsiteY2" fmla="*/ 63913 h 76200"/>
                <a:gd name="connsiteX3" fmla="*/ 137 w 47571"/>
                <a:gd name="connsiteY3" fmla="*/ 16288 h 76200"/>
                <a:gd name="connsiteX4" fmla="*/ 3471 w 47571"/>
                <a:gd name="connsiteY4" fmla="*/ 4953 h 76200"/>
                <a:gd name="connsiteX5" fmla="*/ 14234 w 47571"/>
                <a:gd name="connsiteY5" fmla="*/ 0 h 76200"/>
                <a:gd name="connsiteX6" fmla="*/ 42809 w 47571"/>
                <a:gd name="connsiteY6" fmla="*/ 0 h 76200"/>
                <a:gd name="connsiteX7" fmla="*/ 47571 w 47571"/>
                <a:gd name="connsiteY7" fmla="*/ 4763 h 76200"/>
                <a:gd name="connsiteX8" fmla="*/ 42809 w 47571"/>
                <a:gd name="connsiteY8" fmla="*/ 9525 h 76200"/>
                <a:gd name="connsiteX9" fmla="*/ 14234 w 47571"/>
                <a:gd name="connsiteY9" fmla="*/ 9525 h 76200"/>
                <a:gd name="connsiteX10" fmla="*/ 10614 w 47571"/>
                <a:gd name="connsiteY10" fmla="*/ 11144 h 76200"/>
                <a:gd name="connsiteX11" fmla="*/ 9471 w 47571"/>
                <a:gd name="connsiteY11" fmla="*/ 14954 h 76200"/>
                <a:gd name="connsiteX12" fmla="*/ 16234 w 47571"/>
                <a:gd name="connsiteY12" fmla="*/ 62579 h 76200"/>
                <a:gd name="connsiteX13" fmla="*/ 20997 w 47571"/>
                <a:gd name="connsiteY13" fmla="*/ 66675 h 76200"/>
                <a:gd name="connsiteX14" fmla="*/ 42809 w 47571"/>
                <a:gd name="connsiteY14" fmla="*/ 66675 h 76200"/>
                <a:gd name="connsiteX15" fmla="*/ 47571 w 47571"/>
                <a:gd name="connsiteY15" fmla="*/ 71438 h 76200"/>
                <a:gd name="connsiteX16" fmla="*/ 42809 w 47571"/>
                <a:gd name="connsiteY16"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71" h="76200">
                  <a:moveTo>
                    <a:pt x="42904" y="76200"/>
                  </a:moveTo>
                  <a:lnTo>
                    <a:pt x="21092" y="76200"/>
                  </a:lnTo>
                  <a:cubicBezTo>
                    <a:pt x="14043" y="76200"/>
                    <a:pt x="7947" y="70961"/>
                    <a:pt x="6900" y="63913"/>
                  </a:cubicBezTo>
                  <a:lnTo>
                    <a:pt x="137" y="16288"/>
                  </a:lnTo>
                  <a:cubicBezTo>
                    <a:pt x="-435" y="12192"/>
                    <a:pt x="804" y="8001"/>
                    <a:pt x="3471" y="4953"/>
                  </a:cubicBezTo>
                  <a:cubicBezTo>
                    <a:pt x="6233" y="1810"/>
                    <a:pt x="10138" y="0"/>
                    <a:pt x="14234" y="0"/>
                  </a:cubicBezTo>
                  <a:lnTo>
                    <a:pt x="42809" y="0"/>
                  </a:lnTo>
                  <a:cubicBezTo>
                    <a:pt x="45476" y="0"/>
                    <a:pt x="47571" y="2096"/>
                    <a:pt x="47571" y="4763"/>
                  </a:cubicBezTo>
                  <a:cubicBezTo>
                    <a:pt x="47571" y="7429"/>
                    <a:pt x="45476" y="9525"/>
                    <a:pt x="42809" y="9525"/>
                  </a:cubicBezTo>
                  <a:lnTo>
                    <a:pt x="14234" y="9525"/>
                  </a:lnTo>
                  <a:cubicBezTo>
                    <a:pt x="12805" y="9525"/>
                    <a:pt x="11567" y="10097"/>
                    <a:pt x="10614" y="11144"/>
                  </a:cubicBezTo>
                  <a:cubicBezTo>
                    <a:pt x="9662" y="12192"/>
                    <a:pt x="9281" y="13525"/>
                    <a:pt x="9471" y="14954"/>
                  </a:cubicBezTo>
                  <a:lnTo>
                    <a:pt x="16234" y="62579"/>
                  </a:lnTo>
                  <a:cubicBezTo>
                    <a:pt x="16615" y="64865"/>
                    <a:pt x="18615" y="66675"/>
                    <a:pt x="20997" y="66675"/>
                  </a:cubicBezTo>
                  <a:lnTo>
                    <a:pt x="42809" y="66675"/>
                  </a:lnTo>
                  <a:cubicBezTo>
                    <a:pt x="45476" y="66675"/>
                    <a:pt x="47571" y="68771"/>
                    <a:pt x="47571" y="71438"/>
                  </a:cubicBezTo>
                  <a:cubicBezTo>
                    <a:pt x="47571" y="74104"/>
                    <a:pt x="45476" y="76200"/>
                    <a:pt x="42809" y="7620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1" name="Freeform: Shape 2779">
              <a:extLst>
                <a:ext uri="{FF2B5EF4-FFF2-40B4-BE49-F238E27FC236}">
                  <a16:creationId xmlns:a16="http://schemas.microsoft.com/office/drawing/2014/main" id="{D31885A4-BD3C-63BC-90B4-5C2EB88308B6}"/>
                </a:ext>
              </a:extLst>
            </p:cNvPr>
            <p:cNvSpPr/>
            <p:nvPr/>
          </p:nvSpPr>
          <p:spPr>
            <a:xfrm>
              <a:off x="3052762" y="2338387"/>
              <a:ext cx="123825" cy="47625"/>
            </a:xfrm>
            <a:custGeom>
              <a:avLst/>
              <a:gdLst>
                <a:gd name="connsiteX0" fmla="*/ 119063 w 123825"/>
                <a:gd name="connsiteY0" fmla="*/ 47625 h 47625"/>
                <a:gd name="connsiteX1" fmla="*/ 4763 w 123825"/>
                <a:gd name="connsiteY1" fmla="*/ 47625 h 47625"/>
                <a:gd name="connsiteX2" fmla="*/ 0 w 123825"/>
                <a:gd name="connsiteY2" fmla="*/ 42863 h 47625"/>
                <a:gd name="connsiteX3" fmla="*/ 0 w 123825"/>
                <a:gd name="connsiteY3" fmla="*/ 23813 h 47625"/>
                <a:gd name="connsiteX4" fmla="*/ 23813 w 123825"/>
                <a:gd name="connsiteY4" fmla="*/ 0 h 47625"/>
                <a:gd name="connsiteX5" fmla="*/ 100013 w 123825"/>
                <a:gd name="connsiteY5" fmla="*/ 0 h 47625"/>
                <a:gd name="connsiteX6" fmla="*/ 123825 w 123825"/>
                <a:gd name="connsiteY6" fmla="*/ 23813 h 47625"/>
                <a:gd name="connsiteX7" fmla="*/ 123825 w 123825"/>
                <a:gd name="connsiteY7" fmla="*/ 42863 h 47625"/>
                <a:gd name="connsiteX8" fmla="*/ 119063 w 123825"/>
                <a:gd name="connsiteY8" fmla="*/ 47625 h 47625"/>
                <a:gd name="connsiteX9" fmla="*/ 9525 w 123825"/>
                <a:gd name="connsiteY9" fmla="*/ 38100 h 47625"/>
                <a:gd name="connsiteX10" fmla="*/ 114300 w 123825"/>
                <a:gd name="connsiteY10" fmla="*/ 38100 h 47625"/>
                <a:gd name="connsiteX11" fmla="*/ 114300 w 123825"/>
                <a:gd name="connsiteY11" fmla="*/ 23813 h 47625"/>
                <a:gd name="connsiteX12" fmla="*/ 100013 w 123825"/>
                <a:gd name="connsiteY12" fmla="*/ 9525 h 47625"/>
                <a:gd name="connsiteX13" fmla="*/ 23813 w 123825"/>
                <a:gd name="connsiteY13" fmla="*/ 9525 h 47625"/>
                <a:gd name="connsiteX14" fmla="*/ 9525 w 123825"/>
                <a:gd name="connsiteY14" fmla="*/ 23813 h 47625"/>
                <a:gd name="connsiteX15" fmla="*/ 9525 w 123825"/>
                <a:gd name="connsiteY15"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47625">
                  <a:moveTo>
                    <a:pt x="119063" y="47625"/>
                  </a:moveTo>
                  <a:lnTo>
                    <a:pt x="4763" y="47625"/>
                  </a:lnTo>
                  <a:cubicBezTo>
                    <a:pt x="2096" y="47625"/>
                    <a:pt x="0" y="45529"/>
                    <a:pt x="0" y="42863"/>
                  </a:cubicBezTo>
                  <a:lnTo>
                    <a:pt x="0" y="23813"/>
                  </a:lnTo>
                  <a:cubicBezTo>
                    <a:pt x="0" y="10668"/>
                    <a:pt x="10668" y="0"/>
                    <a:pt x="23813" y="0"/>
                  </a:cubicBezTo>
                  <a:lnTo>
                    <a:pt x="100013" y="0"/>
                  </a:lnTo>
                  <a:cubicBezTo>
                    <a:pt x="113157" y="0"/>
                    <a:pt x="123825" y="10668"/>
                    <a:pt x="123825" y="23813"/>
                  </a:cubicBezTo>
                  <a:lnTo>
                    <a:pt x="123825" y="42863"/>
                  </a:lnTo>
                  <a:cubicBezTo>
                    <a:pt x="123825" y="45529"/>
                    <a:pt x="121729" y="47625"/>
                    <a:pt x="119063" y="47625"/>
                  </a:cubicBezTo>
                  <a:close/>
                  <a:moveTo>
                    <a:pt x="9525" y="38100"/>
                  </a:moveTo>
                  <a:lnTo>
                    <a:pt x="114300" y="38100"/>
                  </a:lnTo>
                  <a:lnTo>
                    <a:pt x="114300" y="23813"/>
                  </a:lnTo>
                  <a:cubicBezTo>
                    <a:pt x="114300" y="15907"/>
                    <a:pt x="107918" y="9525"/>
                    <a:pt x="100013" y="9525"/>
                  </a:cubicBezTo>
                  <a:lnTo>
                    <a:pt x="23813" y="9525"/>
                  </a:lnTo>
                  <a:cubicBezTo>
                    <a:pt x="15907" y="9525"/>
                    <a:pt x="9525" y="15907"/>
                    <a:pt x="9525" y="23813"/>
                  </a:cubicBez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2" name="Freeform: Shape 2780">
              <a:extLst>
                <a:ext uri="{FF2B5EF4-FFF2-40B4-BE49-F238E27FC236}">
                  <a16:creationId xmlns:a16="http://schemas.microsoft.com/office/drawing/2014/main" id="{15C1B3F1-DB8A-B8B0-2F0D-9DCFE8EA441D}"/>
                </a:ext>
              </a:extLst>
            </p:cNvPr>
            <p:cNvSpPr/>
            <p:nvPr/>
          </p:nvSpPr>
          <p:spPr>
            <a:xfrm>
              <a:off x="3195637" y="2509837"/>
              <a:ext cx="181832" cy="9525"/>
            </a:xfrm>
            <a:custGeom>
              <a:avLst/>
              <a:gdLst>
                <a:gd name="connsiteX0" fmla="*/ 177070 w 181832"/>
                <a:gd name="connsiteY0" fmla="*/ 9525 h 9525"/>
                <a:gd name="connsiteX1" fmla="*/ 4763 w 181832"/>
                <a:gd name="connsiteY1" fmla="*/ 9525 h 9525"/>
                <a:gd name="connsiteX2" fmla="*/ 0 w 181832"/>
                <a:gd name="connsiteY2" fmla="*/ 4763 h 9525"/>
                <a:gd name="connsiteX3" fmla="*/ 4763 w 181832"/>
                <a:gd name="connsiteY3" fmla="*/ 0 h 9525"/>
                <a:gd name="connsiteX4" fmla="*/ 177070 w 181832"/>
                <a:gd name="connsiteY4" fmla="*/ 0 h 9525"/>
                <a:gd name="connsiteX5" fmla="*/ 181832 w 181832"/>
                <a:gd name="connsiteY5" fmla="*/ 4763 h 9525"/>
                <a:gd name="connsiteX6" fmla="*/ 177070 w 181832"/>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832" h="9525">
                  <a:moveTo>
                    <a:pt x="177070" y="9525"/>
                  </a:moveTo>
                  <a:lnTo>
                    <a:pt x="4763" y="9525"/>
                  </a:lnTo>
                  <a:cubicBezTo>
                    <a:pt x="2096" y="9525"/>
                    <a:pt x="0" y="7429"/>
                    <a:pt x="0" y="4763"/>
                  </a:cubicBezTo>
                  <a:cubicBezTo>
                    <a:pt x="0" y="2096"/>
                    <a:pt x="2096" y="0"/>
                    <a:pt x="4763" y="0"/>
                  </a:cubicBezTo>
                  <a:lnTo>
                    <a:pt x="177070" y="0"/>
                  </a:lnTo>
                  <a:cubicBezTo>
                    <a:pt x="179737" y="0"/>
                    <a:pt x="181832" y="2096"/>
                    <a:pt x="181832" y="4763"/>
                  </a:cubicBezTo>
                  <a:cubicBezTo>
                    <a:pt x="181832" y="7429"/>
                    <a:pt x="179737" y="9525"/>
                    <a:pt x="177070"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3" name="Freeform: Shape 2781">
              <a:extLst>
                <a:ext uri="{FF2B5EF4-FFF2-40B4-BE49-F238E27FC236}">
                  <a16:creationId xmlns:a16="http://schemas.microsoft.com/office/drawing/2014/main" id="{C774B2A8-7F69-51E4-4730-3CEE44820929}"/>
                </a:ext>
              </a:extLst>
            </p:cNvPr>
            <p:cNvSpPr/>
            <p:nvPr/>
          </p:nvSpPr>
          <p:spPr>
            <a:xfrm>
              <a:off x="2995612" y="2300287"/>
              <a:ext cx="495367" cy="219170"/>
            </a:xfrm>
            <a:custGeom>
              <a:avLst/>
              <a:gdLst>
                <a:gd name="connsiteX0" fmla="*/ 43720 w 495367"/>
                <a:gd name="connsiteY0" fmla="*/ 219075 h 219170"/>
                <a:gd name="connsiteX1" fmla="*/ 4763 w 495367"/>
                <a:gd name="connsiteY1" fmla="*/ 219075 h 219170"/>
                <a:gd name="connsiteX2" fmla="*/ 0 w 495367"/>
                <a:gd name="connsiteY2" fmla="*/ 214313 h 219170"/>
                <a:gd name="connsiteX3" fmla="*/ 0 w 495367"/>
                <a:gd name="connsiteY3" fmla="*/ 138113 h 219170"/>
                <a:gd name="connsiteX4" fmla="*/ 61913 w 495367"/>
                <a:gd name="connsiteY4" fmla="*/ 76200 h 219170"/>
                <a:gd name="connsiteX5" fmla="*/ 185738 w 495367"/>
                <a:gd name="connsiteY5" fmla="*/ 76200 h 219170"/>
                <a:gd name="connsiteX6" fmla="*/ 209550 w 495367"/>
                <a:gd name="connsiteY6" fmla="*/ 100013 h 219170"/>
                <a:gd name="connsiteX7" fmla="*/ 209550 w 495367"/>
                <a:gd name="connsiteY7" fmla="*/ 157163 h 219170"/>
                <a:gd name="connsiteX8" fmla="*/ 223838 w 495367"/>
                <a:gd name="connsiteY8" fmla="*/ 171450 h 219170"/>
                <a:gd name="connsiteX9" fmla="*/ 300038 w 495367"/>
                <a:gd name="connsiteY9" fmla="*/ 171450 h 219170"/>
                <a:gd name="connsiteX10" fmla="*/ 314325 w 495367"/>
                <a:gd name="connsiteY10" fmla="*/ 157163 h 219170"/>
                <a:gd name="connsiteX11" fmla="*/ 314325 w 495367"/>
                <a:gd name="connsiteY11" fmla="*/ 4763 h 219170"/>
                <a:gd name="connsiteX12" fmla="*/ 319088 w 495367"/>
                <a:gd name="connsiteY12" fmla="*/ 0 h 219170"/>
                <a:gd name="connsiteX13" fmla="*/ 356806 w 495367"/>
                <a:gd name="connsiteY13" fmla="*/ 0 h 219170"/>
                <a:gd name="connsiteX14" fmla="*/ 391573 w 495367"/>
                <a:gd name="connsiteY14" fmla="*/ 17717 h 219170"/>
                <a:gd name="connsiteX15" fmla="*/ 454914 w 495367"/>
                <a:gd name="connsiteY15" fmla="*/ 104870 h 219170"/>
                <a:gd name="connsiteX16" fmla="*/ 494729 w 495367"/>
                <a:gd name="connsiteY16" fmla="*/ 134112 h 219170"/>
                <a:gd name="connsiteX17" fmla="*/ 492538 w 495367"/>
                <a:gd name="connsiteY17" fmla="*/ 146685 h 219170"/>
                <a:gd name="connsiteX18" fmla="*/ 481013 w 495367"/>
                <a:gd name="connsiteY18" fmla="*/ 152495 h 219170"/>
                <a:gd name="connsiteX19" fmla="*/ 433388 w 495367"/>
                <a:gd name="connsiteY19" fmla="*/ 152495 h 219170"/>
                <a:gd name="connsiteX20" fmla="*/ 428625 w 495367"/>
                <a:gd name="connsiteY20" fmla="*/ 147733 h 219170"/>
                <a:gd name="connsiteX21" fmla="*/ 433388 w 495367"/>
                <a:gd name="connsiteY21" fmla="*/ 142970 h 219170"/>
                <a:gd name="connsiteX22" fmla="*/ 481013 w 495367"/>
                <a:gd name="connsiteY22" fmla="*/ 142970 h 219170"/>
                <a:gd name="connsiteX23" fmla="*/ 484918 w 495367"/>
                <a:gd name="connsiteY23" fmla="*/ 140970 h 219170"/>
                <a:gd name="connsiteX24" fmla="*/ 485680 w 495367"/>
                <a:gd name="connsiteY24" fmla="*/ 136874 h 219170"/>
                <a:gd name="connsiteX25" fmla="*/ 452533 w 495367"/>
                <a:gd name="connsiteY25" fmla="*/ 114395 h 219170"/>
                <a:gd name="connsiteX26" fmla="*/ 448723 w 495367"/>
                <a:gd name="connsiteY26" fmla="*/ 112395 h 219170"/>
                <a:gd name="connsiteX27" fmla="*/ 383953 w 495367"/>
                <a:gd name="connsiteY27" fmla="*/ 23336 h 219170"/>
                <a:gd name="connsiteX28" fmla="*/ 356902 w 495367"/>
                <a:gd name="connsiteY28" fmla="*/ 9620 h 219170"/>
                <a:gd name="connsiteX29" fmla="*/ 323945 w 495367"/>
                <a:gd name="connsiteY29" fmla="*/ 9620 h 219170"/>
                <a:gd name="connsiteX30" fmla="*/ 323945 w 495367"/>
                <a:gd name="connsiteY30" fmla="*/ 157258 h 219170"/>
                <a:gd name="connsiteX31" fmla="*/ 300133 w 495367"/>
                <a:gd name="connsiteY31" fmla="*/ 181070 h 219170"/>
                <a:gd name="connsiteX32" fmla="*/ 223933 w 495367"/>
                <a:gd name="connsiteY32" fmla="*/ 181070 h 219170"/>
                <a:gd name="connsiteX33" fmla="*/ 200120 w 495367"/>
                <a:gd name="connsiteY33" fmla="*/ 157258 h 219170"/>
                <a:gd name="connsiteX34" fmla="*/ 200120 w 495367"/>
                <a:gd name="connsiteY34" fmla="*/ 100108 h 219170"/>
                <a:gd name="connsiteX35" fmla="*/ 185833 w 495367"/>
                <a:gd name="connsiteY35" fmla="*/ 85820 h 219170"/>
                <a:gd name="connsiteX36" fmla="*/ 62008 w 495367"/>
                <a:gd name="connsiteY36" fmla="*/ 85820 h 219170"/>
                <a:gd name="connsiteX37" fmla="*/ 9620 w 495367"/>
                <a:gd name="connsiteY37" fmla="*/ 138208 h 219170"/>
                <a:gd name="connsiteX38" fmla="*/ 9620 w 495367"/>
                <a:gd name="connsiteY38" fmla="*/ 209645 h 219170"/>
                <a:gd name="connsiteX39" fmla="*/ 43815 w 495367"/>
                <a:gd name="connsiteY39" fmla="*/ 209645 h 219170"/>
                <a:gd name="connsiteX40" fmla="*/ 48578 w 495367"/>
                <a:gd name="connsiteY40" fmla="*/ 214408 h 219170"/>
                <a:gd name="connsiteX41" fmla="*/ 43815 w 495367"/>
                <a:gd name="connsiteY41" fmla="*/ 219170 h 2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95367" h="219170">
                  <a:moveTo>
                    <a:pt x="43720" y="219075"/>
                  </a:moveTo>
                  <a:lnTo>
                    <a:pt x="4763" y="219075"/>
                  </a:lnTo>
                  <a:cubicBezTo>
                    <a:pt x="2096" y="219075"/>
                    <a:pt x="0" y="216979"/>
                    <a:pt x="0" y="214313"/>
                  </a:cubicBezTo>
                  <a:lnTo>
                    <a:pt x="0" y="138113"/>
                  </a:lnTo>
                  <a:cubicBezTo>
                    <a:pt x="0" y="104013"/>
                    <a:pt x="27813" y="76200"/>
                    <a:pt x="61913" y="76200"/>
                  </a:cubicBezTo>
                  <a:lnTo>
                    <a:pt x="185738" y="76200"/>
                  </a:lnTo>
                  <a:cubicBezTo>
                    <a:pt x="198882" y="76200"/>
                    <a:pt x="209550" y="86868"/>
                    <a:pt x="209550" y="100013"/>
                  </a:cubicBezTo>
                  <a:lnTo>
                    <a:pt x="209550" y="157163"/>
                  </a:lnTo>
                  <a:cubicBezTo>
                    <a:pt x="209550" y="165068"/>
                    <a:pt x="215932" y="171450"/>
                    <a:pt x="223838" y="171450"/>
                  </a:cubicBezTo>
                  <a:lnTo>
                    <a:pt x="300038" y="171450"/>
                  </a:lnTo>
                  <a:cubicBezTo>
                    <a:pt x="307943" y="171450"/>
                    <a:pt x="314325" y="165068"/>
                    <a:pt x="314325" y="157163"/>
                  </a:cubicBezTo>
                  <a:lnTo>
                    <a:pt x="314325" y="4763"/>
                  </a:lnTo>
                  <a:cubicBezTo>
                    <a:pt x="314325" y="2095"/>
                    <a:pt x="316421" y="0"/>
                    <a:pt x="319088" y="0"/>
                  </a:cubicBezTo>
                  <a:lnTo>
                    <a:pt x="356806" y="0"/>
                  </a:lnTo>
                  <a:cubicBezTo>
                    <a:pt x="370522" y="0"/>
                    <a:pt x="383572" y="6572"/>
                    <a:pt x="391573" y="17717"/>
                  </a:cubicBezTo>
                  <a:lnTo>
                    <a:pt x="454914" y="104870"/>
                  </a:lnTo>
                  <a:cubicBezTo>
                    <a:pt x="483870" y="106013"/>
                    <a:pt x="492728" y="127445"/>
                    <a:pt x="494729" y="134112"/>
                  </a:cubicBezTo>
                  <a:cubicBezTo>
                    <a:pt x="496062" y="138398"/>
                    <a:pt x="495300" y="142970"/>
                    <a:pt x="492538" y="146685"/>
                  </a:cubicBezTo>
                  <a:cubicBezTo>
                    <a:pt x="489776" y="150400"/>
                    <a:pt x="485585" y="152495"/>
                    <a:pt x="481013" y="152495"/>
                  </a:cubicBezTo>
                  <a:lnTo>
                    <a:pt x="433388" y="152495"/>
                  </a:lnTo>
                  <a:cubicBezTo>
                    <a:pt x="430721" y="152495"/>
                    <a:pt x="428625" y="150400"/>
                    <a:pt x="428625" y="147733"/>
                  </a:cubicBezTo>
                  <a:cubicBezTo>
                    <a:pt x="428625" y="145066"/>
                    <a:pt x="430721" y="142970"/>
                    <a:pt x="433388" y="142970"/>
                  </a:cubicBezTo>
                  <a:lnTo>
                    <a:pt x="481013" y="142970"/>
                  </a:lnTo>
                  <a:cubicBezTo>
                    <a:pt x="482537" y="142970"/>
                    <a:pt x="483965" y="142208"/>
                    <a:pt x="484918" y="140970"/>
                  </a:cubicBezTo>
                  <a:cubicBezTo>
                    <a:pt x="485775" y="139827"/>
                    <a:pt x="486061" y="138303"/>
                    <a:pt x="485680" y="136874"/>
                  </a:cubicBezTo>
                  <a:cubicBezTo>
                    <a:pt x="483584" y="130112"/>
                    <a:pt x="476250" y="114395"/>
                    <a:pt x="452533" y="114395"/>
                  </a:cubicBezTo>
                  <a:cubicBezTo>
                    <a:pt x="451009" y="114395"/>
                    <a:pt x="449580" y="113633"/>
                    <a:pt x="448723" y="112395"/>
                  </a:cubicBezTo>
                  <a:lnTo>
                    <a:pt x="383953" y="23336"/>
                  </a:lnTo>
                  <a:cubicBezTo>
                    <a:pt x="377762" y="14669"/>
                    <a:pt x="367665" y="9620"/>
                    <a:pt x="356902" y="9620"/>
                  </a:cubicBezTo>
                  <a:lnTo>
                    <a:pt x="323945" y="9620"/>
                  </a:lnTo>
                  <a:lnTo>
                    <a:pt x="323945" y="157258"/>
                  </a:lnTo>
                  <a:cubicBezTo>
                    <a:pt x="323945" y="170402"/>
                    <a:pt x="313277" y="181070"/>
                    <a:pt x="300133" y="181070"/>
                  </a:cubicBezTo>
                  <a:lnTo>
                    <a:pt x="223933" y="181070"/>
                  </a:lnTo>
                  <a:cubicBezTo>
                    <a:pt x="210788" y="181070"/>
                    <a:pt x="200120" y="170402"/>
                    <a:pt x="200120" y="157258"/>
                  </a:cubicBezTo>
                  <a:lnTo>
                    <a:pt x="200120" y="100108"/>
                  </a:lnTo>
                  <a:cubicBezTo>
                    <a:pt x="200120" y="92202"/>
                    <a:pt x="193738" y="85820"/>
                    <a:pt x="185833" y="85820"/>
                  </a:cubicBezTo>
                  <a:lnTo>
                    <a:pt x="62008" y="85820"/>
                  </a:lnTo>
                  <a:cubicBezTo>
                    <a:pt x="33147" y="85820"/>
                    <a:pt x="9620" y="109347"/>
                    <a:pt x="9620" y="138208"/>
                  </a:cubicBezTo>
                  <a:lnTo>
                    <a:pt x="9620" y="209645"/>
                  </a:lnTo>
                  <a:lnTo>
                    <a:pt x="43815" y="209645"/>
                  </a:lnTo>
                  <a:cubicBezTo>
                    <a:pt x="46482" y="209645"/>
                    <a:pt x="48578" y="211741"/>
                    <a:pt x="48578" y="214408"/>
                  </a:cubicBezTo>
                  <a:cubicBezTo>
                    <a:pt x="48578" y="217075"/>
                    <a:pt x="46482" y="219170"/>
                    <a:pt x="43815" y="21917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4" name="Freeform: Shape 2782">
              <a:extLst>
                <a:ext uri="{FF2B5EF4-FFF2-40B4-BE49-F238E27FC236}">
                  <a16:creationId xmlns:a16="http://schemas.microsoft.com/office/drawing/2014/main" id="{A9D65EC9-5681-AD47-7C3B-D1826110DC40}"/>
                </a:ext>
              </a:extLst>
            </p:cNvPr>
            <p:cNvSpPr/>
            <p:nvPr/>
          </p:nvSpPr>
          <p:spPr>
            <a:xfrm>
              <a:off x="3290887" y="2243137"/>
              <a:ext cx="123825" cy="66675"/>
            </a:xfrm>
            <a:custGeom>
              <a:avLst/>
              <a:gdLst>
                <a:gd name="connsiteX0" fmla="*/ 90488 w 123825"/>
                <a:gd name="connsiteY0" fmla="*/ 66675 h 66675"/>
                <a:gd name="connsiteX1" fmla="*/ 14288 w 123825"/>
                <a:gd name="connsiteY1" fmla="*/ 66675 h 66675"/>
                <a:gd name="connsiteX2" fmla="*/ 0 w 123825"/>
                <a:gd name="connsiteY2" fmla="*/ 52388 h 66675"/>
                <a:gd name="connsiteX3" fmla="*/ 0 w 123825"/>
                <a:gd name="connsiteY3" fmla="*/ 14288 h 66675"/>
                <a:gd name="connsiteX4" fmla="*/ 14288 w 123825"/>
                <a:gd name="connsiteY4" fmla="*/ 0 h 66675"/>
                <a:gd name="connsiteX5" fmla="*/ 90488 w 123825"/>
                <a:gd name="connsiteY5" fmla="*/ 0 h 66675"/>
                <a:gd name="connsiteX6" fmla="*/ 123825 w 123825"/>
                <a:gd name="connsiteY6" fmla="*/ 33338 h 66675"/>
                <a:gd name="connsiteX7" fmla="*/ 90488 w 123825"/>
                <a:gd name="connsiteY7" fmla="*/ 66675 h 66675"/>
                <a:gd name="connsiteX8" fmla="*/ 14288 w 123825"/>
                <a:gd name="connsiteY8" fmla="*/ 9525 h 66675"/>
                <a:gd name="connsiteX9" fmla="*/ 9525 w 123825"/>
                <a:gd name="connsiteY9" fmla="*/ 14288 h 66675"/>
                <a:gd name="connsiteX10" fmla="*/ 9525 w 123825"/>
                <a:gd name="connsiteY10" fmla="*/ 52388 h 66675"/>
                <a:gd name="connsiteX11" fmla="*/ 14288 w 123825"/>
                <a:gd name="connsiteY11" fmla="*/ 57150 h 66675"/>
                <a:gd name="connsiteX12" fmla="*/ 90488 w 123825"/>
                <a:gd name="connsiteY12" fmla="*/ 57150 h 66675"/>
                <a:gd name="connsiteX13" fmla="*/ 114300 w 123825"/>
                <a:gd name="connsiteY13" fmla="*/ 33338 h 66675"/>
                <a:gd name="connsiteX14" fmla="*/ 90488 w 123825"/>
                <a:gd name="connsiteY14" fmla="*/ 9525 h 66675"/>
                <a:gd name="connsiteX15" fmla="*/ 14288 w 123825"/>
                <a:gd name="connsiteY15" fmla="*/ 95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66675">
                  <a:moveTo>
                    <a:pt x="90488" y="66675"/>
                  </a:moveTo>
                  <a:lnTo>
                    <a:pt x="14288" y="66675"/>
                  </a:lnTo>
                  <a:cubicBezTo>
                    <a:pt x="6382" y="66675"/>
                    <a:pt x="0" y="60293"/>
                    <a:pt x="0" y="52388"/>
                  </a:cubicBezTo>
                  <a:lnTo>
                    <a:pt x="0" y="14288"/>
                  </a:lnTo>
                  <a:cubicBezTo>
                    <a:pt x="0" y="6382"/>
                    <a:pt x="6382" y="0"/>
                    <a:pt x="14288" y="0"/>
                  </a:cubicBezTo>
                  <a:lnTo>
                    <a:pt x="90488" y="0"/>
                  </a:lnTo>
                  <a:cubicBezTo>
                    <a:pt x="108871" y="0"/>
                    <a:pt x="123825" y="14954"/>
                    <a:pt x="123825" y="33338"/>
                  </a:cubicBezTo>
                  <a:cubicBezTo>
                    <a:pt x="123825" y="51721"/>
                    <a:pt x="108871" y="66675"/>
                    <a:pt x="90488" y="66675"/>
                  </a:cubicBezTo>
                  <a:close/>
                  <a:moveTo>
                    <a:pt x="14288" y="9525"/>
                  </a:moveTo>
                  <a:cubicBezTo>
                    <a:pt x="11621" y="9525"/>
                    <a:pt x="9525" y="11620"/>
                    <a:pt x="9525" y="14288"/>
                  </a:cubicBezTo>
                  <a:lnTo>
                    <a:pt x="9525" y="52388"/>
                  </a:lnTo>
                  <a:cubicBezTo>
                    <a:pt x="9525" y="55055"/>
                    <a:pt x="11621" y="57150"/>
                    <a:pt x="14288" y="57150"/>
                  </a:cubicBezTo>
                  <a:lnTo>
                    <a:pt x="90488" y="57150"/>
                  </a:lnTo>
                  <a:cubicBezTo>
                    <a:pt x="103632" y="57150"/>
                    <a:pt x="114300" y="46482"/>
                    <a:pt x="114300" y="33338"/>
                  </a:cubicBezTo>
                  <a:cubicBezTo>
                    <a:pt x="114300" y="20193"/>
                    <a:pt x="103632" y="9525"/>
                    <a:pt x="90488" y="9525"/>
                  </a:cubicBezTo>
                  <a:lnTo>
                    <a:pt x="14288"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5" name="Freeform: Shape 2783">
              <a:extLst>
                <a:ext uri="{FF2B5EF4-FFF2-40B4-BE49-F238E27FC236}">
                  <a16:creationId xmlns:a16="http://schemas.microsoft.com/office/drawing/2014/main" id="{4DB1A1CF-89B8-6995-8CB2-A0C91C2D0837}"/>
                </a:ext>
              </a:extLst>
            </p:cNvPr>
            <p:cNvSpPr/>
            <p:nvPr/>
          </p:nvSpPr>
          <p:spPr>
            <a:xfrm>
              <a:off x="3309937" y="2195512"/>
              <a:ext cx="66685" cy="57150"/>
            </a:xfrm>
            <a:custGeom>
              <a:avLst/>
              <a:gdLst>
                <a:gd name="connsiteX0" fmla="*/ 61913 w 66685"/>
                <a:gd name="connsiteY0" fmla="*/ 57150 h 57150"/>
                <a:gd name="connsiteX1" fmla="*/ 4763 w 66685"/>
                <a:gd name="connsiteY1" fmla="*/ 57150 h 57150"/>
                <a:gd name="connsiteX2" fmla="*/ 0 w 66685"/>
                <a:gd name="connsiteY2" fmla="*/ 52388 h 57150"/>
                <a:gd name="connsiteX3" fmla="*/ 0 w 66685"/>
                <a:gd name="connsiteY3" fmla="*/ 14288 h 57150"/>
                <a:gd name="connsiteX4" fmla="*/ 14288 w 66685"/>
                <a:gd name="connsiteY4" fmla="*/ 0 h 57150"/>
                <a:gd name="connsiteX5" fmla="*/ 21146 w 66685"/>
                <a:gd name="connsiteY5" fmla="*/ 0 h 57150"/>
                <a:gd name="connsiteX6" fmla="*/ 63151 w 66685"/>
                <a:gd name="connsiteY6" fmla="*/ 34481 h 57150"/>
                <a:gd name="connsiteX7" fmla="*/ 66580 w 66685"/>
                <a:gd name="connsiteY7" fmla="*/ 51435 h 57150"/>
                <a:gd name="connsiteX8" fmla="*/ 65627 w 66685"/>
                <a:gd name="connsiteY8" fmla="*/ 55435 h 57150"/>
                <a:gd name="connsiteX9" fmla="*/ 61913 w 66685"/>
                <a:gd name="connsiteY9" fmla="*/ 57150 h 57150"/>
                <a:gd name="connsiteX10" fmla="*/ 9525 w 66685"/>
                <a:gd name="connsiteY10" fmla="*/ 47625 h 57150"/>
                <a:gd name="connsiteX11" fmla="*/ 56102 w 66685"/>
                <a:gd name="connsiteY11" fmla="*/ 47625 h 57150"/>
                <a:gd name="connsiteX12" fmla="*/ 53816 w 66685"/>
                <a:gd name="connsiteY12" fmla="*/ 36290 h 57150"/>
                <a:gd name="connsiteX13" fmla="*/ 21146 w 66685"/>
                <a:gd name="connsiteY13" fmla="*/ 9525 h 57150"/>
                <a:gd name="connsiteX14" fmla="*/ 14288 w 66685"/>
                <a:gd name="connsiteY14" fmla="*/ 9525 h 57150"/>
                <a:gd name="connsiteX15" fmla="*/ 9525 w 66685"/>
                <a:gd name="connsiteY15" fmla="*/ 14288 h 57150"/>
                <a:gd name="connsiteX16" fmla="*/ 9525 w 66685"/>
                <a:gd name="connsiteY16" fmla="*/ 476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85" h="57150">
                  <a:moveTo>
                    <a:pt x="61913" y="57150"/>
                  </a:moveTo>
                  <a:lnTo>
                    <a:pt x="4763" y="57150"/>
                  </a:lnTo>
                  <a:cubicBezTo>
                    <a:pt x="2096" y="57150"/>
                    <a:pt x="0" y="55055"/>
                    <a:pt x="0" y="52388"/>
                  </a:cubicBezTo>
                  <a:lnTo>
                    <a:pt x="0" y="14288"/>
                  </a:lnTo>
                  <a:cubicBezTo>
                    <a:pt x="0" y="6382"/>
                    <a:pt x="6382" y="0"/>
                    <a:pt x="14288" y="0"/>
                  </a:cubicBezTo>
                  <a:lnTo>
                    <a:pt x="21146" y="0"/>
                  </a:lnTo>
                  <a:cubicBezTo>
                    <a:pt x="41529" y="0"/>
                    <a:pt x="59150" y="14478"/>
                    <a:pt x="63151" y="34481"/>
                  </a:cubicBezTo>
                  <a:lnTo>
                    <a:pt x="66580" y="51435"/>
                  </a:lnTo>
                  <a:cubicBezTo>
                    <a:pt x="66865" y="52864"/>
                    <a:pt x="66580" y="54293"/>
                    <a:pt x="65627" y="55435"/>
                  </a:cubicBezTo>
                  <a:cubicBezTo>
                    <a:pt x="64675" y="56579"/>
                    <a:pt x="63341" y="57150"/>
                    <a:pt x="61913" y="57150"/>
                  </a:cubicBezTo>
                  <a:close/>
                  <a:moveTo>
                    <a:pt x="9525" y="47625"/>
                  </a:moveTo>
                  <a:lnTo>
                    <a:pt x="56102" y="47625"/>
                  </a:lnTo>
                  <a:lnTo>
                    <a:pt x="53816" y="36290"/>
                  </a:lnTo>
                  <a:cubicBezTo>
                    <a:pt x="50673" y="20765"/>
                    <a:pt x="36957" y="9525"/>
                    <a:pt x="21146" y="9525"/>
                  </a:cubicBezTo>
                  <a:lnTo>
                    <a:pt x="14288" y="9525"/>
                  </a:lnTo>
                  <a:cubicBezTo>
                    <a:pt x="11621" y="9525"/>
                    <a:pt x="9525" y="11620"/>
                    <a:pt x="9525" y="14288"/>
                  </a:cubicBezTo>
                  <a:lnTo>
                    <a:pt x="9525" y="476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6" name="Freeform: Shape 6065">
              <a:extLst>
                <a:ext uri="{FF2B5EF4-FFF2-40B4-BE49-F238E27FC236}">
                  <a16:creationId xmlns:a16="http://schemas.microsoft.com/office/drawing/2014/main" id="{9195137C-A687-E3F3-E328-77BB19597F25}"/>
                </a:ext>
              </a:extLst>
            </p:cNvPr>
            <p:cNvSpPr/>
            <p:nvPr/>
          </p:nvSpPr>
          <p:spPr>
            <a:xfrm>
              <a:off x="3376612" y="20240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30"/>
                    <a:pt x="0" y="42863"/>
                  </a:cubicBezTo>
                  <a:lnTo>
                    <a:pt x="0" y="4763"/>
                  </a:lnTo>
                  <a:cubicBezTo>
                    <a:pt x="0" y="2096"/>
                    <a:pt x="2096" y="0"/>
                    <a:pt x="4763" y="0"/>
                  </a:cubicBezTo>
                  <a:cubicBezTo>
                    <a:pt x="7429" y="0"/>
                    <a:pt x="9525" y="2096"/>
                    <a:pt x="9525" y="4763"/>
                  </a:cubicBezTo>
                  <a:lnTo>
                    <a:pt x="9525" y="42863"/>
                  </a:lnTo>
                  <a:cubicBezTo>
                    <a:pt x="9525" y="45530"/>
                    <a:pt x="7429"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7" name="Freeform: Shape 6066">
              <a:extLst>
                <a:ext uri="{FF2B5EF4-FFF2-40B4-BE49-F238E27FC236}">
                  <a16:creationId xmlns:a16="http://schemas.microsoft.com/office/drawing/2014/main" id="{4DF4ADD3-A421-EE42-B9AA-2C4BE339F2B8}"/>
                </a:ext>
              </a:extLst>
            </p:cNvPr>
            <p:cNvSpPr/>
            <p:nvPr/>
          </p:nvSpPr>
          <p:spPr>
            <a:xfrm>
              <a:off x="3376612" y="21002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29"/>
                    <a:pt x="0" y="42863"/>
                  </a:cubicBezTo>
                  <a:lnTo>
                    <a:pt x="0" y="4763"/>
                  </a:lnTo>
                  <a:cubicBezTo>
                    <a:pt x="0" y="2096"/>
                    <a:pt x="2096" y="0"/>
                    <a:pt x="4763" y="0"/>
                  </a:cubicBezTo>
                  <a:cubicBezTo>
                    <a:pt x="7429" y="0"/>
                    <a:pt x="9525" y="2096"/>
                    <a:pt x="9525" y="4763"/>
                  </a:cubicBezTo>
                  <a:lnTo>
                    <a:pt x="9525" y="42863"/>
                  </a:lnTo>
                  <a:cubicBezTo>
                    <a:pt x="9525" y="45529"/>
                    <a:pt x="7429"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8" name="Freeform: Shape 6072">
              <a:extLst>
                <a:ext uri="{FF2B5EF4-FFF2-40B4-BE49-F238E27FC236}">
                  <a16:creationId xmlns:a16="http://schemas.microsoft.com/office/drawing/2014/main" id="{381C8135-1992-5361-A643-975123494B7B}"/>
                </a:ext>
              </a:extLst>
            </p:cNvPr>
            <p:cNvSpPr/>
            <p:nvPr/>
          </p:nvSpPr>
          <p:spPr>
            <a:xfrm>
              <a:off x="3405187" y="24050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9" name="Freeform: Shape 6073">
              <a:extLst>
                <a:ext uri="{FF2B5EF4-FFF2-40B4-BE49-F238E27FC236}">
                  <a16:creationId xmlns:a16="http://schemas.microsoft.com/office/drawing/2014/main" id="{9D88CC0F-EE14-CF44-A85D-5797959D1BA5}"/>
                </a:ext>
              </a:extLst>
            </p:cNvPr>
            <p:cNvSpPr/>
            <p:nvPr/>
          </p:nvSpPr>
          <p:spPr>
            <a:xfrm>
              <a:off x="3252787" y="227171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30"/>
                    <a:pt x="0" y="4763"/>
                  </a:cubicBezTo>
                  <a:cubicBezTo>
                    <a:pt x="0" y="2095"/>
                    <a:pt x="2096" y="0"/>
                    <a:pt x="4763" y="0"/>
                  </a:cubicBezTo>
                  <a:lnTo>
                    <a:pt x="42863" y="0"/>
                  </a:lnTo>
                  <a:cubicBezTo>
                    <a:pt x="45529" y="0"/>
                    <a:pt x="47625" y="2095"/>
                    <a:pt x="47625" y="4763"/>
                  </a:cubicBezTo>
                  <a:cubicBezTo>
                    <a:pt x="47625" y="7430"/>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0" name="Freeform: Shape 6074">
              <a:extLst>
                <a:ext uri="{FF2B5EF4-FFF2-40B4-BE49-F238E27FC236}">
                  <a16:creationId xmlns:a16="http://schemas.microsoft.com/office/drawing/2014/main" id="{2F79D9A6-B5D9-C740-B401-EB761C1EC771}"/>
                </a:ext>
              </a:extLst>
            </p:cNvPr>
            <p:cNvSpPr/>
            <p:nvPr/>
          </p:nvSpPr>
          <p:spPr>
            <a:xfrm>
              <a:off x="3138487" y="2414587"/>
              <a:ext cx="66675" cy="9525"/>
            </a:xfrm>
            <a:custGeom>
              <a:avLst/>
              <a:gdLst>
                <a:gd name="connsiteX0" fmla="*/ 61913 w 66675"/>
                <a:gd name="connsiteY0" fmla="*/ 9525 h 9525"/>
                <a:gd name="connsiteX1" fmla="*/ 4763 w 66675"/>
                <a:gd name="connsiteY1" fmla="*/ 9525 h 9525"/>
                <a:gd name="connsiteX2" fmla="*/ 0 w 66675"/>
                <a:gd name="connsiteY2" fmla="*/ 4763 h 9525"/>
                <a:gd name="connsiteX3" fmla="*/ 4763 w 66675"/>
                <a:gd name="connsiteY3" fmla="*/ 0 h 9525"/>
                <a:gd name="connsiteX4" fmla="*/ 61913 w 66675"/>
                <a:gd name="connsiteY4" fmla="*/ 0 h 9525"/>
                <a:gd name="connsiteX5" fmla="*/ 66675 w 66675"/>
                <a:gd name="connsiteY5" fmla="*/ 4763 h 9525"/>
                <a:gd name="connsiteX6" fmla="*/ 61913 w 666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9525">
                  <a:moveTo>
                    <a:pt x="61913" y="9525"/>
                  </a:moveTo>
                  <a:lnTo>
                    <a:pt x="4763" y="9525"/>
                  </a:lnTo>
                  <a:cubicBezTo>
                    <a:pt x="2096" y="9525"/>
                    <a:pt x="0" y="7429"/>
                    <a:pt x="0" y="4763"/>
                  </a:cubicBezTo>
                  <a:cubicBezTo>
                    <a:pt x="0" y="2096"/>
                    <a:pt x="2096" y="0"/>
                    <a:pt x="4763" y="0"/>
                  </a:cubicBezTo>
                  <a:lnTo>
                    <a:pt x="61913" y="0"/>
                  </a:lnTo>
                  <a:cubicBezTo>
                    <a:pt x="64579" y="0"/>
                    <a:pt x="66675" y="2096"/>
                    <a:pt x="66675" y="4763"/>
                  </a:cubicBezTo>
                  <a:cubicBezTo>
                    <a:pt x="66675" y="7429"/>
                    <a:pt x="64579"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1" name="Freeform: Shape 6075">
              <a:extLst>
                <a:ext uri="{FF2B5EF4-FFF2-40B4-BE49-F238E27FC236}">
                  <a16:creationId xmlns:a16="http://schemas.microsoft.com/office/drawing/2014/main" id="{BE1F84DE-2F35-B7AF-38D6-590B99FDDAD6}"/>
                </a:ext>
              </a:extLst>
            </p:cNvPr>
            <p:cNvSpPr/>
            <p:nvPr/>
          </p:nvSpPr>
          <p:spPr>
            <a:xfrm>
              <a:off x="2998945" y="2414587"/>
              <a:ext cx="53816" cy="9525"/>
            </a:xfrm>
            <a:custGeom>
              <a:avLst/>
              <a:gdLst>
                <a:gd name="connsiteX0" fmla="*/ 49054 w 53816"/>
                <a:gd name="connsiteY0" fmla="*/ 9525 h 9525"/>
                <a:gd name="connsiteX1" fmla="*/ 4763 w 53816"/>
                <a:gd name="connsiteY1" fmla="*/ 9525 h 9525"/>
                <a:gd name="connsiteX2" fmla="*/ 0 w 53816"/>
                <a:gd name="connsiteY2" fmla="*/ 4763 h 9525"/>
                <a:gd name="connsiteX3" fmla="*/ 4763 w 53816"/>
                <a:gd name="connsiteY3" fmla="*/ 0 h 9525"/>
                <a:gd name="connsiteX4" fmla="*/ 49054 w 53816"/>
                <a:gd name="connsiteY4" fmla="*/ 0 h 9525"/>
                <a:gd name="connsiteX5" fmla="*/ 53816 w 53816"/>
                <a:gd name="connsiteY5" fmla="*/ 4763 h 9525"/>
                <a:gd name="connsiteX6" fmla="*/ 49054 w 53816"/>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16" h="9525">
                  <a:moveTo>
                    <a:pt x="49054" y="9525"/>
                  </a:moveTo>
                  <a:lnTo>
                    <a:pt x="4763" y="9525"/>
                  </a:lnTo>
                  <a:cubicBezTo>
                    <a:pt x="2096" y="9525"/>
                    <a:pt x="0" y="7429"/>
                    <a:pt x="0" y="4763"/>
                  </a:cubicBezTo>
                  <a:cubicBezTo>
                    <a:pt x="0" y="2096"/>
                    <a:pt x="2096" y="0"/>
                    <a:pt x="4763" y="0"/>
                  </a:cubicBezTo>
                  <a:lnTo>
                    <a:pt x="49054" y="0"/>
                  </a:lnTo>
                  <a:cubicBezTo>
                    <a:pt x="51721" y="0"/>
                    <a:pt x="53816" y="2096"/>
                    <a:pt x="53816" y="4763"/>
                  </a:cubicBezTo>
                  <a:cubicBezTo>
                    <a:pt x="53816" y="7429"/>
                    <a:pt x="51721" y="9525"/>
                    <a:pt x="49054"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2" name="Freeform: Shape 3691">
              <a:extLst>
                <a:ext uri="{FF2B5EF4-FFF2-40B4-BE49-F238E27FC236}">
                  <a16:creationId xmlns:a16="http://schemas.microsoft.com/office/drawing/2014/main" id="{1F90B1D7-828C-8F1E-DE02-AA7FB9E2B36B}"/>
                </a:ext>
              </a:extLst>
            </p:cNvPr>
            <p:cNvSpPr/>
            <p:nvPr/>
          </p:nvSpPr>
          <p:spPr>
            <a:xfrm>
              <a:off x="3109912" y="2081212"/>
              <a:ext cx="180975" cy="266700"/>
            </a:xfrm>
            <a:custGeom>
              <a:avLst/>
              <a:gdLst>
                <a:gd name="connsiteX0" fmla="*/ 4763 w 180975"/>
                <a:gd name="connsiteY0" fmla="*/ 266700 h 266700"/>
                <a:gd name="connsiteX1" fmla="*/ 0 w 180975"/>
                <a:gd name="connsiteY1" fmla="*/ 261938 h 266700"/>
                <a:gd name="connsiteX2" fmla="*/ 0 w 180975"/>
                <a:gd name="connsiteY2" fmla="*/ 100013 h 266700"/>
                <a:gd name="connsiteX3" fmla="*/ 100013 w 180975"/>
                <a:gd name="connsiteY3" fmla="*/ 0 h 266700"/>
                <a:gd name="connsiteX4" fmla="*/ 176213 w 180975"/>
                <a:gd name="connsiteY4" fmla="*/ 0 h 266700"/>
                <a:gd name="connsiteX5" fmla="*/ 180975 w 180975"/>
                <a:gd name="connsiteY5" fmla="*/ 4763 h 266700"/>
                <a:gd name="connsiteX6" fmla="*/ 176213 w 180975"/>
                <a:gd name="connsiteY6" fmla="*/ 9525 h 266700"/>
                <a:gd name="connsiteX7" fmla="*/ 100013 w 180975"/>
                <a:gd name="connsiteY7" fmla="*/ 9525 h 266700"/>
                <a:gd name="connsiteX8" fmla="*/ 9525 w 180975"/>
                <a:gd name="connsiteY8" fmla="*/ 100013 h 266700"/>
                <a:gd name="connsiteX9" fmla="*/ 9525 w 180975"/>
                <a:gd name="connsiteY9" fmla="*/ 261938 h 266700"/>
                <a:gd name="connsiteX10" fmla="*/ 4763 w 180975"/>
                <a:gd name="connsiteY10"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266700">
                  <a:moveTo>
                    <a:pt x="4763" y="266700"/>
                  </a:moveTo>
                  <a:cubicBezTo>
                    <a:pt x="2096" y="266700"/>
                    <a:pt x="0" y="264605"/>
                    <a:pt x="0" y="261938"/>
                  </a:cubicBezTo>
                  <a:lnTo>
                    <a:pt x="0" y="100013"/>
                  </a:lnTo>
                  <a:cubicBezTo>
                    <a:pt x="0" y="44863"/>
                    <a:pt x="44863" y="0"/>
                    <a:pt x="100013" y="0"/>
                  </a:cubicBezTo>
                  <a:lnTo>
                    <a:pt x="176213" y="0"/>
                  </a:lnTo>
                  <a:cubicBezTo>
                    <a:pt x="178879" y="0"/>
                    <a:pt x="180975" y="2096"/>
                    <a:pt x="180975" y="4763"/>
                  </a:cubicBezTo>
                  <a:cubicBezTo>
                    <a:pt x="180975" y="7429"/>
                    <a:pt x="178879" y="9525"/>
                    <a:pt x="176213" y="9525"/>
                  </a:cubicBezTo>
                  <a:lnTo>
                    <a:pt x="100013" y="9525"/>
                  </a:lnTo>
                  <a:cubicBezTo>
                    <a:pt x="50102" y="9525"/>
                    <a:pt x="9525" y="50102"/>
                    <a:pt x="9525" y="100013"/>
                  </a:cubicBezTo>
                  <a:lnTo>
                    <a:pt x="9525" y="261938"/>
                  </a:lnTo>
                  <a:cubicBezTo>
                    <a:pt x="9525" y="264605"/>
                    <a:pt x="7429" y="266700"/>
                    <a:pt x="4763" y="26670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 name="Group 2">
            <a:extLst>
              <a:ext uri="{FF2B5EF4-FFF2-40B4-BE49-F238E27FC236}">
                <a16:creationId xmlns:a16="http://schemas.microsoft.com/office/drawing/2014/main" id="{69D9AF0A-83A2-1D17-A527-7BA33B979272}"/>
              </a:ext>
            </a:extLst>
          </p:cNvPr>
          <p:cNvGrpSpPr/>
          <p:nvPr/>
        </p:nvGrpSpPr>
        <p:grpSpPr>
          <a:xfrm>
            <a:off x="1516358" y="1644517"/>
            <a:ext cx="526130" cy="524969"/>
            <a:chOff x="1814512" y="4291012"/>
            <a:chExt cx="561975" cy="561975"/>
          </a:xfrm>
          <a:solidFill>
            <a:schemeClr val="bg1"/>
          </a:solidFill>
        </p:grpSpPr>
        <p:sp>
          <p:nvSpPr>
            <p:cNvPr id="5" name="Freeform: Shape 6">
              <a:extLst>
                <a:ext uri="{FF2B5EF4-FFF2-40B4-BE49-F238E27FC236}">
                  <a16:creationId xmlns:a16="http://schemas.microsoft.com/office/drawing/2014/main" id="{A33B14E1-E42D-7F51-CEC1-248D5D175BB0}"/>
                </a:ext>
              </a:extLst>
            </p:cNvPr>
            <p:cNvSpPr/>
            <p:nvPr/>
          </p:nvSpPr>
          <p:spPr>
            <a:xfrm>
              <a:off x="22336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Freeform: Shape 2753">
              <a:extLst>
                <a:ext uri="{FF2B5EF4-FFF2-40B4-BE49-F238E27FC236}">
                  <a16:creationId xmlns:a16="http://schemas.microsoft.com/office/drawing/2014/main" id="{7B3C2755-66BF-B0FA-1414-86A76ED213C6}"/>
                </a:ext>
              </a:extLst>
            </p:cNvPr>
            <p:cNvSpPr/>
            <p:nvPr/>
          </p:nvSpPr>
          <p:spPr>
            <a:xfrm>
              <a:off x="23098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Freeform: Shape 2754">
              <a:extLst>
                <a:ext uri="{FF2B5EF4-FFF2-40B4-BE49-F238E27FC236}">
                  <a16:creationId xmlns:a16="http://schemas.microsoft.com/office/drawing/2014/main" id="{9829A7D4-CBF6-D9B7-2163-8CA31BBA382E}"/>
                </a:ext>
              </a:extLst>
            </p:cNvPr>
            <p:cNvSpPr/>
            <p:nvPr/>
          </p:nvSpPr>
          <p:spPr>
            <a:xfrm>
              <a:off x="2214562" y="4386262"/>
              <a:ext cx="161925" cy="123825"/>
            </a:xfrm>
            <a:custGeom>
              <a:avLst/>
              <a:gdLst>
                <a:gd name="connsiteX0" fmla="*/ 80963 w 161925"/>
                <a:gd name="connsiteY0" fmla="*/ 123825 h 123825"/>
                <a:gd name="connsiteX1" fmla="*/ 19050 w 161925"/>
                <a:gd name="connsiteY1" fmla="*/ 61913 h 123825"/>
                <a:gd name="connsiteX2" fmla="*/ 19050 w 161925"/>
                <a:gd name="connsiteY2" fmla="*/ 47625 h 123825"/>
                <a:gd name="connsiteX3" fmla="*/ 14288 w 161925"/>
                <a:gd name="connsiteY3" fmla="*/ 47625 h 123825"/>
                <a:gd name="connsiteX4" fmla="*/ 0 w 161925"/>
                <a:gd name="connsiteY4" fmla="*/ 33338 h 123825"/>
                <a:gd name="connsiteX5" fmla="*/ 0 w 161925"/>
                <a:gd name="connsiteY5" fmla="*/ 14288 h 123825"/>
                <a:gd name="connsiteX6" fmla="*/ 14288 w 161925"/>
                <a:gd name="connsiteY6" fmla="*/ 0 h 123825"/>
                <a:gd name="connsiteX7" fmla="*/ 147638 w 161925"/>
                <a:gd name="connsiteY7" fmla="*/ 0 h 123825"/>
                <a:gd name="connsiteX8" fmla="*/ 161925 w 161925"/>
                <a:gd name="connsiteY8" fmla="*/ 14288 h 123825"/>
                <a:gd name="connsiteX9" fmla="*/ 161925 w 161925"/>
                <a:gd name="connsiteY9" fmla="*/ 33338 h 123825"/>
                <a:gd name="connsiteX10" fmla="*/ 147638 w 161925"/>
                <a:gd name="connsiteY10" fmla="*/ 47625 h 123825"/>
                <a:gd name="connsiteX11" fmla="*/ 142875 w 161925"/>
                <a:gd name="connsiteY11" fmla="*/ 47625 h 123825"/>
                <a:gd name="connsiteX12" fmla="*/ 142875 w 161925"/>
                <a:gd name="connsiteY12" fmla="*/ 61913 h 123825"/>
                <a:gd name="connsiteX13" fmla="*/ 80963 w 161925"/>
                <a:gd name="connsiteY13" fmla="*/ 123825 h 123825"/>
                <a:gd name="connsiteX14" fmla="*/ 14288 w 161925"/>
                <a:gd name="connsiteY14" fmla="*/ 9525 h 123825"/>
                <a:gd name="connsiteX15" fmla="*/ 9525 w 161925"/>
                <a:gd name="connsiteY15" fmla="*/ 14288 h 123825"/>
                <a:gd name="connsiteX16" fmla="*/ 9525 w 161925"/>
                <a:gd name="connsiteY16" fmla="*/ 33338 h 123825"/>
                <a:gd name="connsiteX17" fmla="*/ 14288 w 161925"/>
                <a:gd name="connsiteY17" fmla="*/ 38100 h 123825"/>
                <a:gd name="connsiteX18" fmla="*/ 23813 w 161925"/>
                <a:gd name="connsiteY18" fmla="*/ 38100 h 123825"/>
                <a:gd name="connsiteX19" fmla="*/ 28575 w 161925"/>
                <a:gd name="connsiteY19" fmla="*/ 42863 h 123825"/>
                <a:gd name="connsiteX20" fmla="*/ 28575 w 161925"/>
                <a:gd name="connsiteY20" fmla="*/ 61913 h 123825"/>
                <a:gd name="connsiteX21" fmla="*/ 80963 w 161925"/>
                <a:gd name="connsiteY21" fmla="*/ 114300 h 123825"/>
                <a:gd name="connsiteX22" fmla="*/ 133350 w 161925"/>
                <a:gd name="connsiteY22" fmla="*/ 61913 h 123825"/>
                <a:gd name="connsiteX23" fmla="*/ 133350 w 161925"/>
                <a:gd name="connsiteY23" fmla="*/ 42863 h 123825"/>
                <a:gd name="connsiteX24" fmla="*/ 138113 w 161925"/>
                <a:gd name="connsiteY24" fmla="*/ 38100 h 123825"/>
                <a:gd name="connsiteX25" fmla="*/ 147638 w 161925"/>
                <a:gd name="connsiteY25" fmla="*/ 38100 h 123825"/>
                <a:gd name="connsiteX26" fmla="*/ 152400 w 161925"/>
                <a:gd name="connsiteY26" fmla="*/ 33338 h 123825"/>
                <a:gd name="connsiteX27" fmla="*/ 152400 w 161925"/>
                <a:gd name="connsiteY27" fmla="*/ 14288 h 123825"/>
                <a:gd name="connsiteX28" fmla="*/ 147638 w 161925"/>
                <a:gd name="connsiteY28" fmla="*/ 9525 h 123825"/>
                <a:gd name="connsiteX29" fmla="*/ 14288 w 161925"/>
                <a:gd name="connsiteY2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23825">
                  <a:moveTo>
                    <a:pt x="80963" y="123825"/>
                  </a:moveTo>
                  <a:cubicBezTo>
                    <a:pt x="46863" y="123825"/>
                    <a:pt x="19050" y="96012"/>
                    <a:pt x="19050" y="61913"/>
                  </a:cubicBezTo>
                  <a:lnTo>
                    <a:pt x="19050" y="47625"/>
                  </a:lnTo>
                  <a:lnTo>
                    <a:pt x="14288" y="47625"/>
                  </a:lnTo>
                  <a:cubicBezTo>
                    <a:pt x="6382" y="47625"/>
                    <a:pt x="0" y="41243"/>
                    <a:pt x="0" y="33338"/>
                  </a:cubicBezTo>
                  <a:lnTo>
                    <a:pt x="0" y="14288"/>
                  </a:lnTo>
                  <a:cubicBezTo>
                    <a:pt x="0" y="6382"/>
                    <a:pt x="6382" y="0"/>
                    <a:pt x="14288" y="0"/>
                  </a:cubicBezTo>
                  <a:lnTo>
                    <a:pt x="147638" y="0"/>
                  </a:lnTo>
                  <a:cubicBezTo>
                    <a:pt x="155543" y="0"/>
                    <a:pt x="161925" y="6382"/>
                    <a:pt x="161925" y="14288"/>
                  </a:cubicBezTo>
                  <a:lnTo>
                    <a:pt x="161925" y="33338"/>
                  </a:lnTo>
                  <a:cubicBezTo>
                    <a:pt x="161925" y="41243"/>
                    <a:pt x="155543" y="47625"/>
                    <a:pt x="147638" y="47625"/>
                  </a:cubicBezTo>
                  <a:lnTo>
                    <a:pt x="142875" y="47625"/>
                  </a:lnTo>
                  <a:lnTo>
                    <a:pt x="142875" y="61913"/>
                  </a:lnTo>
                  <a:cubicBezTo>
                    <a:pt x="142875" y="96012"/>
                    <a:pt x="115062" y="123825"/>
                    <a:pt x="80963" y="123825"/>
                  </a:cubicBezTo>
                  <a:close/>
                  <a:moveTo>
                    <a:pt x="14288" y="9525"/>
                  </a:moveTo>
                  <a:cubicBezTo>
                    <a:pt x="11621" y="9525"/>
                    <a:pt x="9525" y="11621"/>
                    <a:pt x="9525" y="14288"/>
                  </a:cubicBezTo>
                  <a:lnTo>
                    <a:pt x="9525" y="33338"/>
                  </a:lnTo>
                  <a:cubicBezTo>
                    <a:pt x="9525" y="36004"/>
                    <a:pt x="11621" y="38100"/>
                    <a:pt x="14288" y="38100"/>
                  </a:cubicBezTo>
                  <a:lnTo>
                    <a:pt x="23813" y="38100"/>
                  </a:lnTo>
                  <a:cubicBezTo>
                    <a:pt x="26479" y="38100"/>
                    <a:pt x="28575" y="40196"/>
                    <a:pt x="28575" y="42863"/>
                  </a:cubicBezTo>
                  <a:lnTo>
                    <a:pt x="28575" y="61913"/>
                  </a:lnTo>
                  <a:cubicBezTo>
                    <a:pt x="28575" y="90773"/>
                    <a:pt x="52102" y="114300"/>
                    <a:pt x="80963" y="114300"/>
                  </a:cubicBezTo>
                  <a:cubicBezTo>
                    <a:pt x="109823" y="114300"/>
                    <a:pt x="133350" y="90773"/>
                    <a:pt x="133350" y="61913"/>
                  </a:cubicBezTo>
                  <a:lnTo>
                    <a:pt x="133350" y="42863"/>
                  </a:lnTo>
                  <a:cubicBezTo>
                    <a:pt x="133350" y="40196"/>
                    <a:pt x="135446" y="38100"/>
                    <a:pt x="138113" y="38100"/>
                  </a:cubicBezTo>
                  <a:lnTo>
                    <a:pt x="147638" y="38100"/>
                  </a:lnTo>
                  <a:cubicBezTo>
                    <a:pt x="150304" y="38100"/>
                    <a:pt x="152400" y="36004"/>
                    <a:pt x="152400" y="33338"/>
                  </a:cubicBezTo>
                  <a:lnTo>
                    <a:pt x="152400" y="14288"/>
                  </a:lnTo>
                  <a:cubicBezTo>
                    <a:pt x="152400" y="11621"/>
                    <a:pt x="150304" y="9525"/>
                    <a:pt x="147638" y="9525"/>
                  </a:cubicBezTo>
                  <a:lnTo>
                    <a:pt x="14288"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Freeform: Shape 2813">
              <a:extLst>
                <a:ext uri="{FF2B5EF4-FFF2-40B4-BE49-F238E27FC236}">
                  <a16:creationId xmlns:a16="http://schemas.microsoft.com/office/drawing/2014/main" id="{277A4E9F-335A-5D21-F2BD-1B5132B3FA8F}"/>
                </a:ext>
              </a:extLst>
            </p:cNvPr>
            <p:cNvSpPr/>
            <p:nvPr/>
          </p:nvSpPr>
          <p:spPr>
            <a:xfrm>
              <a:off x="1814512" y="4786312"/>
              <a:ext cx="390525" cy="66675"/>
            </a:xfrm>
            <a:custGeom>
              <a:avLst/>
              <a:gdLst>
                <a:gd name="connsiteX0" fmla="*/ 366713 w 390525"/>
                <a:gd name="connsiteY0" fmla="*/ 66675 h 66675"/>
                <a:gd name="connsiteX1" fmla="*/ 23813 w 390525"/>
                <a:gd name="connsiteY1" fmla="*/ 66675 h 66675"/>
                <a:gd name="connsiteX2" fmla="*/ 0 w 390525"/>
                <a:gd name="connsiteY2" fmla="*/ 42863 h 66675"/>
                <a:gd name="connsiteX3" fmla="*/ 0 w 390525"/>
                <a:gd name="connsiteY3" fmla="*/ 23813 h 66675"/>
                <a:gd name="connsiteX4" fmla="*/ 23813 w 390525"/>
                <a:gd name="connsiteY4" fmla="*/ 0 h 66675"/>
                <a:gd name="connsiteX5" fmla="*/ 366713 w 390525"/>
                <a:gd name="connsiteY5" fmla="*/ 0 h 66675"/>
                <a:gd name="connsiteX6" fmla="*/ 390525 w 390525"/>
                <a:gd name="connsiteY6" fmla="*/ 23813 h 66675"/>
                <a:gd name="connsiteX7" fmla="*/ 390525 w 390525"/>
                <a:gd name="connsiteY7" fmla="*/ 42863 h 66675"/>
                <a:gd name="connsiteX8" fmla="*/ 366713 w 390525"/>
                <a:gd name="connsiteY8" fmla="*/ 66675 h 66675"/>
                <a:gd name="connsiteX9" fmla="*/ 23813 w 390525"/>
                <a:gd name="connsiteY9" fmla="*/ 9525 h 66675"/>
                <a:gd name="connsiteX10" fmla="*/ 9525 w 390525"/>
                <a:gd name="connsiteY10" fmla="*/ 23813 h 66675"/>
                <a:gd name="connsiteX11" fmla="*/ 9525 w 390525"/>
                <a:gd name="connsiteY11" fmla="*/ 42863 h 66675"/>
                <a:gd name="connsiteX12" fmla="*/ 23813 w 390525"/>
                <a:gd name="connsiteY12" fmla="*/ 57150 h 66675"/>
                <a:gd name="connsiteX13" fmla="*/ 366713 w 390525"/>
                <a:gd name="connsiteY13" fmla="*/ 57150 h 66675"/>
                <a:gd name="connsiteX14" fmla="*/ 381000 w 390525"/>
                <a:gd name="connsiteY14" fmla="*/ 42863 h 66675"/>
                <a:gd name="connsiteX15" fmla="*/ 381000 w 390525"/>
                <a:gd name="connsiteY15" fmla="*/ 23813 h 66675"/>
                <a:gd name="connsiteX16" fmla="*/ 366713 w 390525"/>
                <a:gd name="connsiteY16" fmla="*/ 9525 h 66675"/>
                <a:gd name="connsiteX17" fmla="*/ 23813 w 390525"/>
                <a:gd name="connsiteY17" fmla="*/ 95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525" h="66675">
                  <a:moveTo>
                    <a:pt x="366713" y="66675"/>
                  </a:moveTo>
                  <a:lnTo>
                    <a:pt x="23813" y="66675"/>
                  </a:lnTo>
                  <a:cubicBezTo>
                    <a:pt x="10668" y="66675"/>
                    <a:pt x="0" y="56007"/>
                    <a:pt x="0" y="42863"/>
                  </a:cubicBezTo>
                  <a:lnTo>
                    <a:pt x="0" y="23813"/>
                  </a:lnTo>
                  <a:cubicBezTo>
                    <a:pt x="0" y="10668"/>
                    <a:pt x="10668" y="0"/>
                    <a:pt x="23813" y="0"/>
                  </a:cubicBezTo>
                  <a:lnTo>
                    <a:pt x="366713" y="0"/>
                  </a:lnTo>
                  <a:cubicBezTo>
                    <a:pt x="379857" y="0"/>
                    <a:pt x="390525" y="10668"/>
                    <a:pt x="390525" y="23813"/>
                  </a:cubicBezTo>
                  <a:lnTo>
                    <a:pt x="390525" y="42863"/>
                  </a:lnTo>
                  <a:cubicBezTo>
                    <a:pt x="390525" y="56007"/>
                    <a:pt x="379857" y="66675"/>
                    <a:pt x="366713" y="66675"/>
                  </a:cubicBezTo>
                  <a:close/>
                  <a:moveTo>
                    <a:pt x="23813" y="9525"/>
                  </a:moveTo>
                  <a:cubicBezTo>
                    <a:pt x="15907" y="9525"/>
                    <a:pt x="9525" y="15907"/>
                    <a:pt x="9525" y="23813"/>
                  </a:cubicBezTo>
                  <a:lnTo>
                    <a:pt x="9525" y="42863"/>
                  </a:lnTo>
                  <a:cubicBezTo>
                    <a:pt x="9525" y="50768"/>
                    <a:pt x="15907" y="57150"/>
                    <a:pt x="23813" y="57150"/>
                  </a:cubicBezTo>
                  <a:lnTo>
                    <a:pt x="366713" y="57150"/>
                  </a:lnTo>
                  <a:cubicBezTo>
                    <a:pt x="374618" y="57150"/>
                    <a:pt x="381000" y="50768"/>
                    <a:pt x="381000" y="42863"/>
                  </a:cubicBezTo>
                  <a:lnTo>
                    <a:pt x="381000" y="23813"/>
                  </a:lnTo>
                  <a:cubicBezTo>
                    <a:pt x="381000" y="15907"/>
                    <a:pt x="374618" y="9525"/>
                    <a:pt x="3667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Freeform: Shape 2814">
              <a:extLst>
                <a:ext uri="{FF2B5EF4-FFF2-40B4-BE49-F238E27FC236}">
                  <a16:creationId xmlns:a16="http://schemas.microsoft.com/office/drawing/2014/main" id="{545FA447-91F2-3A97-46DB-0E23F6B7EA33}"/>
                </a:ext>
              </a:extLst>
            </p:cNvPr>
            <p:cNvSpPr/>
            <p:nvPr/>
          </p:nvSpPr>
          <p:spPr>
            <a:xfrm>
              <a:off x="1843087" y="4291012"/>
              <a:ext cx="333375" cy="504825"/>
            </a:xfrm>
            <a:custGeom>
              <a:avLst/>
              <a:gdLst>
                <a:gd name="connsiteX0" fmla="*/ 328613 w 333375"/>
                <a:gd name="connsiteY0" fmla="*/ 504825 h 504825"/>
                <a:gd name="connsiteX1" fmla="*/ 4763 w 333375"/>
                <a:gd name="connsiteY1" fmla="*/ 504825 h 504825"/>
                <a:gd name="connsiteX2" fmla="*/ 0 w 333375"/>
                <a:gd name="connsiteY2" fmla="*/ 500063 h 504825"/>
                <a:gd name="connsiteX3" fmla="*/ 0 w 333375"/>
                <a:gd name="connsiteY3" fmla="*/ 23813 h 504825"/>
                <a:gd name="connsiteX4" fmla="*/ 23813 w 333375"/>
                <a:gd name="connsiteY4" fmla="*/ 0 h 504825"/>
                <a:gd name="connsiteX5" fmla="*/ 309563 w 333375"/>
                <a:gd name="connsiteY5" fmla="*/ 0 h 504825"/>
                <a:gd name="connsiteX6" fmla="*/ 333375 w 333375"/>
                <a:gd name="connsiteY6" fmla="*/ 23813 h 504825"/>
                <a:gd name="connsiteX7" fmla="*/ 333375 w 333375"/>
                <a:gd name="connsiteY7" fmla="*/ 500063 h 504825"/>
                <a:gd name="connsiteX8" fmla="*/ 328613 w 333375"/>
                <a:gd name="connsiteY8" fmla="*/ 504825 h 504825"/>
                <a:gd name="connsiteX9" fmla="*/ 9525 w 333375"/>
                <a:gd name="connsiteY9" fmla="*/ 495300 h 504825"/>
                <a:gd name="connsiteX10" fmla="*/ 323850 w 333375"/>
                <a:gd name="connsiteY10" fmla="*/ 495300 h 504825"/>
                <a:gd name="connsiteX11" fmla="*/ 323850 w 333375"/>
                <a:gd name="connsiteY11" fmla="*/ 23813 h 504825"/>
                <a:gd name="connsiteX12" fmla="*/ 309563 w 333375"/>
                <a:gd name="connsiteY12" fmla="*/ 9525 h 504825"/>
                <a:gd name="connsiteX13" fmla="*/ 23813 w 333375"/>
                <a:gd name="connsiteY13" fmla="*/ 9525 h 504825"/>
                <a:gd name="connsiteX14" fmla="*/ 9525 w 333375"/>
                <a:gd name="connsiteY14" fmla="*/ 23813 h 504825"/>
                <a:gd name="connsiteX15" fmla="*/ 9525 w 333375"/>
                <a:gd name="connsiteY15" fmla="*/ 49530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5" h="504825">
                  <a:moveTo>
                    <a:pt x="328613" y="504825"/>
                  </a:moveTo>
                  <a:lnTo>
                    <a:pt x="4763" y="504825"/>
                  </a:lnTo>
                  <a:cubicBezTo>
                    <a:pt x="2096" y="504825"/>
                    <a:pt x="0" y="502730"/>
                    <a:pt x="0" y="500063"/>
                  </a:cubicBezTo>
                  <a:lnTo>
                    <a:pt x="0" y="23813"/>
                  </a:lnTo>
                  <a:cubicBezTo>
                    <a:pt x="0" y="10668"/>
                    <a:pt x="10668" y="0"/>
                    <a:pt x="23813" y="0"/>
                  </a:cubicBezTo>
                  <a:lnTo>
                    <a:pt x="309563" y="0"/>
                  </a:lnTo>
                  <a:cubicBezTo>
                    <a:pt x="322707" y="0"/>
                    <a:pt x="333375" y="10668"/>
                    <a:pt x="333375" y="23813"/>
                  </a:cubicBezTo>
                  <a:lnTo>
                    <a:pt x="333375" y="500063"/>
                  </a:lnTo>
                  <a:cubicBezTo>
                    <a:pt x="333375" y="502730"/>
                    <a:pt x="331280" y="504825"/>
                    <a:pt x="328613" y="504825"/>
                  </a:cubicBezTo>
                  <a:close/>
                  <a:moveTo>
                    <a:pt x="9525" y="495300"/>
                  </a:moveTo>
                  <a:lnTo>
                    <a:pt x="323850" y="495300"/>
                  </a:lnTo>
                  <a:lnTo>
                    <a:pt x="323850" y="23813"/>
                  </a:lnTo>
                  <a:cubicBezTo>
                    <a:pt x="323850" y="15907"/>
                    <a:pt x="317468" y="9525"/>
                    <a:pt x="309563" y="9525"/>
                  </a:cubicBezTo>
                  <a:lnTo>
                    <a:pt x="23813" y="9525"/>
                  </a:lnTo>
                  <a:cubicBezTo>
                    <a:pt x="15907" y="9525"/>
                    <a:pt x="9525" y="15907"/>
                    <a:pt x="9525" y="23813"/>
                  </a:cubicBezTo>
                  <a:lnTo>
                    <a:pt x="9525" y="4953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Freeform: Shape 359">
              <a:extLst>
                <a:ext uri="{FF2B5EF4-FFF2-40B4-BE49-F238E27FC236}">
                  <a16:creationId xmlns:a16="http://schemas.microsoft.com/office/drawing/2014/main" id="{C147C493-4B21-3BED-B06D-9D40D7485E99}"/>
                </a:ext>
              </a:extLst>
            </p:cNvPr>
            <p:cNvSpPr/>
            <p:nvPr/>
          </p:nvSpPr>
          <p:spPr>
            <a:xfrm>
              <a:off x="1890712" y="4338637"/>
              <a:ext cx="238125" cy="200025"/>
            </a:xfrm>
            <a:custGeom>
              <a:avLst/>
              <a:gdLst>
                <a:gd name="connsiteX0" fmla="*/ 214313 w 238125"/>
                <a:gd name="connsiteY0" fmla="*/ 200025 h 200025"/>
                <a:gd name="connsiteX1" fmla="*/ 23813 w 238125"/>
                <a:gd name="connsiteY1" fmla="*/ 200025 h 200025"/>
                <a:gd name="connsiteX2" fmla="*/ 0 w 238125"/>
                <a:gd name="connsiteY2" fmla="*/ 176213 h 200025"/>
                <a:gd name="connsiteX3" fmla="*/ 0 w 238125"/>
                <a:gd name="connsiteY3" fmla="*/ 23813 h 200025"/>
                <a:gd name="connsiteX4" fmla="*/ 23813 w 238125"/>
                <a:gd name="connsiteY4" fmla="*/ 0 h 200025"/>
                <a:gd name="connsiteX5" fmla="*/ 214313 w 238125"/>
                <a:gd name="connsiteY5" fmla="*/ 0 h 200025"/>
                <a:gd name="connsiteX6" fmla="*/ 238125 w 238125"/>
                <a:gd name="connsiteY6" fmla="*/ 23813 h 200025"/>
                <a:gd name="connsiteX7" fmla="*/ 238125 w 238125"/>
                <a:gd name="connsiteY7" fmla="*/ 176213 h 200025"/>
                <a:gd name="connsiteX8" fmla="*/ 214313 w 238125"/>
                <a:gd name="connsiteY8" fmla="*/ 200025 h 200025"/>
                <a:gd name="connsiteX9" fmla="*/ 23813 w 238125"/>
                <a:gd name="connsiteY9" fmla="*/ 9525 h 200025"/>
                <a:gd name="connsiteX10" fmla="*/ 9525 w 238125"/>
                <a:gd name="connsiteY10" fmla="*/ 23813 h 200025"/>
                <a:gd name="connsiteX11" fmla="*/ 9525 w 238125"/>
                <a:gd name="connsiteY11" fmla="*/ 176213 h 200025"/>
                <a:gd name="connsiteX12" fmla="*/ 23813 w 238125"/>
                <a:gd name="connsiteY12" fmla="*/ 190500 h 200025"/>
                <a:gd name="connsiteX13" fmla="*/ 214313 w 238125"/>
                <a:gd name="connsiteY13" fmla="*/ 190500 h 200025"/>
                <a:gd name="connsiteX14" fmla="*/ 228600 w 238125"/>
                <a:gd name="connsiteY14" fmla="*/ 176213 h 200025"/>
                <a:gd name="connsiteX15" fmla="*/ 228600 w 238125"/>
                <a:gd name="connsiteY15" fmla="*/ 23813 h 200025"/>
                <a:gd name="connsiteX16" fmla="*/ 214313 w 238125"/>
                <a:gd name="connsiteY16" fmla="*/ 9525 h 200025"/>
                <a:gd name="connsiteX17" fmla="*/ 23813 w 238125"/>
                <a:gd name="connsiteY17" fmla="*/ 95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125" h="200025">
                  <a:moveTo>
                    <a:pt x="214313" y="200025"/>
                  </a:moveTo>
                  <a:lnTo>
                    <a:pt x="23813" y="200025"/>
                  </a:lnTo>
                  <a:cubicBezTo>
                    <a:pt x="10668" y="200025"/>
                    <a:pt x="0" y="189357"/>
                    <a:pt x="0" y="176213"/>
                  </a:cubicBezTo>
                  <a:lnTo>
                    <a:pt x="0" y="23813"/>
                  </a:lnTo>
                  <a:cubicBezTo>
                    <a:pt x="0" y="10668"/>
                    <a:pt x="10668" y="0"/>
                    <a:pt x="23813" y="0"/>
                  </a:cubicBezTo>
                  <a:lnTo>
                    <a:pt x="214313" y="0"/>
                  </a:lnTo>
                  <a:cubicBezTo>
                    <a:pt x="227457" y="0"/>
                    <a:pt x="238125" y="10668"/>
                    <a:pt x="238125" y="23813"/>
                  </a:cubicBezTo>
                  <a:lnTo>
                    <a:pt x="238125" y="176213"/>
                  </a:lnTo>
                  <a:cubicBezTo>
                    <a:pt x="238125" y="189357"/>
                    <a:pt x="227457" y="200025"/>
                    <a:pt x="214313" y="200025"/>
                  </a:cubicBezTo>
                  <a:close/>
                  <a:moveTo>
                    <a:pt x="23813" y="9525"/>
                  </a:moveTo>
                  <a:cubicBezTo>
                    <a:pt x="15907" y="9525"/>
                    <a:pt x="9525" y="15907"/>
                    <a:pt x="9525" y="23813"/>
                  </a:cubicBezTo>
                  <a:lnTo>
                    <a:pt x="9525" y="176213"/>
                  </a:lnTo>
                  <a:cubicBezTo>
                    <a:pt x="9525" y="184118"/>
                    <a:pt x="15907" y="190500"/>
                    <a:pt x="23813" y="190500"/>
                  </a:cubicBezTo>
                  <a:lnTo>
                    <a:pt x="214313" y="190500"/>
                  </a:lnTo>
                  <a:cubicBezTo>
                    <a:pt x="222218" y="190500"/>
                    <a:pt x="228600" y="184118"/>
                    <a:pt x="228600" y="176213"/>
                  </a:cubicBezTo>
                  <a:lnTo>
                    <a:pt x="228600" y="23813"/>
                  </a:lnTo>
                  <a:cubicBezTo>
                    <a:pt x="228600" y="15907"/>
                    <a:pt x="222218" y="9525"/>
                    <a:pt x="2143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Freeform: Shape 384">
              <a:extLst>
                <a:ext uri="{FF2B5EF4-FFF2-40B4-BE49-F238E27FC236}">
                  <a16:creationId xmlns:a16="http://schemas.microsoft.com/office/drawing/2014/main" id="{08D93CB3-C731-DBC6-5CAD-6E62E2F97304}"/>
                </a:ext>
              </a:extLst>
            </p:cNvPr>
            <p:cNvSpPr/>
            <p:nvPr/>
          </p:nvSpPr>
          <p:spPr>
            <a:xfrm>
              <a:off x="1890712" y="4576762"/>
              <a:ext cx="238125" cy="219075"/>
            </a:xfrm>
            <a:custGeom>
              <a:avLst/>
              <a:gdLst>
                <a:gd name="connsiteX0" fmla="*/ 233363 w 238125"/>
                <a:gd name="connsiteY0" fmla="*/ 219075 h 219075"/>
                <a:gd name="connsiteX1" fmla="*/ 4763 w 238125"/>
                <a:gd name="connsiteY1" fmla="*/ 219075 h 219075"/>
                <a:gd name="connsiteX2" fmla="*/ 0 w 238125"/>
                <a:gd name="connsiteY2" fmla="*/ 214313 h 219075"/>
                <a:gd name="connsiteX3" fmla="*/ 0 w 238125"/>
                <a:gd name="connsiteY3" fmla="*/ 23813 h 219075"/>
                <a:gd name="connsiteX4" fmla="*/ 23813 w 238125"/>
                <a:gd name="connsiteY4" fmla="*/ 0 h 219075"/>
                <a:gd name="connsiteX5" fmla="*/ 214313 w 238125"/>
                <a:gd name="connsiteY5" fmla="*/ 0 h 219075"/>
                <a:gd name="connsiteX6" fmla="*/ 238125 w 238125"/>
                <a:gd name="connsiteY6" fmla="*/ 23813 h 219075"/>
                <a:gd name="connsiteX7" fmla="*/ 238125 w 238125"/>
                <a:gd name="connsiteY7" fmla="*/ 214313 h 219075"/>
                <a:gd name="connsiteX8" fmla="*/ 233363 w 238125"/>
                <a:gd name="connsiteY8" fmla="*/ 219075 h 219075"/>
                <a:gd name="connsiteX9" fmla="*/ 9525 w 238125"/>
                <a:gd name="connsiteY9" fmla="*/ 209550 h 219075"/>
                <a:gd name="connsiteX10" fmla="*/ 228600 w 238125"/>
                <a:gd name="connsiteY10" fmla="*/ 209550 h 219075"/>
                <a:gd name="connsiteX11" fmla="*/ 228600 w 238125"/>
                <a:gd name="connsiteY11" fmla="*/ 23813 h 219075"/>
                <a:gd name="connsiteX12" fmla="*/ 214313 w 238125"/>
                <a:gd name="connsiteY12" fmla="*/ 9525 h 219075"/>
                <a:gd name="connsiteX13" fmla="*/ 23813 w 238125"/>
                <a:gd name="connsiteY13" fmla="*/ 9525 h 219075"/>
                <a:gd name="connsiteX14" fmla="*/ 9525 w 238125"/>
                <a:gd name="connsiteY14" fmla="*/ 23813 h 219075"/>
                <a:gd name="connsiteX15" fmla="*/ 9525 w 238125"/>
                <a:gd name="connsiteY15" fmla="*/ 2095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125" h="219075">
                  <a:moveTo>
                    <a:pt x="233363" y="219075"/>
                  </a:moveTo>
                  <a:lnTo>
                    <a:pt x="4763" y="219075"/>
                  </a:lnTo>
                  <a:cubicBezTo>
                    <a:pt x="2096" y="219075"/>
                    <a:pt x="0" y="216979"/>
                    <a:pt x="0" y="214313"/>
                  </a:cubicBezTo>
                  <a:lnTo>
                    <a:pt x="0" y="23813"/>
                  </a:lnTo>
                  <a:cubicBezTo>
                    <a:pt x="0" y="10668"/>
                    <a:pt x="10668" y="0"/>
                    <a:pt x="23813" y="0"/>
                  </a:cubicBezTo>
                  <a:lnTo>
                    <a:pt x="214313" y="0"/>
                  </a:lnTo>
                  <a:cubicBezTo>
                    <a:pt x="227457" y="0"/>
                    <a:pt x="238125" y="10668"/>
                    <a:pt x="238125" y="23813"/>
                  </a:cubicBezTo>
                  <a:lnTo>
                    <a:pt x="238125" y="214313"/>
                  </a:lnTo>
                  <a:cubicBezTo>
                    <a:pt x="238125" y="216979"/>
                    <a:pt x="236029" y="219075"/>
                    <a:pt x="233363" y="219075"/>
                  </a:cubicBezTo>
                  <a:close/>
                  <a:moveTo>
                    <a:pt x="9525" y="209550"/>
                  </a:moveTo>
                  <a:lnTo>
                    <a:pt x="228600" y="209550"/>
                  </a:lnTo>
                  <a:lnTo>
                    <a:pt x="228600" y="23813"/>
                  </a:lnTo>
                  <a:cubicBezTo>
                    <a:pt x="228600" y="15907"/>
                    <a:pt x="222218" y="9525"/>
                    <a:pt x="214313" y="9525"/>
                  </a:cubicBezTo>
                  <a:lnTo>
                    <a:pt x="23813" y="9525"/>
                  </a:lnTo>
                  <a:cubicBezTo>
                    <a:pt x="15907" y="9525"/>
                    <a:pt x="9525" y="15907"/>
                    <a:pt x="9525" y="23813"/>
                  </a:cubicBezTo>
                  <a:lnTo>
                    <a:pt x="9525" y="2095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Freeform: Shape 385">
              <a:extLst>
                <a:ext uri="{FF2B5EF4-FFF2-40B4-BE49-F238E27FC236}">
                  <a16:creationId xmlns:a16="http://schemas.microsoft.com/office/drawing/2014/main" id="{F63316BD-5DA4-D112-2D9B-AC18828F5DFB}"/>
                </a:ext>
              </a:extLst>
            </p:cNvPr>
            <p:cNvSpPr/>
            <p:nvPr/>
          </p:nvSpPr>
          <p:spPr>
            <a:xfrm>
              <a:off x="1943069" y="4400423"/>
              <a:ext cx="90613" cy="90613"/>
            </a:xfrm>
            <a:custGeom>
              <a:avLst/>
              <a:gdLst>
                <a:gd name="connsiteX0" fmla="*/ 66705 w 90613"/>
                <a:gd name="connsiteY0" fmla="*/ 90613 h 90613"/>
                <a:gd name="connsiteX1" fmla="*/ 66705 w 90613"/>
                <a:gd name="connsiteY1" fmla="*/ 90613 h 90613"/>
                <a:gd name="connsiteX2" fmla="*/ 49846 w 90613"/>
                <a:gd name="connsiteY2" fmla="*/ 83565 h 90613"/>
                <a:gd name="connsiteX3" fmla="*/ 1650 w 90613"/>
                <a:gd name="connsiteY3" fmla="*/ 14889 h 90613"/>
                <a:gd name="connsiteX4" fmla="*/ 2793 w 90613"/>
                <a:gd name="connsiteY4" fmla="*/ 2793 h 90613"/>
                <a:gd name="connsiteX5" fmla="*/ 14889 w 90613"/>
                <a:gd name="connsiteY5" fmla="*/ 1650 h 90613"/>
                <a:gd name="connsiteX6" fmla="*/ 83565 w 90613"/>
                <a:gd name="connsiteY6" fmla="*/ 49846 h 90613"/>
                <a:gd name="connsiteX7" fmla="*/ 83565 w 90613"/>
                <a:gd name="connsiteY7" fmla="*/ 49846 h 90613"/>
                <a:gd name="connsiteX8" fmla="*/ 90613 w 90613"/>
                <a:gd name="connsiteY8" fmla="*/ 66705 h 90613"/>
                <a:gd name="connsiteX9" fmla="*/ 83660 w 90613"/>
                <a:gd name="connsiteY9" fmla="*/ 83565 h 90613"/>
                <a:gd name="connsiteX10" fmla="*/ 66896 w 90613"/>
                <a:gd name="connsiteY10" fmla="*/ 90518 h 90613"/>
                <a:gd name="connsiteX11" fmla="*/ 9460 w 90613"/>
                <a:gd name="connsiteY11" fmla="*/ 9555 h 90613"/>
                <a:gd name="connsiteX12" fmla="*/ 56514 w 90613"/>
                <a:gd name="connsiteY12" fmla="*/ 76802 h 90613"/>
                <a:gd name="connsiteX13" fmla="*/ 66705 w 90613"/>
                <a:gd name="connsiteY13" fmla="*/ 80993 h 90613"/>
                <a:gd name="connsiteX14" fmla="*/ 66705 w 90613"/>
                <a:gd name="connsiteY14" fmla="*/ 80993 h 90613"/>
                <a:gd name="connsiteX15" fmla="*/ 76802 w 90613"/>
                <a:gd name="connsiteY15" fmla="*/ 76802 h 90613"/>
                <a:gd name="connsiteX16" fmla="*/ 80993 w 90613"/>
                <a:gd name="connsiteY16" fmla="*/ 66705 h 90613"/>
                <a:gd name="connsiteX17" fmla="*/ 76802 w 90613"/>
                <a:gd name="connsiteY17" fmla="*/ 56514 h 90613"/>
                <a:gd name="connsiteX18" fmla="*/ 76802 w 90613"/>
                <a:gd name="connsiteY18" fmla="*/ 56514 h 90613"/>
                <a:gd name="connsiteX19" fmla="*/ 9555 w 90613"/>
                <a:gd name="connsiteY19" fmla="*/ 9460 h 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613" h="90613">
                  <a:moveTo>
                    <a:pt x="66705" y="90613"/>
                  </a:moveTo>
                  <a:lnTo>
                    <a:pt x="66705" y="90613"/>
                  </a:lnTo>
                  <a:cubicBezTo>
                    <a:pt x="60324" y="90613"/>
                    <a:pt x="54323" y="88136"/>
                    <a:pt x="49846" y="83565"/>
                  </a:cubicBezTo>
                  <a:cubicBezTo>
                    <a:pt x="44703" y="78421"/>
                    <a:pt x="20795" y="43369"/>
                    <a:pt x="1650" y="14889"/>
                  </a:cubicBezTo>
                  <a:cubicBezTo>
                    <a:pt x="-922" y="11079"/>
                    <a:pt x="-446" y="6126"/>
                    <a:pt x="2793" y="2793"/>
                  </a:cubicBezTo>
                  <a:cubicBezTo>
                    <a:pt x="6031" y="-446"/>
                    <a:pt x="10984" y="-922"/>
                    <a:pt x="14889" y="1650"/>
                  </a:cubicBezTo>
                  <a:cubicBezTo>
                    <a:pt x="43369" y="20795"/>
                    <a:pt x="78421" y="44702"/>
                    <a:pt x="83565" y="49846"/>
                  </a:cubicBezTo>
                  <a:lnTo>
                    <a:pt x="83565" y="49846"/>
                  </a:lnTo>
                  <a:cubicBezTo>
                    <a:pt x="88041" y="54323"/>
                    <a:pt x="90613" y="60324"/>
                    <a:pt x="90613" y="66705"/>
                  </a:cubicBezTo>
                  <a:cubicBezTo>
                    <a:pt x="90613" y="73087"/>
                    <a:pt x="88137" y="79088"/>
                    <a:pt x="83660" y="83565"/>
                  </a:cubicBezTo>
                  <a:cubicBezTo>
                    <a:pt x="79183" y="88041"/>
                    <a:pt x="73182" y="90518"/>
                    <a:pt x="66896" y="90518"/>
                  </a:cubicBezTo>
                  <a:close/>
                  <a:moveTo>
                    <a:pt x="9460" y="9555"/>
                  </a:moveTo>
                  <a:cubicBezTo>
                    <a:pt x="35463" y="48132"/>
                    <a:pt x="53085" y="73277"/>
                    <a:pt x="56514" y="76802"/>
                  </a:cubicBezTo>
                  <a:cubicBezTo>
                    <a:pt x="59276" y="79564"/>
                    <a:pt x="62800" y="80993"/>
                    <a:pt x="66705" y="80993"/>
                  </a:cubicBezTo>
                  <a:lnTo>
                    <a:pt x="66705" y="80993"/>
                  </a:lnTo>
                  <a:cubicBezTo>
                    <a:pt x="70515" y="80993"/>
                    <a:pt x="74135" y="79469"/>
                    <a:pt x="76802" y="76802"/>
                  </a:cubicBezTo>
                  <a:cubicBezTo>
                    <a:pt x="79469" y="74135"/>
                    <a:pt x="80993" y="70515"/>
                    <a:pt x="80993" y="66705"/>
                  </a:cubicBezTo>
                  <a:cubicBezTo>
                    <a:pt x="80993" y="62895"/>
                    <a:pt x="79469" y="59276"/>
                    <a:pt x="76802" y="56514"/>
                  </a:cubicBezTo>
                  <a:lnTo>
                    <a:pt x="76802" y="56514"/>
                  </a:lnTo>
                  <a:cubicBezTo>
                    <a:pt x="73278" y="52989"/>
                    <a:pt x="48132" y="35463"/>
                    <a:pt x="9555" y="946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Freeform: Shape 6061">
              <a:extLst>
                <a:ext uri="{FF2B5EF4-FFF2-40B4-BE49-F238E27FC236}">
                  <a16:creationId xmlns:a16="http://schemas.microsoft.com/office/drawing/2014/main" id="{8C2C6EEC-14BA-7EC6-E988-A1AC044B1D0C}"/>
                </a:ext>
              </a:extLst>
            </p:cNvPr>
            <p:cNvSpPr/>
            <p:nvPr/>
          </p:nvSpPr>
          <p:spPr>
            <a:xfrm>
              <a:off x="22336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Freeform: Shape 6062">
              <a:extLst>
                <a:ext uri="{FF2B5EF4-FFF2-40B4-BE49-F238E27FC236}">
                  <a16:creationId xmlns:a16="http://schemas.microsoft.com/office/drawing/2014/main" id="{895680AE-1CA0-E347-7AF2-1340ABBC8A1A}"/>
                </a:ext>
              </a:extLst>
            </p:cNvPr>
            <p:cNvSpPr/>
            <p:nvPr/>
          </p:nvSpPr>
          <p:spPr>
            <a:xfrm>
              <a:off x="23098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Shape 517">
              <a:extLst>
                <a:ext uri="{FF2B5EF4-FFF2-40B4-BE49-F238E27FC236}">
                  <a16:creationId xmlns:a16="http://schemas.microsoft.com/office/drawing/2014/main" id="{28B48E8E-1864-6B31-345F-C8586BF67992}"/>
                </a:ext>
              </a:extLst>
            </p:cNvPr>
            <p:cNvSpPr/>
            <p:nvPr/>
          </p:nvSpPr>
          <p:spPr>
            <a:xfrm>
              <a:off x="1976491" y="4624319"/>
              <a:ext cx="66660" cy="123987"/>
            </a:xfrm>
            <a:custGeom>
              <a:avLst/>
              <a:gdLst>
                <a:gd name="connsiteX0" fmla="*/ 33283 w 66660"/>
                <a:gd name="connsiteY0" fmla="*/ 123892 h 123987"/>
                <a:gd name="connsiteX1" fmla="*/ 31187 w 66660"/>
                <a:gd name="connsiteY1" fmla="*/ 123416 h 123987"/>
                <a:gd name="connsiteX2" fmla="*/ 29092 w 66660"/>
                <a:gd name="connsiteY2" fmla="*/ 117034 h 123987"/>
                <a:gd name="connsiteX3" fmla="*/ 54238 w 66660"/>
                <a:gd name="connsiteY3" fmla="*/ 66742 h 123987"/>
                <a:gd name="connsiteX4" fmla="*/ 4803 w 66660"/>
                <a:gd name="connsiteY4" fmla="*/ 66742 h 123987"/>
                <a:gd name="connsiteX5" fmla="*/ 707 w 66660"/>
                <a:gd name="connsiteY5" fmla="*/ 64456 h 123987"/>
                <a:gd name="connsiteX6" fmla="*/ 517 w 66660"/>
                <a:gd name="connsiteY6" fmla="*/ 59789 h 123987"/>
                <a:gd name="connsiteX7" fmla="*/ 29092 w 66660"/>
                <a:gd name="connsiteY7" fmla="*/ 2639 h 123987"/>
                <a:gd name="connsiteX8" fmla="*/ 35473 w 66660"/>
                <a:gd name="connsiteY8" fmla="*/ 543 h 123987"/>
                <a:gd name="connsiteX9" fmla="*/ 37569 w 66660"/>
                <a:gd name="connsiteY9" fmla="*/ 6925 h 123987"/>
                <a:gd name="connsiteX10" fmla="*/ 12423 w 66660"/>
                <a:gd name="connsiteY10" fmla="*/ 57217 h 123987"/>
                <a:gd name="connsiteX11" fmla="*/ 61858 w 66660"/>
                <a:gd name="connsiteY11" fmla="*/ 57217 h 123987"/>
                <a:gd name="connsiteX12" fmla="*/ 65953 w 66660"/>
                <a:gd name="connsiteY12" fmla="*/ 59503 h 123987"/>
                <a:gd name="connsiteX13" fmla="*/ 66144 w 66660"/>
                <a:gd name="connsiteY13" fmla="*/ 64171 h 123987"/>
                <a:gd name="connsiteX14" fmla="*/ 37569 w 66660"/>
                <a:gd name="connsiteY14" fmla="*/ 121321 h 123987"/>
                <a:gd name="connsiteX15" fmla="*/ 33283 w 66660"/>
                <a:gd name="connsiteY15" fmla="*/ 123988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60" h="123987">
                  <a:moveTo>
                    <a:pt x="33283" y="123892"/>
                  </a:moveTo>
                  <a:cubicBezTo>
                    <a:pt x="32521" y="123892"/>
                    <a:pt x="31854" y="123702"/>
                    <a:pt x="31187" y="123416"/>
                  </a:cubicBezTo>
                  <a:cubicBezTo>
                    <a:pt x="28806" y="122273"/>
                    <a:pt x="27853" y="119416"/>
                    <a:pt x="29092" y="117034"/>
                  </a:cubicBezTo>
                  <a:lnTo>
                    <a:pt x="54238" y="66742"/>
                  </a:lnTo>
                  <a:lnTo>
                    <a:pt x="4803" y="66742"/>
                  </a:lnTo>
                  <a:cubicBezTo>
                    <a:pt x="3184" y="66742"/>
                    <a:pt x="1660" y="65885"/>
                    <a:pt x="707" y="64456"/>
                  </a:cubicBezTo>
                  <a:cubicBezTo>
                    <a:pt x="-150" y="63027"/>
                    <a:pt x="-245" y="61313"/>
                    <a:pt x="517" y="59789"/>
                  </a:cubicBezTo>
                  <a:lnTo>
                    <a:pt x="29092" y="2639"/>
                  </a:lnTo>
                  <a:cubicBezTo>
                    <a:pt x="30235" y="258"/>
                    <a:pt x="33092" y="-695"/>
                    <a:pt x="35473" y="543"/>
                  </a:cubicBezTo>
                  <a:cubicBezTo>
                    <a:pt x="37855" y="1687"/>
                    <a:pt x="38807" y="4544"/>
                    <a:pt x="37569" y="6925"/>
                  </a:cubicBezTo>
                  <a:lnTo>
                    <a:pt x="12423" y="57217"/>
                  </a:lnTo>
                  <a:lnTo>
                    <a:pt x="61858" y="57217"/>
                  </a:lnTo>
                  <a:cubicBezTo>
                    <a:pt x="63477" y="57217"/>
                    <a:pt x="65001" y="58074"/>
                    <a:pt x="65953" y="59503"/>
                  </a:cubicBezTo>
                  <a:cubicBezTo>
                    <a:pt x="66811" y="60932"/>
                    <a:pt x="66906" y="62647"/>
                    <a:pt x="66144" y="64171"/>
                  </a:cubicBezTo>
                  <a:lnTo>
                    <a:pt x="37569" y="121321"/>
                  </a:lnTo>
                  <a:cubicBezTo>
                    <a:pt x="36712" y="122940"/>
                    <a:pt x="35092" y="123988"/>
                    <a:pt x="33283" y="123988"/>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Freeform: Shape 3703">
              <a:extLst>
                <a:ext uri="{FF2B5EF4-FFF2-40B4-BE49-F238E27FC236}">
                  <a16:creationId xmlns:a16="http://schemas.microsoft.com/office/drawing/2014/main" id="{0F49A0CB-5544-9A50-80B6-6762DFEB645C}"/>
                </a:ext>
              </a:extLst>
            </p:cNvPr>
            <p:cNvSpPr/>
            <p:nvPr/>
          </p:nvSpPr>
          <p:spPr>
            <a:xfrm>
              <a:off x="2166937" y="4500562"/>
              <a:ext cx="133350" cy="257175"/>
            </a:xfrm>
            <a:custGeom>
              <a:avLst/>
              <a:gdLst>
                <a:gd name="connsiteX0" fmla="*/ 100013 w 133350"/>
                <a:gd name="connsiteY0" fmla="*/ 257175 h 257175"/>
                <a:gd name="connsiteX1" fmla="*/ 66675 w 133350"/>
                <a:gd name="connsiteY1" fmla="*/ 223838 h 257175"/>
                <a:gd name="connsiteX2" fmla="*/ 66675 w 133350"/>
                <a:gd name="connsiteY2" fmla="*/ 100013 h 257175"/>
                <a:gd name="connsiteX3" fmla="*/ 42863 w 133350"/>
                <a:gd name="connsiteY3" fmla="*/ 76200 h 257175"/>
                <a:gd name="connsiteX4" fmla="*/ 4763 w 133350"/>
                <a:gd name="connsiteY4" fmla="*/ 76200 h 257175"/>
                <a:gd name="connsiteX5" fmla="*/ 0 w 133350"/>
                <a:gd name="connsiteY5" fmla="*/ 71438 h 257175"/>
                <a:gd name="connsiteX6" fmla="*/ 4763 w 133350"/>
                <a:gd name="connsiteY6" fmla="*/ 66675 h 257175"/>
                <a:gd name="connsiteX7" fmla="*/ 42863 w 133350"/>
                <a:gd name="connsiteY7" fmla="*/ 66675 h 257175"/>
                <a:gd name="connsiteX8" fmla="*/ 76200 w 133350"/>
                <a:gd name="connsiteY8" fmla="*/ 100013 h 257175"/>
                <a:gd name="connsiteX9" fmla="*/ 76200 w 133350"/>
                <a:gd name="connsiteY9" fmla="*/ 223838 h 257175"/>
                <a:gd name="connsiteX10" fmla="*/ 100013 w 133350"/>
                <a:gd name="connsiteY10" fmla="*/ 247650 h 257175"/>
                <a:gd name="connsiteX11" fmla="*/ 123825 w 133350"/>
                <a:gd name="connsiteY11" fmla="*/ 223838 h 257175"/>
                <a:gd name="connsiteX12" fmla="*/ 123825 w 133350"/>
                <a:gd name="connsiteY12" fmla="*/ 4763 h 257175"/>
                <a:gd name="connsiteX13" fmla="*/ 128588 w 133350"/>
                <a:gd name="connsiteY13" fmla="*/ 0 h 257175"/>
                <a:gd name="connsiteX14" fmla="*/ 133350 w 133350"/>
                <a:gd name="connsiteY14" fmla="*/ 4763 h 257175"/>
                <a:gd name="connsiteX15" fmla="*/ 133350 w 133350"/>
                <a:gd name="connsiteY15" fmla="*/ 223838 h 257175"/>
                <a:gd name="connsiteX16" fmla="*/ 100013 w 133350"/>
                <a:gd name="connsiteY1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350" h="257175">
                  <a:moveTo>
                    <a:pt x="100013" y="257175"/>
                  </a:moveTo>
                  <a:cubicBezTo>
                    <a:pt x="81629" y="257175"/>
                    <a:pt x="66675" y="242221"/>
                    <a:pt x="66675" y="223838"/>
                  </a:cubicBezTo>
                  <a:lnTo>
                    <a:pt x="66675" y="100013"/>
                  </a:lnTo>
                  <a:cubicBezTo>
                    <a:pt x="66675" y="86868"/>
                    <a:pt x="56007" y="76200"/>
                    <a:pt x="42863" y="76200"/>
                  </a:cubicBezTo>
                  <a:lnTo>
                    <a:pt x="4763" y="76200"/>
                  </a:lnTo>
                  <a:cubicBezTo>
                    <a:pt x="2096" y="76200"/>
                    <a:pt x="0" y="74104"/>
                    <a:pt x="0" y="71438"/>
                  </a:cubicBezTo>
                  <a:cubicBezTo>
                    <a:pt x="0" y="68771"/>
                    <a:pt x="2096" y="66675"/>
                    <a:pt x="4763" y="66675"/>
                  </a:cubicBezTo>
                  <a:lnTo>
                    <a:pt x="42863" y="66675"/>
                  </a:lnTo>
                  <a:cubicBezTo>
                    <a:pt x="61246" y="66675"/>
                    <a:pt x="76200" y="81629"/>
                    <a:pt x="76200" y="100013"/>
                  </a:cubicBezTo>
                  <a:lnTo>
                    <a:pt x="76200" y="223838"/>
                  </a:lnTo>
                  <a:cubicBezTo>
                    <a:pt x="76200" y="236982"/>
                    <a:pt x="86868" y="247650"/>
                    <a:pt x="100013" y="247650"/>
                  </a:cubicBezTo>
                  <a:cubicBezTo>
                    <a:pt x="113157" y="247650"/>
                    <a:pt x="123825" y="236982"/>
                    <a:pt x="123825" y="223838"/>
                  </a:cubicBezTo>
                  <a:lnTo>
                    <a:pt x="123825" y="4763"/>
                  </a:lnTo>
                  <a:cubicBezTo>
                    <a:pt x="123825" y="2096"/>
                    <a:pt x="125921" y="0"/>
                    <a:pt x="128588" y="0"/>
                  </a:cubicBezTo>
                  <a:cubicBezTo>
                    <a:pt x="131254" y="0"/>
                    <a:pt x="133350" y="2096"/>
                    <a:pt x="133350" y="4763"/>
                  </a:cubicBezTo>
                  <a:lnTo>
                    <a:pt x="133350" y="223838"/>
                  </a:lnTo>
                  <a:cubicBezTo>
                    <a:pt x="133350" y="242221"/>
                    <a:pt x="118396" y="257175"/>
                    <a:pt x="100013" y="2571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7" name="Group 16">
            <a:extLst>
              <a:ext uri="{FF2B5EF4-FFF2-40B4-BE49-F238E27FC236}">
                <a16:creationId xmlns:a16="http://schemas.microsoft.com/office/drawing/2014/main" id="{881F6F86-C4D8-9888-8E77-DD0192D81084}"/>
              </a:ext>
            </a:extLst>
          </p:cNvPr>
          <p:cNvGrpSpPr/>
          <p:nvPr/>
        </p:nvGrpSpPr>
        <p:grpSpPr>
          <a:xfrm>
            <a:off x="1540422" y="3329342"/>
            <a:ext cx="526130" cy="524969"/>
            <a:chOff x="1814512" y="4291012"/>
            <a:chExt cx="561975" cy="561975"/>
          </a:xfrm>
          <a:solidFill>
            <a:schemeClr val="bg1"/>
          </a:solidFill>
        </p:grpSpPr>
        <p:sp>
          <p:nvSpPr>
            <p:cNvPr id="18" name="Freeform: Shape 6">
              <a:extLst>
                <a:ext uri="{FF2B5EF4-FFF2-40B4-BE49-F238E27FC236}">
                  <a16:creationId xmlns:a16="http://schemas.microsoft.com/office/drawing/2014/main" id="{AA5F7922-2539-B1ED-02FE-ECE696234672}"/>
                </a:ext>
              </a:extLst>
            </p:cNvPr>
            <p:cNvSpPr/>
            <p:nvPr/>
          </p:nvSpPr>
          <p:spPr>
            <a:xfrm>
              <a:off x="22336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Freeform: Shape 2753">
              <a:extLst>
                <a:ext uri="{FF2B5EF4-FFF2-40B4-BE49-F238E27FC236}">
                  <a16:creationId xmlns:a16="http://schemas.microsoft.com/office/drawing/2014/main" id="{744645C1-A7C6-B1C5-3EC7-3E02964EE794}"/>
                </a:ext>
              </a:extLst>
            </p:cNvPr>
            <p:cNvSpPr/>
            <p:nvPr/>
          </p:nvSpPr>
          <p:spPr>
            <a:xfrm>
              <a:off x="23098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Freeform: Shape 2754">
              <a:extLst>
                <a:ext uri="{FF2B5EF4-FFF2-40B4-BE49-F238E27FC236}">
                  <a16:creationId xmlns:a16="http://schemas.microsoft.com/office/drawing/2014/main" id="{C6A48E0D-2E36-FA14-130A-F9080C68C42F}"/>
                </a:ext>
              </a:extLst>
            </p:cNvPr>
            <p:cNvSpPr/>
            <p:nvPr/>
          </p:nvSpPr>
          <p:spPr>
            <a:xfrm>
              <a:off x="2214562" y="4386262"/>
              <a:ext cx="161925" cy="123825"/>
            </a:xfrm>
            <a:custGeom>
              <a:avLst/>
              <a:gdLst>
                <a:gd name="connsiteX0" fmla="*/ 80963 w 161925"/>
                <a:gd name="connsiteY0" fmla="*/ 123825 h 123825"/>
                <a:gd name="connsiteX1" fmla="*/ 19050 w 161925"/>
                <a:gd name="connsiteY1" fmla="*/ 61913 h 123825"/>
                <a:gd name="connsiteX2" fmla="*/ 19050 w 161925"/>
                <a:gd name="connsiteY2" fmla="*/ 47625 h 123825"/>
                <a:gd name="connsiteX3" fmla="*/ 14288 w 161925"/>
                <a:gd name="connsiteY3" fmla="*/ 47625 h 123825"/>
                <a:gd name="connsiteX4" fmla="*/ 0 w 161925"/>
                <a:gd name="connsiteY4" fmla="*/ 33338 h 123825"/>
                <a:gd name="connsiteX5" fmla="*/ 0 w 161925"/>
                <a:gd name="connsiteY5" fmla="*/ 14288 h 123825"/>
                <a:gd name="connsiteX6" fmla="*/ 14288 w 161925"/>
                <a:gd name="connsiteY6" fmla="*/ 0 h 123825"/>
                <a:gd name="connsiteX7" fmla="*/ 147638 w 161925"/>
                <a:gd name="connsiteY7" fmla="*/ 0 h 123825"/>
                <a:gd name="connsiteX8" fmla="*/ 161925 w 161925"/>
                <a:gd name="connsiteY8" fmla="*/ 14288 h 123825"/>
                <a:gd name="connsiteX9" fmla="*/ 161925 w 161925"/>
                <a:gd name="connsiteY9" fmla="*/ 33338 h 123825"/>
                <a:gd name="connsiteX10" fmla="*/ 147638 w 161925"/>
                <a:gd name="connsiteY10" fmla="*/ 47625 h 123825"/>
                <a:gd name="connsiteX11" fmla="*/ 142875 w 161925"/>
                <a:gd name="connsiteY11" fmla="*/ 47625 h 123825"/>
                <a:gd name="connsiteX12" fmla="*/ 142875 w 161925"/>
                <a:gd name="connsiteY12" fmla="*/ 61913 h 123825"/>
                <a:gd name="connsiteX13" fmla="*/ 80963 w 161925"/>
                <a:gd name="connsiteY13" fmla="*/ 123825 h 123825"/>
                <a:gd name="connsiteX14" fmla="*/ 14288 w 161925"/>
                <a:gd name="connsiteY14" fmla="*/ 9525 h 123825"/>
                <a:gd name="connsiteX15" fmla="*/ 9525 w 161925"/>
                <a:gd name="connsiteY15" fmla="*/ 14288 h 123825"/>
                <a:gd name="connsiteX16" fmla="*/ 9525 w 161925"/>
                <a:gd name="connsiteY16" fmla="*/ 33338 h 123825"/>
                <a:gd name="connsiteX17" fmla="*/ 14288 w 161925"/>
                <a:gd name="connsiteY17" fmla="*/ 38100 h 123825"/>
                <a:gd name="connsiteX18" fmla="*/ 23813 w 161925"/>
                <a:gd name="connsiteY18" fmla="*/ 38100 h 123825"/>
                <a:gd name="connsiteX19" fmla="*/ 28575 w 161925"/>
                <a:gd name="connsiteY19" fmla="*/ 42863 h 123825"/>
                <a:gd name="connsiteX20" fmla="*/ 28575 w 161925"/>
                <a:gd name="connsiteY20" fmla="*/ 61913 h 123825"/>
                <a:gd name="connsiteX21" fmla="*/ 80963 w 161925"/>
                <a:gd name="connsiteY21" fmla="*/ 114300 h 123825"/>
                <a:gd name="connsiteX22" fmla="*/ 133350 w 161925"/>
                <a:gd name="connsiteY22" fmla="*/ 61913 h 123825"/>
                <a:gd name="connsiteX23" fmla="*/ 133350 w 161925"/>
                <a:gd name="connsiteY23" fmla="*/ 42863 h 123825"/>
                <a:gd name="connsiteX24" fmla="*/ 138113 w 161925"/>
                <a:gd name="connsiteY24" fmla="*/ 38100 h 123825"/>
                <a:gd name="connsiteX25" fmla="*/ 147638 w 161925"/>
                <a:gd name="connsiteY25" fmla="*/ 38100 h 123825"/>
                <a:gd name="connsiteX26" fmla="*/ 152400 w 161925"/>
                <a:gd name="connsiteY26" fmla="*/ 33338 h 123825"/>
                <a:gd name="connsiteX27" fmla="*/ 152400 w 161925"/>
                <a:gd name="connsiteY27" fmla="*/ 14288 h 123825"/>
                <a:gd name="connsiteX28" fmla="*/ 147638 w 161925"/>
                <a:gd name="connsiteY28" fmla="*/ 9525 h 123825"/>
                <a:gd name="connsiteX29" fmla="*/ 14288 w 161925"/>
                <a:gd name="connsiteY2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23825">
                  <a:moveTo>
                    <a:pt x="80963" y="123825"/>
                  </a:moveTo>
                  <a:cubicBezTo>
                    <a:pt x="46863" y="123825"/>
                    <a:pt x="19050" y="96012"/>
                    <a:pt x="19050" y="61913"/>
                  </a:cubicBezTo>
                  <a:lnTo>
                    <a:pt x="19050" y="47625"/>
                  </a:lnTo>
                  <a:lnTo>
                    <a:pt x="14288" y="47625"/>
                  </a:lnTo>
                  <a:cubicBezTo>
                    <a:pt x="6382" y="47625"/>
                    <a:pt x="0" y="41243"/>
                    <a:pt x="0" y="33338"/>
                  </a:cubicBezTo>
                  <a:lnTo>
                    <a:pt x="0" y="14288"/>
                  </a:lnTo>
                  <a:cubicBezTo>
                    <a:pt x="0" y="6382"/>
                    <a:pt x="6382" y="0"/>
                    <a:pt x="14288" y="0"/>
                  </a:cubicBezTo>
                  <a:lnTo>
                    <a:pt x="147638" y="0"/>
                  </a:lnTo>
                  <a:cubicBezTo>
                    <a:pt x="155543" y="0"/>
                    <a:pt x="161925" y="6382"/>
                    <a:pt x="161925" y="14288"/>
                  </a:cubicBezTo>
                  <a:lnTo>
                    <a:pt x="161925" y="33338"/>
                  </a:lnTo>
                  <a:cubicBezTo>
                    <a:pt x="161925" y="41243"/>
                    <a:pt x="155543" y="47625"/>
                    <a:pt x="147638" y="47625"/>
                  </a:cubicBezTo>
                  <a:lnTo>
                    <a:pt x="142875" y="47625"/>
                  </a:lnTo>
                  <a:lnTo>
                    <a:pt x="142875" y="61913"/>
                  </a:lnTo>
                  <a:cubicBezTo>
                    <a:pt x="142875" y="96012"/>
                    <a:pt x="115062" y="123825"/>
                    <a:pt x="80963" y="123825"/>
                  </a:cubicBezTo>
                  <a:close/>
                  <a:moveTo>
                    <a:pt x="14288" y="9525"/>
                  </a:moveTo>
                  <a:cubicBezTo>
                    <a:pt x="11621" y="9525"/>
                    <a:pt x="9525" y="11621"/>
                    <a:pt x="9525" y="14288"/>
                  </a:cubicBezTo>
                  <a:lnTo>
                    <a:pt x="9525" y="33338"/>
                  </a:lnTo>
                  <a:cubicBezTo>
                    <a:pt x="9525" y="36004"/>
                    <a:pt x="11621" y="38100"/>
                    <a:pt x="14288" y="38100"/>
                  </a:cubicBezTo>
                  <a:lnTo>
                    <a:pt x="23813" y="38100"/>
                  </a:lnTo>
                  <a:cubicBezTo>
                    <a:pt x="26479" y="38100"/>
                    <a:pt x="28575" y="40196"/>
                    <a:pt x="28575" y="42863"/>
                  </a:cubicBezTo>
                  <a:lnTo>
                    <a:pt x="28575" y="61913"/>
                  </a:lnTo>
                  <a:cubicBezTo>
                    <a:pt x="28575" y="90773"/>
                    <a:pt x="52102" y="114300"/>
                    <a:pt x="80963" y="114300"/>
                  </a:cubicBezTo>
                  <a:cubicBezTo>
                    <a:pt x="109823" y="114300"/>
                    <a:pt x="133350" y="90773"/>
                    <a:pt x="133350" y="61913"/>
                  </a:cubicBezTo>
                  <a:lnTo>
                    <a:pt x="133350" y="42863"/>
                  </a:lnTo>
                  <a:cubicBezTo>
                    <a:pt x="133350" y="40196"/>
                    <a:pt x="135446" y="38100"/>
                    <a:pt x="138113" y="38100"/>
                  </a:cubicBezTo>
                  <a:lnTo>
                    <a:pt x="147638" y="38100"/>
                  </a:lnTo>
                  <a:cubicBezTo>
                    <a:pt x="150304" y="38100"/>
                    <a:pt x="152400" y="36004"/>
                    <a:pt x="152400" y="33338"/>
                  </a:cubicBezTo>
                  <a:lnTo>
                    <a:pt x="152400" y="14288"/>
                  </a:lnTo>
                  <a:cubicBezTo>
                    <a:pt x="152400" y="11621"/>
                    <a:pt x="150304" y="9525"/>
                    <a:pt x="147638" y="9525"/>
                  </a:cubicBezTo>
                  <a:lnTo>
                    <a:pt x="14288"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Shape 2813">
              <a:extLst>
                <a:ext uri="{FF2B5EF4-FFF2-40B4-BE49-F238E27FC236}">
                  <a16:creationId xmlns:a16="http://schemas.microsoft.com/office/drawing/2014/main" id="{585048F6-27BF-8FEA-0E7D-C239045AFD86}"/>
                </a:ext>
              </a:extLst>
            </p:cNvPr>
            <p:cNvSpPr/>
            <p:nvPr/>
          </p:nvSpPr>
          <p:spPr>
            <a:xfrm>
              <a:off x="1814512" y="4786312"/>
              <a:ext cx="390525" cy="66675"/>
            </a:xfrm>
            <a:custGeom>
              <a:avLst/>
              <a:gdLst>
                <a:gd name="connsiteX0" fmla="*/ 366713 w 390525"/>
                <a:gd name="connsiteY0" fmla="*/ 66675 h 66675"/>
                <a:gd name="connsiteX1" fmla="*/ 23813 w 390525"/>
                <a:gd name="connsiteY1" fmla="*/ 66675 h 66675"/>
                <a:gd name="connsiteX2" fmla="*/ 0 w 390525"/>
                <a:gd name="connsiteY2" fmla="*/ 42863 h 66675"/>
                <a:gd name="connsiteX3" fmla="*/ 0 w 390525"/>
                <a:gd name="connsiteY3" fmla="*/ 23813 h 66675"/>
                <a:gd name="connsiteX4" fmla="*/ 23813 w 390525"/>
                <a:gd name="connsiteY4" fmla="*/ 0 h 66675"/>
                <a:gd name="connsiteX5" fmla="*/ 366713 w 390525"/>
                <a:gd name="connsiteY5" fmla="*/ 0 h 66675"/>
                <a:gd name="connsiteX6" fmla="*/ 390525 w 390525"/>
                <a:gd name="connsiteY6" fmla="*/ 23813 h 66675"/>
                <a:gd name="connsiteX7" fmla="*/ 390525 w 390525"/>
                <a:gd name="connsiteY7" fmla="*/ 42863 h 66675"/>
                <a:gd name="connsiteX8" fmla="*/ 366713 w 390525"/>
                <a:gd name="connsiteY8" fmla="*/ 66675 h 66675"/>
                <a:gd name="connsiteX9" fmla="*/ 23813 w 390525"/>
                <a:gd name="connsiteY9" fmla="*/ 9525 h 66675"/>
                <a:gd name="connsiteX10" fmla="*/ 9525 w 390525"/>
                <a:gd name="connsiteY10" fmla="*/ 23813 h 66675"/>
                <a:gd name="connsiteX11" fmla="*/ 9525 w 390525"/>
                <a:gd name="connsiteY11" fmla="*/ 42863 h 66675"/>
                <a:gd name="connsiteX12" fmla="*/ 23813 w 390525"/>
                <a:gd name="connsiteY12" fmla="*/ 57150 h 66675"/>
                <a:gd name="connsiteX13" fmla="*/ 366713 w 390525"/>
                <a:gd name="connsiteY13" fmla="*/ 57150 h 66675"/>
                <a:gd name="connsiteX14" fmla="*/ 381000 w 390525"/>
                <a:gd name="connsiteY14" fmla="*/ 42863 h 66675"/>
                <a:gd name="connsiteX15" fmla="*/ 381000 w 390525"/>
                <a:gd name="connsiteY15" fmla="*/ 23813 h 66675"/>
                <a:gd name="connsiteX16" fmla="*/ 366713 w 390525"/>
                <a:gd name="connsiteY16" fmla="*/ 9525 h 66675"/>
                <a:gd name="connsiteX17" fmla="*/ 23813 w 390525"/>
                <a:gd name="connsiteY17" fmla="*/ 95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525" h="66675">
                  <a:moveTo>
                    <a:pt x="366713" y="66675"/>
                  </a:moveTo>
                  <a:lnTo>
                    <a:pt x="23813" y="66675"/>
                  </a:lnTo>
                  <a:cubicBezTo>
                    <a:pt x="10668" y="66675"/>
                    <a:pt x="0" y="56007"/>
                    <a:pt x="0" y="42863"/>
                  </a:cubicBezTo>
                  <a:lnTo>
                    <a:pt x="0" y="23813"/>
                  </a:lnTo>
                  <a:cubicBezTo>
                    <a:pt x="0" y="10668"/>
                    <a:pt x="10668" y="0"/>
                    <a:pt x="23813" y="0"/>
                  </a:cubicBezTo>
                  <a:lnTo>
                    <a:pt x="366713" y="0"/>
                  </a:lnTo>
                  <a:cubicBezTo>
                    <a:pt x="379857" y="0"/>
                    <a:pt x="390525" y="10668"/>
                    <a:pt x="390525" y="23813"/>
                  </a:cubicBezTo>
                  <a:lnTo>
                    <a:pt x="390525" y="42863"/>
                  </a:lnTo>
                  <a:cubicBezTo>
                    <a:pt x="390525" y="56007"/>
                    <a:pt x="379857" y="66675"/>
                    <a:pt x="366713" y="66675"/>
                  </a:cubicBezTo>
                  <a:close/>
                  <a:moveTo>
                    <a:pt x="23813" y="9525"/>
                  </a:moveTo>
                  <a:cubicBezTo>
                    <a:pt x="15907" y="9525"/>
                    <a:pt x="9525" y="15907"/>
                    <a:pt x="9525" y="23813"/>
                  </a:cubicBezTo>
                  <a:lnTo>
                    <a:pt x="9525" y="42863"/>
                  </a:lnTo>
                  <a:cubicBezTo>
                    <a:pt x="9525" y="50768"/>
                    <a:pt x="15907" y="57150"/>
                    <a:pt x="23813" y="57150"/>
                  </a:cubicBezTo>
                  <a:lnTo>
                    <a:pt x="366713" y="57150"/>
                  </a:lnTo>
                  <a:cubicBezTo>
                    <a:pt x="374618" y="57150"/>
                    <a:pt x="381000" y="50768"/>
                    <a:pt x="381000" y="42863"/>
                  </a:cubicBezTo>
                  <a:lnTo>
                    <a:pt x="381000" y="23813"/>
                  </a:lnTo>
                  <a:cubicBezTo>
                    <a:pt x="381000" y="15907"/>
                    <a:pt x="374618" y="9525"/>
                    <a:pt x="3667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Freeform: Shape 2814">
              <a:extLst>
                <a:ext uri="{FF2B5EF4-FFF2-40B4-BE49-F238E27FC236}">
                  <a16:creationId xmlns:a16="http://schemas.microsoft.com/office/drawing/2014/main" id="{2567302D-49FA-10E6-5459-911FE4973A87}"/>
                </a:ext>
              </a:extLst>
            </p:cNvPr>
            <p:cNvSpPr/>
            <p:nvPr/>
          </p:nvSpPr>
          <p:spPr>
            <a:xfrm>
              <a:off x="1843087" y="4291012"/>
              <a:ext cx="333375" cy="504825"/>
            </a:xfrm>
            <a:custGeom>
              <a:avLst/>
              <a:gdLst>
                <a:gd name="connsiteX0" fmla="*/ 328613 w 333375"/>
                <a:gd name="connsiteY0" fmla="*/ 504825 h 504825"/>
                <a:gd name="connsiteX1" fmla="*/ 4763 w 333375"/>
                <a:gd name="connsiteY1" fmla="*/ 504825 h 504825"/>
                <a:gd name="connsiteX2" fmla="*/ 0 w 333375"/>
                <a:gd name="connsiteY2" fmla="*/ 500063 h 504825"/>
                <a:gd name="connsiteX3" fmla="*/ 0 w 333375"/>
                <a:gd name="connsiteY3" fmla="*/ 23813 h 504825"/>
                <a:gd name="connsiteX4" fmla="*/ 23813 w 333375"/>
                <a:gd name="connsiteY4" fmla="*/ 0 h 504825"/>
                <a:gd name="connsiteX5" fmla="*/ 309563 w 333375"/>
                <a:gd name="connsiteY5" fmla="*/ 0 h 504825"/>
                <a:gd name="connsiteX6" fmla="*/ 333375 w 333375"/>
                <a:gd name="connsiteY6" fmla="*/ 23813 h 504825"/>
                <a:gd name="connsiteX7" fmla="*/ 333375 w 333375"/>
                <a:gd name="connsiteY7" fmla="*/ 500063 h 504825"/>
                <a:gd name="connsiteX8" fmla="*/ 328613 w 333375"/>
                <a:gd name="connsiteY8" fmla="*/ 504825 h 504825"/>
                <a:gd name="connsiteX9" fmla="*/ 9525 w 333375"/>
                <a:gd name="connsiteY9" fmla="*/ 495300 h 504825"/>
                <a:gd name="connsiteX10" fmla="*/ 323850 w 333375"/>
                <a:gd name="connsiteY10" fmla="*/ 495300 h 504825"/>
                <a:gd name="connsiteX11" fmla="*/ 323850 w 333375"/>
                <a:gd name="connsiteY11" fmla="*/ 23813 h 504825"/>
                <a:gd name="connsiteX12" fmla="*/ 309563 w 333375"/>
                <a:gd name="connsiteY12" fmla="*/ 9525 h 504825"/>
                <a:gd name="connsiteX13" fmla="*/ 23813 w 333375"/>
                <a:gd name="connsiteY13" fmla="*/ 9525 h 504825"/>
                <a:gd name="connsiteX14" fmla="*/ 9525 w 333375"/>
                <a:gd name="connsiteY14" fmla="*/ 23813 h 504825"/>
                <a:gd name="connsiteX15" fmla="*/ 9525 w 333375"/>
                <a:gd name="connsiteY15" fmla="*/ 49530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5" h="504825">
                  <a:moveTo>
                    <a:pt x="328613" y="504825"/>
                  </a:moveTo>
                  <a:lnTo>
                    <a:pt x="4763" y="504825"/>
                  </a:lnTo>
                  <a:cubicBezTo>
                    <a:pt x="2096" y="504825"/>
                    <a:pt x="0" y="502730"/>
                    <a:pt x="0" y="500063"/>
                  </a:cubicBezTo>
                  <a:lnTo>
                    <a:pt x="0" y="23813"/>
                  </a:lnTo>
                  <a:cubicBezTo>
                    <a:pt x="0" y="10668"/>
                    <a:pt x="10668" y="0"/>
                    <a:pt x="23813" y="0"/>
                  </a:cubicBezTo>
                  <a:lnTo>
                    <a:pt x="309563" y="0"/>
                  </a:lnTo>
                  <a:cubicBezTo>
                    <a:pt x="322707" y="0"/>
                    <a:pt x="333375" y="10668"/>
                    <a:pt x="333375" y="23813"/>
                  </a:cubicBezTo>
                  <a:lnTo>
                    <a:pt x="333375" y="500063"/>
                  </a:lnTo>
                  <a:cubicBezTo>
                    <a:pt x="333375" y="502730"/>
                    <a:pt x="331280" y="504825"/>
                    <a:pt x="328613" y="504825"/>
                  </a:cubicBezTo>
                  <a:close/>
                  <a:moveTo>
                    <a:pt x="9525" y="495300"/>
                  </a:moveTo>
                  <a:lnTo>
                    <a:pt x="323850" y="495300"/>
                  </a:lnTo>
                  <a:lnTo>
                    <a:pt x="323850" y="23813"/>
                  </a:lnTo>
                  <a:cubicBezTo>
                    <a:pt x="323850" y="15907"/>
                    <a:pt x="317468" y="9525"/>
                    <a:pt x="309563" y="9525"/>
                  </a:cubicBezTo>
                  <a:lnTo>
                    <a:pt x="23813" y="9525"/>
                  </a:lnTo>
                  <a:cubicBezTo>
                    <a:pt x="15907" y="9525"/>
                    <a:pt x="9525" y="15907"/>
                    <a:pt x="9525" y="23813"/>
                  </a:cubicBezTo>
                  <a:lnTo>
                    <a:pt x="9525" y="4953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Freeform: Shape 359">
              <a:extLst>
                <a:ext uri="{FF2B5EF4-FFF2-40B4-BE49-F238E27FC236}">
                  <a16:creationId xmlns:a16="http://schemas.microsoft.com/office/drawing/2014/main" id="{43CBED81-2E9C-B8D0-ECAA-DC3D29BA15D0}"/>
                </a:ext>
              </a:extLst>
            </p:cNvPr>
            <p:cNvSpPr/>
            <p:nvPr/>
          </p:nvSpPr>
          <p:spPr>
            <a:xfrm>
              <a:off x="1890712" y="4338637"/>
              <a:ext cx="238125" cy="200025"/>
            </a:xfrm>
            <a:custGeom>
              <a:avLst/>
              <a:gdLst>
                <a:gd name="connsiteX0" fmla="*/ 214313 w 238125"/>
                <a:gd name="connsiteY0" fmla="*/ 200025 h 200025"/>
                <a:gd name="connsiteX1" fmla="*/ 23813 w 238125"/>
                <a:gd name="connsiteY1" fmla="*/ 200025 h 200025"/>
                <a:gd name="connsiteX2" fmla="*/ 0 w 238125"/>
                <a:gd name="connsiteY2" fmla="*/ 176213 h 200025"/>
                <a:gd name="connsiteX3" fmla="*/ 0 w 238125"/>
                <a:gd name="connsiteY3" fmla="*/ 23813 h 200025"/>
                <a:gd name="connsiteX4" fmla="*/ 23813 w 238125"/>
                <a:gd name="connsiteY4" fmla="*/ 0 h 200025"/>
                <a:gd name="connsiteX5" fmla="*/ 214313 w 238125"/>
                <a:gd name="connsiteY5" fmla="*/ 0 h 200025"/>
                <a:gd name="connsiteX6" fmla="*/ 238125 w 238125"/>
                <a:gd name="connsiteY6" fmla="*/ 23813 h 200025"/>
                <a:gd name="connsiteX7" fmla="*/ 238125 w 238125"/>
                <a:gd name="connsiteY7" fmla="*/ 176213 h 200025"/>
                <a:gd name="connsiteX8" fmla="*/ 214313 w 238125"/>
                <a:gd name="connsiteY8" fmla="*/ 200025 h 200025"/>
                <a:gd name="connsiteX9" fmla="*/ 23813 w 238125"/>
                <a:gd name="connsiteY9" fmla="*/ 9525 h 200025"/>
                <a:gd name="connsiteX10" fmla="*/ 9525 w 238125"/>
                <a:gd name="connsiteY10" fmla="*/ 23813 h 200025"/>
                <a:gd name="connsiteX11" fmla="*/ 9525 w 238125"/>
                <a:gd name="connsiteY11" fmla="*/ 176213 h 200025"/>
                <a:gd name="connsiteX12" fmla="*/ 23813 w 238125"/>
                <a:gd name="connsiteY12" fmla="*/ 190500 h 200025"/>
                <a:gd name="connsiteX13" fmla="*/ 214313 w 238125"/>
                <a:gd name="connsiteY13" fmla="*/ 190500 h 200025"/>
                <a:gd name="connsiteX14" fmla="*/ 228600 w 238125"/>
                <a:gd name="connsiteY14" fmla="*/ 176213 h 200025"/>
                <a:gd name="connsiteX15" fmla="*/ 228600 w 238125"/>
                <a:gd name="connsiteY15" fmla="*/ 23813 h 200025"/>
                <a:gd name="connsiteX16" fmla="*/ 214313 w 238125"/>
                <a:gd name="connsiteY16" fmla="*/ 9525 h 200025"/>
                <a:gd name="connsiteX17" fmla="*/ 23813 w 238125"/>
                <a:gd name="connsiteY17" fmla="*/ 95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125" h="200025">
                  <a:moveTo>
                    <a:pt x="214313" y="200025"/>
                  </a:moveTo>
                  <a:lnTo>
                    <a:pt x="23813" y="200025"/>
                  </a:lnTo>
                  <a:cubicBezTo>
                    <a:pt x="10668" y="200025"/>
                    <a:pt x="0" y="189357"/>
                    <a:pt x="0" y="176213"/>
                  </a:cubicBezTo>
                  <a:lnTo>
                    <a:pt x="0" y="23813"/>
                  </a:lnTo>
                  <a:cubicBezTo>
                    <a:pt x="0" y="10668"/>
                    <a:pt x="10668" y="0"/>
                    <a:pt x="23813" y="0"/>
                  </a:cubicBezTo>
                  <a:lnTo>
                    <a:pt x="214313" y="0"/>
                  </a:lnTo>
                  <a:cubicBezTo>
                    <a:pt x="227457" y="0"/>
                    <a:pt x="238125" y="10668"/>
                    <a:pt x="238125" y="23813"/>
                  </a:cubicBezTo>
                  <a:lnTo>
                    <a:pt x="238125" y="176213"/>
                  </a:lnTo>
                  <a:cubicBezTo>
                    <a:pt x="238125" y="189357"/>
                    <a:pt x="227457" y="200025"/>
                    <a:pt x="214313" y="200025"/>
                  </a:cubicBezTo>
                  <a:close/>
                  <a:moveTo>
                    <a:pt x="23813" y="9525"/>
                  </a:moveTo>
                  <a:cubicBezTo>
                    <a:pt x="15907" y="9525"/>
                    <a:pt x="9525" y="15907"/>
                    <a:pt x="9525" y="23813"/>
                  </a:cubicBezTo>
                  <a:lnTo>
                    <a:pt x="9525" y="176213"/>
                  </a:lnTo>
                  <a:cubicBezTo>
                    <a:pt x="9525" y="184118"/>
                    <a:pt x="15907" y="190500"/>
                    <a:pt x="23813" y="190500"/>
                  </a:cubicBezTo>
                  <a:lnTo>
                    <a:pt x="214313" y="190500"/>
                  </a:lnTo>
                  <a:cubicBezTo>
                    <a:pt x="222218" y="190500"/>
                    <a:pt x="228600" y="184118"/>
                    <a:pt x="228600" y="176213"/>
                  </a:cubicBezTo>
                  <a:lnTo>
                    <a:pt x="228600" y="23813"/>
                  </a:lnTo>
                  <a:cubicBezTo>
                    <a:pt x="228600" y="15907"/>
                    <a:pt x="222218" y="9525"/>
                    <a:pt x="2143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Freeform: Shape 384">
              <a:extLst>
                <a:ext uri="{FF2B5EF4-FFF2-40B4-BE49-F238E27FC236}">
                  <a16:creationId xmlns:a16="http://schemas.microsoft.com/office/drawing/2014/main" id="{52EAF97D-46C9-F864-060C-5769A910A37A}"/>
                </a:ext>
              </a:extLst>
            </p:cNvPr>
            <p:cNvSpPr/>
            <p:nvPr/>
          </p:nvSpPr>
          <p:spPr>
            <a:xfrm>
              <a:off x="1890712" y="4576762"/>
              <a:ext cx="238125" cy="219075"/>
            </a:xfrm>
            <a:custGeom>
              <a:avLst/>
              <a:gdLst>
                <a:gd name="connsiteX0" fmla="*/ 233363 w 238125"/>
                <a:gd name="connsiteY0" fmla="*/ 219075 h 219075"/>
                <a:gd name="connsiteX1" fmla="*/ 4763 w 238125"/>
                <a:gd name="connsiteY1" fmla="*/ 219075 h 219075"/>
                <a:gd name="connsiteX2" fmla="*/ 0 w 238125"/>
                <a:gd name="connsiteY2" fmla="*/ 214313 h 219075"/>
                <a:gd name="connsiteX3" fmla="*/ 0 w 238125"/>
                <a:gd name="connsiteY3" fmla="*/ 23813 h 219075"/>
                <a:gd name="connsiteX4" fmla="*/ 23813 w 238125"/>
                <a:gd name="connsiteY4" fmla="*/ 0 h 219075"/>
                <a:gd name="connsiteX5" fmla="*/ 214313 w 238125"/>
                <a:gd name="connsiteY5" fmla="*/ 0 h 219075"/>
                <a:gd name="connsiteX6" fmla="*/ 238125 w 238125"/>
                <a:gd name="connsiteY6" fmla="*/ 23813 h 219075"/>
                <a:gd name="connsiteX7" fmla="*/ 238125 w 238125"/>
                <a:gd name="connsiteY7" fmla="*/ 214313 h 219075"/>
                <a:gd name="connsiteX8" fmla="*/ 233363 w 238125"/>
                <a:gd name="connsiteY8" fmla="*/ 219075 h 219075"/>
                <a:gd name="connsiteX9" fmla="*/ 9525 w 238125"/>
                <a:gd name="connsiteY9" fmla="*/ 209550 h 219075"/>
                <a:gd name="connsiteX10" fmla="*/ 228600 w 238125"/>
                <a:gd name="connsiteY10" fmla="*/ 209550 h 219075"/>
                <a:gd name="connsiteX11" fmla="*/ 228600 w 238125"/>
                <a:gd name="connsiteY11" fmla="*/ 23813 h 219075"/>
                <a:gd name="connsiteX12" fmla="*/ 214313 w 238125"/>
                <a:gd name="connsiteY12" fmla="*/ 9525 h 219075"/>
                <a:gd name="connsiteX13" fmla="*/ 23813 w 238125"/>
                <a:gd name="connsiteY13" fmla="*/ 9525 h 219075"/>
                <a:gd name="connsiteX14" fmla="*/ 9525 w 238125"/>
                <a:gd name="connsiteY14" fmla="*/ 23813 h 219075"/>
                <a:gd name="connsiteX15" fmla="*/ 9525 w 238125"/>
                <a:gd name="connsiteY15" fmla="*/ 2095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125" h="219075">
                  <a:moveTo>
                    <a:pt x="233363" y="219075"/>
                  </a:moveTo>
                  <a:lnTo>
                    <a:pt x="4763" y="219075"/>
                  </a:lnTo>
                  <a:cubicBezTo>
                    <a:pt x="2096" y="219075"/>
                    <a:pt x="0" y="216979"/>
                    <a:pt x="0" y="214313"/>
                  </a:cubicBezTo>
                  <a:lnTo>
                    <a:pt x="0" y="23813"/>
                  </a:lnTo>
                  <a:cubicBezTo>
                    <a:pt x="0" y="10668"/>
                    <a:pt x="10668" y="0"/>
                    <a:pt x="23813" y="0"/>
                  </a:cubicBezTo>
                  <a:lnTo>
                    <a:pt x="214313" y="0"/>
                  </a:lnTo>
                  <a:cubicBezTo>
                    <a:pt x="227457" y="0"/>
                    <a:pt x="238125" y="10668"/>
                    <a:pt x="238125" y="23813"/>
                  </a:cubicBezTo>
                  <a:lnTo>
                    <a:pt x="238125" y="214313"/>
                  </a:lnTo>
                  <a:cubicBezTo>
                    <a:pt x="238125" y="216979"/>
                    <a:pt x="236029" y="219075"/>
                    <a:pt x="233363" y="219075"/>
                  </a:cubicBezTo>
                  <a:close/>
                  <a:moveTo>
                    <a:pt x="9525" y="209550"/>
                  </a:moveTo>
                  <a:lnTo>
                    <a:pt x="228600" y="209550"/>
                  </a:lnTo>
                  <a:lnTo>
                    <a:pt x="228600" y="23813"/>
                  </a:lnTo>
                  <a:cubicBezTo>
                    <a:pt x="228600" y="15907"/>
                    <a:pt x="222218" y="9525"/>
                    <a:pt x="214313" y="9525"/>
                  </a:cubicBezTo>
                  <a:lnTo>
                    <a:pt x="23813" y="9525"/>
                  </a:lnTo>
                  <a:cubicBezTo>
                    <a:pt x="15907" y="9525"/>
                    <a:pt x="9525" y="15907"/>
                    <a:pt x="9525" y="23813"/>
                  </a:cubicBezTo>
                  <a:lnTo>
                    <a:pt x="9525" y="2095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Freeform: Shape 385">
              <a:extLst>
                <a:ext uri="{FF2B5EF4-FFF2-40B4-BE49-F238E27FC236}">
                  <a16:creationId xmlns:a16="http://schemas.microsoft.com/office/drawing/2014/main" id="{D711CA67-1ECC-B852-86D3-025F91926629}"/>
                </a:ext>
              </a:extLst>
            </p:cNvPr>
            <p:cNvSpPr/>
            <p:nvPr/>
          </p:nvSpPr>
          <p:spPr>
            <a:xfrm>
              <a:off x="1943069" y="4400423"/>
              <a:ext cx="90613" cy="90613"/>
            </a:xfrm>
            <a:custGeom>
              <a:avLst/>
              <a:gdLst>
                <a:gd name="connsiteX0" fmla="*/ 66705 w 90613"/>
                <a:gd name="connsiteY0" fmla="*/ 90613 h 90613"/>
                <a:gd name="connsiteX1" fmla="*/ 66705 w 90613"/>
                <a:gd name="connsiteY1" fmla="*/ 90613 h 90613"/>
                <a:gd name="connsiteX2" fmla="*/ 49846 w 90613"/>
                <a:gd name="connsiteY2" fmla="*/ 83565 h 90613"/>
                <a:gd name="connsiteX3" fmla="*/ 1650 w 90613"/>
                <a:gd name="connsiteY3" fmla="*/ 14889 h 90613"/>
                <a:gd name="connsiteX4" fmla="*/ 2793 w 90613"/>
                <a:gd name="connsiteY4" fmla="*/ 2793 h 90613"/>
                <a:gd name="connsiteX5" fmla="*/ 14889 w 90613"/>
                <a:gd name="connsiteY5" fmla="*/ 1650 h 90613"/>
                <a:gd name="connsiteX6" fmla="*/ 83565 w 90613"/>
                <a:gd name="connsiteY6" fmla="*/ 49846 h 90613"/>
                <a:gd name="connsiteX7" fmla="*/ 83565 w 90613"/>
                <a:gd name="connsiteY7" fmla="*/ 49846 h 90613"/>
                <a:gd name="connsiteX8" fmla="*/ 90613 w 90613"/>
                <a:gd name="connsiteY8" fmla="*/ 66705 h 90613"/>
                <a:gd name="connsiteX9" fmla="*/ 83660 w 90613"/>
                <a:gd name="connsiteY9" fmla="*/ 83565 h 90613"/>
                <a:gd name="connsiteX10" fmla="*/ 66896 w 90613"/>
                <a:gd name="connsiteY10" fmla="*/ 90518 h 90613"/>
                <a:gd name="connsiteX11" fmla="*/ 9460 w 90613"/>
                <a:gd name="connsiteY11" fmla="*/ 9555 h 90613"/>
                <a:gd name="connsiteX12" fmla="*/ 56514 w 90613"/>
                <a:gd name="connsiteY12" fmla="*/ 76802 h 90613"/>
                <a:gd name="connsiteX13" fmla="*/ 66705 w 90613"/>
                <a:gd name="connsiteY13" fmla="*/ 80993 h 90613"/>
                <a:gd name="connsiteX14" fmla="*/ 66705 w 90613"/>
                <a:gd name="connsiteY14" fmla="*/ 80993 h 90613"/>
                <a:gd name="connsiteX15" fmla="*/ 76802 w 90613"/>
                <a:gd name="connsiteY15" fmla="*/ 76802 h 90613"/>
                <a:gd name="connsiteX16" fmla="*/ 80993 w 90613"/>
                <a:gd name="connsiteY16" fmla="*/ 66705 h 90613"/>
                <a:gd name="connsiteX17" fmla="*/ 76802 w 90613"/>
                <a:gd name="connsiteY17" fmla="*/ 56514 h 90613"/>
                <a:gd name="connsiteX18" fmla="*/ 76802 w 90613"/>
                <a:gd name="connsiteY18" fmla="*/ 56514 h 90613"/>
                <a:gd name="connsiteX19" fmla="*/ 9555 w 90613"/>
                <a:gd name="connsiteY19" fmla="*/ 9460 h 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613" h="90613">
                  <a:moveTo>
                    <a:pt x="66705" y="90613"/>
                  </a:moveTo>
                  <a:lnTo>
                    <a:pt x="66705" y="90613"/>
                  </a:lnTo>
                  <a:cubicBezTo>
                    <a:pt x="60324" y="90613"/>
                    <a:pt x="54323" y="88136"/>
                    <a:pt x="49846" y="83565"/>
                  </a:cubicBezTo>
                  <a:cubicBezTo>
                    <a:pt x="44703" y="78421"/>
                    <a:pt x="20795" y="43369"/>
                    <a:pt x="1650" y="14889"/>
                  </a:cubicBezTo>
                  <a:cubicBezTo>
                    <a:pt x="-922" y="11079"/>
                    <a:pt x="-446" y="6126"/>
                    <a:pt x="2793" y="2793"/>
                  </a:cubicBezTo>
                  <a:cubicBezTo>
                    <a:pt x="6031" y="-446"/>
                    <a:pt x="10984" y="-922"/>
                    <a:pt x="14889" y="1650"/>
                  </a:cubicBezTo>
                  <a:cubicBezTo>
                    <a:pt x="43369" y="20795"/>
                    <a:pt x="78421" y="44702"/>
                    <a:pt x="83565" y="49846"/>
                  </a:cubicBezTo>
                  <a:lnTo>
                    <a:pt x="83565" y="49846"/>
                  </a:lnTo>
                  <a:cubicBezTo>
                    <a:pt x="88041" y="54323"/>
                    <a:pt x="90613" y="60324"/>
                    <a:pt x="90613" y="66705"/>
                  </a:cubicBezTo>
                  <a:cubicBezTo>
                    <a:pt x="90613" y="73087"/>
                    <a:pt x="88137" y="79088"/>
                    <a:pt x="83660" y="83565"/>
                  </a:cubicBezTo>
                  <a:cubicBezTo>
                    <a:pt x="79183" y="88041"/>
                    <a:pt x="73182" y="90518"/>
                    <a:pt x="66896" y="90518"/>
                  </a:cubicBezTo>
                  <a:close/>
                  <a:moveTo>
                    <a:pt x="9460" y="9555"/>
                  </a:moveTo>
                  <a:cubicBezTo>
                    <a:pt x="35463" y="48132"/>
                    <a:pt x="53085" y="73277"/>
                    <a:pt x="56514" y="76802"/>
                  </a:cubicBezTo>
                  <a:cubicBezTo>
                    <a:pt x="59276" y="79564"/>
                    <a:pt x="62800" y="80993"/>
                    <a:pt x="66705" y="80993"/>
                  </a:cubicBezTo>
                  <a:lnTo>
                    <a:pt x="66705" y="80993"/>
                  </a:lnTo>
                  <a:cubicBezTo>
                    <a:pt x="70515" y="80993"/>
                    <a:pt x="74135" y="79469"/>
                    <a:pt x="76802" y="76802"/>
                  </a:cubicBezTo>
                  <a:cubicBezTo>
                    <a:pt x="79469" y="74135"/>
                    <a:pt x="80993" y="70515"/>
                    <a:pt x="80993" y="66705"/>
                  </a:cubicBezTo>
                  <a:cubicBezTo>
                    <a:pt x="80993" y="62895"/>
                    <a:pt x="79469" y="59276"/>
                    <a:pt x="76802" y="56514"/>
                  </a:cubicBezTo>
                  <a:lnTo>
                    <a:pt x="76802" y="56514"/>
                  </a:lnTo>
                  <a:cubicBezTo>
                    <a:pt x="73278" y="52989"/>
                    <a:pt x="48132" y="35463"/>
                    <a:pt x="9555" y="946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Freeform: Shape 6061">
              <a:extLst>
                <a:ext uri="{FF2B5EF4-FFF2-40B4-BE49-F238E27FC236}">
                  <a16:creationId xmlns:a16="http://schemas.microsoft.com/office/drawing/2014/main" id="{3FE3BEBE-8BAE-E899-F12C-599AB177DFF1}"/>
                </a:ext>
              </a:extLst>
            </p:cNvPr>
            <p:cNvSpPr/>
            <p:nvPr/>
          </p:nvSpPr>
          <p:spPr>
            <a:xfrm>
              <a:off x="22336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Freeform: Shape 6062">
              <a:extLst>
                <a:ext uri="{FF2B5EF4-FFF2-40B4-BE49-F238E27FC236}">
                  <a16:creationId xmlns:a16="http://schemas.microsoft.com/office/drawing/2014/main" id="{5079AA64-2D37-CB5F-0823-1FCF78748030}"/>
                </a:ext>
              </a:extLst>
            </p:cNvPr>
            <p:cNvSpPr/>
            <p:nvPr/>
          </p:nvSpPr>
          <p:spPr>
            <a:xfrm>
              <a:off x="23098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Freeform: Shape 517">
              <a:extLst>
                <a:ext uri="{FF2B5EF4-FFF2-40B4-BE49-F238E27FC236}">
                  <a16:creationId xmlns:a16="http://schemas.microsoft.com/office/drawing/2014/main" id="{F51B3397-D561-0461-E6E3-C90B2756C590}"/>
                </a:ext>
              </a:extLst>
            </p:cNvPr>
            <p:cNvSpPr/>
            <p:nvPr/>
          </p:nvSpPr>
          <p:spPr>
            <a:xfrm>
              <a:off x="1976491" y="4624319"/>
              <a:ext cx="66660" cy="123987"/>
            </a:xfrm>
            <a:custGeom>
              <a:avLst/>
              <a:gdLst>
                <a:gd name="connsiteX0" fmla="*/ 33283 w 66660"/>
                <a:gd name="connsiteY0" fmla="*/ 123892 h 123987"/>
                <a:gd name="connsiteX1" fmla="*/ 31187 w 66660"/>
                <a:gd name="connsiteY1" fmla="*/ 123416 h 123987"/>
                <a:gd name="connsiteX2" fmla="*/ 29092 w 66660"/>
                <a:gd name="connsiteY2" fmla="*/ 117034 h 123987"/>
                <a:gd name="connsiteX3" fmla="*/ 54238 w 66660"/>
                <a:gd name="connsiteY3" fmla="*/ 66742 h 123987"/>
                <a:gd name="connsiteX4" fmla="*/ 4803 w 66660"/>
                <a:gd name="connsiteY4" fmla="*/ 66742 h 123987"/>
                <a:gd name="connsiteX5" fmla="*/ 707 w 66660"/>
                <a:gd name="connsiteY5" fmla="*/ 64456 h 123987"/>
                <a:gd name="connsiteX6" fmla="*/ 517 w 66660"/>
                <a:gd name="connsiteY6" fmla="*/ 59789 h 123987"/>
                <a:gd name="connsiteX7" fmla="*/ 29092 w 66660"/>
                <a:gd name="connsiteY7" fmla="*/ 2639 h 123987"/>
                <a:gd name="connsiteX8" fmla="*/ 35473 w 66660"/>
                <a:gd name="connsiteY8" fmla="*/ 543 h 123987"/>
                <a:gd name="connsiteX9" fmla="*/ 37569 w 66660"/>
                <a:gd name="connsiteY9" fmla="*/ 6925 h 123987"/>
                <a:gd name="connsiteX10" fmla="*/ 12423 w 66660"/>
                <a:gd name="connsiteY10" fmla="*/ 57217 h 123987"/>
                <a:gd name="connsiteX11" fmla="*/ 61858 w 66660"/>
                <a:gd name="connsiteY11" fmla="*/ 57217 h 123987"/>
                <a:gd name="connsiteX12" fmla="*/ 65953 w 66660"/>
                <a:gd name="connsiteY12" fmla="*/ 59503 h 123987"/>
                <a:gd name="connsiteX13" fmla="*/ 66144 w 66660"/>
                <a:gd name="connsiteY13" fmla="*/ 64171 h 123987"/>
                <a:gd name="connsiteX14" fmla="*/ 37569 w 66660"/>
                <a:gd name="connsiteY14" fmla="*/ 121321 h 123987"/>
                <a:gd name="connsiteX15" fmla="*/ 33283 w 66660"/>
                <a:gd name="connsiteY15" fmla="*/ 123988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60" h="123987">
                  <a:moveTo>
                    <a:pt x="33283" y="123892"/>
                  </a:moveTo>
                  <a:cubicBezTo>
                    <a:pt x="32521" y="123892"/>
                    <a:pt x="31854" y="123702"/>
                    <a:pt x="31187" y="123416"/>
                  </a:cubicBezTo>
                  <a:cubicBezTo>
                    <a:pt x="28806" y="122273"/>
                    <a:pt x="27853" y="119416"/>
                    <a:pt x="29092" y="117034"/>
                  </a:cubicBezTo>
                  <a:lnTo>
                    <a:pt x="54238" y="66742"/>
                  </a:lnTo>
                  <a:lnTo>
                    <a:pt x="4803" y="66742"/>
                  </a:lnTo>
                  <a:cubicBezTo>
                    <a:pt x="3184" y="66742"/>
                    <a:pt x="1660" y="65885"/>
                    <a:pt x="707" y="64456"/>
                  </a:cubicBezTo>
                  <a:cubicBezTo>
                    <a:pt x="-150" y="63027"/>
                    <a:pt x="-245" y="61313"/>
                    <a:pt x="517" y="59789"/>
                  </a:cubicBezTo>
                  <a:lnTo>
                    <a:pt x="29092" y="2639"/>
                  </a:lnTo>
                  <a:cubicBezTo>
                    <a:pt x="30235" y="258"/>
                    <a:pt x="33092" y="-695"/>
                    <a:pt x="35473" y="543"/>
                  </a:cubicBezTo>
                  <a:cubicBezTo>
                    <a:pt x="37855" y="1687"/>
                    <a:pt x="38807" y="4544"/>
                    <a:pt x="37569" y="6925"/>
                  </a:cubicBezTo>
                  <a:lnTo>
                    <a:pt x="12423" y="57217"/>
                  </a:lnTo>
                  <a:lnTo>
                    <a:pt x="61858" y="57217"/>
                  </a:lnTo>
                  <a:cubicBezTo>
                    <a:pt x="63477" y="57217"/>
                    <a:pt x="65001" y="58074"/>
                    <a:pt x="65953" y="59503"/>
                  </a:cubicBezTo>
                  <a:cubicBezTo>
                    <a:pt x="66811" y="60932"/>
                    <a:pt x="66906" y="62647"/>
                    <a:pt x="66144" y="64171"/>
                  </a:cubicBezTo>
                  <a:lnTo>
                    <a:pt x="37569" y="121321"/>
                  </a:lnTo>
                  <a:cubicBezTo>
                    <a:pt x="36712" y="122940"/>
                    <a:pt x="35092" y="123988"/>
                    <a:pt x="33283" y="123988"/>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Freeform: Shape 3703">
              <a:extLst>
                <a:ext uri="{FF2B5EF4-FFF2-40B4-BE49-F238E27FC236}">
                  <a16:creationId xmlns:a16="http://schemas.microsoft.com/office/drawing/2014/main" id="{C25EBAF4-547C-8382-74A0-FEF020A39671}"/>
                </a:ext>
              </a:extLst>
            </p:cNvPr>
            <p:cNvSpPr/>
            <p:nvPr/>
          </p:nvSpPr>
          <p:spPr>
            <a:xfrm>
              <a:off x="2166937" y="4500562"/>
              <a:ext cx="133350" cy="257175"/>
            </a:xfrm>
            <a:custGeom>
              <a:avLst/>
              <a:gdLst>
                <a:gd name="connsiteX0" fmla="*/ 100013 w 133350"/>
                <a:gd name="connsiteY0" fmla="*/ 257175 h 257175"/>
                <a:gd name="connsiteX1" fmla="*/ 66675 w 133350"/>
                <a:gd name="connsiteY1" fmla="*/ 223838 h 257175"/>
                <a:gd name="connsiteX2" fmla="*/ 66675 w 133350"/>
                <a:gd name="connsiteY2" fmla="*/ 100013 h 257175"/>
                <a:gd name="connsiteX3" fmla="*/ 42863 w 133350"/>
                <a:gd name="connsiteY3" fmla="*/ 76200 h 257175"/>
                <a:gd name="connsiteX4" fmla="*/ 4763 w 133350"/>
                <a:gd name="connsiteY4" fmla="*/ 76200 h 257175"/>
                <a:gd name="connsiteX5" fmla="*/ 0 w 133350"/>
                <a:gd name="connsiteY5" fmla="*/ 71438 h 257175"/>
                <a:gd name="connsiteX6" fmla="*/ 4763 w 133350"/>
                <a:gd name="connsiteY6" fmla="*/ 66675 h 257175"/>
                <a:gd name="connsiteX7" fmla="*/ 42863 w 133350"/>
                <a:gd name="connsiteY7" fmla="*/ 66675 h 257175"/>
                <a:gd name="connsiteX8" fmla="*/ 76200 w 133350"/>
                <a:gd name="connsiteY8" fmla="*/ 100013 h 257175"/>
                <a:gd name="connsiteX9" fmla="*/ 76200 w 133350"/>
                <a:gd name="connsiteY9" fmla="*/ 223838 h 257175"/>
                <a:gd name="connsiteX10" fmla="*/ 100013 w 133350"/>
                <a:gd name="connsiteY10" fmla="*/ 247650 h 257175"/>
                <a:gd name="connsiteX11" fmla="*/ 123825 w 133350"/>
                <a:gd name="connsiteY11" fmla="*/ 223838 h 257175"/>
                <a:gd name="connsiteX12" fmla="*/ 123825 w 133350"/>
                <a:gd name="connsiteY12" fmla="*/ 4763 h 257175"/>
                <a:gd name="connsiteX13" fmla="*/ 128588 w 133350"/>
                <a:gd name="connsiteY13" fmla="*/ 0 h 257175"/>
                <a:gd name="connsiteX14" fmla="*/ 133350 w 133350"/>
                <a:gd name="connsiteY14" fmla="*/ 4763 h 257175"/>
                <a:gd name="connsiteX15" fmla="*/ 133350 w 133350"/>
                <a:gd name="connsiteY15" fmla="*/ 223838 h 257175"/>
                <a:gd name="connsiteX16" fmla="*/ 100013 w 133350"/>
                <a:gd name="connsiteY1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350" h="257175">
                  <a:moveTo>
                    <a:pt x="100013" y="257175"/>
                  </a:moveTo>
                  <a:cubicBezTo>
                    <a:pt x="81629" y="257175"/>
                    <a:pt x="66675" y="242221"/>
                    <a:pt x="66675" y="223838"/>
                  </a:cubicBezTo>
                  <a:lnTo>
                    <a:pt x="66675" y="100013"/>
                  </a:lnTo>
                  <a:cubicBezTo>
                    <a:pt x="66675" y="86868"/>
                    <a:pt x="56007" y="76200"/>
                    <a:pt x="42863" y="76200"/>
                  </a:cubicBezTo>
                  <a:lnTo>
                    <a:pt x="4763" y="76200"/>
                  </a:lnTo>
                  <a:cubicBezTo>
                    <a:pt x="2096" y="76200"/>
                    <a:pt x="0" y="74104"/>
                    <a:pt x="0" y="71438"/>
                  </a:cubicBezTo>
                  <a:cubicBezTo>
                    <a:pt x="0" y="68771"/>
                    <a:pt x="2096" y="66675"/>
                    <a:pt x="4763" y="66675"/>
                  </a:cubicBezTo>
                  <a:lnTo>
                    <a:pt x="42863" y="66675"/>
                  </a:lnTo>
                  <a:cubicBezTo>
                    <a:pt x="61246" y="66675"/>
                    <a:pt x="76200" y="81629"/>
                    <a:pt x="76200" y="100013"/>
                  </a:cubicBezTo>
                  <a:lnTo>
                    <a:pt x="76200" y="223838"/>
                  </a:lnTo>
                  <a:cubicBezTo>
                    <a:pt x="76200" y="236982"/>
                    <a:pt x="86868" y="247650"/>
                    <a:pt x="100013" y="247650"/>
                  </a:cubicBezTo>
                  <a:cubicBezTo>
                    <a:pt x="113157" y="247650"/>
                    <a:pt x="123825" y="236982"/>
                    <a:pt x="123825" y="223838"/>
                  </a:cubicBezTo>
                  <a:lnTo>
                    <a:pt x="123825" y="4763"/>
                  </a:lnTo>
                  <a:cubicBezTo>
                    <a:pt x="123825" y="2096"/>
                    <a:pt x="125921" y="0"/>
                    <a:pt x="128588" y="0"/>
                  </a:cubicBezTo>
                  <a:cubicBezTo>
                    <a:pt x="131254" y="0"/>
                    <a:pt x="133350" y="2096"/>
                    <a:pt x="133350" y="4763"/>
                  </a:cubicBezTo>
                  <a:lnTo>
                    <a:pt x="133350" y="223838"/>
                  </a:lnTo>
                  <a:cubicBezTo>
                    <a:pt x="133350" y="242221"/>
                    <a:pt x="118396" y="257175"/>
                    <a:pt x="100013" y="2571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43" name="Group 42">
            <a:extLst>
              <a:ext uri="{FF2B5EF4-FFF2-40B4-BE49-F238E27FC236}">
                <a16:creationId xmlns:a16="http://schemas.microsoft.com/office/drawing/2014/main" id="{044A2C39-5807-FC28-7EAB-8B5337E6E180}"/>
              </a:ext>
            </a:extLst>
          </p:cNvPr>
          <p:cNvGrpSpPr/>
          <p:nvPr/>
        </p:nvGrpSpPr>
        <p:grpSpPr>
          <a:xfrm>
            <a:off x="1540122" y="5037385"/>
            <a:ext cx="526130" cy="524969"/>
            <a:chOff x="1814512" y="4291012"/>
            <a:chExt cx="561975" cy="561975"/>
          </a:xfrm>
          <a:solidFill>
            <a:schemeClr val="bg1"/>
          </a:solidFill>
        </p:grpSpPr>
        <p:sp>
          <p:nvSpPr>
            <p:cNvPr id="44" name="Freeform: Shape 6">
              <a:extLst>
                <a:ext uri="{FF2B5EF4-FFF2-40B4-BE49-F238E27FC236}">
                  <a16:creationId xmlns:a16="http://schemas.microsoft.com/office/drawing/2014/main" id="{76AA4129-7942-32FA-3472-7916752E1092}"/>
                </a:ext>
              </a:extLst>
            </p:cNvPr>
            <p:cNvSpPr/>
            <p:nvPr/>
          </p:nvSpPr>
          <p:spPr>
            <a:xfrm>
              <a:off x="22336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Freeform: Shape 2753">
              <a:extLst>
                <a:ext uri="{FF2B5EF4-FFF2-40B4-BE49-F238E27FC236}">
                  <a16:creationId xmlns:a16="http://schemas.microsoft.com/office/drawing/2014/main" id="{8B44796B-F2E4-70B2-F4CD-540F4F4D393D}"/>
                </a:ext>
              </a:extLst>
            </p:cNvPr>
            <p:cNvSpPr/>
            <p:nvPr/>
          </p:nvSpPr>
          <p:spPr>
            <a:xfrm>
              <a:off x="23098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Freeform: Shape 2754">
              <a:extLst>
                <a:ext uri="{FF2B5EF4-FFF2-40B4-BE49-F238E27FC236}">
                  <a16:creationId xmlns:a16="http://schemas.microsoft.com/office/drawing/2014/main" id="{2405C7FA-8E3F-D920-5238-D4DD3B1F3C5C}"/>
                </a:ext>
              </a:extLst>
            </p:cNvPr>
            <p:cNvSpPr/>
            <p:nvPr/>
          </p:nvSpPr>
          <p:spPr>
            <a:xfrm>
              <a:off x="2214562" y="4386262"/>
              <a:ext cx="161925" cy="123825"/>
            </a:xfrm>
            <a:custGeom>
              <a:avLst/>
              <a:gdLst>
                <a:gd name="connsiteX0" fmla="*/ 80963 w 161925"/>
                <a:gd name="connsiteY0" fmla="*/ 123825 h 123825"/>
                <a:gd name="connsiteX1" fmla="*/ 19050 w 161925"/>
                <a:gd name="connsiteY1" fmla="*/ 61913 h 123825"/>
                <a:gd name="connsiteX2" fmla="*/ 19050 w 161925"/>
                <a:gd name="connsiteY2" fmla="*/ 47625 h 123825"/>
                <a:gd name="connsiteX3" fmla="*/ 14288 w 161925"/>
                <a:gd name="connsiteY3" fmla="*/ 47625 h 123825"/>
                <a:gd name="connsiteX4" fmla="*/ 0 w 161925"/>
                <a:gd name="connsiteY4" fmla="*/ 33338 h 123825"/>
                <a:gd name="connsiteX5" fmla="*/ 0 w 161925"/>
                <a:gd name="connsiteY5" fmla="*/ 14288 h 123825"/>
                <a:gd name="connsiteX6" fmla="*/ 14288 w 161925"/>
                <a:gd name="connsiteY6" fmla="*/ 0 h 123825"/>
                <a:gd name="connsiteX7" fmla="*/ 147638 w 161925"/>
                <a:gd name="connsiteY7" fmla="*/ 0 h 123825"/>
                <a:gd name="connsiteX8" fmla="*/ 161925 w 161925"/>
                <a:gd name="connsiteY8" fmla="*/ 14288 h 123825"/>
                <a:gd name="connsiteX9" fmla="*/ 161925 w 161925"/>
                <a:gd name="connsiteY9" fmla="*/ 33338 h 123825"/>
                <a:gd name="connsiteX10" fmla="*/ 147638 w 161925"/>
                <a:gd name="connsiteY10" fmla="*/ 47625 h 123825"/>
                <a:gd name="connsiteX11" fmla="*/ 142875 w 161925"/>
                <a:gd name="connsiteY11" fmla="*/ 47625 h 123825"/>
                <a:gd name="connsiteX12" fmla="*/ 142875 w 161925"/>
                <a:gd name="connsiteY12" fmla="*/ 61913 h 123825"/>
                <a:gd name="connsiteX13" fmla="*/ 80963 w 161925"/>
                <a:gd name="connsiteY13" fmla="*/ 123825 h 123825"/>
                <a:gd name="connsiteX14" fmla="*/ 14288 w 161925"/>
                <a:gd name="connsiteY14" fmla="*/ 9525 h 123825"/>
                <a:gd name="connsiteX15" fmla="*/ 9525 w 161925"/>
                <a:gd name="connsiteY15" fmla="*/ 14288 h 123825"/>
                <a:gd name="connsiteX16" fmla="*/ 9525 w 161925"/>
                <a:gd name="connsiteY16" fmla="*/ 33338 h 123825"/>
                <a:gd name="connsiteX17" fmla="*/ 14288 w 161925"/>
                <a:gd name="connsiteY17" fmla="*/ 38100 h 123825"/>
                <a:gd name="connsiteX18" fmla="*/ 23813 w 161925"/>
                <a:gd name="connsiteY18" fmla="*/ 38100 h 123825"/>
                <a:gd name="connsiteX19" fmla="*/ 28575 w 161925"/>
                <a:gd name="connsiteY19" fmla="*/ 42863 h 123825"/>
                <a:gd name="connsiteX20" fmla="*/ 28575 w 161925"/>
                <a:gd name="connsiteY20" fmla="*/ 61913 h 123825"/>
                <a:gd name="connsiteX21" fmla="*/ 80963 w 161925"/>
                <a:gd name="connsiteY21" fmla="*/ 114300 h 123825"/>
                <a:gd name="connsiteX22" fmla="*/ 133350 w 161925"/>
                <a:gd name="connsiteY22" fmla="*/ 61913 h 123825"/>
                <a:gd name="connsiteX23" fmla="*/ 133350 w 161925"/>
                <a:gd name="connsiteY23" fmla="*/ 42863 h 123825"/>
                <a:gd name="connsiteX24" fmla="*/ 138113 w 161925"/>
                <a:gd name="connsiteY24" fmla="*/ 38100 h 123825"/>
                <a:gd name="connsiteX25" fmla="*/ 147638 w 161925"/>
                <a:gd name="connsiteY25" fmla="*/ 38100 h 123825"/>
                <a:gd name="connsiteX26" fmla="*/ 152400 w 161925"/>
                <a:gd name="connsiteY26" fmla="*/ 33338 h 123825"/>
                <a:gd name="connsiteX27" fmla="*/ 152400 w 161925"/>
                <a:gd name="connsiteY27" fmla="*/ 14288 h 123825"/>
                <a:gd name="connsiteX28" fmla="*/ 147638 w 161925"/>
                <a:gd name="connsiteY28" fmla="*/ 9525 h 123825"/>
                <a:gd name="connsiteX29" fmla="*/ 14288 w 161925"/>
                <a:gd name="connsiteY2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23825">
                  <a:moveTo>
                    <a:pt x="80963" y="123825"/>
                  </a:moveTo>
                  <a:cubicBezTo>
                    <a:pt x="46863" y="123825"/>
                    <a:pt x="19050" y="96012"/>
                    <a:pt x="19050" y="61913"/>
                  </a:cubicBezTo>
                  <a:lnTo>
                    <a:pt x="19050" y="47625"/>
                  </a:lnTo>
                  <a:lnTo>
                    <a:pt x="14288" y="47625"/>
                  </a:lnTo>
                  <a:cubicBezTo>
                    <a:pt x="6382" y="47625"/>
                    <a:pt x="0" y="41243"/>
                    <a:pt x="0" y="33338"/>
                  </a:cubicBezTo>
                  <a:lnTo>
                    <a:pt x="0" y="14288"/>
                  </a:lnTo>
                  <a:cubicBezTo>
                    <a:pt x="0" y="6382"/>
                    <a:pt x="6382" y="0"/>
                    <a:pt x="14288" y="0"/>
                  </a:cubicBezTo>
                  <a:lnTo>
                    <a:pt x="147638" y="0"/>
                  </a:lnTo>
                  <a:cubicBezTo>
                    <a:pt x="155543" y="0"/>
                    <a:pt x="161925" y="6382"/>
                    <a:pt x="161925" y="14288"/>
                  </a:cubicBezTo>
                  <a:lnTo>
                    <a:pt x="161925" y="33338"/>
                  </a:lnTo>
                  <a:cubicBezTo>
                    <a:pt x="161925" y="41243"/>
                    <a:pt x="155543" y="47625"/>
                    <a:pt x="147638" y="47625"/>
                  </a:cubicBezTo>
                  <a:lnTo>
                    <a:pt x="142875" y="47625"/>
                  </a:lnTo>
                  <a:lnTo>
                    <a:pt x="142875" y="61913"/>
                  </a:lnTo>
                  <a:cubicBezTo>
                    <a:pt x="142875" y="96012"/>
                    <a:pt x="115062" y="123825"/>
                    <a:pt x="80963" y="123825"/>
                  </a:cubicBezTo>
                  <a:close/>
                  <a:moveTo>
                    <a:pt x="14288" y="9525"/>
                  </a:moveTo>
                  <a:cubicBezTo>
                    <a:pt x="11621" y="9525"/>
                    <a:pt x="9525" y="11621"/>
                    <a:pt x="9525" y="14288"/>
                  </a:cubicBezTo>
                  <a:lnTo>
                    <a:pt x="9525" y="33338"/>
                  </a:lnTo>
                  <a:cubicBezTo>
                    <a:pt x="9525" y="36004"/>
                    <a:pt x="11621" y="38100"/>
                    <a:pt x="14288" y="38100"/>
                  </a:cubicBezTo>
                  <a:lnTo>
                    <a:pt x="23813" y="38100"/>
                  </a:lnTo>
                  <a:cubicBezTo>
                    <a:pt x="26479" y="38100"/>
                    <a:pt x="28575" y="40196"/>
                    <a:pt x="28575" y="42863"/>
                  </a:cubicBezTo>
                  <a:lnTo>
                    <a:pt x="28575" y="61913"/>
                  </a:lnTo>
                  <a:cubicBezTo>
                    <a:pt x="28575" y="90773"/>
                    <a:pt x="52102" y="114300"/>
                    <a:pt x="80963" y="114300"/>
                  </a:cubicBezTo>
                  <a:cubicBezTo>
                    <a:pt x="109823" y="114300"/>
                    <a:pt x="133350" y="90773"/>
                    <a:pt x="133350" y="61913"/>
                  </a:cubicBezTo>
                  <a:lnTo>
                    <a:pt x="133350" y="42863"/>
                  </a:lnTo>
                  <a:cubicBezTo>
                    <a:pt x="133350" y="40196"/>
                    <a:pt x="135446" y="38100"/>
                    <a:pt x="138113" y="38100"/>
                  </a:cubicBezTo>
                  <a:lnTo>
                    <a:pt x="147638" y="38100"/>
                  </a:lnTo>
                  <a:cubicBezTo>
                    <a:pt x="150304" y="38100"/>
                    <a:pt x="152400" y="36004"/>
                    <a:pt x="152400" y="33338"/>
                  </a:cubicBezTo>
                  <a:lnTo>
                    <a:pt x="152400" y="14288"/>
                  </a:lnTo>
                  <a:cubicBezTo>
                    <a:pt x="152400" y="11621"/>
                    <a:pt x="150304" y="9525"/>
                    <a:pt x="147638" y="9525"/>
                  </a:cubicBezTo>
                  <a:lnTo>
                    <a:pt x="14288"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Freeform: Shape 2813">
              <a:extLst>
                <a:ext uri="{FF2B5EF4-FFF2-40B4-BE49-F238E27FC236}">
                  <a16:creationId xmlns:a16="http://schemas.microsoft.com/office/drawing/2014/main" id="{14B821FC-8522-0763-B1A6-186E0132D59F}"/>
                </a:ext>
              </a:extLst>
            </p:cNvPr>
            <p:cNvSpPr/>
            <p:nvPr/>
          </p:nvSpPr>
          <p:spPr>
            <a:xfrm>
              <a:off x="1814512" y="4786312"/>
              <a:ext cx="390525" cy="66675"/>
            </a:xfrm>
            <a:custGeom>
              <a:avLst/>
              <a:gdLst>
                <a:gd name="connsiteX0" fmla="*/ 366713 w 390525"/>
                <a:gd name="connsiteY0" fmla="*/ 66675 h 66675"/>
                <a:gd name="connsiteX1" fmla="*/ 23813 w 390525"/>
                <a:gd name="connsiteY1" fmla="*/ 66675 h 66675"/>
                <a:gd name="connsiteX2" fmla="*/ 0 w 390525"/>
                <a:gd name="connsiteY2" fmla="*/ 42863 h 66675"/>
                <a:gd name="connsiteX3" fmla="*/ 0 w 390525"/>
                <a:gd name="connsiteY3" fmla="*/ 23813 h 66675"/>
                <a:gd name="connsiteX4" fmla="*/ 23813 w 390525"/>
                <a:gd name="connsiteY4" fmla="*/ 0 h 66675"/>
                <a:gd name="connsiteX5" fmla="*/ 366713 w 390525"/>
                <a:gd name="connsiteY5" fmla="*/ 0 h 66675"/>
                <a:gd name="connsiteX6" fmla="*/ 390525 w 390525"/>
                <a:gd name="connsiteY6" fmla="*/ 23813 h 66675"/>
                <a:gd name="connsiteX7" fmla="*/ 390525 w 390525"/>
                <a:gd name="connsiteY7" fmla="*/ 42863 h 66675"/>
                <a:gd name="connsiteX8" fmla="*/ 366713 w 390525"/>
                <a:gd name="connsiteY8" fmla="*/ 66675 h 66675"/>
                <a:gd name="connsiteX9" fmla="*/ 23813 w 390525"/>
                <a:gd name="connsiteY9" fmla="*/ 9525 h 66675"/>
                <a:gd name="connsiteX10" fmla="*/ 9525 w 390525"/>
                <a:gd name="connsiteY10" fmla="*/ 23813 h 66675"/>
                <a:gd name="connsiteX11" fmla="*/ 9525 w 390525"/>
                <a:gd name="connsiteY11" fmla="*/ 42863 h 66675"/>
                <a:gd name="connsiteX12" fmla="*/ 23813 w 390525"/>
                <a:gd name="connsiteY12" fmla="*/ 57150 h 66675"/>
                <a:gd name="connsiteX13" fmla="*/ 366713 w 390525"/>
                <a:gd name="connsiteY13" fmla="*/ 57150 h 66675"/>
                <a:gd name="connsiteX14" fmla="*/ 381000 w 390525"/>
                <a:gd name="connsiteY14" fmla="*/ 42863 h 66675"/>
                <a:gd name="connsiteX15" fmla="*/ 381000 w 390525"/>
                <a:gd name="connsiteY15" fmla="*/ 23813 h 66675"/>
                <a:gd name="connsiteX16" fmla="*/ 366713 w 390525"/>
                <a:gd name="connsiteY16" fmla="*/ 9525 h 66675"/>
                <a:gd name="connsiteX17" fmla="*/ 23813 w 390525"/>
                <a:gd name="connsiteY17" fmla="*/ 95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525" h="66675">
                  <a:moveTo>
                    <a:pt x="366713" y="66675"/>
                  </a:moveTo>
                  <a:lnTo>
                    <a:pt x="23813" y="66675"/>
                  </a:lnTo>
                  <a:cubicBezTo>
                    <a:pt x="10668" y="66675"/>
                    <a:pt x="0" y="56007"/>
                    <a:pt x="0" y="42863"/>
                  </a:cubicBezTo>
                  <a:lnTo>
                    <a:pt x="0" y="23813"/>
                  </a:lnTo>
                  <a:cubicBezTo>
                    <a:pt x="0" y="10668"/>
                    <a:pt x="10668" y="0"/>
                    <a:pt x="23813" y="0"/>
                  </a:cubicBezTo>
                  <a:lnTo>
                    <a:pt x="366713" y="0"/>
                  </a:lnTo>
                  <a:cubicBezTo>
                    <a:pt x="379857" y="0"/>
                    <a:pt x="390525" y="10668"/>
                    <a:pt x="390525" y="23813"/>
                  </a:cubicBezTo>
                  <a:lnTo>
                    <a:pt x="390525" y="42863"/>
                  </a:lnTo>
                  <a:cubicBezTo>
                    <a:pt x="390525" y="56007"/>
                    <a:pt x="379857" y="66675"/>
                    <a:pt x="366713" y="66675"/>
                  </a:cubicBezTo>
                  <a:close/>
                  <a:moveTo>
                    <a:pt x="23813" y="9525"/>
                  </a:moveTo>
                  <a:cubicBezTo>
                    <a:pt x="15907" y="9525"/>
                    <a:pt x="9525" y="15907"/>
                    <a:pt x="9525" y="23813"/>
                  </a:cubicBezTo>
                  <a:lnTo>
                    <a:pt x="9525" y="42863"/>
                  </a:lnTo>
                  <a:cubicBezTo>
                    <a:pt x="9525" y="50768"/>
                    <a:pt x="15907" y="57150"/>
                    <a:pt x="23813" y="57150"/>
                  </a:cubicBezTo>
                  <a:lnTo>
                    <a:pt x="366713" y="57150"/>
                  </a:lnTo>
                  <a:cubicBezTo>
                    <a:pt x="374618" y="57150"/>
                    <a:pt x="381000" y="50768"/>
                    <a:pt x="381000" y="42863"/>
                  </a:cubicBezTo>
                  <a:lnTo>
                    <a:pt x="381000" y="23813"/>
                  </a:lnTo>
                  <a:cubicBezTo>
                    <a:pt x="381000" y="15907"/>
                    <a:pt x="374618" y="9525"/>
                    <a:pt x="3667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 name="Freeform: Shape 2814">
              <a:extLst>
                <a:ext uri="{FF2B5EF4-FFF2-40B4-BE49-F238E27FC236}">
                  <a16:creationId xmlns:a16="http://schemas.microsoft.com/office/drawing/2014/main" id="{84E277B4-255E-6142-53A3-64A79567E1B5}"/>
                </a:ext>
              </a:extLst>
            </p:cNvPr>
            <p:cNvSpPr/>
            <p:nvPr/>
          </p:nvSpPr>
          <p:spPr>
            <a:xfrm>
              <a:off x="1843087" y="4291012"/>
              <a:ext cx="333375" cy="504825"/>
            </a:xfrm>
            <a:custGeom>
              <a:avLst/>
              <a:gdLst>
                <a:gd name="connsiteX0" fmla="*/ 328613 w 333375"/>
                <a:gd name="connsiteY0" fmla="*/ 504825 h 504825"/>
                <a:gd name="connsiteX1" fmla="*/ 4763 w 333375"/>
                <a:gd name="connsiteY1" fmla="*/ 504825 h 504825"/>
                <a:gd name="connsiteX2" fmla="*/ 0 w 333375"/>
                <a:gd name="connsiteY2" fmla="*/ 500063 h 504825"/>
                <a:gd name="connsiteX3" fmla="*/ 0 w 333375"/>
                <a:gd name="connsiteY3" fmla="*/ 23813 h 504825"/>
                <a:gd name="connsiteX4" fmla="*/ 23813 w 333375"/>
                <a:gd name="connsiteY4" fmla="*/ 0 h 504825"/>
                <a:gd name="connsiteX5" fmla="*/ 309563 w 333375"/>
                <a:gd name="connsiteY5" fmla="*/ 0 h 504825"/>
                <a:gd name="connsiteX6" fmla="*/ 333375 w 333375"/>
                <a:gd name="connsiteY6" fmla="*/ 23813 h 504825"/>
                <a:gd name="connsiteX7" fmla="*/ 333375 w 333375"/>
                <a:gd name="connsiteY7" fmla="*/ 500063 h 504825"/>
                <a:gd name="connsiteX8" fmla="*/ 328613 w 333375"/>
                <a:gd name="connsiteY8" fmla="*/ 504825 h 504825"/>
                <a:gd name="connsiteX9" fmla="*/ 9525 w 333375"/>
                <a:gd name="connsiteY9" fmla="*/ 495300 h 504825"/>
                <a:gd name="connsiteX10" fmla="*/ 323850 w 333375"/>
                <a:gd name="connsiteY10" fmla="*/ 495300 h 504825"/>
                <a:gd name="connsiteX11" fmla="*/ 323850 w 333375"/>
                <a:gd name="connsiteY11" fmla="*/ 23813 h 504825"/>
                <a:gd name="connsiteX12" fmla="*/ 309563 w 333375"/>
                <a:gd name="connsiteY12" fmla="*/ 9525 h 504825"/>
                <a:gd name="connsiteX13" fmla="*/ 23813 w 333375"/>
                <a:gd name="connsiteY13" fmla="*/ 9525 h 504825"/>
                <a:gd name="connsiteX14" fmla="*/ 9525 w 333375"/>
                <a:gd name="connsiteY14" fmla="*/ 23813 h 504825"/>
                <a:gd name="connsiteX15" fmla="*/ 9525 w 333375"/>
                <a:gd name="connsiteY15" fmla="*/ 49530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5" h="504825">
                  <a:moveTo>
                    <a:pt x="328613" y="504825"/>
                  </a:moveTo>
                  <a:lnTo>
                    <a:pt x="4763" y="504825"/>
                  </a:lnTo>
                  <a:cubicBezTo>
                    <a:pt x="2096" y="504825"/>
                    <a:pt x="0" y="502730"/>
                    <a:pt x="0" y="500063"/>
                  </a:cubicBezTo>
                  <a:lnTo>
                    <a:pt x="0" y="23813"/>
                  </a:lnTo>
                  <a:cubicBezTo>
                    <a:pt x="0" y="10668"/>
                    <a:pt x="10668" y="0"/>
                    <a:pt x="23813" y="0"/>
                  </a:cubicBezTo>
                  <a:lnTo>
                    <a:pt x="309563" y="0"/>
                  </a:lnTo>
                  <a:cubicBezTo>
                    <a:pt x="322707" y="0"/>
                    <a:pt x="333375" y="10668"/>
                    <a:pt x="333375" y="23813"/>
                  </a:cubicBezTo>
                  <a:lnTo>
                    <a:pt x="333375" y="500063"/>
                  </a:lnTo>
                  <a:cubicBezTo>
                    <a:pt x="333375" y="502730"/>
                    <a:pt x="331280" y="504825"/>
                    <a:pt x="328613" y="504825"/>
                  </a:cubicBezTo>
                  <a:close/>
                  <a:moveTo>
                    <a:pt x="9525" y="495300"/>
                  </a:moveTo>
                  <a:lnTo>
                    <a:pt x="323850" y="495300"/>
                  </a:lnTo>
                  <a:lnTo>
                    <a:pt x="323850" y="23813"/>
                  </a:lnTo>
                  <a:cubicBezTo>
                    <a:pt x="323850" y="15907"/>
                    <a:pt x="317468" y="9525"/>
                    <a:pt x="309563" y="9525"/>
                  </a:cubicBezTo>
                  <a:lnTo>
                    <a:pt x="23813" y="9525"/>
                  </a:lnTo>
                  <a:cubicBezTo>
                    <a:pt x="15907" y="9525"/>
                    <a:pt x="9525" y="15907"/>
                    <a:pt x="9525" y="23813"/>
                  </a:cubicBezTo>
                  <a:lnTo>
                    <a:pt x="9525" y="4953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 name="Freeform: Shape 359">
              <a:extLst>
                <a:ext uri="{FF2B5EF4-FFF2-40B4-BE49-F238E27FC236}">
                  <a16:creationId xmlns:a16="http://schemas.microsoft.com/office/drawing/2014/main" id="{96A0843E-3E21-B7AB-3D38-292D8D31D676}"/>
                </a:ext>
              </a:extLst>
            </p:cNvPr>
            <p:cNvSpPr/>
            <p:nvPr/>
          </p:nvSpPr>
          <p:spPr>
            <a:xfrm>
              <a:off x="1890712" y="4338637"/>
              <a:ext cx="238125" cy="200025"/>
            </a:xfrm>
            <a:custGeom>
              <a:avLst/>
              <a:gdLst>
                <a:gd name="connsiteX0" fmla="*/ 214313 w 238125"/>
                <a:gd name="connsiteY0" fmla="*/ 200025 h 200025"/>
                <a:gd name="connsiteX1" fmla="*/ 23813 w 238125"/>
                <a:gd name="connsiteY1" fmla="*/ 200025 h 200025"/>
                <a:gd name="connsiteX2" fmla="*/ 0 w 238125"/>
                <a:gd name="connsiteY2" fmla="*/ 176213 h 200025"/>
                <a:gd name="connsiteX3" fmla="*/ 0 w 238125"/>
                <a:gd name="connsiteY3" fmla="*/ 23813 h 200025"/>
                <a:gd name="connsiteX4" fmla="*/ 23813 w 238125"/>
                <a:gd name="connsiteY4" fmla="*/ 0 h 200025"/>
                <a:gd name="connsiteX5" fmla="*/ 214313 w 238125"/>
                <a:gd name="connsiteY5" fmla="*/ 0 h 200025"/>
                <a:gd name="connsiteX6" fmla="*/ 238125 w 238125"/>
                <a:gd name="connsiteY6" fmla="*/ 23813 h 200025"/>
                <a:gd name="connsiteX7" fmla="*/ 238125 w 238125"/>
                <a:gd name="connsiteY7" fmla="*/ 176213 h 200025"/>
                <a:gd name="connsiteX8" fmla="*/ 214313 w 238125"/>
                <a:gd name="connsiteY8" fmla="*/ 200025 h 200025"/>
                <a:gd name="connsiteX9" fmla="*/ 23813 w 238125"/>
                <a:gd name="connsiteY9" fmla="*/ 9525 h 200025"/>
                <a:gd name="connsiteX10" fmla="*/ 9525 w 238125"/>
                <a:gd name="connsiteY10" fmla="*/ 23813 h 200025"/>
                <a:gd name="connsiteX11" fmla="*/ 9525 w 238125"/>
                <a:gd name="connsiteY11" fmla="*/ 176213 h 200025"/>
                <a:gd name="connsiteX12" fmla="*/ 23813 w 238125"/>
                <a:gd name="connsiteY12" fmla="*/ 190500 h 200025"/>
                <a:gd name="connsiteX13" fmla="*/ 214313 w 238125"/>
                <a:gd name="connsiteY13" fmla="*/ 190500 h 200025"/>
                <a:gd name="connsiteX14" fmla="*/ 228600 w 238125"/>
                <a:gd name="connsiteY14" fmla="*/ 176213 h 200025"/>
                <a:gd name="connsiteX15" fmla="*/ 228600 w 238125"/>
                <a:gd name="connsiteY15" fmla="*/ 23813 h 200025"/>
                <a:gd name="connsiteX16" fmla="*/ 214313 w 238125"/>
                <a:gd name="connsiteY16" fmla="*/ 9525 h 200025"/>
                <a:gd name="connsiteX17" fmla="*/ 23813 w 238125"/>
                <a:gd name="connsiteY17" fmla="*/ 95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125" h="200025">
                  <a:moveTo>
                    <a:pt x="214313" y="200025"/>
                  </a:moveTo>
                  <a:lnTo>
                    <a:pt x="23813" y="200025"/>
                  </a:lnTo>
                  <a:cubicBezTo>
                    <a:pt x="10668" y="200025"/>
                    <a:pt x="0" y="189357"/>
                    <a:pt x="0" y="176213"/>
                  </a:cubicBezTo>
                  <a:lnTo>
                    <a:pt x="0" y="23813"/>
                  </a:lnTo>
                  <a:cubicBezTo>
                    <a:pt x="0" y="10668"/>
                    <a:pt x="10668" y="0"/>
                    <a:pt x="23813" y="0"/>
                  </a:cubicBezTo>
                  <a:lnTo>
                    <a:pt x="214313" y="0"/>
                  </a:lnTo>
                  <a:cubicBezTo>
                    <a:pt x="227457" y="0"/>
                    <a:pt x="238125" y="10668"/>
                    <a:pt x="238125" y="23813"/>
                  </a:cubicBezTo>
                  <a:lnTo>
                    <a:pt x="238125" y="176213"/>
                  </a:lnTo>
                  <a:cubicBezTo>
                    <a:pt x="238125" y="189357"/>
                    <a:pt x="227457" y="200025"/>
                    <a:pt x="214313" y="200025"/>
                  </a:cubicBezTo>
                  <a:close/>
                  <a:moveTo>
                    <a:pt x="23813" y="9525"/>
                  </a:moveTo>
                  <a:cubicBezTo>
                    <a:pt x="15907" y="9525"/>
                    <a:pt x="9525" y="15907"/>
                    <a:pt x="9525" y="23813"/>
                  </a:cubicBezTo>
                  <a:lnTo>
                    <a:pt x="9525" y="176213"/>
                  </a:lnTo>
                  <a:cubicBezTo>
                    <a:pt x="9525" y="184118"/>
                    <a:pt x="15907" y="190500"/>
                    <a:pt x="23813" y="190500"/>
                  </a:cubicBezTo>
                  <a:lnTo>
                    <a:pt x="214313" y="190500"/>
                  </a:lnTo>
                  <a:cubicBezTo>
                    <a:pt x="222218" y="190500"/>
                    <a:pt x="228600" y="184118"/>
                    <a:pt x="228600" y="176213"/>
                  </a:cubicBezTo>
                  <a:lnTo>
                    <a:pt x="228600" y="23813"/>
                  </a:lnTo>
                  <a:cubicBezTo>
                    <a:pt x="228600" y="15907"/>
                    <a:pt x="222218" y="9525"/>
                    <a:pt x="2143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 name="Freeform: Shape 384">
              <a:extLst>
                <a:ext uri="{FF2B5EF4-FFF2-40B4-BE49-F238E27FC236}">
                  <a16:creationId xmlns:a16="http://schemas.microsoft.com/office/drawing/2014/main" id="{431F9583-7AA4-083A-B716-AF0900A4381B}"/>
                </a:ext>
              </a:extLst>
            </p:cNvPr>
            <p:cNvSpPr/>
            <p:nvPr/>
          </p:nvSpPr>
          <p:spPr>
            <a:xfrm>
              <a:off x="1890712" y="4576762"/>
              <a:ext cx="238125" cy="219075"/>
            </a:xfrm>
            <a:custGeom>
              <a:avLst/>
              <a:gdLst>
                <a:gd name="connsiteX0" fmla="*/ 233363 w 238125"/>
                <a:gd name="connsiteY0" fmla="*/ 219075 h 219075"/>
                <a:gd name="connsiteX1" fmla="*/ 4763 w 238125"/>
                <a:gd name="connsiteY1" fmla="*/ 219075 h 219075"/>
                <a:gd name="connsiteX2" fmla="*/ 0 w 238125"/>
                <a:gd name="connsiteY2" fmla="*/ 214313 h 219075"/>
                <a:gd name="connsiteX3" fmla="*/ 0 w 238125"/>
                <a:gd name="connsiteY3" fmla="*/ 23813 h 219075"/>
                <a:gd name="connsiteX4" fmla="*/ 23813 w 238125"/>
                <a:gd name="connsiteY4" fmla="*/ 0 h 219075"/>
                <a:gd name="connsiteX5" fmla="*/ 214313 w 238125"/>
                <a:gd name="connsiteY5" fmla="*/ 0 h 219075"/>
                <a:gd name="connsiteX6" fmla="*/ 238125 w 238125"/>
                <a:gd name="connsiteY6" fmla="*/ 23813 h 219075"/>
                <a:gd name="connsiteX7" fmla="*/ 238125 w 238125"/>
                <a:gd name="connsiteY7" fmla="*/ 214313 h 219075"/>
                <a:gd name="connsiteX8" fmla="*/ 233363 w 238125"/>
                <a:gd name="connsiteY8" fmla="*/ 219075 h 219075"/>
                <a:gd name="connsiteX9" fmla="*/ 9525 w 238125"/>
                <a:gd name="connsiteY9" fmla="*/ 209550 h 219075"/>
                <a:gd name="connsiteX10" fmla="*/ 228600 w 238125"/>
                <a:gd name="connsiteY10" fmla="*/ 209550 h 219075"/>
                <a:gd name="connsiteX11" fmla="*/ 228600 w 238125"/>
                <a:gd name="connsiteY11" fmla="*/ 23813 h 219075"/>
                <a:gd name="connsiteX12" fmla="*/ 214313 w 238125"/>
                <a:gd name="connsiteY12" fmla="*/ 9525 h 219075"/>
                <a:gd name="connsiteX13" fmla="*/ 23813 w 238125"/>
                <a:gd name="connsiteY13" fmla="*/ 9525 h 219075"/>
                <a:gd name="connsiteX14" fmla="*/ 9525 w 238125"/>
                <a:gd name="connsiteY14" fmla="*/ 23813 h 219075"/>
                <a:gd name="connsiteX15" fmla="*/ 9525 w 238125"/>
                <a:gd name="connsiteY15" fmla="*/ 2095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125" h="219075">
                  <a:moveTo>
                    <a:pt x="233363" y="219075"/>
                  </a:moveTo>
                  <a:lnTo>
                    <a:pt x="4763" y="219075"/>
                  </a:lnTo>
                  <a:cubicBezTo>
                    <a:pt x="2096" y="219075"/>
                    <a:pt x="0" y="216979"/>
                    <a:pt x="0" y="214313"/>
                  </a:cubicBezTo>
                  <a:lnTo>
                    <a:pt x="0" y="23813"/>
                  </a:lnTo>
                  <a:cubicBezTo>
                    <a:pt x="0" y="10668"/>
                    <a:pt x="10668" y="0"/>
                    <a:pt x="23813" y="0"/>
                  </a:cubicBezTo>
                  <a:lnTo>
                    <a:pt x="214313" y="0"/>
                  </a:lnTo>
                  <a:cubicBezTo>
                    <a:pt x="227457" y="0"/>
                    <a:pt x="238125" y="10668"/>
                    <a:pt x="238125" y="23813"/>
                  </a:cubicBezTo>
                  <a:lnTo>
                    <a:pt x="238125" y="214313"/>
                  </a:lnTo>
                  <a:cubicBezTo>
                    <a:pt x="238125" y="216979"/>
                    <a:pt x="236029" y="219075"/>
                    <a:pt x="233363" y="219075"/>
                  </a:cubicBezTo>
                  <a:close/>
                  <a:moveTo>
                    <a:pt x="9525" y="209550"/>
                  </a:moveTo>
                  <a:lnTo>
                    <a:pt x="228600" y="209550"/>
                  </a:lnTo>
                  <a:lnTo>
                    <a:pt x="228600" y="23813"/>
                  </a:lnTo>
                  <a:cubicBezTo>
                    <a:pt x="228600" y="15907"/>
                    <a:pt x="222218" y="9525"/>
                    <a:pt x="214313" y="9525"/>
                  </a:cubicBezTo>
                  <a:lnTo>
                    <a:pt x="23813" y="9525"/>
                  </a:lnTo>
                  <a:cubicBezTo>
                    <a:pt x="15907" y="9525"/>
                    <a:pt x="9525" y="15907"/>
                    <a:pt x="9525" y="23813"/>
                  </a:cubicBezTo>
                  <a:lnTo>
                    <a:pt x="9525" y="2095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 name="Freeform: Shape 385">
              <a:extLst>
                <a:ext uri="{FF2B5EF4-FFF2-40B4-BE49-F238E27FC236}">
                  <a16:creationId xmlns:a16="http://schemas.microsoft.com/office/drawing/2014/main" id="{C70F0131-4898-5BE1-7D7C-0E01439E452D}"/>
                </a:ext>
              </a:extLst>
            </p:cNvPr>
            <p:cNvSpPr/>
            <p:nvPr/>
          </p:nvSpPr>
          <p:spPr>
            <a:xfrm>
              <a:off x="1943069" y="4400423"/>
              <a:ext cx="90613" cy="90613"/>
            </a:xfrm>
            <a:custGeom>
              <a:avLst/>
              <a:gdLst>
                <a:gd name="connsiteX0" fmla="*/ 66705 w 90613"/>
                <a:gd name="connsiteY0" fmla="*/ 90613 h 90613"/>
                <a:gd name="connsiteX1" fmla="*/ 66705 w 90613"/>
                <a:gd name="connsiteY1" fmla="*/ 90613 h 90613"/>
                <a:gd name="connsiteX2" fmla="*/ 49846 w 90613"/>
                <a:gd name="connsiteY2" fmla="*/ 83565 h 90613"/>
                <a:gd name="connsiteX3" fmla="*/ 1650 w 90613"/>
                <a:gd name="connsiteY3" fmla="*/ 14889 h 90613"/>
                <a:gd name="connsiteX4" fmla="*/ 2793 w 90613"/>
                <a:gd name="connsiteY4" fmla="*/ 2793 h 90613"/>
                <a:gd name="connsiteX5" fmla="*/ 14889 w 90613"/>
                <a:gd name="connsiteY5" fmla="*/ 1650 h 90613"/>
                <a:gd name="connsiteX6" fmla="*/ 83565 w 90613"/>
                <a:gd name="connsiteY6" fmla="*/ 49846 h 90613"/>
                <a:gd name="connsiteX7" fmla="*/ 83565 w 90613"/>
                <a:gd name="connsiteY7" fmla="*/ 49846 h 90613"/>
                <a:gd name="connsiteX8" fmla="*/ 90613 w 90613"/>
                <a:gd name="connsiteY8" fmla="*/ 66705 h 90613"/>
                <a:gd name="connsiteX9" fmla="*/ 83660 w 90613"/>
                <a:gd name="connsiteY9" fmla="*/ 83565 h 90613"/>
                <a:gd name="connsiteX10" fmla="*/ 66896 w 90613"/>
                <a:gd name="connsiteY10" fmla="*/ 90518 h 90613"/>
                <a:gd name="connsiteX11" fmla="*/ 9460 w 90613"/>
                <a:gd name="connsiteY11" fmla="*/ 9555 h 90613"/>
                <a:gd name="connsiteX12" fmla="*/ 56514 w 90613"/>
                <a:gd name="connsiteY12" fmla="*/ 76802 h 90613"/>
                <a:gd name="connsiteX13" fmla="*/ 66705 w 90613"/>
                <a:gd name="connsiteY13" fmla="*/ 80993 h 90613"/>
                <a:gd name="connsiteX14" fmla="*/ 66705 w 90613"/>
                <a:gd name="connsiteY14" fmla="*/ 80993 h 90613"/>
                <a:gd name="connsiteX15" fmla="*/ 76802 w 90613"/>
                <a:gd name="connsiteY15" fmla="*/ 76802 h 90613"/>
                <a:gd name="connsiteX16" fmla="*/ 80993 w 90613"/>
                <a:gd name="connsiteY16" fmla="*/ 66705 h 90613"/>
                <a:gd name="connsiteX17" fmla="*/ 76802 w 90613"/>
                <a:gd name="connsiteY17" fmla="*/ 56514 h 90613"/>
                <a:gd name="connsiteX18" fmla="*/ 76802 w 90613"/>
                <a:gd name="connsiteY18" fmla="*/ 56514 h 90613"/>
                <a:gd name="connsiteX19" fmla="*/ 9555 w 90613"/>
                <a:gd name="connsiteY19" fmla="*/ 9460 h 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613" h="90613">
                  <a:moveTo>
                    <a:pt x="66705" y="90613"/>
                  </a:moveTo>
                  <a:lnTo>
                    <a:pt x="66705" y="90613"/>
                  </a:lnTo>
                  <a:cubicBezTo>
                    <a:pt x="60324" y="90613"/>
                    <a:pt x="54323" y="88136"/>
                    <a:pt x="49846" y="83565"/>
                  </a:cubicBezTo>
                  <a:cubicBezTo>
                    <a:pt x="44703" y="78421"/>
                    <a:pt x="20795" y="43369"/>
                    <a:pt x="1650" y="14889"/>
                  </a:cubicBezTo>
                  <a:cubicBezTo>
                    <a:pt x="-922" y="11079"/>
                    <a:pt x="-446" y="6126"/>
                    <a:pt x="2793" y="2793"/>
                  </a:cubicBezTo>
                  <a:cubicBezTo>
                    <a:pt x="6031" y="-446"/>
                    <a:pt x="10984" y="-922"/>
                    <a:pt x="14889" y="1650"/>
                  </a:cubicBezTo>
                  <a:cubicBezTo>
                    <a:pt x="43369" y="20795"/>
                    <a:pt x="78421" y="44702"/>
                    <a:pt x="83565" y="49846"/>
                  </a:cubicBezTo>
                  <a:lnTo>
                    <a:pt x="83565" y="49846"/>
                  </a:lnTo>
                  <a:cubicBezTo>
                    <a:pt x="88041" y="54323"/>
                    <a:pt x="90613" y="60324"/>
                    <a:pt x="90613" y="66705"/>
                  </a:cubicBezTo>
                  <a:cubicBezTo>
                    <a:pt x="90613" y="73087"/>
                    <a:pt x="88137" y="79088"/>
                    <a:pt x="83660" y="83565"/>
                  </a:cubicBezTo>
                  <a:cubicBezTo>
                    <a:pt x="79183" y="88041"/>
                    <a:pt x="73182" y="90518"/>
                    <a:pt x="66896" y="90518"/>
                  </a:cubicBezTo>
                  <a:close/>
                  <a:moveTo>
                    <a:pt x="9460" y="9555"/>
                  </a:moveTo>
                  <a:cubicBezTo>
                    <a:pt x="35463" y="48132"/>
                    <a:pt x="53085" y="73277"/>
                    <a:pt x="56514" y="76802"/>
                  </a:cubicBezTo>
                  <a:cubicBezTo>
                    <a:pt x="59276" y="79564"/>
                    <a:pt x="62800" y="80993"/>
                    <a:pt x="66705" y="80993"/>
                  </a:cubicBezTo>
                  <a:lnTo>
                    <a:pt x="66705" y="80993"/>
                  </a:lnTo>
                  <a:cubicBezTo>
                    <a:pt x="70515" y="80993"/>
                    <a:pt x="74135" y="79469"/>
                    <a:pt x="76802" y="76802"/>
                  </a:cubicBezTo>
                  <a:cubicBezTo>
                    <a:pt x="79469" y="74135"/>
                    <a:pt x="80993" y="70515"/>
                    <a:pt x="80993" y="66705"/>
                  </a:cubicBezTo>
                  <a:cubicBezTo>
                    <a:pt x="80993" y="62895"/>
                    <a:pt x="79469" y="59276"/>
                    <a:pt x="76802" y="56514"/>
                  </a:cubicBezTo>
                  <a:lnTo>
                    <a:pt x="76802" y="56514"/>
                  </a:lnTo>
                  <a:cubicBezTo>
                    <a:pt x="73278" y="52989"/>
                    <a:pt x="48132" y="35463"/>
                    <a:pt x="9555" y="946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 name="Freeform: Shape 6061">
              <a:extLst>
                <a:ext uri="{FF2B5EF4-FFF2-40B4-BE49-F238E27FC236}">
                  <a16:creationId xmlns:a16="http://schemas.microsoft.com/office/drawing/2014/main" id="{2DF35A97-6BAF-781D-83FF-B7CA14F10BFA}"/>
                </a:ext>
              </a:extLst>
            </p:cNvPr>
            <p:cNvSpPr/>
            <p:nvPr/>
          </p:nvSpPr>
          <p:spPr>
            <a:xfrm>
              <a:off x="22336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 name="Freeform: Shape 6062">
              <a:extLst>
                <a:ext uri="{FF2B5EF4-FFF2-40B4-BE49-F238E27FC236}">
                  <a16:creationId xmlns:a16="http://schemas.microsoft.com/office/drawing/2014/main" id="{FD87BA65-A5AA-627A-91E7-1114B6AF5318}"/>
                </a:ext>
              </a:extLst>
            </p:cNvPr>
            <p:cNvSpPr/>
            <p:nvPr/>
          </p:nvSpPr>
          <p:spPr>
            <a:xfrm>
              <a:off x="23098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 name="Freeform: Shape 517">
              <a:extLst>
                <a:ext uri="{FF2B5EF4-FFF2-40B4-BE49-F238E27FC236}">
                  <a16:creationId xmlns:a16="http://schemas.microsoft.com/office/drawing/2014/main" id="{488B699E-87BA-384F-7117-B310B41207DA}"/>
                </a:ext>
              </a:extLst>
            </p:cNvPr>
            <p:cNvSpPr/>
            <p:nvPr/>
          </p:nvSpPr>
          <p:spPr>
            <a:xfrm>
              <a:off x="1976491" y="4624319"/>
              <a:ext cx="66660" cy="123987"/>
            </a:xfrm>
            <a:custGeom>
              <a:avLst/>
              <a:gdLst>
                <a:gd name="connsiteX0" fmla="*/ 33283 w 66660"/>
                <a:gd name="connsiteY0" fmla="*/ 123892 h 123987"/>
                <a:gd name="connsiteX1" fmla="*/ 31187 w 66660"/>
                <a:gd name="connsiteY1" fmla="*/ 123416 h 123987"/>
                <a:gd name="connsiteX2" fmla="*/ 29092 w 66660"/>
                <a:gd name="connsiteY2" fmla="*/ 117034 h 123987"/>
                <a:gd name="connsiteX3" fmla="*/ 54238 w 66660"/>
                <a:gd name="connsiteY3" fmla="*/ 66742 h 123987"/>
                <a:gd name="connsiteX4" fmla="*/ 4803 w 66660"/>
                <a:gd name="connsiteY4" fmla="*/ 66742 h 123987"/>
                <a:gd name="connsiteX5" fmla="*/ 707 w 66660"/>
                <a:gd name="connsiteY5" fmla="*/ 64456 h 123987"/>
                <a:gd name="connsiteX6" fmla="*/ 517 w 66660"/>
                <a:gd name="connsiteY6" fmla="*/ 59789 h 123987"/>
                <a:gd name="connsiteX7" fmla="*/ 29092 w 66660"/>
                <a:gd name="connsiteY7" fmla="*/ 2639 h 123987"/>
                <a:gd name="connsiteX8" fmla="*/ 35473 w 66660"/>
                <a:gd name="connsiteY8" fmla="*/ 543 h 123987"/>
                <a:gd name="connsiteX9" fmla="*/ 37569 w 66660"/>
                <a:gd name="connsiteY9" fmla="*/ 6925 h 123987"/>
                <a:gd name="connsiteX10" fmla="*/ 12423 w 66660"/>
                <a:gd name="connsiteY10" fmla="*/ 57217 h 123987"/>
                <a:gd name="connsiteX11" fmla="*/ 61858 w 66660"/>
                <a:gd name="connsiteY11" fmla="*/ 57217 h 123987"/>
                <a:gd name="connsiteX12" fmla="*/ 65953 w 66660"/>
                <a:gd name="connsiteY12" fmla="*/ 59503 h 123987"/>
                <a:gd name="connsiteX13" fmla="*/ 66144 w 66660"/>
                <a:gd name="connsiteY13" fmla="*/ 64171 h 123987"/>
                <a:gd name="connsiteX14" fmla="*/ 37569 w 66660"/>
                <a:gd name="connsiteY14" fmla="*/ 121321 h 123987"/>
                <a:gd name="connsiteX15" fmla="*/ 33283 w 66660"/>
                <a:gd name="connsiteY15" fmla="*/ 123988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60" h="123987">
                  <a:moveTo>
                    <a:pt x="33283" y="123892"/>
                  </a:moveTo>
                  <a:cubicBezTo>
                    <a:pt x="32521" y="123892"/>
                    <a:pt x="31854" y="123702"/>
                    <a:pt x="31187" y="123416"/>
                  </a:cubicBezTo>
                  <a:cubicBezTo>
                    <a:pt x="28806" y="122273"/>
                    <a:pt x="27853" y="119416"/>
                    <a:pt x="29092" y="117034"/>
                  </a:cubicBezTo>
                  <a:lnTo>
                    <a:pt x="54238" y="66742"/>
                  </a:lnTo>
                  <a:lnTo>
                    <a:pt x="4803" y="66742"/>
                  </a:lnTo>
                  <a:cubicBezTo>
                    <a:pt x="3184" y="66742"/>
                    <a:pt x="1660" y="65885"/>
                    <a:pt x="707" y="64456"/>
                  </a:cubicBezTo>
                  <a:cubicBezTo>
                    <a:pt x="-150" y="63027"/>
                    <a:pt x="-245" y="61313"/>
                    <a:pt x="517" y="59789"/>
                  </a:cubicBezTo>
                  <a:lnTo>
                    <a:pt x="29092" y="2639"/>
                  </a:lnTo>
                  <a:cubicBezTo>
                    <a:pt x="30235" y="258"/>
                    <a:pt x="33092" y="-695"/>
                    <a:pt x="35473" y="543"/>
                  </a:cubicBezTo>
                  <a:cubicBezTo>
                    <a:pt x="37855" y="1687"/>
                    <a:pt x="38807" y="4544"/>
                    <a:pt x="37569" y="6925"/>
                  </a:cubicBezTo>
                  <a:lnTo>
                    <a:pt x="12423" y="57217"/>
                  </a:lnTo>
                  <a:lnTo>
                    <a:pt x="61858" y="57217"/>
                  </a:lnTo>
                  <a:cubicBezTo>
                    <a:pt x="63477" y="57217"/>
                    <a:pt x="65001" y="58074"/>
                    <a:pt x="65953" y="59503"/>
                  </a:cubicBezTo>
                  <a:cubicBezTo>
                    <a:pt x="66811" y="60932"/>
                    <a:pt x="66906" y="62647"/>
                    <a:pt x="66144" y="64171"/>
                  </a:cubicBezTo>
                  <a:lnTo>
                    <a:pt x="37569" y="121321"/>
                  </a:lnTo>
                  <a:cubicBezTo>
                    <a:pt x="36712" y="122940"/>
                    <a:pt x="35092" y="123988"/>
                    <a:pt x="33283" y="123988"/>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 name="Freeform: Shape 3703">
              <a:extLst>
                <a:ext uri="{FF2B5EF4-FFF2-40B4-BE49-F238E27FC236}">
                  <a16:creationId xmlns:a16="http://schemas.microsoft.com/office/drawing/2014/main" id="{F832E09E-83ED-23A1-9334-FFC7E0DE060F}"/>
                </a:ext>
              </a:extLst>
            </p:cNvPr>
            <p:cNvSpPr/>
            <p:nvPr/>
          </p:nvSpPr>
          <p:spPr>
            <a:xfrm>
              <a:off x="2166937" y="4500562"/>
              <a:ext cx="133350" cy="257175"/>
            </a:xfrm>
            <a:custGeom>
              <a:avLst/>
              <a:gdLst>
                <a:gd name="connsiteX0" fmla="*/ 100013 w 133350"/>
                <a:gd name="connsiteY0" fmla="*/ 257175 h 257175"/>
                <a:gd name="connsiteX1" fmla="*/ 66675 w 133350"/>
                <a:gd name="connsiteY1" fmla="*/ 223838 h 257175"/>
                <a:gd name="connsiteX2" fmla="*/ 66675 w 133350"/>
                <a:gd name="connsiteY2" fmla="*/ 100013 h 257175"/>
                <a:gd name="connsiteX3" fmla="*/ 42863 w 133350"/>
                <a:gd name="connsiteY3" fmla="*/ 76200 h 257175"/>
                <a:gd name="connsiteX4" fmla="*/ 4763 w 133350"/>
                <a:gd name="connsiteY4" fmla="*/ 76200 h 257175"/>
                <a:gd name="connsiteX5" fmla="*/ 0 w 133350"/>
                <a:gd name="connsiteY5" fmla="*/ 71438 h 257175"/>
                <a:gd name="connsiteX6" fmla="*/ 4763 w 133350"/>
                <a:gd name="connsiteY6" fmla="*/ 66675 h 257175"/>
                <a:gd name="connsiteX7" fmla="*/ 42863 w 133350"/>
                <a:gd name="connsiteY7" fmla="*/ 66675 h 257175"/>
                <a:gd name="connsiteX8" fmla="*/ 76200 w 133350"/>
                <a:gd name="connsiteY8" fmla="*/ 100013 h 257175"/>
                <a:gd name="connsiteX9" fmla="*/ 76200 w 133350"/>
                <a:gd name="connsiteY9" fmla="*/ 223838 h 257175"/>
                <a:gd name="connsiteX10" fmla="*/ 100013 w 133350"/>
                <a:gd name="connsiteY10" fmla="*/ 247650 h 257175"/>
                <a:gd name="connsiteX11" fmla="*/ 123825 w 133350"/>
                <a:gd name="connsiteY11" fmla="*/ 223838 h 257175"/>
                <a:gd name="connsiteX12" fmla="*/ 123825 w 133350"/>
                <a:gd name="connsiteY12" fmla="*/ 4763 h 257175"/>
                <a:gd name="connsiteX13" fmla="*/ 128588 w 133350"/>
                <a:gd name="connsiteY13" fmla="*/ 0 h 257175"/>
                <a:gd name="connsiteX14" fmla="*/ 133350 w 133350"/>
                <a:gd name="connsiteY14" fmla="*/ 4763 h 257175"/>
                <a:gd name="connsiteX15" fmla="*/ 133350 w 133350"/>
                <a:gd name="connsiteY15" fmla="*/ 223838 h 257175"/>
                <a:gd name="connsiteX16" fmla="*/ 100013 w 133350"/>
                <a:gd name="connsiteY1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350" h="257175">
                  <a:moveTo>
                    <a:pt x="100013" y="257175"/>
                  </a:moveTo>
                  <a:cubicBezTo>
                    <a:pt x="81629" y="257175"/>
                    <a:pt x="66675" y="242221"/>
                    <a:pt x="66675" y="223838"/>
                  </a:cubicBezTo>
                  <a:lnTo>
                    <a:pt x="66675" y="100013"/>
                  </a:lnTo>
                  <a:cubicBezTo>
                    <a:pt x="66675" y="86868"/>
                    <a:pt x="56007" y="76200"/>
                    <a:pt x="42863" y="76200"/>
                  </a:cubicBezTo>
                  <a:lnTo>
                    <a:pt x="4763" y="76200"/>
                  </a:lnTo>
                  <a:cubicBezTo>
                    <a:pt x="2096" y="76200"/>
                    <a:pt x="0" y="74104"/>
                    <a:pt x="0" y="71438"/>
                  </a:cubicBezTo>
                  <a:cubicBezTo>
                    <a:pt x="0" y="68771"/>
                    <a:pt x="2096" y="66675"/>
                    <a:pt x="4763" y="66675"/>
                  </a:cubicBezTo>
                  <a:lnTo>
                    <a:pt x="42863" y="66675"/>
                  </a:lnTo>
                  <a:cubicBezTo>
                    <a:pt x="61246" y="66675"/>
                    <a:pt x="76200" y="81629"/>
                    <a:pt x="76200" y="100013"/>
                  </a:cubicBezTo>
                  <a:lnTo>
                    <a:pt x="76200" y="223838"/>
                  </a:lnTo>
                  <a:cubicBezTo>
                    <a:pt x="76200" y="236982"/>
                    <a:pt x="86868" y="247650"/>
                    <a:pt x="100013" y="247650"/>
                  </a:cubicBezTo>
                  <a:cubicBezTo>
                    <a:pt x="113157" y="247650"/>
                    <a:pt x="123825" y="236982"/>
                    <a:pt x="123825" y="223838"/>
                  </a:cubicBezTo>
                  <a:lnTo>
                    <a:pt x="123825" y="4763"/>
                  </a:lnTo>
                  <a:cubicBezTo>
                    <a:pt x="123825" y="2096"/>
                    <a:pt x="125921" y="0"/>
                    <a:pt x="128588" y="0"/>
                  </a:cubicBezTo>
                  <a:cubicBezTo>
                    <a:pt x="131254" y="0"/>
                    <a:pt x="133350" y="2096"/>
                    <a:pt x="133350" y="4763"/>
                  </a:cubicBezTo>
                  <a:lnTo>
                    <a:pt x="133350" y="223838"/>
                  </a:lnTo>
                  <a:cubicBezTo>
                    <a:pt x="133350" y="242221"/>
                    <a:pt x="118396" y="257175"/>
                    <a:pt x="100013" y="2571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6" name="Group 55">
            <a:extLst>
              <a:ext uri="{FF2B5EF4-FFF2-40B4-BE49-F238E27FC236}">
                <a16:creationId xmlns:a16="http://schemas.microsoft.com/office/drawing/2014/main" id="{0E1BCFD1-6E9C-D345-7AF4-445C3EC45C9B}"/>
              </a:ext>
            </a:extLst>
          </p:cNvPr>
          <p:cNvGrpSpPr/>
          <p:nvPr/>
        </p:nvGrpSpPr>
        <p:grpSpPr>
          <a:xfrm>
            <a:off x="4832101" y="1762326"/>
            <a:ext cx="504000" cy="504000"/>
            <a:chOff x="671512" y="2005012"/>
            <a:chExt cx="562070" cy="561975"/>
          </a:xfrm>
          <a:solidFill>
            <a:schemeClr val="bg1"/>
          </a:solidFill>
        </p:grpSpPr>
        <p:sp>
          <p:nvSpPr>
            <p:cNvPr id="57" name="Freeform: Shape 2755">
              <a:extLst>
                <a:ext uri="{FF2B5EF4-FFF2-40B4-BE49-F238E27FC236}">
                  <a16:creationId xmlns:a16="http://schemas.microsoft.com/office/drawing/2014/main" id="{0662C76D-14C9-C33F-20EA-B1F09FC0C5F9}"/>
                </a:ext>
              </a:extLst>
            </p:cNvPr>
            <p:cNvSpPr/>
            <p:nvPr/>
          </p:nvSpPr>
          <p:spPr>
            <a:xfrm>
              <a:off x="1128712" y="20240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30"/>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 name="Freeform: Shape 2756">
              <a:extLst>
                <a:ext uri="{FF2B5EF4-FFF2-40B4-BE49-F238E27FC236}">
                  <a16:creationId xmlns:a16="http://schemas.microsoft.com/office/drawing/2014/main" id="{14203831-CD18-D9D2-4A96-4FD1119B87AB}"/>
                </a:ext>
              </a:extLst>
            </p:cNvPr>
            <p:cNvSpPr/>
            <p:nvPr/>
          </p:nvSpPr>
          <p:spPr>
            <a:xfrm>
              <a:off x="1128712" y="21002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29"/>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 name="Freeform: Shape 2757">
              <a:extLst>
                <a:ext uri="{FF2B5EF4-FFF2-40B4-BE49-F238E27FC236}">
                  <a16:creationId xmlns:a16="http://schemas.microsoft.com/office/drawing/2014/main" id="{30C52FED-2D6F-0096-DE98-D664CFE81214}"/>
                </a:ext>
              </a:extLst>
            </p:cNvPr>
            <p:cNvSpPr/>
            <p:nvPr/>
          </p:nvSpPr>
          <p:spPr>
            <a:xfrm>
              <a:off x="995362" y="2005012"/>
              <a:ext cx="142875" cy="161925"/>
            </a:xfrm>
            <a:custGeom>
              <a:avLst/>
              <a:gdLst>
                <a:gd name="connsiteX0" fmla="*/ 128588 w 142875"/>
                <a:gd name="connsiteY0" fmla="*/ 161925 h 161925"/>
                <a:gd name="connsiteX1" fmla="*/ 109538 w 142875"/>
                <a:gd name="connsiteY1" fmla="*/ 161925 h 161925"/>
                <a:gd name="connsiteX2" fmla="*/ 95250 w 142875"/>
                <a:gd name="connsiteY2" fmla="*/ 147638 h 161925"/>
                <a:gd name="connsiteX3" fmla="*/ 95250 w 142875"/>
                <a:gd name="connsiteY3" fmla="*/ 142875 h 161925"/>
                <a:gd name="connsiteX4" fmla="*/ 61913 w 142875"/>
                <a:gd name="connsiteY4" fmla="*/ 142875 h 161925"/>
                <a:gd name="connsiteX5" fmla="*/ 0 w 142875"/>
                <a:gd name="connsiteY5" fmla="*/ 80963 h 161925"/>
                <a:gd name="connsiteX6" fmla="*/ 61913 w 142875"/>
                <a:gd name="connsiteY6" fmla="*/ 19050 h 161925"/>
                <a:gd name="connsiteX7" fmla="*/ 95250 w 142875"/>
                <a:gd name="connsiteY7" fmla="*/ 19050 h 161925"/>
                <a:gd name="connsiteX8" fmla="*/ 95250 w 142875"/>
                <a:gd name="connsiteY8" fmla="*/ 14288 h 161925"/>
                <a:gd name="connsiteX9" fmla="*/ 109538 w 142875"/>
                <a:gd name="connsiteY9" fmla="*/ 0 h 161925"/>
                <a:gd name="connsiteX10" fmla="*/ 128588 w 142875"/>
                <a:gd name="connsiteY10" fmla="*/ 0 h 161925"/>
                <a:gd name="connsiteX11" fmla="*/ 142875 w 142875"/>
                <a:gd name="connsiteY11" fmla="*/ 14288 h 161925"/>
                <a:gd name="connsiteX12" fmla="*/ 142875 w 142875"/>
                <a:gd name="connsiteY12" fmla="*/ 147638 h 161925"/>
                <a:gd name="connsiteX13" fmla="*/ 128588 w 142875"/>
                <a:gd name="connsiteY13" fmla="*/ 161925 h 161925"/>
                <a:gd name="connsiteX14" fmla="*/ 61913 w 142875"/>
                <a:gd name="connsiteY14" fmla="*/ 28575 h 161925"/>
                <a:gd name="connsiteX15" fmla="*/ 9525 w 142875"/>
                <a:gd name="connsiteY15" fmla="*/ 80963 h 161925"/>
                <a:gd name="connsiteX16" fmla="*/ 61913 w 142875"/>
                <a:gd name="connsiteY16" fmla="*/ 133350 h 161925"/>
                <a:gd name="connsiteX17" fmla="*/ 100013 w 142875"/>
                <a:gd name="connsiteY17" fmla="*/ 133350 h 161925"/>
                <a:gd name="connsiteX18" fmla="*/ 104775 w 142875"/>
                <a:gd name="connsiteY18" fmla="*/ 138113 h 161925"/>
                <a:gd name="connsiteX19" fmla="*/ 104775 w 142875"/>
                <a:gd name="connsiteY19" fmla="*/ 147638 h 161925"/>
                <a:gd name="connsiteX20" fmla="*/ 109538 w 142875"/>
                <a:gd name="connsiteY20" fmla="*/ 152400 h 161925"/>
                <a:gd name="connsiteX21" fmla="*/ 128588 w 142875"/>
                <a:gd name="connsiteY21" fmla="*/ 152400 h 161925"/>
                <a:gd name="connsiteX22" fmla="*/ 133350 w 142875"/>
                <a:gd name="connsiteY22" fmla="*/ 147638 h 161925"/>
                <a:gd name="connsiteX23" fmla="*/ 133350 w 142875"/>
                <a:gd name="connsiteY23" fmla="*/ 14288 h 161925"/>
                <a:gd name="connsiteX24" fmla="*/ 128588 w 142875"/>
                <a:gd name="connsiteY24" fmla="*/ 9525 h 161925"/>
                <a:gd name="connsiteX25" fmla="*/ 109538 w 142875"/>
                <a:gd name="connsiteY25" fmla="*/ 9525 h 161925"/>
                <a:gd name="connsiteX26" fmla="*/ 104775 w 142875"/>
                <a:gd name="connsiteY26" fmla="*/ 14288 h 161925"/>
                <a:gd name="connsiteX27" fmla="*/ 104775 w 142875"/>
                <a:gd name="connsiteY27" fmla="*/ 23813 h 161925"/>
                <a:gd name="connsiteX28" fmla="*/ 100013 w 142875"/>
                <a:gd name="connsiteY28" fmla="*/ 28575 h 161925"/>
                <a:gd name="connsiteX29" fmla="*/ 61913 w 142875"/>
                <a:gd name="connsiteY29" fmla="*/ 285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875" h="161925">
                  <a:moveTo>
                    <a:pt x="128588" y="161925"/>
                  </a:moveTo>
                  <a:lnTo>
                    <a:pt x="109538" y="161925"/>
                  </a:lnTo>
                  <a:cubicBezTo>
                    <a:pt x="101632" y="161925"/>
                    <a:pt x="95250" y="155543"/>
                    <a:pt x="95250" y="147638"/>
                  </a:cubicBezTo>
                  <a:lnTo>
                    <a:pt x="95250" y="142875"/>
                  </a:lnTo>
                  <a:lnTo>
                    <a:pt x="61913" y="142875"/>
                  </a:lnTo>
                  <a:cubicBezTo>
                    <a:pt x="27813" y="142875"/>
                    <a:pt x="0" y="115062"/>
                    <a:pt x="0" y="80963"/>
                  </a:cubicBezTo>
                  <a:cubicBezTo>
                    <a:pt x="0" y="46863"/>
                    <a:pt x="27813" y="19050"/>
                    <a:pt x="61913" y="19050"/>
                  </a:cubicBezTo>
                  <a:lnTo>
                    <a:pt x="95250" y="19050"/>
                  </a:lnTo>
                  <a:lnTo>
                    <a:pt x="95250" y="14288"/>
                  </a:lnTo>
                  <a:cubicBezTo>
                    <a:pt x="95250" y="6382"/>
                    <a:pt x="101632" y="0"/>
                    <a:pt x="109538" y="0"/>
                  </a:cubicBezTo>
                  <a:lnTo>
                    <a:pt x="128588" y="0"/>
                  </a:lnTo>
                  <a:cubicBezTo>
                    <a:pt x="136493" y="0"/>
                    <a:pt x="142875" y="6382"/>
                    <a:pt x="142875" y="14288"/>
                  </a:cubicBezTo>
                  <a:lnTo>
                    <a:pt x="142875" y="147638"/>
                  </a:lnTo>
                  <a:cubicBezTo>
                    <a:pt x="142875" y="155543"/>
                    <a:pt x="136493" y="161925"/>
                    <a:pt x="128588" y="161925"/>
                  </a:cubicBezTo>
                  <a:close/>
                  <a:moveTo>
                    <a:pt x="61913" y="28575"/>
                  </a:moveTo>
                  <a:cubicBezTo>
                    <a:pt x="33052" y="28575"/>
                    <a:pt x="9525" y="52102"/>
                    <a:pt x="9525" y="80963"/>
                  </a:cubicBezTo>
                  <a:cubicBezTo>
                    <a:pt x="9525" y="109823"/>
                    <a:pt x="33052" y="133350"/>
                    <a:pt x="61913" y="133350"/>
                  </a:cubicBezTo>
                  <a:lnTo>
                    <a:pt x="100013" y="133350"/>
                  </a:lnTo>
                  <a:cubicBezTo>
                    <a:pt x="102679" y="133350"/>
                    <a:pt x="104775" y="135446"/>
                    <a:pt x="104775" y="138113"/>
                  </a:cubicBezTo>
                  <a:lnTo>
                    <a:pt x="104775" y="147638"/>
                  </a:lnTo>
                  <a:cubicBezTo>
                    <a:pt x="104775" y="150305"/>
                    <a:pt x="106871" y="152400"/>
                    <a:pt x="109538" y="152400"/>
                  </a:cubicBezTo>
                  <a:lnTo>
                    <a:pt x="128588" y="152400"/>
                  </a:lnTo>
                  <a:cubicBezTo>
                    <a:pt x="131254" y="152400"/>
                    <a:pt x="133350" y="150305"/>
                    <a:pt x="133350" y="147638"/>
                  </a:cubicBezTo>
                  <a:lnTo>
                    <a:pt x="133350" y="14288"/>
                  </a:lnTo>
                  <a:cubicBezTo>
                    <a:pt x="133350" y="11621"/>
                    <a:pt x="131254" y="9525"/>
                    <a:pt x="128588" y="9525"/>
                  </a:cubicBezTo>
                  <a:lnTo>
                    <a:pt x="109538" y="9525"/>
                  </a:lnTo>
                  <a:cubicBezTo>
                    <a:pt x="106871" y="9525"/>
                    <a:pt x="104775" y="11621"/>
                    <a:pt x="104775" y="14288"/>
                  </a:cubicBezTo>
                  <a:lnTo>
                    <a:pt x="104775" y="23813"/>
                  </a:lnTo>
                  <a:cubicBezTo>
                    <a:pt x="104775" y="26480"/>
                    <a:pt x="102679" y="28575"/>
                    <a:pt x="100013" y="28575"/>
                  </a:cubicBezTo>
                  <a:lnTo>
                    <a:pt x="61913" y="2857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 name="Freeform: Shape 2764">
              <a:extLst>
                <a:ext uri="{FF2B5EF4-FFF2-40B4-BE49-F238E27FC236}">
                  <a16:creationId xmlns:a16="http://schemas.microsoft.com/office/drawing/2014/main" id="{9EEECCBE-C997-A5C4-EA37-E3905BADE34F}"/>
                </a:ext>
              </a:extLst>
            </p:cNvPr>
            <p:cNvSpPr/>
            <p:nvPr/>
          </p:nvSpPr>
          <p:spPr>
            <a:xfrm>
              <a:off x="72866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 name="Freeform: Shape 2765">
              <a:extLst>
                <a:ext uri="{FF2B5EF4-FFF2-40B4-BE49-F238E27FC236}">
                  <a16:creationId xmlns:a16="http://schemas.microsoft.com/office/drawing/2014/main" id="{FE81BBF4-5E40-CB38-B141-E15DEC2DD0ED}"/>
                </a:ext>
              </a:extLst>
            </p:cNvPr>
            <p:cNvSpPr/>
            <p:nvPr/>
          </p:nvSpPr>
          <p:spPr>
            <a:xfrm>
              <a:off x="76676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 name="Freeform: Shape 2766">
              <a:extLst>
                <a:ext uri="{FF2B5EF4-FFF2-40B4-BE49-F238E27FC236}">
                  <a16:creationId xmlns:a16="http://schemas.microsoft.com/office/drawing/2014/main" id="{195A601D-8A76-5BF5-7879-4343950549DC}"/>
                </a:ext>
              </a:extLst>
            </p:cNvPr>
            <p:cNvSpPr/>
            <p:nvPr/>
          </p:nvSpPr>
          <p:spPr>
            <a:xfrm>
              <a:off x="105251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 name="Freeform: Shape 2767">
              <a:extLst>
                <a:ext uri="{FF2B5EF4-FFF2-40B4-BE49-F238E27FC236}">
                  <a16:creationId xmlns:a16="http://schemas.microsoft.com/office/drawing/2014/main" id="{86081AC2-6A95-C5F3-679F-17371B4DFB77}"/>
                </a:ext>
              </a:extLst>
            </p:cNvPr>
            <p:cNvSpPr/>
            <p:nvPr/>
          </p:nvSpPr>
          <p:spPr>
            <a:xfrm>
              <a:off x="109061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9" name="Freeform: Shape 2768">
              <a:extLst>
                <a:ext uri="{FF2B5EF4-FFF2-40B4-BE49-F238E27FC236}">
                  <a16:creationId xmlns:a16="http://schemas.microsoft.com/office/drawing/2014/main" id="{92AB0E56-2593-0F58-B5C0-5076E068DCE3}"/>
                </a:ext>
              </a:extLst>
            </p:cNvPr>
            <p:cNvSpPr/>
            <p:nvPr/>
          </p:nvSpPr>
          <p:spPr>
            <a:xfrm>
              <a:off x="719137" y="2366962"/>
              <a:ext cx="381000" cy="9525"/>
            </a:xfrm>
            <a:custGeom>
              <a:avLst/>
              <a:gdLst>
                <a:gd name="connsiteX0" fmla="*/ 376238 w 381000"/>
                <a:gd name="connsiteY0" fmla="*/ 9525 h 9525"/>
                <a:gd name="connsiteX1" fmla="*/ 4763 w 381000"/>
                <a:gd name="connsiteY1" fmla="*/ 9525 h 9525"/>
                <a:gd name="connsiteX2" fmla="*/ 0 w 381000"/>
                <a:gd name="connsiteY2" fmla="*/ 4763 h 9525"/>
                <a:gd name="connsiteX3" fmla="*/ 4763 w 381000"/>
                <a:gd name="connsiteY3" fmla="*/ 0 h 9525"/>
                <a:gd name="connsiteX4" fmla="*/ 376238 w 381000"/>
                <a:gd name="connsiteY4" fmla="*/ 0 h 9525"/>
                <a:gd name="connsiteX5" fmla="*/ 381000 w 381000"/>
                <a:gd name="connsiteY5" fmla="*/ 4763 h 9525"/>
                <a:gd name="connsiteX6" fmla="*/ 376238 w 38100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9525">
                  <a:moveTo>
                    <a:pt x="376238" y="9525"/>
                  </a:moveTo>
                  <a:lnTo>
                    <a:pt x="4763" y="9525"/>
                  </a:lnTo>
                  <a:cubicBezTo>
                    <a:pt x="2095" y="9525"/>
                    <a:pt x="0" y="7429"/>
                    <a:pt x="0" y="4763"/>
                  </a:cubicBezTo>
                  <a:cubicBezTo>
                    <a:pt x="0" y="2096"/>
                    <a:pt x="2095" y="0"/>
                    <a:pt x="4763" y="0"/>
                  </a:cubicBezTo>
                  <a:lnTo>
                    <a:pt x="376238" y="0"/>
                  </a:lnTo>
                  <a:cubicBezTo>
                    <a:pt x="378905" y="0"/>
                    <a:pt x="381000" y="2096"/>
                    <a:pt x="381000" y="4763"/>
                  </a:cubicBezTo>
                  <a:cubicBezTo>
                    <a:pt x="381000" y="7429"/>
                    <a:pt x="378905" y="9525"/>
                    <a:pt x="376238"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2" name="Freeform: Shape 2769">
              <a:extLst>
                <a:ext uri="{FF2B5EF4-FFF2-40B4-BE49-F238E27FC236}">
                  <a16:creationId xmlns:a16="http://schemas.microsoft.com/office/drawing/2014/main" id="{9D4604F3-A6FA-704D-805C-DC3AC0D69E48}"/>
                </a:ext>
              </a:extLst>
            </p:cNvPr>
            <p:cNvSpPr/>
            <p:nvPr/>
          </p:nvSpPr>
          <p:spPr>
            <a:xfrm>
              <a:off x="871537" y="2281237"/>
              <a:ext cx="9525" cy="95250"/>
            </a:xfrm>
            <a:custGeom>
              <a:avLst/>
              <a:gdLst>
                <a:gd name="connsiteX0" fmla="*/ 4763 w 9525"/>
                <a:gd name="connsiteY0" fmla="*/ 95250 h 95250"/>
                <a:gd name="connsiteX1" fmla="*/ 0 w 9525"/>
                <a:gd name="connsiteY1" fmla="*/ 90488 h 95250"/>
                <a:gd name="connsiteX2" fmla="*/ 0 w 9525"/>
                <a:gd name="connsiteY2" fmla="*/ 4763 h 95250"/>
                <a:gd name="connsiteX3" fmla="*/ 4763 w 9525"/>
                <a:gd name="connsiteY3" fmla="*/ 0 h 95250"/>
                <a:gd name="connsiteX4" fmla="*/ 9525 w 9525"/>
                <a:gd name="connsiteY4" fmla="*/ 4763 h 95250"/>
                <a:gd name="connsiteX5" fmla="*/ 9525 w 9525"/>
                <a:gd name="connsiteY5" fmla="*/ 90488 h 95250"/>
                <a:gd name="connsiteX6" fmla="*/ 4763 w 9525"/>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0">
                  <a:moveTo>
                    <a:pt x="4763" y="95250"/>
                  </a:moveTo>
                  <a:cubicBezTo>
                    <a:pt x="2095" y="95250"/>
                    <a:pt x="0" y="93154"/>
                    <a:pt x="0" y="90488"/>
                  </a:cubicBezTo>
                  <a:lnTo>
                    <a:pt x="0" y="4763"/>
                  </a:lnTo>
                  <a:cubicBezTo>
                    <a:pt x="0" y="2095"/>
                    <a:pt x="2095" y="0"/>
                    <a:pt x="4763" y="0"/>
                  </a:cubicBezTo>
                  <a:cubicBezTo>
                    <a:pt x="7430" y="0"/>
                    <a:pt x="9525" y="2095"/>
                    <a:pt x="9525" y="4763"/>
                  </a:cubicBezTo>
                  <a:lnTo>
                    <a:pt x="9525" y="90488"/>
                  </a:lnTo>
                  <a:cubicBezTo>
                    <a:pt x="9525" y="93154"/>
                    <a:pt x="7430" y="95250"/>
                    <a:pt x="4763" y="9525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4" name="Freeform: Shape 2770">
              <a:extLst>
                <a:ext uri="{FF2B5EF4-FFF2-40B4-BE49-F238E27FC236}">
                  <a16:creationId xmlns:a16="http://schemas.microsoft.com/office/drawing/2014/main" id="{58C1792D-74EA-94FF-DFAA-395C9497EDD8}"/>
                </a:ext>
              </a:extLst>
            </p:cNvPr>
            <p:cNvSpPr/>
            <p:nvPr/>
          </p:nvSpPr>
          <p:spPr>
            <a:xfrm>
              <a:off x="671512" y="2281046"/>
              <a:ext cx="562070" cy="228790"/>
            </a:xfrm>
            <a:custGeom>
              <a:avLst/>
              <a:gdLst>
                <a:gd name="connsiteX0" fmla="*/ 547021 w 562070"/>
                <a:gd name="connsiteY0" fmla="*/ 228791 h 228790"/>
                <a:gd name="connsiteX1" fmla="*/ 500063 w 562070"/>
                <a:gd name="connsiteY1" fmla="*/ 228791 h 228790"/>
                <a:gd name="connsiteX2" fmla="*/ 495300 w 562070"/>
                <a:gd name="connsiteY2" fmla="*/ 224028 h 228790"/>
                <a:gd name="connsiteX3" fmla="*/ 500063 w 562070"/>
                <a:gd name="connsiteY3" fmla="*/ 219266 h 228790"/>
                <a:gd name="connsiteX4" fmla="*/ 547021 w 562070"/>
                <a:gd name="connsiteY4" fmla="*/ 219266 h 228790"/>
                <a:gd name="connsiteX5" fmla="*/ 552450 w 562070"/>
                <a:gd name="connsiteY5" fmla="*/ 213836 h 228790"/>
                <a:gd name="connsiteX6" fmla="*/ 552450 w 562070"/>
                <a:gd name="connsiteY6" fmla="*/ 176975 h 228790"/>
                <a:gd name="connsiteX7" fmla="*/ 547688 w 562070"/>
                <a:gd name="connsiteY7" fmla="*/ 171641 h 228790"/>
                <a:gd name="connsiteX8" fmla="*/ 542925 w 562070"/>
                <a:gd name="connsiteY8" fmla="*/ 166878 h 228790"/>
                <a:gd name="connsiteX9" fmla="*/ 542925 w 562070"/>
                <a:gd name="connsiteY9" fmla="*/ 114491 h 228790"/>
                <a:gd name="connsiteX10" fmla="*/ 528352 w 562070"/>
                <a:gd name="connsiteY10" fmla="*/ 98870 h 228790"/>
                <a:gd name="connsiteX11" fmla="*/ 423672 w 562070"/>
                <a:gd name="connsiteY11" fmla="*/ 95441 h 228790"/>
                <a:gd name="connsiteX12" fmla="*/ 420624 w 562070"/>
                <a:gd name="connsiteY12" fmla="*/ 94202 h 228790"/>
                <a:gd name="connsiteX13" fmla="*/ 330613 w 562070"/>
                <a:gd name="connsiteY13" fmla="*/ 12859 h 228790"/>
                <a:gd name="connsiteX14" fmla="*/ 321850 w 562070"/>
                <a:gd name="connsiteY14" fmla="*/ 9620 h 228790"/>
                <a:gd name="connsiteX15" fmla="*/ 146780 w 562070"/>
                <a:gd name="connsiteY15" fmla="*/ 9620 h 228790"/>
                <a:gd name="connsiteX16" fmla="*/ 136112 w 562070"/>
                <a:gd name="connsiteY16" fmla="*/ 15049 h 228790"/>
                <a:gd name="connsiteX17" fmla="*/ 75152 w 562070"/>
                <a:gd name="connsiteY17" fmla="*/ 93440 h 228790"/>
                <a:gd name="connsiteX18" fmla="*/ 71342 w 562070"/>
                <a:gd name="connsiteY18" fmla="*/ 95250 h 228790"/>
                <a:gd name="connsiteX19" fmla="*/ 24479 w 562070"/>
                <a:gd name="connsiteY19" fmla="*/ 95250 h 228790"/>
                <a:gd name="connsiteX20" fmla="*/ 19050 w 562070"/>
                <a:gd name="connsiteY20" fmla="*/ 100679 h 228790"/>
                <a:gd name="connsiteX21" fmla="*/ 19050 w 562070"/>
                <a:gd name="connsiteY21" fmla="*/ 166688 h 228790"/>
                <a:gd name="connsiteX22" fmla="*/ 14288 w 562070"/>
                <a:gd name="connsiteY22" fmla="*/ 171450 h 228790"/>
                <a:gd name="connsiteX23" fmla="*/ 9525 w 562070"/>
                <a:gd name="connsiteY23" fmla="*/ 177355 h 228790"/>
                <a:gd name="connsiteX24" fmla="*/ 9525 w 562070"/>
                <a:gd name="connsiteY24" fmla="*/ 213551 h 228790"/>
                <a:gd name="connsiteX25" fmla="*/ 14954 w 562070"/>
                <a:gd name="connsiteY25" fmla="*/ 218980 h 228790"/>
                <a:gd name="connsiteX26" fmla="*/ 61913 w 562070"/>
                <a:gd name="connsiteY26" fmla="*/ 218980 h 228790"/>
                <a:gd name="connsiteX27" fmla="*/ 66675 w 562070"/>
                <a:gd name="connsiteY27" fmla="*/ 223742 h 228790"/>
                <a:gd name="connsiteX28" fmla="*/ 61913 w 562070"/>
                <a:gd name="connsiteY28" fmla="*/ 228505 h 228790"/>
                <a:gd name="connsiteX29" fmla="*/ 14954 w 562070"/>
                <a:gd name="connsiteY29" fmla="*/ 228505 h 228790"/>
                <a:gd name="connsiteX30" fmla="*/ 0 w 562070"/>
                <a:gd name="connsiteY30" fmla="*/ 213551 h 228790"/>
                <a:gd name="connsiteX31" fmla="*/ 0 w 562070"/>
                <a:gd name="connsiteY31" fmla="*/ 177355 h 228790"/>
                <a:gd name="connsiteX32" fmla="*/ 9525 w 562070"/>
                <a:gd name="connsiteY32" fmla="*/ 162782 h 228790"/>
                <a:gd name="connsiteX33" fmla="*/ 9525 w 562070"/>
                <a:gd name="connsiteY33" fmla="*/ 100679 h 228790"/>
                <a:gd name="connsiteX34" fmla="*/ 24479 w 562070"/>
                <a:gd name="connsiteY34" fmla="*/ 85725 h 228790"/>
                <a:gd name="connsiteX35" fmla="*/ 69152 w 562070"/>
                <a:gd name="connsiteY35" fmla="*/ 85725 h 228790"/>
                <a:gd name="connsiteX36" fmla="*/ 128683 w 562070"/>
                <a:gd name="connsiteY36" fmla="*/ 9144 h 228790"/>
                <a:gd name="connsiteX37" fmla="*/ 146876 w 562070"/>
                <a:gd name="connsiteY37" fmla="*/ 0 h 228790"/>
                <a:gd name="connsiteX38" fmla="*/ 322040 w 562070"/>
                <a:gd name="connsiteY38" fmla="*/ 0 h 228790"/>
                <a:gd name="connsiteX39" fmla="*/ 336995 w 562070"/>
                <a:gd name="connsiteY39" fmla="*/ 5524 h 228790"/>
                <a:gd name="connsiteX40" fmla="*/ 425863 w 562070"/>
                <a:gd name="connsiteY40" fmla="*/ 85725 h 228790"/>
                <a:gd name="connsiteX41" fmla="*/ 529019 w 562070"/>
                <a:gd name="connsiteY41" fmla="*/ 89154 h 228790"/>
                <a:gd name="connsiteX42" fmla="*/ 552545 w 562070"/>
                <a:gd name="connsiteY42" fmla="*/ 114300 h 228790"/>
                <a:gd name="connsiteX43" fmla="*/ 552545 w 562070"/>
                <a:gd name="connsiteY43" fmla="*/ 162782 h 228790"/>
                <a:gd name="connsiteX44" fmla="*/ 562070 w 562070"/>
                <a:gd name="connsiteY44" fmla="*/ 176784 h 228790"/>
                <a:gd name="connsiteX45" fmla="*/ 562070 w 562070"/>
                <a:gd name="connsiteY45" fmla="*/ 213646 h 228790"/>
                <a:gd name="connsiteX46" fmla="*/ 547116 w 562070"/>
                <a:gd name="connsiteY46" fmla="*/ 228600 h 22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62070" h="228790">
                  <a:moveTo>
                    <a:pt x="547021" y="228791"/>
                  </a:moveTo>
                  <a:lnTo>
                    <a:pt x="500063" y="228791"/>
                  </a:lnTo>
                  <a:cubicBezTo>
                    <a:pt x="497396" y="228791"/>
                    <a:pt x="495300" y="226695"/>
                    <a:pt x="495300" y="224028"/>
                  </a:cubicBezTo>
                  <a:cubicBezTo>
                    <a:pt x="495300" y="221361"/>
                    <a:pt x="497396" y="219266"/>
                    <a:pt x="500063" y="219266"/>
                  </a:cubicBezTo>
                  <a:lnTo>
                    <a:pt x="547021" y="219266"/>
                  </a:lnTo>
                  <a:cubicBezTo>
                    <a:pt x="550069" y="219266"/>
                    <a:pt x="552450" y="216789"/>
                    <a:pt x="552450" y="213836"/>
                  </a:cubicBezTo>
                  <a:lnTo>
                    <a:pt x="552450" y="176975"/>
                  </a:lnTo>
                  <a:cubicBezTo>
                    <a:pt x="552450" y="174022"/>
                    <a:pt x="550355" y="171641"/>
                    <a:pt x="547688" y="171641"/>
                  </a:cubicBezTo>
                  <a:cubicBezTo>
                    <a:pt x="545021" y="171641"/>
                    <a:pt x="542925" y="169545"/>
                    <a:pt x="542925" y="166878"/>
                  </a:cubicBezTo>
                  <a:lnTo>
                    <a:pt x="542925" y="114491"/>
                  </a:lnTo>
                  <a:cubicBezTo>
                    <a:pt x="542925" y="106299"/>
                    <a:pt x="536543" y="99441"/>
                    <a:pt x="528352" y="98870"/>
                  </a:cubicBezTo>
                  <a:lnTo>
                    <a:pt x="423672" y="95441"/>
                  </a:lnTo>
                  <a:cubicBezTo>
                    <a:pt x="422529" y="95441"/>
                    <a:pt x="421481" y="94964"/>
                    <a:pt x="420624" y="94202"/>
                  </a:cubicBezTo>
                  <a:lnTo>
                    <a:pt x="330613" y="12859"/>
                  </a:lnTo>
                  <a:cubicBezTo>
                    <a:pt x="328232" y="10763"/>
                    <a:pt x="325184" y="9620"/>
                    <a:pt x="321850" y="9620"/>
                  </a:cubicBezTo>
                  <a:lnTo>
                    <a:pt x="146780" y="9620"/>
                  </a:lnTo>
                  <a:cubicBezTo>
                    <a:pt x="142780" y="9620"/>
                    <a:pt x="138875" y="11621"/>
                    <a:pt x="136112" y="15049"/>
                  </a:cubicBezTo>
                  <a:lnTo>
                    <a:pt x="75152" y="93440"/>
                  </a:lnTo>
                  <a:cubicBezTo>
                    <a:pt x="74295" y="94583"/>
                    <a:pt x="72866" y="95250"/>
                    <a:pt x="71342" y="95250"/>
                  </a:cubicBezTo>
                  <a:lnTo>
                    <a:pt x="24479" y="95250"/>
                  </a:lnTo>
                  <a:cubicBezTo>
                    <a:pt x="21431" y="95250"/>
                    <a:pt x="19050" y="97727"/>
                    <a:pt x="19050" y="100679"/>
                  </a:cubicBezTo>
                  <a:lnTo>
                    <a:pt x="19050" y="166688"/>
                  </a:lnTo>
                  <a:cubicBezTo>
                    <a:pt x="19050" y="169354"/>
                    <a:pt x="16955" y="171450"/>
                    <a:pt x="14288" y="171450"/>
                  </a:cubicBezTo>
                  <a:cubicBezTo>
                    <a:pt x="11621" y="171450"/>
                    <a:pt x="9525" y="174212"/>
                    <a:pt x="9525" y="177355"/>
                  </a:cubicBezTo>
                  <a:lnTo>
                    <a:pt x="9525" y="213551"/>
                  </a:lnTo>
                  <a:cubicBezTo>
                    <a:pt x="9525" y="216599"/>
                    <a:pt x="12002" y="218980"/>
                    <a:pt x="14954" y="218980"/>
                  </a:cubicBezTo>
                  <a:lnTo>
                    <a:pt x="61913" y="218980"/>
                  </a:lnTo>
                  <a:cubicBezTo>
                    <a:pt x="64580" y="218980"/>
                    <a:pt x="66675" y="221075"/>
                    <a:pt x="66675" y="223742"/>
                  </a:cubicBezTo>
                  <a:cubicBezTo>
                    <a:pt x="66675" y="226409"/>
                    <a:pt x="64580" y="228505"/>
                    <a:pt x="61913" y="228505"/>
                  </a:cubicBezTo>
                  <a:lnTo>
                    <a:pt x="14954" y="228505"/>
                  </a:lnTo>
                  <a:cubicBezTo>
                    <a:pt x="6668" y="228505"/>
                    <a:pt x="0" y="221742"/>
                    <a:pt x="0" y="213551"/>
                  </a:cubicBezTo>
                  <a:lnTo>
                    <a:pt x="0" y="177355"/>
                  </a:lnTo>
                  <a:cubicBezTo>
                    <a:pt x="0" y="170593"/>
                    <a:pt x="4000" y="164878"/>
                    <a:pt x="9525" y="162782"/>
                  </a:cubicBezTo>
                  <a:lnTo>
                    <a:pt x="9525" y="100679"/>
                  </a:lnTo>
                  <a:cubicBezTo>
                    <a:pt x="9525" y="92393"/>
                    <a:pt x="16288" y="85725"/>
                    <a:pt x="24479" y="85725"/>
                  </a:cubicBezTo>
                  <a:lnTo>
                    <a:pt x="69152" y="85725"/>
                  </a:lnTo>
                  <a:lnTo>
                    <a:pt x="128683" y="9144"/>
                  </a:lnTo>
                  <a:cubicBezTo>
                    <a:pt x="133255" y="3334"/>
                    <a:pt x="139827" y="0"/>
                    <a:pt x="146876" y="0"/>
                  </a:cubicBezTo>
                  <a:lnTo>
                    <a:pt x="322040" y="0"/>
                  </a:lnTo>
                  <a:cubicBezTo>
                    <a:pt x="327470" y="0"/>
                    <a:pt x="332804" y="2000"/>
                    <a:pt x="336995" y="5524"/>
                  </a:cubicBezTo>
                  <a:lnTo>
                    <a:pt x="425863" y="85725"/>
                  </a:lnTo>
                  <a:lnTo>
                    <a:pt x="529019" y="89154"/>
                  </a:lnTo>
                  <a:cubicBezTo>
                    <a:pt x="542354" y="90106"/>
                    <a:pt x="552545" y="101155"/>
                    <a:pt x="552545" y="114300"/>
                  </a:cubicBezTo>
                  <a:lnTo>
                    <a:pt x="552545" y="162782"/>
                  </a:lnTo>
                  <a:cubicBezTo>
                    <a:pt x="558070" y="164783"/>
                    <a:pt x="562070" y="170307"/>
                    <a:pt x="562070" y="176784"/>
                  </a:cubicBezTo>
                  <a:lnTo>
                    <a:pt x="562070" y="213646"/>
                  </a:lnTo>
                  <a:cubicBezTo>
                    <a:pt x="562070" y="221933"/>
                    <a:pt x="555308" y="228600"/>
                    <a:pt x="547116" y="22860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5" name="Freeform: Shape 2771">
              <a:extLst>
                <a:ext uri="{FF2B5EF4-FFF2-40B4-BE49-F238E27FC236}">
                  <a16:creationId xmlns:a16="http://schemas.microsoft.com/office/drawing/2014/main" id="{C50D6373-60A2-B14C-501A-55F0824123CB}"/>
                </a:ext>
              </a:extLst>
            </p:cNvPr>
            <p:cNvSpPr/>
            <p:nvPr/>
          </p:nvSpPr>
          <p:spPr>
            <a:xfrm>
              <a:off x="842962" y="2500312"/>
              <a:ext cx="219075" cy="9525"/>
            </a:xfrm>
            <a:custGeom>
              <a:avLst/>
              <a:gdLst>
                <a:gd name="connsiteX0" fmla="*/ 214313 w 219075"/>
                <a:gd name="connsiteY0" fmla="*/ 9525 h 9525"/>
                <a:gd name="connsiteX1" fmla="*/ 4763 w 219075"/>
                <a:gd name="connsiteY1" fmla="*/ 9525 h 9525"/>
                <a:gd name="connsiteX2" fmla="*/ 0 w 219075"/>
                <a:gd name="connsiteY2" fmla="*/ 4763 h 9525"/>
                <a:gd name="connsiteX3" fmla="*/ 4763 w 219075"/>
                <a:gd name="connsiteY3" fmla="*/ 0 h 9525"/>
                <a:gd name="connsiteX4" fmla="*/ 214313 w 219075"/>
                <a:gd name="connsiteY4" fmla="*/ 0 h 9525"/>
                <a:gd name="connsiteX5" fmla="*/ 219075 w 219075"/>
                <a:gd name="connsiteY5" fmla="*/ 4763 h 9525"/>
                <a:gd name="connsiteX6" fmla="*/ 214313 w 2190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9525">
                  <a:moveTo>
                    <a:pt x="214313" y="9525"/>
                  </a:moveTo>
                  <a:lnTo>
                    <a:pt x="4763" y="9525"/>
                  </a:lnTo>
                  <a:cubicBezTo>
                    <a:pt x="2095" y="9525"/>
                    <a:pt x="0" y="7429"/>
                    <a:pt x="0" y="4763"/>
                  </a:cubicBezTo>
                  <a:cubicBezTo>
                    <a:pt x="0" y="2096"/>
                    <a:pt x="2095" y="0"/>
                    <a:pt x="4763" y="0"/>
                  </a:cubicBezTo>
                  <a:lnTo>
                    <a:pt x="214313" y="0"/>
                  </a:lnTo>
                  <a:cubicBezTo>
                    <a:pt x="216979" y="0"/>
                    <a:pt x="219075" y="2096"/>
                    <a:pt x="219075" y="4763"/>
                  </a:cubicBezTo>
                  <a:cubicBezTo>
                    <a:pt x="219075" y="7429"/>
                    <a:pt x="216979" y="9525"/>
                    <a:pt x="2143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6" name="Freeform: Shape 2772">
              <a:extLst>
                <a:ext uri="{FF2B5EF4-FFF2-40B4-BE49-F238E27FC236}">
                  <a16:creationId xmlns:a16="http://schemas.microsoft.com/office/drawing/2014/main" id="{F0C6AB63-0BBC-ACD5-FEBD-1168175321A6}"/>
                </a:ext>
              </a:extLst>
            </p:cNvPr>
            <p:cNvSpPr/>
            <p:nvPr/>
          </p:nvSpPr>
          <p:spPr>
            <a:xfrm>
              <a:off x="1166812" y="2369438"/>
              <a:ext cx="57150" cy="45148"/>
            </a:xfrm>
            <a:custGeom>
              <a:avLst/>
              <a:gdLst>
                <a:gd name="connsiteX0" fmla="*/ 52388 w 57150"/>
                <a:gd name="connsiteY0" fmla="*/ 45149 h 45148"/>
                <a:gd name="connsiteX1" fmla="*/ 23813 w 57150"/>
                <a:gd name="connsiteY1" fmla="*/ 45149 h 45148"/>
                <a:gd name="connsiteX2" fmla="*/ 0 w 57150"/>
                <a:gd name="connsiteY2" fmla="*/ 21336 h 45148"/>
                <a:gd name="connsiteX3" fmla="*/ 0 w 57150"/>
                <a:gd name="connsiteY3" fmla="*/ 4763 h 45148"/>
                <a:gd name="connsiteX4" fmla="*/ 4763 w 57150"/>
                <a:gd name="connsiteY4" fmla="*/ 0 h 45148"/>
                <a:gd name="connsiteX5" fmla="*/ 9525 w 57150"/>
                <a:gd name="connsiteY5" fmla="*/ 4763 h 45148"/>
                <a:gd name="connsiteX6" fmla="*/ 9525 w 57150"/>
                <a:gd name="connsiteY6" fmla="*/ 21336 h 45148"/>
                <a:gd name="connsiteX7" fmla="*/ 23813 w 57150"/>
                <a:gd name="connsiteY7" fmla="*/ 35624 h 45148"/>
                <a:gd name="connsiteX8" fmla="*/ 52388 w 57150"/>
                <a:gd name="connsiteY8" fmla="*/ 35624 h 45148"/>
                <a:gd name="connsiteX9" fmla="*/ 57150 w 57150"/>
                <a:gd name="connsiteY9" fmla="*/ 40386 h 45148"/>
                <a:gd name="connsiteX10" fmla="*/ 52388 w 57150"/>
                <a:gd name="connsiteY10" fmla="*/ 45149 h 4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45148">
                  <a:moveTo>
                    <a:pt x="52388" y="45149"/>
                  </a:moveTo>
                  <a:lnTo>
                    <a:pt x="23813" y="45149"/>
                  </a:lnTo>
                  <a:cubicBezTo>
                    <a:pt x="10668" y="45149"/>
                    <a:pt x="0" y="34481"/>
                    <a:pt x="0" y="21336"/>
                  </a:cubicBezTo>
                  <a:lnTo>
                    <a:pt x="0" y="4763"/>
                  </a:lnTo>
                  <a:cubicBezTo>
                    <a:pt x="0" y="2096"/>
                    <a:pt x="2096" y="0"/>
                    <a:pt x="4763" y="0"/>
                  </a:cubicBezTo>
                  <a:cubicBezTo>
                    <a:pt x="7429" y="0"/>
                    <a:pt x="9525" y="2096"/>
                    <a:pt x="9525" y="4763"/>
                  </a:cubicBezTo>
                  <a:lnTo>
                    <a:pt x="9525" y="21336"/>
                  </a:lnTo>
                  <a:cubicBezTo>
                    <a:pt x="9525" y="29242"/>
                    <a:pt x="15907" y="35624"/>
                    <a:pt x="23813" y="35624"/>
                  </a:cubicBezTo>
                  <a:lnTo>
                    <a:pt x="52388" y="35624"/>
                  </a:lnTo>
                  <a:cubicBezTo>
                    <a:pt x="55054" y="35624"/>
                    <a:pt x="57150" y="37719"/>
                    <a:pt x="57150" y="40386"/>
                  </a:cubicBezTo>
                  <a:cubicBezTo>
                    <a:pt x="57150" y="43053"/>
                    <a:pt x="55054" y="45149"/>
                    <a:pt x="52388" y="45149"/>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7" name="Freeform: Shape 6063">
              <a:extLst>
                <a:ext uri="{FF2B5EF4-FFF2-40B4-BE49-F238E27FC236}">
                  <a16:creationId xmlns:a16="http://schemas.microsoft.com/office/drawing/2014/main" id="{0E5C608D-B35B-6680-56F7-3596E3500425}"/>
                </a:ext>
              </a:extLst>
            </p:cNvPr>
            <p:cNvSpPr/>
            <p:nvPr/>
          </p:nvSpPr>
          <p:spPr>
            <a:xfrm>
              <a:off x="1090612" y="20240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30"/>
                    <a:pt x="0" y="42863"/>
                  </a:cubicBezTo>
                  <a:lnTo>
                    <a:pt x="0" y="4763"/>
                  </a:lnTo>
                  <a:cubicBezTo>
                    <a:pt x="0" y="2096"/>
                    <a:pt x="2096" y="0"/>
                    <a:pt x="4763" y="0"/>
                  </a:cubicBezTo>
                  <a:cubicBezTo>
                    <a:pt x="7429" y="0"/>
                    <a:pt x="9525" y="2096"/>
                    <a:pt x="9525" y="4763"/>
                  </a:cubicBezTo>
                  <a:lnTo>
                    <a:pt x="9525" y="42863"/>
                  </a:lnTo>
                  <a:cubicBezTo>
                    <a:pt x="9525" y="45530"/>
                    <a:pt x="7429"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8" name="Freeform: Shape 6064">
              <a:extLst>
                <a:ext uri="{FF2B5EF4-FFF2-40B4-BE49-F238E27FC236}">
                  <a16:creationId xmlns:a16="http://schemas.microsoft.com/office/drawing/2014/main" id="{87ACA9EE-01A4-0BF5-B8BD-B70231ED858A}"/>
                </a:ext>
              </a:extLst>
            </p:cNvPr>
            <p:cNvSpPr/>
            <p:nvPr/>
          </p:nvSpPr>
          <p:spPr>
            <a:xfrm>
              <a:off x="1090612" y="21002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29"/>
                    <a:pt x="0" y="42863"/>
                  </a:cubicBezTo>
                  <a:lnTo>
                    <a:pt x="0" y="4763"/>
                  </a:lnTo>
                  <a:cubicBezTo>
                    <a:pt x="0" y="2096"/>
                    <a:pt x="2096" y="0"/>
                    <a:pt x="4763" y="0"/>
                  </a:cubicBezTo>
                  <a:cubicBezTo>
                    <a:pt x="7429" y="0"/>
                    <a:pt x="9525" y="2096"/>
                    <a:pt x="9525" y="4763"/>
                  </a:cubicBezTo>
                  <a:lnTo>
                    <a:pt x="9525" y="42863"/>
                  </a:lnTo>
                  <a:cubicBezTo>
                    <a:pt x="9525" y="45529"/>
                    <a:pt x="7429"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9" name="Freeform: Shape 6069">
              <a:extLst>
                <a:ext uri="{FF2B5EF4-FFF2-40B4-BE49-F238E27FC236}">
                  <a16:creationId xmlns:a16="http://schemas.microsoft.com/office/drawing/2014/main" id="{6A085519-03AF-D3AB-FDA1-A40E08993A95}"/>
                </a:ext>
              </a:extLst>
            </p:cNvPr>
            <p:cNvSpPr/>
            <p:nvPr/>
          </p:nvSpPr>
          <p:spPr>
            <a:xfrm>
              <a:off x="119538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79" y="0"/>
                    <a:pt x="28575" y="2096"/>
                    <a:pt x="28575" y="4763"/>
                  </a:cubicBezTo>
                  <a:cubicBezTo>
                    <a:pt x="28575" y="7429"/>
                    <a:pt x="26479"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0" name="Freeform: Shape 6070">
              <a:extLst>
                <a:ext uri="{FF2B5EF4-FFF2-40B4-BE49-F238E27FC236}">
                  <a16:creationId xmlns:a16="http://schemas.microsoft.com/office/drawing/2014/main" id="{D7C796E0-69B5-04B1-39AD-797B622F71EB}"/>
                </a:ext>
              </a:extLst>
            </p:cNvPr>
            <p:cNvSpPr/>
            <p:nvPr/>
          </p:nvSpPr>
          <p:spPr>
            <a:xfrm>
              <a:off x="68103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80" y="0"/>
                    <a:pt x="28575" y="2096"/>
                    <a:pt x="28575" y="4763"/>
                  </a:cubicBezTo>
                  <a:cubicBezTo>
                    <a:pt x="28575" y="7429"/>
                    <a:pt x="26480"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1" name="Freeform: Shape 6071">
              <a:extLst>
                <a:ext uri="{FF2B5EF4-FFF2-40B4-BE49-F238E27FC236}">
                  <a16:creationId xmlns:a16="http://schemas.microsoft.com/office/drawing/2014/main" id="{09178126-DF02-B7D4-38AD-AE5C441A0390}"/>
                </a:ext>
              </a:extLst>
            </p:cNvPr>
            <p:cNvSpPr/>
            <p:nvPr/>
          </p:nvSpPr>
          <p:spPr>
            <a:xfrm>
              <a:off x="871537" y="2443162"/>
              <a:ext cx="171450" cy="9525"/>
            </a:xfrm>
            <a:custGeom>
              <a:avLst/>
              <a:gdLst>
                <a:gd name="connsiteX0" fmla="*/ 166688 w 171450"/>
                <a:gd name="connsiteY0" fmla="*/ 9525 h 9525"/>
                <a:gd name="connsiteX1" fmla="*/ 4763 w 171450"/>
                <a:gd name="connsiteY1" fmla="*/ 9525 h 9525"/>
                <a:gd name="connsiteX2" fmla="*/ 0 w 171450"/>
                <a:gd name="connsiteY2" fmla="*/ 4763 h 9525"/>
                <a:gd name="connsiteX3" fmla="*/ 4763 w 171450"/>
                <a:gd name="connsiteY3" fmla="*/ 0 h 9525"/>
                <a:gd name="connsiteX4" fmla="*/ 166688 w 171450"/>
                <a:gd name="connsiteY4" fmla="*/ 0 h 9525"/>
                <a:gd name="connsiteX5" fmla="*/ 171450 w 171450"/>
                <a:gd name="connsiteY5" fmla="*/ 4763 h 9525"/>
                <a:gd name="connsiteX6" fmla="*/ 166688 w 17145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9525">
                  <a:moveTo>
                    <a:pt x="166688" y="9525"/>
                  </a:moveTo>
                  <a:lnTo>
                    <a:pt x="4763" y="9525"/>
                  </a:lnTo>
                  <a:cubicBezTo>
                    <a:pt x="2095" y="9525"/>
                    <a:pt x="0" y="7429"/>
                    <a:pt x="0" y="4763"/>
                  </a:cubicBezTo>
                  <a:cubicBezTo>
                    <a:pt x="0" y="2096"/>
                    <a:pt x="2095" y="0"/>
                    <a:pt x="4763" y="0"/>
                  </a:cubicBezTo>
                  <a:lnTo>
                    <a:pt x="166688" y="0"/>
                  </a:lnTo>
                  <a:cubicBezTo>
                    <a:pt x="169354" y="0"/>
                    <a:pt x="171450" y="2096"/>
                    <a:pt x="171450" y="4763"/>
                  </a:cubicBezTo>
                  <a:cubicBezTo>
                    <a:pt x="171450" y="7429"/>
                    <a:pt x="169354" y="9525"/>
                    <a:pt x="166688"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2" name="Freeform: Shape 3690">
              <a:extLst>
                <a:ext uri="{FF2B5EF4-FFF2-40B4-BE49-F238E27FC236}">
                  <a16:creationId xmlns:a16="http://schemas.microsoft.com/office/drawing/2014/main" id="{D1F878E9-892A-FFFB-4F79-57C258D7EA1A}"/>
                </a:ext>
              </a:extLst>
            </p:cNvPr>
            <p:cNvSpPr/>
            <p:nvPr/>
          </p:nvSpPr>
          <p:spPr>
            <a:xfrm>
              <a:off x="700087" y="2081212"/>
              <a:ext cx="304800" cy="295275"/>
            </a:xfrm>
            <a:custGeom>
              <a:avLst/>
              <a:gdLst>
                <a:gd name="connsiteX0" fmla="*/ 4763 w 304800"/>
                <a:gd name="connsiteY0" fmla="*/ 295275 h 295275"/>
                <a:gd name="connsiteX1" fmla="*/ 0 w 304800"/>
                <a:gd name="connsiteY1" fmla="*/ 290513 h 295275"/>
                <a:gd name="connsiteX2" fmla="*/ 0 w 304800"/>
                <a:gd name="connsiteY2" fmla="*/ 128588 h 295275"/>
                <a:gd name="connsiteX3" fmla="*/ 128588 w 304800"/>
                <a:gd name="connsiteY3" fmla="*/ 0 h 295275"/>
                <a:gd name="connsiteX4" fmla="*/ 300038 w 304800"/>
                <a:gd name="connsiteY4" fmla="*/ 0 h 295275"/>
                <a:gd name="connsiteX5" fmla="*/ 304800 w 304800"/>
                <a:gd name="connsiteY5" fmla="*/ 4763 h 295275"/>
                <a:gd name="connsiteX6" fmla="*/ 300038 w 304800"/>
                <a:gd name="connsiteY6" fmla="*/ 9525 h 295275"/>
                <a:gd name="connsiteX7" fmla="*/ 128588 w 304800"/>
                <a:gd name="connsiteY7" fmla="*/ 9525 h 295275"/>
                <a:gd name="connsiteX8" fmla="*/ 9525 w 304800"/>
                <a:gd name="connsiteY8" fmla="*/ 128588 h 295275"/>
                <a:gd name="connsiteX9" fmla="*/ 9525 w 304800"/>
                <a:gd name="connsiteY9" fmla="*/ 290513 h 295275"/>
                <a:gd name="connsiteX10" fmla="*/ 4763 w 304800"/>
                <a:gd name="connsiteY10"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295275">
                  <a:moveTo>
                    <a:pt x="4763" y="295275"/>
                  </a:moveTo>
                  <a:cubicBezTo>
                    <a:pt x="2096" y="295275"/>
                    <a:pt x="0" y="293180"/>
                    <a:pt x="0" y="290513"/>
                  </a:cubicBezTo>
                  <a:lnTo>
                    <a:pt x="0" y="128588"/>
                  </a:lnTo>
                  <a:cubicBezTo>
                    <a:pt x="0" y="57722"/>
                    <a:pt x="57722" y="0"/>
                    <a:pt x="128588" y="0"/>
                  </a:cubicBezTo>
                  <a:lnTo>
                    <a:pt x="300038" y="0"/>
                  </a:lnTo>
                  <a:cubicBezTo>
                    <a:pt x="302705" y="0"/>
                    <a:pt x="304800" y="2096"/>
                    <a:pt x="304800" y="4763"/>
                  </a:cubicBezTo>
                  <a:cubicBezTo>
                    <a:pt x="304800" y="7429"/>
                    <a:pt x="302705" y="9525"/>
                    <a:pt x="300038" y="9525"/>
                  </a:cubicBezTo>
                  <a:lnTo>
                    <a:pt x="128588" y="9525"/>
                  </a:lnTo>
                  <a:cubicBezTo>
                    <a:pt x="62960" y="9525"/>
                    <a:pt x="9525" y="62960"/>
                    <a:pt x="9525" y="128588"/>
                  </a:cubicBezTo>
                  <a:lnTo>
                    <a:pt x="9525" y="290513"/>
                  </a:lnTo>
                  <a:cubicBezTo>
                    <a:pt x="9525" y="293180"/>
                    <a:pt x="7429" y="295275"/>
                    <a:pt x="4763" y="2952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483" name="Group 482">
            <a:extLst>
              <a:ext uri="{FF2B5EF4-FFF2-40B4-BE49-F238E27FC236}">
                <a16:creationId xmlns:a16="http://schemas.microsoft.com/office/drawing/2014/main" id="{B66DFAA2-1C89-7347-30CB-5FB20AEE3D1A}"/>
              </a:ext>
            </a:extLst>
          </p:cNvPr>
          <p:cNvGrpSpPr/>
          <p:nvPr/>
        </p:nvGrpSpPr>
        <p:grpSpPr>
          <a:xfrm>
            <a:off x="5518018" y="1742295"/>
            <a:ext cx="526130" cy="524969"/>
            <a:chOff x="1814512" y="4291012"/>
            <a:chExt cx="561975" cy="561975"/>
          </a:xfrm>
          <a:solidFill>
            <a:schemeClr val="bg1"/>
          </a:solidFill>
        </p:grpSpPr>
        <p:sp>
          <p:nvSpPr>
            <p:cNvPr id="484" name="Freeform: Shape 6">
              <a:extLst>
                <a:ext uri="{FF2B5EF4-FFF2-40B4-BE49-F238E27FC236}">
                  <a16:creationId xmlns:a16="http://schemas.microsoft.com/office/drawing/2014/main" id="{E7C74BF1-F392-C640-D222-88924B1B6FD3}"/>
                </a:ext>
              </a:extLst>
            </p:cNvPr>
            <p:cNvSpPr/>
            <p:nvPr/>
          </p:nvSpPr>
          <p:spPr>
            <a:xfrm>
              <a:off x="22336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5" name="Freeform: Shape 2753">
              <a:extLst>
                <a:ext uri="{FF2B5EF4-FFF2-40B4-BE49-F238E27FC236}">
                  <a16:creationId xmlns:a16="http://schemas.microsoft.com/office/drawing/2014/main" id="{AAFE139B-19D8-2D26-7149-B131121EA42D}"/>
                </a:ext>
              </a:extLst>
            </p:cNvPr>
            <p:cNvSpPr/>
            <p:nvPr/>
          </p:nvSpPr>
          <p:spPr>
            <a:xfrm>
              <a:off x="23098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6" name="Freeform: Shape 2754">
              <a:extLst>
                <a:ext uri="{FF2B5EF4-FFF2-40B4-BE49-F238E27FC236}">
                  <a16:creationId xmlns:a16="http://schemas.microsoft.com/office/drawing/2014/main" id="{5B1655D4-79F8-69D2-8666-9F06B8D4AF4A}"/>
                </a:ext>
              </a:extLst>
            </p:cNvPr>
            <p:cNvSpPr/>
            <p:nvPr/>
          </p:nvSpPr>
          <p:spPr>
            <a:xfrm>
              <a:off x="2214562" y="4386262"/>
              <a:ext cx="161925" cy="123825"/>
            </a:xfrm>
            <a:custGeom>
              <a:avLst/>
              <a:gdLst>
                <a:gd name="connsiteX0" fmla="*/ 80963 w 161925"/>
                <a:gd name="connsiteY0" fmla="*/ 123825 h 123825"/>
                <a:gd name="connsiteX1" fmla="*/ 19050 w 161925"/>
                <a:gd name="connsiteY1" fmla="*/ 61913 h 123825"/>
                <a:gd name="connsiteX2" fmla="*/ 19050 w 161925"/>
                <a:gd name="connsiteY2" fmla="*/ 47625 h 123825"/>
                <a:gd name="connsiteX3" fmla="*/ 14288 w 161925"/>
                <a:gd name="connsiteY3" fmla="*/ 47625 h 123825"/>
                <a:gd name="connsiteX4" fmla="*/ 0 w 161925"/>
                <a:gd name="connsiteY4" fmla="*/ 33338 h 123825"/>
                <a:gd name="connsiteX5" fmla="*/ 0 w 161925"/>
                <a:gd name="connsiteY5" fmla="*/ 14288 h 123825"/>
                <a:gd name="connsiteX6" fmla="*/ 14288 w 161925"/>
                <a:gd name="connsiteY6" fmla="*/ 0 h 123825"/>
                <a:gd name="connsiteX7" fmla="*/ 147638 w 161925"/>
                <a:gd name="connsiteY7" fmla="*/ 0 h 123825"/>
                <a:gd name="connsiteX8" fmla="*/ 161925 w 161925"/>
                <a:gd name="connsiteY8" fmla="*/ 14288 h 123825"/>
                <a:gd name="connsiteX9" fmla="*/ 161925 w 161925"/>
                <a:gd name="connsiteY9" fmla="*/ 33338 h 123825"/>
                <a:gd name="connsiteX10" fmla="*/ 147638 w 161925"/>
                <a:gd name="connsiteY10" fmla="*/ 47625 h 123825"/>
                <a:gd name="connsiteX11" fmla="*/ 142875 w 161925"/>
                <a:gd name="connsiteY11" fmla="*/ 47625 h 123825"/>
                <a:gd name="connsiteX12" fmla="*/ 142875 w 161925"/>
                <a:gd name="connsiteY12" fmla="*/ 61913 h 123825"/>
                <a:gd name="connsiteX13" fmla="*/ 80963 w 161925"/>
                <a:gd name="connsiteY13" fmla="*/ 123825 h 123825"/>
                <a:gd name="connsiteX14" fmla="*/ 14288 w 161925"/>
                <a:gd name="connsiteY14" fmla="*/ 9525 h 123825"/>
                <a:gd name="connsiteX15" fmla="*/ 9525 w 161925"/>
                <a:gd name="connsiteY15" fmla="*/ 14288 h 123825"/>
                <a:gd name="connsiteX16" fmla="*/ 9525 w 161925"/>
                <a:gd name="connsiteY16" fmla="*/ 33338 h 123825"/>
                <a:gd name="connsiteX17" fmla="*/ 14288 w 161925"/>
                <a:gd name="connsiteY17" fmla="*/ 38100 h 123825"/>
                <a:gd name="connsiteX18" fmla="*/ 23813 w 161925"/>
                <a:gd name="connsiteY18" fmla="*/ 38100 h 123825"/>
                <a:gd name="connsiteX19" fmla="*/ 28575 w 161925"/>
                <a:gd name="connsiteY19" fmla="*/ 42863 h 123825"/>
                <a:gd name="connsiteX20" fmla="*/ 28575 w 161925"/>
                <a:gd name="connsiteY20" fmla="*/ 61913 h 123825"/>
                <a:gd name="connsiteX21" fmla="*/ 80963 w 161925"/>
                <a:gd name="connsiteY21" fmla="*/ 114300 h 123825"/>
                <a:gd name="connsiteX22" fmla="*/ 133350 w 161925"/>
                <a:gd name="connsiteY22" fmla="*/ 61913 h 123825"/>
                <a:gd name="connsiteX23" fmla="*/ 133350 w 161925"/>
                <a:gd name="connsiteY23" fmla="*/ 42863 h 123825"/>
                <a:gd name="connsiteX24" fmla="*/ 138113 w 161925"/>
                <a:gd name="connsiteY24" fmla="*/ 38100 h 123825"/>
                <a:gd name="connsiteX25" fmla="*/ 147638 w 161925"/>
                <a:gd name="connsiteY25" fmla="*/ 38100 h 123825"/>
                <a:gd name="connsiteX26" fmla="*/ 152400 w 161925"/>
                <a:gd name="connsiteY26" fmla="*/ 33338 h 123825"/>
                <a:gd name="connsiteX27" fmla="*/ 152400 w 161925"/>
                <a:gd name="connsiteY27" fmla="*/ 14288 h 123825"/>
                <a:gd name="connsiteX28" fmla="*/ 147638 w 161925"/>
                <a:gd name="connsiteY28" fmla="*/ 9525 h 123825"/>
                <a:gd name="connsiteX29" fmla="*/ 14288 w 161925"/>
                <a:gd name="connsiteY2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23825">
                  <a:moveTo>
                    <a:pt x="80963" y="123825"/>
                  </a:moveTo>
                  <a:cubicBezTo>
                    <a:pt x="46863" y="123825"/>
                    <a:pt x="19050" y="96012"/>
                    <a:pt x="19050" y="61913"/>
                  </a:cubicBezTo>
                  <a:lnTo>
                    <a:pt x="19050" y="47625"/>
                  </a:lnTo>
                  <a:lnTo>
                    <a:pt x="14288" y="47625"/>
                  </a:lnTo>
                  <a:cubicBezTo>
                    <a:pt x="6382" y="47625"/>
                    <a:pt x="0" y="41243"/>
                    <a:pt x="0" y="33338"/>
                  </a:cubicBezTo>
                  <a:lnTo>
                    <a:pt x="0" y="14288"/>
                  </a:lnTo>
                  <a:cubicBezTo>
                    <a:pt x="0" y="6382"/>
                    <a:pt x="6382" y="0"/>
                    <a:pt x="14288" y="0"/>
                  </a:cubicBezTo>
                  <a:lnTo>
                    <a:pt x="147638" y="0"/>
                  </a:lnTo>
                  <a:cubicBezTo>
                    <a:pt x="155543" y="0"/>
                    <a:pt x="161925" y="6382"/>
                    <a:pt x="161925" y="14288"/>
                  </a:cubicBezTo>
                  <a:lnTo>
                    <a:pt x="161925" y="33338"/>
                  </a:lnTo>
                  <a:cubicBezTo>
                    <a:pt x="161925" y="41243"/>
                    <a:pt x="155543" y="47625"/>
                    <a:pt x="147638" y="47625"/>
                  </a:cubicBezTo>
                  <a:lnTo>
                    <a:pt x="142875" y="47625"/>
                  </a:lnTo>
                  <a:lnTo>
                    <a:pt x="142875" y="61913"/>
                  </a:lnTo>
                  <a:cubicBezTo>
                    <a:pt x="142875" y="96012"/>
                    <a:pt x="115062" y="123825"/>
                    <a:pt x="80963" y="123825"/>
                  </a:cubicBezTo>
                  <a:close/>
                  <a:moveTo>
                    <a:pt x="14288" y="9525"/>
                  </a:moveTo>
                  <a:cubicBezTo>
                    <a:pt x="11621" y="9525"/>
                    <a:pt x="9525" y="11621"/>
                    <a:pt x="9525" y="14288"/>
                  </a:cubicBezTo>
                  <a:lnTo>
                    <a:pt x="9525" y="33338"/>
                  </a:lnTo>
                  <a:cubicBezTo>
                    <a:pt x="9525" y="36004"/>
                    <a:pt x="11621" y="38100"/>
                    <a:pt x="14288" y="38100"/>
                  </a:cubicBezTo>
                  <a:lnTo>
                    <a:pt x="23813" y="38100"/>
                  </a:lnTo>
                  <a:cubicBezTo>
                    <a:pt x="26479" y="38100"/>
                    <a:pt x="28575" y="40196"/>
                    <a:pt x="28575" y="42863"/>
                  </a:cubicBezTo>
                  <a:lnTo>
                    <a:pt x="28575" y="61913"/>
                  </a:lnTo>
                  <a:cubicBezTo>
                    <a:pt x="28575" y="90773"/>
                    <a:pt x="52102" y="114300"/>
                    <a:pt x="80963" y="114300"/>
                  </a:cubicBezTo>
                  <a:cubicBezTo>
                    <a:pt x="109823" y="114300"/>
                    <a:pt x="133350" y="90773"/>
                    <a:pt x="133350" y="61913"/>
                  </a:cubicBezTo>
                  <a:lnTo>
                    <a:pt x="133350" y="42863"/>
                  </a:lnTo>
                  <a:cubicBezTo>
                    <a:pt x="133350" y="40196"/>
                    <a:pt x="135446" y="38100"/>
                    <a:pt x="138113" y="38100"/>
                  </a:cubicBezTo>
                  <a:lnTo>
                    <a:pt x="147638" y="38100"/>
                  </a:lnTo>
                  <a:cubicBezTo>
                    <a:pt x="150304" y="38100"/>
                    <a:pt x="152400" y="36004"/>
                    <a:pt x="152400" y="33338"/>
                  </a:cubicBezTo>
                  <a:lnTo>
                    <a:pt x="152400" y="14288"/>
                  </a:lnTo>
                  <a:cubicBezTo>
                    <a:pt x="152400" y="11621"/>
                    <a:pt x="150304" y="9525"/>
                    <a:pt x="147638" y="9525"/>
                  </a:cubicBezTo>
                  <a:lnTo>
                    <a:pt x="14288"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7" name="Freeform: Shape 2813">
              <a:extLst>
                <a:ext uri="{FF2B5EF4-FFF2-40B4-BE49-F238E27FC236}">
                  <a16:creationId xmlns:a16="http://schemas.microsoft.com/office/drawing/2014/main" id="{BBC76DA9-6433-7365-055A-A9E6D158D636}"/>
                </a:ext>
              </a:extLst>
            </p:cNvPr>
            <p:cNvSpPr/>
            <p:nvPr/>
          </p:nvSpPr>
          <p:spPr>
            <a:xfrm>
              <a:off x="1814512" y="4786312"/>
              <a:ext cx="390525" cy="66675"/>
            </a:xfrm>
            <a:custGeom>
              <a:avLst/>
              <a:gdLst>
                <a:gd name="connsiteX0" fmla="*/ 366713 w 390525"/>
                <a:gd name="connsiteY0" fmla="*/ 66675 h 66675"/>
                <a:gd name="connsiteX1" fmla="*/ 23813 w 390525"/>
                <a:gd name="connsiteY1" fmla="*/ 66675 h 66675"/>
                <a:gd name="connsiteX2" fmla="*/ 0 w 390525"/>
                <a:gd name="connsiteY2" fmla="*/ 42863 h 66675"/>
                <a:gd name="connsiteX3" fmla="*/ 0 w 390525"/>
                <a:gd name="connsiteY3" fmla="*/ 23813 h 66675"/>
                <a:gd name="connsiteX4" fmla="*/ 23813 w 390525"/>
                <a:gd name="connsiteY4" fmla="*/ 0 h 66675"/>
                <a:gd name="connsiteX5" fmla="*/ 366713 w 390525"/>
                <a:gd name="connsiteY5" fmla="*/ 0 h 66675"/>
                <a:gd name="connsiteX6" fmla="*/ 390525 w 390525"/>
                <a:gd name="connsiteY6" fmla="*/ 23813 h 66675"/>
                <a:gd name="connsiteX7" fmla="*/ 390525 w 390525"/>
                <a:gd name="connsiteY7" fmla="*/ 42863 h 66675"/>
                <a:gd name="connsiteX8" fmla="*/ 366713 w 390525"/>
                <a:gd name="connsiteY8" fmla="*/ 66675 h 66675"/>
                <a:gd name="connsiteX9" fmla="*/ 23813 w 390525"/>
                <a:gd name="connsiteY9" fmla="*/ 9525 h 66675"/>
                <a:gd name="connsiteX10" fmla="*/ 9525 w 390525"/>
                <a:gd name="connsiteY10" fmla="*/ 23813 h 66675"/>
                <a:gd name="connsiteX11" fmla="*/ 9525 w 390525"/>
                <a:gd name="connsiteY11" fmla="*/ 42863 h 66675"/>
                <a:gd name="connsiteX12" fmla="*/ 23813 w 390525"/>
                <a:gd name="connsiteY12" fmla="*/ 57150 h 66675"/>
                <a:gd name="connsiteX13" fmla="*/ 366713 w 390525"/>
                <a:gd name="connsiteY13" fmla="*/ 57150 h 66675"/>
                <a:gd name="connsiteX14" fmla="*/ 381000 w 390525"/>
                <a:gd name="connsiteY14" fmla="*/ 42863 h 66675"/>
                <a:gd name="connsiteX15" fmla="*/ 381000 w 390525"/>
                <a:gd name="connsiteY15" fmla="*/ 23813 h 66675"/>
                <a:gd name="connsiteX16" fmla="*/ 366713 w 390525"/>
                <a:gd name="connsiteY16" fmla="*/ 9525 h 66675"/>
                <a:gd name="connsiteX17" fmla="*/ 23813 w 390525"/>
                <a:gd name="connsiteY17" fmla="*/ 95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525" h="66675">
                  <a:moveTo>
                    <a:pt x="366713" y="66675"/>
                  </a:moveTo>
                  <a:lnTo>
                    <a:pt x="23813" y="66675"/>
                  </a:lnTo>
                  <a:cubicBezTo>
                    <a:pt x="10668" y="66675"/>
                    <a:pt x="0" y="56007"/>
                    <a:pt x="0" y="42863"/>
                  </a:cubicBezTo>
                  <a:lnTo>
                    <a:pt x="0" y="23813"/>
                  </a:lnTo>
                  <a:cubicBezTo>
                    <a:pt x="0" y="10668"/>
                    <a:pt x="10668" y="0"/>
                    <a:pt x="23813" y="0"/>
                  </a:cubicBezTo>
                  <a:lnTo>
                    <a:pt x="366713" y="0"/>
                  </a:lnTo>
                  <a:cubicBezTo>
                    <a:pt x="379857" y="0"/>
                    <a:pt x="390525" y="10668"/>
                    <a:pt x="390525" y="23813"/>
                  </a:cubicBezTo>
                  <a:lnTo>
                    <a:pt x="390525" y="42863"/>
                  </a:lnTo>
                  <a:cubicBezTo>
                    <a:pt x="390525" y="56007"/>
                    <a:pt x="379857" y="66675"/>
                    <a:pt x="366713" y="66675"/>
                  </a:cubicBezTo>
                  <a:close/>
                  <a:moveTo>
                    <a:pt x="23813" y="9525"/>
                  </a:moveTo>
                  <a:cubicBezTo>
                    <a:pt x="15907" y="9525"/>
                    <a:pt x="9525" y="15907"/>
                    <a:pt x="9525" y="23813"/>
                  </a:cubicBezTo>
                  <a:lnTo>
                    <a:pt x="9525" y="42863"/>
                  </a:lnTo>
                  <a:cubicBezTo>
                    <a:pt x="9525" y="50768"/>
                    <a:pt x="15907" y="57150"/>
                    <a:pt x="23813" y="57150"/>
                  </a:cubicBezTo>
                  <a:lnTo>
                    <a:pt x="366713" y="57150"/>
                  </a:lnTo>
                  <a:cubicBezTo>
                    <a:pt x="374618" y="57150"/>
                    <a:pt x="381000" y="50768"/>
                    <a:pt x="381000" y="42863"/>
                  </a:cubicBezTo>
                  <a:lnTo>
                    <a:pt x="381000" y="23813"/>
                  </a:lnTo>
                  <a:cubicBezTo>
                    <a:pt x="381000" y="15907"/>
                    <a:pt x="374618" y="9525"/>
                    <a:pt x="3667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8" name="Freeform: Shape 2814">
              <a:extLst>
                <a:ext uri="{FF2B5EF4-FFF2-40B4-BE49-F238E27FC236}">
                  <a16:creationId xmlns:a16="http://schemas.microsoft.com/office/drawing/2014/main" id="{C8616166-30A6-6FF9-9DAC-606B0C51BFB6}"/>
                </a:ext>
              </a:extLst>
            </p:cNvPr>
            <p:cNvSpPr/>
            <p:nvPr/>
          </p:nvSpPr>
          <p:spPr>
            <a:xfrm>
              <a:off x="1843087" y="4291012"/>
              <a:ext cx="333375" cy="504825"/>
            </a:xfrm>
            <a:custGeom>
              <a:avLst/>
              <a:gdLst>
                <a:gd name="connsiteX0" fmla="*/ 328613 w 333375"/>
                <a:gd name="connsiteY0" fmla="*/ 504825 h 504825"/>
                <a:gd name="connsiteX1" fmla="*/ 4763 w 333375"/>
                <a:gd name="connsiteY1" fmla="*/ 504825 h 504825"/>
                <a:gd name="connsiteX2" fmla="*/ 0 w 333375"/>
                <a:gd name="connsiteY2" fmla="*/ 500063 h 504825"/>
                <a:gd name="connsiteX3" fmla="*/ 0 w 333375"/>
                <a:gd name="connsiteY3" fmla="*/ 23813 h 504825"/>
                <a:gd name="connsiteX4" fmla="*/ 23813 w 333375"/>
                <a:gd name="connsiteY4" fmla="*/ 0 h 504825"/>
                <a:gd name="connsiteX5" fmla="*/ 309563 w 333375"/>
                <a:gd name="connsiteY5" fmla="*/ 0 h 504825"/>
                <a:gd name="connsiteX6" fmla="*/ 333375 w 333375"/>
                <a:gd name="connsiteY6" fmla="*/ 23813 h 504825"/>
                <a:gd name="connsiteX7" fmla="*/ 333375 w 333375"/>
                <a:gd name="connsiteY7" fmla="*/ 500063 h 504825"/>
                <a:gd name="connsiteX8" fmla="*/ 328613 w 333375"/>
                <a:gd name="connsiteY8" fmla="*/ 504825 h 504825"/>
                <a:gd name="connsiteX9" fmla="*/ 9525 w 333375"/>
                <a:gd name="connsiteY9" fmla="*/ 495300 h 504825"/>
                <a:gd name="connsiteX10" fmla="*/ 323850 w 333375"/>
                <a:gd name="connsiteY10" fmla="*/ 495300 h 504825"/>
                <a:gd name="connsiteX11" fmla="*/ 323850 w 333375"/>
                <a:gd name="connsiteY11" fmla="*/ 23813 h 504825"/>
                <a:gd name="connsiteX12" fmla="*/ 309563 w 333375"/>
                <a:gd name="connsiteY12" fmla="*/ 9525 h 504825"/>
                <a:gd name="connsiteX13" fmla="*/ 23813 w 333375"/>
                <a:gd name="connsiteY13" fmla="*/ 9525 h 504825"/>
                <a:gd name="connsiteX14" fmla="*/ 9525 w 333375"/>
                <a:gd name="connsiteY14" fmla="*/ 23813 h 504825"/>
                <a:gd name="connsiteX15" fmla="*/ 9525 w 333375"/>
                <a:gd name="connsiteY15" fmla="*/ 49530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5" h="504825">
                  <a:moveTo>
                    <a:pt x="328613" y="504825"/>
                  </a:moveTo>
                  <a:lnTo>
                    <a:pt x="4763" y="504825"/>
                  </a:lnTo>
                  <a:cubicBezTo>
                    <a:pt x="2096" y="504825"/>
                    <a:pt x="0" y="502730"/>
                    <a:pt x="0" y="500063"/>
                  </a:cubicBezTo>
                  <a:lnTo>
                    <a:pt x="0" y="23813"/>
                  </a:lnTo>
                  <a:cubicBezTo>
                    <a:pt x="0" y="10668"/>
                    <a:pt x="10668" y="0"/>
                    <a:pt x="23813" y="0"/>
                  </a:cubicBezTo>
                  <a:lnTo>
                    <a:pt x="309563" y="0"/>
                  </a:lnTo>
                  <a:cubicBezTo>
                    <a:pt x="322707" y="0"/>
                    <a:pt x="333375" y="10668"/>
                    <a:pt x="333375" y="23813"/>
                  </a:cubicBezTo>
                  <a:lnTo>
                    <a:pt x="333375" y="500063"/>
                  </a:lnTo>
                  <a:cubicBezTo>
                    <a:pt x="333375" y="502730"/>
                    <a:pt x="331280" y="504825"/>
                    <a:pt x="328613" y="504825"/>
                  </a:cubicBezTo>
                  <a:close/>
                  <a:moveTo>
                    <a:pt x="9525" y="495300"/>
                  </a:moveTo>
                  <a:lnTo>
                    <a:pt x="323850" y="495300"/>
                  </a:lnTo>
                  <a:lnTo>
                    <a:pt x="323850" y="23813"/>
                  </a:lnTo>
                  <a:cubicBezTo>
                    <a:pt x="323850" y="15907"/>
                    <a:pt x="317468" y="9525"/>
                    <a:pt x="309563" y="9525"/>
                  </a:cubicBezTo>
                  <a:lnTo>
                    <a:pt x="23813" y="9525"/>
                  </a:lnTo>
                  <a:cubicBezTo>
                    <a:pt x="15907" y="9525"/>
                    <a:pt x="9525" y="15907"/>
                    <a:pt x="9525" y="23813"/>
                  </a:cubicBezTo>
                  <a:lnTo>
                    <a:pt x="9525" y="4953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9" name="Freeform: Shape 359">
              <a:extLst>
                <a:ext uri="{FF2B5EF4-FFF2-40B4-BE49-F238E27FC236}">
                  <a16:creationId xmlns:a16="http://schemas.microsoft.com/office/drawing/2014/main" id="{4C61CD0D-F9F0-C088-93F2-5298F461B1F6}"/>
                </a:ext>
              </a:extLst>
            </p:cNvPr>
            <p:cNvSpPr/>
            <p:nvPr/>
          </p:nvSpPr>
          <p:spPr>
            <a:xfrm>
              <a:off x="1890712" y="4338637"/>
              <a:ext cx="238125" cy="200025"/>
            </a:xfrm>
            <a:custGeom>
              <a:avLst/>
              <a:gdLst>
                <a:gd name="connsiteX0" fmla="*/ 214313 w 238125"/>
                <a:gd name="connsiteY0" fmla="*/ 200025 h 200025"/>
                <a:gd name="connsiteX1" fmla="*/ 23813 w 238125"/>
                <a:gd name="connsiteY1" fmla="*/ 200025 h 200025"/>
                <a:gd name="connsiteX2" fmla="*/ 0 w 238125"/>
                <a:gd name="connsiteY2" fmla="*/ 176213 h 200025"/>
                <a:gd name="connsiteX3" fmla="*/ 0 w 238125"/>
                <a:gd name="connsiteY3" fmla="*/ 23813 h 200025"/>
                <a:gd name="connsiteX4" fmla="*/ 23813 w 238125"/>
                <a:gd name="connsiteY4" fmla="*/ 0 h 200025"/>
                <a:gd name="connsiteX5" fmla="*/ 214313 w 238125"/>
                <a:gd name="connsiteY5" fmla="*/ 0 h 200025"/>
                <a:gd name="connsiteX6" fmla="*/ 238125 w 238125"/>
                <a:gd name="connsiteY6" fmla="*/ 23813 h 200025"/>
                <a:gd name="connsiteX7" fmla="*/ 238125 w 238125"/>
                <a:gd name="connsiteY7" fmla="*/ 176213 h 200025"/>
                <a:gd name="connsiteX8" fmla="*/ 214313 w 238125"/>
                <a:gd name="connsiteY8" fmla="*/ 200025 h 200025"/>
                <a:gd name="connsiteX9" fmla="*/ 23813 w 238125"/>
                <a:gd name="connsiteY9" fmla="*/ 9525 h 200025"/>
                <a:gd name="connsiteX10" fmla="*/ 9525 w 238125"/>
                <a:gd name="connsiteY10" fmla="*/ 23813 h 200025"/>
                <a:gd name="connsiteX11" fmla="*/ 9525 w 238125"/>
                <a:gd name="connsiteY11" fmla="*/ 176213 h 200025"/>
                <a:gd name="connsiteX12" fmla="*/ 23813 w 238125"/>
                <a:gd name="connsiteY12" fmla="*/ 190500 h 200025"/>
                <a:gd name="connsiteX13" fmla="*/ 214313 w 238125"/>
                <a:gd name="connsiteY13" fmla="*/ 190500 h 200025"/>
                <a:gd name="connsiteX14" fmla="*/ 228600 w 238125"/>
                <a:gd name="connsiteY14" fmla="*/ 176213 h 200025"/>
                <a:gd name="connsiteX15" fmla="*/ 228600 w 238125"/>
                <a:gd name="connsiteY15" fmla="*/ 23813 h 200025"/>
                <a:gd name="connsiteX16" fmla="*/ 214313 w 238125"/>
                <a:gd name="connsiteY16" fmla="*/ 9525 h 200025"/>
                <a:gd name="connsiteX17" fmla="*/ 23813 w 238125"/>
                <a:gd name="connsiteY17" fmla="*/ 95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125" h="200025">
                  <a:moveTo>
                    <a:pt x="214313" y="200025"/>
                  </a:moveTo>
                  <a:lnTo>
                    <a:pt x="23813" y="200025"/>
                  </a:lnTo>
                  <a:cubicBezTo>
                    <a:pt x="10668" y="200025"/>
                    <a:pt x="0" y="189357"/>
                    <a:pt x="0" y="176213"/>
                  </a:cubicBezTo>
                  <a:lnTo>
                    <a:pt x="0" y="23813"/>
                  </a:lnTo>
                  <a:cubicBezTo>
                    <a:pt x="0" y="10668"/>
                    <a:pt x="10668" y="0"/>
                    <a:pt x="23813" y="0"/>
                  </a:cubicBezTo>
                  <a:lnTo>
                    <a:pt x="214313" y="0"/>
                  </a:lnTo>
                  <a:cubicBezTo>
                    <a:pt x="227457" y="0"/>
                    <a:pt x="238125" y="10668"/>
                    <a:pt x="238125" y="23813"/>
                  </a:cubicBezTo>
                  <a:lnTo>
                    <a:pt x="238125" y="176213"/>
                  </a:lnTo>
                  <a:cubicBezTo>
                    <a:pt x="238125" y="189357"/>
                    <a:pt x="227457" y="200025"/>
                    <a:pt x="214313" y="200025"/>
                  </a:cubicBezTo>
                  <a:close/>
                  <a:moveTo>
                    <a:pt x="23813" y="9525"/>
                  </a:moveTo>
                  <a:cubicBezTo>
                    <a:pt x="15907" y="9525"/>
                    <a:pt x="9525" y="15907"/>
                    <a:pt x="9525" y="23813"/>
                  </a:cubicBezTo>
                  <a:lnTo>
                    <a:pt x="9525" y="176213"/>
                  </a:lnTo>
                  <a:cubicBezTo>
                    <a:pt x="9525" y="184118"/>
                    <a:pt x="15907" y="190500"/>
                    <a:pt x="23813" y="190500"/>
                  </a:cubicBezTo>
                  <a:lnTo>
                    <a:pt x="214313" y="190500"/>
                  </a:lnTo>
                  <a:cubicBezTo>
                    <a:pt x="222218" y="190500"/>
                    <a:pt x="228600" y="184118"/>
                    <a:pt x="228600" y="176213"/>
                  </a:cubicBezTo>
                  <a:lnTo>
                    <a:pt x="228600" y="23813"/>
                  </a:lnTo>
                  <a:cubicBezTo>
                    <a:pt x="228600" y="15907"/>
                    <a:pt x="222218" y="9525"/>
                    <a:pt x="2143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0" name="Freeform: Shape 384">
              <a:extLst>
                <a:ext uri="{FF2B5EF4-FFF2-40B4-BE49-F238E27FC236}">
                  <a16:creationId xmlns:a16="http://schemas.microsoft.com/office/drawing/2014/main" id="{BF0279AF-1DD2-28FA-31A3-5CC3579CC787}"/>
                </a:ext>
              </a:extLst>
            </p:cNvPr>
            <p:cNvSpPr/>
            <p:nvPr/>
          </p:nvSpPr>
          <p:spPr>
            <a:xfrm>
              <a:off x="1890712" y="4576762"/>
              <a:ext cx="238125" cy="219075"/>
            </a:xfrm>
            <a:custGeom>
              <a:avLst/>
              <a:gdLst>
                <a:gd name="connsiteX0" fmla="*/ 233363 w 238125"/>
                <a:gd name="connsiteY0" fmla="*/ 219075 h 219075"/>
                <a:gd name="connsiteX1" fmla="*/ 4763 w 238125"/>
                <a:gd name="connsiteY1" fmla="*/ 219075 h 219075"/>
                <a:gd name="connsiteX2" fmla="*/ 0 w 238125"/>
                <a:gd name="connsiteY2" fmla="*/ 214313 h 219075"/>
                <a:gd name="connsiteX3" fmla="*/ 0 w 238125"/>
                <a:gd name="connsiteY3" fmla="*/ 23813 h 219075"/>
                <a:gd name="connsiteX4" fmla="*/ 23813 w 238125"/>
                <a:gd name="connsiteY4" fmla="*/ 0 h 219075"/>
                <a:gd name="connsiteX5" fmla="*/ 214313 w 238125"/>
                <a:gd name="connsiteY5" fmla="*/ 0 h 219075"/>
                <a:gd name="connsiteX6" fmla="*/ 238125 w 238125"/>
                <a:gd name="connsiteY6" fmla="*/ 23813 h 219075"/>
                <a:gd name="connsiteX7" fmla="*/ 238125 w 238125"/>
                <a:gd name="connsiteY7" fmla="*/ 214313 h 219075"/>
                <a:gd name="connsiteX8" fmla="*/ 233363 w 238125"/>
                <a:gd name="connsiteY8" fmla="*/ 219075 h 219075"/>
                <a:gd name="connsiteX9" fmla="*/ 9525 w 238125"/>
                <a:gd name="connsiteY9" fmla="*/ 209550 h 219075"/>
                <a:gd name="connsiteX10" fmla="*/ 228600 w 238125"/>
                <a:gd name="connsiteY10" fmla="*/ 209550 h 219075"/>
                <a:gd name="connsiteX11" fmla="*/ 228600 w 238125"/>
                <a:gd name="connsiteY11" fmla="*/ 23813 h 219075"/>
                <a:gd name="connsiteX12" fmla="*/ 214313 w 238125"/>
                <a:gd name="connsiteY12" fmla="*/ 9525 h 219075"/>
                <a:gd name="connsiteX13" fmla="*/ 23813 w 238125"/>
                <a:gd name="connsiteY13" fmla="*/ 9525 h 219075"/>
                <a:gd name="connsiteX14" fmla="*/ 9525 w 238125"/>
                <a:gd name="connsiteY14" fmla="*/ 23813 h 219075"/>
                <a:gd name="connsiteX15" fmla="*/ 9525 w 238125"/>
                <a:gd name="connsiteY15" fmla="*/ 2095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125" h="219075">
                  <a:moveTo>
                    <a:pt x="233363" y="219075"/>
                  </a:moveTo>
                  <a:lnTo>
                    <a:pt x="4763" y="219075"/>
                  </a:lnTo>
                  <a:cubicBezTo>
                    <a:pt x="2096" y="219075"/>
                    <a:pt x="0" y="216979"/>
                    <a:pt x="0" y="214313"/>
                  </a:cubicBezTo>
                  <a:lnTo>
                    <a:pt x="0" y="23813"/>
                  </a:lnTo>
                  <a:cubicBezTo>
                    <a:pt x="0" y="10668"/>
                    <a:pt x="10668" y="0"/>
                    <a:pt x="23813" y="0"/>
                  </a:cubicBezTo>
                  <a:lnTo>
                    <a:pt x="214313" y="0"/>
                  </a:lnTo>
                  <a:cubicBezTo>
                    <a:pt x="227457" y="0"/>
                    <a:pt x="238125" y="10668"/>
                    <a:pt x="238125" y="23813"/>
                  </a:cubicBezTo>
                  <a:lnTo>
                    <a:pt x="238125" y="214313"/>
                  </a:lnTo>
                  <a:cubicBezTo>
                    <a:pt x="238125" y="216979"/>
                    <a:pt x="236029" y="219075"/>
                    <a:pt x="233363" y="219075"/>
                  </a:cubicBezTo>
                  <a:close/>
                  <a:moveTo>
                    <a:pt x="9525" y="209550"/>
                  </a:moveTo>
                  <a:lnTo>
                    <a:pt x="228600" y="209550"/>
                  </a:lnTo>
                  <a:lnTo>
                    <a:pt x="228600" y="23813"/>
                  </a:lnTo>
                  <a:cubicBezTo>
                    <a:pt x="228600" y="15907"/>
                    <a:pt x="222218" y="9525"/>
                    <a:pt x="214313" y="9525"/>
                  </a:cubicBezTo>
                  <a:lnTo>
                    <a:pt x="23813" y="9525"/>
                  </a:lnTo>
                  <a:cubicBezTo>
                    <a:pt x="15907" y="9525"/>
                    <a:pt x="9525" y="15907"/>
                    <a:pt x="9525" y="23813"/>
                  </a:cubicBezTo>
                  <a:lnTo>
                    <a:pt x="9525" y="2095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1" name="Freeform: Shape 385">
              <a:extLst>
                <a:ext uri="{FF2B5EF4-FFF2-40B4-BE49-F238E27FC236}">
                  <a16:creationId xmlns:a16="http://schemas.microsoft.com/office/drawing/2014/main" id="{FB8B1FD1-554F-8FFD-E921-163DCCC730AA}"/>
                </a:ext>
              </a:extLst>
            </p:cNvPr>
            <p:cNvSpPr/>
            <p:nvPr/>
          </p:nvSpPr>
          <p:spPr>
            <a:xfrm>
              <a:off x="1943069" y="4400423"/>
              <a:ext cx="90613" cy="90613"/>
            </a:xfrm>
            <a:custGeom>
              <a:avLst/>
              <a:gdLst>
                <a:gd name="connsiteX0" fmla="*/ 66705 w 90613"/>
                <a:gd name="connsiteY0" fmla="*/ 90613 h 90613"/>
                <a:gd name="connsiteX1" fmla="*/ 66705 w 90613"/>
                <a:gd name="connsiteY1" fmla="*/ 90613 h 90613"/>
                <a:gd name="connsiteX2" fmla="*/ 49846 w 90613"/>
                <a:gd name="connsiteY2" fmla="*/ 83565 h 90613"/>
                <a:gd name="connsiteX3" fmla="*/ 1650 w 90613"/>
                <a:gd name="connsiteY3" fmla="*/ 14889 h 90613"/>
                <a:gd name="connsiteX4" fmla="*/ 2793 w 90613"/>
                <a:gd name="connsiteY4" fmla="*/ 2793 h 90613"/>
                <a:gd name="connsiteX5" fmla="*/ 14889 w 90613"/>
                <a:gd name="connsiteY5" fmla="*/ 1650 h 90613"/>
                <a:gd name="connsiteX6" fmla="*/ 83565 w 90613"/>
                <a:gd name="connsiteY6" fmla="*/ 49846 h 90613"/>
                <a:gd name="connsiteX7" fmla="*/ 83565 w 90613"/>
                <a:gd name="connsiteY7" fmla="*/ 49846 h 90613"/>
                <a:gd name="connsiteX8" fmla="*/ 90613 w 90613"/>
                <a:gd name="connsiteY8" fmla="*/ 66705 h 90613"/>
                <a:gd name="connsiteX9" fmla="*/ 83660 w 90613"/>
                <a:gd name="connsiteY9" fmla="*/ 83565 h 90613"/>
                <a:gd name="connsiteX10" fmla="*/ 66896 w 90613"/>
                <a:gd name="connsiteY10" fmla="*/ 90518 h 90613"/>
                <a:gd name="connsiteX11" fmla="*/ 9460 w 90613"/>
                <a:gd name="connsiteY11" fmla="*/ 9555 h 90613"/>
                <a:gd name="connsiteX12" fmla="*/ 56514 w 90613"/>
                <a:gd name="connsiteY12" fmla="*/ 76802 h 90613"/>
                <a:gd name="connsiteX13" fmla="*/ 66705 w 90613"/>
                <a:gd name="connsiteY13" fmla="*/ 80993 h 90613"/>
                <a:gd name="connsiteX14" fmla="*/ 66705 w 90613"/>
                <a:gd name="connsiteY14" fmla="*/ 80993 h 90613"/>
                <a:gd name="connsiteX15" fmla="*/ 76802 w 90613"/>
                <a:gd name="connsiteY15" fmla="*/ 76802 h 90613"/>
                <a:gd name="connsiteX16" fmla="*/ 80993 w 90613"/>
                <a:gd name="connsiteY16" fmla="*/ 66705 h 90613"/>
                <a:gd name="connsiteX17" fmla="*/ 76802 w 90613"/>
                <a:gd name="connsiteY17" fmla="*/ 56514 h 90613"/>
                <a:gd name="connsiteX18" fmla="*/ 76802 w 90613"/>
                <a:gd name="connsiteY18" fmla="*/ 56514 h 90613"/>
                <a:gd name="connsiteX19" fmla="*/ 9555 w 90613"/>
                <a:gd name="connsiteY19" fmla="*/ 9460 h 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613" h="90613">
                  <a:moveTo>
                    <a:pt x="66705" y="90613"/>
                  </a:moveTo>
                  <a:lnTo>
                    <a:pt x="66705" y="90613"/>
                  </a:lnTo>
                  <a:cubicBezTo>
                    <a:pt x="60324" y="90613"/>
                    <a:pt x="54323" y="88136"/>
                    <a:pt x="49846" y="83565"/>
                  </a:cubicBezTo>
                  <a:cubicBezTo>
                    <a:pt x="44703" y="78421"/>
                    <a:pt x="20795" y="43369"/>
                    <a:pt x="1650" y="14889"/>
                  </a:cubicBezTo>
                  <a:cubicBezTo>
                    <a:pt x="-922" y="11079"/>
                    <a:pt x="-446" y="6126"/>
                    <a:pt x="2793" y="2793"/>
                  </a:cubicBezTo>
                  <a:cubicBezTo>
                    <a:pt x="6031" y="-446"/>
                    <a:pt x="10984" y="-922"/>
                    <a:pt x="14889" y="1650"/>
                  </a:cubicBezTo>
                  <a:cubicBezTo>
                    <a:pt x="43369" y="20795"/>
                    <a:pt x="78421" y="44702"/>
                    <a:pt x="83565" y="49846"/>
                  </a:cubicBezTo>
                  <a:lnTo>
                    <a:pt x="83565" y="49846"/>
                  </a:lnTo>
                  <a:cubicBezTo>
                    <a:pt x="88041" y="54323"/>
                    <a:pt x="90613" y="60324"/>
                    <a:pt x="90613" y="66705"/>
                  </a:cubicBezTo>
                  <a:cubicBezTo>
                    <a:pt x="90613" y="73087"/>
                    <a:pt x="88137" y="79088"/>
                    <a:pt x="83660" y="83565"/>
                  </a:cubicBezTo>
                  <a:cubicBezTo>
                    <a:pt x="79183" y="88041"/>
                    <a:pt x="73182" y="90518"/>
                    <a:pt x="66896" y="90518"/>
                  </a:cubicBezTo>
                  <a:close/>
                  <a:moveTo>
                    <a:pt x="9460" y="9555"/>
                  </a:moveTo>
                  <a:cubicBezTo>
                    <a:pt x="35463" y="48132"/>
                    <a:pt x="53085" y="73277"/>
                    <a:pt x="56514" y="76802"/>
                  </a:cubicBezTo>
                  <a:cubicBezTo>
                    <a:pt x="59276" y="79564"/>
                    <a:pt x="62800" y="80993"/>
                    <a:pt x="66705" y="80993"/>
                  </a:cubicBezTo>
                  <a:lnTo>
                    <a:pt x="66705" y="80993"/>
                  </a:lnTo>
                  <a:cubicBezTo>
                    <a:pt x="70515" y="80993"/>
                    <a:pt x="74135" y="79469"/>
                    <a:pt x="76802" y="76802"/>
                  </a:cubicBezTo>
                  <a:cubicBezTo>
                    <a:pt x="79469" y="74135"/>
                    <a:pt x="80993" y="70515"/>
                    <a:pt x="80993" y="66705"/>
                  </a:cubicBezTo>
                  <a:cubicBezTo>
                    <a:pt x="80993" y="62895"/>
                    <a:pt x="79469" y="59276"/>
                    <a:pt x="76802" y="56514"/>
                  </a:cubicBezTo>
                  <a:lnTo>
                    <a:pt x="76802" y="56514"/>
                  </a:lnTo>
                  <a:cubicBezTo>
                    <a:pt x="73278" y="52989"/>
                    <a:pt x="48132" y="35463"/>
                    <a:pt x="9555" y="946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2" name="Freeform: Shape 6061">
              <a:extLst>
                <a:ext uri="{FF2B5EF4-FFF2-40B4-BE49-F238E27FC236}">
                  <a16:creationId xmlns:a16="http://schemas.microsoft.com/office/drawing/2014/main" id="{71EA9E6C-9E3C-9F62-FE06-1D080A0890F9}"/>
                </a:ext>
              </a:extLst>
            </p:cNvPr>
            <p:cNvSpPr/>
            <p:nvPr/>
          </p:nvSpPr>
          <p:spPr>
            <a:xfrm>
              <a:off x="22336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 name="Freeform: Shape 6062">
              <a:extLst>
                <a:ext uri="{FF2B5EF4-FFF2-40B4-BE49-F238E27FC236}">
                  <a16:creationId xmlns:a16="http://schemas.microsoft.com/office/drawing/2014/main" id="{8A7F60CC-4FB1-FE5F-FE2C-1148B5DBE08F}"/>
                </a:ext>
              </a:extLst>
            </p:cNvPr>
            <p:cNvSpPr/>
            <p:nvPr/>
          </p:nvSpPr>
          <p:spPr>
            <a:xfrm>
              <a:off x="23098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 name="Freeform: Shape 517">
              <a:extLst>
                <a:ext uri="{FF2B5EF4-FFF2-40B4-BE49-F238E27FC236}">
                  <a16:creationId xmlns:a16="http://schemas.microsoft.com/office/drawing/2014/main" id="{F97EFEAD-680E-9A0A-A7DD-F843CA0B3C67}"/>
                </a:ext>
              </a:extLst>
            </p:cNvPr>
            <p:cNvSpPr/>
            <p:nvPr/>
          </p:nvSpPr>
          <p:spPr>
            <a:xfrm>
              <a:off x="1976491" y="4624319"/>
              <a:ext cx="66660" cy="123987"/>
            </a:xfrm>
            <a:custGeom>
              <a:avLst/>
              <a:gdLst>
                <a:gd name="connsiteX0" fmla="*/ 33283 w 66660"/>
                <a:gd name="connsiteY0" fmla="*/ 123892 h 123987"/>
                <a:gd name="connsiteX1" fmla="*/ 31187 w 66660"/>
                <a:gd name="connsiteY1" fmla="*/ 123416 h 123987"/>
                <a:gd name="connsiteX2" fmla="*/ 29092 w 66660"/>
                <a:gd name="connsiteY2" fmla="*/ 117034 h 123987"/>
                <a:gd name="connsiteX3" fmla="*/ 54238 w 66660"/>
                <a:gd name="connsiteY3" fmla="*/ 66742 h 123987"/>
                <a:gd name="connsiteX4" fmla="*/ 4803 w 66660"/>
                <a:gd name="connsiteY4" fmla="*/ 66742 h 123987"/>
                <a:gd name="connsiteX5" fmla="*/ 707 w 66660"/>
                <a:gd name="connsiteY5" fmla="*/ 64456 h 123987"/>
                <a:gd name="connsiteX6" fmla="*/ 517 w 66660"/>
                <a:gd name="connsiteY6" fmla="*/ 59789 h 123987"/>
                <a:gd name="connsiteX7" fmla="*/ 29092 w 66660"/>
                <a:gd name="connsiteY7" fmla="*/ 2639 h 123987"/>
                <a:gd name="connsiteX8" fmla="*/ 35473 w 66660"/>
                <a:gd name="connsiteY8" fmla="*/ 543 h 123987"/>
                <a:gd name="connsiteX9" fmla="*/ 37569 w 66660"/>
                <a:gd name="connsiteY9" fmla="*/ 6925 h 123987"/>
                <a:gd name="connsiteX10" fmla="*/ 12423 w 66660"/>
                <a:gd name="connsiteY10" fmla="*/ 57217 h 123987"/>
                <a:gd name="connsiteX11" fmla="*/ 61858 w 66660"/>
                <a:gd name="connsiteY11" fmla="*/ 57217 h 123987"/>
                <a:gd name="connsiteX12" fmla="*/ 65953 w 66660"/>
                <a:gd name="connsiteY12" fmla="*/ 59503 h 123987"/>
                <a:gd name="connsiteX13" fmla="*/ 66144 w 66660"/>
                <a:gd name="connsiteY13" fmla="*/ 64171 h 123987"/>
                <a:gd name="connsiteX14" fmla="*/ 37569 w 66660"/>
                <a:gd name="connsiteY14" fmla="*/ 121321 h 123987"/>
                <a:gd name="connsiteX15" fmla="*/ 33283 w 66660"/>
                <a:gd name="connsiteY15" fmla="*/ 123988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60" h="123987">
                  <a:moveTo>
                    <a:pt x="33283" y="123892"/>
                  </a:moveTo>
                  <a:cubicBezTo>
                    <a:pt x="32521" y="123892"/>
                    <a:pt x="31854" y="123702"/>
                    <a:pt x="31187" y="123416"/>
                  </a:cubicBezTo>
                  <a:cubicBezTo>
                    <a:pt x="28806" y="122273"/>
                    <a:pt x="27853" y="119416"/>
                    <a:pt x="29092" y="117034"/>
                  </a:cubicBezTo>
                  <a:lnTo>
                    <a:pt x="54238" y="66742"/>
                  </a:lnTo>
                  <a:lnTo>
                    <a:pt x="4803" y="66742"/>
                  </a:lnTo>
                  <a:cubicBezTo>
                    <a:pt x="3184" y="66742"/>
                    <a:pt x="1660" y="65885"/>
                    <a:pt x="707" y="64456"/>
                  </a:cubicBezTo>
                  <a:cubicBezTo>
                    <a:pt x="-150" y="63027"/>
                    <a:pt x="-245" y="61313"/>
                    <a:pt x="517" y="59789"/>
                  </a:cubicBezTo>
                  <a:lnTo>
                    <a:pt x="29092" y="2639"/>
                  </a:lnTo>
                  <a:cubicBezTo>
                    <a:pt x="30235" y="258"/>
                    <a:pt x="33092" y="-695"/>
                    <a:pt x="35473" y="543"/>
                  </a:cubicBezTo>
                  <a:cubicBezTo>
                    <a:pt x="37855" y="1687"/>
                    <a:pt x="38807" y="4544"/>
                    <a:pt x="37569" y="6925"/>
                  </a:cubicBezTo>
                  <a:lnTo>
                    <a:pt x="12423" y="57217"/>
                  </a:lnTo>
                  <a:lnTo>
                    <a:pt x="61858" y="57217"/>
                  </a:lnTo>
                  <a:cubicBezTo>
                    <a:pt x="63477" y="57217"/>
                    <a:pt x="65001" y="58074"/>
                    <a:pt x="65953" y="59503"/>
                  </a:cubicBezTo>
                  <a:cubicBezTo>
                    <a:pt x="66811" y="60932"/>
                    <a:pt x="66906" y="62647"/>
                    <a:pt x="66144" y="64171"/>
                  </a:cubicBezTo>
                  <a:lnTo>
                    <a:pt x="37569" y="121321"/>
                  </a:lnTo>
                  <a:cubicBezTo>
                    <a:pt x="36712" y="122940"/>
                    <a:pt x="35092" y="123988"/>
                    <a:pt x="33283" y="123988"/>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 name="Freeform: Shape 3703">
              <a:extLst>
                <a:ext uri="{FF2B5EF4-FFF2-40B4-BE49-F238E27FC236}">
                  <a16:creationId xmlns:a16="http://schemas.microsoft.com/office/drawing/2014/main" id="{16CBF783-2DD6-5DD8-A11C-6FF4358C282F}"/>
                </a:ext>
              </a:extLst>
            </p:cNvPr>
            <p:cNvSpPr/>
            <p:nvPr/>
          </p:nvSpPr>
          <p:spPr>
            <a:xfrm>
              <a:off x="2166937" y="4500562"/>
              <a:ext cx="133350" cy="257175"/>
            </a:xfrm>
            <a:custGeom>
              <a:avLst/>
              <a:gdLst>
                <a:gd name="connsiteX0" fmla="*/ 100013 w 133350"/>
                <a:gd name="connsiteY0" fmla="*/ 257175 h 257175"/>
                <a:gd name="connsiteX1" fmla="*/ 66675 w 133350"/>
                <a:gd name="connsiteY1" fmla="*/ 223838 h 257175"/>
                <a:gd name="connsiteX2" fmla="*/ 66675 w 133350"/>
                <a:gd name="connsiteY2" fmla="*/ 100013 h 257175"/>
                <a:gd name="connsiteX3" fmla="*/ 42863 w 133350"/>
                <a:gd name="connsiteY3" fmla="*/ 76200 h 257175"/>
                <a:gd name="connsiteX4" fmla="*/ 4763 w 133350"/>
                <a:gd name="connsiteY4" fmla="*/ 76200 h 257175"/>
                <a:gd name="connsiteX5" fmla="*/ 0 w 133350"/>
                <a:gd name="connsiteY5" fmla="*/ 71438 h 257175"/>
                <a:gd name="connsiteX6" fmla="*/ 4763 w 133350"/>
                <a:gd name="connsiteY6" fmla="*/ 66675 h 257175"/>
                <a:gd name="connsiteX7" fmla="*/ 42863 w 133350"/>
                <a:gd name="connsiteY7" fmla="*/ 66675 h 257175"/>
                <a:gd name="connsiteX8" fmla="*/ 76200 w 133350"/>
                <a:gd name="connsiteY8" fmla="*/ 100013 h 257175"/>
                <a:gd name="connsiteX9" fmla="*/ 76200 w 133350"/>
                <a:gd name="connsiteY9" fmla="*/ 223838 h 257175"/>
                <a:gd name="connsiteX10" fmla="*/ 100013 w 133350"/>
                <a:gd name="connsiteY10" fmla="*/ 247650 h 257175"/>
                <a:gd name="connsiteX11" fmla="*/ 123825 w 133350"/>
                <a:gd name="connsiteY11" fmla="*/ 223838 h 257175"/>
                <a:gd name="connsiteX12" fmla="*/ 123825 w 133350"/>
                <a:gd name="connsiteY12" fmla="*/ 4763 h 257175"/>
                <a:gd name="connsiteX13" fmla="*/ 128588 w 133350"/>
                <a:gd name="connsiteY13" fmla="*/ 0 h 257175"/>
                <a:gd name="connsiteX14" fmla="*/ 133350 w 133350"/>
                <a:gd name="connsiteY14" fmla="*/ 4763 h 257175"/>
                <a:gd name="connsiteX15" fmla="*/ 133350 w 133350"/>
                <a:gd name="connsiteY15" fmla="*/ 223838 h 257175"/>
                <a:gd name="connsiteX16" fmla="*/ 100013 w 133350"/>
                <a:gd name="connsiteY1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350" h="257175">
                  <a:moveTo>
                    <a:pt x="100013" y="257175"/>
                  </a:moveTo>
                  <a:cubicBezTo>
                    <a:pt x="81629" y="257175"/>
                    <a:pt x="66675" y="242221"/>
                    <a:pt x="66675" y="223838"/>
                  </a:cubicBezTo>
                  <a:lnTo>
                    <a:pt x="66675" y="100013"/>
                  </a:lnTo>
                  <a:cubicBezTo>
                    <a:pt x="66675" y="86868"/>
                    <a:pt x="56007" y="76200"/>
                    <a:pt x="42863" y="76200"/>
                  </a:cubicBezTo>
                  <a:lnTo>
                    <a:pt x="4763" y="76200"/>
                  </a:lnTo>
                  <a:cubicBezTo>
                    <a:pt x="2096" y="76200"/>
                    <a:pt x="0" y="74104"/>
                    <a:pt x="0" y="71438"/>
                  </a:cubicBezTo>
                  <a:cubicBezTo>
                    <a:pt x="0" y="68771"/>
                    <a:pt x="2096" y="66675"/>
                    <a:pt x="4763" y="66675"/>
                  </a:cubicBezTo>
                  <a:lnTo>
                    <a:pt x="42863" y="66675"/>
                  </a:lnTo>
                  <a:cubicBezTo>
                    <a:pt x="61246" y="66675"/>
                    <a:pt x="76200" y="81629"/>
                    <a:pt x="76200" y="100013"/>
                  </a:cubicBezTo>
                  <a:lnTo>
                    <a:pt x="76200" y="223838"/>
                  </a:lnTo>
                  <a:cubicBezTo>
                    <a:pt x="76200" y="236982"/>
                    <a:pt x="86868" y="247650"/>
                    <a:pt x="100013" y="247650"/>
                  </a:cubicBezTo>
                  <a:cubicBezTo>
                    <a:pt x="113157" y="247650"/>
                    <a:pt x="123825" y="236982"/>
                    <a:pt x="123825" y="223838"/>
                  </a:cubicBezTo>
                  <a:lnTo>
                    <a:pt x="123825" y="4763"/>
                  </a:lnTo>
                  <a:cubicBezTo>
                    <a:pt x="123825" y="2096"/>
                    <a:pt x="125921" y="0"/>
                    <a:pt x="128588" y="0"/>
                  </a:cubicBezTo>
                  <a:cubicBezTo>
                    <a:pt x="131254" y="0"/>
                    <a:pt x="133350" y="2096"/>
                    <a:pt x="133350" y="4763"/>
                  </a:cubicBezTo>
                  <a:lnTo>
                    <a:pt x="133350" y="223838"/>
                  </a:lnTo>
                  <a:cubicBezTo>
                    <a:pt x="133350" y="242221"/>
                    <a:pt x="118396" y="257175"/>
                    <a:pt x="100013" y="2571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67" name="TextBox 66">
            <a:extLst>
              <a:ext uri="{FF2B5EF4-FFF2-40B4-BE49-F238E27FC236}">
                <a16:creationId xmlns:a16="http://schemas.microsoft.com/office/drawing/2014/main" id="{4CC890AE-A7A9-4E17-BD2F-D42A1A20B699}"/>
              </a:ext>
            </a:extLst>
          </p:cNvPr>
          <p:cNvSpPr txBox="1"/>
          <p:nvPr/>
        </p:nvSpPr>
        <p:spPr>
          <a:xfrm>
            <a:off x="4843056" y="3553629"/>
            <a:ext cx="907960" cy="313591"/>
          </a:xfrm>
          <a:prstGeom prst="rect">
            <a:avLst/>
          </a:prstGeom>
        </p:spPr>
        <p:txBody>
          <a:bodyPr vert="horz" wrap="square" lIns="91440" tIns="45720" rIns="91440" bIns="45720" rtlCol="0" anchor="t">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EV 3</a:t>
            </a:r>
          </a:p>
        </p:txBody>
      </p:sp>
      <p:grpSp>
        <p:nvGrpSpPr>
          <p:cNvPr id="68" name="Group 67">
            <a:extLst>
              <a:ext uri="{FF2B5EF4-FFF2-40B4-BE49-F238E27FC236}">
                <a16:creationId xmlns:a16="http://schemas.microsoft.com/office/drawing/2014/main" id="{C3D21814-F34B-552E-3347-1D62362D7AFE}"/>
              </a:ext>
            </a:extLst>
          </p:cNvPr>
          <p:cNvGrpSpPr/>
          <p:nvPr/>
        </p:nvGrpSpPr>
        <p:grpSpPr>
          <a:xfrm>
            <a:off x="4832101" y="2949435"/>
            <a:ext cx="504000" cy="504000"/>
            <a:chOff x="671512" y="2005012"/>
            <a:chExt cx="562070" cy="561975"/>
          </a:xfrm>
          <a:solidFill>
            <a:schemeClr val="bg1"/>
          </a:solidFill>
        </p:grpSpPr>
        <p:sp>
          <p:nvSpPr>
            <p:cNvPr id="69" name="Freeform: Shape 2755">
              <a:extLst>
                <a:ext uri="{FF2B5EF4-FFF2-40B4-BE49-F238E27FC236}">
                  <a16:creationId xmlns:a16="http://schemas.microsoft.com/office/drawing/2014/main" id="{B23910DA-2DB7-B1F1-727F-56C2A267D40C}"/>
                </a:ext>
              </a:extLst>
            </p:cNvPr>
            <p:cNvSpPr/>
            <p:nvPr/>
          </p:nvSpPr>
          <p:spPr>
            <a:xfrm>
              <a:off x="1128712" y="20240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30"/>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 name="Freeform: Shape 2756">
              <a:extLst>
                <a:ext uri="{FF2B5EF4-FFF2-40B4-BE49-F238E27FC236}">
                  <a16:creationId xmlns:a16="http://schemas.microsoft.com/office/drawing/2014/main" id="{94265741-3721-940A-5833-80115E4D3A15}"/>
                </a:ext>
              </a:extLst>
            </p:cNvPr>
            <p:cNvSpPr/>
            <p:nvPr/>
          </p:nvSpPr>
          <p:spPr>
            <a:xfrm>
              <a:off x="1128712" y="21002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29"/>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 name="Freeform: Shape 2757">
              <a:extLst>
                <a:ext uri="{FF2B5EF4-FFF2-40B4-BE49-F238E27FC236}">
                  <a16:creationId xmlns:a16="http://schemas.microsoft.com/office/drawing/2014/main" id="{926C2ED9-572F-5C58-F1B6-203E91710CA7}"/>
                </a:ext>
              </a:extLst>
            </p:cNvPr>
            <p:cNvSpPr/>
            <p:nvPr/>
          </p:nvSpPr>
          <p:spPr>
            <a:xfrm>
              <a:off x="995362" y="2005012"/>
              <a:ext cx="142875" cy="161925"/>
            </a:xfrm>
            <a:custGeom>
              <a:avLst/>
              <a:gdLst>
                <a:gd name="connsiteX0" fmla="*/ 128588 w 142875"/>
                <a:gd name="connsiteY0" fmla="*/ 161925 h 161925"/>
                <a:gd name="connsiteX1" fmla="*/ 109538 w 142875"/>
                <a:gd name="connsiteY1" fmla="*/ 161925 h 161925"/>
                <a:gd name="connsiteX2" fmla="*/ 95250 w 142875"/>
                <a:gd name="connsiteY2" fmla="*/ 147638 h 161925"/>
                <a:gd name="connsiteX3" fmla="*/ 95250 w 142875"/>
                <a:gd name="connsiteY3" fmla="*/ 142875 h 161925"/>
                <a:gd name="connsiteX4" fmla="*/ 61913 w 142875"/>
                <a:gd name="connsiteY4" fmla="*/ 142875 h 161925"/>
                <a:gd name="connsiteX5" fmla="*/ 0 w 142875"/>
                <a:gd name="connsiteY5" fmla="*/ 80963 h 161925"/>
                <a:gd name="connsiteX6" fmla="*/ 61913 w 142875"/>
                <a:gd name="connsiteY6" fmla="*/ 19050 h 161925"/>
                <a:gd name="connsiteX7" fmla="*/ 95250 w 142875"/>
                <a:gd name="connsiteY7" fmla="*/ 19050 h 161925"/>
                <a:gd name="connsiteX8" fmla="*/ 95250 w 142875"/>
                <a:gd name="connsiteY8" fmla="*/ 14288 h 161925"/>
                <a:gd name="connsiteX9" fmla="*/ 109538 w 142875"/>
                <a:gd name="connsiteY9" fmla="*/ 0 h 161925"/>
                <a:gd name="connsiteX10" fmla="*/ 128588 w 142875"/>
                <a:gd name="connsiteY10" fmla="*/ 0 h 161925"/>
                <a:gd name="connsiteX11" fmla="*/ 142875 w 142875"/>
                <a:gd name="connsiteY11" fmla="*/ 14288 h 161925"/>
                <a:gd name="connsiteX12" fmla="*/ 142875 w 142875"/>
                <a:gd name="connsiteY12" fmla="*/ 147638 h 161925"/>
                <a:gd name="connsiteX13" fmla="*/ 128588 w 142875"/>
                <a:gd name="connsiteY13" fmla="*/ 161925 h 161925"/>
                <a:gd name="connsiteX14" fmla="*/ 61913 w 142875"/>
                <a:gd name="connsiteY14" fmla="*/ 28575 h 161925"/>
                <a:gd name="connsiteX15" fmla="*/ 9525 w 142875"/>
                <a:gd name="connsiteY15" fmla="*/ 80963 h 161925"/>
                <a:gd name="connsiteX16" fmla="*/ 61913 w 142875"/>
                <a:gd name="connsiteY16" fmla="*/ 133350 h 161925"/>
                <a:gd name="connsiteX17" fmla="*/ 100013 w 142875"/>
                <a:gd name="connsiteY17" fmla="*/ 133350 h 161925"/>
                <a:gd name="connsiteX18" fmla="*/ 104775 w 142875"/>
                <a:gd name="connsiteY18" fmla="*/ 138113 h 161925"/>
                <a:gd name="connsiteX19" fmla="*/ 104775 w 142875"/>
                <a:gd name="connsiteY19" fmla="*/ 147638 h 161925"/>
                <a:gd name="connsiteX20" fmla="*/ 109538 w 142875"/>
                <a:gd name="connsiteY20" fmla="*/ 152400 h 161925"/>
                <a:gd name="connsiteX21" fmla="*/ 128588 w 142875"/>
                <a:gd name="connsiteY21" fmla="*/ 152400 h 161925"/>
                <a:gd name="connsiteX22" fmla="*/ 133350 w 142875"/>
                <a:gd name="connsiteY22" fmla="*/ 147638 h 161925"/>
                <a:gd name="connsiteX23" fmla="*/ 133350 w 142875"/>
                <a:gd name="connsiteY23" fmla="*/ 14288 h 161925"/>
                <a:gd name="connsiteX24" fmla="*/ 128588 w 142875"/>
                <a:gd name="connsiteY24" fmla="*/ 9525 h 161925"/>
                <a:gd name="connsiteX25" fmla="*/ 109538 w 142875"/>
                <a:gd name="connsiteY25" fmla="*/ 9525 h 161925"/>
                <a:gd name="connsiteX26" fmla="*/ 104775 w 142875"/>
                <a:gd name="connsiteY26" fmla="*/ 14288 h 161925"/>
                <a:gd name="connsiteX27" fmla="*/ 104775 w 142875"/>
                <a:gd name="connsiteY27" fmla="*/ 23813 h 161925"/>
                <a:gd name="connsiteX28" fmla="*/ 100013 w 142875"/>
                <a:gd name="connsiteY28" fmla="*/ 28575 h 161925"/>
                <a:gd name="connsiteX29" fmla="*/ 61913 w 142875"/>
                <a:gd name="connsiteY29" fmla="*/ 285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875" h="161925">
                  <a:moveTo>
                    <a:pt x="128588" y="161925"/>
                  </a:moveTo>
                  <a:lnTo>
                    <a:pt x="109538" y="161925"/>
                  </a:lnTo>
                  <a:cubicBezTo>
                    <a:pt x="101632" y="161925"/>
                    <a:pt x="95250" y="155543"/>
                    <a:pt x="95250" y="147638"/>
                  </a:cubicBezTo>
                  <a:lnTo>
                    <a:pt x="95250" y="142875"/>
                  </a:lnTo>
                  <a:lnTo>
                    <a:pt x="61913" y="142875"/>
                  </a:lnTo>
                  <a:cubicBezTo>
                    <a:pt x="27813" y="142875"/>
                    <a:pt x="0" y="115062"/>
                    <a:pt x="0" y="80963"/>
                  </a:cubicBezTo>
                  <a:cubicBezTo>
                    <a:pt x="0" y="46863"/>
                    <a:pt x="27813" y="19050"/>
                    <a:pt x="61913" y="19050"/>
                  </a:cubicBezTo>
                  <a:lnTo>
                    <a:pt x="95250" y="19050"/>
                  </a:lnTo>
                  <a:lnTo>
                    <a:pt x="95250" y="14288"/>
                  </a:lnTo>
                  <a:cubicBezTo>
                    <a:pt x="95250" y="6382"/>
                    <a:pt x="101632" y="0"/>
                    <a:pt x="109538" y="0"/>
                  </a:cubicBezTo>
                  <a:lnTo>
                    <a:pt x="128588" y="0"/>
                  </a:lnTo>
                  <a:cubicBezTo>
                    <a:pt x="136493" y="0"/>
                    <a:pt x="142875" y="6382"/>
                    <a:pt x="142875" y="14288"/>
                  </a:cubicBezTo>
                  <a:lnTo>
                    <a:pt x="142875" y="147638"/>
                  </a:lnTo>
                  <a:cubicBezTo>
                    <a:pt x="142875" y="155543"/>
                    <a:pt x="136493" y="161925"/>
                    <a:pt x="128588" y="161925"/>
                  </a:cubicBezTo>
                  <a:close/>
                  <a:moveTo>
                    <a:pt x="61913" y="28575"/>
                  </a:moveTo>
                  <a:cubicBezTo>
                    <a:pt x="33052" y="28575"/>
                    <a:pt x="9525" y="52102"/>
                    <a:pt x="9525" y="80963"/>
                  </a:cubicBezTo>
                  <a:cubicBezTo>
                    <a:pt x="9525" y="109823"/>
                    <a:pt x="33052" y="133350"/>
                    <a:pt x="61913" y="133350"/>
                  </a:cubicBezTo>
                  <a:lnTo>
                    <a:pt x="100013" y="133350"/>
                  </a:lnTo>
                  <a:cubicBezTo>
                    <a:pt x="102679" y="133350"/>
                    <a:pt x="104775" y="135446"/>
                    <a:pt x="104775" y="138113"/>
                  </a:cubicBezTo>
                  <a:lnTo>
                    <a:pt x="104775" y="147638"/>
                  </a:lnTo>
                  <a:cubicBezTo>
                    <a:pt x="104775" y="150305"/>
                    <a:pt x="106871" y="152400"/>
                    <a:pt x="109538" y="152400"/>
                  </a:cubicBezTo>
                  <a:lnTo>
                    <a:pt x="128588" y="152400"/>
                  </a:lnTo>
                  <a:cubicBezTo>
                    <a:pt x="131254" y="152400"/>
                    <a:pt x="133350" y="150305"/>
                    <a:pt x="133350" y="147638"/>
                  </a:cubicBezTo>
                  <a:lnTo>
                    <a:pt x="133350" y="14288"/>
                  </a:lnTo>
                  <a:cubicBezTo>
                    <a:pt x="133350" y="11621"/>
                    <a:pt x="131254" y="9525"/>
                    <a:pt x="128588" y="9525"/>
                  </a:cubicBezTo>
                  <a:lnTo>
                    <a:pt x="109538" y="9525"/>
                  </a:lnTo>
                  <a:cubicBezTo>
                    <a:pt x="106871" y="9525"/>
                    <a:pt x="104775" y="11621"/>
                    <a:pt x="104775" y="14288"/>
                  </a:cubicBezTo>
                  <a:lnTo>
                    <a:pt x="104775" y="23813"/>
                  </a:lnTo>
                  <a:cubicBezTo>
                    <a:pt x="104775" y="26480"/>
                    <a:pt x="102679" y="28575"/>
                    <a:pt x="100013" y="28575"/>
                  </a:cubicBezTo>
                  <a:lnTo>
                    <a:pt x="61913" y="2857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 name="Freeform: Shape 2764">
              <a:extLst>
                <a:ext uri="{FF2B5EF4-FFF2-40B4-BE49-F238E27FC236}">
                  <a16:creationId xmlns:a16="http://schemas.microsoft.com/office/drawing/2014/main" id="{1F80452D-EFE3-CF04-2592-04530941604A}"/>
                </a:ext>
              </a:extLst>
            </p:cNvPr>
            <p:cNvSpPr/>
            <p:nvPr/>
          </p:nvSpPr>
          <p:spPr>
            <a:xfrm>
              <a:off x="72866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 name="Freeform: Shape 2765">
              <a:extLst>
                <a:ext uri="{FF2B5EF4-FFF2-40B4-BE49-F238E27FC236}">
                  <a16:creationId xmlns:a16="http://schemas.microsoft.com/office/drawing/2014/main" id="{277AFFCA-6C25-8A90-2862-237764C78EFF}"/>
                </a:ext>
              </a:extLst>
            </p:cNvPr>
            <p:cNvSpPr/>
            <p:nvPr/>
          </p:nvSpPr>
          <p:spPr>
            <a:xfrm>
              <a:off x="76676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Freeform: Shape 2766">
              <a:extLst>
                <a:ext uri="{FF2B5EF4-FFF2-40B4-BE49-F238E27FC236}">
                  <a16:creationId xmlns:a16="http://schemas.microsoft.com/office/drawing/2014/main" id="{281AD971-97C7-2BE6-1142-D60003BB5ADB}"/>
                </a:ext>
              </a:extLst>
            </p:cNvPr>
            <p:cNvSpPr/>
            <p:nvPr/>
          </p:nvSpPr>
          <p:spPr>
            <a:xfrm>
              <a:off x="105251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2" name="Freeform: Shape 2767">
              <a:extLst>
                <a:ext uri="{FF2B5EF4-FFF2-40B4-BE49-F238E27FC236}">
                  <a16:creationId xmlns:a16="http://schemas.microsoft.com/office/drawing/2014/main" id="{3092742B-8ED1-FD5B-1DBA-ACCDFA9DB0E7}"/>
                </a:ext>
              </a:extLst>
            </p:cNvPr>
            <p:cNvSpPr/>
            <p:nvPr/>
          </p:nvSpPr>
          <p:spPr>
            <a:xfrm>
              <a:off x="109061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3" name="Freeform: Shape 2768">
              <a:extLst>
                <a:ext uri="{FF2B5EF4-FFF2-40B4-BE49-F238E27FC236}">
                  <a16:creationId xmlns:a16="http://schemas.microsoft.com/office/drawing/2014/main" id="{5DDBD898-8BFA-8F5F-97FD-F45AF36535B7}"/>
                </a:ext>
              </a:extLst>
            </p:cNvPr>
            <p:cNvSpPr/>
            <p:nvPr/>
          </p:nvSpPr>
          <p:spPr>
            <a:xfrm>
              <a:off x="719137" y="2366962"/>
              <a:ext cx="381000" cy="9525"/>
            </a:xfrm>
            <a:custGeom>
              <a:avLst/>
              <a:gdLst>
                <a:gd name="connsiteX0" fmla="*/ 376238 w 381000"/>
                <a:gd name="connsiteY0" fmla="*/ 9525 h 9525"/>
                <a:gd name="connsiteX1" fmla="*/ 4763 w 381000"/>
                <a:gd name="connsiteY1" fmla="*/ 9525 h 9525"/>
                <a:gd name="connsiteX2" fmla="*/ 0 w 381000"/>
                <a:gd name="connsiteY2" fmla="*/ 4763 h 9525"/>
                <a:gd name="connsiteX3" fmla="*/ 4763 w 381000"/>
                <a:gd name="connsiteY3" fmla="*/ 0 h 9525"/>
                <a:gd name="connsiteX4" fmla="*/ 376238 w 381000"/>
                <a:gd name="connsiteY4" fmla="*/ 0 h 9525"/>
                <a:gd name="connsiteX5" fmla="*/ 381000 w 381000"/>
                <a:gd name="connsiteY5" fmla="*/ 4763 h 9525"/>
                <a:gd name="connsiteX6" fmla="*/ 376238 w 38100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9525">
                  <a:moveTo>
                    <a:pt x="376238" y="9525"/>
                  </a:moveTo>
                  <a:lnTo>
                    <a:pt x="4763" y="9525"/>
                  </a:lnTo>
                  <a:cubicBezTo>
                    <a:pt x="2095" y="9525"/>
                    <a:pt x="0" y="7429"/>
                    <a:pt x="0" y="4763"/>
                  </a:cubicBezTo>
                  <a:cubicBezTo>
                    <a:pt x="0" y="2096"/>
                    <a:pt x="2095" y="0"/>
                    <a:pt x="4763" y="0"/>
                  </a:cubicBezTo>
                  <a:lnTo>
                    <a:pt x="376238" y="0"/>
                  </a:lnTo>
                  <a:cubicBezTo>
                    <a:pt x="378905" y="0"/>
                    <a:pt x="381000" y="2096"/>
                    <a:pt x="381000" y="4763"/>
                  </a:cubicBezTo>
                  <a:cubicBezTo>
                    <a:pt x="381000" y="7429"/>
                    <a:pt x="378905" y="9525"/>
                    <a:pt x="376238"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8" name="Freeform: Shape 2769">
              <a:extLst>
                <a:ext uri="{FF2B5EF4-FFF2-40B4-BE49-F238E27FC236}">
                  <a16:creationId xmlns:a16="http://schemas.microsoft.com/office/drawing/2014/main" id="{1AC60FBC-E95A-ADBF-2A56-52D80C323B4B}"/>
                </a:ext>
              </a:extLst>
            </p:cNvPr>
            <p:cNvSpPr/>
            <p:nvPr/>
          </p:nvSpPr>
          <p:spPr>
            <a:xfrm>
              <a:off x="871537" y="2281237"/>
              <a:ext cx="9525" cy="95250"/>
            </a:xfrm>
            <a:custGeom>
              <a:avLst/>
              <a:gdLst>
                <a:gd name="connsiteX0" fmla="*/ 4763 w 9525"/>
                <a:gd name="connsiteY0" fmla="*/ 95250 h 95250"/>
                <a:gd name="connsiteX1" fmla="*/ 0 w 9525"/>
                <a:gd name="connsiteY1" fmla="*/ 90488 h 95250"/>
                <a:gd name="connsiteX2" fmla="*/ 0 w 9525"/>
                <a:gd name="connsiteY2" fmla="*/ 4763 h 95250"/>
                <a:gd name="connsiteX3" fmla="*/ 4763 w 9525"/>
                <a:gd name="connsiteY3" fmla="*/ 0 h 95250"/>
                <a:gd name="connsiteX4" fmla="*/ 9525 w 9525"/>
                <a:gd name="connsiteY4" fmla="*/ 4763 h 95250"/>
                <a:gd name="connsiteX5" fmla="*/ 9525 w 9525"/>
                <a:gd name="connsiteY5" fmla="*/ 90488 h 95250"/>
                <a:gd name="connsiteX6" fmla="*/ 4763 w 9525"/>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0">
                  <a:moveTo>
                    <a:pt x="4763" y="95250"/>
                  </a:moveTo>
                  <a:cubicBezTo>
                    <a:pt x="2095" y="95250"/>
                    <a:pt x="0" y="93154"/>
                    <a:pt x="0" y="90488"/>
                  </a:cubicBezTo>
                  <a:lnTo>
                    <a:pt x="0" y="4763"/>
                  </a:lnTo>
                  <a:cubicBezTo>
                    <a:pt x="0" y="2095"/>
                    <a:pt x="2095" y="0"/>
                    <a:pt x="4763" y="0"/>
                  </a:cubicBezTo>
                  <a:cubicBezTo>
                    <a:pt x="7430" y="0"/>
                    <a:pt x="9525" y="2095"/>
                    <a:pt x="9525" y="4763"/>
                  </a:cubicBezTo>
                  <a:lnTo>
                    <a:pt x="9525" y="90488"/>
                  </a:lnTo>
                  <a:cubicBezTo>
                    <a:pt x="9525" y="93154"/>
                    <a:pt x="7430" y="95250"/>
                    <a:pt x="4763" y="9525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0" name="Freeform: Shape 2770">
              <a:extLst>
                <a:ext uri="{FF2B5EF4-FFF2-40B4-BE49-F238E27FC236}">
                  <a16:creationId xmlns:a16="http://schemas.microsoft.com/office/drawing/2014/main" id="{50385E27-EAF0-106B-5932-A85FB969FE5F}"/>
                </a:ext>
              </a:extLst>
            </p:cNvPr>
            <p:cNvSpPr/>
            <p:nvPr/>
          </p:nvSpPr>
          <p:spPr>
            <a:xfrm>
              <a:off x="671512" y="2281046"/>
              <a:ext cx="562070" cy="228790"/>
            </a:xfrm>
            <a:custGeom>
              <a:avLst/>
              <a:gdLst>
                <a:gd name="connsiteX0" fmla="*/ 547021 w 562070"/>
                <a:gd name="connsiteY0" fmla="*/ 228791 h 228790"/>
                <a:gd name="connsiteX1" fmla="*/ 500063 w 562070"/>
                <a:gd name="connsiteY1" fmla="*/ 228791 h 228790"/>
                <a:gd name="connsiteX2" fmla="*/ 495300 w 562070"/>
                <a:gd name="connsiteY2" fmla="*/ 224028 h 228790"/>
                <a:gd name="connsiteX3" fmla="*/ 500063 w 562070"/>
                <a:gd name="connsiteY3" fmla="*/ 219266 h 228790"/>
                <a:gd name="connsiteX4" fmla="*/ 547021 w 562070"/>
                <a:gd name="connsiteY4" fmla="*/ 219266 h 228790"/>
                <a:gd name="connsiteX5" fmla="*/ 552450 w 562070"/>
                <a:gd name="connsiteY5" fmla="*/ 213836 h 228790"/>
                <a:gd name="connsiteX6" fmla="*/ 552450 w 562070"/>
                <a:gd name="connsiteY6" fmla="*/ 176975 h 228790"/>
                <a:gd name="connsiteX7" fmla="*/ 547688 w 562070"/>
                <a:gd name="connsiteY7" fmla="*/ 171641 h 228790"/>
                <a:gd name="connsiteX8" fmla="*/ 542925 w 562070"/>
                <a:gd name="connsiteY8" fmla="*/ 166878 h 228790"/>
                <a:gd name="connsiteX9" fmla="*/ 542925 w 562070"/>
                <a:gd name="connsiteY9" fmla="*/ 114491 h 228790"/>
                <a:gd name="connsiteX10" fmla="*/ 528352 w 562070"/>
                <a:gd name="connsiteY10" fmla="*/ 98870 h 228790"/>
                <a:gd name="connsiteX11" fmla="*/ 423672 w 562070"/>
                <a:gd name="connsiteY11" fmla="*/ 95441 h 228790"/>
                <a:gd name="connsiteX12" fmla="*/ 420624 w 562070"/>
                <a:gd name="connsiteY12" fmla="*/ 94202 h 228790"/>
                <a:gd name="connsiteX13" fmla="*/ 330613 w 562070"/>
                <a:gd name="connsiteY13" fmla="*/ 12859 h 228790"/>
                <a:gd name="connsiteX14" fmla="*/ 321850 w 562070"/>
                <a:gd name="connsiteY14" fmla="*/ 9620 h 228790"/>
                <a:gd name="connsiteX15" fmla="*/ 146780 w 562070"/>
                <a:gd name="connsiteY15" fmla="*/ 9620 h 228790"/>
                <a:gd name="connsiteX16" fmla="*/ 136112 w 562070"/>
                <a:gd name="connsiteY16" fmla="*/ 15049 h 228790"/>
                <a:gd name="connsiteX17" fmla="*/ 75152 w 562070"/>
                <a:gd name="connsiteY17" fmla="*/ 93440 h 228790"/>
                <a:gd name="connsiteX18" fmla="*/ 71342 w 562070"/>
                <a:gd name="connsiteY18" fmla="*/ 95250 h 228790"/>
                <a:gd name="connsiteX19" fmla="*/ 24479 w 562070"/>
                <a:gd name="connsiteY19" fmla="*/ 95250 h 228790"/>
                <a:gd name="connsiteX20" fmla="*/ 19050 w 562070"/>
                <a:gd name="connsiteY20" fmla="*/ 100679 h 228790"/>
                <a:gd name="connsiteX21" fmla="*/ 19050 w 562070"/>
                <a:gd name="connsiteY21" fmla="*/ 166688 h 228790"/>
                <a:gd name="connsiteX22" fmla="*/ 14288 w 562070"/>
                <a:gd name="connsiteY22" fmla="*/ 171450 h 228790"/>
                <a:gd name="connsiteX23" fmla="*/ 9525 w 562070"/>
                <a:gd name="connsiteY23" fmla="*/ 177355 h 228790"/>
                <a:gd name="connsiteX24" fmla="*/ 9525 w 562070"/>
                <a:gd name="connsiteY24" fmla="*/ 213551 h 228790"/>
                <a:gd name="connsiteX25" fmla="*/ 14954 w 562070"/>
                <a:gd name="connsiteY25" fmla="*/ 218980 h 228790"/>
                <a:gd name="connsiteX26" fmla="*/ 61913 w 562070"/>
                <a:gd name="connsiteY26" fmla="*/ 218980 h 228790"/>
                <a:gd name="connsiteX27" fmla="*/ 66675 w 562070"/>
                <a:gd name="connsiteY27" fmla="*/ 223742 h 228790"/>
                <a:gd name="connsiteX28" fmla="*/ 61913 w 562070"/>
                <a:gd name="connsiteY28" fmla="*/ 228505 h 228790"/>
                <a:gd name="connsiteX29" fmla="*/ 14954 w 562070"/>
                <a:gd name="connsiteY29" fmla="*/ 228505 h 228790"/>
                <a:gd name="connsiteX30" fmla="*/ 0 w 562070"/>
                <a:gd name="connsiteY30" fmla="*/ 213551 h 228790"/>
                <a:gd name="connsiteX31" fmla="*/ 0 w 562070"/>
                <a:gd name="connsiteY31" fmla="*/ 177355 h 228790"/>
                <a:gd name="connsiteX32" fmla="*/ 9525 w 562070"/>
                <a:gd name="connsiteY32" fmla="*/ 162782 h 228790"/>
                <a:gd name="connsiteX33" fmla="*/ 9525 w 562070"/>
                <a:gd name="connsiteY33" fmla="*/ 100679 h 228790"/>
                <a:gd name="connsiteX34" fmla="*/ 24479 w 562070"/>
                <a:gd name="connsiteY34" fmla="*/ 85725 h 228790"/>
                <a:gd name="connsiteX35" fmla="*/ 69152 w 562070"/>
                <a:gd name="connsiteY35" fmla="*/ 85725 h 228790"/>
                <a:gd name="connsiteX36" fmla="*/ 128683 w 562070"/>
                <a:gd name="connsiteY36" fmla="*/ 9144 h 228790"/>
                <a:gd name="connsiteX37" fmla="*/ 146876 w 562070"/>
                <a:gd name="connsiteY37" fmla="*/ 0 h 228790"/>
                <a:gd name="connsiteX38" fmla="*/ 322040 w 562070"/>
                <a:gd name="connsiteY38" fmla="*/ 0 h 228790"/>
                <a:gd name="connsiteX39" fmla="*/ 336995 w 562070"/>
                <a:gd name="connsiteY39" fmla="*/ 5524 h 228790"/>
                <a:gd name="connsiteX40" fmla="*/ 425863 w 562070"/>
                <a:gd name="connsiteY40" fmla="*/ 85725 h 228790"/>
                <a:gd name="connsiteX41" fmla="*/ 529019 w 562070"/>
                <a:gd name="connsiteY41" fmla="*/ 89154 h 228790"/>
                <a:gd name="connsiteX42" fmla="*/ 552545 w 562070"/>
                <a:gd name="connsiteY42" fmla="*/ 114300 h 228790"/>
                <a:gd name="connsiteX43" fmla="*/ 552545 w 562070"/>
                <a:gd name="connsiteY43" fmla="*/ 162782 h 228790"/>
                <a:gd name="connsiteX44" fmla="*/ 562070 w 562070"/>
                <a:gd name="connsiteY44" fmla="*/ 176784 h 228790"/>
                <a:gd name="connsiteX45" fmla="*/ 562070 w 562070"/>
                <a:gd name="connsiteY45" fmla="*/ 213646 h 228790"/>
                <a:gd name="connsiteX46" fmla="*/ 547116 w 562070"/>
                <a:gd name="connsiteY46" fmla="*/ 228600 h 22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62070" h="228790">
                  <a:moveTo>
                    <a:pt x="547021" y="228791"/>
                  </a:moveTo>
                  <a:lnTo>
                    <a:pt x="500063" y="228791"/>
                  </a:lnTo>
                  <a:cubicBezTo>
                    <a:pt x="497396" y="228791"/>
                    <a:pt x="495300" y="226695"/>
                    <a:pt x="495300" y="224028"/>
                  </a:cubicBezTo>
                  <a:cubicBezTo>
                    <a:pt x="495300" y="221361"/>
                    <a:pt x="497396" y="219266"/>
                    <a:pt x="500063" y="219266"/>
                  </a:cubicBezTo>
                  <a:lnTo>
                    <a:pt x="547021" y="219266"/>
                  </a:lnTo>
                  <a:cubicBezTo>
                    <a:pt x="550069" y="219266"/>
                    <a:pt x="552450" y="216789"/>
                    <a:pt x="552450" y="213836"/>
                  </a:cubicBezTo>
                  <a:lnTo>
                    <a:pt x="552450" y="176975"/>
                  </a:lnTo>
                  <a:cubicBezTo>
                    <a:pt x="552450" y="174022"/>
                    <a:pt x="550355" y="171641"/>
                    <a:pt x="547688" y="171641"/>
                  </a:cubicBezTo>
                  <a:cubicBezTo>
                    <a:pt x="545021" y="171641"/>
                    <a:pt x="542925" y="169545"/>
                    <a:pt x="542925" y="166878"/>
                  </a:cubicBezTo>
                  <a:lnTo>
                    <a:pt x="542925" y="114491"/>
                  </a:lnTo>
                  <a:cubicBezTo>
                    <a:pt x="542925" y="106299"/>
                    <a:pt x="536543" y="99441"/>
                    <a:pt x="528352" y="98870"/>
                  </a:cubicBezTo>
                  <a:lnTo>
                    <a:pt x="423672" y="95441"/>
                  </a:lnTo>
                  <a:cubicBezTo>
                    <a:pt x="422529" y="95441"/>
                    <a:pt x="421481" y="94964"/>
                    <a:pt x="420624" y="94202"/>
                  </a:cubicBezTo>
                  <a:lnTo>
                    <a:pt x="330613" y="12859"/>
                  </a:lnTo>
                  <a:cubicBezTo>
                    <a:pt x="328232" y="10763"/>
                    <a:pt x="325184" y="9620"/>
                    <a:pt x="321850" y="9620"/>
                  </a:cubicBezTo>
                  <a:lnTo>
                    <a:pt x="146780" y="9620"/>
                  </a:lnTo>
                  <a:cubicBezTo>
                    <a:pt x="142780" y="9620"/>
                    <a:pt x="138875" y="11621"/>
                    <a:pt x="136112" y="15049"/>
                  </a:cubicBezTo>
                  <a:lnTo>
                    <a:pt x="75152" y="93440"/>
                  </a:lnTo>
                  <a:cubicBezTo>
                    <a:pt x="74295" y="94583"/>
                    <a:pt x="72866" y="95250"/>
                    <a:pt x="71342" y="95250"/>
                  </a:cubicBezTo>
                  <a:lnTo>
                    <a:pt x="24479" y="95250"/>
                  </a:lnTo>
                  <a:cubicBezTo>
                    <a:pt x="21431" y="95250"/>
                    <a:pt x="19050" y="97727"/>
                    <a:pt x="19050" y="100679"/>
                  </a:cubicBezTo>
                  <a:lnTo>
                    <a:pt x="19050" y="166688"/>
                  </a:lnTo>
                  <a:cubicBezTo>
                    <a:pt x="19050" y="169354"/>
                    <a:pt x="16955" y="171450"/>
                    <a:pt x="14288" y="171450"/>
                  </a:cubicBezTo>
                  <a:cubicBezTo>
                    <a:pt x="11621" y="171450"/>
                    <a:pt x="9525" y="174212"/>
                    <a:pt x="9525" y="177355"/>
                  </a:cubicBezTo>
                  <a:lnTo>
                    <a:pt x="9525" y="213551"/>
                  </a:lnTo>
                  <a:cubicBezTo>
                    <a:pt x="9525" y="216599"/>
                    <a:pt x="12002" y="218980"/>
                    <a:pt x="14954" y="218980"/>
                  </a:cubicBezTo>
                  <a:lnTo>
                    <a:pt x="61913" y="218980"/>
                  </a:lnTo>
                  <a:cubicBezTo>
                    <a:pt x="64580" y="218980"/>
                    <a:pt x="66675" y="221075"/>
                    <a:pt x="66675" y="223742"/>
                  </a:cubicBezTo>
                  <a:cubicBezTo>
                    <a:pt x="66675" y="226409"/>
                    <a:pt x="64580" y="228505"/>
                    <a:pt x="61913" y="228505"/>
                  </a:cubicBezTo>
                  <a:lnTo>
                    <a:pt x="14954" y="228505"/>
                  </a:lnTo>
                  <a:cubicBezTo>
                    <a:pt x="6668" y="228505"/>
                    <a:pt x="0" y="221742"/>
                    <a:pt x="0" y="213551"/>
                  </a:cubicBezTo>
                  <a:lnTo>
                    <a:pt x="0" y="177355"/>
                  </a:lnTo>
                  <a:cubicBezTo>
                    <a:pt x="0" y="170593"/>
                    <a:pt x="4000" y="164878"/>
                    <a:pt x="9525" y="162782"/>
                  </a:cubicBezTo>
                  <a:lnTo>
                    <a:pt x="9525" y="100679"/>
                  </a:lnTo>
                  <a:cubicBezTo>
                    <a:pt x="9525" y="92393"/>
                    <a:pt x="16288" y="85725"/>
                    <a:pt x="24479" y="85725"/>
                  </a:cubicBezTo>
                  <a:lnTo>
                    <a:pt x="69152" y="85725"/>
                  </a:lnTo>
                  <a:lnTo>
                    <a:pt x="128683" y="9144"/>
                  </a:lnTo>
                  <a:cubicBezTo>
                    <a:pt x="133255" y="3334"/>
                    <a:pt x="139827" y="0"/>
                    <a:pt x="146876" y="0"/>
                  </a:cubicBezTo>
                  <a:lnTo>
                    <a:pt x="322040" y="0"/>
                  </a:lnTo>
                  <a:cubicBezTo>
                    <a:pt x="327470" y="0"/>
                    <a:pt x="332804" y="2000"/>
                    <a:pt x="336995" y="5524"/>
                  </a:cubicBezTo>
                  <a:lnTo>
                    <a:pt x="425863" y="85725"/>
                  </a:lnTo>
                  <a:lnTo>
                    <a:pt x="529019" y="89154"/>
                  </a:lnTo>
                  <a:cubicBezTo>
                    <a:pt x="542354" y="90106"/>
                    <a:pt x="552545" y="101155"/>
                    <a:pt x="552545" y="114300"/>
                  </a:cubicBezTo>
                  <a:lnTo>
                    <a:pt x="552545" y="162782"/>
                  </a:lnTo>
                  <a:cubicBezTo>
                    <a:pt x="558070" y="164783"/>
                    <a:pt x="562070" y="170307"/>
                    <a:pt x="562070" y="176784"/>
                  </a:cubicBezTo>
                  <a:lnTo>
                    <a:pt x="562070" y="213646"/>
                  </a:lnTo>
                  <a:cubicBezTo>
                    <a:pt x="562070" y="221933"/>
                    <a:pt x="555308" y="228600"/>
                    <a:pt x="547116" y="22860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1" name="Freeform: Shape 2771">
              <a:extLst>
                <a:ext uri="{FF2B5EF4-FFF2-40B4-BE49-F238E27FC236}">
                  <a16:creationId xmlns:a16="http://schemas.microsoft.com/office/drawing/2014/main" id="{9E33923D-49A7-B089-E349-A193AD849749}"/>
                </a:ext>
              </a:extLst>
            </p:cNvPr>
            <p:cNvSpPr/>
            <p:nvPr/>
          </p:nvSpPr>
          <p:spPr>
            <a:xfrm>
              <a:off x="842962" y="2500312"/>
              <a:ext cx="219075" cy="9525"/>
            </a:xfrm>
            <a:custGeom>
              <a:avLst/>
              <a:gdLst>
                <a:gd name="connsiteX0" fmla="*/ 214313 w 219075"/>
                <a:gd name="connsiteY0" fmla="*/ 9525 h 9525"/>
                <a:gd name="connsiteX1" fmla="*/ 4763 w 219075"/>
                <a:gd name="connsiteY1" fmla="*/ 9525 h 9525"/>
                <a:gd name="connsiteX2" fmla="*/ 0 w 219075"/>
                <a:gd name="connsiteY2" fmla="*/ 4763 h 9525"/>
                <a:gd name="connsiteX3" fmla="*/ 4763 w 219075"/>
                <a:gd name="connsiteY3" fmla="*/ 0 h 9525"/>
                <a:gd name="connsiteX4" fmla="*/ 214313 w 219075"/>
                <a:gd name="connsiteY4" fmla="*/ 0 h 9525"/>
                <a:gd name="connsiteX5" fmla="*/ 219075 w 219075"/>
                <a:gd name="connsiteY5" fmla="*/ 4763 h 9525"/>
                <a:gd name="connsiteX6" fmla="*/ 214313 w 2190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9525">
                  <a:moveTo>
                    <a:pt x="214313" y="9525"/>
                  </a:moveTo>
                  <a:lnTo>
                    <a:pt x="4763" y="9525"/>
                  </a:lnTo>
                  <a:cubicBezTo>
                    <a:pt x="2095" y="9525"/>
                    <a:pt x="0" y="7429"/>
                    <a:pt x="0" y="4763"/>
                  </a:cubicBezTo>
                  <a:cubicBezTo>
                    <a:pt x="0" y="2096"/>
                    <a:pt x="2095" y="0"/>
                    <a:pt x="4763" y="0"/>
                  </a:cubicBezTo>
                  <a:lnTo>
                    <a:pt x="214313" y="0"/>
                  </a:lnTo>
                  <a:cubicBezTo>
                    <a:pt x="216979" y="0"/>
                    <a:pt x="219075" y="2096"/>
                    <a:pt x="219075" y="4763"/>
                  </a:cubicBezTo>
                  <a:cubicBezTo>
                    <a:pt x="219075" y="7429"/>
                    <a:pt x="216979" y="9525"/>
                    <a:pt x="2143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2" name="Freeform: Shape 2772">
              <a:extLst>
                <a:ext uri="{FF2B5EF4-FFF2-40B4-BE49-F238E27FC236}">
                  <a16:creationId xmlns:a16="http://schemas.microsoft.com/office/drawing/2014/main" id="{93BEFD85-5DDA-6EF0-ABCA-6CC622D5C975}"/>
                </a:ext>
              </a:extLst>
            </p:cNvPr>
            <p:cNvSpPr/>
            <p:nvPr/>
          </p:nvSpPr>
          <p:spPr>
            <a:xfrm>
              <a:off x="1166812" y="2369438"/>
              <a:ext cx="57150" cy="45148"/>
            </a:xfrm>
            <a:custGeom>
              <a:avLst/>
              <a:gdLst>
                <a:gd name="connsiteX0" fmla="*/ 52388 w 57150"/>
                <a:gd name="connsiteY0" fmla="*/ 45149 h 45148"/>
                <a:gd name="connsiteX1" fmla="*/ 23813 w 57150"/>
                <a:gd name="connsiteY1" fmla="*/ 45149 h 45148"/>
                <a:gd name="connsiteX2" fmla="*/ 0 w 57150"/>
                <a:gd name="connsiteY2" fmla="*/ 21336 h 45148"/>
                <a:gd name="connsiteX3" fmla="*/ 0 w 57150"/>
                <a:gd name="connsiteY3" fmla="*/ 4763 h 45148"/>
                <a:gd name="connsiteX4" fmla="*/ 4763 w 57150"/>
                <a:gd name="connsiteY4" fmla="*/ 0 h 45148"/>
                <a:gd name="connsiteX5" fmla="*/ 9525 w 57150"/>
                <a:gd name="connsiteY5" fmla="*/ 4763 h 45148"/>
                <a:gd name="connsiteX6" fmla="*/ 9525 w 57150"/>
                <a:gd name="connsiteY6" fmla="*/ 21336 h 45148"/>
                <a:gd name="connsiteX7" fmla="*/ 23813 w 57150"/>
                <a:gd name="connsiteY7" fmla="*/ 35624 h 45148"/>
                <a:gd name="connsiteX8" fmla="*/ 52388 w 57150"/>
                <a:gd name="connsiteY8" fmla="*/ 35624 h 45148"/>
                <a:gd name="connsiteX9" fmla="*/ 57150 w 57150"/>
                <a:gd name="connsiteY9" fmla="*/ 40386 h 45148"/>
                <a:gd name="connsiteX10" fmla="*/ 52388 w 57150"/>
                <a:gd name="connsiteY10" fmla="*/ 45149 h 4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45148">
                  <a:moveTo>
                    <a:pt x="52388" y="45149"/>
                  </a:moveTo>
                  <a:lnTo>
                    <a:pt x="23813" y="45149"/>
                  </a:lnTo>
                  <a:cubicBezTo>
                    <a:pt x="10668" y="45149"/>
                    <a:pt x="0" y="34481"/>
                    <a:pt x="0" y="21336"/>
                  </a:cubicBezTo>
                  <a:lnTo>
                    <a:pt x="0" y="4763"/>
                  </a:lnTo>
                  <a:cubicBezTo>
                    <a:pt x="0" y="2096"/>
                    <a:pt x="2096" y="0"/>
                    <a:pt x="4763" y="0"/>
                  </a:cubicBezTo>
                  <a:cubicBezTo>
                    <a:pt x="7429" y="0"/>
                    <a:pt x="9525" y="2096"/>
                    <a:pt x="9525" y="4763"/>
                  </a:cubicBezTo>
                  <a:lnTo>
                    <a:pt x="9525" y="21336"/>
                  </a:lnTo>
                  <a:cubicBezTo>
                    <a:pt x="9525" y="29242"/>
                    <a:pt x="15907" y="35624"/>
                    <a:pt x="23813" y="35624"/>
                  </a:cubicBezTo>
                  <a:lnTo>
                    <a:pt x="52388" y="35624"/>
                  </a:lnTo>
                  <a:cubicBezTo>
                    <a:pt x="55054" y="35624"/>
                    <a:pt x="57150" y="37719"/>
                    <a:pt x="57150" y="40386"/>
                  </a:cubicBezTo>
                  <a:cubicBezTo>
                    <a:pt x="57150" y="43053"/>
                    <a:pt x="55054" y="45149"/>
                    <a:pt x="52388" y="45149"/>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7" name="Freeform: Shape 6063">
              <a:extLst>
                <a:ext uri="{FF2B5EF4-FFF2-40B4-BE49-F238E27FC236}">
                  <a16:creationId xmlns:a16="http://schemas.microsoft.com/office/drawing/2014/main" id="{1EB33925-AD6D-3DA1-ABF6-4FDDADBB17DD}"/>
                </a:ext>
              </a:extLst>
            </p:cNvPr>
            <p:cNvSpPr/>
            <p:nvPr/>
          </p:nvSpPr>
          <p:spPr>
            <a:xfrm>
              <a:off x="1090612" y="20240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30"/>
                    <a:pt x="0" y="42863"/>
                  </a:cubicBezTo>
                  <a:lnTo>
                    <a:pt x="0" y="4763"/>
                  </a:lnTo>
                  <a:cubicBezTo>
                    <a:pt x="0" y="2096"/>
                    <a:pt x="2096" y="0"/>
                    <a:pt x="4763" y="0"/>
                  </a:cubicBezTo>
                  <a:cubicBezTo>
                    <a:pt x="7429" y="0"/>
                    <a:pt x="9525" y="2096"/>
                    <a:pt x="9525" y="4763"/>
                  </a:cubicBezTo>
                  <a:lnTo>
                    <a:pt x="9525" y="42863"/>
                  </a:lnTo>
                  <a:cubicBezTo>
                    <a:pt x="9525" y="45530"/>
                    <a:pt x="7429"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8" name="Freeform: Shape 6064">
              <a:extLst>
                <a:ext uri="{FF2B5EF4-FFF2-40B4-BE49-F238E27FC236}">
                  <a16:creationId xmlns:a16="http://schemas.microsoft.com/office/drawing/2014/main" id="{AD3DC392-0635-87EE-C1C5-B1D3CC696AC2}"/>
                </a:ext>
              </a:extLst>
            </p:cNvPr>
            <p:cNvSpPr/>
            <p:nvPr/>
          </p:nvSpPr>
          <p:spPr>
            <a:xfrm>
              <a:off x="1090612" y="21002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29"/>
                    <a:pt x="0" y="42863"/>
                  </a:cubicBezTo>
                  <a:lnTo>
                    <a:pt x="0" y="4763"/>
                  </a:lnTo>
                  <a:cubicBezTo>
                    <a:pt x="0" y="2096"/>
                    <a:pt x="2096" y="0"/>
                    <a:pt x="4763" y="0"/>
                  </a:cubicBezTo>
                  <a:cubicBezTo>
                    <a:pt x="7429" y="0"/>
                    <a:pt x="9525" y="2096"/>
                    <a:pt x="9525" y="4763"/>
                  </a:cubicBezTo>
                  <a:lnTo>
                    <a:pt x="9525" y="42863"/>
                  </a:lnTo>
                  <a:cubicBezTo>
                    <a:pt x="9525" y="45529"/>
                    <a:pt x="7429"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0" name="Freeform: Shape 6069">
              <a:extLst>
                <a:ext uri="{FF2B5EF4-FFF2-40B4-BE49-F238E27FC236}">
                  <a16:creationId xmlns:a16="http://schemas.microsoft.com/office/drawing/2014/main" id="{2689A99C-F4BF-9A1E-1B1F-F1F2557EBDEF}"/>
                </a:ext>
              </a:extLst>
            </p:cNvPr>
            <p:cNvSpPr/>
            <p:nvPr/>
          </p:nvSpPr>
          <p:spPr>
            <a:xfrm>
              <a:off x="119538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79" y="0"/>
                    <a:pt x="28575" y="2096"/>
                    <a:pt x="28575" y="4763"/>
                  </a:cubicBezTo>
                  <a:cubicBezTo>
                    <a:pt x="28575" y="7429"/>
                    <a:pt x="26479"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2" name="Freeform: Shape 6070">
              <a:extLst>
                <a:ext uri="{FF2B5EF4-FFF2-40B4-BE49-F238E27FC236}">
                  <a16:creationId xmlns:a16="http://schemas.microsoft.com/office/drawing/2014/main" id="{A1EAC5AB-6C95-DDE8-BEC7-5C2F23FA3247}"/>
                </a:ext>
              </a:extLst>
            </p:cNvPr>
            <p:cNvSpPr/>
            <p:nvPr/>
          </p:nvSpPr>
          <p:spPr>
            <a:xfrm>
              <a:off x="68103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80" y="0"/>
                    <a:pt x="28575" y="2096"/>
                    <a:pt x="28575" y="4763"/>
                  </a:cubicBezTo>
                  <a:cubicBezTo>
                    <a:pt x="28575" y="7429"/>
                    <a:pt x="26480"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3" name="Freeform: Shape 6071">
              <a:extLst>
                <a:ext uri="{FF2B5EF4-FFF2-40B4-BE49-F238E27FC236}">
                  <a16:creationId xmlns:a16="http://schemas.microsoft.com/office/drawing/2014/main" id="{68854DC2-7E5F-CF21-9508-806E49CE737D}"/>
                </a:ext>
              </a:extLst>
            </p:cNvPr>
            <p:cNvSpPr/>
            <p:nvPr/>
          </p:nvSpPr>
          <p:spPr>
            <a:xfrm>
              <a:off x="871537" y="2443162"/>
              <a:ext cx="171450" cy="9525"/>
            </a:xfrm>
            <a:custGeom>
              <a:avLst/>
              <a:gdLst>
                <a:gd name="connsiteX0" fmla="*/ 166688 w 171450"/>
                <a:gd name="connsiteY0" fmla="*/ 9525 h 9525"/>
                <a:gd name="connsiteX1" fmla="*/ 4763 w 171450"/>
                <a:gd name="connsiteY1" fmla="*/ 9525 h 9525"/>
                <a:gd name="connsiteX2" fmla="*/ 0 w 171450"/>
                <a:gd name="connsiteY2" fmla="*/ 4763 h 9525"/>
                <a:gd name="connsiteX3" fmla="*/ 4763 w 171450"/>
                <a:gd name="connsiteY3" fmla="*/ 0 h 9525"/>
                <a:gd name="connsiteX4" fmla="*/ 166688 w 171450"/>
                <a:gd name="connsiteY4" fmla="*/ 0 h 9525"/>
                <a:gd name="connsiteX5" fmla="*/ 171450 w 171450"/>
                <a:gd name="connsiteY5" fmla="*/ 4763 h 9525"/>
                <a:gd name="connsiteX6" fmla="*/ 166688 w 17145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9525">
                  <a:moveTo>
                    <a:pt x="166688" y="9525"/>
                  </a:moveTo>
                  <a:lnTo>
                    <a:pt x="4763" y="9525"/>
                  </a:lnTo>
                  <a:cubicBezTo>
                    <a:pt x="2095" y="9525"/>
                    <a:pt x="0" y="7429"/>
                    <a:pt x="0" y="4763"/>
                  </a:cubicBezTo>
                  <a:cubicBezTo>
                    <a:pt x="0" y="2096"/>
                    <a:pt x="2095" y="0"/>
                    <a:pt x="4763" y="0"/>
                  </a:cubicBezTo>
                  <a:lnTo>
                    <a:pt x="166688" y="0"/>
                  </a:lnTo>
                  <a:cubicBezTo>
                    <a:pt x="169354" y="0"/>
                    <a:pt x="171450" y="2096"/>
                    <a:pt x="171450" y="4763"/>
                  </a:cubicBezTo>
                  <a:cubicBezTo>
                    <a:pt x="171450" y="7429"/>
                    <a:pt x="169354" y="9525"/>
                    <a:pt x="166688"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5" name="Freeform: Shape 3690">
              <a:extLst>
                <a:ext uri="{FF2B5EF4-FFF2-40B4-BE49-F238E27FC236}">
                  <a16:creationId xmlns:a16="http://schemas.microsoft.com/office/drawing/2014/main" id="{FFC359C8-439A-1C57-928E-D60BA510C432}"/>
                </a:ext>
              </a:extLst>
            </p:cNvPr>
            <p:cNvSpPr/>
            <p:nvPr/>
          </p:nvSpPr>
          <p:spPr>
            <a:xfrm>
              <a:off x="700087" y="2081212"/>
              <a:ext cx="304800" cy="295275"/>
            </a:xfrm>
            <a:custGeom>
              <a:avLst/>
              <a:gdLst>
                <a:gd name="connsiteX0" fmla="*/ 4763 w 304800"/>
                <a:gd name="connsiteY0" fmla="*/ 295275 h 295275"/>
                <a:gd name="connsiteX1" fmla="*/ 0 w 304800"/>
                <a:gd name="connsiteY1" fmla="*/ 290513 h 295275"/>
                <a:gd name="connsiteX2" fmla="*/ 0 w 304800"/>
                <a:gd name="connsiteY2" fmla="*/ 128588 h 295275"/>
                <a:gd name="connsiteX3" fmla="*/ 128588 w 304800"/>
                <a:gd name="connsiteY3" fmla="*/ 0 h 295275"/>
                <a:gd name="connsiteX4" fmla="*/ 300038 w 304800"/>
                <a:gd name="connsiteY4" fmla="*/ 0 h 295275"/>
                <a:gd name="connsiteX5" fmla="*/ 304800 w 304800"/>
                <a:gd name="connsiteY5" fmla="*/ 4763 h 295275"/>
                <a:gd name="connsiteX6" fmla="*/ 300038 w 304800"/>
                <a:gd name="connsiteY6" fmla="*/ 9525 h 295275"/>
                <a:gd name="connsiteX7" fmla="*/ 128588 w 304800"/>
                <a:gd name="connsiteY7" fmla="*/ 9525 h 295275"/>
                <a:gd name="connsiteX8" fmla="*/ 9525 w 304800"/>
                <a:gd name="connsiteY8" fmla="*/ 128588 h 295275"/>
                <a:gd name="connsiteX9" fmla="*/ 9525 w 304800"/>
                <a:gd name="connsiteY9" fmla="*/ 290513 h 295275"/>
                <a:gd name="connsiteX10" fmla="*/ 4763 w 304800"/>
                <a:gd name="connsiteY10"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295275">
                  <a:moveTo>
                    <a:pt x="4763" y="295275"/>
                  </a:moveTo>
                  <a:cubicBezTo>
                    <a:pt x="2096" y="295275"/>
                    <a:pt x="0" y="293180"/>
                    <a:pt x="0" y="290513"/>
                  </a:cubicBezTo>
                  <a:lnTo>
                    <a:pt x="0" y="128588"/>
                  </a:lnTo>
                  <a:cubicBezTo>
                    <a:pt x="0" y="57722"/>
                    <a:pt x="57722" y="0"/>
                    <a:pt x="128588" y="0"/>
                  </a:cubicBezTo>
                  <a:lnTo>
                    <a:pt x="300038" y="0"/>
                  </a:lnTo>
                  <a:cubicBezTo>
                    <a:pt x="302705" y="0"/>
                    <a:pt x="304800" y="2096"/>
                    <a:pt x="304800" y="4763"/>
                  </a:cubicBezTo>
                  <a:cubicBezTo>
                    <a:pt x="304800" y="7429"/>
                    <a:pt x="302705" y="9525"/>
                    <a:pt x="300038" y="9525"/>
                  </a:cubicBezTo>
                  <a:lnTo>
                    <a:pt x="128588" y="9525"/>
                  </a:lnTo>
                  <a:cubicBezTo>
                    <a:pt x="62960" y="9525"/>
                    <a:pt x="9525" y="62960"/>
                    <a:pt x="9525" y="128588"/>
                  </a:cubicBezTo>
                  <a:lnTo>
                    <a:pt x="9525" y="290513"/>
                  </a:lnTo>
                  <a:cubicBezTo>
                    <a:pt x="9525" y="293180"/>
                    <a:pt x="7429" y="295275"/>
                    <a:pt x="4763" y="2952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26" name="Group 125">
            <a:extLst>
              <a:ext uri="{FF2B5EF4-FFF2-40B4-BE49-F238E27FC236}">
                <a16:creationId xmlns:a16="http://schemas.microsoft.com/office/drawing/2014/main" id="{55B7B05B-C7BB-985E-5946-A3FF15789707}"/>
              </a:ext>
            </a:extLst>
          </p:cNvPr>
          <p:cNvGrpSpPr/>
          <p:nvPr/>
        </p:nvGrpSpPr>
        <p:grpSpPr>
          <a:xfrm>
            <a:off x="5518018" y="2929404"/>
            <a:ext cx="526130" cy="524969"/>
            <a:chOff x="1814512" y="4291012"/>
            <a:chExt cx="561975" cy="561975"/>
          </a:xfrm>
          <a:solidFill>
            <a:schemeClr val="bg1"/>
          </a:solidFill>
        </p:grpSpPr>
        <p:sp>
          <p:nvSpPr>
            <p:cNvPr id="127" name="Freeform: Shape 6">
              <a:extLst>
                <a:ext uri="{FF2B5EF4-FFF2-40B4-BE49-F238E27FC236}">
                  <a16:creationId xmlns:a16="http://schemas.microsoft.com/office/drawing/2014/main" id="{603F2FB6-F2D2-B4F7-0CFF-C609F8D3E9E2}"/>
                </a:ext>
              </a:extLst>
            </p:cNvPr>
            <p:cNvSpPr/>
            <p:nvPr/>
          </p:nvSpPr>
          <p:spPr>
            <a:xfrm>
              <a:off x="22336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6" name="Freeform: Shape 2753">
              <a:extLst>
                <a:ext uri="{FF2B5EF4-FFF2-40B4-BE49-F238E27FC236}">
                  <a16:creationId xmlns:a16="http://schemas.microsoft.com/office/drawing/2014/main" id="{99CB5472-5CC7-5C09-51A5-EA873E3B745E}"/>
                </a:ext>
              </a:extLst>
            </p:cNvPr>
            <p:cNvSpPr/>
            <p:nvPr/>
          </p:nvSpPr>
          <p:spPr>
            <a:xfrm>
              <a:off x="23098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7" name="Freeform: Shape 2754">
              <a:extLst>
                <a:ext uri="{FF2B5EF4-FFF2-40B4-BE49-F238E27FC236}">
                  <a16:creationId xmlns:a16="http://schemas.microsoft.com/office/drawing/2014/main" id="{9B4583DC-3B1C-CCBF-D81B-A212EA704FF6}"/>
                </a:ext>
              </a:extLst>
            </p:cNvPr>
            <p:cNvSpPr/>
            <p:nvPr/>
          </p:nvSpPr>
          <p:spPr>
            <a:xfrm>
              <a:off x="2214562" y="4386262"/>
              <a:ext cx="161925" cy="123825"/>
            </a:xfrm>
            <a:custGeom>
              <a:avLst/>
              <a:gdLst>
                <a:gd name="connsiteX0" fmla="*/ 80963 w 161925"/>
                <a:gd name="connsiteY0" fmla="*/ 123825 h 123825"/>
                <a:gd name="connsiteX1" fmla="*/ 19050 w 161925"/>
                <a:gd name="connsiteY1" fmla="*/ 61913 h 123825"/>
                <a:gd name="connsiteX2" fmla="*/ 19050 w 161925"/>
                <a:gd name="connsiteY2" fmla="*/ 47625 h 123825"/>
                <a:gd name="connsiteX3" fmla="*/ 14288 w 161925"/>
                <a:gd name="connsiteY3" fmla="*/ 47625 h 123825"/>
                <a:gd name="connsiteX4" fmla="*/ 0 w 161925"/>
                <a:gd name="connsiteY4" fmla="*/ 33338 h 123825"/>
                <a:gd name="connsiteX5" fmla="*/ 0 w 161925"/>
                <a:gd name="connsiteY5" fmla="*/ 14288 h 123825"/>
                <a:gd name="connsiteX6" fmla="*/ 14288 w 161925"/>
                <a:gd name="connsiteY6" fmla="*/ 0 h 123825"/>
                <a:gd name="connsiteX7" fmla="*/ 147638 w 161925"/>
                <a:gd name="connsiteY7" fmla="*/ 0 h 123825"/>
                <a:gd name="connsiteX8" fmla="*/ 161925 w 161925"/>
                <a:gd name="connsiteY8" fmla="*/ 14288 h 123825"/>
                <a:gd name="connsiteX9" fmla="*/ 161925 w 161925"/>
                <a:gd name="connsiteY9" fmla="*/ 33338 h 123825"/>
                <a:gd name="connsiteX10" fmla="*/ 147638 w 161925"/>
                <a:gd name="connsiteY10" fmla="*/ 47625 h 123825"/>
                <a:gd name="connsiteX11" fmla="*/ 142875 w 161925"/>
                <a:gd name="connsiteY11" fmla="*/ 47625 h 123825"/>
                <a:gd name="connsiteX12" fmla="*/ 142875 w 161925"/>
                <a:gd name="connsiteY12" fmla="*/ 61913 h 123825"/>
                <a:gd name="connsiteX13" fmla="*/ 80963 w 161925"/>
                <a:gd name="connsiteY13" fmla="*/ 123825 h 123825"/>
                <a:gd name="connsiteX14" fmla="*/ 14288 w 161925"/>
                <a:gd name="connsiteY14" fmla="*/ 9525 h 123825"/>
                <a:gd name="connsiteX15" fmla="*/ 9525 w 161925"/>
                <a:gd name="connsiteY15" fmla="*/ 14288 h 123825"/>
                <a:gd name="connsiteX16" fmla="*/ 9525 w 161925"/>
                <a:gd name="connsiteY16" fmla="*/ 33338 h 123825"/>
                <a:gd name="connsiteX17" fmla="*/ 14288 w 161925"/>
                <a:gd name="connsiteY17" fmla="*/ 38100 h 123825"/>
                <a:gd name="connsiteX18" fmla="*/ 23813 w 161925"/>
                <a:gd name="connsiteY18" fmla="*/ 38100 h 123825"/>
                <a:gd name="connsiteX19" fmla="*/ 28575 w 161925"/>
                <a:gd name="connsiteY19" fmla="*/ 42863 h 123825"/>
                <a:gd name="connsiteX20" fmla="*/ 28575 w 161925"/>
                <a:gd name="connsiteY20" fmla="*/ 61913 h 123825"/>
                <a:gd name="connsiteX21" fmla="*/ 80963 w 161925"/>
                <a:gd name="connsiteY21" fmla="*/ 114300 h 123825"/>
                <a:gd name="connsiteX22" fmla="*/ 133350 w 161925"/>
                <a:gd name="connsiteY22" fmla="*/ 61913 h 123825"/>
                <a:gd name="connsiteX23" fmla="*/ 133350 w 161925"/>
                <a:gd name="connsiteY23" fmla="*/ 42863 h 123825"/>
                <a:gd name="connsiteX24" fmla="*/ 138113 w 161925"/>
                <a:gd name="connsiteY24" fmla="*/ 38100 h 123825"/>
                <a:gd name="connsiteX25" fmla="*/ 147638 w 161925"/>
                <a:gd name="connsiteY25" fmla="*/ 38100 h 123825"/>
                <a:gd name="connsiteX26" fmla="*/ 152400 w 161925"/>
                <a:gd name="connsiteY26" fmla="*/ 33338 h 123825"/>
                <a:gd name="connsiteX27" fmla="*/ 152400 w 161925"/>
                <a:gd name="connsiteY27" fmla="*/ 14288 h 123825"/>
                <a:gd name="connsiteX28" fmla="*/ 147638 w 161925"/>
                <a:gd name="connsiteY28" fmla="*/ 9525 h 123825"/>
                <a:gd name="connsiteX29" fmla="*/ 14288 w 161925"/>
                <a:gd name="connsiteY2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23825">
                  <a:moveTo>
                    <a:pt x="80963" y="123825"/>
                  </a:moveTo>
                  <a:cubicBezTo>
                    <a:pt x="46863" y="123825"/>
                    <a:pt x="19050" y="96012"/>
                    <a:pt x="19050" y="61913"/>
                  </a:cubicBezTo>
                  <a:lnTo>
                    <a:pt x="19050" y="47625"/>
                  </a:lnTo>
                  <a:lnTo>
                    <a:pt x="14288" y="47625"/>
                  </a:lnTo>
                  <a:cubicBezTo>
                    <a:pt x="6382" y="47625"/>
                    <a:pt x="0" y="41243"/>
                    <a:pt x="0" y="33338"/>
                  </a:cubicBezTo>
                  <a:lnTo>
                    <a:pt x="0" y="14288"/>
                  </a:lnTo>
                  <a:cubicBezTo>
                    <a:pt x="0" y="6382"/>
                    <a:pt x="6382" y="0"/>
                    <a:pt x="14288" y="0"/>
                  </a:cubicBezTo>
                  <a:lnTo>
                    <a:pt x="147638" y="0"/>
                  </a:lnTo>
                  <a:cubicBezTo>
                    <a:pt x="155543" y="0"/>
                    <a:pt x="161925" y="6382"/>
                    <a:pt x="161925" y="14288"/>
                  </a:cubicBezTo>
                  <a:lnTo>
                    <a:pt x="161925" y="33338"/>
                  </a:lnTo>
                  <a:cubicBezTo>
                    <a:pt x="161925" y="41243"/>
                    <a:pt x="155543" y="47625"/>
                    <a:pt x="147638" y="47625"/>
                  </a:cubicBezTo>
                  <a:lnTo>
                    <a:pt x="142875" y="47625"/>
                  </a:lnTo>
                  <a:lnTo>
                    <a:pt x="142875" y="61913"/>
                  </a:lnTo>
                  <a:cubicBezTo>
                    <a:pt x="142875" y="96012"/>
                    <a:pt x="115062" y="123825"/>
                    <a:pt x="80963" y="123825"/>
                  </a:cubicBezTo>
                  <a:close/>
                  <a:moveTo>
                    <a:pt x="14288" y="9525"/>
                  </a:moveTo>
                  <a:cubicBezTo>
                    <a:pt x="11621" y="9525"/>
                    <a:pt x="9525" y="11621"/>
                    <a:pt x="9525" y="14288"/>
                  </a:cubicBezTo>
                  <a:lnTo>
                    <a:pt x="9525" y="33338"/>
                  </a:lnTo>
                  <a:cubicBezTo>
                    <a:pt x="9525" y="36004"/>
                    <a:pt x="11621" y="38100"/>
                    <a:pt x="14288" y="38100"/>
                  </a:cubicBezTo>
                  <a:lnTo>
                    <a:pt x="23813" y="38100"/>
                  </a:lnTo>
                  <a:cubicBezTo>
                    <a:pt x="26479" y="38100"/>
                    <a:pt x="28575" y="40196"/>
                    <a:pt x="28575" y="42863"/>
                  </a:cubicBezTo>
                  <a:lnTo>
                    <a:pt x="28575" y="61913"/>
                  </a:lnTo>
                  <a:cubicBezTo>
                    <a:pt x="28575" y="90773"/>
                    <a:pt x="52102" y="114300"/>
                    <a:pt x="80963" y="114300"/>
                  </a:cubicBezTo>
                  <a:cubicBezTo>
                    <a:pt x="109823" y="114300"/>
                    <a:pt x="133350" y="90773"/>
                    <a:pt x="133350" y="61913"/>
                  </a:cubicBezTo>
                  <a:lnTo>
                    <a:pt x="133350" y="42863"/>
                  </a:lnTo>
                  <a:cubicBezTo>
                    <a:pt x="133350" y="40196"/>
                    <a:pt x="135446" y="38100"/>
                    <a:pt x="138113" y="38100"/>
                  </a:cubicBezTo>
                  <a:lnTo>
                    <a:pt x="147638" y="38100"/>
                  </a:lnTo>
                  <a:cubicBezTo>
                    <a:pt x="150304" y="38100"/>
                    <a:pt x="152400" y="36004"/>
                    <a:pt x="152400" y="33338"/>
                  </a:cubicBezTo>
                  <a:lnTo>
                    <a:pt x="152400" y="14288"/>
                  </a:lnTo>
                  <a:cubicBezTo>
                    <a:pt x="152400" y="11621"/>
                    <a:pt x="150304" y="9525"/>
                    <a:pt x="147638" y="9525"/>
                  </a:cubicBezTo>
                  <a:lnTo>
                    <a:pt x="14288"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8" name="Freeform: Shape 2813">
              <a:extLst>
                <a:ext uri="{FF2B5EF4-FFF2-40B4-BE49-F238E27FC236}">
                  <a16:creationId xmlns:a16="http://schemas.microsoft.com/office/drawing/2014/main" id="{AEB03FC1-9D2C-526B-5332-71455111F006}"/>
                </a:ext>
              </a:extLst>
            </p:cNvPr>
            <p:cNvSpPr/>
            <p:nvPr/>
          </p:nvSpPr>
          <p:spPr>
            <a:xfrm>
              <a:off x="1814512" y="4786312"/>
              <a:ext cx="390525" cy="66675"/>
            </a:xfrm>
            <a:custGeom>
              <a:avLst/>
              <a:gdLst>
                <a:gd name="connsiteX0" fmla="*/ 366713 w 390525"/>
                <a:gd name="connsiteY0" fmla="*/ 66675 h 66675"/>
                <a:gd name="connsiteX1" fmla="*/ 23813 w 390525"/>
                <a:gd name="connsiteY1" fmla="*/ 66675 h 66675"/>
                <a:gd name="connsiteX2" fmla="*/ 0 w 390525"/>
                <a:gd name="connsiteY2" fmla="*/ 42863 h 66675"/>
                <a:gd name="connsiteX3" fmla="*/ 0 w 390525"/>
                <a:gd name="connsiteY3" fmla="*/ 23813 h 66675"/>
                <a:gd name="connsiteX4" fmla="*/ 23813 w 390525"/>
                <a:gd name="connsiteY4" fmla="*/ 0 h 66675"/>
                <a:gd name="connsiteX5" fmla="*/ 366713 w 390525"/>
                <a:gd name="connsiteY5" fmla="*/ 0 h 66675"/>
                <a:gd name="connsiteX6" fmla="*/ 390525 w 390525"/>
                <a:gd name="connsiteY6" fmla="*/ 23813 h 66675"/>
                <a:gd name="connsiteX7" fmla="*/ 390525 w 390525"/>
                <a:gd name="connsiteY7" fmla="*/ 42863 h 66675"/>
                <a:gd name="connsiteX8" fmla="*/ 366713 w 390525"/>
                <a:gd name="connsiteY8" fmla="*/ 66675 h 66675"/>
                <a:gd name="connsiteX9" fmla="*/ 23813 w 390525"/>
                <a:gd name="connsiteY9" fmla="*/ 9525 h 66675"/>
                <a:gd name="connsiteX10" fmla="*/ 9525 w 390525"/>
                <a:gd name="connsiteY10" fmla="*/ 23813 h 66675"/>
                <a:gd name="connsiteX11" fmla="*/ 9525 w 390525"/>
                <a:gd name="connsiteY11" fmla="*/ 42863 h 66675"/>
                <a:gd name="connsiteX12" fmla="*/ 23813 w 390525"/>
                <a:gd name="connsiteY12" fmla="*/ 57150 h 66675"/>
                <a:gd name="connsiteX13" fmla="*/ 366713 w 390525"/>
                <a:gd name="connsiteY13" fmla="*/ 57150 h 66675"/>
                <a:gd name="connsiteX14" fmla="*/ 381000 w 390525"/>
                <a:gd name="connsiteY14" fmla="*/ 42863 h 66675"/>
                <a:gd name="connsiteX15" fmla="*/ 381000 w 390525"/>
                <a:gd name="connsiteY15" fmla="*/ 23813 h 66675"/>
                <a:gd name="connsiteX16" fmla="*/ 366713 w 390525"/>
                <a:gd name="connsiteY16" fmla="*/ 9525 h 66675"/>
                <a:gd name="connsiteX17" fmla="*/ 23813 w 390525"/>
                <a:gd name="connsiteY17" fmla="*/ 95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525" h="66675">
                  <a:moveTo>
                    <a:pt x="366713" y="66675"/>
                  </a:moveTo>
                  <a:lnTo>
                    <a:pt x="23813" y="66675"/>
                  </a:lnTo>
                  <a:cubicBezTo>
                    <a:pt x="10668" y="66675"/>
                    <a:pt x="0" y="56007"/>
                    <a:pt x="0" y="42863"/>
                  </a:cubicBezTo>
                  <a:lnTo>
                    <a:pt x="0" y="23813"/>
                  </a:lnTo>
                  <a:cubicBezTo>
                    <a:pt x="0" y="10668"/>
                    <a:pt x="10668" y="0"/>
                    <a:pt x="23813" y="0"/>
                  </a:cubicBezTo>
                  <a:lnTo>
                    <a:pt x="366713" y="0"/>
                  </a:lnTo>
                  <a:cubicBezTo>
                    <a:pt x="379857" y="0"/>
                    <a:pt x="390525" y="10668"/>
                    <a:pt x="390525" y="23813"/>
                  </a:cubicBezTo>
                  <a:lnTo>
                    <a:pt x="390525" y="42863"/>
                  </a:lnTo>
                  <a:cubicBezTo>
                    <a:pt x="390525" y="56007"/>
                    <a:pt x="379857" y="66675"/>
                    <a:pt x="366713" y="66675"/>
                  </a:cubicBezTo>
                  <a:close/>
                  <a:moveTo>
                    <a:pt x="23813" y="9525"/>
                  </a:moveTo>
                  <a:cubicBezTo>
                    <a:pt x="15907" y="9525"/>
                    <a:pt x="9525" y="15907"/>
                    <a:pt x="9525" y="23813"/>
                  </a:cubicBezTo>
                  <a:lnTo>
                    <a:pt x="9525" y="42863"/>
                  </a:lnTo>
                  <a:cubicBezTo>
                    <a:pt x="9525" y="50768"/>
                    <a:pt x="15907" y="57150"/>
                    <a:pt x="23813" y="57150"/>
                  </a:cubicBezTo>
                  <a:lnTo>
                    <a:pt x="366713" y="57150"/>
                  </a:lnTo>
                  <a:cubicBezTo>
                    <a:pt x="374618" y="57150"/>
                    <a:pt x="381000" y="50768"/>
                    <a:pt x="381000" y="42863"/>
                  </a:cubicBezTo>
                  <a:lnTo>
                    <a:pt x="381000" y="23813"/>
                  </a:lnTo>
                  <a:cubicBezTo>
                    <a:pt x="381000" y="15907"/>
                    <a:pt x="374618" y="9525"/>
                    <a:pt x="3667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9" name="Freeform: Shape 2814">
              <a:extLst>
                <a:ext uri="{FF2B5EF4-FFF2-40B4-BE49-F238E27FC236}">
                  <a16:creationId xmlns:a16="http://schemas.microsoft.com/office/drawing/2014/main" id="{872D42D7-1C9C-72DC-8337-2F251612593B}"/>
                </a:ext>
              </a:extLst>
            </p:cNvPr>
            <p:cNvSpPr/>
            <p:nvPr/>
          </p:nvSpPr>
          <p:spPr>
            <a:xfrm>
              <a:off x="1843087" y="4291012"/>
              <a:ext cx="333375" cy="504825"/>
            </a:xfrm>
            <a:custGeom>
              <a:avLst/>
              <a:gdLst>
                <a:gd name="connsiteX0" fmla="*/ 328613 w 333375"/>
                <a:gd name="connsiteY0" fmla="*/ 504825 h 504825"/>
                <a:gd name="connsiteX1" fmla="*/ 4763 w 333375"/>
                <a:gd name="connsiteY1" fmla="*/ 504825 h 504825"/>
                <a:gd name="connsiteX2" fmla="*/ 0 w 333375"/>
                <a:gd name="connsiteY2" fmla="*/ 500063 h 504825"/>
                <a:gd name="connsiteX3" fmla="*/ 0 w 333375"/>
                <a:gd name="connsiteY3" fmla="*/ 23813 h 504825"/>
                <a:gd name="connsiteX4" fmla="*/ 23813 w 333375"/>
                <a:gd name="connsiteY4" fmla="*/ 0 h 504825"/>
                <a:gd name="connsiteX5" fmla="*/ 309563 w 333375"/>
                <a:gd name="connsiteY5" fmla="*/ 0 h 504825"/>
                <a:gd name="connsiteX6" fmla="*/ 333375 w 333375"/>
                <a:gd name="connsiteY6" fmla="*/ 23813 h 504825"/>
                <a:gd name="connsiteX7" fmla="*/ 333375 w 333375"/>
                <a:gd name="connsiteY7" fmla="*/ 500063 h 504825"/>
                <a:gd name="connsiteX8" fmla="*/ 328613 w 333375"/>
                <a:gd name="connsiteY8" fmla="*/ 504825 h 504825"/>
                <a:gd name="connsiteX9" fmla="*/ 9525 w 333375"/>
                <a:gd name="connsiteY9" fmla="*/ 495300 h 504825"/>
                <a:gd name="connsiteX10" fmla="*/ 323850 w 333375"/>
                <a:gd name="connsiteY10" fmla="*/ 495300 h 504825"/>
                <a:gd name="connsiteX11" fmla="*/ 323850 w 333375"/>
                <a:gd name="connsiteY11" fmla="*/ 23813 h 504825"/>
                <a:gd name="connsiteX12" fmla="*/ 309563 w 333375"/>
                <a:gd name="connsiteY12" fmla="*/ 9525 h 504825"/>
                <a:gd name="connsiteX13" fmla="*/ 23813 w 333375"/>
                <a:gd name="connsiteY13" fmla="*/ 9525 h 504825"/>
                <a:gd name="connsiteX14" fmla="*/ 9525 w 333375"/>
                <a:gd name="connsiteY14" fmla="*/ 23813 h 504825"/>
                <a:gd name="connsiteX15" fmla="*/ 9525 w 333375"/>
                <a:gd name="connsiteY15" fmla="*/ 49530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5" h="504825">
                  <a:moveTo>
                    <a:pt x="328613" y="504825"/>
                  </a:moveTo>
                  <a:lnTo>
                    <a:pt x="4763" y="504825"/>
                  </a:lnTo>
                  <a:cubicBezTo>
                    <a:pt x="2096" y="504825"/>
                    <a:pt x="0" y="502730"/>
                    <a:pt x="0" y="500063"/>
                  </a:cubicBezTo>
                  <a:lnTo>
                    <a:pt x="0" y="23813"/>
                  </a:lnTo>
                  <a:cubicBezTo>
                    <a:pt x="0" y="10668"/>
                    <a:pt x="10668" y="0"/>
                    <a:pt x="23813" y="0"/>
                  </a:cubicBezTo>
                  <a:lnTo>
                    <a:pt x="309563" y="0"/>
                  </a:lnTo>
                  <a:cubicBezTo>
                    <a:pt x="322707" y="0"/>
                    <a:pt x="333375" y="10668"/>
                    <a:pt x="333375" y="23813"/>
                  </a:cubicBezTo>
                  <a:lnTo>
                    <a:pt x="333375" y="500063"/>
                  </a:lnTo>
                  <a:cubicBezTo>
                    <a:pt x="333375" y="502730"/>
                    <a:pt x="331280" y="504825"/>
                    <a:pt x="328613" y="504825"/>
                  </a:cubicBezTo>
                  <a:close/>
                  <a:moveTo>
                    <a:pt x="9525" y="495300"/>
                  </a:moveTo>
                  <a:lnTo>
                    <a:pt x="323850" y="495300"/>
                  </a:lnTo>
                  <a:lnTo>
                    <a:pt x="323850" y="23813"/>
                  </a:lnTo>
                  <a:cubicBezTo>
                    <a:pt x="323850" y="15907"/>
                    <a:pt x="317468" y="9525"/>
                    <a:pt x="309563" y="9525"/>
                  </a:cubicBezTo>
                  <a:lnTo>
                    <a:pt x="23813" y="9525"/>
                  </a:lnTo>
                  <a:cubicBezTo>
                    <a:pt x="15907" y="9525"/>
                    <a:pt x="9525" y="15907"/>
                    <a:pt x="9525" y="23813"/>
                  </a:cubicBezTo>
                  <a:lnTo>
                    <a:pt x="9525" y="4953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0" name="Freeform: Shape 359">
              <a:extLst>
                <a:ext uri="{FF2B5EF4-FFF2-40B4-BE49-F238E27FC236}">
                  <a16:creationId xmlns:a16="http://schemas.microsoft.com/office/drawing/2014/main" id="{C3B8F651-4721-5ADD-AF00-AB41834F64AD}"/>
                </a:ext>
              </a:extLst>
            </p:cNvPr>
            <p:cNvSpPr/>
            <p:nvPr/>
          </p:nvSpPr>
          <p:spPr>
            <a:xfrm>
              <a:off x="1890712" y="4338637"/>
              <a:ext cx="238125" cy="200025"/>
            </a:xfrm>
            <a:custGeom>
              <a:avLst/>
              <a:gdLst>
                <a:gd name="connsiteX0" fmla="*/ 214313 w 238125"/>
                <a:gd name="connsiteY0" fmla="*/ 200025 h 200025"/>
                <a:gd name="connsiteX1" fmla="*/ 23813 w 238125"/>
                <a:gd name="connsiteY1" fmla="*/ 200025 h 200025"/>
                <a:gd name="connsiteX2" fmla="*/ 0 w 238125"/>
                <a:gd name="connsiteY2" fmla="*/ 176213 h 200025"/>
                <a:gd name="connsiteX3" fmla="*/ 0 w 238125"/>
                <a:gd name="connsiteY3" fmla="*/ 23813 h 200025"/>
                <a:gd name="connsiteX4" fmla="*/ 23813 w 238125"/>
                <a:gd name="connsiteY4" fmla="*/ 0 h 200025"/>
                <a:gd name="connsiteX5" fmla="*/ 214313 w 238125"/>
                <a:gd name="connsiteY5" fmla="*/ 0 h 200025"/>
                <a:gd name="connsiteX6" fmla="*/ 238125 w 238125"/>
                <a:gd name="connsiteY6" fmla="*/ 23813 h 200025"/>
                <a:gd name="connsiteX7" fmla="*/ 238125 w 238125"/>
                <a:gd name="connsiteY7" fmla="*/ 176213 h 200025"/>
                <a:gd name="connsiteX8" fmla="*/ 214313 w 238125"/>
                <a:gd name="connsiteY8" fmla="*/ 200025 h 200025"/>
                <a:gd name="connsiteX9" fmla="*/ 23813 w 238125"/>
                <a:gd name="connsiteY9" fmla="*/ 9525 h 200025"/>
                <a:gd name="connsiteX10" fmla="*/ 9525 w 238125"/>
                <a:gd name="connsiteY10" fmla="*/ 23813 h 200025"/>
                <a:gd name="connsiteX11" fmla="*/ 9525 w 238125"/>
                <a:gd name="connsiteY11" fmla="*/ 176213 h 200025"/>
                <a:gd name="connsiteX12" fmla="*/ 23813 w 238125"/>
                <a:gd name="connsiteY12" fmla="*/ 190500 h 200025"/>
                <a:gd name="connsiteX13" fmla="*/ 214313 w 238125"/>
                <a:gd name="connsiteY13" fmla="*/ 190500 h 200025"/>
                <a:gd name="connsiteX14" fmla="*/ 228600 w 238125"/>
                <a:gd name="connsiteY14" fmla="*/ 176213 h 200025"/>
                <a:gd name="connsiteX15" fmla="*/ 228600 w 238125"/>
                <a:gd name="connsiteY15" fmla="*/ 23813 h 200025"/>
                <a:gd name="connsiteX16" fmla="*/ 214313 w 238125"/>
                <a:gd name="connsiteY16" fmla="*/ 9525 h 200025"/>
                <a:gd name="connsiteX17" fmla="*/ 23813 w 238125"/>
                <a:gd name="connsiteY17" fmla="*/ 95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125" h="200025">
                  <a:moveTo>
                    <a:pt x="214313" y="200025"/>
                  </a:moveTo>
                  <a:lnTo>
                    <a:pt x="23813" y="200025"/>
                  </a:lnTo>
                  <a:cubicBezTo>
                    <a:pt x="10668" y="200025"/>
                    <a:pt x="0" y="189357"/>
                    <a:pt x="0" y="176213"/>
                  </a:cubicBezTo>
                  <a:lnTo>
                    <a:pt x="0" y="23813"/>
                  </a:lnTo>
                  <a:cubicBezTo>
                    <a:pt x="0" y="10668"/>
                    <a:pt x="10668" y="0"/>
                    <a:pt x="23813" y="0"/>
                  </a:cubicBezTo>
                  <a:lnTo>
                    <a:pt x="214313" y="0"/>
                  </a:lnTo>
                  <a:cubicBezTo>
                    <a:pt x="227457" y="0"/>
                    <a:pt x="238125" y="10668"/>
                    <a:pt x="238125" y="23813"/>
                  </a:cubicBezTo>
                  <a:lnTo>
                    <a:pt x="238125" y="176213"/>
                  </a:lnTo>
                  <a:cubicBezTo>
                    <a:pt x="238125" y="189357"/>
                    <a:pt x="227457" y="200025"/>
                    <a:pt x="214313" y="200025"/>
                  </a:cubicBezTo>
                  <a:close/>
                  <a:moveTo>
                    <a:pt x="23813" y="9525"/>
                  </a:moveTo>
                  <a:cubicBezTo>
                    <a:pt x="15907" y="9525"/>
                    <a:pt x="9525" y="15907"/>
                    <a:pt x="9525" y="23813"/>
                  </a:cubicBezTo>
                  <a:lnTo>
                    <a:pt x="9525" y="176213"/>
                  </a:lnTo>
                  <a:cubicBezTo>
                    <a:pt x="9525" y="184118"/>
                    <a:pt x="15907" y="190500"/>
                    <a:pt x="23813" y="190500"/>
                  </a:cubicBezTo>
                  <a:lnTo>
                    <a:pt x="214313" y="190500"/>
                  </a:lnTo>
                  <a:cubicBezTo>
                    <a:pt x="222218" y="190500"/>
                    <a:pt x="228600" y="184118"/>
                    <a:pt x="228600" y="176213"/>
                  </a:cubicBezTo>
                  <a:lnTo>
                    <a:pt x="228600" y="23813"/>
                  </a:lnTo>
                  <a:cubicBezTo>
                    <a:pt x="228600" y="15907"/>
                    <a:pt x="222218" y="9525"/>
                    <a:pt x="2143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1" name="Freeform: Shape 384">
              <a:extLst>
                <a:ext uri="{FF2B5EF4-FFF2-40B4-BE49-F238E27FC236}">
                  <a16:creationId xmlns:a16="http://schemas.microsoft.com/office/drawing/2014/main" id="{EA1A4160-4E67-7E49-5050-D3C5F1557EEC}"/>
                </a:ext>
              </a:extLst>
            </p:cNvPr>
            <p:cNvSpPr/>
            <p:nvPr/>
          </p:nvSpPr>
          <p:spPr>
            <a:xfrm>
              <a:off x="1890712" y="4576762"/>
              <a:ext cx="238125" cy="219075"/>
            </a:xfrm>
            <a:custGeom>
              <a:avLst/>
              <a:gdLst>
                <a:gd name="connsiteX0" fmla="*/ 233363 w 238125"/>
                <a:gd name="connsiteY0" fmla="*/ 219075 h 219075"/>
                <a:gd name="connsiteX1" fmla="*/ 4763 w 238125"/>
                <a:gd name="connsiteY1" fmla="*/ 219075 h 219075"/>
                <a:gd name="connsiteX2" fmla="*/ 0 w 238125"/>
                <a:gd name="connsiteY2" fmla="*/ 214313 h 219075"/>
                <a:gd name="connsiteX3" fmla="*/ 0 w 238125"/>
                <a:gd name="connsiteY3" fmla="*/ 23813 h 219075"/>
                <a:gd name="connsiteX4" fmla="*/ 23813 w 238125"/>
                <a:gd name="connsiteY4" fmla="*/ 0 h 219075"/>
                <a:gd name="connsiteX5" fmla="*/ 214313 w 238125"/>
                <a:gd name="connsiteY5" fmla="*/ 0 h 219075"/>
                <a:gd name="connsiteX6" fmla="*/ 238125 w 238125"/>
                <a:gd name="connsiteY6" fmla="*/ 23813 h 219075"/>
                <a:gd name="connsiteX7" fmla="*/ 238125 w 238125"/>
                <a:gd name="connsiteY7" fmla="*/ 214313 h 219075"/>
                <a:gd name="connsiteX8" fmla="*/ 233363 w 238125"/>
                <a:gd name="connsiteY8" fmla="*/ 219075 h 219075"/>
                <a:gd name="connsiteX9" fmla="*/ 9525 w 238125"/>
                <a:gd name="connsiteY9" fmla="*/ 209550 h 219075"/>
                <a:gd name="connsiteX10" fmla="*/ 228600 w 238125"/>
                <a:gd name="connsiteY10" fmla="*/ 209550 h 219075"/>
                <a:gd name="connsiteX11" fmla="*/ 228600 w 238125"/>
                <a:gd name="connsiteY11" fmla="*/ 23813 h 219075"/>
                <a:gd name="connsiteX12" fmla="*/ 214313 w 238125"/>
                <a:gd name="connsiteY12" fmla="*/ 9525 h 219075"/>
                <a:gd name="connsiteX13" fmla="*/ 23813 w 238125"/>
                <a:gd name="connsiteY13" fmla="*/ 9525 h 219075"/>
                <a:gd name="connsiteX14" fmla="*/ 9525 w 238125"/>
                <a:gd name="connsiteY14" fmla="*/ 23813 h 219075"/>
                <a:gd name="connsiteX15" fmla="*/ 9525 w 238125"/>
                <a:gd name="connsiteY15" fmla="*/ 2095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125" h="219075">
                  <a:moveTo>
                    <a:pt x="233363" y="219075"/>
                  </a:moveTo>
                  <a:lnTo>
                    <a:pt x="4763" y="219075"/>
                  </a:lnTo>
                  <a:cubicBezTo>
                    <a:pt x="2096" y="219075"/>
                    <a:pt x="0" y="216979"/>
                    <a:pt x="0" y="214313"/>
                  </a:cubicBezTo>
                  <a:lnTo>
                    <a:pt x="0" y="23813"/>
                  </a:lnTo>
                  <a:cubicBezTo>
                    <a:pt x="0" y="10668"/>
                    <a:pt x="10668" y="0"/>
                    <a:pt x="23813" y="0"/>
                  </a:cubicBezTo>
                  <a:lnTo>
                    <a:pt x="214313" y="0"/>
                  </a:lnTo>
                  <a:cubicBezTo>
                    <a:pt x="227457" y="0"/>
                    <a:pt x="238125" y="10668"/>
                    <a:pt x="238125" y="23813"/>
                  </a:cubicBezTo>
                  <a:lnTo>
                    <a:pt x="238125" y="214313"/>
                  </a:lnTo>
                  <a:cubicBezTo>
                    <a:pt x="238125" y="216979"/>
                    <a:pt x="236029" y="219075"/>
                    <a:pt x="233363" y="219075"/>
                  </a:cubicBezTo>
                  <a:close/>
                  <a:moveTo>
                    <a:pt x="9525" y="209550"/>
                  </a:moveTo>
                  <a:lnTo>
                    <a:pt x="228600" y="209550"/>
                  </a:lnTo>
                  <a:lnTo>
                    <a:pt x="228600" y="23813"/>
                  </a:lnTo>
                  <a:cubicBezTo>
                    <a:pt x="228600" y="15907"/>
                    <a:pt x="222218" y="9525"/>
                    <a:pt x="214313" y="9525"/>
                  </a:cubicBezTo>
                  <a:lnTo>
                    <a:pt x="23813" y="9525"/>
                  </a:lnTo>
                  <a:cubicBezTo>
                    <a:pt x="15907" y="9525"/>
                    <a:pt x="9525" y="15907"/>
                    <a:pt x="9525" y="23813"/>
                  </a:cubicBezTo>
                  <a:lnTo>
                    <a:pt x="9525" y="2095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2" name="Freeform: Shape 385">
              <a:extLst>
                <a:ext uri="{FF2B5EF4-FFF2-40B4-BE49-F238E27FC236}">
                  <a16:creationId xmlns:a16="http://schemas.microsoft.com/office/drawing/2014/main" id="{FED34FB5-84A0-4410-7F42-17ED064E85DD}"/>
                </a:ext>
              </a:extLst>
            </p:cNvPr>
            <p:cNvSpPr/>
            <p:nvPr/>
          </p:nvSpPr>
          <p:spPr>
            <a:xfrm>
              <a:off x="1943069" y="4400423"/>
              <a:ext cx="90613" cy="90613"/>
            </a:xfrm>
            <a:custGeom>
              <a:avLst/>
              <a:gdLst>
                <a:gd name="connsiteX0" fmla="*/ 66705 w 90613"/>
                <a:gd name="connsiteY0" fmla="*/ 90613 h 90613"/>
                <a:gd name="connsiteX1" fmla="*/ 66705 w 90613"/>
                <a:gd name="connsiteY1" fmla="*/ 90613 h 90613"/>
                <a:gd name="connsiteX2" fmla="*/ 49846 w 90613"/>
                <a:gd name="connsiteY2" fmla="*/ 83565 h 90613"/>
                <a:gd name="connsiteX3" fmla="*/ 1650 w 90613"/>
                <a:gd name="connsiteY3" fmla="*/ 14889 h 90613"/>
                <a:gd name="connsiteX4" fmla="*/ 2793 w 90613"/>
                <a:gd name="connsiteY4" fmla="*/ 2793 h 90613"/>
                <a:gd name="connsiteX5" fmla="*/ 14889 w 90613"/>
                <a:gd name="connsiteY5" fmla="*/ 1650 h 90613"/>
                <a:gd name="connsiteX6" fmla="*/ 83565 w 90613"/>
                <a:gd name="connsiteY6" fmla="*/ 49846 h 90613"/>
                <a:gd name="connsiteX7" fmla="*/ 83565 w 90613"/>
                <a:gd name="connsiteY7" fmla="*/ 49846 h 90613"/>
                <a:gd name="connsiteX8" fmla="*/ 90613 w 90613"/>
                <a:gd name="connsiteY8" fmla="*/ 66705 h 90613"/>
                <a:gd name="connsiteX9" fmla="*/ 83660 w 90613"/>
                <a:gd name="connsiteY9" fmla="*/ 83565 h 90613"/>
                <a:gd name="connsiteX10" fmla="*/ 66896 w 90613"/>
                <a:gd name="connsiteY10" fmla="*/ 90518 h 90613"/>
                <a:gd name="connsiteX11" fmla="*/ 9460 w 90613"/>
                <a:gd name="connsiteY11" fmla="*/ 9555 h 90613"/>
                <a:gd name="connsiteX12" fmla="*/ 56514 w 90613"/>
                <a:gd name="connsiteY12" fmla="*/ 76802 h 90613"/>
                <a:gd name="connsiteX13" fmla="*/ 66705 w 90613"/>
                <a:gd name="connsiteY13" fmla="*/ 80993 h 90613"/>
                <a:gd name="connsiteX14" fmla="*/ 66705 w 90613"/>
                <a:gd name="connsiteY14" fmla="*/ 80993 h 90613"/>
                <a:gd name="connsiteX15" fmla="*/ 76802 w 90613"/>
                <a:gd name="connsiteY15" fmla="*/ 76802 h 90613"/>
                <a:gd name="connsiteX16" fmla="*/ 80993 w 90613"/>
                <a:gd name="connsiteY16" fmla="*/ 66705 h 90613"/>
                <a:gd name="connsiteX17" fmla="*/ 76802 w 90613"/>
                <a:gd name="connsiteY17" fmla="*/ 56514 h 90613"/>
                <a:gd name="connsiteX18" fmla="*/ 76802 w 90613"/>
                <a:gd name="connsiteY18" fmla="*/ 56514 h 90613"/>
                <a:gd name="connsiteX19" fmla="*/ 9555 w 90613"/>
                <a:gd name="connsiteY19" fmla="*/ 9460 h 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613" h="90613">
                  <a:moveTo>
                    <a:pt x="66705" y="90613"/>
                  </a:moveTo>
                  <a:lnTo>
                    <a:pt x="66705" y="90613"/>
                  </a:lnTo>
                  <a:cubicBezTo>
                    <a:pt x="60324" y="90613"/>
                    <a:pt x="54323" y="88136"/>
                    <a:pt x="49846" y="83565"/>
                  </a:cubicBezTo>
                  <a:cubicBezTo>
                    <a:pt x="44703" y="78421"/>
                    <a:pt x="20795" y="43369"/>
                    <a:pt x="1650" y="14889"/>
                  </a:cubicBezTo>
                  <a:cubicBezTo>
                    <a:pt x="-922" y="11079"/>
                    <a:pt x="-446" y="6126"/>
                    <a:pt x="2793" y="2793"/>
                  </a:cubicBezTo>
                  <a:cubicBezTo>
                    <a:pt x="6031" y="-446"/>
                    <a:pt x="10984" y="-922"/>
                    <a:pt x="14889" y="1650"/>
                  </a:cubicBezTo>
                  <a:cubicBezTo>
                    <a:pt x="43369" y="20795"/>
                    <a:pt x="78421" y="44702"/>
                    <a:pt x="83565" y="49846"/>
                  </a:cubicBezTo>
                  <a:lnTo>
                    <a:pt x="83565" y="49846"/>
                  </a:lnTo>
                  <a:cubicBezTo>
                    <a:pt x="88041" y="54323"/>
                    <a:pt x="90613" y="60324"/>
                    <a:pt x="90613" y="66705"/>
                  </a:cubicBezTo>
                  <a:cubicBezTo>
                    <a:pt x="90613" y="73087"/>
                    <a:pt x="88137" y="79088"/>
                    <a:pt x="83660" y="83565"/>
                  </a:cubicBezTo>
                  <a:cubicBezTo>
                    <a:pt x="79183" y="88041"/>
                    <a:pt x="73182" y="90518"/>
                    <a:pt x="66896" y="90518"/>
                  </a:cubicBezTo>
                  <a:close/>
                  <a:moveTo>
                    <a:pt x="9460" y="9555"/>
                  </a:moveTo>
                  <a:cubicBezTo>
                    <a:pt x="35463" y="48132"/>
                    <a:pt x="53085" y="73277"/>
                    <a:pt x="56514" y="76802"/>
                  </a:cubicBezTo>
                  <a:cubicBezTo>
                    <a:pt x="59276" y="79564"/>
                    <a:pt x="62800" y="80993"/>
                    <a:pt x="66705" y="80993"/>
                  </a:cubicBezTo>
                  <a:lnTo>
                    <a:pt x="66705" y="80993"/>
                  </a:lnTo>
                  <a:cubicBezTo>
                    <a:pt x="70515" y="80993"/>
                    <a:pt x="74135" y="79469"/>
                    <a:pt x="76802" y="76802"/>
                  </a:cubicBezTo>
                  <a:cubicBezTo>
                    <a:pt x="79469" y="74135"/>
                    <a:pt x="80993" y="70515"/>
                    <a:pt x="80993" y="66705"/>
                  </a:cubicBezTo>
                  <a:cubicBezTo>
                    <a:pt x="80993" y="62895"/>
                    <a:pt x="79469" y="59276"/>
                    <a:pt x="76802" y="56514"/>
                  </a:cubicBezTo>
                  <a:lnTo>
                    <a:pt x="76802" y="56514"/>
                  </a:lnTo>
                  <a:cubicBezTo>
                    <a:pt x="73278" y="52989"/>
                    <a:pt x="48132" y="35463"/>
                    <a:pt x="9555" y="946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3" name="Freeform: Shape 6061">
              <a:extLst>
                <a:ext uri="{FF2B5EF4-FFF2-40B4-BE49-F238E27FC236}">
                  <a16:creationId xmlns:a16="http://schemas.microsoft.com/office/drawing/2014/main" id="{5DB01BF1-AB8B-D4E1-6962-F0EA61953617}"/>
                </a:ext>
              </a:extLst>
            </p:cNvPr>
            <p:cNvSpPr/>
            <p:nvPr/>
          </p:nvSpPr>
          <p:spPr>
            <a:xfrm>
              <a:off x="22336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4" name="Freeform: Shape 6062">
              <a:extLst>
                <a:ext uri="{FF2B5EF4-FFF2-40B4-BE49-F238E27FC236}">
                  <a16:creationId xmlns:a16="http://schemas.microsoft.com/office/drawing/2014/main" id="{2742C9A5-D7F3-171B-61E3-357D51FED64F}"/>
                </a:ext>
              </a:extLst>
            </p:cNvPr>
            <p:cNvSpPr/>
            <p:nvPr/>
          </p:nvSpPr>
          <p:spPr>
            <a:xfrm>
              <a:off x="23098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5" name="Freeform: Shape 517">
              <a:extLst>
                <a:ext uri="{FF2B5EF4-FFF2-40B4-BE49-F238E27FC236}">
                  <a16:creationId xmlns:a16="http://schemas.microsoft.com/office/drawing/2014/main" id="{59F60959-1E8D-4D4E-6EBF-D5E6841CDE79}"/>
                </a:ext>
              </a:extLst>
            </p:cNvPr>
            <p:cNvSpPr/>
            <p:nvPr/>
          </p:nvSpPr>
          <p:spPr>
            <a:xfrm>
              <a:off x="1976491" y="4624319"/>
              <a:ext cx="66660" cy="123987"/>
            </a:xfrm>
            <a:custGeom>
              <a:avLst/>
              <a:gdLst>
                <a:gd name="connsiteX0" fmla="*/ 33283 w 66660"/>
                <a:gd name="connsiteY0" fmla="*/ 123892 h 123987"/>
                <a:gd name="connsiteX1" fmla="*/ 31187 w 66660"/>
                <a:gd name="connsiteY1" fmla="*/ 123416 h 123987"/>
                <a:gd name="connsiteX2" fmla="*/ 29092 w 66660"/>
                <a:gd name="connsiteY2" fmla="*/ 117034 h 123987"/>
                <a:gd name="connsiteX3" fmla="*/ 54238 w 66660"/>
                <a:gd name="connsiteY3" fmla="*/ 66742 h 123987"/>
                <a:gd name="connsiteX4" fmla="*/ 4803 w 66660"/>
                <a:gd name="connsiteY4" fmla="*/ 66742 h 123987"/>
                <a:gd name="connsiteX5" fmla="*/ 707 w 66660"/>
                <a:gd name="connsiteY5" fmla="*/ 64456 h 123987"/>
                <a:gd name="connsiteX6" fmla="*/ 517 w 66660"/>
                <a:gd name="connsiteY6" fmla="*/ 59789 h 123987"/>
                <a:gd name="connsiteX7" fmla="*/ 29092 w 66660"/>
                <a:gd name="connsiteY7" fmla="*/ 2639 h 123987"/>
                <a:gd name="connsiteX8" fmla="*/ 35473 w 66660"/>
                <a:gd name="connsiteY8" fmla="*/ 543 h 123987"/>
                <a:gd name="connsiteX9" fmla="*/ 37569 w 66660"/>
                <a:gd name="connsiteY9" fmla="*/ 6925 h 123987"/>
                <a:gd name="connsiteX10" fmla="*/ 12423 w 66660"/>
                <a:gd name="connsiteY10" fmla="*/ 57217 h 123987"/>
                <a:gd name="connsiteX11" fmla="*/ 61858 w 66660"/>
                <a:gd name="connsiteY11" fmla="*/ 57217 h 123987"/>
                <a:gd name="connsiteX12" fmla="*/ 65953 w 66660"/>
                <a:gd name="connsiteY12" fmla="*/ 59503 h 123987"/>
                <a:gd name="connsiteX13" fmla="*/ 66144 w 66660"/>
                <a:gd name="connsiteY13" fmla="*/ 64171 h 123987"/>
                <a:gd name="connsiteX14" fmla="*/ 37569 w 66660"/>
                <a:gd name="connsiteY14" fmla="*/ 121321 h 123987"/>
                <a:gd name="connsiteX15" fmla="*/ 33283 w 66660"/>
                <a:gd name="connsiteY15" fmla="*/ 123988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60" h="123987">
                  <a:moveTo>
                    <a:pt x="33283" y="123892"/>
                  </a:moveTo>
                  <a:cubicBezTo>
                    <a:pt x="32521" y="123892"/>
                    <a:pt x="31854" y="123702"/>
                    <a:pt x="31187" y="123416"/>
                  </a:cubicBezTo>
                  <a:cubicBezTo>
                    <a:pt x="28806" y="122273"/>
                    <a:pt x="27853" y="119416"/>
                    <a:pt x="29092" y="117034"/>
                  </a:cubicBezTo>
                  <a:lnTo>
                    <a:pt x="54238" y="66742"/>
                  </a:lnTo>
                  <a:lnTo>
                    <a:pt x="4803" y="66742"/>
                  </a:lnTo>
                  <a:cubicBezTo>
                    <a:pt x="3184" y="66742"/>
                    <a:pt x="1660" y="65885"/>
                    <a:pt x="707" y="64456"/>
                  </a:cubicBezTo>
                  <a:cubicBezTo>
                    <a:pt x="-150" y="63027"/>
                    <a:pt x="-245" y="61313"/>
                    <a:pt x="517" y="59789"/>
                  </a:cubicBezTo>
                  <a:lnTo>
                    <a:pt x="29092" y="2639"/>
                  </a:lnTo>
                  <a:cubicBezTo>
                    <a:pt x="30235" y="258"/>
                    <a:pt x="33092" y="-695"/>
                    <a:pt x="35473" y="543"/>
                  </a:cubicBezTo>
                  <a:cubicBezTo>
                    <a:pt x="37855" y="1687"/>
                    <a:pt x="38807" y="4544"/>
                    <a:pt x="37569" y="6925"/>
                  </a:cubicBezTo>
                  <a:lnTo>
                    <a:pt x="12423" y="57217"/>
                  </a:lnTo>
                  <a:lnTo>
                    <a:pt x="61858" y="57217"/>
                  </a:lnTo>
                  <a:cubicBezTo>
                    <a:pt x="63477" y="57217"/>
                    <a:pt x="65001" y="58074"/>
                    <a:pt x="65953" y="59503"/>
                  </a:cubicBezTo>
                  <a:cubicBezTo>
                    <a:pt x="66811" y="60932"/>
                    <a:pt x="66906" y="62647"/>
                    <a:pt x="66144" y="64171"/>
                  </a:cubicBezTo>
                  <a:lnTo>
                    <a:pt x="37569" y="121321"/>
                  </a:lnTo>
                  <a:cubicBezTo>
                    <a:pt x="36712" y="122940"/>
                    <a:pt x="35092" y="123988"/>
                    <a:pt x="33283" y="123988"/>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6" name="Freeform: Shape 3703">
              <a:extLst>
                <a:ext uri="{FF2B5EF4-FFF2-40B4-BE49-F238E27FC236}">
                  <a16:creationId xmlns:a16="http://schemas.microsoft.com/office/drawing/2014/main" id="{913E8CF7-BD5E-A3A6-3500-A0307A6998F7}"/>
                </a:ext>
              </a:extLst>
            </p:cNvPr>
            <p:cNvSpPr/>
            <p:nvPr/>
          </p:nvSpPr>
          <p:spPr>
            <a:xfrm>
              <a:off x="2166937" y="4500562"/>
              <a:ext cx="133350" cy="257175"/>
            </a:xfrm>
            <a:custGeom>
              <a:avLst/>
              <a:gdLst>
                <a:gd name="connsiteX0" fmla="*/ 100013 w 133350"/>
                <a:gd name="connsiteY0" fmla="*/ 257175 h 257175"/>
                <a:gd name="connsiteX1" fmla="*/ 66675 w 133350"/>
                <a:gd name="connsiteY1" fmla="*/ 223838 h 257175"/>
                <a:gd name="connsiteX2" fmla="*/ 66675 w 133350"/>
                <a:gd name="connsiteY2" fmla="*/ 100013 h 257175"/>
                <a:gd name="connsiteX3" fmla="*/ 42863 w 133350"/>
                <a:gd name="connsiteY3" fmla="*/ 76200 h 257175"/>
                <a:gd name="connsiteX4" fmla="*/ 4763 w 133350"/>
                <a:gd name="connsiteY4" fmla="*/ 76200 h 257175"/>
                <a:gd name="connsiteX5" fmla="*/ 0 w 133350"/>
                <a:gd name="connsiteY5" fmla="*/ 71438 h 257175"/>
                <a:gd name="connsiteX6" fmla="*/ 4763 w 133350"/>
                <a:gd name="connsiteY6" fmla="*/ 66675 h 257175"/>
                <a:gd name="connsiteX7" fmla="*/ 42863 w 133350"/>
                <a:gd name="connsiteY7" fmla="*/ 66675 h 257175"/>
                <a:gd name="connsiteX8" fmla="*/ 76200 w 133350"/>
                <a:gd name="connsiteY8" fmla="*/ 100013 h 257175"/>
                <a:gd name="connsiteX9" fmla="*/ 76200 w 133350"/>
                <a:gd name="connsiteY9" fmla="*/ 223838 h 257175"/>
                <a:gd name="connsiteX10" fmla="*/ 100013 w 133350"/>
                <a:gd name="connsiteY10" fmla="*/ 247650 h 257175"/>
                <a:gd name="connsiteX11" fmla="*/ 123825 w 133350"/>
                <a:gd name="connsiteY11" fmla="*/ 223838 h 257175"/>
                <a:gd name="connsiteX12" fmla="*/ 123825 w 133350"/>
                <a:gd name="connsiteY12" fmla="*/ 4763 h 257175"/>
                <a:gd name="connsiteX13" fmla="*/ 128588 w 133350"/>
                <a:gd name="connsiteY13" fmla="*/ 0 h 257175"/>
                <a:gd name="connsiteX14" fmla="*/ 133350 w 133350"/>
                <a:gd name="connsiteY14" fmla="*/ 4763 h 257175"/>
                <a:gd name="connsiteX15" fmla="*/ 133350 w 133350"/>
                <a:gd name="connsiteY15" fmla="*/ 223838 h 257175"/>
                <a:gd name="connsiteX16" fmla="*/ 100013 w 133350"/>
                <a:gd name="connsiteY1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350" h="257175">
                  <a:moveTo>
                    <a:pt x="100013" y="257175"/>
                  </a:moveTo>
                  <a:cubicBezTo>
                    <a:pt x="81629" y="257175"/>
                    <a:pt x="66675" y="242221"/>
                    <a:pt x="66675" y="223838"/>
                  </a:cubicBezTo>
                  <a:lnTo>
                    <a:pt x="66675" y="100013"/>
                  </a:lnTo>
                  <a:cubicBezTo>
                    <a:pt x="66675" y="86868"/>
                    <a:pt x="56007" y="76200"/>
                    <a:pt x="42863" y="76200"/>
                  </a:cubicBezTo>
                  <a:lnTo>
                    <a:pt x="4763" y="76200"/>
                  </a:lnTo>
                  <a:cubicBezTo>
                    <a:pt x="2096" y="76200"/>
                    <a:pt x="0" y="74104"/>
                    <a:pt x="0" y="71438"/>
                  </a:cubicBezTo>
                  <a:cubicBezTo>
                    <a:pt x="0" y="68771"/>
                    <a:pt x="2096" y="66675"/>
                    <a:pt x="4763" y="66675"/>
                  </a:cubicBezTo>
                  <a:lnTo>
                    <a:pt x="42863" y="66675"/>
                  </a:lnTo>
                  <a:cubicBezTo>
                    <a:pt x="61246" y="66675"/>
                    <a:pt x="76200" y="81629"/>
                    <a:pt x="76200" y="100013"/>
                  </a:cubicBezTo>
                  <a:lnTo>
                    <a:pt x="76200" y="223838"/>
                  </a:lnTo>
                  <a:cubicBezTo>
                    <a:pt x="76200" y="236982"/>
                    <a:pt x="86868" y="247650"/>
                    <a:pt x="100013" y="247650"/>
                  </a:cubicBezTo>
                  <a:cubicBezTo>
                    <a:pt x="113157" y="247650"/>
                    <a:pt x="123825" y="236982"/>
                    <a:pt x="123825" y="223838"/>
                  </a:cubicBezTo>
                  <a:lnTo>
                    <a:pt x="123825" y="4763"/>
                  </a:lnTo>
                  <a:cubicBezTo>
                    <a:pt x="123825" y="2096"/>
                    <a:pt x="125921" y="0"/>
                    <a:pt x="128588" y="0"/>
                  </a:cubicBezTo>
                  <a:cubicBezTo>
                    <a:pt x="131254" y="0"/>
                    <a:pt x="133350" y="2096"/>
                    <a:pt x="133350" y="4763"/>
                  </a:cubicBezTo>
                  <a:lnTo>
                    <a:pt x="133350" y="223838"/>
                  </a:lnTo>
                  <a:cubicBezTo>
                    <a:pt x="133350" y="242221"/>
                    <a:pt x="118396" y="257175"/>
                    <a:pt x="100013" y="2571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527" name="TextBox 526">
            <a:extLst>
              <a:ext uri="{FF2B5EF4-FFF2-40B4-BE49-F238E27FC236}">
                <a16:creationId xmlns:a16="http://schemas.microsoft.com/office/drawing/2014/main" id="{F16F8F5B-7E80-A06B-3EE7-0E0FED199EED}"/>
              </a:ext>
            </a:extLst>
          </p:cNvPr>
          <p:cNvSpPr txBox="1"/>
          <p:nvPr/>
        </p:nvSpPr>
        <p:spPr>
          <a:xfrm>
            <a:off x="4827290" y="5473376"/>
            <a:ext cx="907960" cy="313591"/>
          </a:xfrm>
          <a:prstGeom prst="rect">
            <a:avLst/>
          </a:prstGeom>
        </p:spPr>
        <p:txBody>
          <a:bodyPr vert="horz" wrap="square" lIns="91440" tIns="45720" rIns="91440" bIns="45720" rtlCol="0" anchor="t">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EV 3</a:t>
            </a:r>
          </a:p>
        </p:txBody>
      </p:sp>
      <p:grpSp>
        <p:nvGrpSpPr>
          <p:cNvPr id="528" name="Group 527">
            <a:extLst>
              <a:ext uri="{FF2B5EF4-FFF2-40B4-BE49-F238E27FC236}">
                <a16:creationId xmlns:a16="http://schemas.microsoft.com/office/drawing/2014/main" id="{A12A1F09-5D72-0CF4-3EE9-2E5C81DB3688}"/>
              </a:ext>
            </a:extLst>
          </p:cNvPr>
          <p:cNvGrpSpPr/>
          <p:nvPr/>
        </p:nvGrpSpPr>
        <p:grpSpPr>
          <a:xfrm>
            <a:off x="4816335" y="4869182"/>
            <a:ext cx="504000" cy="504000"/>
            <a:chOff x="671512" y="2005012"/>
            <a:chExt cx="562070" cy="561975"/>
          </a:xfrm>
          <a:solidFill>
            <a:schemeClr val="bg1"/>
          </a:solidFill>
        </p:grpSpPr>
        <p:sp>
          <p:nvSpPr>
            <p:cNvPr id="573" name="Freeform: Shape 2755">
              <a:extLst>
                <a:ext uri="{FF2B5EF4-FFF2-40B4-BE49-F238E27FC236}">
                  <a16:creationId xmlns:a16="http://schemas.microsoft.com/office/drawing/2014/main" id="{0478DA42-1448-0311-6AE8-4CA391FCF866}"/>
                </a:ext>
              </a:extLst>
            </p:cNvPr>
            <p:cNvSpPr/>
            <p:nvPr/>
          </p:nvSpPr>
          <p:spPr>
            <a:xfrm>
              <a:off x="1128712" y="20240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30"/>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4" name="Freeform: Shape 2756">
              <a:extLst>
                <a:ext uri="{FF2B5EF4-FFF2-40B4-BE49-F238E27FC236}">
                  <a16:creationId xmlns:a16="http://schemas.microsoft.com/office/drawing/2014/main" id="{3C0DCD21-6E5E-9ABE-50BA-5F40B225D599}"/>
                </a:ext>
              </a:extLst>
            </p:cNvPr>
            <p:cNvSpPr/>
            <p:nvPr/>
          </p:nvSpPr>
          <p:spPr>
            <a:xfrm>
              <a:off x="1128712" y="21002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29"/>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5" name="Freeform: Shape 2757">
              <a:extLst>
                <a:ext uri="{FF2B5EF4-FFF2-40B4-BE49-F238E27FC236}">
                  <a16:creationId xmlns:a16="http://schemas.microsoft.com/office/drawing/2014/main" id="{D9996803-B6CB-7880-C2EF-BC3A671DB88E}"/>
                </a:ext>
              </a:extLst>
            </p:cNvPr>
            <p:cNvSpPr/>
            <p:nvPr/>
          </p:nvSpPr>
          <p:spPr>
            <a:xfrm>
              <a:off x="995362" y="2005012"/>
              <a:ext cx="142875" cy="161925"/>
            </a:xfrm>
            <a:custGeom>
              <a:avLst/>
              <a:gdLst>
                <a:gd name="connsiteX0" fmla="*/ 128588 w 142875"/>
                <a:gd name="connsiteY0" fmla="*/ 161925 h 161925"/>
                <a:gd name="connsiteX1" fmla="*/ 109538 w 142875"/>
                <a:gd name="connsiteY1" fmla="*/ 161925 h 161925"/>
                <a:gd name="connsiteX2" fmla="*/ 95250 w 142875"/>
                <a:gd name="connsiteY2" fmla="*/ 147638 h 161925"/>
                <a:gd name="connsiteX3" fmla="*/ 95250 w 142875"/>
                <a:gd name="connsiteY3" fmla="*/ 142875 h 161925"/>
                <a:gd name="connsiteX4" fmla="*/ 61913 w 142875"/>
                <a:gd name="connsiteY4" fmla="*/ 142875 h 161925"/>
                <a:gd name="connsiteX5" fmla="*/ 0 w 142875"/>
                <a:gd name="connsiteY5" fmla="*/ 80963 h 161925"/>
                <a:gd name="connsiteX6" fmla="*/ 61913 w 142875"/>
                <a:gd name="connsiteY6" fmla="*/ 19050 h 161925"/>
                <a:gd name="connsiteX7" fmla="*/ 95250 w 142875"/>
                <a:gd name="connsiteY7" fmla="*/ 19050 h 161925"/>
                <a:gd name="connsiteX8" fmla="*/ 95250 w 142875"/>
                <a:gd name="connsiteY8" fmla="*/ 14288 h 161925"/>
                <a:gd name="connsiteX9" fmla="*/ 109538 w 142875"/>
                <a:gd name="connsiteY9" fmla="*/ 0 h 161925"/>
                <a:gd name="connsiteX10" fmla="*/ 128588 w 142875"/>
                <a:gd name="connsiteY10" fmla="*/ 0 h 161925"/>
                <a:gd name="connsiteX11" fmla="*/ 142875 w 142875"/>
                <a:gd name="connsiteY11" fmla="*/ 14288 h 161925"/>
                <a:gd name="connsiteX12" fmla="*/ 142875 w 142875"/>
                <a:gd name="connsiteY12" fmla="*/ 147638 h 161925"/>
                <a:gd name="connsiteX13" fmla="*/ 128588 w 142875"/>
                <a:gd name="connsiteY13" fmla="*/ 161925 h 161925"/>
                <a:gd name="connsiteX14" fmla="*/ 61913 w 142875"/>
                <a:gd name="connsiteY14" fmla="*/ 28575 h 161925"/>
                <a:gd name="connsiteX15" fmla="*/ 9525 w 142875"/>
                <a:gd name="connsiteY15" fmla="*/ 80963 h 161925"/>
                <a:gd name="connsiteX16" fmla="*/ 61913 w 142875"/>
                <a:gd name="connsiteY16" fmla="*/ 133350 h 161925"/>
                <a:gd name="connsiteX17" fmla="*/ 100013 w 142875"/>
                <a:gd name="connsiteY17" fmla="*/ 133350 h 161925"/>
                <a:gd name="connsiteX18" fmla="*/ 104775 w 142875"/>
                <a:gd name="connsiteY18" fmla="*/ 138113 h 161925"/>
                <a:gd name="connsiteX19" fmla="*/ 104775 w 142875"/>
                <a:gd name="connsiteY19" fmla="*/ 147638 h 161925"/>
                <a:gd name="connsiteX20" fmla="*/ 109538 w 142875"/>
                <a:gd name="connsiteY20" fmla="*/ 152400 h 161925"/>
                <a:gd name="connsiteX21" fmla="*/ 128588 w 142875"/>
                <a:gd name="connsiteY21" fmla="*/ 152400 h 161925"/>
                <a:gd name="connsiteX22" fmla="*/ 133350 w 142875"/>
                <a:gd name="connsiteY22" fmla="*/ 147638 h 161925"/>
                <a:gd name="connsiteX23" fmla="*/ 133350 w 142875"/>
                <a:gd name="connsiteY23" fmla="*/ 14288 h 161925"/>
                <a:gd name="connsiteX24" fmla="*/ 128588 w 142875"/>
                <a:gd name="connsiteY24" fmla="*/ 9525 h 161925"/>
                <a:gd name="connsiteX25" fmla="*/ 109538 w 142875"/>
                <a:gd name="connsiteY25" fmla="*/ 9525 h 161925"/>
                <a:gd name="connsiteX26" fmla="*/ 104775 w 142875"/>
                <a:gd name="connsiteY26" fmla="*/ 14288 h 161925"/>
                <a:gd name="connsiteX27" fmla="*/ 104775 w 142875"/>
                <a:gd name="connsiteY27" fmla="*/ 23813 h 161925"/>
                <a:gd name="connsiteX28" fmla="*/ 100013 w 142875"/>
                <a:gd name="connsiteY28" fmla="*/ 28575 h 161925"/>
                <a:gd name="connsiteX29" fmla="*/ 61913 w 142875"/>
                <a:gd name="connsiteY29" fmla="*/ 285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875" h="161925">
                  <a:moveTo>
                    <a:pt x="128588" y="161925"/>
                  </a:moveTo>
                  <a:lnTo>
                    <a:pt x="109538" y="161925"/>
                  </a:lnTo>
                  <a:cubicBezTo>
                    <a:pt x="101632" y="161925"/>
                    <a:pt x="95250" y="155543"/>
                    <a:pt x="95250" y="147638"/>
                  </a:cubicBezTo>
                  <a:lnTo>
                    <a:pt x="95250" y="142875"/>
                  </a:lnTo>
                  <a:lnTo>
                    <a:pt x="61913" y="142875"/>
                  </a:lnTo>
                  <a:cubicBezTo>
                    <a:pt x="27813" y="142875"/>
                    <a:pt x="0" y="115062"/>
                    <a:pt x="0" y="80963"/>
                  </a:cubicBezTo>
                  <a:cubicBezTo>
                    <a:pt x="0" y="46863"/>
                    <a:pt x="27813" y="19050"/>
                    <a:pt x="61913" y="19050"/>
                  </a:cubicBezTo>
                  <a:lnTo>
                    <a:pt x="95250" y="19050"/>
                  </a:lnTo>
                  <a:lnTo>
                    <a:pt x="95250" y="14288"/>
                  </a:lnTo>
                  <a:cubicBezTo>
                    <a:pt x="95250" y="6382"/>
                    <a:pt x="101632" y="0"/>
                    <a:pt x="109538" y="0"/>
                  </a:cubicBezTo>
                  <a:lnTo>
                    <a:pt x="128588" y="0"/>
                  </a:lnTo>
                  <a:cubicBezTo>
                    <a:pt x="136493" y="0"/>
                    <a:pt x="142875" y="6382"/>
                    <a:pt x="142875" y="14288"/>
                  </a:cubicBezTo>
                  <a:lnTo>
                    <a:pt x="142875" y="147638"/>
                  </a:lnTo>
                  <a:cubicBezTo>
                    <a:pt x="142875" y="155543"/>
                    <a:pt x="136493" y="161925"/>
                    <a:pt x="128588" y="161925"/>
                  </a:cubicBezTo>
                  <a:close/>
                  <a:moveTo>
                    <a:pt x="61913" y="28575"/>
                  </a:moveTo>
                  <a:cubicBezTo>
                    <a:pt x="33052" y="28575"/>
                    <a:pt x="9525" y="52102"/>
                    <a:pt x="9525" y="80963"/>
                  </a:cubicBezTo>
                  <a:cubicBezTo>
                    <a:pt x="9525" y="109823"/>
                    <a:pt x="33052" y="133350"/>
                    <a:pt x="61913" y="133350"/>
                  </a:cubicBezTo>
                  <a:lnTo>
                    <a:pt x="100013" y="133350"/>
                  </a:lnTo>
                  <a:cubicBezTo>
                    <a:pt x="102679" y="133350"/>
                    <a:pt x="104775" y="135446"/>
                    <a:pt x="104775" y="138113"/>
                  </a:cubicBezTo>
                  <a:lnTo>
                    <a:pt x="104775" y="147638"/>
                  </a:lnTo>
                  <a:cubicBezTo>
                    <a:pt x="104775" y="150305"/>
                    <a:pt x="106871" y="152400"/>
                    <a:pt x="109538" y="152400"/>
                  </a:cubicBezTo>
                  <a:lnTo>
                    <a:pt x="128588" y="152400"/>
                  </a:lnTo>
                  <a:cubicBezTo>
                    <a:pt x="131254" y="152400"/>
                    <a:pt x="133350" y="150305"/>
                    <a:pt x="133350" y="147638"/>
                  </a:cubicBezTo>
                  <a:lnTo>
                    <a:pt x="133350" y="14288"/>
                  </a:lnTo>
                  <a:cubicBezTo>
                    <a:pt x="133350" y="11621"/>
                    <a:pt x="131254" y="9525"/>
                    <a:pt x="128588" y="9525"/>
                  </a:cubicBezTo>
                  <a:lnTo>
                    <a:pt x="109538" y="9525"/>
                  </a:lnTo>
                  <a:cubicBezTo>
                    <a:pt x="106871" y="9525"/>
                    <a:pt x="104775" y="11621"/>
                    <a:pt x="104775" y="14288"/>
                  </a:cubicBezTo>
                  <a:lnTo>
                    <a:pt x="104775" y="23813"/>
                  </a:lnTo>
                  <a:cubicBezTo>
                    <a:pt x="104775" y="26480"/>
                    <a:pt x="102679" y="28575"/>
                    <a:pt x="100013" y="28575"/>
                  </a:cubicBezTo>
                  <a:lnTo>
                    <a:pt x="61913" y="2857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8" name="Freeform: Shape 2764">
              <a:extLst>
                <a:ext uri="{FF2B5EF4-FFF2-40B4-BE49-F238E27FC236}">
                  <a16:creationId xmlns:a16="http://schemas.microsoft.com/office/drawing/2014/main" id="{E5E5FCAA-6A9F-19B8-1BB3-150089C06481}"/>
                </a:ext>
              </a:extLst>
            </p:cNvPr>
            <p:cNvSpPr/>
            <p:nvPr/>
          </p:nvSpPr>
          <p:spPr>
            <a:xfrm>
              <a:off x="72866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9" name="Freeform: Shape 2765">
              <a:extLst>
                <a:ext uri="{FF2B5EF4-FFF2-40B4-BE49-F238E27FC236}">
                  <a16:creationId xmlns:a16="http://schemas.microsoft.com/office/drawing/2014/main" id="{2757A803-D103-90C6-C8E5-9361531736B6}"/>
                </a:ext>
              </a:extLst>
            </p:cNvPr>
            <p:cNvSpPr/>
            <p:nvPr/>
          </p:nvSpPr>
          <p:spPr>
            <a:xfrm>
              <a:off x="76676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0" name="Freeform: Shape 2766">
              <a:extLst>
                <a:ext uri="{FF2B5EF4-FFF2-40B4-BE49-F238E27FC236}">
                  <a16:creationId xmlns:a16="http://schemas.microsoft.com/office/drawing/2014/main" id="{C33DD681-D150-72CB-DDAB-937310C5E989}"/>
                </a:ext>
              </a:extLst>
            </p:cNvPr>
            <p:cNvSpPr/>
            <p:nvPr/>
          </p:nvSpPr>
          <p:spPr>
            <a:xfrm>
              <a:off x="105251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1" name="Freeform: Shape 2767">
              <a:extLst>
                <a:ext uri="{FF2B5EF4-FFF2-40B4-BE49-F238E27FC236}">
                  <a16:creationId xmlns:a16="http://schemas.microsoft.com/office/drawing/2014/main" id="{F7B630C0-B269-7421-41F2-58D8B15BB775}"/>
                </a:ext>
              </a:extLst>
            </p:cNvPr>
            <p:cNvSpPr/>
            <p:nvPr/>
          </p:nvSpPr>
          <p:spPr>
            <a:xfrm>
              <a:off x="109061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2" name="Freeform: Shape 2768">
              <a:extLst>
                <a:ext uri="{FF2B5EF4-FFF2-40B4-BE49-F238E27FC236}">
                  <a16:creationId xmlns:a16="http://schemas.microsoft.com/office/drawing/2014/main" id="{44C41F52-F5DA-54D1-5730-C4596B8ACB8A}"/>
                </a:ext>
              </a:extLst>
            </p:cNvPr>
            <p:cNvSpPr/>
            <p:nvPr/>
          </p:nvSpPr>
          <p:spPr>
            <a:xfrm>
              <a:off x="719137" y="2366962"/>
              <a:ext cx="381000" cy="9525"/>
            </a:xfrm>
            <a:custGeom>
              <a:avLst/>
              <a:gdLst>
                <a:gd name="connsiteX0" fmla="*/ 376238 w 381000"/>
                <a:gd name="connsiteY0" fmla="*/ 9525 h 9525"/>
                <a:gd name="connsiteX1" fmla="*/ 4763 w 381000"/>
                <a:gd name="connsiteY1" fmla="*/ 9525 h 9525"/>
                <a:gd name="connsiteX2" fmla="*/ 0 w 381000"/>
                <a:gd name="connsiteY2" fmla="*/ 4763 h 9525"/>
                <a:gd name="connsiteX3" fmla="*/ 4763 w 381000"/>
                <a:gd name="connsiteY3" fmla="*/ 0 h 9525"/>
                <a:gd name="connsiteX4" fmla="*/ 376238 w 381000"/>
                <a:gd name="connsiteY4" fmla="*/ 0 h 9525"/>
                <a:gd name="connsiteX5" fmla="*/ 381000 w 381000"/>
                <a:gd name="connsiteY5" fmla="*/ 4763 h 9525"/>
                <a:gd name="connsiteX6" fmla="*/ 376238 w 38100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9525">
                  <a:moveTo>
                    <a:pt x="376238" y="9525"/>
                  </a:moveTo>
                  <a:lnTo>
                    <a:pt x="4763" y="9525"/>
                  </a:lnTo>
                  <a:cubicBezTo>
                    <a:pt x="2095" y="9525"/>
                    <a:pt x="0" y="7429"/>
                    <a:pt x="0" y="4763"/>
                  </a:cubicBezTo>
                  <a:cubicBezTo>
                    <a:pt x="0" y="2096"/>
                    <a:pt x="2095" y="0"/>
                    <a:pt x="4763" y="0"/>
                  </a:cubicBezTo>
                  <a:lnTo>
                    <a:pt x="376238" y="0"/>
                  </a:lnTo>
                  <a:cubicBezTo>
                    <a:pt x="378905" y="0"/>
                    <a:pt x="381000" y="2096"/>
                    <a:pt x="381000" y="4763"/>
                  </a:cubicBezTo>
                  <a:cubicBezTo>
                    <a:pt x="381000" y="7429"/>
                    <a:pt x="378905" y="9525"/>
                    <a:pt x="376238"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3" name="Freeform: Shape 2769">
              <a:extLst>
                <a:ext uri="{FF2B5EF4-FFF2-40B4-BE49-F238E27FC236}">
                  <a16:creationId xmlns:a16="http://schemas.microsoft.com/office/drawing/2014/main" id="{4545293E-D264-4F1F-20BF-6B470DBBA8A9}"/>
                </a:ext>
              </a:extLst>
            </p:cNvPr>
            <p:cNvSpPr/>
            <p:nvPr/>
          </p:nvSpPr>
          <p:spPr>
            <a:xfrm>
              <a:off x="871537" y="2281237"/>
              <a:ext cx="9525" cy="95250"/>
            </a:xfrm>
            <a:custGeom>
              <a:avLst/>
              <a:gdLst>
                <a:gd name="connsiteX0" fmla="*/ 4763 w 9525"/>
                <a:gd name="connsiteY0" fmla="*/ 95250 h 95250"/>
                <a:gd name="connsiteX1" fmla="*/ 0 w 9525"/>
                <a:gd name="connsiteY1" fmla="*/ 90488 h 95250"/>
                <a:gd name="connsiteX2" fmla="*/ 0 w 9525"/>
                <a:gd name="connsiteY2" fmla="*/ 4763 h 95250"/>
                <a:gd name="connsiteX3" fmla="*/ 4763 w 9525"/>
                <a:gd name="connsiteY3" fmla="*/ 0 h 95250"/>
                <a:gd name="connsiteX4" fmla="*/ 9525 w 9525"/>
                <a:gd name="connsiteY4" fmla="*/ 4763 h 95250"/>
                <a:gd name="connsiteX5" fmla="*/ 9525 w 9525"/>
                <a:gd name="connsiteY5" fmla="*/ 90488 h 95250"/>
                <a:gd name="connsiteX6" fmla="*/ 4763 w 9525"/>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0">
                  <a:moveTo>
                    <a:pt x="4763" y="95250"/>
                  </a:moveTo>
                  <a:cubicBezTo>
                    <a:pt x="2095" y="95250"/>
                    <a:pt x="0" y="93154"/>
                    <a:pt x="0" y="90488"/>
                  </a:cubicBezTo>
                  <a:lnTo>
                    <a:pt x="0" y="4763"/>
                  </a:lnTo>
                  <a:cubicBezTo>
                    <a:pt x="0" y="2095"/>
                    <a:pt x="2095" y="0"/>
                    <a:pt x="4763" y="0"/>
                  </a:cubicBezTo>
                  <a:cubicBezTo>
                    <a:pt x="7430" y="0"/>
                    <a:pt x="9525" y="2095"/>
                    <a:pt x="9525" y="4763"/>
                  </a:cubicBezTo>
                  <a:lnTo>
                    <a:pt x="9525" y="90488"/>
                  </a:lnTo>
                  <a:cubicBezTo>
                    <a:pt x="9525" y="93154"/>
                    <a:pt x="7430" y="95250"/>
                    <a:pt x="4763" y="9525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4" name="Freeform: Shape 2770">
              <a:extLst>
                <a:ext uri="{FF2B5EF4-FFF2-40B4-BE49-F238E27FC236}">
                  <a16:creationId xmlns:a16="http://schemas.microsoft.com/office/drawing/2014/main" id="{C5FFC4D9-1D39-6F0B-E765-CBBC9A68A26A}"/>
                </a:ext>
              </a:extLst>
            </p:cNvPr>
            <p:cNvSpPr/>
            <p:nvPr/>
          </p:nvSpPr>
          <p:spPr>
            <a:xfrm>
              <a:off x="671512" y="2281046"/>
              <a:ext cx="562070" cy="228790"/>
            </a:xfrm>
            <a:custGeom>
              <a:avLst/>
              <a:gdLst>
                <a:gd name="connsiteX0" fmla="*/ 547021 w 562070"/>
                <a:gd name="connsiteY0" fmla="*/ 228791 h 228790"/>
                <a:gd name="connsiteX1" fmla="*/ 500063 w 562070"/>
                <a:gd name="connsiteY1" fmla="*/ 228791 h 228790"/>
                <a:gd name="connsiteX2" fmla="*/ 495300 w 562070"/>
                <a:gd name="connsiteY2" fmla="*/ 224028 h 228790"/>
                <a:gd name="connsiteX3" fmla="*/ 500063 w 562070"/>
                <a:gd name="connsiteY3" fmla="*/ 219266 h 228790"/>
                <a:gd name="connsiteX4" fmla="*/ 547021 w 562070"/>
                <a:gd name="connsiteY4" fmla="*/ 219266 h 228790"/>
                <a:gd name="connsiteX5" fmla="*/ 552450 w 562070"/>
                <a:gd name="connsiteY5" fmla="*/ 213836 h 228790"/>
                <a:gd name="connsiteX6" fmla="*/ 552450 w 562070"/>
                <a:gd name="connsiteY6" fmla="*/ 176975 h 228790"/>
                <a:gd name="connsiteX7" fmla="*/ 547688 w 562070"/>
                <a:gd name="connsiteY7" fmla="*/ 171641 h 228790"/>
                <a:gd name="connsiteX8" fmla="*/ 542925 w 562070"/>
                <a:gd name="connsiteY8" fmla="*/ 166878 h 228790"/>
                <a:gd name="connsiteX9" fmla="*/ 542925 w 562070"/>
                <a:gd name="connsiteY9" fmla="*/ 114491 h 228790"/>
                <a:gd name="connsiteX10" fmla="*/ 528352 w 562070"/>
                <a:gd name="connsiteY10" fmla="*/ 98870 h 228790"/>
                <a:gd name="connsiteX11" fmla="*/ 423672 w 562070"/>
                <a:gd name="connsiteY11" fmla="*/ 95441 h 228790"/>
                <a:gd name="connsiteX12" fmla="*/ 420624 w 562070"/>
                <a:gd name="connsiteY12" fmla="*/ 94202 h 228790"/>
                <a:gd name="connsiteX13" fmla="*/ 330613 w 562070"/>
                <a:gd name="connsiteY13" fmla="*/ 12859 h 228790"/>
                <a:gd name="connsiteX14" fmla="*/ 321850 w 562070"/>
                <a:gd name="connsiteY14" fmla="*/ 9620 h 228790"/>
                <a:gd name="connsiteX15" fmla="*/ 146780 w 562070"/>
                <a:gd name="connsiteY15" fmla="*/ 9620 h 228790"/>
                <a:gd name="connsiteX16" fmla="*/ 136112 w 562070"/>
                <a:gd name="connsiteY16" fmla="*/ 15049 h 228790"/>
                <a:gd name="connsiteX17" fmla="*/ 75152 w 562070"/>
                <a:gd name="connsiteY17" fmla="*/ 93440 h 228790"/>
                <a:gd name="connsiteX18" fmla="*/ 71342 w 562070"/>
                <a:gd name="connsiteY18" fmla="*/ 95250 h 228790"/>
                <a:gd name="connsiteX19" fmla="*/ 24479 w 562070"/>
                <a:gd name="connsiteY19" fmla="*/ 95250 h 228790"/>
                <a:gd name="connsiteX20" fmla="*/ 19050 w 562070"/>
                <a:gd name="connsiteY20" fmla="*/ 100679 h 228790"/>
                <a:gd name="connsiteX21" fmla="*/ 19050 w 562070"/>
                <a:gd name="connsiteY21" fmla="*/ 166688 h 228790"/>
                <a:gd name="connsiteX22" fmla="*/ 14288 w 562070"/>
                <a:gd name="connsiteY22" fmla="*/ 171450 h 228790"/>
                <a:gd name="connsiteX23" fmla="*/ 9525 w 562070"/>
                <a:gd name="connsiteY23" fmla="*/ 177355 h 228790"/>
                <a:gd name="connsiteX24" fmla="*/ 9525 w 562070"/>
                <a:gd name="connsiteY24" fmla="*/ 213551 h 228790"/>
                <a:gd name="connsiteX25" fmla="*/ 14954 w 562070"/>
                <a:gd name="connsiteY25" fmla="*/ 218980 h 228790"/>
                <a:gd name="connsiteX26" fmla="*/ 61913 w 562070"/>
                <a:gd name="connsiteY26" fmla="*/ 218980 h 228790"/>
                <a:gd name="connsiteX27" fmla="*/ 66675 w 562070"/>
                <a:gd name="connsiteY27" fmla="*/ 223742 h 228790"/>
                <a:gd name="connsiteX28" fmla="*/ 61913 w 562070"/>
                <a:gd name="connsiteY28" fmla="*/ 228505 h 228790"/>
                <a:gd name="connsiteX29" fmla="*/ 14954 w 562070"/>
                <a:gd name="connsiteY29" fmla="*/ 228505 h 228790"/>
                <a:gd name="connsiteX30" fmla="*/ 0 w 562070"/>
                <a:gd name="connsiteY30" fmla="*/ 213551 h 228790"/>
                <a:gd name="connsiteX31" fmla="*/ 0 w 562070"/>
                <a:gd name="connsiteY31" fmla="*/ 177355 h 228790"/>
                <a:gd name="connsiteX32" fmla="*/ 9525 w 562070"/>
                <a:gd name="connsiteY32" fmla="*/ 162782 h 228790"/>
                <a:gd name="connsiteX33" fmla="*/ 9525 w 562070"/>
                <a:gd name="connsiteY33" fmla="*/ 100679 h 228790"/>
                <a:gd name="connsiteX34" fmla="*/ 24479 w 562070"/>
                <a:gd name="connsiteY34" fmla="*/ 85725 h 228790"/>
                <a:gd name="connsiteX35" fmla="*/ 69152 w 562070"/>
                <a:gd name="connsiteY35" fmla="*/ 85725 h 228790"/>
                <a:gd name="connsiteX36" fmla="*/ 128683 w 562070"/>
                <a:gd name="connsiteY36" fmla="*/ 9144 h 228790"/>
                <a:gd name="connsiteX37" fmla="*/ 146876 w 562070"/>
                <a:gd name="connsiteY37" fmla="*/ 0 h 228790"/>
                <a:gd name="connsiteX38" fmla="*/ 322040 w 562070"/>
                <a:gd name="connsiteY38" fmla="*/ 0 h 228790"/>
                <a:gd name="connsiteX39" fmla="*/ 336995 w 562070"/>
                <a:gd name="connsiteY39" fmla="*/ 5524 h 228790"/>
                <a:gd name="connsiteX40" fmla="*/ 425863 w 562070"/>
                <a:gd name="connsiteY40" fmla="*/ 85725 h 228790"/>
                <a:gd name="connsiteX41" fmla="*/ 529019 w 562070"/>
                <a:gd name="connsiteY41" fmla="*/ 89154 h 228790"/>
                <a:gd name="connsiteX42" fmla="*/ 552545 w 562070"/>
                <a:gd name="connsiteY42" fmla="*/ 114300 h 228790"/>
                <a:gd name="connsiteX43" fmla="*/ 552545 w 562070"/>
                <a:gd name="connsiteY43" fmla="*/ 162782 h 228790"/>
                <a:gd name="connsiteX44" fmla="*/ 562070 w 562070"/>
                <a:gd name="connsiteY44" fmla="*/ 176784 h 228790"/>
                <a:gd name="connsiteX45" fmla="*/ 562070 w 562070"/>
                <a:gd name="connsiteY45" fmla="*/ 213646 h 228790"/>
                <a:gd name="connsiteX46" fmla="*/ 547116 w 562070"/>
                <a:gd name="connsiteY46" fmla="*/ 228600 h 22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62070" h="228790">
                  <a:moveTo>
                    <a:pt x="547021" y="228791"/>
                  </a:moveTo>
                  <a:lnTo>
                    <a:pt x="500063" y="228791"/>
                  </a:lnTo>
                  <a:cubicBezTo>
                    <a:pt x="497396" y="228791"/>
                    <a:pt x="495300" y="226695"/>
                    <a:pt x="495300" y="224028"/>
                  </a:cubicBezTo>
                  <a:cubicBezTo>
                    <a:pt x="495300" y="221361"/>
                    <a:pt x="497396" y="219266"/>
                    <a:pt x="500063" y="219266"/>
                  </a:cubicBezTo>
                  <a:lnTo>
                    <a:pt x="547021" y="219266"/>
                  </a:lnTo>
                  <a:cubicBezTo>
                    <a:pt x="550069" y="219266"/>
                    <a:pt x="552450" y="216789"/>
                    <a:pt x="552450" y="213836"/>
                  </a:cubicBezTo>
                  <a:lnTo>
                    <a:pt x="552450" y="176975"/>
                  </a:lnTo>
                  <a:cubicBezTo>
                    <a:pt x="552450" y="174022"/>
                    <a:pt x="550355" y="171641"/>
                    <a:pt x="547688" y="171641"/>
                  </a:cubicBezTo>
                  <a:cubicBezTo>
                    <a:pt x="545021" y="171641"/>
                    <a:pt x="542925" y="169545"/>
                    <a:pt x="542925" y="166878"/>
                  </a:cubicBezTo>
                  <a:lnTo>
                    <a:pt x="542925" y="114491"/>
                  </a:lnTo>
                  <a:cubicBezTo>
                    <a:pt x="542925" y="106299"/>
                    <a:pt x="536543" y="99441"/>
                    <a:pt x="528352" y="98870"/>
                  </a:cubicBezTo>
                  <a:lnTo>
                    <a:pt x="423672" y="95441"/>
                  </a:lnTo>
                  <a:cubicBezTo>
                    <a:pt x="422529" y="95441"/>
                    <a:pt x="421481" y="94964"/>
                    <a:pt x="420624" y="94202"/>
                  </a:cubicBezTo>
                  <a:lnTo>
                    <a:pt x="330613" y="12859"/>
                  </a:lnTo>
                  <a:cubicBezTo>
                    <a:pt x="328232" y="10763"/>
                    <a:pt x="325184" y="9620"/>
                    <a:pt x="321850" y="9620"/>
                  </a:cubicBezTo>
                  <a:lnTo>
                    <a:pt x="146780" y="9620"/>
                  </a:lnTo>
                  <a:cubicBezTo>
                    <a:pt x="142780" y="9620"/>
                    <a:pt x="138875" y="11621"/>
                    <a:pt x="136112" y="15049"/>
                  </a:cubicBezTo>
                  <a:lnTo>
                    <a:pt x="75152" y="93440"/>
                  </a:lnTo>
                  <a:cubicBezTo>
                    <a:pt x="74295" y="94583"/>
                    <a:pt x="72866" y="95250"/>
                    <a:pt x="71342" y="95250"/>
                  </a:cubicBezTo>
                  <a:lnTo>
                    <a:pt x="24479" y="95250"/>
                  </a:lnTo>
                  <a:cubicBezTo>
                    <a:pt x="21431" y="95250"/>
                    <a:pt x="19050" y="97727"/>
                    <a:pt x="19050" y="100679"/>
                  </a:cubicBezTo>
                  <a:lnTo>
                    <a:pt x="19050" y="166688"/>
                  </a:lnTo>
                  <a:cubicBezTo>
                    <a:pt x="19050" y="169354"/>
                    <a:pt x="16955" y="171450"/>
                    <a:pt x="14288" y="171450"/>
                  </a:cubicBezTo>
                  <a:cubicBezTo>
                    <a:pt x="11621" y="171450"/>
                    <a:pt x="9525" y="174212"/>
                    <a:pt x="9525" y="177355"/>
                  </a:cubicBezTo>
                  <a:lnTo>
                    <a:pt x="9525" y="213551"/>
                  </a:lnTo>
                  <a:cubicBezTo>
                    <a:pt x="9525" y="216599"/>
                    <a:pt x="12002" y="218980"/>
                    <a:pt x="14954" y="218980"/>
                  </a:cubicBezTo>
                  <a:lnTo>
                    <a:pt x="61913" y="218980"/>
                  </a:lnTo>
                  <a:cubicBezTo>
                    <a:pt x="64580" y="218980"/>
                    <a:pt x="66675" y="221075"/>
                    <a:pt x="66675" y="223742"/>
                  </a:cubicBezTo>
                  <a:cubicBezTo>
                    <a:pt x="66675" y="226409"/>
                    <a:pt x="64580" y="228505"/>
                    <a:pt x="61913" y="228505"/>
                  </a:cubicBezTo>
                  <a:lnTo>
                    <a:pt x="14954" y="228505"/>
                  </a:lnTo>
                  <a:cubicBezTo>
                    <a:pt x="6668" y="228505"/>
                    <a:pt x="0" y="221742"/>
                    <a:pt x="0" y="213551"/>
                  </a:cubicBezTo>
                  <a:lnTo>
                    <a:pt x="0" y="177355"/>
                  </a:lnTo>
                  <a:cubicBezTo>
                    <a:pt x="0" y="170593"/>
                    <a:pt x="4000" y="164878"/>
                    <a:pt x="9525" y="162782"/>
                  </a:cubicBezTo>
                  <a:lnTo>
                    <a:pt x="9525" y="100679"/>
                  </a:lnTo>
                  <a:cubicBezTo>
                    <a:pt x="9525" y="92393"/>
                    <a:pt x="16288" y="85725"/>
                    <a:pt x="24479" y="85725"/>
                  </a:cubicBezTo>
                  <a:lnTo>
                    <a:pt x="69152" y="85725"/>
                  </a:lnTo>
                  <a:lnTo>
                    <a:pt x="128683" y="9144"/>
                  </a:lnTo>
                  <a:cubicBezTo>
                    <a:pt x="133255" y="3334"/>
                    <a:pt x="139827" y="0"/>
                    <a:pt x="146876" y="0"/>
                  </a:cubicBezTo>
                  <a:lnTo>
                    <a:pt x="322040" y="0"/>
                  </a:lnTo>
                  <a:cubicBezTo>
                    <a:pt x="327470" y="0"/>
                    <a:pt x="332804" y="2000"/>
                    <a:pt x="336995" y="5524"/>
                  </a:cubicBezTo>
                  <a:lnTo>
                    <a:pt x="425863" y="85725"/>
                  </a:lnTo>
                  <a:lnTo>
                    <a:pt x="529019" y="89154"/>
                  </a:lnTo>
                  <a:cubicBezTo>
                    <a:pt x="542354" y="90106"/>
                    <a:pt x="552545" y="101155"/>
                    <a:pt x="552545" y="114300"/>
                  </a:cubicBezTo>
                  <a:lnTo>
                    <a:pt x="552545" y="162782"/>
                  </a:lnTo>
                  <a:cubicBezTo>
                    <a:pt x="558070" y="164783"/>
                    <a:pt x="562070" y="170307"/>
                    <a:pt x="562070" y="176784"/>
                  </a:cubicBezTo>
                  <a:lnTo>
                    <a:pt x="562070" y="213646"/>
                  </a:lnTo>
                  <a:cubicBezTo>
                    <a:pt x="562070" y="221933"/>
                    <a:pt x="555308" y="228600"/>
                    <a:pt x="547116" y="22860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5" name="Freeform: Shape 2771">
              <a:extLst>
                <a:ext uri="{FF2B5EF4-FFF2-40B4-BE49-F238E27FC236}">
                  <a16:creationId xmlns:a16="http://schemas.microsoft.com/office/drawing/2014/main" id="{D2A7A63D-57B2-6270-6462-F18732B93835}"/>
                </a:ext>
              </a:extLst>
            </p:cNvPr>
            <p:cNvSpPr/>
            <p:nvPr/>
          </p:nvSpPr>
          <p:spPr>
            <a:xfrm>
              <a:off x="842962" y="2500312"/>
              <a:ext cx="219075" cy="9525"/>
            </a:xfrm>
            <a:custGeom>
              <a:avLst/>
              <a:gdLst>
                <a:gd name="connsiteX0" fmla="*/ 214313 w 219075"/>
                <a:gd name="connsiteY0" fmla="*/ 9525 h 9525"/>
                <a:gd name="connsiteX1" fmla="*/ 4763 w 219075"/>
                <a:gd name="connsiteY1" fmla="*/ 9525 h 9525"/>
                <a:gd name="connsiteX2" fmla="*/ 0 w 219075"/>
                <a:gd name="connsiteY2" fmla="*/ 4763 h 9525"/>
                <a:gd name="connsiteX3" fmla="*/ 4763 w 219075"/>
                <a:gd name="connsiteY3" fmla="*/ 0 h 9525"/>
                <a:gd name="connsiteX4" fmla="*/ 214313 w 219075"/>
                <a:gd name="connsiteY4" fmla="*/ 0 h 9525"/>
                <a:gd name="connsiteX5" fmla="*/ 219075 w 219075"/>
                <a:gd name="connsiteY5" fmla="*/ 4763 h 9525"/>
                <a:gd name="connsiteX6" fmla="*/ 214313 w 2190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9525">
                  <a:moveTo>
                    <a:pt x="214313" y="9525"/>
                  </a:moveTo>
                  <a:lnTo>
                    <a:pt x="4763" y="9525"/>
                  </a:lnTo>
                  <a:cubicBezTo>
                    <a:pt x="2095" y="9525"/>
                    <a:pt x="0" y="7429"/>
                    <a:pt x="0" y="4763"/>
                  </a:cubicBezTo>
                  <a:cubicBezTo>
                    <a:pt x="0" y="2096"/>
                    <a:pt x="2095" y="0"/>
                    <a:pt x="4763" y="0"/>
                  </a:cubicBezTo>
                  <a:lnTo>
                    <a:pt x="214313" y="0"/>
                  </a:lnTo>
                  <a:cubicBezTo>
                    <a:pt x="216979" y="0"/>
                    <a:pt x="219075" y="2096"/>
                    <a:pt x="219075" y="4763"/>
                  </a:cubicBezTo>
                  <a:cubicBezTo>
                    <a:pt x="219075" y="7429"/>
                    <a:pt x="216979" y="9525"/>
                    <a:pt x="2143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6" name="Freeform: Shape 2772">
              <a:extLst>
                <a:ext uri="{FF2B5EF4-FFF2-40B4-BE49-F238E27FC236}">
                  <a16:creationId xmlns:a16="http://schemas.microsoft.com/office/drawing/2014/main" id="{35CAEE0C-FC24-B26B-9231-C55DE068AF94}"/>
                </a:ext>
              </a:extLst>
            </p:cNvPr>
            <p:cNvSpPr/>
            <p:nvPr/>
          </p:nvSpPr>
          <p:spPr>
            <a:xfrm>
              <a:off x="1166812" y="2369438"/>
              <a:ext cx="57150" cy="45148"/>
            </a:xfrm>
            <a:custGeom>
              <a:avLst/>
              <a:gdLst>
                <a:gd name="connsiteX0" fmla="*/ 52388 w 57150"/>
                <a:gd name="connsiteY0" fmla="*/ 45149 h 45148"/>
                <a:gd name="connsiteX1" fmla="*/ 23813 w 57150"/>
                <a:gd name="connsiteY1" fmla="*/ 45149 h 45148"/>
                <a:gd name="connsiteX2" fmla="*/ 0 w 57150"/>
                <a:gd name="connsiteY2" fmla="*/ 21336 h 45148"/>
                <a:gd name="connsiteX3" fmla="*/ 0 w 57150"/>
                <a:gd name="connsiteY3" fmla="*/ 4763 h 45148"/>
                <a:gd name="connsiteX4" fmla="*/ 4763 w 57150"/>
                <a:gd name="connsiteY4" fmla="*/ 0 h 45148"/>
                <a:gd name="connsiteX5" fmla="*/ 9525 w 57150"/>
                <a:gd name="connsiteY5" fmla="*/ 4763 h 45148"/>
                <a:gd name="connsiteX6" fmla="*/ 9525 w 57150"/>
                <a:gd name="connsiteY6" fmla="*/ 21336 h 45148"/>
                <a:gd name="connsiteX7" fmla="*/ 23813 w 57150"/>
                <a:gd name="connsiteY7" fmla="*/ 35624 h 45148"/>
                <a:gd name="connsiteX8" fmla="*/ 52388 w 57150"/>
                <a:gd name="connsiteY8" fmla="*/ 35624 h 45148"/>
                <a:gd name="connsiteX9" fmla="*/ 57150 w 57150"/>
                <a:gd name="connsiteY9" fmla="*/ 40386 h 45148"/>
                <a:gd name="connsiteX10" fmla="*/ 52388 w 57150"/>
                <a:gd name="connsiteY10" fmla="*/ 45149 h 4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45148">
                  <a:moveTo>
                    <a:pt x="52388" y="45149"/>
                  </a:moveTo>
                  <a:lnTo>
                    <a:pt x="23813" y="45149"/>
                  </a:lnTo>
                  <a:cubicBezTo>
                    <a:pt x="10668" y="45149"/>
                    <a:pt x="0" y="34481"/>
                    <a:pt x="0" y="21336"/>
                  </a:cubicBezTo>
                  <a:lnTo>
                    <a:pt x="0" y="4763"/>
                  </a:lnTo>
                  <a:cubicBezTo>
                    <a:pt x="0" y="2096"/>
                    <a:pt x="2096" y="0"/>
                    <a:pt x="4763" y="0"/>
                  </a:cubicBezTo>
                  <a:cubicBezTo>
                    <a:pt x="7429" y="0"/>
                    <a:pt x="9525" y="2096"/>
                    <a:pt x="9525" y="4763"/>
                  </a:cubicBezTo>
                  <a:lnTo>
                    <a:pt x="9525" y="21336"/>
                  </a:lnTo>
                  <a:cubicBezTo>
                    <a:pt x="9525" y="29242"/>
                    <a:pt x="15907" y="35624"/>
                    <a:pt x="23813" y="35624"/>
                  </a:cubicBezTo>
                  <a:lnTo>
                    <a:pt x="52388" y="35624"/>
                  </a:lnTo>
                  <a:cubicBezTo>
                    <a:pt x="55054" y="35624"/>
                    <a:pt x="57150" y="37719"/>
                    <a:pt x="57150" y="40386"/>
                  </a:cubicBezTo>
                  <a:cubicBezTo>
                    <a:pt x="57150" y="43053"/>
                    <a:pt x="55054" y="45149"/>
                    <a:pt x="52388" y="45149"/>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7" name="Freeform: Shape 6063">
              <a:extLst>
                <a:ext uri="{FF2B5EF4-FFF2-40B4-BE49-F238E27FC236}">
                  <a16:creationId xmlns:a16="http://schemas.microsoft.com/office/drawing/2014/main" id="{C11C1AAC-0CB6-8784-142B-D8873E4944E2}"/>
                </a:ext>
              </a:extLst>
            </p:cNvPr>
            <p:cNvSpPr/>
            <p:nvPr/>
          </p:nvSpPr>
          <p:spPr>
            <a:xfrm>
              <a:off x="1090612" y="20240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30"/>
                    <a:pt x="0" y="42863"/>
                  </a:cubicBezTo>
                  <a:lnTo>
                    <a:pt x="0" y="4763"/>
                  </a:lnTo>
                  <a:cubicBezTo>
                    <a:pt x="0" y="2096"/>
                    <a:pt x="2096" y="0"/>
                    <a:pt x="4763" y="0"/>
                  </a:cubicBezTo>
                  <a:cubicBezTo>
                    <a:pt x="7429" y="0"/>
                    <a:pt x="9525" y="2096"/>
                    <a:pt x="9525" y="4763"/>
                  </a:cubicBezTo>
                  <a:lnTo>
                    <a:pt x="9525" y="42863"/>
                  </a:lnTo>
                  <a:cubicBezTo>
                    <a:pt x="9525" y="45530"/>
                    <a:pt x="7429"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8" name="Freeform: Shape 6064">
              <a:extLst>
                <a:ext uri="{FF2B5EF4-FFF2-40B4-BE49-F238E27FC236}">
                  <a16:creationId xmlns:a16="http://schemas.microsoft.com/office/drawing/2014/main" id="{1F44F717-8684-FD40-66F1-C3A6823A5EA9}"/>
                </a:ext>
              </a:extLst>
            </p:cNvPr>
            <p:cNvSpPr/>
            <p:nvPr/>
          </p:nvSpPr>
          <p:spPr>
            <a:xfrm>
              <a:off x="1090612" y="21002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29"/>
                    <a:pt x="0" y="42863"/>
                  </a:cubicBezTo>
                  <a:lnTo>
                    <a:pt x="0" y="4763"/>
                  </a:lnTo>
                  <a:cubicBezTo>
                    <a:pt x="0" y="2096"/>
                    <a:pt x="2096" y="0"/>
                    <a:pt x="4763" y="0"/>
                  </a:cubicBezTo>
                  <a:cubicBezTo>
                    <a:pt x="7429" y="0"/>
                    <a:pt x="9525" y="2096"/>
                    <a:pt x="9525" y="4763"/>
                  </a:cubicBezTo>
                  <a:lnTo>
                    <a:pt x="9525" y="42863"/>
                  </a:lnTo>
                  <a:cubicBezTo>
                    <a:pt x="9525" y="45529"/>
                    <a:pt x="7429"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9" name="Freeform: Shape 6069">
              <a:extLst>
                <a:ext uri="{FF2B5EF4-FFF2-40B4-BE49-F238E27FC236}">
                  <a16:creationId xmlns:a16="http://schemas.microsoft.com/office/drawing/2014/main" id="{294CC48D-9E45-711C-F4B0-AEA25BBF47CF}"/>
                </a:ext>
              </a:extLst>
            </p:cNvPr>
            <p:cNvSpPr/>
            <p:nvPr/>
          </p:nvSpPr>
          <p:spPr>
            <a:xfrm>
              <a:off x="119538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79" y="0"/>
                    <a:pt x="28575" y="2096"/>
                    <a:pt x="28575" y="4763"/>
                  </a:cubicBezTo>
                  <a:cubicBezTo>
                    <a:pt x="28575" y="7429"/>
                    <a:pt x="26479"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0" name="Freeform: Shape 6070">
              <a:extLst>
                <a:ext uri="{FF2B5EF4-FFF2-40B4-BE49-F238E27FC236}">
                  <a16:creationId xmlns:a16="http://schemas.microsoft.com/office/drawing/2014/main" id="{113F2DA6-1174-1CD4-1581-82E33357443E}"/>
                </a:ext>
              </a:extLst>
            </p:cNvPr>
            <p:cNvSpPr/>
            <p:nvPr/>
          </p:nvSpPr>
          <p:spPr>
            <a:xfrm>
              <a:off x="68103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80" y="0"/>
                    <a:pt x="28575" y="2096"/>
                    <a:pt x="28575" y="4763"/>
                  </a:cubicBezTo>
                  <a:cubicBezTo>
                    <a:pt x="28575" y="7429"/>
                    <a:pt x="26480"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1" name="Freeform: Shape 6071">
              <a:extLst>
                <a:ext uri="{FF2B5EF4-FFF2-40B4-BE49-F238E27FC236}">
                  <a16:creationId xmlns:a16="http://schemas.microsoft.com/office/drawing/2014/main" id="{3E1FAF99-DC58-A59D-289E-8D202B156562}"/>
                </a:ext>
              </a:extLst>
            </p:cNvPr>
            <p:cNvSpPr/>
            <p:nvPr/>
          </p:nvSpPr>
          <p:spPr>
            <a:xfrm>
              <a:off x="871537" y="2443162"/>
              <a:ext cx="171450" cy="9525"/>
            </a:xfrm>
            <a:custGeom>
              <a:avLst/>
              <a:gdLst>
                <a:gd name="connsiteX0" fmla="*/ 166688 w 171450"/>
                <a:gd name="connsiteY0" fmla="*/ 9525 h 9525"/>
                <a:gd name="connsiteX1" fmla="*/ 4763 w 171450"/>
                <a:gd name="connsiteY1" fmla="*/ 9525 h 9525"/>
                <a:gd name="connsiteX2" fmla="*/ 0 w 171450"/>
                <a:gd name="connsiteY2" fmla="*/ 4763 h 9525"/>
                <a:gd name="connsiteX3" fmla="*/ 4763 w 171450"/>
                <a:gd name="connsiteY3" fmla="*/ 0 h 9525"/>
                <a:gd name="connsiteX4" fmla="*/ 166688 w 171450"/>
                <a:gd name="connsiteY4" fmla="*/ 0 h 9525"/>
                <a:gd name="connsiteX5" fmla="*/ 171450 w 171450"/>
                <a:gd name="connsiteY5" fmla="*/ 4763 h 9525"/>
                <a:gd name="connsiteX6" fmla="*/ 166688 w 17145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9525">
                  <a:moveTo>
                    <a:pt x="166688" y="9525"/>
                  </a:moveTo>
                  <a:lnTo>
                    <a:pt x="4763" y="9525"/>
                  </a:lnTo>
                  <a:cubicBezTo>
                    <a:pt x="2095" y="9525"/>
                    <a:pt x="0" y="7429"/>
                    <a:pt x="0" y="4763"/>
                  </a:cubicBezTo>
                  <a:cubicBezTo>
                    <a:pt x="0" y="2096"/>
                    <a:pt x="2095" y="0"/>
                    <a:pt x="4763" y="0"/>
                  </a:cubicBezTo>
                  <a:lnTo>
                    <a:pt x="166688" y="0"/>
                  </a:lnTo>
                  <a:cubicBezTo>
                    <a:pt x="169354" y="0"/>
                    <a:pt x="171450" y="2096"/>
                    <a:pt x="171450" y="4763"/>
                  </a:cubicBezTo>
                  <a:cubicBezTo>
                    <a:pt x="171450" y="7429"/>
                    <a:pt x="169354" y="9525"/>
                    <a:pt x="166688"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2" name="Freeform: Shape 3690">
              <a:extLst>
                <a:ext uri="{FF2B5EF4-FFF2-40B4-BE49-F238E27FC236}">
                  <a16:creationId xmlns:a16="http://schemas.microsoft.com/office/drawing/2014/main" id="{0DE9DB89-D050-3D38-5980-49A45AF9A807}"/>
                </a:ext>
              </a:extLst>
            </p:cNvPr>
            <p:cNvSpPr/>
            <p:nvPr/>
          </p:nvSpPr>
          <p:spPr>
            <a:xfrm>
              <a:off x="700087" y="2081212"/>
              <a:ext cx="304800" cy="295275"/>
            </a:xfrm>
            <a:custGeom>
              <a:avLst/>
              <a:gdLst>
                <a:gd name="connsiteX0" fmla="*/ 4763 w 304800"/>
                <a:gd name="connsiteY0" fmla="*/ 295275 h 295275"/>
                <a:gd name="connsiteX1" fmla="*/ 0 w 304800"/>
                <a:gd name="connsiteY1" fmla="*/ 290513 h 295275"/>
                <a:gd name="connsiteX2" fmla="*/ 0 w 304800"/>
                <a:gd name="connsiteY2" fmla="*/ 128588 h 295275"/>
                <a:gd name="connsiteX3" fmla="*/ 128588 w 304800"/>
                <a:gd name="connsiteY3" fmla="*/ 0 h 295275"/>
                <a:gd name="connsiteX4" fmla="*/ 300038 w 304800"/>
                <a:gd name="connsiteY4" fmla="*/ 0 h 295275"/>
                <a:gd name="connsiteX5" fmla="*/ 304800 w 304800"/>
                <a:gd name="connsiteY5" fmla="*/ 4763 h 295275"/>
                <a:gd name="connsiteX6" fmla="*/ 300038 w 304800"/>
                <a:gd name="connsiteY6" fmla="*/ 9525 h 295275"/>
                <a:gd name="connsiteX7" fmla="*/ 128588 w 304800"/>
                <a:gd name="connsiteY7" fmla="*/ 9525 h 295275"/>
                <a:gd name="connsiteX8" fmla="*/ 9525 w 304800"/>
                <a:gd name="connsiteY8" fmla="*/ 128588 h 295275"/>
                <a:gd name="connsiteX9" fmla="*/ 9525 w 304800"/>
                <a:gd name="connsiteY9" fmla="*/ 290513 h 295275"/>
                <a:gd name="connsiteX10" fmla="*/ 4763 w 304800"/>
                <a:gd name="connsiteY10"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295275">
                  <a:moveTo>
                    <a:pt x="4763" y="295275"/>
                  </a:moveTo>
                  <a:cubicBezTo>
                    <a:pt x="2096" y="295275"/>
                    <a:pt x="0" y="293180"/>
                    <a:pt x="0" y="290513"/>
                  </a:cubicBezTo>
                  <a:lnTo>
                    <a:pt x="0" y="128588"/>
                  </a:lnTo>
                  <a:cubicBezTo>
                    <a:pt x="0" y="57722"/>
                    <a:pt x="57722" y="0"/>
                    <a:pt x="128588" y="0"/>
                  </a:cubicBezTo>
                  <a:lnTo>
                    <a:pt x="300038" y="0"/>
                  </a:lnTo>
                  <a:cubicBezTo>
                    <a:pt x="302705" y="0"/>
                    <a:pt x="304800" y="2096"/>
                    <a:pt x="304800" y="4763"/>
                  </a:cubicBezTo>
                  <a:cubicBezTo>
                    <a:pt x="304800" y="7429"/>
                    <a:pt x="302705" y="9525"/>
                    <a:pt x="300038" y="9525"/>
                  </a:cubicBezTo>
                  <a:lnTo>
                    <a:pt x="128588" y="9525"/>
                  </a:lnTo>
                  <a:cubicBezTo>
                    <a:pt x="62960" y="9525"/>
                    <a:pt x="9525" y="62960"/>
                    <a:pt x="9525" y="128588"/>
                  </a:cubicBezTo>
                  <a:lnTo>
                    <a:pt x="9525" y="290513"/>
                  </a:lnTo>
                  <a:cubicBezTo>
                    <a:pt x="9525" y="293180"/>
                    <a:pt x="7429" y="295275"/>
                    <a:pt x="4763" y="2952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43" name="Group 142">
            <a:extLst>
              <a:ext uri="{FF2B5EF4-FFF2-40B4-BE49-F238E27FC236}">
                <a16:creationId xmlns:a16="http://schemas.microsoft.com/office/drawing/2014/main" id="{EE27B43D-E6A8-8FCF-3ED4-CFAE4BCA5487}"/>
              </a:ext>
            </a:extLst>
          </p:cNvPr>
          <p:cNvGrpSpPr/>
          <p:nvPr/>
        </p:nvGrpSpPr>
        <p:grpSpPr>
          <a:xfrm>
            <a:off x="5502252" y="4849151"/>
            <a:ext cx="526130" cy="524969"/>
            <a:chOff x="1814512" y="4291012"/>
            <a:chExt cx="561975" cy="561975"/>
          </a:xfrm>
          <a:solidFill>
            <a:schemeClr val="bg1"/>
          </a:solidFill>
        </p:grpSpPr>
        <p:sp>
          <p:nvSpPr>
            <p:cNvPr id="144" name="Freeform: Shape 6">
              <a:extLst>
                <a:ext uri="{FF2B5EF4-FFF2-40B4-BE49-F238E27FC236}">
                  <a16:creationId xmlns:a16="http://schemas.microsoft.com/office/drawing/2014/main" id="{7F706EB1-AED8-8F52-9DF0-2CFFEECD388D}"/>
                </a:ext>
              </a:extLst>
            </p:cNvPr>
            <p:cNvSpPr/>
            <p:nvPr/>
          </p:nvSpPr>
          <p:spPr>
            <a:xfrm>
              <a:off x="22336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5" name="Freeform: Shape 2753">
              <a:extLst>
                <a:ext uri="{FF2B5EF4-FFF2-40B4-BE49-F238E27FC236}">
                  <a16:creationId xmlns:a16="http://schemas.microsoft.com/office/drawing/2014/main" id="{FDBAD8DF-F13A-DD0E-D5CB-AE35D2C93DD6}"/>
                </a:ext>
              </a:extLst>
            </p:cNvPr>
            <p:cNvSpPr/>
            <p:nvPr/>
          </p:nvSpPr>
          <p:spPr>
            <a:xfrm>
              <a:off x="23098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6" name="Freeform: Shape 2754">
              <a:extLst>
                <a:ext uri="{FF2B5EF4-FFF2-40B4-BE49-F238E27FC236}">
                  <a16:creationId xmlns:a16="http://schemas.microsoft.com/office/drawing/2014/main" id="{05C3BAC7-2887-AA0A-D103-98B5828AB11C}"/>
                </a:ext>
              </a:extLst>
            </p:cNvPr>
            <p:cNvSpPr/>
            <p:nvPr/>
          </p:nvSpPr>
          <p:spPr>
            <a:xfrm>
              <a:off x="2214562" y="4386262"/>
              <a:ext cx="161925" cy="123825"/>
            </a:xfrm>
            <a:custGeom>
              <a:avLst/>
              <a:gdLst>
                <a:gd name="connsiteX0" fmla="*/ 80963 w 161925"/>
                <a:gd name="connsiteY0" fmla="*/ 123825 h 123825"/>
                <a:gd name="connsiteX1" fmla="*/ 19050 w 161925"/>
                <a:gd name="connsiteY1" fmla="*/ 61913 h 123825"/>
                <a:gd name="connsiteX2" fmla="*/ 19050 w 161925"/>
                <a:gd name="connsiteY2" fmla="*/ 47625 h 123825"/>
                <a:gd name="connsiteX3" fmla="*/ 14288 w 161925"/>
                <a:gd name="connsiteY3" fmla="*/ 47625 h 123825"/>
                <a:gd name="connsiteX4" fmla="*/ 0 w 161925"/>
                <a:gd name="connsiteY4" fmla="*/ 33338 h 123825"/>
                <a:gd name="connsiteX5" fmla="*/ 0 w 161925"/>
                <a:gd name="connsiteY5" fmla="*/ 14288 h 123825"/>
                <a:gd name="connsiteX6" fmla="*/ 14288 w 161925"/>
                <a:gd name="connsiteY6" fmla="*/ 0 h 123825"/>
                <a:gd name="connsiteX7" fmla="*/ 147638 w 161925"/>
                <a:gd name="connsiteY7" fmla="*/ 0 h 123825"/>
                <a:gd name="connsiteX8" fmla="*/ 161925 w 161925"/>
                <a:gd name="connsiteY8" fmla="*/ 14288 h 123825"/>
                <a:gd name="connsiteX9" fmla="*/ 161925 w 161925"/>
                <a:gd name="connsiteY9" fmla="*/ 33338 h 123825"/>
                <a:gd name="connsiteX10" fmla="*/ 147638 w 161925"/>
                <a:gd name="connsiteY10" fmla="*/ 47625 h 123825"/>
                <a:gd name="connsiteX11" fmla="*/ 142875 w 161925"/>
                <a:gd name="connsiteY11" fmla="*/ 47625 h 123825"/>
                <a:gd name="connsiteX12" fmla="*/ 142875 w 161925"/>
                <a:gd name="connsiteY12" fmla="*/ 61913 h 123825"/>
                <a:gd name="connsiteX13" fmla="*/ 80963 w 161925"/>
                <a:gd name="connsiteY13" fmla="*/ 123825 h 123825"/>
                <a:gd name="connsiteX14" fmla="*/ 14288 w 161925"/>
                <a:gd name="connsiteY14" fmla="*/ 9525 h 123825"/>
                <a:gd name="connsiteX15" fmla="*/ 9525 w 161925"/>
                <a:gd name="connsiteY15" fmla="*/ 14288 h 123825"/>
                <a:gd name="connsiteX16" fmla="*/ 9525 w 161925"/>
                <a:gd name="connsiteY16" fmla="*/ 33338 h 123825"/>
                <a:gd name="connsiteX17" fmla="*/ 14288 w 161925"/>
                <a:gd name="connsiteY17" fmla="*/ 38100 h 123825"/>
                <a:gd name="connsiteX18" fmla="*/ 23813 w 161925"/>
                <a:gd name="connsiteY18" fmla="*/ 38100 h 123825"/>
                <a:gd name="connsiteX19" fmla="*/ 28575 w 161925"/>
                <a:gd name="connsiteY19" fmla="*/ 42863 h 123825"/>
                <a:gd name="connsiteX20" fmla="*/ 28575 w 161925"/>
                <a:gd name="connsiteY20" fmla="*/ 61913 h 123825"/>
                <a:gd name="connsiteX21" fmla="*/ 80963 w 161925"/>
                <a:gd name="connsiteY21" fmla="*/ 114300 h 123825"/>
                <a:gd name="connsiteX22" fmla="*/ 133350 w 161925"/>
                <a:gd name="connsiteY22" fmla="*/ 61913 h 123825"/>
                <a:gd name="connsiteX23" fmla="*/ 133350 w 161925"/>
                <a:gd name="connsiteY23" fmla="*/ 42863 h 123825"/>
                <a:gd name="connsiteX24" fmla="*/ 138113 w 161925"/>
                <a:gd name="connsiteY24" fmla="*/ 38100 h 123825"/>
                <a:gd name="connsiteX25" fmla="*/ 147638 w 161925"/>
                <a:gd name="connsiteY25" fmla="*/ 38100 h 123825"/>
                <a:gd name="connsiteX26" fmla="*/ 152400 w 161925"/>
                <a:gd name="connsiteY26" fmla="*/ 33338 h 123825"/>
                <a:gd name="connsiteX27" fmla="*/ 152400 w 161925"/>
                <a:gd name="connsiteY27" fmla="*/ 14288 h 123825"/>
                <a:gd name="connsiteX28" fmla="*/ 147638 w 161925"/>
                <a:gd name="connsiteY28" fmla="*/ 9525 h 123825"/>
                <a:gd name="connsiteX29" fmla="*/ 14288 w 161925"/>
                <a:gd name="connsiteY2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23825">
                  <a:moveTo>
                    <a:pt x="80963" y="123825"/>
                  </a:moveTo>
                  <a:cubicBezTo>
                    <a:pt x="46863" y="123825"/>
                    <a:pt x="19050" y="96012"/>
                    <a:pt x="19050" y="61913"/>
                  </a:cubicBezTo>
                  <a:lnTo>
                    <a:pt x="19050" y="47625"/>
                  </a:lnTo>
                  <a:lnTo>
                    <a:pt x="14288" y="47625"/>
                  </a:lnTo>
                  <a:cubicBezTo>
                    <a:pt x="6382" y="47625"/>
                    <a:pt x="0" y="41243"/>
                    <a:pt x="0" y="33338"/>
                  </a:cubicBezTo>
                  <a:lnTo>
                    <a:pt x="0" y="14288"/>
                  </a:lnTo>
                  <a:cubicBezTo>
                    <a:pt x="0" y="6382"/>
                    <a:pt x="6382" y="0"/>
                    <a:pt x="14288" y="0"/>
                  </a:cubicBezTo>
                  <a:lnTo>
                    <a:pt x="147638" y="0"/>
                  </a:lnTo>
                  <a:cubicBezTo>
                    <a:pt x="155543" y="0"/>
                    <a:pt x="161925" y="6382"/>
                    <a:pt x="161925" y="14288"/>
                  </a:cubicBezTo>
                  <a:lnTo>
                    <a:pt x="161925" y="33338"/>
                  </a:lnTo>
                  <a:cubicBezTo>
                    <a:pt x="161925" y="41243"/>
                    <a:pt x="155543" y="47625"/>
                    <a:pt x="147638" y="47625"/>
                  </a:cubicBezTo>
                  <a:lnTo>
                    <a:pt x="142875" y="47625"/>
                  </a:lnTo>
                  <a:lnTo>
                    <a:pt x="142875" y="61913"/>
                  </a:lnTo>
                  <a:cubicBezTo>
                    <a:pt x="142875" y="96012"/>
                    <a:pt x="115062" y="123825"/>
                    <a:pt x="80963" y="123825"/>
                  </a:cubicBezTo>
                  <a:close/>
                  <a:moveTo>
                    <a:pt x="14288" y="9525"/>
                  </a:moveTo>
                  <a:cubicBezTo>
                    <a:pt x="11621" y="9525"/>
                    <a:pt x="9525" y="11621"/>
                    <a:pt x="9525" y="14288"/>
                  </a:cubicBezTo>
                  <a:lnTo>
                    <a:pt x="9525" y="33338"/>
                  </a:lnTo>
                  <a:cubicBezTo>
                    <a:pt x="9525" y="36004"/>
                    <a:pt x="11621" y="38100"/>
                    <a:pt x="14288" y="38100"/>
                  </a:cubicBezTo>
                  <a:lnTo>
                    <a:pt x="23813" y="38100"/>
                  </a:lnTo>
                  <a:cubicBezTo>
                    <a:pt x="26479" y="38100"/>
                    <a:pt x="28575" y="40196"/>
                    <a:pt x="28575" y="42863"/>
                  </a:cubicBezTo>
                  <a:lnTo>
                    <a:pt x="28575" y="61913"/>
                  </a:lnTo>
                  <a:cubicBezTo>
                    <a:pt x="28575" y="90773"/>
                    <a:pt x="52102" y="114300"/>
                    <a:pt x="80963" y="114300"/>
                  </a:cubicBezTo>
                  <a:cubicBezTo>
                    <a:pt x="109823" y="114300"/>
                    <a:pt x="133350" y="90773"/>
                    <a:pt x="133350" y="61913"/>
                  </a:cubicBezTo>
                  <a:lnTo>
                    <a:pt x="133350" y="42863"/>
                  </a:lnTo>
                  <a:cubicBezTo>
                    <a:pt x="133350" y="40196"/>
                    <a:pt x="135446" y="38100"/>
                    <a:pt x="138113" y="38100"/>
                  </a:cubicBezTo>
                  <a:lnTo>
                    <a:pt x="147638" y="38100"/>
                  </a:lnTo>
                  <a:cubicBezTo>
                    <a:pt x="150304" y="38100"/>
                    <a:pt x="152400" y="36004"/>
                    <a:pt x="152400" y="33338"/>
                  </a:cubicBezTo>
                  <a:lnTo>
                    <a:pt x="152400" y="14288"/>
                  </a:lnTo>
                  <a:cubicBezTo>
                    <a:pt x="152400" y="11621"/>
                    <a:pt x="150304" y="9525"/>
                    <a:pt x="147638" y="9525"/>
                  </a:cubicBezTo>
                  <a:lnTo>
                    <a:pt x="14288"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7" name="Freeform: Shape 2813">
              <a:extLst>
                <a:ext uri="{FF2B5EF4-FFF2-40B4-BE49-F238E27FC236}">
                  <a16:creationId xmlns:a16="http://schemas.microsoft.com/office/drawing/2014/main" id="{BF321BE5-EF61-AE23-8C33-9D564FFA630E}"/>
                </a:ext>
              </a:extLst>
            </p:cNvPr>
            <p:cNvSpPr/>
            <p:nvPr/>
          </p:nvSpPr>
          <p:spPr>
            <a:xfrm>
              <a:off x="1814512" y="4786312"/>
              <a:ext cx="390525" cy="66675"/>
            </a:xfrm>
            <a:custGeom>
              <a:avLst/>
              <a:gdLst>
                <a:gd name="connsiteX0" fmla="*/ 366713 w 390525"/>
                <a:gd name="connsiteY0" fmla="*/ 66675 h 66675"/>
                <a:gd name="connsiteX1" fmla="*/ 23813 w 390525"/>
                <a:gd name="connsiteY1" fmla="*/ 66675 h 66675"/>
                <a:gd name="connsiteX2" fmla="*/ 0 w 390525"/>
                <a:gd name="connsiteY2" fmla="*/ 42863 h 66675"/>
                <a:gd name="connsiteX3" fmla="*/ 0 w 390525"/>
                <a:gd name="connsiteY3" fmla="*/ 23813 h 66675"/>
                <a:gd name="connsiteX4" fmla="*/ 23813 w 390525"/>
                <a:gd name="connsiteY4" fmla="*/ 0 h 66675"/>
                <a:gd name="connsiteX5" fmla="*/ 366713 w 390525"/>
                <a:gd name="connsiteY5" fmla="*/ 0 h 66675"/>
                <a:gd name="connsiteX6" fmla="*/ 390525 w 390525"/>
                <a:gd name="connsiteY6" fmla="*/ 23813 h 66675"/>
                <a:gd name="connsiteX7" fmla="*/ 390525 w 390525"/>
                <a:gd name="connsiteY7" fmla="*/ 42863 h 66675"/>
                <a:gd name="connsiteX8" fmla="*/ 366713 w 390525"/>
                <a:gd name="connsiteY8" fmla="*/ 66675 h 66675"/>
                <a:gd name="connsiteX9" fmla="*/ 23813 w 390525"/>
                <a:gd name="connsiteY9" fmla="*/ 9525 h 66675"/>
                <a:gd name="connsiteX10" fmla="*/ 9525 w 390525"/>
                <a:gd name="connsiteY10" fmla="*/ 23813 h 66675"/>
                <a:gd name="connsiteX11" fmla="*/ 9525 w 390525"/>
                <a:gd name="connsiteY11" fmla="*/ 42863 h 66675"/>
                <a:gd name="connsiteX12" fmla="*/ 23813 w 390525"/>
                <a:gd name="connsiteY12" fmla="*/ 57150 h 66675"/>
                <a:gd name="connsiteX13" fmla="*/ 366713 w 390525"/>
                <a:gd name="connsiteY13" fmla="*/ 57150 h 66675"/>
                <a:gd name="connsiteX14" fmla="*/ 381000 w 390525"/>
                <a:gd name="connsiteY14" fmla="*/ 42863 h 66675"/>
                <a:gd name="connsiteX15" fmla="*/ 381000 w 390525"/>
                <a:gd name="connsiteY15" fmla="*/ 23813 h 66675"/>
                <a:gd name="connsiteX16" fmla="*/ 366713 w 390525"/>
                <a:gd name="connsiteY16" fmla="*/ 9525 h 66675"/>
                <a:gd name="connsiteX17" fmla="*/ 23813 w 390525"/>
                <a:gd name="connsiteY17" fmla="*/ 95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525" h="66675">
                  <a:moveTo>
                    <a:pt x="366713" y="66675"/>
                  </a:moveTo>
                  <a:lnTo>
                    <a:pt x="23813" y="66675"/>
                  </a:lnTo>
                  <a:cubicBezTo>
                    <a:pt x="10668" y="66675"/>
                    <a:pt x="0" y="56007"/>
                    <a:pt x="0" y="42863"/>
                  </a:cubicBezTo>
                  <a:lnTo>
                    <a:pt x="0" y="23813"/>
                  </a:lnTo>
                  <a:cubicBezTo>
                    <a:pt x="0" y="10668"/>
                    <a:pt x="10668" y="0"/>
                    <a:pt x="23813" y="0"/>
                  </a:cubicBezTo>
                  <a:lnTo>
                    <a:pt x="366713" y="0"/>
                  </a:lnTo>
                  <a:cubicBezTo>
                    <a:pt x="379857" y="0"/>
                    <a:pt x="390525" y="10668"/>
                    <a:pt x="390525" y="23813"/>
                  </a:cubicBezTo>
                  <a:lnTo>
                    <a:pt x="390525" y="42863"/>
                  </a:lnTo>
                  <a:cubicBezTo>
                    <a:pt x="390525" y="56007"/>
                    <a:pt x="379857" y="66675"/>
                    <a:pt x="366713" y="66675"/>
                  </a:cubicBezTo>
                  <a:close/>
                  <a:moveTo>
                    <a:pt x="23813" y="9525"/>
                  </a:moveTo>
                  <a:cubicBezTo>
                    <a:pt x="15907" y="9525"/>
                    <a:pt x="9525" y="15907"/>
                    <a:pt x="9525" y="23813"/>
                  </a:cubicBezTo>
                  <a:lnTo>
                    <a:pt x="9525" y="42863"/>
                  </a:lnTo>
                  <a:cubicBezTo>
                    <a:pt x="9525" y="50768"/>
                    <a:pt x="15907" y="57150"/>
                    <a:pt x="23813" y="57150"/>
                  </a:cubicBezTo>
                  <a:lnTo>
                    <a:pt x="366713" y="57150"/>
                  </a:lnTo>
                  <a:cubicBezTo>
                    <a:pt x="374618" y="57150"/>
                    <a:pt x="381000" y="50768"/>
                    <a:pt x="381000" y="42863"/>
                  </a:cubicBezTo>
                  <a:lnTo>
                    <a:pt x="381000" y="23813"/>
                  </a:lnTo>
                  <a:cubicBezTo>
                    <a:pt x="381000" y="15907"/>
                    <a:pt x="374618" y="9525"/>
                    <a:pt x="3667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8" name="Freeform: Shape 2814">
              <a:extLst>
                <a:ext uri="{FF2B5EF4-FFF2-40B4-BE49-F238E27FC236}">
                  <a16:creationId xmlns:a16="http://schemas.microsoft.com/office/drawing/2014/main" id="{28ECF5AF-47DD-390C-8879-2C6B08A2FF3A}"/>
                </a:ext>
              </a:extLst>
            </p:cNvPr>
            <p:cNvSpPr/>
            <p:nvPr/>
          </p:nvSpPr>
          <p:spPr>
            <a:xfrm>
              <a:off x="1843087" y="4291012"/>
              <a:ext cx="333375" cy="504825"/>
            </a:xfrm>
            <a:custGeom>
              <a:avLst/>
              <a:gdLst>
                <a:gd name="connsiteX0" fmla="*/ 328613 w 333375"/>
                <a:gd name="connsiteY0" fmla="*/ 504825 h 504825"/>
                <a:gd name="connsiteX1" fmla="*/ 4763 w 333375"/>
                <a:gd name="connsiteY1" fmla="*/ 504825 h 504825"/>
                <a:gd name="connsiteX2" fmla="*/ 0 w 333375"/>
                <a:gd name="connsiteY2" fmla="*/ 500063 h 504825"/>
                <a:gd name="connsiteX3" fmla="*/ 0 w 333375"/>
                <a:gd name="connsiteY3" fmla="*/ 23813 h 504825"/>
                <a:gd name="connsiteX4" fmla="*/ 23813 w 333375"/>
                <a:gd name="connsiteY4" fmla="*/ 0 h 504825"/>
                <a:gd name="connsiteX5" fmla="*/ 309563 w 333375"/>
                <a:gd name="connsiteY5" fmla="*/ 0 h 504825"/>
                <a:gd name="connsiteX6" fmla="*/ 333375 w 333375"/>
                <a:gd name="connsiteY6" fmla="*/ 23813 h 504825"/>
                <a:gd name="connsiteX7" fmla="*/ 333375 w 333375"/>
                <a:gd name="connsiteY7" fmla="*/ 500063 h 504825"/>
                <a:gd name="connsiteX8" fmla="*/ 328613 w 333375"/>
                <a:gd name="connsiteY8" fmla="*/ 504825 h 504825"/>
                <a:gd name="connsiteX9" fmla="*/ 9525 w 333375"/>
                <a:gd name="connsiteY9" fmla="*/ 495300 h 504825"/>
                <a:gd name="connsiteX10" fmla="*/ 323850 w 333375"/>
                <a:gd name="connsiteY10" fmla="*/ 495300 h 504825"/>
                <a:gd name="connsiteX11" fmla="*/ 323850 w 333375"/>
                <a:gd name="connsiteY11" fmla="*/ 23813 h 504825"/>
                <a:gd name="connsiteX12" fmla="*/ 309563 w 333375"/>
                <a:gd name="connsiteY12" fmla="*/ 9525 h 504825"/>
                <a:gd name="connsiteX13" fmla="*/ 23813 w 333375"/>
                <a:gd name="connsiteY13" fmla="*/ 9525 h 504825"/>
                <a:gd name="connsiteX14" fmla="*/ 9525 w 333375"/>
                <a:gd name="connsiteY14" fmla="*/ 23813 h 504825"/>
                <a:gd name="connsiteX15" fmla="*/ 9525 w 333375"/>
                <a:gd name="connsiteY15" fmla="*/ 49530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5" h="504825">
                  <a:moveTo>
                    <a:pt x="328613" y="504825"/>
                  </a:moveTo>
                  <a:lnTo>
                    <a:pt x="4763" y="504825"/>
                  </a:lnTo>
                  <a:cubicBezTo>
                    <a:pt x="2096" y="504825"/>
                    <a:pt x="0" y="502730"/>
                    <a:pt x="0" y="500063"/>
                  </a:cubicBezTo>
                  <a:lnTo>
                    <a:pt x="0" y="23813"/>
                  </a:lnTo>
                  <a:cubicBezTo>
                    <a:pt x="0" y="10668"/>
                    <a:pt x="10668" y="0"/>
                    <a:pt x="23813" y="0"/>
                  </a:cubicBezTo>
                  <a:lnTo>
                    <a:pt x="309563" y="0"/>
                  </a:lnTo>
                  <a:cubicBezTo>
                    <a:pt x="322707" y="0"/>
                    <a:pt x="333375" y="10668"/>
                    <a:pt x="333375" y="23813"/>
                  </a:cubicBezTo>
                  <a:lnTo>
                    <a:pt x="333375" y="500063"/>
                  </a:lnTo>
                  <a:cubicBezTo>
                    <a:pt x="333375" y="502730"/>
                    <a:pt x="331280" y="504825"/>
                    <a:pt x="328613" y="504825"/>
                  </a:cubicBezTo>
                  <a:close/>
                  <a:moveTo>
                    <a:pt x="9525" y="495300"/>
                  </a:moveTo>
                  <a:lnTo>
                    <a:pt x="323850" y="495300"/>
                  </a:lnTo>
                  <a:lnTo>
                    <a:pt x="323850" y="23813"/>
                  </a:lnTo>
                  <a:cubicBezTo>
                    <a:pt x="323850" y="15907"/>
                    <a:pt x="317468" y="9525"/>
                    <a:pt x="309563" y="9525"/>
                  </a:cubicBezTo>
                  <a:lnTo>
                    <a:pt x="23813" y="9525"/>
                  </a:lnTo>
                  <a:cubicBezTo>
                    <a:pt x="15907" y="9525"/>
                    <a:pt x="9525" y="15907"/>
                    <a:pt x="9525" y="23813"/>
                  </a:cubicBezTo>
                  <a:lnTo>
                    <a:pt x="9525" y="4953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9" name="Freeform: Shape 359">
              <a:extLst>
                <a:ext uri="{FF2B5EF4-FFF2-40B4-BE49-F238E27FC236}">
                  <a16:creationId xmlns:a16="http://schemas.microsoft.com/office/drawing/2014/main" id="{994161F9-A56C-5C60-FEB9-FC46CF7F3BC2}"/>
                </a:ext>
              </a:extLst>
            </p:cNvPr>
            <p:cNvSpPr/>
            <p:nvPr/>
          </p:nvSpPr>
          <p:spPr>
            <a:xfrm>
              <a:off x="1890712" y="4338637"/>
              <a:ext cx="238125" cy="200025"/>
            </a:xfrm>
            <a:custGeom>
              <a:avLst/>
              <a:gdLst>
                <a:gd name="connsiteX0" fmla="*/ 214313 w 238125"/>
                <a:gd name="connsiteY0" fmla="*/ 200025 h 200025"/>
                <a:gd name="connsiteX1" fmla="*/ 23813 w 238125"/>
                <a:gd name="connsiteY1" fmla="*/ 200025 h 200025"/>
                <a:gd name="connsiteX2" fmla="*/ 0 w 238125"/>
                <a:gd name="connsiteY2" fmla="*/ 176213 h 200025"/>
                <a:gd name="connsiteX3" fmla="*/ 0 w 238125"/>
                <a:gd name="connsiteY3" fmla="*/ 23813 h 200025"/>
                <a:gd name="connsiteX4" fmla="*/ 23813 w 238125"/>
                <a:gd name="connsiteY4" fmla="*/ 0 h 200025"/>
                <a:gd name="connsiteX5" fmla="*/ 214313 w 238125"/>
                <a:gd name="connsiteY5" fmla="*/ 0 h 200025"/>
                <a:gd name="connsiteX6" fmla="*/ 238125 w 238125"/>
                <a:gd name="connsiteY6" fmla="*/ 23813 h 200025"/>
                <a:gd name="connsiteX7" fmla="*/ 238125 w 238125"/>
                <a:gd name="connsiteY7" fmla="*/ 176213 h 200025"/>
                <a:gd name="connsiteX8" fmla="*/ 214313 w 238125"/>
                <a:gd name="connsiteY8" fmla="*/ 200025 h 200025"/>
                <a:gd name="connsiteX9" fmla="*/ 23813 w 238125"/>
                <a:gd name="connsiteY9" fmla="*/ 9525 h 200025"/>
                <a:gd name="connsiteX10" fmla="*/ 9525 w 238125"/>
                <a:gd name="connsiteY10" fmla="*/ 23813 h 200025"/>
                <a:gd name="connsiteX11" fmla="*/ 9525 w 238125"/>
                <a:gd name="connsiteY11" fmla="*/ 176213 h 200025"/>
                <a:gd name="connsiteX12" fmla="*/ 23813 w 238125"/>
                <a:gd name="connsiteY12" fmla="*/ 190500 h 200025"/>
                <a:gd name="connsiteX13" fmla="*/ 214313 w 238125"/>
                <a:gd name="connsiteY13" fmla="*/ 190500 h 200025"/>
                <a:gd name="connsiteX14" fmla="*/ 228600 w 238125"/>
                <a:gd name="connsiteY14" fmla="*/ 176213 h 200025"/>
                <a:gd name="connsiteX15" fmla="*/ 228600 w 238125"/>
                <a:gd name="connsiteY15" fmla="*/ 23813 h 200025"/>
                <a:gd name="connsiteX16" fmla="*/ 214313 w 238125"/>
                <a:gd name="connsiteY16" fmla="*/ 9525 h 200025"/>
                <a:gd name="connsiteX17" fmla="*/ 23813 w 238125"/>
                <a:gd name="connsiteY17" fmla="*/ 95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125" h="200025">
                  <a:moveTo>
                    <a:pt x="214313" y="200025"/>
                  </a:moveTo>
                  <a:lnTo>
                    <a:pt x="23813" y="200025"/>
                  </a:lnTo>
                  <a:cubicBezTo>
                    <a:pt x="10668" y="200025"/>
                    <a:pt x="0" y="189357"/>
                    <a:pt x="0" y="176213"/>
                  </a:cubicBezTo>
                  <a:lnTo>
                    <a:pt x="0" y="23813"/>
                  </a:lnTo>
                  <a:cubicBezTo>
                    <a:pt x="0" y="10668"/>
                    <a:pt x="10668" y="0"/>
                    <a:pt x="23813" y="0"/>
                  </a:cubicBezTo>
                  <a:lnTo>
                    <a:pt x="214313" y="0"/>
                  </a:lnTo>
                  <a:cubicBezTo>
                    <a:pt x="227457" y="0"/>
                    <a:pt x="238125" y="10668"/>
                    <a:pt x="238125" y="23813"/>
                  </a:cubicBezTo>
                  <a:lnTo>
                    <a:pt x="238125" y="176213"/>
                  </a:lnTo>
                  <a:cubicBezTo>
                    <a:pt x="238125" y="189357"/>
                    <a:pt x="227457" y="200025"/>
                    <a:pt x="214313" y="200025"/>
                  </a:cubicBezTo>
                  <a:close/>
                  <a:moveTo>
                    <a:pt x="23813" y="9525"/>
                  </a:moveTo>
                  <a:cubicBezTo>
                    <a:pt x="15907" y="9525"/>
                    <a:pt x="9525" y="15907"/>
                    <a:pt x="9525" y="23813"/>
                  </a:cubicBezTo>
                  <a:lnTo>
                    <a:pt x="9525" y="176213"/>
                  </a:lnTo>
                  <a:cubicBezTo>
                    <a:pt x="9525" y="184118"/>
                    <a:pt x="15907" y="190500"/>
                    <a:pt x="23813" y="190500"/>
                  </a:cubicBezTo>
                  <a:lnTo>
                    <a:pt x="214313" y="190500"/>
                  </a:lnTo>
                  <a:cubicBezTo>
                    <a:pt x="222218" y="190500"/>
                    <a:pt x="228600" y="184118"/>
                    <a:pt x="228600" y="176213"/>
                  </a:cubicBezTo>
                  <a:lnTo>
                    <a:pt x="228600" y="23813"/>
                  </a:lnTo>
                  <a:cubicBezTo>
                    <a:pt x="228600" y="15907"/>
                    <a:pt x="222218" y="9525"/>
                    <a:pt x="2143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0" name="Freeform: Shape 384">
              <a:extLst>
                <a:ext uri="{FF2B5EF4-FFF2-40B4-BE49-F238E27FC236}">
                  <a16:creationId xmlns:a16="http://schemas.microsoft.com/office/drawing/2014/main" id="{6C7D7C16-B5B8-E412-3C40-43AD3352CBF5}"/>
                </a:ext>
              </a:extLst>
            </p:cNvPr>
            <p:cNvSpPr/>
            <p:nvPr/>
          </p:nvSpPr>
          <p:spPr>
            <a:xfrm>
              <a:off x="1890712" y="4576762"/>
              <a:ext cx="238125" cy="219075"/>
            </a:xfrm>
            <a:custGeom>
              <a:avLst/>
              <a:gdLst>
                <a:gd name="connsiteX0" fmla="*/ 233363 w 238125"/>
                <a:gd name="connsiteY0" fmla="*/ 219075 h 219075"/>
                <a:gd name="connsiteX1" fmla="*/ 4763 w 238125"/>
                <a:gd name="connsiteY1" fmla="*/ 219075 h 219075"/>
                <a:gd name="connsiteX2" fmla="*/ 0 w 238125"/>
                <a:gd name="connsiteY2" fmla="*/ 214313 h 219075"/>
                <a:gd name="connsiteX3" fmla="*/ 0 w 238125"/>
                <a:gd name="connsiteY3" fmla="*/ 23813 h 219075"/>
                <a:gd name="connsiteX4" fmla="*/ 23813 w 238125"/>
                <a:gd name="connsiteY4" fmla="*/ 0 h 219075"/>
                <a:gd name="connsiteX5" fmla="*/ 214313 w 238125"/>
                <a:gd name="connsiteY5" fmla="*/ 0 h 219075"/>
                <a:gd name="connsiteX6" fmla="*/ 238125 w 238125"/>
                <a:gd name="connsiteY6" fmla="*/ 23813 h 219075"/>
                <a:gd name="connsiteX7" fmla="*/ 238125 w 238125"/>
                <a:gd name="connsiteY7" fmla="*/ 214313 h 219075"/>
                <a:gd name="connsiteX8" fmla="*/ 233363 w 238125"/>
                <a:gd name="connsiteY8" fmla="*/ 219075 h 219075"/>
                <a:gd name="connsiteX9" fmla="*/ 9525 w 238125"/>
                <a:gd name="connsiteY9" fmla="*/ 209550 h 219075"/>
                <a:gd name="connsiteX10" fmla="*/ 228600 w 238125"/>
                <a:gd name="connsiteY10" fmla="*/ 209550 h 219075"/>
                <a:gd name="connsiteX11" fmla="*/ 228600 w 238125"/>
                <a:gd name="connsiteY11" fmla="*/ 23813 h 219075"/>
                <a:gd name="connsiteX12" fmla="*/ 214313 w 238125"/>
                <a:gd name="connsiteY12" fmla="*/ 9525 h 219075"/>
                <a:gd name="connsiteX13" fmla="*/ 23813 w 238125"/>
                <a:gd name="connsiteY13" fmla="*/ 9525 h 219075"/>
                <a:gd name="connsiteX14" fmla="*/ 9525 w 238125"/>
                <a:gd name="connsiteY14" fmla="*/ 23813 h 219075"/>
                <a:gd name="connsiteX15" fmla="*/ 9525 w 238125"/>
                <a:gd name="connsiteY15" fmla="*/ 2095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125" h="219075">
                  <a:moveTo>
                    <a:pt x="233363" y="219075"/>
                  </a:moveTo>
                  <a:lnTo>
                    <a:pt x="4763" y="219075"/>
                  </a:lnTo>
                  <a:cubicBezTo>
                    <a:pt x="2096" y="219075"/>
                    <a:pt x="0" y="216979"/>
                    <a:pt x="0" y="214313"/>
                  </a:cubicBezTo>
                  <a:lnTo>
                    <a:pt x="0" y="23813"/>
                  </a:lnTo>
                  <a:cubicBezTo>
                    <a:pt x="0" y="10668"/>
                    <a:pt x="10668" y="0"/>
                    <a:pt x="23813" y="0"/>
                  </a:cubicBezTo>
                  <a:lnTo>
                    <a:pt x="214313" y="0"/>
                  </a:lnTo>
                  <a:cubicBezTo>
                    <a:pt x="227457" y="0"/>
                    <a:pt x="238125" y="10668"/>
                    <a:pt x="238125" y="23813"/>
                  </a:cubicBezTo>
                  <a:lnTo>
                    <a:pt x="238125" y="214313"/>
                  </a:lnTo>
                  <a:cubicBezTo>
                    <a:pt x="238125" y="216979"/>
                    <a:pt x="236029" y="219075"/>
                    <a:pt x="233363" y="219075"/>
                  </a:cubicBezTo>
                  <a:close/>
                  <a:moveTo>
                    <a:pt x="9525" y="209550"/>
                  </a:moveTo>
                  <a:lnTo>
                    <a:pt x="228600" y="209550"/>
                  </a:lnTo>
                  <a:lnTo>
                    <a:pt x="228600" y="23813"/>
                  </a:lnTo>
                  <a:cubicBezTo>
                    <a:pt x="228600" y="15907"/>
                    <a:pt x="222218" y="9525"/>
                    <a:pt x="214313" y="9525"/>
                  </a:cubicBezTo>
                  <a:lnTo>
                    <a:pt x="23813" y="9525"/>
                  </a:lnTo>
                  <a:cubicBezTo>
                    <a:pt x="15907" y="9525"/>
                    <a:pt x="9525" y="15907"/>
                    <a:pt x="9525" y="23813"/>
                  </a:cubicBezTo>
                  <a:lnTo>
                    <a:pt x="9525" y="2095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1" name="Freeform: Shape 385">
              <a:extLst>
                <a:ext uri="{FF2B5EF4-FFF2-40B4-BE49-F238E27FC236}">
                  <a16:creationId xmlns:a16="http://schemas.microsoft.com/office/drawing/2014/main" id="{FF5785BF-C37E-0762-E950-00036E05D8FD}"/>
                </a:ext>
              </a:extLst>
            </p:cNvPr>
            <p:cNvSpPr/>
            <p:nvPr/>
          </p:nvSpPr>
          <p:spPr>
            <a:xfrm>
              <a:off x="1943069" y="4400423"/>
              <a:ext cx="90613" cy="90613"/>
            </a:xfrm>
            <a:custGeom>
              <a:avLst/>
              <a:gdLst>
                <a:gd name="connsiteX0" fmla="*/ 66705 w 90613"/>
                <a:gd name="connsiteY0" fmla="*/ 90613 h 90613"/>
                <a:gd name="connsiteX1" fmla="*/ 66705 w 90613"/>
                <a:gd name="connsiteY1" fmla="*/ 90613 h 90613"/>
                <a:gd name="connsiteX2" fmla="*/ 49846 w 90613"/>
                <a:gd name="connsiteY2" fmla="*/ 83565 h 90613"/>
                <a:gd name="connsiteX3" fmla="*/ 1650 w 90613"/>
                <a:gd name="connsiteY3" fmla="*/ 14889 h 90613"/>
                <a:gd name="connsiteX4" fmla="*/ 2793 w 90613"/>
                <a:gd name="connsiteY4" fmla="*/ 2793 h 90613"/>
                <a:gd name="connsiteX5" fmla="*/ 14889 w 90613"/>
                <a:gd name="connsiteY5" fmla="*/ 1650 h 90613"/>
                <a:gd name="connsiteX6" fmla="*/ 83565 w 90613"/>
                <a:gd name="connsiteY6" fmla="*/ 49846 h 90613"/>
                <a:gd name="connsiteX7" fmla="*/ 83565 w 90613"/>
                <a:gd name="connsiteY7" fmla="*/ 49846 h 90613"/>
                <a:gd name="connsiteX8" fmla="*/ 90613 w 90613"/>
                <a:gd name="connsiteY8" fmla="*/ 66705 h 90613"/>
                <a:gd name="connsiteX9" fmla="*/ 83660 w 90613"/>
                <a:gd name="connsiteY9" fmla="*/ 83565 h 90613"/>
                <a:gd name="connsiteX10" fmla="*/ 66896 w 90613"/>
                <a:gd name="connsiteY10" fmla="*/ 90518 h 90613"/>
                <a:gd name="connsiteX11" fmla="*/ 9460 w 90613"/>
                <a:gd name="connsiteY11" fmla="*/ 9555 h 90613"/>
                <a:gd name="connsiteX12" fmla="*/ 56514 w 90613"/>
                <a:gd name="connsiteY12" fmla="*/ 76802 h 90613"/>
                <a:gd name="connsiteX13" fmla="*/ 66705 w 90613"/>
                <a:gd name="connsiteY13" fmla="*/ 80993 h 90613"/>
                <a:gd name="connsiteX14" fmla="*/ 66705 w 90613"/>
                <a:gd name="connsiteY14" fmla="*/ 80993 h 90613"/>
                <a:gd name="connsiteX15" fmla="*/ 76802 w 90613"/>
                <a:gd name="connsiteY15" fmla="*/ 76802 h 90613"/>
                <a:gd name="connsiteX16" fmla="*/ 80993 w 90613"/>
                <a:gd name="connsiteY16" fmla="*/ 66705 h 90613"/>
                <a:gd name="connsiteX17" fmla="*/ 76802 w 90613"/>
                <a:gd name="connsiteY17" fmla="*/ 56514 h 90613"/>
                <a:gd name="connsiteX18" fmla="*/ 76802 w 90613"/>
                <a:gd name="connsiteY18" fmla="*/ 56514 h 90613"/>
                <a:gd name="connsiteX19" fmla="*/ 9555 w 90613"/>
                <a:gd name="connsiteY19" fmla="*/ 9460 h 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613" h="90613">
                  <a:moveTo>
                    <a:pt x="66705" y="90613"/>
                  </a:moveTo>
                  <a:lnTo>
                    <a:pt x="66705" y="90613"/>
                  </a:lnTo>
                  <a:cubicBezTo>
                    <a:pt x="60324" y="90613"/>
                    <a:pt x="54323" y="88136"/>
                    <a:pt x="49846" y="83565"/>
                  </a:cubicBezTo>
                  <a:cubicBezTo>
                    <a:pt x="44703" y="78421"/>
                    <a:pt x="20795" y="43369"/>
                    <a:pt x="1650" y="14889"/>
                  </a:cubicBezTo>
                  <a:cubicBezTo>
                    <a:pt x="-922" y="11079"/>
                    <a:pt x="-446" y="6126"/>
                    <a:pt x="2793" y="2793"/>
                  </a:cubicBezTo>
                  <a:cubicBezTo>
                    <a:pt x="6031" y="-446"/>
                    <a:pt x="10984" y="-922"/>
                    <a:pt x="14889" y="1650"/>
                  </a:cubicBezTo>
                  <a:cubicBezTo>
                    <a:pt x="43369" y="20795"/>
                    <a:pt x="78421" y="44702"/>
                    <a:pt x="83565" y="49846"/>
                  </a:cubicBezTo>
                  <a:lnTo>
                    <a:pt x="83565" y="49846"/>
                  </a:lnTo>
                  <a:cubicBezTo>
                    <a:pt x="88041" y="54323"/>
                    <a:pt x="90613" y="60324"/>
                    <a:pt x="90613" y="66705"/>
                  </a:cubicBezTo>
                  <a:cubicBezTo>
                    <a:pt x="90613" y="73087"/>
                    <a:pt x="88137" y="79088"/>
                    <a:pt x="83660" y="83565"/>
                  </a:cubicBezTo>
                  <a:cubicBezTo>
                    <a:pt x="79183" y="88041"/>
                    <a:pt x="73182" y="90518"/>
                    <a:pt x="66896" y="90518"/>
                  </a:cubicBezTo>
                  <a:close/>
                  <a:moveTo>
                    <a:pt x="9460" y="9555"/>
                  </a:moveTo>
                  <a:cubicBezTo>
                    <a:pt x="35463" y="48132"/>
                    <a:pt x="53085" y="73277"/>
                    <a:pt x="56514" y="76802"/>
                  </a:cubicBezTo>
                  <a:cubicBezTo>
                    <a:pt x="59276" y="79564"/>
                    <a:pt x="62800" y="80993"/>
                    <a:pt x="66705" y="80993"/>
                  </a:cubicBezTo>
                  <a:lnTo>
                    <a:pt x="66705" y="80993"/>
                  </a:lnTo>
                  <a:cubicBezTo>
                    <a:pt x="70515" y="80993"/>
                    <a:pt x="74135" y="79469"/>
                    <a:pt x="76802" y="76802"/>
                  </a:cubicBezTo>
                  <a:cubicBezTo>
                    <a:pt x="79469" y="74135"/>
                    <a:pt x="80993" y="70515"/>
                    <a:pt x="80993" y="66705"/>
                  </a:cubicBezTo>
                  <a:cubicBezTo>
                    <a:pt x="80993" y="62895"/>
                    <a:pt x="79469" y="59276"/>
                    <a:pt x="76802" y="56514"/>
                  </a:cubicBezTo>
                  <a:lnTo>
                    <a:pt x="76802" y="56514"/>
                  </a:lnTo>
                  <a:cubicBezTo>
                    <a:pt x="73278" y="52989"/>
                    <a:pt x="48132" y="35463"/>
                    <a:pt x="9555" y="946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2" name="Freeform: Shape 6061">
              <a:extLst>
                <a:ext uri="{FF2B5EF4-FFF2-40B4-BE49-F238E27FC236}">
                  <a16:creationId xmlns:a16="http://schemas.microsoft.com/office/drawing/2014/main" id="{6745F05A-3097-EBDF-0923-3896690C99BC}"/>
                </a:ext>
              </a:extLst>
            </p:cNvPr>
            <p:cNvSpPr/>
            <p:nvPr/>
          </p:nvSpPr>
          <p:spPr>
            <a:xfrm>
              <a:off x="22336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3" name="Freeform: Shape 6062">
              <a:extLst>
                <a:ext uri="{FF2B5EF4-FFF2-40B4-BE49-F238E27FC236}">
                  <a16:creationId xmlns:a16="http://schemas.microsoft.com/office/drawing/2014/main" id="{ADDD87E6-7CE1-55E1-3AD9-A2A66110D27E}"/>
                </a:ext>
              </a:extLst>
            </p:cNvPr>
            <p:cNvSpPr/>
            <p:nvPr/>
          </p:nvSpPr>
          <p:spPr>
            <a:xfrm>
              <a:off x="23098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4" name="Freeform: Shape 517">
              <a:extLst>
                <a:ext uri="{FF2B5EF4-FFF2-40B4-BE49-F238E27FC236}">
                  <a16:creationId xmlns:a16="http://schemas.microsoft.com/office/drawing/2014/main" id="{496A5895-651C-A4E1-AC23-DF5AF16F16A2}"/>
                </a:ext>
              </a:extLst>
            </p:cNvPr>
            <p:cNvSpPr/>
            <p:nvPr/>
          </p:nvSpPr>
          <p:spPr>
            <a:xfrm>
              <a:off x="1976491" y="4624319"/>
              <a:ext cx="66660" cy="123987"/>
            </a:xfrm>
            <a:custGeom>
              <a:avLst/>
              <a:gdLst>
                <a:gd name="connsiteX0" fmla="*/ 33283 w 66660"/>
                <a:gd name="connsiteY0" fmla="*/ 123892 h 123987"/>
                <a:gd name="connsiteX1" fmla="*/ 31187 w 66660"/>
                <a:gd name="connsiteY1" fmla="*/ 123416 h 123987"/>
                <a:gd name="connsiteX2" fmla="*/ 29092 w 66660"/>
                <a:gd name="connsiteY2" fmla="*/ 117034 h 123987"/>
                <a:gd name="connsiteX3" fmla="*/ 54238 w 66660"/>
                <a:gd name="connsiteY3" fmla="*/ 66742 h 123987"/>
                <a:gd name="connsiteX4" fmla="*/ 4803 w 66660"/>
                <a:gd name="connsiteY4" fmla="*/ 66742 h 123987"/>
                <a:gd name="connsiteX5" fmla="*/ 707 w 66660"/>
                <a:gd name="connsiteY5" fmla="*/ 64456 h 123987"/>
                <a:gd name="connsiteX6" fmla="*/ 517 w 66660"/>
                <a:gd name="connsiteY6" fmla="*/ 59789 h 123987"/>
                <a:gd name="connsiteX7" fmla="*/ 29092 w 66660"/>
                <a:gd name="connsiteY7" fmla="*/ 2639 h 123987"/>
                <a:gd name="connsiteX8" fmla="*/ 35473 w 66660"/>
                <a:gd name="connsiteY8" fmla="*/ 543 h 123987"/>
                <a:gd name="connsiteX9" fmla="*/ 37569 w 66660"/>
                <a:gd name="connsiteY9" fmla="*/ 6925 h 123987"/>
                <a:gd name="connsiteX10" fmla="*/ 12423 w 66660"/>
                <a:gd name="connsiteY10" fmla="*/ 57217 h 123987"/>
                <a:gd name="connsiteX11" fmla="*/ 61858 w 66660"/>
                <a:gd name="connsiteY11" fmla="*/ 57217 h 123987"/>
                <a:gd name="connsiteX12" fmla="*/ 65953 w 66660"/>
                <a:gd name="connsiteY12" fmla="*/ 59503 h 123987"/>
                <a:gd name="connsiteX13" fmla="*/ 66144 w 66660"/>
                <a:gd name="connsiteY13" fmla="*/ 64171 h 123987"/>
                <a:gd name="connsiteX14" fmla="*/ 37569 w 66660"/>
                <a:gd name="connsiteY14" fmla="*/ 121321 h 123987"/>
                <a:gd name="connsiteX15" fmla="*/ 33283 w 66660"/>
                <a:gd name="connsiteY15" fmla="*/ 123988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60" h="123987">
                  <a:moveTo>
                    <a:pt x="33283" y="123892"/>
                  </a:moveTo>
                  <a:cubicBezTo>
                    <a:pt x="32521" y="123892"/>
                    <a:pt x="31854" y="123702"/>
                    <a:pt x="31187" y="123416"/>
                  </a:cubicBezTo>
                  <a:cubicBezTo>
                    <a:pt x="28806" y="122273"/>
                    <a:pt x="27853" y="119416"/>
                    <a:pt x="29092" y="117034"/>
                  </a:cubicBezTo>
                  <a:lnTo>
                    <a:pt x="54238" y="66742"/>
                  </a:lnTo>
                  <a:lnTo>
                    <a:pt x="4803" y="66742"/>
                  </a:lnTo>
                  <a:cubicBezTo>
                    <a:pt x="3184" y="66742"/>
                    <a:pt x="1660" y="65885"/>
                    <a:pt x="707" y="64456"/>
                  </a:cubicBezTo>
                  <a:cubicBezTo>
                    <a:pt x="-150" y="63027"/>
                    <a:pt x="-245" y="61313"/>
                    <a:pt x="517" y="59789"/>
                  </a:cubicBezTo>
                  <a:lnTo>
                    <a:pt x="29092" y="2639"/>
                  </a:lnTo>
                  <a:cubicBezTo>
                    <a:pt x="30235" y="258"/>
                    <a:pt x="33092" y="-695"/>
                    <a:pt x="35473" y="543"/>
                  </a:cubicBezTo>
                  <a:cubicBezTo>
                    <a:pt x="37855" y="1687"/>
                    <a:pt x="38807" y="4544"/>
                    <a:pt x="37569" y="6925"/>
                  </a:cubicBezTo>
                  <a:lnTo>
                    <a:pt x="12423" y="57217"/>
                  </a:lnTo>
                  <a:lnTo>
                    <a:pt x="61858" y="57217"/>
                  </a:lnTo>
                  <a:cubicBezTo>
                    <a:pt x="63477" y="57217"/>
                    <a:pt x="65001" y="58074"/>
                    <a:pt x="65953" y="59503"/>
                  </a:cubicBezTo>
                  <a:cubicBezTo>
                    <a:pt x="66811" y="60932"/>
                    <a:pt x="66906" y="62647"/>
                    <a:pt x="66144" y="64171"/>
                  </a:cubicBezTo>
                  <a:lnTo>
                    <a:pt x="37569" y="121321"/>
                  </a:lnTo>
                  <a:cubicBezTo>
                    <a:pt x="36712" y="122940"/>
                    <a:pt x="35092" y="123988"/>
                    <a:pt x="33283" y="123988"/>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5" name="Freeform: Shape 3703">
              <a:extLst>
                <a:ext uri="{FF2B5EF4-FFF2-40B4-BE49-F238E27FC236}">
                  <a16:creationId xmlns:a16="http://schemas.microsoft.com/office/drawing/2014/main" id="{7C88F8A6-6AAA-5809-4FE7-74649E6A6FEB}"/>
                </a:ext>
              </a:extLst>
            </p:cNvPr>
            <p:cNvSpPr/>
            <p:nvPr/>
          </p:nvSpPr>
          <p:spPr>
            <a:xfrm>
              <a:off x="2166937" y="4500562"/>
              <a:ext cx="133350" cy="257175"/>
            </a:xfrm>
            <a:custGeom>
              <a:avLst/>
              <a:gdLst>
                <a:gd name="connsiteX0" fmla="*/ 100013 w 133350"/>
                <a:gd name="connsiteY0" fmla="*/ 257175 h 257175"/>
                <a:gd name="connsiteX1" fmla="*/ 66675 w 133350"/>
                <a:gd name="connsiteY1" fmla="*/ 223838 h 257175"/>
                <a:gd name="connsiteX2" fmla="*/ 66675 w 133350"/>
                <a:gd name="connsiteY2" fmla="*/ 100013 h 257175"/>
                <a:gd name="connsiteX3" fmla="*/ 42863 w 133350"/>
                <a:gd name="connsiteY3" fmla="*/ 76200 h 257175"/>
                <a:gd name="connsiteX4" fmla="*/ 4763 w 133350"/>
                <a:gd name="connsiteY4" fmla="*/ 76200 h 257175"/>
                <a:gd name="connsiteX5" fmla="*/ 0 w 133350"/>
                <a:gd name="connsiteY5" fmla="*/ 71438 h 257175"/>
                <a:gd name="connsiteX6" fmla="*/ 4763 w 133350"/>
                <a:gd name="connsiteY6" fmla="*/ 66675 h 257175"/>
                <a:gd name="connsiteX7" fmla="*/ 42863 w 133350"/>
                <a:gd name="connsiteY7" fmla="*/ 66675 h 257175"/>
                <a:gd name="connsiteX8" fmla="*/ 76200 w 133350"/>
                <a:gd name="connsiteY8" fmla="*/ 100013 h 257175"/>
                <a:gd name="connsiteX9" fmla="*/ 76200 w 133350"/>
                <a:gd name="connsiteY9" fmla="*/ 223838 h 257175"/>
                <a:gd name="connsiteX10" fmla="*/ 100013 w 133350"/>
                <a:gd name="connsiteY10" fmla="*/ 247650 h 257175"/>
                <a:gd name="connsiteX11" fmla="*/ 123825 w 133350"/>
                <a:gd name="connsiteY11" fmla="*/ 223838 h 257175"/>
                <a:gd name="connsiteX12" fmla="*/ 123825 w 133350"/>
                <a:gd name="connsiteY12" fmla="*/ 4763 h 257175"/>
                <a:gd name="connsiteX13" fmla="*/ 128588 w 133350"/>
                <a:gd name="connsiteY13" fmla="*/ 0 h 257175"/>
                <a:gd name="connsiteX14" fmla="*/ 133350 w 133350"/>
                <a:gd name="connsiteY14" fmla="*/ 4763 h 257175"/>
                <a:gd name="connsiteX15" fmla="*/ 133350 w 133350"/>
                <a:gd name="connsiteY15" fmla="*/ 223838 h 257175"/>
                <a:gd name="connsiteX16" fmla="*/ 100013 w 133350"/>
                <a:gd name="connsiteY1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350" h="257175">
                  <a:moveTo>
                    <a:pt x="100013" y="257175"/>
                  </a:moveTo>
                  <a:cubicBezTo>
                    <a:pt x="81629" y="257175"/>
                    <a:pt x="66675" y="242221"/>
                    <a:pt x="66675" y="223838"/>
                  </a:cubicBezTo>
                  <a:lnTo>
                    <a:pt x="66675" y="100013"/>
                  </a:lnTo>
                  <a:cubicBezTo>
                    <a:pt x="66675" y="86868"/>
                    <a:pt x="56007" y="76200"/>
                    <a:pt x="42863" y="76200"/>
                  </a:cubicBezTo>
                  <a:lnTo>
                    <a:pt x="4763" y="76200"/>
                  </a:lnTo>
                  <a:cubicBezTo>
                    <a:pt x="2096" y="76200"/>
                    <a:pt x="0" y="74104"/>
                    <a:pt x="0" y="71438"/>
                  </a:cubicBezTo>
                  <a:cubicBezTo>
                    <a:pt x="0" y="68771"/>
                    <a:pt x="2096" y="66675"/>
                    <a:pt x="4763" y="66675"/>
                  </a:cubicBezTo>
                  <a:lnTo>
                    <a:pt x="42863" y="66675"/>
                  </a:lnTo>
                  <a:cubicBezTo>
                    <a:pt x="61246" y="66675"/>
                    <a:pt x="76200" y="81629"/>
                    <a:pt x="76200" y="100013"/>
                  </a:cubicBezTo>
                  <a:lnTo>
                    <a:pt x="76200" y="223838"/>
                  </a:lnTo>
                  <a:cubicBezTo>
                    <a:pt x="76200" y="236982"/>
                    <a:pt x="86868" y="247650"/>
                    <a:pt x="100013" y="247650"/>
                  </a:cubicBezTo>
                  <a:cubicBezTo>
                    <a:pt x="113157" y="247650"/>
                    <a:pt x="123825" y="236982"/>
                    <a:pt x="123825" y="223838"/>
                  </a:cubicBezTo>
                  <a:lnTo>
                    <a:pt x="123825" y="4763"/>
                  </a:lnTo>
                  <a:cubicBezTo>
                    <a:pt x="123825" y="2096"/>
                    <a:pt x="125921" y="0"/>
                    <a:pt x="128588" y="0"/>
                  </a:cubicBezTo>
                  <a:cubicBezTo>
                    <a:pt x="131254" y="0"/>
                    <a:pt x="133350" y="2096"/>
                    <a:pt x="133350" y="4763"/>
                  </a:cubicBezTo>
                  <a:lnTo>
                    <a:pt x="133350" y="223838"/>
                  </a:lnTo>
                  <a:cubicBezTo>
                    <a:pt x="133350" y="242221"/>
                    <a:pt x="118396" y="257175"/>
                    <a:pt x="100013" y="2571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87" name="TextBox 286">
            <a:extLst>
              <a:ext uri="{FF2B5EF4-FFF2-40B4-BE49-F238E27FC236}">
                <a16:creationId xmlns:a16="http://schemas.microsoft.com/office/drawing/2014/main" id="{5114C1E4-AF4C-D659-2157-BC5FFBEC84C3}"/>
              </a:ext>
            </a:extLst>
          </p:cNvPr>
          <p:cNvSpPr txBox="1"/>
          <p:nvPr/>
        </p:nvSpPr>
        <p:spPr>
          <a:xfrm>
            <a:off x="6464456" y="3422647"/>
            <a:ext cx="1119105" cy="678685"/>
          </a:xfrm>
          <a:prstGeom prst="rect">
            <a:avLst/>
          </a:prstGeom>
        </p:spPr>
        <p:txBody>
          <a:bodyPr vert="horz" wrap="square" lIns="91440" tIns="45720" rIns="91440" bIns="45720" rtlCol="0" anchor="t">
            <a:norm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V2G electrical charging park</a:t>
            </a:r>
          </a:p>
        </p:txBody>
      </p:sp>
      <p:pic>
        <p:nvPicPr>
          <p:cNvPr id="292" name="Graphic 291" descr="Add with solid fill">
            <a:extLst>
              <a:ext uri="{FF2B5EF4-FFF2-40B4-BE49-F238E27FC236}">
                <a16:creationId xmlns:a16="http://schemas.microsoft.com/office/drawing/2014/main" id="{A96EE959-BF23-12FE-01A2-A891F822E0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5048" y="1830665"/>
            <a:ext cx="181310" cy="181310"/>
          </a:xfrm>
          <a:prstGeom prst="rect">
            <a:avLst/>
          </a:prstGeom>
        </p:spPr>
      </p:pic>
      <p:pic>
        <p:nvPicPr>
          <p:cNvPr id="293" name="Graphic 292" descr="Add with solid fill">
            <a:extLst>
              <a:ext uri="{FF2B5EF4-FFF2-40B4-BE49-F238E27FC236}">
                <a16:creationId xmlns:a16="http://schemas.microsoft.com/office/drawing/2014/main" id="{9D4FC50A-A2E2-EF5D-4335-56C20C84CE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9112" y="3506447"/>
            <a:ext cx="181310" cy="181310"/>
          </a:xfrm>
          <a:prstGeom prst="rect">
            <a:avLst/>
          </a:prstGeom>
        </p:spPr>
      </p:pic>
      <p:pic>
        <p:nvPicPr>
          <p:cNvPr id="294" name="Graphic 293" descr="Add with solid fill">
            <a:extLst>
              <a:ext uri="{FF2B5EF4-FFF2-40B4-BE49-F238E27FC236}">
                <a16:creationId xmlns:a16="http://schemas.microsoft.com/office/drawing/2014/main" id="{D5A3655D-7823-81C6-7028-2E74B76B6D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9112" y="5205646"/>
            <a:ext cx="181310" cy="181310"/>
          </a:xfrm>
          <a:prstGeom prst="rect">
            <a:avLst/>
          </a:prstGeom>
        </p:spPr>
      </p:pic>
      <p:pic>
        <p:nvPicPr>
          <p:cNvPr id="295" name="Graphic 294" descr="Add with solid fill">
            <a:extLst>
              <a:ext uri="{FF2B5EF4-FFF2-40B4-BE49-F238E27FC236}">
                <a16:creationId xmlns:a16="http://schemas.microsoft.com/office/drawing/2014/main" id="{1F0B7062-1AAD-7204-359B-066C97442E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7575" y="1926932"/>
            <a:ext cx="181310" cy="181310"/>
          </a:xfrm>
          <a:prstGeom prst="rect">
            <a:avLst/>
          </a:prstGeom>
        </p:spPr>
      </p:pic>
      <p:pic>
        <p:nvPicPr>
          <p:cNvPr id="296" name="Graphic 295" descr="Add with solid fill">
            <a:extLst>
              <a:ext uri="{FF2B5EF4-FFF2-40B4-BE49-F238E27FC236}">
                <a16:creationId xmlns:a16="http://schemas.microsoft.com/office/drawing/2014/main" id="{771B63DA-3AF4-9C0A-3CE2-305632BE4C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7575" y="3113025"/>
            <a:ext cx="181310" cy="181310"/>
          </a:xfrm>
          <a:prstGeom prst="rect">
            <a:avLst/>
          </a:prstGeom>
        </p:spPr>
      </p:pic>
      <p:pic>
        <p:nvPicPr>
          <p:cNvPr id="297" name="Graphic 296" descr="Add with solid fill">
            <a:extLst>
              <a:ext uri="{FF2B5EF4-FFF2-40B4-BE49-F238E27FC236}">
                <a16:creationId xmlns:a16="http://schemas.microsoft.com/office/drawing/2014/main" id="{E782369E-6D03-AD9D-4124-F809F3DA5E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7533" y="5031270"/>
            <a:ext cx="181310" cy="181310"/>
          </a:xfrm>
          <a:prstGeom prst="rect">
            <a:avLst/>
          </a:prstGeom>
        </p:spPr>
      </p:pic>
      <p:cxnSp>
        <p:nvCxnSpPr>
          <p:cNvPr id="302" name="Straight Connector 301">
            <a:extLst>
              <a:ext uri="{FF2B5EF4-FFF2-40B4-BE49-F238E27FC236}">
                <a16:creationId xmlns:a16="http://schemas.microsoft.com/office/drawing/2014/main" id="{71CAED32-94AC-9E59-1077-290503FC81B5}"/>
              </a:ext>
            </a:extLst>
          </p:cNvPr>
          <p:cNvCxnSpPr>
            <a:cxnSpLocks/>
          </p:cNvCxnSpPr>
          <p:nvPr/>
        </p:nvCxnSpPr>
        <p:spPr>
          <a:xfrm flipH="1">
            <a:off x="4525742" y="2020229"/>
            <a:ext cx="21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28E20C79-8468-CDCE-82AC-4A286E07EC67}"/>
              </a:ext>
            </a:extLst>
          </p:cNvPr>
          <p:cNvCxnSpPr>
            <a:cxnSpLocks/>
          </p:cNvCxnSpPr>
          <p:nvPr/>
        </p:nvCxnSpPr>
        <p:spPr>
          <a:xfrm flipH="1">
            <a:off x="4525742" y="3262073"/>
            <a:ext cx="21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0E2E5647-FFD2-FCA1-5198-C51E4937121A}"/>
              </a:ext>
            </a:extLst>
          </p:cNvPr>
          <p:cNvCxnSpPr>
            <a:cxnSpLocks/>
          </p:cNvCxnSpPr>
          <p:nvPr/>
        </p:nvCxnSpPr>
        <p:spPr>
          <a:xfrm flipH="1">
            <a:off x="4525742" y="5247293"/>
            <a:ext cx="21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A1175FD9-62C5-823B-095A-BD9DBBD87A35}"/>
              </a:ext>
            </a:extLst>
          </p:cNvPr>
          <p:cNvCxnSpPr>
            <a:cxnSpLocks/>
          </p:cNvCxnSpPr>
          <p:nvPr/>
        </p:nvCxnSpPr>
        <p:spPr>
          <a:xfrm flipH="1" flipV="1">
            <a:off x="4523235" y="2020229"/>
            <a:ext cx="0" cy="32270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9471676B-0C28-71FC-383B-106CA5DBE8A4}"/>
              </a:ext>
            </a:extLst>
          </p:cNvPr>
          <p:cNvCxnSpPr>
            <a:cxnSpLocks/>
          </p:cNvCxnSpPr>
          <p:nvPr/>
        </p:nvCxnSpPr>
        <p:spPr>
          <a:xfrm flipH="1">
            <a:off x="4347529" y="3744198"/>
            <a:ext cx="1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1" name="TextBox 320">
            <a:extLst>
              <a:ext uri="{FF2B5EF4-FFF2-40B4-BE49-F238E27FC236}">
                <a16:creationId xmlns:a16="http://schemas.microsoft.com/office/drawing/2014/main" id="{86CF078F-8327-007E-8E18-7503DA99BB06}"/>
              </a:ext>
            </a:extLst>
          </p:cNvPr>
          <p:cNvSpPr txBox="1"/>
          <p:nvPr/>
        </p:nvSpPr>
        <p:spPr>
          <a:xfrm>
            <a:off x="3719716" y="3608307"/>
            <a:ext cx="907960" cy="313591"/>
          </a:xfrm>
          <a:prstGeom prst="rect">
            <a:avLst/>
          </a:prstGeom>
        </p:spPr>
        <p:txBody>
          <a:bodyPr vert="horz" wrap="square" lIns="91440" tIns="45720" rIns="91440" bIns="45720" rtlCol="0" anchor="t">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CP</a:t>
            </a:r>
          </a:p>
        </p:txBody>
      </p:sp>
      <p:sp>
        <p:nvSpPr>
          <p:cNvPr id="323" name="Right Brace 322">
            <a:extLst>
              <a:ext uri="{FF2B5EF4-FFF2-40B4-BE49-F238E27FC236}">
                <a16:creationId xmlns:a16="http://schemas.microsoft.com/office/drawing/2014/main" id="{BD1CF346-1747-25D1-FFF4-2834D05E9DD2}"/>
              </a:ext>
            </a:extLst>
          </p:cNvPr>
          <p:cNvSpPr/>
          <p:nvPr/>
        </p:nvSpPr>
        <p:spPr>
          <a:xfrm>
            <a:off x="6192252" y="1762326"/>
            <a:ext cx="317386" cy="3809259"/>
          </a:xfrm>
          <a:prstGeom prst="rightBrace">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4" name="Rectangle: Rounded Corners 323">
            <a:extLst>
              <a:ext uri="{FF2B5EF4-FFF2-40B4-BE49-F238E27FC236}">
                <a16:creationId xmlns:a16="http://schemas.microsoft.com/office/drawing/2014/main" id="{771BB910-8E04-C2E4-8204-94F29E1239FE}"/>
              </a:ext>
            </a:extLst>
          </p:cNvPr>
          <p:cNvSpPr/>
          <p:nvPr/>
        </p:nvSpPr>
        <p:spPr>
          <a:xfrm>
            <a:off x="7828685" y="1400800"/>
            <a:ext cx="3633901" cy="46057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5" name="Oval 324">
            <a:extLst>
              <a:ext uri="{FF2B5EF4-FFF2-40B4-BE49-F238E27FC236}">
                <a16:creationId xmlns:a16="http://schemas.microsoft.com/office/drawing/2014/main" id="{49AD0206-394F-7904-D0FB-2A831CE575F1}"/>
              </a:ext>
            </a:extLst>
          </p:cNvPr>
          <p:cNvSpPr/>
          <p:nvPr/>
        </p:nvSpPr>
        <p:spPr>
          <a:xfrm>
            <a:off x="9085817" y="3977005"/>
            <a:ext cx="108000" cy="10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6" name="Oval 325">
            <a:extLst>
              <a:ext uri="{FF2B5EF4-FFF2-40B4-BE49-F238E27FC236}">
                <a16:creationId xmlns:a16="http://schemas.microsoft.com/office/drawing/2014/main" id="{E67FDA14-E3CE-41D6-E1B1-2AD5241A37EA}"/>
              </a:ext>
            </a:extLst>
          </p:cNvPr>
          <p:cNvSpPr/>
          <p:nvPr/>
        </p:nvSpPr>
        <p:spPr>
          <a:xfrm>
            <a:off x="9085817" y="4233584"/>
            <a:ext cx="108000" cy="10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7" name="Oval 326">
            <a:extLst>
              <a:ext uri="{FF2B5EF4-FFF2-40B4-BE49-F238E27FC236}">
                <a16:creationId xmlns:a16="http://schemas.microsoft.com/office/drawing/2014/main" id="{BD2BD473-288F-A029-A475-CAE5E1A7DFFC}"/>
              </a:ext>
            </a:extLst>
          </p:cNvPr>
          <p:cNvSpPr/>
          <p:nvPr/>
        </p:nvSpPr>
        <p:spPr>
          <a:xfrm>
            <a:off x="9085817" y="4502027"/>
            <a:ext cx="108000" cy="10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8" name="TextBox 327">
            <a:extLst>
              <a:ext uri="{FF2B5EF4-FFF2-40B4-BE49-F238E27FC236}">
                <a16:creationId xmlns:a16="http://schemas.microsoft.com/office/drawing/2014/main" id="{3F7708E0-D736-9E2D-9319-473FCBBF0876}"/>
              </a:ext>
            </a:extLst>
          </p:cNvPr>
          <p:cNvSpPr txBox="1"/>
          <p:nvPr/>
        </p:nvSpPr>
        <p:spPr>
          <a:xfrm>
            <a:off x="8701683" y="2366520"/>
            <a:ext cx="907960" cy="313591"/>
          </a:xfrm>
          <a:prstGeom prst="rect">
            <a:avLst/>
          </a:prstGeom>
        </p:spPr>
        <p:txBody>
          <a:bodyPr vert="horz" wrap="square" lIns="91440" tIns="45720" rIns="91440" bIns="45720" rtlCol="0" anchor="t">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EV 2</a:t>
            </a:r>
          </a:p>
        </p:txBody>
      </p:sp>
      <p:grpSp>
        <p:nvGrpSpPr>
          <p:cNvPr id="329" name="Group 328">
            <a:extLst>
              <a:ext uri="{FF2B5EF4-FFF2-40B4-BE49-F238E27FC236}">
                <a16:creationId xmlns:a16="http://schemas.microsoft.com/office/drawing/2014/main" id="{7FFAD28D-C9DE-94C1-75FB-D10212CA7D2F}"/>
              </a:ext>
            </a:extLst>
          </p:cNvPr>
          <p:cNvGrpSpPr/>
          <p:nvPr/>
        </p:nvGrpSpPr>
        <p:grpSpPr>
          <a:xfrm>
            <a:off x="8690728" y="1762326"/>
            <a:ext cx="504000" cy="504000"/>
            <a:chOff x="671512" y="2005012"/>
            <a:chExt cx="562070" cy="561975"/>
          </a:xfrm>
          <a:solidFill>
            <a:schemeClr val="bg1"/>
          </a:solidFill>
        </p:grpSpPr>
        <p:sp>
          <p:nvSpPr>
            <p:cNvPr id="330" name="Freeform: Shape 2755">
              <a:extLst>
                <a:ext uri="{FF2B5EF4-FFF2-40B4-BE49-F238E27FC236}">
                  <a16:creationId xmlns:a16="http://schemas.microsoft.com/office/drawing/2014/main" id="{42F079EB-32BD-A4F9-E861-810B417B506D}"/>
                </a:ext>
              </a:extLst>
            </p:cNvPr>
            <p:cNvSpPr/>
            <p:nvPr/>
          </p:nvSpPr>
          <p:spPr>
            <a:xfrm>
              <a:off x="1128712" y="20240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30"/>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1" name="Freeform: Shape 2756">
              <a:extLst>
                <a:ext uri="{FF2B5EF4-FFF2-40B4-BE49-F238E27FC236}">
                  <a16:creationId xmlns:a16="http://schemas.microsoft.com/office/drawing/2014/main" id="{EC731A28-FE1D-6CCD-F3AD-E6B651FB7CBB}"/>
                </a:ext>
              </a:extLst>
            </p:cNvPr>
            <p:cNvSpPr/>
            <p:nvPr/>
          </p:nvSpPr>
          <p:spPr>
            <a:xfrm>
              <a:off x="1128712" y="21002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29"/>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2" name="Freeform: Shape 2757">
              <a:extLst>
                <a:ext uri="{FF2B5EF4-FFF2-40B4-BE49-F238E27FC236}">
                  <a16:creationId xmlns:a16="http://schemas.microsoft.com/office/drawing/2014/main" id="{63A707FE-315E-7437-87DC-AFD3D9A866B1}"/>
                </a:ext>
              </a:extLst>
            </p:cNvPr>
            <p:cNvSpPr/>
            <p:nvPr/>
          </p:nvSpPr>
          <p:spPr>
            <a:xfrm>
              <a:off x="995362" y="2005012"/>
              <a:ext cx="142875" cy="161925"/>
            </a:xfrm>
            <a:custGeom>
              <a:avLst/>
              <a:gdLst>
                <a:gd name="connsiteX0" fmla="*/ 128588 w 142875"/>
                <a:gd name="connsiteY0" fmla="*/ 161925 h 161925"/>
                <a:gd name="connsiteX1" fmla="*/ 109538 w 142875"/>
                <a:gd name="connsiteY1" fmla="*/ 161925 h 161925"/>
                <a:gd name="connsiteX2" fmla="*/ 95250 w 142875"/>
                <a:gd name="connsiteY2" fmla="*/ 147638 h 161925"/>
                <a:gd name="connsiteX3" fmla="*/ 95250 w 142875"/>
                <a:gd name="connsiteY3" fmla="*/ 142875 h 161925"/>
                <a:gd name="connsiteX4" fmla="*/ 61913 w 142875"/>
                <a:gd name="connsiteY4" fmla="*/ 142875 h 161925"/>
                <a:gd name="connsiteX5" fmla="*/ 0 w 142875"/>
                <a:gd name="connsiteY5" fmla="*/ 80963 h 161925"/>
                <a:gd name="connsiteX6" fmla="*/ 61913 w 142875"/>
                <a:gd name="connsiteY6" fmla="*/ 19050 h 161925"/>
                <a:gd name="connsiteX7" fmla="*/ 95250 w 142875"/>
                <a:gd name="connsiteY7" fmla="*/ 19050 h 161925"/>
                <a:gd name="connsiteX8" fmla="*/ 95250 w 142875"/>
                <a:gd name="connsiteY8" fmla="*/ 14288 h 161925"/>
                <a:gd name="connsiteX9" fmla="*/ 109538 w 142875"/>
                <a:gd name="connsiteY9" fmla="*/ 0 h 161925"/>
                <a:gd name="connsiteX10" fmla="*/ 128588 w 142875"/>
                <a:gd name="connsiteY10" fmla="*/ 0 h 161925"/>
                <a:gd name="connsiteX11" fmla="*/ 142875 w 142875"/>
                <a:gd name="connsiteY11" fmla="*/ 14288 h 161925"/>
                <a:gd name="connsiteX12" fmla="*/ 142875 w 142875"/>
                <a:gd name="connsiteY12" fmla="*/ 147638 h 161925"/>
                <a:gd name="connsiteX13" fmla="*/ 128588 w 142875"/>
                <a:gd name="connsiteY13" fmla="*/ 161925 h 161925"/>
                <a:gd name="connsiteX14" fmla="*/ 61913 w 142875"/>
                <a:gd name="connsiteY14" fmla="*/ 28575 h 161925"/>
                <a:gd name="connsiteX15" fmla="*/ 9525 w 142875"/>
                <a:gd name="connsiteY15" fmla="*/ 80963 h 161925"/>
                <a:gd name="connsiteX16" fmla="*/ 61913 w 142875"/>
                <a:gd name="connsiteY16" fmla="*/ 133350 h 161925"/>
                <a:gd name="connsiteX17" fmla="*/ 100013 w 142875"/>
                <a:gd name="connsiteY17" fmla="*/ 133350 h 161925"/>
                <a:gd name="connsiteX18" fmla="*/ 104775 w 142875"/>
                <a:gd name="connsiteY18" fmla="*/ 138113 h 161925"/>
                <a:gd name="connsiteX19" fmla="*/ 104775 w 142875"/>
                <a:gd name="connsiteY19" fmla="*/ 147638 h 161925"/>
                <a:gd name="connsiteX20" fmla="*/ 109538 w 142875"/>
                <a:gd name="connsiteY20" fmla="*/ 152400 h 161925"/>
                <a:gd name="connsiteX21" fmla="*/ 128588 w 142875"/>
                <a:gd name="connsiteY21" fmla="*/ 152400 h 161925"/>
                <a:gd name="connsiteX22" fmla="*/ 133350 w 142875"/>
                <a:gd name="connsiteY22" fmla="*/ 147638 h 161925"/>
                <a:gd name="connsiteX23" fmla="*/ 133350 w 142875"/>
                <a:gd name="connsiteY23" fmla="*/ 14288 h 161925"/>
                <a:gd name="connsiteX24" fmla="*/ 128588 w 142875"/>
                <a:gd name="connsiteY24" fmla="*/ 9525 h 161925"/>
                <a:gd name="connsiteX25" fmla="*/ 109538 w 142875"/>
                <a:gd name="connsiteY25" fmla="*/ 9525 h 161925"/>
                <a:gd name="connsiteX26" fmla="*/ 104775 w 142875"/>
                <a:gd name="connsiteY26" fmla="*/ 14288 h 161925"/>
                <a:gd name="connsiteX27" fmla="*/ 104775 w 142875"/>
                <a:gd name="connsiteY27" fmla="*/ 23813 h 161925"/>
                <a:gd name="connsiteX28" fmla="*/ 100013 w 142875"/>
                <a:gd name="connsiteY28" fmla="*/ 28575 h 161925"/>
                <a:gd name="connsiteX29" fmla="*/ 61913 w 142875"/>
                <a:gd name="connsiteY29" fmla="*/ 285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875" h="161925">
                  <a:moveTo>
                    <a:pt x="128588" y="161925"/>
                  </a:moveTo>
                  <a:lnTo>
                    <a:pt x="109538" y="161925"/>
                  </a:lnTo>
                  <a:cubicBezTo>
                    <a:pt x="101632" y="161925"/>
                    <a:pt x="95250" y="155543"/>
                    <a:pt x="95250" y="147638"/>
                  </a:cubicBezTo>
                  <a:lnTo>
                    <a:pt x="95250" y="142875"/>
                  </a:lnTo>
                  <a:lnTo>
                    <a:pt x="61913" y="142875"/>
                  </a:lnTo>
                  <a:cubicBezTo>
                    <a:pt x="27813" y="142875"/>
                    <a:pt x="0" y="115062"/>
                    <a:pt x="0" y="80963"/>
                  </a:cubicBezTo>
                  <a:cubicBezTo>
                    <a:pt x="0" y="46863"/>
                    <a:pt x="27813" y="19050"/>
                    <a:pt x="61913" y="19050"/>
                  </a:cubicBezTo>
                  <a:lnTo>
                    <a:pt x="95250" y="19050"/>
                  </a:lnTo>
                  <a:lnTo>
                    <a:pt x="95250" y="14288"/>
                  </a:lnTo>
                  <a:cubicBezTo>
                    <a:pt x="95250" y="6382"/>
                    <a:pt x="101632" y="0"/>
                    <a:pt x="109538" y="0"/>
                  </a:cubicBezTo>
                  <a:lnTo>
                    <a:pt x="128588" y="0"/>
                  </a:lnTo>
                  <a:cubicBezTo>
                    <a:pt x="136493" y="0"/>
                    <a:pt x="142875" y="6382"/>
                    <a:pt x="142875" y="14288"/>
                  </a:cubicBezTo>
                  <a:lnTo>
                    <a:pt x="142875" y="147638"/>
                  </a:lnTo>
                  <a:cubicBezTo>
                    <a:pt x="142875" y="155543"/>
                    <a:pt x="136493" y="161925"/>
                    <a:pt x="128588" y="161925"/>
                  </a:cubicBezTo>
                  <a:close/>
                  <a:moveTo>
                    <a:pt x="61913" y="28575"/>
                  </a:moveTo>
                  <a:cubicBezTo>
                    <a:pt x="33052" y="28575"/>
                    <a:pt x="9525" y="52102"/>
                    <a:pt x="9525" y="80963"/>
                  </a:cubicBezTo>
                  <a:cubicBezTo>
                    <a:pt x="9525" y="109823"/>
                    <a:pt x="33052" y="133350"/>
                    <a:pt x="61913" y="133350"/>
                  </a:cubicBezTo>
                  <a:lnTo>
                    <a:pt x="100013" y="133350"/>
                  </a:lnTo>
                  <a:cubicBezTo>
                    <a:pt x="102679" y="133350"/>
                    <a:pt x="104775" y="135446"/>
                    <a:pt x="104775" y="138113"/>
                  </a:cubicBezTo>
                  <a:lnTo>
                    <a:pt x="104775" y="147638"/>
                  </a:lnTo>
                  <a:cubicBezTo>
                    <a:pt x="104775" y="150305"/>
                    <a:pt x="106871" y="152400"/>
                    <a:pt x="109538" y="152400"/>
                  </a:cubicBezTo>
                  <a:lnTo>
                    <a:pt x="128588" y="152400"/>
                  </a:lnTo>
                  <a:cubicBezTo>
                    <a:pt x="131254" y="152400"/>
                    <a:pt x="133350" y="150305"/>
                    <a:pt x="133350" y="147638"/>
                  </a:cubicBezTo>
                  <a:lnTo>
                    <a:pt x="133350" y="14288"/>
                  </a:lnTo>
                  <a:cubicBezTo>
                    <a:pt x="133350" y="11621"/>
                    <a:pt x="131254" y="9525"/>
                    <a:pt x="128588" y="9525"/>
                  </a:cubicBezTo>
                  <a:lnTo>
                    <a:pt x="109538" y="9525"/>
                  </a:lnTo>
                  <a:cubicBezTo>
                    <a:pt x="106871" y="9525"/>
                    <a:pt x="104775" y="11621"/>
                    <a:pt x="104775" y="14288"/>
                  </a:cubicBezTo>
                  <a:lnTo>
                    <a:pt x="104775" y="23813"/>
                  </a:lnTo>
                  <a:cubicBezTo>
                    <a:pt x="104775" y="26480"/>
                    <a:pt x="102679" y="28575"/>
                    <a:pt x="100013" y="28575"/>
                  </a:cubicBezTo>
                  <a:lnTo>
                    <a:pt x="61913" y="2857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3" name="Freeform: Shape 2764">
              <a:extLst>
                <a:ext uri="{FF2B5EF4-FFF2-40B4-BE49-F238E27FC236}">
                  <a16:creationId xmlns:a16="http://schemas.microsoft.com/office/drawing/2014/main" id="{D9CD59FF-C0D4-D9FA-9F95-66AB6521F460}"/>
                </a:ext>
              </a:extLst>
            </p:cNvPr>
            <p:cNvSpPr/>
            <p:nvPr/>
          </p:nvSpPr>
          <p:spPr>
            <a:xfrm>
              <a:off x="72866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4" name="Freeform: Shape 2765">
              <a:extLst>
                <a:ext uri="{FF2B5EF4-FFF2-40B4-BE49-F238E27FC236}">
                  <a16:creationId xmlns:a16="http://schemas.microsoft.com/office/drawing/2014/main" id="{D6ECC143-242B-26F5-E7D9-164CCA75A0F0}"/>
                </a:ext>
              </a:extLst>
            </p:cNvPr>
            <p:cNvSpPr/>
            <p:nvPr/>
          </p:nvSpPr>
          <p:spPr>
            <a:xfrm>
              <a:off x="76676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5" name="Freeform: Shape 2766">
              <a:extLst>
                <a:ext uri="{FF2B5EF4-FFF2-40B4-BE49-F238E27FC236}">
                  <a16:creationId xmlns:a16="http://schemas.microsoft.com/office/drawing/2014/main" id="{8D077D8F-408C-48A6-0512-1A8411B4DDC3}"/>
                </a:ext>
              </a:extLst>
            </p:cNvPr>
            <p:cNvSpPr/>
            <p:nvPr/>
          </p:nvSpPr>
          <p:spPr>
            <a:xfrm>
              <a:off x="105251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6" name="Freeform: Shape 2767">
              <a:extLst>
                <a:ext uri="{FF2B5EF4-FFF2-40B4-BE49-F238E27FC236}">
                  <a16:creationId xmlns:a16="http://schemas.microsoft.com/office/drawing/2014/main" id="{EB5C9F21-9BBD-3D26-1758-5D697AC5F446}"/>
                </a:ext>
              </a:extLst>
            </p:cNvPr>
            <p:cNvSpPr/>
            <p:nvPr/>
          </p:nvSpPr>
          <p:spPr>
            <a:xfrm>
              <a:off x="109061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7" name="Freeform: Shape 2768">
              <a:extLst>
                <a:ext uri="{FF2B5EF4-FFF2-40B4-BE49-F238E27FC236}">
                  <a16:creationId xmlns:a16="http://schemas.microsoft.com/office/drawing/2014/main" id="{AA65853B-741B-FE03-6F4C-135F9FFC11E4}"/>
                </a:ext>
              </a:extLst>
            </p:cNvPr>
            <p:cNvSpPr/>
            <p:nvPr/>
          </p:nvSpPr>
          <p:spPr>
            <a:xfrm>
              <a:off x="719137" y="2366962"/>
              <a:ext cx="381000" cy="9525"/>
            </a:xfrm>
            <a:custGeom>
              <a:avLst/>
              <a:gdLst>
                <a:gd name="connsiteX0" fmla="*/ 376238 w 381000"/>
                <a:gd name="connsiteY0" fmla="*/ 9525 h 9525"/>
                <a:gd name="connsiteX1" fmla="*/ 4763 w 381000"/>
                <a:gd name="connsiteY1" fmla="*/ 9525 h 9525"/>
                <a:gd name="connsiteX2" fmla="*/ 0 w 381000"/>
                <a:gd name="connsiteY2" fmla="*/ 4763 h 9525"/>
                <a:gd name="connsiteX3" fmla="*/ 4763 w 381000"/>
                <a:gd name="connsiteY3" fmla="*/ 0 h 9525"/>
                <a:gd name="connsiteX4" fmla="*/ 376238 w 381000"/>
                <a:gd name="connsiteY4" fmla="*/ 0 h 9525"/>
                <a:gd name="connsiteX5" fmla="*/ 381000 w 381000"/>
                <a:gd name="connsiteY5" fmla="*/ 4763 h 9525"/>
                <a:gd name="connsiteX6" fmla="*/ 376238 w 38100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9525">
                  <a:moveTo>
                    <a:pt x="376238" y="9525"/>
                  </a:moveTo>
                  <a:lnTo>
                    <a:pt x="4763" y="9525"/>
                  </a:lnTo>
                  <a:cubicBezTo>
                    <a:pt x="2095" y="9525"/>
                    <a:pt x="0" y="7429"/>
                    <a:pt x="0" y="4763"/>
                  </a:cubicBezTo>
                  <a:cubicBezTo>
                    <a:pt x="0" y="2096"/>
                    <a:pt x="2095" y="0"/>
                    <a:pt x="4763" y="0"/>
                  </a:cubicBezTo>
                  <a:lnTo>
                    <a:pt x="376238" y="0"/>
                  </a:lnTo>
                  <a:cubicBezTo>
                    <a:pt x="378905" y="0"/>
                    <a:pt x="381000" y="2096"/>
                    <a:pt x="381000" y="4763"/>
                  </a:cubicBezTo>
                  <a:cubicBezTo>
                    <a:pt x="381000" y="7429"/>
                    <a:pt x="378905" y="9525"/>
                    <a:pt x="376238"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8" name="Freeform: Shape 2769">
              <a:extLst>
                <a:ext uri="{FF2B5EF4-FFF2-40B4-BE49-F238E27FC236}">
                  <a16:creationId xmlns:a16="http://schemas.microsoft.com/office/drawing/2014/main" id="{81EFC89C-307A-3BE5-DFD7-D0D61A9E7B03}"/>
                </a:ext>
              </a:extLst>
            </p:cNvPr>
            <p:cNvSpPr/>
            <p:nvPr/>
          </p:nvSpPr>
          <p:spPr>
            <a:xfrm>
              <a:off x="871537" y="2281237"/>
              <a:ext cx="9525" cy="95250"/>
            </a:xfrm>
            <a:custGeom>
              <a:avLst/>
              <a:gdLst>
                <a:gd name="connsiteX0" fmla="*/ 4763 w 9525"/>
                <a:gd name="connsiteY0" fmla="*/ 95250 h 95250"/>
                <a:gd name="connsiteX1" fmla="*/ 0 w 9525"/>
                <a:gd name="connsiteY1" fmla="*/ 90488 h 95250"/>
                <a:gd name="connsiteX2" fmla="*/ 0 w 9525"/>
                <a:gd name="connsiteY2" fmla="*/ 4763 h 95250"/>
                <a:gd name="connsiteX3" fmla="*/ 4763 w 9525"/>
                <a:gd name="connsiteY3" fmla="*/ 0 h 95250"/>
                <a:gd name="connsiteX4" fmla="*/ 9525 w 9525"/>
                <a:gd name="connsiteY4" fmla="*/ 4763 h 95250"/>
                <a:gd name="connsiteX5" fmla="*/ 9525 w 9525"/>
                <a:gd name="connsiteY5" fmla="*/ 90488 h 95250"/>
                <a:gd name="connsiteX6" fmla="*/ 4763 w 9525"/>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0">
                  <a:moveTo>
                    <a:pt x="4763" y="95250"/>
                  </a:moveTo>
                  <a:cubicBezTo>
                    <a:pt x="2095" y="95250"/>
                    <a:pt x="0" y="93154"/>
                    <a:pt x="0" y="90488"/>
                  </a:cubicBezTo>
                  <a:lnTo>
                    <a:pt x="0" y="4763"/>
                  </a:lnTo>
                  <a:cubicBezTo>
                    <a:pt x="0" y="2095"/>
                    <a:pt x="2095" y="0"/>
                    <a:pt x="4763" y="0"/>
                  </a:cubicBezTo>
                  <a:cubicBezTo>
                    <a:pt x="7430" y="0"/>
                    <a:pt x="9525" y="2095"/>
                    <a:pt x="9525" y="4763"/>
                  </a:cubicBezTo>
                  <a:lnTo>
                    <a:pt x="9525" y="90488"/>
                  </a:lnTo>
                  <a:cubicBezTo>
                    <a:pt x="9525" y="93154"/>
                    <a:pt x="7430" y="95250"/>
                    <a:pt x="4763" y="9525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9" name="Freeform: Shape 2770">
              <a:extLst>
                <a:ext uri="{FF2B5EF4-FFF2-40B4-BE49-F238E27FC236}">
                  <a16:creationId xmlns:a16="http://schemas.microsoft.com/office/drawing/2014/main" id="{EC38CBDA-D54D-5950-E60D-0B6471D39C0D}"/>
                </a:ext>
              </a:extLst>
            </p:cNvPr>
            <p:cNvSpPr/>
            <p:nvPr/>
          </p:nvSpPr>
          <p:spPr>
            <a:xfrm>
              <a:off x="671512" y="2281046"/>
              <a:ext cx="562070" cy="228790"/>
            </a:xfrm>
            <a:custGeom>
              <a:avLst/>
              <a:gdLst>
                <a:gd name="connsiteX0" fmla="*/ 547021 w 562070"/>
                <a:gd name="connsiteY0" fmla="*/ 228791 h 228790"/>
                <a:gd name="connsiteX1" fmla="*/ 500063 w 562070"/>
                <a:gd name="connsiteY1" fmla="*/ 228791 h 228790"/>
                <a:gd name="connsiteX2" fmla="*/ 495300 w 562070"/>
                <a:gd name="connsiteY2" fmla="*/ 224028 h 228790"/>
                <a:gd name="connsiteX3" fmla="*/ 500063 w 562070"/>
                <a:gd name="connsiteY3" fmla="*/ 219266 h 228790"/>
                <a:gd name="connsiteX4" fmla="*/ 547021 w 562070"/>
                <a:gd name="connsiteY4" fmla="*/ 219266 h 228790"/>
                <a:gd name="connsiteX5" fmla="*/ 552450 w 562070"/>
                <a:gd name="connsiteY5" fmla="*/ 213836 h 228790"/>
                <a:gd name="connsiteX6" fmla="*/ 552450 w 562070"/>
                <a:gd name="connsiteY6" fmla="*/ 176975 h 228790"/>
                <a:gd name="connsiteX7" fmla="*/ 547688 w 562070"/>
                <a:gd name="connsiteY7" fmla="*/ 171641 h 228790"/>
                <a:gd name="connsiteX8" fmla="*/ 542925 w 562070"/>
                <a:gd name="connsiteY8" fmla="*/ 166878 h 228790"/>
                <a:gd name="connsiteX9" fmla="*/ 542925 w 562070"/>
                <a:gd name="connsiteY9" fmla="*/ 114491 h 228790"/>
                <a:gd name="connsiteX10" fmla="*/ 528352 w 562070"/>
                <a:gd name="connsiteY10" fmla="*/ 98870 h 228790"/>
                <a:gd name="connsiteX11" fmla="*/ 423672 w 562070"/>
                <a:gd name="connsiteY11" fmla="*/ 95441 h 228790"/>
                <a:gd name="connsiteX12" fmla="*/ 420624 w 562070"/>
                <a:gd name="connsiteY12" fmla="*/ 94202 h 228790"/>
                <a:gd name="connsiteX13" fmla="*/ 330613 w 562070"/>
                <a:gd name="connsiteY13" fmla="*/ 12859 h 228790"/>
                <a:gd name="connsiteX14" fmla="*/ 321850 w 562070"/>
                <a:gd name="connsiteY14" fmla="*/ 9620 h 228790"/>
                <a:gd name="connsiteX15" fmla="*/ 146780 w 562070"/>
                <a:gd name="connsiteY15" fmla="*/ 9620 h 228790"/>
                <a:gd name="connsiteX16" fmla="*/ 136112 w 562070"/>
                <a:gd name="connsiteY16" fmla="*/ 15049 h 228790"/>
                <a:gd name="connsiteX17" fmla="*/ 75152 w 562070"/>
                <a:gd name="connsiteY17" fmla="*/ 93440 h 228790"/>
                <a:gd name="connsiteX18" fmla="*/ 71342 w 562070"/>
                <a:gd name="connsiteY18" fmla="*/ 95250 h 228790"/>
                <a:gd name="connsiteX19" fmla="*/ 24479 w 562070"/>
                <a:gd name="connsiteY19" fmla="*/ 95250 h 228790"/>
                <a:gd name="connsiteX20" fmla="*/ 19050 w 562070"/>
                <a:gd name="connsiteY20" fmla="*/ 100679 h 228790"/>
                <a:gd name="connsiteX21" fmla="*/ 19050 w 562070"/>
                <a:gd name="connsiteY21" fmla="*/ 166688 h 228790"/>
                <a:gd name="connsiteX22" fmla="*/ 14288 w 562070"/>
                <a:gd name="connsiteY22" fmla="*/ 171450 h 228790"/>
                <a:gd name="connsiteX23" fmla="*/ 9525 w 562070"/>
                <a:gd name="connsiteY23" fmla="*/ 177355 h 228790"/>
                <a:gd name="connsiteX24" fmla="*/ 9525 w 562070"/>
                <a:gd name="connsiteY24" fmla="*/ 213551 h 228790"/>
                <a:gd name="connsiteX25" fmla="*/ 14954 w 562070"/>
                <a:gd name="connsiteY25" fmla="*/ 218980 h 228790"/>
                <a:gd name="connsiteX26" fmla="*/ 61913 w 562070"/>
                <a:gd name="connsiteY26" fmla="*/ 218980 h 228790"/>
                <a:gd name="connsiteX27" fmla="*/ 66675 w 562070"/>
                <a:gd name="connsiteY27" fmla="*/ 223742 h 228790"/>
                <a:gd name="connsiteX28" fmla="*/ 61913 w 562070"/>
                <a:gd name="connsiteY28" fmla="*/ 228505 h 228790"/>
                <a:gd name="connsiteX29" fmla="*/ 14954 w 562070"/>
                <a:gd name="connsiteY29" fmla="*/ 228505 h 228790"/>
                <a:gd name="connsiteX30" fmla="*/ 0 w 562070"/>
                <a:gd name="connsiteY30" fmla="*/ 213551 h 228790"/>
                <a:gd name="connsiteX31" fmla="*/ 0 w 562070"/>
                <a:gd name="connsiteY31" fmla="*/ 177355 h 228790"/>
                <a:gd name="connsiteX32" fmla="*/ 9525 w 562070"/>
                <a:gd name="connsiteY32" fmla="*/ 162782 h 228790"/>
                <a:gd name="connsiteX33" fmla="*/ 9525 w 562070"/>
                <a:gd name="connsiteY33" fmla="*/ 100679 h 228790"/>
                <a:gd name="connsiteX34" fmla="*/ 24479 w 562070"/>
                <a:gd name="connsiteY34" fmla="*/ 85725 h 228790"/>
                <a:gd name="connsiteX35" fmla="*/ 69152 w 562070"/>
                <a:gd name="connsiteY35" fmla="*/ 85725 h 228790"/>
                <a:gd name="connsiteX36" fmla="*/ 128683 w 562070"/>
                <a:gd name="connsiteY36" fmla="*/ 9144 h 228790"/>
                <a:gd name="connsiteX37" fmla="*/ 146876 w 562070"/>
                <a:gd name="connsiteY37" fmla="*/ 0 h 228790"/>
                <a:gd name="connsiteX38" fmla="*/ 322040 w 562070"/>
                <a:gd name="connsiteY38" fmla="*/ 0 h 228790"/>
                <a:gd name="connsiteX39" fmla="*/ 336995 w 562070"/>
                <a:gd name="connsiteY39" fmla="*/ 5524 h 228790"/>
                <a:gd name="connsiteX40" fmla="*/ 425863 w 562070"/>
                <a:gd name="connsiteY40" fmla="*/ 85725 h 228790"/>
                <a:gd name="connsiteX41" fmla="*/ 529019 w 562070"/>
                <a:gd name="connsiteY41" fmla="*/ 89154 h 228790"/>
                <a:gd name="connsiteX42" fmla="*/ 552545 w 562070"/>
                <a:gd name="connsiteY42" fmla="*/ 114300 h 228790"/>
                <a:gd name="connsiteX43" fmla="*/ 552545 w 562070"/>
                <a:gd name="connsiteY43" fmla="*/ 162782 h 228790"/>
                <a:gd name="connsiteX44" fmla="*/ 562070 w 562070"/>
                <a:gd name="connsiteY44" fmla="*/ 176784 h 228790"/>
                <a:gd name="connsiteX45" fmla="*/ 562070 w 562070"/>
                <a:gd name="connsiteY45" fmla="*/ 213646 h 228790"/>
                <a:gd name="connsiteX46" fmla="*/ 547116 w 562070"/>
                <a:gd name="connsiteY46" fmla="*/ 228600 h 22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62070" h="228790">
                  <a:moveTo>
                    <a:pt x="547021" y="228791"/>
                  </a:moveTo>
                  <a:lnTo>
                    <a:pt x="500063" y="228791"/>
                  </a:lnTo>
                  <a:cubicBezTo>
                    <a:pt x="497396" y="228791"/>
                    <a:pt x="495300" y="226695"/>
                    <a:pt x="495300" y="224028"/>
                  </a:cubicBezTo>
                  <a:cubicBezTo>
                    <a:pt x="495300" y="221361"/>
                    <a:pt x="497396" y="219266"/>
                    <a:pt x="500063" y="219266"/>
                  </a:cubicBezTo>
                  <a:lnTo>
                    <a:pt x="547021" y="219266"/>
                  </a:lnTo>
                  <a:cubicBezTo>
                    <a:pt x="550069" y="219266"/>
                    <a:pt x="552450" y="216789"/>
                    <a:pt x="552450" y="213836"/>
                  </a:cubicBezTo>
                  <a:lnTo>
                    <a:pt x="552450" y="176975"/>
                  </a:lnTo>
                  <a:cubicBezTo>
                    <a:pt x="552450" y="174022"/>
                    <a:pt x="550355" y="171641"/>
                    <a:pt x="547688" y="171641"/>
                  </a:cubicBezTo>
                  <a:cubicBezTo>
                    <a:pt x="545021" y="171641"/>
                    <a:pt x="542925" y="169545"/>
                    <a:pt x="542925" y="166878"/>
                  </a:cubicBezTo>
                  <a:lnTo>
                    <a:pt x="542925" y="114491"/>
                  </a:lnTo>
                  <a:cubicBezTo>
                    <a:pt x="542925" y="106299"/>
                    <a:pt x="536543" y="99441"/>
                    <a:pt x="528352" y="98870"/>
                  </a:cubicBezTo>
                  <a:lnTo>
                    <a:pt x="423672" y="95441"/>
                  </a:lnTo>
                  <a:cubicBezTo>
                    <a:pt x="422529" y="95441"/>
                    <a:pt x="421481" y="94964"/>
                    <a:pt x="420624" y="94202"/>
                  </a:cubicBezTo>
                  <a:lnTo>
                    <a:pt x="330613" y="12859"/>
                  </a:lnTo>
                  <a:cubicBezTo>
                    <a:pt x="328232" y="10763"/>
                    <a:pt x="325184" y="9620"/>
                    <a:pt x="321850" y="9620"/>
                  </a:cubicBezTo>
                  <a:lnTo>
                    <a:pt x="146780" y="9620"/>
                  </a:lnTo>
                  <a:cubicBezTo>
                    <a:pt x="142780" y="9620"/>
                    <a:pt x="138875" y="11621"/>
                    <a:pt x="136112" y="15049"/>
                  </a:cubicBezTo>
                  <a:lnTo>
                    <a:pt x="75152" y="93440"/>
                  </a:lnTo>
                  <a:cubicBezTo>
                    <a:pt x="74295" y="94583"/>
                    <a:pt x="72866" y="95250"/>
                    <a:pt x="71342" y="95250"/>
                  </a:cubicBezTo>
                  <a:lnTo>
                    <a:pt x="24479" y="95250"/>
                  </a:lnTo>
                  <a:cubicBezTo>
                    <a:pt x="21431" y="95250"/>
                    <a:pt x="19050" y="97727"/>
                    <a:pt x="19050" y="100679"/>
                  </a:cubicBezTo>
                  <a:lnTo>
                    <a:pt x="19050" y="166688"/>
                  </a:lnTo>
                  <a:cubicBezTo>
                    <a:pt x="19050" y="169354"/>
                    <a:pt x="16955" y="171450"/>
                    <a:pt x="14288" y="171450"/>
                  </a:cubicBezTo>
                  <a:cubicBezTo>
                    <a:pt x="11621" y="171450"/>
                    <a:pt x="9525" y="174212"/>
                    <a:pt x="9525" y="177355"/>
                  </a:cubicBezTo>
                  <a:lnTo>
                    <a:pt x="9525" y="213551"/>
                  </a:lnTo>
                  <a:cubicBezTo>
                    <a:pt x="9525" y="216599"/>
                    <a:pt x="12002" y="218980"/>
                    <a:pt x="14954" y="218980"/>
                  </a:cubicBezTo>
                  <a:lnTo>
                    <a:pt x="61913" y="218980"/>
                  </a:lnTo>
                  <a:cubicBezTo>
                    <a:pt x="64580" y="218980"/>
                    <a:pt x="66675" y="221075"/>
                    <a:pt x="66675" y="223742"/>
                  </a:cubicBezTo>
                  <a:cubicBezTo>
                    <a:pt x="66675" y="226409"/>
                    <a:pt x="64580" y="228505"/>
                    <a:pt x="61913" y="228505"/>
                  </a:cubicBezTo>
                  <a:lnTo>
                    <a:pt x="14954" y="228505"/>
                  </a:lnTo>
                  <a:cubicBezTo>
                    <a:pt x="6668" y="228505"/>
                    <a:pt x="0" y="221742"/>
                    <a:pt x="0" y="213551"/>
                  </a:cubicBezTo>
                  <a:lnTo>
                    <a:pt x="0" y="177355"/>
                  </a:lnTo>
                  <a:cubicBezTo>
                    <a:pt x="0" y="170593"/>
                    <a:pt x="4000" y="164878"/>
                    <a:pt x="9525" y="162782"/>
                  </a:cubicBezTo>
                  <a:lnTo>
                    <a:pt x="9525" y="100679"/>
                  </a:lnTo>
                  <a:cubicBezTo>
                    <a:pt x="9525" y="92393"/>
                    <a:pt x="16288" y="85725"/>
                    <a:pt x="24479" y="85725"/>
                  </a:cubicBezTo>
                  <a:lnTo>
                    <a:pt x="69152" y="85725"/>
                  </a:lnTo>
                  <a:lnTo>
                    <a:pt x="128683" y="9144"/>
                  </a:lnTo>
                  <a:cubicBezTo>
                    <a:pt x="133255" y="3334"/>
                    <a:pt x="139827" y="0"/>
                    <a:pt x="146876" y="0"/>
                  </a:cubicBezTo>
                  <a:lnTo>
                    <a:pt x="322040" y="0"/>
                  </a:lnTo>
                  <a:cubicBezTo>
                    <a:pt x="327470" y="0"/>
                    <a:pt x="332804" y="2000"/>
                    <a:pt x="336995" y="5524"/>
                  </a:cubicBezTo>
                  <a:lnTo>
                    <a:pt x="425863" y="85725"/>
                  </a:lnTo>
                  <a:lnTo>
                    <a:pt x="529019" y="89154"/>
                  </a:lnTo>
                  <a:cubicBezTo>
                    <a:pt x="542354" y="90106"/>
                    <a:pt x="552545" y="101155"/>
                    <a:pt x="552545" y="114300"/>
                  </a:cubicBezTo>
                  <a:lnTo>
                    <a:pt x="552545" y="162782"/>
                  </a:lnTo>
                  <a:cubicBezTo>
                    <a:pt x="558070" y="164783"/>
                    <a:pt x="562070" y="170307"/>
                    <a:pt x="562070" y="176784"/>
                  </a:cubicBezTo>
                  <a:lnTo>
                    <a:pt x="562070" y="213646"/>
                  </a:lnTo>
                  <a:cubicBezTo>
                    <a:pt x="562070" y="221933"/>
                    <a:pt x="555308" y="228600"/>
                    <a:pt x="547116" y="22860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0" name="Freeform: Shape 2771">
              <a:extLst>
                <a:ext uri="{FF2B5EF4-FFF2-40B4-BE49-F238E27FC236}">
                  <a16:creationId xmlns:a16="http://schemas.microsoft.com/office/drawing/2014/main" id="{C7AA48EE-271F-21E5-399F-7DBBE9C34CE0}"/>
                </a:ext>
              </a:extLst>
            </p:cNvPr>
            <p:cNvSpPr/>
            <p:nvPr/>
          </p:nvSpPr>
          <p:spPr>
            <a:xfrm>
              <a:off x="842962" y="2500312"/>
              <a:ext cx="219075" cy="9525"/>
            </a:xfrm>
            <a:custGeom>
              <a:avLst/>
              <a:gdLst>
                <a:gd name="connsiteX0" fmla="*/ 214313 w 219075"/>
                <a:gd name="connsiteY0" fmla="*/ 9525 h 9525"/>
                <a:gd name="connsiteX1" fmla="*/ 4763 w 219075"/>
                <a:gd name="connsiteY1" fmla="*/ 9525 h 9525"/>
                <a:gd name="connsiteX2" fmla="*/ 0 w 219075"/>
                <a:gd name="connsiteY2" fmla="*/ 4763 h 9525"/>
                <a:gd name="connsiteX3" fmla="*/ 4763 w 219075"/>
                <a:gd name="connsiteY3" fmla="*/ 0 h 9525"/>
                <a:gd name="connsiteX4" fmla="*/ 214313 w 219075"/>
                <a:gd name="connsiteY4" fmla="*/ 0 h 9525"/>
                <a:gd name="connsiteX5" fmla="*/ 219075 w 219075"/>
                <a:gd name="connsiteY5" fmla="*/ 4763 h 9525"/>
                <a:gd name="connsiteX6" fmla="*/ 214313 w 2190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9525">
                  <a:moveTo>
                    <a:pt x="214313" y="9525"/>
                  </a:moveTo>
                  <a:lnTo>
                    <a:pt x="4763" y="9525"/>
                  </a:lnTo>
                  <a:cubicBezTo>
                    <a:pt x="2095" y="9525"/>
                    <a:pt x="0" y="7429"/>
                    <a:pt x="0" y="4763"/>
                  </a:cubicBezTo>
                  <a:cubicBezTo>
                    <a:pt x="0" y="2096"/>
                    <a:pt x="2095" y="0"/>
                    <a:pt x="4763" y="0"/>
                  </a:cubicBezTo>
                  <a:lnTo>
                    <a:pt x="214313" y="0"/>
                  </a:lnTo>
                  <a:cubicBezTo>
                    <a:pt x="216979" y="0"/>
                    <a:pt x="219075" y="2096"/>
                    <a:pt x="219075" y="4763"/>
                  </a:cubicBezTo>
                  <a:cubicBezTo>
                    <a:pt x="219075" y="7429"/>
                    <a:pt x="216979" y="9525"/>
                    <a:pt x="2143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1" name="Freeform: Shape 2772">
              <a:extLst>
                <a:ext uri="{FF2B5EF4-FFF2-40B4-BE49-F238E27FC236}">
                  <a16:creationId xmlns:a16="http://schemas.microsoft.com/office/drawing/2014/main" id="{19CB7979-AB36-EF0F-BCCA-DA63FF0E0F7D}"/>
                </a:ext>
              </a:extLst>
            </p:cNvPr>
            <p:cNvSpPr/>
            <p:nvPr/>
          </p:nvSpPr>
          <p:spPr>
            <a:xfrm>
              <a:off x="1166812" y="2369438"/>
              <a:ext cx="57150" cy="45148"/>
            </a:xfrm>
            <a:custGeom>
              <a:avLst/>
              <a:gdLst>
                <a:gd name="connsiteX0" fmla="*/ 52388 w 57150"/>
                <a:gd name="connsiteY0" fmla="*/ 45149 h 45148"/>
                <a:gd name="connsiteX1" fmla="*/ 23813 w 57150"/>
                <a:gd name="connsiteY1" fmla="*/ 45149 h 45148"/>
                <a:gd name="connsiteX2" fmla="*/ 0 w 57150"/>
                <a:gd name="connsiteY2" fmla="*/ 21336 h 45148"/>
                <a:gd name="connsiteX3" fmla="*/ 0 w 57150"/>
                <a:gd name="connsiteY3" fmla="*/ 4763 h 45148"/>
                <a:gd name="connsiteX4" fmla="*/ 4763 w 57150"/>
                <a:gd name="connsiteY4" fmla="*/ 0 h 45148"/>
                <a:gd name="connsiteX5" fmla="*/ 9525 w 57150"/>
                <a:gd name="connsiteY5" fmla="*/ 4763 h 45148"/>
                <a:gd name="connsiteX6" fmla="*/ 9525 w 57150"/>
                <a:gd name="connsiteY6" fmla="*/ 21336 h 45148"/>
                <a:gd name="connsiteX7" fmla="*/ 23813 w 57150"/>
                <a:gd name="connsiteY7" fmla="*/ 35624 h 45148"/>
                <a:gd name="connsiteX8" fmla="*/ 52388 w 57150"/>
                <a:gd name="connsiteY8" fmla="*/ 35624 h 45148"/>
                <a:gd name="connsiteX9" fmla="*/ 57150 w 57150"/>
                <a:gd name="connsiteY9" fmla="*/ 40386 h 45148"/>
                <a:gd name="connsiteX10" fmla="*/ 52388 w 57150"/>
                <a:gd name="connsiteY10" fmla="*/ 45149 h 4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45148">
                  <a:moveTo>
                    <a:pt x="52388" y="45149"/>
                  </a:moveTo>
                  <a:lnTo>
                    <a:pt x="23813" y="45149"/>
                  </a:lnTo>
                  <a:cubicBezTo>
                    <a:pt x="10668" y="45149"/>
                    <a:pt x="0" y="34481"/>
                    <a:pt x="0" y="21336"/>
                  </a:cubicBezTo>
                  <a:lnTo>
                    <a:pt x="0" y="4763"/>
                  </a:lnTo>
                  <a:cubicBezTo>
                    <a:pt x="0" y="2096"/>
                    <a:pt x="2096" y="0"/>
                    <a:pt x="4763" y="0"/>
                  </a:cubicBezTo>
                  <a:cubicBezTo>
                    <a:pt x="7429" y="0"/>
                    <a:pt x="9525" y="2096"/>
                    <a:pt x="9525" y="4763"/>
                  </a:cubicBezTo>
                  <a:lnTo>
                    <a:pt x="9525" y="21336"/>
                  </a:lnTo>
                  <a:cubicBezTo>
                    <a:pt x="9525" y="29242"/>
                    <a:pt x="15907" y="35624"/>
                    <a:pt x="23813" y="35624"/>
                  </a:cubicBezTo>
                  <a:lnTo>
                    <a:pt x="52388" y="35624"/>
                  </a:lnTo>
                  <a:cubicBezTo>
                    <a:pt x="55054" y="35624"/>
                    <a:pt x="57150" y="37719"/>
                    <a:pt x="57150" y="40386"/>
                  </a:cubicBezTo>
                  <a:cubicBezTo>
                    <a:pt x="57150" y="43053"/>
                    <a:pt x="55054" y="45149"/>
                    <a:pt x="52388" y="45149"/>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2" name="Freeform: Shape 6063">
              <a:extLst>
                <a:ext uri="{FF2B5EF4-FFF2-40B4-BE49-F238E27FC236}">
                  <a16:creationId xmlns:a16="http://schemas.microsoft.com/office/drawing/2014/main" id="{EF0E464B-2E98-8136-ACAC-DD0CF4BAA12A}"/>
                </a:ext>
              </a:extLst>
            </p:cNvPr>
            <p:cNvSpPr/>
            <p:nvPr/>
          </p:nvSpPr>
          <p:spPr>
            <a:xfrm>
              <a:off x="1090612" y="20240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30"/>
                    <a:pt x="0" y="42863"/>
                  </a:cubicBezTo>
                  <a:lnTo>
                    <a:pt x="0" y="4763"/>
                  </a:lnTo>
                  <a:cubicBezTo>
                    <a:pt x="0" y="2096"/>
                    <a:pt x="2096" y="0"/>
                    <a:pt x="4763" y="0"/>
                  </a:cubicBezTo>
                  <a:cubicBezTo>
                    <a:pt x="7429" y="0"/>
                    <a:pt x="9525" y="2096"/>
                    <a:pt x="9525" y="4763"/>
                  </a:cubicBezTo>
                  <a:lnTo>
                    <a:pt x="9525" y="42863"/>
                  </a:lnTo>
                  <a:cubicBezTo>
                    <a:pt x="9525" y="45530"/>
                    <a:pt x="7429"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3" name="Freeform: Shape 6064">
              <a:extLst>
                <a:ext uri="{FF2B5EF4-FFF2-40B4-BE49-F238E27FC236}">
                  <a16:creationId xmlns:a16="http://schemas.microsoft.com/office/drawing/2014/main" id="{E7D3E300-8837-7F06-07FF-1A79D1751795}"/>
                </a:ext>
              </a:extLst>
            </p:cNvPr>
            <p:cNvSpPr/>
            <p:nvPr/>
          </p:nvSpPr>
          <p:spPr>
            <a:xfrm>
              <a:off x="1090612" y="21002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29"/>
                    <a:pt x="0" y="42863"/>
                  </a:cubicBezTo>
                  <a:lnTo>
                    <a:pt x="0" y="4763"/>
                  </a:lnTo>
                  <a:cubicBezTo>
                    <a:pt x="0" y="2096"/>
                    <a:pt x="2096" y="0"/>
                    <a:pt x="4763" y="0"/>
                  </a:cubicBezTo>
                  <a:cubicBezTo>
                    <a:pt x="7429" y="0"/>
                    <a:pt x="9525" y="2096"/>
                    <a:pt x="9525" y="4763"/>
                  </a:cubicBezTo>
                  <a:lnTo>
                    <a:pt x="9525" y="42863"/>
                  </a:lnTo>
                  <a:cubicBezTo>
                    <a:pt x="9525" y="45529"/>
                    <a:pt x="7429"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4" name="Freeform: Shape 6069">
              <a:extLst>
                <a:ext uri="{FF2B5EF4-FFF2-40B4-BE49-F238E27FC236}">
                  <a16:creationId xmlns:a16="http://schemas.microsoft.com/office/drawing/2014/main" id="{3E937F37-5DDA-7782-50C4-92616ABCDD8E}"/>
                </a:ext>
              </a:extLst>
            </p:cNvPr>
            <p:cNvSpPr/>
            <p:nvPr/>
          </p:nvSpPr>
          <p:spPr>
            <a:xfrm>
              <a:off x="119538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79" y="0"/>
                    <a:pt x="28575" y="2096"/>
                    <a:pt x="28575" y="4763"/>
                  </a:cubicBezTo>
                  <a:cubicBezTo>
                    <a:pt x="28575" y="7429"/>
                    <a:pt x="26479"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5" name="Freeform: Shape 6070">
              <a:extLst>
                <a:ext uri="{FF2B5EF4-FFF2-40B4-BE49-F238E27FC236}">
                  <a16:creationId xmlns:a16="http://schemas.microsoft.com/office/drawing/2014/main" id="{98BE13EB-8006-63B8-BBE2-D56B9B39B9FD}"/>
                </a:ext>
              </a:extLst>
            </p:cNvPr>
            <p:cNvSpPr/>
            <p:nvPr/>
          </p:nvSpPr>
          <p:spPr>
            <a:xfrm>
              <a:off x="68103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80" y="0"/>
                    <a:pt x="28575" y="2096"/>
                    <a:pt x="28575" y="4763"/>
                  </a:cubicBezTo>
                  <a:cubicBezTo>
                    <a:pt x="28575" y="7429"/>
                    <a:pt x="26480"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6" name="Freeform: Shape 6071">
              <a:extLst>
                <a:ext uri="{FF2B5EF4-FFF2-40B4-BE49-F238E27FC236}">
                  <a16:creationId xmlns:a16="http://schemas.microsoft.com/office/drawing/2014/main" id="{60E7C758-ED91-3FEF-7728-029038065F81}"/>
                </a:ext>
              </a:extLst>
            </p:cNvPr>
            <p:cNvSpPr/>
            <p:nvPr/>
          </p:nvSpPr>
          <p:spPr>
            <a:xfrm>
              <a:off x="871537" y="2443162"/>
              <a:ext cx="171450" cy="9525"/>
            </a:xfrm>
            <a:custGeom>
              <a:avLst/>
              <a:gdLst>
                <a:gd name="connsiteX0" fmla="*/ 166688 w 171450"/>
                <a:gd name="connsiteY0" fmla="*/ 9525 h 9525"/>
                <a:gd name="connsiteX1" fmla="*/ 4763 w 171450"/>
                <a:gd name="connsiteY1" fmla="*/ 9525 h 9525"/>
                <a:gd name="connsiteX2" fmla="*/ 0 w 171450"/>
                <a:gd name="connsiteY2" fmla="*/ 4763 h 9525"/>
                <a:gd name="connsiteX3" fmla="*/ 4763 w 171450"/>
                <a:gd name="connsiteY3" fmla="*/ 0 h 9525"/>
                <a:gd name="connsiteX4" fmla="*/ 166688 w 171450"/>
                <a:gd name="connsiteY4" fmla="*/ 0 h 9525"/>
                <a:gd name="connsiteX5" fmla="*/ 171450 w 171450"/>
                <a:gd name="connsiteY5" fmla="*/ 4763 h 9525"/>
                <a:gd name="connsiteX6" fmla="*/ 166688 w 17145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9525">
                  <a:moveTo>
                    <a:pt x="166688" y="9525"/>
                  </a:moveTo>
                  <a:lnTo>
                    <a:pt x="4763" y="9525"/>
                  </a:lnTo>
                  <a:cubicBezTo>
                    <a:pt x="2095" y="9525"/>
                    <a:pt x="0" y="7429"/>
                    <a:pt x="0" y="4763"/>
                  </a:cubicBezTo>
                  <a:cubicBezTo>
                    <a:pt x="0" y="2096"/>
                    <a:pt x="2095" y="0"/>
                    <a:pt x="4763" y="0"/>
                  </a:cubicBezTo>
                  <a:lnTo>
                    <a:pt x="166688" y="0"/>
                  </a:lnTo>
                  <a:cubicBezTo>
                    <a:pt x="169354" y="0"/>
                    <a:pt x="171450" y="2096"/>
                    <a:pt x="171450" y="4763"/>
                  </a:cubicBezTo>
                  <a:cubicBezTo>
                    <a:pt x="171450" y="7429"/>
                    <a:pt x="169354" y="9525"/>
                    <a:pt x="166688"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7" name="Freeform: Shape 3690">
              <a:extLst>
                <a:ext uri="{FF2B5EF4-FFF2-40B4-BE49-F238E27FC236}">
                  <a16:creationId xmlns:a16="http://schemas.microsoft.com/office/drawing/2014/main" id="{E614FA63-FD42-456B-015D-FEA433F07982}"/>
                </a:ext>
              </a:extLst>
            </p:cNvPr>
            <p:cNvSpPr/>
            <p:nvPr/>
          </p:nvSpPr>
          <p:spPr>
            <a:xfrm>
              <a:off x="700087" y="2081212"/>
              <a:ext cx="304800" cy="295275"/>
            </a:xfrm>
            <a:custGeom>
              <a:avLst/>
              <a:gdLst>
                <a:gd name="connsiteX0" fmla="*/ 4763 w 304800"/>
                <a:gd name="connsiteY0" fmla="*/ 295275 h 295275"/>
                <a:gd name="connsiteX1" fmla="*/ 0 w 304800"/>
                <a:gd name="connsiteY1" fmla="*/ 290513 h 295275"/>
                <a:gd name="connsiteX2" fmla="*/ 0 w 304800"/>
                <a:gd name="connsiteY2" fmla="*/ 128588 h 295275"/>
                <a:gd name="connsiteX3" fmla="*/ 128588 w 304800"/>
                <a:gd name="connsiteY3" fmla="*/ 0 h 295275"/>
                <a:gd name="connsiteX4" fmla="*/ 300038 w 304800"/>
                <a:gd name="connsiteY4" fmla="*/ 0 h 295275"/>
                <a:gd name="connsiteX5" fmla="*/ 304800 w 304800"/>
                <a:gd name="connsiteY5" fmla="*/ 4763 h 295275"/>
                <a:gd name="connsiteX6" fmla="*/ 300038 w 304800"/>
                <a:gd name="connsiteY6" fmla="*/ 9525 h 295275"/>
                <a:gd name="connsiteX7" fmla="*/ 128588 w 304800"/>
                <a:gd name="connsiteY7" fmla="*/ 9525 h 295275"/>
                <a:gd name="connsiteX8" fmla="*/ 9525 w 304800"/>
                <a:gd name="connsiteY8" fmla="*/ 128588 h 295275"/>
                <a:gd name="connsiteX9" fmla="*/ 9525 w 304800"/>
                <a:gd name="connsiteY9" fmla="*/ 290513 h 295275"/>
                <a:gd name="connsiteX10" fmla="*/ 4763 w 304800"/>
                <a:gd name="connsiteY10"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295275">
                  <a:moveTo>
                    <a:pt x="4763" y="295275"/>
                  </a:moveTo>
                  <a:cubicBezTo>
                    <a:pt x="2096" y="295275"/>
                    <a:pt x="0" y="293180"/>
                    <a:pt x="0" y="290513"/>
                  </a:cubicBezTo>
                  <a:lnTo>
                    <a:pt x="0" y="128588"/>
                  </a:lnTo>
                  <a:cubicBezTo>
                    <a:pt x="0" y="57722"/>
                    <a:pt x="57722" y="0"/>
                    <a:pt x="128588" y="0"/>
                  </a:cubicBezTo>
                  <a:lnTo>
                    <a:pt x="300038" y="0"/>
                  </a:lnTo>
                  <a:cubicBezTo>
                    <a:pt x="302705" y="0"/>
                    <a:pt x="304800" y="2096"/>
                    <a:pt x="304800" y="4763"/>
                  </a:cubicBezTo>
                  <a:cubicBezTo>
                    <a:pt x="304800" y="7429"/>
                    <a:pt x="302705" y="9525"/>
                    <a:pt x="300038" y="9525"/>
                  </a:cubicBezTo>
                  <a:lnTo>
                    <a:pt x="128588" y="9525"/>
                  </a:lnTo>
                  <a:cubicBezTo>
                    <a:pt x="62960" y="9525"/>
                    <a:pt x="9525" y="62960"/>
                    <a:pt x="9525" y="128588"/>
                  </a:cubicBezTo>
                  <a:lnTo>
                    <a:pt x="9525" y="290513"/>
                  </a:lnTo>
                  <a:cubicBezTo>
                    <a:pt x="9525" y="293180"/>
                    <a:pt x="7429" y="295275"/>
                    <a:pt x="4763" y="2952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48" name="Group 347">
            <a:extLst>
              <a:ext uri="{FF2B5EF4-FFF2-40B4-BE49-F238E27FC236}">
                <a16:creationId xmlns:a16="http://schemas.microsoft.com/office/drawing/2014/main" id="{B73150E5-3D95-5979-4D23-EFF18293DE49}"/>
              </a:ext>
            </a:extLst>
          </p:cNvPr>
          <p:cNvGrpSpPr/>
          <p:nvPr/>
        </p:nvGrpSpPr>
        <p:grpSpPr>
          <a:xfrm>
            <a:off x="9376645" y="1742295"/>
            <a:ext cx="526130" cy="524969"/>
            <a:chOff x="1814512" y="4291012"/>
            <a:chExt cx="561975" cy="561975"/>
          </a:xfrm>
          <a:solidFill>
            <a:schemeClr val="bg1"/>
          </a:solidFill>
        </p:grpSpPr>
        <p:sp>
          <p:nvSpPr>
            <p:cNvPr id="349" name="Freeform: Shape 6">
              <a:extLst>
                <a:ext uri="{FF2B5EF4-FFF2-40B4-BE49-F238E27FC236}">
                  <a16:creationId xmlns:a16="http://schemas.microsoft.com/office/drawing/2014/main" id="{74374C3F-6388-09ED-182E-191CE82F4AF5}"/>
                </a:ext>
              </a:extLst>
            </p:cNvPr>
            <p:cNvSpPr/>
            <p:nvPr/>
          </p:nvSpPr>
          <p:spPr>
            <a:xfrm>
              <a:off x="22336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0" name="Freeform: Shape 2753">
              <a:extLst>
                <a:ext uri="{FF2B5EF4-FFF2-40B4-BE49-F238E27FC236}">
                  <a16:creationId xmlns:a16="http://schemas.microsoft.com/office/drawing/2014/main" id="{919F49D5-C6E1-E3BB-D078-645F47494EF1}"/>
                </a:ext>
              </a:extLst>
            </p:cNvPr>
            <p:cNvSpPr/>
            <p:nvPr/>
          </p:nvSpPr>
          <p:spPr>
            <a:xfrm>
              <a:off x="23098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1" name="Freeform: Shape 2754">
              <a:extLst>
                <a:ext uri="{FF2B5EF4-FFF2-40B4-BE49-F238E27FC236}">
                  <a16:creationId xmlns:a16="http://schemas.microsoft.com/office/drawing/2014/main" id="{6ACBD8AF-BD24-B69E-92BB-120188043150}"/>
                </a:ext>
              </a:extLst>
            </p:cNvPr>
            <p:cNvSpPr/>
            <p:nvPr/>
          </p:nvSpPr>
          <p:spPr>
            <a:xfrm>
              <a:off x="2214562" y="4386262"/>
              <a:ext cx="161925" cy="123825"/>
            </a:xfrm>
            <a:custGeom>
              <a:avLst/>
              <a:gdLst>
                <a:gd name="connsiteX0" fmla="*/ 80963 w 161925"/>
                <a:gd name="connsiteY0" fmla="*/ 123825 h 123825"/>
                <a:gd name="connsiteX1" fmla="*/ 19050 w 161925"/>
                <a:gd name="connsiteY1" fmla="*/ 61913 h 123825"/>
                <a:gd name="connsiteX2" fmla="*/ 19050 w 161925"/>
                <a:gd name="connsiteY2" fmla="*/ 47625 h 123825"/>
                <a:gd name="connsiteX3" fmla="*/ 14288 w 161925"/>
                <a:gd name="connsiteY3" fmla="*/ 47625 h 123825"/>
                <a:gd name="connsiteX4" fmla="*/ 0 w 161925"/>
                <a:gd name="connsiteY4" fmla="*/ 33338 h 123825"/>
                <a:gd name="connsiteX5" fmla="*/ 0 w 161925"/>
                <a:gd name="connsiteY5" fmla="*/ 14288 h 123825"/>
                <a:gd name="connsiteX6" fmla="*/ 14288 w 161925"/>
                <a:gd name="connsiteY6" fmla="*/ 0 h 123825"/>
                <a:gd name="connsiteX7" fmla="*/ 147638 w 161925"/>
                <a:gd name="connsiteY7" fmla="*/ 0 h 123825"/>
                <a:gd name="connsiteX8" fmla="*/ 161925 w 161925"/>
                <a:gd name="connsiteY8" fmla="*/ 14288 h 123825"/>
                <a:gd name="connsiteX9" fmla="*/ 161925 w 161925"/>
                <a:gd name="connsiteY9" fmla="*/ 33338 h 123825"/>
                <a:gd name="connsiteX10" fmla="*/ 147638 w 161925"/>
                <a:gd name="connsiteY10" fmla="*/ 47625 h 123825"/>
                <a:gd name="connsiteX11" fmla="*/ 142875 w 161925"/>
                <a:gd name="connsiteY11" fmla="*/ 47625 h 123825"/>
                <a:gd name="connsiteX12" fmla="*/ 142875 w 161925"/>
                <a:gd name="connsiteY12" fmla="*/ 61913 h 123825"/>
                <a:gd name="connsiteX13" fmla="*/ 80963 w 161925"/>
                <a:gd name="connsiteY13" fmla="*/ 123825 h 123825"/>
                <a:gd name="connsiteX14" fmla="*/ 14288 w 161925"/>
                <a:gd name="connsiteY14" fmla="*/ 9525 h 123825"/>
                <a:gd name="connsiteX15" fmla="*/ 9525 w 161925"/>
                <a:gd name="connsiteY15" fmla="*/ 14288 h 123825"/>
                <a:gd name="connsiteX16" fmla="*/ 9525 w 161925"/>
                <a:gd name="connsiteY16" fmla="*/ 33338 h 123825"/>
                <a:gd name="connsiteX17" fmla="*/ 14288 w 161925"/>
                <a:gd name="connsiteY17" fmla="*/ 38100 h 123825"/>
                <a:gd name="connsiteX18" fmla="*/ 23813 w 161925"/>
                <a:gd name="connsiteY18" fmla="*/ 38100 h 123825"/>
                <a:gd name="connsiteX19" fmla="*/ 28575 w 161925"/>
                <a:gd name="connsiteY19" fmla="*/ 42863 h 123825"/>
                <a:gd name="connsiteX20" fmla="*/ 28575 w 161925"/>
                <a:gd name="connsiteY20" fmla="*/ 61913 h 123825"/>
                <a:gd name="connsiteX21" fmla="*/ 80963 w 161925"/>
                <a:gd name="connsiteY21" fmla="*/ 114300 h 123825"/>
                <a:gd name="connsiteX22" fmla="*/ 133350 w 161925"/>
                <a:gd name="connsiteY22" fmla="*/ 61913 h 123825"/>
                <a:gd name="connsiteX23" fmla="*/ 133350 w 161925"/>
                <a:gd name="connsiteY23" fmla="*/ 42863 h 123825"/>
                <a:gd name="connsiteX24" fmla="*/ 138113 w 161925"/>
                <a:gd name="connsiteY24" fmla="*/ 38100 h 123825"/>
                <a:gd name="connsiteX25" fmla="*/ 147638 w 161925"/>
                <a:gd name="connsiteY25" fmla="*/ 38100 h 123825"/>
                <a:gd name="connsiteX26" fmla="*/ 152400 w 161925"/>
                <a:gd name="connsiteY26" fmla="*/ 33338 h 123825"/>
                <a:gd name="connsiteX27" fmla="*/ 152400 w 161925"/>
                <a:gd name="connsiteY27" fmla="*/ 14288 h 123825"/>
                <a:gd name="connsiteX28" fmla="*/ 147638 w 161925"/>
                <a:gd name="connsiteY28" fmla="*/ 9525 h 123825"/>
                <a:gd name="connsiteX29" fmla="*/ 14288 w 161925"/>
                <a:gd name="connsiteY2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23825">
                  <a:moveTo>
                    <a:pt x="80963" y="123825"/>
                  </a:moveTo>
                  <a:cubicBezTo>
                    <a:pt x="46863" y="123825"/>
                    <a:pt x="19050" y="96012"/>
                    <a:pt x="19050" y="61913"/>
                  </a:cubicBezTo>
                  <a:lnTo>
                    <a:pt x="19050" y="47625"/>
                  </a:lnTo>
                  <a:lnTo>
                    <a:pt x="14288" y="47625"/>
                  </a:lnTo>
                  <a:cubicBezTo>
                    <a:pt x="6382" y="47625"/>
                    <a:pt x="0" y="41243"/>
                    <a:pt x="0" y="33338"/>
                  </a:cubicBezTo>
                  <a:lnTo>
                    <a:pt x="0" y="14288"/>
                  </a:lnTo>
                  <a:cubicBezTo>
                    <a:pt x="0" y="6382"/>
                    <a:pt x="6382" y="0"/>
                    <a:pt x="14288" y="0"/>
                  </a:cubicBezTo>
                  <a:lnTo>
                    <a:pt x="147638" y="0"/>
                  </a:lnTo>
                  <a:cubicBezTo>
                    <a:pt x="155543" y="0"/>
                    <a:pt x="161925" y="6382"/>
                    <a:pt x="161925" y="14288"/>
                  </a:cubicBezTo>
                  <a:lnTo>
                    <a:pt x="161925" y="33338"/>
                  </a:lnTo>
                  <a:cubicBezTo>
                    <a:pt x="161925" y="41243"/>
                    <a:pt x="155543" y="47625"/>
                    <a:pt x="147638" y="47625"/>
                  </a:cubicBezTo>
                  <a:lnTo>
                    <a:pt x="142875" y="47625"/>
                  </a:lnTo>
                  <a:lnTo>
                    <a:pt x="142875" y="61913"/>
                  </a:lnTo>
                  <a:cubicBezTo>
                    <a:pt x="142875" y="96012"/>
                    <a:pt x="115062" y="123825"/>
                    <a:pt x="80963" y="123825"/>
                  </a:cubicBezTo>
                  <a:close/>
                  <a:moveTo>
                    <a:pt x="14288" y="9525"/>
                  </a:moveTo>
                  <a:cubicBezTo>
                    <a:pt x="11621" y="9525"/>
                    <a:pt x="9525" y="11621"/>
                    <a:pt x="9525" y="14288"/>
                  </a:cubicBezTo>
                  <a:lnTo>
                    <a:pt x="9525" y="33338"/>
                  </a:lnTo>
                  <a:cubicBezTo>
                    <a:pt x="9525" y="36004"/>
                    <a:pt x="11621" y="38100"/>
                    <a:pt x="14288" y="38100"/>
                  </a:cubicBezTo>
                  <a:lnTo>
                    <a:pt x="23813" y="38100"/>
                  </a:lnTo>
                  <a:cubicBezTo>
                    <a:pt x="26479" y="38100"/>
                    <a:pt x="28575" y="40196"/>
                    <a:pt x="28575" y="42863"/>
                  </a:cubicBezTo>
                  <a:lnTo>
                    <a:pt x="28575" y="61913"/>
                  </a:lnTo>
                  <a:cubicBezTo>
                    <a:pt x="28575" y="90773"/>
                    <a:pt x="52102" y="114300"/>
                    <a:pt x="80963" y="114300"/>
                  </a:cubicBezTo>
                  <a:cubicBezTo>
                    <a:pt x="109823" y="114300"/>
                    <a:pt x="133350" y="90773"/>
                    <a:pt x="133350" y="61913"/>
                  </a:cubicBezTo>
                  <a:lnTo>
                    <a:pt x="133350" y="42863"/>
                  </a:lnTo>
                  <a:cubicBezTo>
                    <a:pt x="133350" y="40196"/>
                    <a:pt x="135446" y="38100"/>
                    <a:pt x="138113" y="38100"/>
                  </a:cubicBezTo>
                  <a:lnTo>
                    <a:pt x="147638" y="38100"/>
                  </a:lnTo>
                  <a:cubicBezTo>
                    <a:pt x="150304" y="38100"/>
                    <a:pt x="152400" y="36004"/>
                    <a:pt x="152400" y="33338"/>
                  </a:cubicBezTo>
                  <a:lnTo>
                    <a:pt x="152400" y="14288"/>
                  </a:lnTo>
                  <a:cubicBezTo>
                    <a:pt x="152400" y="11621"/>
                    <a:pt x="150304" y="9525"/>
                    <a:pt x="147638" y="9525"/>
                  </a:cubicBezTo>
                  <a:lnTo>
                    <a:pt x="14288"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2" name="Freeform: Shape 2813">
              <a:extLst>
                <a:ext uri="{FF2B5EF4-FFF2-40B4-BE49-F238E27FC236}">
                  <a16:creationId xmlns:a16="http://schemas.microsoft.com/office/drawing/2014/main" id="{0E51A9B2-D01A-38BF-A324-6607AC44C979}"/>
                </a:ext>
              </a:extLst>
            </p:cNvPr>
            <p:cNvSpPr/>
            <p:nvPr/>
          </p:nvSpPr>
          <p:spPr>
            <a:xfrm>
              <a:off x="1814512" y="4786312"/>
              <a:ext cx="390525" cy="66675"/>
            </a:xfrm>
            <a:custGeom>
              <a:avLst/>
              <a:gdLst>
                <a:gd name="connsiteX0" fmla="*/ 366713 w 390525"/>
                <a:gd name="connsiteY0" fmla="*/ 66675 h 66675"/>
                <a:gd name="connsiteX1" fmla="*/ 23813 w 390525"/>
                <a:gd name="connsiteY1" fmla="*/ 66675 h 66675"/>
                <a:gd name="connsiteX2" fmla="*/ 0 w 390525"/>
                <a:gd name="connsiteY2" fmla="*/ 42863 h 66675"/>
                <a:gd name="connsiteX3" fmla="*/ 0 w 390525"/>
                <a:gd name="connsiteY3" fmla="*/ 23813 h 66675"/>
                <a:gd name="connsiteX4" fmla="*/ 23813 w 390525"/>
                <a:gd name="connsiteY4" fmla="*/ 0 h 66675"/>
                <a:gd name="connsiteX5" fmla="*/ 366713 w 390525"/>
                <a:gd name="connsiteY5" fmla="*/ 0 h 66675"/>
                <a:gd name="connsiteX6" fmla="*/ 390525 w 390525"/>
                <a:gd name="connsiteY6" fmla="*/ 23813 h 66675"/>
                <a:gd name="connsiteX7" fmla="*/ 390525 w 390525"/>
                <a:gd name="connsiteY7" fmla="*/ 42863 h 66675"/>
                <a:gd name="connsiteX8" fmla="*/ 366713 w 390525"/>
                <a:gd name="connsiteY8" fmla="*/ 66675 h 66675"/>
                <a:gd name="connsiteX9" fmla="*/ 23813 w 390525"/>
                <a:gd name="connsiteY9" fmla="*/ 9525 h 66675"/>
                <a:gd name="connsiteX10" fmla="*/ 9525 w 390525"/>
                <a:gd name="connsiteY10" fmla="*/ 23813 h 66675"/>
                <a:gd name="connsiteX11" fmla="*/ 9525 w 390525"/>
                <a:gd name="connsiteY11" fmla="*/ 42863 h 66675"/>
                <a:gd name="connsiteX12" fmla="*/ 23813 w 390525"/>
                <a:gd name="connsiteY12" fmla="*/ 57150 h 66675"/>
                <a:gd name="connsiteX13" fmla="*/ 366713 w 390525"/>
                <a:gd name="connsiteY13" fmla="*/ 57150 h 66675"/>
                <a:gd name="connsiteX14" fmla="*/ 381000 w 390525"/>
                <a:gd name="connsiteY14" fmla="*/ 42863 h 66675"/>
                <a:gd name="connsiteX15" fmla="*/ 381000 w 390525"/>
                <a:gd name="connsiteY15" fmla="*/ 23813 h 66675"/>
                <a:gd name="connsiteX16" fmla="*/ 366713 w 390525"/>
                <a:gd name="connsiteY16" fmla="*/ 9525 h 66675"/>
                <a:gd name="connsiteX17" fmla="*/ 23813 w 390525"/>
                <a:gd name="connsiteY17" fmla="*/ 95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525" h="66675">
                  <a:moveTo>
                    <a:pt x="366713" y="66675"/>
                  </a:moveTo>
                  <a:lnTo>
                    <a:pt x="23813" y="66675"/>
                  </a:lnTo>
                  <a:cubicBezTo>
                    <a:pt x="10668" y="66675"/>
                    <a:pt x="0" y="56007"/>
                    <a:pt x="0" y="42863"/>
                  </a:cubicBezTo>
                  <a:lnTo>
                    <a:pt x="0" y="23813"/>
                  </a:lnTo>
                  <a:cubicBezTo>
                    <a:pt x="0" y="10668"/>
                    <a:pt x="10668" y="0"/>
                    <a:pt x="23813" y="0"/>
                  </a:cubicBezTo>
                  <a:lnTo>
                    <a:pt x="366713" y="0"/>
                  </a:lnTo>
                  <a:cubicBezTo>
                    <a:pt x="379857" y="0"/>
                    <a:pt x="390525" y="10668"/>
                    <a:pt x="390525" y="23813"/>
                  </a:cubicBezTo>
                  <a:lnTo>
                    <a:pt x="390525" y="42863"/>
                  </a:lnTo>
                  <a:cubicBezTo>
                    <a:pt x="390525" y="56007"/>
                    <a:pt x="379857" y="66675"/>
                    <a:pt x="366713" y="66675"/>
                  </a:cubicBezTo>
                  <a:close/>
                  <a:moveTo>
                    <a:pt x="23813" y="9525"/>
                  </a:moveTo>
                  <a:cubicBezTo>
                    <a:pt x="15907" y="9525"/>
                    <a:pt x="9525" y="15907"/>
                    <a:pt x="9525" y="23813"/>
                  </a:cubicBezTo>
                  <a:lnTo>
                    <a:pt x="9525" y="42863"/>
                  </a:lnTo>
                  <a:cubicBezTo>
                    <a:pt x="9525" y="50768"/>
                    <a:pt x="15907" y="57150"/>
                    <a:pt x="23813" y="57150"/>
                  </a:cubicBezTo>
                  <a:lnTo>
                    <a:pt x="366713" y="57150"/>
                  </a:lnTo>
                  <a:cubicBezTo>
                    <a:pt x="374618" y="57150"/>
                    <a:pt x="381000" y="50768"/>
                    <a:pt x="381000" y="42863"/>
                  </a:cubicBezTo>
                  <a:lnTo>
                    <a:pt x="381000" y="23813"/>
                  </a:lnTo>
                  <a:cubicBezTo>
                    <a:pt x="381000" y="15907"/>
                    <a:pt x="374618" y="9525"/>
                    <a:pt x="3667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3" name="Freeform: Shape 2814">
              <a:extLst>
                <a:ext uri="{FF2B5EF4-FFF2-40B4-BE49-F238E27FC236}">
                  <a16:creationId xmlns:a16="http://schemas.microsoft.com/office/drawing/2014/main" id="{9A83E26B-21D2-AEF0-6758-E710F5FB7A12}"/>
                </a:ext>
              </a:extLst>
            </p:cNvPr>
            <p:cNvSpPr/>
            <p:nvPr/>
          </p:nvSpPr>
          <p:spPr>
            <a:xfrm>
              <a:off x="1843087" y="4291012"/>
              <a:ext cx="333375" cy="504825"/>
            </a:xfrm>
            <a:custGeom>
              <a:avLst/>
              <a:gdLst>
                <a:gd name="connsiteX0" fmla="*/ 328613 w 333375"/>
                <a:gd name="connsiteY0" fmla="*/ 504825 h 504825"/>
                <a:gd name="connsiteX1" fmla="*/ 4763 w 333375"/>
                <a:gd name="connsiteY1" fmla="*/ 504825 h 504825"/>
                <a:gd name="connsiteX2" fmla="*/ 0 w 333375"/>
                <a:gd name="connsiteY2" fmla="*/ 500063 h 504825"/>
                <a:gd name="connsiteX3" fmla="*/ 0 w 333375"/>
                <a:gd name="connsiteY3" fmla="*/ 23813 h 504825"/>
                <a:gd name="connsiteX4" fmla="*/ 23813 w 333375"/>
                <a:gd name="connsiteY4" fmla="*/ 0 h 504825"/>
                <a:gd name="connsiteX5" fmla="*/ 309563 w 333375"/>
                <a:gd name="connsiteY5" fmla="*/ 0 h 504825"/>
                <a:gd name="connsiteX6" fmla="*/ 333375 w 333375"/>
                <a:gd name="connsiteY6" fmla="*/ 23813 h 504825"/>
                <a:gd name="connsiteX7" fmla="*/ 333375 w 333375"/>
                <a:gd name="connsiteY7" fmla="*/ 500063 h 504825"/>
                <a:gd name="connsiteX8" fmla="*/ 328613 w 333375"/>
                <a:gd name="connsiteY8" fmla="*/ 504825 h 504825"/>
                <a:gd name="connsiteX9" fmla="*/ 9525 w 333375"/>
                <a:gd name="connsiteY9" fmla="*/ 495300 h 504825"/>
                <a:gd name="connsiteX10" fmla="*/ 323850 w 333375"/>
                <a:gd name="connsiteY10" fmla="*/ 495300 h 504825"/>
                <a:gd name="connsiteX11" fmla="*/ 323850 w 333375"/>
                <a:gd name="connsiteY11" fmla="*/ 23813 h 504825"/>
                <a:gd name="connsiteX12" fmla="*/ 309563 w 333375"/>
                <a:gd name="connsiteY12" fmla="*/ 9525 h 504825"/>
                <a:gd name="connsiteX13" fmla="*/ 23813 w 333375"/>
                <a:gd name="connsiteY13" fmla="*/ 9525 h 504825"/>
                <a:gd name="connsiteX14" fmla="*/ 9525 w 333375"/>
                <a:gd name="connsiteY14" fmla="*/ 23813 h 504825"/>
                <a:gd name="connsiteX15" fmla="*/ 9525 w 333375"/>
                <a:gd name="connsiteY15" fmla="*/ 49530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5" h="504825">
                  <a:moveTo>
                    <a:pt x="328613" y="504825"/>
                  </a:moveTo>
                  <a:lnTo>
                    <a:pt x="4763" y="504825"/>
                  </a:lnTo>
                  <a:cubicBezTo>
                    <a:pt x="2096" y="504825"/>
                    <a:pt x="0" y="502730"/>
                    <a:pt x="0" y="500063"/>
                  </a:cubicBezTo>
                  <a:lnTo>
                    <a:pt x="0" y="23813"/>
                  </a:lnTo>
                  <a:cubicBezTo>
                    <a:pt x="0" y="10668"/>
                    <a:pt x="10668" y="0"/>
                    <a:pt x="23813" y="0"/>
                  </a:cubicBezTo>
                  <a:lnTo>
                    <a:pt x="309563" y="0"/>
                  </a:lnTo>
                  <a:cubicBezTo>
                    <a:pt x="322707" y="0"/>
                    <a:pt x="333375" y="10668"/>
                    <a:pt x="333375" y="23813"/>
                  </a:cubicBezTo>
                  <a:lnTo>
                    <a:pt x="333375" y="500063"/>
                  </a:lnTo>
                  <a:cubicBezTo>
                    <a:pt x="333375" y="502730"/>
                    <a:pt x="331280" y="504825"/>
                    <a:pt x="328613" y="504825"/>
                  </a:cubicBezTo>
                  <a:close/>
                  <a:moveTo>
                    <a:pt x="9525" y="495300"/>
                  </a:moveTo>
                  <a:lnTo>
                    <a:pt x="323850" y="495300"/>
                  </a:lnTo>
                  <a:lnTo>
                    <a:pt x="323850" y="23813"/>
                  </a:lnTo>
                  <a:cubicBezTo>
                    <a:pt x="323850" y="15907"/>
                    <a:pt x="317468" y="9525"/>
                    <a:pt x="309563" y="9525"/>
                  </a:cubicBezTo>
                  <a:lnTo>
                    <a:pt x="23813" y="9525"/>
                  </a:lnTo>
                  <a:cubicBezTo>
                    <a:pt x="15907" y="9525"/>
                    <a:pt x="9525" y="15907"/>
                    <a:pt x="9525" y="23813"/>
                  </a:cubicBezTo>
                  <a:lnTo>
                    <a:pt x="9525" y="4953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4" name="Freeform: Shape 359">
              <a:extLst>
                <a:ext uri="{FF2B5EF4-FFF2-40B4-BE49-F238E27FC236}">
                  <a16:creationId xmlns:a16="http://schemas.microsoft.com/office/drawing/2014/main" id="{1489873B-4086-57AF-034A-C9D2467B99D0}"/>
                </a:ext>
              </a:extLst>
            </p:cNvPr>
            <p:cNvSpPr/>
            <p:nvPr/>
          </p:nvSpPr>
          <p:spPr>
            <a:xfrm>
              <a:off x="1890712" y="4338637"/>
              <a:ext cx="238125" cy="200025"/>
            </a:xfrm>
            <a:custGeom>
              <a:avLst/>
              <a:gdLst>
                <a:gd name="connsiteX0" fmla="*/ 214313 w 238125"/>
                <a:gd name="connsiteY0" fmla="*/ 200025 h 200025"/>
                <a:gd name="connsiteX1" fmla="*/ 23813 w 238125"/>
                <a:gd name="connsiteY1" fmla="*/ 200025 h 200025"/>
                <a:gd name="connsiteX2" fmla="*/ 0 w 238125"/>
                <a:gd name="connsiteY2" fmla="*/ 176213 h 200025"/>
                <a:gd name="connsiteX3" fmla="*/ 0 w 238125"/>
                <a:gd name="connsiteY3" fmla="*/ 23813 h 200025"/>
                <a:gd name="connsiteX4" fmla="*/ 23813 w 238125"/>
                <a:gd name="connsiteY4" fmla="*/ 0 h 200025"/>
                <a:gd name="connsiteX5" fmla="*/ 214313 w 238125"/>
                <a:gd name="connsiteY5" fmla="*/ 0 h 200025"/>
                <a:gd name="connsiteX6" fmla="*/ 238125 w 238125"/>
                <a:gd name="connsiteY6" fmla="*/ 23813 h 200025"/>
                <a:gd name="connsiteX7" fmla="*/ 238125 w 238125"/>
                <a:gd name="connsiteY7" fmla="*/ 176213 h 200025"/>
                <a:gd name="connsiteX8" fmla="*/ 214313 w 238125"/>
                <a:gd name="connsiteY8" fmla="*/ 200025 h 200025"/>
                <a:gd name="connsiteX9" fmla="*/ 23813 w 238125"/>
                <a:gd name="connsiteY9" fmla="*/ 9525 h 200025"/>
                <a:gd name="connsiteX10" fmla="*/ 9525 w 238125"/>
                <a:gd name="connsiteY10" fmla="*/ 23813 h 200025"/>
                <a:gd name="connsiteX11" fmla="*/ 9525 w 238125"/>
                <a:gd name="connsiteY11" fmla="*/ 176213 h 200025"/>
                <a:gd name="connsiteX12" fmla="*/ 23813 w 238125"/>
                <a:gd name="connsiteY12" fmla="*/ 190500 h 200025"/>
                <a:gd name="connsiteX13" fmla="*/ 214313 w 238125"/>
                <a:gd name="connsiteY13" fmla="*/ 190500 h 200025"/>
                <a:gd name="connsiteX14" fmla="*/ 228600 w 238125"/>
                <a:gd name="connsiteY14" fmla="*/ 176213 h 200025"/>
                <a:gd name="connsiteX15" fmla="*/ 228600 w 238125"/>
                <a:gd name="connsiteY15" fmla="*/ 23813 h 200025"/>
                <a:gd name="connsiteX16" fmla="*/ 214313 w 238125"/>
                <a:gd name="connsiteY16" fmla="*/ 9525 h 200025"/>
                <a:gd name="connsiteX17" fmla="*/ 23813 w 238125"/>
                <a:gd name="connsiteY17" fmla="*/ 95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125" h="200025">
                  <a:moveTo>
                    <a:pt x="214313" y="200025"/>
                  </a:moveTo>
                  <a:lnTo>
                    <a:pt x="23813" y="200025"/>
                  </a:lnTo>
                  <a:cubicBezTo>
                    <a:pt x="10668" y="200025"/>
                    <a:pt x="0" y="189357"/>
                    <a:pt x="0" y="176213"/>
                  </a:cubicBezTo>
                  <a:lnTo>
                    <a:pt x="0" y="23813"/>
                  </a:lnTo>
                  <a:cubicBezTo>
                    <a:pt x="0" y="10668"/>
                    <a:pt x="10668" y="0"/>
                    <a:pt x="23813" y="0"/>
                  </a:cubicBezTo>
                  <a:lnTo>
                    <a:pt x="214313" y="0"/>
                  </a:lnTo>
                  <a:cubicBezTo>
                    <a:pt x="227457" y="0"/>
                    <a:pt x="238125" y="10668"/>
                    <a:pt x="238125" y="23813"/>
                  </a:cubicBezTo>
                  <a:lnTo>
                    <a:pt x="238125" y="176213"/>
                  </a:lnTo>
                  <a:cubicBezTo>
                    <a:pt x="238125" y="189357"/>
                    <a:pt x="227457" y="200025"/>
                    <a:pt x="214313" y="200025"/>
                  </a:cubicBezTo>
                  <a:close/>
                  <a:moveTo>
                    <a:pt x="23813" y="9525"/>
                  </a:moveTo>
                  <a:cubicBezTo>
                    <a:pt x="15907" y="9525"/>
                    <a:pt x="9525" y="15907"/>
                    <a:pt x="9525" y="23813"/>
                  </a:cubicBezTo>
                  <a:lnTo>
                    <a:pt x="9525" y="176213"/>
                  </a:lnTo>
                  <a:cubicBezTo>
                    <a:pt x="9525" y="184118"/>
                    <a:pt x="15907" y="190500"/>
                    <a:pt x="23813" y="190500"/>
                  </a:cubicBezTo>
                  <a:lnTo>
                    <a:pt x="214313" y="190500"/>
                  </a:lnTo>
                  <a:cubicBezTo>
                    <a:pt x="222218" y="190500"/>
                    <a:pt x="228600" y="184118"/>
                    <a:pt x="228600" y="176213"/>
                  </a:cubicBezTo>
                  <a:lnTo>
                    <a:pt x="228600" y="23813"/>
                  </a:lnTo>
                  <a:cubicBezTo>
                    <a:pt x="228600" y="15907"/>
                    <a:pt x="222218" y="9525"/>
                    <a:pt x="2143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5" name="Freeform: Shape 384">
              <a:extLst>
                <a:ext uri="{FF2B5EF4-FFF2-40B4-BE49-F238E27FC236}">
                  <a16:creationId xmlns:a16="http://schemas.microsoft.com/office/drawing/2014/main" id="{95BA251C-6895-4274-41D1-8E62FBF9D482}"/>
                </a:ext>
              </a:extLst>
            </p:cNvPr>
            <p:cNvSpPr/>
            <p:nvPr/>
          </p:nvSpPr>
          <p:spPr>
            <a:xfrm>
              <a:off x="1890712" y="4576762"/>
              <a:ext cx="238125" cy="219075"/>
            </a:xfrm>
            <a:custGeom>
              <a:avLst/>
              <a:gdLst>
                <a:gd name="connsiteX0" fmla="*/ 233363 w 238125"/>
                <a:gd name="connsiteY0" fmla="*/ 219075 h 219075"/>
                <a:gd name="connsiteX1" fmla="*/ 4763 w 238125"/>
                <a:gd name="connsiteY1" fmla="*/ 219075 h 219075"/>
                <a:gd name="connsiteX2" fmla="*/ 0 w 238125"/>
                <a:gd name="connsiteY2" fmla="*/ 214313 h 219075"/>
                <a:gd name="connsiteX3" fmla="*/ 0 w 238125"/>
                <a:gd name="connsiteY3" fmla="*/ 23813 h 219075"/>
                <a:gd name="connsiteX4" fmla="*/ 23813 w 238125"/>
                <a:gd name="connsiteY4" fmla="*/ 0 h 219075"/>
                <a:gd name="connsiteX5" fmla="*/ 214313 w 238125"/>
                <a:gd name="connsiteY5" fmla="*/ 0 h 219075"/>
                <a:gd name="connsiteX6" fmla="*/ 238125 w 238125"/>
                <a:gd name="connsiteY6" fmla="*/ 23813 h 219075"/>
                <a:gd name="connsiteX7" fmla="*/ 238125 w 238125"/>
                <a:gd name="connsiteY7" fmla="*/ 214313 h 219075"/>
                <a:gd name="connsiteX8" fmla="*/ 233363 w 238125"/>
                <a:gd name="connsiteY8" fmla="*/ 219075 h 219075"/>
                <a:gd name="connsiteX9" fmla="*/ 9525 w 238125"/>
                <a:gd name="connsiteY9" fmla="*/ 209550 h 219075"/>
                <a:gd name="connsiteX10" fmla="*/ 228600 w 238125"/>
                <a:gd name="connsiteY10" fmla="*/ 209550 h 219075"/>
                <a:gd name="connsiteX11" fmla="*/ 228600 w 238125"/>
                <a:gd name="connsiteY11" fmla="*/ 23813 h 219075"/>
                <a:gd name="connsiteX12" fmla="*/ 214313 w 238125"/>
                <a:gd name="connsiteY12" fmla="*/ 9525 h 219075"/>
                <a:gd name="connsiteX13" fmla="*/ 23813 w 238125"/>
                <a:gd name="connsiteY13" fmla="*/ 9525 h 219075"/>
                <a:gd name="connsiteX14" fmla="*/ 9525 w 238125"/>
                <a:gd name="connsiteY14" fmla="*/ 23813 h 219075"/>
                <a:gd name="connsiteX15" fmla="*/ 9525 w 238125"/>
                <a:gd name="connsiteY15" fmla="*/ 2095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125" h="219075">
                  <a:moveTo>
                    <a:pt x="233363" y="219075"/>
                  </a:moveTo>
                  <a:lnTo>
                    <a:pt x="4763" y="219075"/>
                  </a:lnTo>
                  <a:cubicBezTo>
                    <a:pt x="2096" y="219075"/>
                    <a:pt x="0" y="216979"/>
                    <a:pt x="0" y="214313"/>
                  </a:cubicBezTo>
                  <a:lnTo>
                    <a:pt x="0" y="23813"/>
                  </a:lnTo>
                  <a:cubicBezTo>
                    <a:pt x="0" y="10668"/>
                    <a:pt x="10668" y="0"/>
                    <a:pt x="23813" y="0"/>
                  </a:cubicBezTo>
                  <a:lnTo>
                    <a:pt x="214313" y="0"/>
                  </a:lnTo>
                  <a:cubicBezTo>
                    <a:pt x="227457" y="0"/>
                    <a:pt x="238125" y="10668"/>
                    <a:pt x="238125" y="23813"/>
                  </a:cubicBezTo>
                  <a:lnTo>
                    <a:pt x="238125" y="214313"/>
                  </a:lnTo>
                  <a:cubicBezTo>
                    <a:pt x="238125" y="216979"/>
                    <a:pt x="236029" y="219075"/>
                    <a:pt x="233363" y="219075"/>
                  </a:cubicBezTo>
                  <a:close/>
                  <a:moveTo>
                    <a:pt x="9525" y="209550"/>
                  </a:moveTo>
                  <a:lnTo>
                    <a:pt x="228600" y="209550"/>
                  </a:lnTo>
                  <a:lnTo>
                    <a:pt x="228600" y="23813"/>
                  </a:lnTo>
                  <a:cubicBezTo>
                    <a:pt x="228600" y="15907"/>
                    <a:pt x="222218" y="9525"/>
                    <a:pt x="214313" y="9525"/>
                  </a:cubicBezTo>
                  <a:lnTo>
                    <a:pt x="23813" y="9525"/>
                  </a:lnTo>
                  <a:cubicBezTo>
                    <a:pt x="15907" y="9525"/>
                    <a:pt x="9525" y="15907"/>
                    <a:pt x="9525" y="23813"/>
                  </a:cubicBezTo>
                  <a:lnTo>
                    <a:pt x="9525" y="2095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6" name="Freeform: Shape 385">
              <a:extLst>
                <a:ext uri="{FF2B5EF4-FFF2-40B4-BE49-F238E27FC236}">
                  <a16:creationId xmlns:a16="http://schemas.microsoft.com/office/drawing/2014/main" id="{6A59EB86-E810-57DA-CC10-03022F48AC28}"/>
                </a:ext>
              </a:extLst>
            </p:cNvPr>
            <p:cNvSpPr/>
            <p:nvPr/>
          </p:nvSpPr>
          <p:spPr>
            <a:xfrm>
              <a:off x="1943069" y="4400423"/>
              <a:ext cx="90613" cy="90613"/>
            </a:xfrm>
            <a:custGeom>
              <a:avLst/>
              <a:gdLst>
                <a:gd name="connsiteX0" fmla="*/ 66705 w 90613"/>
                <a:gd name="connsiteY0" fmla="*/ 90613 h 90613"/>
                <a:gd name="connsiteX1" fmla="*/ 66705 w 90613"/>
                <a:gd name="connsiteY1" fmla="*/ 90613 h 90613"/>
                <a:gd name="connsiteX2" fmla="*/ 49846 w 90613"/>
                <a:gd name="connsiteY2" fmla="*/ 83565 h 90613"/>
                <a:gd name="connsiteX3" fmla="*/ 1650 w 90613"/>
                <a:gd name="connsiteY3" fmla="*/ 14889 h 90613"/>
                <a:gd name="connsiteX4" fmla="*/ 2793 w 90613"/>
                <a:gd name="connsiteY4" fmla="*/ 2793 h 90613"/>
                <a:gd name="connsiteX5" fmla="*/ 14889 w 90613"/>
                <a:gd name="connsiteY5" fmla="*/ 1650 h 90613"/>
                <a:gd name="connsiteX6" fmla="*/ 83565 w 90613"/>
                <a:gd name="connsiteY6" fmla="*/ 49846 h 90613"/>
                <a:gd name="connsiteX7" fmla="*/ 83565 w 90613"/>
                <a:gd name="connsiteY7" fmla="*/ 49846 h 90613"/>
                <a:gd name="connsiteX8" fmla="*/ 90613 w 90613"/>
                <a:gd name="connsiteY8" fmla="*/ 66705 h 90613"/>
                <a:gd name="connsiteX9" fmla="*/ 83660 w 90613"/>
                <a:gd name="connsiteY9" fmla="*/ 83565 h 90613"/>
                <a:gd name="connsiteX10" fmla="*/ 66896 w 90613"/>
                <a:gd name="connsiteY10" fmla="*/ 90518 h 90613"/>
                <a:gd name="connsiteX11" fmla="*/ 9460 w 90613"/>
                <a:gd name="connsiteY11" fmla="*/ 9555 h 90613"/>
                <a:gd name="connsiteX12" fmla="*/ 56514 w 90613"/>
                <a:gd name="connsiteY12" fmla="*/ 76802 h 90613"/>
                <a:gd name="connsiteX13" fmla="*/ 66705 w 90613"/>
                <a:gd name="connsiteY13" fmla="*/ 80993 h 90613"/>
                <a:gd name="connsiteX14" fmla="*/ 66705 w 90613"/>
                <a:gd name="connsiteY14" fmla="*/ 80993 h 90613"/>
                <a:gd name="connsiteX15" fmla="*/ 76802 w 90613"/>
                <a:gd name="connsiteY15" fmla="*/ 76802 h 90613"/>
                <a:gd name="connsiteX16" fmla="*/ 80993 w 90613"/>
                <a:gd name="connsiteY16" fmla="*/ 66705 h 90613"/>
                <a:gd name="connsiteX17" fmla="*/ 76802 w 90613"/>
                <a:gd name="connsiteY17" fmla="*/ 56514 h 90613"/>
                <a:gd name="connsiteX18" fmla="*/ 76802 w 90613"/>
                <a:gd name="connsiteY18" fmla="*/ 56514 h 90613"/>
                <a:gd name="connsiteX19" fmla="*/ 9555 w 90613"/>
                <a:gd name="connsiteY19" fmla="*/ 9460 h 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613" h="90613">
                  <a:moveTo>
                    <a:pt x="66705" y="90613"/>
                  </a:moveTo>
                  <a:lnTo>
                    <a:pt x="66705" y="90613"/>
                  </a:lnTo>
                  <a:cubicBezTo>
                    <a:pt x="60324" y="90613"/>
                    <a:pt x="54323" y="88136"/>
                    <a:pt x="49846" y="83565"/>
                  </a:cubicBezTo>
                  <a:cubicBezTo>
                    <a:pt x="44703" y="78421"/>
                    <a:pt x="20795" y="43369"/>
                    <a:pt x="1650" y="14889"/>
                  </a:cubicBezTo>
                  <a:cubicBezTo>
                    <a:pt x="-922" y="11079"/>
                    <a:pt x="-446" y="6126"/>
                    <a:pt x="2793" y="2793"/>
                  </a:cubicBezTo>
                  <a:cubicBezTo>
                    <a:pt x="6031" y="-446"/>
                    <a:pt x="10984" y="-922"/>
                    <a:pt x="14889" y="1650"/>
                  </a:cubicBezTo>
                  <a:cubicBezTo>
                    <a:pt x="43369" y="20795"/>
                    <a:pt x="78421" y="44702"/>
                    <a:pt x="83565" y="49846"/>
                  </a:cubicBezTo>
                  <a:lnTo>
                    <a:pt x="83565" y="49846"/>
                  </a:lnTo>
                  <a:cubicBezTo>
                    <a:pt x="88041" y="54323"/>
                    <a:pt x="90613" y="60324"/>
                    <a:pt x="90613" y="66705"/>
                  </a:cubicBezTo>
                  <a:cubicBezTo>
                    <a:pt x="90613" y="73087"/>
                    <a:pt x="88137" y="79088"/>
                    <a:pt x="83660" y="83565"/>
                  </a:cubicBezTo>
                  <a:cubicBezTo>
                    <a:pt x="79183" y="88041"/>
                    <a:pt x="73182" y="90518"/>
                    <a:pt x="66896" y="90518"/>
                  </a:cubicBezTo>
                  <a:close/>
                  <a:moveTo>
                    <a:pt x="9460" y="9555"/>
                  </a:moveTo>
                  <a:cubicBezTo>
                    <a:pt x="35463" y="48132"/>
                    <a:pt x="53085" y="73277"/>
                    <a:pt x="56514" y="76802"/>
                  </a:cubicBezTo>
                  <a:cubicBezTo>
                    <a:pt x="59276" y="79564"/>
                    <a:pt x="62800" y="80993"/>
                    <a:pt x="66705" y="80993"/>
                  </a:cubicBezTo>
                  <a:lnTo>
                    <a:pt x="66705" y="80993"/>
                  </a:lnTo>
                  <a:cubicBezTo>
                    <a:pt x="70515" y="80993"/>
                    <a:pt x="74135" y="79469"/>
                    <a:pt x="76802" y="76802"/>
                  </a:cubicBezTo>
                  <a:cubicBezTo>
                    <a:pt x="79469" y="74135"/>
                    <a:pt x="80993" y="70515"/>
                    <a:pt x="80993" y="66705"/>
                  </a:cubicBezTo>
                  <a:cubicBezTo>
                    <a:pt x="80993" y="62895"/>
                    <a:pt x="79469" y="59276"/>
                    <a:pt x="76802" y="56514"/>
                  </a:cubicBezTo>
                  <a:lnTo>
                    <a:pt x="76802" y="56514"/>
                  </a:lnTo>
                  <a:cubicBezTo>
                    <a:pt x="73278" y="52989"/>
                    <a:pt x="48132" y="35463"/>
                    <a:pt x="9555" y="946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7" name="Freeform: Shape 6061">
              <a:extLst>
                <a:ext uri="{FF2B5EF4-FFF2-40B4-BE49-F238E27FC236}">
                  <a16:creationId xmlns:a16="http://schemas.microsoft.com/office/drawing/2014/main" id="{0E2C92AE-2D1C-6428-7592-2E593228147E}"/>
                </a:ext>
              </a:extLst>
            </p:cNvPr>
            <p:cNvSpPr/>
            <p:nvPr/>
          </p:nvSpPr>
          <p:spPr>
            <a:xfrm>
              <a:off x="22336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8" name="Freeform: Shape 6062">
              <a:extLst>
                <a:ext uri="{FF2B5EF4-FFF2-40B4-BE49-F238E27FC236}">
                  <a16:creationId xmlns:a16="http://schemas.microsoft.com/office/drawing/2014/main" id="{24906DBA-99F3-8A91-92ED-C417C899F241}"/>
                </a:ext>
              </a:extLst>
            </p:cNvPr>
            <p:cNvSpPr/>
            <p:nvPr/>
          </p:nvSpPr>
          <p:spPr>
            <a:xfrm>
              <a:off x="23098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0" name="Freeform: Shape 517">
              <a:extLst>
                <a:ext uri="{FF2B5EF4-FFF2-40B4-BE49-F238E27FC236}">
                  <a16:creationId xmlns:a16="http://schemas.microsoft.com/office/drawing/2014/main" id="{4C6AFE29-63FB-1EAD-C85F-B5BA52E1E89E}"/>
                </a:ext>
              </a:extLst>
            </p:cNvPr>
            <p:cNvSpPr/>
            <p:nvPr/>
          </p:nvSpPr>
          <p:spPr>
            <a:xfrm>
              <a:off x="1976491" y="4624319"/>
              <a:ext cx="66660" cy="123987"/>
            </a:xfrm>
            <a:custGeom>
              <a:avLst/>
              <a:gdLst>
                <a:gd name="connsiteX0" fmla="*/ 33283 w 66660"/>
                <a:gd name="connsiteY0" fmla="*/ 123892 h 123987"/>
                <a:gd name="connsiteX1" fmla="*/ 31187 w 66660"/>
                <a:gd name="connsiteY1" fmla="*/ 123416 h 123987"/>
                <a:gd name="connsiteX2" fmla="*/ 29092 w 66660"/>
                <a:gd name="connsiteY2" fmla="*/ 117034 h 123987"/>
                <a:gd name="connsiteX3" fmla="*/ 54238 w 66660"/>
                <a:gd name="connsiteY3" fmla="*/ 66742 h 123987"/>
                <a:gd name="connsiteX4" fmla="*/ 4803 w 66660"/>
                <a:gd name="connsiteY4" fmla="*/ 66742 h 123987"/>
                <a:gd name="connsiteX5" fmla="*/ 707 w 66660"/>
                <a:gd name="connsiteY5" fmla="*/ 64456 h 123987"/>
                <a:gd name="connsiteX6" fmla="*/ 517 w 66660"/>
                <a:gd name="connsiteY6" fmla="*/ 59789 h 123987"/>
                <a:gd name="connsiteX7" fmla="*/ 29092 w 66660"/>
                <a:gd name="connsiteY7" fmla="*/ 2639 h 123987"/>
                <a:gd name="connsiteX8" fmla="*/ 35473 w 66660"/>
                <a:gd name="connsiteY8" fmla="*/ 543 h 123987"/>
                <a:gd name="connsiteX9" fmla="*/ 37569 w 66660"/>
                <a:gd name="connsiteY9" fmla="*/ 6925 h 123987"/>
                <a:gd name="connsiteX10" fmla="*/ 12423 w 66660"/>
                <a:gd name="connsiteY10" fmla="*/ 57217 h 123987"/>
                <a:gd name="connsiteX11" fmla="*/ 61858 w 66660"/>
                <a:gd name="connsiteY11" fmla="*/ 57217 h 123987"/>
                <a:gd name="connsiteX12" fmla="*/ 65953 w 66660"/>
                <a:gd name="connsiteY12" fmla="*/ 59503 h 123987"/>
                <a:gd name="connsiteX13" fmla="*/ 66144 w 66660"/>
                <a:gd name="connsiteY13" fmla="*/ 64171 h 123987"/>
                <a:gd name="connsiteX14" fmla="*/ 37569 w 66660"/>
                <a:gd name="connsiteY14" fmla="*/ 121321 h 123987"/>
                <a:gd name="connsiteX15" fmla="*/ 33283 w 66660"/>
                <a:gd name="connsiteY15" fmla="*/ 123988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60" h="123987">
                  <a:moveTo>
                    <a:pt x="33283" y="123892"/>
                  </a:moveTo>
                  <a:cubicBezTo>
                    <a:pt x="32521" y="123892"/>
                    <a:pt x="31854" y="123702"/>
                    <a:pt x="31187" y="123416"/>
                  </a:cubicBezTo>
                  <a:cubicBezTo>
                    <a:pt x="28806" y="122273"/>
                    <a:pt x="27853" y="119416"/>
                    <a:pt x="29092" y="117034"/>
                  </a:cubicBezTo>
                  <a:lnTo>
                    <a:pt x="54238" y="66742"/>
                  </a:lnTo>
                  <a:lnTo>
                    <a:pt x="4803" y="66742"/>
                  </a:lnTo>
                  <a:cubicBezTo>
                    <a:pt x="3184" y="66742"/>
                    <a:pt x="1660" y="65885"/>
                    <a:pt x="707" y="64456"/>
                  </a:cubicBezTo>
                  <a:cubicBezTo>
                    <a:pt x="-150" y="63027"/>
                    <a:pt x="-245" y="61313"/>
                    <a:pt x="517" y="59789"/>
                  </a:cubicBezTo>
                  <a:lnTo>
                    <a:pt x="29092" y="2639"/>
                  </a:lnTo>
                  <a:cubicBezTo>
                    <a:pt x="30235" y="258"/>
                    <a:pt x="33092" y="-695"/>
                    <a:pt x="35473" y="543"/>
                  </a:cubicBezTo>
                  <a:cubicBezTo>
                    <a:pt x="37855" y="1687"/>
                    <a:pt x="38807" y="4544"/>
                    <a:pt x="37569" y="6925"/>
                  </a:cubicBezTo>
                  <a:lnTo>
                    <a:pt x="12423" y="57217"/>
                  </a:lnTo>
                  <a:lnTo>
                    <a:pt x="61858" y="57217"/>
                  </a:lnTo>
                  <a:cubicBezTo>
                    <a:pt x="63477" y="57217"/>
                    <a:pt x="65001" y="58074"/>
                    <a:pt x="65953" y="59503"/>
                  </a:cubicBezTo>
                  <a:cubicBezTo>
                    <a:pt x="66811" y="60932"/>
                    <a:pt x="66906" y="62647"/>
                    <a:pt x="66144" y="64171"/>
                  </a:cubicBezTo>
                  <a:lnTo>
                    <a:pt x="37569" y="121321"/>
                  </a:lnTo>
                  <a:cubicBezTo>
                    <a:pt x="36712" y="122940"/>
                    <a:pt x="35092" y="123988"/>
                    <a:pt x="33283" y="123988"/>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1" name="Freeform: Shape 3703">
              <a:extLst>
                <a:ext uri="{FF2B5EF4-FFF2-40B4-BE49-F238E27FC236}">
                  <a16:creationId xmlns:a16="http://schemas.microsoft.com/office/drawing/2014/main" id="{9D6B3FC9-C5AF-B0E3-E2F1-FA70EDDEB389}"/>
                </a:ext>
              </a:extLst>
            </p:cNvPr>
            <p:cNvSpPr/>
            <p:nvPr/>
          </p:nvSpPr>
          <p:spPr>
            <a:xfrm>
              <a:off x="2166937" y="4500562"/>
              <a:ext cx="133350" cy="257175"/>
            </a:xfrm>
            <a:custGeom>
              <a:avLst/>
              <a:gdLst>
                <a:gd name="connsiteX0" fmla="*/ 100013 w 133350"/>
                <a:gd name="connsiteY0" fmla="*/ 257175 h 257175"/>
                <a:gd name="connsiteX1" fmla="*/ 66675 w 133350"/>
                <a:gd name="connsiteY1" fmla="*/ 223838 h 257175"/>
                <a:gd name="connsiteX2" fmla="*/ 66675 w 133350"/>
                <a:gd name="connsiteY2" fmla="*/ 100013 h 257175"/>
                <a:gd name="connsiteX3" fmla="*/ 42863 w 133350"/>
                <a:gd name="connsiteY3" fmla="*/ 76200 h 257175"/>
                <a:gd name="connsiteX4" fmla="*/ 4763 w 133350"/>
                <a:gd name="connsiteY4" fmla="*/ 76200 h 257175"/>
                <a:gd name="connsiteX5" fmla="*/ 0 w 133350"/>
                <a:gd name="connsiteY5" fmla="*/ 71438 h 257175"/>
                <a:gd name="connsiteX6" fmla="*/ 4763 w 133350"/>
                <a:gd name="connsiteY6" fmla="*/ 66675 h 257175"/>
                <a:gd name="connsiteX7" fmla="*/ 42863 w 133350"/>
                <a:gd name="connsiteY7" fmla="*/ 66675 h 257175"/>
                <a:gd name="connsiteX8" fmla="*/ 76200 w 133350"/>
                <a:gd name="connsiteY8" fmla="*/ 100013 h 257175"/>
                <a:gd name="connsiteX9" fmla="*/ 76200 w 133350"/>
                <a:gd name="connsiteY9" fmla="*/ 223838 h 257175"/>
                <a:gd name="connsiteX10" fmla="*/ 100013 w 133350"/>
                <a:gd name="connsiteY10" fmla="*/ 247650 h 257175"/>
                <a:gd name="connsiteX11" fmla="*/ 123825 w 133350"/>
                <a:gd name="connsiteY11" fmla="*/ 223838 h 257175"/>
                <a:gd name="connsiteX12" fmla="*/ 123825 w 133350"/>
                <a:gd name="connsiteY12" fmla="*/ 4763 h 257175"/>
                <a:gd name="connsiteX13" fmla="*/ 128588 w 133350"/>
                <a:gd name="connsiteY13" fmla="*/ 0 h 257175"/>
                <a:gd name="connsiteX14" fmla="*/ 133350 w 133350"/>
                <a:gd name="connsiteY14" fmla="*/ 4763 h 257175"/>
                <a:gd name="connsiteX15" fmla="*/ 133350 w 133350"/>
                <a:gd name="connsiteY15" fmla="*/ 223838 h 257175"/>
                <a:gd name="connsiteX16" fmla="*/ 100013 w 133350"/>
                <a:gd name="connsiteY1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350" h="257175">
                  <a:moveTo>
                    <a:pt x="100013" y="257175"/>
                  </a:moveTo>
                  <a:cubicBezTo>
                    <a:pt x="81629" y="257175"/>
                    <a:pt x="66675" y="242221"/>
                    <a:pt x="66675" y="223838"/>
                  </a:cubicBezTo>
                  <a:lnTo>
                    <a:pt x="66675" y="100013"/>
                  </a:lnTo>
                  <a:cubicBezTo>
                    <a:pt x="66675" y="86868"/>
                    <a:pt x="56007" y="76200"/>
                    <a:pt x="42863" y="76200"/>
                  </a:cubicBezTo>
                  <a:lnTo>
                    <a:pt x="4763" y="76200"/>
                  </a:lnTo>
                  <a:cubicBezTo>
                    <a:pt x="2096" y="76200"/>
                    <a:pt x="0" y="74104"/>
                    <a:pt x="0" y="71438"/>
                  </a:cubicBezTo>
                  <a:cubicBezTo>
                    <a:pt x="0" y="68771"/>
                    <a:pt x="2096" y="66675"/>
                    <a:pt x="4763" y="66675"/>
                  </a:cubicBezTo>
                  <a:lnTo>
                    <a:pt x="42863" y="66675"/>
                  </a:lnTo>
                  <a:cubicBezTo>
                    <a:pt x="61246" y="66675"/>
                    <a:pt x="76200" y="81629"/>
                    <a:pt x="76200" y="100013"/>
                  </a:cubicBezTo>
                  <a:lnTo>
                    <a:pt x="76200" y="223838"/>
                  </a:lnTo>
                  <a:cubicBezTo>
                    <a:pt x="76200" y="236982"/>
                    <a:pt x="86868" y="247650"/>
                    <a:pt x="100013" y="247650"/>
                  </a:cubicBezTo>
                  <a:cubicBezTo>
                    <a:pt x="113157" y="247650"/>
                    <a:pt x="123825" y="236982"/>
                    <a:pt x="123825" y="223838"/>
                  </a:cubicBezTo>
                  <a:lnTo>
                    <a:pt x="123825" y="4763"/>
                  </a:lnTo>
                  <a:cubicBezTo>
                    <a:pt x="123825" y="2096"/>
                    <a:pt x="125921" y="0"/>
                    <a:pt x="128588" y="0"/>
                  </a:cubicBezTo>
                  <a:cubicBezTo>
                    <a:pt x="131254" y="0"/>
                    <a:pt x="133350" y="2096"/>
                    <a:pt x="133350" y="4763"/>
                  </a:cubicBezTo>
                  <a:lnTo>
                    <a:pt x="133350" y="223838"/>
                  </a:lnTo>
                  <a:cubicBezTo>
                    <a:pt x="133350" y="242221"/>
                    <a:pt x="118396" y="257175"/>
                    <a:pt x="100013" y="2571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362" name="TextBox 361">
            <a:extLst>
              <a:ext uri="{FF2B5EF4-FFF2-40B4-BE49-F238E27FC236}">
                <a16:creationId xmlns:a16="http://schemas.microsoft.com/office/drawing/2014/main" id="{442FEFAC-1693-BE42-5A01-476CDBABB699}"/>
              </a:ext>
            </a:extLst>
          </p:cNvPr>
          <p:cNvSpPr txBox="1"/>
          <p:nvPr/>
        </p:nvSpPr>
        <p:spPr>
          <a:xfrm>
            <a:off x="8701683" y="3553629"/>
            <a:ext cx="907960" cy="313591"/>
          </a:xfrm>
          <a:prstGeom prst="rect">
            <a:avLst/>
          </a:prstGeom>
        </p:spPr>
        <p:txBody>
          <a:bodyPr vert="horz" wrap="square" lIns="91440" tIns="45720" rIns="91440" bIns="45720" rtlCol="0" anchor="t">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EV 3</a:t>
            </a:r>
          </a:p>
        </p:txBody>
      </p:sp>
      <p:grpSp>
        <p:nvGrpSpPr>
          <p:cNvPr id="363" name="Group 362">
            <a:extLst>
              <a:ext uri="{FF2B5EF4-FFF2-40B4-BE49-F238E27FC236}">
                <a16:creationId xmlns:a16="http://schemas.microsoft.com/office/drawing/2014/main" id="{C9498B21-7A2C-BCCE-83E8-89E837236C91}"/>
              </a:ext>
            </a:extLst>
          </p:cNvPr>
          <p:cNvGrpSpPr/>
          <p:nvPr/>
        </p:nvGrpSpPr>
        <p:grpSpPr>
          <a:xfrm>
            <a:off x="8690728" y="2949435"/>
            <a:ext cx="504000" cy="504000"/>
            <a:chOff x="671512" y="2005012"/>
            <a:chExt cx="562070" cy="561975"/>
          </a:xfrm>
          <a:solidFill>
            <a:schemeClr val="bg1"/>
          </a:solidFill>
        </p:grpSpPr>
        <p:sp>
          <p:nvSpPr>
            <p:cNvPr id="364" name="Freeform: Shape 2755">
              <a:extLst>
                <a:ext uri="{FF2B5EF4-FFF2-40B4-BE49-F238E27FC236}">
                  <a16:creationId xmlns:a16="http://schemas.microsoft.com/office/drawing/2014/main" id="{68B2FECB-C8F0-E64B-E576-14D2862C8AB1}"/>
                </a:ext>
              </a:extLst>
            </p:cNvPr>
            <p:cNvSpPr/>
            <p:nvPr/>
          </p:nvSpPr>
          <p:spPr>
            <a:xfrm>
              <a:off x="1128712" y="20240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30"/>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5" name="Freeform: Shape 2756">
              <a:extLst>
                <a:ext uri="{FF2B5EF4-FFF2-40B4-BE49-F238E27FC236}">
                  <a16:creationId xmlns:a16="http://schemas.microsoft.com/office/drawing/2014/main" id="{ECEE1C0B-F09E-6B66-1762-D90CBE6B4F75}"/>
                </a:ext>
              </a:extLst>
            </p:cNvPr>
            <p:cNvSpPr/>
            <p:nvPr/>
          </p:nvSpPr>
          <p:spPr>
            <a:xfrm>
              <a:off x="1128712" y="21002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29"/>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6" name="Freeform: Shape 2757">
              <a:extLst>
                <a:ext uri="{FF2B5EF4-FFF2-40B4-BE49-F238E27FC236}">
                  <a16:creationId xmlns:a16="http://schemas.microsoft.com/office/drawing/2014/main" id="{C8FC6B22-6D29-70B4-1D6D-27AD79456D3C}"/>
                </a:ext>
              </a:extLst>
            </p:cNvPr>
            <p:cNvSpPr/>
            <p:nvPr/>
          </p:nvSpPr>
          <p:spPr>
            <a:xfrm>
              <a:off x="995362" y="2005012"/>
              <a:ext cx="142875" cy="161925"/>
            </a:xfrm>
            <a:custGeom>
              <a:avLst/>
              <a:gdLst>
                <a:gd name="connsiteX0" fmla="*/ 128588 w 142875"/>
                <a:gd name="connsiteY0" fmla="*/ 161925 h 161925"/>
                <a:gd name="connsiteX1" fmla="*/ 109538 w 142875"/>
                <a:gd name="connsiteY1" fmla="*/ 161925 h 161925"/>
                <a:gd name="connsiteX2" fmla="*/ 95250 w 142875"/>
                <a:gd name="connsiteY2" fmla="*/ 147638 h 161925"/>
                <a:gd name="connsiteX3" fmla="*/ 95250 w 142875"/>
                <a:gd name="connsiteY3" fmla="*/ 142875 h 161925"/>
                <a:gd name="connsiteX4" fmla="*/ 61913 w 142875"/>
                <a:gd name="connsiteY4" fmla="*/ 142875 h 161925"/>
                <a:gd name="connsiteX5" fmla="*/ 0 w 142875"/>
                <a:gd name="connsiteY5" fmla="*/ 80963 h 161925"/>
                <a:gd name="connsiteX6" fmla="*/ 61913 w 142875"/>
                <a:gd name="connsiteY6" fmla="*/ 19050 h 161925"/>
                <a:gd name="connsiteX7" fmla="*/ 95250 w 142875"/>
                <a:gd name="connsiteY7" fmla="*/ 19050 h 161925"/>
                <a:gd name="connsiteX8" fmla="*/ 95250 w 142875"/>
                <a:gd name="connsiteY8" fmla="*/ 14288 h 161925"/>
                <a:gd name="connsiteX9" fmla="*/ 109538 w 142875"/>
                <a:gd name="connsiteY9" fmla="*/ 0 h 161925"/>
                <a:gd name="connsiteX10" fmla="*/ 128588 w 142875"/>
                <a:gd name="connsiteY10" fmla="*/ 0 h 161925"/>
                <a:gd name="connsiteX11" fmla="*/ 142875 w 142875"/>
                <a:gd name="connsiteY11" fmla="*/ 14288 h 161925"/>
                <a:gd name="connsiteX12" fmla="*/ 142875 w 142875"/>
                <a:gd name="connsiteY12" fmla="*/ 147638 h 161925"/>
                <a:gd name="connsiteX13" fmla="*/ 128588 w 142875"/>
                <a:gd name="connsiteY13" fmla="*/ 161925 h 161925"/>
                <a:gd name="connsiteX14" fmla="*/ 61913 w 142875"/>
                <a:gd name="connsiteY14" fmla="*/ 28575 h 161925"/>
                <a:gd name="connsiteX15" fmla="*/ 9525 w 142875"/>
                <a:gd name="connsiteY15" fmla="*/ 80963 h 161925"/>
                <a:gd name="connsiteX16" fmla="*/ 61913 w 142875"/>
                <a:gd name="connsiteY16" fmla="*/ 133350 h 161925"/>
                <a:gd name="connsiteX17" fmla="*/ 100013 w 142875"/>
                <a:gd name="connsiteY17" fmla="*/ 133350 h 161925"/>
                <a:gd name="connsiteX18" fmla="*/ 104775 w 142875"/>
                <a:gd name="connsiteY18" fmla="*/ 138113 h 161925"/>
                <a:gd name="connsiteX19" fmla="*/ 104775 w 142875"/>
                <a:gd name="connsiteY19" fmla="*/ 147638 h 161925"/>
                <a:gd name="connsiteX20" fmla="*/ 109538 w 142875"/>
                <a:gd name="connsiteY20" fmla="*/ 152400 h 161925"/>
                <a:gd name="connsiteX21" fmla="*/ 128588 w 142875"/>
                <a:gd name="connsiteY21" fmla="*/ 152400 h 161925"/>
                <a:gd name="connsiteX22" fmla="*/ 133350 w 142875"/>
                <a:gd name="connsiteY22" fmla="*/ 147638 h 161925"/>
                <a:gd name="connsiteX23" fmla="*/ 133350 w 142875"/>
                <a:gd name="connsiteY23" fmla="*/ 14288 h 161925"/>
                <a:gd name="connsiteX24" fmla="*/ 128588 w 142875"/>
                <a:gd name="connsiteY24" fmla="*/ 9525 h 161925"/>
                <a:gd name="connsiteX25" fmla="*/ 109538 w 142875"/>
                <a:gd name="connsiteY25" fmla="*/ 9525 h 161925"/>
                <a:gd name="connsiteX26" fmla="*/ 104775 w 142875"/>
                <a:gd name="connsiteY26" fmla="*/ 14288 h 161925"/>
                <a:gd name="connsiteX27" fmla="*/ 104775 w 142875"/>
                <a:gd name="connsiteY27" fmla="*/ 23813 h 161925"/>
                <a:gd name="connsiteX28" fmla="*/ 100013 w 142875"/>
                <a:gd name="connsiteY28" fmla="*/ 28575 h 161925"/>
                <a:gd name="connsiteX29" fmla="*/ 61913 w 142875"/>
                <a:gd name="connsiteY29" fmla="*/ 285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875" h="161925">
                  <a:moveTo>
                    <a:pt x="128588" y="161925"/>
                  </a:moveTo>
                  <a:lnTo>
                    <a:pt x="109538" y="161925"/>
                  </a:lnTo>
                  <a:cubicBezTo>
                    <a:pt x="101632" y="161925"/>
                    <a:pt x="95250" y="155543"/>
                    <a:pt x="95250" y="147638"/>
                  </a:cubicBezTo>
                  <a:lnTo>
                    <a:pt x="95250" y="142875"/>
                  </a:lnTo>
                  <a:lnTo>
                    <a:pt x="61913" y="142875"/>
                  </a:lnTo>
                  <a:cubicBezTo>
                    <a:pt x="27813" y="142875"/>
                    <a:pt x="0" y="115062"/>
                    <a:pt x="0" y="80963"/>
                  </a:cubicBezTo>
                  <a:cubicBezTo>
                    <a:pt x="0" y="46863"/>
                    <a:pt x="27813" y="19050"/>
                    <a:pt x="61913" y="19050"/>
                  </a:cubicBezTo>
                  <a:lnTo>
                    <a:pt x="95250" y="19050"/>
                  </a:lnTo>
                  <a:lnTo>
                    <a:pt x="95250" y="14288"/>
                  </a:lnTo>
                  <a:cubicBezTo>
                    <a:pt x="95250" y="6382"/>
                    <a:pt x="101632" y="0"/>
                    <a:pt x="109538" y="0"/>
                  </a:cubicBezTo>
                  <a:lnTo>
                    <a:pt x="128588" y="0"/>
                  </a:lnTo>
                  <a:cubicBezTo>
                    <a:pt x="136493" y="0"/>
                    <a:pt x="142875" y="6382"/>
                    <a:pt x="142875" y="14288"/>
                  </a:cubicBezTo>
                  <a:lnTo>
                    <a:pt x="142875" y="147638"/>
                  </a:lnTo>
                  <a:cubicBezTo>
                    <a:pt x="142875" y="155543"/>
                    <a:pt x="136493" y="161925"/>
                    <a:pt x="128588" y="161925"/>
                  </a:cubicBezTo>
                  <a:close/>
                  <a:moveTo>
                    <a:pt x="61913" y="28575"/>
                  </a:moveTo>
                  <a:cubicBezTo>
                    <a:pt x="33052" y="28575"/>
                    <a:pt x="9525" y="52102"/>
                    <a:pt x="9525" y="80963"/>
                  </a:cubicBezTo>
                  <a:cubicBezTo>
                    <a:pt x="9525" y="109823"/>
                    <a:pt x="33052" y="133350"/>
                    <a:pt x="61913" y="133350"/>
                  </a:cubicBezTo>
                  <a:lnTo>
                    <a:pt x="100013" y="133350"/>
                  </a:lnTo>
                  <a:cubicBezTo>
                    <a:pt x="102679" y="133350"/>
                    <a:pt x="104775" y="135446"/>
                    <a:pt x="104775" y="138113"/>
                  </a:cubicBezTo>
                  <a:lnTo>
                    <a:pt x="104775" y="147638"/>
                  </a:lnTo>
                  <a:cubicBezTo>
                    <a:pt x="104775" y="150305"/>
                    <a:pt x="106871" y="152400"/>
                    <a:pt x="109538" y="152400"/>
                  </a:cubicBezTo>
                  <a:lnTo>
                    <a:pt x="128588" y="152400"/>
                  </a:lnTo>
                  <a:cubicBezTo>
                    <a:pt x="131254" y="152400"/>
                    <a:pt x="133350" y="150305"/>
                    <a:pt x="133350" y="147638"/>
                  </a:cubicBezTo>
                  <a:lnTo>
                    <a:pt x="133350" y="14288"/>
                  </a:lnTo>
                  <a:cubicBezTo>
                    <a:pt x="133350" y="11621"/>
                    <a:pt x="131254" y="9525"/>
                    <a:pt x="128588" y="9525"/>
                  </a:cubicBezTo>
                  <a:lnTo>
                    <a:pt x="109538" y="9525"/>
                  </a:lnTo>
                  <a:cubicBezTo>
                    <a:pt x="106871" y="9525"/>
                    <a:pt x="104775" y="11621"/>
                    <a:pt x="104775" y="14288"/>
                  </a:cubicBezTo>
                  <a:lnTo>
                    <a:pt x="104775" y="23813"/>
                  </a:lnTo>
                  <a:cubicBezTo>
                    <a:pt x="104775" y="26480"/>
                    <a:pt x="102679" y="28575"/>
                    <a:pt x="100013" y="28575"/>
                  </a:cubicBezTo>
                  <a:lnTo>
                    <a:pt x="61913" y="2857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7" name="Freeform: Shape 2764">
              <a:extLst>
                <a:ext uri="{FF2B5EF4-FFF2-40B4-BE49-F238E27FC236}">
                  <a16:creationId xmlns:a16="http://schemas.microsoft.com/office/drawing/2014/main" id="{A6E74295-A060-75A9-A1C1-F79A7949177F}"/>
                </a:ext>
              </a:extLst>
            </p:cNvPr>
            <p:cNvSpPr/>
            <p:nvPr/>
          </p:nvSpPr>
          <p:spPr>
            <a:xfrm>
              <a:off x="72866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8" name="Freeform: Shape 2765">
              <a:extLst>
                <a:ext uri="{FF2B5EF4-FFF2-40B4-BE49-F238E27FC236}">
                  <a16:creationId xmlns:a16="http://schemas.microsoft.com/office/drawing/2014/main" id="{821D5393-58CA-CE0E-0EEC-4F2D406BFA86}"/>
                </a:ext>
              </a:extLst>
            </p:cNvPr>
            <p:cNvSpPr/>
            <p:nvPr/>
          </p:nvSpPr>
          <p:spPr>
            <a:xfrm>
              <a:off x="76676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9" name="Freeform: Shape 2766">
              <a:extLst>
                <a:ext uri="{FF2B5EF4-FFF2-40B4-BE49-F238E27FC236}">
                  <a16:creationId xmlns:a16="http://schemas.microsoft.com/office/drawing/2014/main" id="{D9CAC42B-0A56-2528-1FE3-E925FECB532F}"/>
                </a:ext>
              </a:extLst>
            </p:cNvPr>
            <p:cNvSpPr/>
            <p:nvPr/>
          </p:nvSpPr>
          <p:spPr>
            <a:xfrm>
              <a:off x="105251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0" name="Freeform: Shape 2767">
              <a:extLst>
                <a:ext uri="{FF2B5EF4-FFF2-40B4-BE49-F238E27FC236}">
                  <a16:creationId xmlns:a16="http://schemas.microsoft.com/office/drawing/2014/main" id="{1FB5E2BA-9E09-8EC9-30DD-42113CF766F2}"/>
                </a:ext>
              </a:extLst>
            </p:cNvPr>
            <p:cNvSpPr/>
            <p:nvPr/>
          </p:nvSpPr>
          <p:spPr>
            <a:xfrm>
              <a:off x="109061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1" name="Freeform: Shape 2768">
              <a:extLst>
                <a:ext uri="{FF2B5EF4-FFF2-40B4-BE49-F238E27FC236}">
                  <a16:creationId xmlns:a16="http://schemas.microsoft.com/office/drawing/2014/main" id="{13A9D9CB-9A4D-CAE2-D35F-BD7114AB96A2}"/>
                </a:ext>
              </a:extLst>
            </p:cNvPr>
            <p:cNvSpPr/>
            <p:nvPr/>
          </p:nvSpPr>
          <p:spPr>
            <a:xfrm>
              <a:off x="719137" y="2366962"/>
              <a:ext cx="381000" cy="9525"/>
            </a:xfrm>
            <a:custGeom>
              <a:avLst/>
              <a:gdLst>
                <a:gd name="connsiteX0" fmla="*/ 376238 w 381000"/>
                <a:gd name="connsiteY0" fmla="*/ 9525 h 9525"/>
                <a:gd name="connsiteX1" fmla="*/ 4763 w 381000"/>
                <a:gd name="connsiteY1" fmla="*/ 9525 h 9525"/>
                <a:gd name="connsiteX2" fmla="*/ 0 w 381000"/>
                <a:gd name="connsiteY2" fmla="*/ 4763 h 9525"/>
                <a:gd name="connsiteX3" fmla="*/ 4763 w 381000"/>
                <a:gd name="connsiteY3" fmla="*/ 0 h 9525"/>
                <a:gd name="connsiteX4" fmla="*/ 376238 w 381000"/>
                <a:gd name="connsiteY4" fmla="*/ 0 h 9525"/>
                <a:gd name="connsiteX5" fmla="*/ 381000 w 381000"/>
                <a:gd name="connsiteY5" fmla="*/ 4763 h 9525"/>
                <a:gd name="connsiteX6" fmla="*/ 376238 w 38100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9525">
                  <a:moveTo>
                    <a:pt x="376238" y="9525"/>
                  </a:moveTo>
                  <a:lnTo>
                    <a:pt x="4763" y="9525"/>
                  </a:lnTo>
                  <a:cubicBezTo>
                    <a:pt x="2095" y="9525"/>
                    <a:pt x="0" y="7429"/>
                    <a:pt x="0" y="4763"/>
                  </a:cubicBezTo>
                  <a:cubicBezTo>
                    <a:pt x="0" y="2096"/>
                    <a:pt x="2095" y="0"/>
                    <a:pt x="4763" y="0"/>
                  </a:cubicBezTo>
                  <a:lnTo>
                    <a:pt x="376238" y="0"/>
                  </a:lnTo>
                  <a:cubicBezTo>
                    <a:pt x="378905" y="0"/>
                    <a:pt x="381000" y="2096"/>
                    <a:pt x="381000" y="4763"/>
                  </a:cubicBezTo>
                  <a:cubicBezTo>
                    <a:pt x="381000" y="7429"/>
                    <a:pt x="378905" y="9525"/>
                    <a:pt x="376238"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2" name="Freeform: Shape 2769">
              <a:extLst>
                <a:ext uri="{FF2B5EF4-FFF2-40B4-BE49-F238E27FC236}">
                  <a16:creationId xmlns:a16="http://schemas.microsoft.com/office/drawing/2014/main" id="{250CCA1D-1241-D0D2-6A63-A5872F6A484E}"/>
                </a:ext>
              </a:extLst>
            </p:cNvPr>
            <p:cNvSpPr/>
            <p:nvPr/>
          </p:nvSpPr>
          <p:spPr>
            <a:xfrm>
              <a:off x="871537" y="2281237"/>
              <a:ext cx="9525" cy="95250"/>
            </a:xfrm>
            <a:custGeom>
              <a:avLst/>
              <a:gdLst>
                <a:gd name="connsiteX0" fmla="*/ 4763 w 9525"/>
                <a:gd name="connsiteY0" fmla="*/ 95250 h 95250"/>
                <a:gd name="connsiteX1" fmla="*/ 0 w 9525"/>
                <a:gd name="connsiteY1" fmla="*/ 90488 h 95250"/>
                <a:gd name="connsiteX2" fmla="*/ 0 w 9525"/>
                <a:gd name="connsiteY2" fmla="*/ 4763 h 95250"/>
                <a:gd name="connsiteX3" fmla="*/ 4763 w 9525"/>
                <a:gd name="connsiteY3" fmla="*/ 0 h 95250"/>
                <a:gd name="connsiteX4" fmla="*/ 9525 w 9525"/>
                <a:gd name="connsiteY4" fmla="*/ 4763 h 95250"/>
                <a:gd name="connsiteX5" fmla="*/ 9525 w 9525"/>
                <a:gd name="connsiteY5" fmla="*/ 90488 h 95250"/>
                <a:gd name="connsiteX6" fmla="*/ 4763 w 9525"/>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0">
                  <a:moveTo>
                    <a:pt x="4763" y="95250"/>
                  </a:moveTo>
                  <a:cubicBezTo>
                    <a:pt x="2095" y="95250"/>
                    <a:pt x="0" y="93154"/>
                    <a:pt x="0" y="90488"/>
                  </a:cubicBezTo>
                  <a:lnTo>
                    <a:pt x="0" y="4763"/>
                  </a:lnTo>
                  <a:cubicBezTo>
                    <a:pt x="0" y="2095"/>
                    <a:pt x="2095" y="0"/>
                    <a:pt x="4763" y="0"/>
                  </a:cubicBezTo>
                  <a:cubicBezTo>
                    <a:pt x="7430" y="0"/>
                    <a:pt x="9525" y="2095"/>
                    <a:pt x="9525" y="4763"/>
                  </a:cubicBezTo>
                  <a:lnTo>
                    <a:pt x="9525" y="90488"/>
                  </a:lnTo>
                  <a:cubicBezTo>
                    <a:pt x="9525" y="93154"/>
                    <a:pt x="7430" y="95250"/>
                    <a:pt x="4763" y="9525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3" name="Freeform: Shape 2770">
              <a:extLst>
                <a:ext uri="{FF2B5EF4-FFF2-40B4-BE49-F238E27FC236}">
                  <a16:creationId xmlns:a16="http://schemas.microsoft.com/office/drawing/2014/main" id="{EF7B0F7D-F1AB-39D8-4DBC-F3378E7B0621}"/>
                </a:ext>
              </a:extLst>
            </p:cNvPr>
            <p:cNvSpPr/>
            <p:nvPr/>
          </p:nvSpPr>
          <p:spPr>
            <a:xfrm>
              <a:off x="671512" y="2281046"/>
              <a:ext cx="562070" cy="228790"/>
            </a:xfrm>
            <a:custGeom>
              <a:avLst/>
              <a:gdLst>
                <a:gd name="connsiteX0" fmla="*/ 547021 w 562070"/>
                <a:gd name="connsiteY0" fmla="*/ 228791 h 228790"/>
                <a:gd name="connsiteX1" fmla="*/ 500063 w 562070"/>
                <a:gd name="connsiteY1" fmla="*/ 228791 h 228790"/>
                <a:gd name="connsiteX2" fmla="*/ 495300 w 562070"/>
                <a:gd name="connsiteY2" fmla="*/ 224028 h 228790"/>
                <a:gd name="connsiteX3" fmla="*/ 500063 w 562070"/>
                <a:gd name="connsiteY3" fmla="*/ 219266 h 228790"/>
                <a:gd name="connsiteX4" fmla="*/ 547021 w 562070"/>
                <a:gd name="connsiteY4" fmla="*/ 219266 h 228790"/>
                <a:gd name="connsiteX5" fmla="*/ 552450 w 562070"/>
                <a:gd name="connsiteY5" fmla="*/ 213836 h 228790"/>
                <a:gd name="connsiteX6" fmla="*/ 552450 w 562070"/>
                <a:gd name="connsiteY6" fmla="*/ 176975 h 228790"/>
                <a:gd name="connsiteX7" fmla="*/ 547688 w 562070"/>
                <a:gd name="connsiteY7" fmla="*/ 171641 h 228790"/>
                <a:gd name="connsiteX8" fmla="*/ 542925 w 562070"/>
                <a:gd name="connsiteY8" fmla="*/ 166878 h 228790"/>
                <a:gd name="connsiteX9" fmla="*/ 542925 w 562070"/>
                <a:gd name="connsiteY9" fmla="*/ 114491 h 228790"/>
                <a:gd name="connsiteX10" fmla="*/ 528352 w 562070"/>
                <a:gd name="connsiteY10" fmla="*/ 98870 h 228790"/>
                <a:gd name="connsiteX11" fmla="*/ 423672 w 562070"/>
                <a:gd name="connsiteY11" fmla="*/ 95441 h 228790"/>
                <a:gd name="connsiteX12" fmla="*/ 420624 w 562070"/>
                <a:gd name="connsiteY12" fmla="*/ 94202 h 228790"/>
                <a:gd name="connsiteX13" fmla="*/ 330613 w 562070"/>
                <a:gd name="connsiteY13" fmla="*/ 12859 h 228790"/>
                <a:gd name="connsiteX14" fmla="*/ 321850 w 562070"/>
                <a:gd name="connsiteY14" fmla="*/ 9620 h 228790"/>
                <a:gd name="connsiteX15" fmla="*/ 146780 w 562070"/>
                <a:gd name="connsiteY15" fmla="*/ 9620 h 228790"/>
                <a:gd name="connsiteX16" fmla="*/ 136112 w 562070"/>
                <a:gd name="connsiteY16" fmla="*/ 15049 h 228790"/>
                <a:gd name="connsiteX17" fmla="*/ 75152 w 562070"/>
                <a:gd name="connsiteY17" fmla="*/ 93440 h 228790"/>
                <a:gd name="connsiteX18" fmla="*/ 71342 w 562070"/>
                <a:gd name="connsiteY18" fmla="*/ 95250 h 228790"/>
                <a:gd name="connsiteX19" fmla="*/ 24479 w 562070"/>
                <a:gd name="connsiteY19" fmla="*/ 95250 h 228790"/>
                <a:gd name="connsiteX20" fmla="*/ 19050 w 562070"/>
                <a:gd name="connsiteY20" fmla="*/ 100679 h 228790"/>
                <a:gd name="connsiteX21" fmla="*/ 19050 w 562070"/>
                <a:gd name="connsiteY21" fmla="*/ 166688 h 228790"/>
                <a:gd name="connsiteX22" fmla="*/ 14288 w 562070"/>
                <a:gd name="connsiteY22" fmla="*/ 171450 h 228790"/>
                <a:gd name="connsiteX23" fmla="*/ 9525 w 562070"/>
                <a:gd name="connsiteY23" fmla="*/ 177355 h 228790"/>
                <a:gd name="connsiteX24" fmla="*/ 9525 w 562070"/>
                <a:gd name="connsiteY24" fmla="*/ 213551 h 228790"/>
                <a:gd name="connsiteX25" fmla="*/ 14954 w 562070"/>
                <a:gd name="connsiteY25" fmla="*/ 218980 h 228790"/>
                <a:gd name="connsiteX26" fmla="*/ 61913 w 562070"/>
                <a:gd name="connsiteY26" fmla="*/ 218980 h 228790"/>
                <a:gd name="connsiteX27" fmla="*/ 66675 w 562070"/>
                <a:gd name="connsiteY27" fmla="*/ 223742 h 228790"/>
                <a:gd name="connsiteX28" fmla="*/ 61913 w 562070"/>
                <a:gd name="connsiteY28" fmla="*/ 228505 h 228790"/>
                <a:gd name="connsiteX29" fmla="*/ 14954 w 562070"/>
                <a:gd name="connsiteY29" fmla="*/ 228505 h 228790"/>
                <a:gd name="connsiteX30" fmla="*/ 0 w 562070"/>
                <a:gd name="connsiteY30" fmla="*/ 213551 h 228790"/>
                <a:gd name="connsiteX31" fmla="*/ 0 w 562070"/>
                <a:gd name="connsiteY31" fmla="*/ 177355 h 228790"/>
                <a:gd name="connsiteX32" fmla="*/ 9525 w 562070"/>
                <a:gd name="connsiteY32" fmla="*/ 162782 h 228790"/>
                <a:gd name="connsiteX33" fmla="*/ 9525 w 562070"/>
                <a:gd name="connsiteY33" fmla="*/ 100679 h 228790"/>
                <a:gd name="connsiteX34" fmla="*/ 24479 w 562070"/>
                <a:gd name="connsiteY34" fmla="*/ 85725 h 228790"/>
                <a:gd name="connsiteX35" fmla="*/ 69152 w 562070"/>
                <a:gd name="connsiteY35" fmla="*/ 85725 h 228790"/>
                <a:gd name="connsiteX36" fmla="*/ 128683 w 562070"/>
                <a:gd name="connsiteY36" fmla="*/ 9144 h 228790"/>
                <a:gd name="connsiteX37" fmla="*/ 146876 w 562070"/>
                <a:gd name="connsiteY37" fmla="*/ 0 h 228790"/>
                <a:gd name="connsiteX38" fmla="*/ 322040 w 562070"/>
                <a:gd name="connsiteY38" fmla="*/ 0 h 228790"/>
                <a:gd name="connsiteX39" fmla="*/ 336995 w 562070"/>
                <a:gd name="connsiteY39" fmla="*/ 5524 h 228790"/>
                <a:gd name="connsiteX40" fmla="*/ 425863 w 562070"/>
                <a:gd name="connsiteY40" fmla="*/ 85725 h 228790"/>
                <a:gd name="connsiteX41" fmla="*/ 529019 w 562070"/>
                <a:gd name="connsiteY41" fmla="*/ 89154 h 228790"/>
                <a:gd name="connsiteX42" fmla="*/ 552545 w 562070"/>
                <a:gd name="connsiteY42" fmla="*/ 114300 h 228790"/>
                <a:gd name="connsiteX43" fmla="*/ 552545 w 562070"/>
                <a:gd name="connsiteY43" fmla="*/ 162782 h 228790"/>
                <a:gd name="connsiteX44" fmla="*/ 562070 w 562070"/>
                <a:gd name="connsiteY44" fmla="*/ 176784 h 228790"/>
                <a:gd name="connsiteX45" fmla="*/ 562070 w 562070"/>
                <a:gd name="connsiteY45" fmla="*/ 213646 h 228790"/>
                <a:gd name="connsiteX46" fmla="*/ 547116 w 562070"/>
                <a:gd name="connsiteY46" fmla="*/ 228600 h 22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62070" h="228790">
                  <a:moveTo>
                    <a:pt x="547021" y="228791"/>
                  </a:moveTo>
                  <a:lnTo>
                    <a:pt x="500063" y="228791"/>
                  </a:lnTo>
                  <a:cubicBezTo>
                    <a:pt x="497396" y="228791"/>
                    <a:pt x="495300" y="226695"/>
                    <a:pt x="495300" y="224028"/>
                  </a:cubicBezTo>
                  <a:cubicBezTo>
                    <a:pt x="495300" y="221361"/>
                    <a:pt x="497396" y="219266"/>
                    <a:pt x="500063" y="219266"/>
                  </a:cubicBezTo>
                  <a:lnTo>
                    <a:pt x="547021" y="219266"/>
                  </a:lnTo>
                  <a:cubicBezTo>
                    <a:pt x="550069" y="219266"/>
                    <a:pt x="552450" y="216789"/>
                    <a:pt x="552450" y="213836"/>
                  </a:cubicBezTo>
                  <a:lnTo>
                    <a:pt x="552450" y="176975"/>
                  </a:lnTo>
                  <a:cubicBezTo>
                    <a:pt x="552450" y="174022"/>
                    <a:pt x="550355" y="171641"/>
                    <a:pt x="547688" y="171641"/>
                  </a:cubicBezTo>
                  <a:cubicBezTo>
                    <a:pt x="545021" y="171641"/>
                    <a:pt x="542925" y="169545"/>
                    <a:pt x="542925" y="166878"/>
                  </a:cubicBezTo>
                  <a:lnTo>
                    <a:pt x="542925" y="114491"/>
                  </a:lnTo>
                  <a:cubicBezTo>
                    <a:pt x="542925" y="106299"/>
                    <a:pt x="536543" y="99441"/>
                    <a:pt x="528352" y="98870"/>
                  </a:cubicBezTo>
                  <a:lnTo>
                    <a:pt x="423672" y="95441"/>
                  </a:lnTo>
                  <a:cubicBezTo>
                    <a:pt x="422529" y="95441"/>
                    <a:pt x="421481" y="94964"/>
                    <a:pt x="420624" y="94202"/>
                  </a:cubicBezTo>
                  <a:lnTo>
                    <a:pt x="330613" y="12859"/>
                  </a:lnTo>
                  <a:cubicBezTo>
                    <a:pt x="328232" y="10763"/>
                    <a:pt x="325184" y="9620"/>
                    <a:pt x="321850" y="9620"/>
                  </a:cubicBezTo>
                  <a:lnTo>
                    <a:pt x="146780" y="9620"/>
                  </a:lnTo>
                  <a:cubicBezTo>
                    <a:pt x="142780" y="9620"/>
                    <a:pt x="138875" y="11621"/>
                    <a:pt x="136112" y="15049"/>
                  </a:cubicBezTo>
                  <a:lnTo>
                    <a:pt x="75152" y="93440"/>
                  </a:lnTo>
                  <a:cubicBezTo>
                    <a:pt x="74295" y="94583"/>
                    <a:pt x="72866" y="95250"/>
                    <a:pt x="71342" y="95250"/>
                  </a:cubicBezTo>
                  <a:lnTo>
                    <a:pt x="24479" y="95250"/>
                  </a:lnTo>
                  <a:cubicBezTo>
                    <a:pt x="21431" y="95250"/>
                    <a:pt x="19050" y="97727"/>
                    <a:pt x="19050" y="100679"/>
                  </a:cubicBezTo>
                  <a:lnTo>
                    <a:pt x="19050" y="166688"/>
                  </a:lnTo>
                  <a:cubicBezTo>
                    <a:pt x="19050" y="169354"/>
                    <a:pt x="16955" y="171450"/>
                    <a:pt x="14288" y="171450"/>
                  </a:cubicBezTo>
                  <a:cubicBezTo>
                    <a:pt x="11621" y="171450"/>
                    <a:pt x="9525" y="174212"/>
                    <a:pt x="9525" y="177355"/>
                  </a:cubicBezTo>
                  <a:lnTo>
                    <a:pt x="9525" y="213551"/>
                  </a:lnTo>
                  <a:cubicBezTo>
                    <a:pt x="9525" y="216599"/>
                    <a:pt x="12002" y="218980"/>
                    <a:pt x="14954" y="218980"/>
                  </a:cubicBezTo>
                  <a:lnTo>
                    <a:pt x="61913" y="218980"/>
                  </a:lnTo>
                  <a:cubicBezTo>
                    <a:pt x="64580" y="218980"/>
                    <a:pt x="66675" y="221075"/>
                    <a:pt x="66675" y="223742"/>
                  </a:cubicBezTo>
                  <a:cubicBezTo>
                    <a:pt x="66675" y="226409"/>
                    <a:pt x="64580" y="228505"/>
                    <a:pt x="61913" y="228505"/>
                  </a:cubicBezTo>
                  <a:lnTo>
                    <a:pt x="14954" y="228505"/>
                  </a:lnTo>
                  <a:cubicBezTo>
                    <a:pt x="6668" y="228505"/>
                    <a:pt x="0" y="221742"/>
                    <a:pt x="0" y="213551"/>
                  </a:cubicBezTo>
                  <a:lnTo>
                    <a:pt x="0" y="177355"/>
                  </a:lnTo>
                  <a:cubicBezTo>
                    <a:pt x="0" y="170593"/>
                    <a:pt x="4000" y="164878"/>
                    <a:pt x="9525" y="162782"/>
                  </a:cubicBezTo>
                  <a:lnTo>
                    <a:pt x="9525" y="100679"/>
                  </a:lnTo>
                  <a:cubicBezTo>
                    <a:pt x="9525" y="92393"/>
                    <a:pt x="16288" y="85725"/>
                    <a:pt x="24479" y="85725"/>
                  </a:cubicBezTo>
                  <a:lnTo>
                    <a:pt x="69152" y="85725"/>
                  </a:lnTo>
                  <a:lnTo>
                    <a:pt x="128683" y="9144"/>
                  </a:lnTo>
                  <a:cubicBezTo>
                    <a:pt x="133255" y="3334"/>
                    <a:pt x="139827" y="0"/>
                    <a:pt x="146876" y="0"/>
                  </a:cubicBezTo>
                  <a:lnTo>
                    <a:pt x="322040" y="0"/>
                  </a:lnTo>
                  <a:cubicBezTo>
                    <a:pt x="327470" y="0"/>
                    <a:pt x="332804" y="2000"/>
                    <a:pt x="336995" y="5524"/>
                  </a:cubicBezTo>
                  <a:lnTo>
                    <a:pt x="425863" y="85725"/>
                  </a:lnTo>
                  <a:lnTo>
                    <a:pt x="529019" y="89154"/>
                  </a:lnTo>
                  <a:cubicBezTo>
                    <a:pt x="542354" y="90106"/>
                    <a:pt x="552545" y="101155"/>
                    <a:pt x="552545" y="114300"/>
                  </a:cubicBezTo>
                  <a:lnTo>
                    <a:pt x="552545" y="162782"/>
                  </a:lnTo>
                  <a:cubicBezTo>
                    <a:pt x="558070" y="164783"/>
                    <a:pt x="562070" y="170307"/>
                    <a:pt x="562070" y="176784"/>
                  </a:cubicBezTo>
                  <a:lnTo>
                    <a:pt x="562070" y="213646"/>
                  </a:lnTo>
                  <a:cubicBezTo>
                    <a:pt x="562070" y="221933"/>
                    <a:pt x="555308" y="228600"/>
                    <a:pt x="547116" y="22860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4" name="Freeform: Shape 2771">
              <a:extLst>
                <a:ext uri="{FF2B5EF4-FFF2-40B4-BE49-F238E27FC236}">
                  <a16:creationId xmlns:a16="http://schemas.microsoft.com/office/drawing/2014/main" id="{0D78F839-0184-78C4-D28E-829F0EB896AF}"/>
                </a:ext>
              </a:extLst>
            </p:cNvPr>
            <p:cNvSpPr/>
            <p:nvPr/>
          </p:nvSpPr>
          <p:spPr>
            <a:xfrm>
              <a:off x="842962" y="2500312"/>
              <a:ext cx="219075" cy="9525"/>
            </a:xfrm>
            <a:custGeom>
              <a:avLst/>
              <a:gdLst>
                <a:gd name="connsiteX0" fmla="*/ 214313 w 219075"/>
                <a:gd name="connsiteY0" fmla="*/ 9525 h 9525"/>
                <a:gd name="connsiteX1" fmla="*/ 4763 w 219075"/>
                <a:gd name="connsiteY1" fmla="*/ 9525 h 9525"/>
                <a:gd name="connsiteX2" fmla="*/ 0 w 219075"/>
                <a:gd name="connsiteY2" fmla="*/ 4763 h 9525"/>
                <a:gd name="connsiteX3" fmla="*/ 4763 w 219075"/>
                <a:gd name="connsiteY3" fmla="*/ 0 h 9525"/>
                <a:gd name="connsiteX4" fmla="*/ 214313 w 219075"/>
                <a:gd name="connsiteY4" fmla="*/ 0 h 9525"/>
                <a:gd name="connsiteX5" fmla="*/ 219075 w 219075"/>
                <a:gd name="connsiteY5" fmla="*/ 4763 h 9525"/>
                <a:gd name="connsiteX6" fmla="*/ 214313 w 2190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9525">
                  <a:moveTo>
                    <a:pt x="214313" y="9525"/>
                  </a:moveTo>
                  <a:lnTo>
                    <a:pt x="4763" y="9525"/>
                  </a:lnTo>
                  <a:cubicBezTo>
                    <a:pt x="2095" y="9525"/>
                    <a:pt x="0" y="7429"/>
                    <a:pt x="0" y="4763"/>
                  </a:cubicBezTo>
                  <a:cubicBezTo>
                    <a:pt x="0" y="2096"/>
                    <a:pt x="2095" y="0"/>
                    <a:pt x="4763" y="0"/>
                  </a:cubicBezTo>
                  <a:lnTo>
                    <a:pt x="214313" y="0"/>
                  </a:lnTo>
                  <a:cubicBezTo>
                    <a:pt x="216979" y="0"/>
                    <a:pt x="219075" y="2096"/>
                    <a:pt x="219075" y="4763"/>
                  </a:cubicBezTo>
                  <a:cubicBezTo>
                    <a:pt x="219075" y="7429"/>
                    <a:pt x="216979" y="9525"/>
                    <a:pt x="2143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5" name="Freeform: Shape 2772">
              <a:extLst>
                <a:ext uri="{FF2B5EF4-FFF2-40B4-BE49-F238E27FC236}">
                  <a16:creationId xmlns:a16="http://schemas.microsoft.com/office/drawing/2014/main" id="{2E85C027-B5B2-01AF-C767-B4A9120EE9C8}"/>
                </a:ext>
              </a:extLst>
            </p:cNvPr>
            <p:cNvSpPr/>
            <p:nvPr/>
          </p:nvSpPr>
          <p:spPr>
            <a:xfrm>
              <a:off x="1166812" y="2369438"/>
              <a:ext cx="57150" cy="45148"/>
            </a:xfrm>
            <a:custGeom>
              <a:avLst/>
              <a:gdLst>
                <a:gd name="connsiteX0" fmla="*/ 52388 w 57150"/>
                <a:gd name="connsiteY0" fmla="*/ 45149 h 45148"/>
                <a:gd name="connsiteX1" fmla="*/ 23813 w 57150"/>
                <a:gd name="connsiteY1" fmla="*/ 45149 h 45148"/>
                <a:gd name="connsiteX2" fmla="*/ 0 w 57150"/>
                <a:gd name="connsiteY2" fmla="*/ 21336 h 45148"/>
                <a:gd name="connsiteX3" fmla="*/ 0 w 57150"/>
                <a:gd name="connsiteY3" fmla="*/ 4763 h 45148"/>
                <a:gd name="connsiteX4" fmla="*/ 4763 w 57150"/>
                <a:gd name="connsiteY4" fmla="*/ 0 h 45148"/>
                <a:gd name="connsiteX5" fmla="*/ 9525 w 57150"/>
                <a:gd name="connsiteY5" fmla="*/ 4763 h 45148"/>
                <a:gd name="connsiteX6" fmla="*/ 9525 w 57150"/>
                <a:gd name="connsiteY6" fmla="*/ 21336 h 45148"/>
                <a:gd name="connsiteX7" fmla="*/ 23813 w 57150"/>
                <a:gd name="connsiteY7" fmla="*/ 35624 h 45148"/>
                <a:gd name="connsiteX8" fmla="*/ 52388 w 57150"/>
                <a:gd name="connsiteY8" fmla="*/ 35624 h 45148"/>
                <a:gd name="connsiteX9" fmla="*/ 57150 w 57150"/>
                <a:gd name="connsiteY9" fmla="*/ 40386 h 45148"/>
                <a:gd name="connsiteX10" fmla="*/ 52388 w 57150"/>
                <a:gd name="connsiteY10" fmla="*/ 45149 h 4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45148">
                  <a:moveTo>
                    <a:pt x="52388" y="45149"/>
                  </a:moveTo>
                  <a:lnTo>
                    <a:pt x="23813" y="45149"/>
                  </a:lnTo>
                  <a:cubicBezTo>
                    <a:pt x="10668" y="45149"/>
                    <a:pt x="0" y="34481"/>
                    <a:pt x="0" y="21336"/>
                  </a:cubicBezTo>
                  <a:lnTo>
                    <a:pt x="0" y="4763"/>
                  </a:lnTo>
                  <a:cubicBezTo>
                    <a:pt x="0" y="2096"/>
                    <a:pt x="2096" y="0"/>
                    <a:pt x="4763" y="0"/>
                  </a:cubicBezTo>
                  <a:cubicBezTo>
                    <a:pt x="7429" y="0"/>
                    <a:pt x="9525" y="2096"/>
                    <a:pt x="9525" y="4763"/>
                  </a:cubicBezTo>
                  <a:lnTo>
                    <a:pt x="9525" y="21336"/>
                  </a:lnTo>
                  <a:cubicBezTo>
                    <a:pt x="9525" y="29242"/>
                    <a:pt x="15907" y="35624"/>
                    <a:pt x="23813" y="35624"/>
                  </a:cubicBezTo>
                  <a:lnTo>
                    <a:pt x="52388" y="35624"/>
                  </a:lnTo>
                  <a:cubicBezTo>
                    <a:pt x="55054" y="35624"/>
                    <a:pt x="57150" y="37719"/>
                    <a:pt x="57150" y="40386"/>
                  </a:cubicBezTo>
                  <a:cubicBezTo>
                    <a:pt x="57150" y="43053"/>
                    <a:pt x="55054" y="45149"/>
                    <a:pt x="52388" y="45149"/>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6" name="Freeform: Shape 6063">
              <a:extLst>
                <a:ext uri="{FF2B5EF4-FFF2-40B4-BE49-F238E27FC236}">
                  <a16:creationId xmlns:a16="http://schemas.microsoft.com/office/drawing/2014/main" id="{4FCE3762-A632-3D32-B316-C4EA6AEF2554}"/>
                </a:ext>
              </a:extLst>
            </p:cNvPr>
            <p:cNvSpPr/>
            <p:nvPr/>
          </p:nvSpPr>
          <p:spPr>
            <a:xfrm>
              <a:off x="1090612" y="20240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30"/>
                    <a:pt x="0" y="42863"/>
                  </a:cubicBezTo>
                  <a:lnTo>
                    <a:pt x="0" y="4763"/>
                  </a:lnTo>
                  <a:cubicBezTo>
                    <a:pt x="0" y="2096"/>
                    <a:pt x="2096" y="0"/>
                    <a:pt x="4763" y="0"/>
                  </a:cubicBezTo>
                  <a:cubicBezTo>
                    <a:pt x="7429" y="0"/>
                    <a:pt x="9525" y="2096"/>
                    <a:pt x="9525" y="4763"/>
                  </a:cubicBezTo>
                  <a:lnTo>
                    <a:pt x="9525" y="42863"/>
                  </a:lnTo>
                  <a:cubicBezTo>
                    <a:pt x="9525" y="45530"/>
                    <a:pt x="7429"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7" name="Freeform: Shape 6064">
              <a:extLst>
                <a:ext uri="{FF2B5EF4-FFF2-40B4-BE49-F238E27FC236}">
                  <a16:creationId xmlns:a16="http://schemas.microsoft.com/office/drawing/2014/main" id="{73A7A04D-56D7-B62C-34CF-64E124FF8EF6}"/>
                </a:ext>
              </a:extLst>
            </p:cNvPr>
            <p:cNvSpPr/>
            <p:nvPr/>
          </p:nvSpPr>
          <p:spPr>
            <a:xfrm>
              <a:off x="1090612" y="21002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29"/>
                    <a:pt x="0" y="42863"/>
                  </a:cubicBezTo>
                  <a:lnTo>
                    <a:pt x="0" y="4763"/>
                  </a:lnTo>
                  <a:cubicBezTo>
                    <a:pt x="0" y="2096"/>
                    <a:pt x="2096" y="0"/>
                    <a:pt x="4763" y="0"/>
                  </a:cubicBezTo>
                  <a:cubicBezTo>
                    <a:pt x="7429" y="0"/>
                    <a:pt x="9525" y="2096"/>
                    <a:pt x="9525" y="4763"/>
                  </a:cubicBezTo>
                  <a:lnTo>
                    <a:pt x="9525" y="42863"/>
                  </a:lnTo>
                  <a:cubicBezTo>
                    <a:pt x="9525" y="45529"/>
                    <a:pt x="7429"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8" name="Freeform: Shape 6069">
              <a:extLst>
                <a:ext uri="{FF2B5EF4-FFF2-40B4-BE49-F238E27FC236}">
                  <a16:creationId xmlns:a16="http://schemas.microsoft.com/office/drawing/2014/main" id="{128888C1-8D37-6D94-896C-750E121CB8C0}"/>
                </a:ext>
              </a:extLst>
            </p:cNvPr>
            <p:cNvSpPr/>
            <p:nvPr/>
          </p:nvSpPr>
          <p:spPr>
            <a:xfrm>
              <a:off x="119538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79" y="0"/>
                    <a:pt x="28575" y="2096"/>
                    <a:pt x="28575" y="4763"/>
                  </a:cubicBezTo>
                  <a:cubicBezTo>
                    <a:pt x="28575" y="7429"/>
                    <a:pt x="26479"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9" name="Freeform: Shape 6070">
              <a:extLst>
                <a:ext uri="{FF2B5EF4-FFF2-40B4-BE49-F238E27FC236}">
                  <a16:creationId xmlns:a16="http://schemas.microsoft.com/office/drawing/2014/main" id="{A5F42504-4D38-8BC9-2E48-7CED5A3A19CC}"/>
                </a:ext>
              </a:extLst>
            </p:cNvPr>
            <p:cNvSpPr/>
            <p:nvPr/>
          </p:nvSpPr>
          <p:spPr>
            <a:xfrm>
              <a:off x="68103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80" y="0"/>
                    <a:pt x="28575" y="2096"/>
                    <a:pt x="28575" y="4763"/>
                  </a:cubicBezTo>
                  <a:cubicBezTo>
                    <a:pt x="28575" y="7429"/>
                    <a:pt x="26480"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0" name="Freeform: Shape 6071">
              <a:extLst>
                <a:ext uri="{FF2B5EF4-FFF2-40B4-BE49-F238E27FC236}">
                  <a16:creationId xmlns:a16="http://schemas.microsoft.com/office/drawing/2014/main" id="{483B04EF-1BCF-A5BD-D2C7-EA59407F2BA4}"/>
                </a:ext>
              </a:extLst>
            </p:cNvPr>
            <p:cNvSpPr/>
            <p:nvPr/>
          </p:nvSpPr>
          <p:spPr>
            <a:xfrm>
              <a:off x="871537" y="2443162"/>
              <a:ext cx="171450" cy="9525"/>
            </a:xfrm>
            <a:custGeom>
              <a:avLst/>
              <a:gdLst>
                <a:gd name="connsiteX0" fmla="*/ 166688 w 171450"/>
                <a:gd name="connsiteY0" fmla="*/ 9525 h 9525"/>
                <a:gd name="connsiteX1" fmla="*/ 4763 w 171450"/>
                <a:gd name="connsiteY1" fmla="*/ 9525 h 9525"/>
                <a:gd name="connsiteX2" fmla="*/ 0 w 171450"/>
                <a:gd name="connsiteY2" fmla="*/ 4763 h 9525"/>
                <a:gd name="connsiteX3" fmla="*/ 4763 w 171450"/>
                <a:gd name="connsiteY3" fmla="*/ 0 h 9525"/>
                <a:gd name="connsiteX4" fmla="*/ 166688 w 171450"/>
                <a:gd name="connsiteY4" fmla="*/ 0 h 9525"/>
                <a:gd name="connsiteX5" fmla="*/ 171450 w 171450"/>
                <a:gd name="connsiteY5" fmla="*/ 4763 h 9525"/>
                <a:gd name="connsiteX6" fmla="*/ 166688 w 17145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9525">
                  <a:moveTo>
                    <a:pt x="166688" y="9525"/>
                  </a:moveTo>
                  <a:lnTo>
                    <a:pt x="4763" y="9525"/>
                  </a:lnTo>
                  <a:cubicBezTo>
                    <a:pt x="2095" y="9525"/>
                    <a:pt x="0" y="7429"/>
                    <a:pt x="0" y="4763"/>
                  </a:cubicBezTo>
                  <a:cubicBezTo>
                    <a:pt x="0" y="2096"/>
                    <a:pt x="2095" y="0"/>
                    <a:pt x="4763" y="0"/>
                  </a:cubicBezTo>
                  <a:lnTo>
                    <a:pt x="166688" y="0"/>
                  </a:lnTo>
                  <a:cubicBezTo>
                    <a:pt x="169354" y="0"/>
                    <a:pt x="171450" y="2096"/>
                    <a:pt x="171450" y="4763"/>
                  </a:cubicBezTo>
                  <a:cubicBezTo>
                    <a:pt x="171450" y="7429"/>
                    <a:pt x="169354" y="9525"/>
                    <a:pt x="166688"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1" name="Freeform: Shape 3690">
              <a:extLst>
                <a:ext uri="{FF2B5EF4-FFF2-40B4-BE49-F238E27FC236}">
                  <a16:creationId xmlns:a16="http://schemas.microsoft.com/office/drawing/2014/main" id="{A2197254-416A-51AE-7477-FF0C113245AA}"/>
                </a:ext>
              </a:extLst>
            </p:cNvPr>
            <p:cNvSpPr/>
            <p:nvPr/>
          </p:nvSpPr>
          <p:spPr>
            <a:xfrm>
              <a:off x="700087" y="2081212"/>
              <a:ext cx="304800" cy="295275"/>
            </a:xfrm>
            <a:custGeom>
              <a:avLst/>
              <a:gdLst>
                <a:gd name="connsiteX0" fmla="*/ 4763 w 304800"/>
                <a:gd name="connsiteY0" fmla="*/ 295275 h 295275"/>
                <a:gd name="connsiteX1" fmla="*/ 0 w 304800"/>
                <a:gd name="connsiteY1" fmla="*/ 290513 h 295275"/>
                <a:gd name="connsiteX2" fmla="*/ 0 w 304800"/>
                <a:gd name="connsiteY2" fmla="*/ 128588 h 295275"/>
                <a:gd name="connsiteX3" fmla="*/ 128588 w 304800"/>
                <a:gd name="connsiteY3" fmla="*/ 0 h 295275"/>
                <a:gd name="connsiteX4" fmla="*/ 300038 w 304800"/>
                <a:gd name="connsiteY4" fmla="*/ 0 h 295275"/>
                <a:gd name="connsiteX5" fmla="*/ 304800 w 304800"/>
                <a:gd name="connsiteY5" fmla="*/ 4763 h 295275"/>
                <a:gd name="connsiteX6" fmla="*/ 300038 w 304800"/>
                <a:gd name="connsiteY6" fmla="*/ 9525 h 295275"/>
                <a:gd name="connsiteX7" fmla="*/ 128588 w 304800"/>
                <a:gd name="connsiteY7" fmla="*/ 9525 h 295275"/>
                <a:gd name="connsiteX8" fmla="*/ 9525 w 304800"/>
                <a:gd name="connsiteY8" fmla="*/ 128588 h 295275"/>
                <a:gd name="connsiteX9" fmla="*/ 9525 w 304800"/>
                <a:gd name="connsiteY9" fmla="*/ 290513 h 295275"/>
                <a:gd name="connsiteX10" fmla="*/ 4763 w 304800"/>
                <a:gd name="connsiteY10"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295275">
                  <a:moveTo>
                    <a:pt x="4763" y="295275"/>
                  </a:moveTo>
                  <a:cubicBezTo>
                    <a:pt x="2096" y="295275"/>
                    <a:pt x="0" y="293180"/>
                    <a:pt x="0" y="290513"/>
                  </a:cubicBezTo>
                  <a:lnTo>
                    <a:pt x="0" y="128588"/>
                  </a:lnTo>
                  <a:cubicBezTo>
                    <a:pt x="0" y="57722"/>
                    <a:pt x="57722" y="0"/>
                    <a:pt x="128588" y="0"/>
                  </a:cubicBezTo>
                  <a:lnTo>
                    <a:pt x="300038" y="0"/>
                  </a:lnTo>
                  <a:cubicBezTo>
                    <a:pt x="302705" y="0"/>
                    <a:pt x="304800" y="2096"/>
                    <a:pt x="304800" y="4763"/>
                  </a:cubicBezTo>
                  <a:cubicBezTo>
                    <a:pt x="304800" y="7429"/>
                    <a:pt x="302705" y="9525"/>
                    <a:pt x="300038" y="9525"/>
                  </a:cubicBezTo>
                  <a:lnTo>
                    <a:pt x="128588" y="9525"/>
                  </a:lnTo>
                  <a:cubicBezTo>
                    <a:pt x="62960" y="9525"/>
                    <a:pt x="9525" y="62960"/>
                    <a:pt x="9525" y="128588"/>
                  </a:cubicBezTo>
                  <a:lnTo>
                    <a:pt x="9525" y="290513"/>
                  </a:lnTo>
                  <a:cubicBezTo>
                    <a:pt x="9525" y="293180"/>
                    <a:pt x="7429" y="295275"/>
                    <a:pt x="4763" y="2952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82" name="Group 381">
            <a:extLst>
              <a:ext uri="{FF2B5EF4-FFF2-40B4-BE49-F238E27FC236}">
                <a16:creationId xmlns:a16="http://schemas.microsoft.com/office/drawing/2014/main" id="{4DBEA6DB-ED7E-783D-6376-CA5AFC2D7907}"/>
              </a:ext>
            </a:extLst>
          </p:cNvPr>
          <p:cNvGrpSpPr/>
          <p:nvPr/>
        </p:nvGrpSpPr>
        <p:grpSpPr>
          <a:xfrm>
            <a:off x="9376645" y="2929404"/>
            <a:ext cx="526130" cy="524969"/>
            <a:chOff x="1814512" y="4291012"/>
            <a:chExt cx="561975" cy="561975"/>
          </a:xfrm>
          <a:solidFill>
            <a:schemeClr val="bg1"/>
          </a:solidFill>
        </p:grpSpPr>
        <p:sp>
          <p:nvSpPr>
            <p:cNvPr id="383" name="Freeform: Shape 6">
              <a:extLst>
                <a:ext uri="{FF2B5EF4-FFF2-40B4-BE49-F238E27FC236}">
                  <a16:creationId xmlns:a16="http://schemas.microsoft.com/office/drawing/2014/main" id="{B8BB58B4-7A97-225D-80BE-184E98241C92}"/>
                </a:ext>
              </a:extLst>
            </p:cNvPr>
            <p:cNvSpPr/>
            <p:nvPr/>
          </p:nvSpPr>
          <p:spPr>
            <a:xfrm>
              <a:off x="22336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4" name="Freeform: Shape 2753">
              <a:extLst>
                <a:ext uri="{FF2B5EF4-FFF2-40B4-BE49-F238E27FC236}">
                  <a16:creationId xmlns:a16="http://schemas.microsoft.com/office/drawing/2014/main" id="{98A67AD5-2EDF-47E5-DE10-FB5A4C24968E}"/>
                </a:ext>
              </a:extLst>
            </p:cNvPr>
            <p:cNvSpPr/>
            <p:nvPr/>
          </p:nvSpPr>
          <p:spPr>
            <a:xfrm>
              <a:off x="23098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5" name="Freeform: Shape 2754">
              <a:extLst>
                <a:ext uri="{FF2B5EF4-FFF2-40B4-BE49-F238E27FC236}">
                  <a16:creationId xmlns:a16="http://schemas.microsoft.com/office/drawing/2014/main" id="{0C4044F2-FBC1-A88B-7E09-0E4DA25CB69E}"/>
                </a:ext>
              </a:extLst>
            </p:cNvPr>
            <p:cNvSpPr/>
            <p:nvPr/>
          </p:nvSpPr>
          <p:spPr>
            <a:xfrm>
              <a:off x="2214562" y="4386262"/>
              <a:ext cx="161925" cy="123825"/>
            </a:xfrm>
            <a:custGeom>
              <a:avLst/>
              <a:gdLst>
                <a:gd name="connsiteX0" fmla="*/ 80963 w 161925"/>
                <a:gd name="connsiteY0" fmla="*/ 123825 h 123825"/>
                <a:gd name="connsiteX1" fmla="*/ 19050 w 161925"/>
                <a:gd name="connsiteY1" fmla="*/ 61913 h 123825"/>
                <a:gd name="connsiteX2" fmla="*/ 19050 w 161925"/>
                <a:gd name="connsiteY2" fmla="*/ 47625 h 123825"/>
                <a:gd name="connsiteX3" fmla="*/ 14288 w 161925"/>
                <a:gd name="connsiteY3" fmla="*/ 47625 h 123825"/>
                <a:gd name="connsiteX4" fmla="*/ 0 w 161925"/>
                <a:gd name="connsiteY4" fmla="*/ 33338 h 123825"/>
                <a:gd name="connsiteX5" fmla="*/ 0 w 161925"/>
                <a:gd name="connsiteY5" fmla="*/ 14288 h 123825"/>
                <a:gd name="connsiteX6" fmla="*/ 14288 w 161925"/>
                <a:gd name="connsiteY6" fmla="*/ 0 h 123825"/>
                <a:gd name="connsiteX7" fmla="*/ 147638 w 161925"/>
                <a:gd name="connsiteY7" fmla="*/ 0 h 123825"/>
                <a:gd name="connsiteX8" fmla="*/ 161925 w 161925"/>
                <a:gd name="connsiteY8" fmla="*/ 14288 h 123825"/>
                <a:gd name="connsiteX9" fmla="*/ 161925 w 161925"/>
                <a:gd name="connsiteY9" fmla="*/ 33338 h 123825"/>
                <a:gd name="connsiteX10" fmla="*/ 147638 w 161925"/>
                <a:gd name="connsiteY10" fmla="*/ 47625 h 123825"/>
                <a:gd name="connsiteX11" fmla="*/ 142875 w 161925"/>
                <a:gd name="connsiteY11" fmla="*/ 47625 h 123825"/>
                <a:gd name="connsiteX12" fmla="*/ 142875 w 161925"/>
                <a:gd name="connsiteY12" fmla="*/ 61913 h 123825"/>
                <a:gd name="connsiteX13" fmla="*/ 80963 w 161925"/>
                <a:gd name="connsiteY13" fmla="*/ 123825 h 123825"/>
                <a:gd name="connsiteX14" fmla="*/ 14288 w 161925"/>
                <a:gd name="connsiteY14" fmla="*/ 9525 h 123825"/>
                <a:gd name="connsiteX15" fmla="*/ 9525 w 161925"/>
                <a:gd name="connsiteY15" fmla="*/ 14288 h 123825"/>
                <a:gd name="connsiteX16" fmla="*/ 9525 w 161925"/>
                <a:gd name="connsiteY16" fmla="*/ 33338 h 123825"/>
                <a:gd name="connsiteX17" fmla="*/ 14288 w 161925"/>
                <a:gd name="connsiteY17" fmla="*/ 38100 h 123825"/>
                <a:gd name="connsiteX18" fmla="*/ 23813 w 161925"/>
                <a:gd name="connsiteY18" fmla="*/ 38100 h 123825"/>
                <a:gd name="connsiteX19" fmla="*/ 28575 w 161925"/>
                <a:gd name="connsiteY19" fmla="*/ 42863 h 123825"/>
                <a:gd name="connsiteX20" fmla="*/ 28575 w 161925"/>
                <a:gd name="connsiteY20" fmla="*/ 61913 h 123825"/>
                <a:gd name="connsiteX21" fmla="*/ 80963 w 161925"/>
                <a:gd name="connsiteY21" fmla="*/ 114300 h 123825"/>
                <a:gd name="connsiteX22" fmla="*/ 133350 w 161925"/>
                <a:gd name="connsiteY22" fmla="*/ 61913 h 123825"/>
                <a:gd name="connsiteX23" fmla="*/ 133350 w 161925"/>
                <a:gd name="connsiteY23" fmla="*/ 42863 h 123825"/>
                <a:gd name="connsiteX24" fmla="*/ 138113 w 161925"/>
                <a:gd name="connsiteY24" fmla="*/ 38100 h 123825"/>
                <a:gd name="connsiteX25" fmla="*/ 147638 w 161925"/>
                <a:gd name="connsiteY25" fmla="*/ 38100 h 123825"/>
                <a:gd name="connsiteX26" fmla="*/ 152400 w 161925"/>
                <a:gd name="connsiteY26" fmla="*/ 33338 h 123825"/>
                <a:gd name="connsiteX27" fmla="*/ 152400 w 161925"/>
                <a:gd name="connsiteY27" fmla="*/ 14288 h 123825"/>
                <a:gd name="connsiteX28" fmla="*/ 147638 w 161925"/>
                <a:gd name="connsiteY28" fmla="*/ 9525 h 123825"/>
                <a:gd name="connsiteX29" fmla="*/ 14288 w 161925"/>
                <a:gd name="connsiteY2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23825">
                  <a:moveTo>
                    <a:pt x="80963" y="123825"/>
                  </a:moveTo>
                  <a:cubicBezTo>
                    <a:pt x="46863" y="123825"/>
                    <a:pt x="19050" y="96012"/>
                    <a:pt x="19050" y="61913"/>
                  </a:cubicBezTo>
                  <a:lnTo>
                    <a:pt x="19050" y="47625"/>
                  </a:lnTo>
                  <a:lnTo>
                    <a:pt x="14288" y="47625"/>
                  </a:lnTo>
                  <a:cubicBezTo>
                    <a:pt x="6382" y="47625"/>
                    <a:pt x="0" y="41243"/>
                    <a:pt x="0" y="33338"/>
                  </a:cubicBezTo>
                  <a:lnTo>
                    <a:pt x="0" y="14288"/>
                  </a:lnTo>
                  <a:cubicBezTo>
                    <a:pt x="0" y="6382"/>
                    <a:pt x="6382" y="0"/>
                    <a:pt x="14288" y="0"/>
                  </a:cubicBezTo>
                  <a:lnTo>
                    <a:pt x="147638" y="0"/>
                  </a:lnTo>
                  <a:cubicBezTo>
                    <a:pt x="155543" y="0"/>
                    <a:pt x="161925" y="6382"/>
                    <a:pt x="161925" y="14288"/>
                  </a:cubicBezTo>
                  <a:lnTo>
                    <a:pt x="161925" y="33338"/>
                  </a:lnTo>
                  <a:cubicBezTo>
                    <a:pt x="161925" y="41243"/>
                    <a:pt x="155543" y="47625"/>
                    <a:pt x="147638" y="47625"/>
                  </a:cubicBezTo>
                  <a:lnTo>
                    <a:pt x="142875" y="47625"/>
                  </a:lnTo>
                  <a:lnTo>
                    <a:pt x="142875" y="61913"/>
                  </a:lnTo>
                  <a:cubicBezTo>
                    <a:pt x="142875" y="96012"/>
                    <a:pt x="115062" y="123825"/>
                    <a:pt x="80963" y="123825"/>
                  </a:cubicBezTo>
                  <a:close/>
                  <a:moveTo>
                    <a:pt x="14288" y="9525"/>
                  </a:moveTo>
                  <a:cubicBezTo>
                    <a:pt x="11621" y="9525"/>
                    <a:pt x="9525" y="11621"/>
                    <a:pt x="9525" y="14288"/>
                  </a:cubicBezTo>
                  <a:lnTo>
                    <a:pt x="9525" y="33338"/>
                  </a:lnTo>
                  <a:cubicBezTo>
                    <a:pt x="9525" y="36004"/>
                    <a:pt x="11621" y="38100"/>
                    <a:pt x="14288" y="38100"/>
                  </a:cubicBezTo>
                  <a:lnTo>
                    <a:pt x="23813" y="38100"/>
                  </a:lnTo>
                  <a:cubicBezTo>
                    <a:pt x="26479" y="38100"/>
                    <a:pt x="28575" y="40196"/>
                    <a:pt x="28575" y="42863"/>
                  </a:cubicBezTo>
                  <a:lnTo>
                    <a:pt x="28575" y="61913"/>
                  </a:lnTo>
                  <a:cubicBezTo>
                    <a:pt x="28575" y="90773"/>
                    <a:pt x="52102" y="114300"/>
                    <a:pt x="80963" y="114300"/>
                  </a:cubicBezTo>
                  <a:cubicBezTo>
                    <a:pt x="109823" y="114300"/>
                    <a:pt x="133350" y="90773"/>
                    <a:pt x="133350" y="61913"/>
                  </a:cubicBezTo>
                  <a:lnTo>
                    <a:pt x="133350" y="42863"/>
                  </a:lnTo>
                  <a:cubicBezTo>
                    <a:pt x="133350" y="40196"/>
                    <a:pt x="135446" y="38100"/>
                    <a:pt x="138113" y="38100"/>
                  </a:cubicBezTo>
                  <a:lnTo>
                    <a:pt x="147638" y="38100"/>
                  </a:lnTo>
                  <a:cubicBezTo>
                    <a:pt x="150304" y="38100"/>
                    <a:pt x="152400" y="36004"/>
                    <a:pt x="152400" y="33338"/>
                  </a:cubicBezTo>
                  <a:lnTo>
                    <a:pt x="152400" y="14288"/>
                  </a:lnTo>
                  <a:cubicBezTo>
                    <a:pt x="152400" y="11621"/>
                    <a:pt x="150304" y="9525"/>
                    <a:pt x="147638" y="9525"/>
                  </a:cubicBezTo>
                  <a:lnTo>
                    <a:pt x="14288"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6" name="Freeform: Shape 2813">
              <a:extLst>
                <a:ext uri="{FF2B5EF4-FFF2-40B4-BE49-F238E27FC236}">
                  <a16:creationId xmlns:a16="http://schemas.microsoft.com/office/drawing/2014/main" id="{2DEC6B51-045D-92DB-4FFB-00C029AAF2F1}"/>
                </a:ext>
              </a:extLst>
            </p:cNvPr>
            <p:cNvSpPr/>
            <p:nvPr/>
          </p:nvSpPr>
          <p:spPr>
            <a:xfrm>
              <a:off x="1814512" y="4786312"/>
              <a:ext cx="390525" cy="66675"/>
            </a:xfrm>
            <a:custGeom>
              <a:avLst/>
              <a:gdLst>
                <a:gd name="connsiteX0" fmla="*/ 366713 w 390525"/>
                <a:gd name="connsiteY0" fmla="*/ 66675 h 66675"/>
                <a:gd name="connsiteX1" fmla="*/ 23813 w 390525"/>
                <a:gd name="connsiteY1" fmla="*/ 66675 h 66675"/>
                <a:gd name="connsiteX2" fmla="*/ 0 w 390525"/>
                <a:gd name="connsiteY2" fmla="*/ 42863 h 66675"/>
                <a:gd name="connsiteX3" fmla="*/ 0 w 390525"/>
                <a:gd name="connsiteY3" fmla="*/ 23813 h 66675"/>
                <a:gd name="connsiteX4" fmla="*/ 23813 w 390525"/>
                <a:gd name="connsiteY4" fmla="*/ 0 h 66675"/>
                <a:gd name="connsiteX5" fmla="*/ 366713 w 390525"/>
                <a:gd name="connsiteY5" fmla="*/ 0 h 66675"/>
                <a:gd name="connsiteX6" fmla="*/ 390525 w 390525"/>
                <a:gd name="connsiteY6" fmla="*/ 23813 h 66675"/>
                <a:gd name="connsiteX7" fmla="*/ 390525 w 390525"/>
                <a:gd name="connsiteY7" fmla="*/ 42863 h 66675"/>
                <a:gd name="connsiteX8" fmla="*/ 366713 w 390525"/>
                <a:gd name="connsiteY8" fmla="*/ 66675 h 66675"/>
                <a:gd name="connsiteX9" fmla="*/ 23813 w 390525"/>
                <a:gd name="connsiteY9" fmla="*/ 9525 h 66675"/>
                <a:gd name="connsiteX10" fmla="*/ 9525 w 390525"/>
                <a:gd name="connsiteY10" fmla="*/ 23813 h 66675"/>
                <a:gd name="connsiteX11" fmla="*/ 9525 w 390525"/>
                <a:gd name="connsiteY11" fmla="*/ 42863 h 66675"/>
                <a:gd name="connsiteX12" fmla="*/ 23813 w 390525"/>
                <a:gd name="connsiteY12" fmla="*/ 57150 h 66675"/>
                <a:gd name="connsiteX13" fmla="*/ 366713 w 390525"/>
                <a:gd name="connsiteY13" fmla="*/ 57150 h 66675"/>
                <a:gd name="connsiteX14" fmla="*/ 381000 w 390525"/>
                <a:gd name="connsiteY14" fmla="*/ 42863 h 66675"/>
                <a:gd name="connsiteX15" fmla="*/ 381000 w 390525"/>
                <a:gd name="connsiteY15" fmla="*/ 23813 h 66675"/>
                <a:gd name="connsiteX16" fmla="*/ 366713 w 390525"/>
                <a:gd name="connsiteY16" fmla="*/ 9525 h 66675"/>
                <a:gd name="connsiteX17" fmla="*/ 23813 w 390525"/>
                <a:gd name="connsiteY17" fmla="*/ 95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525" h="66675">
                  <a:moveTo>
                    <a:pt x="366713" y="66675"/>
                  </a:moveTo>
                  <a:lnTo>
                    <a:pt x="23813" y="66675"/>
                  </a:lnTo>
                  <a:cubicBezTo>
                    <a:pt x="10668" y="66675"/>
                    <a:pt x="0" y="56007"/>
                    <a:pt x="0" y="42863"/>
                  </a:cubicBezTo>
                  <a:lnTo>
                    <a:pt x="0" y="23813"/>
                  </a:lnTo>
                  <a:cubicBezTo>
                    <a:pt x="0" y="10668"/>
                    <a:pt x="10668" y="0"/>
                    <a:pt x="23813" y="0"/>
                  </a:cubicBezTo>
                  <a:lnTo>
                    <a:pt x="366713" y="0"/>
                  </a:lnTo>
                  <a:cubicBezTo>
                    <a:pt x="379857" y="0"/>
                    <a:pt x="390525" y="10668"/>
                    <a:pt x="390525" y="23813"/>
                  </a:cubicBezTo>
                  <a:lnTo>
                    <a:pt x="390525" y="42863"/>
                  </a:lnTo>
                  <a:cubicBezTo>
                    <a:pt x="390525" y="56007"/>
                    <a:pt x="379857" y="66675"/>
                    <a:pt x="366713" y="66675"/>
                  </a:cubicBezTo>
                  <a:close/>
                  <a:moveTo>
                    <a:pt x="23813" y="9525"/>
                  </a:moveTo>
                  <a:cubicBezTo>
                    <a:pt x="15907" y="9525"/>
                    <a:pt x="9525" y="15907"/>
                    <a:pt x="9525" y="23813"/>
                  </a:cubicBezTo>
                  <a:lnTo>
                    <a:pt x="9525" y="42863"/>
                  </a:lnTo>
                  <a:cubicBezTo>
                    <a:pt x="9525" y="50768"/>
                    <a:pt x="15907" y="57150"/>
                    <a:pt x="23813" y="57150"/>
                  </a:cubicBezTo>
                  <a:lnTo>
                    <a:pt x="366713" y="57150"/>
                  </a:lnTo>
                  <a:cubicBezTo>
                    <a:pt x="374618" y="57150"/>
                    <a:pt x="381000" y="50768"/>
                    <a:pt x="381000" y="42863"/>
                  </a:cubicBezTo>
                  <a:lnTo>
                    <a:pt x="381000" y="23813"/>
                  </a:lnTo>
                  <a:cubicBezTo>
                    <a:pt x="381000" y="15907"/>
                    <a:pt x="374618" y="9525"/>
                    <a:pt x="3667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7" name="Freeform: Shape 2814">
              <a:extLst>
                <a:ext uri="{FF2B5EF4-FFF2-40B4-BE49-F238E27FC236}">
                  <a16:creationId xmlns:a16="http://schemas.microsoft.com/office/drawing/2014/main" id="{D71F90F6-1662-3363-F0D2-CD970B032939}"/>
                </a:ext>
              </a:extLst>
            </p:cNvPr>
            <p:cNvSpPr/>
            <p:nvPr/>
          </p:nvSpPr>
          <p:spPr>
            <a:xfrm>
              <a:off x="1843087" y="4291012"/>
              <a:ext cx="333375" cy="504825"/>
            </a:xfrm>
            <a:custGeom>
              <a:avLst/>
              <a:gdLst>
                <a:gd name="connsiteX0" fmla="*/ 328613 w 333375"/>
                <a:gd name="connsiteY0" fmla="*/ 504825 h 504825"/>
                <a:gd name="connsiteX1" fmla="*/ 4763 w 333375"/>
                <a:gd name="connsiteY1" fmla="*/ 504825 h 504825"/>
                <a:gd name="connsiteX2" fmla="*/ 0 w 333375"/>
                <a:gd name="connsiteY2" fmla="*/ 500063 h 504825"/>
                <a:gd name="connsiteX3" fmla="*/ 0 w 333375"/>
                <a:gd name="connsiteY3" fmla="*/ 23813 h 504825"/>
                <a:gd name="connsiteX4" fmla="*/ 23813 w 333375"/>
                <a:gd name="connsiteY4" fmla="*/ 0 h 504825"/>
                <a:gd name="connsiteX5" fmla="*/ 309563 w 333375"/>
                <a:gd name="connsiteY5" fmla="*/ 0 h 504825"/>
                <a:gd name="connsiteX6" fmla="*/ 333375 w 333375"/>
                <a:gd name="connsiteY6" fmla="*/ 23813 h 504825"/>
                <a:gd name="connsiteX7" fmla="*/ 333375 w 333375"/>
                <a:gd name="connsiteY7" fmla="*/ 500063 h 504825"/>
                <a:gd name="connsiteX8" fmla="*/ 328613 w 333375"/>
                <a:gd name="connsiteY8" fmla="*/ 504825 h 504825"/>
                <a:gd name="connsiteX9" fmla="*/ 9525 w 333375"/>
                <a:gd name="connsiteY9" fmla="*/ 495300 h 504825"/>
                <a:gd name="connsiteX10" fmla="*/ 323850 w 333375"/>
                <a:gd name="connsiteY10" fmla="*/ 495300 h 504825"/>
                <a:gd name="connsiteX11" fmla="*/ 323850 w 333375"/>
                <a:gd name="connsiteY11" fmla="*/ 23813 h 504825"/>
                <a:gd name="connsiteX12" fmla="*/ 309563 w 333375"/>
                <a:gd name="connsiteY12" fmla="*/ 9525 h 504825"/>
                <a:gd name="connsiteX13" fmla="*/ 23813 w 333375"/>
                <a:gd name="connsiteY13" fmla="*/ 9525 h 504825"/>
                <a:gd name="connsiteX14" fmla="*/ 9525 w 333375"/>
                <a:gd name="connsiteY14" fmla="*/ 23813 h 504825"/>
                <a:gd name="connsiteX15" fmla="*/ 9525 w 333375"/>
                <a:gd name="connsiteY15" fmla="*/ 49530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5" h="504825">
                  <a:moveTo>
                    <a:pt x="328613" y="504825"/>
                  </a:moveTo>
                  <a:lnTo>
                    <a:pt x="4763" y="504825"/>
                  </a:lnTo>
                  <a:cubicBezTo>
                    <a:pt x="2096" y="504825"/>
                    <a:pt x="0" y="502730"/>
                    <a:pt x="0" y="500063"/>
                  </a:cubicBezTo>
                  <a:lnTo>
                    <a:pt x="0" y="23813"/>
                  </a:lnTo>
                  <a:cubicBezTo>
                    <a:pt x="0" y="10668"/>
                    <a:pt x="10668" y="0"/>
                    <a:pt x="23813" y="0"/>
                  </a:cubicBezTo>
                  <a:lnTo>
                    <a:pt x="309563" y="0"/>
                  </a:lnTo>
                  <a:cubicBezTo>
                    <a:pt x="322707" y="0"/>
                    <a:pt x="333375" y="10668"/>
                    <a:pt x="333375" y="23813"/>
                  </a:cubicBezTo>
                  <a:lnTo>
                    <a:pt x="333375" y="500063"/>
                  </a:lnTo>
                  <a:cubicBezTo>
                    <a:pt x="333375" y="502730"/>
                    <a:pt x="331280" y="504825"/>
                    <a:pt x="328613" y="504825"/>
                  </a:cubicBezTo>
                  <a:close/>
                  <a:moveTo>
                    <a:pt x="9525" y="495300"/>
                  </a:moveTo>
                  <a:lnTo>
                    <a:pt x="323850" y="495300"/>
                  </a:lnTo>
                  <a:lnTo>
                    <a:pt x="323850" y="23813"/>
                  </a:lnTo>
                  <a:cubicBezTo>
                    <a:pt x="323850" y="15907"/>
                    <a:pt x="317468" y="9525"/>
                    <a:pt x="309563" y="9525"/>
                  </a:cubicBezTo>
                  <a:lnTo>
                    <a:pt x="23813" y="9525"/>
                  </a:lnTo>
                  <a:cubicBezTo>
                    <a:pt x="15907" y="9525"/>
                    <a:pt x="9525" y="15907"/>
                    <a:pt x="9525" y="23813"/>
                  </a:cubicBezTo>
                  <a:lnTo>
                    <a:pt x="9525" y="4953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8" name="Freeform: Shape 359">
              <a:extLst>
                <a:ext uri="{FF2B5EF4-FFF2-40B4-BE49-F238E27FC236}">
                  <a16:creationId xmlns:a16="http://schemas.microsoft.com/office/drawing/2014/main" id="{F4185249-231B-952C-85F4-DDE3CD53FF8D}"/>
                </a:ext>
              </a:extLst>
            </p:cNvPr>
            <p:cNvSpPr/>
            <p:nvPr/>
          </p:nvSpPr>
          <p:spPr>
            <a:xfrm>
              <a:off x="1890712" y="4338637"/>
              <a:ext cx="238125" cy="200025"/>
            </a:xfrm>
            <a:custGeom>
              <a:avLst/>
              <a:gdLst>
                <a:gd name="connsiteX0" fmla="*/ 214313 w 238125"/>
                <a:gd name="connsiteY0" fmla="*/ 200025 h 200025"/>
                <a:gd name="connsiteX1" fmla="*/ 23813 w 238125"/>
                <a:gd name="connsiteY1" fmla="*/ 200025 h 200025"/>
                <a:gd name="connsiteX2" fmla="*/ 0 w 238125"/>
                <a:gd name="connsiteY2" fmla="*/ 176213 h 200025"/>
                <a:gd name="connsiteX3" fmla="*/ 0 w 238125"/>
                <a:gd name="connsiteY3" fmla="*/ 23813 h 200025"/>
                <a:gd name="connsiteX4" fmla="*/ 23813 w 238125"/>
                <a:gd name="connsiteY4" fmla="*/ 0 h 200025"/>
                <a:gd name="connsiteX5" fmla="*/ 214313 w 238125"/>
                <a:gd name="connsiteY5" fmla="*/ 0 h 200025"/>
                <a:gd name="connsiteX6" fmla="*/ 238125 w 238125"/>
                <a:gd name="connsiteY6" fmla="*/ 23813 h 200025"/>
                <a:gd name="connsiteX7" fmla="*/ 238125 w 238125"/>
                <a:gd name="connsiteY7" fmla="*/ 176213 h 200025"/>
                <a:gd name="connsiteX8" fmla="*/ 214313 w 238125"/>
                <a:gd name="connsiteY8" fmla="*/ 200025 h 200025"/>
                <a:gd name="connsiteX9" fmla="*/ 23813 w 238125"/>
                <a:gd name="connsiteY9" fmla="*/ 9525 h 200025"/>
                <a:gd name="connsiteX10" fmla="*/ 9525 w 238125"/>
                <a:gd name="connsiteY10" fmla="*/ 23813 h 200025"/>
                <a:gd name="connsiteX11" fmla="*/ 9525 w 238125"/>
                <a:gd name="connsiteY11" fmla="*/ 176213 h 200025"/>
                <a:gd name="connsiteX12" fmla="*/ 23813 w 238125"/>
                <a:gd name="connsiteY12" fmla="*/ 190500 h 200025"/>
                <a:gd name="connsiteX13" fmla="*/ 214313 w 238125"/>
                <a:gd name="connsiteY13" fmla="*/ 190500 h 200025"/>
                <a:gd name="connsiteX14" fmla="*/ 228600 w 238125"/>
                <a:gd name="connsiteY14" fmla="*/ 176213 h 200025"/>
                <a:gd name="connsiteX15" fmla="*/ 228600 w 238125"/>
                <a:gd name="connsiteY15" fmla="*/ 23813 h 200025"/>
                <a:gd name="connsiteX16" fmla="*/ 214313 w 238125"/>
                <a:gd name="connsiteY16" fmla="*/ 9525 h 200025"/>
                <a:gd name="connsiteX17" fmla="*/ 23813 w 238125"/>
                <a:gd name="connsiteY17" fmla="*/ 95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125" h="200025">
                  <a:moveTo>
                    <a:pt x="214313" y="200025"/>
                  </a:moveTo>
                  <a:lnTo>
                    <a:pt x="23813" y="200025"/>
                  </a:lnTo>
                  <a:cubicBezTo>
                    <a:pt x="10668" y="200025"/>
                    <a:pt x="0" y="189357"/>
                    <a:pt x="0" y="176213"/>
                  </a:cubicBezTo>
                  <a:lnTo>
                    <a:pt x="0" y="23813"/>
                  </a:lnTo>
                  <a:cubicBezTo>
                    <a:pt x="0" y="10668"/>
                    <a:pt x="10668" y="0"/>
                    <a:pt x="23813" y="0"/>
                  </a:cubicBezTo>
                  <a:lnTo>
                    <a:pt x="214313" y="0"/>
                  </a:lnTo>
                  <a:cubicBezTo>
                    <a:pt x="227457" y="0"/>
                    <a:pt x="238125" y="10668"/>
                    <a:pt x="238125" y="23813"/>
                  </a:cubicBezTo>
                  <a:lnTo>
                    <a:pt x="238125" y="176213"/>
                  </a:lnTo>
                  <a:cubicBezTo>
                    <a:pt x="238125" y="189357"/>
                    <a:pt x="227457" y="200025"/>
                    <a:pt x="214313" y="200025"/>
                  </a:cubicBezTo>
                  <a:close/>
                  <a:moveTo>
                    <a:pt x="23813" y="9525"/>
                  </a:moveTo>
                  <a:cubicBezTo>
                    <a:pt x="15907" y="9525"/>
                    <a:pt x="9525" y="15907"/>
                    <a:pt x="9525" y="23813"/>
                  </a:cubicBezTo>
                  <a:lnTo>
                    <a:pt x="9525" y="176213"/>
                  </a:lnTo>
                  <a:cubicBezTo>
                    <a:pt x="9525" y="184118"/>
                    <a:pt x="15907" y="190500"/>
                    <a:pt x="23813" y="190500"/>
                  </a:cubicBezTo>
                  <a:lnTo>
                    <a:pt x="214313" y="190500"/>
                  </a:lnTo>
                  <a:cubicBezTo>
                    <a:pt x="222218" y="190500"/>
                    <a:pt x="228600" y="184118"/>
                    <a:pt x="228600" y="176213"/>
                  </a:cubicBezTo>
                  <a:lnTo>
                    <a:pt x="228600" y="23813"/>
                  </a:lnTo>
                  <a:cubicBezTo>
                    <a:pt x="228600" y="15907"/>
                    <a:pt x="222218" y="9525"/>
                    <a:pt x="2143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9" name="Freeform: Shape 384">
              <a:extLst>
                <a:ext uri="{FF2B5EF4-FFF2-40B4-BE49-F238E27FC236}">
                  <a16:creationId xmlns:a16="http://schemas.microsoft.com/office/drawing/2014/main" id="{51F045E6-50E5-4C56-6C7D-417738747467}"/>
                </a:ext>
              </a:extLst>
            </p:cNvPr>
            <p:cNvSpPr/>
            <p:nvPr/>
          </p:nvSpPr>
          <p:spPr>
            <a:xfrm>
              <a:off x="1890712" y="4576762"/>
              <a:ext cx="238125" cy="219075"/>
            </a:xfrm>
            <a:custGeom>
              <a:avLst/>
              <a:gdLst>
                <a:gd name="connsiteX0" fmla="*/ 233363 w 238125"/>
                <a:gd name="connsiteY0" fmla="*/ 219075 h 219075"/>
                <a:gd name="connsiteX1" fmla="*/ 4763 w 238125"/>
                <a:gd name="connsiteY1" fmla="*/ 219075 h 219075"/>
                <a:gd name="connsiteX2" fmla="*/ 0 w 238125"/>
                <a:gd name="connsiteY2" fmla="*/ 214313 h 219075"/>
                <a:gd name="connsiteX3" fmla="*/ 0 w 238125"/>
                <a:gd name="connsiteY3" fmla="*/ 23813 h 219075"/>
                <a:gd name="connsiteX4" fmla="*/ 23813 w 238125"/>
                <a:gd name="connsiteY4" fmla="*/ 0 h 219075"/>
                <a:gd name="connsiteX5" fmla="*/ 214313 w 238125"/>
                <a:gd name="connsiteY5" fmla="*/ 0 h 219075"/>
                <a:gd name="connsiteX6" fmla="*/ 238125 w 238125"/>
                <a:gd name="connsiteY6" fmla="*/ 23813 h 219075"/>
                <a:gd name="connsiteX7" fmla="*/ 238125 w 238125"/>
                <a:gd name="connsiteY7" fmla="*/ 214313 h 219075"/>
                <a:gd name="connsiteX8" fmla="*/ 233363 w 238125"/>
                <a:gd name="connsiteY8" fmla="*/ 219075 h 219075"/>
                <a:gd name="connsiteX9" fmla="*/ 9525 w 238125"/>
                <a:gd name="connsiteY9" fmla="*/ 209550 h 219075"/>
                <a:gd name="connsiteX10" fmla="*/ 228600 w 238125"/>
                <a:gd name="connsiteY10" fmla="*/ 209550 h 219075"/>
                <a:gd name="connsiteX11" fmla="*/ 228600 w 238125"/>
                <a:gd name="connsiteY11" fmla="*/ 23813 h 219075"/>
                <a:gd name="connsiteX12" fmla="*/ 214313 w 238125"/>
                <a:gd name="connsiteY12" fmla="*/ 9525 h 219075"/>
                <a:gd name="connsiteX13" fmla="*/ 23813 w 238125"/>
                <a:gd name="connsiteY13" fmla="*/ 9525 h 219075"/>
                <a:gd name="connsiteX14" fmla="*/ 9525 w 238125"/>
                <a:gd name="connsiteY14" fmla="*/ 23813 h 219075"/>
                <a:gd name="connsiteX15" fmla="*/ 9525 w 238125"/>
                <a:gd name="connsiteY15" fmla="*/ 2095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125" h="219075">
                  <a:moveTo>
                    <a:pt x="233363" y="219075"/>
                  </a:moveTo>
                  <a:lnTo>
                    <a:pt x="4763" y="219075"/>
                  </a:lnTo>
                  <a:cubicBezTo>
                    <a:pt x="2096" y="219075"/>
                    <a:pt x="0" y="216979"/>
                    <a:pt x="0" y="214313"/>
                  </a:cubicBezTo>
                  <a:lnTo>
                    <a:pt x="0" y="23813"/>
                  </a:lnTo>
                  <a:cubicBezTo>
                    <a:pt x="0" y="10668"/>
                    <a:pt x="10668" y="0"/>
                    <a:pt x="23813" y="0"/>
                  </a:cubicBezTo>
                  <a:lnTo>
                    <a:pt x="214313" y="0"/>
                  </a:lnTo>
                  <a:cubicBezTo>
                    <a:pt x="227457" y="0"/>
                    <a:pt x="238125" y="10668"/>
                    <a:pt x="238125" y="23813"/>
                  </a:cubicBezTo>
                  <a:lnTo>
                    <a:pt x="238125" y="214313"/>
                  </a:lnTo>
                  <a:cubicBezTo>
                    <a:pt x="238125" y="216979"/>
                    <a:pt x="236029" y="219075"/>
                    <a:pt x="233363" y="219075"/>
                  </a:cubicBezTo>
                  <a:close/>
                  <a:moveTo>
                    <a:pt x="9525" y="209550"/>
                  </a:moveTo>
                  <a:lnTo>
                    <a:pt x="228600" y="209550"/>
                  </a:lnTo>
                  <a:lnTo>
                    <a:pt x="228600" y="23813"/>
                  </a:lnTo>
                  <a:cubicBezTo>
                    <a:pt x="228600" y="15907"/>
                    <a:pt x="222218" y="9525"/>
                    <a:pt x="214313" y="9525"/>
                  </a:cubicBezTo>
                  <a:lnTo>
                    <a:pt x="23813" y="9525"/>
                  </a:lnTo>
                  <a:cubicBezTo>
                    <a:pt x="15907" y="9525"/>
                    <a:pt x="9525" y="15907"/>
                    <a:pt x="9525" y="23813"/>
                  </a:cubicBezTo>
                  <a:lnTo>
                    <a:pt x="9525" y="2095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0" name="Freeform: Shape 385">
              <a:extLst>
                <a:ext uri="{FF2B5EF4-FFF2-40B4-BE49-F238E27FC236}">
                  <a16:creationId xmlns:a16="http://schemas.microsoft.com/office/drawing/2014/main" id="{F6B3A2FB-BC06-474E-E65D-4707DC8BEE79}"/>
                </a:ext>
              </a:extLst>
            </p:cNvPr>
            <p:cNvSpPr/>
            <p:nvPr/>
          </p:nvSpPr>
          <p:spPr>
            <a:xfrm>
              <a:off x="1943069" y="4400423"/>
              <a:ext cx="90613" cy="90613"/>
            </a:xfrm>
            <a:custGeom>
              <a:avLst/>
              <a:gdLst>
                <a:gd name="connsiteX0" fmla="*/ 66705 w 90613"/>
                <a:gd name="connsiteY0" fmla="*/ 90613 h 90613"/>
                <a:gd name="connsiteX1" fmla="*/ 66705 w 90613"/>
                <a:gd name="connsiteY1" fmla="*/ 90613 h 90613"/>
                <a:gd name="connsiteX2" fmla="*/ 49846 w 90613"/>
                <a:gd name="connsiteY2" fmla="*/ 83565 h 90613"/>
                <a:gd name="connsiteX3" fmla="*/ 1650 w 90613"/>
                <a:gd name="connsiteY3" fmla="*/ 14889 h 90613"/>
                <a:gd name="connsiteX4" fmla="*/ 2793 w 90613"/>
                <a:gd name="connsiteY4" fmla="*/ 2793 h 90613"/>
                <a:gd name="connsiteX5" fmla="*/ 14889 w 90613"/>
                <a:gd name="connsiteY5" fmla="*/ 1650 h 90613"/>
                <a:gd name="connsiteX6" fmla="*/ 83565 w 90613"/>
                <a:gd name="connsiteY6" fmla="*/ 49846 h 90613"/>
                <a:gd name="connsiteX7" fmla="*/ 83565 w 90613"/>
                <a:gd name="connsiteY7" fmla="*/ 49846 h 90613"/>
                <a:gd name="connsiteX8" fmla="*/ 90613 w 90613"/>
                <a:gd name="connsiteY8" fmla="*/ 66705 h 90613"/>
                <a:gd name="connsiteX9" fmla="*/ 83660 w 90613"/>
                <a:gd name="connsiteY9" fmla="*/ 83565 h 90613"/>
                <a:gd name="connsiteX10" fmla="*/ 66896 w 90613"/>
                <a:gd name="connsiteY10" fmla="*/ 90518 h 90613"/>
                <a:gd name="connsiteX11" fmla="*/ 9460 w 90613"/>
                <a:gd name="connsiteY11" fmla="*/ 9555 h 90613"/>
                <a:gd name="connsiteX12" fmla="*/ 56514 w 90613"/>
                <a:gd name="connsiteY12" fmla="*/ 76802 h 90613"/>
                <a:gd name="connsiteX13" fmla="*/ 66705 w 90613"/>
                <a:gd name="connsiteY13" fmla="*/ 80993 h 90613"/>
                <a:gd name="connsiteX14" fmla="*/ 66705 w 90613"/>
                <a:gd name="connsiteY14" fmla="*/ 80993 h 90613"/>
                <a:gd name="connsiteX15" fmla="*/ 76802 w 90613"/>
                <a:gd name="connsiteY15" fmla="*/ 76802 h 90613"/>
                <a:gd name="connsiteX16" fmla="*/ 80993 w 90613"/>
                <a:gd name="connsiteY16" fmla="*/ 66705 h 90613"/>
                <a:gd name="connsiteX17" fmla="*/ 76802 w 90613"/>
                <a:gd name="connsiteY17" fmla="*/ 56514 h 90613"/>
                <a:gd name="connsiteX18" fmla="*/ 76802 w 90613"/>
                <a:gd name="connsiteY18" fmla="*/ 56514 h 90613"/>
                <a:gd name="connsiteX19" fmla="*/ 9555 w 90613"/>
                <a:gd name="connsiteY19" fmla="*/ 9460 h 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613" h="90613">
                  <a:moveTo>
                    <a:pt x="66705" y="90613"/>
                  </a:moveTo>
                  <a:lnTo>
                    <a:pt x="66705" y="90613"/>
                  </a:lnTo>
                  <a:cubicBezTo>
                    <a:pt x="60324" y="90613"/>
                    <a:pt x="54323" y="88136"/>
                    <a:pt x="49846" y="83565"/>
                  </a:cubicBezTo>
                  <a:cubicBezTo>
                    <a:pt x="44703" y="78421"/>
                    <a:pt x="20795" y="43369"/>
                    <a:pt x="1650" y="14889"/>
                  </a:cubicBezTo>
                  <a:cubicBezTo>
                    <a:pt x="-922" y="11079"/>
                    <a:pt x="-446" y="6126"/>
                    <a:pt x="2793" y="2793"/>
                  </a:cubicBezTo>
                  <a:cubicBezTo>
                    <a:pt x="6031" y="-446"/>
                    <a:pt x="10984" y="-922"/>
                    <a:pt x="14889" y="1650"/>
                  </a:cubicBezTo>
                  <a:cubicBezTo>
                    <a:pt x="43369" y="20795"/>
                    <a:pt x="78421" y="44702"/>
                    <a:pt x="83565" y="49846"/>
                  </a:cubicBezTo>
                  <a:lnTo>
                    <a:pt x="83565" y="49846"/>
                  </a:lnTo>
                  <a:cubicBezTo>
                    <a:pt x="88041" y="54323"/>
                    <a:pt x="90613" y="60324"/>
                    <a:pt x="90613" y="66705"/>
                  </a:cubicBezTo>
                  <a:cubicBezTo>
                    <a:pt x="90613" y="73087"/>
                    <a:pt x="88137" y="79088"/>
                    <a:pt x="83660" y="83565"/>
                  </a:cubicBezTo>
                  <a:cubicBezTo>
                    <a:pt x="79183" y="88041"/>
                    <a:pt x="73182" y="90518"/>
                    <a:pt x="66896" y="90518"/>
                  </a:cubicBezTo>
                  <a:close/>
                  <a:moveTo>
                    <a:pt x="9460" y="9555"/>
                  </a:moveTo>
                  <a:cubicBezTo>
                    <a:pt x="35463" y="48132"/>
                    <a:pt x="53085" y="73277"/>
                    <a:pt x="56514" y="76802"/>
                  </a:cubicBezTo>
                  <a:cubicBezTo>
                    <a:pt x="59276" y="79564"/>
                    <a:pt x="62800" y="80993"/>
                    <a:pt x="66705" y="80993"/>
                  </a:cubicBezTo>
                  <a:lnTo>
                    <a:pt x="66705" y="80993"/>
                  </a:lnTo>
                  <a:cubicBezTo>
                    <a:pt x="70515" y="80993"/>
                    <a:pt x="74135" y="79469"/>
                    <a:pt x="76802" y="76802"/>
                  </a:cubicBezTo>
                  <a:cubicBezTo>
                    <a:pt x="79469" y="74135"/>
                    <a:pt x="80993" y="70515"/>
                    <a:pt x="80993" y="66705"/>
                  </a:cubicBezTo>
                  <a:cubicBezTo>
                    <a:pt x="80993" y="62895"/>
                    <a:pt x="79469" y="59276"/>
                    <a:pt x="76802" y="56514"/>
                  </a:cubicBezTo>
                  <a:lnTo>
                    <a:pt x="76802" y="56514"/>
                  </a:lnTo>
                  <a:cubicBezTo>
                    <a:pt x="73278" y="52989"/>
                    <a:pt x="48132" y="35463"/>
                    <a:pt x="9555" y="946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1" name="Freeform: Shape 6061">
              <a:extLst>
                <a:ext uri="{FF2B5EF4-FFF2-40B4-BE49-F238E27FC236}">
                  <a16:creationId xmlns:a16="http://schemas.microsoft.com/office/drawing/2014/main" id="{229C0F78-0BBB-9147-3D0E-77BA42E725CE}"/>
                </a:ext>
              </a:extLst>
            </p:cNvPr>
            <p:cNvSpPr/>
            <p:nvPr/>
          </p:nvSpPr>
          <p:spPr>
            <a:xfrm>
              <a:off x="22336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2" name="Freeform: Shape 6062">
              <a:extLst>
                <a:ext uri="{FF2B5EF4-FFF2-40B4-BE49-F238E27FC236}">
                  <a16:creationId xmlns:a16="http://schemas.microsoft.com/office/drawing/2014/main" id="{B63CE8FB-DE80-2133-8363-F9110B55628D}"/>
                </a:ext>
              </a:extLst>
            </p:cNvPr>
            <p:cNvSpPr/>
            <p:nvPr/>
          </p:nvSpPr>
          <p:spPr>
            <a:xfrm>
              <a:off x="23098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3" name="Freeform: Shape 517">
              <a:extLst>
                <a:ext uri="{FF2B5EF4-FFF2-40B4-BE49-F238E27FC236}">
                  <a16:creationId xmlns:a16="http://schemas.microsoft.com/office/drawing/2014/main" id="{FC83DB9F-522F-5E8B-2E75-5D6BA96E3349}"/>
                </a:ext>
              </a:extLst>
            </p:cNvPr>
            <p:cNvSpPr/>
            <p:nvPr/>
          </p:nvSpPr>
          <p:spPr>
            <a:xfrm>
              <a:off x="1976491" y="4624319"/>
              <a:ext cx="66660" cy="123987"/>
            </a:xfrm>
            <a:custGeom>
              <a:avLst/>
              <a:gdLst>
                <a:gd name="connsiteX0" fmla="*/ 33283 w 66660"/>
                <a:gd name="connsiteY0" fmla="*/ 123892 h 123987"/>
                <a:gd name="connsiteX1" fmla="*/ 31187 w 66660"/>
                <a:gd name="connsiteY1" fmla="*/ 123416 h 123987"/>
                <a:gd name="connsiteX2" fmla="*/ 29092 w 66660"/>
                <a:gd name="connsiteY2" fmla="*/ 117034 h 123987"/>
                <a:gd name="connsiteX3" fmla="*/ 54238 w 66660"/>
                <a:gd name="connsiteY3" fmla="*/ 66742 h 123987"/>
                <a:gd name="connsiteX4" fmla="*/ 4803 w 66660"/>
                <a:gd name="connsiteY4" fmla="*/ 66742 h 123987"/>
                <a:gd name="connsiteX5" fmla="*/ 707 w 66660"/>
                <a:gd name="connsiteY5" fmla="*/ 64456 h 123987"/>
                <a:gd name="connsiteX6" fmla="*/ 517 w 66660"/>
                <a:gd name="connsiteY6" fmla="*/ 59789 h 123987"/>
                <a:gd name="connsiteX7" fmla="*/ 29092 w 66660"/>
                <a:gd name="connsiteY7" fmla="*/ 2639 h 123987"/>
                <a:gd name="connsiteX8" fmla="*/ 35473 w 66660"/>
                <a:gd name="connsiteY8" fmla="*/ 543 h 123987"/>
                <a:gd name="connsiteX9" fmla="*/ 37569 w 66660"/>
                <a:gd name="connsiteY9" fmla="*/ 6925 h 123987"/>
                <a:gd name="connsiteX10" fmla="*/ 12423 w 66660"/>
                <a:gd name="connsiteY10" fmla="*/ 57217 h 123987"/>
                <a:gd name="connsiteX11" fmla="*/ 61858 w 66660"/>
                <a:gd name="connsiteY11" fmla="*/ 57217 h 123987"/>
                <a:gd name="connsiteX12" fmla="*/ 65953 w 66660"/>
                <a:gd name="connsiteY12" fmla="*/ 59503 h 123987"/>
                <a:gd name="connsiteX13" fmla="*/ 66144 w 66660"/>
                <a:gd name="connsiteY13" fmla="*/ 64171 h 123987"/>
                <a:gd name="connsiteX14" fmla="*/ 37569 w 66660"/>
                <a:gd name="connsiteY14" fmla="*/ 121321 h 123987"/>
                <a:gd name="connsiteX15" fmla="*/ 33283 w 66660"/>
                <a:gd name="connsiteY15" fmla="*/ 123988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60" h="123987">
                  <a:moveTo>
                    <a:pt x="33283" y="123892"/>
                  </a:moveTo>
                  <a:cubicBezTo>
                    <a:pt x="32521" y="123892"/>
                    <a:pt x="31854" y="123702"/>
                    <a:pt x="31187" y="123416"/>
                  </a:cubicBezTo>
                  <a:cubicBezTo>
                    <a:pt x="28806" y="122273"/>
                    <a:pt x="27853" y="119416"/>
                    <a:pt x="29092" y="117034"/>
                  </a:cubicBezTo>
                  <a:lnTo>
                    <a:pt x="54238" y="66742"/>
                  </a:lnTo>
                  <a:lnTo>
                    <a:pt x="4803" y="66742"/>
                  </a:lnTo>
                  <a:cubicBezTo>
                    <a:pt x="3184" y="66742"/>
                    <a:pt x="1660" y="65885"/>
                    <a:pt x="707" y="64456"/>
                  </a:cubicBezTo>
                  <a:cubicBezTo>
                    <a:pt x="-150" y="63027"/>
                    <a:pt x="-245" y="61313"/>
                    <a:pt x="517" y="59789"/>
                  </a:cubicBezTo>
                  <a:lnTo>
                    <a:pt x="29092" y="2639"/>
                  </a:lnTo>
                  <a:cubicBezTo>
                    <a:pt x="30235" y="258"/>
                    <a:pt x="33092" y="-695"/>
                    <a:pt x="35473" y="543"/>
                  </a:cubicBezTo>
                  <a:cubicBezTo>
                    <a:pt x="37855" y="1687"/>
                    <a:pt x="38807" y="4544"/>
                    <a:pt x="37569" y="6925"/>
                  </a:cubicBezTo>
                  <a:lnTo>
                    <a:pt x="12423" y="57217"/>
                  </a:lnTo>
                  <a:lnTo>
                    <a:pt x="61858" y="57217"/>
                  </a:lnTo>
                  <a:cubicBezTo>
                    <a:pt x="63477" y="57217"/>
                    <a:pt x="65001" y="58074"/>
                    <a:pt x="65953" y="59503"/>
                  </a:cubicBezTo>
                  <a:cubicBezTo>
                    <a:pt x="66811" y="60932"/>
                    <a:pt x="66906" y="62647"/>
                    <a:pt x="66144" y="64171"/>
                  </a:cubicBezTo>
                  <a:lnTo>
                    <a:pt x="37569" y="121321"/>
                  </a:lnTo>
                  <a:cubicBezTo>
                    <a:pt x="36712" y="122940"/>
                    <a:pt x="35092" y="123988"/>
                    <a:pt x="33283" y="123988"/>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4" name="Freeform: Shape 3703">
              <a:extLst>
                <a:ext uri="{FF2B5EF4-FFF2-40B4-BE49-F238E27FC236}">
                  <a16:creationId xmlns:a16="http://schemas.microsoft.com/office/drawing/2014/main" id="{AA160673-D75E-85EA-BF0E-55DE0BAF5C18}"/>
                </a:ext>
              </a:extLst>
            </p:cNvPr>
            <p:cNvSpPr/>
            <p:nvPr/>
          </p:nvSpPr>
          <p:spPr>
            <a:xfrm>
              <a:off x="2166937" y="4500562"/>
              <a:ext cx="133350" cy="257175"/>
            </a:xfrm>
            <a:custGeom>
              <a:avLst/>
              <a:gdLst>
                <a:gd name="connsiteX0" fmla="*/ 100013 w 133350"/>
                <a:gd name="connsiteY0" fmla="*/ 257175 h 257175"/>
                <a:gd name="connsiteX1" fmla="*/ 66675 w 133350"/>
                <a:gd name="connsiteY1" fmla="*/ 223838 h 257175"/>
                <a:gd name="connsiteX2" fmla="*/ 66675 w 133350"/>
                <a:gd name="connsiteY2" fmla="*/ 100013 h 257175"/>
                <a:gd name="connsiteX3" fmla="*/ 42863 w 133350"/>
                <a:gd name="connsiteY3" fmla="*/ 76200 h 257175"/>
                <a:gd name="connsiteX4" fmla="*/ 4763 w 133350"/>
                <a:gd name="connsiteY4" fmla="*/ 76200 h 257175"/>
                <a:gd name="connsiteX5" fmla="*/ 0 w 133350"/>
                <a:gd name="connsiteY5" fmla="*/ 71438 h 257175"/>
                <a:gd name="connsiteX6" fmla="*/ 4763 w 133350"/>
                <a:gd name="connsiteY6" fmla="*/ 66675 h 257175"/>
                <a:gd name="connsiteX7" fmla="*/ 42863 w 133350"/>
                <a:gd name="connsiteY7" fmla="*/ 66675 h 257175"/>
                <a:gd name="connsiteX8" fmla="*/ 76200 w 133350"/>
                <a:gd name="connsiteY8" fmla="*/ 100013 h 257175"/>
                <a:gd name="connsiteX9" fmla="*/ 76200 w 133350"/>
                <a:gd name="connsiteY9" fmla="*/ 223838 h 257175"/>
                <a:gd name="connsiteX10" fmla="*/ 100013 w 133350"/>
                <a:gd name="connsiteY10" fmla="*/ 247650 h 257175"/>
                <a:gd name="connsiteX11" fmla="*/ 123825 w 133350"/>
                <a:gd name="connsiteY11" fmla="*/ 223838 h 257175"/>
                <a:gd name="connsiteX12" fmla="*/ 123825 w 133350"/>
                <a:gd name="connsiteY12" fmla="*/ 4763 h 257175"/>
                <a:gd name="connsiteX13" fmla="*/ 128588 w 133350"/>
                <a:gd name="connsiteY13" fmla="*/ 0 h 257175"/>
                <a:gd name="connsiteX14" fmla="*/ 133350 w 133350"/>
                <a:gd name="connsiteY14" fmla="*/ 4763 h 257175"/>
                <a:gd name="connsiteX15" fmla="*/ 133350 w 133350"/>
                <a:gd name="connsiteY15" fmla="*/ 223838 h 257175"/>
                <a:gd name="connsiteX16" fmla="*/ 100013 w 133350"/>
                <a:gd name="connsiteY1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350" h="257175">
                  <a:moveTo>
                    <a:pt x="100013" y="257175"/>
                  </a:moveTo>
                  <a:cubicBezTo>
                    <a:pt x="81629" y="257175"/>
                    <a:pt x="66675" y="242221"/>
                    <a:pt x="66675" y="223838"/>
                  </a:cubicBezTo>
                  <a:lnTo>
                    <a:pt x="66675" y="100013"/>
                  </a:lnTo>
                  <a:cubicBezTo>
                    <a:pt x="66675" y="86868"/>
                    <a:pt x="56007" y="76200"/>
                    <a:pt x="42863" y="76200"/>
                  </a:cubicBezTo>
                  <a:lnTo>
                    <a:pt x="4763" y="76200"/>
                  </a:lnTo>
                  <a:cubicBezTo>
                    <a:pt x="2096" y="76200"/>
                    <a:pt x="0" y="74104"/>
                    <a:pt x="0" y="71438"/>
                  </a:cubicBezTo>
                  <a:cubicBezTo>
                    <a:pt x="0" y="68771"/>
                    <a:pt x="2096" y="66675"/>
                    <a:pt x="4763" y="66675"/>
                  </a:cubicBezTo>
                  <a:lnTo>
                    <a:pt x="42863" y="66675"/>
                  </a:lnTo>
                  <a:cubicBezTo>
                    <a:pt x="61246" y="66675"/>
                    <a:pt x="76200" y="81629"/>
                    <a:pt x="76200" y="100013"/>
                  </a:cubicBezTo>
                  <a:lnTo>
                    <a:pt x="76200" y="223838"/>
                  </a:lnTo>
                  <a:cubicBezTo>
                    <a:pt x="76200" y="236982"/>
                    <a:pt x="86868" y="247650"/>
                    <a:pt x="100013" y="247650"/>
                  </a:cubicBezTo>
                  <a:cubicBezTo>
                    <a:pt x="113157" y="247650"/>
                    <a:pt x="123825" y="236982"/>
                    <a:pt x="123825" y="223838"/>
                  </a:cubicBezTo>
                  <a:lnTo>
                    <a:pt x="123825" y="4763"/>
                  </a:lnTo>
                  <a:cubicBezTo>
                    <a:pt x="123825" y="2096"/>
                    <a:pt x="125921" y="0"/>
                    <a:pt x="128588" y="0"/>
                  </a:cubicBezTo>
                  <a:cubicBezTo>
                    <a:pt x="131254" y="0"/>
                    <a:pt x="133350" y="2096"/>
                    <a:pt x="133350" y="4763"/>
                  </a:cubicBezTo>
                  <a:lnTo>
                    <a:pt x="133350" y="223838"/>
                  </a:lnTo>
                  <a:cubicBezTo>
                    <a:pt x="133350" y="242221"/>
                    <a:pt x="118396" y="257175"/>
                    <a:pt x="100013" y="2571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395" name="TextBox 394">
            <a:extLst>
              <a:ext uri="{FF2B5EF4-FFF2-40B4-BE49-F238E27FC236}">
                <a16:creationId xmlns:a16="http://schemas.microsoft.com/office/drawing/2014/main" id="{7AC063D2-4C6A-39A3-9F71-700C5CBDD557}"/>
              </a:ext>
            </a:extLst>
          </p:cNvPr>
          <p:cNvSpPr txBox="1"/>
          <p:nvPr/>
        </p:nvSpPr>
        <p:spPr>
          <a:xfrm>
            <a:off x="8685917" y="5473376"/>
            <a:ext cx="907960" cy="313591"/>
          </a:xfrm>
          <a:prstGeom prst="rect">
            <a:avLst/>
          </a:prstGeom>
        </p:spPr>
        <p:txBody>
          <a:bodyPr vert="horz" wrap="square" lIns="91440" tIns="45720" rIns="91440" bIns="45720" rtlCol="0" anchor="t">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EV 3</a:t>
            </a:r>
          </a:p>
        </p:txBody>
      </p:sp>
      <p:grpSp>
        <p:nvGrpSpPr>
          <p:cNvPr id="396" name="Group 395">
            <a:extLst>
              <a:ext uri="{FF2B5EF4-FFF2-40B4-BE49-F238E27FC236}">
                <a16:creationId xmlns:a16="http://schemas.microsoft.com/office/drawing/2014/main" id="{8CDEB737-49FF-2BA9-6802-52E92C7DFFB7}"/>
              </a:ext>
            </a:extLst>
          </p:cNvPr>
          <p:cNvGrpSpPr/>
          <p:nvPr/>
        </p:nvGrpSpPr>
        <p:grpSpPr>
          <a:xfrm>
            <a:off x="8674962" y="4869182"/>
            <a:ext cx="504000" cy="504000"/>
            <a:chOff x="671512" y="2005012"/>
            <a:chExt cx="562070" cy="561975"/>
          </a:xfrm>
          <a:solidFill>
            <a:schemeClr val="bg1"/>
          </a:solidFill>
        </p:grpSpPr>
        <p:sp>
          <p:nvSpPr>
            <p:cNvPr id="397" name="Freeform: Shape 2755">
              <a:extLst>
                <a:ext uri="{FF2B5EF4-FFF2-40B4-BE49-F238E27FC236}">
                  <a16:creationId xmlns:a16="http://schemas.microsoft.com/office/drawing/2014/main" id="{C38D8532-F9A8-3999-542F-066EC62E517D}"/>
                </a:ext>
              </a:extLst>
            </p:cNvPr>
            <p:cNvSpPr/>
            <p:nvPr/>
          </p:nvSpPr>
          <p:spPr>
            <a:xfrm>
              <a:off x="1128712" y="20240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30"/>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8" name="Freeform: Shape 2756">
              <a:extLst>
                <a:ext uri="{FF2B5EF4-FFF2-40B4-BE49-F238E27FC236}">
                  <a16:creationId xmlns:a16="http://schemas.microsoft.com/office/drawing/2014/main" id="{84BE1191-3C50-FB0A-41D6-B3CBD4793950}"/>
                </a:ext>
              </a:extLst>
            </p:cNvPr>
            <p:cNvSpPr/>
            <p:nvPr/>
          </p:nvSpPr>
          <p:spPr>
            <a:xfrm>
              <a:off x="1128712" y="21002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29"/>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6" name="Freeform: Shape 2757">
              <a:extLst>
                <a:ext uri="{FF2B5EF4-FFF2-40B4-BE49-F238E27FC236}">
                  <a16:creationId xmlns:a16="http://schemas.microsoft.com/office/drawing/2014/main" id="{F1C6B567-14FC-1461-6749-743AD6BE03E2}"/>
                </a:ext>
              </a:extLst>
            </p:cNvPr>
            <p:cNvSpPr/>
            <p:nvPr/>
          </p:nvSpPr>
          <p:spPr>
            <a:xfrm>
              <a:off x="995362" y="2005012"/>
              <a:ext cx="142875" cy="161925"/>
            </a:xfrm>
            <a:custGeom>
              <a:avLst/>
              <a:gdLst>
                <a:gd name="connsiteX0" fmla="*/ 128588 w 142875"/>
                <a:gd name="connsiteY0" fmla="*/ 161925 h 161925"/>
                <a:gd name="connsiteX1" fmla="*/ 109538 w 142875"/>
                <a:gd name="connsiteY1" fmla="*/ 161925 h 161925"/>
                <a:gd name="connsiteX2" fmla="*/ 95250 w 142875"/>
                <a:gd name="connsiteY2" fmla="*/ 147638 h 161925"/>
                <a:gd name="connsiteX3" fmla="*/ 95250 w 142875"/>
                <a:gd name="connsiteY3" fmla="*/ 142875 h 161925"/>
                <a:gd name="connsiteX4" fmla="*/ 61913 w 142875"/>
                <a:gd name="connsiteY4" fmla="*/ 142875 h 161925"/>
                <a:gd name="connsiteX5" fmla="*/ 0 w 142875"/>
                <a:gd name="connsiteY5" fmla="*/ 80963 h 161925"/>
                <a:gd name="connsiteX6" fmla="*/ 61913 w 142875"/>
                <a:gd name="connsiteY6" fmla="*/ 19050 h 161925"/>
                <a:gd name="connsiteX7" fmla="*/ 95250 w 142875"/>
                <a:gd name="connsiteY7" fmla="*/ 19050 h 161925"/>
                <a:gd name="connsiteX8" fmla="*/ 95250 w 142875"/>
                <a:gd name="connsiteY8" fmla="*/ 14288 h 161925"/>
                <a:gd name="connsiteX9" fmla="*/ 109538 w 142875"/>
                <a:gd name="connsiteY9" fmla="*/ 0 h 161925"/>
                <a:gd name="connsiteX10" fmla="*/ 128588 w 142875"/>
                <a:gd name="connsiteY10" fmla="*/ 0 h 161925"/>
                <a:gd name="connsiteX11" fmla="*/ 142875 w 142875"/>
                <a:gd name="connsiteY11" fmla="*/ 14288 h 161925"/>
                <a:gd name="connsiteX12" fmla="*/ 142875 w 142875"/>
                <a:gd name="connsiteY12" fmla="*/ 147638 h 161925"/>
                <a:gd name="connsiteX13" fmla="*/ 128588 w 142875"/>
                <a:gd name="connsiteY13" fmla="*/ 161925 h 161925"/>
                <a:gd name="connsiteX14" fmla="*/ 61913 w 142875"/>
                <a:gd name="connsiteY14" fmla="*/ 28575 h 161925"/>
                <a:gd name="connsiteX15" fmla="*/ 9525 w 142875"/>
                <a:gd name="connsiteY15" fmla="*/ 80963 h 161925"/>
                <a:gd name="connsiteX16" fmla="*/ 61913 w 142875"/>
                <a:gd name="connsiteY16" fmla="*/ 133350 h 161925"/>
                <a:gd name="connsiteX17" fmla="*/ 100013 w 142875"/>
                <a:gd name="connsiteY17" fmla="*/ 133350 h 161925"/>
                <a:gd name="connsiteX18" fmla="*/ 104775 w 142875"/>
                <a:gd name="connsiteY18" fmla="*/ 138113 h 161925"/>
                <a:gd name="connsiteX19" fmla="*/ 104775 w 142875"/>
                <a:gd name="connsiteY19" fmla="*/ 147638 h 161925"/>
                <a:gd name="connsiteX20" fmla="*/ 109538 w 142875"/>
                <a:gd name="connsiteY20" fmla="*/ 152400 h 161925"/>
                <a:gd name="connsiteX21" fmla="*/ 128588 w 142875"/>
                <a:gd name="connsiteY21" fmla="*/ 152400 h 161925"/>
                <a:gd name="connsiteX22" fmla="*/ 133350 w 142875"/>
                <a:gd name="connsiteY22" fmla="*/ 147638 h 161925"/>
                <a:gd name="connsiteX23" fmla="*/ 133350 w 142875"/>
                <a:gd name="connsiteY23" fmla="*/ 14288 h 161925"/>
                <a:gd name="connsiteX24" fmla="*/ 128588 w 142875"/>
                <a:gd name="connsiteY24" fmla="*/ 9525 h 161925"/>
                <a:gd name="connsiteX25" fmla="*/ 109538 w 142875"/>
                <a:gd name="connsiteY25" fmla="*/ 9525 h 161925"/>
                <a:gd name="connsiteX26" fmla="*/ 104775 w 142875"/>
                <a:gd name="connsiteY26" fmla="*/ 14288 h 161925"/>
                <a:gd name="connsiteX27" fmla="*/ 104775 w 142875"/>
                <a:gd name="connsiteY27" fmla="*/ 23813 h 161925"/>
                <a:gd name="connsiteX28" fmla="*/ 100013 w 142875"/>
                <a:gd name="connsiteY28" fmla="*/ 28575 h 161925"/>
                <a:gd name="connsiteX29" fmla="*/ 61913 w 142875"/>
                <a:gd name="connsiteY29" fmla="*/ 285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875" h="161925">
                  <a:moveTo>
                    <a:pt x="128588" y="161925"/>
                  </a:moveTo>
                  <a:lnTo>
                    <a:pt x="109538" y="161925"/>
                  </a:lnTo>
                  <a:cubicBezTo>
                    <a:pt x="101632" y="161925"/>
                    <a:pt x="95250" y="155543"/>
                    <a:pt x="95250" y="147638"/>
                  </a:cubicBezTo>
                  <a:lnTo>
                    <a:pt x="95250" y="142875"/>
                  </a:lnTo>
                  <a:lnTo>
                    <a:pt x="61913" y="142875"/>
                  </a:lnTo>
                  <a:cubicBezTo>
                    <a:pt x="27813" y="142875"/>
                    <a:pt x="0" y="115062"/>
                    <a:pt x="0" y="80963"/>
                  </a:cubicBezTo>
                  <a:cubicBezTo>
                    <a:pt x="0" y="46863"/>
                    <a:pt x="27813" y="19050"/>
                    <a:pt x="61913" y="19050"/>
                  </a:cubicBezTo>
                  <a:lnTo>
                    <a:pt x="95250" y="19050"/>
                  </a:lnTo>
                  <a:lnTo>
                    <a:pt x="95250" y="14288"/>
                  </a:lnTo>
                  <a:cubicBezTo>
                    <a:pt x="95250" y="6382"/>
                    <a:pt x="101632" y="0"/>
                    <a:pt x="109538" y="0"/>
                  </a:cubicBezTo>
                  <a:lnTo>
                    <a:pt x="128588" y="0"/>
                  </a:lnTo>
                  <a:cubicBezTo>
                    <a:pt x="136493" y="0"/>
                    <a:pt x="142875" y="6382"/>
                    <a:pt x="142875" y="14288"/>
                  </a:cubicBezTo>
                  <a:lnTo>
                    <a:pt x="142875" y="147638"/>
                  </a:lnTo>
                  <a:cubicBezTo>
                    <a:pt x="142875" y="155543"/>
                    <a:pt x="136493" y="161925"/>
                    <a:pt x="128588" y="161925"/>
                  </a:cubicBezTo>
                  <a:close/>
                  <a:moveTo>
                    <a:pt x="61913" y="28575"/>
                  </a:moveTo>
                  <a:cubicBezTo>
                    <a:pt x="33052" y="28575"/>
                    <a:pt x="9525" y="52102"/>
                    <a:pt x="9525" y="80963"/>
                  </a:cubicBezTo>
                  <a:cubicBezTo>
                    <a:pt x="9525" y="109823"/>
                    <a:pt x="33052" y="133350"/>
                    <a:pt x="61913" y="133350"/>
                  </a:cubicBezTo>
                  <a:lnTo>
                    <a:pt x="100013" y="133350"/>
                  </a:lnTo>
                  <a:cubicBezTo>
                    <a:pt x="102679" y="133350"/>
                    <a:pt x="104775" y="135446"/>
                    <a:pt x="104775" y="138113"/>
                  </a:cubicBezTo>
                  <a:lnTo>
                    <a:pt x="104775" y="147638"/>
                  </a:lnTo>
                  <a:cubicBezTo>
                    <a:pt x="104775" y="150305"/>
                    <a:pt x="106871" y="152400"/>
                    <a:pt x="109538" y="152400"/>
                  </a:cubicBezTo>
                  <a:lnTo>
                    <a:pt x="128588" y="152400"/>
                  </a:lnTo>
                  <a:cubicBezTo>
                    <a:pt x="131254" y="152400"/>
                    <a:pt x="133350" y="150305"/>
                    <a:pt x="133350" y="147638"/>
                  </a:cubicBezTo>
                  <a:lnTo>
                    <a:pt x="133350" y="14288"/>
                  </a:lnTo>
                  <a:cubicBezTo>
                    <a:pt x="133350" y="11621"/>
                    <a:pt x="131254" y="9525"/>
                    <a:pt x="128588" y="9525"/>
                  </a:cubicBezTo>
                  <a:lnTo>
                    <a:pt x="109538" y="9525"/>
                  </a:lnTo>
                  <a:cubicBezTo>
                    <a:pt x="106871" y="9525"/>
                    <a:pt x="104775" y="11621"/>
                    <a:pt x="104775" y="14288"/>
                  </a:cubicBezTo>
                  <a:lnTo>
                    <a:pt x="104775" y="23813"/>
                  </a:lnTo>
                  <a:cubicBezTo>
                    <a:pt x="104775" y="26480"/>
                    <a:pt x="102679" y="28575"/>
                    <a:pt x="100013" y="28575"/>
                  </a:cubicBezTo>
                  <a:lnTo>
                    <a:pt x="61913" y="2857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7" name="Freeform: Shape 2764">
              <a:extLst>
                <a:ext uri="{FF2B5EF4-FFF2-40B4-BE49-F238E27FC236}">
                  <a16:creationId xmlns:a16="http://schemas.microsoft.com/office/drawing/2014/main" id="{EABB616F-E8DE-CD4C-67F4-3B37273D312A}"/>
                </a:ext>
              </a:extLst>
            </p:cNvPr>
            <p:cNvSpPr/>
            <p:nvPr/>
          </p:nvSpPr>
          <p:spPr>
            <a:xfrm>
              <a:off x="72866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8" name="Freeform: Shape 2765">
              <a:extLst>
                <a:ext uri="{FF2B5EF4-FFF2-40B4-BE49-F238E27FC236}">
                  <a16:creationId xmlns:a16="http://schemas.microsoft.com/office/drawing/2014/main" id="{90977232-36F3-91B5-BCF6-91C3A875311C}"/>
                </a:ext>
              </a:extLst>
            </p:cNvPr>
            <p:cNvSpPr/>
            <p:nvPr/>
          </p:nvSpPr>
          <p:spPr>
            <a:xfrm>
              <a:off x="76676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9" name="Freeform: Shape 2766">
              <a:extLst>
                <a:ext uri="{FF2B5EF4-FFF2-40B4-BE49-F238E27FC236}">
                  <a16:creationId xmlns:a16="http://schemas.microsoft.com/office/drawing/2014/main" id="{7653BC63-B4CB-1B06-A143-4695001C45CF}"/>
                </a:ext>
              </a:extLst>
            </p:cNvPr>
            <p:cNvSpPr/>
            <p:nvPr/>
          </p:nvSpPr>
          <p:spPr>
            <a:xfrm>
              <a:off x="105251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0" name="Freeform: Shape 2767">
              <a:extLst>
                <a:ext uri="{FF2B5EF4-FFF2-40B4-BE49-F238E27FC236}">
                  <a16:creationId xmlns:a16="http://schemas.microsoft.com/office/drawing/2014/main" id="{22F2AA39-159A-0BEE-956A-A29E518E28F5}"/>
                </a:ext>
              </a:extLst>
            </p:cNvPr>
            <p:cNvSpPr/>
            <p:nvPr/>
          </p:nvSpPr>
          <p:spPr>
            <a:xfrm>
              <a:off x="109061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1" name="Freeform: Shape 2768">
              <a:extLst>
                <a:ext uri="{FF2B5EF4-FFF2-40B4-BE49-F238E27FC236}">
                  <a16:creationId xmlns:a16="http://schemas.microsoft.com/office/drawing/2014/main" id="{278E6CC3-63AE-E975-81F6-7032F02406FD}"/>
                </a:ext>
              </a:extLst>
            </p:cNvPr>
            <p:cNvSpPr/>
            <p:nvPr/>
          </p:nvSpPr>
          <p:spPr>
            <a:xfrm>
              <a:off x="719137" y="2366962"/>
              <a:ext cx="381000" cy="9525"/>
            </a:xfrm>
            <a:custGeom>
              <a:avLst/>
              <a:gdLst>
                <a:gd name="connsiteX0" fmla="*/ 376238 w 381000"/>
                <a:gd name="connsiteY0" fmla="*/ 9525 h 9525"/>
                <a:gd name="connsiteX1" fmla="*/ 4763 w 381000"/>
                <a:gd name="connsiteY1" fmla="*/ 9525 h 9525"/>
                <a:gd name="connsiteX2" fmla="*/ 0 w 381000"/>
                <a:gd name="connsiteY2" fmla="*/ 4763 h 9525"/>
                <a:gd name="connsiteX3" fmla="*/ 4763 w 381000"/>
                <a:gd name="connsiteY3" fmla="*/ 0 h 9525"/>
                <a:gd name="connsiteX4" fmla="*/ 376238 w 381000"/>
                <a:gd name="connsiteY4" fmla="*/ 0 h 9525"/>
                <a:gd name="connsiteX5" fmla="*/ 381000 w 381000"/>
                <a:gd name="connsiteY5" fmla="*/ 4763 h 9525"/>
                <a:gd name="connsiteX6" fmla="*/ 376238 w 38100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9525">
                  <a:moveTo>
                    <a:pt x="376238" y="9525"/>
                  </a:moveTo>
                  <a:lnTo>
                    <a:pt x="4763" y="9525"/>
                  </a:lnTo>
                  <a:cubicBezTo>
                    <a:pt x="2095" y="9525"/>
                    <a:pt x="0" y="7429"/>
                    <a:pt x="0" y="4763"/>
                  </a:cubicBezTo>
                  <a:cubicBezTo>
                    <a:pt x="0" y="2096"/>
                    <a:pt x="2095" y="0"/>
                    <a:pt x="4763" y="0"/>
                  </a:cubicBezTo>
                  <a:lnTo>
                    <a:pt x="376238" y="0"/>
                  </a:lnTo>
                  <a:cubicBezTo>
                    <a:pt x="378905" y="0"/>
                    <a:pt x="381000" y="2096"/>
                    <a:pt x="381000" y="4763"/>
                  </a:cubicBezTo>
                  <a:cubicBezTo>
                    <a:pt x="381000" y="7429"/>
                    <a:pt x="378905" y="9525"/>
                    <a:pt x="376238"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2" name="Freeform: Shape 2769">
              <a:extLst>
                <a:ext uri="{FF2B5EF4-FFF2-40B4-BE49-F238E27FC236}">
                  <a16:creationId xmlns:a16="http://schemas.microsoft.com/office/drawing/2014/main" id="{C062FA55-893F-6EE3-C345-0B85E60F9E18}"/>
                </a:ext>
              </a:extLst>
            </p:cNvPr>
            <p:cNvSpPr/>
            <p:nvPr/>
          </p:nvSpPr>
          <p:spPr>
            <a:xfrm>
              <a:off x="871537" y="2281237"/>
              <a:ext cx="9525" cy="95250"/>
            </a:xfrm>
            <a:custGeom>
              <a:avLst/>
              <a:gdLst>
                <a:gd name="connsiteX0" fmla="*/ 4763 w 9525"/>
                <a:gd name="connsiteY0" fmla="*/ 95250 h 95250"/>
                <a:gd name="connsiteX1" fmla="*/ 0 w 9525"/>
                <a:gd name="connsiteY1" fmla="*/ 90488 h 95250"/>
                <a:gd name="connsiteX2" fmla="*/ 0 w 9525"/>
                <a:gd name="connsiteY2" fmla="*/ 4763 h 95250"/>
                <a:gd name="connsiteX3" fmla="*/ 4763 w 9525"/>
                <a:gd name="connsiteY3" fmla="*/ 0 h 95250"/>
                <a:gd name="connsiteX4" fmla="*/ 9525 w 9525"/>
                <a:gd name="connsiteY4" fmla="*/ 4763 h 95250"/>
                <a:gd name="connsiteX5" fmla="*/ 9525 w 9525"/>
                <a:gd name="connsiteY5" fmla="*/ 90488 h 95250"/>
                <a:gd name="connsiteX6" fmla="*/ 4763 w 9525"/>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0">
                  <a:moveTo>
                    <a:pt x="4763" y="95250"/>
                  </a:moveTo>
                  <a:cubicBezTo>
                    <a:pt x="2095" y="95250"/>
                    <a:pt x="0" y="93154"/>
                    <a:pt x="0" y="90488"/>
                  </a:cubicBezTo>
                  <a:lnTo>
                    <a:pt x="0" y="4763"/>
                  </a:lnTo>
                  <a:cubicBezTo>
                    <a:pt x="0" y="2095"/>
                    <a:pt x="2095" y="0"/>
                    <a:pt x="4763" y="0"/>
                  </a:cubicBezTo>
                  <a:cubicBezTo>
                    <a:pt x="7430" y="0"/>
                    <a:pt x="9525" y="2095"/>
                    <a:pt x="9525" y="4763"/>
                  </a:cubicBezTo>
                  <a:lnTo>
                    <a:pt x="9525" y="90488"/>
                  </a:lnTo>
                  <a:cubicBezTo>
                    <a:pt x="9525" y="93154"/>
                    <a:pt x="7430" y="95250"/>
                    <a:pt x="4763" y="9525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3" name="Freeform: Shape 2770">
              <a:extLst>
                <a:ext uri="{FF2B5EF4-FFF2-40B4-BE49-F238E27FC236}">
                  <a16:creationId xmlns:a16="http://schemas.microsoft.com/office/drawing/2014/main" id="{352D186B-E4C6-BD61-C6F7-A7C73CECCDC1}"/>
                </a:ext>
              </a:extLst>
            </p:cNvPr>
            <p:cNvSpPr/>
            <p:nvPr/>
          </p:nvSpPr>
          <p:spPr>
            <a:xfrm>
              <a:off x="671512" y="2281046"/>
              <a:ext cx="562070" cy="228790"/>
            </a:xfrm>
            <a:custGeom>
              <a:avLst/>
              <a:gdLst>
                <a:gd name="connsiteX0" fmla="*/ 547021 w 562070"/>
                <a:gd name="connsiteY0" fmla="*/ 228791 h 228790"/>
                <a:gd name="connsiteX1" fmla="*/ 500063 w 562070"/>
                <a:gd name="connsiteY1" fmla="*/ 228791 h 228790"/>
                <a:gd name="connsiteX2" fmla="*/ 495300 w 562070"/>
                <a:gd name="connsiteY2" fmla="*/ 224028 h 228790"/>
                <a:gd name="connsiteX3" fmla="*/ 500063 w 562070"/>
                <a:gd name="connsiteY3" fmla="*/ 219266 h 228790"/>
                <a:gd name="connsiteX4" fmla="*/ 547021 w 562070"/>
                <a:gd name="connsiteY4" fmla="*/ 219266 h 228790"/>
                <a:gd name="connsiteX5" fmla="*/ 552450 w 562070"/>
                <a:gd name="connsiteY5" fmla="*/ 213836 h 228790"/>
                <a:gd name="connsiteX6" fmla="*/ 552450 w 562070"/>
                <a:gd name="connsiteY6" fmla="*/ 176975 h 228790"/>
                <a:gd name="connsiteX7" fmla="*/ 547688 w 562070"/>
                <a:gd name="connsiteY7" fmla="*/ 171641 h 228790"/>
                <a:gd name="connsiteX8" fmla="*/ 542925 w 562070"/>
                <a:gd name="connsiteY8" fmla="*/ 166878 h 228790"/>
                <a:gd name="connsiteX9" fmla="*/ 542925 w 562070"/>
                <a:gd name="connsiteY9" fmla="*/ 114491 h 228790"/>
                <a:gd name="connsiteX10" fmla="*/ 528352 w 562070"/>
                <a:gd name="connsiteY10" fmla="*/ 98870 h 228790"/>
                <a:gd name="connsiteX11" fmla="*/ 423672 w 562070"/>
                <a:gd name="connsiteY11" fmla="*/ 95441 h 228790"/>
                <a:gd name="connsiteX12" fmla="*/ 420624 w 562070"/>
                <a:gd name="connsiteY12" fmla="*/ 94202 h 228790"/>
                <a:gd name="connsiteX13" fmla="*/ 330613 w 562070"/>
                <a:gd name="connsiteY13" fmla="*/ 12859 h 228790"/>
                <a:gd name="connsiteX14" fmla="*/ 321850 w 562070"/>
                <a:gd name="connsiteY14" fmla="*/ 9620 h 228790"/>
                <a:gd name="connsiteX15" fmla="*/ 146780 w 562070"/>
                <a:gd name="connsiteY15" fmla="*/ 9620 h 228790"/>
                <a:gd name="connsiteX16" fmla="*/ 136112 w 562070"/>
                <a:gd name="connsiteY16" fmla="*/ 15049 h 228790"/>
                <a:gd name="connsiteX17" fmla="*/ 75152 w 562070"/>
                <a:gd name="connsiteY17" fmla="*/ 93440 h 228790"/>
                <a:gd name="connsiteX18" fmla="*/ 71342 w 562070"/>
                <a:gd name="connsiteY18" fmla="*/ 95250 h 228790"/>
                <a:gd name="connsiteX19" fmla="*/ 24479 w 562070"/>
                <a:gd name="connsiteY19" fmla="*/ 95250 h 228790"/>
                <a:gd name="connsiteX20" fmla="*/ 19050 w 562070"/>
                <a:gd name="connsiteY20" fmla="*/ 100679 h 228790"/>
                <a:gd name="connsiteX21" fmla="*/ 19050 w 562070"/>
                <a:gd name="connsiteY21" fmla="*/ 166688 h 228790"/>
                <a:gd name="connsiteX22" fmla="*/ 14288 w 562070"/>
                <a:gd name="connsiteY22" fmla="*/ 171450 h 228790"/>
                <a:gd name="connsiteX23" fmla="*/ 9525 w 562070"/>
                <a:gd name="connsiteY23" fmla="*/ 177355 h 228790"/>
                <a:gd name="connsiteX24" fmla="*/ 9525 w 562070"/>
                <a:gd name="connsiteY24" fmla="*/ 213551 h 228790"/>
                <a:gd name="connsiteX25" fmla="*/ 14954 w 562070"/>
                <a:gd name="connsiteY25" fmla="*/ 218980 h 228790"/>
                <a:gd name="connsiteX26" fmla="*/ 61913 w 562070"/>
                <a:gd name="connsiteY26" fmla="*/ 218980 h 228790"/>
                <a:gd name="connsiteX27" fmla="*/ 66675 w 562070"/>
                <a:gd name="connsiteY27" fmla="*/ 223742 h 228790"/>
                <a:gd name="connsiteX28" fmla="*/ 61913 w 562070"/>
                <a:gd name="connsiteY28" fmla="*/ 228505 h 228790"/>
                <a:gd name="connsiteX29" fmla="*/ 14954 w 562070"/>
                <a:gd name="connsiteY29" fmla="*/ 228505 h 228790"/>
                <a:gd name="connsiteX30" fmla="*/ 0 w 562070"/>
                <a:gd name="connsiteY30" fmla="*/ 213551 h 228790"/>
                <a:gd name="connsiteX31" fmla="*/ 0 w 562070"/>
                <a:gd name="connsiteY31" fmla="*/ 177355 h 228790"/>
                <a:gd name="connsiteX32" fmla="*/ 9525 w 562070"/>
                <a:gd name="connsiteY32" fmla="*/ 162782 h 228790"/>
                <a:gd name="connsiteX33" fmla="*/ 9525 w 562070"/>
                <a:gd name="connsiteY33" fmla="*/ 100679 h 228790"/>
                <a:gd name="connsiteX34" fmla="*/ 24479 w 562070"/>
                <a:gd name="connsiteY34" fmla="*/ 85725 h 228790"/>
                <a:gd name="connsiteX35" fmla="*/ 69152 w 562070"/>
                <a:gd name="connsiteY35" fmla="*/ 85725 h 228790"/>
                <a:gd name="connsiteX36" fmla="*/ 128683 w 562070"/>
                <a:gd name="connsiteY36" fmla="*/ 9144 h 228790"/>
                <a:gd name="connsiteX37" fmla="*/ 146876 w 562070"/>
                <a:gd name="connsiteY37" fmla="*/ 0 h 228790"/>
                <a:gd name="connsiteX38" fmla="*/ 322040 w 562070"/>
                <a:gd name="connsiteY38" fmla="*/ 0 h 228790"/>
                <a:gd name="connsiteX39" fmla="*/ 336995 w 562070"/>
                <a:gd name="connsiteY39" fmla="*/ 5524 h 228790"/>
                <a:gd name="connsiteX40" fmla="*/ 425863 w 562070"/>
                <a:gd name="connsiteY40" fmla="*/ 85725 h 228790"/>
                <a:gd name="connsiteX41" fmla="*/ 529019 w 562070"/>
                <a:gd name="connsiteY41" fmla="*/ 89154 h 228790"/>
                <a:gd name="connsiteX42" fmla="*/ 552545 w 562070"/>
                <a:gd name="connsiteY42" fmla="*/ 114300 h 228790"/>
                <a:gd name="connsiteX43" fmla="*/ 552545 w 562070"/>
                <a:gd name="connsiteY43" fmla="*/ 162782 h 228790"/>
                <a:gd name="connsiteX44" fmla="*/ 562070 w 562070"/>
                <a:gd name="connsiteY44" fmla="*/ 176784 h 228790"/>
                <a:gd name="connsiteX45" fmla="*/ 562070 w 562070"/>
                <a:gd name="connsiteY45" fmla="*/ 213646 h 228790"/>
                <a:gd name="connsiteX46" fmla="*/ 547116 w 562070"/>
                <a:gd name="connsiteY46" fmla="*/ 228600 h 22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62070" h="228790">
                  <a:moveTo>
                    <a:pt x="547021" y="228791"/>
                  </a:moveTo>
                  <a:lnTo>
                    <a:pt x="500063" y="228791"/>
                  </a:lnTo>
                  <a:cubicBezTo>
                    <a:pt x="497396" y="228791"/>
                    <a:pt x="495300" y="226695"/>
                    <a:pt x="495300" y="224028"/>
                  </a:cubicBezTo>
                  <a:cubicBezTo>
                    <a:pt x="495300" y="221361"/>
                    <a:pt x="497396" y="219266"/>
                    <a:pt x="500063" y="219266"/>
                  </a:cubicBezTo>
                  <a:lnTo>
                    <a:pt x="547021" y="219266"/>
                  </a:lnTo>
                  <a:cubicBezTo>
                    <a:pt x="550069" y="219266"/>
                    <a:pt x="552450" y="216789"/>
                    <a:pt x="552450" y="213836"/>
                  </a:cubicBezTo>
                  <a:lnTo>
                    <a:pt x="552450" y="176975"/>
                  </a:lnTo>
                  <a:cubicBezTo>
                    <a:pt x="552450" y="174022"/>
                    <a:pt x="550355" y="171641"/>
                    <a:pt x="547688" y="171641"/>
                  </a:cubicBezTo>
                  <a:cubicBezTo>
                    <a:pt x="545021" y="171641"/>
                    <a:pt x="542925" y="169545"/>
                    <a:pt x="542925" y="166878"/>
                  </a:cubicBezTo>
                  <a:lnTo>
                    <a:pt x="542925" y="114491"/>
                  </a:lnTo>
                  <a:cubicBezTo>
                    <a:pt x="542925" y="106299"/>
                    <a:pt x="536543" y="99441"/>
                    <a:pt x="528352" y="98870"/>
                  </a:cubicBezTo>
                  <a:lnTo>
                    <a:pt x="423672" y="95441"/>
                  </a:lnTo>
                  <a:cubicBezTo>
                    <a:pt x="422529" y="95441"/>
                    <a:pt x="421481" y="94964"/>
                    <a:pt x="420624" y="94202"/>
                  </a:cubicBezTo>
                  <a:lnTo>
                    <a:pt x="330613" y="12859"/>
                  </a:lnTo>
                  <a:cubicBezTo>
                    <a:pt x="328232" y="10763"/>
                    <a:pt x="325184" y="9620"/>
                    <a:pt x="321850" y="9620"/>
                  </a:cubicBezTo>
                  <a:lnTo>
                    <a:pt x="146780" y="9620"/>
                  </a:lnTo>
                  <a:cubicBezTo>
                    <a:pt x="142780" y="9620"/>
                    <a:pt x="138875" y="11621"/>
                    <a:pt x="136112" y="15049"/>
                  </a:cubicBezTo>
                  <a:lnTo>
                    <a:pt x="75152" y="93440"/>
                  </a:lnTo>
                  <a:cubicBezTo>
                    <a:pt x="74295" y="94583"/>
                    <a:pt x="72866" y="95250"/>
                    <a:pt x="71342" y="95250"/>
                  </a:cubicBezTo>
                  <a:lnTo>
                    <a:pt x="24479" y="95250"/>
                  </a:lnTo>
                  <a:cubicBezTo>
                    <a:pt x="21431" y="95250"/>
                    <a:pt x="19050" y="97727"/>
                    <a:pt x="19050" y="100679"/>
                  </a:cubicBezTo>
                  <a:lnTo>
                    <a:pt x="19050" y="166688"/>
                  </a:lnTo>
                  <a:cubicBezTo>
                    <a:pt x="19050" y="169354"/>
                    <a:pt x="16955" y="171450"/>
                    <a:pt x="14288" y="171450"/>
                  </a:cubicBezTo>
                  <a:cubicBezTo>
                    <a:pt x="11621" y="171450"/>
                    <a:pt x="9525" y="174212"/>
                    <a:pt x="9525" y="177355"/>
                  </a:cubicBezTo>
                  <a:lnTo>
                    <a:pt x="9525" y="213551"/>
                  </a:lnTo>
                  <a:cubicBezTo>
                    <a:pt x="9525" y="216599"/>
                    <a:pt x="12002" y="218980"/>
                    <a:pt x="14954" y="218980"/>
                  </a:cubicBezTo>
                  <a:lnTo>
                    <a:pt x="61913" y="218980"/>
                  </a:lnTo>
                  <a:cubicBezTo>
                    <a:pt x="64580" y="218980"/>
                    <a:pt x="66675" y="221075"/>
                    <a:pt x="66675" y="223742"/>
                  </a:cubicBezTo>
                  <a:cubicBezTo>
                    <a:pt x="66675" y="226409"/>
                    <a:pt x="64580" y="228505"/>
                    <a:pt x="61913" y="228505"/>
                  </a:cubicBezTo>
                  <a:lnTo>
                    <a:pt x="14954" y="228505"/>
                  </a:lnTo>
                  <a:cubicBezTo>
                    <a:pt x="6668" y="228505"/>
                    <a:pt x="0" y="221742"/>
                    <a:pt x="0" y="213551"/>
                  </a:cubicBezTo>
                  <a:lnTo>
                    <a:pt x="0" y="177355"/>
                  </a:lnTo>
                  <a:cubicBezTo>
                    <a:pt x="0" y="170593"/>
                    <a:pt x="4000" y="164878"/>
                    <a:pt x="9525" y="162782"/>
                  </a:cubicBezTo>
                  <a:lnTo>
                    <a:pt x="9525" y="100679"/>
                  </a:lnTo>
                  <a:cubicBezTo>
                    <a:pt x="9525" y="92393"/>
                    <a:pt x="16288" y="85725"/>
                    <a:pt x="24479" y="85725"/>
                  </a:cubicBezTo>
                  <a:lnTo>
                    <a:pt x="69152" y="85725"/>
                  </a:lnTo>
                  <a:lnTo>
                    <a:pt x="128683" y="9144"/>
                  </a:lnTo>
                  <a:cubicBezTo>
                    <a:pt x="133255" y="3334"/>
                    <a:pt x="139827" y="0"/>
                    <a:pt x="146876" y="0"/>
                  </a:cubicBezTo>
                  <a:lnTo>
                    <a:pt x="322040" y="0"/>
                  </a:lnTo>
                  <a:cubicBezTo>
                    <a:pt x="327470" y="0"/>
                    <a:pt x="332804" y="2000"/>
                    <a:pt x="336995" y="5524"/>
                  </a:cubicBezTo>
                  <a:lnTo>
                    <a:pt x="425863" y="85725"/>
                  </a:lnTo>
                  <a:lnTo>
                    <a:pt x="529019" y="89154"/>
                  </a:lnTo>
                  <a:cubicBezTo>
                    <a:pt x="542354" y="90106"/>
                    <a:pt x="552545" y="101155"/>
                    <a:pt x="552545" y="114300"/>
                  </a:cubicBezTo>
                  <a:lnTo>
                    <a:pt x="552545" y="162782"/>
                  </a:lnTo>
                  <a:cubicBezTo>
                    <a:pt x="558070" y="164783"/>
                    <a:pt x="562070" y="170307"/>
                    <a:pt x="562070" y="176784"/>
                  </a:cubicBezTo>
                  <a:lnTo>
                    <a:pt x="562070" y="213646"/>
                  </a:lnTo>
                  <a:cubicBezTo>
                    <a:pt x="562070" y="221933"/>
                    <a:pt x="555308" y="228600"/>
                    <a:pt x="547116" y="22860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4" name="Freeform: Shape 2771">
              <a:extLst>
                <a:ext uri="{FF2B5EF4-FFF2-40B4-BE49-F238E27FC236}">
                  <a16:creationId xmlns:a16="http://schemas.microsoft.com/office/drawing/2014/main" id="{E75E92BD-92A6-2401-AB69-9F8C8FA5F6AB}"/>
                </a:ext>
              </a:extLst>
            </p:cNvPr>
            <p:cNvSpPr/>
            <p:nvPr/>
          </p:nvSpPr>
          <p:spPr>
            <a:xfrm>
              <a:off x="842962" y="2500312"/>
              <a:ext cx="219075" cy="9525"/>
            </a:xfrm>
            <a:custGeom>
              <a:avLst/>
              <a:gdLst>
                <a:gd name="connsiteX0" fmla="*/ 214313 w 219075"/>
                <a:gd name="connsiteY0" fmla="*/ 9525 h 9525"/>
                <a:gd name="connsiteX1" fmla="*/ 4763 w 219075"/>
                <a:gd name="connsiteY1" fmla="*/ 9525 h 9525"/>
                <a:gd name="connsiteX2" fmla="*/ 0 w 219075"/>
                <a:gd name="connsiteY2" fmla="*/ 4763 h 9525"/>
                <a:gd name="connsiteX3" fmla="*/ 4763 w 219075"/>
                <a:gd name="connsiteY3" fmla="*/ 0 h 9525"/>
                <a:gd name="connsiteX4" fmla="*/ 214313 w 219075"/>
                <a:gd name="connsiteY4" fmla="*/ 0 h 9525"/>
                <a:gd name="connsiteX5" fmla="*/ 219075 w 219075"/>
                <a:gd name="connsiteY5" fmla="*/ 4763 h 9525"/>
                <a:gd name="connsiteX6" fmla="*/ 214313 w 2190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9525">
                  <a:moveTo>
                    <a:pt x="214313" y="9525"/>
                  </a:moveTo>
                  <a:lnTo>
                    <a:pt x="4763" y="9525"/>
                  </a:lnTo>
                  <a:cubicBezTo>
                    <a:pt x="2095" y="9525"/>
                    <a:pt x="0" y="7429"/>
                    <a:pt x="0" y="4763"/>
                  </a:cubicBezTo>
                  <a:cubicBezTo>
                    <a:pt x="0" y="2096"/>
                    <a:pt x="2095" y="0"/>
                    <a:pt x="4763" y="0"/>
                  </a:cubicBezTo>
                  <a:lnTo>
                    <a:pt x="214313" y="0"/>
                  </a:lnTo>
                  <a:cubicBezTo>
                    <a:pt x="216979" y="0"/>
                    <a:pt x="219075" y="2096"/>
                    <a:pt x="219075" y="4763"/>
                  </a:cubicBezTo>
                  <a:cubicBezTo>
                    <a:pt x="219075" y="7429"/>
                    <a:pt x="216979" y="9525"/>
                    <a:pt x="2143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5" name="Freeform: Shape 2772">
              <a:extLst>
                <a:ext uri="{FF2B5EF4-FFF2-40B4-BE49-F238E27FC236}">
                  <a16:creationId xmlns:a16="http://schemas.microsoft.com/office/drawing/2014/main" id="{34BE300A-6A4C-213B-BF18-60380F7D6150}"/>
                </a:ext>
              </a:extLst>
            </p:cNvPr>
            <p:cNvSpPr/>
            <p:nvPr/>
          </p:nvSpPr>
          <p:spPr>
            <a:xfrm>
              <a:off x="1166812" y="2369438"/>
              <a:ext cx="57150" cy="45148"/>
            </a:xfrm>
            <a:custGeom>
              <a:avLst/>
              <a:gdLst>
                <a:gd name="connsiteX0" fmla="*/ 52388 w 57150"/>
                <a:gd name="connsiteY0" fmla="*/ 45149 h 45148"/>
                <a:gd name="connsiteX1" fmla="*/ 23813 w 57150"/>
                <a:gd name="connsiteY1" fmla="*/ 45149 h 45148"/>
                <a:gd name="connsiteX2" fmla="*/ 0 w 57150"/>
                <a:gd name="connsiteY2" fmla="*/ 21336 h 45148"/>
                <a:gd name="connsiteX3" fmla="*/ 0 w 57150"/>
                <a:gd name="connsiteY3" fmla="*/ 4763 h 45148"/>
                <a:gd name="connsiteX4" fmla="*/ 4763 w 57150"/>
                <a:gd name="connsiteY4" fmla="*/ 0 h 45148"/>
                <a:gd name="connsiteX5" fmla="*/ 9525 w 57150"/>
                <a:gd name="connsiteY5" fmla="*/ 4763 h 45148"/>
                <a:gd name="connsiteX6" fmla="*/ 9525 w 57150"/>
                <a:gd name="connsiteY6" fmla="*/ 21336 h 45148"/>
                <a:gd name="connsiteX7" fmla="*/ 23813 w 57150"/>
                <a:gd name="connsiteY7" fmla="*/ 35624 h 45148"/>
                <a:gd name="connsiteX8" fmla="*/ 52388 w 57150"/>
                <a:gd name="connsiteY8" fmla="*/ 35624 h 45148"/>
                <a:gd name="connsiteX9" fmla="*/ 57150 w 57150"/>
                <a:gd name="connsiteY9" fmla="*/ 40386 h 45148"/>
                <a:gd name="connsiteX10" fmla="*/ 52388 w 57150"/>
                <a:gd name="connsiteY10" fmla="*/ 45149 h 4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45148">
                  <a:moveTo>
                    <a:pt x="52388" y="45149"/>
                  </a:moveTo>
                  <a:lnTo>
                    <a:pt x="23813" y="45149"/>
                  </a:lnTo>
                  <a:cubicBezTo>
                    <a:pt x="10668" y="45149"/>
                    <a:pt x="0" y="34481"/>
                    <a:pt x="0" y="21336"/>
                  </a:cubicBezTo>
                  <a:lnTo>
                    <a:pt x="0" y="4763"/>
                  </a:lnTo>
                  <a:cubicBezTo>
                    <a:pt x="0" y="2096"/>
                    <a:pt x="2096" y="0"/>
                    <a:pt x="4763" y="0"/>
                  </a:cubicBezTo>
                  <a:cubicBezTo>
                    <a:pt x="7429" y="0"/>
                    <a:pt x="9525" y="2096"/>
                    <a:pt x="9525" y="4763"/>
                  </a:cubicBezTo>
                  <a:lnTo>
                    <a:pt x="9525" y="21336"/>
                  </a:lnTo>
                  <a:cubicBezTo>
                    <a:pt x="9525" y="29242"/>
                    <a:pt x="15907" y="35624"/>
                    <a:pt x="23813" y="35624"/>
                  </a:cubicBezTo>
                  <a:lnTo>
                    <a:pt x="52388" y="35624"/>
                  </a:lnTo>
                  <a:cubicBezTo>
                    <a:pt x="55054" y="35624"/>
                    <a:pt x="57150" y="37719"/>
                    <a:pt x="57150" y="40386"/>
                  </a:cubicBezTo>
                  <a:cubicBezTo>
                    <a:pt x="57150" y="43053"/>
                    <a:pt x="55054" y="45149"/>
                    <a:pt x="52388" y="45149"/>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6" name="Freeform: Shape 6063">
              <a:extLst>
                <a:ext uri="{FF2B5EF4-FFF2-40B4-BE49-F238E27FC236}">
                  <a16:creationId xmlns:a16="http://schemas.microsoft.com/office/drawing/2014/main" id="{D593754A-FD9F-B736-2547-A59CA105202E}"/>
                </a:ext>
              </a:extLst>
            </p:cNvPr>
            <p:cNvSpPr/>
            <p:nvPr/>
          </p:nvSpPr>
          <p:spPr>
            <a:xfrm>
              <a:off x="1090612" y="20240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30"/>
                    <a:pt x="0" y="42863"/>
                  </a:cubicBezTo>
                  <a:lnTo>
                    <a:pt x="0" y="4763"/>
                  </a:lnTo>
                  <a:cubicBezTo>
                    <a:pt x="0" y="2096"/>
                    <a:pt x="2096" y="0"/>
                    <a:pt x="4763" y="0"/>
                  </a:cubicBezTo>
                  <a:cubicBezTo>
                    <a:pt x="7429" y="0"/>
                    <a:pt x="9525" y="2096"/>
                    <a:pt x="9525" y="4763"/>
                  </a:cubicBezTo>
                  <a:lnTo>
                    <a:pt x="9525" y="42863"/>
                  </a:lnTo>
                  <a:cubicBezTo>
                    <a:pt x="9525" y="45530"/>
                    <a:pt x="7429"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7" name="Freeform: Shape 6064">
              <a:extLst>
                <a:ext uri="{FF2B5EF4-FFF2-40B4-BE49-F238E27FC236}">
                  <a16:creationId xmlns:a16="http://schemas.microsoft.com/office/drawing/2014/main" id="{B2677B79-EC9F-7DCC-F36F-A1076E0A12B0}"/>
                </a:ext>
              </a:extLst>
            </p:cNvPr>
            <p:cNvSpPr/>
            <p:nvPr/>
          </p:nvSpPr>
          <p:spPr>
            <a:xfrm>
              <a:off x="1090612" y="21002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29"/>
                    <a:pt x="0" y="42863"/>
                  </a:cubicBezTo>
                  <a:lnTo>
                    <a:pt x="0" y="4763"/>
                  </a:lnTo>
                  <a:cubicBezTo>
                    <a:pt x="0" y="2096"/>
                    <a:pt x="2096" y="0"/>
                    <a:pt x="4763" y="0"/>
                  </a:cubicBezTo>
                  <a:cubicBezTo>
                    <a:pt x="7429" y="0"/>
                    <a:pt x="9525" y="2096"/>
                    <a:pt x="9525" y="4763"/>
                  </a:cubicBezTo>
                  <a:lnTo>
                    <a:pt x="9525" y="42863"/>
                  </a:lnTo>
                  <a:cubicBezTo>
                    <a:pt x="9525" y="45529"/>
                    <a:pt x="7429" y="47625"/>
                    <a:pt x="4763"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8" name="Freeform: Shape 6069">
              <a:extLst>
                <a:ext uri="{FF2B5EF4-FFF2-40B4-BE49-F238E27FC236}">
                  <a16:creationId xmlns:a16="http://schemas.microsoft.com/office/drawing/2014/main" id="{65E52AF7-D867-24A0-2526-53F9870D9AEF}"/>
                </a:ext>
              </a:extLst>
            </p:cNvPr>
            <p:cNvSpPr/>
            <p:nvPr/>
          </p:nvSpPr>
          <p:spPr>
            <a:xfrm>
              <a:off x="119538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79" y="0"/>
                    <a:pt x="28575" y="2096"/>
                    <a:pt x="28575" y="4763"/>
                  </a:cubicBezTo>
                  <a:cubicBezTo>
                    <a:pt x="28575" y="7429"/>
                    <a:pt x="26479"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9" name="Freeform: Shape 6070">
              <a:extLst>
                <a:ext uri="{FF2B5EF4-FFF2-40B4-BE49-F238E27FC236}">
                  <a16:creationId xmlns:a16="http://schemas.microsoft.com/office/drawing/2014/main" id="{09A2AA20-ED90-8917-F2EE-AAF67A2042C1}"/>
                </a:ext>
              </a:extLst>
            </p:cNvPr>
            <p:cNvSpPr/>
            <p:nvPr/>
          </p:nvSpPr>
          <p:spPr>
            <a:xfrm>
              <a:off x="68103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80" y="0"/>
                    <a:pt x="28575" y="2096"/>
                    <a:pt x="28575" y="4763"/>
                  </a:cubicBezTo>
                  <a:cubicBezTo>
                    <a:pt x="28575" y="7429"/>
                    <a:pt x="26480" y="9525"/>
                    <a:pt x="2381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0" name="Freeform: Shape 6071">
              <a:extLst>
                <a:ext uri="{FF2B5EF4-FFF2-40B4-BE49-F238E27FC236}">
                  <a16:creationId xmlns:a16="http://schemas.microsoft.com/office/drawing/2014/main" id="{6DE75D71-05E2-0FB7-6606-FDC00D3FA615}"/>
                </a:ext>
              </a:extLst>
            </p:cNvPr>
            <p:cNvSpPr/>
            <p:nvPr/>
          </p:nvSpPr>
          <p:spPr>
            <a:xfrm>
              <a:off x="871537" y="2443162"/>
              <a:ext cx="171450" cy="9525"/>
            </a:xfrm>
            <a:custGeom>
              <a:avLst/>
              <a:gdLst>
                <a:gd name="connsiteX0" fmla="*/ 166688 w 171450"/>
                <a:gd name="connsiteY0" fmla="*/ 9525 h 9525"/>
                <a:gd name="connsiteX1" fmla="*/ 4763 w 171450"/>
                <a:gd name="connsiteY1" fmla="*/ 9525 h 9525"/>
                <a:gd name="connsiteX2" fmla="*/ 0 w 171450"/>
                <a:gd name="connsiteY2" fmla="*/ 4763 h 9525"/>
                <a:gd name="connsiteX3" fmla="*/ 4763 w 171450"/>
                <a:gd name="connsiteY3" fmla="*/ 0 h 9525"/>
                <a:gd name="connsiteX4" fmla="*/ 166688 w 171450"/>
                <a:gd name="connsiteY4" fmla="*/ 0 h 9525"/>
                <a:gd name="connsiteX5" fmla="*/ 171450 w 171450"/>
                <a:gd name="connsiteY5" fmla="*/ 4763 h 9525"/>
                <a:gd name="connsiteX6" fmla="*/ 166688 w 17145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9525">
                  <a:moveTo>
                    <a:pt x="166688" y="9525"/>
                  </a:moveTo>
                  <a:lnTo>
                    <a:pt x="4763" y="9525"/>
                  </a:lnTo>
                  <a:cubicBezTo>
                    <a:pt x="2095" y="9525"/>
                    <a:pt x="0" y="7429"/>
                    <a:pt x="0" y="4763"/>
                  </a:cubicBezTo>
                  <a:cubicBezTo>
                    <a:pt x="0" y="2096"/>
                    <a:pt x="2095" y="0"/>
                    <a:pt x="4763" y="0"/>
                  </a:cubicBezTo>
                  <a:lnTo>
                    <a:pt x="166688" y="0"/>
                  </a:lnTo>
                  <a:cubicBezTo>
                    <a:pt x="169354" y="0"/>
                    <a:pt x="171450" y="2096"/>
                    <a:pt x="171450" y="4763"/>
                  </a:cubicBezTo>
                  <a:cubicBezTo>
                    <a:pt x="171450" y="7429"/>
                    <a:pt x="169354" y="9525"/>
                    <a:pt x="166688"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1" name="Freeform: Shape 3690">
              <a:extLst>
                <a:ext uri="{FF2B5EF4-FFF2-40B4-BE49-F238E27FC236}">
                  <a16:creationId xmlns:a16="http://schemas.microsoft.com/office/drawing/2014/main" id="{611F8972-990A-7DE9-99CF-025C274B940E}"/>
                </a:ext>
              </a:extLst>
            </p:cNvPr>
            <p:cNvSpPr/>
            <p:nvPr/>
          </p:nvSpPr>
          <p:spPr>
            <a:xfrm>
              <a:off x="700087" y="2081212"/>
              <a:ext cx="304800" cy="295275"/>
            </a:xfrm>
            <a:custGeom>
              <a:avLst/>
              <a:gdLst>
                <a:gd name="connsiteX0" fmla="*/ 4763 w 304800"/>
                <a:gd name="connsiteY0" fmla="*/ 295275 h 295275"/>
                <a:gd name="connsiteX1" fmla="*/ 0 w 304800"/>
                <a:gd name="connsiteY1" fmla="*/ 290513 h 295275"/>
                <a:gd name="connsiteX2" fmla="*/ 0 w 304800"/>
                <a:gd name="connsiteY2" fmla="*/ 128588 h 295275"/>
                <a:gd name="connsiteX3" fmla="*/ 128588 w 304800"/>
                <a:gd name="connsiteY3" fmla="*/ 0 h 295275"/>
                <a:gd name="connsiteX4" fmla="*/ 300038 w 304800"/>
                <a:gd name="connsiteY4" fmla="*/ 0 h 295275"/>
                <a:gd name="connsiteX5" fmla="*/ 304800 w 304800"/>
                <a:gd name="connsiteY5" fmla="*/ 4763 h 295275"/>
                <a:gd name="connsiteX6" fmla="*/ 300038 w 304800"/>
                <a:gd name="connsiteY6" fmla="*/ 9525 h 295275"/>
                <a:gd name="connsiteX7" fmla="*/ 128588 w 304800"/>
                <a:gd name="connsiteY7" fmla="*/ 9525 h 295275"/>
                <a:gd name="connsiteX8" fmla="*/ 9525 w 304800"/>
                <a:gd name="connsiteY8" fmla="*/ 128588 h 295275"/>
                <a:gd name="connsiteX9" fmla="*/ 9525 w 304800"/>
                <a:gd name="connsiteY9" fmla="*/ 290513 h 295275"/>
                <a:gd name="connsiteX10" fmla="*/ 4763 w 304800"/>
                <a:gd name="connsiteY10"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295275">
                  <a:moveTo>
                    <a:pt x="4763" y="295275"/>
                  </a:moveTo>
                  <a:cubicBezTo>
                    <a:pt x="2096" y="295275"/>
                    <a:pt x="0" y="293180"/>
                    <a:pt x="0" y="290513"/>
                  </a:cubicBezTo>
                  <a:lnTo>
                    <a:pt x="0" y="128588"/>
                  </a:lnTo>
                  <a:cubicBezTo>
                    <a:pt x="0" y="57722"/>
                    <a:pt x="57722" y="0"/>
                    <a:pt x="128588" y="0"/>
                  </a:cubicBezTo>
                  <a:lnTo>
                    <a:pt x="300038" y="0"/>
                  </a:lnTo>
                  <a:cubicBezTo>
                    <a:pt x="302705" y="0"/>
                    <a:pt x="304800" y="2096"/>
                    <a:pt x="304800" y="4763"/>
                  </a:cubicBezTo>
                  <a:cubicBezTo>
                    <a:pt x="304800" y="7429"/>
                    <a:pt x="302705" y="9525"/>
                    <a:pt x="300038" y="9525"/>
                  </a:cubicBezTo>
                  <a:lnTo>
                    <a:pt x="128588" y="9525"/>
                  </a:lnTo>
                  <a:cubicBezTo>
                    <a:pt x="62960" y="9525"/>
                    <a:pt x="9525" y="62960"/>
                    <a:pt x="9525" y="128588"/>
                  </a:cubicBezTo>
                  <a:lnTo>
                    <a:pt x="9525" y="290513"/>
                  </a:lnTo>
                  <a:cubicBezTo>
                    <a:pt x="9525" y="293180"/>
                    <a:pt x="7429" y="295275"/>
                    <a:pt x="4763" y="2952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92" name="Group 591">
            <a:extLst>
              <a:ext uri="{FF2B5EF4-FFF2-40B4-BE49-F238E27FC236}">
                <a16:creationId xmlns:a16="http://schemas.microsoft.com/office/drawing/2014/main" id="{EEC4F48B-63DB-82DA-3654-28F125B56B45}"/>
              </a:ext>
            </a:extLst>
          </p:cNvPr>
          <p:cNvGrpSpPr/>
          <p:nvPr/>
        </p:nvGrpSpPr>
        <p:grpSpPr>
          <a:xfrm>
            <a:off x="9360879" y="4849151"/>
            <a:ext cx="526130" cy="524969"/>
            <a:chOff x="1814512" y="4291012"/>
            <a:chExt cx="561975" cy="561975"/>
          </a:xfrm>
          <a:solidFill>
            <a:schemeClr val="bg1"/>
          </a:solidFill>
        </p:grpSpPr>
        <p:sp>
          <p:nvSpPr>
            <p:cNvPr id="593" name="Freeform: Shape 6">
              <a:extLst>
                <a:ext uri="{FF2B5EF4-FFF2-40B4-BE49-F238E27FC236}">
                  <a16:creationId xmlns:a16="http://schemas.microsoft.com/office/drawing/2014/main" id="{F44684A3-D473-65E0-6BA7-CFBEEBB73972}"/>
                </a:ext>
              </a:extLst>
            </p:cNvPr>
            <p:cNvSpPr/>
            <p:nvPr/>
          </p:nvSpPr>
          <p:spPr>
            <a:xfrm>
              <a:off x="22336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4" name="Freeform: Shape 2753">
              <a:extLst>
                <a:ext uri="{FF2B5EF4-FFF2-40B4-BE49-F238E27FC236}">
                  <a16:creationId xmlns:a16="http://schemas.microsoft.com/office/drawing/2014/main" id="{CC33E508-B5AA-A14C-0AD2-FAA4F36414C7}"/>
                </a:ext>
              </a:extLst>
            </p:cNvPr>
            <p:cNvSpPr/>
            <p:nvPr/>
          </p:nvSpPr>
          <p:spPr>
            <a:xfrm>
              <a:off x="23098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5" name="Freeform: Shape 2754">
              <a:extLst>
                <a:ext uri="{FF2B5EF4-FFF2-40B4-BE49-F238E27FC236}">
                  <a16:creationId xmlns:a16="http://schemas.microsoft.com/office/drawing/2014/main" id="{BA00974F-68AA-00FB-B50B-B1278C93C6C4}"/>
                </a:ext>
              </a:extLst>
            </p:cNvPr>
            <p:cNvSpPr/>
            <p:nvPr/>
          </p:nvSpPr>
          <p:spPr>
            <a:xfrm>
              <a:off x="2214562" y="4386262"/>
              <a:ext cx="161925" cy="123825"/>
            </a:xfrm>
            <a:custGeom>
              <a:avLst/>
              <a:gdLst>
                <a:gd name="connsiteX0" fmla="*/ 80963 w 161925"/>
                <a:gd name="connsiteY0" fmla="*/ 123825 h 123825"/>
                <a:gd name="connsiteX1" fmla="*/ 19050 w 161925"/>
                <a:gd name="connsiteY1" fmla="*/ 61913 h 123825"/>
                <a:gd name="connsiteX2" fmla="*/ 19050 w 161925"/>
                <a:gd name="connsiteY2" fmla="*/ 47625 h 123825"/>
                <a:gd name="connsiteX3" fmla="*/ 14288 w 161925"/>
                <a:gd name="connsiteY3" fmla="*/ 47625 h 123825"/>
                <a:gd name="connsiteX4" fmla="*/ 0 w 161925"/>
                <a:gd name="connsiteY4" fmla="*/ 33338 h 123825"/>
                <a:gd name="connsiteX5" fmla="*/ 0 w 161925"/>
                <a:gd name="connsiteY5" fmla="*/ 14288 h 123825"/>
                <a:gd name="connsiteX6" fmla="*/ 14288 w 161925"/>
                <a:gd name="connsiteY6" fmla="*/ 0 h 123825"/>
                <a:gd name="connsiteX7" fmla="*/ 147638 w 161925"/>
                <a:gd name="connsiteY7" fmla="*/ 0 h 123825"/>
                <a:gd name="connsiteX8" fmla="*/ 161925 w 161925"/>
                <a:gd name="connsiteY8" fmla="*/ 14288 h 123825"/>
                <a:gd name="connsiteX9" fmla="*/ 161925 w 161925"/>
                <a:gd name="connsiteY9" fmla="*/ 33338 h 123825"/>
                <a:gd name="connsiteX10" fmla="*/ 147638 w 161925"/>
                <a:gd name="connsiteY10" fmla="*/ 47625 h 123825"/>
                <a:gd name="connsiteX11" fmla="*/ 142875 w 161925"/>
                <a:gd name="connsiteY11" fmla="*/ 47625 h 123825"/>
                <a:gd name="connsiteX12" fmla="*/ 142875 w 161925"/>
                <a:gd name="connsiteY12" fmla="*/ 61913 h 123825"/>
                <a:gd name="connsiteX13" fmla="*/ 80963 w 161925"/>
                <a:gd name="connsiteY13" fmla="*/ 123825 h 123825"/>
                <a:gd name="connsiteX14" fmla="*/ 14288 w 161925"/>
                <a:gd name="connsiteY14" fmla="*/ 9525 h 123825"/>
                <a:gd name="connsiteX15" fmla="*/ 9525 w 161925"/>
                <a:gd name="connsiteY15" fmla="*/ 14288 h 123825"/>
                <a:gd name="connsiteX16" fmla="*/ 9525 w 161925"/>
                <a:gd name="connsiteY16" fmla="*/ 33338 h 123825"/>
                <a:gd name="connsiteX17" fmla="*/ 14288 w 161925"/>
                <a:gd name="connsiteY17" fmla="*/ 38100 h 123825"/>
                <a:gd name="connsiteX18" fmla="*/ 23813 w 161925"/>
                <a:gd name="connsiteY18" fmla="*/ 38100 h 123825"/>
                <a:gd name="connsiteX19" fmla="*/ 28575 w 161925"/>
                <a:gd name="connsiteY19" fmla="*/ 42863 h 123825"/>
                <a:gd name="connsiteX20" fmla="*/ 28575 w 161925"/>
                <a:gd name="connsiteY20" fmla="*/ 61913 h 123825"/>
                <a:gd name="connsiteX21" fmla="*/ 80963 w 161925"/>
                <a:gd name="connsiteY21" fmla="*/ 114300 h 123825"/>
                <a:gd name="connsiteX22" fmla="*/ 133350 w 161925"/>
                <a:gd name="connsiteY22" fmla="*/ 61913 h 123825"/>
                <a:gd name="connsiteX23" fmla="*/ 133350 w 161925"/>
                <a:gd name="connsiteY23" fmla="*/ 42863 h 123825"/>
                <a:gd name="connsiteX24" fmla="*/ 138113 w 161925"/>
                <a:gd name="connsiteY24" fmla="*/ 38100 h 123825"/>
                <a:gd name="connsiteX25" fmla="*/ 147638 w 161925"/>
                <a:gd name="connsiteY25" fmla="*/ 38100 h 123825"/>
                <a:gd name="connsiteX26" fmla="*/ 152400 w 161925"/>
                <a:gd name="connsiteY26" fmla="*/ 33338 h 123825"/>
                <a:gd name="connsiteX27" fmla="*/ 152400 w 161925"/>
                <a:gd name="connsiteY27" fmla="*/ 14288 h 123825"/>
                <a:gd name="connsiteX28" fmla="*/ 147638 w 161925"/>
                <a:gd name="connsiteY28" fmla="*/ 9525 h 123825"/>
                <a:gd name="connsiteX29" fmla="*/ 14288 w 161925"/>
                <a:gd name="connsiteY2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23825">
                  <a:moveTo>
                    <a:pt x="80963" y="123825"/>
                  </a:moveTo>
                  <a:cubicBezTo>
                    <a:pt x="46863" y="123825"/>
                    <a:pt x="19050" y="96012"/>
                    <a:pt x="19050" y="61913"/>
                  </a:cubicBezTo>
                  <a:lnTo>
                    <a:pt x="19050" y="47625"/>
                  </a:lnTo>
                  <a:lnTo>
                    <a:pt x="14288" y="47625"/>
                  </a:lnTo>
                  <a:cubicBezTo>
                    <a:pt x="6382" y="47625"/>
                    <a:pt x="0" y="41243"/>
                    <a:pt x="0" y="33338"/>
                  </a:cubicBezTo>
                  <a:lnTo>
                    <a:pt x="0" y="14288"/>
                  </a:lnTo>
                  <a:cubicBezTo>
                    <a:pt x="0" y="6382"/>
                    <a:pt x="6382" y="0"/>
                    <a:pt x="14288" y="0"/>
                  </a:cubicBezTo>
                  <a:lnTo>
                    <a:pt x="147638" y="0"/>
                  </a:lnTo>
                  <a:cubicBezTo>
                    <a:pt x="155543" y="0"/>
                    <a:pt x="161925" y="6382"/>
                    <a:pt x="161925" y="14288"/>
                  </a:cubicBezTo>
                  <a:lnTo>
                    <a:pt x="161925" y="33338"/>
                  </a:lnTo>
                  <a:cubicBezTo>
                    <a:pt x="161925" y="41243"/>
                    <a:pt x="155543" y="47625"/>
                    <a:pt x="147638" y="47625"/>
                  </a:cubicBezTo>
                  <a:lnTo>
                    <a:pt x="142875" y="47625"/>
                  </a:lnTo>
                  <a:lnTo>
                    <a:pt x="142875" y="61913"/>
                  </a:lnTo>
                  <a:cubicBezTo>
                    <a:pt x="142875" y="96012"/>
                    <a:pt x="115062" y="123825"/>
                    <a:pt x="80963" y="123825"/>
                  </a:cubicBezTo>
                  <a:close/>
                  <a:moveTo>
                    <a:pt x="14288" y="9525"/>
                  </a:moveTo>
                  <a:cubicBezTo>
                    <a:pt x="11621" y="9525"/>
                    <a:pt x="9525" y="11621"/>
                    <a:pt x="9525" y="14288"/>
                  </a:cubicBezTo>
                  <a:lnTo>
                    <a:pt x="9525" y="33338"/>
                  </a:lnTo>
                  <a:cubicBezTo>
                    <a:pt x="9525" y="36004"/>
                    <a:pt x="11621" y="38100"/>
                    <a:pt x="14288" y="38100"/>
                  </a:cubicBezTo>
                  <a:lnTo>
                    <a:pt x="23813" y="38100"/>
                  </a:lnTo>
                  <a:cubicBezTo>
                    <a:pt x="26479" y="38100"/>
                    <a:pt x="28575" y="40196"/>
                    <a:pt x="28575" y="42863"/>
                  </a:cubicBezTo>
                  <a:lnTo>
                    <a:pt x="28575" y="61913"/>
                  </a:lnTo>
                  <a:cubicBezTo>
                    <a:pt x="28575" y="90773"/>
                    <a:pt x="52102" y="114300"/>
                    <a:pt x="80963" y="114300"/>
                  </a:cubicBezTo>
                  <a:cubicBezTo>
                    <a:pt x="109823" y="114300"/>
                    <a:pt x="133350" y="90773"/>
                    <a:pt x="133350" y="61913"/>
                  </a:cubicBezTo>
                  <a:lnTo>
                    <a:pt x="133350" y="42863"/>
                  </a:lnTo>
                  <a:cubicBezTo>
                    <a:pt x="133350" y="40196"/>
                    <a:pt x="135446" y="38100"/>
                    <a:pt x="138113" y="38100"/>
                  </a:cubicBezTo>
                  <a:lnTo>
                    <a:pt x="147638" y="38100"/>
                  </a:lnTo>
                  <a:cubicBezTo>
                    <a:pt x="150304" y="38100"/>
                    <a:pt x="152400" y="36004"/>
                    <a:pt x="152400" y="33338"/>
                  </a:cubicBezTo>
                  <a:lnTo>
                    <a:pt x="152400" y="14288"/>
                  </a:lnTo>
                  <a:cubicBezTo>
                    <a:pt x="152400" y="11621"/>
                    <a:pt x="150304" y="9525"/>
                    <a:pt x="147638" y="9525"/>
                  </a:cubicBezTo>
                  <a:lnTo>
                    <a:pt x="14288"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6" name="Freeform: Shape 2813">
              <a:extLst>
                <a:ext uri="{FF2B5EF4-FFF2-40B4-BE49-F238E27FC236}">
                  <a16:creationId xmlns:a16="http://schemas.microsoft.com/office/drawing/2014/main" id="{69ADF289-49C6-21F7-EFC0-BFCBA151D1A1}"/>
                </a:ext>
              </a:extLst>
            </p:cNvPr>
            <p:cNvSpPr/>
            <p:nvPr/>
          </p:nvSpPr>
          <p:spPr>
            <a:xfrm>
              <a:off x="1814512" y="4786312"/>
              <a:ext cx="390525" cy="66675"/>
            </a:xfrm>
            <a:custGeom>
              <a:avLst/>
              <a:gdLst>
                <a:gd name="connsiteX0" fmla="*/ 366713 w 390525"/>
                <a:gd name="connsiteY0" fmla="*/ 66675 h 66675"/>
                <a:gd name="connsiteX1" fmla="*/ 23813 w 390525"/>
                <a:gd name="connsiteY1" fmla="*/ 66675 h 66675"/>
                <a:gd name="connsiteX2" fmla="*/ 0 w 390525"/>
                <a:gd name="connsiteY2" fmla="*/ 42863 h 66675"/>
                <a:gd name="connsiteX3" fmla="*/ 0 w 390525"/>
                <a:gd name="connsiteY3" fmla="*/ 23813 h 66675"/>
                <a:gd name="connsiteX4" fmla="*/ 23813 w 390525"/>
                <a:gd name="connsiteY4" fmla="*/ 0 h 66675"/>
                <a:gd name="connsiteX5" fmla="*/ 366713 w 390525"/>
                <a:gd name="connsiteY5" fmla="*/ 0 h 66675"/>
                <a:gd name="connsiteX6" fmla="*/ 390525 w 390525"/>
                <a:gd name="connsiteY6" fmla="*/ 23813 h 66675"/>
                <a:gd name="connsiteX7" fmla="*/ 390525 w 390525"/>
                <a:gd name="connsiteY7" fmla="*/ 42863 h 66675"/>
                <a:gd name="connsiteX8" fmla="*/ 366713 w 390525"/>
                <a:gd name="connsiteY8" fmla="*/ 66675 h 66675"/>
                <a:gd name="connsiteX9" fmla="*/ 23813 w 390525"/>
                <a:gd name="connsiteY9" fmla="*/ 9525 h 66675"/>
                <a:gd name="connsiteX10" fmla="*/ 9525 w 390525"/>
                <a:gd name="connsiteY10" fmla="*/ 23813 h 66675"/>
                <a:gd name="connsiteX11" fmla="*/ 9525 w 390525"/>
                <a:gd name="connsiteY11" fmla="*/ 42863 h 66675"/>
                <a:gd name="connsiteX12" fmla="*/ 23813 w 390525"/>
                <a:gd name="connsiteY12" fmla="*/ 57150 h 66675"/>
                <a:gd name="connsiteX13" fmla="*/ 366713 w 390525"/>
                <a:gd name="connsiteY13" fmla="*/ 57150 h 66675"/>
                <a:gd name="connsiteX14" fmla="*/ 381000 w 390525"/>
                <a:gd name="connsiteY14" fmla="*/ 42863 h 66675"/>
                <a:gd name="connsiteX15" fmla="*/ 381000 w 390525"/>
                <a:gd name="connsiteY15" fmla="*/ 23813 h 66675"/>
                <a:gd name="connsiteX16" fmla="*/ 366713 w 390525"/>
                <a:gd name="connsiteY16" fmla="*/ 9525 h 66675"/>
                <a:gd name="connsiteX17" fmla="*/ 23813 w 390525"/>
                <a:gd name="connsiteY17" fmla="*/ 95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525" h="66675">
                  <a:moveTo>
                    <a:pt x="366713" y="66675"/>
                  </a:moveTo>
                  <a:lnTo>
                    <a:pt x="23813" y="66675"/>
                  </a:lnTo>
                  <a:cubicBezTo>
                    <a:pt x="10668" y="66675"/>
                    <a:pt x="0" y="56007"/>
                    <a:pt x="0" y="42863"/>
                  </a:cubicBezTo>
                  <a:lnTo>
                    <a:pt x="0" y="23813"/>
                  </a:lnTo>
                  <a:cubicBezTo>
                    <a:pt x="0" y="10668"/>
                    <a:pt x="10668" y="0"/>
                    <a:pt x="23813" y="0"/>
                  </a:cubicBezTo>
                  <a:lnTo>
                    <a:pt x="366713" y="0"/>
                  </a:lnTo>
                  <a:cubicBezTo>
                    <a:pt x="379857" y="0"/>
                    <a:pt x="390525" y="10668"/>
                    <a:pt x="390525" y="23813"/>
                  </a:cubicBezTo>
                  <a:lnTo>
                    <a:pt x="390525" y="42863"/>
                  </a:lnTo>
                  <a:cubicBezTo>
                    <a:pt x="390525" y="56007"/>
                    <a:pt x="379857" y="66675"/>
                    <a:pt x="366713" y="66675"/>
                  </a:cubicBezTo>
                  <a:close/>
                  <a:moveTo>
                    <a:pt x="23813" y="9525"/>
                  </a:moveTo>
                  <a:cubicBezTo>
                    <a:pt x="15907" y="9525"/>
                    <a:pt x="9525" y="15907"/>
                    <a:pt x="9525" y="23813"/>
                  </a:cubicBezTo>
                  <a:lnTo>
                    <a:pt x="9525" y="42863"/>
                  </a:lnTo>
                  <a:cubicBezTo>
                    <a:pt x="9525" y="50768"/>
                    <a:pt x="15907" y="57150"/>
                    <a:pt x="23813" y="57150"/>
                  </a:cubicBezTo>
                  <a:lnTo>
                    <a:pt x="366713" y="57150"/>
                  </a:lnTo>
                  <a:cubicBezTo>
                    <a:pt x="374618" y="57150"/>
                    <a:pt x="381000" y="50768"/>
                    <a:pt x="381000" y="42863"/>
                  </a:cubicBezTo>
                  <a:lnTo>
                    <a:pt x="381000" y="23813"/>
                  </a:lnTo>
                  <a:cubicBezTo>
                    <a:pt x="381000" y="15907"/>
                    <a:pt x="374618" y="9525"/>
                    <a:pt x="3667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7" name="Freeform: Shape 2814">
              <a:extLst>
                <a:ext uri="{FF2B5EF4-FFF2-40B4-BE49-F238E27FC236}">
                  <a16:creationId xmlns:a16="http://schemas.microsoft.com/office/drawing/2014/main" id="{443E3758-235B-5C9D-0336-FA294A1250BA}"/>
                </a:ext>
              </a:extLst>
            </p:cNvPr>
            <p:cNvSpPr/>
            <p:nvPr/>
          </p:nvSpPr>
          <p:spPr>
            <a:xfrm>
              <a:off x="1843087" y="4291012"/>
              <a:ext cx="333375" cy="504825"/>
            </a:xfrm>
            <a:custGeom>
              <a:avLst/>
              <a:gdLst>
                <a:gd name="connsiteX0" fmla="*/ 328613 w 333375"/>
                <a:gd name="connsiteY0" fmla="*/ 504825 h 504825"/>
                <a:gd name="connsiteX1" fmla="*/ 4763 w 333375"/>
                <a:gd name="connsiteY1" fmla="*/ 504825 h 504825"/>
                <a:gd name="connsiteX2" fmla="*/ 0 w 333375"/>
                <a:gd name="connsiteY2" fmla="*/ 500063 h 504825"/>
                <a:gd name="connsiteX3" fmla="*/ 0 w 333375"/>
                <a:gd name="connsiteY3" fmla="*/ 23813 h 504825"/>
                <a:gd name="connsiteX4" fmla="*/ 23813 w 333375"/>
                <a:gd name="connsiteY4" fmla="*/ 0 h 504825"/>
                <a:gd name="connsiteX5" fmla="*/ 309563 w 333375"/>
                <a:gd name="connsiteY5" fmla="*/ 0 h 504825"/>
                <a:gd name="connsiteX6" fmla="*/ 333375 w 333375"/>
                <a:gd name="connsiteY6" fmla="*/ 23813 h 504825"/>
                <a:gd name="connsiteX7" fmla="*/ 333375 w 333375"/>
                <a:gd name="connsiteY7" fmla="*/ 500063 h 504825"/>
                <a:gd name="connsiteX8" fmla="*/ 328613 w 333375"/>
                <a:gd name="connsiteY8" fmla="*/ 504825 h 504825"/>
                <a:gd name="connsiteX9" fmla="*/ 9525 w 333375"/>
                <a:gd name="connsiteY9" fmla="*/ 495300 h 504825"/>
                <a:gd name="connsiteX10" fmla="*/ 323850 w 333375"/>
                <a:gd name="connsiteY10" fmla="*/ 495300 h 504825"/>
                <a:gd name="connsiteX11" fmla="*/ 323850 w 333375"/>
                <a:gd name="connsiteY11" fmla="*/ 23813 h 504825"/>
                <a:gd name="connsiteX12" fmla="*/ 309563 w 333375"/>
                <a:gd name="connsiteY12" fmla="*/ 9525 h 504825"/>
                <a:gd name="connsiteX13" fmla="*/ 23813 w 333375"/>
                <a:gd name="connsiteY13" fmla="*/ 9525 h 504825"/>
                <a:gd name="connsiteX14" fmla="*/ 9525 w 333375"/>
                <a:gd name="connsiteY14" fmla="*/ 23813 h 504825"/>
                <a:gd name="connsiteX15" fmla="*/ 9525 w 333375"/>
                <a:gd name="connsiteY15" fmla="*/ 49530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5" h="504825">
                  <a:moveTo>
                    <a:pt x="328613" y="504825"/>
                  </a:moveTo>
                  <a:lnTo>
                    <a:pt x="4763" y="504825"/>
                  </a:lnTo>
                  <a:cubicBezTo>
                    <a:pt x="2096" y="504825"/>
                    <a:pt x="0" y="502730"/>
                    <a:pt x="0" y="500063"/>
                  </a:cubicBezTo>
                  <a:lnTo>
                    <a:pt x="0" y="23813"/>
                  </a:lnTo>
                  <a:cubicBezTo>
                    <a:pt x="0" y="10668"/>
                    <a:pt x="10668" y="0"/>
                    <a:pt x="23813" y="0"/>
                  </a:cubicBezTo>
                  <a:lnTo>
                    <a:pt x="309563" y="0"/>
                  </a:lnTo>
                  <a:cubicBezTo>
                    <a:pt x="322707" y="0"/>
                    <a:pt x="333375" y="10668"/>
                    <a:pt x="333375" y="23813"/>
                  </a:cubicBezTo>
                  <a:lnTo>
                    <a:pt x="333375" y="500063"/>
                  </a:lnTo>
                  <a:cubicBezTo>
                    <a:pt x="333375" y="502730"/>
                    <a:pt x="331280" y="504825"/>
                    <a:pt x="328613" y="504825"/>
                  </a:cubicBezTo>
                  <a:close/>
                  <a:moveTo>
                    <a:pt x="9525" y="495300"/>
                  </a:moveTo>
                  <a:lnTo>
                    <a:pt x="323850" y="495300"/>
                  </a:lnTo>
                  <a:lnTo>
                    <a:pt x="323850" y="23813"/>
                  </a:lnTo>
                  <a:cubicBezTo>
                    <a:pt x="323850" y="15907"/>
                    <a:pt x="317468" y="9525"/>
                    <a:pt x="309563" y="9525"/>
                  </a:cubicBezTo>
                  <a:lnTo>
                    <a:pt x="23813" y="9525"/>
                  </a:lnTo>
                  <a:cubicBezTo>
                    <a:pt x="15907" y="9525"/>
                    <a:pt x="9525" y="15907"/>
                    <a:pt x="9525" y="23813"/>
                  </a:cubicBezTo>
                  <a:lnTo>
                    <a:pt x="9525" y="49530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8" name="Freeform: Shape 359">
              <a:extLst>
                <a:ext uri="{FF2B5EF4-FFF2-40B4-BE49-F238E27FC236}">
                  <a16:creationId xmlns:a16="http://schemas.microsoft.com/office/drawing/2014/main" id="{C1822204-5BAF-F295-52A1-2563A794B458}"/>
                </a:ext>
              </a:extLst>
            </p:cNvPr>
            <p:cNvSpPr/>
            <p:nvPr/>
          </p:nvSpPr>
          <p:spPr>
            <a:xfrm>
              <a:off x="1890712" y="4338637"/>
              <a:ext cx="238125" cy="200025"/>
            </a:xfrm>
            <a:custGeom>
              <a:avLst/>
              <a:gdLst>
                <a:gd name="connsiteX0" fmla="*/ 214313 w 238125"/>
                <a:gd name="connsiteY0" fmla="*/ 200025 h 200025"/>
                <a:gd name="connsiteX1" fmla="*/ 23813 w 238125"/>
                <a:gd name="connsiteY1" fmla="*/ 200025 h 200025"/>
                <a:gd name="connsiteX2" fmla="*/ 0 w 238125"/>
                <a:gd name="connsiteY2" fmla="*/ 176213 h 200025"/>
                <a:gd name="connsiteX3" fmla="*/ 0 w 238125"/>
                <a:gd name="connsiteY3" fmla="*/ 23813 h 200025"/>
                <a:gd name="connsiteX4" fmla="*/ 23813 w 238125"/>
                <a:gd name="connsiteY4" fmla="*/ 0 h 200025"/>
                <a:gd name="connsiteX5" fmla="*/ 214313 w 238125"/>
                <a:gd name="connsiteY5" fmla="*/ 0 h 200025"/>
                <a:gd name="connsiteX6" fmla="*/ 238125 w 238125"/>
                <a:gd name="connsiteY6" fmla="*/ 23813 h 200025"/>
                <a:gd name="connsiteX7" fmla="*/ 238125 w 238125"/>
                <a:gd name="connsiteY7" fmla="*/ 176213 h 200025"/>
                <a:gd name="connsiteX8" fmla="*/ 214313 w 238125"/>
                <a:gd name="connsiteY8" fmla="*/ 200025 h 200025"/>
                <a:gd name="connsiteX9" fmla="*/ 23813 w 238125"/>
                <a:gd name="connsiteY9" fmla="*/ 9525 h 200025"/>
                <a:gd name="connsiteX10" fmla="*/ 9525 w 238125"/>
                <a:gd name="connsiteY10" fmla="*/ 23813 h 200025"/>
                <a:gd name="connsiteX11" fmla="*/ 9525 w 238125"/>
                <a:gd name="connsiteY11" fmla="*/ 176213 h 200025"/>
                <a:gd name="connsiteX12" fmla="*/ 23813 w 238125"/>
                <a:gd name="connsiteY12" fmla="*/ 190500 h 200025"/>
                <a:gd name="connsiteX13" fmla="*/ 214313 w 238125"/>
                <a:gd name="connsiteY13" fmla="*/ 190500 h 200025"/>
                <a:gd name="connsiteX14" fmla="*/ 228600 w 238125"/>
                <a:gd name="connsiteY14" fmla="*/ 176213 h 200025"/>
                <a:gd name="connsiteX15" fmla="*/ 228600 w 238125"/>
                <a:gd name="connsiteY15" fmla="*/ 23813 h 200025"/>
                <a:gd name="connsiteX16" fmla="*/ 214313 w 238125"/>
                <a:gd name="connsiteY16" fmla="*/ 9525 h 200025"/>
                <a:gd name="connsiteX17" fmla="*/ 23813 w 238125"/>
                <a:gd name="connsiteY17" fmla="*/ 95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125" h="200025">
                  <a:moveTo>
                    <a:pt x="214313" y="200025"/>
                  </a:moveTo>
                  <a:lnTo>
                    <a:pt x="23813" y="200025"/>
                  </a:lnTo>
                  <a:cubicBezTo>
                    <a:pt x="10668" y="200025"/>
                    <a:pt x="0" y="189357"/>
                    <a:pt x="0" y="176213"/>
                  </a:cubicBezTo>
                  <a:lnTo>
                    <a:pt x="0" y="23813"/>
                  </a:lnTo>
                  <a:cubicBezTo>
                    <a:pt x="0" y="10668"/>
                    <a:pt x="10668" y="0"/>
                    <a:pt x="23813" y="0"/>
                  </a:cubicBezTo>
                  <a:lnTo>
                    <a:pt x="214313" y="0"/>
                  </a:lnTo>
                  <a:cubicBezTo>
                    <a:pt x="227457" y="0"/>
                    <a:pt x="238125" y="10668"/>
                    <a:pt x="238125" y="23813"/>
                  </a:cubicBezTo>
                  <a:lnTo>
                    <a:pt x="238125" y="176213"/>
                  </a:lnTo>
                  <a:cubicBezTo>
                    <a:pt x="238125" y="189357"/>
                    <a:pt x="227457" y="200025"/>
                    <a:pt x="214313" y="200025"/>
                  </a:cubicBezTo>
                  <a:close/>
                  <a:moveTo>
                    <a:pt x="23813" y="9525"/>
                  </a:moveTo>
                  <a:cubicBezTo>
                    <a:pt x="15907" y="9525"/>
                    <a:pt x="9525" y="15907"/>
                    <a:pt x="9525" y="23813"/>
                  </a:cubicBezTo>
                  <a:lnTo>
                    <a:pt x="9525" y="176213"/>
                  </a:lnTo>
                  <a:cubicBezTo>
                    <a:pt x="9525" y="184118"/>
                    <a:pt x="15907" y="190500"/>
                    <a:pt x="23813" y="190500"/>
                  </a:cubicBezTo>
                  <a:lnTo>
                    <a:pt x="214313" y="190500"/>
                  </a:lnTo>
                  <a:cubicBezTo>
                    <a:pt x="222218" y="190500"/>
                    <a:pt x="228600" y="184118"/>
                    <a:pt x="228600" y="176213"/>
                  </a:cubicBezTo>
                  <a:lnTo>
                    <a:pt x="228600" y="23813"/>
                  </a:lnTo>
                  <a:cubicBezTo>
                    <a:pt x="228600" y="15907"/>
                    <a:pt x="222218" y="9525"/>
                    <a:pt x="214313" y="9525"/>
                  </a:cubicBezTo>
                  <a:lnTo>
                    <a:pt x="23813" y="952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9" name="Freeform: Shape 384">
              <a:extLst>
                <a:ext uri="{FF2B5EF4-FFF2-40B4-BE49-F238E27FC236}">
                  <a16:creationId xmlns:a16="http://schemas.microsoft.com/office/drawing/2014/main" id="{B1F0E663-CE2E-CD7F-A525-9B9CBAC65203}"/>
                </a:ext>
              </a:extLst>
            </p:cNvPr>
            <p:cNvSpPr/>
            <p:nvPr/>
          </p:nvSpPr>
          <p:spPr>
            <a:xfrm>
              <a:off x="1890712" y="4576762"/>
              <a:ext cx="238125" cy="219075"/>
            </a:xfrm>
            <a:custGeom>
              <a:avLst/>
              <a:gdLst>
                <a:gd name="connsiteX0" fmla="*/ 233363 w 238125"/>
                <a:gd name="connsiteY0" fmla="*/ 219075 h 219075"/>
                <a:gd name="connsiteX1" fmla="*/ 4763 w 238125"/>
                <a:gd name="connsiteY1" fmla="*/ 219075 h 219075"/>
                <a:gd name="connsiteX2" fmla="*/ 0 w 238125"/>
                <a:gd name="connsiteY2" fmla="*/ 214313 h 219075"/>
                <a:gd name="connsiteX3" fmla="*/ 0 w 238125"/>
                <a:gd name="connsiteY3" fmla="*/ 23813 h 219075"/>
                <a:gd name="connsiteX4" fmla="*/ 23813 w 238125"/>
                <a:gd name="connsiteY4" fmla="*/ 0 h 219075"/>
                <a:gd name="connsiteX5" fmla="*/ 214313 w 238125"/>
                <a:gd name="connsiteY5" fmla="*/ 0 h 219075"/>
                <a:gd name="connsiteX6" fmla="*/ 238125 w 238125"/>
                <a:gd name="connsiteY6" fmla="*/ 23813 h 219075"/>
                <a:gd name="connsiteX7" fmla="*/ 238125 w 238125"/>
                <a:gd name="connsiteY7" fmla="*/ 214313 h 219075"/>
                <a:gd name="connsiteX8" fmla="*/ 233363 w 238125"/>
                <a:gd name="connsiteY8" fmla="*/ 219075 h 219075"/>
                <a:gd name="connsiteX9" fmla="*/ 9525 w 238125"/>
                <a:gd name="connsiteY9" fmla="*/ 209550 h 219075"/>
                <a:gd name="connsiteX10" fmla="*/ 228600 w 238125"/>
                <a:gd name="connsiteY10" fmla="*/ 209550 h 219075"/>
                <a:gd name="connsiteX11" fmla="*/ 228600 w 238125"/>
                <a:gd name="connsiteY11" fmla="*/ 23813 h 219075"/>
                <a:gd name="connsiteX12" fmla="*/ 214313 w 238125"/>
                <a:gd name="connsiteY12" fmla="*/ 9525 h 219075"/>
                <a:gd name="connsiteX13" fmla="*/ 23813 w 238125"/>
                <a:gd name="connsiteY13" fmla="*/ 9525 h 219075"/>
                <a:gd name="connsiteX14" fmla="*/ 9525 w 238125"/>
                <a:gd name="connsiteY14" fmla="*/ 23813 h 219075"/>
                <a:gd name="connsiteX15" fmla="*/ 9525 w 238125"/>
                <a:gd name="connsiteY15" fmla="*/ 2095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125" h="219075">
                  <a:moveTo>
                    <a:pt x="233363" y="219075"/>
                  </a:moveTo>
                  <a:lnTo>
                    <a:pt x="4763" y="219075"/>
                  </a:lnTo>
                  <a:cubicBezTo>
                    <a:pt x="2096" y="219075"/>
                    <a:pt x="0" y="216979"/>
                    <a:pt x="0" y="214313"/>
                  </a:cubicBezTo>
                  <a:lnTo>
                    <a:pt x="0" y="23813"/>
                  </a:lnTo>
                  <a:cubicBezTo>
                    <a:pt x="0" y="10668"/>
                    <a:pt x="10668" y="0"/>
                    <a:pt x="23813" y="0"/>
                  </a:cubicBezTo>
                  <a:lnTo>
                    <a:pt x="214313" y="0"/>
                  </a:lnTo>
                  <a:cubicBezTo>
                    <a:pt x="227457" y="0"/>
                    <a:pt x="238125" y="10668"/>
                    <a:pt x="238125" y="23813"/>
                  </a:cubicBezTo>
                  <a:lnTo>
                    <a:pt x="238125" y="214313"/>
                  </a:lnTo>
                  <a:cubicBezTo>
                    <a:pt x="238125" y="216979"/>
                    <a:pt x="236029" y="219075"/>
                    <a:pt x="233363" y="219075"/>
                  </a:cubicBezTo>
                  <a:close/>
                  <a:moveTo>
                    <a:pt x="9525" y="209550"/>
                  </a:moveTo>
                  <a:lnTo>
                    <a:pt x="228600" y="209550"/>
                  </a:lnTo>
                  <a:lnTo>
                    <a:pt x="228600" y="23813"/>
                  </a:lnTo>
                  <a:cubicBezTo>
                    <a:pt x="228600" y="15907"/>
                    <a:pt x="222218" y="9525"/>
                    <a:pt x="214313" y="9525"/>
                  </a:cubicBezTo>
                  <a:lnTo>
                    <a:pt x="23813" y="9525"/>
                  </a:lnTo>
                  <a:cubicBezTo>
                    <a:pt x="15907" y="9525"/>
                    <a:pt x="9525" y="15907"/>
                    <a:pt x="9525" y="23813"/>
                  </a:cubicBezTo>
                  <a:lnTo>
                    <a:pt x="9525" y="20955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0" name="Freeform: Shape 385">
              <a:extLst>
                <a:ext uri="{FF2B5EF4-FFF2-40B4-BE49-F238E27FC236}">
                  <a16:creationId xmlns:a16="http://schemas.microsoft.com/office/drawing/2014/main" id="{95EB1B5C-BFB8-2C59-1ED2-BE0C597697CF}"/>
                </a:ext>
              </a:extLst>
            </p:cNvPr>
            <p:cNvSpPr/>
            <p:nvPr/>
          </p:nvSpPr>
          <p:spPr>
            <a:xfrm>
              <a:off x="1943069" y="4400423"/>
              <a:ext cx="90613" cy="90613"/>
            </a:xfrm>
            <a:custGeom>
              <a:avLst/>
              <a:gdLst>
                <a:gd name="connsiteX0" fmla="*/ 66705 w 90613"/>
                <a:gd name="connsiteY0" fmla="*/ 90613 h 90613"/>
                <a:gd name="connsiteX1" fmla="*/ 66705 w 90613"/>
                <a:gd name="connsiteY1" fmla="*/ 90613 h 90613"/>
                <a:gd name="connsiteX2" fmla="*/ 49846 w 90613"/>
                <a:gd name="connsiteY2" fmla="*/ 83565 h 90613"/>
                <a:gd name="connsiteX3" fmla="*/ 1650 w 90613"/>
                <a:gd name="connsiteY3" fmla="*/ 14889 h 90613"/>
                <a:gd name="connsiteX4" fmla="*/ 2793 w 90613"/>
                <a:gd name="connsiteY4" fmla="*/ 2793 h 90613"/>
                <a:gd name="connsiteX5" fmla="*/ 14889 w 90613"/>
                <a:gd name="connsiteY5" fmla="*/ 1650 h 90613"/>
                <a:gd name="connsiteX6" fmla="*/ 83565 w 90613"/>
                <a:gd name="connsiteY6" fmla="*/ 49846 h 90613"/>
                <a:gd name="connsiteX7" fmla="*/ 83565 w 90613"/>
                <a:gd name="connsiteY7" fmla="*/ 49846 h 90613"/>
                <a:gd name="connsiteX8" fmla="*/ 90613 w 90613"/>
                <a:gd name="connsiteY8" fmla="*/ 66705 h 90613"/>
                <a:gd name="connsiteX9" fmla="*/ 83660 w 90613"/>
                <a:gd name="connsiteY9" fmla="*/ 83565 h 90613"/>
                <a:gd name="connsiteX10" fmla="*/ 66896 w 90613"/>
                <a:gd name="connsiteY10" fmla="*/ 90518 h 90613"/>
                <a:gd name="connsiteX11" fmla="*/ 9460 w 90613"/>
                <a:gd name="connsiteY11" fmla="*/ 9555 h 90613"/>
                <a:gd name="connsiteX12" fmla="*/ 56514 w 90613"/>
                <a:gd name="connsiteY12" fmla="*/ 76802 h 90613"/>
                <a:gd name="connsiteX13" fmla="*/ 66705 w 90613"/>
                <a:gd name="connsiteY13" fmla="*/ 80993 h 90613"/>
                <a:gd name="connsiteX14" fmla="*/ 66705 w 90613"/>
                <a:gd name="connsiteY14" fmla="*/ 80993 h 90613"/>
                <a:gd name="connsiteX15" fmla="*/ 76802 w 90613"/>
                <a:gd name="connsiteY15" fmla="*/ 76802 h 90613"/>
                <a:gd name="connsiteX16" fmla="*/ 80993 w 90613"/>
                <a:gd name="connsiteY16" fmla="*/ 66705 h 90613"/>
                <a:gd name="connsiteX17" fmla="*/ 76802 w 90613"/>
                <a:gd name="connsiteY17" fmla="*/ 56514 h 90613"/>
                <a:gd name="connsiteX18" fmla="*/ 76802 w 90613"/>
                <a:gd name="connsiteY18" fmla="*/ 56514 h 90613"/>
                <a:gd name="connsiteX19" fmla="*/ 9555 w 90613"/>
                <a:gd name="connsiteY19" fmla="*/ 9460 h 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613" h="90613">
                  <a:moveTo>
                    <a:pt x="66705" y="90613"/>
                  </a:moveTo>
                  <a:lnTo>
                    <a:pt x="66705" y="90613"/>
                  </a:lnTo>
                  <a:cubicBezTo>
                    <a:pt x="60324" y="90613"/>
                    <a:pt x="54323" y="88136"/>
                    <a:pt x="49846" y="83565"/>
                  </a:cubicBezTo>
                  <a:cubicBezTo>
                    <a:pt x="44703" y="78421"/>
                    <a:pt x="20795" y="43369"/>
                    <a:pt x="1650" y="14889"/>
                  </a:cubicBezTo>
                  <a:cubicBezTo>
                    <a:pt x="-922" y="11079"/>
                    <a:pt x="-446" y="6126"/>
                    <a:pt x="2793" y="2793"/>
                  </a:cubicBezTo>
                  <a:cubicBezTo>
                    <a:pt x="6031" y="-446"/>
                    <a:pt x="10984" y="-922"/>
                    <a:pt x="14889" y="1650"/>
                  </a:cubicBezTo>
                  <a:cubicBezTo>
                    <a:pt x="43369" y="20795"/>
                    <a:pt x="78421" y="44702"/>
                    <a:pt x="83565" y="49846"/>
                  </a:cubicBezTo>
                  <a:lnTo>
                    <a:pt x="83565" y="49846"/>
                  </a:lnTo>
                  <a:cubicBezTo>
                    <a:pt x="88041" y="54323"/>
                    <a:pt x="90613" y="60324"/>
                    <a:pt x="90613" y="66705"/>
                  </a:cubicBezTo>
                  <a:cubicBezTo>
                    <a:pt x="90613" y="73087"/>
                    <a:pt x="88137" y="79088"/>
                    <a:pt x="83660" y="83565"/>
                  </a:cubicBezTo>
                  <a:cubicBezTo>
                    <a:pt x="79183" y="88041"/>
                    <a:pt x="73182" y="90518"/>
                    <a:pt x="66896" y="90518"/>
                  </a:cubicBezTo>
                  <a:close/>
                  <a:moveTo>
                    <a:pt x="9460" y="9555"/>
                  </a:moveTo>
                  <a:cubicBezTo>
                    <a:pt x="35463" y="48132"/>
                    <a:pt x="53085" y="73277"/>
                    <a:pt x="56514" y="76802"/>
                  </a:cubicBezTo>
                  <a:cubicBezTo>
                    <a:pt x="59276" y="79564"/>
                    <a:pt x="62800" y="80993"/>
                    <a:pt x="66705" y="80993"/>
                  </a:cubicBezTo>
                  <a:lnTo>
                    <a:pt x="66705" y="80993"/>
                  </a:lnTo>
                  <a:cubicBezTo>
                    <a:pt x="70515" y="80993"/>
                    <a:pt x="74135" y="79469"/>
                    <a:pt x="76802" y="76802"/>
                  </a:cubicBezTo>
                  <a:cubicBezTo>
                    <a:pt x="79469" y="74135"/>
                    <a:pt x="80993" y="70515"/>
                    <a:pt x="80993" y="66705"/>
                  </a:cubicBezTo>
                  <a:cubicBezTo>
                    <a:pt x="80993" y="62895"/>
                    <a:pt x="79469" y="59276"/>
                    <a:pt x="76802" y="56514"/>
                  </a:cubicBezTo>
                  <a:lnTo>
                    <a:pt x="76802" y="56514"/>
                  </a:lnTo>
                  <a:cubicBezTo>
                    <a:pt x="73278" y="52989"/>
                    <a:pt x="48132" y="35463"/>
                    <a:pt x="9555" y="946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1" name="Freeform: Shape 6061">
              <a:extLst>
                <a:ext uri="{FF2B5EF4-FFF2-40B4-BE49-F238E27FC236}">
                  <a16:creationId xmlns:a16="http://schemas.microsoft.com/office/drawing/2014/main" id="{D36CCD07-4FB0-44F5-EC1A-1639FB7E4FAB}"/>
                </a:ext>
              </a:extLst>
            </p:cNvPr>
            <p:cNvSpPr/>
            <p:nvPr/>
          </p:nvSpPr>
          <p:spPr>
            <a:xfrm>
              <a:off x="22336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2" name="Freeform: Shape 6062">
              <a:extLst>
                <a:ext uri="{FF2B5EF4-FFF2-40B4-BE49-F238E27FC236}">
                  <a16:creationId xmlns:a16="http://schemas.microsoft.com/office/drawing/2014/main" id="{ADF1115F-F487-1F57-A65F-3E4759B7AF2E}"/>
                </a:ext>
              </a:extLst>
            </p:cNvPr>
            <p:cNvSpPr/>
            <p:nvPr/>
          </p:nvSpPr>
          <p:spPr>
            <a:xfrm>
              <a:off x="23098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3" name="Freeform: Shape 517">
              <a:extLst>
                <a:ext uri="{FF2B5EF4-FFF2-40B4-BE49-F238E27FC236}">
                  <a16:creationId xmlns:a16="http://schemas.microsoft.com/office/drawing/2014/main" id="{5CCBD3E8-F890-AE24-EB19-10E954FF8A66}"/>
                </a:ext>
              </a:extLst>
            </p:cNvPr>
            <p:cNvSpPr/>
            <p:nvPr/>
          </p:nvSpPr>
          <p:spPr>
            <a:xfrm>
              <a:off x="1976491" y="4624319"/>
              <a:ext cx="66660" cy="123987"/>
            </a:xfrm>
            <a:custGeom>
              <a:avLst/>
              <a:gdLst>
                <a:gd name="connsiteX0" fmla="*/ 33283 w 66660"/>
                <a:gd name="connsiteY0" fmla="*/ 123892 h 123987"/>
                <a:gd name="connsiteX1" fmla="*/ 31187 w 66660"/>
                <a:gd name="connsiteY1" fmla="*/ 123416 h 123987"/>
                <a:gd name="connsiteX2" fmla="*/ 29092 w 66660"/>
                <a:gd name="connsiteY2" fmla="*/ 117034 h 123987"/>
                <a:gd name="connsiteX3" fmla="*/ 54238 w 66660"/>
                <a:gd name="connsiteY3" fmla="*/ 66742 h 123987"/>
                <a:gd name="connsiteX4" fmla="*/ 4803 w 66660"/>
                <a:gd name="connsiteY4" fmla="*/ 66742 h 123987"/>
                <a:gd name="connsiteX5" fmla="*/ 707 w 66660"/>
                <a:gd name="connsiteY5" fmla="*/ 64456 h 123987"/>
                <a:gd name="connsiteX6" fmla="*/ 517 w 66660"/>
                <a:gd name="connsiteY6" fmla="*/ 59789 h 123987"/>
                <a:gd name="connsiteX7" fmla="*/ 29092 w 66660"/>
                <a:gd name="connsiteY7" fmla="*/ 2639 h 123987"/>
                <a:gd name="connsiteX8" fmla="*/ 35473 w 66660"/>
                <a:gd name="connsiteY8" fmla="*/ 543 h 123987"/>
                <a:gd name="connsiteX9" fmla="*/ 37569 w 66660"/>
                <a:gd name="connsiteY9" fmla="*/ 6925 h 123987"/>
                <a:gd name="connsiteX10" fmla="*/ 12423 w 66660"/>
                <a:gd name="connsiteY10" fmla="*/ 57217 h 123987"/>
                <a:gd name="connsiteX11" fmla="*/ 61858 w 66660"/>
                <a:gd name="connsiteY11" fmla="*/ 57217 h 123987"/>
                <a:gd name="connsiteX12" fmla="*/ 65953 w 66660"/>
                <a:gd name="connsiteY12" fmla="*/ 59503 h 123987"/>
                <a:gd name="connsiteX13" fmla="*/ 66144 w 66660"/>
                <a:gd name="connsiteY13" fmla="*/ 64171 h 123987"/>
                <a:gd name="connsiteX14" fmla="*/ 37569 w 66660"/>
                <a:gd name="connsiteY14" fmla="*/ 121321 h 123987"/>
                <a:gd name="connsiteX15" fmla="*/ 33283 w 66660"/>
                <a:gd name="connsiteY15" fmla="*/ 123988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60" h="123987">
                  <a:moveTo>
                    <a:pt x="33283" y="123892"/>
                  </a:moveTo>
                  <a:cubicBezTo>
                    <a:pt x="32521" y="123892"/>
                    <a:pt x="31854" y="123702"/>
                    <a:pt x="31187" y="123416"/>
                  </a:cubicBezTo>
                  <a:cubicBezTo>
                    <a:pt x="28806" y="122273"/>
                    <a:pt x="27853" y="119416"/>
                    <a:pt x="29092" y="117034"/>
                  </a:cubicBezTo>
                  <a:lnTo>
                    <a:pt x="54238" y="66742"/>
                  </a:lnTo>
                  <a:lnTo>
                    <a:pt x="4803" y="66742"/>
                  </a:lnTo>
                  <a:cubicBezTo>
                    <a:pt x="3184" y="66742"/>
                    <a:pt x="1660" y="65885"/>
                    <a:pt x="707" y="64456"/>
                  </a:cubicBezTo>
                  <a:cubicBezTo>
                    <a:pt x="-150" y="63027"/>
                    <a:pt x="-245" y="61313"/>
                    <a:pt x="517" y="59789"/>
                  </a:cubicBezTo>
                  <a:lnTo>
                    <a:pt x="29092" y="2639"/>
                  </a:lnTo>
                  <a:cubicBezTo>
                    <a:pt x="30235" y="258"/>
                    <a:pt x="33092" y="-695"/>
                    <a:pt x="35473" y="543"/>
                  </a:cubicBezTo>
                  <a:cubicBezTo>
                    <a:pt x="37855" y="1687"/>
                    <a:pt x="38807" y="4544"/>
                    <a:pt x="37569" y="6925"/>
                  </a:cubicBezTo>
                  <a:lnTo>
                    <a:pt x="12423" y="57217"/>
                  </a:lnTo>
                  <a:lnTo>
                    <a:pt x="61858" y="57217"/>
                  </a:lnTo>
                  <a:cubicBezTo>
                    <a:pt x="63477" y="57217"/>
                    <a:pt x="65001" y="58074"/>
                    <a:pt x="65953" y="59503"/>
                  </a:cubicBezTo>
                  <a:cubicBezTo>
                    <a:pt x="66811" y="60932"/>
                    <a:pt x="66906" y="62647"/>
                    <a:pt x="66144" y="64171"/>
                  </a:cubicBezTo>
                  <a:lnTo>
                    <a:pt x="37569" y="121321"/>
                  </a:lnTo>
                  <a:cubicBezTo>
                    <a:pt x="36712" y="122940"/>
                    <a:pt x="35092" y="123988"/>
                    <a:pt x="33283" y="123988"/>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4" name="Freeform: Shape 3703">
              <a:extLst>
                <a:ext uri="{FF2B5EF4-FFF2-40B4-BE49-F238E27FC236}">
                  <a16:creationId xmlns:a16="http://schemas.microsoft.com/office/drawing/2014/main" id="{A75FE1F6-58D5-1306-3BCA-0843E7C33206}"/>
                </a:ext>
              </a:extLst>
            </p:cNvPr>
            <p:cNvSpPr/>
            <p:nvPr/>
          </p:nvSpPr>
          <p:spPr>
            <a:xfrm>
              <a:off x="2166937" y="4500562"/>
              <a:ext cx="133350" cy="257175"/>
            </a:xfrm>
            <a:custGeom>
              <a:avLst/>
              <a:gdLst>
                <a:gd name="connsiteX0" fmla="*/ 100013 w 133350"/>
                <a:gd name="connsiteY0" fmla="*/ 257175 h 257175"/>
                <a:gd name="connsiteX1" fmla="*/ 66675 w 133350"/>
                <a:gd name="connsiteY1" fmla="*/ 223838 h 257175"/>
                <a:gd name="connsiteX2" fmla="*/ 66675 w 133350"/>
                <a:gd name="connsiteY2" fmla="*/ 100013 h 257175"/>
                <a:gd name="connsiteX3" fmla="*/ 42863 w 133350"/>
                <a:gd name="connsiteY3" fmla="*/ 76200 h 257175"/>
                <a:gd name="connsiteX4" fmla="*/ 4763 w 133350"/>
                <a:gd name="connsiteY4" fmla="*/ 76200 h 257175"/>
                <a:gd name="connsiteX5" fmla="*/ 0 w 133350"/>
                <a:gd name="connsiteY5" fmla="*/ 71438 h 257175"/>
                <a:gd name="connsiteX6" fmla="*/ 4763 w 133350"/>
                <a:gd name="connsiteY6" fmla="*/ 66675 h 257175"/>
                <a:gd name="connsiteX7" fmla="*/ 42863 w 133350"/>
                <a:gd name="connsiteY7" fmla="*/ 66675 h 257175"/>
                <a:gd name="connsiteX8" fmla="*/ 76200 w 133350"/>
                <a:gd name="connsiteY8" fmla="*/ 100013 h 257175"/>
                <a:gd name="connsiteX9" fmla="*/ 76200 w 133350"/>
                <a:gd name="connsiteY9" fmla="*/ 223838 h 257175"/>
                <a:gd name="connsiteX10" fmla="*/ 100013 w 133350"/>
                <a:gd name="connsiteY10" fmla="*/ 247650 h 257175"/>
                <a:gd name="connsiteX11" fmla="*/ 123825 w 133350"/>
                <a:gd name="connsiteY11" fmla="*/ 223838 h 257175"/>
                <a:gd name="connsiteX12" fmla="*/ 123825 w 133350"/>
                <a:gd name="connsiteY12" fmla="*/ 4763 h 257175"/>
                <a:gd name="connsiteX13" fmla="*/ 128588 w 133350"/>
                <a:gd name="connsiteY13" fmla="*/ 0 h 257175"/>
                <a:gd name="connsiteX14" fmla="*/ 133350 w 133350"/>
                <a:gd name="connsiteY14" fmla="*/ 4763 h 257175"/>
                <a:gd name="connsiteX15" fmla="*/ 133350 w 133350"/>
                <a:gd name="connsiteY15" fmla="*/ 223838 h 257175"/>
                <a:gd name="connsiteX16" fmla="*/ 100013 w 133350"/>
                <a:gd name="connsiteY1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350" h="257175">
                  <a:moveTo>
                    <a:pt x="100013" y="257175"/>
                  </a:moveTo>
                  <a:cubicBezTo>
                    <a:pt x="81629" y="257175"/>
                    <a:pt x="66675" y="242221"/>
                    <a:pt x="66675" y="223838"/>
                  </a:cubicBezTo>
                  <a:lnTo>
                    <a:pt x="66675" y="100013"/>
                  </a:lnTo>
                  <a:cubicBezTo>
                    <a:pt x="66675" y="86868"/>
                    <a:pt x="56007" y="76200"/>
                    <a:pt x="42863" y="76200"/>
                  </a:cubicBezTo>
                  <a:lnTo>
                    <a:pt x="4763" y="76200"/>
                  </a:lnTo>
                  <a:cubicBezTo>
                    <a:pt x="2096" y="76200"/>
                    <a:pt x="0" y="74104"/>
                    <a:pt x="0" y="71438"/>
                  </a:cubicBezTo>
                  <a:cubicBezTo>
                    <a:pt x="0" y="68771"/>
                    <a:pt x="2096" y="66675"/>
                    <a:pt x="4763" y="66675"/>
                  </a:cubicBezTo>
                  <a:lnTo>
                    <a:pt x="42863" y="66675"/>
                  </a:lnTo>
                  <a:cubicBezTo>
                    <a:pt x="61246" y="66675"/>
                    <a:pt x="76200" y="81629"/>
                    <a:pt x="76200" y="100013"/>
                  </a:cubicBezTo>
                  <a:lnTo>
                    <a:pt x="76200" y="223838"/>
                  </a:lnTo>
                  <a:cubicBezTo>
                    <a:pt x="76200" y="236982"/>
                    <a:pt x="86868" y="247650"/>
                    <a:pt x="100013" y="247650"/>
                  </a:cubicBezTo>
                  <a:cubicBezTo>
                    <a:pt x="113157" y="247650"/>
                    <a:pt x="123825" y="236982"/>
                    <a:pt x="123825" y="223838"/>
                  </a:cubicBezTo>
                  <a:lnTo>
                    <a:pt x="123825" y="4763"/>
                  </a:lnTo>
                  <a:cubicBezTo>
                    <a:pt x="123825" y="2096"/>
                    <a:pt x="125921" y="0"/>
                    <a:pt x="128588" y="0"/>
                  </a:cubicBezTo>
                  <a:cubicBezTo>
                    <a:pt x="131254" y="0"/>
                    <a:pt x="133350" y="2096"/>
                    <a:pt x="133350" y="4763"/>
                  </a:cubicBezTo>
                  <a:lnTo>
                    <a:pt x="133350" y="223838"/>
                  </a:lnTo>
                  <a:cubicBezTo>
                    <a:pt x="133350" y="242221"/>
                    <a:pt x="118396" y="257175"/>
                    <a:pt x="100013" y="2571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606" name="Graphic 605" descr="Add with solid fill">
            <a:extLst>
              <a:ext uri="{FF2B5EF4-FFF2-40B4-BE49-F238E27FC236}">
                <a16:creationId xmlns:a16="http://schemas.microsoft.com/office/drawing/2014/main" id="{FCA93225-6B2F-C4A1-192B-6B554BF9F2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6202" y="1926932"/>
            <a:ext cx="181310" cy="181310"/>
          </a:xfrm>
          <a:prstGeom prst="rect">
            <a:avLst/>
          </a:prstGeom>
        </p:spPr>
      </p:pic>
      <p:pic>
        <p:nvPicPr>
          <p:cNvPr id="607" name="Graphic 606" descr="Add with solid fill">
            <a:extLst>
              <a:ext uri="{FF2B5EF4-FFF2-40B4-BE49-F238E27FC236}">
                <a16:creationId xmlns:a16="http://schemas.microsoft.com/office/drawing/2014/main" id="{3F208C37-0FE7-9E04-F140-BCAA77414A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6202" y="3113025"/>
            <a:ext cx="181310" cy="181310"/>
          </a:xfrm>
          <a:prstGeom prst="rect">
            <a:avLst/>
          </a:prstGeom>
        </p:spPr>
      </p:pic>
      <p:pic>
        <p:nvPicPr>
          <p:cNvPr id="608" name="Graphic 607" descr="Add with solid fill">
            <a:extLst>
              <a:ext uri="{FF2B5EF4-FFF2-40B4-BE49-F238E27FC236}">
                <a16:creationId xmlns:a16="http://schemas.microsoft.com/office/drawing/2014/main" id="{A650E7BE-EF5F-6013-0812-BA4DCCA778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6160" y="5031270"/>
            <a:ext cx="181310" cy="181310"/>
          </a:xfrm>
          <a:prstGeom prst="rect">
            <a:avLst/>
          </a:prstGeom>
        </p:spPr>
      </p:pic>
      <p:cxnSp>
        <p:nvCxnSpPr>
          <p:cNvPr id="609" name="Straight Connector 608">
            <a:extLst>
              <a:ext uri="{FF2B5EF4-FFF2-40B4-BE49-F238E27FC236}">
                <a16:creationId xmlns:a16="http://schemas.microsoft.com/office/drawing/2014/main" id="{FC7F47FA-B2AA-2E69-B5BE-7E6BDFD1EDA6}"/>
              </a:ext>
            </a:extLst>
          </p:cNvPr>
          <p:cNvCxnSpPr>
            <a:cxnSpLocks/>
          </p:cNvCxnSpPr>
          <p:nvPr/>
        </p:nvCxnSpPr>
        <p:spPr>
          <a:xfrm flipH="1">
            <a:off x="8384369" y="2020229"/>
            <a:ext cx="21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FF7D5AAE-DA9E-A404-CEEA-A88A107A805C}"/>
              </a:ext>
            </a:extLst>
          </p:cNvPr>
          <p:cNvCxnSpPr>
            <a:cxnSpLocks/>
          </p:cNvCxnSpPr>
          <p:nvPr/>
        </p:nvCxnSpPr>
        <p:spPr>
          <a:xfrm flipH="1">
            <a:off x="8384369" y="3262073"/>
            <a:ext cx="21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C819FB23-4EFF-5674-19D2-4E10DB9580E6}"/>
              </a:ext>
            </a:extLst>
          </p:cNvPr>
          <p:cNvCxnSpPr>
            <a:cxnSpLocks/>
          </p:cNvCxnSpPr>
          <p:nvPr/>
        </p:nvCxnSpPr>
        <p:spPr>
          <a:xfrm flipH="1">
            <a:off x="8384369" y="5247293"/>
            <a:ext cx="21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CECB35A2-EFEB-FF40-9B64-6922FCE05809}"/>
              </a:ext>
            </a:extLst>
          </p:cNvPr>
          <p:cNvCxnSpPr>
            <a:cxnSpLocks/>
          </p:cNvCxnSpPr>
          <p:nvPr/>
        </p:nvCxnSpPr>
        <p:spPr>
          <a:xfrm flipH="1" flipV="1">
            <a:off x="8381862" y="2020229"/>
            <a:ext cx="0" cy="32270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2958B83E-755E-DD82-D816-DD844C0CFAF3}"/>
              </a:ext>
            </a:extLst>
          </p:cNvPr>
          <p:cNvCxnSpPr>
            <a:cxnSpLocks/>
          </p:cNvCxnSpPr>
          <p:nvPr/>
        </p:nvCxnSpPr>
        <p:spPr>
          <a:xfrm flipH="1">
            <a:off x="8206156" y="3744198"/>
            <a:ext cx="1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14" name="Right Brace 613">
            <a:extLst>
              <a:ext uri="{FF2B5EF4-FFF2-40B4-BE49-F238E27FC236}">
                <a16:creationId xmlns:a16="http://schemas.microsoft.com/office/drawing/2014/main" id="{6D188EA6-93DD-E7B3-06B2-5C342E689F95}"/>
              </a:ext>
            </a:extLst>
          </p:cNvPr>
          <p:cNvSpPr/>
          <p:nvPr/>
        </p:nvSpPr>
        <p:spPr>
          <a:xfrm>
            <a:off x="10050879" y="2929404"/>
            <a:ext cx="282060" cy="2642181"/>
          </a:xfrm>
          <a:prstGeom prst="rightBrace">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5" name="Right Brace 614">
            <a:extLst>
              <a:ext uri="{FF2B5EF4-FFF2-40B4-BE49-F238E27FC236}">
                <a16:creationId xmlns:a16="http://schemas.microsoft.com/office/drawing/2014/main" id="{41F6A665-8D6F-4B19-562F-F9AB35E6EE9C}"/>
              </a:ext>
            </a:extLst>
          </p:cNvPr>
          <p:cNvSpPr/>
          <p:nvPr/>
        </p:nvSpPr>
        <p:spPr>
          <a:xfrm>
            <a:off x="10040459" y="1685597"/>
            <a:ext cx="282060" cy="837718"/>
          </a:xfrm>
          <a:prstGeom prst="rightBrace">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7" name="TextBox 616">
            <a:extLst>
              <a:ext uri="{FF2B5EF4-FFF2-40B4-BE49-F238E27FC236}">
                <a16:creationId xmlns:a16="http://schemas.microsoft.com/office/drawing/2014/main" id="{32EB521C-521C-B1FD-6DF6-8CBBDE01C0EB}"/>
              </a:ext>
            </a:extLst>
          </p:cNvPr>
          <p:cNvSpPr txBox="1"/>
          <p:nvPr/>
        </p:nvSpPr>
        <p:spPr>
          <a:xfrm>
            <a:off x="7586068" y="3619696"/>
            <a:ext cx="907960" cy="313591"/>
          </a:xfrm>
          <a:prstGeom prst="rect">
            <a:avLst/>
          </a:prstGeom>
        </p:spPr>
        <p:txBody>
          <a:bodyPr vert="horz" wrap="square" lIns="91440" tIns="45720" rIns="91440" bIns="45720" rtlCol="0" anchor="t">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CP</a:t>
            </a:r>
          </a:p>
        </p:txBody>
      </p:sp>
      <p:pic>
        <p:nvPicPr>
          <p:cNvPr id="618" name="Graphic 617" descr="Close with solid fill">
            <a:extLst>
              <a:ext uri="{FF2B5EF4-FFF2-40B4-BE49-F238E27FC236}">
                <a16:creationId xmlns:a16="http://schemas.microsoft.com/office/drawing/2014/main" id="{B44078AA-5401-4436-5F4F-FC4947D420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6200" y="3709350"/>
            <a:ext cx="88057" cy="88057"/>
          </a:xfrm>
          <a:prstGeom prst="rect">
            <a:avLst/>
          </a:prstGeom>
        </p:spPr>
      </p:pic>
      <p:pic>
        <p:nvPicPr>
          <p:cNvPr id="619" name="Graphic 618" descr="Close with solid fill">
            <a:extLst>
              <a:ext uri="{FF2B5EF4-FFF2-40B4-BE49-F238E27FC236}">
                <a16:creationId xmlns:a16="http://schemas.microsoft.com/office/drawing/2014/main" id="{D332126C-6AF3-C8B1-CD23-F89E3DCEC3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19064" y="3709350"/>
            <a:ext cx="88057" cy="88057"/>
          </a:xfrm>
          <a:prstGeom prst="rect">
            <a:avLst/>
          </a:prstGeom>
        </p:spPr>
      </p:pic>
      <p:sp>
        <p:nvSpPr>
          <p:cNvPr id="620" name="TextBox 619">
            <a:extLst>
              <a:ext uri="{FF2B5EF4-FFF2-40B4-BE49-F238E27FC236}">
                <a16:creationId xmlns:a16="http://schemas.microsoft.com/office/drawing/2014/main" id="{D20B4037-1E93-5D21-EE93-0F7276184386}"/>
              </a:ext>
            </a:extLst>
          </p:cNvPr>
          <p:cNvSpPr txBox="1"/>
          <p:nvPr/>
        </p:nvSpPr>
        <p:spPr>
          <a:xfrm>
            <a:off x="343798" y="6432604"/>
            <a:ext cx="5637928" cy="313591"/>
          </a:xfrm>
          <a:prstGeom prst="rect">
            <a:avLst/>
          </a:prstGeom>
        </p:spPr>
        <p:txBody>
          <a:bodyPr vert="horz" wrap="square" lIns="91440" tIns="45720" rIns="91440" bIns="4572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Pmax = maximum capacity, CP = connection point</a:t>
            </a:r>
          </a:p>
        </p:txBody>
      </p:sp>
      <p:sp>
        <p:nvSpPr>
          <p:cNvPr id="399" name="TextBox 398">
            <a:extLst>
              <a:ext uri="{FF2B5EF4-FFF2-40B4-BE49-F238E27FC236}">
                <a16:creationId xmlns:a16="http://schemas.microsoft.com/office/drawing/2014/main" id="{391DD15F-4C98-7B0F-DD13-1E547CC5A324}"/>
              </a:ext>
            </a:extLst>
          </p:cNvPr>
          <p:cNvSpPr txBox="1"/>
          <p:nvPr/>
        </p:nvSpPr>
        <p:spPr>
          <a:xfrm>
            <a:off x="619458" y="1035484"/>
            <a:ext cx="10800000" cy="449179"/>
          </a:xfrm>
          <a:prstGeom prst="rect">
            <a:avLst/>
          </a:prstGeom>
        </p:spPr>
        <p:txBody>
          <a:bodyPr vert="horz" wrap="square" lIns="91440" tIns="45720" rIns="91440" bIns="4572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Examples of aggregation and application of technical requirements</a:t>
            </a:r>
          </a:p>
        </p:txBody>
      </p:sp>
      <p:sp>
        <p:nvSpPr>
          <p:cNvPr id="622" name="TextBox 621">
            <a:extLst>
              <a:ext uri="{FF2B5EF4-FFF2-40B4-BE49-F238E27FC236}">
                <a16:creationId xmlns:a16="http://schemas.microsoft.com/office/drawing/2014/main" id="{04973C4E-85C9-D3FB-8C70-7536F4F62149}"/>
              </a:ext>
            </a:extLst>
          </p:cNvPr>
          <p:cNvSpPr txBox="1"/>
          <p:nvPr/>
        </p:nvSpPr>
        <p:spPr>
          <a:xfrm>
            <a:off x="426509" y="1325624"/>
            <a:ext cx="44767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1</a:t>
            </a: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23" name="TextBox 622">
            <a:extLst>
              <a:ext uri="{FF2B5EF4-FFF2-40B4-BE49-F238E27FC236}">
                <a16:creationId xmlns:a16="http://schemas.microsoft.com/office/drawing/2014/main" id="{06E7755D-ECC6-ED8D-5D81-310E6FD642F1}"/>
              </a:ext>
            </a:extLst>
          </p:cNvPr>
          <p:cNvSpPr txBox="1"/>
          <p:nvPr/>
        </p:nvSpPr>
        <p:spPr>
          <a:xfrm>
            <a:off x="432458" y="3077571"/>
            <a:ext cx="44767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2</a:t>
            </a: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24" name="TextBox 623">
            <a:extLst>
              <a:ext uri="{FF2B5EF4-FFF2-40B4-BE49-F238E27FC236}">
                <a16:creationId xmlns:a16="http://schemas.microsoft.com/office/drawing/2014/main" id="{11EFF4A3-B222-92EE-C9AA-2DDAAEA0AEF0}"/>
              </a:ext>
            </a:extLst>
          </p:cNvPr>
          <p:cNvSpPr txBox="1"/>
          <p:nvPr/>
        </p:nvSpPr>
        <p:spPr>
          <a:xfrm>
            <a:off x="436100" y="4773176"/>
            <a:ext cx="44767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3</a:t>
            </a: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25" name="TextBox 624">
            <a:extLst>
              <a:ext uri="{FF2B5EF4-FFF2-40B4-BE49-F238E27FC236}">
                <a16:creationId xmlns:a16="http://schemas.microsoft.com/office/drawing/2014/main" id="{CBB09659-D5F5-5F50-347D-5F048A45CFAC}"/>
              </a:ext>
            </a:extLst>
          </p:cNvPr>
          <p:cNvSpPr txBox="1"/>
          <p:nvPr/>
        </p:nvSpPr>
        <p:spPr>
          <a:xfrm>
            <a:off x="3855143" y="1323519"/>
            <a:ext cx="44767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4</a:t>
            </a: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26" name="TextBox 625">
            <a:extLst>
              <a:ext uri="{FF2B5EF4-FFF2-40B4-BE49-F238E27FC236}">
                <a16:creationId xmlns:a16="http://schemas.microsoft.com/office/drawing/2014/main" id="{256CEE57-ADC1-922D-32D7-5096C7B3F1C8}"/>
              </a:ext>
            </a:extLst>
          </p:cNvPr>
          <p:cNvSpPr txBox="1"/>
          <p:nvPr/>
        </p:nvSpPr>
        <p:spPr>
          <a:xfrm>
            <a:off x="7692598" y="1365062"/>
            <a:ext cx="44767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5</a:t>
            </a: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27" name="Right Brace 626">
            <a:extLst>
              <a:ext uri="{FF2B5EF4-FFF2-40B4-BE49-F238E27FC236}">
                <a16:creationId xmlns:a16="http://schemas.microsoft.com/office/drawing/2014/main" id="{340DBA6E-43A3-4C38-A30D-7BE2A917923B}"/>
              </a:ext>
            </a:extLst>
          </p:cNvPr>
          <p:cNvSpPr/>
          <p:nvPr/>
        </p:nvSpPr>
        <p:spPr>
          <a:xfrm>
            <a:off x="2390934" y="1575942"/>
            <a:ext cx="181962" cy="645232"/>
          </a:xfrm>
          <a:prstGeom prst="rightBrace">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8" name="Right Brace 627">
            <a:extLst>
              <a:ext uri="{FF2B5EF4-FFF2-40B4-BE49-F238E27FC236}">
                <a16:creationId xmlns:a16="http://schemas.microsoft.com/office/drawing/2014/main" id="{FA6ACC86-B47C-0F32-DFE1-107503EAA500}"/>
              </a:ext>
            </a:extLst>
          </p:cNvPr>
          <p:cNvSpPr/>
          <p:nvPr/>
        </p:nvSpPr>
        <p:spPr>
          <a:xfrm>
            <a:off x="2405462" y="3262354"/>
            <a:ext cx="181962" cy="645232"/>
          </a:xfrm>
          <a:prstGeom prst="rightBrace">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9" name="Right Brace 628">
            <a:extLst>
              <a:ext uri="{FF2B5EF4-FFF2-40B4-BE49-F238E27FC236}">
                <a16:creationId xmlns:a16="http://schemas.microsoft.com/office/drawing/2014/main" id="{A5EEF95D-F0D2-FDF0-E9ED-97A41E150E23}"/>
              </a:ext>
            </a:extLst>
          </p:cNvPr>
          <p:cNvSpPr/>
          <p:nvPr/>
        </p:nvSpPr>
        <p:spPr>
          <a:xfrm>
            <a:off x="2388429" y="4993680"/>
            <a:ext cx="181962" cy="645232"/>
          </a:xfrm>
          <a:prstGeom prst="rightBrace">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0" name="TextBox 629">
            <a:extLst>
              <a:ext uri="{FF2B5EF4-FFF2-40B4-BE49-F238E27FC236}">
                <a16:creationId xmlns:a16="http://schemas.microsoft.com/office/drawing/2014/main" id="{13A9A2BA-703B-9153-F47F-915629AE701E}"/>
              </a:ext>
            </a:extLst>
          </p:cNvPr>
          <p:cNvSpPr txBox="1"/>
          <p:nvPr/>
        </p:nvSpPr>
        <p:spPr>
          <a:xfrm>
            <a:off x="10281320" y="4002241"/>
            <a:ext cx="1119105" cy="678685"/>
          </a:xfrm>
          <a:prstGeom prst="rect">
            <a:avLst/>
          </a:prstGeom>
        </p:spPr>
        <p:txBody>
          <a:bodyPr vert="horz" wrap="square" lIns="91440" tIns="45720" rIns="91440" bIns="45720" rtlCol="0" anchor="t">
            <a:norm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V2G electrical charging park</a:t>
            </a:r>
          </a:p>
        </p:txBody>
      </p:sp>
      <p:sp>
        <p:nvSpPr>
          <p:cNvPr id="631" name="TextBox 630">
            <a:extLst>
              <a:ext uri="{FF2B5EF4-FFF2-40B4-BE49-F238E27FC236}">
                <a16:creationId xmlns:a16="http://schemas.microsoft.com/office/drawing/2014/main" id="{FB61FC41-3C94-E94E-FE4C-A3B483F58087}"/>
              </a:ext>
            </a:extLst>
          </p:cNvPr>
          <p:cNvSpPr txBox="1"/>
          <p:nvPr/>
        </p:nvSpPr>
        <p:spPr>
          <a:xfrm>
            <a:off x="10281320" y="1858887"/>
            <a:ext cx="1119105" cy="678685"/>
          </a:xfrm>
          <a:prstGeom prst="rect">
            <a:avLst/>
          </a:prstGeom>
        </p:spPr>
        <p:txBody>
          <a:bodyPr vert="horz" wrap="square" lIns="91440" tIns="45720" rIns="91440" bIns="45720" rtlCol="0" anchor="t">
            <a:norm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V2G electrical charging park</a:t>
            </a:r>
          </a:p>
        </p:txBody>
      </p:sp>
    </p:spTree>
    <p:extLst>
      <p:ext uri="{BB962C8B-B14F-4D97-AF65-F5344CB8AC3E}">
        <p14:creationId xmlns:p14="http://schemas.microsoft.com/office/powerpoint/2010/main" val="62376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8">
            <a:extLst>
              <a:ext uri="{FF2B5EF4-FFF2-40B4-BE49-F238E27FC236}">
                <a16:creationId xmlns:a16="http://schemas.microsoft.com/office/drawing/2014/main" id="{29E05ABF-4F65-6DA6-59CA-9AEB7C90F65E}"/>
              </a:ext>
            </a:extLst>
          </p:cNvPr>
          <p:cNvGraphicFramePr>
            <a:graphicFrameLocks noGrp="1"/>
          </p:cNvGraphicFramePr>
          <p:nvPr>
            <p:ph idx="1"/>
            <p:extLst>
              <p:ext uri="{D42A27DB-BD31-4B8C-83A1-F6EECF244321}">
                <p14:modId xmlns:p14="http://schemas.microsoft.com/office/powerpoint/2010/main" val="2284659927"/>
              </p:ext>
            </p:extLst>
          </p:nvPr>
        </p:nvGraphicFramePr>
        <p:xfrm>
          <a:off x="677415" y="981026"/>
          <a:ext cx="10837169" cy="3629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FB03AF94-F664-B045-A60E-2D467B2F1C88}"/>
              </a:ext>
            </a:extLst>
          </p:cNvPr>
          <p:cNvSpPr>
            <a:spLocks noGrp="1"/>
          </p:cNvSpPr>
          <p:nvPr>
            <p:ph type="title"/>
          </p:nvPr>
        </p:nvSpPr>
        <p:spPr/>
        <p:txBody>
          <a:bodyPr/>
          <a:lstStyle/>
          <a:p>
            <a:r>
              <a:rPr lang="en-GB" dirty="0"/>
              <a:t>Electromobility </a:t>
            </a:r>
            <a:r>
              <a:rPr lang="en-GB"/>
              <a:t>– </a:t>
            </a:r>
            <a:r>
              <a:rPr lang="en-GB" dirty="0"/>
              <a:t>NC</a:t>
            </a:r>
            <a:r>
              <a:rPr lang="en-GB"/>
              <a:t> RfG </a:t>
            </a:r>
            <a:r>
              <a:rPr lang="en-GB" dirty="0"/>
              <a:t>compliance</a:t>
            </a:r>
            <a:endParaRPr lang="en-SI" dirty="0"/>
          </a:p>
        </p:txBody>
      </p:sp>
      <p:sp>
        <p:nvSpPr>
          <p:cNvPr id="4" name="Slide Number Placeholder 3">
            <a:extLst>
              <a:ext uri="{FF2B5EF4-FFF2-40B4-BE49-F238E27FC236}">
                <a16:creationId xmlns:a16="http://schemas.microsoft.com/office/drawing/2014/main" id="{BD5E1F22-BEA7-324F-AD0E-6F7B016E058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B5C10F99-EA1F-1277-7A09-F02BF76852F3}"/>
              </a:ext>
            </a:extLst>
          </p:cNvPr>
          <p:cNvSpPr/>
          <p:nvPr/>
        </p:nvSpPr>
        <p:spPr>
          <a:xfrm>
            <a:off x="8125326" y="4114798"/>
            <a:ext cx="3346674" cy="2013284"/>
          </a:xfrm>
          <a:prstGeom prst="roundRect">
            <a:avLst/>
          </a:prstGeom>
          <a:solidFill>
            <a:srgbClr val="95A1F3"/>
          </a:solidFill>
          <a:ln>
            <a:solidFill>
              <a:srgbClr val="95A1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FFFFFF"/>
                </a:solidFill>
                <a:effectLst/>
                <a:uLnTx/>
                <a:uFillTx/>
                <a:latin typeface="Arial" panose="020B0604020202020204"/>
                <a:ea typeface="+mn-ea"/>
                <a:cs typeface="+mn-cs"/>
              </a:rPr>
              <a:t>Operational notification procedure and requirements to demonstrate compliance </a:t>
            </a:r>
            <a:r>
              <a:rPr kumimoji="0" lang="en-GB" sz="1900" b="0" i="1" u="none" strike="noStrike" kern="1200" cap="none" spc="0" normalizeH="0" baseline="0" noProof="0" dirty="0">
                <a:ln>
                  <a:noFill/>
                </a:ln>
                <a:solidFill>
                  <a:srgbClr val="FFFFFF"/>
                </a:solidFill>
                <a:effectLst/>
                <a:uLnTx/>
                <a:uFillTx/>
                <a:latin typeface="Arial" panose="020B0604020202020204"/>
                <a:ea typeface="+mn-ea"/>
                <a:cs typeface="+mn-cs"/>
              </a:rPr>
              <a:t>(Article 30b, RfG)</a:t>
            </a:r>
            <a:endParaRPr kumimoji="0" lang="en-GB" sz="1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Arrow: Down 13">
            <a:extLst>
              <a:ext uri="{FF2B5EF4-FFF2-40B4-BE49-F238E27FC236}">
                <a16:creationId xmlns:a16="http://schemas.microsoft.com/office/drawing/2014/main" id="{F7EB329F-0920-EDD6-D42C-88E69D72BE71}"/>
              </a:ext>
            </a:extLst>
          </p:cNvPr>
          <p:cNvSpPr/>
          <p:nvPr/>
        </p:nvSpPr>
        <p:spPr>
          <a:xfrm>
            <a:off x="9656289" y="3633534"/>
            <a:ext cx="441158" cy="655833"/>
          </a:xfrm>
          <a:prstGeom prst="downArrow">
            <a:avLst/>
          </a:prstGeom>
          <a:solidFill>
            <a:schemeClr val="bg1"/>
          </a:solidFill>
          <a:ln w="28575">
            <a:solidFill>
              <a:srgbClr val="95A1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391DD15F-4C98-7B0F-DD13-1E547CC5A324}"/>
              </a:ext>
            </a:extLst>
          </p:cNvPr>
          <p:cNvSpPr txBox="1"/>
          <p:nvPr/>
        </p:nvSpPr>
        <p:spPr>
          <a:xfrm>
            <a:off x="696000" y="1259305"/>
            <a:ext cx="10800000" cy="449179"/>
          </a:xfrm>
          <a:prstGeom prst="rect">
            <a:avLst/>
          </a:prstGeom>
        </p:spPr>
        <p:txBody>
          <a:bodyPr vert="horz" wrap="square" lIns="91440" tIns="45720" rIns="91440" bIns="45720" rtlCol="0" anchor="t">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Bidirectional electric vehicles and associated bidirectional electric vehicle supply equipment</a:t>
            </a:r>
          </a:p>
        </p:txBody>
      </p:sp>
      <p:sp>
        <p:nvSpPr>
          <p:cNvPr id="3" name="Rectangle: Rounded Corners 2">
            <a:extLst>
              <a:ext uri="{FF2B5EF4-FFF2-40B4-BE49-F238E27FC236}">
                <a16:creationId xmlns:a16="http://schemas.microsoft.com/office/drawing/2014/main" id="{6BFCD254-8EDC-3684-3D59-5D9503A40335}"/>
              </a:ext>
            </a:extLst>
          </p:cNvPr>
          <p:cNvSpPr/>
          <p:nvPr/>
        </p:nvSpPr>
        <p:spPr>
          <a:xfrm>
            <a:off x="4395647" y="4114798"/>
            <a:ext cx="3346674" cy="2013284"/>
          </a:xfrm>
          <a:prstGeom prst="roundRect">
            <a:avLst/>
          </a:prstGeom>
          <a:solidFill>
            <a:srgbClr val="3B65F5"/>
          </a:solidFill>
          <a:ln>
            <a:solidFill>
              <a:srgbClr val="3B6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FFFFFF"/>
                </a:solidFill>
                <a:effectLst/>
                <a:uLnTx/>
                <a:uFillTx/>
                <a:latin typeface="Arial" panose="020B0604020202020204"/>
                <a:ea typeface="+mn-ea"/>
                <a:cs typeface="+mn-cs"/>
              </a:rPr>
              <a:t>Operational notification procedure and requirements to demonstrate the compliance </a:t>
            </a:r>
            <a:r>
              <a:rPr kumimoji="0" lang="en-GB" sz="1900" b="0" i="1" u="none" strike="noStrike" kern="1200" cap="none" spc="0" normalizeH="0" baseline="0" noProof="0" dirty="0">
                <a:ln>
                  <a:noFill/>
                </a:ln>
                <a:solidFill>
                  <a:srgbClr val="FFFFFF"/>
                </a:solidFill>
                <a:effectLst/>
                <a:uLnTx/>
                <a:uFillTx/>
                <a:latin typeface="Arial" panose="020B0604020202020204"/>
                <a:ea typeface="+mn-ea"/>
                <a:cs typeface="+mn-cs"/>
              </a:rPr>
              <a:t>(Article 30a, RfG)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(potential dynamic/fixed power limitations) </a:t>
            </a: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4BDD015B-52B7-40FF-AB66-39209B060803}"/>
              </a:ext>
            </a:extLst>
          </p:cNvPr>
          <p:cNvSpPr/>
          <p:nvPr/>
        </p:nvSpPr>
        <p:spPr>
          <a:xfrm>
            <a:off x="677416" y="4115998"/>
            <a:ext cx="3346674" cy="201328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FFFFFF"/>
                </a:solidFill>
                <a:effectLst/>
                <a:uLnTx/>
                <a:uFillTx/>
                <a:latin typeface="Arial" panose="020B0604020202020204"/>
                <a:ea typeface="+mn-ea"/>
                <a:cs typeface="+mn-cs"/>
              </a:rPr>
              <a:t>Equipment certificates only, </a:t>
            </a:r>
            <a:br>
              <a:rPr kumimoji="0" lang="en-GB" sz="19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GB" sz="1900" b="0" i="0" u="none" strike="noStrike" kern="1200" cap="none" spc="0" normalizeH="0" baseline="0" noProof="0" dirty="0">
                <a:ln>
                  <a:noFill/>
                </a:ln>
                <a:solidFill>
                  <a:srgbClr val="FFFFFF"/>
                </a:solidFill>
                <a:effectLst/>
                <a:uLnTx/>
                <a:uFillTx/>
                <a:latin typeface="Arial" panose="020B0604020202020204"/>
                <a:ea typeface="+mn-ea"/>
                <a:cs typeface="+mn-cs"/>
              </a:rPr>
              <a:t>no operational notification required in the NC RfG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(however national connection rules may require a connection agreement)</a:t>
            </a:r>
          </a:p>
        </p:txBody>
      </p:sp>
      <p:sp>
        <p:nvSpPr>
          <p:cNvPr id="13" name="Arrow: Down 12">
            <a:extLst>
              <a:ext uri="{FF2B5EF4-FFF2-40B4-BE49-F238E27FC236}">
                <a16:creationId xmlns:a16="http://schemas.microsoft.com/office/drawing/2014/main" id="{89C4A768-399E-1CFC-2A02-4E7260CD8B9C}"/>
              </a:ext>
            </a:extLst>
          </p:cNvPr>
          <p:cNvSpPr/>
          <p:nvPr/>
        </p:nvSpPr>
        <p:spPr>
          <a:xfrm>
            <a:off x="5875421" y="3515550"/>
            <a:ext cx="441158" cy="655833"/>
          </a:xfrm>
          <a:prstGeom prst="downArrow">
            <a:avLst/>
          </a:prstGeom>
          <a:solidFill>
            <a:schemeClr val="bg1"/>
          </a:solidFill>
          <a:ln w="28575">
            <a:solidFill>
              <a:srgbClr val="3B6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Arrow: Down 11">
            <a:extLst>
              <a:ext uri="{FF2B5EF4-FFF2-40B4-BE49-F238E27FC236}">
                <a16:creationId xmlns:a16="http://schemas.microsoft.com/office/drawing/2014/main" id="{D8B2E92E-1B66-3FE0-02AC-6F84F7588FD8}"/>
              </a:ext>
            </a:extLst>
          </p:cNvPr>
          <p:cNvSpPr/>
          <p:nvPr/>
        </p:nvSpPr>
        <p:spPr>
          <a:xfrm>
            <a:off x="2157664" y="3633534"/>
            <a:ext cx="441158" cy="655833"/>
          </a:xfrm>
          <a:prstGeom prst="downArrow">
            <a:avLst/>
          </a:prstGeom>
          <a:solidFill>
            <a:schemeClr val="bg1"/>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24940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8">
            <a:extLst>
              <a:ext uri="{FF2B5EF4-FFF2-40B4-BE49-F238E27FC236}">
                <a16:creationId xmlns:a16="http://schemas.microsoft.com/office/drawing/2014/main" id="{29E05ABF-4F65-6DA6-59CA-9AEB7C90F65E}"/>
              </a:ext>
            </a:extLst>
          </p:cNvPr>
          <p:cNvGraphicFramePr>
            <a:graphicFrameLocks noGrp="1"/>
          </p:cNvGraphicFramePr>
          <p:nvPr>
            <p:ph idx="1"/>
            <p:extLst>
              <p:ext uri="{D42A27DB-BD31-4B8C-83A1-F6EECF244321}">
                <p14:modId xmlns:p14="http://schemas.microsoft.com/office/powerpoint/2010/main" val="3397789432"/>
              </p:ext>
            </p:extLst>
          </p:nvPr>
        </p:nvGraphicFramePr>
        <p:xfrm>
          <a:off x="677415" y="981026"/>
          <a:ext cx="10837169" cy="3629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FB03AF94-F664-B045-A60E-2D467B2F1C88}"/>
              </a:ext>
            </a:extLst>
          </p:cNvPr>
          <p:cNvSpPr>
            <a:spLocks noGrp="1"/>
          </p:cNvSpPr>
          <p:nvPr>
            <p:ph type="title"/>
          </p:nvPr>
        </p:nvSpPr>
        <p:spPr/>
        <p:txBody>
          <a:bodyPr/>
          <a:lstStyle/>
          <a:p>
            <a:r>
              <a:rPr lang="en-GB" dirty="0"/>
              <a:t>Electromobility </a:t>
            </a:r>
            <a:r>
              <a:rPr lang="en-GB"/>
              <a:t>– </a:t>
            </a:r>
            <a:r>
              <a:rPr lang="en-GB" dirty="0"/>
              <a:t>NC</a:t>
            </a:r>
            <a:r>
              <a:rPr lang="en-GB"/>
              <a:t> RfG </a:t>
            </a:r>
            <a:r>
              <a:rPr lang="en-GB" dirty="0"/>
              <a:t>compliance</a:t>
            </a:r>
            <a:endParaRPr lang="en-SI" dirty="0"/>
          </a:p>
        </p:txBody>
      </p:sp>
      <p:sp>
        <p:nvSpPr>
          <p:cNvPr id="4" name="Slide Number Placeholder 3">
            <a:extLst>
              <a:ext uri="{FF2B5EF4-FFF2-40B4-BE49-F238E27FC236}">
                <a16:creationId xmlns:a16="http://schemas.microsoft.com/office/drawing/2014/main" id="{BD5E1F22-BEA7-324F-AD0E-6F7B016E058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B5C10F99-EA1F-1277-7A09-F02BF76852F3}"/>
              </a:ext>
            </a:extLst>
          </p:cNvPr>
          <p:cNvSpPr/>
          <p:nvPr/>
        </p:nvSpPr>
        <p:spPr>
          <a:xfrm>
            <a:off x="8125326" y="4114798"/>
            <a:ext cx="3346674" cy="2013284"/>
          </a:xfrm>
          <a:prstGeom prst="roundRect">
            <a:avLst/>
          </a:prstGeom>
          <a:solidFill>
            <a:srgbClr val="95A1F3"/>
          </a:solidFill>
          <a:ln>
            <a:solidFill>
              <a:srgbClr val="95A1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FFFFFF"/>
                </a:solidFill>
                <a:effectLst/>
                <a:uLnTx/>
                <a:uFillTx/>
                <a:latin typeface="Arial" panose="020B0604020202020204"/>
                <a:ea typeface="+mn-ea"/>
                <a:cs typeface="+mn-cs"/>
              </a:rPr>
              <a:t>Operational notification procedure and requirements to demonstrate compliance </a:t>
            </a:r>
            <a:r>
              <a:rPr kumimoji="0" lang="en-GB" sz="1900" b="0" i="1" u="none" strike="noStrike" kern="1200" cap="none" spc="0" normalizeH="0" baseline="0" noProof="0" dirty="0">
                <a:ln>
                  <a:noFill/>
                </a:ln>
                <a:solidFill>
                  <a:srgbClr val="FFFFFF"/>
                </a:solidFill>
                <a:effectLst/>
                <a:uLnTx/>
                <a:uFillTx/>
                <a:latin typeface="Arial" panose="020B0604020202020204"/>
                <a:ea typeface="+mn-ea"/>
                <a:cs typeface="+mn-cs"/>
              </a:rPr>
              <a:t>(Article 30b, RfG)</a:t>
            </a:r>
            <a:endParaRPr kumimoji="0" lang="en-GB" sz="1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Arrow: Down 13">
            <a:extLst>
              <a:ext uri="{FF2B5EF4-FFF2-40B4-BE49-F238E27FC236}">
                <a16:creationId xmlns:a16="http://schemas.microsoft.com/office/drawing/2014/main" id="{F7EB329F-0920-EDD6-D42C-88E69D72BE71}"/>
              </a:ext>
            </a:extLst>
          </p:cNvPr>
          <p:cNvSpPr/>
          <p:nvPr/>
        </p:nvSpPr>
        <p:spPr>
          <a:xfrm>
            <a:off x="9656289" y="3633534"/>
            <a:ext cx="441158" cy="655833"/>
          </a:xfrm>
          <a:prstGeom prst="downArrow">
            <a:avLst/>
          </a:prstGeom>
          <a:solidFill>
            <a:schemeClr val="bg1"/>
          </a:solidFill>
          <a:ln w="28575">
            <a:solidFill>
              <a:srgbClr val="95A1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391DD15F-4C98-7B0F-DD13-1E547CC5A324}"/>
              </a:ext>
            </a:extLst>
          </p:cNvPr>
          <p:cNvSpPr txBox="1"/>
          <p:nvPr/>
        </p:nvSpPr>
        <p:spPr>
          <a:xfrm>
            <a:off x="696000" y="1259305"/>
            <a:ext cx="10800000" cy="449179"/>
          </a:xfrm>
          <a:prstGeom prst="rect">
            <a:avLst/>
          </a:prstGeom>
        </p:spPr>
        <p:txBody>
          <a:bodyPr vert="horz" wrap="square" lIns="91440" tIns="45720" rIns="91440" bIns="45720" rtlCol="0" anchor="t">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Bidirectional electric vehicles and associated bidirectional electric vehicle supply equipment</a:t>
            </a:r>
          </a:p>
        </p:txBody>
      </p:sp>
      <p:sp>
        <p:nvSpPr>
          <p:cNvPr id="3" name="Rectangle: Rounded Corners 2">
            <a:extLst>
              <a:ext uri="{FF2B5EF4-FFF2-40B4-BE49-F238E27FC236}">
                <a16:creationId xmlns:a16="http://schemas.microsoft.com/office/drawing/2014/main" id="{6BFCD254-8EDC-3684-3D59-5D9503A40335}"/>
              </a:ext>
            </a:extLst>
          </p:cNvPr>
          <p:cNvSpPr/>
          <p:nvPr/>
        </p:nvSpPr>
        <p:spPr>
          <a:xfrm>
            <a:off x="4395647" y="4114798"/>
            <a:ext cx="3346674" cy="2013284"/>
          </a:xfrm>
          <a:prstGeom prst="roundRect">
            <a:avLst/>
          </a:prstGeom>
          <a:solidFill>
            <a:srgbClr val="3B65F5"/>
          </a:solidFill>
          <a:ln>
            <a:solidFill>
              <a:srgbClr val="3B6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FFFFFF"/>
                </a:solidFill>
                <a:effectLst/>
                <a:uLnTx/>
                <a:uFillTx/>
                <a:latin typeface="Arial" panose="020B0604020202020204"/>
                <a:ea typeface="+mn-ea"/>
                <a:cs typeface="+mn-cs"/>
              </a:rPr>
              <a:t>Operational notification procedure and requirements to demonstrate the compliance </a:t>
            </a:r>
            <a:r>
              <a:rPr kumimoji="0" lang="en-GB" sz="1900" b="0" i="1" u="none" strike="noStrike" kern="1200" cap="none" spc="0" normalizeH="0" baseline="0" noProof="0" dirty="0">
                <a:ln>
                  <a:noFill/>
                </a:ln>
                <a:solidFill>
                  <a:srgbClr val="FFFFFF"/>
                </a:solidFill>
                <a:effectLst/>
                <a:uLnTx/>
                <a:uFillTx/>
                <a:latin typeface="Arial" panose="020B0604020202020204"/>
                <a:ea typeface="+mn-ea"/>
                <a:cs typeface="+mn-cs"/>
              </a:rPr>
              <a:t>(Article 30a, RfG)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(potential dynamic/fixed power limitations) </a:t>
            </a: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4BDD015B-52B7-40FF-AB66-39209B060803}"/>
              </a:ext>
            </a:extLst>
          </p:cNvPr>
          <p:cNvSpPr/>
          <p:nvPr/>
        </p:nvSpPr>
        <p:spPr>
          <a:xfrm>
            <a:off x="704906" y="4115998"/>
            <a:ext cx="3346674" cy="201328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FFFFFF"/>
                </a:solidFill>
                <a:effectLst/>
                <a:uLnTx/>
                <a:uFillTx/>
                <a:latin typeface="Arial" panose="020B0604020202020204"/>
                <a:ea typeface="+mn-ea"/>
                <a:cs typeface="+mn-cs"/>
              </a:rPr>
              <a:t>Equipment certificates only, </a:t>
            </a:r>
            <a:br>
              <a:rPr kumimoji="0" lang="en-GB" sz="19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GB" sz="1900" b="0" i="0" u="none" strike="noStrike" kern="1200" cap="none" spc="0" normalizeH="0" baseline="0" noProof="0" dirty="0">
                <a:ln>
                  <a:noFill/>
                </a:ln>
                <a:solidFill>
                  <a:srgbClr val="FFFFFF"/>
                </a:solidFill>
                <a:effectLst/>
                <a:uLnTx/>
                <a:uFillTx/>
                <a:latin typeface="Arial" panose="020B0604020202020204"/>
                <a:ea typeface="+mn-ea"/>
                <a:cs typeface="+mn-cs"/>
              </a:rPr>
              <a:t>no operational notification required in the NC RfG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(however national connection rules may require a connection agreement)</a:t>
            </a:r>
          </a:p>
        </p:txBody>
      </p:sp>
      <p:sp>
        <p:nvSpPr>
          <p:cNvPr id="13" name="Arrow: Down 12">
            <a:extLst>
              <a:ext uri="{FF2B5EF4-FFF2-40B4-BE49-F238E27FC236}">
                <a16:creationId xmlns:a16="http://schemas.microsoft.com/office/drawing/2014/main" id="{89C4A768-399E-1CFC-2A02-4E7260CD8B9C}"/>
              </a:ext>
            </a:extLst>
          </p:cNvPr>
          <p:cNvSpPr/>
          <p:nvPr/>
        </p:nvSpPr>
        <p:spPr>
          <a:xfrm>
            <a:off x="5875421" y="3633534"/>
            <a:ext cx="441158" cy="655833"/>
          </a:xfrm>
          <a:prstGeom prst="downArrow">
            <a:avLst/>
          </a:prstGeom>
          <a:solidFill>
            <a:schemeClr val="bg1"/>
          </a:solidFill>
          <a:ln w="28575">
            <a:solidFill>
              <a:srgbClr val="3B6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Arrow: Down 11">
            <a:extLst>
              <a:ext uri="{FF2B5EF4-FFF2-40B4-BE49-F238E27FC236}">
                <a16:creationId xmlns:a16="http://schemas.microsoft.com/office/drawing/2014/main" id="{D8B2E92E-1B66-3FE0-02AC-6F84F7588FD8}"/>
              </a:ext>
            </a:extLst>
          </p:cNvPr>
          <p:cNvSpPr/>
          <p:nvPr/>
        </p:nvSpPr>
        <p:spPr>
          <a:xfrm>
            <a:off x="2157664" y="3633534"/>
            <a:ext cx="441158" cy="655833"/>
          </a:xfrm>
          <a:prstGeom prst="downArrow">
            <a:avLst/>
          </a:prstGeom>
          <a:solidFill>
            <a:schemeClr val="bg1"/>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609BF1F1-2C11-6CB4-35D3-E09D8171CF5B}"/>
              </a:ext>
            </a:extLst>
          </p:cNvPr>
          <p:cNvSpPr/>
          <p:nvPr/>
        </p:nvSpPr>
        <p:spPr>
          <a:xfrm>
            <a:off x="446931" y="1696174"/>
            <a:ext cx="11463999" cy="452853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BDD6AA7A-EAAD-8D13-FF2F-3AA9A8EF2F8D}"/>
              </a:ext>
            </a:extLst>
          </p:cNvPr>
          <p:cNvSpPr/>
          <p:nvPr/>
        </p:nvSpPr>
        <p:spPr>
          <a:xfrm>
            <a:off x="10262584" y="2274933"/>
            <a:ext cx="948520" cy="60276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8A9A8478-FFF9-8211-8B7C-A71FB37ED377}"/>
              </a:ext>
            </a:extLst>
          </p:cNvPr>
          <p:cNvSpPr txBox="1"/>
          <p:nvPr/>
        </p:nvSpPr>
        <p:spPr>
          <a:xfrm>
            <a:off x="10356029" y="2421649"/>
            <a:ext cx="2427695"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4FEE"/>
                </a:solidFill>
                <a:effectLst/>
                <a:uLnTx/>
                <a:uFillTx/>
                <a:latin typeface="Arial" panose="020B0604020202020204"/>
                <a:ea typeface="+mn-ea"/>
                <a:cs typeface="+mn-cs"/>
              </a:rPr>
              <a:t>1 MW </a:t>
            </a:r>
          </a:p>
        </p:txBody>
      </p:sp>
      <p:sp>
        <p:nvSpPr>
          <p:cNvPr id="9" name="TextBox 8">
            <a:extLst>
              <a:ext uri="{FF2B5EF4-FFF2-40B4-BE49-F238E27FC236}">
                <a16:creationId xmlns:a16="http://schemas.microsoft.com/office/drawing/2014/main" id="{92669898-7A61-19C3-6E7F-B2C48A49FBEA}"/>
              </a:ext>
            </a:extLst>
          </p:cNvPr>
          <p:cNvSpPr txBox="1"/>
          <p:nvPr/>
        </p:nvSpPr>
        <p:spPr>
          <a:xfrm>
            <a:off x="7485797" y="3068448"/>
            <a:ext cx="3932637" cy="2424340"/>
          </a:xfrm>
          <a:prstGeom prst="rect">
            <a:avLst/>
          </a:prstGeom>
        </p:spPr>
        <p:txBody>
          <a:bodyPr vert="horz" wrap="square" lIns="91440" tIns="45720" rIns="91440" bIns="4572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a:ea typeface="+mn-ea"/>
                <a:cs typeface="+mn-cs"/>
              </a:rPr>
              <a:t>Beyond 1 MW, V2G and associated charging point or installation follow operational notification procedure of ESM</a:t>
            </a:r>
          </a:p>
        </p:txBody>
      </p:sp>
    </p:spTree>
    <p:extLst>
      <p:ext uri="{BB962C8B-B14F-4D97-AF65-F5344CB8AC3E}">
        <p14:creationId xmlns:p14="http://schemas.microsoft.com/office/powerpoint/2010/main" val="231757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755D-F9DC-5544-B2F3-A4B6B0B84F90}"/>
              </a:ext>
            </a:extLst>
          </p:cNvPr>
          <p:cNvSpPr>
            <a:spLocks noGrp="1"/>
          </p:cNvSpPr>
          <p:nvPr>
            <p:ph type="title"/>
          </p:nvPr>
        </p:nvSpPr>
        <p:spPr>
          <a:xfrm>
            <a:off x="2780270" y="0"/>
            <a:ext cx="8715730" cy="1080000"/>
          </a:xfrm>
        </p:spPr>
        <p:txBody>
          <a:bodyPr anchor="ctr">
            <a:normAutofit/>
          </a:bodyPr>
          <a:lstStyle/>
          <a:p>
            <a:r>
              <a:rPr lang="en-SI" dirty="0"/>
              <a:t>Agenda</a:t>
            </a:r>
          </a:p>
        </p:txBody>
      </p:sp>
      <p:pic>
        <p:nvPicPr>
          <p:cNvPr id="6" name="Picture 5">
            <a:extLst>
              <a:ext uri="{FF2B5EF4-FFF2-40B4-BE49-F238E27FC236}">
                <a16:creationId xmlns:a16="http://schemas.microsoft.com/office/drawing/2014/main" id="{36C71E25-6B69-050B-DB88-7F759A58FF14}"/>
              </a:ext>
            </a:extLst>
          </p:cNvPr>
          <p:cNvPicPr>
            <a:picLocks noChangeAspect="1"/>
          </p:cNvPicPr>
          <p:nvPr/>
        </p:nvPicPr>
        <p:blipFill rotWithShape="1">
          <a:blip r:embed="rId2"/>
          <a:srcRect t="12630"/>
          <a:stretch/>
        </p:blipFill>
        <p:spPr>
          <a:xfrm>
            <a:off x="1605474" y="1778465"/>
            <a:ext cx="9018315" cy="3801745"/>
          </a:xfrm>
          <a:prstGeom prst="rect">
            <a:avLst/>
          </a:prstGeom>
          <a:noFill/>
        </p:spPr>
      </p:pic>
      <p:sp>
        <p:nvSpPr>
          <p:cNvPr id="3" name="Slide Number Placeholder 2">
            <a:extLst>
              <a:ext uri="{FF2B5EF4-FFF2-40B4-BE49-F238E27FC236}">
                <a16:creationId xmlns:a16="http://schemas.microsoft.com/office/drawing/2014/main" id="{9D5E76D8-5BBE-4F4B-8F01-F3B2663004F4}"/>
              </a:ext>
            </a:extLst>
          </p:cNvPr>
          <p:cNvSpPr>
            <a:spLocks noGrp="1"/>
          </p:cNvSpPr>
          <p:nvPr>
            <p:ph type="sldNum" sz="quarter" idx="12"/>
          </p:nvPr>
        </p:nvSpPr>
        <p:spPr>
          <a:xfrm>
            <a:off x="11472000" y="6281998"/>
            <a:ext cx="720000" cy="576001"/>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68E16D21-2873-7F4D-BC1C-4DCC7B7156B8}" type="slidenum">
              <a:rPr kumimoji="0" lang="en-SI" b="1"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2</a:t>
            </a:fld>
            <a:endParaRPr kumimoji="0" lang="en-SI" b="1" i="0" u="none" strike="noStrike" kern="1200" cap="none" spc="0" normalizeH="0" baseline="0" noProof="0">
              <a:ln>
                <a:noFill/>
              </a:ln>
              <a:effectLst/>
              <a:uLnTx/>
              <a:uFillTx/>
            </a:endParaRPr>
          </a:p>
        </p:txBody>
      </p:sp>
    </p:spTree>
    <p:extLst>
      <p:ext uri="{BB962C8B-B14F-4D97-AF65-F5344CB8AC3E}">
        <p14:creationId xmlns:p14="http://schemas.microsoft.com/office/powerpoint/2010/main" val="2852912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DE734D44-AC70-FF93-BDA1-B02190F7FBE7}"/>
              </a:ext>
            </a:extLst>
          </p:cNvPr>
          <p:cNvSpPr txBox="1"/>
          <p:nvPr/>
        </p:nvSpPr>
        <p:spPr>
          <a:xfrm>
            <a:off x="8756893" y="5277302"/>
            <a:ext cx="1147011"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FEE"/>
                </a:solidFill>
                <a:effectLst/>
                <a:uLnTx/>
                <a:uFillTx/>
                <a:latin typeface="Arial" panose="020B0604020202020204"/>
                <a:ea typeface="+mn-ea"/>
                <a:cs typeface="+mn-cs"/>
              </a:rPr>
              <a:t>NC RfG</a:t>
            </a:r>
          </a:p>
        </p:txBody>
      </p:sp>
      <p:sp>
        <p:nvSpPr>
          <p:cNvPr id="2" name="Title 1">
            <a:extLst>
              <a:ext uri="{FF2B5EF4-FFF2-40B4-BE49-F238E27FC236}">
                <a16:creationId xmlns:a16="http://schemas.microsoft.com/office/drawing/2014/main" id="{94B25801-BCBF-9F6C-4679-55C5771FF14B}"/>
              </a:ext>
            </a:extLst>
          </p:cNvPr>
          <p:cNvSpPr>
            <a:spLocks noGrp="1"/>
          </p:cNvSpPr>
          <p:nvPr>
            <p:ph type="title"/>
          </p:nvPr>
        </p:nvSpPr>
        <p:spPr/>
        <p:txBody>
          <a:bodyPr/>
          <a:lstStyle/>
          <a:p>
            <a:r>
              <a:rPr lang="en-GB" dirty="0"/>
              <a:t>Requirements for storage</a:t>
            </a:r>
          </a:p>
        </p:txBody>
      </p:sp>
      <p:sp>
        <p:nvSpPr>
          <p:cNvPr id="3" name="Content Placeholder 2">
            <a:extLst>
              <a:ext uri="{FF2B5EF4-FFF2-40B4-BE49-F238E27FC236}">
                <a16:creationId xmlns:a16="http://schemas.microsoft.com/office/drawing/2014/main" id="{FA107426-B15F-AC55-5155-48DE26F84520}"/>
              </a:ext>
            </a:extLst>
          </p:cNvPr>
          <p:cNvSpPr>
            <a:spLocks noGrp="1"/>
          </p:cNvSpPr>
          <p:nvPr>
            <p:ph idx="1"/>
          </p:nvPr>
        </p:nvSpPr>
        <p:spPr>
          <a:xfrm>
            <a:off x="714632" y="3554733"/>
            <a:ext cx="10800000" cy="2565330"/>
          </a:xfrm>
        </p:spPr>
        <p:txBody>
          <a:bodyPr/>
          <a:lstStyle/>
          <a:p>
            <a:r>
              <a:rPr lang="en-GB" dirty="0"/>
              <a:t>ESM connecting to the network is subject to technical requirements laid down in NC RfG</a:t>
            </a:r>
          </a:p>
          <a:p>
            <a:r>
              <a:rPr lang="en-GB" dirty="0"/>
              <a:t>Bidirectional EVs and associated supply equipment beyond 1MW follow ESM requirements</a:t>
            </a:r>
          </a:p>
          <a:p>
            <a:r>
              <a:rPr lang="en-GB" dirty="0"/>
              <a:t>Considering their advanced, underlying technology, </a:t>
            </a:r>
            <a:br>
              <a:rPr lang="en-GB" dirty="0"/>
            </a:br>
            <a:r>
              <a:rPr lang="en-GB" dirty="0"/>
              <a:t>ESMs should provide more capabilities than traditional PGMs</a:t>
            </a:r>
          </a:p>
          <a:p>
            <a:r>
              <a:rPr lang="en-GB" dirty="0"/>
              <a:t>ESMs should support the system both when injecting </a:t>
            </a:r>
            <a:br>
              <a:rPr lang="en-GB" dirty="0"/>
            </a:br>
            <a:r>
              <a:rPr lang="en-GB" dirty="0"/>
              <a:t>and consuming active power</a:t>
            </a:r>
          </a:p>
        </p:txBody>
      </p:sp>
      <p:sp>
        <p:nvSpPr>
          <p:cNvPr id="4" name="Slide Number Placeholder 3">
            <a:extLst>
              <a:ext uri="{FF2B5EF4-FFF2-40B4-BE49-F238E27FC236}">
                <a16:creationId xmlns:a16="http://schemas.microsoft.com/office/drawing/2014/main" id="{FF65483D-4B33-8539-8216-BBBAE95E17E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DD11716B-6170-4EE2-3FF2-FA90241B4DAB}"/>
              </a:ext>
            </a:extLst>
          </p:cNvPr>
          <p:cNvSpPr/>
          <p:nvPr/>
        </p:nvSpPr>
        <p:spPr>
          <a:xfrm>
            <a:off x="1477621" y="1483895"/>
            <a:ext cx="10037011" cy="176463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39C95933-91A9-E7A9-46CB-9CB32F3CB3B4}"/>
              </a:ext>
            </a:extLst>
          </p:cNvPr>
          <p:cNvSpPr txBox="1"/>
          <p:nvPr/>
        </p:nvSpPr>
        <p:spPr>
          <a:xfrm>
            <a:off x="1799304" y="2091979"/>
            <a:ext cx="9457124"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Electricity Storage Module (ESM) </a:t>
            </a: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means a synchronous power-generating module or a power park module which can inject and consume active power to and from the network for electricity storage, excluding pump-storage hydro</a:t>
            </a:r>
          </a:p>
        </p:txBody>
      </p:sp>
      <p:sp>
        <p:nvSpPr>
          <p:cNvPr id="9" name="TextBox 8">
            <a:extLst>
              <a:ext uri="{FF2B5EF4-FFF2-40B4-BE49-F238E27FC236}">
                <a16:creationId xmlns:a16="http://schemas.microsoft.com/office/drawing/2014/main" id="{6E183E4A-07C7-2946-88F3-7530E78358F2}"/>
              </a:ext>
            </a:extLst>
          </p:cNvPr>
          <p:cNvSpPr txBox="1"/>
          <p:nvPr/>
        </p:nvSpPr>
        <p:spPr>
          <a:xfrm>
            <a:off x="1799304" y="1638746"/>
            <a:ext cx="526953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Legal definition</a:t>
            </a:r>
          </a:p>
        </p:txBody>
      </p:sp>
      <p:grpSp>
        <p:nvGrpSpPr>
          <p:cNvPr id="10" name="Group 9">
            <a:extLst>
              <a:ext uri="{FF2B5EF4-FFF2-40B4-BE49-F238E27FC236}">
                <a16:creationId xmlns:a16="http://schemas.microsoft.com/office/drawing/2014/main" id="{9A5248E9-5A16-B3BC-F88D-543B21A19FBF}"/>
              </a:ext>
            </a:extLst>
          </p:cNvPr>
          <p:cNvGrpSpPr/>
          <p:nvPr/>
        </p:nvGrpSpPr>
        <p:grpSpPr>
          <a:xfrm>
            <a:off x="8117305" y="4940968"/>
            <a:ext cx="584346" cy="1003680"/>
            <a:chOff x="8774665" y="3134796"/>
            <a:chExt cx="331870" cy="559438"/>
          </a:xfrm>
          <a:solidFill>
            <a:schemeClr val="accent1"/>
          </a:solidFill>
        </p:grpSpPr>
        <p:sp>
          <p:nvSpPr>
            <p:cNvPr id="11" name="Freeform: Shape 440">
              <a:extLst>
                <a:ext uri="{FF2B5EF4-FFF2-40B4-BE49-F238E27FC236}">
                  <a16:creationId xmlns:a16="http://schemas.microsoft.com/office/drawing/2014/main" id="{15FCEC48-7555-401A-8ED1-2ED6DFFDBCA5}"/>
                </a:ext>
              </a:extLst>
            </p:cNvPr>
            <p:cNvSpPr/>
            <p:nvPr/>
          </p:nvSpPr>
          <p:spPr>
            <a:xfrm>
              <a:off x="8888449" y="3239098"/>
              <a:ext cx="104302" cy="104302"/>
            </a:xfrm>
            <a:custGeom>
              <a:avLst/>
              <a:gdLst>
                <a:gd name="connsiteX0" fmla="*/ 61633 w 104302"/>
                <a:gd name="connsiteY0" fmla="*/ 104302 h 104302"/>
                <a:gd name="connsiteX1" fmla="*/ 42669 w 104302"/>
                <a:gd name="connsiteY1" fmla="*/ 104302 h 104302"/>
                <a:gd name="connsiteX2" fmla="*/ 28446 w 104302"/>
                <a:gd name="connsiteY2" fmla="*/ 90079 h 104302"/>
                <a:gd name="connsiteX3" fmla="*/ 28446 w 104302"/>
                <a:gd name="connsiteY3" fmla="*/ 75856 h 104302"/>
                <a:gd name="connsiteX4" fmla="*/ 14223 w 104302"/>
                <a:gd name="connsiteY4" fmla="*/ 75856 h 104302"/>
                <a:gd name="connsiteX5" fmla="*/ 0 w 104302"/>
                <a:gd name="connsiteY5" fmla="*/ 61633 h 104302"/>
                <a:gd name="connsiteX6" fmla="*/ 0 w 104302"/>
                <a:gd name="connsiteY6" fmla="*/ 42669 h 104302"/>
                <a:gd name="connsiteX7" fmla="*/ 14223 w 104302"/>
                <a:gd name="connsiteY7" fmla="*/ 28446 h 104302"/>
                <a:gd name="connsiteX8" fmla="*/ 28446 w 104302"/>
                <a:gd name="connsiteY8" fmla="*/ 28446 h 104302"/>
                <a:gd name="connsiteX9" fmla="*/ 28446 w 104302"/>
                <a:gd name="connsiteY9" fmla="*/ 14223 h 104302"/>
                <a:gd name="connsiteX10" fmla="*/ 42669 w 104302"/>
                <a:gd name="connsiteY10" fmla="*/ 0 h 104302"/>
                <a:gd name="connsiteX11" fmla="*/ 61633 w 104302"/>
                <a:gd name="connsiteY11" fmla="*/ 0 h 104302"/>
                <a:gd name="connsiteX12" fmla="*/ 75856 w 104302"/>
                <a:gd name="connsiteY12" fmla="*/ 14223 h 104302"/>
                <a:gd name="connsiteX13" fmla="*/ 75856 w 104302"/>
                <a:gd name="connsiteY13" fmla="*/ 28446 h 104302"/>
                <a:gd name="connsiteX14" fmla="*/ 90079 w 104302"/>
                <a:gd name="connsiteY14" fmla="*/ 28446 h 104302"/>
                <a:gd name="connsiteX15" fmla="*/ 104302 w 104302"/>
                <a:gd name="connsiteY15" fmla="*/ 42669 h 104302"/>
                <a:gd name="connsiteX16" fmla="*/ 104302 w 104302"/>
                <a:gd name="connsiteY16" fmla="*/ 61633 h 104302"/>
                <a:gd name="connsiteX17" fmla="*/ 90079 w 104302"/>
                <a:gd name="connsiteY17" fmla="*/ 75856 h 104302"/>
                <a:gd name="connsiteX18" fmla="*/ 75856 w 104302"/>
                <a:gd name="connsiteY18" fmla="*/ 75856 h 104302"/>
                <a:gd name="connsiteX19" fmla="*/ 75856 w 104302"/>
                <a:gd name="connsiteY19" fmla="*/ 90079 h 104302"/>
                <a:gd name="connsiteX20" fmla="*/ 61633 w 104302"/>
                <a:gd name="connsiteY20" fmla="*/ 104302 h 104302"/>
                <a:gd name="connsiteX21" fmla="*/ 14223 w 104302"/>
                <a:gd name="connsiteY21" fmla="*/ 37928 h 104302"/>
                <a:gd name="connsiteX22" fmla="*/ 9482 w 104302"/>
                <a:gd name="connsiteY22" fmla="*/ 42669 h 104302"/>
                <a:gd name="connsiteX23" fmla="*/ 9482 w 104302"/>
                <a:gd name="connsiteY23" fmla="*/ 61633 h 104302"/>
                <a:gd name="connsiteX24" fmla="*/ 14223 w 104302"/>
                <a:gd name="connsiteY24" fmla="*/ 66374 h 104302"/>
                <a:gd name="connsiteX25" fmla="*/ 33187 w 104302"/>
                <a:gd name="connsiteY25" fmla="*/ 66374 h 104302"/>
                <a:gd name="connsiteX26" fmla="*/ 37928 w 104302"/>
                <a:gd name="connsiteY26" fmla="*/ 71115 h 104302"/>
                <a:gd name="connsiteX27" fmla="*/ 37928 w 104302"/>
                <a:gd name="connsiteY27" fmla="*/ 90079 h 104302"/>
                <a:gd name="connsiteX28" fmla="*/ 42669 w 104302"/>
                <a:gd name="connsiteY28" fmla="*/ 94820 h 104302"/>
                <a:gd name="connsiteX29" fmla="*/ 61633 w 104302"/>
                <a:gd name="connsiteY29" fmla="*/ 94820 h 104302"/>
                <a:gd name="connsiteX30" fmla="*/ 66374 w 104302"/>
                <a:gd name="connsiteY30" fmla="*/ 90079 h 104302"/>
                <a:gd name="connsiteX31" fmla="*/ 66374 w 104302"/>
                <a:gd name="connsiteY31" fmla="*/ 71115 h 104302"/>
                <a:gd name="connsiteX32" fmla="*/ 71115 w 104302"/>
                <a:gd name="connsiteY32" fmla="*/ 66374 h 104302"/>
                <a:gd name="connsiteX33" fmla="*/ 90079 w 104302"/>
                <a:gd name="connsiteY33" fmla="*/ 66374 h 104302"/>
                <a:gd name="connsiteX34" fmla="*/ 94820 w 104302"/>
                <a:gd name="connsiteY34" fmla="*/ 61633 h 104302"/>
                <a:gd name="connsiteX35" fmla="*/ 94820 w 104302"/>
                <a:gd name="connsiteY35" fmla="*/ 42669 h 104302"/>
                <a:gd name="connsiteX36" fmla="*/ 90079 w 104302"/>
                <a:gd name="connsiteY36" fmla="*/ 37928 h 104302"/>
                <a:gd name="connsiteX37" fmla="*/ 71115 w 104302"/>
                <a:gd name="connsiteY37" fmla="*/ 37928 h 104302"/>
                <a:gd name="connsiteX38" fmla="*/ 66374 w 104302"/>
                <a:gd name="connsiteY38" fmla="*/ 33187 h 104302"/>
                <a:gd name="connsiteX39" fmla="*/ 66374 w 104302"/>
                <a:gd name="connsiteY39" fmla="*/ 14223 h 104302"/>
                <a:gd name="connsiteX40" fmla="*/ 61633 w 104302"/>
                <a:gd name="connsiteY40" fmla="*/ 9482 h 104302"/>
                <a:gd name="connsiteX41" fmla="*/ 42669 w 104302"/>
                <a:gd name="connsiteY41" fmla="*/ 9482 h 104302"/>
                <a:gd name="connsiteX42" fmla="*/ 37928 w 104302"/>
                <a:gd name="connsiteY42" fmla="*/ 14223 h 104302"/>
                <a:gd name="connsiteX43" fmla="*/ 37928 w 104302"/>
                <a:gd name="connsiteY43" fmla="*/ 33187 h 104302"/>
                <a:gd name="connsiteX44" fmla="*/ 33187 w 104302"/>
                <a:gd name="connsiteY44" fmla="*/ 37928 h 104302"/>
                <a:gd name="connsiteX45" fmla="*/ 14223 w 104302"/>
                <a:gd name="connsiteY45" fmla="*/ 37928 h 1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02" h="104302">
                  <a:moveTo>
                    <a:pt x="61633" y="104302"/>
                  </a:moveTo>
                  <a:lnTo>
                    <a:pt x="42669" y="104302"/>
                  </a:lnTo>
                  <a:cubicBezTo>
                    <a:pt x="34799" y="104302"/>
                    <a:pt x="28446" y="97949"/>
                    <a:pt x="28446" y="90079"/>
                  </a:cubicBezTo>
                  <a:lnTo>
                    <a:pt x="28446" y="75856"/>
                  </a:lnTo>
                  <a:lnTo>
                    <a:pt x="14223" y="75856"/>
                  </a:lnTo>
                  <a:cubicBezTo>
                    <a:pt x="6353" y="75856"/>
                    <a:pt x="0" y="69503"/>
                    <a:pt x="0" y="61633"/>
                  </a:cubicBezTo>
                  <a:lnTo>
                    <a:pt x="0" y="42669"/>
                  </a:lnTo>
                  <a:cubicBezTo>
                    <a:pt x="0" y="34799"/>
                    <a:pt x="6353" y="28446"/>
                    <a:pt x="14223" y="28446"/>
                  </a:cubicBezTo>
                  <a:lnTo>
                    <a:pt x="28446" y="28446"/>
                  </a:lnTo>
                  <a:lnTo>
                    <a:pt x="28446" y="14223"/>
                  </a:lnTo>
                  <a:cubicBezTo>
                    <a:pt x="28446" y="6353"/>
                    <a:pt x="34799" y="0"/>
                    <a:pt x="42669" y="0"/>
                  </a:cubicBezTo>
                  <a:lnTo>
                    <a:pt x="61633" y="0"/>
                  </a:lnTo>
                  <a:cubicBezTo>
                    <a:pt x="69503" y="0"/>
                    <a:pt x="75856" y="6353"/>
                    <a:pt x="75856" y="14223"/>
                  </a:cubicBezTo>
                  <a:lnTo>
                    <a:pt x="75856" y="28446"/>
                  </a:lnTo>
                  <a:lnTo>
                    <a:pt x="90079" y="28446"/>
                  </a:lnTo>
                  <a:cubicBezTo>
                    <a:pt x="97949" y="28446"/>
                    <a:pt x="104302" y="34799"/>
                    <a:pt x="104302" y="42669"/>
                  </a:cubicBezTo>
                  <a:lnTo>
                    <a:pt x="104302" y="61633"/>
                  </a:lnTo>
                  <a:cubicBezTo>
                    <a:pt x="104302" y="69503"/>
                    <a:pt x="97949" y="75856"/>
                    <a:pt x="90079" y="75856"/>
                  </a:cubicBezTo>
                  <a:lnTo>
                    <a:pt x="75856" y="75856"/>
                  </a:lnTo>
                  <a:lnTo>
                    <a:pt x="75856" y="90079"/>
                  </a:lnTo>
                  <a:cubicBezTo>
                    <a:pt x="75856" y="97949"/>
                    <a:pt x="69503" y="104302"/>
                    <a:pt x="61633" y="104302"/>
                  </a:cubicBezTo>
                  <a:close/>
                  <a:moveTo>
                    <a:pt x="14223" y="37928"/>
                  </a:moveTo>
                  <a:cubicBezTo>
                    <a:pt x="11568" y="37928"/>
                    <a:pt x="9482" y="40014"/>
                    <a:pt x="9482" y="42669"/>
                  </a:cubicBezTo>
                  <a:lnTo>
                    <a:pt x="9482" y="61633"/>
                  </a:lnTo>
                  <a:cubicBezTo>
                    <a:pt x="9482" y="64288"/>
                    <a:pt x="11568" y="66374"/>
                    <a:pt x="14223" y="66374"/>
                  </a:cubicBezTo>
                  <a:lnTo>
                    <a:pt x="33187" y="66374"/>
                  </a:lnTo>
                  <a:cubicBezTo>
                    <a:pt x="35842" y="66374"/>
                    <a:pt x="37928" y="68460"/>
                    <a:pt x="37928" y="71115"/>
                  </a:cubicBezTo>
                  <a:lnTo>
                    <a:pt x="37928" y="90079"/>
                  </a:lnTo>
                  <a:cubicBezTo>
                    <a:pt x="37928" y="92734"/>
                    <a:pt x="40014" y="94820"/>
                    <a:pt x="42669" y="94820"/>
                  </a:cubicBezTo>
                  <a:lnTo>
                    <a:pt x="61633" y="94820"/>
                  </a:lnTo>
                  <a:cubicBezTo>
                    <a:pt x="64288" y="94820"/>
                    <a:pt x="66374" y="92734"/>
                    <a:pt x="66374" y="90079"/>
                  </a:cubicBezTo>
                  <a:lnTo>
                    <a:pt x="66374" y="71115"/>
                  </a:lnTo>
                  <a:cubicBezTo>
                    <a:pt x="66374" y="68460"/>
                    <a:pt x="68460" y="66374"/>
                    <a:pt x="71115" y="66374"/>
                  </a:cubicBezTo>
                  <a:lnTo>
                    <a:pt x="90079" y="66374"/>
                  </a:lnTo>
                  <a:cubicBezTo>
                    <a:pt x="92734" y="66374"/>
                    <a:pt x="94820" y="64288"/>
                    <a:pt x="94820" y="61633"/>
                  </a:cubicBezTo>
                  <a:lnTo>
                    <a:pt x="94820" y="42669"/>
                  </a:lnTo>
                  <a:cubicBezTo>
                    <a:pt x="94820" y="40014"/>
                    <a:pt x="92734" y="37928"/>
                    <a:pt x="90079" y="37928"/>
                  </a:cubicBezTo>
                  <a:lnTo>
                    <a:pt x="71115" y="37928"/>
                  </a:lnTo>
                  <a:cubicBezTo>
                    <a:pt x="68460" y="37928"/>
                    <a:pt x="66374" y="35842"/>
                    <a:pt x="66374" y="33187"/>
                  </a:cubicBezTo>
                  <a:lnTo>
                    <a:pt x="66374" y="14223"/>
                  </a:lnTo>
                  <a:cubicBezTo>
                    <a:pt x="66374" y="11568"/>
                    <a:pt x="64288" y="9482"/>
                    <a:pt x="61633" y="9482"/>
                  </a:cubicBezTo>
                  <a:lnTo>
                    <a:pt x="42669" y="9482"/>
                  </a:lnTo>
                  <a:cubicBezTo>
                    <a:pt x="40014" y="9482"/>
                    <a:pt x="37928" y="11568"/>
                    <a:pt x="37928" y="14223"/>
                  </a:cubicBezTo>
                  <a:lnTo>
                    <a:pt x="37928" y="33187"/>
                  </a:lnTo>
                  <a:cubicBezTo>
                    <a:pt x="37928" y="35842"/>
                    <a:pt x="35842" y="37928"/>
                    <a:pt x="33187" y="37928"/>
                  </a:cubicBezTo>
                  <a:lnTo>
                    <a:pt x="14223" y="37928"/>
                  </a:lnTo>
                  <a:close/>
                </a:path>
              </a:pathLst>
            </a:custGeom>
            <a:grpFill/>
            <a:ln w="94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Freeform: Shape 442">
              <a:extLst>
                <a:ext uri="{FF2B5EF4-FFF2-40B4-BE49-F238E27FC236}">
                  <a16:creationId xmlns:a16="http://schemas.microsoft.com/office/drawing/2014/main" id="{390C235E-70B0-014D-C6D3-6FAEA3BDE8FA}"/>
                </a:ext>
              </a:extLst>
            </p:cNvPr>
            <p:cNvSpPr/>
            <p:nvPr/>
          </p:nvSpPr>
          <p:spPr>
            <a:xfrm>
              <a:off x="8888449" y="3570968"/>
              <a:ext cx="104302" cy="47410"/>
            </a:xfrm>
            <a:custGeom>
              <a:avLst/>
              <a:gdLst>
                <a:gd name="connsiteX0" fmla="*/ 90079 w 104302"/>
                <a:gd name="connsiteY0" fmla="*/ 47410 h 47410"/>
                <a:gd name="connsiteX1" fmla="*/ 14223 w 104302"/>
                <a:gd name="connsiteY1" fmla="*/ 47410 h 47410"/>
                <a:gd name="connsiteX2" fmla="*/ 0 w 104302"/>
                <a:gd name="connsiteY2" fmla="*/ 33187 h 47410"/>
                <a:gd name="connsiteX3" fmla="*/ 0 w 104302"/>
                <a:gd name="connsiteY3" fmla="*/ 14223 h 47410"/>
                <a:gd name="connsiteX4" fmla="*/ 14223 w 104302"/>
                <a:gd name="connsiteY4" fmla="*/ 0 h 47410"/>
                <a:gd name="connsiteX5" fmla="*/ 90079 w 104302"/>
                <a:gd name="connsiteY5" fmla="*/ 0 h 47410"/>
                <a:gd name="connsiteX6" fmla="*/ 104302 w 104302"/>
                <a:gd name="connsiteY6" fmla="*/ 14223 h 47410"/>
                <a:gd name="connsiteX7" fmla="*/ 104302 w 104302"/>
                <a:gd name="connsiteY7" fmla="*/ 33187 h 47410"/>
                <a:gd name="connsiteX8" fmla="*/ 90079 w 104302"/>
                <a:gd name="connsiteY8" fmla="*/ 47410 h 47410"/>
                <a:gd name="connsiteX9" fmla="*/ 14223 w 104302"/>
                <a:gd name="connsiteY9" fmla="*/ 9482 h 47410"/>
                <a:gd name="connsiteX10" fmla="*/ 9482 w 104302"/>
                <a:gd name="connsiteY10" fmla="*/ 14223 h 47410"/>
                <a:gd name="connsiteX11" fmla="*/ 9482 w 104302"/>
                <a:gd name="connsiteY11" fmla="*/ 33187 h 47410"/>
                <a:gd name="connsiteX12" fmla="*/ 14223 w 104302"/>
                <a:gd name="connsiteY12" fmla="*/ 37928 h 47410"/>
                <a:gd name="connsiteX13" fmla="*/ 90079 w 104302"/>
                <a:gd name="connsiteY13" fmla="*/ 37928 h 47410"/>
                <a:gd name="connsiteX14" fmla="*/ 94820 w 104302"/>
                <a:gd name="connsiteY14" fmla="*/ 33187 h 47410"/>
                <a:gd name="connsiteX15" fmla="*/ 94820 w 104302"/>
                <a:gd name="connsiteY15" fmla="*/ 14223 h 47410"/>
                <a:gd name="connsiteX16" fmla="*/ 90079 w 104302"/>
                <a:gd name="connsiteY16" fmla="*/ 9482 h 47410"/>
                <a:gd name="connsiteX17" fmla="*/ 14223 w 104302"/>
                <a:gd name="connsiteY17"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302" h="47410">
                  <a:moveTo>
                    <a:pt x="90079" y="47410"/>
                  </a:moveTo>
                  <a:lnTo>
                    <a:pt x="14223" y="47410"/>
                  </a:lnTo>
                  <a:cubicBezTo>
                    <a:pt x="6353" y="47410"/>
                    <a:pt x="0" y="41057"/>
                    <a:pt x="0" y="33187"/>
                  </a:cubicBezTo>
                  <a:lnTo>
                    <a:pt x="0" y="14223"/>
                  </a:lnTo>
                  <a:cubicBezTo>
                    <a:pt x="0" y="6353"/>
                    <a:pt x="6353" y="0"/>
                    <a:pt x="14223" y="0"/>
                  </a:cubicBezTo>
                  <a:lnTo>
                    <a:pt x="90079" y="0"/>
                  </a:lnTo>
                  <a:cubicBezTo>
                    <a:pt x="97949" y="0"/>
                    <a:pt x="104302" y="6353"/>
                    <a:pt x="104302" y="14223"/>
                  </a:cubicBezTo>
                  <a:lnTo>
                    <a:pt x="104302" y="33187"/>
                  </a:lnTo>
                  <a:cubicBezTo>
                    <a:pt x="104302" y="41057"/>
                    <a:pt x="97949" y="47410"/>
                    <a:pt x="90079" y="47410"/>
                  </a:cubicBezTo>
                  <a:close/>
                  <a:moveTo>
                    <a:pt x="14223" y="9482"/>
                  </a:moveTo>
                  <a:cubicBezTo>
                    <a:pt x="11568" y="9482"/>
                    <a:pt x="9482" y="11568"/>
                    <a:pt x="9482" y="14223"/>
                  </a:cubicBezTo>
                  <a:lnTo>
                    <a:pt x="9482" y="33187"/>
                  </a:lnTo>
                  <a:cubicBezTo>
                    <a:pt x="9482" y="35842"/>
                    <a:pt x="11568" y="37928"/>
                    <a:pt x="14223" y="37928"/>
                  </a:cubicBezTo>
                  <a:lnTo>
                    <a:pt x="90079" y="37928"/>
                  </a:lnTo>
                  <a:cubicBezTo>
                    <a:pt x="92734" y="37928"/>
                    <a:pt x="94820" y="35842"/>
                    <a:pt x="94820" y="33187"/>
                  </a:cubicBezTo>
                  <a:lnTo>
                    <a:pt x="94820" y="14223"/>
                  </a:lnTo>
                  <a:cubicBezTo>
                    <a:pt x="94820" y="11568"/>
                    <a:pt x="92734" y="9482"/>
                    <a:pt x="90079" y="9482"/>
                  </a:cubicBezTo>
                  <a:lnTo>
                    <a:pt x="14223" y="9482"/>
                  </a:lnTo>
                  <a:close/>
                </a:path>
              </a:pathLst>
            </a:custGeom>
            <a:grpFill/>
            <a:ln w="94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Freeform: Shape 443">
              <a:extLst>
                <a:ext uri="{FF2B5EF4-FFF2-40B4-BE49-F238E27FC236}">
                  <a16:creationId xmlns:a16="http://schemas.microsoft.com/office/drawing/2014/main" id="{62B27C41-334C-9A4E-622C-0D77A8FC184B}"/>
                </a:ext>
              </a:extLst>
            </p:cNvPr>
            <p:cNvSpPr/>
            <p:nvPr/>
          </p:nvSpPr>
          <p:spPr>
            <a:xfrm>
              <a:off x="8850521" y="3134796"/>
              <a:ext cx="180158" cy="61633"/>
            </a:xfrm>
            <a:custGeom>
              <a:avLst/>
              <a:gdLst>
                <a:gd name="connsiteX0" fmla="*/ 180158 w 180158"/>
                <a:gd name="connsiteY0" fmla="*/ 61633 h 61633"/>
                <a:gd name="connsiteX1" fmla="*/ 170676 w 180158"/>
                <a:gd name="connsiteY1" fmla="*/ 61633 h 61633"/>
                <a:gd name="connsiteX2" fmla="*/ 170676 w 180158"/>
                <a:gd name="connsiteY2" fmla="*/ 33187 h 61633"/>
                <a:gd name="connsiteX3" fmla="*/ 146971 w 180158"/>
                <a:gd name="connsiteY3" fmla="*/ 9482 h 61633"/>
                <a:gd name="connsiteX4" fmla="*/ 33187 w 180158"/>
                <a:gd name="connsiteY4" fmla="*/ 9482 h 61633"/>
                <a:gd name="connsiteX5" fmla="*/ 9482 w 180158"/>
                <a:gd name="connsiteY5" fmla="*/ 33187 h 61633"/>
                <a:gd name="connsiteX6" fmla="*/ 9482 w 180158"/>
                <a:gd name="connsiteY6" fmla="*/ 61633 h 61633"/>
                <a:gd name="connsiteX7" fmla="*/ 0 w 180158"/>
                <a:gd name="connsiteY7" fmla="*/ 61633 h 61633"/>
                <a:gd name="connsiteX8" fmla="*/ 0 w 180158"/>
                <a:gd name="connsiteY8" fmla="*/ 33187 h 61633"/>
                <a:gd name="connsiteX9" fmla="*/ 33187 w 180158"/>
                <a:gd name="connsiteY9" fmla="*/ 0 h 61633"/>
                <a:gd name="connsiteX10" fmla="*/ 146971 w 180158"/>
                <a:gd name="connsiteY10" fmla="*/ 0 h 61633"/>
                <a:gd name="connsiteX11" fmla="*/ 180158 w 180158"/>
                <a:gd name="connsiteY11" fmla="*/ 33187 h 61633"/>
                <a:gd name="connsiteX12" fmla="*/ 180158 w 180158"/>
                <a:gd name="connsiteY12" fmla="*/ 61633 h 6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58" h="61633">
                  <a:moveTo>
                    <a:pt x="180158" y="61633"/>
                  </a:moveTo>
                  <a:lnTo>
                    <a:pt x="170676" y="61633"/>
                  </a:lnTo>
                  <a:lnTo>
                    <a:pt x="170676" y="33187"/>
                  </a:lnTo>
                  <a:cubicBezTo>
                    <a:pt x="170676" y="20102"/>
                    <a:pt x="160056" y="9482"/>
                    <a:pt x="146971" y="9482"/>
                  </a:cubicBezTo>
                  <a:lnTo>
                    <a:pt x="33187" y="9482"/>
                  </a:lnTo>
                  <a:cubicBezTo>
                    <a:pt x="20102" y="9482"/>
                    <a:pt x="9482" y="20102"/>
                    <a:pt x="9482" y="33187"/>
                  </a:cubicBezTo>
                  <a:lnTo>
                    <a:pt x="9482" y="61633"/>
                  </a:lnTo>
                  <a:lnTo>
                    <a:pt x="0" y="61633"/>
                  </a:lnTo>
                  <a:lnTo>
                    <a:pt x="0" y="33187"/>
                  </a:lnTo>
                  <a:cubicBezTo>
                    <a:pt x="0" y="14887"/>
                    <a:pt x="14887" y="0"/>
                    <a:pt x="33187" y="0"/>
                  </a:cubicBezTo>
                  <a:lnTo>
                    <a:pt x="146971" y="0"/>
                  </a:lnTo>
                  <a:cubicBezTo>
                    <a:pt x="165271" y="0"/>
                    <a:pt x="180158" y="14887"/>
                    <a:pt x="180158" y="33187"/>
                  </a:cubicBezTo>
                  <a:lnTo>
                    <a:pt x="180158" y="61633"/>
                  </a:lnTo>
                  <a:close/>
                </a:path>
              </a:pathLst>
            </a:custGeom>
            <a:grpFill/>
            <a:ln w="94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Freeform: Shape 444">
              <a:extLst>
                <a:ext uri="{FF2B5EF4-FFF2-40B4-BE49-F238E27FC236}">
                  <a16:creationId xmlns:a16="http://schemas.microsoft.com/office/drawing/2014/main" id="{D57DB259-A69F-1279-790F-A9E95EB20840}"/>
                </a:ext>
              </a:extLst>
            </p:cNvPr>
            <p:cNvSpPr/>
            <p:nvPr/>
          </p:nvSpPr>
          <p:spPr>
            <a:xfrm>
              <a:off x="8774665" y="3191688"/>
              <a:ext cx="331870" cy="502546"/>
            </a:xfrm>
            <a:custGeom>
              <a:avLst/>
              <a:gdLst>
                <a:gd name="connsiteX0" fmla="*/ 279719 w 331870"/>
                <a:gd name="connsiteY0" fmla="*/ 502546 h 502546"/>
                <a:gd name="connsiteX1" fmla="*/ 52151 w 331870"/>
                <a:gd name="connsiteY1" fmla="*/ 502546 h 502546"/>
                <a:gd name="connsiteX2" fmla="*/ 0 w 331870"/>
                <a:gd name="connsiteY2" fmla="*/ 450395 h 502546"/>
                <a:gd name="connsiteX3" fmla="*/ 0 w 331870"/>
                <a:gd name="connsiteY3" fmla="*/ 52151 h 502546"/>
                <a:gd name="connsiteX4" fmla="*/ 52151 w 331870"/>
                <a:gd name="connsiteY4" fmla="*/ 0 h 502546"/>
                <a:gd name="connsiteX5" fmla="*/ 279719 w 331870"/>
                <a:gd name="connsiteY5" fmla="*/ 0 h 502546"/>
                <a:gd name="connsiteX6" fmla="*/ 331870 w 331870"/>
                <a:gd name="connsiteY6" fmla="*/ 52151 h 502546"/>
                <a:gd name="connsiteX7" fmla="*/ 331870 w 331870"/>
                <a:gd name="connsiteY7" fmla="*/ 450395 h 502546"/>
                <a:gd name="connsiteX8" fmla="*/ 279719 w 331870"/>
                <a:gd name="connsiteY8" fmla="*/ 502546 h 502546"/>
                <a:gd name="connsiteX9" fmla="*/ 52151 w 331870"/>
                <a:gd name="connsiteY9" fmla="*/ 9482 h 502546"/>
                <a:gd name="connsiteX10" fmla="*/ 9482 w 331870"/>
                <a:gd name="connsiteY10" fmla="*/ 52151 h 502546"/>
                <a:gd name="connsiteX11" fmla="*/ 9482 w 331870"/>
                <a:gd name="connsiteY11" fmla="*/ 450395 h 502546"/>
                <a:gd name="connsiteX12" fmla="*/ 52151 w 331870"/>
                <a:gd name="connsiteY12" fmla="*/ 493064 h 502546"/>
                <a:gd name="connsiteX13" fmla="*/ 279719 w 331870"/>
                <a:gd name="connsiteY13" fmla="*/ 493064 h 502546"/>
                <a:gd name="connsiteX14" fmla="*/ 322388 w 331870"/>
                <a:gd name="connsiteY14" fmla="*/ 450395 h 502546"/>
                <a:gd name="connsiteX15" fmla="*/ 322388 w 331870"/>
                <a:gd name="connsiteY15" fmla="*/ 52151 h 502546"/>
                <a:gd name="connsiteX16" fmla="*/ 279719 w 331870"/>
                <a:gd name="connsiteY16" fmla="*/ 9482 h 502546"/>
                <a:gd name="connsiteX17" fmla="*/ 52151 w 331870"/>
                <a:gd name="connsiteY17" fmla="*/ 9482 h 50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1870" h="502546">
                  <a:moveTo>
                    <a:pt x="279719" y="502546"/>
                  </a:moveTo>
                  <a:lnTo>
                    <a:pt x="52151" y="502546"/>
                  </a:lnTo>
                  <a:cubicBezTo>
                    <a:pt x="23420" y="502546"/>
                    <a:pt x="0" y="479126"/>
                    <a:pt x="0" y="450395"/>
                  </a:cubicBezTo>
                  <a:lnTo>
                    <a:pt x="0" y="52151"/>
                  </a:lnTo>
                  <a:cubicBezTo>
                    <a:pt x="0" y="23421"/>
                    <a:pt x="23420" y="0"/>
                    <a:pt x="52151" y="0"/>
                  </a:cubicBezTo>
                  <a:lnTo>
                    <a:pt x="279719" y="0"/>
                  </a:lnTo>
                  <a:cubicBezTo>
                    <a:pt x="308450" y="0"/>
                    <a:pt x="331870" y="23421"/>
                    <a:pt x="331870" y="52151"/>
                  </a:cubicBezTo>
                  <a:lnTo>
                    <a:pt x="331870" y="450395"/>
                  </a:lnTo>
                  <a:cubicBezTo>
                    <a:pt x="331870" y="479126"/>
                    <a:pt x="308450" y="502546"/>
                    <a:pt x="279719" y="502546"/>
                  </a:cubicBezTo>
                  <a:close/>
                  <a:moveTo>
                    <a:pt x="52151" y="9482"/>
                  </a:moveTo>
                  <a:cubicBezTo>
                    <a:pt x="28636" y="9482"/>
                    <a:pt x="9482" y="28636"/>
                    <a:pt x="9482" y="52151"/>
                  </a:cubicBezTo>
                  <a:lnTo>
                    <a:pt x="9482" y="450395"/>
                  </a:lnTo>
                  <a:cubicBezTo>
                    <a:pt x="9482" y="473910"/>
                    <a:pt x="28636" y="493064"/>
                    <a:pt x="52151" y="493064"/>
                  </a:cubicBezTo>
                  <a:lnTo>
                    <a:pt x="279719" y="493064"/>
                  </a:lnTo>
                  <a:cubicBezTo>
                    <a:pt x="303234" y="493064"/>
                    <a:pt x="322388" y="473910"/>
                    <a:pt x="322388" y="450395"/>
                  </a:cubicBezTo>
                  <a:lnTo>
                    <a:pt x="322388" y="52151"/>
                  </a:lnTo>
                  <a:cubicBezTo>
                    <a:pt x="322388" y="28636"/>
                    <a:pt x="303234" y="9482"/>
                    <a:pt x="279719" y="9482"/>
                  </a:cubicBezTo>
                  <a:lnTo>
                    <a:pt x="52151" y="9482"/>
                  </a:lnTo>
                  <a:close/>
                </a:path>
              </a:pathLst>
            </a:custGeom>
            <a:grpFill/>
            <a:ln w="94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Shape 445">
              <a:extLst>
                <a:ext uri="{FF2B5EF4-FFF2-40B4-BE49-F238E27FC236}">
                  <a16:creationId xmlns:a16="http://schemas.microsoft.com/office/drawing/2014/main" id="{BCA796C1-9B4B-B644-F76C-899D5106CF4F}"/>
                </a:ext>
              </a:extLst>
            </p:cNvPr>
            <p:cNvSpPr/>
            <p:nvPr/>
          </p:nvSpPr>
          <p:spPr>
            <a:xfrm>
              <a:off x="8779406" y="3438220"/>
              <a:ext cx="322388" cy="9482"/>
            </a:xfrm>
            <a:custGeom>
              <a:avLst/>
              <a:gdLst>
                <a:gd name="connsiteX0" fmla="*/ 0 w 322388"/>
                <a:gd name="connsiteY0" fmla="*/ 0 h 9482"/>
                <a:gd name="connsiteX1" fmla="*/ 322388 w 322388"/>
                <a:gd name="connsiteY1" fmla="*/ 0 h 9482"/>
                <a:gd name="connsiteX2" fmla="*/ 322388 w 322388"/>
                <a:gd name="connsiteY2" fmla="*/ 9482 h 9482"/>
                <a:gd name="connsiteX3" fmla="*/ 0 w 322388"/>
                <a:gd name="connsiteY3" fmla="*/ 9482 h 9482"/>
              </a:gdLst>
              <a:ahLst/>
              <a:cxnLst>
                <a:cxn ang="0">
                  <a:pos x="connsiteX0" y="connsiteY0"/>
                </a:cxn>
                <a:cxn ang="0">
                  <a:pos x="connsiteX1" y="connsiteY1"/>
                </a:cxn>
                <a:cxn ang="0">
                  <a:pos x="connsiteX2" y="connsiteY2"/>
                </a:cxn>
                <a:cxn ang="0">
                  <a:pos x="connsiteX3" y="connsiteY3"/>
                </a:cxn>
              </a:cxnLst>
              <a:rect l="l" t="t" r="r" b="b"/>
              <a:pathLst>
                <a:path w="322388" h="9482">
                  <a:moveTo>
                    <a:pt x="0" y="0"/>
                  </a:moveTo>
                  <a:lnTo>
                    <a:pt x="322388" y="0"/>
                  </a:lnTo>
                  <a:lnTo>
                    <a:pt x="322388" y="9482"/>
                  </a:lnTo>
                  <a:lnTo>
                    <a:pt x="0" y="9482"/>
                  </a:lnTo>
                  <a:close/>
                </a:path>
              </a:pathLst>
            </a:custGeom>
            <a:grpFill/>
            <a:ln w="94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6" name="Group 15">
            <a:extLst>
              <a:ext uri="{FF2B5EF4-FFF2-40B4-BE49-F238E27FC236}">
                <a16:creationId xmlns:a16="http://schemas.microsoft.com/office/drawing/2014/main" id="{517F6B55-B3CB-FD6B-3987-023A41B47645}"/>
              </a:ext>
            </a:extLst>
          </p:cNvPr>
          <p:cNvGrpSpPr/>
          <p:nvPr/>
        </p:nvGrpSpPr>
        <p:grpSpPr>
          <a:xfrm>
            <a:off x="9931737" y="4604085"/>
            <a:ext cx="792411" cy="1322948"/>
            <a:chOff x="8736600" y="8824092"/>
            <a:chExt cx="407645" cy="559533"/>
          </a:xfrm>
          <a:solidFill>
            <a:schemeClr val="accent1"/>
          </a:solidFill>
        </p:grpSpPr>
        <p:sp>
          <p:nvSpPr>
            <p:cNvPr id="17" name="Freeform: Shape 4202">
              <a:extLst>
                <a:ext uri="{FF2B5EF4-FFF2-40B4-BE49-F238E27FC236}">
                  <a16:creationId xmlns:a16="http://schemas.microsoft.com/office/drawing/2014/main" id="{0EB472CC-3935-6D41-8C82-66B1268EF421}"/>
                </a:ext>
              </a:extLst>
            </p:cNvPr>
            <p:cNvSpPr/>
            <p:nvPr/>
          </p:nvSpPr>
          <p:spPr>
            <a:xfrm>
              <a:off x="8736600" y="8824092"/>
              <a:ext cx="407645" cy="559533"/>
            </a:xfrm>
            <a:custGeom>
              <a:avLst/>
              <a:gdLst>
                <a:gd name="connsiteX0" fmla="*/ 351256 w 407645"/>
                <a:gd name="connsiteY0" fmla="*/ 559343 h 559533"/>
                <a:gd name="connsiteX1" fmla="*/ 333145 w 407645"/>
                <a:gd name="connsiteY1" fmla="*/ 559343 h 559533"/>
                <a:gd name="connsiteX2" fmla="*/ 320344 w 407645"/>
                <a:gd name="connsiteY2" fmla="*/ 551473 h 559533"/>
                <a:gd name="connsiteX3" fmla="*/ 317974 w 407645"/>
                <a:gd name="connsiteY3" fmla="*/ 544551 h 559533"/>
                <a:gd name="connsiteX4" fmla="*/ 203905 w 407645"/>
                <a:gd name="connsiteY4" fmla="*/ 471256 h 559533"/>
                <a:gd name="connsiteX5" fmla="*/ 90216 w 407645"/>
                <a:gd name="connsiteY5" fmla="*/ 544646 h 559533"/>
                <a:gd name="connsiteX6" fmla="*/ 87751 w 407645"/>
                <a:gd name="connsiteY6" fmla="*/ 551094 h 559533"/>
                <a:gd name="connsiteX7" fmla="*/ 74760 w 407645"/>
                <a:gd name="connsiteY7" fmla="*/ 559343 h 559533"/>
                <a:gd name="connsiteX8" fmla="*/ 56650 w 407645"/>
                <a:gd name="connsiteY8" fmla="*/ 559343 h 559533"/>
                <a:gd name="connsiteX9" fmla="*/ 44892 w 407645"/>
                <a:gd name="connsiteY9" fmla="*/ 553085 h 559533"/>
                <a:gd name="connsiteX10" fmla="*/ 43375 w 407645"/>
                <a:gd name="connsiteY10" fmla="*/ 539810 h 559533"/>
                <a:gd name="connsiteX11" fmla="*/ 107189 w 407645"/>
                <a:gd name="connsiteY11" fmla="*/ 379090 h 559533"/>
                <a:gd name="connsiteX12" fmla="*/ 24980 w 407645"/>
                <a:gd name="connsiteY12" fmla="*/ 379090 h 559533"/>
                <a:gd name="connsiteX13" fmla="*/ 3645 w 407645"/>
                <a:gd name="connsiteY13" fmla="*/ 367996 h 559533"/>
                <a:gd name="connsiteX14" fmla="*/ 10473 w 407645"/>
                <a:gd name="connsiteY14" fmla="*/ 335757 h 559533"/>
                <a:gd name="connsiteX15" fmla="*/ 104249 w 407645"/>
                <a:gd name="connsiteY15" fmla="*/ 273271 h 559533"/>
                <a:gd name="connsiteX16" fmla="*/ 104249 w 407645"/>
                <a:gd name="connsiteY16" fmla="*/ 227473 h 559533"/>
                <a:gd name="connsiteX17" fmla="*/ 24980 w 407645"/>
                <a:gd name="connsiteY17" fmla="*/ 227473 h 559533"/>
                <a:gd name="connsiteX18" fmla="*/ 3645 w 407645"/>
                <a:gd name="connsiteY18" fmla="*/ 216379 h 559533"/>
                <a:gd name="connsiteX19" fmla="*/ 10473 w 407645"/>
                <a:gd name="connsiteY19" fmla="*/ 184140 h 559533"/>
                <a:gd name="connsiteX20" fmla="*/ 120085 w 407645"/>
                <a:gd name="connsiteY20" fmla="*/ 111129 h 559533"/>
                <a:gd name="connsiteX21" fmla="*/ 183803 w 407645"/>
                <a:gd name="connsiteY21" fmla="*/ 10999 h 559533"/>
                <a:gd name="connsiteX22" fmla="*/ 203810 w 407645"/>
                <a:gd name="connsiteY22" fmla="*/ 0 h 559533"/>
                <a:gd name="connsiteX23" fmla="*/ 223818 w 407645"/>
                <a:gd name="connsiteY23" fmla="*/ 10999 h 559533"/>
                <a:gd name="connsiteX24" fmla="*/ 287536 w 407645"/>
                <a:gd name="connsiteY24" fmla="*/ 111129 h 559533"/>
                <a:gd name="connsiteX25" fmla="*/ 397053 w 407645"/>
                <a:gd name="connsiteY25" fmla="*/ 184140 h 559533"/>
                <a:gd name="connsiteX26" fmla="*/ 403976 w 407645"/>
                <a:gd name="connsiteY26" fmla="*/ 216379 h 559533"/>
                <a:gd name="connsiteX27" fmla="*/ 382641 w 407645"/>
                <a:gd name="connsiteY27" fmla="*/ 227568 h 559533"/>
                <a:gd name="connsiteX28" fmla="*/ 303371 w 407645"/>
                <a:gd name="connsiteY28" fmla="*/ 227568 h 559533"/>
                <a:gd name="connsiteX29" fmla="*/ 303371 w 407645"/>
                <a:gd name="connsiteY29" fmla="*/ 273366 h 559533"/>
                <a:gd name="connsiteX30" fmla="*/ 397148 w 407645"/>
                <a:gd name="connsiteY30" fmla="*/ 335852 h 559533"/>
                <a:gd name="connsiteX31" fmla="*/ 404070 w 407645"/>
                <a:gd name="connsiteY31" fmla="*/ 368091 h 559533"/>
                <a:gd name="connsiteX32" fmla="*/ 404070 w 407645"/>
                <a:gd name="connsiteY32" fmla="*/ 368091 h 559533"/>
                <a:gd name="connsiteX33" fmla="*/ 382736 w 407645"/>
                <a:gd name="connsiteY33" fmla="*/ 379280 h 559533"/>
                <a:gd name="connsiteX34" fmla="*/ 300527 w 407645"/>
                <a:gd name="connsiteY34" fmla="*/ 379280 h 559533"/>
                <a:gd name="connsiteX35" fmla="*/ 364340 w 407645"/>
                <a:gd name="connsiteY35" fmla="*/ 540000 h 559533"/>
                <a:gd name="connsiteX36" fmla="*/ 362824 w 407645"/>
                <a:gd name="connsiteY36" fmla="*/ 553275 h 559533"/>
                <a:gd name="connsiteX37" fmla="*/ 351066 w 407645"/>
                <a:gd name="connsiteY37" fmla="*/ 559533 h 559533"/>
                <a:gd name="connsiteX38" fmla="*/ 204000 w 407645"/>
                <a:gd name="connsiteY38" fmla="*/ 460920 h 559533"/>
                <a:gd name="connsiteX39" fmla="*/ 206560 w 407645"/>
                <a:gd name="connsiteY39" fmla="*/ 461679 h 559533"/>
                <a:gd name="connsiteX40" fmla="*/ 324611 w 407645"/>
                <a:gd name="connsiteY40" fmla="*/ 537535 h 559533"/>
                <a:gd name="connsiteX41" fmla="*/ 326507 w 407645"/>
                <a:gd name="connsiteY41" fmla="*/ 540000 h 559533"/>
                <a:gd name="connsiteX42" fmla="*/ 329163 w 407645"/>
                <a:gd name="connsiteY42" fmla="*/ 547870 h 559533"/>
                <a:gd name="connsiteX43" fmla="*/ 333145 w 407645"/>
                <a:gd name="connsiteY43" fmla="*/ 549861 h 559533"/>
                <a:gd name="connsiteX44" fmla="*/ 351256 w 407645"/>
                <a:gd name="connsiteY44" fmla="*/ 549861 h 559533"/>
                <a:gd name="connsiteX45" fmla="*/ 355143 w 407645"/>
                <a:gd name="connsiteY45" fmla="*/ 547775 h 559533"/>
                <a:gd name="connsiteX46" fmla="*/ 355617 w 407645"/>
                <a:gd name="connsiteY46" fmla="*/ 543319 h 559533"/>
                <a:gd name="connsiteX47" fmla="*/ 289243 w 407645"/>
                <a:gd name="connsiteY47" fmla="*/ 376151 h 559533"/>
                <a:gd name="connsiteX48" fmla="*/ 289717 w 407645"/>
                <a:gd name="connsiteY48" fmla="*/ 371695 h 559533"/>
                <a:gd name="connsiteX49" fmla="*/ 293605 w 407645"/>
                <a:gd name="connsiteY49" fmla="*/ 369608 h 559533"/>
                <a:gd name="connsiteX50" fmla="*/ 382736 w 407645"/>
                <a:gd name="connsiteY50" fmla="*/ 369608 h 559533"/>
                <a:gd name="connsiteX51" fmla="*/ 396105 w 407645"/>
                <a:gd name="connsiteY51" fmla="*/ 362876 h 559533"/>
                <a:gd name="connsiteX52" fmla="*/ 391933 w 407645"/>
                <a:gd name="connsiteY52" fmla="*/ 343533 h 559533"/>
                <a:gd name="connsiteX53" fmla="*/ 296070 w 407645"/>
                <a:gd name="connsiteY53" fmla="*/ 279624 h 559533"/>
                <a:gd name="connsiteX54" fmla="*/ 293984 w 407645"/>
                <a:gd name="connsiteY54" fmla="*/ 275642 h 559533"/>
                <a:gd name="connsiteX55" fmla="*/ 293984 w 407645"/>
                <a:gd name="connsiteY55" fmla="*/ 222542 h 559533"/>
                <a:gd name="connsiteX56" fmla="*/ 298725 w 407645"/>
                <a:gd name="connsiteY56" fmla="*/ 217801 h 559533"/>
                <a:gd name="connsiteX57" fmla="*/ 382736 w 407645"/>
                <a:gd name="connsiteY57" fmla="*/ 217801 h 559533"/>
                <a:gd name="connsiteX58" fmla="*/ 396105 w 407645"/>
                <a:gd name="connsiteY58" fmla="*/ 211069 h 559533"/>
                <a:gd name="connsiteX59" fmla="*/ 391933 w 407645"/>
                <a:gd name="connsiteY59" fmla="*/ 191726 h 559533"/>
                <a:gd name="connsiteX60" fmla="*/ 281563 w 407645"/>
                <a:gd name="connsiteY60" fmla="*/ 118145 h 559533"/>
                <a:gd name="connsiteX61" fmla="*/ 280235 w 407645"/>
                <a:gd name="connsiteY61" fmla="*/ 116723 h 559533"/>
                <a:gd name="connsiteX62" fmla="*/ 215947 w 407645"/>
                <a:gd name="connsiteY62" fmla="*/ 15740 h 559533"/>
                <a:gd name="connsiteX63" fmla="*/ 203905 w 407645"/>
                <a:gd name="connsiteY63" fmla="*/ 9102 h 559533"/>
                <a:gd name="connsiteX64" fmla="*/ 191863 w 407645"/>
                <a:gd name="connsiteY64" fmla="*/ 15740 h 559533"/>
                <a:gd name="connsiteX65" fmla="*/ 127575 w 407645"/>
                <a:gd name="connsiteY65" fmla="*/ 116723 h 559533"/>
                <a:gd name="connsiteX66" fmla="*/ 126247 w 407645"/>
                <a:gd name="connsiteY66" fmla="*/ 118145 h 559533"/>
                <a:gd name="connsiteX67" fmla="*/ 15877 w 407645"/>
                <a:gd name="connsiteY67" fmla="*/ 191726 h 559533"/>
                <a:gd name="connsiteX68" fmla="*/ 11800 w 407645"/>
                <a:gd name="connsiteY68" fmla="*/ 211069 h 559533"/>
                <a:gd name="connsiteX69" fmla="*/ 25170 w 407645"/>
                <a:gd name="connsiteY69" fmla="*/ 217801 h 559533"/>
                <a:gd name="connsiteX70" fmla="*/ 109180 w 407645"/>
                <a:gd name="connsiteY70" fmla="*/ 217801 h 559533"/>
                <a:gd name="connsiteX71" fmla="*/ 113921 w 407645"/>
                <a:gd name="connsiteY71" fmla="*/ 222542 h 559533"/>
                <a:gd name="connsiteX72" fmla="*/ 113921 w 407645"/>
                <a:gd name="connsiteY72" fmla="*/ 275642 h 559533"/>
                <a:gd name="connsiteX73" fmla="*/ 111835 w 407645"/>
                <a:gd name="connsiteY73" fmla="*/ 279624 h 559533"/>
                <a:gd name="connsiteX74" fmla="*/ 15972 w 407645"/>
                <a:gd name="connsiteY74" fmla="*/ 343533 h 559533"/>
                <a:gd name="connsiteX75" fmla="*/ 11895 w 407645"/>
                <a:gd name="connsiteY75" fmla="*/ 362876 h 559533"/>
                <a:gd name="connsiteX76" fmla="*/ 25265 w 407645"/>
                <a:gd name="connsiteY76" fmla="*/ 369608 h 559533"/>
                <a:gd name="connsiteX77" fmla="*/ 114395 w 407645"/>
                <a:gd name="connsiteY77" fmla="*/ 369608 h 559533"/>
                <a:gd name="connsiteX78" fmla="*/ 118283 w 407645"/>
                <a:gd name="connsiteY78" fmla="*/ 371695 h 559533"/>
                <a:gd name="connsiteX79" fmla="*/ 118757 w 407645"/>
                <a:gd name="connsiteY79" fmla="*/ 376151 h 559533"/>
                <a:gd name="connsiteX80" fmla="*/ 52383 w 407645"/>
                <a:gd name="connsiteY80" fmla="*/ 543319 h 559533"/>
                <a:gd name="connsiteX81" fmla="*/ 52857 w 407645"/>
                <a:gd name="connsiteY81" fmla="*/ 547775 h 559533"/>
                <a:gd name="connsiteX82" fmla="*/ 56744 w 407645"/>
                <a:gd name="connsiteY82" fmla="*/ 549861 h 559533"/>
                <a:gd name="connsiteX83" fmla="*/ 74855 w 407645"/>
                <a:gd name="connsiteY83" fmla="*/ 549861 h 559533"/>
                <a:gd name="connsiteX84" fmla="*/ 79122 w 407645"/>
                <a:gd name="connsiteY84" fmla="*/ 547301 h 559533"/>
                <a:gd name="connsiteX85" fmla="*/ 81967 w 407645"/>
                <a:gd name="connsiteY85" fmla="*/ 539810 h 559533"/>
                <a:gd name="connsiteX86" fmla="*/ 83768 w 407645"/>
                <a:gd name="connsiteY86" fmla="*/ 537535 h 559533"/>
                <a:gd name="connsiteX87" fmla="*/ 201345 w 407645"/>
                <a:gd name="connsiteY87" fmla="*/ 461679 h 559533"/>
                <a:gd name="connsiteX88" fmla="*/ 203905 w 407645"/>
                <a:gd name="connsiteY88" fmla="*/ 460920 h 55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7645" h="559533">
                  <a:moveTo>
                    <a:pt x="351256" y="559343"/>
                  </a:moveTo>
                  <a:lnTo>
                    <a:pt x="333145" y="559343"/>
                  </a:lnTo>
                  <a:cubicBezTo>
                    <a:pt x="327645" y="559343"/>
                    <a:pt x="322810" y="556309"/>
                    <a:pt x="320344" y="551473"/>
                  </a:cubicBezTo>
                  <a:lnTo>
                    <a:pt x="317974" y="544551"/>
                  </a:lnTo>
                  <a:lnTo>
                    <a:pt x="203905" y="471256"/>
                  </a:lnTo>
                  <a:lnTo>
                    <a:pt x="90216" y="544646"/>
                  </a:lnTo>
                  <a:lnTo>
                    <a:pt x="87751" y="551094"/>
                  </a:lnTo>
                  <a:cubicBezTo>
                    <a:pt x="85190" y="556309"/>
                    <a:pt x="80260" y="559343"/>
                    <a:pt x="74760" y="559343"/>
                  </a:cubicBezTo>
                  <a:lnTo>
                    <a:pt x="56650" y="559343"/>
                  </a:lnTo>
                  <a:cubicBezTo>
                    <a:pt x="51909" y="559343"/>
                    <a:pt x="47547" y="556973"/>
                    <a:pt x="44892" y="553085"/>
                  </a:cubicBezTo>
                  <a:cubicBezTo>
                    <a:pt x="42237" y="549197"/>
                    <a:pt x="41668" y="544267"/>
                    <a:pt x="43375" y="539810"/>
                  </a:cubicBezTo>
                  <a:lnTo>
                    <a:pt x="107189" y="379090"/>
                  </a:lnTo>
                  <a:lnTo>
                    <a:pt x="24980" y="379090"/>
                  </a:lnTo>
                  <a:cubicBezTo>
                    <a:pt x="16162" y="379090"/>
                    <a:pt x="8007" y="374823"/>
                    <a:pt x="3645" y="367996"/>
                  </a:cubicBezTo>
                  <a:cubicBezTo>
                    <a:pt x="-3181" y="357092"/>
                    <a:pt x="-148" y="342964"/>
                    <a:pt x="10473" y="335757"/>
                  </a:cubicBezTo>
                  <a:lnTo>
                    <a:pt x="104249" y="273271"/>
                  </a:lnTo>
                  <a:lnTo>
                    <a:pt x="104249" y="227473"/>
                  </a:lnTo>
                  <a:lnTo>
                    <a:pt x="24980" y="227473"/>
                  </a:lnTo>
                  <a:cubicBezTo>
                    <a:pt x="16162" y="227473"/>
                    <a:pt x="8007" y="223206"/>
                    <a:pt x="3645" y="216379"/>
                  </a:cubicBezTo>
                  <a:cubicBezTo>
                    <a:pt x="-3181" y="205475"/>
                    <a:pt x="-148" y="191347"/>
                    <a:pt x="10473" y="184140"/>
                  </a:cubicBezTo>
                  <a:lnTo>
                    <a:pt x="120085" y="111129"/>
                  </a:lnTo>
                  <a:lnTo>
                    <a:pt x="183803" y="10999"/>
                  </a:lnTo>
                  <a:cubicBezTo>
                    <a:pt x="188165" y="4077"/>
                    <a:pt x="195656" y="0"/>
                    <a:pt x="203810" y="0"/>
                  </a:cubicBezTo>
                  <a:cubicBezTo>
                    <a:pt x="211965" y="0"/>
                    <a:pt x="219456" y="4077"/>
                    <a:pt x="223818" y="10999"/>
                  </a:cubicBezTo>
                  <a:lnTo>
                    <a:pt x="287536" y="111129"/>
                  </a:lnTo>
                  <a:lnTo>
                    <a:pt x="397053" y="184140"/>
                  </a:lnTo>
                  <a:cubicBezTo>
                    <a:pt x="407673" y="191347"/>
                    <a:pt x="410708" y="205475"/>
                    <a:pt x="403976" y="216379"/>
                  </a:cubicBezTo>
                  <a:cubicBezTo>
                    <a:pt x="399614" y="223301"/>
                    <a:pt x="391364" y="227568"/>
                    <a:pt x="382641" y="227568"/>
                  </a:cubicBezTo>
                  <a:lnTo>
                    <a:pt x="303371" y="227568"/>
                  </a:lnTo>
                  <a:lnTo>
                    <a:pt x="303371" y="273366"/>
                  </a:lnTo>
                  <a:lnTo>
                    <a:pt x="397148" y="335852"/>
                  </a:lnTo>
                  <a:cubicBezTo>
                    <a:pt x="407768" y="343059"/>
                    <a:pt x="410802" y="357187"/>
                    <a:pt x="404070" y="368091"/>
                  </a:cubicBezTo>
                  <a:lnTo>
                    <a:pt x="404070" y="368091"/>
                  </a:lnTo>
                  <a:cubicBezTo>
                    <a:pt x="399709" y="375013"/>
                    <a:pt x="391554" y="379280"/>
                    <a:pt x="382736" y="379280"/>
                  </a:cubicBezTo>
                  <a:lnTo>
                    <a:pt x="300527" y="379280"/>
                  </a:lnTo>
                  <a:lnTo>
                    <a:pt x="364340" y="540000"/>
                  </a:lnTo>
                  <a:cubicBezTo>
                    <a:pt x="366048" y="544361"/>
                    <a:pt x="365479" y="549387"/>
                    <a:pt x="362824" y="553275"/>
                  </a:cubicBezTo>
                  <a:cubicBezTo>
                    <a:pt x="360168" y="557163"/>
                    <a:pt x="355807" y="559533"/>
                    <a:pt x="351066" y="559533"/>
                  </a:cubicBezTo>
                  <a:close/>
                  <a:moveTo>
                    <a:pt x="204000" y="460920"/>
                  </a:moveTo>
                  <a:cubicBezTo>
                    <a:pt x="204854" y="460920"/>
                    <a:pt x="205802" y="461205"/>
                    <a:pt x="206560" y="461679"/>
                  </a:cubicBezTo>
                  <a:lnTo>
                    <a:pt x="324611" y="537535"/>
                  </a:lnTo>
                  <a:cubicBezTo>
                    <a:pt x="325559" y="538104"/>
                    <a:pt x="326223" y="539052"/>
                    <a:pt x="326507" y="540000"/>
                  </a:cubicBezTo>
                  <a:lnTo>
                    <a:pt x="329163" y="547870"/>
                  </a:lnTo>
                  <a:cubicBezTo>
                    <a:pt x="329731" y="548818"/>
                    <a:pt x="331343" y="549861"/>
                    <a:pt x="333145" y="549861"/>
                  </a:cubicBezTo>
                  <a:lnTo>
                    <a:pt x="351256" y="549861"/>
                  </a:lnTo>
                  <a:cubicBezTo>
                    <a:pt x="352868" y="549861"/>
                    <a:pt x="354290" y="549102"/>
                    <a:pt x="355143" y="547775"/>
                  </a:cubicBezTo>
                  <a:cubicBezTo>
                    <a:pt x="355997" y="546448"/>
                    <a:pt x="356186" y="544835"/>
                    <a:pt x="355617" y="543319"/>
                  </a:cubicBezTo>
                  <a:lnTo>
                    <a:pt x="289243" y="376151"/>
                  </a:lnTo>
                  <a:cubicBezTo>
                    <a:pt x="288674" y="374729"/>
                    <a:pt x="288864" y="373022"/>
                    <a:pt x="289717" y="371695"/>
                  </a:cubicBezTo>
                  <a:cubicBezTo>
                    <a:pt x="290571" y="370367"/>
                    <a:pt x="292088" y="369608"/>
                    <a:pt x="293605" y="369608"/>
                  </a:cubicBezTo>
                  <a:lnTo>
                    <a:pt x="382736" y="369608"/>
                  </a:lnTo>
                  <a:cubicBezTo>
                    <a:pt x="388330" y="369608"/>
                    <a:pt x="393450" y="367048"/>
                    <a:pt x="396105" y="362876"/>
                  </a:cubicBezTo>
                  <a:cubicBezTo>
                    <a:pt x="400183" y="356334"/>
                    <a:pt x="398286" y="347895"/>
                    <a:pt x="391933" y="343533"/>
                  </a:cubicBezTo>
                  <a:lnTo>
                    <a:pt x="296070" y="279624"/>
                  </a:lnTo>
                  <a:cubicBezTo>
                    <a:pt x="294743" y="278771"/>
                    <a:pt x="293984" y="277254"/>
                    <a:pt x="293984" y="275642"/>
                  </a:cubicBezTo>
                  <a:lnTo>
                    <a:pt x="293984" y="222542"/>
                  </a:lnTo>
                  <a:cubicBezTo>
                    <a:pt x="293984" y="219888"/>
                    <a:pt x="296070" y="217801"/>
                    <a:pt x="298725" y="217801"/>
                  </a:cubicBezTo>
                  <a:lnTo>
                    <a:pt x="382736" y="217801"/>
                  </a:lnTo>
                  <a:cubicBezTo>
                    <a:pt x="388330" y="217801"/>
                    <a:pt x="393450" y="215242"/>
                    <a:pt x="396105" y="211069"/>
                  </a:cubicBezTo>
                  <a:cubicBezTo>
                    <a:pt x="400183" y="204622"/>
                    <a:pt x="398286" y="196088"/>
                    <a:pt x="391933" y="191726"/>
                  </a:cubicBezTo>
                  <a:lnTo>
                    <a:pt x="281563" y="118145"/>
                  </a:lnTo>
                  <a:cubicBezTo>
                    <a:pt x="280994" y="117766"/>
                    <a:pt x="280520" y="117292"/>
                    <a:pt x="280235" y="116723"/>
                  </a:cubicBezTo>
                  <a:lnTo>
                    <a:pt x="215947" y="15740"/>
                  </a:lnTo>
                  <a:cubicBezTo>
                    <a:pt x="213387" y="11663"/>
                    <a:pt x="208741" y="9102"/>
                    <a:pt x="203905" y="9102"/>
                  </a:cubicBezTo>
                  <a:cubicBezTo>
                    <a:pt x="199069" y="9102"/>
                    <a:pt x="194518" y="11663"/>
                    <a:pt x="191863" y="15740"/>
                  </a:cubicBezTo>
                  <a:lnTo>
                    <a:pt x="127575" y="116723"/>
                  </a:lnTo>
                  <a:cubicBezTo>
                    <a:pt x="127196" y="117292"/>
                    <a:pt x="126721" y="117766"/>
                    <a:pt x="126247" y="118145"/>
                  </a:cubicBezTo>
                  <a:lnTo>
                    <a:pt x="15877" y="191726"/>
                  </a:lnTo>
                  <a:cubicBezTo>
                    <a:pt x="9524" y="195993"/>
                    <a:pt x="7722" y="204527"/>
                    <a:pt x="11800" y="211069"/>
                  </a:cubicBezTo>
                  <a:cubicBezTo>
                    <a:pt x="14455" y="215147"/>
                    <a:pt x="19575" y="217801"/>
                    <a:pt x="25170" y="217801"/>
                  </a:cubicBezTo>
                  <a:lnTo>
                    <a:pt x="109180" y="217801"/>
                  </a:lnTo>
                  <a:cubicBezTo>
                    <a:pt x="111835" y="217801"/>
                    <a:pt x="113921" y="219888"/>
                    <a:pt x="113921" y="222542"/>
                  </a:cubicBezTo>
                  <a:lnTo>
                    <a:pt x="113921" y="275642"/>
                  </a:lnTo>
                  <a:cubicBezTo>
                    <a:pt x="113921" y="277254"/>
                    <a:pt x="113162" y="278676"/>
                    <a:pt x="111835" y="279624"/>
                  </a:cubicBezTo>
                  <a:lnTo>
                    <a:pt x="15972" y="343533"/>
                  </a:lnTo>
                  <a:cubicBezTo>
                    <a:pt x="9619" y="347800"/>
                    <a:pt x="7817" y="356334"/>
                    <a:pt x="11895" y="362876"/>
                  </a:cubicBezTo>
                  <a:cubicBezTo>
                    <a:pt x="14550" y="366954"/>
                    <a:pt x="19670" y="369608"/>
                    <a:pt x="25265" y="369608"/>
                  </a:cubicBezTo>
                  <a:lnTo>
                    <a:pt x="114395" y="369608"/>
                  </a:lnTo>
                  <a:cubicBezTo>
                    <a:pt x="116007" y="369608"/>
                    <a:pt x="117429" y="370367"/>
                    <a:pt x="118283" y="371695"/>
                  </a:cubicBezTo>
                  <a:cubicBezTo>
                    <a:pt x="119136" y="373022"/>
                    <a:pt x="119326" y="374634"/>
                    <a:pt x="118757" y="376151"/>
                  </a:cubicBezTo>
                  <a:lnTo>
                    <a:pt x="52383" y="543319"/>
                  </a:lnTo>
                  <a:cubicBezTo>
                    <a:pt x="51814" y="544835"/>
                    <a:pt x="52003" y="546448"/>
                    <a:pt x="52857" y="547775"/>
                  </a:cubicBezTo>
                  <a:cubicBezTo>
                    <a:pt x="53711" y="549102"/>
                    <a:pt x="55227" y="549861"/>
                    <a:pt x="56744" y="549861"/>
                  </a:cubicBezTo>
                  <a:lnTo>
                    <a:pt x="74855" y="549861"/>
                  </a:lnTo>
                  <a:cubicBezTo>
                    <a:pt x="76657" y="549861"/>
                    <a:pt x="78363" y="548913"/>
                    <a:pt x="79122" y="547301"/>
                  </a:cubicBezTo>
                  <a:lnTo>
                    <a:pt x="81967" y="539810"/>
                  </a:lnTo>
                  <a:cubicBezTo>
                    <a:pt x="82346" y="538862"/>
                    <a:pt x="83010" y="538104"/>
                    <a:pt x="83768" y="537535"/>
                  </a:cubicBezTo>
                  <a:lnTo>
                    <a:pt x="201345" y="461679"/>
                  </a:lnTo>
                  <a:cubicBezTo>
                    <a:pt x="202104" y="461205"/>
                    <a:pt x="203052" y="460920"/>
                    <a:pt x="203905" y="460920"/>
                  </a:cubicBezTo>
                  <a:close/>
                </a:path>
              </a:pathLst>
            </a:custGeom>
            <a:grpFill/>
            <a:ln w="94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Freeform: Shape 4203">
              <a:extLst>
                <a:ext uri="{FF2B5EF4-FFF2-40B4-BE49-F238E27FC236}">
                  <a16:creationId xmlns:a16="http://schemas.microsoft.com/office/drawing/2014/main" id="{E378466C-36EB-AE96-F855-E17615134D69}"/>
                </a:ext>
              </a:extLst>
            </p:cNvPr>
            <p:cNvSpPr/>
            <p:nvPr/>
          </p:nvSpPr>
          <p:spPr>
            <a:xfrm>
              <a:off x="8846409" y="9231660"/>
              <a:ext cx="70486" cy="75918"/>
            </a:xfrm>
            <a:custGeom>
              <a:avLst/>
              <a:gdLst>
                <a:gd name="connsiteX0" fmla="*/ 11698 w 70486"/>
                <a:gd name="connsiteY0" fmla="*/ 75918 h 75918"/>
                <a:gd name="connsiteX1" fmla="*/ 4491 w 70486"/>
                <a:gd name="connsiteY1" fmla="*/ 73358 h 75918"/>
                <a:gd name="connsiteX2" fmla="*/ 888 w 70486"/>
                <a:gd name="connsiteY2" fmla="*/ 59799 h 75918"/>
                <a:gd name="connsiteX3" fmla="*/ 22318 w 70486"/>
                <a:gd name="connsiteY3" fmla="*/ 7269 h 75918"/>
                <a:gd name="connsiteX4" fmla="*/ 29903 w 70486"/>
                <a:gd name="connsiteY4" fmla="*/ 441 h 75918"/>
                <a:gd name="connsiteX5" fmla="*/ 39955 w 70486"/>
                <a:gd name="connsiteY5" fmla="*/ 2243 h 75918"/>
                <a:gd name="connsiteX6" fmla="*/ 65650 w 70486"/>
                <a:gd name="connsiteY6" fmla="*/ 20828 h 75918"/>
                <a:gd name="connsiteX7" fmla="*/ 70486 w 70486"/>
                <a:gd name="connsiteY7" fmla="*/ 30310 h 75918"/>
                <a:gd name="connsiteX8" fmla="*/ 65650 w 70486"/>
                <a:gd name="connsiteY8" fmla="*/ 39792 h 75918"/>
                <a:gd name="connsiteX9" fmla="*/ 18525 w 70486"/>
                <a:gd name="connsiteY9" fmla="*/ 73738 h 75918"/>
                <a:gd name="connsiteX10" fmla="*/ 11698 w 70486"/>
                <a:gd name="connsiteY10" fmla="*/ 75918 h 75918"/>
                <a:gd name="connsiteX11" fmla="*/ 33127 w 70486"/>
                <a:gd name="connsiteY11" fmla="*/ 9544 h 75918"/>
                <a:gd name="connsiteX12" fmla="*/ 32558 w 70486"/>
                <a:gd name="connsiteY12" fmla="*/ 9544 h 75918"/>
                <a:gd name="connsiteX13" fmla="*/ 31136 w 70486"/>
                <a:gd name="connsiteY13" fmla="*/ 10872 h 75918"/>
                <a:gd name="connsiteX14" fmla="*/ 9707 w 70486"/>
                <a:gd name="connsiteY14" fmla="*/ 63307 h 75918"/>
                <a:gd name="connsiteX15" fmla="*/ 9707 w 70486"/>
                <a:gd name="connsiteY15" fmla="*/ 63307 h 75918"/>
                <a:gd name="connsiteX16" fmla="*/ 10370 w 70486"/>
                <a:gd name="connsiteY16" fmla="*/ 65868 h 75918"/>
                <a:gd name="connsiteX17" fmla="*/ 13025 w 70486"/>
                <a:gd name="connsiteY17" fmla="*/ 65868 h 75918"/>
                <a:gd name="connsiteX18" fmla="*/ 60151 w 70486"/>
                <a:gd name="connsiteY18" fmla="*/ 31922 h 75918"/>
                <a:gd name="connsiteX19" fmla="*/ 61099 w 70486"/>
                <a:gd name="connsiteY19" fmla="*/ 30120 h 75918"/>
                <a:gd name="connsiteX20" fmla="*/ 60151 w 70486"/>
                <a:gd name="connsiteY20" fmla="*/ 28319 h 75918"/>
                <a:gd name="connsiteX21" fmla="*/ 34455 w 70486"/>
                <a:gd name="connsiteY21" fmla="*/ 9734 h 75918"/>
                <a:gd name="connsiteX22" fmla="*/ 33222 w 70486"/>
                <a:gd name="connsiteY22" fmla="*/ 9355 h 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486" h="75918">
                  <a:moveTo>
                    <a:pt x="11698" y="75918"/>
                  </a:moveTo>
                  <a:cubicBezTo>
                    <a:pt x="9138" y="75918"/>
                    <a:pt x="6578" y="75065"/>
                    <a:pt x="4491" y="73358"/>
                  </a:cubicBezTo>
                  <a:cubicBezTo>
                    <a:pt x="319" y="70135"/>
                    <a:pt x="-1103" y="64635"/>
                    <a:pt x="888" y="59799"/>
                  </a:cubicBezTo>
                  <a:lnTo>
                    <a:pt x="22318" y="7269"/>
                  </a:lnTo>
                  <a:cubicBezTo>
                    <a:pt x="23645" y="3950"/>
                    <a:pt x="26490" y="1485"/>
                    <a:pt x="29903" y="441"/>
                  </a:cubicBezTo>
                  <a:cubicBezTo>
                    <a:pt x="33412" y="-506"/>
                    <a:pt x="37015" y="62"/>
                    <a:pt x="39955" y="2243"/>
                  </a:cubicBezTo>
                  <a:lnTo>
                    <a:pt x="65650" y="20828"/>
                  </a:lnTo>
                  <a:cubicBezTo>
                    <a:pt x="68685" y="23009"/>
                    <a:pt x="70486" y="26517"/>
                    <a:pt x="70486" y="30310"/>
                  </a:cubicBezTo>
                  <a:cubicBezTo>
                    <a:pt x="70486" y="34103"/>
                    <a:pt x="68685" y="37611"/>
                    <a:pt x="65650" y="39792"/>
                  </a:cubicBezTo>
                  <a:lnTo>
                    <a:pt x="18525" y="73738"/>
                  </a:lnTo>
                  <a:cubicBezTo>
                    <a:pt x="16439" y="75255"/>
                    <a:pt x="14068" y="75918"/>
                    <a:pt x="11698" y="75918"/>
                  </a:cubicBezTo>
                  <a:close/>
                  <a:moveTo>
                    <a:pt x="33127" y="9544"/>
                  </a:moveTo>
                  <a:cubicBezTo>
                    <a:pt x="33127" y="9544"/>
                    <a:pt x="32653" y="9544"/>
                    <a:pt x="32558" y="9544"/>
                  </a:cubicBezTo>
                  <a:cubicBezTo>
                    <a:pt x="32179" y="9639"/>
                    <a:pt x="31515" y="9923"/>
                    <a:pt x="31136" y="10872"/>
                  </a:cubicBezTo>
                  <a:lnTo>
                    <a:pt x="9707" y="63307"/>
                  </a:lnTo>
                  <a:lnTo>
                    <a:pt x="9707" y="63307"/>
                  </a:lnTo>
                  <a:cubicBezTo>
                    <a:pt x="9138" y="64635"/>
                    <a:pt x="9896" y="65488"/>
                    <a:pt x="10370" y="65868"/>
                  </a:cubicBezTo>
                  <a:cubicBezTo>
                    <a:pt x="10845" y="66247"/>
                    <a:pt x="11888" y="66721"/>
                    <a:pt x="13025" y="65868"/>
                  </a:cubicBezTo>
                  <a:lnTo>
                    <a:pt x="60151" y="31922"/>
                  </a:lnTo>
                  <a:cubicBezTo>
                    <a:pt x="60909" y="31353"/>
                    <a:pt x="61099" y="30594"/>
                    <a:pt x="61099" y="30120"/>
                  </a:cubicBezTo>
                  <a:cubicBezTo>
                    <a:pt x="61099" y="29646"/>
                    <a:pt x="61004" y="28887"/>
                    <a:pt x="60151" y="28319"/>
                  </a:cubicBezTo>
                  <a:lnTo>
                    <a:pt x="34455" y="9734"/>
                  </a:lnTo>
                  <a:cubicBezTo>
                    <a:pt x="34455" y="9734"/>
                    <a:pt x="33601" y="9355"/>
                    <a:pt x="33222" y="9355"/>
                  </a:cubicBezTo>
                  <a:close/>
                </a:path>
              </a:pathLst>
            </a:custGeom>
            <a:grpFill/>
            <a:ln w="94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Freeform: Shape 4204">
              <a:extLst>
                <a:ext uri="{FF2B5EF4-FFF2-40B4-BE49-F238E27FC236}">
                  <a16:creationId xmlns:a16="http://schemas.microsoft.com/office/drawing/2014/main" id="{14AE075B-E5C0-A55E-5B30-88399149C976}"/>
                </a:ext>
              </a:extLst>
            </p:cNvPr>
            <p:cNvSpPr/>
            <p:nvPr/>
          </p:nvSpPr>
          <p:spPr>
            <a:xfrm>
              <a:off x="8964305" y="9231679"/>
              <a:ext cx="70486" cy="75900"/>
            </a:xfrm>
            <a:custGeom>
              <a:avLst/>
              <a:gdLst>
                <a:gd name="connsiteX0" fmla="*/ 58789 w 70486"/>
                <a:gd name="connsiteY0" fmla="*/ 75900 h 75900"/>
                <a:gd name="connsiteX1" fmla="*/ 51961 w 70486"/>
                <a:gd name="connsiteY1" fmla="*/ 73719 h 75900"/>
                <a:gd name="connsiteX2" fmla="*/ 4836 w 70486"/>
                <a:gd name="connsiteY2" fmla="*/ 39774 h 75900"/>
                <a:gd name="connsiteX3" fmla="*/ 0 w 70486"/>
                <a:gd name="connsiteY3" fmla="*/ 30292 h 75900"/>
                <a:gd name="connsiteX4" fmla="*/ 4836 w 70486"/>
                <a:gd name="connsiteY4" fmla="*/ 20810 h 75900"/>
                <a:gd name="connsiteX5" fmla="*/ 30532 w 70486"/>
                <a:gd name="connsiteY5" fmla="*/ 2225 h 75900"/>
                <a:gd name="connsiteX6" fmla="*/ 40583 w 70486"/>
                <a:gd name="connsiteY6" fmla="*/ 423 h 75900"/>
                <a:gd name="connsiteX7" fmla="*/ 48169 w 70486"/>
                <a:gd name="connsiteY7" fmla="*/ 7250 h 75900"/>
                <a:gd name="connsiteX8" fmla="*/ 69598 w 70486"/>
                <a:gd name="connsiteY8" fmla="*/ 59781 h 75900"/>
                <a:gd name="connsiteX9" fmla="*/ 65995 w 70486"/>
                <a:gd name="connsiteY9" fmla="*/ 73340 h 75900"/>
                <a:gd name="connsiteX10" fmla="*/ 58789 w 70486"/>
                <a:gd name="connsiteY10" fmla="*/ 75900 h 75900"/>
                <a:gd name="connsiteX11" fmla="*/ 37359 w 70486"/>
                <a:gd name="connsiteY11" fmla="*/ 9526 h 75900"/>
                <a:gd name="connsiteX12" fmla="*/ 36126 w 70486"/>
                <a:gd name="connsiteY12" fmla="*/ 9905 h 75900"/>
                <a:gd name="connsiteX13" fmla="*/ 10430 w 70486"/>
                <a:gd name="connsiteY13" fmla="*/ 28490 h 75900"/>
                <a:gd name="connsiteX14" fmla="*/ 9482 w 70486"/>
                <a:gd name="connsiteY14" fmla="*/ 30292 h 75900"/>
                <a:gd name="connsiteX15" fmla="*/ 10430 w 70486"/>
                <a:gd name="connsiteY15" fmla="*/ 32093 h 75900"/>
                <a:gd name="connsiteX16" fmla="*/ 57556 w 70486"/>
                <a:gd name="connsiteY16" fmla="*/ 66039 h 75900"/>
                <a:gd name="connsiteX17" fmla="*/ 57556 w 70486"/>
                <a:gd name="connsiteY17" fmla="*/ 66039 h 75900"/>
                <a:gd name="connsiteX18" fmla="*/ 60210 w 70486"/>
                <a:gd name="connsiteY18" fmla="*/ 66039 h 75900"/>
                <a:gd name="connsiteX19" fmla="*/ 60874 w 70486"/>
                <a:gd name="connsiteY19" fmla="*/ 63479 h 75900"/>
                <a:gd name="connsiteX20" fmla="*/ 39445 w 70486"/>
                <a:gd name="connsiteY20" fmla="*/ 10949 h 75900"/>
                <a:gd name="connsiteX21" fmla="*/ 38023 w 70486"/>
                <a:gd name="connsiteY21" fmla="*/ 9716 h 75900"/>
                <a:gd name="connsiteX22" fmla="*/ 37454 w 70486"/>
                <a:gd name="connsiteY22" fmla="*/ 9716 h 7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486" h="75900">
                  <a:moveTo>
                    <a:pt x="58789" y="75900"/>
                  </a:moveTo>
                  <a:cubicBezTo>
                    <a:pt x="56418" y="75900"/>
                    <a:pt x="54048" y="75141"/>
                    <a:pt x="51961" y="73719"/>
                  </a:cubicBezTo>
                  <a:lnTo>
                    <a:pt x="4836" y="39774"/>
                  </a:lnTo>
                  <a:cubicBezTo>
                    <a:pt x="1802" y="37593"/>
                    <a:pt x="0" y="34085"/>
                    <a:pt x="0" y="30292"/>
                  </a:cubicBezTo>
                  <a:cubicBezTo>
                    <a:pt x="0" y="26499"/>
                    <a:pt x="1802" y="22990"/>
                    <a:pt x="4836" y="20810"/>
                  </a:cubicBezTo>
                  <a:lnTo>
                    <a:pt x="30532" y="2225"/>
                  </a:lnTo>
                  <a:cubicBezTo>
                    <a:pt x="33472" y="139"/>
                    <a:pt x="37074" y="-525"/>
                    <a:pt x="40583" y="423"/>
                  </a:cubicBezTo>
                  <a:cubicBezTo>
                    <a:pt x="44092" y="1372"/>
                    <a:pt x="46841" y="3931"/>
                    <a:pt x="48169" y="7250"/>
                  </a:cubicBezTo>
                  <a:lnTo>
                    <a:pt x="69598" y="59781"/>
                  </a:lnTo>
                  <a:cubicBezTo>
                    <a:pt x="71589" y="64616"/>
                    <a:pt x="70167" y="70116"/>
                    <a:pt x="65995" y="73340"/>
                  </a:cubicBezTo>
                  <a:cubicBezTo>
                    <a:pt x="63909" y="75046"/>
                    <a:pt x="61348" y="75900"/>
                    <a:pt x="58789" y="75900"/>
                  </a:cubicBezTo>
                  <a:close/>
                  <a:moveTo>
                    <a:pt x="37359" y="9526"/>
                  </a:moveTo>
                  <a:cubicBezTo>
                    <a:pt x="37359" y="9526"/>
                    <a:pt x="36505" y="9526"/>
                    <a:pt x="36126" y="9905"/>
                  </a:cubicBezTo>
                  <a:lnTo>
                    <a:pt x="10430" y="28490"/>
                  </a:lnTo>
                  <a:cubicBezTo>
                    <a:pt x="9672" y="29059"/>
                    <a:pt x="9482" y="29818"/>
                    <a:pt x="9482" y="30292"/>
                  </a:cubicBezTo>
                  <a:cubicBezTo>
                    <a:pt x="9482" y="30766"/>
                    <a:pt x="9577" y="31524"/>
                    <a:pt x="10430" y="32093"/>
                  </a:cubicBezTo>
                  <a:lnTo>
                    <a:pt x="57556" y="66039"/>
                  </a:lnTo>
                  <a:lnTo>
                    <a:pt x="57556" y="66039"/>
                  </a:lnTo>
                  <a:cubicBezTo>
                    <a:pt x="58694" y="66892"/>
                    <a:pt x="59736" y="66323"/>
                    <a:pt x="60210" y="66039"/>
                  </a:cubicBezTo>
                  <a:cubicBezTo>
                    <a:pt x="60685" y="65754"/>
                    <a:pt x="61443" y="64806"/>
                    <a:pt x="60874" y="63479"/>
                  </a:cubicBezTo>
                  <a:lnTo>
                    <a:pt x="39445" y="10949"/>
                  </a:lnTo>
                  <a:cubicBezTo>
                    <a:pt x="39066" y="10095"/>
                    <a:pt x="38402" y="9811"/>
                    <a:pt x="38023" y="9716"/>
                  </a:cubicBezTo>
                  <a:cubicBezTo>
                    <a:pt x="37833" y="9716"/>
                    <a:pt x="37643" y="9716"/>
                    <a:pt x="37454" y="9716"/>
                  </a:cubicBezTo>
                  <a:close/>
                </a:path>
              </a:pathLst>
            </a:custGeom>
            <a:grpFill/>
            <a:ln w="94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Freeform: Shape 4205">
              <a:extLst>
                <a:ext uri="{FF2B5EF4-FFF2-40B4-BE49-F238E27FC236}">
                  <a16:creationId xmlns:a16="http://schemas.microsoft.com/office/drawing/2014/main" id="{41FFA7EE-E52D-23D9-EAB7-DAB10051A848}"/>
                </a:ext>
              </a:extLst>
            </p:cNvPr>
            <p:cNvSpPr/>
            <p:nvPr/>
          </p:nvSpPr>
          <p:spPr>
            <a:xfrm>
              <a:off x="8894139" y="9193795"/>
              <a:ext cx="92921" cy="45798"/>
            </a:xfrm>
            <a:custGeom>
              <a:avLst/>
              <a:gdLst>
                <a:gd name="connsiteX0" fmla="*/ 46366 w 92921"/>
                <a:gd name="connsiteY0" fmla="*/ 45798 h 45798"/>
                <a:gd name="connsiteX1" fmla="*/ 41151 w 92921"/>
                <a:gd name="connsiteY1" fmla="*/ 44092 h 45798"/>
                <a:gd name="connsiteX2" fmla="*/ 41151 w 92921"/>
                <a:gd name="connsiteY2" fmla="*/ 44092 h 45798"/>
                <a:gd name="connsiteX3" fmla="*/ 3507 w 92921"/>
                <a:gd name="connsiteY3" fmla="*/ 15740 h 45798"/>
                <a:gd name="connsiteX4" fmla="*/ 473 w 92921"/>
                <a:gd name="connsiteY4" fmla="*/ 5974 h 45798"/>
                <a:gd name="connsiteX5" fmla="*/ 8723 w 92921"/>
                <a:gd name="connsiteY5" fmla="*/ 0 h 45798"/>
                <a:gd name="connsiteX6" fmla="*/ 84199 w 92921"/>
                <a:gd name="connsiteY6" fmla="*/ 0 h 45798"/>
                <a:gd name="connsiteX7" fmla="*/ 92448 w 92921"/>
                <a:gd name="connsiteY7" fmla="*/ 5974 h 45798"/>
                <a:gd name="connsiteX8" fmla="*/ 89414 w 92921"/>
                <a:gd name="connsiteY8" fmla="*/ 15646 h 45798"/>
                <a:gd name="connsiteX9" fmla="*/ 51581 w 92921"/>
                <a:gd name="connsiteY9" fmla="*/ 43997 h 45798"/>
                <a:gd name="connsiteX10" fmla="*/ 46366 w 92921"/>
                <a:gd name="connsiteY10" fmla="*/ 45703 h 45798"/>
                <a:gd name="connsiteX11" fmla="*/ 46840 w 92921"/>
                <a:gd name="connsiteY11" fmla="*/ 36505 h 45798"/>
                <a:gd name="connsiteX12" fmla="*/ 46840 w 92921"/>
                <a:gd name="connsiteY12" fmla="*/ 36505 h 45798"/>
                <a:gd name="connsiteX13" fmla="*/ 10998 w 92921"/>
                <a:gd name="connsiteY13" fmla="*/ 9577 h 45798"/>
                <a:gd name="connsiteX14" fmla="*/ 46366 w 92921"/>
                <a:gd name="connsiteY14" fmla="*/ 36126 h 45798"/>
                <a:gd name="connsiteX15" fmla="*/ 81828 w 92921"/>
                <a:gd name="connsiteY15" fmla="*/ 9577 h 45798"/>
                <a:gd name="connsiteX16" fmla="*/ 10998 w 92921"/>
                <a:gd name="connsiteY16" fmla="*/ 9577 h 4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21" h="45798">
                  <a:moveTo>
                    <a:pt x="46366" y="45798"/>
                  </a:moveTo>
                  <a:cubicBezTo>
                    <a:pt x="44564" y="45798"/>
                    <a:pt x="42668" y="45229"/>
                    <a:pt x="41151" y="44092"/>
                  </a:cubicBezTo>
                  <a:lnTo>
                    <a:pt x="41151" y="44092"/>
                  </a:lnTo>
                  <a:lnTo>
                    <a:pt x="3507" y="15740"/>
                  </a:lnTo>
                  <a:cubicBezTo>
                    <a:pt x="473" y="13464"/>
                    <a:pt x="-759" y="9577"/>
                    <a:pt x="473" y="5974"/>
                  </a:cubicBezTo>
                  <a:cubicBezTo>
                    <a:pt x="1706" y="2371"/>
                    <a:pt x="4929" y="0"/>
                    <a:pt x="8723" y="0"/>
                  </a:cubicBezTo>
                  <a:lnTo>
                    <a:pt x="84199" y="0"/>
                  </a:lnTo>
                  <a:cubicBezTo>
                    <a:pt x="87992" y="0"/>
                    <a:pt x="91215" y="2371"/>
                    <a:pt x="92448" y="5974"/>
                  </a:cubicBezTo>
                  <a:cubicBezTo>
                    <a:pt x="93681" y="9577"/>
                    <a:pt x="92448" y="13369"/>
                    <a:pt x="89414" y="15646"/>
                  </a:cubicBezTo>
                  <a:lnTo>
                    <a:pt x="51581" y="43997"/>
                  </a:lnTo>
                  <a:cubicBezTo>
                    <a:pt x="50064" y="45134"/>
                    <a:pt x="48167" y="45703"/>
                    <a:pt x="46366" y="45703"/>
                  </a:cubicBezTo>
                  <a:close/>
                  <a:moveTo>
                    <a:pt x="46840" y="36505"/>
                  </a:moveTo>
                  <a:lnTo>
                    <a:pt x="46840" y="36505"/>
                  </a:lnTo>
                  <a:close/>
                  <a:moveTo>
                    <a:pt x="10998" y="9577"/>
                  </a:moveTo>
                  <a:lnTo>
                    <a:pt x="46366" y="36126"/>
                  </a:lnTo>
                  <a:lnTo>
                    <a:pt x="81828" y="9577"/>
                  </a:lnTo>
                  <a:lnTo>
                    <a:pt x="10998" y="9577"/>
                  </a:lnTo>
                  <a:close/>
                </a:path>
              </a:pathLst>
            </a:custGeom>
            <a:grpFill/>
            <a:ln w="94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Shape 4206">
              <a:extLst>
                <a:ext uri="{FF2B5EF4-FFF2-40B4-BE49-F238E27FC236}">
                  <a16:creationId xmlns:a16="http://schemas.microsoft.com/office/drawing/2014/main" id="{80A18E32-C5C6-17C7-7549-F1611E2D48AB}"/>
                </a:ext>
              </a:extLst>
            </p:cNvPr>
            <p:cNvSpPr/>
            <p:nvPr/>
          </p:nvSpPr>
          <p:spPr>
            <a:xfrm>
              <a:off x="8954918" y="8966227"/>
              <a:ext cx="93880" cy="47410"/>
            </a:xfrm>
            <a:custGeom>
              <a:avLst/>
              <a:gdLst>
                <a:gd name="connsiteX0" fmla="*/ 83062 w 93880"/>
                <a:gd name="connsiteY0" fmla="*/ 47410 h 47410"/>
                <a:gd name="connsiteX1" fmla="*/ 14223 w 93880"/>
                <a:gd name="connsiteY1" fmla="*/ 47410 h 47410"/>
                <a:gd name="connsiteX2" fmla="*/ 0 w 93880"/>
                <a:gd name="connsiteY2" fmla="*/ 33187 h 47410"/>
                <a:gd name="connsiteX3" fmla="*/ 0 w 93880"/>
                <a:gd name="connsiteY3" fmla="*/ 14223 h 47410"/>
                <a:gd name="connsiteX4" fmla="*/ 14223 w 93880"/>
                <a:gd name="connsiteY4" fmla="*/ 0 h 47410"/>
                <a:gd name="connsiteX5" fmla="*/ 40583 w 93880"/>
                <a:gd name="connsiteY5" fmla="*/ 0 h 47410"/>
                <a:gd name="connsiteX6" fmla="*/ 53573 w 93880"/>
                <a:gd name="connsiteY6" fmla="*/ 3887 h 47410"/>
                <a:gd name="connsiteX7" fmla="*/ 89036 w 93880"/>
                <a:gd name="connsiteY7" fmla="*/ 27498 h 47410"/>
                <a:gd name="connsiteX8" fmla="*/ 93397 w 93880"/>
                <a:gd name="connsiteY8" fmla="*/ 39635 h 47410"/>
                <a:gd name="connsiteX9" fmla="*/ 83062 w 93880"/>
                <a:gd name="connsiteY9" fmla="*/ 47315 h 47410"/>
                <a:gd name="connsiteX10" fmla="*/ 14223 w 93880"/>
                <a:gd name="connsiteY10" fmla="*/ 9482 h 47410"/>
                <a:gd name="connsiteX11" fmla="*/ 9482 w 93880"/>
                <a:gd name="connsiteY11" fmla="*/ 14223 h 47410"/>
                <a:gd name="connsiteX12" fmla="*/ 9482 w 93880"/>
                <a:gd name="connsiteY12" fmla="*/ 33187 h 47410"/>
                <a:gd name="connsiteX13" fmla="*/ 14223 w 93880"/>
                <a:gd name="connsiteY13" fmla="*/ 37928 h 47410"/>
                <a:gd name="connsiteX14" fmla="*/ 83062 w 93880"/>
                <a:gd name="connsiteY14" fmla="*/ 37928 h 47410"/>
                <a:gd name="connsiteX15" fmla="*/ 84389 w 93880"/>
                <a:gd name="connsiteY15" fmla="*/ 36980 h 47410"/>
                <a:gd name="connsiteX16" fmla="*/ 83821 w 93880"/>
                <a:gd name="connsiteY16" fmla="*/ 35463 h 47410"/>
                <a:gd name="connsiteX17" fmla="*/ 48358 w 93880"/>
                <a:gd name="connsiteY17" fmla="*/ 11853 h 47410"/>
                <a:gd name="connsiteX18" fmla="*/ 40583 w 93880"/>
                <a:gd name="connsiteY18" fmla="*/ 9482 h 47410"/>
                <a:gd name="connsiteX19" fmla="*/ 14223 w 93880"/>
                <a:gd name="connsiteY19"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880" h="47410">
                  <a:moveTo>
                    <a:pt x="83062" y="47410"/>
                  </a:moveTo>
                  <a:lnTo>
                    <a:pt x="14223" y="47410"/>
                  </a:lnTo>
                  <a:cubicBezTo>
                    <a:pt x="6353" y="47410"/>
                    <a:pt x="0" y="41057"/>
                    <a:pt x="0" y="33187"/>
                  </a:cubicBezTo>
                  <a:lnTo>
                    <a:pt x="0" y="14223"/>
                  </a:lnTo>
                  <a:cubicBezTo>
                    <a:pt x="0" y="6353"/>
                    <a:pt x="6353" y="0"/>
                    <a:pt x="14223" y="0"/>
                  </a:cubicBezTo>
                  <a:lnTo>
                    <a:pt x="40583" y="0"/>
                  </a:lnTo>
                  <a:cubicBezTo>
                    <a:pt x="45229" y="0"/>
                    <a:pt x="49781" y="1328"/>
                    <a:pt x="53573" y="3887"/>
                  </a:cubicBezTo>
                  <a:lnTo>
                    <a:pt x="89036" y="27498"/>
                  </a:lnTo>
                  <a:cubicBezTo>
                    <a:pt x="93018" y="30153"/>
                    <a:pt x="94820" y="35084"/>
                    <a:pt x="93397" y="39635"/>
                  </a:cubicBezTo>
                  <a:cubicBezTo>
                    <a:pt x="91976" y="44186"/>
                    <a:pt x="87803" y="47315"/>
                    <a:pt x="83062" y="47315"/>
                  </a:cubicBezTo>
                  <a:close/>
                  <a:moveTo>
                    <a:pt x="14223" y="9482"/>
                  </a:moveTo>
                  <a:cubicBezTo>
                    <a:pt x="11568" y="9482"/>
                    <a:pt x="9482" y="11568"/>
                    <a:pt x="9482" y="14223"/>
                  </a:cubicBezTo>
                  <a:lnTo>
                    <a:pt x="9482" y="33187"/>
                  </a:lnTo>
                  <a:cubicBezTo>
                    <a:pt x="9482" y="35842"/>
                    <a:pt x="11568" y="37928"/>
                    <a:pt x="14223" y="37928"/>
                  </a:cubicBezTo>
                  <a:lnTo>
                    <a:pt x="83062" y="37928"/>
                  </a:lnTo>
                  <a:cubicBezTo>
                    <a:pt x="83726" y="37928"/>
                    <a:pt x="84200" y="37643"/>
                    <a:pt x="84389" y="36980"/>
                  </a:cubicBezTo>
                  <a:cubicBezTo>
                    <a:pt x="84579" y="36316"/>
                    <a:pt x="84389" y="35842"/>
                    <a:pt x="83821" y="35463"/>
                  </a:cubicBezTo>
                  <a:lnTo>
                    <a:pt x="48358" y="11853"/>
                  </a:lnTo>
                  <a:cubicBezTo>
                    <a:pt x="46082" y="10336"/>
                    <a:pt x="43333" y="9482"/>
                    <a:pt x="40583" y="9482"/>
                  </a:cubicBezTo>
                  <a:lnTo>
                    <a:pt x="14223" y="9482"/>
                  </a:lnTo>
                  <a:close/>
                </a:path>
              </a:pathLst>
            </a:custGeom>
            <a:grpFill/>
            <a:ln w="94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Freeform: Shape 4207">
              <a:extLst>
                <a:ext uri="{FF2B5EF4-FFF2-40B4-BE49-F238E27FC236}">
                  <a16:creationId xmlns:a16="http://schemas.microsoft.com/office/drawing/2014/main" id="{1429A7A4-D420-98FA-E83E-1A97E42C46C8}"/>
                </a:ext>
              </a:extLst>
            </p:cNvPr>
            <p:cNvSpPr/>
            <p:nvPr/>
          </p:nvSpPr>
          <p:spPr>
            <a:xfrm>
              <a:off x="8907182" y="8881244"/>
              <a:ext cx="66802" cy="56536"/>
            </a:xfrm>
            <a:custGeom>
              <a:avLst/>
              <a:gdLst>
                <a:gd name="connsiteX0" fmla="*/ 56459 w 66802"/>
                <a:gd name="connsiteY0" fmla="*/ 56536 h 56536"/>
                <a:gd name="connsiteX1" fmla="*/ 10377 w 66802"/>
                <a:gd name="connsiteY1" fmla="*/ 56536 h 56536"/>
                <a:gd name="connsiteX2" fmla="*/ 1274 w 66802"/>
                <a:gd name="connsiteY2" fmla="*/ 51132 h 56536"/>
                <a:gd name="connsiteX3" fmla="*/ 1653 w 66802"/>
                <a:gd name="connsiteY3" fmla="*/ 40607 h 56536"/>
                <a:gd name="connsiteX4" fmla="*/ 24694 w 66802"/>
                <a:gd name="connsiteY4" fmla="*/ 4480 h 56536"/>
                <a:gd name="connsiteX5" fmla="*/ 42141 w 66802"/>
                <a:gd name="connsiteY5" fmla="*/ 4480 h 56536"/>
                <a:gd name="connsiteX6" fmla="*/ 65182 w 66802"/>
                <a:gd name="connsiteY6" fmla="*/ 40607 h 56536"/>
                <a:gd name="connsiteX7" fmla="*/ 65562 w 66802"/>
                <a:gd name="connsiteY7" fmla="*/ 51132 h 56536"/>
                <a:gd name="connsiteX8" fmla="*/ 56459 w 66802"/>
                <a:gd name="connsiteY8" fmla="*/ 56536 h 56536"/>
                <a:gd name="connsiteX9" fmla="*/ 33418 w 66802"/>
                <a:gd name="connsiteY9" fmla="*/ 9126 h 56536"/>
                <a:gd name="connsiteX10" fmla="*/ 9618 w 66802"/>
                <a:gd name="connsiteY10" fmla="*/ 45727 h 56536"/>
                <a:gd name="connsiteX11" fmla="*/ 10377 w 66802"/>
                <a:gd name="connsiteY11" fmla="*/ 47054 h 56536"/>
                <a:gd name="connsiteX12" fmla="*/ 56459 w 66802"/>
                <a:gd name="connsiteY12" fmla="*/ 47054 h 56536"/>
                <a:gd name="connsiteX13" fmla="*/ 61200 w 66802"/>
                <a:gd name="connsiteY13" fmla="*/ 43167 h 56536"/>
                <a:gd name="connsiteX14" fmla="*/ 57218 w 66802"/>
                <a:gd name="connsiteY14" fmla="*/ 45727 h 56536"/>
                <a:gd name="connsiteX15" fmla="*/ 34176 w 66802"/>
                <a:gd name="connsiteY15" fmla="*/ 9600 h 56536"/>
                <a:gd name="connsiteX16" fmla="*/ 34176 w 66802"/>
                <a:gd name="connsiteY16" fmla="*/ 9600 h 56536"/>
                <a:gd name="connsiteX17" fmla="*/ 33418 w 66802"/>
                <a:gd name="connsiteY17" fmla="*/ 9221 h 5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802" h="56536">
                  <a:moveTo>
                    <a:pt x="56459" y="56536"/>
                  </a:moveTo>
                  <a:lnTo>
                    <a:pt x="10377" y="56536"/>
                  </a:lnTo>
                  <a:cubicBezTo>
                    <a:pt x="6583" y="56536"/>
                    <a:pt x="3075" y="54451"/>
                    <a:pt x="1274" y="51132"/>
                  </a:cubicBezTo>
                  <a:cubicBezTo>
                    <a:pt x="-528" y="47813"/>
                    <a:pt x="-433" y="43736"/>
                    <a:pt x="1653" y="40607"/>
                  </a:cubicBezTo>
                  <a:lnTo>
                    <a:pt x="24694" y="4480"/>
                  </a:lnTo>
                  <a:cubicBezTo>
                    <a:pt x="28487" y="-1493"/>
                    <a:pt x="38349" y="-1493"/>
                    <a:pt x="42141" y="4480"/>
                  </a:cubicBezTo>
                  <a:lnTo>
                    <a:pt x="65182" y="40607"/>
                  </a:lnTo>
                  <a:cubicBezTo>
                    <a:pt x="67174" y="43830"/>
                    <a:pt x="67363" y="47813"/>
                    <a:pt x="65562" y="51132"/>
                  </a:cubicBezTo>
                  <a:cubicBezTo>
                    <a:pt x="63760" y="54451"/>
                    <a:pt x="60252" y="56536"/>
                    <a:pt x="56459" y="56536"/>
                  </a:cubicBezTo>
                  <a:close/>
                  <a:moveTo>
                    <a:pt x="33418" y="9126"/>
                  </a:moveTo>
                  <a:lnTo>
                    <a:pt x="9618" y="45727"/>
                  </a:lnTo>
                  <a:lnTo>
                    <a:pt x="10377" y="47054"/>
                  </a:lnTo>
                  <a:lnTo>
                    <a:pt x="56459" y="47054"/>
                  </a:lnTo>
                  <a:lnTo>
                    <a:pt x="61200" y="43167"/>
                  </a:lnTo>
                  <a:lnTo>
                    <a:pt x="57218" y="45727"/>
                  </a:lnTo>
                  <a:lnTo>
                    <a:pt x="34176" y="9600"/>
                  </a:lnTo>
                  <a:lnTo>
                    <a:pt x="34176" y="9600"/>
                  </a:lnTo>
                  <a:cubicBezTo>
                    <a:pt x="34176" y="9600"/>
                    <a:pt x="33797" y="9221"/>
                    <a:pt x="33418" y="9221"/>
                  </a:cubicBezTo>
                  <a:close/>
                </a:path>
              </a:pathLst>
            </a:custGeom>
            <a:grpFill/>
            <a:ln w="94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Freeform: Shape 4208">
              <a:extLst>
                <a:ext uri="{FF2B5EF4-FFF2-40B4-BE49-F238E27FC236}">
                  <a16:creationId xmlns:a16="http://schemas.microsoft.com/office/drawing/2014/main" id="{5E5AA6A4-CFA9-A15A-230B-9A6B19F9AFFD}"/>
                </a:ext>
              </a:extLst>
            </p:cNvPr>
            <p:cNvSpPr/>
            <p:nvPr/>
          </p:nvSpPr>
          <p:spPr>
            <a:xfrm>
              <a:off x="8832402" y="8966322"/>
              <a:ext cx="93880" cy="47410"/>
            </a:xfrm>
            <a:custGeom>
              <a:avLst/>
              <a:gdLst>
                <a:gd name="connsiteX0" fmla="*/ 79752 w 93880"/>
                <a:gd name="connsiteY0" fmla="*/ 47315 h 47410"/>
                <a:gd name="connsiteX1" fmla="*/ 10913 w 93880"/>
                <a:gd name="connsiteY1" fmla="*/ 47315 h 47410"/>
                <a:gd name="connsiteX2" fmla="*/ 483 w 93880"/>
                <a:gd name="connsiteY2" fmla="*/ 39635 h 47410"/>
                <a:gd name="connsiteX3" fmla="*/ 4844 w 93880"/>
                <a:gd name="connsiteY3" fmla="*/ 27497 h 47410"/>
                <a:gd name="connsiteX4" fmla="*/ 40212 w 93880"/>
                <a:gd name="connsiteY4" fmla="*/ 3982 h 47410"/>
                <a:gd name="connsiteX5" fmla="*/ 53487 w 93880"/>
                <a:gd name="connsiteY5" fmla="*/ 0 h 47410"/>
                <a:gd name="connsiteX6" fmla="*/ 79657 w 93880"/>
                <a:gd name="connsiteY6" fmla="*/ 0 h 47410"/>
                <a:gd name="connsiteX7" fmla="*/ 93880 w 93880"/>
                <a:gd name="connsiteY7" fmla="*/ 14223 h 47410"/>
                <a:gd name="connsiteX8" fmla="*/ 93880 w 93880"/>
                <a:gd name="connsiteY8" fmla="*/ 33187 h 47410"/>
                <a:gd name="connsiteX9" fmla="*/ 79657 w 93880"/>
                <a:gd name="connsiteY9" fmla="*/ 47410 h 47410"/>
                <a:gd name="connsiteX10" fmla="*/ 53582 w 93880"/>
                <a:gd name="connsiteY10" fmla="*/ 9387 h 47410"/>
                <a:gd name="connsiteX11" fmla="*/ 45522 w 93880"/>
                <a:gd name="connsiteY11" fmla="*/ 11853 h 47410"/>
                <a:gd name="connsiteX12" fmla="*/ 10154 w 93880"/>
                <a:gd name="connsiteY12" fmla="*/ 35368 h 47410"/>
                <a:gd name="connsiteX13" fmla="*/ 9585 w 93880"/>
                <a:gd name="connsiteY13" fmla="*/ 36885 h 47410"/>
                <a:gd name="connsiteX14" fmla="*/ 10913 w 93880"/>
                <a:gd name="connsiteY14" fmla="*/ 37833 h 47410"/>
                <a:gd name="connsiteX15" fmla="*/ 79752 w 93880"/>
                <a:gd name="connsiteY15" fmla="*/ 37833 h 47410"/>
                <a:gd name="connsiteX16" fmla="*/ 84493 w 93880"/>
                <a:gd name="connsiteY16" fmla="*/ 33092 h 47410"/>
                <a:gd name="connsiteX17" fmla="*/ 84493 w 93880"/>
                <a:gd name="connsiteY17" fmla="*/ 14128 h 47410"/>
                <a:gd name="connsiteX18" fmla="*/ 79752 w 93880"/>
                <a:gd name="connsiteY18" fmla="*/ 9387 h 47410"/>
                <a:gd name="connsiteX19" fmla="*/ 53582 w 93880"/>
                <a:gd name="connsiteY19" fmla="*/ 9387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880" h="47410">
                  <a:moveTo>
                    <a:pt x="79752" y="47315"/>
                  </a:moveTo>
                  <a:lnTo>
                    <a:pt x="10913" y="47315"/>
                  </a:lnTo>
                  <a:cubicBezTo>
                    <a:pt x="6077" y="47315"/>
                    <a:pt x="1905" y="44186"/>
                    <a:pt x="483" y="39635"/>
                  </a:cubicBezTo>
                  <a:cubicBezTo>
                    <a:pt x="-940" y="34989"/>
                    <a:pt x="862" y="30153"/>
                    <a:pt x="4844" y="27497"/>
                  </a:cubicBezTo>
                  <a:lnTo>
                    <a:pt x="40212" y="3982"/>
                  </a:lnTo>
                  <a:cubicBezTo>
                    <a:pt x="44194" y="1328"/>
                    <a:pt x="48746" y="0"/>
                    <a:pt x="53487" y="0"/>
                  </a:cubicBezTo>
                  <a:lnTo>
                    <a:pt x="79657" y="0"/>
                  </a:lnTo>
                  <a:cubicBezTo>
                    <a:pt x="87527" y="0"/>
                    <a:pt x="93880" y="6353"/>
                    <a:pt x="93880" y="14223"/>
                  </a:cubicBezTo>
                  <a:lnTo>
                    <a:pt x="93880" y="33187"/>
                  </a:lnTo>
                  <a:cubicBezTo>
                    <a:pt x="93880" y="41057"/>
                    <a:pt x="87527" y="47410"/>
                    <a:pt x="79657" y="47410"/>
                  </a:cubicBezTo>
                  <a:close/>
                  <a:moveTo>
                    <a:pt x="53582" y="9387"/>
                  </a:moveTo>
                  <a:cubicBezTo>
                    <a:pt x="50737" y="9387"/>
                    <a:pt x="47893" y="10241"/>
                    <a:pt x="45522" y="11853"/>
                  </a:cubicBezTo>
                  <a:lnTo>
                    <a:pt x="10154" y="35368"/>
                  </a:lnTo>
                  <a:cubicBezTo>
                    <a:pt x="9585" y="35747"/>
                    <a:pt x="9396" y="36221"/>
                    <a:pt x="9585" y="36885"/>
                  </a:cubicBezTo>
                  <a:cubicBezTo>
                    <a:pt x="9775" y="37548"/>
                    <a:pt x="10249" y="37833"/>
                    <a:pt x="10913" y="37833"/>
                  </a:cubicBezTo>
                  <a:lnTo>
                    <a:pt x="79752" y="37833"/>
                  </a:lnTo>
                  <a:cubicBezTo>
                    <a:pt x="82407" y="37833"/>
                    <a:pt x="84493" y="35747"/>
                    <a:pt x="84493" y="33092"/>
                  </a:cubicBezTo>
                  <a:lnTo>
                    <a:pt x="84493" y="14128"/>
                  </a:lnTo>
                  <a:cubicBezTo>
                    <a:pt x="84493" y="11473"/>
                    <a:pt x="82407" y="9387"/>
                    <a:pt x="79752" y="9387"/>
                  </a:cubicBezTo>
                  <a:lnTo>
                    <a:pt x="53582" y="9387"/>
                  </a:lnTo>
                  <a:close/>
                </a:path>
              </a:pathLst>
            </a:custGeom>
            <a:grpFill/>
            <a:ln w="94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Freeform: Shape 4209">
              <a:extLst>
                <a:ext uri="{FF2B5EF4-FFF2-40B4-BE49-F238E27FC236}">
                  <a16:creationId xmlns:a16="http://schemas.microsoft.com/office/drawing/2014/main" id="{2F504484-A4A6-E07D-8CFD-274A2EF8F7CA}"/>
                </a:ext>
              </a:extLst>
            </p:cNvPr>
            <p:cNvSpPr/>
            <p:nvPr/>
          </p:nvSpPr>
          <p:spPr>
            <a:xfrm>
              <a:off x="8954918" y="9117939"/>
              <a:ext cx="93880" cy="47410"/>
            </a:xfrm>
            <a:custGeom>
              <a:avLst/>
              <a:gdLst>
                <a:gd name="connsiteX0" fmla="*/ 83062 w 93880"/>
                <a:gd name="connsiteY0" fmla="*/ 47410 h 47410"/>
                <a:gd name="connsiteX1" fmla="*/ 14223 w 93880"/>
                <a:gd name="connsiteY1" fmla="*/ 47410 h 47410"/>
                <a:gd name="connsiteX2" fmla="*/ 0 w 93880"/>
                <a:gd name="connsiteY2" fmla="*/ 33187 h 47410"/>
                <a:gd name="connsiteX3" fmla="*/ 0 w 93880"/>
                <a:gd name="connsiteY3" fmla="*/ 14223 h 47410"/>
                <a:gd name="connsiteX4" fmla="*/ 14223 w 93880"/>
                <a:gd name="connsiteY4" fmla="*/ 0 h 47410"/>
                <a:gd name="connsiteX5" fmla="*/ 40583 w 93880"/>
                <a:gd name="connsiteY5" fmla="*/ 0 h 47410"/>
                <a:gd name="connsiteX6" fmla="*/ 53573 w 93880"/>
                <a:gd name="connsiteY6" fmla="*/ 3887 h 47410"/>
                <a:gd name="connsiteX7" fmla="*/ 89036 w 93880"/>
                <a:gd name="connsiteY7" fmla="*/ 27498 h 47410"/>
                <a:gd name="connsiteX8" fmla="*/ 93397 w 93880"/>
                <a:gd name="connsiteY8" fmla="*/ 39635 h 47410"/>
                <a:gd name="connsiteX9" fmla="*/ 83062 w 93880"/>
                <a:gd name="connsiteY9" fmla="*/ 47315 h 47410"/>
                <a:gd name="connsiteX10" fmla="*/ 14223 w 93880"/>
                <a:gd name="connsiteY10" fmla="*/ 9482 h 47410"/>
                <a:gd name="connsiteX11" fmla="*/ 9482 w 93880"/>
                <a:gd name="connsiteY11" fmla="*/ 14223 h 47410"/>
                <a:gd name="connsiteX12" fmla="*/ 9482 w 93880"/>
                <a:gd name="connsiteY12" fmla="*/ 33187 h 47410"/>
                <a:gd name="connsiteX13" fmla="*/ 14223 w 93880"/>
                <a:gd name="connsiteY13" fmla="*/ 37928 h 47410"/>
                <a:gd name="connsiteX14" fmla="*/ 83062 w 93880"/>
                <a:gd name="connsiteY14" fmla="*/ 37928 h 47410"/>
                <a:gd name="connsiteX15" fmla="*/ 84389 w 93880"/>
                <a:gd name="connsiteY15" fmla="*/ 36980 h 47410"/>
                <a:gd name="connsiteX16" fmla="*/ 83821 w 93880"/>
                <a:gd name="connsiteY16" fmla="*/ 35463 h 47410"/>
                <a:gd name="connsiteX17" fmla="*/ 48358 w 93880"/>
                <a:gd name="connsiteY17" fmla="*/ 11853 h 47410"/>
                <a:gd name="connsiteX18" fmla="*/ 40583 w 93880"/>
                <a:gd name="connsiteY18" fmla="*/ 9482 h 47410"/>
                <a:gd name="connsiteX19" fmla="*/ 14223 w 93880"/>
                <a:gd name="connsiteY19"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880" h="47410">
                  <a:moveTo>
                    <a:pt x="83062" y="47410"/>
                  </a:moveTo>
                  <a:lnTo>
                    <a:pt x="14223" y="47410"/>
                  </a:lnTo>
                  <a:cubicBezTo>
                    <a:pt x="6353" y="47410"/>
                    <a:pt x="0" y="41057"/>
                    <a:pt x="0" y="33187"/>
                  </a:cubicBezTo>
                  <a:lnTo>
                    <a:pt x="0" y="14223"/>
                  </a:lnTo>
                  <a:cubicBezTo>
                    <a:pt x="0" y="6353"/>
                    <a:pt x="6353" y="0"/>
                    <a:pt x="14223" y="0"/>
                  </a:cubicBezTo>
                  <a:lnTo>
                    <a:pt x="40583" y="0"/>
                  </a:lnTo>
                  <a:cubicBezTo>
                    <a:pt x="45229" y="0"/>
                    <a:pt x="49781" y="1328"/>
                    <a:pt x="53573" y="3887"/>
                  </a:cubicBezTo>
                  <a:lnTo>
                    <a:pt x="89036" y="27498"/>
                  </a:lnTo>
                  <a:cubicBezTo>
                    <a:pt x="93018" y="30153"/>
                    <a:pt x="94820" y="35084"/>
                    <a:pt x="93397" y="39635"/>
                  </a:cubicBezTo>
                  <a:cubicBezTo>
                    <a:pt x="91976" y="44186"/>
                    <a:pt x="87803" y="47315"/>
                    <a:pt x="83062" y="47315"/>
                  </a:cubicBezTo>
                  <a:close/>
                  <a:moveTo>
                    <a:pt x="14223" y="9482"/>
                  </a:moveTo>
                  <a:cubicBezTo>
                    <a:pt x="11568" y="9482"/>
                    <a:pt x="9482" y="11568"/>
                    <a:pt x="9482" y="14223"/>
                  </a:cubicBezTo>
                  <a:lnTo>
                    <a:pt x="9482" y="33187"/>
                  </a:lnTo>
                  <a:cubicBezTo>
                    <a:pt x="9482" y="35842"/>
                    <a:pt x="11568" y="37928"/>
                    <a:pt x="14223" y="37928"/>
                  </a:cubicBezTo>
                  <a:lnTo>
                    <a:pt x="83062" y="37928"/>
                  </a:lnTo>
                  <a:cubicBezTo>
                    <a:pt x="83726" y="37928"/>
                    <a:pt x="84200" y="37643"/>
                    <a:pt x="84389" y="36980"/>
                  </a:cubicBezTo>
                  <a:cubicBezTo>
                    <a:pt x="84579" y="36316"/>
                    <a:pt x="84389" y="35842"/>
                    <a:pt x="83821" y="35463"/>
                  </a:cubicBezTo>
                  <a:lnTo>
                    <a:pt x="48358" y="11853"/>
                  </a:lnTo>
                  <a:cubicBezTo>
                    <a:pt x="46082" y="10336"/>
                    <a:pt x="43333" y="9482"/>
                    <a:pt x="40583" y="9482"/>
                  </a:cubicBezTo>
                  <a:lnTo>
                    <a:pt x="14223" y="9482"/>
                  </a:lnTo>
                  <a:close/>
                </a:path>
              </a:pathLst>
            </a:custGeom>
            <a:grpFill/>
            <a:ln w="94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Freeform: Shape 4210">
              <a:extLst>
                <a:ext uri="{FF2B5EF4-FFF2-40B4-BE49-F238E27FC236}">
                  <a16:creationId xmlns:a16="http://schemas.microsoft.com/office/drawing/2014/main" id="{48B20C59-ED73-0B37-0589-C6D3DDEB2200}"/>
                </a:ext>
              </a:extLst>
            </p:cNvPr>
            <p:cNvSpPr/>
            <p:nvPr/>
          </p:nvSpPr>
          <p:spPr>
            <a:xfrm>
              <a:off x="8832402" y="9118034"/>
              <a:ext cx="93880" cy="47410"/>
            </a:xfrm>
            <a:custGeom>
              <a:avLst/>
              <a:gdLst>
                <a:gd name="connsiteX0" fmla="*/ 79752 w 93880"/>
                <a:gd name="connsiteY0" fmla="*/ 47315 h 47410"/>
                <a:gd name="connsiteX1" fmla="*/ 10913 w 93880"/>
                <a:gd name="connsiteY1" fmla="*/ 47315 h 47410"/>
                <a:gd name="connsiteX2" fmla="*/ 483 w 93880"/>
                <a:gd name="connsiteY2" fmla="*/ 39635 h 47410"/>
                <a:gd name="connsiteX3" fmla="*/ 4844 w 93880"/>
                <a:gd name="connsiteY3" fmla="*/ 27497 h 47410"/>
                <a:gd name="connsiteX4" fmla="*/ 40212 w 93880"/>
                <a:gd name="connsiteY4" fmla="*/ 3982 h 47410"/>
                <a:gd name="connsiteX5" fmla="*/ 53487 w 93880"/>
                <a:gd name="connsiteY5" fmla="*/ 0 h 47410"/>
                <a:gd name="connsiteX6" fmla="*/ 79657 w 93880"/>
                <a:gd name="connsiteY6" fmla="*/ 0 h 47410"/>
                <a:gd name="connsiteX7" fmla="*/ 93880 w 93880"/>
                <a:gd name="connsiteY7" fmla="*/ 14223 h 47410"/>
                <a:gd name="connsiteX8" fmla="*/ 93880 w 93880"/>
                <a:gd name="connsiteY8" fmla="*/ 33187 h 47410"/>
                <a:gd name="connsiteX9" fmla="*/ 79657 w 93880"/>
                <a:gd name="connsiteY9" fmla="*/ 47410 h 47410"/>
                <a:gd name="connsiteX10" fmla="*/ 53582 w 93880"/>
                <a:gd name="connsiteY10" fmla="*/ 9387 h 47410"/>
                <a:gd name="connsiteX11" fmla="*/ 45522 w 93880"/>
                <a:gd name="connsiteY11" fmla="*/ 11853 h 47410"/>
                <a:gd name="connsiteX12" fmla="*/ 10154 w 93880"/>
                <a:gd name="connsiteY12" fmla="*/ 35368 h 47410"/>
                <a:gd name="connsiteX13" fmla="*/ 9585 w 93880"/>
                <a:gd name="connsiteY13" fmla="*/ 36885 h 47410"/>
                <a:gd name="connsiteX14" fmla="*/ 10913 w 93880"/>
                <a:gd name="connsiteY14" fmla="*/ 37833 h 47410"/>
                <a:gd name="connsiteX15" fmla="*/ 79752 w 93880"/>
                <a:gd name="connsiteY15" fmla="*/ 37833 h 47410"/>
                <a:gd name="connsiteX16" fmla="*/ 84493 w 93880"/>
                <a:gd name="connsiteY16" fmla="*/ 33092 h 47410"/>
                <a:gd name="connsiteX17" fmla="*/ 84493 w 93880"/>
                <a:gd name="connsiteY17" fmla="*/ 14128 h 47410"/>
                <a:gd name="connsiteX18" fmla="*/ 79752 w 93880"/>
                <a:gd name="connsiteY18" fmla="*/ 9387 h 47410"/>
                <a:gd name="connsiteX19" fmla="*/ 53582 w 93880"/>
                <a:gd name="connsiteY19" fmla="*/ 9387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880" h="47410">
                  <a:moveTo>
                    <a:pt x="79752" y="47315"/>
                  </a:moveTo>
                  <a:lnTo>
                    <a:pt x="10913" y="47315"/>
                  </a:lnTo>
                  <a:cubicBezTo>
                    <a:pt x="6077" y="47315"/>
                    <a:pt x="1905" y="44186"/>
                    <a:pt x="483" y="39635"/>
                  </a:cubicBezTo>
                  <a:cubicBezTo>
                    <a:pt x="-940" y="34989"/>
                    <a:pt x="862" y="30153"/>
                    <a:pt x="4844" y="27497"/>
                  </a:cubicBezTo>
                  <a:lnTo>
                    <a:pt x="40212" y="3982"/>
                  </a:lnTo>
                  <a:cubicBezTo>
                    <a:pt x="44194" y="1328"/>
                    <a:pt x="48746" y="0"/>
                    <a:pt x="53487" y="0"/>
                  </a:cubicBezTo>
                  <a:lnTo>
                    <a:pt x="79657" y="0"/>
                  </a:lnTo>
                  <a:cubicBezTo>
                    <a:pt x="87527" y="0"/>
                    <a:pt x="93880" y="6353"/>
                    <a:pt x="93880" y="14223"/>
                  </a:cubicBezTo>
                  <a:lnTo>
                    <a:pt x="93880" y="33187"/>
                  </a:lnTo>
                  <a:cubicBezTo>
                    <a:pt x="93880" y="41057"/>
                    <a:pt x="87527" y="47410"/>
                    <a:pt x="79657" y="47410"/>
                  </a:cubicBezTo>
                  <a:close/>
                  <a:moveTo>
                    <a:pt x="53582" y="9387"/>
                  </a:moveTo>
                  <a:cubicBezTo>
                    <a:pt x="50737" y="9387"/>
                    <a:pt x="47893" y="10241"/>
                    <a:pt x="45522" y="11853"/>
                  </a:cubicBezTo>
                  <a:lnTo>
                    <a:pt x="10154" y="35368"/>
                  </a:lnTo>
                  <a:cubicBezTo>
                    <a:pt x="9585" y="35747"/>
                    <a:pt x="9396" y="36221"/>
                    <a:pt x="9585" y="36885"/>
                  </a:cubicBezTo>
                  <a:cubicBezTo>
                    <a:pt x="9775" y="37548"/>
                    <a:pt x="10249" y="37833"/>
                    <a:pt x="10913" y="37833"/>
                  </a:cubicBezTo>
                  <a:lnTo>
                    <a:pt x="79752" y="37833"/>
                  </a:lnTo>
                  <a:cubicBezTo>
                    <a:pt x="82407" y="37833"/>
                    <a:pt x="84493" y="35747"/>
                    <a:pt x="84493" y="33092"/>
                  </a:cubicBezTo>
                  <a:lnTo>
                    <a:pt x="84493" y="14128"/>
                  </a:lnTo>
                  <a:cubicBezTo>
                    <a:pt x="84493" y="11473"/>
                    <a:pt x="82407" y="9387"/>
                    <a:pt x="79752" y="9387"/>
                  </a:cubicBezTo>
                  <a:lnTo>
                    <a:pt x="53582" y="9387"/>
                  </a:lnTo>
                  <a:close/>
                </a:path>
              </a:pathLst>
            </a:custGeom>
            <a:grpFill/>
            <a:ln w="94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Freeform: Shape 4211">
              <a:extLst>
                <a:ext uri="{FF2B5EF4-FFF2-40B4-BE49-F238E27FC236}">
                  <a16:creationId xmlns:a16="http://schemas.microsoft.com/office/drawing/2014/main" id="{9E2C3729-5233-1E24-DB75-30AE33C5A9BC}"/>
                </a:ext>
              </a:extLst>
            </p:cNvPr>
            <p:cNvSpPr/>
            <p:nvPr/>
          </p:nvSpPr>
          <p:spPr>
            <a:xfrm>
              <a:off x="8878967" y="9042083"/>
              <a:ext cx="47410" cy="47410"/>
            </a:xfrm>
            <a:custGeom>
              <a:avLst/>
              <a:gdLst>
                <a:gd name="connsiteX0" fmla="*/ 33187 w 47410"/>
                <a:gd name="connsiteY0" fmla="*/ 47410 h 47410"/>
                <a:gd name="connsiteX1" fmla="*/ 14223 w 47410"/>
                <a:gd name="connsiteY1" fmla="*/ 47410 h 47410"/>
                <a:gd name="connsiteX2" fmla="*/ 0 w 47410"/>
                <a:gd name="connsiteY2" fmla="*/ 33187 h 47410"/>
                <a:gd name="connsiteX3" fmla="*/ 0 w 47410"/>
                <a:gd name="connsiteY3" fmla="*/ 14223 h 47410"/>
                <a:gd name="connsiteX4" fmla="*/ 14223 w 47410"/>
                <a:gd name="connsiteY4" fmla="*/ 0 h 47410"/>
                <a:gd name="connsiteX5" fmla="*/ 33187 w 47410"/>
                <a:gd name="connsiteY5" fmla="*/ 0 h 47410"/>
                <a:gd name="connsiteX6" fmla="*/ 47410 w 47410"/>
                <a:gd name="connsiteY6" fmla="*/ 14223 h 47410"/>
                <a:gd name="connsiteX7" fmla="*/ 47410 w 47410"/>
                <a:gd name="connsiteY7" fmla="*/ 33187 h 47410"/>
                <a:gd name="connsiteX8" fmla="*/ 33187 w 47410"/>
                <a:gd name="connsiteY8" fmla="*/ 47410 h 47410"/>
                <a:gd name="connsiteX9" fmla="*/ 14223 w 47410"/>
                <a:gd name="connsiteY9" fmla="*/ 9482 h 47410"/>
                <a:gd name="connsiteX10" fmla="*/ 9482 w 47410"/>
                <a:gd name="connsiteY10" fmla="*/ 14223 h 47410"/>
                <a:gd name="connsiteX11" fmla="*/ 9482 w 47410"/>
                <a:gd name="connsiteY11" fmla="*/ 33187 h 47410"/>
                <a:gd name="connsiteX12" fmla="*/ 14223 w 47410"/>
                <a:gd name="connsiteY12" fmla="*/ 37928 h 47410"/>
                <a:gd name="connsiteX13" fmla="*/ 33187 w 47410"/>
                <a:gd name="connsiteY13" fmla="*/ 37928 h 47410"/>
                <a:gd name="connsiteX14" fmla="*/ 37928 w 47410"/>
                <a:gd name="connsiteY14" fmla="*/ 33187 h 47410"/>
                <a:gd name="connsiteX15" fmla="*/ 37928 w 47410"/>
                <a:gd name="connsiteY15" fmla="*/ 14223 h 47410"/>
                <a:gd name="connsiteX16" fmla="*/ 33187 w 47410"/>
                <a:gd name="connsiteY16" fmla="*/ 9482 h 47410"/>
                <a:gd name="connsiteX17" fmla="*/ 14223 w 47410"/>
                <a:gd name="connsiteY17"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10" h="47410">
                  <a:moveTo>
                    <a:pt x="33187" y="47410"/>
                  </a:moveTo>
                  <a:lnTo>
                    <a:pt x="14223" y="47410"/>
                  </a:lnTo>
                  <a:cubicBezTo>
                    <a:pt x="6353" y="47410"/>
                    <a:pt x="0" y="41057"/>
                    <a:pt x="0" y="33187"/>
                  </a:cubicBezTo>
                  <a:lnTo>
                    <a:pt x="0" y="14223"/>
                  </a:lnTo>
                  <a:cubicBezTo>
                    <a:pt x="0" y="6353"/>
                    <a:pt x="6353" y="0"/>
                    <a:pt x="14223" y="0"/>
                  </a:cubicBezTo>
                  <a:lnTo>
                    <a:pt x="33187" y="0"/>
                  </a:lnTo>
                  <a:cubicBezTo>
                    <a:pt x="41057" y="0"/>
                    <a:pt x="47410" y="6353"/>
                    <a:pt x="47410" y="14223"/>
                  </a:cubicBezTo>
                  <a:lnTo>
                    <a:pt x="47410" y="33187"/>
                  </a:lnTo>
                  <a:cubicBezTo>
                    <a:pt x="47410" y="41057"/>
                    <a:pt x="41057" y="47410"/>
                    <a:pt x="33187" y="47410"/>
                  </a:cubicBezTo>
                  <a:close/>
                  <a:moveTo>
                    <a:pt x="14223" y="9482"/>
                  </a:moveTo>
                  <a:cubicBezTo>
                    <a:pt x="11568" y="9482"/>
                    <a:pt x="9482" y="11568"/>
                    <a:pt x="9482" y="14223"/>
                  </a:cubicBezTo>
                  <a:lnTo>
                    <a:pt x="9482" y="33187"/>
                  </a:lnTo>
                  <a:cubicBezTo>
                    <a:pt x="9482" y="35842"/>
                    <a:pt x="11568" y="37928"/>
                    <a:pt x="14223" y="37928"/>
                  </a:cubicBezTo>
                  <a:lnTo>
                    <a:pt x="33187" y="37928"/>
                  </a:lnTo>
                  <a:cubicBezTo>
                    <a:pt x="35842" y="37928"/>
                    <a:pt x="37928" y="35842"/>
                    <a:pt x="37928" y="33187"/>
                  </a:cubicBezTo>
                  <a:lnTo>
                    <a:pt x="37928" y="14223"/>
                  </a:lnTo>
                  <a:cubicBezTo>
                    <a:pt x="37928" y="11568"/>
                    <a:pt x="35842" y="9482"/>
                    <a:pt x="33187" y="9482"/>
                  </a:cubicBezTo>
                  <a:lnTo>
                    <a:pt x="14223" y="9482"/>
                  </a:lnTo>
                  <a:close/>
                </a:path>
              </a:pathLst>
            </a:custGeom>
            <a:grpFill/>
            <a:ln w="94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Freeform: Shape 4212">
              <a:extLst>
                <a:ext uri="{FF2B5EF4-FFF2-40B4-BE49-F238E27FC236}">
                  <a16:creationId xmlns:a16="http://schemas.microsoft.com/office/drawing/2014/main" id="{93398551-E0E7-8FAA-0296-0ACE0047115C}"/>
                </a:ext>
              </a:extLst>
            </p:cNvPr>
            <p:cNvSpPr/>
            <p:nvPr/>
          </p:nvSpPr>
          <p:spPr>
            <a:xfrm>
              <a:off x="8954823" y="9042083"/>
              <a:ext cx="47410" cy="47410"/>
            </a:xfrm>
            <a:custGeom>
              <a:avLst/>
              <a:gdLst>
                <a:gd name="connsiteX0" fmla="*/ 33187 w 47410"/>
                <a:gd name="connsiteY0" fmla="*/ 47410 h 47410"/>
                <a:gd name="connsiteX1" fmla="*/ 14223 w 47410"/>
                <a:gd name="connsiteY1" fmla="*/ 47410 h 47410"/>
                <a:gd name="connsiteX2" fmla="*/ 0 w 47410"/>
                <a:gd name="connsiteY2" fmla="*/ 33187 h 47410"/>
                <a:gd name="connsiteX3" fmla="*/ 0 w 47410"/>
                <a:gd name="connsiteY3" fmla="*/ 14223 h 47410"/>
                <a:gd name="connsiteX4" fmla="*/ 14223 w 47410"/>
                <a:gd name="connsiteY4" fmla="*/ 0 h 47410"/>
                <a:gd name="connsiteX5" fmla="*/ 33187 w 47410"/>
                <a:gd name="connsiteY5" fmla="*/ 0 h 47410"/>
                <a:gd name="connsiteX6" fmla="*/ 47410 w 47410"/>
                <a:gd name="connsiteY6" fmla="*/ 14223 h 47410"/>
                <a:gd name="connsiteX7" fmla="*/ 47410 w 47410"/>
                <a:gd name="connsiteY7" fmla="*/ 33187 h 47410"/>
                <a:gd name="connsiteX8" fmla="*/ 33187 w 47410"/>
                <a:gd name="connsiteY8" fmla="*/ 47410 h 47410"/>
                <a:gd name="connsiteX9" fmla="*/ 14223 w 47410"/>
                <a:gd name="connsiteY9" fmla="*/ 9482 h 47410"/>
                <a:gd name="connsiteX10" fmla="*/ 9482 w 47410"/>
                <a:gd name="connsiteY10" fmla="*/ 14223 h 47410"/>
                <a:gd name="connsiteX11" fmla="*/ 9482 w 47410"/>
                <a:gd name="connsiteY11" fmla="*/ 33187 h 47410"/>
                <a:gd name="connsiteX12" fmla="*/ 14223 w 47410"/>
                <a:gd name="connsiteY12" fmla="*/ 37928 h 47410"/>
                <a:gd name="connsiteX13" fmla="*/ 33187 w 47410"/>
                <a:gd name="connsiteY13" fmla="*/ 37928 h 47410"/>
                <a:gd name="connsiteX14" fmla="*/ 37928 w 47410"/>
                <a:gd name="connsiteY14" fmla="*/ 33187 h 47410"/>
                <a:gd name="connsiteX15" fmla="*/ 37928 w 47410"/>
                <a:gd name="connsiteY15" fmla="*/ 14223 h 47410"/>
                <a:gd name="connsiteX16" fmla="*/ 33187 w 47410"/>
                <a:gd name="connsiteY16" fmla="*/ 9482 h 47410"/>
                <a:gd name="connsiteX17" fmla="*/ 14223 w 47410"/>
                <a:gd name="connsiteY17"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10" h="47410">
                  <a:moveTo>
                    <a:pt x="33187" y="47410"/>
                  </a:moveTo>
                  <a:lnTo>
                    <a:pt x="14223" y="47410"/>
                  </a:lnTo>
                  <a:cubicBezTo>
                    <a:pt x="6353" y="47410"/>
                    <a:pt x="0" y="41057"/>
                    <a:pt x="0" y="33187"/>
                  </a:cubicBezTo>
                  <a:lnTo>
                    <a:pt x="0" y="14223"/>
                  </a:lnTo>
                  <a:cubicBezTo>
                    <a:pt x="0" y="6353"/>
                    <a:pt x="6353" y="0"/>
                    <a:pt x="14223" y="0"/>
                  </a:cubicBezTo>
                  <a:lnTo>
                    <a:pt x="33187" y="0"/>
                  </a:lnTo>
                  <a:cubicBezTo>
                    <a:pt x="41057" y="0"/>
                    <a:pt x="47410" y="6353"/>
                    <a:pt x="47410" y="14223"/>
                  </a:cubicBezTo>
                  <a:lnTo>
                    <a:pt x="47410" y="33187"/>
                  </a:lnTo>
                  <a:cubicBezTo>
                    <a:pt x="47410" y="41057"/>
                    <a:pt x="41057" y="47410"/>
                    <a:pt x="33187" y="47410"/>
                  </a:cubicBezTo>
                  <a:close/>
                  <a:moveTo>
                    <a:pt x="14223" y="9482"/>
                  </a:moveTo>
                  <a:cubicBezTo>
                    <a:pt x="11568" y="9482"/>
                    <a:pt x="9482" y="11568"/>
                    <a:pt x="9482" y="14223"/>
                  </a:cubicBezTo>
                  <a:lnTo>
                    <a:pt x="9482" y="33187"/>
                  </a:lnTo>
                  <a:cubicBezTo>
                    <a:pt x="9482" y="35842"/>
                    <a:pt x="11568" y="37928"/>
                    <a:pt x="14223" y="37928"/>
                  </a:cubicBezTo>
                  <a:lnTo>
                    <a:pt x="33187" y="37928"/>
                  </a:lnTo>
                  <a:cubicBezTo>
                    <a:pt x="35842" y="37928"/>
                    <a:pt x="37928" y="35842"/>
                    <a:pt x="37928" y="33187"/>
                  </a:cubicBezTo>
                  <a:lnTo>
                    <a:pt x="37928" y="14223"/>
                  </a:lnTo>
                  <a:cubicBezTo>
                    <a:pt x="37928" y="11568"/>
                    <a:pt x="35842" y="9482"/>
                    <a:pt x="33187" y="9482"/>
                  </a:cubicBezTo>
                  <a:lnTo>
                    <a:pt x="14223" y="9482"/>
                  </a:lnTo>
                  <a:close/>
                </a:path>
              </a:pathLst>
            </a:custGeom>
            <a:grpFill/>
            <a:ln w="94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cxnSp>
        <p:nvCxnSpPr>
          <p:cNvPr id="29" name="Straight Arrow Connector 28">
            <a:extLst>
              <a:ext uri="{FF2B5EF4-FFF2-40B4-BE49-F238E27FC236}">
                <a16:creationId xmlns:a16="http://schemas.microsoft.com/office/drawing/2014/main" id="{D4BFC2F5-53F2-F596-95E4-E34D26F5DA66}"/>
              </a:ext>
            </a:extLst>
          </p:cNvPr>
          <p:cNvCxnSpPr/>
          <p:nvPr/>
        </p:nvCxnSpPr>
        <p:spPr>
          <a:xfrm>
            <a:off x="9001380" y="5268963"/>
            <a:ext cx="6695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6518E5F-6EA1-BCEA-4162-56ADEDC338B6}"/>
              </a:ext>
            </a:extLst>
          </p:cNvPr>
          <p:cNvCxnSpPr>
            <a:cxnSpLocks/>
          </p:cNvCxnSpPr>
          <p:nvPr/>
        </p:nvCxnSpPr>
        <p:spPr>
          <a:xfrm flipH="1" flipV="1">
            <a:off x="8979404" y="5631898"/>
            <a:ext cx="6695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63B2A7B-22EE-562F-38B3-4849A795632D}"/>
              </a:ext>
            </a:extLst>
          </p:cNvPr>
          <p:cNvGrpSpPr/>
          <p:nvPr/>
        </p:nvGrpSpPr>
        <p:grpSpPr>
          <a:xfrm>
            <a:off x="241227" y="1852516"/>
            <a:ext cx="1035440" cy="1027388"/>
            <a:chOff x="3820031" y="4119983"/>
            <a:chExt cx="1204517" cy="1206016"/>
          </a:xfrm>
        </p:grpSpPr>
        <p:sp>
          <p:nvSpPr>
            <p:cNvPr id="8" name="Oval 7">
              <a:extLst>
                <a:ext uri="{FF2B5EF4-FFF2-40B4-BE49-F238E27FC236}">
                  <a16:creationId xmlns:a16="http://schemas.microsoft.com/office/drawing/2014/main" id="{F54B9EF7-A8BA-DEBD-8706-644E166E333B}"/>
                </a:ext>
              </a:extLst>
            </p:cNvPr>
            <p:cNvSpPr/>
            <p:nvPr/>
          </p:nvSpPr>
          <p:spPr>
            <a:xfrm>
              <a:off x="3820031" y="4119983"/>
              <a:ext cx="1204517" cy="1206016"/>
            </a:xfrm>
            <a:prstGeom prst="ellipse">
              <a:avLst/>
            </a:prstGeom>
            <a:solidFill>
              <a:srgbClr val="C4E6D5"/>
            </a:solidFill>
            <a:ln w="161925">
              <a:solidFill>
                <a:schemeClr val="bg1"/>
              </a:solidFill>
            </a:ln>
          </p:spPr>
          <p:style>
            <a:lnRef idx="2">
              <a:scrgbClr r="0" g="0" b="0"/>
            </a:lnRef>
            <a:fillRef idx="1">
              <a:schemeClr val="accent2">
                <a:shade val="50000"/>
                <a:hueOff val="-34738"/>
                <a:satOff val="20402"/>
                <a:lumOff val="23567"/>
                <a:alphaOff val="0"/>
              </a:schemeClr>
            </a:fillRef>
            <a:effectRef idx="0">
              <a:schemeClr val="accent2">
                <a:shade val="50000"/>
                <a:hueOff val="-34738"/>
                <a:satOff val="20402"/>
                <a:lumOff val="23567"/>
                <a:alphaOff val="0"/>
              </a:schemeClr>
            </a:effectRef>
            <a:fontRef idx="minor">
              <a:schemeClr val="lt1"/>
            </a:fontRef>
          </p:style>
        </p:sp>
        <p:pic>
          <p:nvPicPr>
            <p:cNvPr id="28" name="Graphic 27" descr="Battery charging">
              <a:extLst>
                <a:ext uri="{FF2B5EF4-FFF2-40B4-BE49-F238E27FC236}">
                  <a16:creationId xmlns:a16="http://schemas.microsoft.com/office/drawing/2014/main" id="{6D6973A2-068C-38A2-814D-8A898732EE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53799" y="4345699"/>
              <a:ext cx="801672" cy="801672"/>
            </a:xfrm>
            <a:prstGeom prst="rect">
              <a:avLst/>
            </a:prstGeom>
          </p:spPr>
        </p:pic>
      </p:grpSp>
    </p:spTree>
    <p:extLst>
      <p:ext uri="{BB962C8B-B14F-4D97-AF65-F5344CB8AC3E}">
        <p14:creationId xmlns:p14="http://schemas.microsoft.com/office/powerpoint/2010/main" val="349217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FA864BA-265A-878F-DC04-A00320ABE9BC}"/>
              </a:ext>
            </a:extLst>
          </p:cNvPr>
          <p:cNvSpPr/>
          <p:nvPr/>
        </p:nvSpPr>
        <p:spPr>
          <a:xfrm>
            <a:off x="1058176" y="3827395"/>
            <a:ext cx="10323697" cy="2300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BEE14477-CDC7-061C-0753-1E56554C2ED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B95BD9DB-914D-2972-CBA8-B7A993A9740B}"/>
              </a:ext>
            </a:extLst>
          </p:cNvPr>
          <p:cNvSpPr>
            <a:spLocks noGrp="1"/>
          </p:cNvSpPr>
          <p:nvPr>
            <p:ph type="title"/>
          </p:nvPr>
        </p:nvSpPr>
        <p:spPr>
          <a:xfrm>
            <a:off x="2780270" y="0"/>
            <a:ext cx="8715730" cy="1080000"/>
          </a:xfrm>
        </p:spPr>
        <p:txBody>
          <a:bodyPr/>
          <a:lstStyle/>
          <a:p>
            <a:r>
              <a:rPr lang="en-GB" dirty="0"/>
              <a:t>Requirements for storage</a:t>
            </a:r>
          </a:p>
        </p:txBody>
      </p:sp>
      <p:sp>
        <p:nvSpPr>
          <p:cNvPr id="6" name="Rectangle: Rounded Corners 5">
            <a:extLst>
              <a:ext uri="{FF2B5EF4-FFF2-40B4-BE49-F238E27FC236}">
                <a16:creationId xmlns:a16="http://schemas.microsoft.com/office/drawing/2014/main" id="{3C7E463D-1C1C-0918-01C9-2DEA54B78C2D}"/>
              </a:ext>
            </a:extLst>
          </p:cNvPr>
          <p:cNvSpPr/>
          <p:nvPr/>
        </p:nvSpPr>
        <p:spPr>
          <a:xfrm>
            <a:off x="3121610" y="1262148"/>
            <a:ext cx="5911516" cy="93562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General requirements (for all PGMs) </a:t>
            </a:r>
          </a:p>
        </p:txBody>
      </p:sp>
      <p:sp>
        <p:nvSpPr>
          <p:cNvPr id="7" name="Rectangle: Rounded Corners 6">
            <a:extLst>
              <a:ext uri="{FF2B5EF4-FFF2-40B4-BE49-F238E27FC236}">
                <a16:creationId xmlns:a16="http://schemas.microsoft.com/office/drawing/2014/main" id="{6AE86B0C-58E8-EA4C-13C9-42F5F5E7ECD2}"/>
              </a:ext>
            </a:extLst>
          </p:cNvPr>
          <p:cNvSpPr/>
          <p:nvPr/>
        </p:nvSpPr>
        <p:spPr>
          <a:xfrm>
            <a:off x="3140242" y="2426277"/>
            <a:ext cx="2763253" cy="1175176"/>
          </a:xfrm>
          <a:prstGeom prst="roundRect">
            <a:avLst/>
          </a:prstGeom>
          <a:solidFill>
            <a:srgbClr val="3F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Requirements for all SPGMs </a:t>
            </a:r>
          </a:p>
        </p:txBody>
      </p:sp>
      <p:sp>
        <p:nvSpPr>
          <p:cNvPr id="8" name="Rectangle: Rounded Corners 7">
            <a:extLst>
              <a:ext uri="{FF2B5EF4-FFF2-40B4-BE49-F238E27FC236}">
                <a16:creationId xmlns:a16="http://schemas.microsoft.com/office/drawing/2014/main" id="{376AE827-B7CB-7B56-4520-8ED8CA4BE61B}"/>
              </a:ext>
            </a:extLst>
          </p:cNvPr>
          <p:cNvSpPr/>
          <p:nvPr/>
        </p:nvSpPr>
        <p:spPr>
          <a:xfrm>
            <a:off x="6269873" y="2426277"/>
            <a:ext cx="2763253" cy="1175176"/>
          </a:xfrm>
          <a:prstGeom prst="roundRect">
            <a:avLst/>
          </a:prstGeom>
          <a:solidFill>
            <a:srgbClr val="3F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Requirements for all PPMs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4FEE">
                    <a:lumMod val="20000"/>
                    <a:lumOff val="80000"/>
                  </a:srgbClr>
                </a:solidFill>
                <a:effectLst/>
                <a:uLnTx/>
                <a:uFillTx/>
                <a:latin typeface="Arial" panose="020B0604020202020204"/>
                <a:ea typeface="+mn-ea"/>
                <a:cs typeface="+mn-cs"/>
              </a:rPr>
              <a:t>(incl. grid forming)</a:t>
            </a:r>
          </a:p>
        </p:txBody>
      </p:sp>
      <p:sp>
        <p:nvSpPr>
          <p:cNvPr id="9" name="Arrow: Down 8">
            <a:extLst>
              <a:ext uri="{FF2B5EF4-FFF2-40B4-BE49-F238E27FC236}">
                <a16:creationId xmlns:a16="http://schemas.microsoft.com/office/drawing/2014/main" id="{AA2D503E-05EA-A8EE-A3E1-28DE588781E3}"/>
              </a:ext>
            </a:extLst>
          </p:cNvPr>
          <p:cNvSpPr/>
          <p:nvPr/>
        </p:nvSpPr>
        <p:spPr>
          <a:xfrm>
            <a:off x="4409573" y="2116887"/>
            <a:ext cx="320842" cy="496425"/>
          </a:xfrm>
          <a:prstGeom prst="downArrow">
            <a:avLst/>
          </a:prstGeom>
          <a:solidFill>
            <a:schemeClr val="bg1"/>
          </a:solidFill>
          <a:ln w="28575">
            <a:solidFill>
              <a:srgbClr val="3F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Arrow: Down 9">
            <a:extLst>
              <a:ext uri="{FF2B5EF4-FFF2-40B4-BE49-F238E27FC236}">
                <a16:creationId xmlns:a16="http://schemas.microsoft.com/office/drawing/2014/main" id="{47C5007D-039A-05CE-92F4-D2306C5B3F08}"/>
              </a:ext>
            </a:extLst>
          </p:cNvPr>
          <p:cNvSpPr/>
          <p:nvPr/>
        </p:nvSpPr>
        <p:spPr>
          <a:xfrm>
            <a:off x="7491078" y="2120187"/>
            <a:ext cx="320842" cy="496425"/>
          </a:xfrm>
          <a:prstGeom prst="downArrow">
            <a:avLst/>
          </a:prstGeom>
          <a:solidFill>
            <a:schemeClr val="bg1"/>
          </a:solidFill>
          <a:ln w="28575">
            <a:solidFill>
              <a:srgbClr val="3F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9B0D9907-95C2-3CA1-1A7A-A02EBA3E02DE}"/>
              </a:ext>
            </a:extLst>
          </p:cNvPr>
          <p:cNvSpPr txBox="1"/>
          <p:nvPr/>
        </p:nvSpPr>
        <p:spPr>
          <a:xfrm>
            <a:off x="5863390" y="2939261"/>
            <a:ext cx="481263"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F7FFF"/>
                </a:solidFill>
                <a:effectLst/>
                <a:uLnTx/>
                <a:uFillTx/>
                <a:latin typeface="Arial" panose="020B0604020202020204"/>
                <a:ea typeface="+mn-ea"/>
                <a:cs typeface="+mn-cs"/>
              </a:rPr>
              <a:t>OR</a:t>
            </a:r>
          </a:p>
        </p:txBody>
      </p:sp>
      <p:sp>
        <p:nvSpPr>
          <p:cNvPr id="18" name="Content Placeholder 2">
            <a:extLst>
              <a:ext uri="{FF2B5EF4-FFF2-40B4-BE49-F238E27FC236}">
                <a16:creationId xmlns:a16="http://schemas.microsoft.com/office/drawing/2014/main" id="{767D9BA8-F195-F634-BA3A-B6A4E5AD01BF}"/>
              </a:ext>
            </a:extLst>
          </p:cNvPr>
          <p:cNvSpPr txBox="1">
            <a:spLocks/>
          </p:cNvSpPr>
          <p:nvPr/>
        </p:nvSpPr>
        <p:spPr>
          <a:xfrm>
            <a:off x="2367718" y="4049450"/>
            <a:ext cx="7456564" cy="2300687"/>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Clr>
                <a:srgbClr val="3678B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3678B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3678BD"/>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3678BD"/>
              </a:buClr>
              <a:buFont typeface="System Font Regular"/>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3678BD"/>
              </a:buClr>
              <a:buFont typeface="System Font Regular"/>
              <a:buNone/>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FFFFFF"/>
              </a:buClr>
              <a:buSzTx/>
              <a:buFont typeface="Arial" panose="020B0604020202020204" pitchFamily="34" charset="0"/>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Additional requirements for ESM</a:t>
            </a:r>
          </a:p>
          <a:p>
            <a:pPr marL="285750" marR="0" lvl="0" indent="-285750" algn="l" defTabSz="914400" rtl="0" eaLnBrk="1" fontAlgn="auto" latinLnBrk="0" hangingPunct="1">
              <a:lnSpc>
                <a:spcPct val="100000"/>
              </a:lnSpc>
              <a:spcBef>
                <a:spcPts val="1000"/>
              </a:spcBef>
              <a:spcAft>
                <a:spcPts val="0"/>
              </a:spcAft>
              <a:buClr>
                <a:srgbClr val="FFFFF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LFSM-O and LFSM-U response (adjusting injection or consumption)</a:t>
            </a:r>
          </a:p>
          <a:p>
            <a:pPr marL="285750" marR="0" lvl="0" indent="-285750" algn="l" defTabSz="914400" rtl="0" eaLnBrk="1" fontAlgn="auto" latinLnBrk="0" hangingPunct="1">
              <a:lnSpc>
                <a:spcPct val="100000"/>
              </a:lnSpc>
              <a:spcBef>
                <a:spcPts val="1000"/>
              </a:spcBef>
              <a:spcAft>
                <a:spcPts val="0"/>
              </a:spcAft>
              <a:buClr>
                <a:srgbClr val="FFFFF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Modulation of active power input (or output) following the instruction</a:t>
            </a:r>
          </a:p>
          <a:p>
            <a:pPr marL="285750" marR="0" lvl="0" indent="-285750" algn="l" defTabSz="914400" rtl="0" eaLnBrk="1" fontAlgn="auto" latinLnBrk="0" hangingPunct="1">
              <a:lnSpc>
                <a:spcPct val="100000"/>
              </a:lnSpc>
              <a:spcBef>
                <a:spcPts val="1000"/>
              </a:spcBef>
              <a:spcAft>
                <a:spcPts val="0"/>
              </a:spcAft>
              <a:buClr>
                <a:srgbClr val="FFFFF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ESM provides capabilities based on their maximum energy content</a:t>
            </a:r>
          </a:p>
          <a:p>
            <a:pPr marL="285750" marR="0" lvl="0" indent="-285750" algn="l" defTabSz="914400" rtl="0" eaLnBrk="1" fontAlgn="auto" latinLnBrk="0" hangingPunct="1">
              <a:lnSpc>
                <a:spcPct val="100000"/>
              </a:lnSpc>
              <a:spcBef>
                <a:spcPts val="1000"/>
              </a:spcBef>
              <a:spcAft>
                <a:spcPts val="0"/>
              </a:spcAft>
              <a:buClr>
                <a:srgbClr val="FFFFF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Switching between injecting and consuming</a:t>
            </a:r>
          </a:p>
          <a:p>
            <a:pPr marL="285750" marR="0" lvl="0" indent="-285750" algn="l" defTabSz="914400" rtl="0" eaLnBrk="1" fontAlgn="auto" latinLnBrk="0" hangingPunct="1">
              <a:lnSpc>
                <a:spcPct val="100000"/>
              </a:lnSpc>
              <a:spcBef>
                <a:spcPts val="1000"/>
              </a:spcBef>
              <a:spcAft>
                <a:spcPts val="0"/>
              </a:spcAft>
              <a:buClr>
                <a:srgbClr val="FFFFFF"/>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Arrow: Down 18">
            <a:extLst>
              <a:ext uri="{FF2B5EF4-FFF2-40B4-BE49-F238E27FC236}">
                <a16:creationId xmlns:a16="http://schemas.microsoft.com/office/drawing/2014/main" id="{AC206B74-0238-8DB3-1A56-4B202AED91B6}"/>
              </a:ext>
            </a:extLst>
          </p:cNvPr>
          <p:cNvSpPr/>
          <p:nvPr/>
        </p:nvSpPr>
        <p:spPr>
          <a:xfrm>
            <a:off x="7491078" y="3520572"/>
            <a:ext cx="320842" cy="496425"/>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Arrow: Down 19">
            <a:extLst>
              <a:ext uri="{FF2B5EF4-FFF2-40B4-BE49-F238E27FC236}">
                <a16:creationId xmlns:a16="http://schemas.microsoft.com/office/drawing/2014/main" id="{9539512F-77B3-6864-1B3C-D4490B87CF11}"/>
              </a:ext>
            </a:extLst>
          </p:cNvPr>
          <p:cNvSpPr/>
          <p:nvPr/>
        </p:nvSpPr>
        <p:spPr>
          <a:xfrm>
            <a:off x="4409573" y="3520572"/>
            <a:ext cx="320842" cy="496425"/>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2302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9CB32A-58A4-65DF-9A72-210102A20DE9}"/>
              </a:ext>
            </a:extLst>
          </p:cNvPr>
          <p:cNvSpPr>
            <a:spLocks noGrp="1"/>
          </p:cNvSpPr>
          <p:nvPr>
            <p:ph idx="1"/>
          </p:nvPr>
        </p:nvSpPr>
        <p:spPr>
          <a:xfrm>
            <a:off x="714632" y="1122930"/>
            <a:ext cx="10800000" cy="5091232"/>
          </a:xfrm>
        </p:spPr>
        <p:txBody>
          <a:bodyPr>
            <a:normAutofit lnSpcReduction="10000"/>
          </a:bodyPr>
          <a:lstStyle/>
          <a:p>
            <a:pPr>
              <a:lnSpc>
                <a:spcPct val="110000"/>
              </a:lnSpc>
              <a:spcBef>
                <a:spcPts val="2400"/>
              </a:spcBef>
              <a:buClr>
                <a:schemeClr val="bg1"/>
              </a:buClr>
            </a:pPr>
            <a:r>
              <a:rPr lang="en-GB" dirty="0">
                <a:solidFill>
                  <a:schemeClr val="tx1">
                    <a:lumMod val="50000"/>
                    <a:lumOff val="50000"/>
                  </a:schemeClr>
                </a:solidFill>
              </a:rPr>
              <a:t>Pump-storage hydro PGMs</a:t>
            </a:r>
            <a:endParaRPr lang="pl-PL" dirty="0">
              <a:solidFill>
                <a:schemeClr val="tx1">
                  <a:lumMod val="50000"/>
                  <a:lumOff val="50000"/>
                </a:schemeClr>
              </a:solidFill>
            </a:endParaRPr>
          </a:p>
          <a:p>
            <a:pPr lvl="1">
              <a:lnSpc>
                <a:spcPct val="110000"/>
              </a:lnSpc>
              <a:buClr>
                <a:schemeClr val="tx2"/>
              </a:buClr>
            </a:pPr>
            <a:r>
              <a:rPr lang="en-GB" dirty="0"/>
              <a:t>Proposal based on the Final Report of PSH Expert Group established under GC ESC</a:t>
            </a:r>
          </a:p>
          <a:p>
            <a:pPr>
              <a:lnSpc>
                <a:spcPct val="200000"/>
              </a:lnSpc>
              <a:buClr>
                <a:schemeClr val="bg1"/>
              </a:buClr>
            </a:pPr>
            <a:r>
              <a:rPr lang="en-GB" dirty="0">
                <a:solidFill>
                  <a:schemeClr val="tx1">
                    <a:lumMod val="50000"/>
                    <a:lumOff val="50000"/>
                  </a:schemeClr>
                </a:solidFill>
              </a:rPr>
              <a:t>Determination of significance</a:t>
            </a:r>
            <a:endParaRPr lang="pl-PL" dirty="0">
              <a:solidFill>
                <a:schemeClr val="tx1">
                  <a:lumMod val="50000"/>
                  <a:lumOff val="50000"/>
                </a:schemeClr>
              </a:solidFill>
            </a:endParaRPr>
          </a:p>
          <a:p>
            <a:pPr lvl="1">
              <a:lnSpc>
                <a:spcPct val="110000"/>
              </a:lnSpc>
              <a:buClr>
                <a:schemeClr val="tx2"/>
              </a:buClr>
            </a:pPr>
            <a:r>
              <a:rPr lang="en-GB" dirty="0"/>
              <a:t>Proposal based on the Final Reports of MCS Expert Group established under GC ESC</a:t>
            </a:r>
          </a:p>
          <a:p>
            <a:pPr lvl="1">
              <a:lnSpc>
                <a:spcPct val="110000"/>
              </a:lnSpc>
              <a:buClr>
                <a:schemeClr val="tx2"/>
              </a:buClr>
            </a:pPr>
            <a:r>
              <a:rPr lang="en-GB" dirty="0"/>
              <a:t>A-B upper limit for capacity threshold set at </a:t>
            </a:r>
            <a:r>
              <a:rPr lang="en-GB" b="1" dirty="0"/>
              <a:t>0.5 MW </a:t>
            </a:r>
            <a:r>
              <a:rPr lang="en-GB" dirty="0"/>
              <a:t>for Continental Europe Synchronous Area</a:t>
            </a:r>
          </a:p>
          <a:p>
            <a:pPr lvl="1">
              <a:lnSpc>
                <a:spcPct val="110000"/>
              </a:lnSpc>
              <a:buClr>
                <a:schemeClr val="tx2"/>
              </a:buClr>
            </a:pPr>
            <a:r>
              <a:rPr lang="en-GB" dirty="0"/>
              <a:t>The application of voltage criteria </a:t>
            </a:r>
            <a:r>
              <a:rPr lang="en-GB" b="1" dirty="0"/>
              <a:t>only above </a:t>
            </a:r>
            <a:r>
              <a:rPr lang="en-GB" dirty="0"/>
              <a:t>default capacity threshold of 10 MW (TSO may propose to change the threshold within a range of 5 MW and the C-D upper limit for capacity threshold)</a:t>
            </a:r>
          </a:p>
          <a:p>
            <a:pPr>
              <a:lnSpc>
                <a:spcPct val="200000"/>
              </a:lnSpc>
              <a:buClr>
                <a:schemeClr val="bg1"/>
              </a:buClr>
            </a:pPr>
            <a:r>
              <a:rPr lang="en-GB" dirty="0">
                <a:solidFill>
                  <a:schemeClr val="tx1">
                    <a:lumMod val="50000"/>
                    <a:lumOff val="50000"/>
                  </a:schemeClr>
                </a:solidFill>
              </a:rPr>
              <a:t>Significant modernisation</a:t>
            </a:r>
          </a:p>
          <a:p>
            <a:pPr lvl="1">
              <a:lnSpc>
                <a:spcPct val="110000"/>
              </a:lnSpc>
              <a:buClr>
                <a:schemeClr val="tx2"/>
              </a:buClr>
            </a:pPr>
            <a:r>
              <a:rPr lang="en-GB" dirty="0"/>
              <a:t>Clarification of the rules on significant modernisation</a:t>
            </a:r>
          </a:p>
          <a:p>
            <a:pPr lvl="1">
              <a:lnSpc>
                <a:spcPct val="110000"/>
              </a:lnSpc>
              <a:buClr>
                <a:schemeClr val="tx2"/>
              </a:buClr>
            </a:pPr>
            <a:r>
              <a:rPr lang="en-GB" dirty="0"/>
              <a:t>Definition of </a:t>
            </a:r>
            <a:r>
              <a:rPr lang="en-GB" b="1" dirty="0"/>
              <a:t>coherent criteria</a:t>
            </a:r>
            <a:r>
              <a:rPr lang="en-GB" dirty="0"/>
              <a:t> across Member State (such as an increase of Pmax, change in frequency stability, change of components)</a:t>
            </a:r>
          </a:p>
          <a:p>
            <a:pPr lvl="1">
              <a:lnSpc>
                <a:spcPct val="110000"/>
              </a:lnSpc>
              <a:buClr>
                <a:schemeClr val="tx2"/>
              </a:buClr>
            </a:pPr>
            <a:r>
              <a:rPr lang="en-GB" dirty="0"/>
              <a:t>TSO should develop proposals for defining significant modernisation and applicable requirements</a:t>
            </a:r>
            <a:endParaRPr lang="en-GB" dirty="0">
              <a:solidFill>
                <a:srgbClr val="FF0000"/>
              </a:solidFill>
            </a:endParaRPr>
          </a:p>
        </p:txBody>
      </p:sp>
      <p:sp>
        <p:nvSpPr>
          <p:cNvPr id="4" name="Slide Number Placeholder 3">
            <a:extLst>
              <a:ext uri="{FF2B5EF4-FFF2-40B4-BE49-F238E27FC236}">
                <a16:creationId xmlns:a16="http://schemas.microsoft.com/office/drawing/2014/main" id="{3653762B-469B-6D04-168F-29322580F866}"/>
              </a:ext>
            </a:extLst>
          </p:cNvPr>
          <p:cNvSpPr>
            <a:spLocks noGrp="1"/>
          </p:cNvSpPr>
          <p:nvPr>
            <p:ph type="sldNum" sz="quarter" idx="12"/>
          </p:nvPr>
        </p:nvSpPr>
        <p:spPr/>
        <p:txBody>
          <a:bodyPr/>
          <a:lstStyle/>
          <a:p>
            <a:fld id="{68E16D21-2873-7F4D-BC1C-4DCC7B7156B8}" type="slidenum">
              <a:rPr lang="en-SI" smtClean="0"/>
              <a:t>22</a:t>
            </a:fld>
            <a:endParaRPr lang="en-SI"/>
          </a:p>
        </p:txBody>
      </p:sp>
      <p:grpSp>
        <p:nvGrpSpPr>
          <p:cNvPr id="6" name="Group 5">
            <a:extLst>
              <a:ext uri="{FF2B5EF4-FFF2-40B4-BE49-F238E27FC236}">
                <a16:creationId xmlns:a16="http://schemas.microsoft.com/office/drawing/2014/main" id="{914C5E48-F249-A91E-7396-5EE76692DCAF}"/>
              </a:ext>
            </a:extLst>
          </p:cNvPr>
          <p:cNvGrpSpPr/>
          <p:nvPr/>
        </p:nvGrpSpPr>
        <p:grpSpPr>
          <a:xfrm>
            <a:off x="157972" y="2612027"/>
            <a:ext cx="1038791" cy="1032047"/>
            <a:chOff x="2110861" y="2168352"/>
            <a:chExt cx="1375601" cy="1375601"/>
          </a:xfrm>
        </p:grpSpPr>
        <p:sp>
          <p:nvSpPr>
            <p:cNvPr id="7" name="Oval 6">
              <a:extLst>
                <a:ext uri="{FF2B5EF4-FFF2-40B4-BE49-F238E27FC236}">
                  <a16:creationId xmlns:a16="http://schemas.microsoft.com/office/drawing/2014/main" id="{0479AE40-D675-DB02-DF5A-E4F9521BD18F}"/>
                </a:ext>
              </a:extLst>
            </p:cNvPr>
            <p:cNvSpPr/>
            <p:nvPr/>
          </p:nvSpPr>
          <p:spPr>
            <a:xfrm>
              <a:off x="2110861" y="2168352"/>
              <a:ext cx="1375601" cy="1375601"/>
            </a:xfrm>
            <a:prstGeom prst="ellipse">
              <a:avLst/>
            </a:prstGeom>
            <a:solidFill>
              <a:srgbClr val="F89F94"/>
            </a:solidFill>
            <a:ln w="161925">
              <a:solidFill>
                <a:schemeClr val="bg1"/>
              </a:solidFill>
            </a:ln>
          </p:spPr>
          <p:style>
            <a:lnRef idx="2">
              <a:scrgbClr r="0" g="0" b="0"/>
            </a:lnRef>
            <a:fillRef idx="1">
              <a:schemeClr val="accent2">
                <a:shade val="50000"/>
                <a:hueOff val="-34738"/>
                <a:satOff val="20402"/>
                <a:lumOff val="23567"/>
                <a:alphaOff val="0"/>
              </a:schemeClr>
            </a:fillRef>
            <a:effectRef idx="0">
              <a:schemeClr val="accent2">
                <a:shade val="50000"/>
                <a:hueOff val="-34738"/>
                <a:satOff val="20402"/>
                <a:lumOff val="23567"/>
                <a:alphaOff val="0"/>
              </a:schemeClr>
            </a:effectRef>
            <a:fontRef idx="minor">
              <a:schemeClr val="lt1"/>
            </a:fontRef>
          </p:style>
        </p:sp>
        <p:sp>
          <p:nvSpPr>
            <p:cNvPr id="8" name="TextBox 7">
              <a:extLst>
                <a:ext uri="{FF2B5EF4-FFF2-40B4-BE49-F238E27FC236}">
                  <a16:creationId xmlns:a16="http://schemas.microsoft.com/office/drawing/2014/main" id="{1B6F1BA6-65F6-CBAE-1013-6C48C257642B}"/>
                </a:ext>
              </a:extLst>
            </p:cNvPr>
            <p:cNvSpPr txBox="1"/>
            <p:nvPr/>
          </p:nvSpPr>
          <p:spPr>
            <a:xfrm>
              <a:off x="2236174" y="2663363"/>
              <a:ext cx="1124971" cy="581249"/>
            </a:xfrm>
            <a:prstGeom prst="rect">
              <a:avLst/>
            </a:prstGeom>
          </p:spPr>
          <p:txBody>
            <a:bodyPr vert="horz" wrap="square" lIns="91440" tIns="45720" rIns="91440" bIns="45720" rtlCol="0" anchor="t">
              <a:noAutofit/>
            </a:bodyPr>
            <a:lstStyle/>
            <a:p>
              <a:pPr algn="ctr"/>
              <a:r>
                <a:rPr lang="pl-PL" sz="1600" b="1" dirty="0">
                  <a:solidFill>
                    <a:schemeClr val="bg1"/>
                  </a:solidFill>
                  <a:latin typeface="Arial Black" panose="020B0A04020102020204" pitchFamily="34" charset="0"/>
                </a:rPr>
                <a:t>PGMs</a:t>
              </a:r>
              <a:endParaRPr lang="en-GB" sz="1600" b="1" dirty="0">
                <a:solidFill>
                  <a:schemeClr val="bg1"/>
                </a:solidFill>
                <a:latin typeface="Arial Black" panose="020B0A04020102020204" pitchFamily="34" charset="0"/>
              </a:endParaRPr>
            </a:p>
          </p:txBody>
        </p:sp>
      </p:grpSp>
      <p:sp>
        <p:nvSpPr>
          <p:cNvPr id="9" name="TextBox 8">
            <a:extLst>
              <a:ext uri="{FF2B5EF4-FFF2-40B4-BE49-F238E27FC236}">
                <a16:creationId xmlns:a16="http://schemas.microsoft.com/office/drawing/2014/main" id="{8A1007B5-6D3C-EB11-891A-FFB44A33E909}"/>
              </a:ext>
            </a:extLst>
          </p:cNvPr>
          <p:cNvSpPr txBox="1"/>
          <p:nvPr/>
        </p:nvSpPr>
        <p:spPr>
          <a:xfrm>
            <a:off x="748" y="6324928"/>
            <a:ext cx="7461936" cy="523220"/>
          </a:xfrm>
          <a:prstGeom prst="rect">
            <a:avLst/>
          </a:prstGeom>
          <a:noFill/>
        </p:spPr>
        <p:txBody>
          <a:bodyPr wrap="square">
            <a:spAutoFit/>
          </a:bodyPr>
          <a:lstStyle/>
          <a:p>
            <a:r>
              <a:rPr lang="en-GB" sz="1400" b="1" dirty="0">
                <a:effectLst/>
                <a:latin typeface="inherit"/>
                <a:ea typeface="Times New Roman" panose="02020603050405020304" pitchFamily="18" charset="0"/>
                <a:cs typeface="Times New Roman" panose="02020603050405020304" pitchFamily="18" charset="0"/>
              </a:rPr>
              <a:t>GC ESC </a:t>
            </a:r>
            <a:r>
              <a:rPr lang="en-GB" sz="1400" dirty="0">
                <a:effectLst/>
                <a:latin typeface="inherit"/>
                <a:ea typeface="Times New Roman" panose="02020603050405020304" pitchFamily="18" charset="0"/>
                <a:cs typeface="Times New Roman" panose="02020603050405020304" pitchFamily="18" charset="0"/>
              </a:rPr>
              <a:t>– Grid Connection European Stakeholder Committee</a:t>
            </a:r>
            <a:endParaRPr lang="en-GB" sz="1400" b="1" dirty="0">
              <a:effectLst/>
              <a:latin typeface="inherit"/>
              <a:ea typeface="Times New Roman" panose="02020603050405020304" pitchFamily="18" charset="0"/>
              <a:cs typeface="Times New Roman" panose="02020603050405020304" pitchFamily="18" charset="0"/>
            </a:endParaRPr>
          </a:p>
          <a:p>
            <a:r>
              <a:rPr lang="en-GB" sz="1400" b="1" dirty="0">
                <a:latin typeface="inherit"/>
                <a:ea typeface="Times New Roman" panose="02020603050405020304" pitchFamily="18" charset="0"/>
                <a:cs typeface="Times New Roman" panose="02020603050405020304" pitchFamily="18" charset="0"/>
              </a:rPr>
              <a:t>PSH Expert Group </a:t>
            </a:r>
            <a:r>
              <a:rPr lang="en-GB" sz="1400" dirty="0">
                <a:latin typeface="inherit"/>
                <a:ea typeface="Times New Roman" panose="02020603050405020304" pitchFamily="18" charset="0"/>
                <a:cs typeface="Times New Roman" panose="02020603050405020304" pitchFamily="18" charset="0"/>
              </a:rPr>
              <a:t> - Requirements for pump-storage hydro power generation modules Expert Group</a:t>
            </a:r>
            <a:endParaRPr lang="en-GB" sz="1400" b="1" dirty="0">
              <a:effectLst/>
              <a:latin typeface="inherit"/>
              <a:ea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E5A2F4D5-18E0-B118-C07A-E58198A3632E}"/>
              </a:ext>
            </a:extLst>
          </p:cNvPr>
          <p:cNvGrpSpPr/>
          <p:nvPr/>
        </p:nvGrpSpPr>
        <p:grpSpPr>
          <a:xfrm>
            <a:off x="148228" y="4631053"/>
            <a:ext cx="1032271" cy="1032048"/>
            <a:chOff x="3237186" y="2160476"/>
            <a:chExt cx="1204517" cy="1206016"/>
          </a:xfrm>
        </p:grpSpPr>
        <p:sp>
          <p:nvSpPr>
            <p:cNvPr id="10" name="Oval 9">
              <a:extLst>
                <a:ext uri="{FF2B5EF4-FFF2-40B4-BE49-F238E27FC236}">
                  <a16:creationId xmlns:a16="http://schemas.microsoft.com/office/drawing/2014/main" id="{097EAAE7-55D6-33BC-E73D-DD821968A644}"/>
                </a:ext>
              </a:extLst>
            </p:cNvPr>
            <p:cNvSpPr/>
            <p:nvPr/>
          </p:nvSpPr>
          <p:spPr>
            <a:xfrm>
              <a:off x="3237186" y="2160476"/>
              <a:ext cx="1204517" cy="1206016"/>
            </a:xfrm>
            <a:prstGeom prst="ellipse">
              <a:avLst/>
            </a:prstGeom>
            <a:solidFill>
              <a:srgbClr val="FFC7A2"/>
            </a:solidFill>
            <a:ln w="161925">
              <a:solidFill>
                <a:schemeClr val="bg1"/>
              </a:solidFill>
            </a:ln>
          </p:spPr>
          <p:style>
            <a:lnRef idx="2">
              <a:scrgbClr r="0" g="0" b="0"/>
            </a:lnRef>
            <a:fillRef idx="1">
              <a:schemeClr val="accent2">
                <a:shade val="50000"/>
                <a:hueOff val="-34738"/>
                <a:satOff val="20402"/>
                <a:lumOff val="23567"/>
                <a:alphaOff val="0"/>
              </a:schemeClr>
            </a:fillRef>
            <a:effectRef idx="0">
              <a:schemeClr val="accent2">
                <a:shade val="50000"/>
                <a:hueOff val="-34738"/>
                <a:satOff val="20402"/>
                <a:lumOff val="23567"/>
                <a:alphaOff val="0"/>
              </a:schemeClr>
            </a:effectRef>
            <a:fontRef idx="minor">
              <a:schemeClr val="lt1"/>
            </a:fontRef>
          </p:style>
        </p:sp>
        <p:pic>
          <p:nvPicPr>
            <p:cNvPr id="11" name="Graphic 10" descr="Gears">
              <a:extLst>
                <a:ext uri="{FF2B5EF4-FFF2-40B4-BE49-F238E27FC236}">
                  <a16:creationId xmlns:a16="http://schemas.microsoft.com/office/drawing/2014/main" id="{F94A57CF-E699-83F3-C73B-F06826BE09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39206" y="2379769"/>
              <a:ext cx="801672" cy="801672"/>
            </a:xfrm>
            <a:prstGeom prst="rect">
              <a:avLst/>
            </a:prstGeom>
          </p:spPr>
        </p:pic>
      </p:grpSp>
      <p:sp>
        <p:nvSpPr>
          <p:cNvPr id="18" name="TextBox 17">
            <a:extLst>
              <a:ext uri="{FF2B5EF4-FFF2-40B4-BE49-F238E27FC236}">
                <a16:creationId xmlns:a16="http://schemas.microsoft.com/office/drawing/2014/main" id="{D12A2DF0-5FA6-F737-058C-42D07F6F2235}"/>
              </a:ext>
            </a:extLst>
          </p:cNvPr>
          <p:cNvSpPr txBox="1"/>
          <p:nvPr/>
        </p:nvSpPr>
        <p:spPr>
          <a:xfrm>
            <a:off x="7462684" y="6324928"/>
            <a:ext cx="425736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inherit"/>
                <a:ea typeface="+mn-ea"/>
                <a:cs typeface="Times New Roman" panose="02020603050405020304" pitchFamily="18" charset="0"/>
              </a:rPr>
              <a:t>Pmax </a:t>
            </a:r>
            <a:r>
              <a:rPr kumimoji="0" lang="en-GB" sz="14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GB" sz="1400" b="0" i="0" u="none" strike="noStrike" kern="1200" cap="none" spc="0" normalizeH="0" baseline="0" noProof="0" dirty="0">
                <a:ln>
                  <a:noFill/>
                </a:ln>
                <a:solidFill>
                  <a:srgbClr val="000000"/>
                </a:solidFill>
                <a:effectLst/>
                <a:uLnTx/>
                <a:uFillTx/>
                <a:latin typeface="inherit"/>
                <a:ea typeface="+mn-ea"/>
                <a:cs typeface="Times New Roman" panose="02020603050405020304" pitchFamily="18" charset="0"/>
              </a:rPr>
              <a:t> maximum capacity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inherit"/>
                <a:ea typeface="+mn-ea"/>
                <a:cs typeface="Times New Roman" panose="02020603050405020304" pitchFamily="18" charset="0"/>
              </a:rPr>
              <a:t>MCS Expert Group </a:t>
            </a:r>
            <a:r>
              <a:rPr kumimoji="0" lang="en-GB" sz="1400" b="0" i="0" u="none" strike="noStrike" kern="1200" cap="none" spc="0" normalizeH="0" baseline="0" noProof="0" dirty="0">
                <a:ln>
                  <a:noFill/>
                </a:ln>
                <a:solidFill>
                  <a:srgbClr val="000000"/>
                </a:solidFill>
                <a:effectLst/>
                <a:uLnTx/>
                <a:uFillTx/>
                <a:latin typeface="inherit"/>
                <a:ea typeface="+mn-ea"/>
                <a:cs typeface="Times New Roman" panose="02020603050405020304" pitchFamily="18" charset="0"/>
              </a:rPr>
              <a:t>- Mixed customer sites Expert Group</a:t>
            </a:r>
            <a:r>
              <a:rPr lang="en-GB" sz="1400" dirty="0">
                <a:solidFill>
                  <a:srgbClr val="000000"/>
                </a:solidFill>
                <a:latin typeface="Arial" panose="020B0604020202020204"/>
              </a:rPr>
              <a:t> </a:t>
            </a:r>
            <a:endParaRPr kumimoji="0" lang="en-GB" sz="1400" b="0" i="0" u="none" strike="noStrike" kern="1200" cap="none" spc="0" normalizeH="0" baseline="0" noProof="0" dirty="0">
              <a:ln>
                <a:noFill/>
              </a:ln>
              <a:solidFill>
                <a:srgbClr val="000000"/>
              </a:solidFill>
              <a:effectLst/>
              <a:uLnTx/>
              <a:uFillTx/>
              <a:latin typeface="inherit"/>
              <a:ea typeface="+mn-ea"/>
              <a:cs typeface="Times New Roman" panose="02020603050405020304" pitchFamily="18" charset="0"/>
            </a:endParaRPr>
          </a:p>
        </p:txBody>
      </p:sp>
      <p:sp>
        <p:nvSpPr>
          <p:cNvPr id="22" name="Title 1">
            <a:extLst>
              <a:ext uri="{FF2B5EF4-FFF2-40B4-BE49-F238E27FC236}">
                <a16:creationId xmlns:a16="http://schemas.microsoft.com/office/drawing/2014/main" id="{3065824F-4189-46C1-06E0-46647CC4B600}"/>
              </a:ext>
            </a:extLst>
          </p:cNvPr>
          <p:cNvSpPr>
            <a:spLocks noGrp="1"/>
          </p:cNvSpPr>
          <p:nvPr>
            <p:ph type="title"/>
          </p:nvPr>
        </p:nvSpPr>
        <p:spPr>
          <a:xfrm>
            <a:off x="2780270" y="0"/>
            <a:ext cx="8715730" cy="1080000"/>
          </a:xfrm>
        </p:spPr>
        <p:txBody>
          <a:bodyPr>
            <a:normAutofit fontScale="90000"/>
          </a:bodyPr>
          <a:lstStyle/>
          <a:p>
            <a:r>
              <a:rPr lang="en-GB" sz="3200" dirty="0"/>
              <a:t>ACER draft proposals </a:t>
            </a:r>
            <a:br>
              <a:rPr lang="en-GB" sz="3200" dirty="0"/>
            </a:br>
            <a:r>
              <a:rPr lang="en-GB" sz="3200" dirty="0"/>
              <a:t>(Requirements for Generators)</a:t>
            </a:r>
            <a:endParaRPr lang="en-GB" dirty="0"/>
          </a:p>
        </p:txBody>
      </p:sp>
      <p:grpSp>
        <p:nvGrpSpPr>
          <p:cNvPr id="2" name="Group 1">
            <a:extLst>
              <a:ext uri="{FF2B5EF4-FFF2-40B4-BE49-F238E27FC236}">
                <a16:creationId xmlns:a16="http://schemas.microsoft.com/office/drawing/2014/main" id="{F5B1EDAD-0614-CBF3-4801-67ED00A4AF55}"/>
              </a:ext>
            </a:extLst>
          </p:cNvPr>
          <p:cNvGrpSpPr/>
          <p:nvPr/>
        </p:nvGrpSpPr>
        <p:grpSpPr>
          <a:xfrm>
            <a:off x="128564" y="1269605"/>
            <a:ext cx="1035441" cy="1027388"/>
            <a:chOff x="453128" y="2168352"/>
            <a:chExt cx="1375601" cy="1375601"/>
          </a:xfrm>
        </p:grpSpPr>
        <p:sp>
          <p:nvSpPr>
            <p:cNvPr id="5" name="Oval 4">
              <a:extLst>
                <a:ext uri="{FF2B5EF4-FFF2-40B4-BE49-F238E27FC236}">
                  <a16:creationId xmlns:a16="http://schemas.microsoft.com/office/drawing/2014/main" id="{E5D9B20F-6929-20B5-6F78-F5B78A150C03}"/>
                </a:ext>
              </a:extLst>
            </p:cNvPr>
            <p:cNvSpPr/>
            <p:nvPr/>
          </p:nvSpPr>
          <p:spPr>
            <a:xfrm>
              <a:off x="453128" y="2168352"/>
              <a:ext cx="1375601" cy="1375601"/>
            </a:xfrm>
            <a:prstGeom prst="ellipse">
              <a:avLst/>
            </a:prstGeom>
            <a:solidFill>
              <a:schemeClr val="accent5"/>
            </a:solidFill>
            <a:ln w="161925">
              <a:solidFill>
                <a:schemeClr val="bg1"/>
              </a:solidFill>
            </a:ln>
          </p:spPr>
          <p:style>
            <a:lnRef idx="2">
              <a:scrgbClr r="0" g="0" b="0"/>
            </a:lnRef>
            <a:fillRef idx="1">
              <a:schemeClr val="accent2">
                <a:shade val="50000"/>
                <a:hueOff val="-34738"/>
                <a:satOff val="20402"/>
                <a:lumOff val="23567"/>
                <a:alphaOff val="0"/>
              </a:schemeClr>
            </a:fillRef>
            <a:effectRef idx="0">
              <a:schemeClr val="accent2">
                <a:shade val="50000"/>
                <a:hueOff val="-34738"/>
                <a:satOff val="20402"/>
                <a:lumOff val="23567"/>
                <a:alphaOff val="0"/>
              </a:schemeClr>
            </a:effectRef>
            <a:fontRef idx="minor">
              <a:schemeClr val="lt1"/>
            </a:fontRef>
          </p:style>
        </p:sp>
        <p:pic>
          <p:nvPicPr>
            <p:cNvPr id="13" name="Graphic 12" descr="Water">
              <a:extLst>
                <a:ext uri="{FF2B5EF4-FFF2-40B4-BE49-F238E27FC236}">
                  <a16:creationId xmlns:a16="http://schemas.microsoft.com/office/drawing/2014/main" id="{7072FC81-43B6-5124-36B4-9853AE4FD6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7645" y="2425807"/>
              <a:ext cx="821658" cy="821658"/>
            </a:xfrm>
            <a:prstGeom prst="rect">
              <a:avLst/>
            </a:prstGeom>
          </p:spPr>
        </p:pic>
        <p:pic>
          <p:nvPicPr>
            <p:cNvPr id="14" name="Graphic 13" descr="Lightning bolt">
              <a:extLst>
                <a:ext uri="{FF2B5EF4-FFF2-40B4-BE49-F238E27FC236}">
                  <a16:creationId xmlns:a16="http://schemas.microsoft.com/office/drawing/2014/main" id="{31461639-A808-5A52-8EE3-C1E7A4AA92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5971" y="2768863"/>
              <a:ext cx="334625" cy="334625"/>
            </a:xfrm>
            <a:prstGeom prst="rect">
              <a:avLst/>
            </a:prstGeom>
          </p:spPr>
        </p:pic>
      </p:grpSp>
    </p:spTree>
    <p:extLst>
      <p:ext uri="{BB962C8B-B14F-4D97-AF65-F5344CB8AC3E}">
        <p14:creationId xmlns:p14="http://schemas.microsoft.com/office/powerpoint/2010/main" val="215577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9CB32A-58A4-65DF-9A72-210102A20DE9}"/>
              </a:ext>
            </a:extLst>
          </p:cNvPr>
          <p:cNvSpPr>
            <a:spLocks noGrp="1"/>
          </p:cNvSpPr>
          <p:nvPr>
            <p:ph idx="1"/>
          </p:nvPr>
        </p:nvSpPr>
        <p:spPr>
          <a:xfrm>
            <a:off x="797565" y="990409"/>
            <a:ext cx="10800000" cy="4351338"/>
          </a:xfrm>
        </p:spPr>
        <p:txBody>
          <a:bodyPr/>
          <a:lstStyle/>
          <a:p>
            <a:pPr>
              <a:lnSpc>
                <a:spcPct val="200000"/>
              </a:lnSpc>
              <a:buClr>
                <a:schemeClr val="bg1"/>
              </a:buClr>
            </a:pPr>
            <a:r>
              <a:rPr lang="en-GB" dirty="0">
                <a:solidFill>
                  <a:schemeClr val="tx1">
                    <a:lumMod val="50000"/>
                    <a:lumOff val="50000"/>
                  </a:schemeClr>
                </a:solidFill>
              </a:rPr>
              <a:t>Requirements for type A PGMs</a:t>
            </a:r>
            <a:endParaRPr lang="pl-PL" dirty="0">
              <a:solidFill>
                <a:schemeClr val="tx1">
                  <a:lumMod val="50000"/>
                  <a:lumOff val="50000"/>
                </a:schemeClr>
              </a:solidFill>
            </a:endParaRPr>
          </a:p>
          <a:p>
            <a:pPr lvl="1">
              <a:lnSpc>
                <a:spcPct val="110000"/>
              </a:lnSpc>
              <a:buClr>
                <a:schemeClr val="tx2"/>
              </a:buClr>
            </a:pPr>
            <a:r>
              <a:rPr lang="en-GB" dirty="0"/>
              <a:t>Proposal based on the Final Report of </a:t>
            </a:r>
            <a:r>
              <a:rPr lang="en-GB" b="0" i="0" dirty="0" err="1">
                <a:effectLst/>
                <a:latin typeface="Lato" panose="020F0502020204030203" pitchFamily="34" charset="0"/>
              </a:rPr>
              <a:t>BftA</a:t>
            </a:r>
            <a:r>
              <a:rPr lang="en-GB" dirty="0">
                <a:latin typeface="Lato" panose="020F0502020204030203" pitchFamily="34" charset="0"/>
              </a:rPr>
              <a:t> </a:t>
            </a:r>
            <a:r>
              <a:rPr lang="en-GB" dirty="0"/>
              <a:t>Expert Group established under GC ESC</a:t>
            </a:r>
          </a:p>
          <a:p>
            <a:pPr lvl="1">
              <a:lnSpc>
                <a:spcPct val="110000"/>
              </a:lnSpc>
              <a:buClr>
                <a:schemeClr val="tx2"/>
              </a:buClr>
            </a:pPr>
            <a:r>
              <a:rPr lang="en-GB" dirty="0"/>
              <a:t>Requirement to equip PGM with a communication interface to enable </a:t>
            </a:r>
            <a:r>
              <a:rPr lang="en-GB" b="1" i="1" dirty="0"/>
              <a:t>reduction</a:t>
            </a:r>
            <a:r>
              <a:rPr lang="en-GB" dirty="0"/>
              <a:t> of active power (previously: </a:t>
            </a:r>
            <a:r>
              <a:rPr lang="en-GB" i="1" dirty="0"/>
              <a:t>ceasing</a:t>
            </a:r>
            <a:r>
              <a:rPr lang="en-GB" dirty="0"/>
              <a:t> active power output)</a:t>
            </a:r>
          </a:p>
          <a:p>
            <a:pPr lvl="1">
              <a:lnSpc>
                <a:spcPct val="110000"/>
              </a:lnSpc>
              <a:buClr>
                <a:schemeClr val="tx2"/>
              </a:buClr>
            </a:pPr>
            <a:r>
              <a:rPr lang="en-GB" dirty="0"/>
              <a:t>Addressing </a:t>
            </a:r>
            <a:r>
              <a:rPr lang="en-GB" b="1" dirty="0"/>
              <a:t>new system needs</a:t>
            </a:r>
            <a:r>
              <a:rPr lang="en-GB" dirty="0"/>
              <a:t>: </a:t>
            </a:r>
          </a:p>
          <a:p>
            <a:pPr marL="1200150" lvl="2" indent="-285750">
              <a:lnSpc>
                <a:spcPct val="110000"/>
              </a:lnSpc>
              <a:buClr>
                <a:schemeClr val="tx2"/>
              </a:buClr>
              <a:buFont typeface="Wingdings" panose="05000000000000000000" pitchFamily="2" charset="2"/>
              <a:buChar char="§"/>
            </a:pPr>
            <a:r>
              <a:rPr lang="en-GB" dirty="0"/>
              <a:t>fault-ride through capability (SPGMs – non-mandatory, PPMs – mandatory),</a:t>
            </a:r>
          </a:p>
          <a:p>
            <a:pPr marL="1200150" lvl="2" indent="-285750">
              <a:lnSpc>
                <a:spcPct val="110000"/>
              </a:lnSpc>
              <a:buClr>
                <a:schemeClr val="tx2"/>
              </a:buClr>
              <a:buFont typeface="Wingdings" panose="05000000000000000000" pitchFamily="2" charset="2"/>
              <a:buChar char="§"/>
            </a:pPr>
            <a:r>
              <a:rPr lang="en-GB" dirty="0"/>
              <a:t>voltage control system (mandatory), </a:t>
            </a:r>
          </a:p>
          <a:p>
            <a:pPr marL="1200150" lvl="2" indent="-285750">
              <a:lnSpc>
                <a:spcPct val="110000"/>
              </a:lnSpc>
              <a:buClr>
                <a:schemeClr val="tx2"/>
              </a:buClr>
              <a:buFont typeface="Wingdings" panose="05000000000000000000" pitchFamily="2" charset="2"/>
              <a:buChar char="§"/>
            </a:pPr>
            <a:r>
              <a:rPr lang="en-GB" dirty="0"/>
              <a:t>reactive power capability (non-mandatory),</a:t>
            </a:r>
          </a:p>
          <a:p>
            <a:pPr marL="1200150" lvl="2" indent="-285750">
              <a:lnSpc>
                <a:spcPct val="110000"/>
              </a:lnSpc>
              <a:buClr>
                <a:schemeClr val="tx2"/>
              </a:buClr>
              <a:buFont typeface="Wingdings" panose="05000000000000000000" pitchFamily="2" charset="2"/>
              <a:buChar char="§"/>
            </a:pPr>
            <a:r>
              <a:rPr lang="en-GB" dirty="0"/>
              <a:t>grid-forming capability (non-mandatory)</a:t>
            </a:r>
          </a:p>
          <a:p>
            <a:pPr marL="1028700" lvl="1">
              <a:lnSpc>
                <a:spcPct val="110000"/>
              </a:lnSpc>
              <a:buClr>
                <a:schemeClr val="tx2"/>
              </a:buClr>
              <a:buFont typeface="Wingdings" panose="05000000000000000000" pitchFamily="2" charset="2"/>
              <a:buChar char="§"/>
            </a:pPr>
            <a:endParaRPr lang="en-GB" dirty="0"/>
          </a:p>
        </p:txBody>
      </p:sp>
      <p:sp>
        <p:nvSpPr>
          <p:cNvPr id="4" name="Slide Number Placeholder 3">
            <a:extLst>
              <a:ext uri="{FF2B5EF4-FFF2-40B4-BE49-F238E27FC236}">
                <a16:creationId xmlns:a16="http://schemas.microsoft.com/office/drawing/2014/main" id="{3653762B-469B-6D04-168F-29322580F866}"/>
              </a:ext>
            </a:extLst>
          </p:cNvPr>
          <p:cNvSpPr>
            <a:spLocks noGrp="1"/>
          </p:cNvSpPr>
          <p:nvPr>
            <p:ph type="sldNum" sz="quarter" idx="12"/>
          </p:nvPr>
        </p:nvSpPr>
        <p:spPr/>
        <p:txBody>
          <a:bodyPr/>
          <a:lstStyle/>
          <a:p>
            <a:fld id="{68E16D21-2873-7F4D-BC1C-4DCC7B7156B8}" type="slidenum">
              <a:rPr lang="en-SI" smtClean="0"/>
              <a:t>23</a:t>
            </a:fld>
            <a:endParaRPr lang="en-SI"/>
          </a:p>
        </p:txBody>
      </p:sp>
      <p:sp>
        <p:nvSpPr>
          <p:cNvPr id="9" name="TextBox 8">
            <a:extLst>
              <a:ext uri="{FF2B5EF4-FFF2-40B4-BE49-F238E27FC236}">
                <a16:creationId xmlns:a16="http://schemas.microsoft.com/office/drawing/2014/main" id="{8A1007B5-6D3C-EB11-891A-FFB44A33E909}"/>
              </a:ext>
            </a:extLst>
          </p:cNvPr>
          <p:cNvSpPr txBox="1"/>
          <p:nvPr/>
        </p:nvSpPr>
        <p:spPr>
          <a:xfrm>
            <a:off x="148228" y="6324928"/>
            <a:ext cx="4554401" cy="523220"/>
          </a:xfrm>
          <a:prstGeom prst="rect">
            <a:avLst/>
          </a:prstGeom>
          <a:noFill/>
        </p:spPr>
        <p:txBody>
          <a:bodyPr wrap="square">
            <a:spAutoFit/>
          </a:bodyPr>
          <a:lstStyle/>
          <a:p>
            <a:r>
              <a:rPr lang="en-GB" sz="1400" b="1" dirty="0">
                <a:effectLst/>
                <a:latin typeface="inherit"/>
                <a:ea typeface="Times New Roman" panose="02020603050405020304" pitchFamily="18" charset="0"/>
                <a:cs typeface="Times New Roman" panose="02020603050405020304" pitchFamily="18" charset="0"/>
              </a:rPr>
              <a:t>GC ESC </a:t>
            </a:r>
            <a:r>
              <a:rPr lang="en-GB" sz="1400" dirty="0">
                <a:effectLst/>
                <a:latin typeface="inherit"/>
                <a:ea typeface="Times New Roman" panose="02020603050405020304" pitchFamily="18" charset="0"/>
                <a:cs typeface="Times New Roman" panose="02020603050405020304" pitchFamily="18" charset="0"/>
              </a:rPr>
              <a:t>– Grid Connection European Stakeholder Committee</a:t>
            </a:r>
            <a:endParaRPr lang="en-GB" sz="1400" b="1" dirty="0">
              <a:effectLst/>
              <a:latin typeface="inherit"/>
              <a:ea typeface="Times New Roman" panose="02020603050405020304" pitchFamily="18" charset="0"/>
              <a:cs typeface="Times New Roman" panose="02020603050405020304" pitchFamily="18" charset="0"/>
            </a:endParaRPr>
          </a:p>
          <a:p>
            <a:r>
              <a:rPr lang="en-GB" sz="1400" b="1" dirty="0" err="1">
                <a:latin typeface="inherit"/>
                <a:cs typeface="Times New Roman" panose="02020603050405020304" pitchFamily="18" charset="0"/>
              </a:rPr>
              <a:t>BftA</a:t>
            </a:r>
            <a:r>
              <a:rPr lang="en-GB" sz="1400" b="1" dirty="0">
                <a:latin typeface="inherit"/>
                <a:cs typeface="Times New Roman" panose="02020603050405020304" pitchFamily="18" charset="0"/>
              </a:rPr>
              <a:t> Expert Group </a:t>
            </a:r>
            <a:r>
              <a:rPr lang="en-GB" sz="1400" dirty="0">
                <a:effectLst/>
                <a:latin typeface="inherit"/>
                <a:ea typeface="Times New Roman" panose="02020603050405020304" pitchFamily="18" charset="0"/>
                <a:cs typeface="Times New Roman" panose="02020603050405020304" pitchFamily="18" charset="0"/>
              </a:rPr>
              <a:t>–</a:t>
            </a:r>
            <a:r>
              <a:rPr lang="en-GB" sz="1400" dirty="0">
                <a:latin typeface="inherit"/>
                <a:cs typeface="Times New Roman" panose="02020603050405020304" pitchFamily="18" charset="0"/>
              </a:rPr>
              <a:t> Expert Group Baseline for Type A PGMs </a:t>
            </a:r>
            <a:endParaRPr lang="en-GB" sz="1400" dirty="0"/>
          </a:p>
        </p:txBody>
      </p:sp>
      <p:sp>
        <p:nvSpPr>
          <p:cNvPr id="5" name="Oval 4">
            <a:extLst>
              <a:ext uri="{FF2B5EF4-FFF2-40B4-BE49-F238E27FC236}">
                <a16:creationId xmlns:a16="http://schemas.microsoft.com/office/drawing/2014/main" id="{6848D61C-FB6B-FA23-B72D-425270079738}"/>
              </a:ext>
            </a:extLst>
          </p:cNvPr>
          <p:cNvSpPr/>
          <p:nvPr/>
        </p:nvSpPr>
        <p:spPr>
          <a:xfrm>
            <a:off x="231161" y="1423682"/>
            <a:ext cx="1032271" cy="1032048"/>
          </a:xfrm>
          <a:prstGeom prst="ellipse">
            <a:avLst/>
          </a:prstGeom>
          <a:solidFill>
            <a:srgbClr val="FCD9AC"/>
          </a:solidFill>
          <a:ln w="161925">
            <a:solidFill>
              <a:schemeClr val="bg1"/>
            </a:solidFill>
          </a:ln>
        </p:spPr>
        <p:style>
          <a:lnRef idx="2">
            <a:scrgbClr r="0" g="0" b="0"/>
          </a:lnRef>
          <a:fillRef idx="1">
            <a:schemeClr val="accent2">
              <a:shade val="50000"/>
              <a:hueOff val="-34738"/>
              <a:satOff val="20402"/>
              <a:lumOff val="23567"/>
              <a:alphaOff val="0"/>
            </a:schemeClr>
          </a:fillRef>
          <a:effectRef idx="0">
            <a:schemeClr val="accent2">
              <a:shade val="50000"/>
              <a:hueOff val="-34738"/>
              <a:satOff val="20402"/>
              <a:lumOff val="23567"/>
              <a:alphaOff val="0"/>
            </a:schemeClr>
          </a:effectRef>
          <a:fontRef idx="minor">
            <a:schemeClr val="lt1"/>
          </a:fontRef>
        </p:style>
      </p:sp>
      <p:sp>
        <p:nvSpPr>
          <p:cNvPr id="13" name="TextBox 12">
            <a:extLst>
              <a:ext uri="{FF2B5EF4-FFF2-40B4-BE49-F238E27FC236}">
                <a16:creationId xmlns:a16="http://schemas.microsoft.com/office/drawing/2014/main" id="{85B2DFB3-253A-57E9-23F9-8736DC05C488}"/>
              </a:ext>
            </a:extLst>
          </p:cNvPr>
          <p:cNvSpPr txBox="1"/>
          <p:nvPr/>
        </p:nvSpPr>
        <p:spPr>
          <a:xfrm>
            <a:off x="332726" y="1733936"/>
            <a:ext cx="844195" cy="436083"/>
          </a:xfrm>
          <a:prstGeom prst="rect">
            <a:avLst/>
          </a:prstGeom>
        </p:spPr>
        <p:txBody>
          <a:bodyPr vert="horz" wrap="square" lIns="91440" tIns="45720" rIns="91440" bIns="45720" rtlCol="0" anchor="t">
            <a:normAutofit fontScale="92500"/>
          </a:bodyPr>
          <a:lstStyle/>
          <a:p>
            <a:pPr algn="ctr"/>
            <a:r>
              <a:rPr lang="pl-PL" i="1" dirty="0">
                <a:solidFill>
                  <a:schemeClr val="bg1"/>
                </a:solidFill>
                <a:latin typeface="+mj-lt"/>
              </a:rPr>
              <a:t>type</a:t>
            </a:r>
            <a:r>
              <a:rPr lang="pl-PL" sz="1200" i="1" dirty="0">
                <a:solidFill>
                  <a:schemeClr val="bg1"/>
                </a:solidFill>
                <a:latin typeface="Arial Black" panose="020B0A04020102020204" pitchFamily="34" charset="0"/>
              </a:rPr>
              <a:t> </a:t>
            </a:r>
            <a:r>
              <a:rPr lang="pl-PL" sz="2000" b="1" dirty="0">
                <a:solidFill>
                  <a:schemeClr val="bg1"/>
                </a:solidFill>
                <a:latin typeface="Arial Black" panose="020B0A04020102020204" pitchFamily="34" charset="0"/>
              </a:rPr>
              <a:t>A</a:t>
            </a:r>
            <a:endParaRPr lang="en-GB" sz="2000" b="1" dirty="0">
              <a:solidFill>
                <a:schemeClr val="bg1"/>
              </a:solidFill>
              <a:latin typeface="Arial Black" panose="020B0A04020102020204" pitchFamily="34" charset="0"/>
            </a:endParaRPr>
          </a:p>
        </p:txBody>
      </p:sp>
      <p:sp>
        <p:nvSpPr>
          <p:cNvPr id="14" name="TextBox 13">
            <a:extLst>
              <a:ext uri="{FF2B5EF4-FFF2-40B4-BE49-F238E27FC236}">
                <a16:creationId xmlns:a16="http://schemas.microsoft.com/office/drawing/2014/main" id="{AF20B358-55ED-488C-8816-F732066F93E4}"/>
              </a:ext>
            </a:extLst>
          </p:cNvPr>
          <p:cNvSpPr txBox="1"/>
          <p:nvPr/>
        </p:nvSpPr>
        <p:spPr>
          <a:xfrm>
            <a:off x="5689056" y="6337829"/>
            <a:ext cx="4554401" cy="523220"/>
          </a:xfrm>
          <a:prstGeom prst="rect">
            <a:avLst/>
          </a:prstGeom>
          <a:noFill/>
        </p:spPr>
        <p:txBody>
          <a:bodyPr wrap="square">
            <a:spAutoFit/>
          </a:bodyPr>
          <a:lstStyle/>
          <a:p>
            <a:r>
              <a:rPr lang="en-GB" sz="1400" b="1" dirty="0">
                <a:effectLst/>
                <a:latin typeface="inherit"/>
                <a:ea typeface="Times New Roman" panose="02020603050405020304" pitchFamily="18" charset="0"/>
                <a:cs typeface="Times New Roman" panose="02020603050405020304" pitchFamily="18" charset="0"/>
              </a:rPr>
              <a:t>SPGMs </a:t>
            </a:r>
            <a:r>
              <a:rPr lang="en-GB" sz="1400" dirty="0">
                <a:effectLst/>
                <a:latin typeface="inherit"/>
                <a:ea typeface="Times New Roman" panose="02020603050405020304" pitchFamily="18" charset="0"/>
                <a:cs typeface="Times New Roman" panose="02020603050405020304" pitchFamily="18" charset="0"/>
              </a:rPr>
              <a:t>– </a:t>
            </a:r>
            <a:r>
              <a:rPr lang="en-GB" sz="1400" dirty="0">
                <a:latin typeface="inherit"/>
                <a:ea typeface="Times New Roman" panose="02020603050405020304" pitchFamily="18" charset="0"/>
                <a:cs typeface="Times New Roman" panose="02020603050405020304" pitchFamily="18" charset="0"/>
              </a:rPr>
              <a:t>s</a:t>
            </a:r>
            <a:r>
              <a:rPr lang="en-GB" sz="1400" dirty="0">
                <a:effectLst/>
                <a:latin typeface="inherit"/>
                <a:ea typeface="Times New Roman" panose="02020603050405020304" pitchFamily="18" charset="0"/>
                <a:cs typeface="Times New Roman" panose="02020603050405020304" pitchFamily="18" charset="0"/>
              </a:rPr>
              <a:t>ynchronous power-generating modules</a:t>
            </a:r>
            <a:endParaRPr lang="en-GB" sz="1400" b="1" dirty="0">
              <a:effectLst/>
              <a:latin typeface="inherit"/>
              <a:ea typeface="Times New Roman" panose="02020603050405020304" pitchFamily="18" charset="0"/>
              <a:cs typeface="Times New Roman" panose="02020603050405020304" pitchFamily="18" charset="0"/>
            </a:endParaRPr>
          </a:p>
          <a:p>
            <a:r>
              <a:rPr lang="en-GB" sz="1400" b="1" dirty="0">
                <a:latin typeface="inherit"/>
                <a:cs typeface="Times New Roman" panose="02020603050405020304" pitchFamily="18" charset="0"/>
              </a:rPr>
              <a:t>PPMs </a:t>
            </a:r>
            <a:r>
              <a:rPr lang="en-GB" sz="1400" dirty="0">
                <a:effectLst/>
                <a:latin typeface="inherit"/>
                <a:ea typeface="Times New Roman" panose="02020603050405020304" pitchFamily="18" charset="0"/>
                <a:cs typeface="Times New Roman" panose="02020603050405020304" pitchFamily="18" charset="0"/>
              </a:rPr>
              <a:t>–</a:t>
            </a:r>
            <a:r>
              <a:rPr lang="en-GB" sz="1400" dirty="0">
                <a:latin typeface="inherit"/>
                <a:cs typeface="Times New Roman" panose="02020603050405020304" pitchFamily="18" charset="0"/>
              </a:rPr>
              <a:t> power park modules</a:t>
            </a:r>
            <a:endParaRPr lang="en-GB" sz="1400" dirty="0"/>
          </a:p>
        </p:txBody>
      </p:sp>
      <p:sp>
        <p:nvSpPr>
          <p:cNvPr id="18" name="Title 1">
            <a:extLst>
              <a:ext uri="{FF2B5EF4-FFF2-40B4-BE49-F238E27FC236}">
                <a16:creationId xmlns:a16="http://schemas.microsoft.com/office/drawing/2014/main" id="{53BA01DB-08FB-0436-F1AF-11D81BE15C02}"/>
              </a:ext>
            </a:extLst>
          </p:cNvPr>
          <p:cNvSpPr>
            <a:spLocks noGrp="1"/>
          </p:cNvSpPr>
          <p:nvPr>
            <p:ph type="title"/>
          </p:nvPr>
        </p:nvSpPr>
        <p:spPr>
          <a:xfrm>
            <a:off x="2780270" y="0"/>
            <a:ext cx="8715730" cy="1080000"/>
          </a:xfrm>
        </p:spPr>
        <p:txBody>
          <a:bodyPr>
            <a:normAutofit fontScale="90000"/>
          </a:bodyPr>
          <a:lstStyle/>
          <a:p>
            <a:r>
              <a:rPr lang="en-GB" sz="3200" dirty="0"/>
              <a:t>ACER draft proposals </a:t>
            </a:r>
            <a:br>
              <a:rPr lang="en-GB" sz="3200" dirty="0"/>
            </a:br>
            <a:r>
              <a:rPr lang="en-GB" sz="3200" dirty="0"/>
              <a:t>(Requirements for Generators)</a:t>
            </a:r>
            <a:endParaRPr lang="en-GB" dirty="0"/>
          </a:p>
        </p:txBody>
      </p:sp>
      <p:grpSp>
        <p:nvGrpSpPr>
          <p:cNvPr id="2" name="Group 1">
            <a:extLst>
              <a:ext uri="{FF2B5EF4-FFF2-40B4-BE49-F238E27FC236}">
                <a16:creationId xmlns:a16="http://schemas.microsoft.com/office/drawing/2014/main" id="{FBEAA2FA-BEFA-392D-489B-3AFED477BC29}"/>
              </a:ext>
            </a:extLst>
          </p:cNvPr>
          <p:cNvGrpSpPr/>
          <p:nvPr/>
        </p:nvGrpSpPr>
        <p:grpSpPr>
          <a:xfrm>
            <a:off x="210185" y="4402271"/>
            <a:ext cx="1032270" cy="1032047"/>
            <a:chOff x="4936270" y="4149561"/>
            <a:chExt cx="1252507" cy="1246526"/>
          </a:xfrm>
        </p:grpSpPr>
        <p:sp>
          <p:nvSpPr>
            <p:cNvPr id="6" name="Oval 5">
              <a:extLst>
                <a:ext uri="{FF2B5EF4-FFF2-40B4-BE49-F238E27FC236}">
                  <a16:creationId xmlns:a16="http://schemas.microsoft.com/office/drawing/2014/main" id="{64503A9D-965C-23FF-6621-09431572F3B5}"/>
                </a:ext>
              </a:extLst>
            </p:cNvPr>
            <p:cNvSpPr/>
            <p:nvPr/>
          </p:nvSpPr>
          <p:spPr>
            <a:xfrm>
              <a:off x="4936270" y="4149561"/>
              <a:ext cx="1252507" cy="1246526"/>
            </a:xfrm>
            <a:prstGeom prst="ellipse">
              <a:avLst/>
            </a:prstGeom>
            <a:solidFill>
              <a:srgbClr val="FEE96E"/>
            </a:solidFill>
            <a:ln w="161925">
              <a:solidFill>
                <a:schemeClr val="bg1"/>
              </a:solidFill>
            </a:ln>
          </p:spPr>
          <p:style>
            <a:lnRef idx="2">
              <a:scrgbClr r="0" g="0" b="0"/>
            </a:lnRef>
            <a:fillRef idx="1">
              <a:schemeClr val="accent2">
                <a:shade val="50000"/>
                <a:hueOff val="-34738"/>
                <a:satOff val="20402"/>
                <a:lumOff val="23567"/>
                <a:alphaOff val="0"/>
              </a:schemeClr>
            </a:fillRef>
            <a:effectRef idx="0">
              <a:schemeClr val="accent2">
                <a:shade val="50000"/>
                <a:hueOff val="-34738"/>
                <a:satOff val="20402"/>
                <a:lumOff val="23567"/>
                <a:alphaOff val="0"/>
              </a:schemeClr>
            </a:effectRef>
            <a:fontRef idx="minor">
              <a:schemeClr val="lt1"/>
            </a:fontRef>
          </p:style>
        </p:sp>
        <p:pic>
          <p:nvPicPr>
            <p:cNvPr id="7" name="Graphic 6" descr="Sun">
              <a:extLst>
                <a:ext uri="{FF2B5EF4-FFF2-40B4-BE49-F238E27FC236}">
                  <a16:creationId xmlns:a16="http://schemas.microsoft.com/office/drawing/2014/main" id="{4B8264D2-1851-F394-6F73-9502F474A8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0761" y="4345149"/>
              <a:ext cx="547444" cy="544830"/>
            </a:xfrm>
            <a:prstGeom prst="rect">
              <a:avLst/>
            </a:prstGeom>
          </p:spPr>
        </p:pic>
        <p:pic>
          <p:nvPicPr>
            <p:cNvPr id="8" name="Graphic 7" descr="Snowflake">
              <a:extLst>
                <a:ext uri="{FF2B5EF4-FFF2-40B4-BE49-F238E27FC236}">
                  <a16:creationId xmlns:a16="http://schemas.microsoft.com/office/drawing/2014/main" id="{BC584E28-DD1E-0655-26D4-5F37EAFBF9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75063" y="4670363"/>
              <a:ext cx="632364" cy="629345"/>
            </a:xfrm>
            <a:prstGeom prst="rect">
              <a:avLst/>
            </a:prstGeom>
          </p:spPr>
        </p:pic>
      </p:grpSp>
      <p:sp>
        <p:nvSpPr>
          <p:cNvPr id="17" name="TextBox 16">
            <a:extLst>
              <a:ext uri="{FF2B5EF4-FFF2-40B4-BE49-F238E27FC236}">
                <a16:creationId xmlns:a16="http://schemas.microsoft.com/office/drawing/2014/main" id="{C0C052DE-73BC-2171-A6A0-5A317A7D7EEE}"/>
              </a:ext>
            </a:extLst>
          </p:cNvPr>
          <p:cNvSpPr txBox="1"/>
          <p:nvPr/>
        </p:nvSpPr>
        <p:spPr>
          <a:xfrm>
            <a:off x="960132" y="4491815"/>
            <a:ext cx="10535868" cy="1720471"/>
          </a:xfrm>
          <a:prstGeom prst="rect">
            <a:avLst/>
          </a:prstGeom>
          <a:noFill/>
        </p:spPr>
        <p:txBody>
          <a:bodyPr wrap="square">
            <a:spAutoFit/>
          </a:bodyPr>
          <a:lstStyle/>
          <a:p>
            <a:pPr marL="285750" marR="0" lvl="0" indent="-285750" algn="l" defTabSz="914400" rtl="0" eaLnBrk="1" fontAlgn="auto" latinLnBrk="0" hangingPunct="1">
              <a:lnSpc>
                <a:spcPct val="110000"/>
              </a:lnSpc>
              <a:spcBef>
                <a:spcPts val="2400"/>
              </a:spcBef>
              <a:spcAft>
                <a:spcPts val="0"/>
              </a:spcAft>
              <a:buClr>
                <a:srgbClr val="FFFFFF"/>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Extreme weather hazards</a:t>
            </a:r>
            <a:endParaRPr kumimoji="0" lang="pl-PL" sz="1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10000"/>
              </a:lnSpc>
              <a:spcBef>
                <a:spcPts val="500"/>
              </a:spcBef>
              <a:spcAft>
                <a:spcPts val="0"/>
              </a:spcAft>
              <a:buClr>
                <a:srgbClr val="004FE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Due to the climate change, ACER considers that the issue of PGMs’ weather resilience shall be duly addressed by the new rules for the efficient electric power system design</a:t>
            </a:r>
          </a:p>
          <a:p>
            <a:pPr marL="742950" marR="0" lvl="1" indent="-285750" algn="l" defTabSz="914400" rtl="0" eaLnBrk="1" fontAlgn="auto" latinLnBrk="0" hangingPunct="1">
              <a:lnSpc>
                <a:spcPct val="110000"/>
              </a:lnSpc>
              <a:spcBef>
                <a:spcPts val="500"/>
              </a:spcBef>
              <a:spcAft>
                <a:spcPts val="0"/>
              </a:spcAft>
              <a:buClr>
                <a:srgbClr val="004FEE"/>
              </a:buClr>
              <a:buSzTx/>
              <a:buFont typeface="Arial" panose="020B0604020202020204" pitchFamily="34" charset="0"/>
              <a:buChar char="•"/>
              <a:tabLst/>
              <a:defRPr/>
            </a:pPr>
            <a:r>
              <a:rPr lang="en-GB" dirty="0">
                <a:solidFill>
                  <a:srgbClr val="000000"/>
                </a:solidFill>
                <a:latin typeface="Arial" panose="020B0604020202020204" pitchFamily="34" charset="0"/>
                <a:cs typeface="Arial" panose="020B0604020202020204" pitchFamily="34" charset="0"/>
              </a:rPr>
              <a:t>A new non-mandatory requirement considers</a:t>
            </a: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 the specificities of generation technologies as well as the geographical and climatic particularities of each Member State</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92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F031-C955-AE3C-EF07-66A8274BA407}"/>
              </a:ext>
            </a:extLst>
          </p:cNvPr>
          <p:cNvSpPr>
            <a:spLocks noGrp="1"/>
          </p:cNvSpPr>
          <p:nvPr>
            <p:ph type="title"/>
          </p:nvPr>
        </p:nvSpPr>
        <p:spPr/>
        <p:txBody>
          <a:bodyPr/>
          <a:lstStyle/>
          <a:p>
            <a:r>
              <a:rPr lang="en-GB" dirty="0"/>
              <a:t>Mixed-Customer Sites</a:t>
            </a:r>
          </a:p>
        </p:txBody>
      </p:sp>
      <p:sp>
        <p:nvSpPr>
          <p:cNvPr id="4" name="Slide Number Placeholder 3">
            <a:extLst>
              <a:ext uri="{FF2B5EF4-FFF2-40B4-BE49-F238E27FC236}">
                <a16:creationId xmlns:a16="http://schemas.microsoft.com/office/drawing/2014/main" id="{7B689632-3579-A61B-FC22-017B7A7F7995}"/>
              </a:ext>
            </a:extLst>
          </p:cNvPr>
          <p:cNvSpPr>
            <a:spLocks noGrp="1"/>
          </p:cNvSpPr>
          <p:nvPr>
            <p:ph type="sldNum" sz="quarter" idx="12"/>
          </p:nvPr>
        </p:nvSpPr>
        <p:spPr/>
        <p:txBody>
          <a:bodyPr/>
          <a:lstStyle/>
          <a:p>
            <a:fld id="{68E16D21-2873-7F4D-BC1C-4DCC7B7156B8}" type="slidenum">
              <a:rPr lang="en-SI" smtClean="0"/>
              <a:t>24</a:t>
            </a:fld>
            <a:endParaRPr lang="en-SI"/>
          </a:p>
        </p:txBody>
      </p:sp>
      <p:grpSp>
        <p:nvGrpSpPr>
          <p:cNvPr id="9" name="Group 8">
            <a:extLst>
              <a:ext uri="{FF2B5EF4-FFF2-40B4-BE49-F238E27FC236}">
                <a16:creationId xmlns:a16="http://schemas.microsoft.com/office/drawing/2014/main" id="{14D1CDBF-4F5F-2D24-4C4F-B35DE6CC8D13}"/>
              </a:ext>
            </a:extLst>
          </p:cNvPr>
          <p:cNvGrpSpPr/>
          <p:nvPr/>
        </p:nvGrpSpPr>
        <p:grpSpPr>
          <a:xfrm>
            <a:off x="6387221" y="109241"/>
            <a:ext cx="862367" cy="883701"/>
            <a:chOff x="7632405" y="2201592"/>
            <a:chExt cx="1204517" cy="1206016"/>
          </a:xfrm>
        </p:grpSpPr>
        <p:sp>
          <p:nvSpPr>
            <p:cNvPr id="7" name="Oval 6">
              <a:extLst>
                <a:ext uri="{FF2B5EF4-FFF2-40B4-BE49-F238E27FC236}">
                  <a16:creationId xmlns:a16="http://schemas.microsoft.com/office/drawing/2014/main" id="{81BAE53A-B2B0-8898-4F1B-678C038D6089}"/>
                </a:ext>
              </a:extLst>
            </p:cNvPr>
            <p:cNvSpPr/>
            <p:nvPr/>
          </p:nvSpPr>
          <p:spPr>
            <a:xfrm>
              <a:off x="7632405" y="2201592"/>
              <a:ext cx="1204517" cy="1206016"/>
            </a:xfrm>
            <a:prstGeom prst="ellipse">
              <a:avLst/>
            </a:prstGeom>
            <a:solidFill>
              <a:srgbClr val="CB6D0F"/>
            </a:solidFill>
            <a:ln w="161925">
              <a:noFill/>
            </a:ln>
          </p:spPr>
          <p:style>
            <a:lnRef idx="2">
              <a:scrgbClr r="0" g="0" b="0"/>
            </a:lnRef>
            <a:fillRef idx="1">
              <a:schemeClr val="accent2">
                <a:shade val="50000"/>
                <a:hueOff val="-34738"/>
                <a:satOff val="20402"/>
                <a:lumOff val="23567"/>
                <a:alphaOff val="0"/>
              </a:schemeClr>
            </a:fillRef>
            <a:effectRef idx="0">
              <a:schemeClr val="accent2">
                <a:shade val="50000"/>
                <a:hueOff val="-34738"/>
                <a:satOff val="20402"/>
                <a:lumOff val="23567"/>
                <a:alphaOff val="0"/>
              </a:schemeClr>
            </a:effectRef>
            <a:fontRef idx="minor">
              <a:schemeClr val="lt1"/>
            </a:fontRef>
          </p:style>
        </p:sp>
        <p:sp>
          <p:nvSpPr>
            <p:cNvPr id="8" name="TextBox 7">
              <a:extLst>
                <a:ext uri="{FF2B5EF4-FFF2-40B4-BE49-F238E27FC236}">
                  <a16:creationId xmlns:a16="http://schemas.microsoft.com/office/drawing/2014/main" id="{DC02AA61-D316-AC44-EE2D-1A0ED2C711E2}"/>
                </a:ext>
              </a:extLst>
            </p:cNvPr>
            <p:cNvSpPr txBox="1"/>
            <p:nvPr/>
          </p:nvSpPr>
          <p:spPr>
            <a:xfrm>
              <a:off x="7645235" y="2583921"/>
              <a:ext cx="1153642" cy="611915"/>
            </a:xfrm>
            <a:prstGeom prst="rect">
              <a:avLst/>
            </a:prstGeom>
            <a:ln>
              <a:noFill/>
            </a:ln>
          </p:spPr>
          <p:txBody>
            <a:bodyPr vert="horz" wrap="square" lIns="91440" tIns="45720" rIns="91440" bIns="45720" rtlCol="0" anchor="t">
              <a:normAutofit/>
            </a:bodyPr>
            <a:lstStyle/>
            <a:p>
              <a:pPr algn="ctr"/>
              <a:r>
                <a:rPr lang="pl-PL" sz="2000" b="1" dirty="0">
                  <a:solidFill>
                    <a:schemeClr val="bg1"/>
                  </a:solidFill>
                  <a:latin typeface="Arial Black" panose="020B0A04020102020204" pitchFamily="34" charset="0"/>
                </a:rPr>
                <a:t>MCS</a:t>
              </a:r>
              <a:endParaRPr lang="en-GB" sz="2000" b="1" dirty="0">
                <a:solidFill>
                  <a:schemeClr val="bg1"/>
                </a:solidFill>
                <a:latin typeface="Arial Black" panose="020B0A04020102020204" pitchFamily="34" charset="0"/>
              </a:endParaRPr>
            </a:p>
          </p:txBody>
        </p:sp>
      </p:grpSp>
      <p:sp>
        <p:nvSpPr>
          <p:cNvPr id="3" name="Rectangle: Rounded Corners 2">
            <a:extLst>
              <a:ext uri="{FF2B5EF4-FFF2-40B4-BE49-F238E27FC236}">
                <a16:creationId xmlns:a16="http://schemas.microsoft.com/office/drawing/2014/main" id="{1B4220FF-BF81-BB08-B7D6-0FE857646993}"/>
              </a:ext>
            </a:extLst>
          </p:cNvPr>
          <p:cNvSpPr/>
          <p:nvPr/>
        </p:nvSpPr>
        <p:spPr>
          <a:xfrm>
            <a:off x="1070229" y="1755401"/>
            <a:ext cx="2747306" cy="3787441"/>
          </a:xfrm>
          <a:prstGeom prst="roundRect">
            <a:avLst/>
          </a:prstGeom>
          <a:solidFill>
            <a:srgbClr val="CB6D0F">
              <a:alpha val="20000"/>
            </a:srgbClr>
          </a:solidFill>
          <a:ln>
            <a:solidFill>
              <a:srgbClr val="CB6D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A336C924-1E45-AEDF-B8C9-CFD05BB3097C}"/>
              </a:ext>
            </a:extLst>
          </p:cNvPr>
          <p:cNvCxnSpPr>
            <a:cxnSpLocks/>
          </p:cNvCxnSpPr>
          <p:nvPr/>
        </p:nvCxnSpPr>
        <p:spPr>
          <a:xfrm flipH="1">
            <a:off x="1629455" y="2070635"/>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B2BF054-25B2-6FBA-6AE3-F500C913AB82}"/>
              </a:ext>
            </a:extLst>
          </p:cNvPr>
          <p:cNvCxnSpPr>
            <a:cxnSpLocks/>
          </p:cNvCxnSpPr>
          <p:nvPr/>
        </p:nvCxnSpPr>
        <p:spPr>
          <a:xfrm flipH="1">
            <a:off x="1620494" y="316746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EBEE3F-7BF5-0DDA-0521-4296A4DCB1CF}"/>
              </a:ext>
            </a:extLst>
          </p:cNvPr>
          <p:cNvCxnSpPr>
            <a:cxnSpLocks/>
          </p:cNvCxnSpPr>
          <p:nvPr/>
        </p:nvCxnSpPr>
        <p:spPr>
          <a:xfrm flipH="1">
            <a:off x="1629455" y="5297699"/>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61843E-7D10-F231-001B-7A4C1C0DC85E}"/>
              </a:ext>
            </a:extLst>
          </p:cNvPr>
          <p:cNvCxnSpPr>
            <a:cxnSpLocks/>
          </p:cNvCxnSpPr>
          <p:nvPr/>
        </p:nvCxnSpPr>
        <p:spPr>
          <a:xfrm flipH="1" flipV="1">
            <a:off x="1626948" y="2070635"/>
            <a:ext cx="0" cy="3227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2C6102-1FF1-D22F-D106-AC997EB534A9}"/>
              </a:ext>
            </a:extLst>
          </p:cNvPr>
          <p:cNvCxnSpPr>
            <a:cxnSpLocks/>
          </p:cNvCxnSpPr>
          <p:nvPr/>
        </p:nvCxnSpPr>
        <p:spPr>
          <a:xfrm flipH="1">
            <a:off x="1451242" y="3794604"/>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EF917F0-EFD1-A57A-5D8D-D59AE560DD85}"/>
              </a:ext>
            </a:extLst>
          </p:cNvPr>
          <p:cNvSpPr txBox="1"/>
          <p:nvPr/>
        </p:nvSpPr>
        <p:spPr>
          <a:xfrm>
            <a:off x="823429" y="3658713"/>
            <a:ext cx="907960" cy="313591"/>
          </a:xfrm>
          <a:prstGeom prst="rect">
            <a:avLst/>
          </a:prstGeom>
          <a:ln>
            <a:noFill/>
          </a:ln>
        </p:spPr>
        <p:txBody>
          <a:bodyPr vert="horz" wrap="square" lIns="91440" tIns="45720" rIns="91440" bIns="45720" rtlCol="0" anchor="t">
            <a:normAutofit/>
          </a:bodyPr>
          <a:lstStyle/>
          <a:p>
            <a:pPr algn="ctr"/>
            <a:r>
              <a:rPr lang="en-GB" sz="1200" dirty="0"/>
              <a:t>CP</a:t>
            </a:r>
          </a:p>
        </p:txBody>
      </p:sp>
      <p:pic>
        <p:nvPicPr>
          <p:cNvPr id="20" name="Graphic 19" descr="Close with solid fill">
            <a:extLst>
              <a:ext uri="{FF2B5EF4-FFF2-40B4-BE49-F238E27FC236}">
                <a16:creationId xmlns:a16="http://schemas.microsoft.com/office/drawing/2014/main" id="{3F674DDC-82A1-EBC6-FA29-C52DE1BAB0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2777" y="3751592"/>
            <a:ext cx="88057" cy="88057"/>
          </a:xfrm>
          <a:prstGeom prst="rect">
            <a:avLst/>
          </a:prstGeom>
        </p:spPr>
      </p:pic>
      <p:cxnSp>
        <p:nvCxnSpPr>
          <p:cNvPr id="21" name="Straight Connector 20">
            <a:extLst>
              <a:ext uri="{FF2B5EF4-FFF2-40B4-BE49-F238E27FC236}">
                <a16:creationId xmlns:a16="http://schemas.microsoft.com/office/drawing/2014/main" id="{11FE3E31-43BC-9008-8220-2D63437422E0}"/>
              </a:ext>
            </a:extLst>
          </p:cNvPr>
          <p:cNvCxnSpPr>
            <a:cxnSpLocks/>
          </p:cNvCxnSpPr>
          <p:nvPr/>
        </p:nvCxnSpPr>
        <p:spPr>
          <a:xfrm flipH="1">
            <a:off x="1629455" y="4132187"/>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8B06EA6D-FFAE-0AC1-A0FA-04C6B0062B3A}"/>
              </a:ext>
            </a:extLst>
          </p:cNvPr>
          <p:cNvGrpSpPr/>
          <p:nvPr/>
        </p:nvGrpSpPr>
        <p:grpSpPr>
          <a:xfrm>
            <a:off x="1922332" y="1853933"/>
            <a:ext cx="504000" cy="504000"/>
            <a:chOff x="671512" y="2005012"/>
            <a:chExt cx="562070" cy="561975"/>
          </a:xfrm>
          <a:solidFill>
            <a:schemeClr val="tx1"/>
          </a:solidFill>
        </p:grpSpPr>
        <p:sp>
          <p:nvSpPr>
            <p:cNvPr id="24" name="Freeform: Shape 2755">
              <a:extLst>
                <a:ext uri="{FF2B5EF4-FFF2-40B4-BE49-F238E27FC236}">
                  <a16:creationId xmlns:a16="http://schemas.microsoft.com/office/drawing/2014/main" id="{3BC697E9-6FA6-93F5-8C79-FA43F92EB855}"/>
                </a:ext>
              </a:extLst>
            </p:cNvPr>
            <p:cNvSpPr/>
            <p:nvPr/>
          </p:nvSpPr>
          <p:spPr>
            <a:xfrm>
              <a:off x="1128712" y="20240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30"/>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endParaRPr lang="en-GB"/>
            </a:p>
          </p:txBody>
        </p:sp>
        <p:sp>
          <p:nvSpPr>
            <p:cNvPr id="25" name="Freeform: Shape 2756">
              <a:extLst>
                <a:ext uri="{FF2B5EF4-FFF2-40B4-BE49-F238E27FC236}">
                  <a16:creationId xmlns:a16="http://schemas.microsoft.com/office/drawing/2014/main" id="{90F2B076-3F17-8F63-615B-8C7E3580A402}"/>
                </a:ext>
              </a:extLst>
            </p:cNvPr>
            <p:cNvSpPr/>
            <p:nvPr/>
          </p:nvSpPr>
          <p:spPr>
            <a:xfrm>
              <a:off x="1128712" y="21002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29"/>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endParaRPr lang="en-GB"/>
            </a:p>
          </p:txBody>
        </p:sp>
        <p:sp>
          <p:nvSpPr>
            <p:cNvPr id="26" name="Freeform: Shape 2757">
              <a:extLst>
                <a:ext uri="{FF2B5EF4-FFF2-40B4-BE49-F238E27FC236}">
                  <a16:creationId xmlns:a16="http://schemas.microsoft.com/office/drawing/2014/main" id="{2F691DCC-35D9-0281-39C4-6096651C6CF3}"/>
                </a:ext>
              </a:extLst>
            </p:cNvPr>
            <p:cNvSpPr/>
            <p:nvPr/>
          </p:nvSpPr>
          <p:spPr>
            <a:xfrm>
              <a:off x="995362" y="2005012"/>
              <a:ext cx="142875" cy="161925"/>
            </a:xfrm>
            <a:custGeom>
              <a:avLst/>
              <a:gdLst>
                <a:gd name="connsiteX0" fmla="*/ 128588 w 142875"/>
                <a:gd name="connsiteY0" fmla="*/ 161925 h 161925"/>
                <a:gd name="connsiteX1" fmla="*/ 109538 w 142875"/>
                <a:gd name="connsiteY1" fmla="*/ 161925 h 161925"/>
                <a:gd name="connsiteX2" fmla="*/ 95250 w 142875"/>
                <a:gd name="connsiteY2" fmla="*/ 147638 h 161925"/>
                <a:gd name="connsiteX3" fmla="*/ 95250 w 142875"/>
                <a:gd name="connsiteY3" fmla="*/ 142875 h 161925"/>
                <a:gd name="connsiteX4" fmla="*/ 61913 w 142875"/>
                <a:gd name="connsiteY4" fmla="*/ 142875 h 161925"/>
                <a:gd name="connsiteX5" fmla="*/ 0 w 142875"/>
                <a:gd name="connsiteY5" fmla="*/ 80963 h 161925"/>
                <a:gd name="connsiteX6" fmla="*/ 61913 w 142875"/>
                <a:gd name="connsiteY6" fmla="*/ 19050 h 161925"/>
                <a:gd name="connsiteX7" fmla="*/ 95250 w 142875"/>
                <a:gd name="connsiteY7" fmla="*/ 19050 h 161925"/>
                <a:gd name="connsiteX8" fmla="*/ 95250 w 142875"/>
                <a:gd name="connsiteY8" fmla="*/ 14288 h 161925"/>
                <a:gd name="connsiteX9" fmla="*/ 109538 w 142875"/>
                <a:gd name="connsiteY9" fmla="*/ 0 h 161925"/>
                <a:gd name="connsiteX10" fmla="*/ 128588 w 142875"/>
                <a:gd name="connsiteY10" fmla="*/ 0 h 161925"/>
                <a:gd name="connsiteX11" fmla="*/ 142875 w 142875"/>
                <a:gd name="connsiteY11" fmla="*/ 14288 h 161925"/>
                <a:gd name="connsiteX12" fmla="*/ 142875 w 142875"/>
                <a:gd name="connsiteY12" fmla="*/ 147638 h 161925"/>
                <a:gd name="connsiteX13" fmla="*/ 128588 w 142875"/>
                <a:gd name="connsiteY13" fmla="*/ 161925 h 161925"/>
                <a:gd name="connsiteX14" fmla="*/ 61913 w 142875"/>
                <a:gd name="connsiteY14" fmla="*/ 28575 h 161925"/>
                <a:gd name="connsiteX15" fmla="*/ 9525 w 142875"/>
                <a:gd name="connsiteY15" fmla="*/ 80963 h 161925"/>
                <a:gd name="connsiteX16" fmla="*/ 61913 w 142875"/>
                <a:gd name="connsiteY16" fmla="*/ 133350 h 161925"/>
                <a:gd name="connsiteX17" fmla="*/ 100013 w 142875"/>
                <a:gd name="connsiteY17" fmla="*/ 133350 h 161925"/>
                <a:gd name="connsiteX18" fmla="*/ 104775 w 142875"/>
                <a:gd name="connsiteY18" fmla="*/ 138113 h 161925"/>
                <a:gd name="connsiteX19" fmla="*/ 104775 w 142875"/>
                <a:gd name="connsiteY19" fmla="*/ 147638 h 161925"/>
                <a:gd name="connsiteX20" fmla="*/ 109538 w 142875"/>
                <a:gd name="connsiteY20" fmla="*/ 152400 h 161925"/>
                <a:gd name="connsiteX21" fmla="*/ 128588 w 142875"/>
                <a:gd name="connsiteY21" fmla="*/ 152400 h 161925"/>
                <a:gd name="connsiteX22" fmla="*/ 133350 w 142875"/>
                <a:gd name="connsiteY22" fmla="*/ 147638 h 161925"/>
                <a:gd name="connsiteX23" fmla="*/ 133350 w 142875"/>
                <a:gd name="connsiteY23" fmla="*/ 14288 h 161925"/>
                <a:gd name="connsiteX24" fmla="*/ 128588 w 142875"/>
                <a:gd name="connsiteY24" fmla="*/ 9525 h 161925"/>
                <a:gd name="connsiteX25" fmla="*/ 109538 w 142875"/>
                <a:gd name="connsiteY25" fmla="*/ 9525 h 161925"/>
                <a:gd name="connsiteX26" fmla="*/ 104775 w 142875"/>
                <a:gd name="connsiteY26" fmla="*/ 14288 h 161925"/>
                <a:gd name="connsiteX27" fmla="*/ 104775 w 142875"/>
                <a:gd name="connsiteY27" fmla="*/ 23813 h 161925"/>
                <a:gd name="connsiteX28" fmla="*/ 100013 w 142875"/>
                <a:gd name="connsiteY28" fmla="*/ 28575 h 161925"/>
                <a:gd name="connsiteX29" fmla="*/ 61913 w 142875"/>
                <a:gd name="connsiteY29" fmla="*/ 285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875" h="161925">
                  <a:moveTo>
                    <a:pt x="128588" y="161925"/>
                  </a:moveTo>
                  <a:lnTo>
                    <a:pt x="109538" y="161925"/>
                  </a:lnTo>
                  <a:cubicBezTo>
                    <a:pt x="101632" y="161925"/>
                    <a:pt x="95250" y="155543"/>
                    <a:pt x="95250" y="147638"/>
                  </a:cubicBezTo>
                  <a:lnTo>
                    <a:pt x="95250" y="142875"/>
                  </a:lnTo>
                  <a:lnTo>
                    <a:pt x="61913" y="142875"/>
                  </a:lnTo>
                  <a:cubicBezTo>
                    <a:pt x="27813" y="142875"/>
                    <a:pt x="0" y="115062"/>
                    <a:pt x="0" y="80963"/>
                  </a:cubicBezTo>
                  <a:cubicBezTo>
                    <a:pt x="0" y="46863"/>
                    <a:pt x="27813" y="19050"/>
                    <a:pt x="61913" y="19050"/>
                  </a:cubicBezTo>
                  <a:lnTo>
                    <a:pt x="95250" y="19050"/>
                  </a:lnTo>
                  <a:lnTo>
                    <a:pt x="95250" y="14288"/>
                  </a:lnTo>
                  <a:cubicBezTo>
                    <a:pt x="95250" y="6382"/>
                    <a:pt x="101632" y="0"/>
                    <a:pt x="109538" y="0"/>
                  </a:cubicBezTo>
                  <a:lnTo>
                    <a:pt x="128588" y="0"/>
                  </a:lnTo>
                  <a:cubicBezTo>
                    <a:pt x="136493" y="0"/>
                    <a:pt x="142875" y="6382"/>
                    <a:pt x="142875" y="14288"/>
                  </a:cubicBezTo>
                  <a:lnTo>
                    <a:pt x="142875" y="147638"/>
                  </a:lnTo>
                  <a:cubicBezTo>
                    <a:pt x="142875" y="155543"/>
                    <a:pt x="136493" y="161925"/>
                    <a:pt x="128588" y="161925"/>
                  </a:cubicBezTo>
                  <a:close/>
                  <a:moveTo>
                    <a:pt x="61913" y="28575"/>
                  </a:moveTo>
                  <a:cubicBezTo>
                    <a:pt x="33052" y="28575"/>
                    <a:pt x="9525" y="52102"/>
                    <a:pt x="9525" y="80963"/>
                  </a:cubicBezTo>
                  <a:cubicBezTo>
                    <a:pt x="9525" y="109823"/>
                    <a:pt x="33052" y="133350"/>
                    <a:pt x="61913" y="133350"/>
                  </a:cubicBezTo>
                  <a:lnTo>
                    <a:pt x="100013" y="133350"/>
                  </a:lnTo>
                  <a:cubicBezTo>
                    <a:pt x="102679" y="133350"/>
                    <a:pt x="104775" y="135446"/>
                    <a:pt x="104775" y="138113"/>
                  </a:cubicBezTo>
                  <a:lnTo>
                    <a:pt x="104775" y="147638"/>
                  </a:lnTo>
                  <a:cubicBezTo>
                    <a:pt x="104775" y="150305"/>
                    <a:pt x="106871" y="152400"/>
                    <a:pt x="109538" y="152400"/>
                  </a:cubicBezTo>
                  <a:lnTo>
                    <a:pt x="128588" y="152400"/>
                  </a:lnTo>
                  <a:cubicBezTo>
                    <a:pt x="131254" y="152400"/>
                    <a:pt x="133350" y="150305"/>
                    <a:pt x="133350" y="147638"/>
                  </a:cubicBezTo>
                  <a:lnTo>
                    <a:pt x="133350" y="14288"/>
                  </a:lnTo>
                  <a:cubicBezTo>
                    <a:pt x="133350" y="11621"/>
                    <a:pt x="131254" y="9525"/>
                    <a:pt x="128588" y="9525"/>
                  </a:cubicBezTo>
                  <a:lnTo>
                    <a:pt x="109538" y="9525"/>
                  </a:lnTo>
                  <a:cubicBezTo>
                    <a:pt x="106871" y="9525"/>
                    <a:pt x="104775" y="11621"/>
                    <a:pt x="104775" y="14288"/>
                  </a:cubicBezTo>
                  <a:lnTo>
                    <a:pt x="104775" y="23813"/>
                  </a:lnTo>
                  <a:cubicBezTo>
                    <a:pt x="104775" y="26480"/>
                    <a:pt x="102679" y="28575"/>
                    <a:pt x="100013" y="28575"/>
                  </a:cubicBezTo>
                  <a:lnTo>
                    <a:pt x="61913" y="28575"/>
                  </a:lnTo>
                  <a:close/>
                </a:path>
              </a:pathLst>
            </a:custGeom>
            <a:grpFill/>
            <a:ln w="9525" cap="flat">
              <a:noFill/>
              <a:prstDash val="solid"/>
              <a:miter/>
            </a:ln>
          </p:spPr>
          <p:txBody>
            <a:bodyPr rtlCol="0" anchor="ctr"/>
            <a:lstStyle/>
            <a:p>
              <a:endParaRPr lang="en-GB"/>
            </a:p>
          </p:txBody>
        </p:sp>
        <p:sp>
          <p:nvSpPr>
            <p:cNvPr id="27" name="Freeform: Shape 2764">
              <a:extLst>
                <a:ext uri="{FF2B5EF4-FFF2-40B4-BE49-F238E27FC236}">
                  <a16:creationId xmlns:a16="http://schemas.microsoft.com/office/drawing/2014/main" id="{32F63BE4-4D11-EC93-A2F6-45DB9F8C5F66}"/>
                </a:ext>
              </a:extLst>
            </p:cNvPr>
            <p:cNvSpPr/>
            <p:nvPr/>
          </p:nvSpPr>
          <p:spPr>
            <a:xfrm>
              <a:off x="72866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endParaRPr lang="en-GB"/>
            </a:p>
          </p:txBody>
        </p:sp>
        <p:sp>
          <p:nvSpPr>
            <p:cNvPr id="28" name="Freeform: Shape 2765">
              <a:extLst>
                <a:ext uri="{FF2B5EF4-FFF2-40B4-BE49-F238E27FC236}">
                  <a16:creationId xmlns:a16="http://schemas.microsoft.com/office/drawing/2014/main" id="{178ABDBA-1494-AF3F-32BB-9564F4B5A811}"/>
                </a:ext>
              </a:extLst>
            </p:cNvPr>
            <p:cNvSpPr/>
            <p:nvPr/>
          </p:nvSpPr>
          <p:spPr>
            <a:xfrm>
              <a:off x="76676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endParaRPr lang="en-GB"/>
            </a:p>
          </p:txBody>
        </p:sp>
        <p:sp>
          <p:nvSpPr>
            <p:cNvPr id="29" name="Freeform: Shape 2766">
              <a:extLst>
                <a:ext uri="{FF2B5EF4-FFF2-40B4-BE49-F238E27FC236}">
                  <a16:creationId xmlns:a16="http://schemas.microsoft.com/office/drawing/2014/main" id="{E346E687-8365-D196-0D0F-32813FCE75CA}"/>
                </a:ext>
              </a:extLst>
            </p:cNvPr>
            <p:cNvSpPr/>
            <p:nvPr/>
          </p:nvSpPr>
          <p:spPr>
            <a:xfrm>
              <a:off x="105251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endParaRPr lang="en-GB"/>
            </a:p>
          </p:txBody>
        </p:sp>
        <p:sp>
          <p:nvSpPr>
            <p:cNvPr id="30" name="Freeform: Shape 2767">
              <a:extLst>
                <a:ext uri="{FF2B5EF4-FFF2-40B4-BE49-F238E27FC236}">
                  <a16:creationId xmlns:a16="http://schemas.microsoft.com/office/drawing/2014/main" id="{2AC7104C-56BE-7A15-2C0E-3AE2AAAC177B}"/>
                </a:ext>
              </a:extLst>
            </p:cNvPr>
            <p:cNvSpPr/>
            <p:nvPr/>
          </p:nvSpPr>
          <p:spPr>
            <a:xfrm>
              <a:off x="109061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endParaRPr lang="en-GB"/>
            </a:p>
          </p:txBody>
        </p:sp>
        <p:sp>
          <p:nvSpPr>
            <p:cNvPr id="31" name="Freeform: Shape 2768">
              <a:extLst>
                <a:ext uri="{FF2B5EF4-FFF2-40B4-BE49-F238E27FC236}">
                  <a16:creationId xmlns:a16="http://schemas.microsoft.com/office/drawing/2014/main" id="{DACE18BD-1C32-C8BD-C732-34D2BC3A3307}"/>
                </a:ext>
              </a:extLst>
            </p:cNvPr>
            <p:cNvSpPr/>
            <p:nvPr/>
          </p:nvSpPr>
          <p:spPr>
            <a:xfrm>
              <a:off x="719137" y="2366962"/>
              <a:ext cx="381000" cy="9525"/>
            </a:xfrm>
            <a:custGeom>
              <a:avLst/>
              <a:gdLst>
                <a:gd name="connsiteX0" fmla="*/ 376238 w 381000"/>
                <a:gd name="connsiteY0" fmla="*/ 9525 h 9525"/>
                <a:gd name="connsiteX1" fmla="*/ 4763 w 381000"/>
                <a:gd name="connsiteY1" fmla="*/ 9525 h 9525"/>
                <a:gd name="connsiteX2" fmla="*/ 0 w 381000"/>
                <a:gd name="connsiteY2" fmla="*/ 4763 h 9525"/>
                <a:gd name="connsiteX3" fmla="*/ 4763 w 381000"/>
                <a:gd name="connsiteY3" fmla="*/ 0 h 9525"/>
                <a:gd name="connsiteX4" fmla="*/ 376238 w 381000"/>
                <a:gd name="connsiteY4" fmla="*/ 0 h 9525"/>
                <a:gd name="connsiteX5" fmla="*/ 381000 w 381000"/>
                <a:gd name="connsiteY5" fmla="*/ 4763 h 9525"/>
                <a:gd name="connsiteX6" fmla="*/ 376238 w 38100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9525">
                  <a:moveTo>
                    <a:pt x="376238" y="9525"/>
                  </a:moveTo>
                  <a:lnTo>
                    <a:pt x="4763" y="9525"/>
                  </a:lnTo>
                  <a:cubicBezTo>
                    <a:pt x="2095" y="9525"/>
                    <a:pt x="0" y="7429"/>
                    <a:pt x="0" y="4763"/>
                  </a:cubicBezTo>
                  <a:cubicBezTo>
                    <a:pt x="0" y="2096"/>
                    <a:pt x="2095" y="0"/>
                    <a:pt x="4763" y="0"/>
                  </a:cubicBezTo>
                  <a:lnTo>
                    <a:pt x="376238" y="0"/>
                  </a:lnTo>
                  <a:cubicBezTo>
                    <a:pt x="378905" y="0"/>
                    <a:pt x="381000" y="2096"/>
                    <a:pt x="381000" y="4763"/>
                  </a:cubicBezTo>
                  <a:cubicBezTo>
                    <a:pt x="381000" y="7429"/>
                    <a:pt x="378905" y="9525"/>
                    <a:pt x="376238" y="9525"/>
                  </a:cubicBezTo>
                  <a:close/>
                </a:path>
              </a:pathLst>
            </a:custGeom>
            <a:grpFill/>
            <a:ln w="9525" cap="flat">
              <a:noFill/>
              <a:prstDash val="solid"/>
              <a:miter/>
            </a:ln>
          </p:spPr>
          <p:txBody>
            <a:bodyPr rtlCol="0" anchor="ctr"/>
            <a:lstStyle/>
            <a:p>
              <a:endParaRPr lang="en-GB"/>
            </a:p>
          </p:txBody>
        </p:sp>
        <p:sp>
          <p:nvSpPr>
            <p:cNvPr id="32" name="Freeform: Shape 2769">
              <a:extLst>
                <a:ext uri="{FF2B5EF4-FFF2-40B4-BE49-F238E27FC236}">
                  <a16:creationId xmlns:a16="http://schemas.microsoft.com/office/drawing/2014/main" id="{F74F7869-23E9-5CB4-CD02-4C46139F6E56}"/>
                </a:ext>
              </a:extLst>
            </p:cNvPr>
            <p:cNvSpPr/>
            <p:nvPr/>
          </p:nvSpPr>
          <p:spPr>
            <a:xfrm>
              <a:off x="871537" y="2281237"/>
              <a:ext cx="9525" cy="95250"/>
            </a:xfrm>
            <a:custGeom>
              <a:avLst/>
              <a:gdLst>
                <a:gd name="connsiteX0" fmla="*/ 4763 w 9525"/>
                <a:gd name="connsiteY0" fmla="*/ 95250 h 95250"/>
                <a:gd name="connsiteX1" fmla="*/ 0 w 9525"/>
                <a:gd name="connsiteY1" fmla="*/ 90488 h 95250"/>
                <a:gd name="connsiteX2" fmla="*/ 0 w 9525"/>
                <a:gd name="connsiteY2" fmla="*/ 4763 h 95250"/>
                <a:gd name="connsiteX3" fmla="*/ 4763 w 9525"/>
                <a:gd name="connsiteY3" fmla="*/ 0 h 95250"/>
                <a:gd name="connsiteX4" fmla="*/ 9525 w 9525"/>
                <a:gd name="connsiteY4" fmla="*/ 4763 h 95250"/>
                <a:gd name="connsiteX5" fmla="*/ 9525 w 9525"/>
                <a:gd name="connsiteY5" fmla="*/ 90488 h 95250"/>
                <a:gd name="connsiteX6" fmla="*/ 4763 w 9525"/>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0">
                  <a:moveTo>
                    <a:pt x="4763" y="95250"/>
                  </a:moveTo>
                  <a:cubicBezTo>
                    <a:pt x="2095" y="95250"/>
                    <a:pt x="0" y="93154"/>
                    <a:pt x="0" y="90488"/>
                  </a:cubicBezTo>
                  <a:lnTo>
                    <a:pt x="0" y="4763"/>
                  </a:lnTo>
                  <a:cubicBezTo>
                    <a:pt x="0" y="2095"/>
                    <a:pt x="2095" y="0"/>
                    <a:pt x="4763" y="0"/>
                  </a:cubicBezTo>
                  <a:cubicBezTo>
                    <a:pt x="7430" y="0"/>
                    <a:pt x="9525" y="2095"/>
                    <a:pt x="9525" y="4763"/>
                  </a:cubicBezTo>
                  <a:lnTo>
                    <a:pt x="9525" y="90488"/>
                  </a:lnTo>
                  <a:cubicBezTo>
                    <a:pt x="9525" y="93154"/>
                    <a:pt x="7430" y="95250"/>
                    <a:pt x="4763" y="95250"/>
                  </a:cubicBezTo>
                  <a:close/>
                </a:path>
              </a:pathLst>
            </a:custGeom>
            <a:grpFill/>
            <a:ln w="9525" cap="flat">
              <a:noFill/>
              <a:prstDash val="solid"/>
              <a:miter/>
            </a:ln>
          </p:spPr>
          <p:txBody>
            <a:bodyPr rtlCol="0" anchor="ctr"/>
            <a:lstStyle/>
            <a:p>
              <a:endParaRPr lang="en-GB"/>
            </a:p>
          </p:txBody>
        </p:sp>
        <p:sp>
          <p:nvSpPr>
            <p:cNvPr id="33" name="Freeform: Shape 2770">
              <a:extLst>
                <a:ext uri="{FF2B5EF4-FFF2-40B4-BE49-F238E27FC236}">
                  <a16:creationId xmlns:a16="http://schemas.microsoft.com/office/drawing/2014/main" id="{8BBC1D62-48C4-AB2F-8A06-1A255EA342D9}"/>
                </a:ext>
              </a:extLst>
            </p:cNvPr>
            <p:cNvSpPr/>
            <p:nvPr/>
          </p:nvSpPr>
          <p:spPr>
            <a:xfrm>
              <a:off x="671512" y="2281046"/>
              <a:ext cx="562070" cy="228790"/>
            </a:xfrm>
            <a:custGeom>
              <a:avLst/>
              <a:gdLst>
                <a:gd name="connsiteX0" fmla="*/ 547021 w 562070"/>
                <a:gd name="connsiteY0" fmla="*/ 228791 h 228790"/>
                <a:gd name="connsiteX1" fmla="*/ 500063 w 562070"/>
                <a:gd name="connsiteY1" fmla="*/ 228791 h 228790"/>
                <a:gd name="connsiteX2" fmla="*/ 495300 w 562070"/>
                <a:gd name="connsiteY2" fmla="*/ 224028 h 228790"/>
                <a:gd name="connsiteX3" fmla="*/ 500063 w 562070"/>
                <a:gd name="connsiteY3" fmla="*/ 219266 h 228790"/>
                <a:gd name="connsiteX4" fmla="*/ 547021 w 562070"/>
                <a:gd name="connsiteY4" fmla="*/ 219266 h 228790"/>
                <a:gd name="connsiteX5" fmla="*/ 552450 w 562070"/>
                <a:gd name="connsiteY5" fmla="*/ 213836 h 228790"/>
                <a:gd name="connsiteX6" fmla="*/ 552450 w 562070"/>
                <a:gd name="connsiteY6" fmla="*/ 176975 h 228790"/>
                <a:gd name="connsiteX7" fmla="*/ 547688 w 562070"/>
                <a:gd name="connsiteY7" fmla="*/ 171641 h 228790"/>
                <a:gd name="connsiteX8" fmla="*/ 542925 w 562070"/>
                <a:gd name="connsiteY8" fmla="*/ 166878 h 228790"/>
                <a:gd name="connsiteX9" fmla="*/ 542925 w 562070"/>
                <a:gd name="connsiteY9" fmla="*/ 114491 h 228790"/>
                <a:gd name="connsiteX10" fmla="*/ 528352 w 562070"/>
                <a:gd name="connsiteY10" fmla="*/ 98870 h 228790"/>
                <a:gd name="connsiteX11" fmla="*/ 423672 w 562070"/>
                <a:gd name="connsiteY11" fmla="*/ 95441 h 228790"/>
                <a:gd name="connsiteX12" fmla="*/ 420624 w 562070"/>
                <a:gd name="connsiteY12" fmla="*/ 94202 h 228790"/>
                <a:gd name="connsiteX13" fmla="*/ 330613 w 562070"/>
                <a:gd name="connsiteY13" fmla="*/ 12859 h 228790"/>
                <a:gd name="connsiteX14" fmla="*/ 321850 w 562070"/>
                <a:gd name="connsiteY14" fmla="*/ 9620 h 228790"/>
                <a:gd name="connsiteX15" fmla="*/ 146780 w 562070"/>
                <a:gd name="connsiteY15" fmla="*/ 9620 h 228790"/>
                <a:gd name="connsiteX16" fmla="*/ 136112 w 562070"/>
                <a:gd name="connsiteY16" fmla="*/ 15049 h 228790"/>
                <a:gd name="connsiteX17" fmla="*/ 75152 w 562070"/>
                <a:gd name="connsiteY17" fmla="*/ 93440 h 228790"/>
                <a:gd name="connsiteX18" fmla="*/ 71342 w 562070"/>
                <a:gd name="connsiteY18" fmla="*/ 95250 h 228790"/>
                <a:gd name="connsiteX19" fmla="*/ 24479 w 562070"/>
                <a:gd name="connsiteY19" fmla="*/ 95250 h 228790"/>
                <a:gd name="connsiteX20" fmla="*/ 19050 w 562070"/>
                <a:gd name="connsiteY20" fmla="*/ 100679 h 228790"/>
                <a:gd name="connsiteX21" fmla="*/ 19050 w 562070"/>
                <a:gd name="connsiteY21" fmla="*/ 166688 h 228790"/>
                <a:gd name="connsiteX22" fmla="*/ 14288 w 562070"/>
                <a:gd name="connsiteY22" fmla="*/ 171450 h 228790"/>
                <a:gd name="connsiteX23" fmla="*/ 9525 w 562070"/>
                <a:gd name="connsiteY23" fmla="*/ 177355 h 228790"/>
                <a:gd name="connsiteX24" fmla="*/ 9525 w 562070"/>
                <a:gd name="connsiteY24" fmla="*/ 213551 h 228790"/>
                <a:gd name="connsiteX25" fmla="*/ 14954 w 562070"/>
                <a:gd name="connsiteY25" fmla="*/ 218980 h 228790"/>
                <a:gd name="connsiteX26" fmla="*/ 61913 w 562070"/>
                <a:gd name="connsiteY26" fmla="*/ 218980 h 228790"/>
                <a:gd name="connsiteX27" fmla="*/ 66675 w 562070"/>
                <a:gd name="connsiteY27" fmla="*/ 223742 h 228790"/>
                <a:gd name="connsiteX28" fmla="*/ 61913 w 562070"/>
                <a:gd name="connsiteY28" fmla="*/ 228505 h 228790"/>
                <a:gd name="connsiteX29" fmla="*/ 14954 w 562070"/>
                <a:gd name="connsiteY29" fmla="*/ 228505 h 228790"/>
                <a:gd name="connsiteX30" fmla="*/ 0 w 562070"/>
                <a:gd name="connsiteY30" fmla="*/ 213551 h 228790"/>
                <a:gd name="connsiteX31" fmla="*/ 0 w 562070"/>
                <a:gd name="connsiteY31" fmla="*/ 177355 h 228790"/>
                <a:gd name="connsiteX32" fmla="*/ 9525 w 562070"/>
                <a:gd name="connsiteY32" fmla="*/ 162782 h 228790"/>
                <a:gd name="connsiteX33" fmla="*/ 9525 w 562070"/>
                <a:gd name="connsiteY33" fmla="*/ 100679 h 228790"/>
                <a:gd name="connsiteX34" fmla="*/ 24479 w 562070"/>
                <a:gd name="connsiteY34" fmla="*/ 85725 h 228790"/>
                <a:gd name="connsiteX35" fmla="*/ 69152 w 562070"/>
                <a:gd name="connsiteY35" fmla="*/ 85725 h 228790"/>
                <a:gd name="connsiteX36" fmla="*/ 128683 w 562070"/>
                <a:gd name="connsiteY36" fmla="*/ 9144 h 228790"/>
                <a:gd name="connsiteX37" fmla="*/ 146876 w 562070"/>
                <a:gd name="connsiteY37" fmla="*/ 0 h 228790"/>
                <a:gd name="connsiteX38" fmla="*/ 322040 w 562070"/>
                <a:gd name="connsiteY38" fmla="*/ 0 h 228790"/>
                <a:gd name="connsiteX39" fmla="*/ 336995 w 562070"/>
                <a:gd name="connsiteY39" fmla="*/ 5524 h 228790"/>
                <a:gd name="connsiteX40" fmla="*/ 425863 w 562070"/>
                <a:gd name="connsiteY40" fmla="*/ 85725 h 228790"/>
                <a:gd name="connsiteX41" fmla="*/ 529019 w 562070"/>
                <a:gd name="connsiteY41" fmla="*/ 89154 h 228790"/>
                <a:gd name="connsiteX42" fmla="*/ 552545 w 562070"/>
                <a:gd name="connsiteY42" fmla="*/ 114300 h 228790"/>
                <a:gd name="connsiteX43" fmla="*/ 552545 w 562070"/>
                <a:gd name="connsiteY43" fmla="*/ 162782 h 228790"/>
                <a:gd name="connsiteX44" fmla="*/ 562070 w 562070"/>
                <a:gd name="connsiteY44" fmla="*/ 176784 h 228790"/>
                <a:gd name="connsiteX45" fmla="*/ 562070 w 562070"/>
                <a:gd name="connsiteY45" fmla="*/ 213646 h 228790"/>
                <a:gd name="connsiteX46" fmla="*/ 547116 w 562070"/>
                <a:gd name="connsiteY46" fmla="*/ 228600 h 22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62070" h="228790">
                  <a:moveTo>
                    <a:pt x="547021" y="228791"/>
                  </a:moveTo>
                  <a:lnTo>
                    <a:pt x="500063" y="228791"/>
                  </a:lnTo>
                  <a:cubicBezTo>
                    <a:pt x="497396" y="228791"/>
                    <a:pt x="495300" y="226695"/>
                    <a:pt x="495300" y="224028"/>
                  </a:cubicBezTo>
                  <a:cubicBezTo>
                    <a:pt x="495300" y="221361"/>
                    <a:pt x="497396" y="219266"/>
                    <a:pt x="500063" y="219266"/>
                  </a:cubicBezTo>
                  <a:lnTo>
                    <a:pt x="547021" y="219266"/>
                  </a:lnTo>
                  <a:cubicBezTo>
                    <a:pt x="550069" y="219266"/>
                    <a:pt x="552450" y="216789"/>
                    <a:pt x="552450" y="213836"/>
                  </a:cubicBezTo>
                  <a:lnTo>
                    <a:pt x="552450" y="176975"/>
                  </a:lnTo>
                  <a:cubicBezTo>
                    <a:pt x="552450" y="174022"/>
                    <a:pt x="550355" y="171641"/>
                    <a:pt x="547688" y="171641"/>
                  </a:cubicBezTo>
                  <a:cubicBezTo>
                    <a:pt x="545021" y="171641"/>
                    <a:pt x="542925" y="169545"/>
                    <a:pt x="542925" y="166878"/>
                  </a:cubicBezTo>
                  <a:lnTo>
                    <a:pt x="542925" y="114491"/>
                  </a:lnTo>
                  <a:cubicBezTo>
                    <a:pt x="542925" y="106299"/>
                    <a:pt x="536543" y="99441"/>
                    <a:pt x="528352" y="98870"/>
                  </a:cubicBezTo>
                  <a:lnTo>
                    <a:pt x="423672" y="95441"/>
                  </a:lnTo>
                  <a:cubicBezTo>
                    <a:pt x="422529" y="95441"/>
                    <a:pt x="421481" y="94964"/>
                    <a:pt x="420624" y="94202"/>
                  </a:cubicBezTo>
                  <a:lnTo>
                    <a:pt x="330613" y="12859"/>
                  </a:lnTo>
                  <a:cubicBezTo>
                    <a:pt x="328232" y="10763"/>
                    <a:pt x="325184" y="9620"/>
                    <a:pt x="321850" y="9620"/>
                  </a:cubicBezTo>
                  <a:lnTo>
                    <a:pt x="146780" y="9620"/>
                  </a:lnTo>
                  <a:cubicBezTo>
                    <a:pt x="142780" y="9620"/>
                    <a:pt x="138875" y="11621"/>
                    <a:pt x="136112" y="15049"/>
                  </a:cubicBezTo>
                  <a:lnTo>
                    <a:pt x="75152" y="93440"/>
                  </a:lnTo>
                  <a:cubicBezTo>
                    <a:pt x="74295" y="94583"/>
                    <a:pt x="72866" y="95250"/>
                    <a:pt x="71342" y="95250"/>
                  </a:cubicBezTo>
                  <a:lnTo>
                    <a:pt x="24479" y="95250"/>
                  </a:lnTo>
                  <a:cubicBezTo>
                    <a:pt x="21431" y="95250"/>
                    <a:pt x="19050" y="97727"/>
                    <a:pt x="19050" y="100679"/>
                  </a:cubicBezTo>
                  <a:lnTo>
                    <a:pt x="19050" y="166688"/>
                  </a:lnTo>
                  <a:cubicBezTo>
                    <a:pt x="19050" y="169354"/>
                    <a:pt x="16955" y="171450"/>
                    <a:pt x="14288" y="171450"/>
                  </a:cubicBezTo>
                  <a:cubicBezTo>
                    <a:pt x="11621" y="171450"/>
                    <a:pt x="9525" y="174212"/>
                    <a:pt x="9525" y="177355"/>
                  </a:cubicBezTo>
                  <a:lnTo>
                    <a:pt x="9525" y="213551"/>
                  </a:lnTo>
                  <a:cubicBezTo>
                    <a:pt x="9525" y="216599"/>
                    <a:pt x="12002" y="218980"/>
                    <a:pt x="14954" y="218980"/>
                  </a:cubicBezTo>
                  <a:lnTo>
                    <a:pt x="61913" y="218980"/>
                  </a:lnTo>
                  <a:cubicBezTo>
                    <a:pt x="64580" y="218980"/>
                    <a:pt x="66675" y="221075"/>
                    <a:pt x="66675" y="223742"/>
                  </a:cubicBezTo>
                  <a:cubicBezTo>
                    <a:pt x="66675" y="226409"/>
                    <a:pt x="64580" y="228505"/>
                    <a:pt x="61913" y="228505"/>
                  </a:cubicBezTo>
                  <a:lnTo>
                    <a:pt x="14954" y="228505"/>
                  </a:lnTo>
                  <a:cubicBezTo>
                    <a:pt x="6668" y="228505"/>
                    <a:pt x="0" y="221742"/>
                    <a:pt x="0" y="213551"/>
                  </a:cubicBezTo>
                  <a:lnTo>
                    <a:pt x="0" y="177355"/>
                  </a:lnTo>
                  <a:cubicBezTo>
                    <a:pt x="0" y="170593"/>
                    <a:pt x="4000" y="164878"/>
                    <a:pt x="9525" y="162782"/>
                  </a:cubicBezTo>
                  <a:lnTo>
                    <a:pt x="9525" y="100679"/>
                  </a:lnTo>
                  <a:cubicBezTo>
                    <a:pt x="9525" y="92393"/>
                    <a:pt x="16288" y="85725"/>
                    <a:pt x="24479" y="85725"/>
                  </a:cubicBezTo>
                  <a:lnTo>
                    <a:pt x="69152" y="85725"/>
                  </a:lnTo>
                  <a:lnTo>
                    <a:pt x="128683" y="9144"/>
                  </a:lnTo>
                  <a:cubicBezTo>
                    <a:pt x="133255" y="3334"/>
                    <a:pt x="139827" y="0"/>
                    <a:pt x="146876" y="0"/>
                  </a:cubicBezTo>
                  <a:lnTo>
                    <a:pt x="322040" y="0"/>
                  </a:lnTo>
                  <a:cubicBezTo>
                    <a:pt x="327470" y="0"/>
                    <a:pt x="332804" y="2000"/>
                    <a:pt x="336995" y="5524"/>
                  </a:cubicBezTo>
                  <a:lnTo>
                    <a:pt x="425863" y="85725"/>
                  </a:lnTo>
                  <a:lnTo>
                    <a:pt x="529019" y="89154"/>
                  </a:lnTo>
                  <a:cubicBezTo>
                    <a:pt x="542354" y="90106"/>
                    <a:pt x="552545" y="101155"/>
                    <a:pt x="552545" y="114300"/>
                  </a:cubicBezTo>
                  <a:lnTo>
                    <a:pt x="552545" y="162782"/>
                  </a:lnTo>
                  <a:cubicBezTo>
                    <a:pt x="558070" y="164783"/>
                    <a:pt x="562070" y="170307"/>
                    <a:pt x="562070" y="176784"/>
                  </a:cubicBezTo>
                  <a:lnTo>
                    <a:pt x="562070" y="213646"/>
                  </a:lnTo>
                  <a:cubicBezTo>
                    <a:pt x="562070" y="221933"/>
                    <a:pt x="555308" y="228600"/>
                    <a:pt x="547116" y="228600"/>
                  </a:cubicBezTo>
                  <a:close/>
                </a:path>
              </a:pathLst>
            </a:custGeom>
            <a:grpFill/>
            <a:ln w="9525" cap="flat">
              <a:noFill/>
              <a:prstDash val="solid"/>
              <a:miter/>
            </a:ln>
          </p:spPr>
          <p:txBody>
            <a:bodyPr rtlCol="0" anchor="ctr"/>
            <a:lstStyle/>
            <a:p>
              <a:endParaRPr lang="en-GB"/>
            </a:p>
          </p:txBody>
        </p:sp>
        <p:sp>
          <p:nvSpPr>
            <p:cNvPr id="34" name="Freeform: Shape 2771">
              <a:extLst>
                <a:ext uri="{FF2B5EF4-FFF2-40B4-BE49-F238E27FC236}">
                  <a16:creationId xmlns:a16="http://schemas.microsoft.com/office/drawing/2014/main" id="{5B62EAAE-5EEF-D93A-86C2-56C5058E28B3}"/>
                </a:ext>
              </a:extLst>
            </p:cNvPr>
            <p:cNvSpPr/>
            <p:nvPr/>
          </p:nvSpPr>
          <p:spPr>
            <a:xfrm>
              <a:off x="842962" y="2500312"/>
              <a:ext cx="219075" cy="9525"/>
            </a:xfrm>
            <a:custGeom>
              <a:avLst/>
              <a:gdLst>
                <a:gd name="connsiteX0" fmla="*/ 214313 w 219075"/>
                <a:gd name="connsiteY0" fmla="*/ 9525 h 9525"/>
                <a:gd name="connsiteX1" fmla="*/ 4763 w 219075"/>
                <a:gd name="connsiteY1" fmla="*/ 9525 h 9525"/>
                <a:gd name="connsiteX2" fmla="*/ 0 w 219075"/>
                <a:gd name="connsiteY2" fmla="*/ 4763 h 9525"/>
                <a:gd name="connsiteX3" fmla="*/ 4763 w 219075"/>
                <a:gd name="connsiteY3" fmla="*/ 0 h 9525"/>
                <a:gd name="connsiteX4" fmla="*/ 214313 w 219075"/>
                <a:gd name="connsiteY4" fmla="*/ 0 h 9525"/>
                <a:gd name="connsiteX5" fmla="*/ 219075 w 219075"/>
                <a:gd name="connsiteY5" fmla="*/ 4763 h 9525"/>
                <a:gd name="connsiteX6" fmla="*/ 214313 w 2190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9525">
                  <a:moveTo>
                    <a:pt x="214313" y="9525"/>
                  </a:moveTo>
                  <a:lnTo>
                    <a:pt x="4763" y="9525"/>
                  </a:lnTo>
                  <a:cubicBezTo>
                    <a:pt x="2095" y="9525"/>
                    <a:pt x="0" y="7429"/>
                    <a:pt x="0" y="4763"/>
                  </a:cubicBezTo>
                  <a:cubicBezTo>
                    <a:pt x="0" y="2096"/>
                    <a:pt x="2095" y="0"/>
                    <a:pt x="4763" y="0"/>
                  </a:cubicBezTo>
                  <a:lnTo>
                    <a:pt x="214313" y="0"/>
                  </a:lnTo>
                  <a:cubicBezTo>
                    <a:pt x="216979" y="0"/>
                    <a:pt x="219075" y="2096"/>
                    <a:pt x="219075" y="4763"/>
                  </a:cubicBezTo>
                  <a:cubicBezTo>
                    <a:pt x="219075" y="7429"/>
                    <a:pt x="216979" y="9525"/>
                    <a:pt x="214313" y="9525"/>
                  </a:cubicBezTo>
                  <a:close/>
                </a:path>
              </a:pathLst>
            </a:custGeom>
            <a:grpFill/>
            <a:ln w="9525" cap="flat">
              <a:noFill/>
              <a:prstDash val="solid"/>
              <a:miter/>
            </a:ln>
          </p:spPr>
          <p:txBody>
            <a:bodyPr rtlCol="0" anchor="ctr"/>
            <a:lstStyle/>
            <a:p>
              <a:endParaRPr lang="en-GB"/>
            </a:p>
          </p:txBody>
        </p:sp>
        <p:sp>
          <p:nvSpPr>
            <p:cNvPr id="35" name="Freeform: Shape 2772">
              <a:extLst>
                <a:ext uri="{FF2B5EF4-FFF2-40B4-BE49-F238E27FC236}">
                  <a16:creationId xmlns:a16="http://schemas.microsoft.com/office/drawing/2014/main" id="{6B98C406-6537-F122-8B93-C0E9BD597D87}"/>
                </a:ext>
              </a:extLst>
            </p:cNvPr>
            <p:cNvSpPr/>
            <p:nvPr/>
          </p:nvSpPr>
          <p:spPr>
            <a:xfrm>
              <a:off x="1166812" y="2369438"/>
              <a:ext cx="57150" cy="45148"/>
            </a:xfrm>
            <a:custGeom>
              <a:avLst/>
              <a:gdLst>
                <a:gd name="connsiteX0" fmla="*/ 52388 w 57150"/>
                <a:gd name="connsiteY0" fmla="*/ 45149 h 45148"/>
                <a:gd name="connsiteX1" fmla="*/ 23813 w 57150"/>
                <a:gd name="connsiteY1" fmla="*/ 45149 h 45148"/>
                <a:gd name="connsiteX2" fmla="*/ 0 w 57150"/>
                <a:gd name="connsiteY2" fmla="*/ 21336 h 45148"/>
                <a:gd name="connsiteX3" fmla="*/ 0 w 57150"/>
                <a:gd name="connsiteY3" fmla="*/ 4763 h 45148"/>
                <a:gd name="connsiteX4" fmla="*/ 4763 w 57150"/>
                <a:gd name="connsiteY4" fmla="*/ 0 h 45148"/>
                <a:gd name="connsiteX5" fmla="*/ 9525 w 57150"/>
                <a:gd name="connsiteY5" fmla="*/ 4763 h 45148"/>
                <a:gd name="connsiteX6" fmla="*/ 9525 w 57150"/>
                <a:gd name="connsiteY6" fmla="*/ 21336 h 45148"/>
                <a:gd name="connsiteX7" fmla="*/ 23813 w 57150"/>
                <a:gd name="connsiteY7" fmla="*/ 35624 h 45148"/>
                <a:gd name="connsiteX8" fmla="*/ 52388 w 57150"/>
                <a:gd name="connsiteY8" fmla="*/ 35624 h 45148"/>
                <a:gd name="connsiteX9" fmla="*/ 57150 w 57150"/>
                <a:gd name="connsiteY9" fmla="*/ 40386 h 45148"/>
                <a:gd name="connsiteX10" fmla="*/ 52388 w 57150"/>
                <a:gd name="connsiteY10" fmla="*/ 45149 h 4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45148">
                  <a:moveTo>
                    <a:pt x="52388" y="45149"/>
                  </a:moveTo>
                  <a:lnTo>
                    <a:pt x="23813" y="45149"/>
                  </a:lnTo>
                  <a:cubicBezTo>
                    <a:pt x="10668" y="45149"/>
                    <a:pt x="0" y="34481"/>
                    <a:pt x="0" y="21336"/>
                  </a:cubicBezTo>
                  <a:lnTo>
                    <a:pt x="0" y="4763"/>
                  </a:lnTo>
                  <a:cubicBezTo>
                    <a:pt x="0" y="2096"/>
                    <a:pt x="2096" y="0"/>
                    <a:pt x="4763" y="0"/>
                  </a:cubicBezTo>
                  <a:cubicBezTo>
                    <a:pt x="7429" y="0"/>
                    <a:pt x="9525" y="2096"/>
                    <a:pt x="9525" y="4763"/>
                  </a:cubicBezTo>
                  <a:lnTo>
                    <a:pt x="9525" y="21336"/>
                  </a:lnTo>
                  <a:cubicBezTo>
                    <a:pt x="9525" y="29242"/>
                    <a:pt x="15907" y="35624"/>
                    <a:pt x="23813" y="35624"/>
                  </a:cubicBezTo>
                  <a:lnTo>
                    <a:pt x="52388" y="35624"/>
                  </a:lnTo>
                  <a:cubicBezTo>
                    <a:pt x="55054" y="35624"/>
                    <a:pt x="57150" y="37719"/>
                    <a:pt x="57150" y="40386"/>
                  </a:cubicBezTo>
                  <a:cubicBezTo>
                    <a:pt x="57150" y="43053"/>
                    <a:pt x="55054" y="45149"/>
                    <a:pt x="52388" y="45149"/>
                  </a:cubicBezTo>
                  <a:close/>
                </a:path>
              </a:pathLst>
            </a:custGeom>
            <a:grpFill/>
            <a:ln w="9525" cap="flat">
              <a:noFill/>
              <a:prstDash val="solid"/>
              <a:miter/>
            </a:ln>
          </p:spPr>
          <p:txBody>
            <a:bodyPr rtlCol="0" anchor="ctr"/>
            <a:lstStyle/>
            <a:p>
              <a:endParaRPr lang="en-GB"/>
            </a:p>
          </p:txBody>
        </p:sp>
        <p:sp>
          <p:nvSpPr>
            <p:cNvPr id="36" name="Freeform: Shape 6063">
              <a:extLst>
                <a:ext uri="{FF2B5EF4-FFF2-40B4-BE49-F238E27FC236}">
                  <a16:creationId xmlns:a16="http://schemas.microsoft.com/office/drawing/2014/main" id="{3A0BF1DF-EAA1-AED7-BBA4-CADF9F2C9D2D}"/>
                </a:ext>
              </a:extLst>
            </p:cNvPr>
            <p:cNvSpPr/>
            <p:nvPr/>
          </p:nvSpPr>
          <p:spPr>
            <a:xfrm>
              <a:off x="1090612" y="20240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30"/>
                    <a:pt x="0" y="42863"/>
                  </a:cubicBezTo>
                  <a:lnTo>
                    <a:pt x="0" y="4763"/>
                  </a:lnTo>
                  <a:cubicBezTo>
                    <a:pt x="0" y="2096"/>
                    <a:pt x="2096" y="0"/>
                    <a:pt x="4763" y="0"/>
                  </a:cubicBezTo>
                  <a:cubicBezTo>
                    <a:pt x="7429" y="0"/>
                    <a:pt x="9525" y="2096"/>
                    <a:pt x="9525" y="4763"/>
                  </a:cubicBezTo>
                  <a:lnTo>
                    <a:pt x="9525" y="42863"/>
                  </a:lnTo>
                  <a:cubicBezTo>
                    <a:pt x="9525" y="45530"/>
                    <a:pt x="7429" y="47625"/>
                    <a:pt x="4763" y="47625"/>
                  </a:cubicBezTo>
                  <a:close/>
                </a:path>
              </a:pathLst>
            </a:custGeom>
            <a:grpFill/>
            <a:ln w="9525" cap="flat">
              <a:noFill/>
              <a:prstDash val="solid"/>
              <a:miter/>
            </a:ln>
          </p:spPr>
          <p:txBody>
            <a:bodyPr rtlCol="0" anchor="ctr"/>
            <a:lstStyle/>
            <a:p>
              <a:endParaRPr lang="en-GB"/>
            </a:p>
          </p:txBody>
        </p:sp>
        <p:sp>
          <p:nvSpPr>
            <p:cNvPr id="37" name="Freeform: Shape 6064">
              <a:extLst>
                <a:ext uri="{FF2B5EF4-FFF2-40B4-BE49-F238E27FC236}">
                  <a16:creationId xmlns:a16="http://schemas.microsoft.com/office/drawing/2014/main" id="{29DFD8B3-95A9-E6A4-0A4A-E089D9874DC8}"/>
                </a:ext>
              </a:extLst>
            </p:cNvPr>
            <p:cNvSpPr/>
            <p:nvPr/>
          </p:nvSpPr>
          <p:spPr>
            <a:xfrm>
              <a:off x="1090612" y="21002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29"/>
                    <a:pt x="0" y="42863"/>
                  </a:cubicBezTo>
                  <a:lnTo>
                    <a:pt x="0" y="4763"/>
                  </a:lnTo>
                  <a:cubicBezTo>
                    <a:pt x="0" y="2096"/>
                    <a:pt x="2096" y="0"/>
                    <a:pt x="4763" y="0"/>
                  </a:cubicBezTo>
                  <a:cubicBezTo>
                    <a:pt x="7429" y="0"/>
                    <a:pt x="9525" y="2096"/>
                    <a:pt x="9525" y="4763"/>
                  </a:cubicBezTo>
                  <a:lnTo>
                    <a:pt x="9525" y="42863"/>
                  </a:lnTo>
                  <a:cubicBezTo>
                    <a:pt x="9525" y="45529"/>
                    <a:pt x="7429" y="47625"/>
                    <a:pt x="4763" y="47625"/>
                  </a:cubicBezTo>
                  <a:close/>
                </a:path>
              </a:pathLst>
            </a:custGeom>
            <a:grpFill/>
            <a:ln w="9525" cap="flat">
              <a:noFill/>
              <a:prstDash val="solid"/>
              <a:miter/>
            </a:ln>
          </p:spPr>
          <p:txBody>
            <a:bodyPr rtlCol="0" anchor="ctr"/>
            <a:lstStyle/>
            <a:p>
              <a:endParaRPr lang="en-GB"/>
            </a:p>
          </p:txBody>
        </p:sp>
        <p:sp>
          <p:nvSpPr>
            <p:cNvPr id="38" name="Freeform: Shape 6069">
              <a:extLst>
                <a:ext uri="{FF2B5EF4-FFF2-40B4-BE49-F238E27FC236}">
                  <a16:creationId xmlns:a16="http://schemas.microsoft.com/office/drawing/2014/main" id="{0AC1ABA8-A833-A503-7DA5-ED7237B624D0}"/>
                </a:ext>
              </a:extLst>
            </p:cNvPr>
            <p:cNvSpPr/>
            <p:nvPr/>
          </p:nvSpPr>
          <p:spPr>
            <a:xfrm>
              <a:off x="119538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79" y="0"/>
                    <a:pt x="28575" y="2096"/>
                    <a:pt x="28575" y="4763"/>
                  </a:cubicBezTo>
                  <a:cubicBezTo>
                    <a:pt x="28575" y="7429"/>
                    <a:pt x="26479" y="9525"/>
                    <a:pt x="23813" y="9525"/>
                  </a:cubicBezTo>
                  <a:close/>
                </a:path>
              </a:pathLst>
            </a:custGeom>
            <a:grpFill/>
            <a:ln w="9525" cap="flat">
              <a:noFill/>
              <a:prstDash val="solid"/>
              <a:miter/>
            </a:ln>
          </p:spPr>
          <p:txBody>
            <a:bodyPr rtlCol="0" anchor="ctr"/>
            <a:lstStyle/>
            <a:p>
              <a:endParaRPr lang="en-GB"/>
            </a:p>
          </p:txBody>
        </p:sp>
        <p:sp>
          <p:nvSpPr>
            <p:cNvPr id="39" name="Freeform: Shape 6070">
              <a:extLst>
                <a:ext uri="{FF2B5EF4-FFF2-40B4-BE49-F238E27FC236}">
                  <a16:creationId xmlns:a16="http://schemas.microsoft.com/office/drawing/2014/main" id="{1680C2B0-A6F5-7F4B-5793-F5A94607497E}"/>
                </a:ext>
              </a:extLst>
            </p:cNvPr>
            <p:cNvSpPr/>
            <p:nvPr/>
          </p:nvSpPr>
          <p:spPr>
            <a:xfrm>
              <a:off x="68103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80" y="0"/>
                    <a:pt x="28575" y="2096"/>
                    <a:pt x="28575" y="4763"/>
                  </a:cubicBezTo>
                  <a:cubicBezTo>
                    <a:pt x="28575" y="7429"/>
                    <a:pt x="26480" y="9525"/>
                    <a:pt x="23813" y="9525"/>
                  </a:cubicBezTo>
                  <a:close/>
                </a:path>
              </a:pathLst>
            </a:custGeom>
            <a:grpFill/>
            <a:ln w="9525" cap="flat">
              <a:noFill/>
              <a:prstDash val="solid"/>
              <a:miter/>
            </a:ln>
          </p:spPr>
          <p:txBody>
            <a:bodyPr rtlCol="0" anchor="ctr"/>
            <a:lstStyle/>
            <a:p>
              <a:endParaRPr lang="en-GB"/>
            </a:p>
          </p:txBody>
        </p:sp>
        <p:sp>
          <p:nvSpPr>
            <p:cNvPr id="40" name="Freeform: Shape 6071">
              <a:extLst>
                <a:ext uri="{FF2B5EF4-FFF2-40B4-BE49-F238E27FC236}">
                  <a16:creationId xmlns:a16="http://schemas.microsoft.com/office/drawing/2014/main" id="{8B701F44-8922-0155-51BA-3E74D03ED8B4}"/>
                </a:ext>
              </a:extLst>
            </p:cNvPr>
            <p:cNvSpPr/>
            <p:nvPr/>
          </p:nvSpPr>
          <p:spPr>
            <a:xfrm>
              <a:off x="871537" y="2443162"/>
              <a:ext cx="171450" cy="9525"/>
            </a:xfrm>
            <a:custGeom>
              <a:avLst/>
              <a:gdLst>
                <a:gd name="connsiteX0" fmla="*/ 166688 w 171450"/>
                <a:gd name="connsiteY0" fmla="*/ 9525 h 9525"/>
                <a:gd name="connsiteX1" fmla="*/ 4763 w 171450"/>
                <a:gd name="connsiteY1" fmla="*/ 9525 h 9525"/>
                <a:gd name="connsiteX2" fmla="*/ 0 w 171450"/>
                <a:gd name="connsiteY2" fmla="*/ 4763 h 9525"/>
                <a:gd name="connsiteX3" fmla="*/ 4763 w 171450"/>
                <a:gd name="connsiteY3" fmla="*/ 0 h 9525"/>
                <a:gd name="connsiteX4" fmla="*/ 166688 w 171450"/>
                <a:gd name="connsiteY4" fmla="*/ 0 h 9525"/>
                <a:gd name="connsiteX5" fmla="*/ 171450 w 171450"/>
                <a:gd name="connsiteY5" fmla="*/ 4763 h 9525"/>
                <a:gd name="connsiteX6" fmla="*/ 166688 w 17145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9525">
                  <a:moveTo>
                    <a:pt x="166688" y="9525"/>
                  </a:moveTo>
                  <a:lnTo>
                    <a:pt x="4763" y="9525"/>
                  </a:lnTo>
                  <a:cubicBezTo>
                    <a:pt x="2095" y="9525"/>
                    <a:pt x="0" y="7429"/>
                    <a:pt x="0" y="4763"/>
                  </a:cubicBezTo>
                  <a:cubicBezTo>
                    <a:pt x="0" y="2096"/>
                    <a:pt x="2095" y="0"/>
                    <a:pt x="4763" y="0"/>
                  </a:cubicBezTo>
                  <a:lnTo>
                    <a:pt x="166688" y="0"/>
                  </a:lnTo>
                  <a:cubicBezTo>
                    <a:pt x="169354" y="0"/>
                    <a:pt x="171450" y="2096"/>
                    <a:pt x="171450" y="4763"/>
                  </a:cubicBezTo>
                  <a:cubicBezTo>
                    <a:pt x="171450" y="7429"/>
                    <a:pt x="169354" y="9525"/>
                    <a:pt x="166688" y="9525"/>
                  </a:cubicBezTo>
                  <a:close/>
                </a:path>
              </a:pathLst>
            </a:custGeom>
            <a:grpFill/>
            <a:ln w="9525" cap="flat">
              <a:noFill/>
              <a:prstDash val="solid"/>
              <a:miter/>
            </a:ln>
          </p:spPr>
          <p:txBody>
            <a:bodyPr rtlCol="0" anchor="ctr"/>
            <a:lstStyle/>
            <a:p>
              <a:endParaRPr lang="en-GB"/>
            </a:p>
          </p:txBody>
        </p:sp>
        <p:sp>
          <p:nvSpPr>
            <p:cNvPr id="41" name="Freeform: Shape 3690">
              <a:extLst>
                <a:ext uri="{FF2B5EF4-FFF2-40B4-BE49-F238E27FC236}">
                  <a16:creationId xmlns:a16="http://schemas.microsoft.com/office/drawing/2014/main" id="{64A71076-0168-E789-3FE2-E6F29753C58E}"/>
                </a:ext>
              </a:extLst>
            </p:cNvPr>
            <p:cNvSpPr/>
            <p:nvPr/>
          </p:nvSpPr>
          <p:spPr>
            <a:xfrm>
              <a:off x="700087" y="2081212"/>
              <a:ext cx="304800" cy="295275"/>
            </a:xfrm>
            <a:custGeom>
              <a:avLst/>
              <a:gdLst>
                <a:gd name="connsiteX0" fmla="*/ 4763 w 304800"/>
                <a:gd name="connsiteY0" fmla="*/ 295275 h 295275"/>
                <a:gd name="connsiteX1" fmla="*/ 0 w 304800"/>
                <a:gd name="connsiteY1" fmla="*/ 290513 h 295275"/>
                <a:gd name="connsiteX2" fmla="*/ 0 w 304800"/>
                <a:gd name="connsiteY2" fmla="*/ 128588 h 295275"/>
                <a:gd name="connsiteX3" fmla="*/ 128588 w 304800"/>
                <a:gd name="connsiteY3" fmla="*/ 0 h 295275"/>
                <a:gd name="connsiteX4" fmla="*/ 300038 w 304800"/>
                <a:gd name="connsiteY4" fmla="*/ 0 h 295275"/>
                <a:gd name="connsiteX5" fmla="*/ 304800 w 304800"/>
                <a:gd name="connsiteY5" fmla="*/ 4763 h 295275"/>
                <a:gd name="connsiteX6" fmla="*/ 300038 w 304800"/>
                <a:gd name="connsiteY6" fmla="*/ 9525 h 295275"/>
                <a:gd name="connsiteX7" fmla="*/ 128588 w 304800"/>
                <a:gd name="connsiteY7" fmla="*/ 9525 h 295275"/>
                <a:gd name="connsiteX8" fmla="*/ 9525 w 304800"/>
                <a:gd name="connsiteY8" fmla="*/ 128588 h 295275"/>
                <a:gd name="connsiteX9" fmla="*/ 9525 w 304800"/>
                <a:gd name="connsiteY9" fmla="*/ 290513 h 295275"/>
                <a:gd name="connsiteX10" fmla="*/ 4763 w 304800"/>
                <a:gd name="connsiteY10"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295275">
                  <a:moveTo>
                    <a:pt x="4763" y="295275"/>
                  </a:moveTo>
                  <a:cubicBezTo>
                    <a:pt x="2096" y="295275"/>
                    <a:pt x="0" y="293180"/>
                    <a:pt x="0" y="290513"/>
                  </a:cubicBezTo>
                  <a:lnTo>
                    <a:pt x="0" y="128588"/>
                  </a:lnTo>
                  <a:cubicBezTo>
                    <a:pt x="0" y="57722"/>
                    <a:pt x="57722" y="0"/>
                    <a:pt x="128588" y="0"/>
                  </a:cubicBezTo>
                  <a:lnTo>
                    <a:pt x="300038" y="0"/>
                  </a:lnTo>
                  <a:cubicBezTo>
                    <a:pt x="302705" y="0"/>
                    <a:pt x="304800" y="2096"/>
                    <a:pt x="304800" y="4763"/>
                  </a:cubicBezTo>
                  <a:cubicBezTo>
                    <a:pt x="304800" y="7429"/>
                    <a:pt x="302705" y="9525"/>
                    <a:pt x="300038" y="9525"/>
                  </a:cubicBezTo>
                  <a:lnTo>
                    <a:pt x="128588" y="9525"/>
                  </a:lnTo>
                  <a:cubicBezTo>
                    <a:pt x="62960" y="9525"/>
                    <a:pt x="9525" y="62960"/>
                    <a:pt x="9525" y="128588"/>
                  </a:cubicBezTo>
                  <a:lnTo>
                    <a:pt x="9525" y="290513"/>
                  </a:lnTo>
                  <a:cubicBezTo>
                    <a:pt x="9525" y="293180"/>
                    <a:pt x="7429" y="295275"/>
                    <a:pt x="4763" y="295275"/>
                  </a:cubicBezTo>
                  <a:close/>
                </a:path>
              </a:pathLst>
            </a:custGeom>
            <a:grpFill/>
            <a:ln w="9525"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4D0586E1-E1FA-D964-423B-A6247702CA06}"/>
              </a:ext>
            </a:extLst>
          </p:cNvPr>
          <p:cNvGrpSpPr/>
          <p:nvPr/>
        </p:nvGrpSpPr>
        <p:grpSpPr>
          <a:xfrm>
            <a:off x="2608249" y="1833902"/>
            <a:ext cx="526130" cy="524969"/>
            <a:chOff x="1814512" y="4291012"/>
            <a:chExt cx="561975" cy="561975"/>
          </a:xfrm>
          <a:solidFill>
            <a:schemeClr val="tx1"/>
          </a:solidFill>
        </p:grpSpPr>
        <p:sp>
          <p:nvSpPr>
            <p:cNvPr id="43" name="Freeform: Shape 6">
              <a:extLst>
                <a:ext uri="{FF2B5EF4-FFF2-40B4-BE49-F238E27FC236}">
                  <a16:creationId xmlns:a16="http://schemas.microsoft.com/office/drawing/2014/main" id="{92A28025-28CC-79A7-28FF-A826C3FBDAAA}"/>
                </a:ext>
              </a:extLst>
            </p:cNvPr>
            <p:cNvSpPr/>
            <p:nvPr/>
          </p:nvSpPr>
          <p:spPr>
            <a:xfrm>
              <a:off x="22336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endParaRPr lang="en-GB"/>
            </a:p>
          </p:txBody>
        </p:sp>
        <p:sp>
          <p:nvSpPr>
            <p:cNvPr id="44" name="Freeform: Shape 2753">
              <a:extLst>
                <a:ext uri="{FF2B5EF4-FFF2-40B4-BE49-F238E27FC236}">
                  <a16:creationId xmlns:a16="http://schemas.microsoft.com/office/drawing/2014/main" id="{BBC068A6-97EE-8854-20D3-3A34161596B9}"/>
                </a:ext>
              </a:extLst>
            </p:cNvPr>
            <p:cNvSpPr/>
            <p:nvPr/>
          </p:nvSpPr>
          <p:spPr>
            <a:xfrm>
              <a:off x="23098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endParaRPr lang="en-GB"/>
            </a:p>
          </p:txBody>
        </p:sp>
        <p:sp>
          <p:nvSpPr>
            <p:cNvPr id="45" name="Freeform: Shape 2754">
              <a:extLst>
                <a:ext uri="{FF2B5EF4-FFF2-40B4-BE49-F238E27FC236}">
                  <a16:creationId xmlns:a16="http://schemas.microsoft.com/office/drawing/2014/main" id="{5041CB11-6A44-DE12-A1FD-67D5E168067B}"/>
                </a:ext>
              </a:extLst>
            </p:cNvPr>
            <p:cNvSpPr/>
            <p:nvPr/>
          </p:nvSpPr>
          <p:spPr>
            <a:xfrm>
              <a:off x="2214562" y="4386262"/>
              <a:ext cx="161925" cy="123825"/>
            </a:xfrm>
            <a:custGeom>
              <a:avLst/>
              <a:gdLst>
                <a:gd name="connsiteX0" fmla="*/ 80963 w 161925"/>
                <a:gd name="connsiteY0" fmla="*/ 123825 h 123825"/>
                <a:gd name="connsiteX1" fmla="*/ 19050 w 161925"/>
                <a:gd name="connsiteY1" fmla="*/ 61913 h 123825"/>
                <a:gd name="connsiteX2" fmla="*/ 19050 w 161925"/>
                <a:gd name="connsiteY2" fmla="*/ 47625 h 123825"/>
                <a:gd name="connsiteX3" fmla="*/ 14288 w 161925"/>
                <a:gd name="connsiteY3" fmla="*/ 47625 h 123825"/>
                <a:gd name="connsiteX4" fmla="*/ 0 w 161925"/>
                <a:gd name="connsiteY4" fmla="*/ 33338 h 123825"/>
                <a:gd name="connsiteX5" fmla="*/ 0 w 161925"/>
                <a:gd name="connsiteY5" fmla="*/ 14288 h 123825"/>
                <a:gd name="connsiteX6" fmla="*/ 14288 w 161925"/>
                <a:gd name="connsiteY6" fmla="*/ 0 h 123825"/>
                <a:gd name="connsiteX7" fmla="*/ 147638 w 161925"/>
                <a:gd name="connsiteY7" fmla="*/ 0 h 123825"/>
                <a:gd name="connsiteX8" fmla="*/ 161925 w 161925"/>
                <a:gd name="connsiteY8" fmla="*/ 14288 h 123825"/>
                <a:gd name="connsiteX9" fmla="*/ 161925 w 161925"/>
                <a:gd name="connsiteY9" fmla="*/ 33338 h 123825"/>
                <a:gd name="connsiteX10" fmla="*/ 147638 w 161925"/>
                <a:gd name="connsiteY10" fmla="*/ 47625 h 123825"/>
                <a:gd name="connsiteX11" fmla="*/ 142875 w 161925"/>
                <a:gd name="connsiteY11" fmla="*/ 47625 h 123825"/>
                <a:gd name="connsiteX12" fmla="*/ 142875 w 161925"/>
                <a:gd name="connsiteY12" fmla="*/ 61913 h 123825"/>
                <a:gd name="connsiteX13" fmla="*/ 80963 w 161925"/>
                <a:gd name="connsiteY13" fmla="*/ 123825 h 123825"/>
                <a:gd name="connsiteX14" fmla="*/ 14288 w 161925"/>
                <a:gd name="connsiteY14" fmla="*/ 9525 h 123825"/>
                <a:gd name="connsiteX15" fmla="*/ 9525 w 161925"/>
                <a:gd name="connsiteY15" fmla="*/ 14288 h 123825"/>
                <a:gd name="connsiteX16" fmla="*/ 9525 w 161925"/>
                <a:gd name="connsiteY16" fmla="*/ 33338 h 123825"/>
                <a:gd name="connsiteX17" fmla="*/ 14288 w 161925"/>
                <a:gd name="connsiteY17" fmla="*/ 38100 h 123825"/>
                <a:gd name="connsiteX18" fmla="*/ 23813 w 161925"/>
                <a:gd name="connsiteY18" fmla="*/ 38100 h 123825"/>
                <a:gd name="connsiteX19" fmla="*/ 28575 w 161925"/>
                <a:gd name="connsiteY19" fmla="*/ 42863 h 123825"/>
                <a:gd name="connsiteX20" fmla="*/ 28575 w 161925"/>
                <a:gd name="connsiteY20" fmla="*/ 61913 h 123825"/>
                <a:gd name="connsiteX21" fmla="*/ 80963 w 161925"/>
                <a:gd name="connsiteY21" fmla="*/ 114300 h 123825"/>
                <a:gd name="connsiteX22" fmla="*/ 133350 w 161925"/>
                <a:gd name="connsiteY22" fmla="*/ 61913 h 123825"/>
                <a:gd name="connsiteX23" fmla="*/ 133350 w 161925"/>
                <a:gd name="connsiteY23" fmla="*/ 42863 h 123825"/>
                <a:gd name="connsiteX24" fmla="*/ 138113 w 161925"/>
                <a:gd name="connsiteY24" fmla="*/ 38100 h 123825"/>
                <a:gd name="connsiteX25" fmla="*/ 147638 w 161925"/>
                <a:gd name="connsiteY25" fmla="*/ 38100 h 123825"/>
                <a:gd name="connsiteX26" fmla="*/ 152400 w 161925"/>
                <a:gd name="connsiteY26" fmla="*/ 33338 h 123825"/>
                <a:gd name="connsiteX27" fmla="*/ 152400 w 161925"/>
                <a:gd name="connsiteY27" fmla="*/ 14288 h 123825"/>
                <a:gd name="connsiteX28" fmla="*/ 147638 w 161925"/>
                <a:gd name="connsiteY28" fmla="*/ 9525 h 123825"/>
                <a:gd name="connsiteX29" fmla="*/ 14288 w 161925"/>
                <a:gd name="connsiteY2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23825">
                  <a:moveTo>
                    <a:pt x="80963" y="123825"/>
                  </a:moveTo>
                  <a:cubicBezTo>
                    <a:pt x="46863" y="123825"/>
                    <a:pt x="19050" y="96012"/>
                    <a:pt x="19050" y="61913"/>
                  </a:cubicBezTo>
                  <a:lnTo>
                    <a:pt x="19050" y="47625"/>
                  </a:lnTo>
                  <a:lnTo>
                    <a:pt x="14288" y="47625"/>
                  </a:lnTo>
                  <a:cubicBezTo>
                    <a:pt x="6382" y="47625"/>
                    <a:pt x="0" y="41243"/>
                    <a:pt x="0" y="33338"/>
                  </a:cubicBezTo>
                  <a:lnTo>
                    <a:pt x="0" y="14288"/>
                  </a:lnTo>
                  <a:cubicBezTo>
                    <a:pt x="0" y="6382"/>
                    <a:pt x="6382" y="0"/>
                    <a:pt x="14288" y="0"/>
                  </a:cubicBezTo>
                  <a:lnTo>
                    <a:pt x="147638" y="0"/>
                  </a:lnTo>
                  <a:cubicBezTo>
                    <a:pt x="155543" y="0"/>
                    <a:pt x="161925" y="6382"/>
                    <a:pt x="161925" y="14288"/>
                  </a:cubicBezTo>
                  <a:lnTo>
                    <a:pt x="161925" y="33338"/>
                  </a:lnTo>
                  <a:cubicBezTo>
                    <a:pt x="161925" y="41243"/>
                    <a:pt x="155543" y="47625"/>
                    <a:pt x="147638" y="47625"/>
                  </a:cubicBezTo>
                  <a:lnTo>
                    <a:pt x="142875" y="47625"/>
                  </a:lnTo>
                  <a:lnTo>
                    <a:pt x="142875" y="61913"/>
                  </a:lnTo>
                  <a:cubicBezTo>
                    <a:pt x="142875" y="96012"/>
                    <a:pt x="115062" y="123825"/>
                    <a:pt x="80963" y="123825"/>
                  </a:cubicBezTo>
                  <a:close/>
                  <a:moveTo>
                    <a:pt x="14288" y="9525"/>
                  </a:moveTo>
                  <a:cubicBezTo>
                    <a:pt x="11621" y="9525"/>
                    <a:pt x="9525" y="11621"/>
                    <a:pt x="9525" y="14288"/>
                  </a:cubicBezTo>
                  <a:lnTo>
                    <a:pt x="9525" y="33338"/>
                  </a:lnTo>
                  <a:cubicBezTo>
                    <a:pt x="9525" y="36004"/>
                    <a:pt x="11621" y="38100"/>
                    <a:pt x="14288" y="38100"/>
                  </a:cubicBezTo>
                  <a:lnTo>
                    <a:pt x="23813" y="38100"/>
                  </a:lnTo>
                  <a:cubicBezTo>
                    <a:pt x="26479" y="38100"/>
                    <a:pt x="28575" y="40196"/>
                    <a:pt x="28575" y="42863"/>
                  </a:cubicBezTo>
                  <a:lnTo>
                    <a:pt x="28575" y="61913"/>
                  </a:lnTo>
                  <a:cubicBezTo>
                    <a:pt x="28575" y="90773"/>
                    <a:pt x="52102" y="114300"/>
                    <a:pt x="80963" y="114300"/>
                  </a:cubicBezTo>
                  <a:cubicBezTo>
                    <a:pt x="109823" y="114300"/>
                    <a:pt x="133350" y="90773"/>
                    <a:pt x="133350" y="61913"/>
                  </a:cubicBezTo>
                  <a:lnTo>
                    <a:pt x="133350" y="42863"/>
                  </a:lnTo>
                  <a:cubicBezTo>
                    <a:pt x="133350" y="40196"/>
                    <a:pt x="135446" y="38100"/>
                    <a:pt x="138113" y="38100"/>
                  </a:cubicBezTo>
                  <a:lnTo>
                    <a:pt x="147638" y="38100"/>
                  </a:lnTo>
                  <a:cubicBezTo>
                    <a:pt x="150304" y="38100"/>
                    <a:pt x="152400" y="36004"/>
                    <a:pt x="152400" y="33338"/>
                  </a:cubicBezTo>
                  <a:lnTo>
                    <a:pt x="152400" y="14288"/>
                  </a:lnTo>
                  <a:cubicBezTo>
                    <a:pt x="152400" y="11621"/>
                    <a:pt x="150304" y="9525"/>
                    <a:pt x="147638" y="9525"/>
                  </a:cubicBezTo>
                  <a:lnTo>
                    <a:pt x="14288" y="9525"/>
                  </a:lnTo>
                  <a:close/>
                </a:path>
              </a:pathLst>
            </a:custGeom>
            <a:grpFill/>
            <a:ln w="9525" cap="flat">
              <a:noFill/>
              <a:prstDash val="solid"/>
              <a:miter/>
            </a:ln>
          </p:spPr>
          <p:txBody>
            <a:bodyPr rtlCol="0" anchor="ctr"/>
            <a:lstStyle/>
            <a:p>
              <a:endParaRPr lang="en-GB"/>
            </a:p>
          </p:txBody>
        </p:sp>
        <p:sp>
          <p:nvSpPr>
            <p:cNvPr id="46" name="Freeform: Shape 2813">
              <a:extLst>
                <a:ext uri="{FF2B5EF4-FFF2-40B4-BE49-F238E27FC236}">
                  <a16:creationId xmlns:a16="http://schemas.microsoft.com/office/drawing/2014/main" id="{47E07B9C-4112-5DF2-D1C9-920EC9007300}"/>
                </a:ext>
              </a:extLst>
            </p:cNvPr>
            <p:cNvSpPr/>
            <p:nvPr/>
          </p:nvSpPr>
          <p:spPr>
            <a:xfrm>
              <a:off x="1814512" y="4786312"/>
              <a:ext cx="390525" cy="66675"/>
            </a:xfrm>
            <a:custGeom>
              <a:avLst/>
              <a:gdLst>
                <a:gd name="connsiteX0" fmla="*/ 366713 w 390525"/>
                <a:gd name="connsiteY0" fmla="*/ 66675 h 66675"/>
                <a:gd name="connsiteX1" fmla="*/ 23813 w 390525"/>
                <a:gd name="connsiteY1" fmla="*/ 66675 h 66675"/>
                <a:gd name="connsiteX2" fmla="*/ 0 w 390525"/>
                <a:gd name="connsiteY2" fmla="*/ 42863 h 66675"/>
                <a:gd name="connsiteX3" fmla="*/ 0 w 390525"/>
                <a:gd name="connsiteY3" fmla="*/ 23813 h 66675"/>
                <a:gd name="connsiteX4" fmla="*/ 23813 w 390525"/>
                <a:gd name="connsiteY4" fmla="*/ 0 h 66675"/>
                <a:gd name="connsiteX5" fmla="*/ 366713 w 390525"/>
                <a:gd name="connsiteY5" fmla="*/ 0 h 66675"/>
                <a:gd name="connsiteX6" fmla="*/ 390525 w 390525"/>
                <a:gd name="connsiteY6" fmla="*/ 23813 h 66675"/>
                <a:gd name="connsiteX7" fmla="*/ 390525 w 390525"/>
                <a:gd name="connsiteY7" fmla="*/ 42863 h 66675"/>
                <a:gd name="connsiteX8" fmla="*/ 366713 w 390525"/>
                <a:gd name="connsiteY8" fmla="*/ 66675 h 66675"/>
                <a:gd name="connsiteX9" fmla="*/ 23813 w 390525"/>
                <a:gd name="connsiteY9" fmla="*/ 9525 h 66675"/>
                <a:gd name="connsiteX10" fmla="*/ 9525 w 390525"/>
                <a:gd name="connsiteY10" fmla="*/ 23813 h 66675"/>
                <a:gd name="connsiteX11" fmla="*/ 9525 w 390525"/>
                <a:gd name="connsiteY11" fmla="*/ 42863 h 66675"/>
                <a:gd name="connsiteX12" fmla="*/ 23813 w 390525"/>
                <a:gd name="connsiteY12" fmla="*/ 57150 h 66675"/>
                <a:gd name="connsiteX13" fmla="*/ 366713 w 390525"/>
                <a:gd name="connsiteY13" fmla="*/ 57150 h 66675"/>
                <a:gd name="connsiteX14" fmla="*/ 381000 w 390525"/>
                <a:gd name="connsiteY14" fmla="*/ 42863 h 66675"/>
                <a:gd name="connsiteX15" fmla="*/ 381000 w 390525"/>
                <a:gd name="connsiteY15" fmla="*/ 23813 h 66675"/>
                <a:gd name="connsiteX16" fmla="*/ 366713 w 390525"/>
                <a:gd name="connsiteY16" fmla="*/ 9525 h 66675"/>
                <a:gd name="connsiteX17" fmla="*/ 23813 w 390525"/>
                <a:gd name="connsiteY17" fmla="*/ 95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525" h="66675">
                  <a:moveTo>
                    <a:pt x="366713" y="66675"/>
                  </a:moveTo>
                  <a:lnTo>
                    <a:pt x="23813" y="66675"/>
                  </a:lnTo>
                  <a:cubicBezTo>
                    <a:pt x="10668" y="66675"/>
                    <a:pt x="0" y="56007"/>
                    <a:pt x="0" y="42863"/>
                  </a:cubicBezTo>
                  <a:lnTo>
                    <a:pt x="0" y="23813"/>
                  </a:lnTo>
                  <a:cubicBezTo>
                    <a:pt x="0" y="10668"/>
                    <a:pt x="10668" y="0"/>
                    <a:pt x="23813" y="0"/>
                  </a:cubicBezTo>
                  <a:lnTo>
                    <a:pt x="366713" y="0"/>
                  </a:lnTo>
                  <a:cubicBezTo>
                    <a:pt x="379857" y="0"/>
                    <a:pt x="390525" y="10668"/>
                    <a:pt x="390525" y="23813"/>
                  </a:cubicBezTo>
                  <a:lnTo>
                    <a:pt x="390525" y="42863"/>
                  </a:lnTo>
                  <a:cubicBezTo>
                    <a:pt x="390525" y="56007"/>
                    <a:pt x="379857" y="66675"/>
                    <a:pt x="366713" y="66675"/>
                  </a:cubicBezTo>
                  <a:close/>
                  <a:moveTo>
                    <a:pt x="23813" y="9525"/>
                  </a:moveTo>
                  <a:cubicBezTo>
                    <a:pt x="15907" y="9525"/>
                    <a:pt x="9525" y="15907"/>
                    <a:pt x="9525" y="23813"/>
                  </a:cubicBezTo>
                  <a:lnTo>
                    <a:pt x="9525" y="42863"/>
                  </a:lnTo>
                  <a:cubicBezTo>
                    <a:pt x="9525" y="50768"/>
                    <a:pt x="15907" y="57150"/>
                    <a:pt x="23813" y="57150"/>
                  </a:cubicBezTo>
                  <a:lnTo>
                    <a:pt x="366713" y="57150"/>
                  </a:lnTo>
                  <a:cubicBezTo>
                    <a:pt x="374618" y="57150"/>
                    <a:pt x="381000" y="50768"/>
                    <a:pt x="381000" y="42863"/>
                  </a:cubicBezTo>
                  <a:lnTo>
                    <a:pt x="381000" y="23813"/>
                  </a:lnTo>
                  <a:cubicBezTo>
                    <a:pt x="381000" y="15907"/>
                    <a:pt x="374618" y="9525"/>
                    <a:pt x="366713" y="9525"/>
                  </a:cubicBezTo>
                  <a:lnTo>
                    <a:pt x="23813" y="9525"/>
                  </a:lnTo>
                  <a:close/>
                </a:path>
              </a:pathLst>
            </a:custGeom>
            <a:grpFill/>
            <a:ln w="9525" cap="flat">
              <a:noFill/>
              <a:prstDash val="solid"/>
              <a:miter/>
            </a:ln>
          </p:spPr>
          <p:txBody>
            <a:bodyPr rtlCol="0" anchor="ctr"/>
            <a:lstStyle/>
            <a:p>
              <a:endParaRPr lang="en-GB"/>
            </a:p>
          </p:txBody>
        </p:sp>
        <p:sp>
          <p:nvSpPr>
            <p:cNvPr id="47" name="Freeform: Shape 2814">
              <a:extLst>
                <a:ext uri="{FF2B5EF4-FFF2-40B4-BE49-F238E27FC236}">
                  <a16:creationId xmlns:a16="http://schemas.microsoft.com/office/drawing/2014/main" id="{5F8BE878-D6E7-88A0-460C-28355BC045A1}"/>
                </a:ext>
              </a:extLst>
            </p:cNvPr>
            <p:cNvSpPr/>
            <p:nvPr/>
          </p:nvSpPr>
          <p:spPr>
            <a:xfrm>
              <a:off x="1843087" y="4291012"/>
              <a:ext cx="333375" cy="504825"/>
            </a:xfrm>
            <a:custGeom>
              <a:avLst/>
              <a:gdLst>
                <a:gd name="connsiteX0" fmla="*/ 328613 w 333375"/>
                <a:gd name="connsiteY0" fmla="*/ 504825 h 504825"/>
                <a:gd name="connsiteX1" fmla="*/ 4763 w 333375"/>
                <a:gd name="connsiteY1" fmla="*/ 504825 h 504825"/>
                <a:gd name="connsiteX2" fmla="*/ 0 w 333375"/>
                <a:gd name="connsiteY2" fmla="*/ 500063 h 504825"/>
                <a:gd name="connsiteX3" fmla="*/ 0 w 333375"/>
                <a:gd name="connsiteY3" fmla="*/ 23813 h 504825"/>
                <a:gd name="connsiteX4" fmla="*/ 23813 w 333375"/>
                <a:gd name="connsiteY4" fmla="*/ 0 h 504825"/>
                <a:gd name="connsiteX5" fmla="*/ 309563 w 333375"/>
                <a:gd name="connsiteY5" fmla="*/ 0 h 504825"/>
                <a:gd name="connsiteX6" fmla="*/ 333375 w 333375"/>
                <a:gd name="connsiteY6" fmla="*/ 23813 h 504825"/>
                <a:gd name="connsiteX7" fmla="*/ 333375 w 333375"/>
                <a:gd name="connsiteY7" fmla="*/ 500063 h 504825"/>
                <a:gd name="connsiteX8" fmla="*/ 328613 w 333375"/>
                <a:gd name="connsiteY8" fmla="*/ 504825 h 504825"/>
                <a:gd name="connsiteX9" fmla="*/ 9525 w 333375"/>
                <a:gd name="connsiteY9" fmla="*/ 495300 h 504825"/>
                <a:gd name="connsiteX10" fmla="*/ 323850 w 333375"/>
                <a:gd name="connsiteY10" fmla="*/ 495300 h 504825"/>
                <a:gd name="connsiteX11" fmla="*/ 323850 w 333375"/>
                <a:gd name="connsiteY11" fmla="*/ 23813 h 504825"/>
                <a:gd name="connsiteX12" fmla="*/ 309563 w 333375"/>
                <a:gd name="connsiteY12" fmla="*/ 9525 h 504825"/>
                <a:gd name="connsiteX13" fmla="*/ 23813 w 333375"/>
                <a:gd name="connsiteY13" fmla="*/ 9525 h 504825"/>
                <a:gd name="connsiteX14" fmla="*/ 9525 w 333375"/>
                <a:gd name="connsiteY14" fmla="*/ 23813 h 504825"/>
                <a:gd name="connsiteX15" fmla="*/ 9525 w 333375"/>
                <a:gd name="connsiteY15" fmla="*/ 49530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5" h="504825">
                  <a:moveTo>
                    <a:pt x="328613" y="504825"/>
                  </a:moveTo>
                  <a:lnTo>
                    <a:pt x="4763" y="504825"/>
                  </a:lnTo>
                  <a:cubicBezTo>
                    <a:pt x="2096" y="504825"/>
                    <a:pt x="0" y="502730"/>
                    <a:pt x="0" y="500063"/>
                  </a:cubicBezTo>
                  <a:lnTo>
                    <a:pt x="0" y="23813"/>
                  </a:lnTo>
                  <a:cubicBezTo>
                    <a:pt x="0" y="10668"/>
                    <a:pt x="10668" y="0"/>
                    <a:pt x="23813" y="0"/>
                  </a:cubicBezTo>
                  <a:lnTo>
                    <a:pt x="309563" y="0"/>
                  </a:lnTo>
                  <a:cubicBezTo>
                    <a:pt x="322707" y="0"/>
                    <a:pt x="333375" y="10668"/>
                    <a:pt x="333375" y="23813"/>
                  </a:cubicBezTo>
                  <a:lnTo>
                    <a:pt x="333375" y="500063"/>
                  </a:lnTo>
                  <a:cubicBezTo>
                    <a:pt x="333375" y="502730"/>
                    <a:pt x="331280" y="504825"/>
                    <a:pt x="328613" y="504825"/>
                  </a:cubicBezTo>
                  <a:close/>
                  <a:moveTo>
                    <a:pt x="9525" y="495300"/>
                  </a:moveTo>
                  <a:lnTo>
                    <a:pt x="323850" y="495300"/>
                  </a:lnTo>
                  <a:lnTo>
                    <a:pt x="323850" y="23813"/>
                  </a:lnTo>
                  <a:cubicBezTo>
                    <a:pt x="323850" y="15907"/>
                    <a:pt x="317468" y="9525"/>
                    <a:pt x="309563" y="9525"/>
                  </a:cubicBezTo>
                  <a:lnTo>
                    <a:pt x="23813" y="9525"/>
                  </a:lnTo>
                  <a:cubicBezTo>
                    <a:pt x="15907" y="9525"/>
                    <a:pt x="9525" y="15907"/>
                    <a:pt x="9525" y="23813"/>
                  </a:cubicBezTo>
                  <a:lnTo>
                    <a:pt x="9525" y="495300"/>
                  </a:lnTo>
                  <a:close/>
                </a:path>
              </a:pathLst>
            </a:custGeom>
            <a:grpFill/>
            <a:ln w="9525" cap="flat">
              <a:noFill/>
              <a:prstDash val="solid"/>
              <a:miter/>
            </a:ln>
          </p:spPr>
          <p:txBody>
            <a:bodyPr rtlCol="0" anchor="ctr"/>
            <a:lstStyle/>
            <a:p>
              <a:endParaRPr lang="en-GB"/>
            </a:p>
          </p:txBody>
        </p:sp>
        <p:sp>
          <p:nvSpPr>
            <p:cNvPr id="48" name="Freeform: Shape 359">
              <a:extLst>
                <a:ext uri="{FF2B5EF4-FFF2-40B4-BE49-F238E27FC236}">
                  <a16:creationId xmlns:a16="http://schemas.microsoft.com/office/drawing/2014/main" id="{5C7C0F58-67FC-B262-11B8-AD18A9638B03}"/>
                </a:ext>
              </a:extLst>
            </p:cNvPr>
            <p:cNvSpPr/>
            <p:nvPr/>
          </p:nvSpPr>
          <p:spPr>
            <a:xfrm>
              <a:off x="1890712" y="4338637"/>
              <a:ext cx="238125" cy="200025"/>
            </a:xfrm>
            <a:custGeom>
              <a:avLst/>
              <a:gdLst>
                <a:gd name="connsiteX0" fmla="*/ 214313 w 238125"/>
                <a:gd name="connsiteY0" fmla="*/ 200025 h 200025"/>
                <a:gd name="connsiteX1" fmla="*/ 23813 w 238125"/>
                <a:gd name="connsiteY1" fmla="*/ 200025 h 200025"/>
                <a:gd name="connsiteX2" fmla="*/ 0 w 238125"/>
                <a:gd name="connsiteY2" fmla="*/ 176213 h 200025"/>
                <a:gd name="connsiteX3" fmla="*/ 0 w 238125"/>
                <a:gd name="connsiteY3" fmla="*/ 23813 h 200025"/>
                <a:gd name="connsiteX4" fmla="*/ 23813 w 238125"/>
                <a:gd name="connsiteY4" fmla="*/ 0 h 200025"/>
                <a:gd name="connsiteX5" fmla="*/ 214313 w 238125"/>
                <a:gd name="connsiteY5" fmla="*/ 0 h 200025"/>
                <a:gd name="connsiteX6" fmla="*/ 238125 w 238125"/>
                <a:gd name="connsiteY6" fmla="*/ 23813 h 200025"/>
                <a:gd name="connsiteX7" fmla="*/ 238125 w 238125"/>
                <a:gd name="connsiteY7" fmla="*/ 176213 h 200025"/>
                <a:gd name="connsiteX8" fmla="*/ 214313 w 238125"/>
                <a:gd name="connsiteY8" fmla="*/ 200025 h 200025"/>
                <a:gd name="connsiteX9" fmla="*/ 23813 w 238125"/>
                <a:gd name="connsiteY9" fmla="*/ 9525 h 200025"/>
                <a:gd name="connsiteX10" fmla="*/ 9525 w 238125"/>
                <a:gd name="connsiteY10" fmla="*/ 23813 h 200025"/>
                <a:gd name="connsiteX11" fmla="*/ 9525 w 238125"/>
                <a:gd name="connsiteY11" fmla="*/ 176213 h 200025"/>
                <a:gd name="connsiteX12" fmla="*/ 23813 w 238125"/>
                <a:gd name="connsiteY12" fmla="*/ 190500 h 200025"/>
                <a:gd name="connsiteX13" fmla="*/ 214313 w 238125"/>
                <a:gd name="connsiteY13" fmla="*/ 190500 h 200025"/>
                <a:gd name="connsiteX14" fmla="*/ 228600 w 238125"/>
                <a:gd name="connsiteY14" fmla="*/ 176213 h 200025"/>
                <a:gd name="connsiteX15" fmla="*/ 228600 w 238125"/>
                <a:gd name="connsiteY15" fmla="*/ 23813 h 200025"/>
                <a:gd name="connsiteX16" fmla="*/ 214313 w 238125"/>
                <a:gd name="connsiteY16" fmla="*/ 9525 h 200025"/>
                <a:gd name="connsiteX17" fmla="*/ 23813 w 238125"/>
                <a:gd name="connsiteY17" fmla="*/ 95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125" h="200025">
                  <a:moveTo>
                    <a:pt x="214313" y="200025"/>
                  </a:moveTo>
                  <a:lnTo>
                    <a:pt x="23813" y="200025"/>
                  </a:lnTo>
                  <a:cubicBezTo>
                    <a:pt x="10668" y="200025"/>
                    <a:pt x="0" y="189357"/>
                    <a:pt x="0" y="176213"/>
                  </a:cubicBezTo>
                  <a:lnTo>
                    <a:pt x="0" y="23813"/>
                  </a:lnTo>
                  <a:cubicBezTo>
                    <a:pt x="0" y="10668"/>
                    <a:pt x="10668" y="0"/>
                    <a:pt x="23813" y="0"/>
                  </a:cubicBezTo>
                  <a:lnTo>
                    <a:pt x="214313" y="0"/>
                  </a:lnTo>
                  <a:cubicBezTo>
                    <a:pt x="227457" y="0"/>
                    <a:pt x="238125" y="10668"/>
                    <a:pt x="238125" y="23813"/>
                  </a:cubicBezTo>
                  <a:lnTo>
                    <a:pt x="238125" y="176213"/>
                  </a:lnTo>
                  <a:cubicBezTo>
                    <a:pt x="238125" y="189357"/>
                    <a:pt x="227457" y="200025"/>
                    <a:pt x="214313" y="200025"/>
                  </a:cubicBezTo>
                  <a:close/>
                  <a:moveTo>
                    <a:pt x="23813" y="9525"/>
                  </a:moveTo>
                  <a:cubicBezTo>
                    <a:pt x="15907" y="9525"/>
                    <a:pt x="9525" y="15907"/>
                    <a:pt x="9525" y="23813"/>
                  </a:cubicBezTo>
                  <a:lnTo>
                    <a:pt x="9525" y="176213"/>
                  </a:lnTo>
                  <a:cubicBezTo>
                    <a:pt x="9525" y="184118"/>
                    <a:pt x="15907" y="190500"/>
                    <a:pt x="23813" y="190500"/>
                  </a:cubicBezTo>
                  <a:lnTo>
                    <a:pt x="214313" y="190500"/>
                  </a:lnTo>
                  <a:cubicBezTo>
                    <a:pt x="222218" y="190500"/>
                    <a:pt x="228600" y="184118"/>
                    <a:pt x="228600" y="176213"/>
                  </a:cubicBezTo>
                  <a:lnTo>
                    <a:pt x="228600" y="23813"/>
                  </a:lnTo>
                  <a:cubicBezTo>
                    <a:pt x="228600" y="15907"/>
                    <a:pt x="222218" y="9525"/>
                    <a:pt x="214313" y="9525"/>
                  </a:cubicBezTo>
                  <a:lnTo>
                    <a:pt x="23813" y="9525"/>
                  </a:lnTo>
                  <a:close/>
                </a:path>
              </a:pathLst>
            </a:custGeom>
            <a:grpFill/>
            <a:ln w="9525" cap="flat">
              <a:noFill/>
              <a:prstDash val="solid"/>
              <a:miter/>
            </a:ln>
          </p:spPr>
          <p:txBody>
            <a:bodyPr rtlCol="0" anchor="ctr"/>
            <a:lstStyle/>
            <a:p>
              <a:endParaRPr lang="en-GB"/>
            </a:p>
          </p:txBody>
        </p:sp>
        <p:sp>
          <p:nvSpPr>
            <p:cNvPr id="49" name="Freeform: Shape 384">
              <a:extLst>
                <a:ext uri="{FF2B5EF4-FFF2-40B4-BE49-F238E27FC236}">
                  <a16:creationId xmlns:a16="http://schemas.microsoft.com/office/drawing/2014/main" id="{C4C9B935-EEC3-63E5-EC0A-8B532A4CAC6C}"/>
                </a:ext>
              </a:extLst>
            </p:cNvPr>
            <p:cNvSpPr/>
            <p:nvPr/>
          </p:nvSpPr>
          <p:spPr>
            <a:xfrm>
              <a:off x="1890712" y="4576762"/>
              <a:ext cx="238125" cy="219075"/>
            </a:xfrm>
            <a:custGeom>
              <a:avLst/>
              <a:gdLst>
                <a:gd name="connsiteX0" fmla="*/ 233363 w 238125"/>
                <a:gd name="connsiteY0" fmla="*/ 219075 h 219075"/>
                <a:gd name="connsiteX1" fmla="*/ 4763 w 238125"/>
                <a:gd name="connsiteY1" fmla="*/ 219075 h 219075"/>
                <a:gd name="connsiteX2" fmla="*/ 0 w 238125"/>
                <a:gd name="connsiteY2" fmla="*/ 214313 h 219075"/>
                <a:gd name="connsiteX3" fmla="*/ 0 w 238125"/>
                <a:gd name="connsiteY3" fmla="*/ 23813 h 219075"/>
                <a:gd name="connsiteX4" fmla="*/ 23813 w 238125"/>
                <a:gd name="connsiteY4" fmla="*/ 0 h 219075"/>
                <a:gd name="connsiteX5" fmla="*/ 214313 w 238125"/>
                <a:gd name="connsiteY5" fmla="*/ 0 h 219075"/>
                <a:gd name="connsiteX6" fmla="*/ 238125 w 238125"/>
                <a:gd name="connsiteY6" fmla="*/ 23813 h 219075"/>
                <a:gd name="connsiteX7" fmla="*/ 238125 w 238125"/>
                <a:gd name="connsiteY7" fmla="*/ 214313 h 219075"/>
                <a:gd name="connsiteX8" fmla="*/ 233363 w 238125"/>
                <a:gd name="connsiteY8" fmla="*/ 219075 h 219075"/>
                <a:gd name="connsiteX9" fmla="*/ 9525 w 238125"/>
                <a:gd name="connsiteY9" fmla="*/ 209550 h 219075"/>
                <a:gd name="connsiteX10" fmla="*/ 228600 w 238125"/>
                <a:gd name="connsiteY10" fmla="*/ 209550 h 219075"/>
                <a:gd name="connsiteX11" fmla="*/ 228600 w 238125"/>
                <a:gd name="connsiteY11" fmla="*/ 23813 h 219075"/>
                <a:gd name="connsiteX12" fmla="*/ 214313 w 238125"/>
                <a:gd name="connsiteY12" fmla="*/ 9525 h 219075"/>
                <a:gd name="connsiteX13" fmla="*/ 23813 w 238125"/>
                <a:gd name="connsiteY13" fmla="*/ 9525 h 219075"/>
                <a:gd name="connsiteX14" fmla="*/ 9525 w 238125"/>
                <a:gd name="connsiteY14" fmla="*/ 23813 h 219075"/>
                <a:gd name="connsiteX15" fmla="*/ 9525 w 238125"/>
                <a:gd name="connsiteY15" fmla="*/ 2095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125" h="219075">
                  <a:moveTo>
                    <a:pt x="233363" y="219075"/>
                  </a:moveTo>
                  <a:lnTo>
                    <a:pt x="4763" y="219075"/>
                  </a:lnTo>
                  <a:cubicBezTo>
                    <a:pt x="2096" y="219075"/>
                    <a:pt x="0" y="216979"/>
                    <a:pt x="0" y="214313"/>
                  </a:cubicBezTo>
                  <a:lnTo>
                    <a:pt x="0" y="23813"/>
                  </a:lnTo>
                  <a:cubicBezTo>
                    <a:pt x="0" y="10668"/>
                    <a:pt x="10668" y="0"/>
                    <a:pt x="23813" y="0"/>
                  </a:cubicBezTo>
                  <a:lnTo>
                    <a:pt x="214313" y="0"/>
                  </a:lnTo>
                  <a:cubicBezTo>
                    <a:pt x="227457" y="0"/>
                    <a:pt x="238125" y="10668"/>
                    <a:pt x="238125" y="23813"/>
                  </a:cubicBezTo>
                  <a:lnTo>
                    <a:pt x="238125" y="214313"/>
                  </a:lnTo>
                  <a:cubicBezTo>
                    <a:pt x="238125" y="216979"/>
                    <a:pt x="236029" y="219075"/>
                    <a:pt x="233363" y="219075"/>
                  </a:cubicBezTo>
                  <a:close/>
                  <a:moveTo>
                    <a:pt x="9525" y="209550"/>
                  </a:moveTo>
                  <a:lnTo>
                    <a:pt x="228600" y="209550"/>
                  </a:lnTo>
                  <a:lnTo>
                    <a:pt x="228600" y="23813"/>
                  </a:lnTo>
                  <a:cubicBezTo>
                    <a:pt x="228600" y="15907"/>
                    <a:pt x="222218" y="9525"/>
                    <a:pt x="214313" y="9525"/>
                  </a:cubicBezTo>
                  <a:lnTo>
                    <a:pt x="23813" y="9525"/>
                  </a:lnTo>
                  <a:cubicBezTo>
                    <a:pt x="15907" y="9525"/>
                    <a:pt x="9525" y="15907"/>
                    <a:pt x="9525" y="23813"/>
                  </a:cubicBezTo>
                  <a:lnTo>
                    <a:pt x="9525" y="209550"/>
                  </a:lnTo>
                  <a:close/>
                </a:path>
              </a:pathLst>
            </a:custGeom>
            <a:grpFill/>
            <a:ln w="9525" cap="flat">
              <a:noFill/>
              <a:prstDash val="solid"/>
              <a:miter/>
            </a:ln>
          </p:spPr>
          <p:txBody>
            <a:bodyPr rtlCol="0" anchor="ctr"/>
            <a:lstStyle/>
            <a:p>
              <a:endParaRPr lang="en-GB"/>
            </a:p>
          </p:txBody>
        </p:sp>
        <p:sp>
          <p:nvSpPr>
            <p:cNvPr id="50" name="Freeform: Shape 385">
              <a:extLst>
                <a:ext uri="{FF2B5EF4-FFF2-40B4-BE49-F238E27FC236}">
                  <a16:creationId xmlns:a16="http://schemas.microsoft.com/office/drawing/2014/main" id="{8823C31D-2DF7-CCC5-FDFA-EB718F40E5C1}"/>
                </a:ext>
              </a:extLst>
            </p:cNvPr>
            <p:cNvSpPr/>
            <p:nvPr/>
          </p:nvSpPr>
          <p:spPr>
            <a:xfrm>
              <a:off x="1943069" y="4400423"/>
              <a:ext cx="90613" cy="90613"/>
            </a:xfrm>
            <a:custGeom>
              <a:avLst/>
              <a:gdLst>
                <a:gd name="connsiteX0" fmla="*/ 66705 w 90613"/>
                <a:gd name="connsiteY0" fmla="*/ 90613 h 90613"/>
                <a:gd name="connsiteX1" fmla="*/ 66705 w 90613"/>
                <a:gd name="connsiteY1" fmla="*/ 90613 h 90613"/>
                <a:gd name="connsiteX2" fmla="*/ 49846 w 90613"/>
                <a:gd name="connsiteY2" fmla="*/ 83565 h 90613"/>
                <a:gd name="connsiteX3" fmla="*/ 1650 w 90613"/>
                <a:gd name="connsiteY3" fmla="*/ 14889 h 90613"/>
                <a:gd name="connsiteX4" fmla="*/ 2793 w 90613"/>
                <a:gd name="connsiteY4" fmla="*/ 2793 h 90613"/>
                <a:gd name="connsiteX5" fmla="*/ 14889 w 90613"/>
                <a:gd name="connsiteY5" fmla="*/ 1650 h 90613"/>
                <a:gd name="connsiteX6" fmla="*/ 83565 w 90613"/>
                <a:gd name="connsiteY6" fmla="*/ 49846 h 90613"/>
                <a:gd name="connsiteX7" fmla="*/ 83565 w 90613"/>
                <a:gd name="connsiteY7" fmla="*/ 49846 h 90613"/>
                <a:gd name="connsiteX8" fmla="*/ 90613 w 90613"/>
                <a:gd name="connsiteY8" fmla="*/ 66705 h 90613"/>
                <a:gd name="connsiteX9" fmla="*/ 83660 w 90613"/>
                <a:gd name="connsiteY9" fmla="*/ 83565 h 90613"/>
                <a:gd name="connsiteX10" fmla="*/ 66896 w 90613"/>
                <a:gd name="connsiteY10" fmla="*/ 90518 h 90613"/>
                <a:gd name="connsiteX11" fmla="*/ 9460 w 90613"/>
                <a:gd name="connsiteY11" fmla="*/ 9555 h 90613"/>
                <a:gd name="connsiteX12" fmla="*/ 56514 w 90613"/>
                <a:gd name="connsiteY12" fmla="*/ 76802 h 90613"/>
                <a:gd name="connsiteX13" fmla="*/ 66705 w 90613"/>
                <a:gd name="connsiteY13" fmla="*/ 80993 h 90613"/>
                <a:gd name="connsiteX14" fmla="*/ 66705 w 90613"/>
                <a:gd name="connsiteY14" fmla="*/ 80993 h 90613"/>
                <a:gd name="connsiteX15" fmla="*/ 76802 w 90613"/>
                <a:gd name="connsiteY15" fmla="*/ 76802 h 90613"/>
                <a:gd name="connsiteX16" fmla="*/ 80993 w 90613"/>
                <a:gd name="connsiteY16" fmla="*/ 66705 h 90613"/>
                <a:gd name="connsiteX17" fmla="*/ 76802 w 90613"/>
                <a:gd name="connsiteY17" fmla="*/ 56514 h 90613"/>
                <a:gd name="connsiteX18" fmla="*/ 76802 w 90613"/>
                <a:gd name="connsiteY18" fmla="*/ 56514 h 90613"/>
                <a:gd name="connsiteX19" fmla="*/ 9555 w 90613"/>
                <a:gd name="connsiteY19" fmla="*/ 9460 h 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613" h="90613">
                  <a:moveTo>
                    <a:pt x="66705" y="90613"/>
                  </a:moveTo>
                  <a:lnTo>
                    <a:pt x="66705" y="90613"/>
                  </a:lnTo>
                  <a:cubicBezTo>
                    <a:pt x="60324" y="90613"/>
                    <a:pt x="54323" y="88136"/>
                    <a:pt x="49846" y="83565"/>
                  </a:cubicBezTo>
                  <a:cubicBezTo>
                    <a:pt x="44703" y="78421"/>
                    <a:pt x="20795" y="43369"/>
                    <a:pt x="1650" y="14889"/>
                  </a:cubicBezTo>
                  <a:cubicBezTo>
                    <a:pt x="-922" y="11079"/>
                    <a:pt x="-446" y="6126"/>
                    <a:pt x="2793" y="2793"/>
                  </a:cubicBezTo>
                  <a:cubicBezTo>
                    <a:pt x="6031" y="-446"/>
                    <a:pt x="10984" y="-922"/>
                    <a:pt x="14889" y="1650"/>
                  </a:cubicBezTo>
                  <a:cubicBezTo>
                    <a:pt x="43369" y="20795"/>
                    <a:pt x="78421" y="44702"/>
                    <a:pt x="83565" y="49846"/>
                  </a:cubicBezTo>
                  <a:lnTo>
                    <a:pt x="83565" y="49846"/>
                  </a:lnTo>
                  <a:cubicBezTo>
                    <a:pt x="88041" y="54323"/>
                    <a:pt x="90613" y="60324"/>
                    <a:pt x="90613" y="66705"/>
                  </a:cubicBezTo>
                  <a:cubicBezTo>
                    <a:pt x="90613" y="73087"/>
                    <a:pt x="88137" y="79088"/>
                    <a:pt x="83660" y="83565"/>
                  </a:cubicBezTo>
                  <a:cubicBezTo>
                    <a:pt x="79183" y="88041"/>
                    <a:pt x="73182" y="90518"/>
                    <a:pt x="66896" y="90518"/>
                  </a:cubicBezTo>
                  <a:close/>
                  <a:moveTo>
                    <a:pt x="9460" y="9555"/>
                  </a:moveTo>
                  <a:cubicBezTo>
                    <a:pt x="35463" y="48132"/>
                    <a:pt x="53085" y="73277"/>
                    <a:pt x="56514" y="76802"/>
                  </a:cubicBezTo>
                  <a:cubicBezTo>
                    <a:pt x="59276" y="79564"/>
                    <a:pt x="62800" y="80993"/>
                    <a:pt x="66705" y="80993"/>
                  </a:cubicBezTo>
                  <a:lnTo>
                    <a:pt x="66705" y="80993"/>
                  </a:lnTo>
                  <a:cubicBezTo>
                    <a:pt x="70515" y="80993"/>
                    <a:pt x="74135" y="79469"/>
                    <a:pt x="76802" y="76802"/>
                  </a:cubicBezTo>
                  <a:cubicBezTo>
                    <a:pt x="79469" y="74135"/>
                    <a:pt x="80993" y="70515"/>
                    <a:pt x="80993" y="66705"/>
                  </a:cubicBezTo>
                  <a:cubicBezTo>
                    <a:pt x="80993" y="62895"/>
                    <a:pt x="79469" y="59276"/>
                    <a:pt x="76802" y="56514"/>
                  </a:cubicBezTo>
                  <a:lnTo>
                    <a:pt x="76802" y="56514"/>
                  </a:lnTo>
                  <a:cubicBezTo>
                    <a:pt x="73278" y="52989"/>
                    <a:pt x="48132" y="35463"/>
                    <a:pt x="9555" y="9460"/>
                  </a:cubicBezTo>
                  <a:close/>
                </a:path>
              </a:pathLst>
            </a:custGeom>
            <a:grpFill/>
            <a:ln w="9525" cap="flat">
              <a:noFill/>
              <a:prstDash val="solid"/>
              <a:miter/>
            </a:ln>
          </p:spPr>
          <p:txBody>
            <a:bodyPr rtlCol="0" anchor="ctr"/>
            <a:lstStyle/>
            <a:p>
              <a:endParaRPr lang="en-GB"/>
            </a:p>
          </p:txBody>
        </p:sp>
        <p:sp>
          <p:nvSpPr>
            <p:cNvPr id="51" name="Freeform: Shape 6061">
              <a:extLst>
                <a:ext uri="{FF2B5EF4-FFF2-40B4-BE49-F238E27FC236}">
                  <a16:creationId xmlns:a16="http://schemas.microsoft.com/office/drawing/2014/main" id="{6449DBD4-04E0-1FC8-C1B3-5F36E1D6B953}"/>
                </a:ext>
              </a:extLst>
            </p:cNvPr>
            <p:cNvSpPr/>
            <p:nvPr/>
          </p:nvSpPr>
          <p:spPr>
            <a:xfrm>
              <a:off x="22336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endParaRPr lang="en-GB"/>
            </a:p>
          </p:txBody>
        </p:sp>
        <p:sp>
          <p:nvSpPr>
            <p:cNvPr id="52" name="Freeform: Shape 6062">
              <a:extLst>
                <a:ext uri="{FF2B5EF4-FFF2-40B4-BE49-F238E27FC236}">
                  <a16:creationId xmlns:a16="http://schemas.microsoft.com/office/drawing/2014/main" id="{3E60E092-73DC-96F4-6C2F-7E8194990664}"/>
                </a:ext>
              </a:extLst>
            </p:cNvPr>
            <p:cNvSpPr/>
            <p:nvPr/>
          </p:nvSpPr>
          <p:spPr>
            <a:xfrm>
              <a:off x="23098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endParaRPr lang="en-GB"/>
            </a:p>
          </p:txBody>
        </p:sp>
        <p:sp>
          <p:nvSpPr>
            <p:cNvPr id="53" name="Freeform: Shape 517">
              <a:extLst>
                <a:ext uri="{FF2B5EF4-FFF2-40B4-BE49-F238E27FC236}">
                  <a16:creationId xmlns:a16="http://schemas.microsoft.com/office/drawing/2014/main" id="{B87BD155-9FED-C4FB-9845-3D537DA254C4}"/>
                </a:ext>
              </a:extLst>
            </p:cNvPr>
            <p:cNvSpPr/>
            <p:nvPr/>
          </p:nvSpPr>
          <p:spPr>
            <a:xfrm>
              <a:off x="1976491" y="4624319"/>
              <a:ext cx="66660" cy="123987"/>
            </a:xfrm>
            <a:custGeom>
              <a:avLst/>
              <a:gdLst>
                <a:gd name="connsiteX0" fmla="*/ 33283 w 66660"/>
                <a:gd name="connsiteY0" fmla="*/ 123892 h 123987"/>
                <a:gd name="connsiteX1" fmla="*/ 31187 w 66660"/>
                <a:gd name="connsiteY1" fmla="*/ 123416 h 123987"/>
                <a:gd name="connsiteX2" fmla="*/ 29092 w 66660"/>
                <a:gd name="connsiteY2" fmla="*/ 117034 h 123987"/>
                <a:gd name="connsiteX3" fmla="*/ 54238 w 66660"/>
                <a:gd name="connsiteY3" fmla="*/ 66742 h 123987"/>
                <a:gd name="connsiteX4" fmla="*/ 4803 w 66660"/>
                <a:gd name="connsiteY4" fmla="*/ 66742 h 123987"/>
                <a:gd name="connsiteX5" fmla="*/ 707 w 66660"/>
                <a:gd name="connsiteY5" fmla="*/ 64456 h 123987"/>
                <a:gd name="connsiteX6" fmla="*/ 517 w 66660"/>
                <a:gd name="connsiteY6" fmla="*/ 59789 h 123987"/>
                <a:gd name="connsiteX7" fmla="*/ 29092 w 66660"/>
                <a:gd name="connsiteY7" fmla="*/ 2639 h 123987"/>
                <a:gd name="connsiteX8" fmla="*/ 35473 w 66660"/>
                <a:gd name="connsiteY8" fmla="*/ 543 h 123987"/>
                <a:gd name="connsiteX9" fmla="*/ 37569 w 66660"/>
                <a:gd name="connsiteY9" fmla="*/ 6925 h 123987"/>
                <a:gd name="connsiteX10" fmla="*/ 12423 w 66660"/>
                <a:gd name="connsiteY10" fmla="*/ 57217 h 123987"/>
                <a:gd name="connsiteX11" fmla="*/ 61858 w 66660"/>
                <a:gd name="connsiteY11" fmla="*/ 57217 h 123987"/>
                <a:gd name="connsiteX12" fmla="*/ 65953 w 66660"/>
                <a:gd name="connsiteY12" fmla="*/ 59503 h 123987"/>
                <a:gd name="connsiteX13" fmla="*/ 66144 w 66660"/>
                <a:gd name="connsiteY13" fmla="*/ 64171 h 123987"/>
                <a:gd name="connsiteX14" fmla="*/ 37569 w 66660"/>
                <a:gd name="connsiteY14" fmla="*/ 121321 h 123987"/>
                <a:gd name="connsiteX15" fmla="*/ 33283 w 66660"/>
                <a:gd name="connsiteY15" fmla="*/ 123988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60" h="123987">
                  <a:moveTo>
                    <a:pt x="33283" y="123892"/>
                  </a:moveTo>
                  <a:cubicBezTo>
                    <a:pt x="32521" y="123892"/>
                    <a:pt x="31854" y="123702"/>
                    <a:pt x="31187" y="123416"/>
                  </a:cubicBezTo>
                  <a:cubicBezTo>
                    <a:pt x="28806" y="122273"/>
                    <a:pt x="27853" y="119416"/>
                    <a:pt x="29092" y="117034"/>
                  </a:cubicBezTo>
                  <a:lnTo>
                    <a:pt x="54238" y="66742"/>
                  </a:lnTo>
                  <a:lnTo>
                    <a:pt x="4803" y="66742"/>
                  </a:lnTo>
                  <a:cubicBezTo>
                    <a:pt x="3184" y="66742"/>
                    <a:pt x="1660" y="65885"/>
                    <a:pt x="707" y="64456"/>
                  </a:cubicBezTo>
                  <a:cubicBezTo>
                    <a:pt x="-150" y="63027"/>
                    <a:pt x="-245" y="61313"/>
                    <a:pt x="517" y="59789"/>
                  </a:cubicBezTo>
                  <a:lnTo>
                    <a:pt x="29092" y="2639"/>
                  </a:lnTo>
                  <a:cubicBezTo>
                    <a:pt x="30235" y="258"/>
                    <a:pt x="33092" y="-695"/>
                    <a:pt x="35473" y="543"/>
                  </a:cubicBezTo>
                  <a:cubicBezTo>
                    <a:pt x="37855" y="1687"/>
                    <a:pt x="38807" y="4544"/>
                    <a:pt x="37569" y="6925"/>
                  </a:cubicBezTo>
                  <a:lnTo>
                    <a:pt x="12423" y="57217"/>
                  </a:lnTo>
                  <a:lnTo>
                    <a:pt x="61858" y="57217"/>
                  </a:lnTo>
                  <a:cubicBezTo>
                    <a:pt x="63477" y="57217"/>
                    <a:pt x="65001" y="58074"/>
                    <a:pt x="65953" y="59503"/>
                  </a:cubicBezTo>
                  <a:cubicBezTo>
                    <a:pt x="66811" y="60932"/>
                    <a:pt x="66906" y="62647"/>
                    <a:pt x="66144" y="64171"/>
                  </a:cubicBezTo>
                  <a:lnTo>
                    <a:pt x="37569" y="121321"/>
                  </a:lnTo>
                  <a:cubicBezTo>
                    <a:pt x="36712" y="122940"/>
                    <a:pt x="35092" y="123988"/>
                    <a:pt x="33283" y="123988"/>
                  </a:cubicBezTo>
                  <a:close/>
                </a:path>
              </a:pathLst>
            </a:custGeom>
            <a:grpFill/>
            <a:ln w="9525" cap="flat">
              <a:noFill/>
              <a:prstDash val="solid"/>
              <a:miter/>
            </a:ln>
          </p:spPr>
          <p:txBody>
            <a:bodyPr rtlCol="0" anchor="ctr"/>
            <a:lstStyle/>
            <a:p>
              <a:endParaRPr lang="en-GB"/>
            </a:p>
          </p:txBody>
        </p:sp>
        <p:sp>
          <p:nvSpPr>
            <p:cNvPr id="54" name="Freeform: Shape 3703">
              <a:extLst>
                <a:ext uri="{FF2B5EF4-FFF2-40B4-BE49-F238E27FC236}">
                  <a16:creationId xmlns:a16="http://schemas.microsoft.com/office/drawing/2014/main" id="{775882AF-7AA7-156F-82E5-F079B1F0BC66}"/>
                </a:ext>
              </a:extLst>
            </p:cNvPr>
            <p:cNvSpPr/>
            <p:nvPr/>
          </p:nvSpPr>
          <p:spPr>
            <a:xfrm>
              <a:off x="2166937" y="4500562"/>
              <a:ext cx="133350" cy="257175"/>
            </a:xfrm>
            <a:custGeom>
              <a:avLst/>
              <a:gdLst>
                <a:gd name="connsiteX0" fmla="*/ 100013 w 133350"/>
                <a:gd name="connsiteY0" fmla="*/ 257175 h 257175"/>
                <a:gd name="connsiteX1" fmla="*/ 66675 w 133350"/>
                <a:gd name="connsiteY1" fmla="*/ 223838 h 257175"/>
                <a:gd name="connsiteX2" fmla="*/ 66675 w 133350"/>
                <a:gd name="connsiteY2" fmla="*/ 100013 h 257175"/>
                <a:gd name="connsiteX3" fmla="*/ 42863 w 133350"/>
                <a:gd name="connsiteY3" fmla="*/ 76200 h 257175"/>
                <a:gd name="connsiteX4" fmla="*/ 4763 w 133350"/>
                <a:gd name="connsiteY4" fmla="*/ 76200 h 257175"/>
                <a:gd name="connsiteX5" fmla="*/ 0 w 133350"/>
                <a:gd name="connsiteY5" fmla="*/ 71438 h 257175"/>
                <a:gd name="connsiteX6" fmla="*/ 4763 w 133350"/>
                <a:gd name="connsiteY6" fmla="*/ 66675 h 257175"/>
                <a:gd name="connsiteX7" fmla="*/ 42863 w 133350"/>
                <a:gd name="connsiteY7" fmla="*/ 66675 h 257175"/>
                <a:gd name="connsiteX8" fmla="*/ 76200 w 133350"/>
                <a:gd name="connsiteY8" fmla="*/ 100013 h 257175"/>
                <a:gd name="connsiteX9" fmla="*/ 76200 w 133350"/>
                <a:gd name="connsiteY9" fmla="*/ 223838 h 257175"/>
                <a:gd name="connsiteX10" fmla="*/ 100013 w 133350"/>
                <a:gd name="connsiteY10" fmla="*/ 247650 h 257175"/>
                <a:gd name="connsiteX11" fmla="*/ 123825 w 133350"/>
                <a:gd name="connsiteY11" fmla="*/ 223838 h 257175"/>
                <a:gd name="connsiteX12" fmla="*/ 123825 w 133350"/>
                <a:gd name="connsiteY12" fmla="*/ 4763 h 257175"/>
                <a:gd name="connsiteX13" fmla="*/ 128588 w 133350"/>
                <a:gd name="connsiteY13" fmla="*/ 0 h 257175"/>
                <a:gd name="connsiteX14" fmla="*/ 133350 w 133350"/>
                <a:gd name="connsiteY14" fmla="*/ 4763 h 257175"/>
                <a:gd name="connsiteX15" fmla="*/ 133350 w 133350"/>
                <a:gd name="connsiteY15" fmla="*/ 223838 h 257175"/>
                <a:gd name="connsiteX16" fmla="*/ 100013 w 133350"/>
                <a:gd name="connsiteY1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350" h="257175">
                  <a:moveTo>
                    <a:pt x="100013" y="257175"/>
                  </a:moveTo>
                  <a:cubicBezTo>
                    <a:pt x="81629" y="257175"/>
                    <a:pt x="66675" y="242221"/>
                    <a:pt x="66675" y="223838"/>
                  </a:cubicBezTo>
                  <a:lnTo>
                    <a:pt x="66675" y="100013"/>
                  </a:lnTo>
                  <a:cubicBezTo>
                    <a:pt x="66675" y="86868"/>
                    <a:pt x="56007" y="76200"/>
                    <a:pt x="42863" y="76200"/>
                  </a:cubicBezTo>
                  <a:lnTo>
                    <a:pt x="4763" y="76200"/>
                  </a:lnTo>
                  <a:cubicBezTo>
                    <a:pt x="2096" y="76200"/>
                    <a:pt x="0" y="74104"/>
                    <a:pt x="0" y="71438"/>
                  </a:cubicBezTo>
                  <a:cubicBezTo>
                    <a:pt x="0" y="68771"/>
                    <a:pt x="2096" y="66675"/>
                    <a:pt x="4763" y="66675"/>
                  </a:cubicBezTo>
                  <a:lnTo>
                    <a:pt x="42863" y="66675"/>
                  </a:lnTo>
                  <a:cubicBezTo>
                    <a:pt x="61246" y="66675"/>
                    <a:pt x="76200" y="81629"/>
                    <a:pt x="76200" y="100013"/>
                  </a:cubicBezTo>
                  <a:lnTo>
                    <a:pt x="76200" y="223838"/>
                  </a:lnTo>
                  <a:cubicBezTo>
                    <a:pt x="76200" y="236982"/>
                    <a:pt x="86868" y="247650"/>
                    <a:pt x="100013" y="247650"/>
                  </a:cubicBezTo>
                  <a:cubicBezTo>
                    <a:pt x="113157" y="247650"/>
                    <a:pt x="123825" y="236982"/>
                    <a:pt x="123825" y="223838"/>
                  </a:cubicBezTo>
                  <a:lnTo>
                    <a:pt x="123825" y="4763"/>
                  </a:lnTo>
                  <a:cubicBezTo>
                    <a:pt x="123825" y="2096"/>
                    <a:pt x="125921" y="0"/>
                    <a:pt x="128588" y="0"/>
                  </a:cubicBezTo>
                  <a:cubicBezTo>
                    <a:pt x="131254" y="0"/>
                    <a:pt x="133350" y="2096"/>
                    <a:pt x="133350" y="4763"/>
                  </a:cubicBezTo>
                  <a:lnTo>
                    <a:pt x="133350" y="223838"/>
                  </a:lnTo>
                  <a:cubicBezTo>
                    <a:pt x="133350" y="242221"/>
                    <a:pt x="118396" y="257175"/>
                    <a:pt x="100013" y="257175"/>
                  </a:cubicBezTo>
                  <a:close/>
                </a:path>
              </a:pathLst>
            </a:custGeom>
            <a:grpFill/>
            <a:ln w="9525" cap="flat">
              <a:noFill/>
              <a:prstDash val="solid"/>
              <a:miter/>
            </a:ln>
          </p:spPr>
          <p:txBody>
            <a:bodyPr rtlCol="0" anchor="ctr"/>
            <a:lstStyle/>
            <a:p>
              <a:endParaRPr lang="en-GB"/>
            </a:p>
          </p:txBody>
        </p:sp>
      </p:grpSp>
      <p:pic>
        <p:nvPicPr>
          <p:cNvPr id="55" name="Graphic 54" descr="Add with solid fill">
            <a:extLst>
              <a:ext uri="{FF2B5EF4-FFF2-40B4-BE49-F238E27FC236}">
                <a16:creationId xmlns:a16="http://schemas.microsoft.com/office/drawing/2014/main" id="{AFCB5622-60AC-DD7E-3303-46E81F44C4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20946" y="2016068"/>
            <a:ext cx="181310" cy="181310"/>
          </a:xfrm>
          <a:prstGeom prst="rect">
            <a:avLst/>
          </a:prstGeom>
        </p:spPr>
      </p:pic>
      <p:grpSp>
        <p:nvGrpSpPr>
          <p:cNvPr id="56" name="Group 55">
            <a:extLst>
              <a:ext uri="{FF2B5EF4-FFF2-40B4-BE49-F238E27FC236}">
                <a16:creationId xmlns:a16="http://schemas.microsoft.com/office/drawing/2014/main" id="{43A24FD4-5897-C2A3-5016-891C920B9C88}"/>
              </a:ext>
            </a:extLst>
          </p:cNvPr>
          <p:cNvGrpSpPr/>
          <p:nvPr/>
        </p:nvGrpSpPr>
        <p:grpSpPr>
          <a:xfrm rot="5400000">
            <a:off x="2069678" y="4951710"/>
            <a:ext cx="331870" cy="559438"/>
            <a:chOff x="8774665" y="3134796"/>
            <a:chExt cx="331870" cy="559438"/>
          </a:xfrm>
          <a:solidFill>
            <a:schemeClr val="tx1"/>
          </a:solidFill>
        </p:grpSpPr>
        <p:sp>
          <p:nvSpPr>
            <p:cNvPr id="57" name="Freeform: Shape 440">
              <a:extLst>
                <a:ext uri="{FF2B5EF4-FFF2-40B4-BE49-F238E27FC236}">
                  <a16:creationId xmlns:a16="http://schemas.microsoft.com/office/drawing/2014/main" id="{FA21069F-5D5D-0C3D-DBD5-E9B7FBA987B3}"/>
                </a:ext>
              </a:extLst>
            </p:cNvPr>
            <p:cNvSpPr/>
            <p:nvPr/>
          </p:nvSpPr>
          <p:spPr>
            <a:xfrm>
              <a:off x="8888449" y="3239098"/>
              <a:ext cx="104302" cy="104302"/>
            </a:xfrm>
            <a:custGeom>
              <a:avLst/>
              <a:gdLst>
                <a:gd name="connsiteX0" fmla="*/ 61633 w 104302"/>
                <a:gd name="connsiteY0" fmla="*/ 104302 h 104302"/>
                <a:gd name="connsiteX1" fmla="*/ 42669 w 104302"/>
                <a:gd name="connsiteY1" fmla="*/ 104302 h 104302"/>
                <a:gd name="connsiteX2" fmla="*/ 28446 w 104302"/>
                <a:gd name="connsiteY2" fmla="*/ 90079 h 104302"/>
                <a:gd name="connsiteX3" fmla="*/ 28446 w 104302"/>
                <a:gd name="connsiteY3" fmla="*/ 75856 h 104302"/>
                <a:gd name="connsiteX4" fmla="*/ 14223 w 104302"/>
                <a:gd name="connsiteY4" fmla="*/ 75856 h 104302"/>
                <a:gd name="connsiteX5" fmla="*/ 0 w 104302"/>
                <a:gd name="connsiteY5" fmla="*/ 61633 h 104302"/>
                <a:gd name="connsiteX6" fmla="*/ 0 w 104302"/>
                <a:gd name="connsiteY6" fmla="*/ 42669 h 104302"/>
                <a:gd name="connsiteX7" fmla="*/ 14223 w 104302"/>
                <a:gd name="connsiteY7" fmla="*/ 28446 h 104302"/>
                <a:gd name="connsiteX8" fmla="*/ 28446 w 104302"/>
                <a:gd name="connsiteY8" fmla="*/ 28446 h 104302"/>
                <a:gd name="connsiteX9" fmla="*/ 28446 w 104302"/>
                <a:gd name="connsiteY9" fmla="*/ 14223 h 104302"/>
                <a:gd name="connsiteX10" fmla="*/ 42669 w 104302"/>
                <a:gd name="connsiteY10" fmla="*/ 0 h 104302"/>
                <a:gd name="connsiteX11" fmla="*/ 61633 w 104302"/>
                <a:gd name="connsiteY11" fmla="*/ 0 h 104302"/>
                <a:gd name="connsiteX12" fmla="*/ 75856 w 104302"/>
                <a:gd name="connsiteY12" fmla="*/ 14223 h 104302"/>
                <a:gd name="connsiteX13" fmla="*/ 75856 w 104302"/>
                <a:gd name="connsiteY13" fmla="*/ 28446 h 104302"/>
                <a:gd name="connsiteX14" fmla="*/ 90079 w 104302"/>
                <a:gd name="connsiteY14" fmla="*/ 28446 h 104302"/>
                <a:gd name="connsiteX15" fmla="*/ 104302 w 104302"/>
                <a:gd name="connsiteY15" fmla="*/ 42669 h 104302"/>
                <a:gd name="connsiteX16" fmla="*/ 104302 w 104302"/>
                <a:gd name="connsiteY16" fmla="*/ 61633 h 104302"/>
                <a:gd name="connsiteX17" fmla="*/ 90079 w 104302"/>
                <a:gd name="connsiteY17" fmla="*/ 75856 h 104302"/>
                <a:gd name="connsiteX18" fmla="*/ 75856 w 104302"/>
                <a:gd name="connsiteY18" fmla="*/ 75856 h 104302"/>
                <a:gd name="connsiteX19" fmla="*/ 75856 w 104302"/>
                <a:gd name="connsiteY19" fmla="*/ 90079 h 104302"/>
                <a:gd name="connsiteX20" fmla="*/ 61633 w 104302"/>
                <a:gd name="connsiteY20" fmla="*/ 104302 h 104302"/>
                <a:gd name="connsiteX21" fmla="*/ 14223 w 104302"/>
                <a:gd name="connsiteY21" fmla="*/ 37928 h 104302"/>
                <a:gd name="connsiteX22" fmla="*/ 9482 w 104302"/>
                <a:gd name="connsiteY22" fmla="*/ 42669 h 104302"/>
                <a:gd name="connsiteX23" fmla="*/ 9482 w 104302"/>
                <a:gd name="connsiteY23" fmla="*/ 61633 h 104302"/>
                <a:gd name="connsiteX24" fmla="*/ 14223 w 104302"/>
                <a:gd name="connsiteY24" fmla="*/ 66374 h 104302"/>
                <a:gd name="connsiteX25" fmla="*/ 33187 w 104302"/>
                <a:gd name="connsiteY25" fmla="*/ 66374 h 104302"/>
                <a:gd name="connsiteX26" fmla="*/ 37928 w 104302"/>
                <a:gd name="connsiteY26" fmla="*/ 71115 h 104302"/>
                <a:gd name="connsiteX27" fmla="*/ 37928 w 104302"/>
                <a:gd name="connsiteY27" fmla="*/ 90079 h 104302"/>
                <a:gd name="connsiteX28" fmla="*/ 42669 w 104302"/>
                <a:gd name="connsiteY28" fmla="*/ 94820 h 104302"/>
                <a:gd name="connsiteX29" fmla="*/ 61633 w 104302"/>
                <a:gd name="connsiteY29" fmla="*/ 94820 h 104302"/>
                <a:gd name="connsiteX30" fmla="*/ 66374 w 104302"/>
                <a:gd name="connsiteY30" fmla="*/ 90079 h 104302"/>
                <a:gd name="connsiteX31" fmla="*/ 66374 w 104302"/>
                <a:gd name="connsiteY31" fmla="*/ 71115 h 104302"/>
                <a:gd name="connsiteX32" fmla="*/ 71115 w 104302"/>
                <a:gd name="connsiteY32" fmla="*/ 66374 h 104302"/>
                <a:gd name="connsiteX33" fmla="*/ 90079 w 104302"/>
                <a:gd name="connsiteY33" fmla="*/ 66374 h 104302"/>
                <a:gd name="connsiteX34" fmla="*/ 94820 w 104302"/>
                <a:gd name="connsiteY34" fmla="*/ 61633 h 104302"/>
                <a:gd name="connsiteX35" fmla="*/ 94820 w 104302"/>
                <a:gd name="connsiteY35" fmla="*/ 42669 h 104302"/>
                <a:gd name="connsiteX36" fmla="*/ 90079 w 104302"/>
                <a:gd name="connsiteY36" fmla="*/ 37928 h 104302"/>
                <a:gd name="connsiteX37" fmla="*/ 71115 w 104302"/>
                <a:gd name="connsiteY37" fmla="*/ 37928 h 104302"/>
                <a:gd name="connsiteX38" fmla="*/ 66374 w 104302"/>
                <a:gd name="connsiteY38" fmla="*/ 33187 h 104302"/>
                <a:gd name="connsiteX39" fmla="*/ 66374 w 104302"/>
                <a:gd name="connsiteY39" fmla="*/ 14223 h 104302"/>
                <a:gd name="connsiteX40" fmla="*/ 61633 w 104302"/>
                <a:gd name="connsiteY40" fmla="*/ 9482 h 104302"/>
                <a:gd name="connsiteX41" fmla="*/ 42669 w 104302"/>
                <a:gd name="connsiteY41" fmla="*/ 9482 h 104302"/>
                <a:gd name="connsiteX42" fmla="*/ 37928 w 104302"/>
                <a:gd name="connsiteY42" fmla="*/ 14223 h 104302"/>
                <a:gd name="connsiteX43" fmla="*/ 37928 w 104302"/>
                <a:gd name="connsiteY43" fmla="*/ 33187 h 104302"/>
                <a:gd name="connsiteX44" fmla="*/ 33187 w 104302"/>
                <a:gd name="connsiteY44" fmla="*/ 37928 h 104302"/>
                <a:gd name="connsiteX45" fmla="*/ 14223 w 104302"/>
                <a:gd name="connsiteY45" fmla="*/ 37928 h 1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02" h="104302">
                  <a:moveTo>
                    <a:pt x="61633" y="104302"/>
                  </a:moveTo>
                  <a:lnTo>
                    <a:pt x="42669" y="104302"/>
                  </a:lnTo>
                  <a:cubicBezTo>
                    <a:pt x="34799" y="104302"/>
                    <a:pt x="28446" y="97949"/>
                    <a:pt x="28446" y="90079"/>
                  </a:cubicBezTo>
                  <a:lnTo>
                    <a:pt x="28446" y="75856"/>
                  </a:lnTo>
                  <a:lnTo>
                    <a:pt x="14223" y="75856"/>
                  </a:lnTo>
                  <a:cubicBezTo>
                    <a:pt x="6353" y="75856"/>
                    <a:pt x="0" y="69503"/>
                    <a:pt x="0" y="61633"/>
                  </a:cubicBezTo>
                  <a:lnTo>
                    <a:pt x="0" y="42669"/>
                  </a:lnTo>
                  <a:cubicBezTo>
                    <a:pt x="0" y="34799"/>
                    <a:pt x="6353" y="28446"/>
                    <a:pt x="14223" y="28446"/>
                  </a:cubicBezTo>
                  <a:lnTo>
                    <a:pt x="28446" y="28446"/>
                  </a:lnTo>
                  <a:lnTo>
                    <a:pt x="28446" y="14223"/>
                  </a:lnTo>
                  <a:cubicBezTo>
                    <a:pt x="28446" y="6353"/>
                    <a:pt x="34799" y="0"/>
                    <a:pt x="42669" y="0"/>
                  </a:cubicBezTo>
                  <a:lnTo>
                    <a:pt x="61633" y="0"/>
                  </a:lnTo>
                  <a:cubicBezTo>
                    <a:pt x="69503" y="0"/>
                    <a:pt x="75856" y="6353"/>
                    <a:pt x="75856" y="14223"/>
                  </a:cubicBezTo>
                  <a:lnTo>
                    <a:pt x="75856" y="28446"/>
                  </a:lnTo>
                  <a:lnTo>
                    <a:pt x="90079" y="28446"/>
                  </a:lnTo>
                  <a:cubicBezTo>
                    <a:pt x="97949" y="28446"/>
                    <a:pt x="104302" y="34799"/>
                    <a:pt x="104302" y="42669"/>
                  </a:cubicBezTo>
                  <a:lnTo>
                    <a:pt x="104302" y="61633"/>
                  </a:lnTo>
                  <a:cubicBezTo>
                    <a:pt x="104302" y="69503"/>
                    <a:pt x="97949" y="75856"/>
                    <a:pt x="90079" y="75856"/>
                  </a:cubicBezTo>
                  <a:lnTo>
                    <a:pt x="75856" y="75856"/>
                  </a:lnTo>
                  <a:lnTo>
                    <a:pt x="75856" y="90079"/>
                  </a:lnTo>
                  <a:cubicBezTo>
                    <a:pt x="75856" y="97949"/>
                    <a:pt x="69503" y="104302"/>
                    <a:pt x="61633" y="104302"/>
                  </a:cubicBezTo>
                  <a:close/>
                  <a:moveTo>
                    <a:pt x="14223" y="37928"/>
                  </a:moveTo>
                  <a:cubicBezTo>
                    <a:pt x="11568" y="37928"/>
                    <a:pt x="9482" y="40014"/>
                    <a:pt x="9482" y="42669"/>
                  </a:cubicBezTo>
                  <a:lnTo>
                    <a:pt x="9482" y="61633"/>
                  </a:lnTo>
                  <a:cubicBezTo>
                    <a:pt x="9482" y="64288"/>
                    <a:pt x="11568" y="66374"/>
                    <a:pt x="14223" y="66374"/>
                  </a:cubicBezTo>
                  <a:lnTo>
                    <a:pt x="33187" y="66374"/>
                  </a:lnTo>
                  <a:cubicBezTo>
                    <a:pt x="35842" y="66374"/>
                    <a:pt x="37928" y="68460"/>
                    <a:pt x="37928" y="71115"/>
                  </a:cubicBezTo>
                  <a:lnTo>
                    <a:pt x="37928" y="90079"/>
                  </a:lnTo>
                  <a:cubicBezTo>
                    <a:pt x="37928" y="92734"/>
                    <a:pt x="40014" y="94820"/>
                    <a:pt x="42669" y="94820"/>
                  </a:cubicBezTo>
                  <a:lnTo>
                    <a:pt x="61633" y="94820"/>
                  </a:lnTo>
                  <a:cubicBezTo>
                    <a:pt x="64288" y="94820"/>
                    <a:pt x="66374" y="92734"/>
                    <a:pt x="66374" y="90079"/>
                  </a:cubicBezTo>
                  <a:lnTo>
                    <a:pt x="66374" y="71115"/>
                  </a:lnTo>
                  <a:cubicBezTo>
                    <a:pt x="66374" y="68460"/>
                    <a:pt x="68460" y="66374"/>
                    <a:pt x="71115" y="66374"/>
                  </a:cubicBezTo>
                  <a:lnTo>
                    <a:pt x="90079" y="66374"/>
                  </a:lnTo>
                  <a:cubicBezTo>
                    <a:pt x="92734" y="66374"/>
                    <a:pt x="94820" y="64288"/>
                    <a:pt x="94820" y="61633"/>
                  </a:cubicBezTo>
                  <a:lnTo>
                    <a:pt x="94820" y="42669"/>
                  </a:lnTo>
                  <a:cubicBezTo>
                    <a:pt x="94820" y="40014"/>
                    <a:pt x="92734" y="37928"/>
                    <a:pt x="90079" y="37928"/>
                  </a:cubicBezTo>
                  <a:lnTo>
                    <a:pt x="71115" y="37928"/>
                  </a:lnTo>
                  <a:cubicBezTo>
                    <a:pt x="68460" y="37928"/>
                    <a:pt x="66374" y="35842"/>
                    <a:pt x="66374" y="33187"/>
                  </a:cubicBezTo>
                  <a:lnTo>
                    <a:pt x="66374" y="14223"/>
                  </a:lnTo>
                  <a:cubicBezTo>
                    <a:pt x="66374" y="11568"/>
                    <a:pt x="64288" y="9482"/>
                    <a:pt x="61633" y="9482"/>
                  </a:cubicBezTo>
                  <a:lnTo>
                    <a:pt x="42669" y="9482"/>
                  </a:lnTo>
                  <a:cubicBezTo>
                    <a:pt x="40014" y="9482"/>
                    <a:pt x="37928" y="11568"/>
                    <a:pt x="37928" y="14223"/>
                  </a:cubicBezTo>
                  <a:lnTo>
                    <a:pt x="37928" y="33187"/>
                  </a:lnTo>
                  <a:cubicBezTo>
                    <a:pt x="37928" y="35842"/>
                    <a:pt x="35842" y="37928"/>
                    <a:pt x="33187" y="37928"/>
                  </a:cubicBezTo>
                  <a:lnTo>
                    <a:pt x="14223" y="37928"/>
                  </a:lnTo>
                  <a:close/>
                </a:path>
              </a:pathLst>
            </a:custGeom>
            <a:grpFill/>
            <a:ln w="9475" cap="flat">
              <a:noFill/>
              <a:prstDash val="solid"/>
              <a:miter/>
            </a:ln>
          </p:spPr>
          <p:txBody>
            <a:bodyPr rtlCol="0" anchor="ctr"/>
            <a:lstStyle/>
            <a:p>
              <a:endParaRPr lang="en-GB"/>
            </a:p>
          </p:txBody>
        </p:sp>
        <p:sp>
          <p:nvSpPr>
            <p:cNvPr id="58" name="Freeform: Shape 442">
              <a:extLst>
                <a:ext uri="{FF2B5EF4-FFF2-40B4-BE49-F238E27FC236}">
                  <a16:creationId xmlns:a16="http://schemas.microsoft.com/office/drawing/2014/main" id="{328749AE-1AB9-45DA-5AEB-800BF7CD80B9}"/>
                </a:ext>
              </a:extLst>
            </p:cNvPr>
            <p:cNvSpPr/>
            <p:nvPr/>
          </p:nvSpPr>
          <p:spPr>
            <a:xfrm>
              <a:off x="8888449" y="3570968"/>
              <a:ext cx="104302" cy="47410"/>
            </a:xfrm>
            <a:custGeom>
              <a:avLst/>
              <a:gdLst>
                <a:gd name="connsiteX0" fmla="*/ 90079 w 104302"/>
                <a:gd name="connsiteY0" fmla="*/ 47410 h 47410"/>
                <a:gd name="connsiteX1" fmla="*/ 14223 w 104302"/>
                <a:gd name="connsiteY1" fmla="*/ 47410 h 47410"/>
                <a:gd name="connsiteX2" fmla="*/ 0 w 104302"/>
                <a:gd name="connsiteY2" fmla="*/ 33187 h 47410"/>
                <a:gd name="connsiteX3" fmla="*/ 0 w 104302"/>
                <a:gd name="connsiteY3" fmla="*/ 14223 h 47410"/>
                <a:gd name="connsiteX4" fmla="*/ 14223 w 104302"/>
                <a:gd name="connsiteY4" fmla="*/ 0 h 47410"/>
                <a:gd name="connsiteX5" fmla="*/ 90079 w 104302"/>
                <a:gd name="connsiteY5" fmla="*/ 0 h 47410"/>
                <a:gd name="connsiteX6" fmla="*/ 104302 w 104302"/>
                <a:gd name="connsiteY6" fmla="*/ 14223 h 47410"/>
                <a:gd name="connsiteX7" fmla="*/ 104302 w 104302"/>
                <a:gd name="connsiteY7" fmla="*/ 33187 h 47410"/>
                <a:gd name="connsiteX8" fmla="*/ 90079 w 104302"/>
                <a:gd name="connsiteY8" fmla="*/ 47410 h 47410"/>
                <a:gd name="connsiteX9" fmla="*/ 14223 w 104302"/>
                <a:gd name="connsiteY9" fmla="*/ 9482 h 47410"/>
                <a:gd name="connsiteX10" fmla="*/ 9482 w 104302"/>
                <a:gd name="connsiteY10" fmla="*/ 14223 h 47410"/>
                <a:gd name="connsiteX11" fmla="*/ 9482 w 104302"/>
                <a:gd name="connsiteY11" fmla="*/ 33187 h 47410"/>
                <a:gd name="connsiteX12" fmla="*/ 14223 w 104302"/>
                <a:gd name="connsiteY12" fmla="*/ 37928 h 47410"/>
                <a:gd name="connsiteX13" fmla="*/ 90079 w 104302"/>
                <a:gd name="connsiteY13" fmla="*/ 37928 h 47410"/>
                <a:gd name="connsiteX14" fmla="*/ 94820 w 104302"/>
                <a:gd name="connsiteY14" fmla="*/ 33187 h 47410"/>
                <a:gd name="connsiteX15" fmla="*/ 94820 w 104302"/>
                <a:gd name="connsiteY15" fmla="*/ 14223 h 47410"/>
                <a:gd name="connsiteX16" fmla="*/ 90079 w 104302"/>
                <a:gd name="connsiteY16" fmla="*/ 9482 h 47410"/>
                <a:gd name="connsiteX17" fmla="*/ 14223 w 104302"/>
                <a:gd name="connsiteY17"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302" h="47410">
                  <a:moveTo>
                    <a:pt x="90079" y="47410"/>
                  </a:moveTo>
                  <a:lnTo>
                    <a:pt x="14223" y="47410"/>
                  </a:lnTo>
                  <a:cubicBezTo>
                    <a:pt x="6353" y="47410"/>
                    <a:pt x="0" y="41057"/>
                    <a:pt x="0" y="33187"/>
                  </a:cubicBezTo>
                  <a:lnTo>
                    <a:pt x="0" y="14223"/>
                  </a:lnTo>
                  <a:cubicBezTo>
                    <a:pt x="0" y="6353"/>
                    <a:pt x="6353" y="0"/>
                    <a:pt x="14223" y="0"/>
                  </a:cubicBezTo>
                  <a:lnTo>
                    <a:pt x="90079" y="0"/>
                  </a:lnTo>
                  <a:cubicBezTo>
                    <a:pt x="97949" y="0"/>
                    <a:pt x="104302" y="6353"/>
                    <a:pt x="104302" y="14223"/>
                  </a:cubicBezTo>
                  <a:lnTo>
                    <a:pt x="104302" y="33187"/>
                  </a:lnTo>
                  <a:cubicBezTo>
                    <a:pt x="104302" y="41057"/>
                    <a:pt x="97949" y="47410"/>
                    <a:pt x="90079" y="47410"/>
                  </a:cubicBezTo>
                  <a:close/>
                  <a:moveTo>
                    <a:pt x="14223" y="9482"/>
                  </a:moveTo>
                  <a:cubicBezTo>
                    <a:pt x="11568" y="9482"/>
                    <a:pt x="9482" y="11568"/>
                    <a:pt x="9482" y="14223"/>
                  </a:cubicBezTo>
                  <a:lnTo>
                    <a:pt x="9482" y="33187"/>
                  </a:lnTo>
                  <a:cubicBezTo>
                    <a:pt x="9482" y="35842"/>
                    <a:pt x="11568" y="37928"/>
                    <a:pt x="14223" y="37928"/>
                  </a:cubicBezTo>
                  <a:lnTo>
                    <a:pt x="90079" y="37928"/>
                  </a:lnTo>
                  <a:cubicBezTo>
                    <a:pt x="92734" y="37928"/>
                    <a:pt x="94820" y="35842"/>
                    <a:pt x="94820" y="33187"/>
                  </a:cubicBezTo>
                  <a:lnTo>
                    <a:pt x="94820" y="14223"/>
                  </a:lnTo>
                  <a:cubicBezTo>
                    <a:pt x="94820" y="11568"/>
                    <a:pt x="92734" y="9482"/>
                    <a:pt x="90079" y="9482"/>
                  </a:cubicBezTo>
                  <a:lnTo>
                    <a:pt x="14223" y="9482"/>
                  </a:lnTo>
                  <a:close/>
                </a:path>
              </a:pathLst>
            </a:custGeom>
            <a:grpFill/>
            <a:ln w="9475" cap="flat">
              <a:noFill/>
              <a:prstDash val="solid"/>
              <a:miter/>
            </a:ln>
          </p:spPr>
          <p:txBody>
            <a:bodyPr rtlCol="0" anchor="ctr"/>
            <a:lstStyle/>
            <a:p>
              <a:endParaRPr lang="en-GB"/>
            </a:p>
          </p:txBody>
        </p:sp>
        <p:sp>
          <p:nvSpPr>
            <p:cNvPr id="59" name="Freeform: Shape 443">
              <a:extLst>
                <a:ext uri="{FF2B5EF4-FFF2-40B4-BE49-F238E27FC236}">
                  <a16:creationId xmlns:a16="http://schemas.microsoft.com/office/drawing/2014/main" id="{8630536B-ADF2-1735-8DEB-FFD30380F1E7}"/>
                </a:ext>
              </a:extLst>
            </p:cNvPr>
            <p:cNvSpPr/>
            <p:nvPr/>
          </p:nvSpPr>
          <p:spPr>
            <a:xfrm>
              <a:off x="8850521" y="3134796"/>
              <a:ext cx="180158" cy="61633"/>
            </a:xfrm>
            <a:custGeom>
              <a:avLst/>
              <a:gdLst>
                <a:gd name="connsiteX0" fmla="*/ 180158 w 180158"/>
                <a:gd name="connsiteY0" fmla="*/ 61633 h 61633"/>
                <a:gd name="connsiteX1" fmla="*/ 170676 w 180158"/>
                <a:gd name="connsiteY1" fmla="*/ 61633 h 61633"/>
                <a:gd name="connsiteX2" fmla="*/ 170676 w 180158"/>
                <a:gd name="connsiteY2" fmla="*/ 33187 h 61633"/>
                <a:gd name="connsiteX3" fmla="*/ 146971 w 180158"/>
                <a:gd name="connsiteY3" fmla="*/ 9482 h 61633"/>
                <a:gd name="connsiteX4" fmla="*/ 33187 w 180158"/>
                <a:gd name="connsiteY4" fmla="*/ 9482 h 61633"/>
                <a:gd name="connsiteX5" fmla="*/ 9482 w 180158"/>
                <a:gd name="connsiteY5" fmla="*/ 33187 h 61633"/>
                <a:gd name="connsiteX6" fmla="*/ 9482 w 180158"/>
                <a:gd name="connsiteY6" fmla="*/ 61633 h 61633"/>
                <a:gd name="connsiteX7" fmla="*/ 0 w 180158"/>
                <a:gd name="connsiteY7" fmla="*/ 61633 h 61633"/>
                <a:gd name="connsiteX8" fmla="*/ 0 w 180158"/>
                <a:gd name="connsiteY8" fmla="*/ 33187 h 61633"/>
                <a:gd name="connsiteX9" fmla="*/ 33187 w 180158"/>
                <a:gd name="connsiteY9" fmla="*/ 0 h 61633"/>
                <a:gd name="connsiteX10" fmla="*/ 146971 w 180158"/>
                <a:gd name="connsiteY10" fmla="*/ 0 h 61633"/>
                <a:gd name="connsiteX11" fmla="*/ 180158 w 180158"/>
                <a:gd name="connsiteY11" fmla="*/ 33187 h 61633"/>
                <a:gd name="connsiteX12" fmla="*/ 180158 w 180158"/>
                <a:gd name="connsiteY12" fmla="*/ 61633 h 6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58" h="61633">
                  <a:moveTo>
                    <a:pt x="180158" y="61633"/>
                  </a:moveTo>
                  <a:lnTo>
                    <a:pt x="170676" y="61633"/>
                  </a:lnTo>
                  <a:lnTo>
                    <a:pt x="170676" y="33187"/>
                  </a:lnTo>
                  <a:cubicBezTo>
                    <a:pt x="170676" y="20102"/>
                    <a:pt x="160056" y="9482"/>
                    <a:pt x="146971" y="9482"/>
                  </a:cubicBezTo>
                  <a:lnTo>
                    <a:pt x="33187" y="9482"/>
                  </a:lnTo>
                  <a:cubicBezTo>
                    <a:pt x="20102" y="9482"/>
                    <a:pt x="9482" y="20102"/>
                    <a:pt x="9482" y="33187"/>
                  </a:cubicBezTo>
                  <a:lnTo>
                    <a:pt x="9482" y="61633"/>
                  </a:lnTo>
                  <a:lnTo>
                    <a:pt x="0" y="61633"/>
                  </a:lnTo>
                  <a:lnTo>
                    <a:pt x="0" y="33187"/>
                  </a:lnTo>
                  <a:cubicBezTo>
                    <a:pt x="0" y="14887"/>
                    <a:pt x="14887" y="0"/>
                    <a:pt x="33187" y="0"/>
                  </a:cubicBezTo>
                  <a:lnTo>
                    <a:pt x="146971" y="0"/>
                  </a:lnTo>
                  <a:cubicBezTo>
                    <a:pt x="165271" y="0"/>
                    <a:pt x="180158" y="14887"/>
                    <a:pt x="180158" y="33187"/>
                  </a:cubicBezTo>
                  <a:lnTo>
                    <a:pt x="180158" y="61633"/>
                  </a:lnTo>
                  <a:close/>
                </a:path>
              </a:pathLst>
            </a:custGeom>
            <a:grpFill/>
            <a:ln w="9475" cap="flat">
              <a:noFill/>
              <a:prstDash val="solid"/>
              <a:miter/>
            </a:ln>
          </p:spPr>
          <p:txBody>
            <a:bodyPr rtlCol="0" anchor="ctr"/>
            <a:lstStyle/>
            <a:p>
              <a:endParaRPr lang="en-GB"/>
            </a:p>
          </p:txBody>
        </p:sp>
        <p:sp>
          <p:nvSpPr>
            <p:cNvPr id="60" name="Freeform: Shape 444">
              <a:extLst>
                <a:ext uri="{FF2B5EF4-FFF2-40B4-BE49-F238E27FC236}">
                  <a16:creationId xmlns:a16="http://schemas.microsoft.com/office/drawing/2014/main" id="{99519654-1F3E-3DE8-39B2-954E4633E319}"/>
                </a:ext>
              </a:extLst>
            </p:cNvPr>
            <p:cNvSpPr/>
            <p:nvPr/>
          </p:nvSpPr>
          <p:spPr>
            <a:xfrm>
              <a:off x="8774665" y="3191688"/>
              <a:ext cx="331870" cy="502546"/>
            </a:xfrm>
            <a:custGeom>
              <a:avLst/>
              <a:gdLst>
                <a:gd name="connsiteX0" fmla="*/ 279719 w 331870"/>
                <a:gd name="connsiteY0" fmla="*/ 502546 h 502546"/>
                <a:gd name="connsiteX1" fmla="*/ 52151 w 331870"/>
                <a:gd name="connsiteY1" fmla="*/ 502546 h 502546"/>
                <a:gd name="connsiteX2" fmla="*/ 0 w 331870"/>
                <a:gd name="connsiteY2" fmla="*/ 450395 h 502546"/>
                <a:gd name="connsiteX3" fmla="*/ 0 w 331870"/>
                <a:gd name="connsiteY3" fmla="*/ 52151 h 502546"/>
                <a:gd name="connsiteX4" fmla="*/ 52151 w 331870"/>
                <a:gd name="connsiteY4" fmla="*/ 0 h 502546"/>
                <a:gd name="connsiteX5" fmla="*/ 279719 w 331870"/>
                <a:gd name="connsiteY5" fmla="*/ 0 h 502546"/>
                <a:gd name="connsiteX6" fmla="*/ 331870 w 331870"/>
                <a:gd name="connsiteY6" fmla="*/ 52151 h 502546"/>
                <a:gd name="connsiteX7" fmla="*/ 331870 w 331870"/>
                <a:gd name="connsiteY7" fmla="*/ 450395 h 502546"/>
                <a:gd name="connsiteX8" fmla="*/ 279719 w 331870"/>
                <a:gd name="connsiteY8" fmla="*/ 502546 h 502546"/>
                <a:gd name="connsiteX9" fmla="*/ 52151 w 331870"/>
                <a:gd name="connsiteY9" fmla="*/ 9482 h 502546"/>
                <a:gd name="connsiteX10" fmla="*/ 9482 w 331870"/>
                <a:gd name="connsiteY10" fmla="*/ 52151 h 502546"/>
                <a:gd name="connsiteX11" fmla="*/ 9482 w 331870"/>
                <a:gd name="connsiteY11" fmla="*/ 450395 h 502546"/>
                <a:gd name="connsiteX12" fmla="*/ 52151 w 331870"/>
                <a:gd name="connsiteY12" fmla="*/ 493064 h 502546"/>
                <a:gd name="connsiteX13" fmla="*/ 279719 w 331870"/>
                <a:gd name="connsiteY13" fmla="*/ 493064 h 502546"/>
                <a:gd name="connsiteX14" fmla="*/ 322388 w 331870"/>
                <a:gd name="connsiteY14" fmla="*/ 450395 h 502546"/>
                <a:gd name="connsiteX15" fmla="*/ 322388 w 331870"/>
                <a:gd name="connsiteY15" fmla="*/ 52151 h 502546"/>
                <a:gd name="connsiteX16" fmla="*/ 279719 w 331870"/>
                <a:gd name="connsiteY16" fmla="*/ 9482 h 502546"/>
                <a:gd name="connsiteX17" fmla="*/ 52151 w 331870"/>
                <a:gd name="connsiteY17" fmla="*/ 9482 h 50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1870" h="502546">
                  <a:moveTo>
                    <a:pt x="279719" y="502546"/>
                  </a:moveTo>
                  <a:lnTo>
                    <a:pt x="52151" y="502546"/>
                  </a:lnTo>
                  <a:cubicBezTo>
                    <a:pt x="23420" y="502546"/>
                    <a:pt x="0" y="479126"/>
                    <a:pt x="0" y="450395"/>
                  </a:cubicBezTo>
                  <a:lnTo>
                    <a:pt x="0" y="52151"/>
                  </a:lnTo>
                  <a:cubicBezTo>
                    <a:pt x="0" y="23421"/>
                    <a:pt x="23420" y="0"/>
                    <a:pt x="52151" y="0"/>
                  </a:cubicBezTo>
                  <a:lnTo>
                    <a:pt x="279719" y="0"/>
                  </a:lnTo>
                  <a:cubicBezTo>
                    <a:pt x="308450" y="0"/>
                    <a:pt x="331870" y="23421"/>
                    <a:pt x="331870" y="52151"/>
                  </a:cubicBezTo>
                  <a:lnTo>
                    <a:pt x="331870" y="450395"/>
                  </a:lnTo>
                  <a:cubicBezTo>
                    <a:pt x="331870" y="479126"/>
                    <a:pt x="308450" y="502546"/>
                    <a:pt x="279719" y="502546"/>
                  </a:cubicBezTo>
                  <a:close/>
                  <a:moveTo>
                    <a:pt x="52151" y="9482"/>
                  </a:moveTo>
                  <a:cubicBezTo>
                    <a:pt x="28636" y="9482"/>
                    <a:pt x="9482" y="28636"/>
                    <a:pt x="9482" y="52151"/>
                  </a:cubicBezTo>
                  <a:lnTo>
                    <a:pt x="9482" y="450395"/>
                  </a:lnTo>
                  <a:cubicBezTo>
                    <a:pt x="9482" y="473910"/>
                    <a:pt x="28636" y="493064"/>
                    <a:pt x="52151" y="493064"/>
                  </a:cubicBezTo>
                  <a:lnTo>
                    <a:pt x="279719" y="493064"/>
                  </a:lnTo>
                  <a:cubicBezTo>
                    <a:pt x="303234" y="493064"/>
                    <a:pt x="322388" y="473910"/>
                    <a:pt x="322388" y="450395"/>
                  </a:cubicBezTo>
                  <a:lnTo>
                    <a:pt x="322388" y="52151"/>
                  </a:lnTo>
                  <a:cubicBezTo>
                    <a:pt x="322388" y="28636"/>
                    <a:pt x="303234" y="9482"/>
                    <a:pt x="279719" y="9482"/>
                  </a:cubicBezTo>
                  <a:lnTo>
                    <a:pt x="52151" y="9482"/>
                  </a:lnTo>
                  <a:close/>
                </a:path>
              </a:pathLst>
            </a:custGeom>
            <a:grpFill/>
            <a:ln w="9475" cap="flat">
              <a:noFill/>
              <a:prstDash val="solid"/>
              <a:miter/>
            </a:ln>
          </p:spPr>
          <p:txBody>
            <a:bodyPr rtlCol="0" anchor="ctr"/>
            <a:lstStyle/>
            <a:p>
              <a:endParaRPr lang="en-GB"/>
            </a:p>
          </p:txBody>
        </p:sp>
        <p:sp>
          <p:nvSpPr>
            <p:cNvPr id="61" name="Freeform: Shape 445">
              <a:extLst>
                <a:ext uri="{FF2B5EF4-FFF2-40B4-BE49-F238E27FC236}">
                  <a16:creationId xmlns:a16="http://schemas.microsoft.com/office/drawing/2014/main" id="{7430374C-91D9-64C6-15CD-63547F38B782}"/>
                </a:ext>
              </a:extLst>
            </p:cNvPr>
            <p:cNvSpPr/>
            <p:nvPr/>
          </p:nvSpPr>
          <p:spPr>
            <a:xfrm>
              <a:off x="8779406" y="3438220"/>
              <a:ext cx="322388" cy="9482"/>
            </a:xfrm>
            <a:custGeom>
              <a:avLst/>
              <a:gdLst>
                <a:gd name="connsiteX0" fmla="*/ 0 w 322388"/>
                <a:gd name="connsiteY0" fmla="*/ 0 h 9482"/>
                <a:gd name="connsiteX1" fmla="*/ 322388 w 322388"/>
                <a:gd name="connsiteY1" fmla="*/ 0 h 9482"/>
                <a:gd name="connsiteX2" fmla="*/ 322388 w 322388"/>
                <a:gd name="connsiteY2" fmla="*/ 9482 h 9482"/>
                <a:gd name="connsiteX3" fmla="*/ 0 w 322388"/>
                <a:gd name="connsiteY3" fmla="*/ 9482 h 9482"/>
              </a:gdLst>
              <a:ahLst/>
              <a:cxnLst>
                <a:cxn ang="0">
                  <a:pos x="connsiteX0" y="connsiteY0"/>
                </a:cxn>
                <a:cxn ang="0">
                  <a:pos x="connsiteX1" y="connsiteY1"/>
                </a:cxn>
                <a:cxn ang="0">
                  <a:pos x="connsiteX2" y="connsiteY2"/>
                </a:cxn>
                <a:cxn ang="0">
                  <a:pos x="connsiteX3" y="connsiteY3"/>
                </a:cxn>
              </a:cxnLst>
              <a:rect l="l" t="t" r="r" b="b"/>
              <a:pathLst>
                <a:path w="322388" h="9482">
                  <a:moveTo>
                    <a:pt x="0" y="0"/>
                  </a:moveTo>
                  <a:lnTo>
                    <a:pt x="322388" y="0"/>
                  </a:lnTo>
                  <a:lnTo>
                    <a:pt x="322388" y="9482"/>
                  </a:lnTo>
                  <a:lnTo>
                    <a:pt x="0" y="9482"/>
                  </a:lnTo>
                  <a:close/>
                </a:path>
              </a:pathLst>
            </a:custGeom>
            <a:grpFill/>
            <a:ln w="9475" cap="flat">
              <a:noFill/>
              <a:prstDash val="solid"/>
              <a:miter/>
            </a:ln>
          </p:spPr>
          <p:txBody>
            <a:bodyPr rtlCol="0" anchor="ctr"/>
            <a:lstStyle/>
            <a:p>
              <a:endParaRPr lang="en-GB"/>
            </a:p>
          </p:txBody>
        </p:sp>
      </p:grpSp>
      <p:grpSp>
        <p:nvGrpSpPr>
          <p:cNvPr id="62" name="Group 61">
            <a:extLst>
              <a:ext uri="{FF2B5EF4-FFF2-40B4-BE49-F238E27FC236}">
                <a16:creationId xmlns:a16="http://schemas.microsoft.com/office/drawing/2014/main" id="{F8345B24-9EF2-C360-3CDC-8D5A1D46DC17}"/>
              </a:ext>
            </a:extLst>
          </p:cNvPr>
          <p:cNvGrpSpPr/>
          <p:nvPr/>
        </p:nvGrpSpPr>
        <p:grpSpPr>
          <a:xfrm>
            <a:off x="1963152" y="3863019"/>
            <a:ext cx="464529" cy="559083"/>
            <a:chOff x="7570495" y="1997311"/>
            <a:chExt cx="464529" cy="559083"/>
          </a:xfrm>
          <a:solidFill>
            <a:schemeClr val="tx1"/>
          </a:solidFill>
        </p:grpSpPr>
        <p:sp>
          <p:nvSpPr>
            <p:cNvPr id="63" name="Freeform: Shape 2808">
              <a:extLst>
                <a:ext uri="{FF2B5EF4-FFF2-40B4-BE49-F238E27FC236}">
                  <a16:creationId xmlns:a16="http://schemas.microsoft.com/office/drawing/2014/main" id="{228CB9E4-6FEE-3051-934C-2D4F6F1B6BC2}"/>
                </a:ext>
              </a:extLst>
            </p:cNvPr>
            <p:cNvSpPr/>
            <p:nvPr/>
          </p:nvSpPr>
          <p:spPr>
            <a:xfrm>
              <a:off x="7570495" y="2148668"/>
              <a:ext cx="464529" cy="312906"/>
            </a:xfrm>
            <a:custGeom>
              <a:avLst/>
              <a:gdLst>
                <a:gd name="connsiteX0" fmla="*/ 431387 w 464529"/>
                <a:gd name="connsiteY0" fmla="*/ 312906 h 312906"/>
                <a:gd name="connsiteX1" fmla="*/ 33143 w 464529"/>
                <a:gd name="connsiteY1" fmla="*/ 312906 h 312906"/>
                <a:gd name="connsiteX2" fmla="*/ 8300 w 464529"/>
                <a:gd name="connsiteY2" fmla="*/ 301717 h 312906"/>
                <a:gd name="connsiteX3" fmla="*/ 240 w 464529"/>
                <a:gd name="connsiteY3" fmla="*/ 275642 h 312906"/>
                <a:gd name="connsiteX4" fmla="*/ 31057 w 464529"/>
                <a:gd name="connsiteY4" fmla="*/ 29110 h 312906"/>
                <a:gd name="connsiteX5" fmla="*/ 63959 w 464529"/>
                <a:gd name="connsiteY5" fmla="*/ 0 h 312906"/>
                <a:gd name="connsiteX6" fmla="*/ 400570 w 464529"/>
                <a:gd name="connsiteY6" fmla="*/ 0 h 312906"/>
                <a:gd name="connsiteX7" fmla="*/ 433473 w 464529"/>
                <a:gd name="connsiteY7" fmla="*/ 29110 h 312906"/>
                <a:gd name="connsiteX8" fmla="*/ 464289 w 464529"/>
                <a:gd name="connsiteY8" fmla="*/ 275642 h 312906"/>
                <a:gd name="connsiteX9" fmla="*/ 456230 w 464529"/>
                <a:gd name="connsiteY9" fmla="*/ 301717 h 312906"/>
                <a:gd name="connsiteX10" fmla="*/ 431387 w 464529"/>
                <a:gd name="connsiteY10" fmla="*/ 312906 h 312906"/>
                <a:gd name="connsiteX11" fmla="*/ 63959 w 464529"/>
                <a:gd name="connsiteY11" fmla="*/ 9482 h 312906"/>
                <a:gd name="connsiteX12" fmla="*/ 40444 w 464529"/>
                <a:gd name="connsiteY12" fmla="*/ 30248 h 312906"/>
                <a:gd name="connsiteX13" fmla="*/ 9628 w 464529"/>
                <a:gd name="connsiteY13" fmla="*/ 276780 h 312906"/>
                <a:gd name="connsiteX14" fmla="*/ 15411 w 464529"/>
                <a:gd name="connsiteY14" fmla="*/ 295364 h 312906"/>
                <a:gd name="connsiteX15" fmla="*/ 33143 w 464529"/>
                <a:gd name="connsiteY15" fmla="*/ 303424 h 312906"/>
                <a:gd name="connsiteX16" fmla="*/ 431387 w 464529"/>
                <a:gd name="connsiteY16" fmla="*/ 303424 h 312906"/>
                <a:gd name="connsiteX17" fmla="*/ 449118 w 464529"/>
                <a:gd name="connsiteY17" fmla="*/ 295364 h 312906"/>
                <a:gd name="connsiteX18" fmla="*/ 454902 w 464529"/>
                <a:gd name="connsiteY18" fmla="*/ 276780 h 312906"/>
                <a:gd name="connsiteX19" fmla="*/ 424085 w 464529"/>
                <a:gd name="connsiteY19" fmla="*/ 30248 h 312906"/>
                <a:gd name="connsiteX20" fmla="*/ 400570 w 464529"/>
                <a:gd name="connsiteY20" fmla="*/ 9482 h 312906"/>
                <a:gd name="connsiteX21" fmla="*/ 63959 w 464529"/>
                <a:gd name="connsiteY21" fmla="*/ 9482 h 31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4529" h="312906">
                  <a:moveTo>
                    <a:pt x="431387" y="312906"/>
                  </a:moveTo>
                  <a:lnTo>
                    <a:pt x="33143" y="312906"/>
                  </a:lnTo>
                  <a:cubicBezTo>
                    <a:pt x="23661" y="312906"/>
                    <a:pt x="14558" y="308829"/>
                    <a:pt x="8300" y="301717"/>
                  </a:cubicBezTo>
                  <a:cubicBezTo>
                    <a:pt x="2041" y="294606"/>
                    <a:pt x="-898" y="285124"/>
                    <a:pt x="240" y="275642"/>
                  </a:cubicBezTo>
                  <a:lnTo>
                    <a:pt x="31057" y="29110"/>
                  </a:lnTo>
                  <a:cubicBezTo>
                    <a:pt x="33143" y="12516"/>
                    <a:pt x="47271" y="0"/>
                    <a:pt x="63959" y="0"/>
                  </a:cubicBezTo>
                  <a:lnTo>
                    <a:pt x="400570" y="0"/>
                  </a:lnTo>
                  <a:cubicBezTo>
                    <a:pt x="417259" y="0"/>
                    <a:pt x="431387" y="12516"/>
                    <a:pt x="433473" y="29110"/>
                  </a:cubicBezTo>
                  <a:lnTo>
                    <a:pt x="464289" y="275642"/>
                  </a:lnTo>
                  <a:cubicBezTo>
                    <a:pt x="465427" y="285124"/>
                    <a:pt x="462488" y="294606"/>
                    <a:pt x="456230" y="301717"/>
                  </a:cubicBezTo>
                  <a:cubicBezTo>
                    <a:pt x="449972" y="308829"/>
                    <a:pt x="440869" y="312906"/>
                    <a:pt x="431387" y="312906"/>
                  </a:cubicBezTo>
                  <a:close/>
                  <a:moveTo>
                    <a:pt x="63959" y="9482"/>
                  </a:moveTo>
                  <a:cubicBezTo>
                    <a:pt x="52012" y="9482"/>
                    <a:pt x="41961" y="18395"/>
                    <a:pt x="40444" y="30248"/>
                  </a:cubicBezTo>
                  <a:lnTo>
                    <a:pt x="9628" y="276780"/>
                  </a:lnTo>
                  <a:cubicBezTo>
                    <a:pt x="8774" y="283512"/>
                    <a:pt x="10860" y="290339"/>
                    <a:pt x="15411" y="295364"/>
                  </a:cubicBezTo>
                  <a:cubicBezTo>
                    <a:pt x="19868" y="300485"/>
                    <a:pt x="26410" y="303424"/>
                    <a:pt x="33143" y="303424"/>
                  </a:cubicBezTo>
                  <a:lnTo>
                    <a:pt x="431387" y="303424"/>
                  </a:lnTo>
                  <a:cubicBezTo>
                    <a:pt x="438214" y="303424"/>
                    <a:pt x="444662" y="300485"/>
                    <a:pt x="449118" y="295364"/>
                  </a:cubicBezTo>
                  <a:cubicBezTo>
                    <a:pt x="453575" y="290244"/>
                    <a:pt x="455756" y="283512"/>
                    <a:pt x="454902" y="276780"/>
                  </a:cubicBezTo>
                  <a:lnTo>
                    <a:pt x="424085" y="30248"/>
                  </a:lnTo>
                  <a:cubicBezTo>
                    <a:pt x="422569" y="18395"/>
                    <a:pt x="412518" y="9482"/>
                    <a:pt x="400570" y="9482"/>
                  </a:cubicBezTo>
                  <a:lnTo>
                    <a:pt x="63959" y="9482"/>
                  </a:lnTo>
                  <a:close/>
                </a:path>
              </a:pathLst>
            </a:custGeom>
            <a:grpFill/>
            <a:ln w="9475" cap="flat">
              <a:noFill/>
              <a:prstDash val="solid"/>
              <a:miter/>
            </a:ln>
          </p:spPr>
          <p:txBody>
            <a:bodyPr rtlCol="0" anchor="ctr"/>
            <a:lstStyle/>
            <a:p>
              <a:endParaRPr lang="en-GB"/>
            </a:p>
          </p:txBody>
        </p:sp>
        <p:sp>
          <p:nvSpPr>
            <p:cNvPr id="64" name="Freeform: Shape 2809">
              <a:extLst>
                <a:ext uri="{FF2B5EF4-FFF2-40B4-BE49-F238E27FC236}">
                  <a16:creationId xmlns:a16="http://schemas.microsoft.com/office/drawing/2014/main" id="{0DDBD410-70CD-1CA6-A00E-C50E35F71D19}"/>
                </a:ext>
              </a:extLst>
            </p:cNvPr>
            <p:cNvSpPr/>
            <p:nvPr/>
          </p:nvSpPr>
          <p:spPr>
            <a:xfrm>
              <a:off x="7760091" y="2456833"/>
              <a:ext cx="9482" cy="47410"/>
            </a:xfrm>
            <a:custGeom>
              <a:avLst/>
              <a:gdLst>
                <a:gd name="connsiteX0" fmla="*/ 0 w 9482"/>
                <a:gd name="connsiteY0" fmla="*/ 0 h 47410"/>
                <a:gd name="connsiteX1" fmla="*/ 9482 w 9482"/>
                <a:gd name="connsiteY1" fmla="*/ 0 h 47410"/>
                <a:gd name="connsiteX2" fmla="*/ 9482 w 9482"/>
                <a:gd name="connsiteY2" fmla="*/ 47410 h 47410"/>
                <a:gd name="connsiteX3" fmla="*/ 0 w 9482"/>
                <a:gd name="connsiteY3" fmla="*/ 47410 h 47410"/>
              </a:gdLst>
              <a:ahLst/>
              <a:cxnLst>
                <a:cxn ang="0">
                  <a:pos x="connsiteX0" y="connsiteY0"/>
                </a:cxn>
                <a:cxn ang="0">
                  <a:pos x="connsiteX1" y="connsiteY1"/>
                </a:cxn>
                <a:cxn ang="0">
                  <a:pos x="connsiteX2" y="connsiteY2"/>
                </a:cxn>
                <a:cxn ang="0">
                  <a:pos x="connsiteX3" y="connsiteY3"/>
                </a:cxn>
              </a:cxnLst>
              <a:rect l="l" t="t" r="r" b="b"/>
              <a:pathLst>
                <a:path w="9482" h="47410">
                  <a:moveTo>
                    <a:pt x="0" y="0"/>
                  </a:moveTo>
                  <a:lnTo>
                    <a:pt x="9482" y="0"/>
                  </a:lnTo>
                  <a:lnTo>
                    <a:pt x="9482" y="47410"/>
                  </a:lnTo>
                  <a:lnTo>
                    <a:pt x="0" y="47410"/>
                  </a:lnTo>
                  <a:close/>
                </a:path>
              </a:pathLst>
            </a:custGeom>
            <a:grpFill/>
            <a:ln w="9475" cap="flat">
              <a:noFill/>
              <a:prstDash val="solid"/>
              <a:miter/>
            </a:ln>
          </p:spPr>
          <p:txBody>
            <a:bodyPr rtlCol="0" anchor="ctr"/>
            <a:lstStyle/>
            <a:p>
              <a:endParaRPr lang="en-GB"/>
            </a:p>
          </p:txBody>
        </p:sp>
        <p:sp>
          <p:nvSpPr>
            <p:cNvPr id="65" name="Freeform: Shape 2810">
              <a:extLst>
                <a:ext uri="{FF2B5EF4-FFF2-40B4-BE49-F238E27FC236}">
                  <a16:creationId xmlns:a16="http://schemas.microsoft.com/office/drawing/2014/main" id="{4B8598C7-3921-02F9-CFAB-F2A9F088360C}"/>
                </a:ext>
              </a:extLst>
            </p:cNvPr>
            <p:cNvSpPr/>
            <p:nvPr/>
          </p:nvSpPr>
          <p:spPr>
            <a:xfrm>
              <a:off x="7835947" y="2456833"/>
              <a:ext cx="9482" cy="47410"/>
            </a:xfrm>
            <a:custGeom>
              <a:avLst/>
              <a:gdLst>
                <a:gd name="connsiteX0" fmla="*/ 0 w 9482"/>
                <a:gd name="connsiteY0" fmla="*/ 0 h 47410"/>
                <a:gd name="connsiteX1" fmla="*/ 9482 w 9482"/>
                <a:gd name="connsiteY1" fmla="*/ 0 h 47410"/>
                <a:gd name="connsiteX2" fmla="*/ 9482 w 9482"/>
                <a:gd name="connsiteY2" fmla="*/ 47410 h 47410"/>
                <a:gd name="connsiteX3" fmla="*/ 0 w 9482"/>
                <a:gd name="connsiteY3" fmla="*/ 47410 h 47410"/>
              </a:gdLst>
              <a:ahLst/>
              <a:cxnLst>
                <a:cxn ang="0">
                  <a:pos x="connsiteX0" y="connsiteY0"/>
                </a:cxn>
                <a:cxn ang="0">
                  <a:pos x="connsiteX1" y="connsiteY1"/>
                </a:cxn>
                <a:cxn ang="0">
                  <a:pos x="connsiteX2" y="connsiteY2"/>
                </a:cxn>
                <a:cxn ang="0">
                  <a:pos x="connsiteX3" y="connsiteY3"/>
                </a:cxn>
              </a:cxnLst>
              <a:rect l="l" t="t" r="r" b="b"/>
              <a:pathLst>
                <a:path w="9482" h="47410">
                  <a:moveTo>
                    <a:pt x="0" y="0"/>
                  </a:moveTo>
                  <a:lnTo>
                    <a:pt x="9482" y="0"/>
                  </a:lnTo>
                  <a:lnTo>
                    <a:pt x="9482" y="47410"/>
                  </a:lnTo>
                  <a:lnTo>
                    <a:pt x="0" y="47410"/>
                  </a:lnTo>
                  <a:close/>
                </a:path>
              </a:pathLst>
            </a:custGeom>
            <a:grpFill/>
            <a:ln w="9475" cap="flat">
              <a:noFill/>
              <a:prstDash val="solid"/>
              <a:miter/>
            </a:ln>
          </p:spPr>
          <p:txBody>
            <a:bodyPr rtlCol="0" anchor="ctr"/>
            <a:lstStyle/>
            <a:p>
              <a:endParaRPr lang="en-GB"/>
            </a:p>
          </p:txBody>
        </p:sp>
        <p:sp>
          <p:nvSpPr>
            <p:cNvPr id="66" name="Freeform: Shape 2811">
              <a:extLst>
                <a:ext uri="{FF2B5EF4-FFF2-40B4-BE49-F238E27FC236}">
                  <a16:creationId xmlns:a16="http://schemas.microsoft.com/office/drawing/2014/main" id="{CDC042B0-5859-98FD-9360-B4A18C4A9A75}"/>
                </a:ext>
              </a:extLst>
            </p:cNvPr>
            <p:cNvSpPr/>
            <p:nvPr/>
          </p:nvSpPr>
          <p:spPr>
            <a:xfrm>
              <a:off x="7703199" y="2499502"/>
              <a:ext cx="199122" cy="56892"/>
            </a:xfrm>
            <a:custGeom>
              <a:avLst/>
              <a:gdLst>
                <a:gd name="connsiteX0" fmla="*/ 184899 w 199122"/>
                <a:gd name="connsiteY0" fmla="*/ 56892 h 56892"/>
                <a:gd name="connsiteX1" fmla="*/ 14223 w 199122"/>
                <a:gd name="connsiteY1" fmla="*/ 56892 h 56892"/>
                <a:gd name="connsiteX2" fmla="*/ 0 w 199122"/>
                <a:gd name="connsiteY2" fmla="*/ 42669 h 56892"/>
                <a:gd name="connsiteX3" fmla="*/ 0 w 199122"/>
                <a:gd name="connsiteY3" fmla="*/ 33187 h 56892"/>
                <a:gd name="connsiteX4" fmla="*/ 33187 w 199122"/>
                <a:gd name="connsiteY4" fmla="*/ 0 h 56892"/>
                <a:gd name="connsiteX5" fmla="*/ 165935 w 199122"/>
                <a:gd name="connsiteY5" fmla="*/ 0 h 56892"/>
                <a:gd name="connsiteX6" fmla="*/ 199122 w 199122"/>
                <a:gd name="connsiteY6" fmla="*/ 33187 h 56892"/>
                <a:gd name="connsiteX7" fmla="*/ 199122 w 199122"/>
                <a:gd name="connsiteY7" fmla="*/ 42669 h 56892"/>
                <a:gd name="connsiteX8" fmla="*/ 184899 w 199122"/>
                <a:gd name="connsiteY8" fmla="*/ 56892 h 56892"/>
                <a:gd name="connsiteX9" fmla="*/ 33187 w 199122"/>
                <a:gd name="connsiteY9" fmla="*/ 9482 h 56892"/>
                <a:gd name="connsiteX10" fmla="*/ 9482 w 199122"/>
                <a:gd name="connsiteY10" fmla="*/ 33187 h 56892"/>
                <a:gd name="connsiteX11" fmla="*/ 9482 w 199122"/>
                <a:gd name="connsiteY11" fmla="*/ 42669 h 56892"/>
                <a:gd name="connsiteX12" fmla="*/ 14223 w 199122"/>
                <a:gd name="connsiteY12" fmla="*/ 47410 h 56892"/>
                <a:gd name="connsiteX13" fmla="*/ 184899 w 199122"/>
                <a:gd name="connsiteY13" fmla="*/ 47410 h 56892"/>
                <a:gd name="connsiteX14" fmla="*/ 189640 w 199122"/>
                <a:gd name="connsiteY14" fmla="*/ 42669 h 56892"/>
                <a:gd name="connsiteX15" fmla="*/ 189640 w 199122"/>
                <a:gd name="connsiteY15" fmla="*/ 33187 h 56892"/>
                <a:gd name="connsiteX16" fmla="*/ 165935 w 199122"/>
                <a:gd name="connsiteY16" fmla="*/ 9482 h 56892"/>
                <a:gd name="connsiteX17" fmla="*/ 33187 w 199122"/>
                <a:gd name="connsiteY17" fmla="*/ 9482 h 5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122" h="56892">
                  <a:moveTo>
                    <a:pt x="184899" y="56892"/>
                  </a:moveTo>
                  <a:lnTo>
                    <a:pt x="14223" y="56892"/>
                  </a:lnTo>
                  <a:cubicBezTo>
                    <a:pt x="6353" y="56892"/>
                    <a:pt x="0" y="50539"/>
                    <a:pt x="0" y="42669"/>
                  </a:cubicBezTo>
                  <a:lnTo>
                    <a:pt x="0" y="33187"/>
                  </a:lnTo>
                  <a:cubicBezTo>
                    <a:pt x="0" y="14887"/>
                    <a:pt x="14887" y="0"/>
                    <a:pt x="33187" y="0"/>
                  </a:cubicBezTo>
                  <a:lnTo>
                    <a:pt x="165935" y="0"/>
                  </a:lnTo>
                  <a:cubicBezTo>
                    <a:pt x="184235" y="0"/>
                    <a:pt x="199122" y="14887"/>
                    <a:pt x="199122" y="33187"/>
                  </a:cubicBezTo>
                  <a:lnTo>
                    <a:pt x="199122" y="42669"/>
                  </a:lnTo>
                  <a:cubicBezTo>
                    <a:pt x="199122" y="50539"/>
                    <a:pt x="192769" y="56892"/>
                    <a:pt x="184899" y="56892"/>
                  </a:cubicBezTo>
                  <a:close/>
                  <a:moveTo>
                    <a:pt x="33187" y="9482"/>
                  </a:moveTo>
                  <a:cubicBezTo>
                    <a:pt x="20102" y="9482"/>
                    <a:pt x="9482" y="20102"/>
                    <a:pt x="9482" y="33187"/>
                  </a:cubicBezTo>
                  <a:lnTo>
                    <a:pt x="9482" y="42669"/>
                  </a:lnTo>
                  <a:cubicBezTo>
                    <a:pt x="9482" y="45324"/>
                    <a:pt x="11568" y="47410"/>
                    <a:pt x="14223" y="47410"/>
                  </a:cubicBezTo>
                  <a:lnTo>
                    <a:pt x="184899" y="47410"/>
                  </a:lnTo>
                  <a:cubicBezTo>
                    <a:pt x="187554" y="47410"/>
                    <a:pt x="189640" y="45324"/>
                    <a:pt x="189640" y="42669"/>
                  </a:cubicBezTo>
                  <a:lnTo>
                    <a:pt x="189640" y="33187"/>
                  </a:lnTo>
                  <a:cubicBezTo>
                    <a:pt x="189640" y="20102"/>
                    <a:pt x="179020" y="9482"/>
                    <a:pt x="165935" y="9482"/>
                  </a:cubicBezTo>
                  <a:lnTo>
                    <a:pt x="33187" y="9482"/>
                  </a:lnTo>
                  <a:close/>
                </a:path>
              </a:pathLst>
            </a:custGeom>
            <a:grpFill/>
            <a:ln w="9475" cap="flat">
              <a:noFill/>
              <a:prstDash val="solid"/>
              <a:miter/>
            </a:ln>
          </p:spPr>
          <p:txBody>
            <a:bodyPr rtlCol="0" anchor="ctr"/>
            <a:lstStyle/>
            <a:p>
              <a:endParaRPr lang="en-GB"/>
            </a:p>
          </p:txBody>
        </p:sp>
        <p:sp>
          <p:nvSpPr>
            <p:cNvPr id="67" name="Freeform: Shape 2812">
              <a:extLst>
                <a:ext uri="{FF2B5EF4-FFF2-40B4-BE49-F238E27FC236}">
                  <a16:creationId xmlns:a16="http://schemas.microsoft.com/office/drawing/2014/main" id="{20B63931-6C8A-12A5-E695-3C1C55FA445A}"/>
                </a:ext>
              </a:extLst>
            </p:cNvPr>
            <p:cNvSpPr/>
            <p:nvPr/>
          </p:nvSpPr>
          <p:spPr>
            <a:xfrm>
              <a:off x="7651143" y="2034884"/>
              <a:ext cx="303044" cy="119757"/>
            </a:xfrm>
            <a:custGeom>
              <a:avLst/>
              <a:gdLst>
                <a:gd name="connsiteX0" fmla="*/ 294037 w 303044"/>
                <a:gd name="connsiteY0" fmla="*/ 119758 h 119757"/>
                <a:gd name="connsiteX1" fmla="*/ 151617 w 303044"/>
                <a:gd name="connsiteY1" fmla="*/ 9577 h 119757"/>
                <a:gd name="connsiteX2" fmla="*/ 9197 w 303044"/>
                <a:gd name="connsiteY2" fmla="*/ 119758 h 119757"/>
                <a:gd name="connsiteX3" fmla="*/ 0 w 303044"/>
                <a:gd name="connsiteY3" fmla="*/ 117387 h 119757"/>
                <a:gd name="connsiteX4" fmla="*/ 151522 w 303044"/>
                <a:gd name="connsiteY4" fmla="*/ 0 h 119757"/>
                <a:gd name="connsiteX5" fmla="*/ 303044 w 303044"/>
                <a:gd name="connsiteY5" fmla="*/ 117387 h 119757"/>
                <a:gd name="connsiteX6" fmla="*/ 293847 w 303044"/>
                <a:gd name="connsiteY6" fmla="*/ 119758 h 11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44" h="119757">
                  <a:moveTo>
                    <a:pt x="294037" y="119758"/>
                  </a:moveTo>
                  <a:cubicBezTo>
                    <a:pt x="277254" y="54901"/>
                    <a:pt x="218750" y="9577"/>
                    <a:pt x="151617" y="9577"/>
                  </a:cubicBezTo>
                  <a:cubicBezTo>
                    <a:pt x="84484" y="9577"/>
                    <a:pt x="25981" y="54901"/>
                    <a:pt x="9197" y="119758"/>
                  </a:cubicBezTo>
                  <a:lnTo>
                    <a:pt x="0" y="117387"/>
                  </a:lnTo>
                  <a:cubicBezTo>
                    <a:pt x="17826" y="48263"/>
                    <a:pt x="80123" y="0"/>
                    <a:pt x="151522" y="0"/>
                  </a:cubicBezTo>
                  <a:cubicBezTo>
                    <a:pt x="222922" y="0"/>
                    <a:pt x="285219" y="48263"/>
                    <a:pt x="303044" y="117387"/>
                  </a:cubicBezTo>
                  <a:lnTo>
                    <a:pt x="293847" y="119758"/>
                  </a:lnTo>
                  <a:close/>
                </a:path>
              </a:pathLst>
            </a:custGeom>
            <a:grpFill/>
            <a:ln w="9475" cap="flat">
              <a:noFill/>
              <a:prstDash val="solid"/>
              <a:miter/>
            </a:ln>
          </p:spPr>
          <p:txBody>
            <a:bodyPr rtlCol="0" anchor="ctr"/>
            <a:lstStyle/>
            <a:p>
              <a:endParaRPr lang="en-GB"/>
            </a:p>
          </p:txBody>
        </p:sp>
        <p:sp>
          <p:nvSpPr>
            <p:cNvPr id="68" name="Freeform: Shape 2813">
              <a:extLst>
                <a:ext uri="{FF2B5EF4-FFF2-40B4-BE49-F238E27FC236}">
                  <a16:creationId xmlns:a16="http://schemas.microsoft.com/office/drawing/2014/main" id="{6D276DC2-514D-62E8-7DD3-CE50CF6E72E1}"/>
                </a:ext>
              </a:extLst>
            </p:cNvPr>
            <p:cNvSpPr/>
            <p:nvPr/>
          </p:nvSpPr>
          <p:spPr>
            <a:xfrm>
              <a:off x="7692484" y="2020628"/>
              <a:ext cx="70641" cy="62234"/>
            </a:xfrm>
            <a:custGeom>
              <a:avLst/>
              <a:gdLst>
                <a:gd name="connsiteX0" fmla="*/ 9387 w 70641"/>
                <a:gd name="connsiteY0" fmla="*/ 62235 h 62234"/>
                <a:gd name="connsiteX1" fmla="*/ 0 w 70641"/>
                <a:gd name="connsiteY1" fmla="*/ 61192 h 62234"/>
                <a:gd name="connsiteX2" fmla="*/ 4931 w 70641"/>
                <a:gd name="connsiteY2" fmla="*/ 14920 h 62234"/>
                <a:gd name="connsiteX3" fmla="*/ 13275 w 70641"/>
                <a:gd name="connsiteY3" fmla="*/ 2214 h 62234"/>
                <a:gd name="connsiteX4" fmla="*/ 28256 w 70641"/>
                <a:gd name="connsiteY4" fmla="*/ 1455 h 62234"/>
                <a:gd name="connsiteX5" fmla="*/ 70641 w 70641"/>
                <a:gd name="connsiteY5" fmla="*/ 20419 h 62234"/>
                <a:gd name="connsiteX6" fmla="*/ 68745 w 70641"/>
                <a:gd name="connsiteY6" fmla="*/ 24591 h 62234"/>
                <a:gd name="connsiteX7" fmla="*/ 68745 w 70641"/>
                <a:gd name="connsiteY7" fmla="*/ 29427 h 62234"/>
                <a:gd name="connsiteX8" fmla="*/ 66753 w 70641"/>
                <a:gd name="connsiteY8" fmla="*/ 29048 h 62234"/>
                <a:gd name="connsiteX9" fmla="*/ 24369 w 70641"/>
                <a:gd name="connsiteY9" fmla="*/ 10084 h 62234"/>
                <a:gd name="connsiteX10" fmla="*/ 18016 w 70641"/>
                <a:gd name="connsiteY10" fmla="*/ 10368 h 62234"/>
                <a:gd name="connsiteX11" fmla="*/ 14413 w 70641"/>
                <a:gd name="connsiteY11" fmla="*/ 15773 h 62234"/>
                <a:gd name="connsiteX12" fmla="*/ 9482 w 70641"/>
                <a:gd name="connsiteY12" fmla="*/ 62045 h 6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41" h="62234">
                  <a:moveTo>
                    <a:pt x="9387" y="62235"/>
                  </a:moveTo>
                  <a:lnTo>
                    <a:pt x="0" y="61192"/>
                  </a:lnTo>
                  <a:lnTo>
                    <a:pt x="4931" y="14920"/>
                  </a:lnTo>
                  <a:cubicBezTo>
                    <a:pt x="5500" y="9610"/>
                    <a:pt x="8629" y="4869"/>
                    <a:pt x="13275" y="2214"/>
                  </a:cubicBezTo>
                  <a:cubicBezTo>
                    <a:pt x="17921" y="-441"/>
                    <a:pt x="23421" y="-726"/>
                    <a:pt x="28256" y="1455"/>
                  </a:cubicBezTo>
                  <a:lnTo>
                    <a:pt x="70641" y="20419"/>
                  </a:lnTo>
                  <a:lnTo>
                    <a:pt x="68745" y="24591"/>
                  </a:lnTo>
                  <a:lnTo>
                    <a:pt x="68745" y="29427"/>
                  </a:lnTo>
                  <a:cubicBezTo>
                    <a:pt x="68176" y="29427"/>
                    <a:pt x="67417" y="29332"/>
                    <a:pt x="66753" y="29048"/>
                  </a:cubicBezTo>
                  <a:lnTo>
                    <a:pt x="24369" y="10084"/>
                  </a:lnTo>
                  <a:cubicBezTo>
                    <a:pt x="22282" y="9136"/>
                    <a:pt x="20007" y="9230"/>
                    <a:pt x="18016" y="10368"/>
                  </a:cubicBezTo>
                  <a:cubicBezTo>
                    <a:pt x="16025" y="11506"/>
                    <a:pt x="14697" y="13497"/>
                    <a:pt x="14413" y="15773"/>
                  </a:cubicBezTo>
                  <a:lnTo>
                    <a:pt x="9482" y="62045"/>
                  </a:lnTo>
                  <a:close/>
                </a:path>
              </a:pathLst>
            </a:custGeom>
            <a:grpFill/>
            <a:ln w="9475" cap="flat">
              <a:noFill/>
              <a:prstDash val="solid"/>
              <a:miter/>
            </a:ln>
          </p:spPr>
          <p:txBody>
            <a:bodyPr rtlCol="0" anchor="ctr"/>
            <a:lstStyle/>
            <a:p>
              <a:endParaRPr lang="en-GB"/>
            </a:p>
          </p:txBody>
        </p:sp>
        <p:sp>
          <p:nvSpPr>
            <p:cNvPr id="69" name="Freeform: Shape 2814">
              <a:extLst>
                <a:ext uri="{FF2B5EF4-FFF2-40B4-BE49-F238E27FC236}">
                  <a16:creationId xmlns:a16="http://schemas.microsoft.com/office/drawing/2014/main" id="{B5B5DDE1-CA65-1284-1AB4-3589DC9ED7E3}"/>
                </a:ext>
              </a:extLst>
            </p:cNvPr>
            <p:cNvSpPr/>
            <p:nvPr/>
          </p:nvSpPr>
          <p:spPr>
            <a:xfrm>
              <a:off x="7842584" y="2020817"/>
              <a:ext cx="70546" cy="62234"/>
            </a:xfrm>
            <a:custGeom>
              <a:avLst/>
              <a:gdLst>
                <a:gd name="connsiteX0" fmla="*/ 61064 w 70546"/>
                <a:gd name="connsiteY0" fmla="*/ 62045 h 62234"/>
                <a:gd name="connsiteX1" fmla="*/ 56133 w 70546"/>
                <a:gd name="connsiteY1" fmla="*/ 15773 h 62234"/>
                <a:gd name="connsiteX2" fmla="*/ 52530 w 70546"/>
                <a:gd name="connsiteY2" fmla="*/ 10368 h 62234"/>
                <a:gd name="connsiteX3" fmla="*/ 46177 w 70546"/>
                <a:gd name="connsiteY3" fmla="*/ 10084 h 62234"/>
                <a:gd name="connsiteX4" fmla="*/ 3792 w 70546"/>
                <a:gd name="connsiteY4" fmla="*/ 29048 h 62234"/>
                <a:gd name="connsiteX5" fmla="*/ 1897 w 70546"/>
                <a:gd name="connsiteY5" fmla="*/ 29427 h 62234"/>
                <a:gd name="connsiteX6" fmla="*/ 1897 w 70546"/>
                <a:gd name="connsiteY6" fmla="*/ 24591 h 62234"/>
                <a:gd name="connsiteX7" fmla="*/ 0 w 70546"/>
                <a:gd name="connsiteY7" fmla="*/ 20419 h 62234"/>
                <a:gd name="connsiteX8" fmla="*/ 42384 w 70546"/>
                <a:gd name="connsiteY8" fmla="*/ 1455 h 62234"/>
                <a:gd name="connsiteX9" fmla="*/ 57271 w 70546"/>
                <a:gd name="connsiteY9" fmla="*/ 2214 h 62234"/>
                <a:gd name="connsiteX10" fmla="*/ 65615 w 70546"/>
                <a:gd name="connsiteY10" fmla="*/ 14920 h 62234"/>
                <a:gd name="connsiteX11" fmla="*/ 70546 w 70546"/>
                <a:gd name="connsiteY11" fmla="*/ 61192 h 62234"/>
                <a:gd name="connsiteX12" fmla="*/ 61159 w 70546"/>
                <a:gd name="connsiteY12" fmla="*/ 62235 h 6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46" h="62234">
                  <a:moveTo>
                    <a:pt x="61064" y="62045"/>
                  </a:moveTo>
                  <a:lnTo>
                    <a:pt x="56133" y="15773"/>
                  </a:lnTo>
                  <a:cubicBezTo>
                    <a:pt x="55849" y="13497"/>
                    <a:pt x="54616" y="11506"/>
                    <a:pt x="52530" y="10368"/>
                  </a:cubicBezTo>
                  <a:cubicBezTo>
                    <a:pt x="50539" y="9230"/>
                    <a:pt x="48263" y="9136"/>
                    <a:pt x="46177" y="10084"/>
                  </a:cubicBezTo>
                  <a:lnTo>
                    <a:pt x="3792" y="29048"/>
                  </a:lnTo>
                  <a:cubicBezTo>
                    <a:pt x="3224" y="29332"/>
                    <a:pt x="2560" y="29427"/>
                    <a:pt x="1897" y="29427"/>
                  </a:cubicBezTo>
                  <a:lnTo>
                    <a:pt x="1897" y="24591"/>
                  </a:lnTo>
                  <a:lnTo>
                    <a:pt x="0" y="20419"/>
                  </a:lnTo>
                  <a:lnTo>
                    <a:pt x="42384" y="1455"/>
                  </a:lnTo>
                  <a:cubicBezTo>
                    <a:pt x="47220" y="-726"/>
                    <a:pt x="52625" y="-441"/>
                    <a:pt x="57271" y="2214"/>
                  </a:cubicBezTo>
                  <a:cubicBezTo>
                    <a:pt x="61917" y="4869"/>
                    <a:pt x="65046" y="9610"/>
                    <a:pt x="65615" y="14920"/>
                  </a:cubicBezTo>
                  <a:lnTo>
                    <a:pt x="70546" y="61192"/>
                  </a:lnTo>
                  <a:lnTo>
                    <a:pt x="61159" y="62235"/>
                  </a:lnTo>
                  <a:close/>
                </a:path>
              </a:pathLst>
            </a:custGeom>
            <a:grpFill/>
            <a:ln w="9475" cap="flat">
              <a:noFill/>
              <a:prstDash val="solid"/>
              <a:miter/>
            </a:ln>
          </p:spPr>
          <p:txBody>
            <a:bodyPr rtlCol="0" anchor="ctr"/>
            <a:lstStyle/>
            <a:p>
              <a:endParaRPr lang="en-GB"/>
            </a:p>
          </p:txBody>
        </p:sp>
        <p:sp>
          <p:nvSpPr>
            <p:cNvPr id="70" name="Freeform: Shape 359">
              <a:extLst>
                <a:ext uri="{FF2B5EF4-FFF2-40B4-BE49-F238E27FC236}">
                  <a16:creationId xmlns:a16="http://schemas.microsoft.com/office/drawing/2014/main" id="{5DF83DED-0CE0-A898-D488-A69BD42E3684}"/>
                </a:ext>
              </a:extLst>
            </p:cNvPr>
            <p:cNvSpPr/>
            <p:nvPr/>
          </p:nvSpPr>
          <p:spPr>
            <a:xfrm>
              <a:off x="7911234" y="2080966"/>
              <a:ext cx="62124" cy="70640"/>
            </a:xfrm>
            <a:custGeom>
              <a:avLst/>
              <a:gdLst>
                <a:gd name="connsiteX0" fmla="*/ 41815 w 62124"/>
                <a:gd name="connsiteY0" fmla="*/ 70641 h 70640"/>
                <a:gd name="connsiteX1" fmla="*/ 33187 w 62124"/>
                <a:gd name="connsiteY1" fmla="*/ 66753 h 70640"/>
                <a:gd name="connsiteX2" fmla="*/ 52056 w 62124"/>
                <a:gd name="connsiteY2" fmla="*/ 24369 h 70640"/>
                <a:gd name="connsiteX3" fmla="*/ 51772 w 62124"/>
                <a:gd name="connsiteY3" fmla="*/ 18016 h 70640"/>
                <a:gd name="connsiteX4" fmla="*/ 46272 w 62124"/>
                <a:gd name="connsiteY4" fmla="*/ 14413 h 70640"/>
                <a:gd name="connsiteX5" fmla="*/ 0 w 62124"/>
                <a:gd name="connsiteY5" fmla="*/ 9482 h 70640"/>
                <a:gd name="connsiteX6" fmla="*/ 379 w 62124"/>
                <a:gd name="connsiteY6" fmla="*/ 0 h 70640"/>
                <a:gd name="connsiteX7" fmla="*/ 47220 w 62124"/>
                <a:gd name="connsiteY7" fmla="*/ 4931 h 70640"/>
                <a:gd name="connsiteX8" fmla="*/ 59926 w 62124"/>
                <a:gd name="connsiteY8" fmla="*/ 13275 h 70640"/>
                <a:gd name="connsiteX9" fmla="*/ 60590 w 62124"/>
                <a:gd name="connsiteY9" fmla="*/ 28256 h 70640"/>
                <a:gd name="connsiteX10" fmla="*/ 41721 w 62124"/>
                <a:gd name="connsiteY10" fmla="*/ 70641 h 7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24" h="70640">
                  <a:moveTo>
                    <a:pt x="41815" y="70641"/>
                  </a:moveTo>
                  <a:lnTo>
                    <a:pt x="33187" y="66753"/>
                  </a:lnTo>
                  <a:lnTo>
                    <a:pt x="52056" y="24369"/>
                  </a:lnTo>
                  <a:cubicBezTo>
                    <a:pt x="53005" y="22283"/>
                    <a:pt x="52910" y="20007"/>
                    <a:pt x="51772" y="18016"/>
                  </a:cubicBezTo>
                  <a:cubicBezTo>
                    <a:pt x="50634" y="16025"/>
                    <a:pt x="48643" y="14697"/>
                    <a:pt x="46272" y="14413"/>
                  </a:cubicBezTo>
                  <a:lnTo>
                    <a:pt x="0" y="9482"/>
                  </a:lnTo>
                  <a:lnTo>
                    <a:pt x="379" y="0"/>
                  </a:lnTo>
                  <a:lnTo>
                    <a:pt x="47220" y="4931"/>
                  </a:lnTo>
                  <a:cubicBezTo>
                    <a:pt x="52530" y="5500"/>
                    <a:pt x="57271" y="8629"/>
                    <a:pt x="59926" y="13275"/>
                  </a:cubicBezTo>
                  <a:cubicBezTo>
                    <a:pt x="62581" y="17921"/>
                    <a:pt x="62866" y="23421"/>
                    <a:pt x="60590" y="28256"/>
                  </a:cubicBezTo>
                  <a:lnTo>
                    <a:pt x="41721" y="70641"/>
                  </a:lnTo>
                  <a:close/>
                </a:path>
              </a:pathLst>
            </a:custGeom>
            <a:grpFill/>
            <a:ln w="9475" cap="flat">
              <a:noFill/>
              <a:prstDash val="solid"/>
              <a:miter/>
            </a:ln>
          </p:spPr>
          <p:txBody>
            <a:bodyPr rtlCol="0" anchor="ctr"/>
            <a:lstStyle/>
            <a:p>
              <a:endParaRPr lang="en-GB"/>
            </a:p>
          </p:txBody>
        </p:sp>
        <p:sp>
          <p:nvSpPr>
            <p:cNvPr id="71" name="Freeform: Shape 384">
              <a:extLst>
                <a:ext uri="{FF2B5EF4-FFF2-40B4-BE49-F238E27FC236}">
                  <a16:creationId xmlns:a16="http://schemas.microsoft.com/office/drawing/2014/main" id="{D6DAD144-FA40-352C-02B9-3C8E710DC51A}"/>
                </a:ext>
              </a:extLst>
            </p:cNvPr>
            <p:cNvSpPr/>
            <p:nvPr/>
          </p:nvSpPr>
          <p:spPr>
            <a:xfrm>
              <a:off x="7761987" y="1997311"/>
              <a:ext cx="81639" cy="49709"/>
            </a:xfrm>
            <a:custGeom>
              <a:avLst/>
              <a:gdLst>
                <a:gd name="connsiteX0" fmla="*/ 73960 w 81639"/>
                <a:gd name="connsiteY0" fmla="*/ 49709 h 49709"/>
                <a:gd name="connsiteX1" fmla="*/ 46556 w 81639"/>
                <a:gd name="connsiteY1" fmla="*/ 12066 h 49709"/>
                <a:gd name="connsiteX2" fmla="*/ 35084 w 81639"/>
                <a:gd name="connsiteY2" fmla="*/ 12066 h 49709"/>
                <a:gd name="connsiteX3" fmla="*/ 7680 w 81639"/>
                <a:gd name="connsiteY3" fmla="*/ 49709 h 49709"/>
                <a:gd name="connsiteX4" fmla="*/ 0 w 81639"/>
                <a:gd name="connsiteY4" fmla="*/ 44115 h 49709"/>
                <a:gd name="connsiteX5" fmla="*/ 27403 w 81639"/>
                <a:gd name="connsiteY5" fmla="*/ 6471 h 49709"/>
                <a:gd name="connsiteX6" fmla="*/ 54237 w 81639"/>
                <a:gd name="connsiteY6" fmla="*/ 6471 h 49709"/>
                <a:gd name="connsiteX7" fmla="*/ 81640 w 81639"/>
                <a:gd name="connsiteY7" fmla="*/ 44115 h 49709"/>
                <a:gd name="connsiteX8" fmla="*/ 73960 w 81639"/>
                <a:gd name="connsiteY8" fmla="*/ 49709 h 4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39" h="49709">
                  <a:moveTo>
                    <a:pt x="73960" y="49709"/>
                  </a:moveTo>
                  <a:lnTo>
                    <a:pt x="46556" y="12066"/>
                  </a:lnTo>
                  <a:cubicBezTo>
                    <a:pt x="43902" y="8368"/>
                    <a:pt x="37738" y="8368"/>
                    <a:pt x="35084" y="12066"/>
                  </a:cubicBezTo>
                  <a:lnTo>
                    <a:pt x="7680" y="49709"/>
                  </a:lnTo>
                  <a:lnTo>
                    <a:pt x="0" y="44115"/>
                  </a:lnTo>
                  <a:lnTo>
                    <a:pt x="27403" y="6471"/>
                  </a:lnTo>
                  <a:cubicBezTo>
                    <a:pt x="33756" y="-2157"/>
                    <a:pt x="47884" y="-2157"/>
                    <a:pt x="54237" y="6471"/>
                  </a:cubicBezTo>
                  <a:lnTo>
                    <a:pt x="81640" y="44115"/>
                  </a:lnTo>
                  <a:lnTo>
                    <a:pt x="73960" y="49709"/>
                  </a:lnTo>
                  <a:close/>
                </a:path>
              </a:pathLst>
            </a:custGeom>
            <a:grpFill/>
            <a:ln w="9475" cap="flat">
              <a:noFill/>
              <a:prstDash val="solid"/>
              <a:miter/>
            </a:ln>
          </p:spPr>
          <p:txBody>
            <a:bodyPr rtlCol="0" anchor="ctr"/>
            <a:lstStyle/>
            <a:p>
              <a:endParaRPr lang="en-GB"/>
            </a:p>
          </p:txBody>
        </p:sp>
        <p:sp>
          <p:nvSpPr>
            <p:cNvPr id="72" name="Freeform: Shape 385">
              <a:extLst>
                <a:ext uri="{FF2B5EF4-FFF2-40B4-BE49-F238E27FC236}">
                  <a16:creationId xmlns:a16="http://schemas.microsoft.com/office/drawing/2014/main" id="{ACEE836D-4D85-68AF-7874-E975C22FA2CE}"/>
                </a:ext>
              </a:extLst>
            </p:cNvPr>
            <p:cNvSpPr/>
            <p:nvPr/>
          </p:nvSpPr>
          <p:spPr>
            <a:xfrm>
              <a:off x="7632146" y="2081061"/>
              <a:ext cx="62234" cy="70546"/>
            </a:xfrm>
            <a:custGeom>
              <a:avLst/>
              <a:gdLst>
                <a:gd name="connsiteX0" fmla="*/ 20325 w 62234"/>
                <a:gd name="connsiteY0" fmla="*/ 70546 h 70546"/>
                <a:gd name="connsiteX1" fmla="*/ 1455 w 62234"/>
                <a:gd name="connsiteY1" fmla="*/ 28162 h 70546"/>
                <a:gd name="connsiteX2" fmla="*/ 2214 w 62234"/>
                <a:gd name="connsiteY2" fmla="*/ 13275 h 70546"/>
                <a:gd name="connsiteX3" fmla="*/ 14920 w 62234"/>
                <a:gd name="connsiteY3" fmla="*/ 4931 h 70546"/>
                <a:gd name="connsiteX4" fmla="*/ 61192 w 62234"/>
                <a:gd name="connsiteY4" fmla="*/ 0 h 70546"/>
                <a:gd name="connsiteX5" fmla="*/ 62235 w 62234"/>
                <a:gd name="connsiteY5" fmla="*/ 9387 h 70546"/>
                <a:gd name="connsiteX6" fmla="*/ 15963 w 62234"/>
                <a:gd name="connsiteY6" fmla="*/ 14318 h 70546"/>
                <a:gd name="connsiteX7" fmla="*/ 10558 w 62234"/>
                <a:gd name="connsiteY7" fmla="*/ 17921 h 70546"/>
                <a:gd name="connsiteX8" fmla="*/ 10274 w 62234"/>
                <a:gd name="connsiteY8" fmla="*/ 24274 h 70546"/>
                <a:gd name="connsiteX9" fmla="*/ 29143 w 62234"/>
                <a:gd name="connsiteY9" fmla="*/ 66658 h 70546"/>
                <a:gd name="connsiteX10" fmla="*/ 20514 w 62234"/>
                <a:gd name="connsiteY10" fmla="*/ 70546 h 7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34" h="70546">
                  <a:moveTo>
                    <a:pt x="20325" y="70546"/>
                  </a:moveTo>
                  <a:lnTo>
                    <a:pt x="1455" y="28162"/>
                  </a:lnTo>
                  <a:cubicBezTo>
                    <a:pt x="-726" y="23326"/>
                    <a:pt x="-441" y="17921"/>
                    <a:pt x="2214" y="13275"/>
                  </a:cubicBezTo>
                  <a:cubicBezTo>
                    <a:pt x="4869" y="8629"/>
                    <a:pt x="9610" y="5500"/>
                    <a:pt x="14920" y="4931"/>
                  </a:cubicBezTo>
                  <a:lnTo>
                    <a:pt x="61192" y="0"/>
                  </a:lnTo>
                  <a:lnTo>
                    <a:pt x="62235" y="9387"/>
                  </a:lnTo>
                  <a:lnTo>
                    <a:pt x="15963" y="14318"/>
                  </a:lnTo>
                  <a:cubicBezTo>
                    <a:pt x="13687" y="14602"/>
                    <a:pt x="11696" y="15835"/>
                    <a:pt x="10558" y="17921"/>
                  </a:cubicBezTo>
                  <a:cubicBezTo>
                    <a:pt x="9420" y="19912"/>
                    <a:pt x="9325" y="22188"/>
                    <a:pt x="10274" y="24274"/>
                  </a:cubicBezTo>
                  <a:lnTo>
                    <a:pt x="29143" y="66658"/>
                  </a:lnTo>
                  <a:lnTo>
                    <a:pt x="20514" y="70546"/>
                  </a:lnTo>
                  <a:close/>
                </a:path>
              </a:pathLst>
            </a:custGeom>
            <a:grpFill/>
            <a:ln w="9475" cap="flat">
              <a:noFill/>
              <a:prstDash val="solid"/>
              <a:miter/>
            </a:ln>
          </p:spPr>
          <p:txBody>
            <a:bodyPr rtlCol="0" anchor="ctr"/>
            <a:lstStyle/>
            <a:p>
              <a:endParaRPr lang="en-GB"/>
            </a:p>
          </p:txBody>
        </p:sp>
        <p:sp>
          <p:nvSpPr>
            <p:cNvPr id="73" name="Freeform: Shape 6430">
              <a:extLst>
                <a:ext uri="{FF2B5EF4-FFF2-40B4-BE49-F238E27FC236}">
                  <a16:creationId xmlns:a16="http://schemas.microsoft.com/office/drawing/2014/main" id="{EF3C2F02-B9C6-9635-0A9E-4DB8D5013666}"/>
                </a:ext>
              </a:extLst>
            </p:cNvPr>
            <p:cNvSpPr/>
            <p:nvPr/>
          </p:nvSpPr>
          <p:spPr>
            <a:xfrm>
              <a:off x="7599845" y="2224524"/>
              <a:ext cx="405829" cy="9482"/>
            </a:xfrm>
            <a:custGeom>
              <a:avLst/>
              <a:gdLst>
                <a:gd name="connsiteX0" fmla="*/ 0 w 405829"/>
                <a:gd name="connsiteY0" fmla="*/ 0 h 9482"/>
                <a:gd name="connsiteX1" fmla="*/ 405829 w 405829"/>
                <a:gd name="connsiteY1" fmla="*/ 0 h 9482"/>
                <a:gd name="connsiteX2" fmla="*/ 405829 w 405829"/>
                <a:gd name="connsiteY2" fmla="*/ 9482 h 9482"/>
                <a:gd name="connsiteX3" fmla="*/ 0 w 405829"/>
                <a:gd name="connsiteY3" fmla="*/ 9482 h 9482"/>
              </a:gdLst>
              <a:ahLst/>
              <a:cxnLst>
                <a:cxn ang="0">
                  <a:pos x="connsiteX0" y="connsiteY0"/>
                </a:cxn>
                <a:cxn ang="0">
                  <a:pos x="connsiteX1" y="connsiteY1"/>
                </a:cxn>
                <a:cxn ang="0">
                  <a:pos x="connsiteX2" y="connsiteY2"/>
                </a:cxn>
                <a:cxn ang="0">
                  <a:pos x="connsiteX3" y="connsiteY3"/>
                </a:cxn>
              </a:cxnLst>
              <a:rect l="l" t="t" r="r" b="b"/>
              <a:pathLst>
                <a:path w="405829" h="9482">
                  <a:moveTo>
                    <a:pt x="0" y="0"/>
                  </a:moveTo>
                  <a:lnTo>
                    <a:pt x="405829" y="0"/>
                  </a:lnTo>
                  <a:lnTo>
                    <a:pt x="405829" y="9482"/>
                  </a:lnTo>
                  <a:lnTo>
                    <a:pt x="0" y="9482"/>
                  </a:lnTo>
                  <a:close/>
                </a:path>
              </a:pathLst>
            </a:custGeom>
            <a:grpFill/>
            <a:ln w="9475" cap="flat">
              <a:noFill/>
              <a:prstDash val="solid"/>
              <a:miter/>
            </a:ln>
          </p:spPr>
          <p:txBody>
            <a:bodyPr rtlCol="0" anchor="ctr"/>
            <a:lstStyle/>
            <a:p>
              <a:endParaRPr lang="en-GB"/>
            </a:p>
          </p:txBody>
        </p:sp>
        <p:sp>
          <p:nvSpPr>
            <p:cNvPr id="74" name="Freeform: Shape 6431">
              <a:extLst>
                <a:ext uri="{FF2B5EF4-FFF2-40B4-BE49-F238E27FC236}">
                  <a16:creationId xmlns:a16="http://schemas.microsoft.com/office/drawing/2014/main" id="{9839667A-E370-7FC6-39F0-EF1820B08819}"/>
                </a:ext>
              </a:extLst>
            </p:cNvPr>
            <p:cNvSpPr/>
            <p:nvPr/>
          </p:nvSpPr>
          <p:spPr>
            <a:xfrm>
              <a:off x="7590363" y="2300380"/>
              <a:ext cx="424793" cy="9482"/>
            </a:xfrm>
            <a:custGeom>
              <a:avLst/>
              <a:gdLst>
                <a:gd name="connsiteX0" fmla="*/ 0 w 424793"/>
                <a:gd name="connsiteY0" fmla="*/ 0 h 9482"/>
                <a:gd name="connsiteX1" fmla="*/ 424793 w 424793"/>
                <a:gd name="connsiteY1" fmla="*/ 0 h 9482"/>
                <a:gd name="connsiteX2" fmla="*/ 424793 w 424793"/>
                <a:gd name="connsiteY2" fmla="*/ 9482 h 9482"/>
                <a:gd name="connsiteX3" fmla="*/ 0 w 424793"/>
                <a:gd name="connsiteY3" fmla="*/ 9482 h 9482"/>
              </a:gdLst>
              <a:ahLst/>
              <a:cxnLst>
                <a:cxn ang="0">
                  <a:pos x="connsiteX0" y="connsiteY0"/>
                </a:cxn>
                <a:cxn ang="0">
                  <a:pos x="connsiteX1" y="connsiteY1"/>
                </a:cxn>
                <a:cxn ang="0">
                  <a:pos x="connsiteX2" y="connsiteY2"/>
                </a:cxn>
                <a:cxn ang="0">
                  <a:pos x="connsiteX3" y="connsiteY3"/>
                </a:cxn>
              </a:cxnLst>
              <a:rect l="l" t="t" r="r" b="b"/>
              <a:pathLst>
                <a:path w="424793" h="9482">
                  <a:moveTo>
                    <a:pt x="0" y="0"/>
                  </a:moveTo>
                  <a:lnTo>
                    <a:pt x="424793" y="0"/>
                  </a:lnTo>
                  <a:lnTo>
                    <a:pt x="424793" y="9482"/>
                  </a:lnTo>
                  <a:lnTo>
                    <a:pt x="0" y="9482"/>
                  </a:lnTo>
                  <a:close/>
                </a:path>
              </a:pathLst>
            </a:custGeom>
            <a:grpFill/>
            <a:ln w="9475" cap="flat">
              <a:noFill/>
              <a:prstDash val="solid"/>
              <a:miter/>
            </a:ln>
          </p:spPr>
          <p:txBody>
            <a:bodyPr rtlCol="0" anchor="ctr"/>
            <a:lstStyle/>
            <a:p>
              <a:endParaRPr lang="en-GB"/>
            </a:p>
          </p:txBody>
        </p:sp>
        <p:sp>
          <p:nvSpPr>
            <p:cNvPr id="75" name="Freeform: Shape 6432">
              <a:extLst>
                <a:ext uri="{FF2B5EF4-FFF2-40B4-BE49-F238E27FC236}">
                  <a16:creationId xmlns:a16="http://schemas.microsoft.com/office/drawing/2014/main" id="{C0BF0D9B-EC6A-A229-6560-E3A4613818C7}"/>
                </a:ext>
              </a:extLst>
            </p:cNvPr>
            <p:cNvSpPr/>
            <p:nvPr/>
          </p:nvSpPr>
          <p:spPr>
            <a:xfrm>
              <a:off x="7580881" y="2376236"/>
              <a:ext cx="443757" cy="9482"/>
            </a:xfrm>
            <a:custGeom>
              <a:avLst/>
              <a:gdLst>
                <a:gd name="connsiteX0" fmla="*/ 0 w 443757"/>
                <a:gd name="connsiteY0" fmla="*/ 0 h 9482"/>
                <a:gd name="connsiteX1" fmla="*/ 443757 w 443757"/>
                <a:gd name="connsiteY1" fmla="*/ 0 h 9482"/>
                <a:gd name="connsiteX2" fmla="*/ 443757 w 443757"/>
                <a:gd name="connsiteY2" fmla="*/ 9482 h 9482"/>
                <a:gd name="connsiteX3" fmla="*/ 0 w 443757"/>
                <a:gd name="connsiteY3" fmla="*/ 9482 h 9482"/>
              </a:gdLst>
              <a:ahLst/>
              <a:cxnLst>
                <a:cxn ang="0">
                  <a:pos x="connsiteX0" y="connsiteY0"/>
                </a:cxn>
                <a:cxn ang="0">
                  <a:pos x="connsiteX1" y="connsiteY1"/>
                </a:cxn>
                <a:cxn ang="0">
                  <a:pos x="connsiteX2" y="connsiteY2"/>
                </a:cxn>
                <a:cxn ang="0">
                  <a:pos x="connsiteX3" y="connsiteY3"/>
                </a:cxn>
              </a:cxnLst>
              <a:rect l="l" t="t" r="r" b="b"/>
              <a:pathLst>
                <a:path w="443757" h="9482">
                  <a:moveTo>
                    <a:pt x="0" y="0"/>
                  </a:moveTo>
                  <a:lnTo>
                    <a:pt x="443757" y="0"/>
                  </a:lnTo>
                  <a:lnTo>
                    <a:pt x="443757" y="9482"/>
                  </a:lnTo>
                  <a:lnTo>
                    <a:pt x="0" y="9482"/>
                  </a:lnTo>
                  <a:close/>
                </a:path>
              </a:pathLst>
            </a:custGeom>
            <a:grpFill/>
            <a:ln w="9475" cap="flat">
              <a:noFill/>
              <a:prstDash val="solid"/>
              <a:miter/>
            </a:ln>
          </p:spPr>
          <p:txBody>
            <a:bodyPr rtlCol="0" anchor="ctr"/>
            <a:lstStyle/>
            <a:p>
              <a:endParaRPr lang="en-GB"/>
            </a:p>
          </p:txBody>
        </p:sp>
        <p:sp>
          <p:nvSpPr>
            <p:cNvPr id="76" name="Freeform: Shape 6433">
              <a:extLst>
                <a:ext uri="{FF2B5EF4-FFF2-40B4-BE49-F238E27FC236}">
                  <a16:creationId xmlns:a16="http://schemas.microsoft.com/office/drawing/2014/main" id="{5BB44A37-6565-9368-BE8E-559896CCD990}"/>
                </a:ext>
              </a:extLst>
            </p:cNvPr>
            <p:cNvSpPr/>
            <p:nvPr/>
          </p:nvSpPr>
          <p:spPr>
            <a:xfrm>
              <a:off x="7798019" y="2153409"/>
              <a:ext cx="9482" cy="303424"/>
            </a:xfrm>
            <a:custGeom>
              <a:avLst/>
              <a:gdLst>
                <a:gd name="connsiteX0" fmla="*/ 0 w 9482"/>
                <a:gd name="connsiteY0" fmla="*/ 0 h 303424"/>
                <a:gd name="connsiteX1" fmla="*/ 9482 w 9482"/>
                <a:gd name="connsiteY1" fmla="*/ 0 h 303424"/>
                <a:gd name="connsiteX2" fmla="*/ 9482 w 9482"/>
                <a:gd name="connsiteY2" fmla="*/ 303424 h 303424"/>
                <a:gd name="connsiteX3" fmla="*/ 0 w 9482"/>
                <a:gd name="connsiteY3" fmla="*/ 303424 h 303424"/>
              </a:gdLst>
              <a:ahLst/>
              <a:cxnLst>
                <a:cxn ang="0">
                  <a:pos x="connsiteX0" y="connsiteY0"/>
                </a:cxn>
                <a:cxn ang="0">
                  <a:pos x="connsiteX1" y="connsiteY1"/>
                </a:cxn>
                <a:cxn ang="0">
                  <a:pos x="connsiteX2" y="connsiteY2"/>
                </a:cxn>
                <a:cxn ang="0">
                  <a:pos x="connsiteX3" y="connsiteY3"/>
                </a:cxn>
              </a:cxnLst>
              <a:rect l="l" t="t" r="r" b="b"/>
              <a:pathLst>
                <a:path w="9482" h="303424">
                  <a:moveTo>
                    <a:pt x="0" y="0"/>
                  </a:moveTo>
                  <a:lnTo>
                    <a:pt x="9482" y="0"/>
                  </a:lnTo>
                  <a:lnTo>
                    <a:pt x="9482" y="303424"/>
                  </a:lnTo>
                  <a:lnTo>
                    <a:pt x="0" y="303424"/>
                  </a:lnTo>
                  <a:close/>
                </a:path>
              </a:pathLst>
            </a:custGeom>
            <a:grpFill/>
            <a:ln w="9475" cap="flat">
              <a:noFill/>
              <a:prstDash val="solid"/>
              <a:miter/>
            </a:ln>
          </p:spPr>
          <p:txBody>
            <a:bodyPr rtlCol="0" anchor="ctr"/>
            <a:lstStyle/>
            <a:p>
              <a:endParaRPr lang="en-GB"/>
            </a:p>
          </p:txBody>
        </p:sp>
        <p:sp>
          <p:nvSpPr>
            <p:cNvPr id="77" name="Freeform: Shape 6434">
              <a:extLst>
                <a:ext uri="{FF2B5EF4-FFF2-40B4-BE49-F238E27FC236}">
                  <a16:creationId xmlns:a16="http://schemas.microsoft.com/office/drawing/2014/main" id="{6ECA8408-A759-3955-B66C-4927112D0655}"/>
                </a:ext>
              </a:extLst>
            </p:cNvPr>
            <p:cNvSpPr/>
            <p:nvPr/>
          </p:nvSpPr>
          <p:spPr>
            <a:xfrm rot="16307400">
              <a:off x="7579852" y="2300354"/>
              <a:ext cx="303613" cy="9482"/>
            </a:xfrm>
            <a:custGeom>
              <a:avLst/>
              <a:gdLst>
                <a:gd name="connsiteX0" fmla="*/ 0 w 303613"/>
                <a:gd name="connsiteY0" fmla="*/ 0 h 9482"/>
                <a:gd name="connsiteX1" fmla="*/ 303614 w 303613"/>
                <a:gd name="connsiteY1" fmla="*/ 0 h 9482"/>
                <a:gd name="connsiteX2" fmla="*/ 303614 w 303613"/>
                <a:gd name="connsiteY2" fmla="*/ 9482 h 9482"/>
                <a:gd name="connsiteX3" fmla="*/ 0 w 303613"/>
                <a:gd name="connsiteY3" fmla="*/ 9482 h 9482"/>
              </a:gdLst>
              <a:ahLst/>
              <a:cxnLst>
                <a:cxn ang="0">
                  <a:pos x="connsiteX0" y="connsiteY0"/>
                </a:cxn>
                <a:cxn ang="0">
                  <a:pos x="connsiteX1" y="connsiteY1"/>
                </a:cxn>
                <a:cxn ang="0">
                  <a:pos x="connsiteX2" y="connsiteY2"/>
                </a:cxn>
                <a:cxn ang="0">
                  <a:pos x="connsiteX3" y="connsiteY3"/>
                </a:cxn>
              </a:cxnLst>
              <a:rect l="l" t="t" r="r" b="b"/>
              <a:pathLst>
                <a:path w="303613" h="9482">
                  <a:moveTo>
                    <a:pt x="0" y="0"/>
                  </a:moveTo>
                  <a:lnTo>
                    <a:pt x="303614" y="0"/>
                  </a:lnTo>
                  <a:lnTo>
                    <a:pt x="303614" y="9482"/>
                  </a:lnTo>
                  <a:lnTo>
                    <a:pt x="0" y="9482"/>
                  </a:lnTo>
                  <a:close/>
                </a:path>
              </a:pathLst>
            </a:custGeom>
            <a:grpFill/>
            <a:ln w="9475" cap="flat">
              <a:noFill/>
              <a:prstDash val="solid"/>
              <a:miter/>
            </a:ln>
          </p:spPr>
          <p:txBody>
            <a:bodyPr rtlCol="0" anchor="ctr"/>
            <a:lstStyle/>
            <a:p>
              <a:endParaRPr lang="en-GB"/>
            </a:p>
          </p:txBody>
        </p:sp>
        <p:sp>
          <p:nvSpPr>
            <p:cNvPr id="78" name="Freeform: Shape 6435">
              <a:extLst>
                <a:ext uri="{FF2B5EF4-FFF2-40B4-BE49-F238E27FC236}">
                  <a16:creationId xmlns:a16="http://schemas.microsoft.com/office/drawing/2014/main" id="{60DA54D7-9AD3-6350-2443-4F90195AFC10}"/>
                </a:ext>
              </a:extLst>
            </p:cNvPr>
            <p:cNvSpPr/>
            <p:nvPr/>
          </p:nvSpPr>
          <p:spPr>
            <a:xfrm rot="16482600">
              <a:off x="7511491" y="2300428"/>
              <a:ext cx="304467" cy="9482"/>
            </a:xfrm>
            <a:custGeom>
              <a:avLst/>
              <a:gdLst>
                <a:gd name="connsiteX0" fmla="*/ 0 w 304467"/>
                <a:gd name="connsiteY0" fmla="*/ 0 h 9482"/>
                <a:gd name="connsiteX1" fmla="*/ 304467 w 304467"/>
                <a:gd name="connsiteY1" fmla="*/ 0 h 9482"/>
                <a:gd name="connsiteX2" fmla="*/ 304467 w 304467"/>
                <a:gd name="connsiteY2" fmla="*/ 9482 h 9482"/>
                <a:gd name="connsiteX3" fmla="*/ 0 w 304467"/>
                <a:gd name="connsiteY3" fmla="*/ 9482 h 9482"/>
              </a:gdLst>
              <a:ahLst/>
              <a:cxnLst>
                <a:cxn ang="0">
                  <a:pos x="connsiteX0" y="connsiteY0"/>
                </a:cxn>
                <a:cxn ang="0">
                  <a:pos x="connsiteX1" y="connsiteY1"/>
                </a:cxn>
                <a:cxn ang="0">
                  <a:pos x="connsiteX2" y="connsiteY2"/>
                </a:cxn>
                <a:cxn ang="0">
                  <a:pos x="connsiteX3" y="connsiteY3"/>
                </a:cxn>
              </a:cxnLst>
              <a:rect l="l" t="t" r="r" b="b"/>
              <a:pathLst>
                <a:path w="304467" h="9482">
                  <a:moveTo>
                    <a:pt x="0" y="0"/>
                  </a:moveTo>
                  <a:lnTo>
                    <a:pt x="304467" y="0"/>
                  </a:lnTo>
                  <a:lnTo>
                    <a:pt x="304467" y="9482"/>
                  </a:lnTo>
                  <a:lnTo>
                    <a:pt x="0" y="9482"/>
                  </a:lnTo>
                  <a:close/>
                </a:path>
              </a:pathLst>
            </a:custGeom>
            <a:grpFill/>
            <a:ln w="9475" cap="flat">
              <a:noFill/>
              <a:prstDash val="solid"/>
              <a:miter/>
            </a:ln>
          </p:spPr>
          <p:txBody>
            <a:bodyPr rtlCol="0" anchor="ctr"/>
            <a:lstStyle/>
            <a:p>
              <a:endParaRPr lang="en-GB"/>
            </a:p>
          </p:txBody>
        </p:sp>
        <p:sp>
          <p:nvSpPr>
            <p:cNvPr id="79" name="Freeform: Shape 6436">
              <a:extLst>
                <a:ext uri="{FF2B5EF4-FFF2-40B4-BE49-F238E27FC236}">
                  <a16:creationId xmlns:a16="http://schemas.microsoft.com/office/drawing/2014/main" id="{75998754-F476-F8BF-4745-8EE0460E5B4E}"/>
                </a:ext>
              </a:extLst>
            </p:cNvPr>
            <p:cNvSpPr/>
            <p:nvPr/>
          </p:nvSpPr>
          <p:spPr>
            <a:xfrm rot="21492600">
              <a:off x="7869094" y="2153297"/>
              <a:ext cx="9482" cy="303613"/>
            </a:xfrm>
            <a:custGeom>
              <a:avLst/>
              <a:gdLst>
                <a:gd name="connsiteX0" fmla="*/ 0 w 9482"/>
                <a:gd name="connsiteY0" fmla="*/ 0 h 303613"/>
                <a:gd name="connsiteX1" fmla="*/ 9482 w 9482"/>
                <a:gd name="connsiteY1" fmla="*/ 0 h 303613"/>
                <a:gd name="connsiteX2" fmla="*/ 9482 w 9482"/>
                <a:gd name="connsiteY2" fmla="*/ 303614 h 303613"/>
                <a:gd name="connsiteX3" fmla="*/ 0 w 9482"/>
                <a:gd name="connsiteY3" fmla="*/ 303614 h 303613"/>
              </a:gdLst>
              <a:ahLst/>
              <a:cxnLst>
                <a:cxn ang="0">
                  <a:pos x="connsiteX0" y="connsiteY0"/>
                </a:cxn>
                <a:cxn ang="0">
                  <a:pos x="connsiteX1" y="connsiteY1"/>
                </a:cxn>
                <a:cxn ang="0">
                  <a:pos x="connsiteX2" y="connsiteY2"/>
                </a:cxn>
                <a:cxn ang="0">
                  <a:pos x="connsiteX3" y="connsiteY3"/>
                </a:cxn>
              </a:cxnLst>
              <a:rect l="l" t="t" r="r" b="b"/>
              <a:pathLst>
                <a:path w="9482" h="303613">
                  <a:moveTo>
                    <a:pt x="0" y="0"/>
                  </a:moveTo>
                  <a:lnTo>
                    <a:pt x="9482" y="0"/>
                  </a:lnTo>
                  <a:lnTo>
                    <a:pt x="9482" y="303614"/>
                  </a:lnTo>
                  <a:lnTo>
                    <a:pt x="0" y="303614"/>
                  </a:lnTo>
                  <a:close/>
                </a:path>
              </a:pathLst>
            </a:custGeom>
            <a:grpFill/>
            <a:ln w="9475" cap="flat">
              <a:noFill/>
              <a:prstDash val="solid"/>
              <a:miter/>
            </a:ln>
          </p:spPr>
          <p:txBody>
            <a:bodyPr rtlCol="0" anchor="ctr"/>
            <a:lstStyle/>
            <a:p>
              <a:endParaRPr lang="en-GB"/>
            </a:p>
          </p:txBody>
        </p:sp>
        <p:sp>
          <p:nvSpPr>
            <p:cNvPr id="80" name="Freeform: Shape 6437">
              <a:extLst>
                <a:ext uri="{FF2B5EF4-FFF2-40B4-BE49-F238E27FC236}">
                  <a16:creationId xmlns:a16="http://schemas.microsoft.com/office/drawing/2014/main" id="{8046C04A-3035-F98F-FF73-40F9110A9A5B}"/>
                </a:ext>
              </a:extLst>
            </p:cNvPr>
            <p:cNvSpPr/>
            <p:nvPr/>
          </p:nvSpPr>
          <p:spPr>
            <a:xfrm rot="21319800">
              <a:off x="7937303" y="2153449"/>
              <a:ext cx="9482" cy="304467"/>
            </a:xfrm>
            <a:custGeom>
              <a:avLst/>
              <a:gdLst>
                <a:gd name="connsiteX0" fmla="*/ 0 w 9482"/>
                <a:gd name="connsiteY0" fmla="*/ 0 h 304467"/>
                <a:gd name="connsiteX1" fmla="*/ 9482 w 9482"/>
                <a:gd name="connsiteY1" fmla="*/ 0 h 304467"/>
                <a:gd name="connsiteX2" fmla="*/ 9482 w 9482"/>
                <a:gd name="connsiteY2" fmla="*/ 304467 h 304467"/>
                <a:gd name="connsiteX3" fmla="*/ 0 w 9482"/>
                <a:gd name="connsiteY3" fmla="*/ 304467 h 304467"/>
              </a:gdLst>
              <a:ahLst/>
              <a:cxnLst>
                <a:cxn ang="0">
                  <a:pos x="connsiteX0" y="connsiteY0"/>
                </a:cxn>
                <a:cxn ang="0">
                  <a:pos x="connsiteX1" y="connsiteY1"/>
                </a:cxn>
                <a:cxn ang="0">
                  <a:pos x="connsiteX2" y="connsiteY2"/>
                </a:cxn>
                <a:cxn ang="0">
                  <a:pos x="connsiteX3" y="connsiteY3"/>
                </a:cxn>
              </a:cxnLst>
              <a:rect l="l" t="t" r="r" b="b"/>
              <a:pathLst>
                <a:path w="9482" h="304467">
                  <a:moveTo>
                    <a:pt x="0" y="0"/>
                  </a:moveTo>
                  <a:lnTo>
                    <a:pt x="9482" y="0"/>
                  </a:lnTo>
                  <a:lnTo>
                    <a:pt x="9482" y="304467"/>
                  </a:lnTo>
                  <a:lnTo>
                    <a:pt x="0" y="304467"/>
                  </a:lnTo>
                  <a:close/>
                </a:path>
              </a:pathLst>
            </a:custGeom>
            <a:grpFill/>
            <a:ln w="9475" cap="flat">
              <a:noFill/>
              <a:prstDash val="solid"/>
              <a:miter/>
            </a:ln>
          </p:spPr>
          <p:txBody>
            <a:bodyPr rtlCol="0" anchor="ctr"/>
            <a:lstStyle/>
            <a:p>
              <a:endParaRPr lang="en-GB"/>
            </a:p>
          </p:txBody>
        </p:sp>
      </p:grpSp>
      <p:grpSp>
        <p:nvGrpSpPr>
          <p:cNvPr id="87" name="Group 86">
            <a:extLst>
              <a:ext uri="{FF2B5EF4-FFF2-40B4-BE49-F238E27FC236}">
                <a16:creationId xmlns:a16="http://schemas.microsoft.com/office/drawing/2014/main" id="{465C1138-3873-9CC7-50D3-73A93558DAF8}"/>
              </a:ext>
            </a:extLst>
          </p:cNvPr>
          <p:cNvGrpSpPr/>
          <p:nvPr/>
        </p:nvGrpSpPr>
        <p:grpSpPr>
          <a:xfrm>
            <a:off x="1960432" y="2880583"/>
            <a:ext cx="464529" cy="559083"/>
            <a:chOff x="7570495" y="1997311"/>
            <a:chExt cx="464529" cy="559083"/>
          </a:xfrm>
          <a:solidFill>
            <a:schemeClr val="tx1"/>
          </a:solidFill>
        </p:grpSpPr>
        <p:sp>
          <p:nvSpPr>
            <p:cNvPr id="88" name="Freeform: Shape 2808">
              <a:extLst>
                <a:ext uri="{FF2B5EF4-FFF2-40B4-BE49-F238E27FC236}">
                  <a16:creationId xmlns:a16="http://schemas.microsoft.com/office/drawing/2014/main" id="{73394BCE-A9F4-99FE-73D3-E96DAD016CE8}"/>
                </a:ext>
              </a:extLst>
            </p:cNvPr>
            <p:cNvSpPr/>
            <p:nvPr/>
          </p:nvSpPr>
          <p:spPr>
            <a:xfrm>
              <a:off x="7570495" y="2148668"/>
              <a:ext cx="464529" cy="312906"/>
            </a:xfrm>
            <a:custGeom>
              <a:avLst/>
              <a:gdLst>
                <a:gd name="connsiteX0" fmla="*/ 431387 w 464529"/>
                <a:gd name="connsiteY0" fmla="*/ 312906 h 312906"/>
                <a:gd name="connsiteX1" fmla="*/ 33143 w 464529"/>
                <a:gd name="connsiteY1" fmla="*/ 312906 h 312906"/>
                <a:gd name="connsiteX2" fmla="*/ 8300 w 464529"/>
                <a:gd name="connsiteY2" fmla="*/ 301717 h 312906"/>
                <a:gd name="connsiteX3" fmla="*/ 240 w 464529"/>
                <a:gd name="connsiteY3" fmla="*/ 275642 h 312906"/>
                <a:gd name="connsiteX4" fmla="*/ 31057 w 464529"/>
                <a:gd name="connsiteY4" fmla="*/ 29110 h 312906"/>
                <a:gd name="connsiteX5" fmla="*/ 63959 w 464529"/>
                <a:gd name="connsiteY5" fmla="*/ 0 h 312906"/>
                <a:gd name="connsiteX6" fmla="*/ 400570 w 464529"/>
                <a:gd name="connsiteY6" fmla="*/ 0 h 312906"/>
                <a:gd name="connsiteX7" fmla="*/ 433473 w 464529"/>
                <a:gd name="connsiteY7" fmla="*/ 29110 h 312906"/>
                <a:gd name="connsiteX8" fmla="*/ 464289 w 464529"/>
                <a:gd name="connsiteY8" fmla="*/ 275642 h 312906"/>
                <a:gd name="connsiteX9" fmla="*/ 456230 w 464529"/>
                <a:gd name="connsiteY9" fmla="*/ 301717 h 312906"/>
                <a:gd name="connsiteX10" fmla="*/ 431387 w 464529"/>
                <a:gd name="connsiteY10" fmla="*/ 312906 h 312906"/>
                <a:gd name="connsiteX11" fmla="*/ 63959 w 464529"/>
                <a:gd name="connsiteY11" fmla="*/ 9482 h 312906"/>
                <a:gd name="connsiteX12" fmla="*/ 40444 w 464529"/>
                <a:gd name="connsiteY12" fmla="*/ 30248 h 312906"/>
                <a:gd name="connsiteX13" fmla="*/ 9628 w 464529"/>
                <a:gd name="connsiteY13" fmla="*/ 276780 h 312906"/>
                <a:gd name="connsiteX14" fmla="*/ 15411 w 464529"/>
                <a:gd name="connsiteY14" fmla="*/ 295364 h 312906"/>
                <a:gd name="connsiteX15" fmla="*/ 33143 w 464529"/>
                <a:gd name="connsiteY15" fmla="*/ 303424 h 312906"/>
                <a:gd name="connsiteX16" fmla="*/ 431387 w 464529"/>
                <a:gd name="connsiteY16" fmla="*/ 303424 h 312906"/>
                <a:gd name="connsiteX17" fmla="*/ 449118 w 464529"/>
                <a:gd name="connsiteY17" fmla="*/ 295364 h 312906"/>
                <a:gd name="connsiteX18" fmla="*/ 454902 w 464529"/>
                <a:gd name="connsiteY18" fmla="*/ 276780 h 312906"/>
                <a:gd name="connsiteX19" fmla="*/ 424085 w 464529"/>
                <a:gd name="connsiteY19" fmla="*/ 30248 h 312906"/>
                <a:gd name="connsiteX20" fmla="*/ 400570 w 464529"/>
                <a:gd name="connsiteY20" fmla="*/ 9482 h 312906"/>
                <a:gd name="connsiteX21" fmla="*/ 63959 w 464529"/>
                <a:gd name="connsiteY21" fmla="*/ 9482 h 31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4529" h="312906">
                  <a:moveTo>
                    <a:pt x="431387" y="312906"/>
                  </a:moveTo>
                  <a:lnTo>
                    <a:pt x="33143" y="312906"/>
                  </a:lnTo>
                  <a:cubicBezTo>
                    <a:pt x="23661" y="312906"/>
                    <a:pt x="14558" y="308829"/>
                    <a:pt x="8300" y="301717"/>
                  </a:cubicBezTo>
                  <a:cubicBezTo>
                    <a:pt x="2041" y="294606"/>
                    <a:pt x="-898" y="285124"/>
                    <a:pt x="240" y="275642"/>
                  </a:cubicBezTo>
                  <a:lnTo>
                    <a:pt x="31057" y="29110"/>
                  </a:lnTo>
                  <a:cubicBezTo>
                    <a:pt x="33143" y="12516"/>
                    <a:pt x="47271" y="0"/>
                    <a:pt x="63959" y="0"/>
                  </a:cubicBezTo>
                  <a:lnTo>
                    <a:pt x="400570" y="0"/>
                  </a:lnTo>
                  <a:cubicBezTo>
                    <a:pt x="417259" y="0"/>
                    <a:pt x="431387" y="12516"/>
                    <a:pt x="433473" y="29110"/>
                  </a:cubicBezTo>
                  <a:lnTo>
                    <a:pt x="464289" y="275642"/>
                  </a:lnTo>
                  <a:cubicBezTo>
                    <a:pt x="465427" y="285124"/>
                    <a:pt x="462488" y="294606"/>
                    <a:pt x="456230" y="301717"/>
                  </a:cubicBezTo>
                  <a:cubicBezTo>
                    <a:pt x="449972" y="308829"/>
                    <a:pt x="440869" y="312906"/>
                    <a:pt x="431387" y="312906"/>
                  </a:cubicBezTo>
                  <a:close/>
                  <a:moveTo>
                    <a:pt x="63959" y="9482"/>
                  </a:moveTo>
                  <a:cubicBezTo>
                    <a:pt x="52012" y="9482"/>
                    <a:pt x="41961" y="18395"/>
                    <a:pt x="40444" y="30248"/>
                  </a:cubicBezTo>
                  <a:lnTo>
                    <a:pt x="9628" y="276780"/>
                  </a:lnTo>
                  <a:cubicBezTo>
                    <a:pt x="8774" y="283512"/>
                    <a:pt x="10860" y="290339"/>
                    <a:pt x="15411" y="295364"/>
                  </a:cubicBezTo>
                  <a:cubicBezTo>
                    <a:pt x="19868" y="300485"/>
                    <a:pt x="26410" y="303424"/>
                    <a:pt x="33143" y="303424"/>
                  </a:cubicBezTo>
                  <a:lnTo>
                    <a:pt x="431387" y="303424"/>
                  </a:lnTo>
                  <a:cubicBezTo>
                    <a:pt x="438214" y="303424"/>
                    <a:pt x="444662" y="300485"/>
                    <a:pt x="449118" y="295364"/>
                  </a:cubicBezTo>
                  <a:cubicBezTo>
                    <a:pt x="453575" y="290244"/>
                    <a:pt x="455756" y="283512"/>
                    <a:pt x="454902" y="276780"/>
                  </a:cubicBezTo>
                  <a:lnTo>
                    <a:pt x="424085" y="30248"/>
                  </a:lnTo>
                  <a:cubicBezTo>
                    <a:pt x="422569" y="18395"/>
                    <a:pt x="412518" y="9482"/>
                    <a:pt x="400570" y="9482"/>
                  </a:cubicBezTo>
                  <a:lnTo>
                    <a:pt x="63959" y="9482"/>
                  </a:lnTo>
                  <a:close/>
                </a:path>
              </a:pathLst>
            </a:custGeom>
            <a:grpFill/>
            <a:ln w="9475" cap="flat">
              <a:noFill/>
              <a:prstDash val="solid"/>
              <a:miter/>
            </a:ln>
          </p:spPr>
          <p:txBody>
            <a:bodyPr rtlCol="0" anchor="ctr"/>
            <a:lstStyle/>
            <a:p>
              <a:endParaRPr lang="en-GB"/>
            </a:p>
          </p:txBody>
        </p:sp>
        <p:sp>
          <p:nvSpPr>
            <p:cNvPr id="89" name="Freeform: Shape 2809">
              <a:extLst>
                <a:ext uri="{FF2B5EF4-FFF2-40B4-BE49-F238E27FC236}">
                  <a16:creationId xmlns:a16="http://schemas.microsoft.com/office/drawing/2014/main" id="{39CD6E54-2670-A58D-EE8A-D8FA410394EA}"/>
                </a:ext>
              </a:extLst>
            </p:cNvPr>
            <p:cNvSpPr/>
            <p:nvPr/>
          </p:nvSpPr>
          <p:spPr>
            <a:xfrm>
              <a:off x="7760091" y="2456833"/>
              <a:ext cx="9482" cy="47410"/>
            </a:xfrm>
            <a:custGeom>
              <a:avLst/>
              <a:gdLst>
                <a:gd name="connsiteX0" fmla="*/ 0 w 9482"/>
                <a:gd name="connsiteY0" fmla="*/ 0 h 47410"/>
                <a:gd name="connsiteX1" fmla="*/ 9482 w 9482"/>
                <a:gd name="connsiteY1" fmla="*/ 0 h 47410"/>
                <a:gd name="connsiteX2" fmla="*/ 9482 w 9482"/>
                <a:gd name="connsiteY2" fmla="*/ 47410 h 47410"/>
                <a:gd name="connsiteX3" fmla="*/ 0 w 9482"/>
                <a:gd name="connsiteY3" fmla="*/ 47410 h 47410"/>
              </a:gdLst>
              <a:ahLst/>
              <a:cxnLst>
                <a:cxn ang="0">
                  <a:pos x="connsiteX0" y="connsiteY0"/>
                </a:cxn>
                <a:cxn ang="0">
                  <a:pos x="connsiteX1" y="connsiteY1"/>
                </a:cxn>
                <a:cxn ang="0">
                  <a:pos x="connsiteX2" y="connsiteY2"/>
                </a:cxn>
                <a:cxn ang="0">
                  <a:pos x="connsiteX3" y="connsiteY3"/>
                </a:cxn>
              </a:cxnLst>
              <a:rect l="l" t="t" r="r" b="b"/>
              <a:pathLst>
                <a:path w="9482" h="47410">
                  <a:moveTo>
                    <a:pt x="0" y="0"/>
                  </a:moveTo>
                  <a:lnTo>
                    <a:pt x="9482" y="0"/>
                  </a:lnTo>
                  <a:lnTo>
                    <a:pt x="9482" y="47410"/>
                  </a:lnTo>
                  <a:lnTo>
                    <a:pt x="0" y="47410"/>
                  </a:lnTo>
                  <a:close/>
                </a:path>
              </a:pathLst>
            </a:custGeom>
            <a:grpFill/>
            <a:ln w="9475" cap="flat">
              <a:noFill/>
              <a:prstDash val="solid"/>
              <a:miter/>
            </a:ln>
          </p:spPr>
          <p:txBody>
            <a:bodyPr rtlCol="0" anchor="ctr"/>
            <a:lstStyle/>
            <a:p>
              <a:endParaRPr lang="en-GB"/>
            </a:p>
          </p:txBody>
        </p:sp>
        <p:sp>
          <p:nvSpPr>
            <p:cNvPr id="90" name="Freeform: Shape 2810">
              <a:extLst>
                <a:ext uri="{FF2B5EF4-FFF2-40B4-BE49-F238E27FC236}">
                  <a16:creationId xmlns:a16="http://schemas.microsoft.com/office/drawing/2014/main" id="{839DC385-A22D-34C4-6AE1-308ACAD171A7}"/>
                </a:ext>
              </a:extLst>
            </p:cNvPr>
            <p:cNvSpPr/>
            <p:nvPr/>
          </p:nvSpPr>
          <p:spPr>
            <a:xfrm>
              <a:off x="7835947" y="2456833"/>
              <a:ext cx="9482" cy="47410"/>
            </a:xfrm>
            <a:custGeom>
              <a:avLst/>
              <a:gdLst>
                <a:gd name="connsiteX0" fmla="*/ 0 w 9482"/>
                <a:gd name="connsiteY0" fmla="*/ 0 h 47410"/>
                <a:gd name="connsiteX1" fmla="*/ 9482 w 9482"/>
                <a:gd name="connsiteY1" fmla="*/ 0 h 47410"/>
                <a:gd name="connsiteX2" fmla="*/ 9482 w 9482"/>
                <a:gd name="connsiteY2" fmla="*/ 47410 h 47410"/>
                <a:gd name="connsiteX3" fmla="*/ 0 w 9482"/>
                <a:gd name="connsiteY3" fmla="*/ 47410 h 47410"/>
              </a:gdLst>
              <a:ahLst/>
              <a:cxnLst>
                <a:cxn ang="0">
                  <a:pos x="connsiteX0" y="connsiteY0"/>
                </a:cxn>
                <a:cxn ang="0">
                  <a:pos x="connsiteX1" y="connsiteY1"/>
                </a:cxn>
                <a:cxn ang="0">
                  <a:pos x="connsiteX2" y="connsiteY2"/>
                </a:cxn>
                <a:cxn ang="0">
                  <a:pos x="connsiteX3" y="connsiteY3"/>
                </a:cxn>
              </a:cxnLst>
              <a:rect l="l" t="t" r="r" b="b"/>
              <a:pathLst>
                <a:path w="9482" h="47410">
                  <a:moveTo>
                    <a:pt x="0" y="0"/>
                  </a:moveTo>
                  <a:lnTo>
                    <a:pt x="9482" y="0"/>
                  </a:lnTo>
                  <a:lnTo>
                    <a:pt x="9482" y="47410"/>
                  </a:lnTo>
                  <a:lnTo>
                    <a:pt x="0" y="47410"/>
                  </a:lnTo>
                  <a:close/>
                </a:path>
              </a:pathLst>
            </a:custGeom>
            <a:grpFill/>
            <a:ln w="9475" cap="flat">
              <a:noFill/>
              <a:prstDash val="solid"/>
              <a:miter/>
            </a:ln>
          </p:spPr>
          <p:txBody>
            <a:bodyPr rtlCol="0" anchor="ctr"/>
            <a:lstStyle/>
            <a:p>
              <a:endParaRPr lang="en-GB"/>
            </a:p>
          </p:txBody>
        </p:sp>
        <p:sp>
          <p:nvSpPr>
            <p:cNvPr id="91" name="Freeform: Shape 2811">
              <a:extLst>
                <a:ext uri="{FF2B5EF4-FFF2-40B4-BE49-F238E27FC236}">
                  <a16:creationId xmlns:a16="http://schemas.microsoft.com/office/drawing/2014/main" id="{8BE1239D-C8B2-C50F-9595-F44E11991271}"/>
                </a:ext>
              </a:extLst>
            </p:cNvPr>
            <p:cNvSpPr/>
            <p:nvPr/>
          </p:nvSpPr>
          <p:spPr>
            <a:xfrm>
              <a:off x="7703199" y="2499502"/>
              <a:ext cx="199122" cy="56892"/>
            </a:xfrm>
            <a:custGeom>
              <a:avLst/>
              <a:gdLst>
                <a:gd name="connsiteX0" fmla="*/ 184899 w 199122"/>
                <a:gd name="connsiteY0" fmla="*/ 56892 h 56892"/>
                <a:gd name="connsiteX1" fmla="*/ 14223 w 199122"/>
                <a:gd name="connsiteY1" fmla="*/ 56892 h 56892"/>
                <a:gd name="connsiteX2" fmla="*/ 0 w 199122"/>
                <a:gd name="connsiteY2" fmla="*/ 42669 h 56892"/>
                <a:gd name="connsiteX3" fmla="*/ 0 w 199122"/>
                <a:gd name="connsiteY3" fmla="*/ 33187 h 56892"/>
                <a:gd name="connsiteX4" fmla="*/ 33187 w 199122"/>
                <a:gd name="connsiteY4" fmla="*/ 0 h 56892"/>
                <a:gd name="connsiteX5" fmla="*/ 165935 w 199122"/>
                <a:gd name="connsiteY5" fmla="*/ 0 h 56892"/>
                <a:gd name="connsiteX6" fmla="*/ 199122 w 199122"/>
                <a:gd name="connsiteY6" fmla="*/ 33187 h 56892"/>
                <a:gd name="connsiteX7" fmla="*/ 199122 w 199122"/>
                <a:gd name="connsiteY7" fmla="*/ 42669 h 56892"/>
                <a:gd name="connsiteX8" fmla="*/ 184899 w 199122"/>
                <a:gd name="connsiteY8" fmla="*/ 56892 h 56892"/>
                <a:gd name="connsiteX9" fmla="*/ 33187 w 199122"/>
                <a:gd name="connsiteY9" fmla="*/ 9482 h 56892"/>
                <a:gd name="connsiteX10" fmla="*/ 9482 w 199122"/>
                <a:gd name="connsiteY10" fmla="*/ 33187 h 56892"/>
                <a:gd name="connsiteX11" fmla="*/ 9482 w 199122"/>
                <a:gd name="connsiteY11" fmla="*/ 42669 h 56892"/>
                <a:gd name="connsiteX12" fmla="*/ 14223 w 199122"/>
                <a:gd name="connsiteY12" fmla="*/ 47410 h 56892"/>
                <a:gd name="connsiteX13" fmla="*/ 184899 w 199122"/>
                <a:gd name="connsiteY13" fmla="*/ 47410 h 56892"/>
                <a:gd name="connsiteX14" fmla="*/ 189640 w 199122"/>
                <a:gd name="connsiteY14" fmla="*/ 42669 h 56892"/>
                <a:gd name="connsiteX15" fmla="*/ 189640 w 199122"/>
                <a:gd name="connsiteY15" fmla="*/ 33187 h 56892"/>
                <a:gd name="connsiteX16" fmla="*/ 165935 w 199122"/>
                <a:gd name="connsiteY16" fmla="*/ 9482 h 56892"/>
                <a:gd name="connsiteX17" fmla="*/ 33187 w 199122"/>
                <a:gd name="connsiteY17" fmla="*/ 9482 h 5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122" h="56892">
                  <a:moveTo>
                    <a:pt x="184899" y="56892"/>
                  </a:moveTo>
                  <a:lnTo>
                    <a:pt x="14223" y="56892"/>
                  </a:lnTo>
                  <a:cubicBezTo>
                    <a:pt x="6353" y="56892"/>
                    <a:pt x="0" y="50539"/>
                    <a:pt x="0" y="42669"/>
                  </a:cubicBezTo>
                  <a:lnTo>
                    <a:pt x="0" y="33187"/>
                  </a:lnTo>
                  <a:cubicBezTo>
                    <a:pt x="0" y="14887"/>
                    <a:pt x="14887" y="0"/>
                    <a:pt x="33187" y="0"/>
                  </a:cubicBezTo>
                  <a:lnTo>
                    <a:pt x="165935" y="0"/>
                  </a:lnTo>
                  <a:cubicBezTo>
                    <a:pt x="184235" y="0"/>
                    <a:pt x="199122" y="14887"/>
                    <a:pt x="199122" y="33187"/>
                  </a:cubicBezTo>
                  <a:lnTo>
                    <a:pt x="199122" y="42669"/>
                  </a:lnTo>
                  <a:cubicBezTo>
                    <a:pt x="199122" y="50539"/>
                    <a:pt x="192769" y="56892"/>
                    <a:pt x="184899" y="56892"/>
                  </a:cubicBezTo>
                  <a:close/>
                  <a:moveTo>
                    <a:pt x="33187" y="9482"/>
                  </a:moveTo>
                  <a:cubicBezTo>
                    <a:pt x="20102" y="9482"/>
                    <a:pt x="9482" y="20102"/>
                    <a:pt x="9482" y="33187"/>
                  </a:cubicBezTo>
                  <a:lnTo>
                    <a:pt x="9482" y="42669"/>
                  </a:lnTo>
                  <a:cubicBezTo>
                    <a:pt x="9482" y="45324"/>
                    <a:pt x="11568" y="47410"/>
                    <a:pt x="14223" y="47410"/>
                  </a:cubicBezTo>
                  <a:lnTo>
                    <a:pt x="184899" y="47410"/>
                  </a:lnTo>
                  <a:cubicBezTo>
                    <a:pt x="187554" y="47410"/>
                    <a:pt x="189640" y="45324"/>
                    <a:pt x="189640" y="42669"/>
                  </a:cubicBezTo>
                  <a:lnTo>
                    <a:pt x="189640" y="33187"/>
                  </a:lnTo>
                  <a:cubicBezTo>
                    <a:pt x="189640" y="20102"/>
                    <a:pt x="179020" y="9482"/>
                    <a:pt x="165935" y="9482"/>
                  </a:cubicBezTo>
                  <a:lnTo>
                    <a:pt x="33187" y="9482"/>
                  </a:lnTo>
                  <a:close/>
                </a:path>
              </a:pathLst>
            </a:custGeom>
            <a:grpFill/>
            <a:ln w="9475" cap="flat">
              <a:noFill/>
              <a:prstDash val="solid"/>
              <a:miter/>
            </a:ln>
          </p:spPr>
          <p:txBody>
            <a:bodyPr rtlCol="0" anchor="ctr"/>
            <a:lstStyle/>
            <a:p>
              <a:endParaRPr lang="en-GB"/>
            </a:p>
          </p:txBody>
        </p:sp>
        <p:sp>
          <p:nvSpPr>
            <p:cNvPr id="92" name="Freeform: Shape 2812">
              <a:extLst>
                <a:ext uri="{FF2B5EF4-FFF2-40B4-BE49-F238E27FC236}">
                  <a16:creationId xmlns:a16="http://schemas.microsoft.com/office/drawing/2014/main" id="{1A068D18-CF94-6AB7-77C9-43A79F6804FE}"/>
                </a:ext>
              </a:extLst>
            </p:cNvPr>
            <p:cNvSpPr/>
            <p:nvPr/>
          </p:nvSpPr>
          <p:spPr>
            <a:xfrm>
              <a:off x="7651143" y="2034884"/>
              <a:ext cx="303044" cy="119757"/>
            </a:xfrm>
            <a:custGeom>
              <a:avLst/>
              <a:gdLst>
                <a:gd name="connsiteX0" fmla="*/ 294037 w 303044"/>
                <a:gd name="connsiteY0" fmla="*/ 119758 h 119757"/>
                <a:gd name="connsiteX1" fmla="*/ 151617 w 303044"/>
                <a:gd name="connsiteY1" fmla="*/ 9577 h 119757"/>
                <a:gd name="connsiteX2" fmla="*/ 9197 w 303044"/>
                <a:gd name="connsiteY2" fmla="*/ 119758 h 119757"/>
                <a:gd name="connsiteX3" fmla="*/ 0 w 303044"/>
                <a:gd name="connsiteY3" fmla="*/ 117387 h 119757"/>
                <a:gd name="connsiteX4" fmla="*/ 151522 w 303044"/>
                <a:gd name="connsiteY4" fmla="*/ 0 h 119757"/>
                <a:gd name="connsiteX5" fmla="*/ 303044 w 303044"/>
                <a:gd name="connsiteY5" fmla="*/ 117387 h 119757"/>
                <a:gd name="connsiteX6" fmla="*/ 293847 w 303044"/>
                <a:gd name="connsiteY6" fmla="*/ 119758 h 11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44" h="119757">
                  <a:moveTo>
                    <a:pt x="294037" y="119758"/>
                  </a:moveTo>
                  <a:cubicBezTo>
                    <a:pt x="277254" y="54901"/>
                    <a:pt x="218750" y="9577"/>
                    <a:pt x="151617" y="9577"/>
                  </a:cubicBezTo>
                  <a:cubicBezTo>
                    <a:pt x="84484" y="9577"/>
                    <a:pt x="25981" y="54901"/>
                    <a:pt x="9197" y="119758"/>
                  </a:cubicBezTo>
                  <a:lnTo>
                    <a:pt x="0" y="117387"/>
                  </a:lnTo>
                  <a:cubicBezTo>
                    <a:pt x="17826" y="48263"/>
                    <a:pt x="80123" y="0"/>
                    <a:pt x="151522" y="0"/>
                  </a:cubicBezTo>
                  <a:cubicBezTo>
                    <a:pt x="222922" y="0"/>
                    <a:pt x="285219" y="48263"/>
                    <a:pt x="303044" y="117387"/>
                  </a:cubicBezTo>
                  <a:lnTo>
                    <a:pt x="293847" y="119758"/>
                  </a:lnTo>
                  <a:close/>
                </a:path>
              </a:pathLst>
            </a:custGeom>
            <a:grpFill/>
            <a:ln w="9475" cap="flat">
              <a:noFill/>
              <a:prstDash val="solid"/>
              <a:miter/>
            </a:ln>
          </p:spPr>
          <p:txBody>
            <a:bodyPr rtlCol="0" anchor="ctr"/>
            <a:lstStyle/>
            <a:p>
              <a:endParaRPr lang="en-GB"/>
            </a:p>
          </p:txBody>
        </p:sp>
        <p:sp>
          <p:nvSpPr>
            <p:cNvPr id="93" name="Freeform: Shape 2813">
              <a:extLst>
                <a:ext uri="{FF2B5EF4-FFF2-40B4-BE49-F238E27FC236}">
                  <a16:creationId xmlns:a16="http://schemas.microsoft.com/office/drawing/2014/main" id="{D83FFB2D-074E-11E5-DAD5-2C916500C170}"/>
                </a:ext>
              </a:extLst>
            </p:cNvPr>
            <p:cNvSpPr/>
            <p:nvPr/>
          </p:nvSpPr>
          <p:spPr>
            <a:xfrm>
              <a:off x="7692484" y="2020628"/>
              <a:ext cx="70641" cy="62234"/>
            </a:xfrm>
            <a:custGeom>
              <a:avLst/>
              <a:gdLst>
                <a:gd name="connsiteX0" fmla="*/ 9387 w 70641"/>
                <a:gd name="connsiteY0" fmla="*/ 62235 h 62234"/>
                <a:gd name="connsiteX1" fmla="*/ 0 w 70641"/>
                <a:gd name="connsiteY1" fmla="*/ 61192 h 62234"/>
                <a:gd name="connsiteX2" fmla="*/ 4931 w 70641"/>
                <a:gd name="connsiteY2" fmla="*/ 14920 h 62234"/>
                <a:gd name="connsiteX3" fmla="*/ 13275 w 70641"/>
                <a:gd name="connsiteY3" fmla="*/ 2214 h 62234"/>
                <a:gd name="connsiteX4" fmla="*/ 28256 w 70641"/>
                <a:gd name="connsiteY4" fmla="*/ 1455 h 62234"/>
                <a:gd name="connsiteX5" fmla="*/ 70641 w 70641"/>
                <a:gd name="connsiteY5" fmla="*/ 20419 h 62234"/>
                <a:gd name="connsiteX6" fmla="*/ 68745 w 70641"/>
                <a:gd name="connsiteY6" fmla="*/ 24591 h 62234"/>
                <a:gd name="connsiteX7" fmla="*/ 68745 w 70641"/>
                <a:gd name="connsiteY7" fmla="*/ 29427 h 62234"/>
                <a:gd name="connsiteX8" fmla="*/ 66753 w 70641"/>
                <a:gd name="connsiteY8" fmla="*/ 29048 h 62234"/>
                <a:gd name="connsiteX9" fmla="*/ 24369 w 70641"/>
                <a:gd name="connsiteY9" fmla="*/ 10084 h 62234"/>
                <a:gd name="connsiteX10" fmla="*/ 18016 w 70641"/>
                <a:gd name="connsiteY10" fmla="*/ 10368 h 62234"/>
                <a:gd name="connsiteX11" fmla="*/ 14413 w 70641"/>
                <a:gd name="connsiteY11" fmla="*/ 15773 h 62234"/>
                <a:gd name="connsiteX12" fmla="*/ 9482 w 70641"/>
                <a:gd name="connsiteY12" fmla="*/ 62045 h 6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41" h="62234">
                  <a:moveTo>
                    <a:pt x="9387" y="62235"/>
                  </a:moveTo>
                  <a:lnTo>
                    <a:pt x="0" y="61192"/>
                  </a:lnTo>
                  <a:lnTo>
                    <a:pt x="4931" y="14920"/>
                  </a:lnTo>
                  <a:cubicBezTo>
                    <a:pt x="5500" y="9610"/>
                    <a:pt x="8629" y="4869"/>
                    <a:pt x="13275" y="2214"/>
                  </a:cubicBezTo>
                  <a:cubicBezTo>
                    <a:pt x="17921" y="-441"/>
                    <a:pt x="23421" y="-726"/>
                    <a:pt x="28256" y="1455"/>
                  </a:cubicBezTo>
                  <a:lnTo>
                    <a:pt x="70641" y="20419"/>
                  </a:lnTo>
                  <a:lnTo>
                    <a:pt x="68745" y="24591"/>
                  </a:lnTo>
                  <a:lnTo>
                    <a:pt x="68745" y="29427"/>
                  </a:lnTo>
                  <a:cubicBezTo>
                    <a:pt x="68176" y="29427"/>
                    <a:pt x="67417" y="29332"/>
                    <a:pt x="66753" y="29048"/>
                  </a:cubicBezTo>
                  <a:lnTo>
                    <a:pt x="24369" y="10084"/>
                  </a:lnTo>
                  <a:cubicBezTo>
                    <a:pt x="22282" y="9136"/>
                    <a:pt x="20007" y="9230"/>
                    <a:pt x="18016" y="10368"/>
                  </a:cubicBezTo>
                  <a:cubicBezTo>
                    <a:pt x="16025" y="11506"/>
                    <a:pt x="14697" y="13497"/>
                    <a:pt x="14413" y="15773"/>
                  </a:cubicBezTo>
                  <a:lnTo>
                    <a:pt x="9482" y="62045"/>
                  </a:lnTo>
                  <a:close/>
                </a:path>
              </a:pathLst>
            </a:custGeom>
            <a:grpFill/>
            <a:ln w="9475" cap="flat">
              <a:noFill/>
              <a:prstDash val="solid"/>
              <a:miter/>
            </a:ln>
          </p:spPr>
          <p:txBody>
            <a:bodyPr rtlCol="0" anchor="ctr"/>
            <a:lstStyle/>
            <a:p>
              <a:endParaRPr lang="en-GB"/>
            </a:p>
          </p:txBody>
        </p:sp>
        <p:sp>
          <p:nvSpPr>
            <p:cNvPr id="94" name="Freeform: Shape 2814">
              <a:extLst>
                <a:ext uri="{FF2B5EF4-FFF2-40B4-BE49-F238E27FC236}">
                  <a16:creationId xmlns:a16="http://schemas.microsoft.com/office/drawing/2014/main" id="{A7CC554E-5706-C074-524D-9EBB059A0F12}"/>
                </a:ext>
              </a:extLst>
            </p:cNvPr>
            <p:cNvSpPr/>
            <p:nvPr/>
          </p:nvSpPr>
          <p:spPr>
            <a:xfrm>
              <a:off x="7842584" y="2020817"/>
              <a:ext cx="70546" cy="62234"/>
            </a:xfrm>
            <a:custGeom>
              <a:avLst/>
              <a:gdLst>
                <a:gd name="connsiteX0" fmla="*/ 61064 w 70546"/>
                <a:gd name="connsiteY0" fmla="*/ 62045 h 62234"/>
                <a:gd name="connsiteX1" fmla="*/ 56133 w 70546"/>
                <a:gd name="connsiteY1" fmla="*/ 15773 h 62234"/>
                <a:gd name="connsiteX2" fmla="*/ 52530 w 70546"/>
                <a:gd name="connsiteY2" fmla="*/ 10368 h 62234"/>
                <a:gd name="connsiteX3" fmla="*/ 46177 w 70546"/>
                <a:gd name="connsiteY3" fmla="*/ 10084 h 62234"/>
                <a:gd name="connsiteX4" fmla="*/ 3792 w 70546"/>
                <a:gd name="connsiteY4" fmla="*/ 29048 h 62234"/>
                <a:gd name="connsiteX5" fmla="*/ 1897 w 70546"/>
                <a:gd name="connsiteY5" fmla="*/ 29427 h 62234"/>
                <a:gd name="connsiteX6" fmla="*/ 1897 w 70546"/>
                <a:gd name="connsiteY6" fmla="*/ 24591 h 62234"/>
                <a:gd name="connsiteX7" fmla="*/ 0 w 70546"/>
                <a:gd name="connsiteY7" fmla="*/ 20419 h 62234"/>
                <a:gd name="connsiteX8" fmla="*/ 42384 w 70546"/>
                <a:gd name="connsiteY8" fmla="*/ 1455 h 62234"/>
                <a:gd name="connsiteX9" fmla="*/ 57271 w 70546"/>
                <a:gd name="connsiteY9" fmla="*/ 2214 h 62234"/>
                <a:gd name="connsiteX10" fmla="*/ 65615 w 70546"/>
                <a:gd name="connsiteY10" fmla="*/ 14920 h 62234"/>
                <a:gd name="connsiteX11" fmla="*/ 70546 w 70546"/>
                <a:gd name="connsiteY11" fmla="*/ 61192 h 62234"/>
                <a:gd name="connsiteX12" fmla="*/ 61159 w 70546"/>
                <a:gd name="connsiteY12" fmla="*/ 62235 h 6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46" h="62234">
                  <a:moveTo>
                    <a:pt x="61064" y="62045"/>
                  </a:moveTo>
                  <a:lnTo>
                    <a:pt x="56133" y="15773"/>
                  </a:lnTo>
                  <a:cubicBezTo>
                    <a:pt x="55849" y="13497"/>
                    <a:pt x="54616" y="11506"/>
                    <a:pt x="52530" y="10368"/>
                  </a:cubicBezTo>
                  <a:cubicBezTo>
                    <a:pt x="50539" y="9230"/>
                    <a:pt x="48263" y="9136"/>
                    <a:pt x="46177" y="10084"/>
                  </a:cubicBezTo>
                  <a:lnTo>
                    <a:pt x="3792" y="29048"/>
                  </a:lnTo>
                  <a:cubicBezTo>
                    <a:pt x="3224" y="29332"/>
                    <a:pt x="2560" y="29427"/>
                    <a:pt x="1897" y="29427"/>
                  </a:cubicBezTo>
                  <a:lnTo>
                    <a:pt x="1897" y="24591"/>
                  </a:lnTo>
                  <a:lnTo>
                    <a:pt x="0" y="20419"/>
                  </a:lnTo>
                  <a:lnTo>
                    <a:pt x="42384" y="1455"/>
                  </a:lnTo>
                  <a:cubicBezTo>
                    <a:pt x="47220" y="-726"/>
                    <a:pt x="52625" y="-441"/>
                    <a:pt x="57271" y="2214"/>
                  </a:cubicBezTo>
                  <a:cubicBezTo>
                    <a:pt x="61917" y="4869"/>
                    <a:pt x="65046" y="9610"/>
                    <a:pt x="65615" y="14920"/>
                  </a:cubicBezTo>
                  <a:lnTo>
                    <a:pt x="70546" y="61192"/>
                  </a:lnTo>
                  <a:lnTo>
                    <a:pt x="61159" y="62235"/>
                  </a:lnTo>
                  <a:close/>
                </a:path>
              </a:pathLst>
            </a:custGeom>
            <a:grpFill/>
            <a:ln w="9475" cap="flat">
              <a:noFill/>
              <a:prstDash val="solid"/>
              <a:miter/>
            </a:ln>
          </p:spPr>
          <p:txBody>
            <a:bodyPr rtlCol="0" anchor="ctr"/>
            <a:lstStyle/>
            <a:p>
              <a:endParaRPr lang="en-GB"/>
            </a:p>
          </p:txBody>
        </p:sp>
        <p:sp>
          <p:nvSpPr>
            <p:cNvPr id="95" name="Freeform: Shape 359">
              <a:extLst>
                <a:ext uri="{FF2B5EF4-FFF2-40B4-BE49-F238E27FC236}">
                  <a16:creationId xmlns:a16="http://schemas.microsoft.com/office/drawing/2014/main" id="{6E65AA6A-4C5D-6A07-F824-EE00EBF95332}"/>
                </a:ext>
              </a:extLst>
            </p:cNvPr>
            <p:cNvSpPr/>
            <p:nvPr/>
          </p:nvSpPr>
          <p:spPr>
            <a:xfrm>
              <a:off x="7911234" y="2080966"/>
              <a:ext cx="62124" cy="70640"/>
            </a:xfrm>
            <a:custGeom>
              <a:avLst/>
              <a:gdLst>
                <a:gd name="connsiteX0" fmla="*/ 41815 w 62124"/>
                <a:gd name="connsiteY0" fmla="*/ 70641 h 70640"/>
                <a:gd name="connsiteX1" fmla="*/ 33187 w 62124"/>
                <a:gd name="connsiteY1" fmla="*/ 66753 h 70640"/>
                <a:gd name="connsiteX2" fmla="*/ 52056 w 62124"/>
                <a:gd name="connsiteY2" fmla="*/ 24369 h 70640"/>
                <a:gd name="connsiteX3" fmla="*/ 51772 w 62124"/>
                <a:gd name="connsiteY3" fmla="*/ 18016 h 70640"/>
                <a:gd name="connsiteX4" fmla="*/ 46272 w 62124"/>
                <a:gd name="connsiteY4" fmla="*/ 14413 h 70640"/>
                <a:gd name="connsiteX5" fmla="*/ 0 w 62124"/>
                <a:gd name="connsiteY5" fmla="*/ 9482 h 70640"/>
                <a:gd name="connsiteX6" fmla="*/ 379 w 62124"/>
                <a:gd name="connsiteY6" fmla="*/ 0 h 70640"/>
                <a:gd name="connsiteX7" fmla="*/ 47220 w 62124"/>
                <a:gd name="connsiteY7" fmla="*/ 4931 h 70640"/>
                <a:gd name="connsiteX8" fmla="*/ 59926 w 62124"/>
                <a:gd name="connsiteY8" fmla="*/ 13275 h 70640"/>
                <a:gd name="connsiteX9" fmla="*/ 60590 w 62124"/>
                <a:gd name="connsiteY9" fmla="*/ 28256 h 70640"/>
                <a:gd name="connsiteX10" fmla="*/ 41721 w 62124"/>
                <a:gd name="connsiteY10" fmla="*/ 70641 h 7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24" h="70640">
                  <a:moveTo>
                    <a:pt x="41815" y="70641"/>
                  </a:moveTo>
                  <a:lnTo>
                    <a:pt x="33187" y="66753"/>
                  </a:lnTo>
                  <a:lnTo>
                    <a:pt x="52056" y="24369"/>
                  </a:lnTo>
                  <a:cubicBezTo>
                    <a:pt x="53005" y="22283"/>
                    <a:pt x="52910" y="20007"/>
                    <a:pt x="51772" y="18016"/>
                  </a:cubicBezTo>
                  <a:cubicBezTo>
                    <a:pt x="50634" y="16025"/>
                    <a:pt x="48643" y="14697"/>
                    <a:pt x="46272" y="14413"/>
                  </a:cubicBezTo>
                  <a:lnTo>
                    <a:pt x="0" y="9482"/>
                  </a:lnTo>
                  <a:lnTo>
                    <a:pt x="379" y="0"/>
                  </a:lnTo>
                  <a:lnTo>
                    <a:pt x="47220" y="4931"/>
                  </a:lnTo>
                  <a:cubicBezTo>
                    <a:pt x="52530" y="5500"/>
                    <a:pt x="57271" y="8629"/>
                    <a:pt x="59926" y="13275"/>
                  </a:cubicBezTo>
                  <a:cubicBezTo>
                    <a:pt x="62581" y="17921"/>
                    <a:pt x="62866" y="23421"/>
                    <a:pt x="60590" y="28256"/>
                  </a:cubicBezTo>
                  <a:lnTo>
                    <a:pt x="41721" y="70641"/>
                  </a:lnTo>
                  <a:close/>
                </a:path>
              </a:pathLst>
            </a:custGeom>
            <a:grpFill/>
            <a:ln w="9475" cap="flat">
              <a:noFill/>
              <a:prstDash val="solid"/>
              <a:miter/>
            </a:ln>
          </p:spPr>
          <p:txBody>
            <a:bodyPr rtlCol="0" anchor="ctr"/>
            <a:lstStyle/>
            <a:p>
              <a:endParaRPr lang="en-GB"/>
            </a:p>
          </p:txBody>
        </p:sp>
        <p:sp>
          <p:nvSpPr>
            <p:cNvPr id="96" name="Freeform: Shape 384">
              <a:extLst>
                <a:ext uri="{FF2B5EF4-FFF2-40B4-BE49-F238E27FC236}">
                  <a16:creationId xmlns:a16="http://schemas.microsoft.com/office/drawing/2014/main" id="{12287755-6CF5-C80B-41F7-0BECAAF7751E}"/>
                </a:ext>
              </a:extLst>
            </p:cNvPr>
            <p:cNvSpPr/>
            <p:nvPr/>
          </p:nvSpPr>
          <p:spPr>
            <a:xfrm>
              <a:off x="7761987" y="1997311"/>
              <a:ext cx="81639" cy="49709"/>
            </a:xfrm>
            <a:custGeom>
              <a:avLst/>
              <a:gdLst>
                <a:gd name="connsiteX0" fmla="*/ 73960 w 81639"/>
                <a:gd name="connsiteY0" fmla="*/ 49709 h 49709"/>
                <a:gd name="connsiteX1" fmla="*/ 46556 w 81639"/>
                <a:gd name="connsiteY1" fmla="*/ 12066 h 49709"/>
                <a:gd name="connsiteX2" fmla="*/ 35084 w 81639"/>
                <a:gd name="connsiteY2" fmla="*/ 12066 h 49709"/>
                <a:gd name="connsiteX3" fmla="*/ 7680 w 81639"/>
                <a:gd name="connsiteY3" fmla="*/ 49709 h 49709"/>
                <a:gd name="connsiteX4" fmla="*/ 0 w 81639"/>
                <a:gd name="connsiteY4" fmla="*/ 44115 h 49709"/>
                <a:gd name="connsiteX5" fmla="*/ 27403 w 81639"/>
                <a:gd name="connsiteY5" fmla="*/ 6471 h 49709"/>
                <a:gd name="connsiteX6" fmla="*/ 54237 w 81639"/>
                <a:gd name="connsiteY6" fmla="*/ 6471 h 49709"/>
                <a:gd name="connsiteX7" fmla="*/ 81640 w 81639"/>
                <a:gd name="connsiteY7" fmla="*/ 44115 h 49709"/>
                <a:gd name="connsiteX8" fmla="*/ 73960 w 81639"/>
                <a:gd name="connsiteY8" fmla="*/ 49709 h 4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39" h="49709">
                  <a:moveTo>
                    <a:pt x="73960" y="49709"/>
                  </a:moveTo>
                  <a:lnTo>
                    <a:pt x="46556" y="12066"/>
                  </a:lnTo>
                  <a:cubicBezTo>
                    <a:pt x="43902" y="8368"/>
                    <a:pt x="37738" y="8368"/>
                    <a:pt x="35084" y="12066"/>
                  </a:cubicBezTo>
                  <a:lnTo>
                    <a:pt x="7680" y="49709"/>
                  </a:lnTo>
                  <a:lnTo>
                    <a:pt x="0" y="44115"/>
                  </a:lnTo>
                  <a:lnTo>
                    <a:pt x="27403" y="6471"/>
                  </a:lnTo>
                  <a:cubicBezTo>
                    <a:pt x="33756" y="-2157"/>
                    <a:pt x="47884" y="-2157"/>
                    <a:pt x="54237" y="6471"/>
                  </a:cubicBezTo>
                  <a:lnTo>
                    <a:pt x="81640" y="44115"/>
                  </a:lnTo>
                  <a:lnTo>
                    <a:pt x="73960" y="49709"/>
                  </a:lnTo>
                  <a:close/>
                </a:path>
              </a:pathLst>
            </a:custGeom>
            <a:grpFill/>
            <a:ln w="9475" cap="flat">
              <a:noFill/>
              <a:prstDash val="solid"/>
              <a:miter/>
            </a:ln>
          </p:spPr>
          <p:txBody>
            <a:bodyPr rtlCol="0" anchor="ctr"/>
            <a:lstStyle/>
            <a:p>
              <a:endParaRPr lang="en-GB"/>
            </a:p>
          </p:txBody>
        </p:sp>
        <p:sp>
          <p:nvSpPr>
            <p:cNvPr id="97" name="Freeform: Shape 385">
              <a:extLst>
                <a:ext uri="{FF2B5EF4-FFF2-40B4-BE49-F238E27FC236}">
                  <a16:creationId xmlns:a16="http://schemas.microsoft.com/office/drawing/2014/main" id="{9065FADC-9AFD-8AFB-3170-BF39D00E7C99}"/>
                </a:ext>
              </a:extLst>
            </p:cNvPr>
            <p:cNvSpPr/>
            <p:nvPr/>
          </p:nvSpPr>
          <p:spPr>
            <a:xfrm>
              <a:off x="7632146" y="2081061"/>
              <a:ext cx="62234" cy="70546"/>
            </a:xfrm>
            <a:custGeom>
              <a:avLst/>
              <a:gdLst>
                <a:gd name="connsiteX0" fmla="*/ 20325 w 62234"/>
                <a:gd name="connsiteY0" fmla="*/ 70546 h 70546"/>
                <a:gd name="connsiteX1" fmla="*/ 1455 w 62234"/>
                <a:gd name="connsiteY1" fmla="*/ 28162 h 70546"/>
                <a:gd name="connsiteX2" fmla="*/ 2214 w 62234"/>
                <a:gd name="connsiteY2" fmla="*/ 13275 h 70546"/>
                <a:gd name="connsiteX3" fmla="*/ 14920 w 62234"/>
                <a:gd name="connsiteY3" fmla="*/ 4931 h 70546"/>
                <a:gd name="connsiteX4" fmla="*/ 61192 w 62234"/>
                <a:gd name="connsiteY4" fmla="*/ 0 h 70546"/>
                <a:gd name="connsiteX5" fmla="*/ 62235 w 62234"/>
                <a:gd name="connsiteY5" fmla="*/ 9387 h 70546"/>
                <a:gd name="connsiteX6" fmla="*/ 15963 w 62234"/>
                <a:gd name="connsiteY6" fmla="*/ 14318 h 70546"/>
                <a:gd name="connsiteX7" fmla="*/ 10558 w 62234"/>
                <a:gd name="connsiteY7" fmla="*/ 17921 h 70546"/>
                <a:gd name="connsiteX8" fmla="*/ 10274 w 62234"/>
                <a:gd name="connsiteY8" fmla="*/ 24274 h 70546"/>
                <a:gd name="connsiteX9" fmla="*/ 29143 w 62234"/>
                <a:gd name="connsiteY9" fmla="*/ 66658 h 70546"/>
                <a:gd name="connsiteX10" fmla="*/ 20514 w 62234"/>
                <a:gd name="connsiteY10" fmla="*/ 70546 h 7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34" h="70546">
                  <a:moveTo>
                    <a:pt x="20325" y="70546"/>
                  </a:moveTo>
                  <a:lnTo>
                    <a:pt x="1455" y="28162"/>
                  </a:lnTo>
                  <a:cubicBezTo>
                    <a:pt x="-726" y="23326"/>
                    <a:pt x="-441" y="17921"/>
                    <a:pt x="2214" y="13275"/>
                  </a:cubicBezTo>
                  <a:cubicBezTo>
                    <a:pt x="4869" y="8629"/>
                    <a:pt x="9610" y="5500"/>
                    <a:pt x="14920" y="4931"/>
                  </a:cubicBezTo>
                  <a:lnTo>
                    <a:pt x="61192" y="0"/>
                  </a:lnTo>
                  <a:lnTo>
                    <a:pt x="62235" y="9387"/>
                  </a:lnTo>
                  <a:lnTo>
                    <a:pt x="15963" y="14318"/>
                  </a:lnTo>
                  <a:cubicBezTo>
                    <a:pt x="13687" y="14602"/>
                    <a:pt x="11696" y="15835"/>
                    <a:pt x="10558" y="17921"/>
                  </a:cubicBezTo>
                  <a:cubicBezTo>
                    <a:pt x="9420" y="19912"/>
                    <a:pt x="9325" y="22188"/>
                    <a:pt x="10274" y="24274"/>
                  </a:cubicBezTo>
                  <a:lnTo>
                    <a:pt x="29143" y="66658"/>
                  </a:lnTo>
                  <a:lnTo>
                    <a:pt x="20514" y="70546"/>
                  </a:lnTo>
                  <a:close/>
                </a:path>
              </a:pathLst>
            </a:custGeom>
            <a:grpFill/>
            <a:ln w="9475" cap="flat">
              <a:noFill/>
              <a:prstDash val="solid"/>
              <a:miter/>
            </a:ln>
          </p:spPr>
          <p:txBody>
            <a:bodyPr rtlCol="0" anchor="ctr"/>
            <a:lstStyle/>
            <a:p>
              <a:endParaRPr lang="en-GB"/>
            </a:p>
          </p:txBody>
        </p:sp>
        <p:sp>
          <p:nvSpPr>
            <p:cNvPr id="98" name="Freeform: Shape 6430">
              <a:extLst>
                <a:ext uri="{FF2B5EF4-FFF2-40B4-BE49-F238E27FC236}">
                  <a16:creationId xmlns:a16="http://schemas.microsoft.com/office/drawing/2014/main" id="{FE47A944-16D8-9CB6-F574-1E4E9FC29CD3}"/>
                </a:ext>
              </a:extLst>
            </p:cNvPr>
            <p:cNvSpPr/>
            <p:nvPr/>
          </p:nvSpPr>
          <p:spPr>
            <a:xfrm>
              <a:off x="7599845" y="2224524"/>
              <a:ext cx="405829" cy="9482"/>
            </a:xfrm>
            <a:custGeom>
              <a:avLst/>
              <a:gdLst>
                <a:gd name="connsiteX0" fmla="*/ 0 w 405829"/>
                <a:gd name="connsiteY0" fmla="*/ 0 h 9482"/>
                <a:gd name="connsiteX1" fmla="*/ 405829 w 405829"/>
                <a:gd name="connsiteY1" fmla="*/ 0 h 9482"/>
                <a:gd name="connsiteX2" fmla="*/ 405829 w 405829"/>
                <a:gd name="connsiteY2" fmla="*/ 9482 h 9482"/>
                <a:gd name="connsiteX3" fmla="*/ 0 w 405829"/>
                <a:gd name="connsiteY3" fmla="*/ 9482 h 9482"/>
              </a:gdLst>
              <a:ahLst/>
              <a:cxnLst>
                <a:cxn ang="0">
                  <a:pos x="connsiteX0" y="connsiteY0"/>
                </a:cxn>
                <a:cxn ang="0">
                  <a:pos x="connsiteX1" y="connsiteY1"/>
                </a:cxn>
                <a:cxn ang="0">
                  <a:pos x="connsiteX2" y="connsiteY2"/>
                </a:cxn>
                <a:cxn ang="0">
                  <a:pos x="connsiteX3" y="connsiteY3"/>
                </a:cxn>
              </a:cxnLst>
              <a:rect l="l" t="t" r="r" b="b"/>
              <a:pathLst>
                <a:path w="405829" h="9482">
                  <a:moveTo>
                    <a:pt x="0" y="0"/>
                  </a:moveTo>
                  <a:lnTo>
                    <a:pt x="405829" y="0"/>
                  </a:lnTo>
                  <a:lnTo>
                    <a:pt x="405829" y="9482"/>
                  </a:lnTo>
                  <a:lnTo>
                    <a:pt x="0" y="9482"/>
                  </a:lnTo>
                  <a:close/>
                </a:path>
              </a:pathLst>
            </a:custGeom>
            <a:grpFill/>
            <a:ln w="9475" cap="flat">
              <a:noFill/>
              <a:prstDash val="solid"/>
              <a:miter/>
            </a:ln>
          </p:spPr>
          <p:txBody>
            <a:bodyPr rtlCol="0" anchor="ctr"/>
            <a:lstStyle/>
            <a:p>
              <a:endParaRPr lang="en-GB"/>
            </a:p>
          </p:txBody>
        </p:sp>
        <p:sp>
          <p:nvSpPr>
            <p:cNvPr id="99" name="Freeform: Shape 6431">
              <a:extLst>
                <a:ext uri="{FF2B5EF4-FFF2-40B4-BE49-F238E27FC236}">
                  <a16:creationId xmlns:a16="http://schemas.microsoft.com/office/drawing/2014/main" id="{8D236EE0-B68F-29A2-96AF-AD57A070A121}"/>
                </a:ext>
              </a:extLst>
            </p:cNvPr>
            <p:cNvSpPr/>
            <p:nvPr/>
          </p:nvSpPr>
          <p:spPr>
            <a:xfrm>
              <a:off x="7590363" y="2300380"/>
              <a:ext cx="424793" cy="9482"/>
            </a:xfrm>
            <a:custGeom>
              <a:avLst/>
              <a:gdLst>
                <a:gd name="connsiteX0" fmla="*/ 0 w 424793"/>
                <a:gd name="connsiteY0" fmla="*/ 0 h 9482"/>
                <a:gd name="connsiteX1" fmla="*/ 424793 w 424793"/>
                <a:gd name="connsiteY1" fmla="*/ 0 h 9482"/>
                <a:gd name="connsiteX2" fmla="*/ 424793 w 424793"/>
                <a:gd name="connsiteY2" fmla="*/ 9482 h 9482"/>
                <a:gd name="connsiteX3" fmla="*/ 0 w 424793"/>
                <a:gd name="connsiteY3" fmla="*/ 9482 h 9482"/>
              </a:gdLst>
              <a:ahLst/>
              <a:cxnLst>
                <a:cxn ang="0">
                  <a:pos x="connsiteX0" y="connsiteY0"/>
                </a:cxn>
                <a:cxn ang="0">
                  <a:pos x="connsiteX1" y="connsiteY1"/>
                </a:cxn>
                <a:cxn ang="0">
                  <a:pos x="connsiteX2" y="connsiteY2"/>
                </a:cxn>
                <a:cxn ang="0">
                  <a:pos x="connsiteX3" y="connsiteY3"/>
                </a:cxn>
              </a:cxnLst>
              <a:rect l="l" t="t" r="r" b="b"/>
              <a:pathLst>
                <a:path w="424793" h="9482">
                  <a:moveTo>
                    <a:pt x="0" y="0"/>
                  </a:moveTo>
                  <a:lnTo>
                    <a:pt x="424793" y="0"/>
                  </a:lnTo>
                  <a:lnTo>
                    <a:pt x="424793" y="9482"/>
                  </a:lnTo>
                  <a:lnTo>
                    <a:pt x="0" y="9482"/>
                  </a:lnTo>
                  <a:close/>
                </a:path>
              </a:pathLst>
            </a:custGeom>
            <a:grpFill/>
            <a:ln w="9475" cap="flat">
              <a:noFill/>
              <a:prstDash val="solid"/>
              <a:miter/>
            </a:ln>
          </p:spPr>
          <p:txBody>
            <a:bodyPr rtlCol="0" anchor="ctr"/>
            <a:lstStyle/>
            <a:p>
              <a:endParaRPr lang="en-GB"/>
            </a:p>
          </p:txBody>
        </p:sp>
        <p:sp>
          <p:nvSpPr>
            <p:cNvPr id="100" name="Freeform: Shape 6432">
              <a:extLst>
                <a:ext uri="{FF2B5EF4-FFF2-40B4-BE49-F238E27FC236}">
                  <a16:creationId xmlns:a16="http://schemas.microsoft.com/office/drawing/2014/main" id="{3FA3D784-A388-032C-3BF0-3047146FD0C9}"/>
                </a:ext>
              </a:extLst>
            </p:cNvPr>
            <p:cNvSpPr/>
            <p:nvPr/>
          </p:nvSpPr>
          <p:spPr>
            <a:xfrm>
              <a:off x="7580881" y="2376236"/>
              <a:ext cx="443757" cy="9482"/>
            </a:xfrm>
            <a:custGeom>
              <a:avLst/>
              <a:gdLst>
                <a:gd name="connsiteX0" fmla="*/ 0 w 443757"/>
                <a:gd name="connsiteY0" fmla="*/ 0 h 9482"/>
                <a:gd name="connsiteX1" fmla="*/ 443757 w 443757"/>
                <a:gd name="connsiteY1" fmla="*/ 0 h 9482"/>
                <a:gd name="connsiteX2" fmla="*/ 443757 w 443757"/>
                <a:gd name="connsiteY2" fmla="*/ 9482 h 9482"/>
                <a:gd name="connsiteX3" fmla="*/ 0 w 443757"/>
                <a:gd name="connsiteY3" fmla="*/ 9482 h 9482"/>
              </a:gdLst>
              <a:ahLst/>
              <a:cxnLst>
                <a:cxn ang="0">
                  <a:pos x="connsiteX0" y="connsiteY0"/>
                </a:cxn>
                <a:cxn ang="0">
                  <a:pos x="connsiteX1" y="connsiteY1"/>
                </a:cxn>
                <a:cxn ang="0">
                  <a:pos x="connsiteX2" y="connsiteY2"/>
                </a:cxn>
                <a:cxn ang="0">
                  <a:pos x="connsiteX3" y="connsiteY3"/>
                </a:cxn>
              </a:cxnLst>
              <a:rect l="l" t="t" r="r" b="b"/>
              <a:pathLst>
                <a:path w="443757" h="9482">
                  <a:moveTo>
                    <a:pt x="0" y="0"/>
                  </a:moveTo>
                  <a:lnTo>
                    <a:pt x="443757" y="0"/>
                  </a:lnTo>
                  <a:lnTo>
                    <a:pt x="443757" y="9482"/>
                  </a:lnTo>
                  <a:lnTo>
                    <a:pt x="0" y="9482"/>
                  </a:lnTo>
                  <a:close/>
                </a:path>
              </a:pathLst>
            </a:custGeom>
            <a:grpFill/>
            <a:ln w="9475" cap="flat">
              <a:noFill/>
              <a:prstDash val="solid"/>
              <a:miter/>
            </a:ln>
          </p:spPr>
          <p:txBody>
            <a:bodyPr rtlCol="0" anchor="ctr"/>
            <a:lstStyle/>
            <a:p>
              <a:endParaRPr lang="en-GB"/>
            </a:p>
          </p:txBody>
        </p:sp>
        <p:sp>
          <p:nvSpPr>
            <p:cNvPr id="101" name="Freeform: Shape 6433">
              <a:extLst>
                <a:ext uri="{FF2B5EF4-FFF2-40B4-BE49-F238E27FC236}">
                  <a16:creationId xmlns:a16="http://schemas.microsoft.com/office/drawing/2014/main" id="{10152B5F-7634-D663-5037-4FB9929C0CFB}"/>
                </a:ext>
              </a:extLst>
            </p:cNvPr>
            <p:cNvSpPr/>
            <p:nvPr/>
          </p:nvSpPr>
          <p:spPr>
            <a:xfrm>
              <a:off x="7798019" y="2153409"/>
              <a:ext cx="9482" cy="303424"/>
            </a:xfrm>
            <a:custGeom>
              <a:avLst/>
              <a:gdLst>
                <a:gd name="connsiteX0" fmla="*/ 0 w 9482"/>
                <a:gd name="connsiteY0" fmla="*/ 0 h 303424"/>
                <a:gd name="connsiteX1" fmla="*/ 9482 w 9482"/>
                <a:gd name="connsiteY1" fmla="*/ 0 h 303424"/>
                <a:gd name="connsiteX2" fmla="*/ 9482 w 9482"/>
                <a:gd name="connsiteY2" fmla="*/ 303424 h 303424"/>
                <a:gd name="connsiteX3" fmla="*/ 0 w 9482"/>
                <a:gd name="connsiteY3" fmla="*/ 303424 h 303424"/>
              </a:gdLst>
              <a:ahLst/>
              <a:cxnLst>
                <a:cxn ang="0">
                  <a:pos x="connsiteX0" y="connsiteY0"/>
                </a:cxn>
                <a:cxn ang="0">
                  <a:pos x="connsiteX1" y="connsiteY1"/>
                </a:cxn>
                <a:cxn ang="0">
                  <a:pos x="connsiteX2" y="connsiteY2"/>
                </a:cxn>
                <a:cxn ang="0">
                  <a:pos x="connsiteX3" y="connsiteY3"/>
                </a:cxn>
              </a:cxnLst>
              <a:rect l="l" t="t" r="r" b="b"/>
              <a:pathLst>
                <a:path w="9482" h="303424">
                  <a:moveTo>
                    <a:pt x="0" y="0"/>
                  </a:moveTo>
                  <a:lnTo>
                    <a:pt x="9482" y="0"/>
                  </a:lnTo>
                  <a:lnTo>
                    <a:pt x="9482" y="303424"/>
                  </a:lnTo>
                  <a:lnTo>
                    <a:pt x="0" y="303424"/>
                  </a:lnTo>
                  <a:close/>
                </a:path>
              </a:pathLst>
            </a:custGeom>
            <a:grpFill/>
            <a:ln w="9475" cap="flat">
              <a:noFill/>
              <a:prstDash val="solid"/>
              <a:miter/>
            </a:ln>
          </p:spPr>
          <p:txBody>
            <a:bodyPr rtlCol="0" anchor="ctr"/>
            <a:lstStyle/>
            <a:p>
              <a:endParaRPr lang="en-GB"/>
            </a:p>
          </p:txBody>
        </p:sp>
        <p:sp>
          <p:nvSpPr>
            <p:cNvPr id="102" name="Freeform: Shape 6434">
              <a:extLst>
                <a:ext uri="{FF2B5EF4-FFF2-40B4-BE49-F238E27FC236}">
                  <a16:creationId xmlns:a16="http://schemas.microsoft.com/office/drawing/2014/main" id="{A57A8999-F336-0795-A1A1-39DCB67835CD}"/>
                </a:ext>
              </a:extLst>
            </p:cNvPr>
            <p:cNvSpPr/>
            <p:nvPr/>
          </p:nvSpPr>
          <p:spPr>
            <a:xfrm rot="16307400">
              <a:off x="7579852" y="2300354"/>
              <a:ext cx="303613" cy="9482"/>
            </a:xfrm>
            <a:custGeom>
              <a:avLst/>
              <a:gdLst>
                <a:gd name="connsiteX0" fmla="*/ 0 w 303613"/>
                <a:gd name="connsiteY0" fmla="*/ 0 h 9482"/>
                <a:gd name="connsiteX1" fmla="*/ 303614 w 303613"/>
                <a:gd name="connsiteY1" fmla="*/ 0 h 9482"/>
                <a:gd name="connsiteX2" fmla="*/ 303614 w 303613"/>
                <a:gd name="connsiteY2" fmla="*/ 9482 h 9482"/>
                <a:gd name="connsiteX3" fmla="*/ 0 w 303613"/>
                <a:gd name="connsiteY3" fmla="*/ 9482 h 9482"/>
              </a:gdLst>
              <a:ahLst/>
              <a:cxnLst>
                <a:cxn ang="0">
                  <a:pos x="connsiteX0" y="connsiteY0"/>
                </a:cxn>
                <a:cxn ang="0">
                  <a:pos x="connsiteX1" y="connsiteY1"/>
                </a:cxn>
                <a:cxn ang="0">
                  <a:pos x="connsiteX2" y="connsiteY2"/>
                </a:cxn>
                <a:cxn ang="0">
                  <a:pos x="connsiteX3" y="connsiteY3"/>
                </a:cxn>
              </a:cxnLst>
              <a:rect l="l" t="t" r="r" b="b"/>
              <a:pathLst>
                <a:path w="303613" h="9482">
                  <a:moveTo>
                    <a:pt x="0" y="0"/>
                  </a:moveTo>
                  <a:lnTo>
                    <a:pt x="303614" y="0"/>
                  </a:lnTo>
                  <a:lnTo>
                    <a:pt x="303614" y="9482"/>
                  </a:lnTo>
                  <a:lnTo>
                    <a:pt x="0" y="9482"/>
                  </a:lnTo>
                  <a:close/>
                </a:path>
              </a:pathLst>
            </a:custGeom>
            <a:grpFill/>
            <a:ln w="9475" cap="flat">
              <a:noFill/>
              <a:prstDash val="solid"/>
              <a:miter/>
            </a:ln>
          </p:spPr>
          <p:txBody>
            <a:bodyPr rtlCol="0" anchor="ctr"/>
            <a:lstStyle/>
            <a:p>
              <a:endParaRPr lang="en-GB"/>
            </a:p>
          </p:txBody>
        </p:sp>
        <p:sp>
          <p:nvSpPr>
            <p:cNvPr id="103" name="Freeform: Shape 6435">
              <a:extLst>
                <a:ext uri="{FF2B5EF4-FFF2-40B4-BE49-F238E27FC236}">
                  <a16:creationId xmlns:a16="http://schemas.microsoft.com/office/drawing/2014/main" id="{7EC25D3D-407D-4D71-A34A-582DAD4506A2}"/>
                </a:ext>
              </a:extLst>
            </p:cNvPr>
            <p:cNvSpPr/>
            <p:nvPr/>
          </p:nvSpPr>
          <p:spPr>
            <a:xfrm rot="16482600">
              <a:off x="7511491" y="2300428"/>
              <a:ext cx="304467" cy="9482"/>
            </a:xfrm>
            <a:custGeom>
              <a:avLst/>
              <a:gdLst>
                <a:gd name="connsiteX0" fmla="*/ 0 w 304467"/>
                <a:gd name="connsiteY0" fmla="*/ 0 h 9482"/>
                <a:gd name="connsiteX1" fmla="*/ 304467 w 304467"/>
                <a:gd name="connsiteY1" fmla="*/ 0 h 9482"/>
                <a:gd name="connsiteX2" fmla="*/ 304467 w 304467"/>
                <a:gd name="connsiteY2" fmla="*/ 9482 h 9482"/>
                <a:gd name="connsiteX3" fmla="*/ 0 w 304467"/>
                <a:gd name="connsiteY3" fmla="*/ 9482 h 9482"/>
              </a:gdLst>
              <a:ahLst/>
              <a:cxnLst>
                <a:cxn ang="0">
                  <a:pos x="connsiteX0" y="connsiteY0"/>
                </a:cxn>
                <a:cxn ang="0">
                  <a:pos x="connsiteX1" y="connsiteY1"/>
                </a:cxn>
                <a:cxn ang="0">
                  <a:pos x="connsiteX2" y="connsiteY2"/>
                </a:cxn>
                <a:cxn ang="0">
                  <a:pos x="connsiteX3" y="connsiteY3"/>
                </a:cxn>
              </a:cxnLst>
              <a:rect l="l" t="t" r="r" b="b"/>
              <a:pathLst>
                <a:path w="304467" h="9482">
                  <a:moveTo>
                    <a:pt x="0" y="0"/>
                  </a:moveTo>
                  <a:lnTo>
                    <a:pt x="304467" y="0"/>
                  </a:lnTo>
                  <a:lnTo>
                    <a:pt x="304467" y="9482"/>
                  </a:lnTo>
                  <a:lnTo>
                    <a:pt x="0" y="9482"/>
                  </a:lnTo>
                  <a:close/>
                </a:path>
              </a:pathLst>
            </a:custGeom>
            <a:grpFill/>
            <a:ln w="9475" cap="flat">
              <a:noFill/>
              <a:prstDash val="solid"/>
              <a:miter/>
            </a:ln>
          </p:spPr>
          <p:txBody>
            <a:bodyPr rtlCol="0" anchor="ctr"/>
            <a:lstStyle/>
            <a:p>
              <a:endParaRPr lang="en-GB"/>
            </a:p>
          </p:txBody>
        </p:sp>
        <p:sp>
          <p:nvSpPr>
            <p:cNvPr id="104" name="Freeform: Shape 6436">
              <a:extLst>
                <a:ext uri="{FF2B5EF4-FFF2-40B4-BE49-F238E27FC236}">
                  <a16:creationId xmlns:a16="http://schemas.microsoft.com/office/drawing/2014/main" id="{18B27F06-E4EF-EF4C-7684-74B5BD9E2C70}"/>
                </a:ext>
              </a:extLst>
            </p:cNvPr>
            <p:cNvSpPr/>
            <p:nvPr/>
          </p:nvSpPr>
          <p:spPr>
            <a:xfrm rot="21492600">
              <a:off x="7869094" y="2153297"/>
              <a:ext cx="9482" cy="303613"/>
            </a:xfrm>
            <a:custGeom>
              <a:avLst/>
              <a:gdLst>
                <a:gd name="connsiteX0" fmla="*/ 0 w 9482"/>
                <a:gd name="connsiteY0" fmla="*/ 0 h 303613"/>
                <a:gd name="connsiteX1" fmla="*/ 9482 w 9482"/>
                <a:gd name="connsiteY1" fmla="*/ 0 h 303613"/>
                <a:gd name="connsiteX2" fmla="*/ 9482 w 9482"/>
                <a:gd name="connsiteY2" fmla="*/ 303614 h 303613"/>
                <a:gd name="connsiteX3" fmla="*/ 0 w 9482"/>
                <a:gd name="connsiteY3" fmla="*/ 303614 h 303613"/>
              </a:gdLst>
              <a:ahLst/>
              <a:cxnLst>
                <a:cxn ang="0">
                  <a:pos x="connsiteX0" y="connsiteY0"/>
                </a:cxn>
                <a:cxn ang="0">
                  <a:pos x="connsiteX1" y="connsiteY1"/>
                </a:cxn>
                <a:cxn ang="0">
                  <a:pos x="connsiteX2" y="connsiteY2"/>
                </a:cxn>
                <a:cxn ang="0">
                  <a:pos x="connsiteX3" y="connsiteY3"/>
                </a:cxn>
              </a:cxnLst>
              <a:rect l="l" t="t" r="r" b="b"/>
              <a:pathLst>
                <a:path w="9482" h="303613">
                  <a:moveTo>
                    <a:pt x="0" y="0"/>
                  </a:moveTo>
                  <a:lnTo>
                    <a:pt x="9482" y="0"/>
                  </a:lnTo>
                  <a:lnTo>
                    <a:pt x="9482" y="303614"/>
                  </a:lnTo>
                  <a:lnTo>
                    <a:pt x="0" y="303614"/>
                  </a:lnTo>
                  <a:close/>
                </a:path>
              </a:pathLst>
            </a:custGeom>
            <a:grpFill/>
            <a:ln w="9475" cap="flat">
              <a:noFill/>
              <a:prstDash val="solid"/>
              <a:miter/>
            </a:ln>
          </p:spPr>
          <p:txBody>
            <a:bodyPr rtlCol="0" anchor="ctr"/>
            <a:lstStyle/>
            <a:p>
              <a:endParaRPr lang="en-GB"/>
            </a:p>
          </p:txBody>
        </p:sp>
        <p:sp>
          <p:nvSpPr>
            <p:cNvPr id="105" name="Freeform: Shape 6437">
              <a:extLst>
                <a:ext uri="{FF2B5EF4-FFF2-40B4-BE49-F238E27FC236}">
                  <a16:creationId xmlns:a16="http://schemas.microsoft.com/office/drawing/2014/main" id="{A5B9545E-4430-50B2-98C0-C074987033A7}"/>
                </a:ext>
              </a:extLst>
            </p:cNvPr>
            <p:cNvSpPr/>
            <p:nvPr/>
          </p:nvSpPr>
          <p:spPr>
            <a:xfrm rot="21319800">
              <a:off x="7937303" y="2153449"/>
              <a:ext cx="9482" cy="304467"/>
            </a:xfrm>
            <a:custGeom>
              <a:avLst/>
              <a:gdLst>
                <a:gd name="connsiteX0" fmla="*/ 0 w 9482"/>
                <a:gd name="connsiteY0" fmla="*/ 0 h 304467"/>
                <a:gd name="connsiteX1" fmla="*/ 9482 w 9482"/>
                <a:gd name="connsiteY1" fmla="*/ 0 h 304467"/>
                <a:gd name="connsiteX2" fmla="*/ 9482 w 9482"/>
                <a:gd name="connsiteY2" fmla="*/ 304467 h 304467"/>
                <a:gd name="connsiteX3" fmla="*/ 0 w 9482"/>
                <a:gd name="connsiteY3" fmla="*/ 304467 h 304467"/>
              </a:gdLst>
              <a:ahLst/>
              <a:cxnLst>
                <a:cxn ang="0">
                  <a:pos x="connsiteX0" y="connsiteY0"/>
                </a:cxn>
                <a:cxn ang="0">
                  <a:pos x="connsiteX1" y="connsiteY1"/>
                </a:cxn>
                <a:cxn ang="0">
                  <a:pos x="connsiteX2" y="connsiteY2"/>
                </a:cxn>
                <a:cxn ang="0">
                  <a:pos x="connsiteX3" y="connsiteY3"/>
                </a:cxn>
              </a:cxnLst>
              <a:rect l="l" t="t" r="r" b="b"/>
              <a:pathLst>
                <a:path w="9482" h="304467">
                  <a:moveTo>
                    <a:pt x="0" y="0"/>
                  </a:moveTo>
                  <a:lnTo>
                    <a:pt x="9482" y="0"/>
                  </a:lnTo>
                  <a:lnTo>
                    <a:pt x="9482" y="304467"/>
                  </a:lnTo>
                  <a:lnTo>
                    <a:pt x="0" y="304467"/>
                  </a:lnTo>
                  <a:close/>
                </a:path>
              </a:pathLst>
            </a:custGeom>
            <a:grpFill/>
            <a:ln w="9475" cap="flat">
              <a:noFill/>
              <a:prstDash val="solid"/>
              <a:miter/>
            </a:ln>
          </p:spPr>
          <p:txBody>
            <a:bodyPr rtlCol="0" anchor="ctr"/>
            <a:lstStyle/>
            <a:p>
              <a:endParaRPr lang="en-GB"/>
            </a:p>
          </p:txBody>
        </p:sp>
      </p:grpSp>
      <p:grpSp>
        <p:nvGrpSpPr>
          <p:cNvPr id="109" name="Group 108">
            <a:extLst>
              <a:ext uri="{FF2B5EF4-FFF2-40B4-BE49-F238E27FC236}">
                <a16:creationId xmlns:a16="http://schemas.microsoft.com/office/drawing/2014/main" id="{79552F2D-F6E9-765A-718D-61DC9B6419CF}"/>
              </a:ext>
            </a:extLst>
          </p:cNvPr>
          <p:cNvGrpSpPr/>
          <p:nvPr/>
        </p:nvGrpSpPr>
        <p:grpSpPr>
          <a:xfrm>
            <a:off x="3464748" y="1682388"/>
            <a:ext cx="409551" cy="409551"/>
            <a:chOff x="11051664" y="1416591"/>
            <a:chExt cx="409551" cy="409551"/>
          </a:xfrm>
        </p:grpSpPr>
        <p:sp>
          <p:nvSpPr>
            <p:cNvPr id="107" name="Oval 106">
              <a:extLst>
                <a:ext uri="{FF2B5EF4-FFF2-40B4-BE49-F238E27FC236}">
                  <a16:creationId xmlns:a16="http://schemas.microsoft.com/office/drawing/2014/main" id="{48798429-185C-225A-FE0E-0EF3A41A849D}"/>
                </a:ext>
              </a:extLst>
            </p:cNvPr>
            <p:cNvSpPr/>
            <p:nvPr/>
          </p:nvSpPr>
          <p:spPr>
            <a:xfrm>
              <a:off x="11061729" y="1422769"/>
              <a:ext cx="396000" cy="396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8" name="Graphic 107" descr="Close with solid fill">
              <a:extLst>
                <a:ext uri="{FF2B5EF4-FFF2-40B4-BE49-F238E27FC236}">
                  <a16:creationId xmlns:a16="http://schemas.microsoft.com/office/drawing/2014/main" id="{2FEEB2AF-17F2-513F-3895-4927B8760C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51664" y="1416591"/>
              <a:ext cx="409551" cy="409551"/>
            </a:xfrm>
            <a:prstGeom prst="rect">
              <a:avLst/>
            </a:prstGeom>
          </p:spPr>
        </p:pic>
      </p:grpSp>
      <p:sp>
        <p:nvSpPr>
          <p:cNvPr id="110" name="Oval 109">
            <a:extLst>
              <a:ext uri="{FF2B5EF4-FFF2-40B4-BE49-F238E27FC236}">
                <a16:creationId xmlns:a16="http://schemas.microsoft.com/office/drawing/2014/main" id="{92E5ED36-DEB5-447D-1AE1-8F3FCE92BCFD}"/>
              </a:ext>
            </a:extLst>
          </p:cNvPr>
          <p:cNvSpPr/>
          <p:nvPr/>
        </p:nvSpPr>
        <p:spPr>
          <a:xfrm>
            <a:off x="1439256" y="1574420"/>
            <a:ext cx="2101959" cy="4054402"/>
          </a:xfrm>
          <a:prstGeom prst="ellipse">
            <a:avLst/>
          </a:prstGeom>
          <a:solidFill>
            <a:srgbClr val="FEEA70">
              <a:alpha val="50196"/>
            </a:srgbClr>
          </a:solidFill>
          <a:ln w="2857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1" name="TextBox 110">
            <a:extLst>
              <a:ext uri="{FF2B5EF4-FFF2-40B4-BE49-F238E27FC236}">
                <a16:creationId xmlns:a16="http://schemas.microsoft.com/office/drawing/2014/main" id="{39AEFFF5-1792-6969-71A4-6331EAD03747}"/>
              </a:ext>
            </a:extLst>
          </p:cNvPr>
          <p:cNvSpPr txBox="1"/>
          <p:nvPr/>
        </p:nvSpPr>
        <p:spPr>
          <a:xfrm>
            <a:off x="1432315" y="5842338"/>
            <a:ext cx="2575639" cy="381433"/>
          </a:xfrm>
          <a:prstGeom prst="rect">
            <a:avLst/>
          </a:prstGeom>
        </p:spPr>
        <p:txBody>
          <a:bodyPr vert="horz" wrap="square" lIns="91440" tIns="45720" rIns="91440" bIns="45720" rtlCol="0" anchor="t">
            <a:normAutofit/>
          </a:bodyPr>
          <a:lstStyle/>
          <a:p>
            <a:pPr algn="l"/>
            <a:r>
              <a:rPr lang="en-GB" b="1" dirty="0">
                <a:solidFill>
                  <a:srgbClr val="CB6D0F"/>
                </a:solidFill>
              </a:rPr>
              <a:t>Not a single PPM</a:t>
            </a:r>
          </a:p>
        </p:txBody>
      </p:sp>
      <p:sp>
        <p:nvSpPr>
          <p:cNvPr id="112" name="Rectangle: Rounded Corners 111">
            <a:extLst>
              <a:ext uri="{FF2B5EF4-FFF2-40B4-BE49-F238E27FC236}">
                <a16:creationId xmlns:a16="http://schemas.microsoft.com/office/drawing/2014/main" id="{87363EB3-2747-3898-7B48-E37C33306CC6}"/>
              </a:ext>
            </a:extLst>
          </p:cNvPr>
          <p:cNvSpPr/>
          <p:nvPr/>
        </p:nvSpPr>
        <p:spPr>
          <a:xfrm>
            <a:off x="8740829" y="1800560"/>
            <a:ext cx="2747306" cy="3787441"/>
          </a:xfrm>
          <a:prstGeom prst="roundRect">
            <a:avLst/>
          </a:prstGeom>
          <a:solidFill>
            <a:srgbClr val="CB6D0F">
              <a:alpha val="20000"/>
            </a:srgbClr>
          </a:solidFill>
          <a:ln>
            <a:solidFill>
              <a:srgbClr val="CB6D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3" name="Straight Connector 112">
            <a:extLst>
              <a:ext uri="{FF2B5EF4-FFF2-40B4-BE49-F238E27FC236}">
                <a16:creationId xmlns:a16="http://schemas.microsoft.com/office/drawing/2014/main" id="{979072FB-643C-080E-D629-F4BB2AB83980}"/>
              </a:ext>
            </a:extLst>
          </p:cNvPr>
          <p:cNvCxnSpPr>
            <a:cxnSpLocks/>
          </p:cNvCxnSpPr>
          <p:nvPr/>
        </p:nvCxnSpPr>
        <p:spPr>
          <a:xfrm flipH="1">
            <a:off x="9278306" y="2106203"/>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4A2EBFE-8F77-9657-5BEB-5BA449A9BB83}"/>
              </a:ext>
            </a:extLst>
          </p:cNvPr>
          <p:cNvCxnSpPr>
            <a:cxnSpLocks/>
          </p:cNvCxnSpPr>
          <p:nvPr/>
        </p:nvCxnSpPr>
        <p:spPr>
          <a:xfrm flipH="1">
            <a:off x="9269345" y="3203032"/>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545A3DC-E509-A96E-C02D-AB4EED598371}"/>
              </a:ext>
            </a:extLst>
          </p:cNvPr>
          <p:cNvCxnSpPr>
            <a:cxnSpLocks/>
          </p:cNvCxnSpPr>
          <p:nvPr/>
        </p:nvCxnSpPr>
        <p:spPr>
          <a:xfrm flipH="1">
            <a:off x="9278306" y="5333267"/>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2D359BE-C84B-2146-D1DC-1A301E8986ED}"/>
              </a:ext>
            </a:extLst>
          </p:cNvPr>
          <p:cNvCxnSpPr>
            <a:cxnSpLocks/>
          </p:cNvCxnSpPr>
          <p:nvPr/>
        </p:nvCxnSpPr>
        <p:spPr>
          <a:xfrm flipH="1" flipV="1">
            <a:off x="9275799" y="2106203"/>
            <a:ext cx="0" cy="3227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A813F7-A0EB-EECF-AB96-6407CA525DF8}"/>
              </a:ext>
            </a:extLst>
          </p:cNvPr>
          <p:cNvCxnSpPr>
            <a:cxnSpLocks/>
          </p:cNvCxnSpPr>
          <p:nvPr/>
        </p:nvCxnSpPr>
        <p:spPr>
          <a:xfrm flipH="1">
            <a:off x="9100093" y="3830172"/>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09DFACA-C613-2A27-316F-38A91475B24C}"/>
              </a:ext>
            </a:extLst>
          </p:cNvPr>
          <p:cNvSpPr txBox="1"/>
          <p:nvPr/>
        </p:nvSpPr>
        <p:spPr>
          <a:xfrm>
            <a:off x="8472280" y="3694281"/>
            <a:ext cx="907960" cy="313591"/>
          </a:xfrm>
          <a:prstGeom prst="rect">
            <a:avLst/>
          </a:prstGeom>
          <a:ln>
            <a:noFill/>
          </a:ln>
        </p:spPr>
        <p:txBody>
          <a:bodyPr vert="horz" wrap="square" lIns="91440" tIns="45720" rIns="91440" bIns="45720" rtlCol="0" anchor="t">
            <a:normAutofit/>
          </a:bodyPr>
          <a:lstStyle/>
          <a:p>
            <a:pPr algn="ctr"/>
            <a:r>
              <a:rPr lang="en-GB" sz="1200" dirty="0"/>
              <a:t>CP</a:t>
            </a:r>
          </a:p>
        </p:txBody>
      </p:sp>
      <p:pic>
        <p:nvPicPr>
          <p:cNvPr id="119" name="Graphic 118" descr="Close with solid fill">
            <a:extLst>
              <a:ext uri="{FF2B5EF4-FFF2-40B4-BE49-F238E27FC236}">
                <a16:creationId xmlns:a16="http://schemas.microsoft.com/office/drawing/2014/main" id="{CBBBE713-D149-3ECD-99C9-0BADEA6AE0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71628" y="3787160"/>
            <a:ext cx="88057" cy="88057"/>
          </a:xfrm>
          <a:prstGeom prst="rect">
            <a:avLst/>
          </a:prstGeom>
        </p:spPr>
      </p:pic>
      <p:cxnSp>
        <p:nvCxnSpPr>
          <p:cNvPr id="120" name="Straight Connector 119">
            <a:extLst>
              <a:ext uri="{FF2B5EF4-FFF2-40B4-BE49-F238E27FC236}">
                <a16:creationId xmlns:a16="http://schemas.microsoft.com/office/drawing/2014/main" id="{40675CA2-1895-54B7-4101-49D551A06FFB}"/>
              </a:ext>
            </a:extLst>
          </p:cNvPr>
          <p:cNvCxnSpPr>
            <a:cxnSpLocks/>
          </p:cNvCxnSpPr>
          <p:nvPr/>
        </p:nvCxnSpPr>
        <p:spPr>
          <a:xfrm flipH="1">
            <a:off x="9278306" y="4167755"/>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D8008B85-463E-BD14-914B-1D3AFEBB2157}"/>
              </a:ext>
            </a:extLst>
          </p:cNvPr>
          <p:cNvGrpSpPr/>
          <p:nvPr/>
        </p:nvGrpSpPr>
        <p:grpSpPr>
          <a:xfrm rot="5400000">
            <a:off x="9718529" y="4987278"/>
            <a:ext cx="331870" cy="559438"/>
            <a:chOff x="8774665" y="3134796"/>
            <a:chExt cx="331870" cy="559438"/>
          </a:xfrm>
          <a:solidFill>
            <a:schemeClr val="tx1"/>
          </a:solidFill>
        </p:grpSpPr>
        <p:sp>
          <p:nvSpPr>
            <p:cNvPr id="155" name="Freeform: Shape 440">
              <a:extLst>
                <a:ext uri="{FF2B5EF4-FFF2-40B4-BE49-F238E27FC236}">
                  <a16:creationId xmlns:a16="http://schemas.microsoft.com/office/drawing/2014/main" id="{646D69F8-5E75-3592-9435-932AC47621E9}"/>
                </a:ext>
              </a:extLst>
            </p:cNvPr>
            <p:cNvSpPr/>
            <p:nvPr/>
          </p:nvSpPr>
          <p:spPr>
            <a:xfrm>
              <a:off x="8888449" y="3239098"/>
              <a:ext cx="104302" cy="104302"/>
            </a:xfrm>
            <a:custGeom>
              <a:avLst/>
              <a:gdLst>
                <a:gd name="connsiteX0" fmla="*/ 61633 w 104302"/>
                <a:gd name="connsiteY0" fmla="*/ 104302 h 104302"/>
                <a:gd name="connsiteX1" fmla="*/ 42669 w 104302"/>
                <a:gd name="connsiteY1" fmla="*/ 104302 h 104302"/>
                <a:gd name="connsiteX2" fmla="*/ 28446 w 104302"/>
                <a:gd name="connsiteY2" fmla="*/ 90079 h 104302"/>
                <a:gd name="connsiteX3" fmla="*/ 28446 w 104302"/>
                <a:gd name="connsiteY3" fmla="*/ 75856 h 104302"/>
                <a:gd name="connsiteX4" fmla="*/ 14223 w 104302"/>
                <a:gd name="connsiteY4" fmla="*/ 75856 h 104302"/>
                <a:gd name="connsiteX5" fmla="*/ 0 w 104302"/>
                <a:gd name="connsiteY5" fmla="*/ 61633 h 104302"/>
                <a:gd name="connsiteX6" fmla="*/ 0 w 104302"/>
                <a:gd name="connsiteY6" fmla="*/ 42669 h 104302"/>
                <a:gd name="connsiteX7" fmla="*/ 14223 w 104302"/>
                <a:gd name="connsiteY7" fmla="*/ 28446 h 104302"/>
                <a:gd name="connsiteX8" fmla="*/ 28446 w 104302"/>
                <a:gd name="connsiteY8" fmla="*/ 28446 h 104302"/>
                <a:gd name="connsiteX9" fmla="*/ 28446 w 104302"/>
                <a:gd name="connsiteY9" fmla="*/ 14223 h 104302"/>
                <a:gd name="connsiteX10" fmla="*/ 42669 w 104302"/>
                <a:gd name="connsiteY10" fmla="*/ 0 h 104302"/>
                <a:gd name="connsiteX11" fmla="*/ 61633 w 104302"/>
                <a:gd name="connsiteY11" fmla="*/ 0 h 104302"/>
                <a:gd name="connsiteX12" fmla="*/ 75856 w 104302"/>
                <a:gd name="connsiteY12" fmla="*/ 14223 h 104302"/>
                <a:gd name="connsiteX13" fmla="*/ 75856 w 104302"/>
                <a:gd name="connsiteY13" fmla="*/ 28446 h 104302"/>
                <a:gd name="connsiteX14" fmla="*/ 90079 w 104302"/>
                <a:gd name="connsiteY14" fmla="*/ 28446 h 104302"/>
                <a:gd name="connsiteX15" fmla="*/ 104302 w 104302"/>
                <a:gd name="connsiteY15" fmla="*/ 42669 h 104302"/>
                <a:gd name="connsiteX16" fmla="*/ 104302 w 104302"/>
                <a:gd name="connsiteY16" fmla="*/ 61633 h 104302"/>
                <a:gd name="connsiteX17" fmla="*/ 90079 w 104302"/>
                <a:gd name="connsiteY17" fmla="*/ 75856 h 104302"/>
                <a:gd name="connsiteX18" fmla="*/ 75856 w 104302"/>
                <a:gd name="connsiteY18" fmla="*/ 75856 h 104302"/>
                <a:gd name="connsiteX19" fmla="*/ 75856 w 104302"/>
                <a:gd name="connsiteY19" fmla="*/ 90079 h 104302"/>
                <a:gd name="connsiteX20" fmla="*/ 61633 w 104302"/>
                <a:gd name="connsiteY20" fmla="*/ 104302 h 104302"/>
                <a:gd name="connsiteX21" fmla="*/ 14223 w 104302"/>
                <a:gd name="connsiteY21" fmla="*/ 37928 h 104302"/>
                <a:gd name="connsiteX22" fmla="*/ 9482 w 104302"/>
                <a:gd name="connsiteY22" fmla="*/ 42669 h 104302"/>
                <a:gd name="connsiteX23" fmla="*/ 9482 w 104302"/>
                <a:gd name="connsiteY23" fmla="*/ 61633 h 104302"/>
                <a:gd name="connsiteX24" fmla="*/ 14223 w 104302"/>
                <a:gd name="connsiteY24" fmla="*/ 66374 h 104302"/>
                <a:gd name="connsiteX25" fmla="*/ 33187 w 104302"/>
                <a:gd name="connsiteY25" fmla="*/ 66374 h 104302"/>
                <a:gd name="connsiteX26" fmla="*/ 37928 w 104302"/>
                <a:gd name="connsiteY26" fmla="*/ 71115 h 104302"/>
                <a:gd name="connsiteX27" fmla="*/ 37928 w 104302"/>
                <a:gd name="connsiteY27" fmla="*/ 90079 h 104302"/>
                <a:gd name="connsiteX28" fmla="*/ 42669 w 104302"/>
                <a:gd name="connsiteY28" fmla="*/ 94820 h 104302"/>
                <a:gd name="connsiteX29" fmla="*/ 61633 w 104302"/>
                <a:gd name="connsiteY29" fmla="*/ 94820 h 104302"/>
                <a:gd name="connsiteX30" fmla="*/ 66374 w 104302"/>
                <a:gd name="connsiteY30" fmla="*/ 90079 h 104302"/>
                <a:gd name="connsiteX31" fmla="*/ 66374 w 104302"/>
                <a:gd name="connsiteY31" fmla="*/ 71115 h 104302"/>
                <a:gd name="connsiteX32" fmla="*/ 71115 w 104302"/>
                <a:gd name="connsiteY32" fmla="*/ 66374 h 104302"/>
                <a:gd name="connsiteX33" fmla="*/ 90079 w 104302"/>
                <a:gd name="connsiteY33" fmla="*/ 66374 h 104302"/>
                <a:gd name="connsiteX34" fmla="*/ 94820 w 104302"/>
                <a:gd name="connsiteY34" fmla="*/ 61633 h 104302"/>
                <a:gd name="connsiteX35" fmla="*/ 94820 w 104302"/>
                <a:gd name="connsiteY35" fmla="*/ 42669 h 104302"/>
                <a:gd name="connsiteX36" fmla="*/ 90079 w 104302"/>
                <a:gd name="connsiteY36" fmla="*/ 37928 h 104302"/>
                <a:gd name="connsiteX37" fmla="*/ 71115 w 104302"/>
                <a:gd name="connsiteY37" fmla="*/ 37928 h 104302"/>
                <a:gd name="connsiteX38" fmla="*/ 66374 w 104302"/>
                <a:gd name="connsiteY38" fmla="*/ 33187 h 104302"/>
                <a:gd name="connsiteX39" fmla="*/ 66374 w 104302"/>
                <a:gd name="connsiteY39" fmla="*/ 14223 h 104302"/>
                <a:gd name="connsiteX40" fmla="*/ 61633 w 104302"/>
                <a:gd name="connsiteY40" fmla="*/ 9482 h 104302"/>
                <a:gd name="connsiteX41" fmla="*/ 42669 w 104302"/>
                <a:gd name="connsiteY41" fmla="*/ 9482 h 104302"/>
                <a:gd name="connsiteX42" fmla="*/ 37928 w 104302"/>
                <a:gd name="connsiteY42" fmla="*/ 14223 h 104302"/>
                <a:gd name="connsiteX43" fmla="*/ 37928 w 104302"/>
                <a:gd name="connsiteY43" fmla="*/ 33187 h 104302"/>
                <a:gd name="connsiteX44" fmla="*/ 33187 w 104302"/>
                <a:gd name="connsiteY44" fmla="*/ 37928 h 104302"/>
                <a:gd name="connsiteX45" fmla="*/ 14223 w 104302"/>
                <a:gd name="connsiteY45" fmla="*/ 37928 h 1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02" h="104302">
                  <a:moveTo>
                    <a:pt x="61633" y="104302"/>
                  </a:moveTo>
                  <a:lnTo>
                    <a:pt x="42669" y="104302"/>
                  </a:lnTo>
                  <a:cubicBezTo>
                    <a:pt x="34799" y="104302"/>
                    <a:pt x="28446" y="97949"/>
                    <a:pt x="28446" y="90079"/>
                  </a:cubicBezTo>
                  <a:lnTo>
                    <a:pt x="28446" y="75856"/>
                  </a:lnTo>
                  <a:lnTo>
                    <a:pt x="14223" y="75856"/>
                  </a:lnTo>
                  <a:cubicBezTo>
                    <a:pt x="6353" y="75856"/>
                    <a:pt x="0" y="69503"/>
                    <a:pt x="0" y="61633"/>
                  </a:cubicBezTo>
                  <a:lnTo>
                    <a:pt x="0" y="42669"/>
                  </a:lnTo>
                  <a:cubicBezTo>
                    <a:pt x="0" y="34799"/>
                    <a:pt x="6353" y="28446"/>
                    <a:pt x="14223" y="28446"/>
                  </a:cubicBezTo>
                  <a:lnTo>
                    <a:pt x="28446" y="28446"/>
                  </a:lnTo>
                  <a:lnTo>
                    <a:pt x="28446" y="14223"/>
                  </a:lnTo>
                  <a:cubicBezTo>
                    <a:pt x="28446" y="6353"/>
                    <a:pt x="34799" y="0"/>
                    <a:pt x="42669" y="0"/>
                  </a:cubicBezTo>
                  <a:lnTo>
                    <a:pt x="61633" y="0"/>
                  </a:lnTo>
                  <a:cubicBezTo>
                    <a:pt x="69503" y="0"/>
                    <a:pt x="75856" y="6353"/>
                    <a:pt x="75856" y="14223"/>
                  </a:cubicBezTo>
                  <a:lnTo>
                    <a:pt x="75856" y="28446"/>
                  </a:lnTo>
                  <a:lnTo>
                    <a:pt x="90079" y="28446"/>
                  </a:lnTo>
                  <a:cubicBezTo>
                    <a:pt x="97949" y="28446"/>
                    <a:pt x="104302" y="34799"/>
                    <a:pt x="104302" y="42669"/>
                  </a:cubicBezTo>
                  <a:lnTo>
                    <a:pt x="104302" y="61633"/>
                  </a:lnTo>
                  <a:cubicBezTo>
                    <a:pt x="104302" y="69503"/>
                    <a:pt x="97949" y="75856"/>
                    <a:pt x="90079" y="75856"/>
                  </a:cubicBezTo>
                  <a:lnTo>
                    <a:pt x="75856" y="75856"/>
                  </a:lnTo>
                  <a:lnTo>
                    <a:pt x="75856" y="90079"/>
                  </a:lnTo>
                  <a:cubicBezTo>
                    <a:pt x="75856" y="97949"/>
                    <a:pt x="69503" y="104302"/>
                    <a:pt x="61633" y="104302"/>
                  </a:cubicBezTo>
                  <a:close/>
                  <a:moveTo>
                    <a:pt x="14223" y="37928"/>
                  </a:moveTo>
                  <a:cubicBezTo>
                    <a:pt x="11568" y="37928"/>
                    <a:pt x="9482" y="40014"/>
                    <a:pt x="9482" y="42669"/>
                  </a:cubicBezTo>
                  <a:lnTo>
                    <a:pt x="9482" y="61633"/>
                  </a:lnTo>
                  <a:cubicBezTo>
                    <a:pt x="9482" y="64288"/>
                    <a:pt x="11568" y="66374"/>
                    <a:pt x="14223" y="66374"/>
                  </a:cubicBezTo>
                  <a:lnTo>
                    <a:pt x="33187" y="66374"/>
                  </a:lnTo>
                  <a:cubicBezTo>
                    <a:pt x="35842" y="66374"/>
                    <a:pt x="37928" y="68460"/>
                    <a:pt x="37928" y="71115"/>
                  </a:cubicBezTo>
                  <a:lnTo>
                    <a:pt x="37928" y="90079"/>
                  </a:lnTo>
                  <a:cubicBezTo>
                    <a:pt x="37928" y="92734"/>
                    <a:pt x="40014" y="94820"/>
                    <a:pt x="42669" y="94820"/>
                  </a:cubicBezTo>
                  <a:lnTo>
                    <a:pt x="61633" y="94820"/>
                  </a:lnTo>
                  <a:cubicBezTo>
                    <a:pt x="64288" y="94820"/>
                    <a:pt x="66374" y="92734"/>
                    <a:pt x="66374" y="90079"/>
                  </a:cubicBezTo>
                  <a:lnTo>
                    <a:pt x="66374" y="71115"/>
                  </a:lnTo>
                  <a:cubicBezTo>
                    <a:pt x="66374" y="68460"/>
                    <a:pt x="68460" y="66374"/>
                    <a:pt x="71115" y="66374"/>
                  </a:cubicBezTo>
                  <a:lnTo>
                    <a:pt x="90079" y="66374"/>
                  </a:lnTo>
                  <a:cubicBezTo>
                    <a:pt x="92734" y="66374"/>
                    <a:pt x="94820" y="64288"/>
                    <a:pt x="94820" y="61633"/>
                  </a:cubicBezTo>
                  <a:lnTo>
                    <a:pt x="94820" y="42669"/>
                  </a:lnTo>
                  <a:cubicBezTo>
                    <a:pt x="94820" y="40014"/>
                    <a:pt x="92734" y="37928"/>
                    <a:pt x="90079" y="37928"/>
                  </a:cubicBezTo>
                  <a:lnTo>
                    <a:pt x="71115" y="37928"/>
                  </a:lnTo>
                  <a:cubicBezTo>
                    <a:pt x="68460" y="37928"/>
                    <a:pt x="66374" y="35842"/>
                    <a:pt x="66374" y="33187"/>
                  </a:cubicBezTo>
                  <a:lnTo>
                    <a:pt x="66374" y="14223"/>
                  </a:lnTo>
                  <a:cubicBezTo>
                    <a:pt x="66374" y="11568"/>
                    <a:pt x="64288" y="9482"/>
                    <a:pt x="61633" y="9482"/>
                  </a:cubicBezTo>
                  <a:lnTo>
                    <a:pt x="42669" y="9482"/>
                  </a:lnTo>
                  <a:cubicBezTo>
                    <a:pt x="40014" y="9482"/>
                    <a:pt x="37928" y="11568"/>
                    <a:pt x="37928" y="14223"/>
                  </a:cubicBezTo>
                  <a:lnTo>
                    <a:pt x="37928" y="33187"/>
                  </a:lnTo>
                  <a:cubicBezTo>
                    <a:pt x="37928" y="35842"/>
                    <a:pt x="35842" y="37928"/>
                    <a:pt x="33187" y="37928"/>
                  </a:cubicBezTo>
                  <a:lnTo>
                    <a:pt x="14223" y="37928"/>
                  </a:lnTo>
                  <a:close/>
                </a:path>
              </a:pathLst>
            </a:custGeom>
            <a:grpFill/>
            <a:ln w="9475" cap="flat">
              <a:noFill/>
              <a:prstDash val="solid"/>
              <a:miter/>
            </a:ln>
          </p:spPr>
          <p:txBody>
            <a:bodyPr rtlCol="0" anchor="ctr"/>
            <a:lstStyle/>
            <a:p>
              <a:endParaRPr lang="en-GB"/>
            </a:p>
          </p:txBody>
        </p:sp>
        <p:sp>
          <p:nvSpPr>
            <p:cNvPr id="156" name="Freeform: Shape 442">
              <a:extLst>
                <a:ext uri="{FF2B5EF4-FFF2-40B4-BE49-F238E27FC236}">
                  <a16:creationId xmlns:a16="http://schemas.microsoft.com/office/drawing/2014/main" id="{CE0C8FA3-627E-A800-FDC0-7B582CA2940B}"/>
                </a:ext>
              </a:extLst>
            </p:cNvPr>
            <p:cNvSpPr/>
            <p:nvPr/>
          </p:nvSpPr>
          <p:spPr>
            <a:xfrm>
              <a:off x="8888449" y="3570968"/>
              <a:ext cx="104302" cy="47410"/>
            </a:xfrm>
            <a:custGeom>
              <a:avLst/>
              <a:gdLst>
                <a:gd name="connsiteX0" fmla="*/ 90079 w 104302"/>
                <a:gd name="connsiteY0" fmla="*/ 47410 h 47410"/>
                <a:gd name="connsiteX1" fmla="*/ 14223 w 104302"/>
                <a:gd name="connsiteY1" fmla="*/ 47410 h 47410"/>
                <a:gd name="connsiteX2" fmla="*/ 0 w 104302"/>
                <a:gd name="connsiteY2" fmla="*/ 33187 h 47410"/>
                <a:gd name="connsiteX3" fmla="*/ 0 w 104302"/>
                <a:gd name="connsiteY3" fmla="*/ 14223 h 47410"/>
                <a:gd name="connsiteX4" fmla="*/ 14223 w 104302"/>
                <a:gd name="connsiteY4" fmla="*/ 0 h 47410"/>
                <a:gd name="connsiteX5" fmla="*/ 90079 w 104302"/>
                <a:gd name="connsiteY5" fmla="*/ 0 h 47410"/>
                <a:gd name="connsiteX6" fmla="*/ 104302 w 104302"/>
                <a:gd name="connsiteY6" fmla="*/ 14223 h 47410"/>
                <a:gd name="connsiteX7" fmla="*/ 104302 w 104302"/>
                <a:gd name="connsiteY7" fmla="*/ 33187 h 47410"/>
                <a:gd name="connsiteX8" fmla="*/ 90079 w 104302"/>
                <a:gd name="connsiteY8" fmla="*/ 47410 h 47410"/>
                <a:gd name="connsiteX9" fmla="*/ 14223 w 104302"/>
                <a:gd name="connsiteY9" fmla="*/ 9482 h 47410"/>
                <a:gd name="connsiteX10" fmla="*/ 9482 w 104302"/>
                <a:gd name="connsiteY10" fmla="*/ 14223 h 47410"/>
                <a:gd name="connsiteX11" fmla="*/ 9482 w 104302"/>
                <a:gd name="connsiteY11" fmla="*/ 33187 h 47410"/>
                <a:gd name="connsiteX12" fmla="*/ 14223 w 104302"/>
                <a:gd name="connsiteY12" fmla="*/ 37928 h 47410"/>
                <a:gd name="connsiteX13" fmla="*/ 90079 w 104302"/>
                <a:gd name="connsiteY13" fmla="*/ 37928 h 47410"/>
                <a:gd name="connsiteX14" fmla="*/ 94820 w 104302"/>
                <a:gd name="connsiteY14" fmla="*/ 33187 h 47410"/>
                <a:gd name="connsiteX15" fmla="*/ 94820 w 104302"/>
                <a:gd name="connsiteY15" fmla="*/ 14223 h 47410"/>
                <a:gd name="connsiteX16" fmla="*/ 90079 w 104302"/>
                <a:gd name="connsiteY16" fmla="*/ 9482 h 47410"/>
                <a:gd name="connsiteX17" fmla="*/ 14223 w 104302"/>
                <a:gd name="connsiteY17"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302" h="47410">
                  <a:moveTo>
                    <a:pt x="90079" y="47410"/>
                  </a:moveTo>
                  <a:lnTo>
                    <a:pt x="14223" y="47410"/>
                  </a:lnTo>
                  <a:cubicBezTo>
                    <a:pt x="6353" y="47410"/>
                    <a:pt x="0" y="41057"/>
                    <a:pt x="0" y="33187"/>
                  </a:cubicBezTo>
                  <a:lnTo>
                    <a:pt x="0" y="14223"/>
                  </a:lnTo>
                  <a:cubicBezTo>
                    <a:pt x="0" y="6353"/>
                    <a:pt x="6353" y="0"/>
                    <a:pt x="14223" y="0"/>
                  </a:cubicBezTo>
                  <a:lnTo>
                    <a:pt x="90079" y="0"/>
                  </a:lnTo>
                  <a:cubicBezTo>
                    <a:pt x="97949" y="0"/>
                    <a:pt x="104302" y="6353"/>
                    <a:pt x="104302" y="14223"/>
                  </a:cubicBezTo>
                  <a:lnTo>
                    <a:pt x="104302" y="33187"/>
                  </a:lnTo>
                  <a:cubicBezTo>
                    <a:pt x="104302" y="41057"/>
                    <a:pt x="97949" y="47410"/>
                    <a:pt x="90079" y="47410"/>
                  </a:cubicBezTo>
                  <a:close/>
                  <a:moveTo>
                    <a:pt x="14223" y="9482"/>
                  </a:moveTo>
                  <a:cubicBezTo>
                    <a:pt x="11568" y="9482"/>
                    <a:pt x="9482" y="11568"/>
                    <a:pt x="9482" y="14223"/>
                  </a:cubicBezTo>
                  <a:lnTo>
                    <a:pt x="9482" y="33187"/>
                  </a:lnTo>
                  <a:cubicBezTo>
                    <a:pt x="9482" y="35842"/>
                    <a:pt x="11568" y="37928"/>
                    <a:pt x="14223" y="37928"/>
                  </a:cubicBezTo>
                  <a:lnTo>
                    <a:pt x="90079" y="37928"/>
                  </a:lnTo>
                  <a:cubicBezTo>
                    <a:pt x="92734" y="37928"/>
                    <a:pt x="94820" y="35842"/>
                    <a:pt x="94820" y="33187"/>
                  </a:cubicBezTo>
                  <a:lnTo>
                    <a:pt x="94820" y="14223"/>
                  </a:lnTo>
                  <a:cubicBezTo>
                    <a:pt x="94820" y="11568"/>
                    <a:pt x="92734" y="9482"/>
                    <a:pt x="90079" y="9482"/>
                  </a:cubicBezTo>
                  <a:lnTo>
                    <a:pt x="14223" y="9482"/>
                  </a:lnTo>
                  <a:close/>
                </a:path>
              </a:pathLst>
            </a:custGeom>
            <a:grpFill/>
            <a:ln w="9475" cap="flat">
              <a:noFill/>
              <a:prstDash val="solid"/>
              <a:miter/>
            </a:ln>
          </p:spPr>
          <p:txBody>
            <a:bodyPr rtlCol="0" anchor="ctr"/>
            <a:lstStyle/>
            <a:p>
              <a:endParaRPr lang="en-GB"/>
            </a:p>
          </p:txBody>
        </p:sp>
        <p:sp>
          <p:nvSpPr>
            <p:cNvPr id="157" name="Freeform: Shape 443">
              <a:extLst>
                <a:ext uri="{FF2B5EF4-FFF2-40B4-BE49-F238E27FC236}">
                  <a16:creationId xmlns:a16="http://schemas.microsoft.com/office/drawing/2014/main" id="{4E9F59C9-6474-C4BD-DEA2-21021F0D6466}"/>
                </a:ext>
              </a:extLst>
            </p:cNvPr>
            <p:cNvSpPr/>
            <p:nvPr/>
          </p:nvSpPr>
          <p:spPr>
            <a:xfrm>
              <a:off x="8850521" y="3134796"/>
              <a:ext cx="180158" cy="61633"/>
            </a:xfrm>
            <a:custGeom>
              <a:avLst/>
              <a:gdLst>
                <a:gd name="connsiteX0" fmla="*/ 180158 w 180158"/>
                <a:gd name="connsiteY0" fmla="*/ 61633 h 61633"/>
                <a:gd name="connsiteX1" fmla="*/ 170676 w 180158"/>
                <a:gd name="connsiteY1" fmla="*/ 61633 h 61633"/>
                <a:gd name="connsiteX2" fmla="*/ 170676 w 180158"/>
                <a:gd name="connsiteY2" fmla="*/ 33187 h 61633"/>
                <a:gd name="connsiteX3" fmla="*/ 146971 w 180158"/>
                <a:gd name="connsiteY3" fmla="*/ 9482 h 61633"/>
                <a:gd name="connsiteX4" fmla="*/ 33187 w 180158"/>
                <a:gd name="connsiteY4" fmla="*/ 9482 h 61633"/>
                <a:gd name="connsiteX5" fmla="*/ 9482 w 180158"/>
                <a:gd name="connsiteY5" fmla="*/ 33187 h 61633"/>
                <a:gd name="connsiteX6" fmla="*/ 9482 w 180158"/>
                <a:gd name="connsiteY6" fmla="*/ 61633 h 61633"/>
                <a:gd name="connsiteX7" fmla="*/ 0 w 180158"/>
                <a:gd name="connsiteY7" fmla="*/ 61633 h 61633"/>
                <a:gd name="connsiteX8" fmla="*/ 0 w 180158"/>
                <a:gd name="connsiteY8" fmla="*/ 33187 h 61633"/>
                <a:gd name="connsiteX9" fmla="*/ 33187 w 180158"/>
                <a:gd name="connsiteY9" fmla="*/ 0 h 61633"/>
                <a:gd name="connsiteX10" fmla="*/ 146971 w 180158"/>
                <a:gd name="connsiteY10" fmla="*/ 0 h 61633"/>
                <a:gd name="connsiteX11" fmla="*/ 180158 w 180158"/>
                <a:gd name="connsiteY11" fmla="*/ 33187 h 61633"/>
                <a:gd name="connsiteX12" fmla="*/ 180158 w 180158"/>
                <a:gd name="connsiteY12" fmla="*/ 61633 h 6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58" h="61633">
                  <a:moveTo>
                    <a:pt x="180158" y="61633"/>
                  </a:moveTo>
                  <a:lnTo>
                    <a:pt x="170676" y="61633"/>
                  </a:lnTo>
                  <a:lnTo>
                    <a:pt x="170676" y="33187"/>
                  </a:lnTo>
                  <a:cubicBezTo>
                    <a:pt x="170676" y="20102"/>
                    <a:pt x="160056" y="9482"/>
                    <a:pt x="146971" y="9482"/>
                  </a:cubicBezTo>
                  <a:lnTo>
                    <a:pt x="33187" y="9482"/>
                  </a:lnTo>
                  <a:cubicBezTo>
                    <a:pt x="20102" y="9482"/>
                    <a:pt x="9482" y="20102"/>
                    <a:pt x="9482" y="33187"/>
                  </a:cubicBezTo>
                  <a:lnTo>
                    <a:pt x="9482" y="61633"/>
                  </a:lnTo>
                  <a:lnTo>
                    <a:pt x="0" y="61633"/>
                  </a:lnTo>
                  <a:lnTo>
                    <a:pt x="0" y="33187"/>
                  </a:lnTo>
                  <a:cubicBezTo>
                    <a:pt x="0" y="14887"/>
                    <a:pt x="14887" y="0"/>
                    <a:pt x="33187" y="0"/>
                  </a:cubicBezTo>
                  <a:lnTo>
                    <a:pt x="146971" y="0"/>
                  </a:lnTo>
                  <a:cubicBezTo>
                    <a:pt x="165271" y="0"/>
                    <a:pt x="180158" y="14887"/>
                    <a:pt x="180158" y="33187"/>
                  </a:cubicBezTo>
                  <a:lnTo>
                    <a:pt x="180158" y="61633"/>
                  </a:lnTo>
                  <a:close/>
                </a:path>
              </a:pathLst>
            </a:custGeom>
            <a:grpFill/>
            <a:ln w="9475" cap="flat">
              <a:noFill/>
              <a:prstDash val="solid"/>
              <a:miter/>
            </a:ln>
          </p:spPr>
          <p:txBody>
            <a:bodyPr rtlCol="0" anchor="ctr"/>
            <a:lstStyle/>
            <a:p>
              <a:endParaRPr lang="en-GB"/>
            </a:p>
          </p:txBody>
        </p:sp>
        <p:sp>
          <p:nvSpPr>
            <p:cNvPr id="158" name="Freeform: Shape 444">
              <a:extLst>
                <a:ext uri="{FF2B5EF4-FFF2-40B4-BE49-F238E27FC236}">
                  <a16:creationId xmlns:a16="http://schemas.microsoft.com/office/drawing/2014/main" id="{67FFDAE8-6F7F-6202-3F79-CB5A7C8CA7CD}"/>
                </a:ext>
              </a:extLst>
            </p:cNvPr>
            <p:cNvSpPr/>
            <p:nvPr/>
          </p:nvSpPr>
          <p:spPr>
            <a:xfrm>
              <a:off x="8774665" y="3191688"/>
              <a:ext cx="331870" cy="502546"/>
            </a:xfrm>
            <a:custGeom>
              <a:avLst/>
              <a:gdLst>
                <a:gd name="connsiteX0" fmla="*/ 279719 w 331870"/>
                <a:gd name="connsiteY0" fmla="*/ 502546 h 502546"/>
                <a:gd name="connsiteX1" fmla="*/ 52151 w 331870"/>
                <a:gd name="connsiteY1" fmla="*/ 502546 h 502546"/>
                <a:gd name="connsiteX2" fmla="*/ 0 w 331870"/>
                <a:gd name="connsiteY2" fmla="*/ 450395 h 502546"/>
                <a:gd name="connsiteX3" fmla="*/ 0 w 331870"/>
                <a:gd name="connsiteY3" fmla="*/ 52151 h 502546"/>
                <a:gd name="connsiteX4" fmla="*/ 52151 w 331870"/>
                <a:gd name="connsiteY4" fmla="*/ 0 h 502546"/>
                <a:gd name="connsiteX5" fmla="*/ 279719 w 331870"/>
                <a:gd name="connsiteY5" fmla="*/ 0 h 502546"/>
                <a:gd name="connsiteX6" fmla="*/ 331870 w 331870"/>
                <a:gd name="connsiteY6" fmla="*/ 52151 h 502546"/>
                <a:gd name="connsiteX7" fmla="*/ 331870 w 331870"/>
                <a:gd name="connsiteY7" fmla="*/ 450395 h 502546"/>
                <a:gd name="connsiteX8" fmla="*/ 279719 w 331870"/>
                <a:gd name="connsiteY8" fmla="*/ 502546 h 502546"/>
                <a:gd name="connsiteX9" fmla="*/ 52151 w 331870"/>
                <a:gd name="connsiteY9" fmla="*/ 9482 h 502546"/>
                <a:gd name="connsiteX10" fmla="*/ 9482 w 331870"/>
                <a:gd name="connsiteY10" fmla="*/ 52151 h 502546"/>
                <a:gd name="connsiteX11" fmla="*/ 9482 w 331870"/>
                <a:gd name="connsiteY11" fmla="*/ 450395 h 502546"/>
                <a:gd name="connsiteX12" fmla="*/ 52151 w 331870"/>
                <a:gd name="connsiteY12" fmla="*/ 493064 h 502546"/>
                <a:gd name="connsiteX13" fmla="*/ 279719 w 331870"/>
                <a:gd name="connsiteY13" fmla="*/ 493064 h 502546"/>
                <a:gd name="connsiteX14" fmla="*/ 322388 w 331870"/>
                <a:gd name="connsiteY14" fmla="*/ 450395 h 502546"/>
                <a:gd name="connsiteX15" fmla="*/ 322388 w 331870"/>
                <a:gd name="connsiteY15" fmla="*/ 52151 h 502546"/>
                <a:gd name="connsiteX16" fmla="*/ 279719 w 331870"/>
                <a:gd name="connsiteY16" fmla="*/ 9482 h 502546"/>
                <a:gd name="connsiteX17" fmla="*/ 52151 w 331870"/>
                <a:gd name="connsiteY17" fmla="*/ 9482 h 50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1870" h="502546">
                  <a:moveTo>
                    <a:pt x="279719" y="502546"/>
                  </a:moveTo>
                  <a:lnTo>
                    <a:pt x="52151" y="502546"/>
                  </a:lnTo>
                  <a:cubicBezTo>
                    <a:pt x="23420" y="502546"/>
                    <a:pt x="0" y="479126"/>
                    <a:pt x="0" y="450395"/>
                  </a:cubicBezTo>
                  <a:lnTo>
                    <a:pt x="0" y="52151"/>
                  </a:lnTo>
                  <a:cubicBezTo>
                    <a:pt x="0" y="23421"/>
                    <a:pt x="23420" y="0"/>
                    <a:pt x="52151" y="0"/>
                  </a:cubicBezTo>
                  <a:lnTo>
                    <a:pt x="279719" y="0"/>
                  </a:lnTo>
                  <a:cubicBezTo>
                    <a:pt x="308450" y="0"/>
                    <a:pt x="331870" y="23421"/>
                    <a:pt x="331870" y="52151"/>
                  </a:cubicBezTo>
                  <a:lnTo>
                    <a:pt x="331870" y="450395"/>
                  </a:lnTo>
                  <a:cubicBezTo>
                    <a:pt x="331870" y="479126"/>
                    <a:pt x="308450" y="502546"/>
                    <a:pt x="279719" y="502546"/>
                  </a:cubicBezTo>
                  <a:close/>
                  <a:moveTo>
                    <a:pt x="52151" y="9482"/>
                  </a:moveTo>
                  <a:cubicBezTo>
                    <a:pt x="28636" y="9482"/>
                    <a:pt x="9482" y="28636"/>
                    <a:pt x="9482" y="52151"/>
                  </a:cubicBezTo>
                  <a:lnTo>
                    <a:pt x="9482" y="450395"/>
                  </a:lnTo>
                  <a:cubicBezTo>
                    <a:pt x="9482" y="473910"/>
                    <a:pt x="28636" y="493064"/>
                    <a:pt x="52151" y="493064"/>
                  </a:cubicBezTo>
                  <a:lnTo>
                    <a:pt x="279719" y="493064"/>
                  </a:lnTo>
                  <a:cubicBezTo>
                    <a:pt x="303234" y="493064"/>
                    <a:pt x="322388" y="473910"/>
                    <a:pt x="322388" y="450395"/>
                  </a:cubicBezTo>
                  <a:lnTo>
                    <a:pt x="322388" y="52151"/>
                  </a:lnTo>
                  <a:cubicBezTo>
                    <a:pt x="322388" y="28636"/>
                    <a:pt x="303234" y="9482"/>
                    <a:pt x="279719" y="9482"/>
                  </a:cubicBezTo>
                  <a:lnTo>
                    <a:pt x="52151" y="9482"/>
                  </a:lnTo>
                  <a:close/>
                </a:path>
              </a:pathLst>
            </a:custGeom>
            <a:grpFill/>
            <a:ln w="9475" cap="flat">
              <a:noFill/>
              <a:prstDash val="solid"/>
              <a:miter/>
            </a:ln>
          </p:spPr>
          <p:txBody>
            <a:bodyPr rtlCol="0" anchor="ctr"/>
            <a:lstStyle/>
            <a:p>
              <a:endParaRPr lang="en-GB"/>
            </a:p>
          </p:txBody>
        </p:sp>
        <p:sp>
          <p:nvSpPr>
            <p:cNvPr id="159" name="Freeform: Shape 445">
              <a:extLst>
                <a:ext uri="{FF2B5EF4-FFF2-40B4-BE49-F238E27FC236}">
                  <a16:creationId xmlns:a16="http://schemas.microsoft.com/office/drawing/2014/main" id="{C3A411CC-2859-55E3-9B3C-CF5A18D61D22}"/>
                </a:ext>
              </a:extLst>
            </p:cNvPr>
            <p:cNvSpPr/>
            <p:nvPr/>
          </p:nvSpPr>
          <p:spPr>
            <a:xfrm>
              <a:off x="8779406" y="3438220"/>
              <a:ext cx="322388" cy="9482"/>
            </a:xfrm>
            <a:custGeom>
              <a:avLst/>
              <a:gdLst>
                <a:gd name="connsiteX0" fmla="*/ 0 w 322388"/>
                <a:gd name="connsiteY0" fmla="*/ 0 h 9482"/>
                <a:gd name="connsiteX1" fmla="*/ 322388 w 322388"/>
                <a:gd name="connsiteY1" fmla="*/ 0 h 9482"/>
                <a:gd name="connsiteX2" fmla="*/ 322388 w 322388"/>
                <a:gd name="connsiteY2" fmla="*/ 9482 h 9482"/>
                <a:gd name="connsiteX3" fmla="*/ 0 w 322388"/>
                <a:gd name="connsiteY3" fmla="*/ 9482 h 9482"/>
              </a:gdLst>
              <a:ahLst/>
              <a:cxnLst>
                <a:cxn ang="0">
                  <a:pos x="connsiteX0" y="connsiteY0"/>
                </a:cxn>
                <a:cxn ang="0">
                  <a:pos x="connsiteX1" y="connsiteY1"/>
                </a:cxn>
                <a:cxn ang="0">
                  <a:pos x="connsiteX2" y="connsiteY2"/>
                </a:cxn>
                <a:cxn ang="0">
                  <a:pos x="connsiteX3" y="connsiteY3"/>
                </a:cxn>
              </a:cxnLst>
              <a:rect l="l" t="t" r="r" b="b"/>
              <a:pathLst>
                <a:path w="322388" h="9482">
                  <a:moveTo>
                    <a:pt x="0" y="0"/>
                  </a:moveTo>
                  <a:lnTo>
                    <a:pt x="322388" y="0"/>
                  </a:lnTo>
                  <a:lnTo>
                    <a:pt x="322388" y="9482"/>
                  </a:lnTo>
                  <a:lnTo>
                    <a:pt x="0" y="9482"/>
                  </a:lnTo>
                  <a:close/>
                </a:path>
              </a:pathLst>
            </a:custGeom>
            <a:grpFill/>
            <a:ln w="9475" cap="flat">
              <a:noFill/>
              <a:prstDash val="solid"/>
              <a:miter/>
            </a:ln>
          </p:spPr>
          <p:txBody>
            <a:bodyPr rtlCol="0" anchor="ctr"/>
            <a:lstStyle/>
            <a:p>
              <a:endParaRPr lang="en-GB"/>
            </a:p>
          </p:txBody>
        </p:sp>
      </p:grpSp>
      <p:grpSp>
        <p:nvGrpSpPr>
          <p:cNvPr id="204" name="Group 203">
            <a:extLst>
              <a:ext uri="{FF2B5EF4-FFF2-40B4-BE49-F238E27FC236}">
                <a16:creationId xmlns:a16="http://schemas.microsoft.com/office/drawing/2014/main" id="{3C1BCCDD-33D2-15AD-F19E-91159FB4DC9E}"/>
              </a:ext>
            </a:extLst>
          </p:cNvPr>
          <p:cNvGrpSpPr/>
          <p:nvPr/>
        </p:nvGrpSpPr>
        <p:grpSpPr>
          <a:xfrm>
            <a:off x="11044856" y="1664681"/>
            <a:ext cx="457200" cy="457200"/>
            <a:chOff x="3022251" y="1430142"/>
            <a:chExt cx="457200" cy="457200"/>
          </a:xfrm>
        </p:grpSpPr>
        <p:sp>
          <p:nvSpPr>
            <p:cNvPr id="202" name="Oval 201">
              <a:extLst>
                <a:ext uri="{FF2B5EF4-FFF2-40B4-BE49-F238E27FC236}">
                  <a16:creationId xmlns:a16="http://schemas.microsoft.com/office/drawing/2014/main" id="{9C263BC5-D266-1DE3-4AB1-A3BAE0384051}"/>
                </a:ext>
              </a:extLst>
            </p:cNvPr>
            <p:cNvSpPr/>
            <p:nvPr/>
          </p:nvSpPr>
          <p:spPr>
            <a:xfrm>
              <a:off x="3039084" y="1430142"/>
              <a:ext cx="396000" cy="39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3" name="Graphic 202" descr="Tick with solid fill">
              <a:extLst>
                <a:ext uri="{FF2B5EF4-FFF2-40B4-BE49-F238E27FC236}">
                  <a16:creationId xmlns:a16="http://schemas.microsoft.com/office/drawing/2014/main" id="{79AFE39E-A958-490C-4002-15361D8EF0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22251" y="1430142"/>
              <a:ext cx="457200" cy="457200"/>
            </a:xfrm>
            <a:prstGeom prst="rect">
              <a:avLst/>
            </a:prstGeom>
          </p:spPr>
        </p:pic>
      </p:grpSp>
      <p:sp>
        <p:nvSpPr>
          <p:cNvPr id="205" name="Rectangle: Rounded Corners 204">
            <a:extLst>
              <a:ext uri="{FF2B5EF4-FFF2-40B4-BE49-F238E27FC236}">
                <a16:creationId xmlns:a16="http://schemas.microsoft.com/office/drawing/2014/main" id="{5FFCD27C-74D9-9321-2975-A14D101DB0BF}"/>
              </a:ext>
            </a:extLst>
          </p:cNvPr>
          <p:cNvSpPr/>
          <p:nvPr/>
        </p:nvSpPr>
        <p:spPr>
          <a:xfrm>
            <a:off x="4865724" y="1803837"/>
            <a:ext cx="2747306" cy="3787441"/>
          </a:xfrm>
          <a:prstGeom prst="roundRect">
            <a:avLst/>
          </a:prstGeom>
          <a:solidFill>
            <a:srgbClr val="CB6D0F">
              <a:alpha val="20000"/>
            </a:srgbClr>
          </a:solidFill>
          <a:ln>
            <a:solidFill>
              <a:srgbClr val="CB6D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6" name="Straight Connector 205">
            <a:extLst>
              <a:ext uri="{FF2B5EF4-FFF2-40B4-BE49-F238E27FC236}">
                <a16:creationId xmlns:a16="http://schemas.microsoft.com/office/drawing/2014/main" id="{82D0D9C4-E525-37AB-D62C-D27F1880C92C}"/>
              </a:ext>
            </a:extLst>
          </p:cNvPr>
          <p:cNvCxnSpPr>
            <a:cxnSpLocks/>
          </p:cNvCxnSpPr>
          <p:nvPr/>
        </p:nvCxnSpPr>
        <p:spPr>
          <a:xfrm flipH="1">
            <a:off x="5424950" y="2119071"/>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12BE6722-D0A3-2009-155E-588D629FC89A}"/>
              </a:ext>
            </a:extLst>
          </p:cNvPr>
          <p:cNvCxnSpPr>
            <a:cxnSpLocks/>
          </p:cNvCxnSpPr>
          <p:nvPr/>
        </p:nvCxnSpPr>
        <p:spPr>
          <a:xfrm flipH="1">
            <a:off x="5415989" y="32159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45DF2E7-1BB8-81CA-71FF-89B90AF8BD7D}"/>
              </a:ext>
            </a:extLst>
          </p:cNvPr>
          <p:cNvCxnSpPr>
            <a:cxnSpLocks/>
          </p:cNvCxnSpPr>
          <p:nvPr/>
        </p:nvCxnSpPr>
        <p:spPr>
          <a:xfrm flipH="1">
            <a:off x="5424950" y="5346135"/>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9C934F2-80A4-97E6-9B41-BB01FF0B033E}"/>
              </a:ext>
            </a:extLst>
          </p:cNvPr>
          <p:cNvCxnSpPr>
            <a:cxnSpLocks/>
          </p:cNvCxnSpPr>
          <p:nvPr/>
        </p:nvCxnSpPr>
        <p:spPr>
          <a:xfrm flipH="1" flipV="1">
            <a:off x="5422443" y="2119071"/>
            <a:ext cx="0" cy="3227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44529B50-5068-E1B3-6306-4736CDF7F802}"/>
              </a:ext>
            </a:extLst>
          </p:cNvPr>
          <p:cNvCxnSpPr>
            <a:cxnSpLocks/>
          </p:cNvCxnSpPr>
          <p:nvPr/>
        </p:nvCxnSpPr>
        <p:spPr>
          <a:xfrm flipH="1">
            <a:off x="5246737" y="3843040"/>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CBF5B475-DB79-0A67-9918-5347900D458B}"/>
              </a:ext>
            </a:extLst>
          </p:cNvPr>
          <p:cNvSpPr txBox="1"/>
          <p:nvPr/>
        </p:nvSpPr>
        <p:spPr>
          <a:xfrm>
            <a:off x="4618924" y="3707149"/>
            <a:ext cx="907960" cy="313591"/>
          </a:xfrm>
          <a:prstGeom prst="rect">
            <a:avLst/>
          </a:prstGeom>
          <a:ln>
            <a:noFill/>
          </a:ln>
        </p:spPr>
        <p:txBody>
          <a:bodyPr vert="horz" wrap="square" lIns="91440" tIns="45720" rIns="91440" bIns="45720" rtlCol="0" anchor="t">
            <a:normAutofit/>
          </a:bodyPr>
          <a:lstStyle/>
          <a:p>
            <a:pPr algn="ctr"/>
            <a:r>
              <a:rPr lang="en-GB" sz="1200" dirty="0"/>
              <a:t>CP</a:t>
            </a:r>
          </a:p>
        </p:txBody>
      </p:sp>
      <p:pic>
        <p:nvPicPr>
          <p:cNvPr id="212" name="Graphic 211" descr="Close with solid fill">
            <a:extLst>
              <a:ext uri="{FF2B5EF4-FFF2-40B4-BE49-F238E27FC236}">
                <a16:creationId xmlns:a16="http://schemas.microsoft.com/office/drawing/2014/main" id="{750D0861-A71F-861F-3F9C-AA39AF08B0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18272" y="3800028"/>
            <a:ext cx="88057" cy="88057"/>
          </a:xfrm>
          <a:prstGeom prst="rect">
            <a:avLst/>
          </a:prstGeom>
        </p:spPr>
      </p:pic>
      <p:cxnSp>
        <p:nvCxnSpPr>
          <p:cNvPr id="213" name="Straight Connector 212">
            <a:extLst>
              <a:ext uri="{FF2B5EF4-FFF2-40B4-BE49-F238E27FC236}">
                <a16:creationId xmlns:a16="http://schemas.microsoft.com/office/drawing/2014/main" id="{9094E439-2007-0BE6-C1B5-2B2B6E197D57}"/>
              </a:ext>
            </a:extLst>
          </p:cNvPr>
          <p:cNvCxnSpPr>
            <a:cxnSpLocks/>
          </p:cNvCxnSpPr>
          <p:nvPr/>
        </p:nvCxnSpPr>
        <p:spPr>
          <a:xfrm flipH="1">
            <a:off x="5424950" y="4180623"/>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4" name="Group 213">
            <a:extLst>
              <a:ext uri="{FF2B5EF4-FFF2-40B4-BE49-F238E27FC236}">
                <a16:creationId xmlns:a16="http://schemas.microsoft.com/office/drawing/2014/main" id="{76B928EC-C504-309C-6E25-B11688888583}"/>
              </a:ext>
            </a:extLst>
          </p:cNvPr>
          <p:cNvGrpSpPr/>
          <p:nvPr/>
        </p:nvGrpSpPr>
        <p:grpSpPr>
          <a:xfrm>
            <a:off x="5717827" y="1902369"/>
            <a:ext cx="504000" cy="504000"/>
            <a:chOff x="671512" y="2005012"/>
            <a:chExt cx="562070" cy="561975"/>
          </a:xfrm>
          <a:solidFill>
            <a:schemeClr val="tx1"/>
          </a:solidFill>
        </p:grpSpPr>
        <p:sp>
          <p:nvSpPr>
            <p:cNvPr id="215" name="Freeform: Shape 2755">
              <a:extLst>
                <a:ext uri="{FF2B5EF4-FFF2-40B4-BE49-F238E27FC236}">
                  <a16:creationId xmlns:a16="http://schemas.microsoft.com/office/drawing/2014/main" id="{743CE6EB-6695-3FD5-1231-BE8A8C4BD330}"/>
                </a:ext>
              </a:extLst>
            </p:cNvPr>
            <p:cNvSpPr/>
            <p:nvPr/>
          </p:nvSpPr>
          <p:spPr>
            <a:xfrm>
              <a:off x="1128712" y="20240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30"/>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endParaRPr lang="en-GB"/>
            </a:p>
          </p:txBody>
        </p:sp>
        <p:sp>
          <p:nvSpPr>
            <p:cNvPr id="216" name="Freeform: Shape 2756">
              <a:extLst>
                <a:ext uri="{FF2B5EF4-FFF2-40B4-BE49-F238E27FC236}">
                  <a16:creationId xmlns:a16="http://schemas.microsoft.com/office/drawing/2014/main" id="{47772DE7-5485-1B67-A8DC-375BB930C1B7}"/>
                </a:ext>
              </a:extLst>
            </p:cNvPr>
            <p:cNvSpPr/>
            <p:nvPr/>
          </p:nvSpPr>
          <p:spPr>
            <a:xfrm>
              <a:off x="1128712" y="2100262"/>
              <a:ext cx="104775" cy="47625"/>
            </a:xfrm>
            <a:custGeom>
              <a:avLst/>
              <a:gdLst>
                <a:gd name="connsiteX0" fmla="*/ 80963 w 104775"/>
                <a:gd name="connsiteY0" fmla="*/ 47625 h 47625"/>
                <a:gd name="connsiteX1" fmla="*/ 4763 w 104775"/>
                <a:gd name="connsiteY1" fmla="*/ 47625 h 47625"/>
                <a:gd name="connsiteX2" fmla="*/ 0 w 104775"/>
                <a:gd name="connsiteY2" fmla="*/ 42863 h 47625"/>
                <a:gd name="connsiteX3" fmla="*/ 0 w 104775"/>
                <a:gd name="connsiteY3" fmla="*/ 4763 h 47625"/>
                <a:gd name="connsiteX4" fmla="*/ 4763 w 104775"/>
                <a:gd name="connsiteY4" fmla="*/ 0 h 47625"/>
                <a:gd name="connsiteX5" fmla="*/ 80963 w 104775"/>
                <a:gd name="connsiteY5" fmla="*/ 0 h 47625"/>
                <a:gd name="connsiteX6" fmla="*/ 104775 w 104775"/>
                <a:gd name="connsiteY6" fmla="*/ 23813 h 47625"/>
                <a:gd name="connsiteX7" fmla="*/ 80963 w 104775"/>
                <a:gd name="connsiteY7" fmla="*/ 47625 h 47625"/>
                <a:gd name="connsiteX8" fmla="*/ 9525 w 104775"/>
                <a:gd name="connsiteY8" fmla="*/ 38100 h 47625"/>
                <a:gd name="connsiteX9" fmla="*/ 80963 w 104775"/>
                <a:gd name="connsiteY9" fmla="*/ 38100 h 47625"/>
                <a:gd name="connsiteX10" fmla="*/ 95250 w 104775"/>
                <a:gd name="connsiteY10" fmla="*/ 23813 h 47625"/>
                <a:gd name="connsiteX11" fmla="*/ 80963 w 104775"/>
                <a:gd name="connsiteY11" fmla="*/ 9525 h 47625"/>
                <a:gd name="connsiteX12" fmla="*/ 9525 w 104775"/>
                <a:gd name="connsiteY12" fmla="*/ 9525 h 47625"/>
                <a:gd name="connsiteX13" fmla="*/ 9525 w 104775"/>
                <a:gd name="connsiteY13" fmla="*/ 3810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47625">
                  <a:moveTo>
                    <a:pt x="80963" y="47625"/>
                  </a:moveTo>
                  <a:lnTo>
                    <a:pt x="4763" y="47625"/>
                  </a:lnTo>
                  <a:cubicBezTo>
                    <a:pt x="2096" y="47625"/>
                    <a:pt x="0" y="45529"/>
                    <a:pt x="0" y="42863"/>
                  </a:cubicBezTo>
                  <a:lnTo>
                    <a:pt x="0" y="4763"/>
                  </a:lnTo>
                  <a:cubicBezTo>
                    <a:pt x="0" y="2096"/>
                    <a:pt x="2096" y="0"/>
                    <a:pt x="4763" y="0"/>
                  </a:cubicBezTo>
                  <a:lnTo>
                    <a:pt x="80963" y="0"/>
                  </a:lnTo>
                  <a:cubicBezTo>
                    <a:pt x="94107" y="0"/>
                    <a:pt x="104775" y="10668"/>
                    <a:pt x="104775" y="23813"/>
                  </a:cubicBezTo>
                  <a:cubicBezTo>
                    <a:pt x="104775" y="36957"/>
                    <a:pt x="94107" y="47625"/>
                    <a:pt x="80963" y="47625"/>
                  </a:cubicBezTo>
                  <a:close/>
                  <a:moveTo>
                    <a:pt x="9525" y="38100"/>
                  </a:moveTo>
                  <a:lnTo>
                    <a:pt x="80963" y="38100"/>
                  </a:lnTo>
                  <a:cubicBezTo>
                    <a:pt x="88868" y="38100"/>
                    <a:pt x="95250" y="31718"/>
                    <a:pt x="95250" y="23813"/>
                  </a:cubicBezTo>
                  <a:cubicBezTo>
                    <a:pt x="95250" y="15907"/>
                    <a:pt x="88868" y="9525"/>
                    <a:pt x="80963" y="9525"/>
                  </a:cubicBezTo>
                  <a:lnTo>
                    <a:pt x="9525" y="9525"/>
                  </a:lnTo>
                  <a:lnTo>
                    <a:pt x="9525" y="38100"/>
                  </a:lnTo>
                  <a:close/>
                </a:path>
              </a:pathLst>
            </a:custGeom>
            <a:grpFill/>
            <a:ln w="9525" cap="flat">
              <a:noFill/>
              <a:prstDash val="solid"/>
              <a:miter/>
            </a:ln>
          </p:spPr>
          <p:txBody>
            <a:bodyPr rtlCol="0" anchor="ctr"/>
            <a:lstStyle/>
            <a:p>
              <a:endParaRPr lang="en-GB"/>
            </a:p>
          </p:txBody>
        </p:sp>
        <p:sp>
          <p:nvSpPr>
            <p:cNvPr id="217" name="Freeform: Shape 2757">
              <a:extLst>
                <a:ext uri="{FF2B5EF4-FFF2-40B4-BE49-F238E27FC236}">
                  <a16:creationId xmlns:a16="http://schemas.microsoft.com/office/drawing/2014/main" id="{AA96A815-9CDB-2B04-409A-5CDC818576CA}"/>
                </a:ext>
              </a:extLst>
            </p:cNvPr>
            <p:cNvSpPr/>
            <p:nvPr/>
          </p:nvSpPr>
          <p:spPr>
            <a:xfrm>
              <a:off x="995362" y="2005012"/>
              <a:ext cx="142875" cy="161925"/>
            </a:xfrm>
            <a:custGeom>
              <a:avLst/>
              <a:gdLst>
                <a:gd name="connsiteX0" fmla="*/ 128588 w 142875"/>
                <a:gd name="connsiteY0" fmla="*/ 161925 h 161925"/>
                <a:gd name="connsiteX1" fmla="*/ 109538 w 142875"/>
                <a:gd name="connsiteY1" fmla="*/ 161925 h 161925"/>
                <a:gd name="connsiteX2" fmla="*/ 95250 w 142875"/>
                <a:gd name="connsiteY2" fmla="*/ 147638 h 161925"/>
                <a:gd name="connsiteX3" fmla="*/ 95250 w 142875"/>
                <a:gd name="connsiteY3" fmla="*/ 142875 h 161925"/>
                <a:gd name="connsiteX4" fmla="*/ 61913 w 142875"/>
                <a:gd name="connsiteY4" fmla="*/ 142875 h 161925"/>
                <a:gd name="connsiteX5" fmla="*/ 0 w 142875"/>
                <a:gd name="connsiteY5" fmla="*/ 80963 h 161925"/>
                <a:gd name="connsiteX6" fmla="*/ 61913 w 142875"/>
                <a:gd name="connsiteY6" fmla="*/ 19050 h 161925"/>
                <a:gd name="connsiteX7" fmla="*/ 95250 w 142875"/>
                <a:gd name="connsiteY7" fmla="*/ 19050 h 161925"/>
                <a:gd name="connsiteX8" fmla="*/ 95250 w 142875"/>
                <a:gd name="connsiteY8" fmla="*/ 14288 h 161925"/>
                <a:gd name="connsiteX9" fmla="*/ 109538 w 142875"/>
                <a:gd name="connsiteY9" fmla="*/ 0 h 161925"/>
                <a:gd name="connsiteX10" fmla="*/ 128588 w 142875"/>
                <a:gd name="connsiteY10" fmla="*/ 0 h 161925"/>
                <a:gd name="connsiteX11" fmla="*/ 142875 w 142875"/>
                <a:gd name="connsiteY11" fmla="*/ 14288 h 161925"/>
                <a:gd name="connsiteX12" fmla="*/ 142875 w 142875"/>
                <a:gd name="connsiteY12" fmla="*/ 147638 h 161925"/>
                <a:gd name="connsiteX13" fmla="*/ 128588 w 142875"/>
                <a:gd name="connsiteY13" fmla="*/ 161925 h 161925"/>
                <a:gd name="connsiteX14" fmla="*/ 61913 w 142875"/>
                <a:gd name="connsiteY14" fmla="*/ 28575 h 161925"/>
                <a:gd name="connsiteX15" fmla="*/ 9525 w 142875"/>
                <a:gd name="connsiteY15" fmla="*/ 80963 h 161925"/>
                <a:gd name="connsiteX16" fmla="*/ 61913 w 142875"/>
                <a:gd name="connsiteY16" fmla="*/ 133350 h 161925"/>
                <a:gd name="connsiteX17" fmla="*/ 100013 w 142875"/>
                <a:gd name="connsiteY17" fmla="*/ 133350 h 161925"/>
                <a:gd name="connsiteX18" fmla="*/ 104775 w 142875"/>
                <a:gd name="connsiteY18" fmla="*/ 138113 h 161925"/>
                <a:gd name="connsiteX19" fmla="*/ 104775 w 142875"/>
                <a:gd name="connsiteY19" fmla="*/ 147638 h 161925"/>
                <a:gd name="connsiteX20" fmla="*/ 109538 w 142875"/>
                <a:gd name="connsiteY20" fmla="*/ 152400 h 161925"/>
                <a:gd name="connsiteX21" fmla="*/ 128588 w 142875"/>
                <a:gd name="connsiteY21" fmla="*/ 152400 h 161925"/>
                <a:gd name="connsiteX22" fmla="*/ 133350 w 142875"/>
                <a:gd name="connsiteY22" fmla="*/ 147638 h 161925"/>
                <a:gd name="connsiteX23" fmla="*/ 133350 w 142875"/>
                <a:gd name="connsiteY23" fmla="*/ 14288 h 161925"/>
                <a:gd name="connsiteX24" fmla="*/ 128588 w 142875"/>
                <a:gd name="connsiteY24" fmla="*/ 9525 h 161925"/>
                <a:gd name="connsiteX25" fmla="*/ 109538 w 142875"/>
                <a:gd name="connsiteY25" fmla="*/ 9525 h 161925"/>
                <a:gd name="connsiteX26" fmla="*/ 104775 w 142875"/>
                <a:gd name="connsiteY26" fmla="*/ 14288 h 161925"/>
                <a:gd name="connsiteX27" fmla="*/ 104775 w 142875"/>
                <a:gd name="connsiteY27" fmla="*/ 23813 h 161925"/>
                <a:gd name="connsiteX28" fmla="*/ 100013 w 142875"/>
                <a:gd name="connsiteY28" fmla="*/ 28575 h 161925"/>
                <a:gd name="connsiteX29" fmla="*/ 61913 w 142875"/>
                <a:gd name="connsiteY29" fmla="*/ 285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875" h="161925">
                  <a:moveTo>
                    <a:pt x="128588" y="161925"/>
                  </a:moveTo>
                  <a:lnTo>
                    <a:pt x="109538" y="161925"/>
                  </a:lnTo>
                  <a:cubicBezTo>
                    <a:pt x="101632" y="161925"/>
                    <a:pt x="95250" y="155543"/>
                    <a:pt x="95250" y="147638"/>
                  </a:cubicBezTo>
                  <a:lnTo>
                    <a:pt x="95250" y="142875"/>
                  </a:lnTo>
                  <a:lnTo>
                    <a:pt x="61913" y="142875"/>
                  </a:lnTo>
                  <a:cubicBezTo>
                    <a:pt x="27813" y="142875"/>
                    <a:pt x="0" y="115062"/>
                    <a:pt x="0" y="80963"/>
                  </a:cubicBezTo>
                  <a:cubicBezTo>
                    <a:pt x="0" y="46863"/>
                    <a:pt x="27813" y="19050"/>
                    <a:pt x="61913" y="19050"/>
                  </a:cubicBezTo>
                  <a:lnTo>
                    <a:pt x="95250" y="19050"/>
                  </a:lnTo>
                  <a:lnTo>
                    <a:pt x="95250" y="14288"/>
                  </a:lnTo>
                  <a:cubicBezTo>
                    <a:pt x="95250" y="6382"/>
                    <a:pt x="101632" y="0"/>
                    <a:pt x="109538" y="0"/>
                  </a:cubicBezTo>
                  <a:lnTo>
                    <a:pt x="128588" y="0"/>
                  </a:lnTo>
                  <a:cubicBezTo>
                    <a:pt x="136493" y="0"/>
                    <a:pt x="142875" y="6382"/>
                    <a:pt x="142875" y="14288"/>
                  </a:cubicBezTo>
                  <a:lnTo>
                    <a:pt x="142875" y="147638"/>
                  </a:lnTo>
                  <a:cubicBezTo>
                    <a:pt x="142875" y="155543"/>
                    <a:pt x="136493" y="161925"/>
                    <a:pt x="128588" y="161925"/>
                  </a:cubicBezTo>
                  <a:close/>
                  <a:moveTo>
                    <a:pt x="61913" y="28575"/>
                  </a:moveTo>
                  <a:cubicBezTo>
                    <a:pt x="33052" y="28575"/>
                    <a:pt x="9525" y="52102"/>
                    <a:pt x="9525" y="80963"/>
                  </a:cubicBezTo>
                  <a:cubicBezTo>
                    <a:pt x="9525" y="109823"/>
                    <a:pt x="33052" y="133350"/>
                    <a:pt x="61913" y="133350"/>
                  </a:cubicBezTo>
                  <a:lnTo>
                    <a:pt x="100013" y="133350"/>
                  </a:lnTo>
                  <a:cubicBezTo>
                    <a:pt x="102679" y="133350"/>
                    <a:pt x="104775" y="135446"/>
                    <a:pt x="104775" y="138113"/>
                  </a:cubicBezTo>
                  <a:lnTo>
                    <a:pt x="104775" y="147638"/>
                  </a:lnTo>
                  <a:cubicBezTo>
                    <a:pt x="104775" y="150305"/>
                    <a:pt x="106871" y="152400"/>
                    <a:pt x="109538" y="152400"/>
                  </a:cubicBezTo>
                  <a:lnTo>
                    <a:pt x="128588" y="152400"/>
                  </a:lnTo>
                  <a:cubicBezTo>
                    <a:pt x="131254" y="152400"/>
                    <a:pt x="133350" y="150305"/>
                    <a:pt x="133350" y="147638"/>
                  </a:cubicBezTo>
                  <a:lnTo>
                    <a:pt x="133350" y="14288"/>
                  </a:lnTo>
                  <a:cubicBezTo>
                    <a:pt x="133350" y="11621"/>
                    <a:pt x="131254" y="9525"/>
                    <a:pt x="128588" y="9525"/>
                  </a:cubicBezTo>
                  <a:lnTo>
                    <a:pt x="109538" y="9525"/>
                  </a:lnTo>
                  <a:cubicBezTo>
                    <a:pt x="106871" y="9525"/>
                    <a:pt x="104775" y="11621"/>
                    <a:pt x="104775" y="14288"/>
                  </a:cubicBezTo>
                  <a:lnTo>
                    <a:pt x="104775" y="23813"/>
                  </a:lnTo>
                  <a:cubicBezTo>
                    <a:pt x="104775" y="26480"/>
                    <a:pt x="102679" y="28575"/>
                    <a:pt x="100013" y="28575"/>
                  </a:cubicBezTo>
                  <a:lnTo>
                    <a:pt x="61913" y="28575"/>
                  </a:lnTo>
                  <a:close/>
                </a:path>
              </a:pathLst>
            </a:custGeom>
            <a:grpFill/>
            <a:ln w="9525" cap="flat">
              <a:noFill/>
              <a:prstDash val="solid"/>
              <a:miter/>
            </a:ln>
          </p:spPr>
          <p:txBody>
            <a:bodyPr rtlCol="0" anchor="ctr"/>
            <a:lstStyle/>
            <a:p>
              <a:endParaRPr lang="en-GB"/>
            </a:p>
          </p:txBody>
        </p:sp>
        <p:sp>
          <p:nvSpPr>
            <p:cNvPr id="218" name="Freeform: Shape 2764">
              <a:extLst>
                <a:ext uri="{FF2B5EF4-FFF2-40B4-BE49-F238E27FC236}">
                  <a16:creationId xmlns:a16="http://schemas.microsoft.com/office/drawing/2014/main" id="{C8FC54C7-32AB-722A-6DAF-C36CE9C28C32}"/>
                </a:ext>
              </a:extLst>
            </p:cNvPr>
            <p:cNvSpPr/>
            <p:nvPr/>
          </p:nvSpPr>
          <p:spPr>
            <a:xfrm>
              <a:off x="72866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endParaRPr lang="en-GB"/>
            </a:p>
          </p:txBody>
        </p:sp>
        <p:sp>
          <p:nvSpPr>
            <p:cNvPr id="219" name="Freeform: Shape 2765">
              <a:extLst>
                <a:ext uri="{FF2B5EF4-FFF2-40B4-BE49-F238E27FC236}">
                  <a16:creationId xmlns:a16="http://schemas.microsoft.com/office/drawing/2014/main" id="{6E74FD76-9AF3-A50D-755E-240752748536}"/>
                </a:ext>
              </a:extLst>
            </p:cNvPr>
            <p:cNvSpPr/>
            <p:nvPr/>
          </p:nvSpPr>
          <p:spPr>
            <a:xfrm>
              <a:off x="76676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endParaRPr lang="en-GB"/>
            </a:p>
          </p:txBody>
        </p:sp>
        <p:sp>
          <p:nvSpPr>
            <p:cNvPr id="220" name="Freeform: Shape 2766">
              <a:extLst>
                <a:ext uri="{FF2B5EF4-FFF2-40B4-BE49-F238E27FC236}">
                  <a16:creationId xmlns:a16="http://schemas.microsoft.com/office/drawing/2014/main" id="{56C5D2B0-9D5E-9CAA-EC1D-62B231C08342}"/>
                </a:ext>
              </a:extLst>
            </p:cNvPr>
            <p:cNvSpPr/>
            <p:nvPr/>
          </p:nvSpPr>
          <p:spPr>
            <a:xfrm>
              <a:off x="1052512" y="2443162"/>
              <a:ext cx="123825" cy="123825"/>
            </a:xfrm>
            <a:custGeom>
              <a:avLst/>
              <a:gdLst>
                <a:gd name="connsiteX0" fmla="*/ 61913 w 123825"/>
                <a:gd name="connsiteY0" fmla="*/ 123825 h 123825"/>
                <a:gd name="connsiteX1" fmla="*/ 0 w 123825"/>
                <a:gd name="connsiteY1" fmla="*/ 61913 h 123825"/>
                <a:gd name="connsiteX2" fmla="*/ 61913 w 123825"/>
                <a:gd name="connsiteY2" fmla="*/ 0 h 123825"/>
                <a:gd name="connsiteX3" fmla="*/ 123825 w 123825"/>
                <a:gd name="connsiteY3" fmla="*/ 61913 h 123825"/>
                <a:gd name="connsiteX4" fmla="*/ 61913 w 123825"/>
                <a:gd name="connsiteY4" fmla="*/ 123825 h 123825"/>
                <a:gd name="connsiteX5" fmla="*/ 61913 w 123825"/>
                <a:gd name="connsiteY5" fmla="*/ 9525 h 123825"/>
                <a:gd name="connsiteX6" fmla="*/ 9525 w 123825"/>
                <a:gd name="connsiteY6" fmla="*/ 61913 h 123825"/>
                <a:gd name="connsiteX7" fmla="*/ 61913 w 123825"/>
                <a:gd name="connsiteY7" fmla="*/ 114300 h 123825"/>
                <a:gd name="connsiteX8" fmla="*/ 114300 w 123825"/>
                <a:gd name="connsiteY8" fmla="*/ 61913 h 123825"/>
                <a:gd name="connsiteX9" fmla="*/ 61913 w 123825"/>
                <a:gd name="connsiteY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1913" y="123825"/>
                  </a:moveTo>
                  <a:cubicBezTo>
                    <a:pt x="27813" y="123825"/>
                    <a:pt x="0" y="96012"/>
                    <a:pt x="0" y="61913"/>
                  </a:cubicBezTo>
                  <a:cubicBezTo>
                    <a:pt x="0" y="27813"/>
                    <a:pt x="27813" y="0"/>
                    <a:pt x="61913" y="0"/>
                  </a:cubicBezTo>
                  <a:cubicBezTo>
                    <a:pt x="96012" y="0"/>
                    <a:pt x="123825" y="27813"/>
                    <a:pt x="123825" y="61913"/>
                  </a:cubicBezTo>
                  <a:cubicBezTo>
                    <a:pt x="123825" y="96012"/>
                    <a:pt x="96012" y="123825"/>
                    <a:pt x="61913" y="123825"/>
                  </a:cubicBezTo>
                  <a:close/>
                  <a:moveTo>
                    <a:pt x="61913" y="9525"/>
                  </a:moveTo>
                  <a:cubicBezTo>
                    <a:pt x="33052" y="9525"/>
                    <a:pt x="9525" y="33052"/>
                    <a:pt x="9525" y="61913"/>
                  </a:cubicBezTo>
                  <a:cubicBezTo>
                    <a:pt x="9525" y="90773"/>
                    <a:pt x="33052" y="114300"/>
                    <a:pt x="61913" y="114300"/>
                  </a:cubicBezTo>
                  <a:cubicBezTo>
                    <a:pt x="90773" y="114300"/>
                    <a:pt x="114300" y="90773"/>
                    <a:pt x="114300" y="61913"/>
                  </a:cubicBezTo>
                  <a:cubicBezTo>
                    <a:pt x="114300" y="33052"/>
                    <a:pt x="90773" y="9525"/>
                    <a:pt x="61913" y="9525"/>
                  </a:cubicBezTo>
                  <a:close/>
                </a:path>
              </a:pathLst>
            </a:custGeom>
            <a:grpFill/>
            <a:ln w="9525" cap="flat">
              <a:noFill/>
              <a:prstDash val="solid"/>
              <a:miter/>
            </a:ln>
          </p:spPr>
          <p:txBody>
            <a:bodyPr rtlCol="0" anchor="ctr"/>
            <a:lstStyle/>
            <a:p>
              <a:endParaRPr lang="en-GB"/>
            </a:p>
          </p:txBody>
        </p:sp>
        <p:sp>
          <p:nvSpPr>
            <p:cNvPr id="221" name="Freeform: Shape 2767">
              <a:extLst>
                <a:ext uri="{FF2B5EF4-FFF2-40B4-BE49-F238E27FC236}">
                  <a16:creationId xmlns:a16="http://schemas.microsoft.com/office/drawing/2014/main" id="{16A4525C-8DE5-8BF6-A0AC-0DE23F22A675}"/>
                </a:ext>
              </a:extLst>
            </p:cNvPr>
            <p:cNvSpPr/>
            <p:nvPr/>
          </p:nvSpPr>
          <p:spPr>
            <a:xfrm>
              <a:off x="1090612" y="2481262"/>
              <a:ext cx="47625" cy="47625"/>
            </a:xfrm>
            <a:custGeom>
              <a:avLst/>
              <a:gdLst>
                <a:gd name="connsiteX0" fmla="*/ 23813 w 47625"/>
                <a:gd name="connsiteY0" fmla="*/ 47625 h 47625"/>
                <a:gd name="connsiteX1" fmla="*/ 0 w 47625"/>
                <a:gd name="connsiteY1" fmla="*/ 23813 h 47625"/>
                <a:gd name="connsiteX2" fmla="*/ 23813 w 47625"/>
                <a:gd name="connsiteY2" fmla="*/ 0 h 47625"/>
                <a:gd name="connsiteX3" fmla="*/ 47625 w 47625"/>
                <a:gd name="connsiteY3" fmla="*/ 23813 h 47625"/>
                <a:gd name="connsiteX4" fmla="*/ 23813 w 47625"/>
                <a:gd name="connsiteY4" fmla="*/ 47625 h 47625"/>
                <a:gd name="connsiteX5" fmla="*/ 23813 w 47625"/>
                <a:gd name="connsiteY5" fmla="*/ 9525 h 47625"/>
                <a:gd name="connsiteX6" fmla="*/ 9525 w 47625"/>
                <a:gd name="connsiteY6" fmla="*/ 23813 h 47625"/>
                <a:gd name="connsiteX7" fmla="*/ 23813 w 47625"/>
                <a:gd name="connsiteY7" fmla="*/ 38100 h 47625"/>
                <a:gd name="connsiteX8" fmla="*/ 38100 w 47625"/>
                <a:gd name="connsiteY8" fmla="*/ 23813 h 47625"/>
                <a:gd name="connsiteX9" fmla="*/ 23813 w 47625"/>
                <a:gd name="connsiteY9" fmla="*/ 95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47625">
                  <a:moveTo>
                    <a:pt x="23813" y="47625"/>
                  </a:moveTo>
                  <a:cubicBezTo>
                    <a:pt x="10668" y="47625"/>
                    <a:pt x="0" y="36957"/>
                    <a:pt x="0" y="23813"/>
                  </a:cubicBezTo>
                  <a:cubicBezTo>
                    <a:pt x="0" y="10668"/>
                    <a:pt x="10668" y="0"/>
                    <a:pt x="23813" y="0"/>
                  </a:cubicBezTo>
                  <a:cubicBezTo>
                    <a:pt x="36957" y="0"/>
                    <a:pt x="47625" y="10668"/>
                    <a:pt x="47625" y="23813"/>
                  </a:cubicBezTo>
                  <a:cubicBezTo>
                    <a:pt x="47625" y="36957"/>
                    <a:pt x="36957" y="47625"/>
                    <a:pt x="23813" y="47625"/>
                  </a:cubicBezTo>
                  <a:close/>
                  <a:moveTo>
                    <a:pt x="23813" y="9525"/>
                  </a:moveTo>
                  <a:cubicBezTo>
                    <a:pt x="15907" y="9525"/>
                    <a:pt x="9525" y="15907"/>
                    <a:pt x="9525" y="23813"/>
                  </a:cubicBezTo>
                  <a:cubicBezTo>
                    <a:pt x="9525" y="31718"/>
                    <a:pt x="15907" y="38100"/>
                    <a:pt x="23813" y="38100"/>
                  </a:cubicBezTo>
                  <a:cubicBezTo>
                    <a:pt x="31718" y="38100"/>
                    <a:pt x="38100" y="31718"/>
                    <a:pt x="38100" y="23813"/>
                  </a:cubicBezTo>
                  <a:cubicBezTo>
                    <a:pt x="38100" y="15907"/>
                    <a:pt x="31718" y="9525"/>
                    <a:pt x="23813" y="9525"/>
                  </a:cubicBezTo>
                  <a:close/>
                </a:path>
              </a:pathLst>
            </a:custGeom>
            <a:grpFill/>
            <a:ln w="9525" cap="flat">
              <a:noFill/>
              <a:prstDash val="solid"/>
              <a:miter/>
            </a:ln>
          </p:spPr>
          <p:txBody>
            <a:bodyPr rtlCol="0" anchor="ctr"/>
            <a:lstStyle/>
            <a:p>
              <a:endParaRPr lang="en-GB"/>
            </a:p>
          </p:txBody>
        </p:sp>
        <p:sp>
          <p:nvSpPr>
            <p:cNvPr id="222" name="Freeform: Shape 2768">
              <a:extLst>
                <a:ext uri="{FF2B5EF4-FFF2-40B4-BE49-F238E27FC236}">
                  <a16:creationId xmlns:a16="http://schemas.microsoft.com/office/drawing/2014/main" id="{7C7B3FEA-E33D-1EA6-3D25-E61918661AFB}"/>
                </a:ext>
              </a:extLst>
            </p:cNvPr>
            <p:cNvSpPr/>
            <p:nvPr/>
          </p:nvSpPr>
          <p:spPr>
            <a:xfrm>
              <a:off x="719137" y="2366962"/>
              <a:ext cx="381000" cy="9525"/>
            </a:xfrm>
            <a:custGeom>
              <a:avLst/>
              <a:gdLst>
                <a:gd name="connsiteX0" fmla="*/ 376238 w 381000"/>
                <a:gd name="connsiteY0" fmla="*/ 9525 h 9525"/>
                <a:gd name="connsiteX1" fmla="*/ 4763 w 381000"/>
                <a:gd name="connsiteY1" fmla="*/ 9525 h 9525"/>
                <a:gd name="connsiteX2" fmla="*/ 0 w 381000"/>
                <a:gd name="connsiteY2" fmla="*/ 4763 h 9525"/>
                <a:gd name="connsiteX3" fmla="*/ 4763 w 381000"/>
                <a:gd name="connsiteY3" fmla="*/ 0 h 9525"/>
                <a:gd name="connsiteX4" fmla="*/ 376238 w 381000"/>
                <a:gd name="connsiteY4" fmla="*/ 0 h 9525"/>
                <a:gd name="connsiteX5" fmla="*/ 381000 w 381000"/>
                <a:gd name="connsiteY5" fmla="*/ 4763 h 9525"/>
                <a:gd name="connsiteX6" fmla="*/ 376238 w 38100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9525">
                  <a:moveTo>
                    <a:pt x="376238" y="9525"/>
                  </a:moveTo>
                  <a:lnTo>
                    <a:pt x="4763" y="9525"/>
                  </a:lnTo>
                  <a:cubicBezTo>
                    <a:pt x="2095" y="9525"/>
                    <a:pt x="0" y="7429"/>
                    <a:pt x="0" y="4763"/>
                  </a:cubicBezTo>
                  <a:cubicBezTo>
                    <a:pt x="0" y="2096"/>
                    <a:pt x="2095" y="0"/>
                    <a:pt x="4763" y="0"/>
                  </a:cubicBezTo>
                  <a:lnTo>
                    <a:pt x="376238" y="0"/>
                  </a:lnTo>
                  <a:cubicBezTo>
                    <a:pt x="378905" y="0"/>
                    <a:pt x="381000" y="2096"/>
                    <a:pt x="381000" y="4763"/>
                  </a:cubicBezTo>
                  <a:cubicBezTo>
                    <a:pt x="381000" y="7429"/>
                    <a:pt x="378905" y="9525"/>
                    <a:pt x="376238" y="9525"/>
                  </a:cubicBezTo>
                  <a:close/>
                </a:path>
              </a:pathLst>
            </a:custGeom>
            <a:grpFill/>
            <a:ln w="9525" cap="flat">
              <a:noFill/>
              <a:prstDash val="solid"/>
              <a:miter/>
            </a:ln>
          </p:spPr>
          <p:txBody>
            <a:bodyPr rtlCol="0" anchor="ctr"/>
            <a:lstStyle/>
            <a:p>
              <a:endParaRPr lang="en-GB"/>
            </a:p>
          </p:txBody>
        </p:sp>
        <p:sp>
          <p:nvSpPr>
            <p:cNvPr id="223" name="Freeform: Shape 2769">
              <a:extLst>
                <a:ext uri="{FF2B5EF4-FFF2-40B4-BE49-F238E27FC236}">
                  <a16:creationId xmlns:a16="http://schemas.microsoft.com/office/drawing/2014/main" id="{0BEE4C33-2699-0527-6ED0-E46927262ADB}"/>
                </a:ext>
              </a:extLst>
            </p:cNvPr>
            <p:cNvSpPr/>
            <p:nvPr/>
          </p:nvSpPr>
          <p:spPr>
            <a:xfrm>
              <a:off x="871537" y="2281237"/>
              <a:ext cx="9525" cy="95250"/>
            </a:xfrm>
            <a:custGeom>
              <a:avLst/>
              <a:gdLst>
                <a:gd name="connsiteX0" fmla="*/ 4763 w 9525"/>
                <a:gd name="connsiteY0" fmla="*/ 95250 h 95250"/>
                <a:gd name="connsiteX1" fmla="*/ 0 w 9525"/>
                <a:gd name="connsiteY1" fmla="*/ 90488 h 95250"/>
                <a:gd name="connsiteX2" fmla="*/ 0 w 9525"/>
                <a:gd name="connsiteY2" fmla="*/ 4763 h 95250"/>
                <a:gd name="connsiteX3" fmla="*/ 4763 w 9525"/>
                <a:gd name="connsiteY3" fmla="*/ 0 h 95250"/>
                <a:gd name="connsiteX4" fmla="*/ 9525 w 9525"/>
                <a:gd name="connsiteY4" fmla="*/ 4763 h 95250"/>
                <a:gd name="connsiteX5" fmla="*/ 9525 w 9525"/>
                <a:gd name="connsiteY5" fmla="*/ 90488 h 95250"/>
                <a:gd name="connsiteX6" fmla="*/ 4763 w 9525"/>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0">
                  <a:moveTo>
                    <a:pt x="4763" y="95250"/>
                  </a:moveTo>
                  <a:cubicBezTo>
                    <a:pt x="2095" y="95250"/>
                    <a:pt x="0" y="93154"/>
                    <a:pt x="0" y="90488"/>
                  </a:cubicBezTo>
                  <a:lnTo>
                    <a:pt x="0" y="4763"/>
                  </a:lnTo>
                  <a:cubicBezTo>
                    <a:pt x="0" y="2095"/>
                    <a:pt x="2095" y="0"/>
                    <a:pt x="4763" y="0"/>
                  </a:cubicBezTo>
                  <a:cubicBezTo>
                    <a:pt x="7430" y="0"/>
                    <a:pt x="9525" y="2095"/>
                    <a:pt x="9525" y="4763"/>
                  </a:cubicBezTo>
                  <a:lnTo>
                    <a:pt x="9525" y="90488"/>
                  </a:lnTo>
                  <a:cubicBezTo>
                    <a:pt x="9525" y="93154"/>
                    <a:pt x="7430" y="95250"/>
                    <a:pt x="4763" y="95250"/>
                  </a:cubicBezTo>
                  <a:close/>
                </a:path>
              </a:pathLst>
            </a:custGeom>
            <a:grpFill/>
            <a:ln w="9525" cap="flat">
              <a:noFill/>
              <a:prstDash val="solid"/>
              <a:miter/>
            </a:ln>
          </p:spPr>
          <p:txBody>
            <a:bodyPr rtlCol="0" anchor="ctr"/>
            <a:lstStyle/>
            <a:p>
              <a:endParaRPr lang="en-GB"/>
            </a:p>
          </p:txBody>
        </p:sp>
        <p:sp>
          <p:nvSpPr>
            <p:cNvPr id="224" name="Freeform: Shape 2770">
              <a:extLst>
                <a:ext uri="{FF2B5EF4-FFF2-40B4-BE49-F238E27FC236}">
                  <a16:creationId xmlns:a16="http://schemas.microsoft.com/office/drawing/2014/main" id="{58E8CE21-9810-C280-3C04-8A9A265F2F3F}"/>
                </a:ext>
              </a:extLst>
            </p:cNvPr>
            <p:cNvSpPr/>
            <p:nvPr/>
          </p:nvSpPr>
          <p:spPr>
            <a:xfrm>
              <a:off x="671512" y="2281046"/>
              <a:ext cx="562070" cy="228790"/>
            </a:xfrm>
            <a:custGeom>
              <a:avLst/>
              <a:gdLst>
                <a:gd name="connsiteX0" fmla="*/ 547021 w 562070"/>
                <a:gd name="connsiteY0" fmla="*/ 228791 h 228790"/>
                <a:gd name="connsiteX1" fmla="*/ 500063 w 562070"/>
                <a:gd name="connsiteY1" fmla="*/ 228791 h 228790"/>
                <a:gd name="connsiteX2" fmla="*/ 495300 w 562070"/>
                <a:gd name="connsiteY2" fmla="*/ 224028 h 228790"/>
                <a:gd name="connsiteX3" fmla="*/ 500063 w 562070"/>
                <a:gd name="connsiteY3" fmla="*/ 219266 h 228790"/>
                <a:gd name="connsiteX4" fmla="*/ 547021 w 562070"/>
                <a:gd name="connsiteY4" fmla="*/ 219266 h 228790"/>
                <a:gd name="connsiteX5" fmla="*/ 552450 w 562070"/>
                <a:gd name="connsiteY5" fmla="*/ 213836 h 228790"/>
                <a:gd name="connsiteX6" fmla="*/ 552450 w 562070"/>
                <a:gd name="connsiteY6" fmla="*/ 176975 h 228790"/>
                <a:gd name="connsiteX7" fmla="*/ 547688 w 562070"/>
                <a:gd name="connsiteY7" fmla="*/ 171641 h 228790"/>
                <a:gd name="connsiteX8" fmla="*/ 542925 w 562070"/>
                <a:gd name="connsiteY8" fmla="*/ 166878 h 228790"/>
                <a:gd name="connsiteX9" fmla="*/ 542925 w 562070"/>
                <a:gd name="connsiteY9" fmla="*/ 114491 h 228790"/>
                <a:gd name="connsiteX10" fmla="*/ 528352 w 562070"/>
                <a:gd name="connsiteY10" fmla="*/ 98870 h 228790"/>
                <a:gd name="connsiteX11" fmla="*/ 423672 w 562070"/>
                <a:gd name="connsiteY11" fmla="*/ 95441 h 228790"/>
                <a:gd name="connsiteX12" fmla="*/ 420624 w 562070"/>
                <a:gd name="connsiteY12" fmla="*/ 94202 h 228790"/>
                <a:gd name="connsiteX13" fmla="*/ 330613 w 562070"/>
                <a:gd name="connsiteY13" fmla="*/ 12859 h 228790"/>
                <a:gd name="connsiteX14" fmla="*/ 321850 w 562070"/>
                <a:gd name="connsiteY14" fmla="*/ 9620 h 228790"/>
                <a:gd name="connsiteX15" fmla="*/ 146780 w 562070"/>
                <a:gd name="connsiteY15" fmla="*/ 9620 h 228790"/>
                <a:gd name="connsiteX16" fmla="*/ 136112 w 562070"/>
                <a:gd name="connsiteY16" fmla="*/ 15049 h 228790"/>
                <a:gd name="connsiteX17" fmla="*/ 75152 w 562070"/>
                <a:gd name="connsiteY17" fmla="*/ 93440 h 228790"/>
                <a:gd name="connsiteX18" fmla="*/ 71342 w 562070"/>
                <a:gd name="connsiteY18" fmla="*/ 95250 h 228790"/>
                <a:gd name="connsiteX19" fmla="*/ 24479 w 562070"/>
                <a:gd name="connsiteY19" fmla="*/ 95250 h 228790"/>
                <a:gd name="connsiteX20" fmla="*/ 19050 w 562070"/>
                <a:gd name="connsiteY20" fmla="*/ 100679 h 228790"/>
                <a:gd name="connsiteX21" fmla="*/ 19050 w 562070"/>
                <a:gd name="connsiteY21" fmla="*/ 166688 h 228790"/>
                <a:gd name="connsiteX22" fmla="*/ 14288 w 562070"/>
                <a:gd name="connsiteY22" fmla="*/ 171450 h 228790"/>
                <a:gd name="connsiteX23" fmla="*/ 9525 w 562070"/>
                <a:gd name="connsiteY23" fmla="*/ 177355 h 228790"/>
                <a:gd name="connsiteX24" fmla="*/ 9525 w 562070"/>
                <a:gd name="connsiteY24" fmla="*/ 213551 h 228790"/>
                <a:gd name="connsiteX25" fmla="*/ 14954 w 562070"/>
                <a:gd name="connsiteY25" fmla="*/ 218980 h 228790"/>
                <a:gd name="connsiteX26" fmla="*/ 61913 w 562070"/>
                <a:gd name="connsiteY26" fmla="*/ 218980 h 228790"/>
                <a:gd name="connsiteX27" fmla="*/ 66675 w 562070"/>
                <a:gd name="connsiteY27" fmla="*/ 223742 h 228790"/>
                <a:gd name="connsiteX28" fmla="*/ 61913 w 562070"/>
                <a:gd name="connsiteY28" fmla="*/ 228505 h 228790"/>
                <a:gd name="connsiteX29" fmla="*/ 14954 w 562070"/>
                <a:gd name="connsiteY29" fmla="*/ 228505 h 228790"/>
                <a:gd name="connsiteX30" fmla="*/ 0 w 562070"/>
                <a:gd name="connsiteY30" fmla="*/ 213551 h 228790"/>
                <a:gd name="connsiteX31" fmla="*/ 0 w 562070"/>
                <a:gd name="connsiteY31" fmla="*/ 177355 h 228790"/>
                <a:gd name="connsiteX32" fmla="*/ 9525 w 562070"/>
                <a:gd name="connsiteY32" fmla="*/ 162782 h 228790"/>
                <a:gd name="connsiteX33" fmla="*/ 9525 w 562070"/>
                <a:gd name="connsiteY33" fmla="*/ 100679 h 228790"/>
                <a:gd name="connsiteX34" fmla="*/ 24479 w 562070"/>
                <a:gd name="connsiteY34" fmla="*/ 85725 h 228790"/>
                <a:gd name="connsiteX35" fmla="*/ 69152 w 562070"/>
                <a:gd name="connsiteY35" fmla="*/ 85725 h 228790"/>
                <a:gd name="connsiteX36" fmla="*/ 128683 w 562070"/>
                <a:gd name="connsiteY36" fmla="*/ 9144 h 228790"/>
                <a:gd name="connsiteX37" fmla="*/ 146876 w 562070"/>
                <a:gd name="connsiteY37" fmla="*/ 0 h 228790"/>
                <a:gd name="connsiteX38" fmla="*/ 322040 w 562070"/>
                <a:gd name="connsiteY38" fmla="*/ 0 h 228790"/>
                <a:gd name="connsiteX39" fmla="*/ 336995 w 562070"/>
                <a:gd name="connsiteY39" fmla="*/ 5524 h 228790"/>
                <a:gd name="connsiteX40" fmla="*/ 425863 w 562070"/>
                <a:gd name="connsiteY40" fmla="*/ 85725 h 228790"/>
                <a:gd name="connsiteX41" fmla="*/ 529019 w 562070"/>
                <a:gd name="connsiteY41" fmla="*/ 89154 h 228790"/>
                <a:gd name="connsiteX42" fmla="*/ 552545 w 562070"/>
                <a:gd name="connsiteY42" fmla="*/ 114300 h 228790"/>
                <a:gd name="connsiteX43" fmla="*/ 552545 w 562070"/>
                <a:gd name="connsiteY43" fmla="*/ 162782 h 228790"/>
                <a:gd name="connsiteX44" fmla="*/ 562070 w 562070"/>
                <a:gd name="connsiteY44" fmla="*/ 176784 h 228790"/>
                <a:gd name="connsiteX45" fmla="*/ 562070 w 562070"/>
                <a:gd name="connsiteY45" fmla="*/ 213646 h 228790"/>
                <a:gd name="connsiteX46" fmla="*/ 547116 w 562070"/>
                <a:gd name="connsiteY46" fmla="*/ 228600 h 22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62070" h="228790">
                  <a:moveTo>
                    <a:pt x="547021" y="228791"/>
                  </a:moveTo>
                  <a:lnTo>
                    <a:pt x="500063" y="228791"/>
                  </a:lnTo>
                  <a:cubicBezTo>
                    <a:pt x="497396" y="228791"/>
                    <a:pt x="495300" y="226695"/>
                    <a:pt x="495300" y="224028"/>
                  </a:cubicBezTo>
                  <a:cubicBezTo>
                    <a:pt x="495300" y="221361"/>
                    <a:pt x="497396" y="219266"/>
                    <a:pt x="500063" y="219266"/>
                  </a:cubicBezTo>
                  <a:lnTo>
                    <a:pt x="547021" y="219266"/>
                  </a:lnTo>
                  <a:cubicBezTo>
                    <a:pt x="550069" y="219266"/>
                    <a:pt x="552450" y="216789"/>
                    <a:pt x="552450" y="213836"/>
                  </a:cubicBezTo>
                  <a:lnTo>
                    <a:pt x="552450" y="176975"/>
                  </a:lnTo>
                  <a:cubicBezTo>
                    <a:pt x="552450" y="174022"/>
                    <a:pt x="550355" y="171641"/>
                    <a:pt x="547688" y="171641"/>
                  </a:cubicBezTo>
                  <a:cubicBezTo>
                    <a:pt x="545021" y="171641"/>
                    <a:pt x="542925" y="169545"/>
                    <a:pt x="542925" y="166878"/>
                  </a:cubicBezTo>
                  <a:lnTo>
                    <a:pt x="542925" y="114491"/>
                  </a:lnTo>
                  <a:cubicBezTo>
                    <a:pt x="542925" y="106299"/>
                    <a:pt x="536543" y="99441"/>
                    <a:pt x="528352" y="98870"/>
                  </a:cubicBezTo>
                  <a:lnTo>
                    <a:pt x="423672" y="95441"/>
                  </a:lnTo>
                  <a:cubicBezTo>
                    <a:pt x="422529" y="95441"/>
                    <a:pt x="421481" y="94964"/>
                    <a:pt x="420624" y="94202"/>
                  </a:cubicBezTo>
                  <a:lnTo>
                    <a:pt x="330613" y="12859"/>
                  </a:lnTo>
                  <a:cubicBezTo>
                    <a:pt x="328232" y="10763"/>
                    <a:pt x="325184" y="9620"/>
                    <a:pt x="321850" y="9620"/>
                  </a:cubicBezTo>
                  <a:lnTo>
                    <a:pt x="146780" y="9620"/>
                  </a:lnTo>
                  <a:cubicBezTo>
                    <a:pt x="142780" y="9620"/>
                    <a:pt x="138875" y="11621"/>
                    <a:pt x="136112" y="15049"/>
                  </a:cubicBezTo>
                  <a:lnTo>
                    <a:pt x="75152" y="93440"/>
                  </a:lnTo>
                  <a:cubicBezTo>
                    <a:pt x="74295" y="94583"/>
                    <a:pt x="72866" y="95250"/>
                    <a:pt x="71342" y="95250"/>
                  </a:cubicBezTo>
                  <a:lnTo>
                    <a:pt x="24479" y="95250"/>
                  </a:lnTo>
                  <a:cubicBezTo>
                    <a:pt x="21431" y="95250"/>
                    <a:pt x="19050" y="97727"/>
                    <a:pt x="19050" y="100679"/>
                  </a:cubicBezTo>
                  <a:lnTo>
                    <a:pt x="19050" y="166688"/>
                  </a:lnTo>
                  <a:cubicBezTo>
                    <a:pt x="19050" y="169354"/>
                    <a:pt x="16955" y="171450"/>
                    <a:pt x="14288" y="171450"/>
                  </a:cubicBezTo>
                  <a:cubicBezTo>
                    <a:pt x="11621" y="171450"/>
                    <a:pt x="9525" y="174212"/>
                    <a:pt x="9525" y="177355"/>
                  </a:cubicBezTo>
                  <a:lnTo>
                    <a:pt x="9525" y="213551"/>
                  </a:lnTo>
                  <a:cubicBezTo>
                    <a:pt x="9525" y="216599"/>
                    <a:pt x="12002" y="218980"/>
                    <a:pt x="14954" y="218980"/>
                  </a:cubicBezTo>
                  <a:lnTo>
                    <a:pt x="61913" y="218980"/>
                  </a:lnTo>
                  <a:cubicBezTo>
                    <a:pt x="64580" y="218980"/>
                    <a:pt x="66675" y="221075"/>
                    <a:pt x="66675" y="223742"/>
                  </a:cubicBezTo>
                  <a:cubicBezTo>
                    <a:pt x="66675" y="226409"/>
                    <a:pt x="64580" y="228505"/>
                    <a:pt x="61913" y="228505"/>
                  </a:cubicBezTo>
                  <a:lnTo>
                    <a:pt x="14954" y="228505"/>
                  </a:lnTo>
                  <a:cubicBezTo>
                    <a:pt x="6668" y="228505"/>
                    <a:pt x="0" y="221742"/>
                    <a:pt x="0" y="213551"/>
                  </a:cubicBezTo>
                  <a:lnTo>
                    <a:pt x="0" y="177355"/>
                  </a:lnTo>
                  <a:cubicBezTo>
                    <a:pt x="0" y="170593"/>
                    <a:pt x="4000" y="164878"/>
                    <a:pt x="9525" y="162782"/>
                  </a:cubicBezTo>
                  <a:lnTo>
                    <a:pt x="9525" y="100679"/>
                  </a:lnTo>
                  <a:cubicBezTo>
                    <a:pt x="9525" y="92393"/>
                    <a:pt x="16288" y="85725"/>
                    <a:pt x="24479" y="85725"/>
                  </a:cubicBezTo>
                  <a:lnTo>
                    <a:pt x="69152" y="85725"/>
                  </a:lnTo>
                  <a:lnTo>
                    <a:pt x="128683" y="9144"/>
                  </a:lnTo>
                  <a:cubicBezTo>
                    <a:pt x="133255" y="3334"/>
                    <a:pt x="139827" y="0"/>
                    <a:pt x="146876" y="0"/>
                  </a:cubicBezTo>
                  <a:lnTo>
                    <a:pt x="322040" y="0"/>
                  </a:lnTo>
                  <a:cubicBezTo>
                    <a:pt x="327470" y="0"/>
                    <a:pt x="332804" y="2000"/>
                    <a:pt x="336995" y="5524"/>
                  </a:cubicBezTo>
                  <a:lnTo>
                    <a:pt x="425863" y="85725"/>
                  </a:lnTo>
                  <a:lnTo>
                    <a:pt x="529019" y="89154"/>
                  </a:lnTo>
                  <a:cubicBezTo>
                    <a:pt x="542354" y="90106"/>
                    <a:pt x="552545" y="101155"/>
                    <a:pt x="552545" y="114300"/>
                  </a:cubicBezTo>
                  <a:lnTo>
                    <a:pt x="552545" y="162782"/>
                  </a:lnTo>
                  <a:cubicBezTo>
                    <a:pt x="558070" y="164783"/>
                    <a:pt x="562070" y="170307"/>
                    <a:pt x="562070" y="176784"/>
                  </a:cubicBezTo>
                  <a:lnTo>
                    <a:pt x="562070" y="213646"/>
                  </a:lnTo>
                  <a:cubicBezTo>
                    <a:pt x="562070" y="221933"/>
                    <a:pt x="555308" y="228600"/>
                    <a:pt x="547116" y="228600"/>
                  </a:cubicBezTo>
                  <a:close/>
                </a:path>
              </a:pathLst>
            </a:custGeom>
            <a:grpFill/>
            <a:ln w="9525" cap="flat">
              <a:noFill/>
              <a:prstDash val="solid"/>
              <a:miter/>
            </a:ln>
          </p:spPr>
          <p:txBody>
            <a:bodyPr rtlCol="0" anchor="ctr"/>
            <a:lstStyle/>
            <a:p>
              <a:endParaRPr lang="en-GB"/>
            </a:p>
          </p:txBody>
        </p:sp>
        <p:sp>
          <p:nvSpPr>
            <p:cNvPr id="225" name="Freeform: Shape 2771">
              <a:extLst>
                <a:ext uri="{FF2B5EF4-FFF2-40B4-BE49-F238E27FC236}">
                  <a16:creationId xmlns:a16="http://schemas.microsoft.com/office/drawing/2014/main" id="{5FA0D93D-3E34-8980-7E60-FE19C167379A}"/>
                </a:ext>
              </a:extLst>
            </p:cNvPr>
            <p:cNvSpPr/>
            <p:nvPr/>
          </p:nvSpPr>
          <p:spPr>
            <a:xfrm>
              <a:off x="842962" y="2500312"/>
              <a:ext cx="219075" cy="9525"/>
            </a:xfrm>
            <a:custGeom>
              <a:avLst/>
              <a:gdLst>
                <a:gd name="connsiteX0" fmla="*/ 214313 w 219075"/>
                <a:gd name="connsiteY0" fmla="*/ 9525 h 9525"/>
                <a:gd name="connsiteX1" fmla="*/ 4763 w 219075"/>
                <a:gd name="connsiteY1" fmla="*/ 9525 h 9525"/>
                <a:gd name="connsiteX2" fmla="*/ 0 w 219075"/>
                <a:gd name="connsiteY2" fmla="*/ 4763 h 9525"/>
                <a:gd name="connsiteX3" fmla="*/ 4763 w 219075"/>
                <a:gd name="connsiteY3" fmla="*/ 0 h 9525"/>
                <a:gd name="connsiteX4" fmla="*/ 214313 w 219075"/>
                <a:gd name="connsiteY4" fmla="*/ 0 h 9525"/>
                <a:gd name="connsiteX5" fmla="*/ 219075 w 219075"/>
                <a:gd name="connsiteY5" fmla="*/ 4763 h 9525"/>
                <a:gd name="connsiteX6" fmla="*/ 214313 w 2190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9525">
                  <a:moveTo>
                    <a:pt x="214313" y="9525"/>
                  </a:moveTo>
                  <a:lnTo>
                    <a:pt x="4763" y="9525"/>
                  </a:lnTo>
                  <a:cubicBezTo>
                    <a:pt x="2095" y="9525"/>
                    <a:pt x="0" y="7429"/>
                    <a:pt x="0" y="4763"/>
                  </a:cubicBezTo>
                  <a:cubicBezTo>
                    <a:pt x="0" y="2096"/>
                    <a:pt x="2095" y="0"/>
                    <a:pt x="4763" y="0"/>
                  </a:cubicBezTo>
                  <a:lnTo>
                    <a:pt x="214313" y="0"/>
                  </a:lnTo>
                  <a:cubicBezTo>
                    <a:pt x="216979" y="0"/>
                    <a:pt x="219075" y="2096"/>
                    <a:pt x="219075" y="4763"/>
                  </a:cubicBezTo>
                  <a:cubicBezTo>
                    <a:pt x="219075" y="7429"/>
                    <a:pt x="216979" y="9525"/>
                    <a:pt x="214313" y="9525"/>
                  </a:cubicBezTo>
                  <a:close/>
                </a:path>
              </a:pathLst>
            </a:custGeom>
            <a:grpFill/>
            <a:ln w="9525" cap="flat">
              <a:noFill/>
              <a:prstDash val="solid"/>
              <a:miter/>
            </a:ln>
          </p:spPr>
          <p:txBody>
            <a:bodyPr rtlCol="0" anchor="ctr"/>
            <a:lstStyle/>
            <a:p>
              <a:endParaRPr lang="en-GB"/>
            </a:p>
          </p:txBody>
        </p:sp>
        <p:sp>
          <p:nvSpPr>
            <p:cNvPr id="226" name="Freeform: Shape 2772">
              <a:extLst>
                <a:ext uri="{FF2B5EF4-FFF2-40B4-BE49-F238E27FC236}">
                  <a16:creationId xmlns:a16="http://schemas.microsoft.com/office/drawing/2014/main" id="{605636C1-71D8-A8DB-F9F3-504E4EF43533}"/>
                </a:ext>
              </a:extLst>
            </p:cNvPr>
            <p:cNvSpPr/>
            <p:nvPr/>
          </p:nvSpPr>
          <p:spPr>
            <a:xfrm>
              <a:off x="1166812" y="2369438"/>
              <a:ext cx="57150" cy="45148"/>
            </a:xfrm>
            <a:custGeom>
              <a:avLst/>
              <a:gdLst>
                <a:gd name="connsiteX0" fmla="*/ 52388 w 57150"/>
                <a:gd name="connsiteY0" fmla="*/ 45149 h 45148"/>
                <a:gd name="connsiteX1" fmla="*/ 23813 w 57150"/>
                <a:gd name="connsiteY1" fmla="*/ 45149 h 45148"/>
                <a:gd name="connsiteX2" fmla="*/ 0 w 57150"/>
                <a:gd name="connsiteY2" fmla="*/ 21336 h 45148"/>
                <a:gd name="connsiteX3" fmla="*/ 0 w 57150"/>
                <a:gd name="connsiteY3" fmla="*/ 4763 h 45148"/>
                <a:gd name="connsiteX4" fmla="*/ 4763 w 57150"/>
                <a:gd name="connsiteY4" fmla="*/ 0 h 45148"/>
                <a:gd name="connsiteX5" fmla="*/ 9525 w 57150"/>
                <a:gd name="connsiteY5" fmla="*/ 4763 h 45148"/>
                <a:gd name="connsiteX6" fmla="*/ 9525 w 57150"/>
                <a:gd name="connsiteY6" fmla="*/ 21336 h 45148"/>
                <a:gd name="connsiteX7" fmla="*/ 23813 w 57150"/>
                <a:gd name="connsiteY7" fmla="*/ 35624 h 45148"/>
                <a:gd name="connsiteX8" fmla="*/ 52388 w 57150"/>
                <a:gd name="connsiteY8" fmla="*/ 35624 h 45148"/>
                <a:gd name="connsiteX9" fmla="*/ 57150 w 57150"/>
                <a:gd name="connsiteY9" fmla="*/ 40386 h 45148"/>
                <a:gd name="connsiteX10" fmla="*/ 52388 w 57150"/>
                <a:gd name="connsiteY10" fmla="*/ 45149 h 4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45148">
                  <a:moveTo>
                    <a:pt x="52388" y="45149"/>
                  </a:moveTo>
                  <a:lnTo>
                    <a:pt x="23813" y="45149"/>
                  </a:lnTo>
                  <a:cubicBezTo>
                    <a:pt x="10668" y="45149"/>
                    <a:pt x="0" y="34481"/>
                    <a:pt x="0" y="21336"/>
                  </a:cubicBezTo>
                  <a:lnTo>
                    <a:pt x="0" y="4763"/>
                  </a:lnTo>
                  <a:cubicBezTo>
                    <a:pt x="0" y="2096"/>
                    <a:pt x="2096" y="0"/>
                    <a:pt x="4763" y="0"/>
                  </a:cubicBezTo>
                  <a:cubicBezTo>
                    <a:pt x="7429" y="0"/>
                    <a:pt x="9525" y="2096"/>
                    <a:pt x="9525" y="4763"/>
                  </a:cubicBezTo>
                  <a:lnTo>
                    <a:pt x="9525" y="21336"/>
                  </a:lnTo>
                  <a:cubicBezTo>
                    <a:pt x="9525" y="29242"/>
                    <a:pt x="15907" y="35624"/>
                    <a:pt x="23813" y="35624"/>
                  </a:cubicBezTo>
                  <a:lnTo>
                    <a:pt x="52388" y="35624"/>
                  </a:lnTo>
                  <a:cubicBezTo>
                    <a:pt x="55054" y="35624"/>
                    <a:pt x="57150" y="37719"/>
                    <a:pt x="57150" y="40386"/>
                  </a:cubicBezTo>
                  <a:cubicBezTo>
                    <a:pt x="57150" y="43053"/>
                    <a:pt x="55054" y="45149"/>
                    <a:pt x="52388" y="45149"/>
                  </a:cubicBezTo>
                  <a:close/>
                </a:path>
              </a:pathLst>
            </a:custGeom>
            <a:grpFill/>
            <a:ln w="9525" cap="flat">
              <a:noFill/>
              <a:prstDash val="solid"/>
              <a:miter/>
            </a:ln>
          </p:spPr>
          <p:txBody>
            <a:bodyPr rtlCol="0" anchor="ctr"/>
            <a:lstStyle/>
            <a:p>
              <a:endParaRPr lang="en-GB"/>
            </a:p>
          </p:txBody>
        </p:sp>
        <p:sp>
          <p:nvSpPr>
            <p:cNvPr id="227" name="Freeform: Shape 6063">
              <a:extLst>
                <a:ext uri="{FF2B5EF4-FFF2-40B4-BE49-F238E27FC236}">
                  <a16:creationId xmlns:a16="http://schemas.microsoft.com/office/drawing/2014/main" id="{B6BFF005-4E24-8722-8482-BA6D08E5CC93}"/>
                </a:ext>
              </a:extLst>
            </p:cNvPr>
            <p:cNvSpPr/>
            <p:nvPr/>
          </p:nvSpPr>
          <p:spPr>
            <a:xfrm>
              <a:off x="1090612" y="20240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30"/>
                    <a:pt x="0" y="42863"/>
                  </a:cubicBezTo>
                  <a:lnTo>
                    <a:pt x="0" y="4763"/>
                  </a:lnTo>
                  <a:cubicBezTo>
                    <a:pt x="0" y="2096"/>
                    <a:pt x="2096" y="0"/>
                    <a:pt x="4763" y="0"/>
                  </a:cubicBezTo>
                  <a:cubicBezTo>
                    <a:pt x="7429" y="0"/>
                    <a:pt x="9525" y="2096"/>
                    <a:pt x="9525" y="4763"/>
                  </a:cubicBezTo>
                  <a:lnTo>
                    <a:pt x="9525" y="42863"/>
                  </a:lnTo>
                  <a:cubicBezTo>
                    <a:pt x="9525" y="45530"/>
                    <a:pt x="7429" y="47625"/>
                    <a:pt x="4763" y="47625"/>
                  </a:cubicBezTo>
                  <a:close/>
                </a:path>
              </a:pathLst>
            </a:custGeom>
            <a:grpFill/>
            <a:ln w="9525" cap="flat">
              <a:noFill/>
              <a:prstDash val="solid"/>
              <a:miter/>
            </a:ln>
          </p:spPr>
          <p:txBody>
            <a:bodyPr rtlCol="0" anchor="ctr"/>
            <a:lstStyle/>
            <a:p>
              <a:endParaRPr lang="en-GB"/>
            </a:p>
          </p:txBody>
        </p:sp>
        <p:sp>
          <p:nvSpPr>
            <p:cNvPr id="228" name="Freeform: Shape 6064">
              <a:extLst>
                <a:ext uri="{FF2B5EF4-FFF2-40B4-BE49-F238E27FC236}">
                  <a16:creationId xmlns:a16="http://schemas.microsoft.com/office/drawing/2014/main" id="{BFF56ADF-ED3B-F80B-5877-AD00ED200A4D}"/>
                </a:ext>
              </a:extLst>
            </p:cNvPr>
            <p:cNvSpPr/>
            <p:nvPr/>
          </p:nvSpPr>
          <p:spPr>
            <a:xfrm>
              <a:off x="1090612" y="2100262"/>
              <a:ext cx="9525" cy="47625"/>
            </a:xfrm>
            <a:custGeom>
              <a:avLst/>
              <a:gdLst>
                <a:gd name="connsiteX0" fmla="*/ 4763 w 9525"/>
                <a:gd name="connsiteY0" fmla="*/ 47625 h 47625"/>
                <a:gd name="connsiteX1" fmla="*/ 0 w 9525"/>
                <a:gd name="connsiteY1" fmla="*/ 42863 h 47625"/>
                <a:gd name="connsiteX2" fmla="*/ 0 w 9525"/>
                <a:gd name="connsiteY2" fmla="*/ 4763 h 47625"/>
                <a:gd name="connsiteX3" fmla="*/ 4763 w 9525"/>
                <a:gd name="connsiteY3" fmla="*/ 0 h 47625"/>
                <a:gd name="connsiteX4" fmla="*/ 9525 w 9525"/>
                <a:gd name="connsiteY4" fmla="*/ 4763 h 47625"/>
                <a:gd name="connsiteX5" fmla="*/ 9525 w 9525"/>
                <a:gd name="connsiteY5" fmla="*/ 42863 h 47625"/>
                <a:gd name="connsiteX6" fmla="*/ 4763 w 952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7625">
                  <a:moveTo>
                    <a:pt x="4763" y="47625"/>
                  </a:moveTo>
                  <a:cubicBezTo>
                    <a:pt x="2096" y="47625"/>
                    <a:pt x="0" y="45529"/>
                    <a:pt x="0" y="42863"/>
                  </a:cubicBezTo>
                  <a:lnTo>
                    <a:pt x="0" y="4763"/>
                  </a:lnTo>
                  <a:cubicBezTo>
                    <a:pt x="0" y="2096"/>
                    <a:pt x="2096" y="0"/>
                    <a:pt x="4763" y="0"/>
                  </a:cubicBezTo>
                  <a:cubicBezTo>
                    <a:pt x="7429" y="0"/>
                    <a:pt x="9525" y="2096"/>
                    <a:pt x="9525" y="4763"/>
                  </a:cubicBezTo>
                  <a:lnTo>
                    <a:pt x="9525" y="42863"/>
                  </a:lnTo>
                  <a:cubicBezTo>
                    <a:pt x="9525" y="45529"/>
                    <a:pt x="7429" y="47625"/>
                    <a:pt x="4763" y="47625"/>
                  </a:cubicBezTo>
                  <a:close/>
                </a:path>
              </a:pathLst>
            </a:custGeom>
            <a:grpFill/>
            <a:ln w="9525" cap="flat">
              <a:noFill/>
              <a:prstDash val="solid"/>
              <a:miter/>
            </a:ln>
          </p:spPr>
          <p:txBody>
            <a:bodyPr rtlCol="0" anchor="ctr"/>
            <a:lstStyle/>
            <a:p>
              <a:endParaRPr lang="en-GB"/>
            </a:p>
          </p:txBody>
        </p:sp>
        <p:sp>
          <p:nvSpPr>
            <p:cNvPr id="229" name="Freeform: Shape 6069">
              <a:extLst>
                <a:ext uri="{FF2B5EF4-FFF2-40B4-BE49-F238E27FC236}">
                  <a16:creationId xmlns:a16="http://schemas.microsoft.com/office/drawing/2014/main" id="{698C6EA3-FBD8-67CD-495A-AFC691E2C097}"/>
                </a:ext>
              </a:extLst>
            </p:cNvPr>
            <p:cNvSpPr/>
            <p:nvPr/>
          </p:nvSpPr>
          <p:spPr>
            <a:xfrm>
              <a:off x="119538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79" y="0"/>
                    <a:pt x="28575" y="2096"/>
                    <a:pt x="28575" y="4763"/>
                  </a:cubicBezTo>
                  <a:cubicBezTo>
                    <a:pt x="28575" y="7429"/>
                    <a:pt x="26479" y="9525"/>
                    <a:pt x="23813" y="9525"/>
                  </a:cubicBezTo>
                  <a:close/>
                </a:path>
              </a:pathLst>
            </a:custGeom>
            <a:grpFill/>
            <a:ln w="9525" cap="flat">
              <a:noFill/>
              <a:prstDash val="solid"/>
              <a:miter/>
            </a:ln>
          </p:spPr>
          <p:txBody>
            <a:bodyPr rtlCol="0" anchor="ctr"/>
            <a:lstStyle/>
            <a:p>
              <a:endParaRPr lang="en-GB"/>
            </a:p>
          </p:txBody>
        </p:sp>
        <p:sp>
          <p:nvSpPr>
            <p:cNvPr id="230" name="Freeform: Shape 6070">
              <a:extLst>
                <a:ext uri="{FF2B5EF4-FFF2-40B4-BE49-F238E27FC236}">
                  <a16:creationId xmlns:a16="http://schemas.microsoft.com/office/drawing/2014/main" id="{7F72A5C0-77FD-6C12-8F46-69828ACEE6B1}"/>
                </a:ext>
              </a:extLst>
            </p:cNvPr>
            <p:cNvSpPr/>
            <p:nvPr/>
          </p:nvSpPr>
          <p:spPr>
            <a:xfrm>
              <a:off x="681037" y="2443162"/>
              <a:ext cx="28575" cy="9525"/>
            </a:xfrm>
            <a:custGeom>
              <a:avLst/>
              <a:gdLst>
                <a:gd name="connsiteX0" fmla="*/ 23813 w 28575"/>
                <a:gd name="connsiteY0" fmla="*/ 9525 h 9525"/>
                <a:gd name="connsiteX1" fmla="*/ 4763 w 28575"/>
                <a:gd name="connsiteY1" fmla="*/ 9525 h 9525"/>
                <a:gd name="connsiteX2" fmla="*/ 0 w 28575"/>
                <a:gd name="connsiteY2" fmla="*/ 4763 h 9525"/>
                <a:gd name="connsiteX3" fmla="*/ 4763 w 28575"/>
                <a:gd name="connsiteY3" fmla="*/ 0 h 9525"/>
                <a:gd name="connsiteX4" fmla="*/ 23813 w 28575"/>
                <a:gd name="connsiteY4" fmla="*/ 0 h 9525"/>
                <a:gd name="connsiteX5" fmla="*/ 28575 w 28575"/>
                <a:gd name="connsiteY5" fmla="*/ 4763 h 9525"/>
                <a:gd name="connsiteX6" fmla="*/ 23813 w 2857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9525">
                  <a:moveTo>
                    <a:pt x="23813" y="9525"/>
                  </a:moveTo>
                  <a:lnTo>
                    <a:pt x="4763" y="9525"/>
                  </a:lnTo>
                  <a:cubicBezTo>
                    <a:pt x="2096" y="9525"/>
                    <a:pt x="0" y="7429"/>
                    <a:pt x="0" y="4763"/>
                  </a:cubicBezTo>
                  <a:cubicBezTo>
                    <a:pt x="0" y="2096"/>
                    <a:pt x="2096" y="0"/>
                    <a:pt x="4763" y="0"/>
                  </a:cubicBezTo>
                  <a:lnTo>
                    <a:pt x="23813" y="0"/>
                  </a:lnTo>
                  <a:cubicBezTo>
                    <a:pt x="26480" y="0"/>
                    <a:pt x="28575" y="2096"/>
                    <a:pt x="28575" y="4763"/>
                  </a:cubicBezTo>
                  <a:cubicBezTo>
                    <a:pt x="28575" y="7429"/>
                    <a:pt x="26480" y="9525"/>
                    <a:pt x="23813" y="9525"/>
                  </a:cubicBezTo>
                  <a:close/>
                </a:path>
              </a:pathLst>
            </a:custGeom>
            <a:grpFill/>
            <a:ln w="9525" cap="flat">
              <a:noFill/>
              <a:prstDash val="solid"/>
              <a:miter/>
            </a:ln>
          </p:spPr>
          <p:txBody>
            <a:bodyPr rtlCol="0" anchor="ctr"/>
            <a:lstStyle/>
            <a:p>
              <a:endParaRPr lang="en-GB"/>
            </a:p>
          </p:txBody>
        </p:sp>
        <p:sp>
          <p:nvSpPr>
            <p:cNvPr id="231" name="Freeform: Shape 6071">
              <a:extLst>
                <a:ext uri="{FF2B5EF4-FFF2-40B4-BE49-F238E27FC236}">
                  <a16:creationId xmlns:a16="http://schemas.microsoft.com/office/drawing/2014/main" id="{5148D391-3589-C3BA-44F2-2C21868118C4}"/>
                </a:ext>
              </a:extLst>
            </p:cNvPr>
            <p:cNvSpPr/>
            <p:nvPr/>
          </p:nvSpPr>
          <p:spPr>
            <a:xfrm>
              <a:off x="871537" y="2443162"/>
              <a:ext cx="171450" cy="9525"/>
            </a:xfrm>
            <a:custGeom>
              <a:avLst/>
              <a:gdLst>
                <a:gd name="connsiteX0" fmla="*/ 166688 w 171450"/>
                <a:gd name="connsiteY0" fmla="*/ 9525 h 9525"/>
                <a:gd name="connsiteX1" fmla="*/ 4763 w 171450"/>
                <a:gd name="connsiteY1" fmla="*/ 9525 h 9525"/>
                <a:gd name="connsiteX2" fmla="*/ 0 w 171450"/>
                <a:gd name="connsiteY2" fmla="*/ 4763 h 9525"/>
                <a:gd name="connsiteX3" fmla="*/ 4763 w 171450"/>
                <a:gd name="connsiteY3" fmla="*/ 0 h 9525"/>
                <a:gd name="connsiteX4" fmla="*/ 166688 w 171450"/>
                <a:gd name="connsiteY4" fmla="*/ 0 h 9525"/>
                <a:gd name="connsiteX5" fmla="*/ 171450 w 171450"/>
                <a:gd name="connsiteY5" fmla="*/ 4763 h 9525"/>
                <a:gd name="connsiteX6" fmla="*/ 166688 w 171450"/>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9525">
                  <a:moveTo>
                    <a:pt x="166688" y="9525"/>
                  </a:moveTo>
                  <a:lnTo>
                    <a:pt x="4763" y="9525"/>
                  </a:lnTo>
                  <a:cubicBezTo>
                    <a:pt x="2095" y="9525"/>
                    <a:pt x="0" y="7429"/>
                    <a:pt x="0" y="4763"/>
                  </a:cubicBezTo>
                  <a:cubicBezTo>
                    <a:pt x="0" y="2096"/>
                    <a:pt x="2095" y="0"/>
                    <a:pt x="4763" y="0"/>
                  </a:cubicBezTo>
                  <a:lnTo>
                    <a:pt x="166688" y="0"/>
                  </a:lnTo>
                  <a:cubicBezTo>
                    <a:pt x="169354" y="0"/>
                    <a:pt x="171450" y="2096"/>
                    <a:pt x="171450" y="4763"/>
                  </a:cubicBezTo>
                  <a:cubicBezTo>
                    <a:pt x="171450" y="7429"/>
                    <a:pt x="169354" y="9525"/>
                    <a:pt x="166688" y="9525"/>
                  </a:cubicBezTo>
                  <a:close/>
                </a:path>
              </a:pathLst>
            </a:custGeom>
            <a:grpFill/>
            <a:ln w="9525" cap="flat">
              <a:noFill/>
              <a:prstDash val="solid"/>
              <a:miter/>
            </a:ln>
          </p:spPr>
          <p:txBody>
            <a:bodyPr rtlCol="0" anchor="ctr"/>
            <a:lstStyle/>
            <a:p>
              <a:endParaRPr lang="en-GB"/>
            </a:p>
          </p:txBody>
        </p:sp>
        <p:sp>
          <p:nvSpPr>
            <p:cNvPr id="232" name="Freeform: Shape 3690">
              <a:extLst>
                <a:ext uri="{FF2B5EF4-FFF2-40B4-BE49-F238E27FC236}">
                  <a16:creationId xmlns:a16="http://schemas.microsoft.com/office/drawing/2014/main" id="{D658541F-353F-35F5-5A5B-055900570EE2}"/>
                </a:ext>
              </a:extLst>
            </p:cNvPr>
            <p:cNvSpPr/>
            <p:nvPr/>
          </p:nvSpPr>
          <p:spPr>
            <a:xfrm>
              <a:off x="700087" y="2081212"/>
              <a:ext cx="304800" cy="295275"/>
            </a:xfrm>
            <a:custGeom>
              <a:avLst/>
              <a:gdLst>
                <a:gd name="connsiteX0" fmla="*/ 4763 w 304800"/>
                <a:gd name="connsiteY0" fmla="*/ 295275 h 295275"/>
                <a:gd name="connsiteX1" fmla="*/ 0 w 304800"/>
                <a:gd name="connsiteY1" fmla="*/ 290513 h 295275"/>
                <a:gd name="connsiteX2" fmla="*/ 0 w 304800"/>
                <a:gd name="connsiteY2" fmla="*/ 128588 h 295275"/>
                <a:gd name="connsiteX3" fmla="*/ 128588 w 304800"/>
                <a:gd name="connsiteY3" fmla="*/ 0 h 295275"/>
                <a:gd name="connsiteX4" fmla="*/ 300038 w 304800"/>
                <a:gd name="connsiteY4" fmla="*/ 0 h 295275"/>
                <a:gd name="connsiteX5" fmla="*/ 304800 w 304800"/>
                <a:gd name="connsiteY5" fmla="*/ 4763 h 295275"/>
                <a:gd name="connsiteX6" fmla="*/ 300038 w 304800"/>
                <a:gd name="connsiteY6" fmla="*/ 9525 h 295275"/>
                <a:gd name="connsiteX7" fmla="*/ 128588 w 304800"/>
                <a:gd name="connsiteY7" fmla="*/ 9525 h 295275"/>
                <a:gd name="connsiteX8" fmla="*/ 9525 w 304800"/>
                <a:gd name="connsiteY8" fmla="*/ 128588 h 295275"/>
                <a:gd name="connsiteX9" fmla="*/ 9525 w 304800"/>
                <a:gd name="connsiteY9" fmla="*/ 290513 h 295275"/>
                <a:gd name="connsiteX10" fmla="*/ 4763 w 304800"/>
                <a:gd name="connsiteY10"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295275">
                  <a:moveTo>
                    <a:pt x="4763" y="295275"/>
                  </a:moveTo>
                  <a:cubicBezTo>
                    <a:pt x="2096" y="295275"/>
                    <a:pt x="0" y="293180"/>
                    <a:pt x="0" y="290513"/>
                  </a:cubicBezTo>
                  <a:lnTo>
                    <a:pt x="0" y="128588"/>
                  </a:lnTo>
                  <a:cubicBezTo>
                    <a:pt x="0" y="57722"/>
                    <a:pt x="57722" y="0"/>
                    <a:pt x="128588" y="0"/>
                  </a:cubicBezTo>
                  <a:lnTo>
                    <a:pt x="300038" y="0"/>
                  </a:lnTo>
                  <a:cubicBezTo>
                    <a:pt x="302705" y="0"/>
                    <a:pt x="304800" y="2096"/>
                    <a:pt x="304800" y="4763"/>
                  </a:cubicBezTo>
                  <a:cubicBezTo>
                    <a:pt x="304800" y="7429"/>
                    <a:pt x="302705" y="9525"/>
                    <a:pt x="300038" y="9525"/>
                  </a:cubicBezTo>
                  <a:lnTo>
                    <a:pt x="128588" y="9525"/>
                  </a:lnTo>
                  <a:cubicBezTo>
                    <a:pt x="62960" y="9525"/>
                    <a:pt x="9525" y="62960"/>
                    <a:pt x="9525" y="128588"/>
                  </a:cubicBezTo>
                  <a:lnTo>
                    <a:pt x="9525" y="290513"/>
                  </a:lnTo>
                  <a:cubicBezTo>
                    <a:pt x="9525" y="293180"/>
                    <a:pt x="7429" y="295275"/>
                    <a:pt x="4763" y="295275"/>
                  </a:cubicBezTo>
                  <a:close/>
                </a:path>
              </a:pathLst>
            </a:custGeom>
            <a:grpFill/>
            <a:ln w="9525" cap="flat">
              <a:noFill/>
              <a:prstDash val="solid"/>
              <a:miter/>
            </a:ln>
          </p:spPr>
          <p:txBody>
            <a:bodyPr rtlCol="0" anchor="ctr"/>
            <a:lstStyle/>
            <a:p>
              <a:endParaRPr lang="en-GB"/>
            </a:p>
          </p:txBody>
        </p:sp>
      </p:grpSp>
      <p:grpSp>
        <p:nvGrpSpPr>
          <p:cNvPr id="233" name="Group 232">
            <a:extLst>
              <a:ext uri="{FF2B5EF4-FFF2-40B4-BE49-F238E27FC236}">
                <a16:creationId xmlns:a16="http://schemas.microsoft.com/office/drawing/2014/main" id="{48BAF681-743E-9A6F-05C6-01CF5C50CED0}"/>
              </a:ext>
            </a:extLst>
          </p:cNvPr>
          <p:cNvGrpSpPr/>
          <p:nvPr/>
        </p:nvGrpSpPr>
        <p:grpSpPr>
          <a:xfrm>
            <a:off x="6403744" y="1882338"/>
            <a:ext cx="526130" cy="524969"/>
            <a:chOff x="1814512" y="4291012"/>
            <a:chExt cx="561975" cy="561975"/>
          </a:xfrm>
          <a:solidFill>
            <a:schemeClr val="tx1"/>
          </a:solidFill>
        </p:grpSpPr>
        <p:sp>
          <p:nvSpPr>
            <p:cNvPr id="234" name="Freeform: Shape 6">
              <a:extLst>
                <a:ext uri="{FF2B5EF4-FFF2-40B4-BE49-F238E27FC236}">
                  <a16:creationId xmlns:a16="http://schemas.microsoft.com/office/drawing/2014/main" id="{89C1F6D9-0018-0AC7-72E4-05822593AE41}"/>
                </a:ext>
              </a:extLst>
            </p:cNvPr>
            <p:cNvSpPr/>
            <p:nvPr/>
          </p:nvSpPr>
          <p:spPr>
            <a:xfrm>
              <a:off x="22336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endParaRPr lang="en-GB"/>
            </a:p>
          </p:txBody>
        </p:sp>
        <p:sp>
          <p:nvSpPr>
            <p:cNvPr id="235" name="Freeform: Shape 2753">
              <a:extLst>
                <a:ext uri="{FF2B5EF4-FFF2-40B4-BE49-F238E27FC236}">
                  <a16:creationId xmlns:a16="http://schemas.microsoft.com/office/drawing/2014/main" id="{E2075E53-3092-2ADE-0D30-4BBE588766A6}"/>
                </a:ext>
              </a:extLst>
            </p:cNvPr>
            <p:cNvSpPr/>
            <p:nvPr/>
          </p:nvSpPr>
          <p:spPr>
            <a:xfrm>
              <a:off x="2309812" y="4291012"/>
              <a:ext cx="47625" cy="104775"/>
            </a:xfrm>
            <a:custGeom>
              <a:avLst/>
              <a:gdLst>
                <a:gd name="connsiteX0" fmla="*/ 42863 w 47625"/>
                <a:gd name="connsiteY0" fmla="*/ 104775 h 104775"/>
                <a:gd name="connsiteX1" fmla="*/ 4763 w 47625"/>
                <a:gd name="connsiteY1" fmla="*/ 104775 h 104775"/>
                <a:gd name="connsiteX2" fmla="*/ 0 w 47625"/>
                <a:gd name="connsiteY2" fmla="*/ 100013 h 104775"/>
                <a:gd name="connsiteX3" fmla="*/ 0 w 47625"/>
                <a:gd name="connsiteY3" fmla="*/ 23813 h 104775"/>
                <a:gd name="connsiteX4" fmla="*/ 23813 w 47625"/>
                <a:gd name="connsiteY4" fmla="*/ 0 h 104775"/>
                <a:gd name="connsiteX5" fmla="*/ 47625 w 47625"/>
                <a:gd name="connsiteY5" fmla="*/ 23813 h 104775"/>
                <a:gd name="connsiteX6" fmla="*/ 47625 w 47625"/>
                <a:gd name="connsiteY6" fmla="*/ 100013 h 104775"/>
                <a:gd name="connsiteX7" fmla="*/ 42863 w 47625"/>
                <a:gd name="connsiteY7" fmla="*/ 104775 h 104775"/>
                <a:gd name="connsiteX8" fmla="*/ 9525 w 47625"/>
                <a:gd name="connsiteY8" fmla="*/ 95250 h 104775"/>
                <a:gd name="connsiteX9" fmla="*/ 38100 w 47625"/>
                <a:gd name="connsiteY9" fmla="*/ 95250 h 104775"/>
                <a:gd name="connsiteX10" fmla="*/ 38100 w 47625"/>
                <a:gd name="connsiteY10" fmla="*/ 23813 h 104775"/>
                <a:gd name="connsiteX11" fmla="*/ 23813 w 47625"/>
                <a:gd name="connsiteY11" fmla="*/ 9525 h 104775"/>
                <a:gd name="connsiteX12" fmla="*/ 9525 w 47625"/>
                <a:gd name="connsiteY12" fmla="*/ 23813 h 104775"/>
                <a:gd name="connsiteX13" fmla="*/ 9525 w 47625"/>
                <a:gd name="connsiteY13" fmla="*/ 952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04775">
                  <a:moveTo>
                    <a:pt x="42863" y="104775"/>
                  </a:moveTo>
                  <a:lnTo>
                    <a:pt x="4763" y="104775"/>
                  </a:lnTo>
                  <a:cubicBezTo>
                    <a:pt x="2096" y="104775"/>
                    <a:pt x="0" y="102679"/>
                    <a:pt x="0" y="100013"/>
                  </a:cubicBezTo>
                  <a:lnTo>
                    <a:pt x="0" y="23813"/>
                  </a:lnTo>
                  <a:cubicBezTo>
                    <a:pt x="0" y="10668"/>
                    <a:pt x="10668" y="0"/>
                    <a:pt x="23813" y="0"/>
                  </a:cubicBezTo>
                  <a:cubicBezTo>
                    <a:pt x="36957" y="0"/>
                    <a:pt x="47625" y="10668"/>
                    <a:pt x="47625" y="23813"/>
                  </a:cubicBezTo>
                  <a:lnTo>
                    <a:pt x="47625" y="100013"/>
                  </a:lnTo>
                  <a:cubicBezTo>
                    <a:pt x="47625" y="102679"/>
                    <a:pt x="45529" y="104775"/>
                    <a:pt x="42863" y="104775"/>
                  </a:cubicBezTo>
                  <a:close/>
                  <a:moveTo>
                    <a:pt x="9525" y="95250"/>
                  </a:moveTo>
                  <a:lnTo>
                    <a:pt x="38100" y="95250"/>
                  </a:lnTo>
                  <a:lnTo>
                    <a:pt x="38100" y="23813"/>
                  </a:lnTo>
                  <a:cubicBezTo>
                    <a:pt x="38100" y="15907"/>
                    <a:pt x="31718" y="9525"/>
                    <a:pt x="23813" y="9525"/>
                  </a:cubicBezTo>
                  <a:cubicBezTo>
                    <a:pt x="15907" y="9525"/>
                    <a:pt x="9525" y="15907"/>
                    <a:pt x="9525" y="23813"/>
                  </a:cubicBezTo>
                  <a:lnTo>
                    <a:pt x="9525" y="95250"/>
                  </a:lnTo>
                  <a:close/>
                </a:path>
              </a:pathLst>
            </a:custGeom>
            <a:grpFill/>
            <a:ln w="9525" cap="flat">
              <a:noFill/>
              <a:prstDash val="solid"/>
              <a:miter/>
            </a:ln>
          </p:spPr>
          <p:txBody>
            <a:bodyPr rtlCol="0" anchor="ctr"/>
            <a:lstStyle/>
            <a:p>
              <a:endParaRPr lang="en-GB"/>
            </a:p>
          </p:txBody>
        </p:sp>
        <p:sp>
          <p:nvSpPr>
            <p:cNvPr id="236" name="Freeform: Shape 2754">
              <a:extLst>
                <a:ext uri="{FF2B5EF4-FFF2-40B4-BE49-F238E27FC236}">
                  <a16:creationId xmlns:a16="http://schemas.microsoft.com/office/drawing/2014/main" id="{646349E6-C977-0EE2-323F-848613CE7EDC}"/>
                </a:ext>
              </a:extLst>
            </p:cNvPr>
            <p:cNvSpPr/>
            <p:nvPr/>
          </p:nvSpPr>
          <p:spPr>
            <a:xfrm>
              <a:off x="2214562" y="4386262"/>
              <a:ext cx="161925" cy="123825"/>
            </a:xfrm>
            <a:custGeom>
              <a:avLst/>
              <a:gdLst>
                <a:gd name="connsiteX0" fmla="*/ 80963 w 161925"/>
                <a:gd name="connsiteY0" fmla="*/ 123825 h 123825"/>
                <a:gd name="connsiteX1" fmla="*/ 19050 w 161925"/>
                <a:gd name="connsiteY1" fmla="*/ 61913 h 123825"/>
                <a:gd name="connsiteX2" fmla="*/ 19050 w 161925"/>
                <a:gd name="connsiteY2" fmla="*/ 47625 h 123825"/>
                <a:gd name="connsiteX3" fmla="*/ 14288 w 161925"/>
                <a:gd name="connsiteY3" fmla="*/ 47625 h 123825"/>
                <a:gd name="connsiteX4" fmla="*/ 0 w 161925"/>
                <a:gd name="connsiteY4" fmla="*/ 33338 h 123825"/>
                <a:gd name="connsiteX5" fmla="*/ 0 w 161925"/>
                <a:gd name="connsiteY5" fmla="*/ 14288 h 123825"/>
                <a:gd name="connsiteX6" fmla="*/ 14288 w 161925"/>
                <a:gd name="connsiteY6" fmla="*/ 0 h 123825"/>
                <a:gd name="connsiteX7" fmla="*/ 147638 w 161925"/>
                <a:gd name="connsiteY7" fmla="*/ 0 h 123825"/>
                <a:gd name="connsiteX8" fmla="*/ 161925 w 161925"/>
                <a:gd name="connsiteY8" fmla="*/ 14288 h 123825"/>
                <a:gd name="connsiteX9" fmla="*/ 161925 w 161925"/>
                <a:gd name="connsiteY9" fmla="*/ 33338 h 123825"/>
                <a:gd name="connsiteX10" fmla="*/ 147638 w 161925"/>
                <a:gd name="connsiteY10" fmla="*/ 47625 h 123825"/>
                <a:gd name="connsiteX11" fmla="*/ 142875 w 161925"/>
                <a:gd name="connsiteY11" fmla="*/ 47625 h 123825"/>
                <a:gd name="connsiteX12" fmla="*/ 142875 w 161925"/>
                <a:gd name="connsiteY12" fmla="*/ 61913 h 123825"/>
                <a:gd name="connsiteX13" fmla="*/ 80963 w 161925"/>
                <a:gd name="connsiteY13" fmla="*/ 123825 h 123825"/>
                <a:gd name="connsiteX14" fmla="*/ 14288 w 161925"/>
                <a:gd name="connsiteY14" fmla="*/ 9525 h 123825"/>
                <a:gd name="connsiteX15" fmla="*/ 9525 w 161925"/>
                <a:gd name="connsiteY15" fmla="*/ 14288 h 123825"/>
                <a:gd name="connsiteX16" fmla="*/ 9525 w 161925"/>
                <a:gd name="connsiteY16" fmla="*/ 33338 h 123825"/>
                <a:gd name="connsiteX17" fmla="*/ 14288 w 161925"/>
                <a:gd name="connsiteY17" fmla="*/ 38100 h 123825"/>
                <a:gd name="connsiteX18" fmla="*/ 23813 w 161925"/>
                <a:gd name="connsiteY18" fmla="*/ 38100 h 123825"/>
                <a:gd name="connsiteX19" fmla="*/ 28575 w 161925"/>
                <a:gd name="connsiteY19" fmla="*/ 42863 h 123825"/>
                <a:gd name="connsiteX20" fmla="*/ 28575 w 161925"/>
                <a:gd name="connsiteY20" fmla="*/ 61913 h 123825"/>
                <a:gd name="connsiteX21" fmla="*/ 80963 w 161925"/>
                <a:gd name="connsiteY21" fmla="*/ 114300 h 123825"/>
                <a:gd name="connsiteX22" fmla="*/ 133350 w 161925"/>
                <a:gd name="connsiteY22" fmla="*/ 61913 h 123825"/>
                <a:gd name="connsiteX23" fmla="*/ 133350 w 161925"/>
                <a:gd name="connsiteY23" fmla="*/ 42863 h 123825"/>
                <a:gd name="connsiteX24" fmla="*/ 138113 w 161925"/>
                <a:gd name="connsiteY24" fmla="*/ 38100 h 123825"/>
                <a:gd name="connsiteX25" fmla="*/ 147638 w 161925"/>
                <a:gd name="connsiteY25" fmla="*/ 38100 h 123825"/>
                <a:gd name="connsiteX26" fmla="*/ 152400 w 161925"/>
                <a:gd name="connsiteY26" fmla="*/ 33338 h 123825"/>
                <a:gd name="connsiteX27" fmla="*/ 152400 w 161925"/>
                <a:gd name="connsiteY27" fmla="*/ 14288 h 123825"/>
                <a:gd name="connsiteX28" fmla="*/ 147638 w 161925"/>
                <a:gd name="connsiteY28" fmla="*/ 9525 h 123825"/>
                <a:gd name="connsiteX29" fmla="*/ 14288 w 161925"/>
                <a:gd name="connsiteY29" fmla="*/ 95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23825">
                  <a:moveTo>
                    <a:pt x="80963" y="123825"/>
                  </a:moveTo>
                  <a:cubicBezTo>
                    <a:pt x="46863" y="123825"/>
                    <a:pt x="19050" y="96012"/>
                    <a:pt x="19050" y="61913"/>
                  </a:cubicBezTo>
                  <a:lnTo>
                    <a:pt x="19050" y="47625"/>
                  </a:lnTo>
                  <a:lnTo>
                    <a:pt x="14288" y="47625"/>
                  </a:lnTo>
                  <a:cubicBezTo>
                    <a:pt x="6382" y="47625"/>
                    <a:pt x="0" y="41243"/>
                    <a:pt x="0" y="33338"/>
                  </a:cubicBezTo>
                  <a:lnTo>
                    <a:pt x="0" y="14288"/>
                  </a:lnTo>
                  <a:cubicBezTo>
                    <a:pt x="0" y="6382"/>
                    <a:pt x="6382" y="0"/>
                    <a:pt x="14288" y="0"/>
                  </a:cubicBezTo>
                  <a:lnTo>
                    <a:pt x="147638" y="0"/>
                  </a:lnTo>
                  <a:cubicBezTo>
                    <a:pt x="155543" y="0"/>
                    <a:pt x="161925" y="6382"/>
                    <a:pt x="161925" y="14288"/>
                  </a:cubicBezTo>
                  <a:lnTo>
                    <a:pt x="161925" y="33338"/>
                  </a:lnTo>
                  <a:cubicBezTo>
                    <a:pt x="161925" y="41243"/>
                    <a:pt x="155543" y="47625"/>
                    <a:pt x="147638" y="47625"/>
                  </a:cubicBezTo>
                  <a:lnTo>
                    <a:pt x="142875" y="47625"/>
                  </a:lnTo>
                  <a:lnTo>
                    <a:pt x="142875" y="61913"/>
                  </a:lnTo>
                  <a:cubicBezTo>
                    <a:pt x="142875" y="96012"/>
                    <a:pt x="115062" y="123825"/>
                    <a:pt x="80963" y="123825"/>
                  </a:cubicBezTo>
                  <a:close/>
                  <a:moveTo>
                    <a:pt x="14288" y="9525"/>
                  </a:moveTo>
                  <a:cubicBezTo>
                    <a:pt x="11621" y="9525"/>
                    <a:pt x="9525" y="11621"/>
                    <a:pt x="9525" y="14288"/>
                  </a:cubicBezTo>
                  <a:lnTo>
                    <a:pt x="9525" y="33338"/>
                  </a:lnTo>
                  <a:cubicBezTo>
                    <a:pt x="9525" y="36004"/>
                    <a:pt x="11621" y="38100"/>
                    <a:pt x="14288" y="38100"/>
                  </a:cubicBezTo>
                  <a:lnTo>
                    <a:pt x="23813" y="38100"/>
                  </a:lnTo>
                  <a:cubicBezTo>
                    <a:pt x="26479" y="38100"/>
                    <a:pt x="28575" y="40196"/>
                    <a:pt x="28575" y="42863"/>
                  </a:cubicBezTo>
                  <a:lnTo>
                    <a:pt x="28575" y="61913"/>
                  </a:lnTo>
                  <a:cubicBezTo>
                    <a:pt x="28575" y="90773"/>
                    <a:pt x="52102" y="114300"/>
                    <a:pt x="80963" y="114300"/>
                  </a:cubicBezTo>
                  <a:cubicBezTo>
                    <a:pt x="109823" y="114300"/>
                    <a:pt x="133350" y="90773"/>
                    <a:pt x="133350" y="61913"/>
                  </a:cubicBezTo>
                  <a:lnTo>
                    <a:pt x="133350" y="42863"/>
                  </a:lnTo>
                  <a:cubicBezTo>
                    <a:pt x="133350" y="40196"/>
                    <a:pt x="135446" y="38100"/>
                    <a:pt x="138113" y="38100"/>
                  </a:cubicBezTo>
                  <a:lnTo>
                    <a:pt x="147638" y="38100"/>
                  </a:lnTo>
                  <a:cubicBezTo>
                    <a:pt x="150304" y="38100"/>
                    <a:pt x="152400" y="36004"/>
                    <a:pt x="152400" y="33338"/>
                  </a:cubicBezTo>
                  <a:lnTo>
                    <a:pt x="152400" y="14288"/>
                  </a:lnTo>
                  <a:cubicBezTo>
                    <a:pt x="152400" y="11621"/>
                    <a:pt x="150304" y="9525"/>
                    <a:pt x="147638" y="9525"/>
                  </a:cubicBezTo>
                  <a:lnTo>
                    <a:pt x="14288" y="9525"/>
                  </a:lnTo>
                  <a:close/>
                </a:path>
              </a:pathLst>
            </a:custGeom>
            <a:grpFill/>
            <a:ln w="9525" cap="flat">
              <a:noFill/>
              <a:prstDash val="solid"/>
              <a:miter/>
            </a:ln>
          </p:spPr>
          <p:txBody>
            <a:bodyPr rtlCol="0" anchor="ctr"/>
            <a:lstStyle/>
            <a:p>
              <a:endParaRPr lang="en-GB"/>
            </a:p>
          </p:txBody>
        </p:sp>
        <p:sp>
          <p:nvSpPr>
            <p:cNvPr id="237" name="Freeform: Shape 2813">
              <a:extLst>
                <a:ext uri="{FF2B5EF4-FFF2-40B4-BE49-F238E27FC236}">
                  <a16:creationId xmlns:a16="http://schemas.microsoft.com/office/drawing/2014/main" id="{CBCD5F06-470C-FB7F-0288-4DB62E57C9AB}"/>
                </a:ext>
              </a:extLst>
            </p:cNvPr>
            <p:cNvSpPr/>
            <p:nvPr/>
          </p:nvSpPr>
          <p:spPr>
            <a:xfrm>
              <a:off x="1814512" y="4786312"/>
              <a:ext cx="390525" cy="66675"/>
            </a:xfrm>
            <a:custGeom>
              <a:avLst/>
              <a:gdLst>
                <a:gd name="connsiteX0" fmla="*/ 366713 w 390525"/>
                <a:gd name="connsiteY0" fmla="*/ 66675 h 66675"/>
                <a:gd name="connsiteX1" fmla="*/ 23813 w 390525"/>
                <a:gd name="connsiteY1" fmla="*/ 66675 h 66675"/>
                <a:gd name="connsiteX2" fmla="*/ 0 w 390525"/>
                <a:gd name="connsiteY2" fmla="*/ 42863 h 66675"/>
                <a:gd name="connsiteX3" fmla="*/ 0 w 390525"/>
                <a:gd name="connsiteY3" fmla="*/ 23813 h 66675"/>
                <a:gd name="connsiteX4" fmla="*/ 23813 w 390525"/>
                <a:gd name="connsiteY4" fmla="*/ 0 h 66675"/>
                <a:gd name="connsiteX5" fmla="*/ 366713 w 390525"/>
                <a:gd name="connsiteY5" fmla="*/ 0 h 66675"/>
                <a:gd name="connsiteX6" fmla="*/ 390525 w 390525"/>
                <a:gd name="connsiteY6" fmla="*/ 23813 h 66675"/>
                <a:gd name="connsiteX7" fmla="*/ 390525 w 390525"/>
                <a:gd name="connsiteY7" fmla="*/ 42863 h 66675"/>
                <a:gd name="connsiteX8" fmla="*/ 366713 w 390525"/>
                <a:gd name="connsiteY8" fmla="*/ 66675 h 66675"/>
                <a:gd name="connsiteX9" fmla="*/ 23813 w 390525"/>
                <a:gd name="connsiteY9" fmla="*/ 9525 h 66675"/>
                <a:gd name="connsiteX10" fmla="*/ 9525 w 390525"/>
                <a:gd name="connsiteY10" fmla="*/ 23813 h 66675"/>
                <a:gd name="connsiteX11" fmla="*/ 9525 w 390525"/>
                <a:gd name="connsiteY11" fmla="*/ 42863 h 66675"/>
                <a:gd name="connsiteX12" fmla="*/ 23813 w 390525"/>
                <a:gd name="connsiteY12" fmla="*/ 57150 h 66675"/>
                <a:gd name="connsiteX13" fmla="*/ 366713 w 390525"/>
                <a:gd name="connsiteY13" fmla="*/ 57150 h 66675"/>
                <a:gd name="connsiteX14" fmla="*/ 381000 w 390525"/>
                <a:gd name="connsiteY14" fmla="*/ 42863 h 66675"/>
                <a:gd name="connsiteX15" fmla="*/ 381000 w 390525"/>
                <a:gd name="connsiteY15" fmla="*/ 23813 h 66675"/>
                <a:gd name="connsiteX16" fmla="*/ 366713 w 390525"/>
                <a:gd name="connsiteY16" fmla="*/ 9525 h 66675"/>
                <a:gd name="connsiteX17" fmla="*/ 23813 w 390525"/>
                <a:gd name="connsiteY17" fmla="*/ 95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0525" h="66675">
                  <a:moveTo>
                    <a:pt x="366713" y="66675"/>
                  </a:moveTo>
                  <a:lnTo>
                    <a:pt x="23813" y="66675"/>
                  </a:lnTo>
                  <a:cubicBezTo>
                    <a:pt x="10668" y="66675"/>
                    <a:pt x="0" y="56007"/>
                    <a:pt x="0" y="42863"/>
                  </a:cubicBezTo>
                  <a:lnTo>
                    <a:pt x="0" y="23813"/>
                  </a:lnTo>
                  <a:cubicBezTo>
                    <a:pt x="0" y="10668"/>
                    <a:pt x="10668" y="0"/>
                    <a:pt x="23813" y="0"/>
                  </a:cubicBezTo>
                  <a:lnTo>
                    <a:pt x="366713" y="0"/>
                  </a:lnTo>
                  <a:cubicBezTo>
                    <a:pt x="379857" y="0"/>
                    <a:pt x="390525" y="10668"/>
                    <a:pt x="390525" y="23813"/>
                  </a:cubicBezTo>
                  <a:lnTo>
                    <a:pt x="390525" y="42863"/>
                  </a:lnTo>
                  <a:cubicBezTo>
                    <a:pt x="390525" y="56007"/>
                    <a:pt x="379857" y="66675"/>
                    <a:pt x="366713" y="66675"/>
                  </a:cubicBezTo>
                  <a:close/>
                  <a:moveTo>
                    <a:pt x="23813" y="9525"/>
                  </a:moveTo>
                  <a:cubicBezTo>
                    <a:pt x="15907" y="9525"/>
                    <a:pt x="9525" y="15907"/>
                    <a:pt x="9525" y="23813"/>
                  </a:cubicBezTo>
                  <a:lnTo>
                    <a:pt x="9525" y="42863"/>
                  </a:lnTo>
                  <a:cubicBezTo>
                    <a:pt x="9525" y="50768"/>
                    <a:pt x="15907" y="57150"/>
                    <a:pt x="23813" y="57150"/>
                  </a:cubicBezTo>
                  <a:lnTo>
                    <a:pt x="366713" y="57150"/>
                  </a:lnTo>
                  <a:cubicBezTo>
                    <a:pt x="374618" y="57150"/>
                    <a:pt x="381000" y="50768"/>
                    <a:pt x="381000" y="42863"/>
                  </a:cubicBezTo>
                  <a:lnTo>
                    <a:pt x="381000" y="23813"/>
                  </a:lnTo>
                  <a:cubicBezTo>
                    <a:pt x="381000" y="15907"/>
                    <a:pt x="374618" y="9525"/>
                    <a:pt x="366713" y="9525"/>
                  </a:cubicBezTo>
                  <a:lnTo>
                    <a:pt x="23813" y="9525"/>
                  </a:lnTo>
                  <a:close/>
                </a:path>
              </a:pathLst>
            </a:custGeom>
            <a:grpFill/>
            <a:ln w="9525" cap="flat">
              <a:noFill/>
              <a:prstDash val="solid"/>
              <a:miter/>
            </a:ln>
          </p:spPr>
          <p:txBody>
            <a:bodyPr rtlCol="0" anchor="ctr"/>
            <a:lstStyle/>
            <a:p>
              <a:endParaRPr lang="en-GB"/>
            </a:p>
          </p:txBody>
        </p:sp>
        <p:sp>
          <p:nvSpPr>
            <p:cNvPr id="238" name="Freeform: Shape 2814">
              <a:extLst>
                <a:ext uri="{FF2B5EF4-FFF2-40B4-BE49-F238E27FC236}">
                  <a16:creationId xmlns:a16="http://schemas.microsoft.com/office/drawing/2014/main" id="{F49006B7-A167-E8F3-2800-489657E24C65}"/>
                </a:ext>
              </a:extLst>
            </p:cNvPr>
            <p:cNvSpPr/>
            <p:nvPr/>
          </p:nvSpPr>
          <p:spPr>
            <a:xfrm>
              <a:off x="1843087" y="4291012"/>
              <a:ext cx="333375" cy="504825"/>
            </a:xfrm>
            <a:custGeom>
              <a:avLst/>
              <a:gdLst>
                <a:gd name="connsiteX0" fmla="*/ 328613 w 333375"/>
                <a:gd name="connsiteY0" fmla="*/ 504825 h 504825"/>
                <a:gd name="connsiteX1" fmla="*/ 4763 w 333375"/>
                <a:gd name="connsiteY1" fmla="*/ 504825 h 504825"/>
                <a:gd name="connsiteX2" fmla="*/ 0 w 333375"/>
                <a:gd name="connsiteY2" fmla="*/ 500063 h 504825"/>
                <a:gd name="connsiteX3" fmla="*/ 0 w 333375"/>
                <a:gd name="connsiteY3" fmla="*/ 23813 h 504825"/>
                <a:gd name="connsiteX4" fmla="*/ 23813 w 333375"/>
                <a:gd name="connsiteY4" fmla="*/ 0 h 504825"/>
                <a:gd name="connsiteX5" fmla="*/ 309563 w 333375"/>
                <a:gd name="connsiteY5" fmla="*/ 0 h 504825"/>
                <a:gd name="connsiteX6" fmla="*/ 333375 w 333375"/>
                <a:gd name="connsiteY6" fmla="*/ 23813 h 504825"/>
                <a:gd name="connsiteX7" fmla="*/ 333375 w 333375"/>
                <a:gd name="connsiteY7" fmla="*/ 500063 h 504825"/>
                <a:gd name="connsiteX8" fmla="*/ 328613 w 333375"/>
                <a:gd name="connsiteY8" fmla="*/ 504825 h 504825"/>
                <a:gd name="connsiteX9" fmla="*/ 9525 w 333375"/>
                <a:gd name="connsiteY9" fmla="*/ 495300 h 504825"/>
                <a:gd name="connsiteX10" fmla="*/ 323850 w 333375"/>
                <a:gd name="connsiteY10" fmla="*/ 495300 h 504825"/>
                <a:gd name="connsiteX11" fmla="*/ 323850 w 333375"/>
                <a:gd name="connsiteY11" fmla="*/ 23813 h 504825"/>
                <a:gd name="connsiteX12" fmla="*/ 309563 w 333375"/>
                <a:gd name="connsiteY12" fmla="*/ 9525 h 504825"/>
                <a:gd name="connsiteX13" fmla="*/ 23813 w 333375"/>
                <a:gd name="connsiteY13" fmla="*/ 9525 h 504825"/>
                <a:gd name="connsiteX14" fmla="*/ 9525 w 333375"/>
                <a:gd name="connsiteY14" fmla="*/ 23813 h 504825"/>
                <a:gd name="connsiteX15" fmla="*/ 9525 w 333375"/>
                <a:gd name="connsiteY15" fmla="*/ 49530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5" h="504825">
                  <a:moveTo>
                    <a:pt x="328613" y="504825"/>
                  </a:moveTo>
                  <a:lnTo>
                    <a:pt x="4763" y="504825"/>
                  </a:lnTo>
                  <a:cubicBezTo>
                    <a:pt x="2096" y="504825"/>
                    <a:pt x="0" y="502730"/>
                    <a:pt x="0" y="500063"/>
                  </a:cubicBezTo>
                  <a:lnTo>
                    <a:pt x="0" y="23813"/>
                  </a:lnTo>
                  <a:cubicBezTo>
                    <a:pt x="0" y="10668"/>
                    <a:pt x="10668" y="0"/>
                    <a:pt x="23813" y="0"/>
                  </a:cubicBezTo>
                  <a:lnTo>
                    <a:pt x="309563" y="0"/>
                  </a:lnTo>
                  <a:cubicBezTo>
                    <a:pt x="322707" y="0"/>
                    <a:pt x="333375" y="10668"/>
                    <a:pt x="333375" y="23813"/>
                  </a:cubicBezTo>
                  <a:lnTo>
                    <a:pt x="333375" y="500063"/>
                  </a:lnTo>
                  <a:cubicBezTo>
                    <a:pt x="333375" y="502730"/>
                    <a:pt x="331280" y="504825"/>
                    <a:pt x="328613" y="504825"/>
                  </a:cubicBezTo>
                  <a:close/>
                  <a:moveTo>
                    <a:pt x="9525" y="495300"/>
                  </a:moveTo>
                  <a:lnTo>
                    <a:pt x="323850" y="495300"/>
                  </a:lnTo>
                  <a:lnTo>
                    <a:pt x="323850" y="23813"/>
                  </a:lnTo>
                  <a:cubicBezTo>
                    <a:pt x="323850" y="15907"/>
                    <a:pt x="317468" y="9525"/>
                    <a:pt x="309563" y="9525"/>
                  </a:cubicBezTo>
                  <a:lnTo>
                    <a:pt x="23813" y="9525"/>
                  </a:lnTo>
                  <a:cubicBezTo>
                    <a:pt x="15907" y="9525"/>
                    <a:pt x="9525" y="15907"/>
                    <a:pt x="9525" y="23813"/>
                  </a:cubicBezTo>
                  <a:lnTo>
                    <a:pt x="9525" y="495300"/>
                  </a:lnTo>
                  <a:close/>
                </a:path>
              </a:pathLst>
            </a:custGeom>
            <a:grpFill/>
            <a:ln w="9525" cap="flat">
              <a:noFill/>
              <a:prstDash val="solid"/>
              <a:miter/>
            </a:ln>
          </p:spPr>
          <p:txBody>
            <a:bodyPr rtlCol="0" anchor="ctr"/>
            <a:lstStyle/>
            <a:p>
              <a:endParaRPr lang="en-GB"/>
            </a:p>
          </p:txBody>
        </p:sp>
        <p:sp>
          <p:nvSpPr>
            <p:cNvPr id="239" name="Freeform: Shape 359">
              <a:extLst>
                <a:ext uri="{FF2B5EF4-FFF2-40B4-BE49-F238E27FC236}">
                  <a16:creationId xmlns:a16="http://schemas.microsoft.com/office/drawing/2014/main" id="{E231893A-C1E4-7A51-34F5-3A32BA4916EB}"/>
                </a:ext>
              </a:extLst>
            </p:cNvPr>
            <p:cNvSpPr/>
            <p:nvPr/>
          </p:nvSpPr>
          <p:spPr>
            <a:xfrm>
              <a:off x="1890712" y="4338637"/>
              <a:ext cx="238125" cy="200025"/>
            </a:xfrm>
            <a:custGeom>
              <a:avLst/>
              <a:gdLst>
                <a:gd name="connsiteX0" fmla="*/ 214313 w 238125"/>
                <a:gd name="connsiteY0" fmla="*/ 200025 h 200025"/>
                <a:gd name="connsiteX1" fmla="*/ 23813 w 238125"/>
                <a:gd name="connsiteY1" fmla="*/ 200025 h 200025"/>
                <a:gd name="connsiteX2" fmla="*/ 0 w 238125"/>
                <a:gd name="connsiteY2" fmla="*/ 176213 h 200025"/>
                <a:gd name="connsiteX3" fmla="*/ 0 w 238125"/>
                <a:gd name="connsiteY3" fmla="*/ 23813 h 200025"/>
                <a:gd name="connsiteX4" fmla="*/ 23813 w 238125"/>
                <a:gd name="connsiteY4" fmla="*/ 0 h 200025"/>
                <a:gd name="connsiteX5" fmla="*/ 214313 w 238125"/>
                <a:gd name="connsiteY5" fmla="*/ 0 h 200025"/>
                <a:gd name="connsiteX6" fmla="*/ 238125 w 238125"/>
                <a:gd name="connsiteY6" fmla="*/ 23813 h 200025"/>
                <a:gd name="connsiteX7" fmla="*/ 238125 w 238125"/>
                <a:gd name="connsiteY7" fmla="*/ 176213 h 200025"/>
                <a:gd name="connsiteX8" fmla="*/ 214313 w 238125"/>
                <a:gd name="connsiteY8" fmla="*/ 200025 h 200025"/>
                <a:gd name="connsiteX9" fmla="*/ 23813 w 238125"/>
                <a:gd name="connsiteY9" fmla="*/ 9525 h 200025"/>
                <a:gd name="connsiteX10" fmla="*/ 9525 w 238125"/>
                <a:gd name="connsiteY10" fmla="*/ 23813 h 200025"/>
                <a:gd name="connsiteX11" fmla="*/ 9525 w 238125"/>
                <a:gd name="connsiteY11" fmla="*/ 176213 h 200025"/>
                <a:gd name="connsiteX12" fmla="*/ 23813 w 238125"/>
                <a:gd name="connsiteY12" fmla="*/ 190500 h 200025"/>
                <a:gd name="connsiteX13" fmla="*/ 214313 w 238125"/>
                <a:gd name="connsiteY13" fmla="*/ 190500 h 200025"/>
                <a:gd name="connsiteX14" fmla="*/ 228600 w 238125"/>
                <a:gd name="connsiteY14" fmla="*/ 176213 h 200025"/>
                <a:gd name="connsiteX15" fmla="*/ 228600 w 238125"/>
                <a:gd name="connsiteY15" fmla="*/ 23813 h 200025"/>
                <a:gd name="connsiteX16" fmla="*/ 214313 w 238125"/>
                <a:gd name="connsiteY16" fmla="*/ 9525 h 200025"/>
                <a:gd name="connsiteX17" fmla="*/ 23813 w 238125"/>
                <a:gd name="connsiteY17" fmla="*/ 95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125" h="200025">
                  <a:moveTo>
                    <a:pt x="214313" y="200025"/>
                  </a:moveTo>
                  <a:lnTo>
                    <a:pt x="23813" y="200025"/>
                  </a:lnTo>
                  <a:cubicBezTo>
                    <a:pt x="10668" y="200025"/>
                    <a:pt x="0" y="189357"/>
                    <a:pt x="0" y="176213"/>
                  </a:cubicBezTo>
                  <a:lnTo>
                    <a:pt x="0" y="23813"/>
                  </a:lnTo>
                  <a:cubicBezTo>
                    <a:pt x="0" y="10668"/>
                    <a:pt x="10668" y="0"/>
                    <a:pt x="23813" y="0"/>
                  </a:cubicBezTo>
                  <a:lnTo>
                    <a:pt x="214313" y="0"/>
                  </a:lnTo>
                  <a:cubicBezTo>
                    <a:pt x="227457" y="0"/>
                    <a:pt x="238125" y="10668"/>
                    <a:pt x="238125" y="23813"/>
                  </a:cubicBezTo>
                  <a:lnTo>
                    <a:pt x="238125" y="176213"/>
                  </a:lnTo>
                  <a:cubicBezTo>
                    <a:pt x="238125" y="189357"/>
                    <a:pt x="227457" y="200025"/>
                    <a:pt x="214313" y="200025"/>
                  </a:cubicBezTo>
                  <a:close/>
                  <a:moveTo>
                    <a:pt x="23813" y="9525"/>
                  </a:moveTo>
                  <a:cubicBezTo>
                    <a:pt x="15907" y="9525"/>
                    <a:pt x="9525" y="15907"/>
                    <a:pt x="9525" y="23813"/>
                  </a:cubicBezTo>
                  <a:lnTo>
                    <a:pt x="9525" y="176213"/>
                  </a:lnTo>
                  <a:cubicBezTo>
                    <a:pt x="9525" y="184118"/>
                    <a:pt x="15907" y="190500"/>
                    <a:pt x="23813" y="190500"/>
                  </a:cubicBezTo>
                  <a:lnTo>
                    <a:pt x="214313" y="190500"/>
                  </a:lnTo>
                  <a:cubicBezTo>
                    <a:pt x="222218" y="190500"/>
                    <a:pt x="228600" y="184118"/>
                    <a:pt x="228600" y="176213"/>
                  </a:cubicBezTo>
                  <a:lnTo>
                    <a:pt x="228600" y="23813"/>
                  </a:lnTo>
                  <a:cubicBezTo>
                    <a:pt x="228600" y="15907"/>
                    <a:pt x="222218" y="9525"/>
                    <a:pt x="214313" y="9525"/>
                  </a:cubicBezTo>
                  <a:lnTo>
                    <a:pt x="23813" y="9525"/>
                  </a:lnTo>
                  <a:close/>
                </a:path>
              </a:pathLst>
            </a:custGeom>
            <a:grpFill/>
            <a:ln w="9525" cap="flat">
              <a:noFill/>
              <a:prstDash val="solid"/>
              <a:miter/>
            </a:ln>
          </p:spPr>
          <p:txBody>
            <a:bodyPr rtlCol="0" anchor="ctr"/>
            <a:lstStyle/>
            <a:p>
              <a:endParaRPr lang="en-GB"/>
            </a:p>
          </p:txBody>
        </p:sp>
        <p:sp>
          <p:nvSpPr>
            <p:cNvPr id="240" name="Freeform: Shape 384">
              <a:extLst>
                <a:ext uri="{FF2B5EF4-FFF2-40B4-BE49-F238E27FC236}">
                  <a16:creationId xmlns:a16="http://schemas.microsoft.com/office/drawing/2014/main" id="{913C7C95-84F2-5C7F-2C87-535BE8CE68C6}"/>
                </a:ext>
              </a:extLst>
            </p:cNvPr>
            <p:cNvSpPr/>
            <p:nvPr/>
          </p:nvSpPr>
          <p:spPr>
            <a:xfrm>
              <a:off x="1890712" y="4576762"/>
              <a:ext cx="238125" cy="219075"/>
            </a:xfrm>
            <a:custGeom>
              <a:avLst/>
              <a:gdLst>
                <a:gd name="connsiteX0" fmla="*/ 233363 w 238125"/>
                <a:gd name="connsiteY0" fmla="*/ 219075 h 219075"/>
                <a:gd name="connsiteX1" fmla="*/ 4763 w 238125"/>
                <a:gd name="connsiteY1" fmla="*/ 219075 h 219075"/>
                <a:gd name="connsiteX2" fmla="*/ 0 w 238125"/>
                <a:gd name="connsiteY2" fmla="*/ 214313 h 219075"/>
                <a:gd name="connsiteX3" fmla="*/ 0 w 238125"/>
                <a:gd name="connsiteY3" fmla="*/ 23813 h 219075"/>
                <a:gd name="connsiteX4" fmla="*/ 23813 w 238125"/>
                <a:gd name="connsiteY4" fmla="*/ 0 h 219075"/>
                <a:gd name="connsiteX5" fmla="*/ 214313 w 238125"/>
                <a:gd name="connsiteY5" fmla="*/ 0 h 219075"/>
                <a:gd name="connsiteX6" fmla="*/ 238125 w 238125"/>
                <a:gd name="connsiteY6" fmla="*/ 23813 h 219075"/>
                <a:gd name="connsiteX7" fmla="*/ 238125 w 238125"/>
                <a:gd name="connsiteY7" fmla="*/ 214313 h 219075"/>
                <a:gd name="connsiteX8" fmla="*/ 233363 w 238125"/>
                <a:gd name="connsiteY8" fmla="*/ 219075 h 219075"/>
                <a:gd name="connsiteX9" fmla="*/ 9525 w 238125"/>
                <a:gd name="connsiteY9" fmla="*/ 209550 h 219075"/>
                <a:gd name="connsiteX10" fmla="*/ 228600 w 238125"/>
                <a:gd name="connsiteY10" fmla="*/ 209550 h 219075"/>
                <a:gd name="connsiteX11" fmla="*/ 228600 w 238125"/>
                <a:gd name="connsiteY11" fmla="*/ 23813 h 219075"/>
                <a:gd name="connsiteX12" fmla="*/ 214313 w 238125"/>
                <a:gd name="connsiteY12" fmla="*/ 9525 h 219075"/>
                <a:gd name="connsiteX13" fmla="*/ 23813 w 238125"/>
                <a:gd name="connsiteY13" fmla="*/ 9525 h 219075"/>
                <a:gd name="connsiteX14" fmla="*/ 9525 w 238125"/>
                <a:gd name="connsiteY14" fmla="*/ 23813 h 219075"/>
                <a:gd name="connsiteX15" fmla="*/ 9525 w 238125"/>
                <a:gd name="connsiteY15" fmla="*/ 2095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125" h="219075">
                  <a:moveTo>
                    <a:pt x="233363" y="219075"/>
                  </a:moveTo>
                  <a:lnTo>
                    <a:pt x="4763" y="219075"/>
                  </a:lnTo>
                  <a:cubicBezTo>
                    <a:pt x="2096" y="219075"/>
                    <a:pt x="0" y="216979"/>
                    <a:pt x="0" y="214313"/>
                  </a:cubicBezTo>
                  <a:lnTo>
                    <a:pt x="0" y="23813"/>
                  </a:lnTo>
                  <a:cubicBezTo>
                    <a:pt x="0" y="10668"/>
                    <a:pt x="10668" y="0"/>
                    <a:pt x="23813" y="0"/>
                  </a:cubicBezTo>
                  <a:lnTo>
                    <a:pt x="214313" y="0"/>
                  </a:lnTo>
                  <a:cubicBezTo>
                    <a:pt x="227457" y="0"/>
                    <a:pt x="238125" y="10668"/>
                    <a:pt x="238125" y="23813"/>
                  </a:cubicBezTo>
                  <a:lnTo>
                    <a:pt x="238125" y="214313"/>
                  </a:lnTo>
                  <a:cubicBezTo>
                    <a:pt x="238125" y="216979"/>
                    <a:pt x="236029" y="219075"/>
                    <a:pt x="233363" y="219075"/>
                  </a:cubicBezTo>
                  <a:close/>
                  <a:moveTo>
                    <a:pt x="9525" y="209550"/>
                  </a:moveTo>
                  <a:lnTo>
                    <a:pt x="228600" y="209550"/>
                  </a:lnTo>
                  <a:lnTo>
                    <a:pt x="228600" y="23813"/>
                  </a:lnTo>
                  <a:cubicBezTo>
                    <a:pt x="228600" y="15907"/>
                    <a:pt x="222218" y="9525"/>
                    <a:pt x="214313" y="9525"/>
                  </a:cubicBezTo>
                  <a:lnTo>
                    <a:pt x="23813" y="9525"/>
                  </a:lnTo>
                  <a:cubicBezTo>
                    <a:pt x="15907" y="9525"/>
                    <a:pt x="9525" y="15907"/>
                    <a:pt x="9525" y="23813"/>
                  </a:cubicBezTo>
                  <a:lnTo>
                    <a:pt x="9525" y="209550"/>
                  </a:lnTo>
                  <a:close/>
                </a:path>
              </a:pathLst>
            </a:custGeom>
            <a:grpFill/>
            <a:ln w="9525" cap="flat">
              <a:noFill/>
              <a:prstDash val="solid"/>
              <a:miter/>
            </a:ln>
          </p:spPr>
          <p:txBody>
            <a:bodyPr rtlCol="0" anchor="ctr"/>
            <a:lstStyle/>
            <a:p>
              <a:endParaRPr lang="en-GB"/>
            </a:p>
          </p:txBody>
        </p:sp>
        <p:sp>
          <p:nvSpPr>
            <p:cNvPr id="241" name="Freeform: Shape 385">
              <a:extLst>
                <a:ext uri="{FF2B5EF4-FFF2-40B4-BE49-F238E27FC236}">
                  <a16:creationId xmlns:a16="http://schemas.microsoft.com/office/drawing/2014/main" id="{918DAEAE-DA28-0511-20F4-8DC82AB11F52}"/>
                </a:ext>
              </a:extLst>
            </p:cNvPr>
            <p:cNvSpPr/>
            <p:nvPr/>
          </p:nvSpPr>
          <p:spPr>
            <a:xfrm>
              <a:off x="1943069" y="4400423"/>
              <a:ext cx="90613" cy="90613"/>
            </a:xfrm>
            <a:custGeom>
              <a:avLst/>
              <a:gdLst>
                <a:gd name="connsiteX0" fmla="*/ 66705 w 90613"/>
                <a:gd name="connsiteY0" fmla="*/ 90613 h 90613"/>
                <a:gd name="connsiteX1" fmla="*/ 66705 w 90613"/>
                <a:gd name="connsiteY1" fmla="*/ 90613 h 90613"/>
                <a:gd name="connsiteX2" fmla="*/ 49846 w 90613"/>
                <a:gd name="connsiteY2" fmla="*/ 83565 h 90613"/>
                <a:gd name="connsiteX3" fmla="*/ 1650 w 90613"/>
                <a:gd name="connsiteY3" fmla="*/ 14889 h 90613"/>
                <a:gd name="connsiteX4" fmla="*/ 2793 w 90613"/>
                <a:gd name="connsiteY4" fmla="*/ 2793 h 90613"/>
                <a:gd name="connsiteX5" fmla="*/ 14889 w 90613"/>
                <a:gd name="connsiteY5" fmla="*/ 1650 h 90613"/>
                <a:gd name="connsiteX6" fmla="*/ 83565 w 90613"/>
                <a:gd name="connsiteY6" fmla="*/ 49846 h 90613"/>
                <a:gd name="connsiteX7" fmla="*/ 83565 w 90613"/>
                <a:gd name="connsiteY7" fmla="*/ 49846 h 90613"/>
                <a:gd name="connsiteX8" fmla="*/ 90613 w 90613"/>
                <a:gd name="connsiteY8" fmla="*/ 66705 h 90613"/>
                <a:gd name="connsiteX9" fmla="*/ 83660 w 90613"/>
                <a:gd name="connsiteY9" fmla="*/ 83565 h 90613"/>
                <a:gd name="connsiteX10" fmla="*/ 66896 w 90613"/>
                <a:gd name="connsiteY10" fmla="*/ 90518 h 90613"/>
                <a:gd name="connsiteX11" fmla="*/ 9460 w 90613"/>
                <a:gd name="connsiteY11" fmla="*/ 9555 h 90613"/>
                <a:gd name="connsiteX12" fmla="*/ 56514 w 90613"/>
                <a:gd name="connsiteY12" fmla="*/ 76802 h 90613"/>
                <a:gd name="connsiteX13" fmla="*/ 66705 w 90613"/>
                <a:gd name="connsiteY13" fmla="*/ 80993 h 90613"/>
                <a:gd name="connsiteX14" fmla="*/ 66705 w 90613"/>
                <a:gd name="connsiteY14" fmla="*/ 80993 h 90613"/>
                <a:gd name="connsiteX15" fmla="*/ 76802 w 90613"/>
                <a:gd name="connsiteY15" fmla="*/ 76802 h 90613"/>
                <a:gd name="connsiteX16" fmla="*/ 80993 w 90613"/>
                <a:gd name="connsiteY16" fmla="*/ 66705 h 90613"/>
                <a:gd name="connsiteX17" fmla="*/ 76802 w 90613"/>
                <a:gd name="connsiteY17" fmla="*/ 56514 h 90613"/>
                <a:gd name="connsiteX18" fmla="*/ 76802 w 90613"/>
                <a:gd name="connsiteY18" fmla="*/ 56514 h 90613"/>
                <a:gd name="connsiteX19" fmla="*/ 9555 w 90613"/>
                <a:gd name="connsiteY19" fmla="*/ 9460 h 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613" h="90613">
                  <a:moveTo>
                    <a:pt x="66705" y="90613"/>
                  </a:moveTo>
                  <a:lnTo>
                    <a:pt x="66705" y="90613"/>
                  </a:lnTo>
                  <a:cubicBezTo>
                    <a:pt x="60324" y="90613"/>
                    <a:pt x="54323" y="88136"/>
                    <a:pt x="49846" y="83565"/>
                  </a:cubicBezTo>
                  <a:cubicBezTo>
                    <a:pt x="44703" y="78421"/>
                    <a:pt x="20795" y="43369"/>
                    <a:pt x="1650" y="14889"/>
                  </a:cubicBezTo>
                  <a:cubicBezTo>
                    <a:pt x="-922" y="11079"/>
                    <a:pt x="-446" y="6126"/>
                    <a:pt x="2793" y="2793"/>
                  </a:cubicBezTo>
                  <a:cubicBezTo>
                    <a:pt x="6031" y="-446"/>
                    <a:pt x="10984" y="-922"/>
                    <a:pt x="14889" y="1650"/>
                  </a:cubicBezTo>
                  <a:cubicBezTo>
                    <a:pt x="43369" y="20795"/>
                    <a:pt x="78421" y="44702"/>
                    <a:pt x="83565" y="49846"/>
                  </a:cubicBezTo>
                  <a:lnTo>
                    <a:pt x="83565" y="49846"/>
                  </a:lnTo>
                  <a:cubicBezTo>
                    <a:pt x="88041" y="54323"/>
                    <a:pt x="90613" y="60324"/>
                    <a:pt x="90613" y="66705"/>
                  </a:cubicBezTo>
                  <a:cubicBezTo>
                    <a:pt x="90613" y="73087"/>
                    <a:pt x="88137" y="79088"/>
                    <a:pt x="83660" y="83565"/>
                  </a:cubicBezTo>
                  <a:cubicBezTo>
                    <a:pt x="79183" y="88041"/>
                    <a:pt x="73182" y="90518"/>
                    <a:pt x="66896" y="90518"/>
                  </a:cubicBezTo>
                  <a:close/>
                  <a:moveTo>
                    <a:pt x="9460" y="9555"/>
                  </a:moveTo>
                  <a:cubicBezTo>
                    <a:pt x="35463" y="48132"/>
                    <a:pt x="53085" y="73277"/>
                    <a:pt x="56514" y="76802"/>
                  </a:cubicBezTo>
                  <a:cubicBezTo>
                    <a:pt x="59276" y="79564"/>
                    <a:pt x="62800" y="80993"/>
                    <a:pt x="66705" y="80993"/>
                  </a:cubicBezTo>
                  <a:lnTo>
                    <a:pt x="66705" y="80993"/>
                  </a:lnTo>
                  <a:cubicBezTo>
                    <a:pt x="70515" y="80993"/>
                    <a:pt x="74135" y="79469"/>
                    <a:pt x="76802" y="76802"/>
                  </a:cubicBezTo>
                  <a:cubicBezTo>
                    <a:pt x="79469" y="74135"/>
                    <a:pt x="80993" y="70515"/>
                    <a:pt x="80993" y="66705"/>
                  </a:cubicBezTo>
                  <a:cubicBezTo>
                    <a:pt x="80993" y="62895"/>
                    <a:pt x="79469" y="59276"/>
                    <a:pt x="76802" y="56514"/>
                  </a:cubicBezTo>
                  <a:lnTo>
                    <a:pt x="76802" y="56514"/>
                  </a:lnTo>
                  <a:cubicBezTo>
                    <a:pt x="73278" y="52989"/>
                    <a:pt x="48132" y="35463"/>
                    <a:pt x="9555" y="9460"/>
                  </a:cubicBezTo>
                  <a:close/>
                </a:path>
              </a:pathLst>
            </a:custGeom>
            <a:grpFill/>
            <a:ln w="9525" cap="flat">
              <a:noFill/>
              <a:prstDash val="solid"/>
              <a:miter/>
            </a:ln>
          </p:spPr>
          <p:txBody>
            <a:bodyPr rtlCol="0" anchor="ctr"/>
            <a:lstStyle/>
            <a:p>
              <a:endParaRPr lang="en-GB"/>
            </a:p>
          </p:txBody>
        </p:sp>
        <p:sp>
          <p:nvSpPr>
            <p:cNvPr id="242" name="Freeform: Shape 6061">
              <a:extLst>
                <a:ext uri="{FF2B5EF4-FFF2-40B4-BE49-F238E27FC236}">
                  <a16:creationId xmlns:a16="http://schemas.microsoft.com/office/drawing/2014/main" id="{50E83864-09DD-3670-52CC-4F031F65EA09}"/>
                </a:ext>
              </a:extLst>
            </p:cNvPr>
            <p:cNvSpPr/>
            <p:nvPr/>
          </p:nvSpPr>
          <p:spPr>
            <a:xfrm>
              <a:off x="22336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endParaRPr lang="en-GB"/>
            </a:p>
          </p:txBody>
        </p:sp>
        <p:sp>
          <p:nvSpPr>
            <p:cNvPr id="243" name="Freeform: Shape 6062">
              <a:extLst>
                <a:ext uri="{FF2B5EF4-FFF2-40B4-BE49-F238E27FC236}">
                  <a16:creationId xmlns:a16="http://schemas.microsoft.com/office/drawing/2014/main" id="{8735A6EF-2CB9-2D3B-E4B9-BFDFD1A6E34C}"/>
                </a:ext>
              </a:extLst>
            </p:cNvPr>
            <p:cNvSpPr/>
            <p:nvPr/>
          </p:nvSpPr>
          <p:spPr>
            <a:xfrm>
              <a:off x="2309812" y="4424362"/>
              <a:ext cx="47625" cy="9525"/>
            </a:xfrm>
            <a:custGeom>
              <a:avLst/>
              <a:gdLst>
                <a:gd name="connsiteX0" fmla="*/ 42863 w 47625"/>
                <a:gd name="connsiteY0" fmla="*/ 9525 h 9525"/>
                <a:gd name="connsiteX1" fmla="*/ 4763 w 47625"/>
                <a:gd name="connsiteY1" fmla="*/ 9525 h 9525"/>
                <a:gd name="connsiteX2" fmla="*/ 0 w 47625"/>
                <a:gd name="connsiteY2" fmla="*/ 4763 h 9525"/>
                <a:gd name="connsiteX3" fmla="*/ 4763 w 47625"/>
                <a:gd name="connsiteY3" fmla="*/ 0 h 9525"/>
                <a:gd name="connsiteX4" fmla="*/ 42863 w 47625"/>
                <a:gd name="connsiteY4" fmla="*/ 0 h 9525"/>
                <a:gd name="connsiteX5" fmla="*/ 47625 w 47625"/>
                <a:gd name="connsiteY5" fmla="*/ 4763 h 9525"/>
                <a:gd name="connsiteX6" fmla="*/ 42863 w 47625"/>
                <a:gd name="connsiteY6"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9525">
                  <a:moveTo>
                    <a:pt x="42863" y="9525"/>
                  </a:moveTo>
                  <a:lnTo>
                    <a:pt x="4763" y="9525"/>
                  </a:lnTo>
                  <a:cubicBezTo>
                    <a:pt x="2096" y="9525"/>
                    <a:pt x="0" y="7429"/>
                    <a:pt x="0" y="4763"/>
                  </a:cubicBezTo>
                  <a:cubicBezTo>
                    <a:pt x="0" y="2096"/>
                    <a:pt x="2096" y="0"/>
                    <a:pt x="4763" y="0"/>
                  </a:cubicBezTo>
                  <a:lnTo>
                    <a:pt x="42863" y="0"/>
                  </a:lnTo>
                  <a:cubicBezTo>
                    <a:pt x="45529" y="0"/>
                    <a:pt x="47625" y="2096"/>
                    <a:pt x="47625" y="4763"/>
                  </a:cubicBezTo>
                  <a:cubicBezTo>
                    <a:pt x="47625" y="7429"/>
                    <a:pt x="45529" y="9525"/>
                    <a:pt x="42863" y="9525"/>
                  </a:cubicBezTo>
                  <a:close/>
                </a:path>
              </a:pathLst>
            </a:custGeom>
            <a:grpFill/>
            <a:ln w="9525" cap="flat">
              <a:noFill/>
              <a:prstDash val="solid"/>
              <a:miter/>
            </a:ln>
          </p:spPr>
          <p:txBody>
            <a:bodyPr rtlCol="0" anchor="ctr"/>
            <a:lstStyle/>
            <a:p>
              <a:endParaRPr lang="en-GB"/>
            </a:p>
          </p:txBody>
        </p:sp>
        <p:sp>
          <p:nvSpPr>
            <p:cNvPr id="244" name="Freeform: Shape 517">
              <a:extLst>
                <a:ext uri="{FF2B5EF4-FFF2-40B4-BE49-F238E27FC236}">
                  <a16:creationId xmlns:a16="http://schemas.microsoft.com/office/drawing/2014/main" id="{0ABEA98F-1759-D0D6-A886-65015A80C897}"/>
                </a:ext>
              </a:extLst>
            </p:cNvPr>
            <p:cNvSpPr/>
            <p:nvPr/>
          </p:nvSpPr>
          <p:spPr>
            <a:xfrm>
              <a:off x="1976491" y="4624319"/>
              <a:ext cx="66660" cy="123987"/>
            </a:xfrm>
            <a:custGeom>
              <a:avLst/>
              <a:gdLst>
                <a:gd name="connsiteX0" fmla="*/ 33283 w 66660"/>
                <a:gd name="connsiteY0" fmla="*/ 123892 h 123987"/>
                <a:gd name="connsiteX1" fmla="*/ 31187 w 66660"/>
                <a:gd name="connsiteY1" fmla="*/ 123416 h 123987"/>
                <a:gd name="connsiteX2" fmla="*/ 29092 w 66660"/>
                <a:gd name="connsiteY2" fmla="*/ 117034 h 123987"/>
                <a:gd name="connsiteX3" fmla="*/ 54238 w 66660"/>
                <a:gd name="connsiteY3" fmla="*/ 66742 h 123987"/>
                <a:gd name="connsiteX4" fmla="*/ 4803 w 66660"/>
                <a:gd name="connsiteY4" fmla="*/ 66742 h 123987"/>
                <a:gd name="connsiteX5" fmla="*/ 707 w 66660"/>
                <a:gd name="connsiteY5" fmla="*/ 64456 h 123987"/>
                <a:gd name="connsiteX6" fmla="*/ 517 w 66660"/>
                <a:gd name="connsiteY6" fmla="*/ 59789 h 123987"/>
                <a:gd name="connsiteX7" fmla="*/ 29092 w 66660"/>
                <a:gd name="connsiteY7" fmla="*/ 2639 h 123987"/>
                <a:gd name="connsiteX8" fmla="*/ 35473 w 66660"/>
                <a:gd name="connsiteY8" fmla="*/ 543 h 123987"/>
                <a:gd name="connsiteX9" fmla="*/ 37569 w 66660"/>
                <a:gd name="connsiteY9" fmla="*/ 6925 h 123987"/>
                <a:gd name="connsiteX10" fmla="*/ 12423 w 66660"/>
                <a:gd name="connsiteY10" fmla="*/ 57217 h 123987"/>
                <a:gd name="connsiteX11" fmla="*/ 61858 w 66660"/>
                <a:gd name="connsiteY11" fmla="*/ 57217 h 123987"/>
                <a:gd name="connsiteX12" fmla="*/ 65953 w 66660"/>
                <a:gd name="connsiteY12" fmla="*/ 59503 h 123987"/>
                <a:gd name="connsiteX13" fmla="*/ 66144 w 66660"/>
                <a:gd name="connsiteY13" fmla="*/ 64171 h 123987"/>
                <a:gd name="connsiteX14" fmla="*/ 37569 w 66660"/>
                <a:gd name="connsiteY14" fmla="*/ 121321 h 123987"/>
                <a:gd name="connsiteX15" fmla="*/ 33283 w 66660"/>
                <a:gd name="connsiteY15" fmla="*/ 123988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60" h="123987">
                  <a:moveTo>
                    <a:pt x="33283" y="123892"/>
                  </a:moveTo>
                  <a:cubicBezTo>
                    <a:pt x="32521" y="123892"/>
                    <a:pt x="31854" y="123702"/>
                    <a:pt x="31187" y="123416"/>
                  </a:cubicBezTo>
                  <a:cubicBezTo>
                    <a:pt x="28806" y="122273"/>
                    <a:pt x="27853" y="119416"/>
                    <a:pt x="29092" y="117034"/>
                  </a:cubicBezTo>
                  <a:lnTo>
                    <a:pt x="54238" y="66742"/>
                  </a:lnTo>
                  <a:lnTo>
                    <a:pt x="4803" y="66742"/>
                  </a:lnTo>
                  <a:cubicBezTo>
                    <a:pt x="3184" y="66742"/>
                    <a:pt x="1660" y="65885"/>
                    <a:pt x="707" y="64456"/>
                  </a:cubicBezTo>
                  <a:cubicBezTo>
                    <a:pt x="-150" y="63027"/>
                    <a:pt x="-245" y="61313"/>
                    <a:pt x="517" y="59789"/>
                  </a:cubicBezTo>
                  <a:lnTo>
                    <a:pt x="29092" y="2639"/>
                  </a:lnTo>
                  <a:cubicBezTo>
                    <a:pt x="30235" y="258"/>
                    <a:pt x="33092" y="-695"/>
                    <a:pt x="35473" y="543"/>
                  </a:cubicBezTo>
                  <a:cubicBezTo>
                    <a:pt x="37855" y="1687"/>
                    <a:pt x="38807" y="4544"/>
                    <a:pt x="37569" y="6925"/>
                  </a:cubicBezTo>
                  <a:lnTo>
                    <a:pt x="12423" y="57217"/>
                  </a:lnTo>
                  <a:lnTo>
                    <a:pt x="61858" y="57217"/>
                  </a:lnTo>
                  <a:cubicBezTo>
                    <a:pt x="63477" y="57217"/>
                    <a:pt x="65001" y="58074"/>
                    <a:pt x="65953" y="59503"/>
                  </a:cubicBezTo>
                  <a:cubicBezTo>
                    <a:pt x="66811" y="60932"/>
                    <a:pt x="66906" y="62647"/>
                    <a:pt x="66144" y="64171"/>
                  </a:cubicBezTo>
                  <a:lnTo>
                    <a:pt x="37569" y="121321"/>
                  </a:lnTo>
                  <a:cubicBezTo>
                    <a:pt x="36712" y="122940"/>
                    <a:pt x="35092" y="123988"/>
                    <a:pt x="33283" y="123988"/>
                  </a:cubicBezTo>
                  <a:close/>
                </a:path>
              </a:pathLst>
            </a:custGeom>
            <a:grpFill/>
            <a:ln w="9525" cap="flat">
              <a:noFill/>
              <a:prstDash val="solid"/>
              <a:miter/>
            </a:ln>
          </p:spPr>
          <p:txBody>
            <a:bodyPr rtlCol="0" anchor="ctr"/>
            <a:lstStyle/>
            <a:p>
              <a:endParaRPr lang="en-GB"/>
            </a:p>
          </p:txBody>
        </p:sp>
        <p:sp>
          <p:nvSpPr>
            <p:cNvPr id="245" name="Freeform: Shape 3703">
              <a:extLst>
                <a:ext uri="{FF2B5EF4-FFF2-40B4-BE49-F238E27FC236}">
                  <a16:creationId xmlns:a16="http://schemas.microsoft.com/office/drawing/2014/main" id="{825CDD17-633D-8957-DC65-71812FCCF557}"/>
                </a:ext>
              </a:extLst>
            </p:cNvPr>
            <p:cNvSpPr/>
            <p:nvPr/>
          </p:nvSpPr>
          <p:spPr>
            <a:xfrm>
              <a:off x="2166937" y="4500562"/>
              <a:ext cx="133350" cy="257175"/>
            </a:xfrm>
            <a:custGeom>
              <a:avLst/>
              <a:gdLst>
                <a:gd name="connsiteX0" fmla="*/ 100013 w 133350"/>
                <a:gd name="connsiteY0" fmla="*/ 257175 h 257175"/>
                <a:gd name="connsiteX1" fmla="*/ 66675 w 133350"/>
                <a:gd name="connsiteY1" fmla="*/ 223838 h 257175"/>
                <a:gd name="connsiteX2" fmla="*/ 66675 w 133350"/>
                <a:gd name="connsiteY2" fmla="*/ 100013 h 257175"/>
                <a:gd name="connsiteX3" fmla="*/ 42863 w 133350"/>
                <a:gd name="connsiteY3" fmla="*/ 76200 h 257175"/>
                <a:gd name="connsiteX4" fmla="*/ 4763 w 133350"/>
                <a:gd name="connsiteY4" fmla="*/ 76200 h 257175"/>
                <a:gd name="connsiteX5" fmla="*/ 0 w 133350"/>
                <a:gd name="connsiteY5" fmla="*/ 71438 h 257175"/>
                <a:gd name="connsiteX6" fmla="*/ 4763 w 133350"/>
                <a:gd name="connsiteY6" fmla="*/ 66675 h 257175"/>
                <a:gd name="connsiteX7" fmla="*/ 42863 w 133350"/>
                <a:gd name="connsiteY7" fmla="*/ 66675 h 257175"/>
                <a:gd name="connsiteX8" fmla="*/ 76200 w 133350"/>
                <a:gd name="connsiteY8" fmla="*/ 100013 h 257175"/>
                <a:gd name="connsiteX9" fmla="*/ 76200 w 133350"/>
                <a:gd name="connsiteY9" fmla="*/ 223838 h 257175"/>
                <a:gd name="connsiteX10" fmla="*/ 100013 w 133350"/>
                <a:gd name="connsiteY10" fmla="*/ 247650 h 257175"/>
                <a:gd name="connsiteX11" fmla="*/ 123825 w 133350"/>
                <a:gd name="connsiteY11" fmla="*/ 223838 h 257175"/>
                <a:gd name="connsiteX12" fmla="*/ 123825 w 133350"/>
                <a:gd name="connsiteY12" fmla="*/ 4763 h 257175"/>
                <a:gd name="connsiteX13" fmla="*/ 128588 w 133350"/>
                <a:gd name="connsiteY13" fmla="*/ 0 h 257175"/>
                <a:gd name="connsiteX14" fmla="*/ 133350 w 133350"/>
                <a:gd name="connsiteY14" fmla="*/ 4763 h 257175"/>
                <a:gd name="connsiteX15" fmla="*/ 133350 w 133350"/>
                <a:gd name="connsiteY15" fmla="*/ 223838 h 257175"/>
                <a:gd name="connsiteX16" fmla="*/ 100013 w 133350"/>
                <a:gd name="connsiteY16"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350" h="257175">
                  <a:moveTo>
                    <a:pt x="100013" y="257175"/>
                  </a:moveTo>
                  <a:cubicBezTo>
                    <a:pt x="81629" y="257175"/>
                    <a:pt x="66675" y="242221"/>
                    <a:pt x="66675" y="223838"/>
                  </a:cubicBezTo>
                  <a:lnTo>
                    <a:pt x="66675" y="100013"/>
                  </a:lnTo>
                  <a:cubicBezTo>
                    <a:pt x="66675" y="86868"/>
                    <a:pt x="56007" y="76200"/>
                    <a:pt x="42863" y="76200"/>
                  </a:cubicBezTo>
                  <a:lnTo>
                    <a:pt x="4763" y="76200"/>
                  </a:lnTo>
                  <a:cubicBezTo>
                    <a:pt x="2096" y="76200"/>
                    <a:pt x="0" y="74104"/>
                    <a:pt x="0" y="71438"/>
                  </a:cubicBezTo>
                  <a:cubicBezTo>
                    <a:pt x="0" y="68771"/>
                    <a:pt x="2096" y="66675"/>
                    <a:pt x="4763" y="66675"/>
                  </a:cubicBezTo>
                  <a:lnTo>
                    <a:pt x="42863" y="66675"/>
                  </a:lnTo>
                  <a:cubicBezTo>
                    <a:pt x="61246" y="66675"/>
                    <a:pt x="76200" y="81629"/>
                    <a:pt x="76200" y="100013"/>
                  </a:cubicBezTo>
                  <a:lnTo>
                    <a:pt x="76200" y="223838"/>
                  </a:lnTo>
                  <a:cubicBezTo>
                    <a:pt x="76200" y="236982"/>
                    <a:pt x="86868" y="247650"/>
                    <a:pt x="100013" y="247650"/>
                  </a:cubicBezTo>
                  <a:cubicBezTo>
                    <a:pt x="113157" y="247650"/>
                    <a:pt x="123825" y="236982"/>
                    <a:pt x="123825" y="223838"/>
                  </a:cubicBezTo>
                  <a:lnTo>
                    <a:pt x="123825" y="4763"/>
                  </a:lnTo>
                  <a:cubicBezTo>
                    <a:pt x="123825" y="2096"/>
                    <a:pt x="125921" y="0"/>
                    <a:pt x="128588" y="0"/>
                  </a:cubicBezTo>
                  <a:cubicBezTo>
                    <a:pt x="131254" y="0"/>
                    <a:pt x="133350" y="2096"/>
                    <a:pt x="133350" y="4763"/>
                  </a:cubicBezTo>
                  <a:lnTo>
                    <a:pt x="133350" y="223838"/>
                  </a:lnTo>
                  <a:cubicBezTo>
                    <a:pt x="133350" y="242221"/>
                    <a:pt x="118396" y="257175"/>
                    <a:pt x="100013" y="257175"/>
                  </a:cubicBezTo>
                  <a:close/>
                </a:path>
              </a:pathLst>
            </a:custGeom>
            <a:grpFill/>
            <a:ln w="9525" cap="flat">
              <a:noFill/>
              <a:prstDash val="solid"/>
              <a:miter/>
            </a:ln>
          </p:spPr>
          <p:txBody>
            <a:bodyPr rtlCol="0" anchor="ctr"/>
            <a:lstStyle/>
            <a:p>
              <a:endParaRPr lang="en-GB"/>
            </a:p>
          </p:txBody>
        </p:sp>
      </p:grpSp>
      <p:pic>
        <p:nvPicPr>
          <p:cNvPr id="246" name="Graphic 245" descr="Add with solid fill">
            <a:extLst>
              <a:ext uri="{FF2B5EF4-FFF2-40B4-BE49-F238E27FC236}">
                <a16:creationId xmlns:a16="http://schemas.microsoft.com/office/drawing/2014/main" id="{633628FE-F523-CF05-CCA7-B6555F7E3E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6441" y="2064504"/>
            <a:ext cx="181310" cy="181310"/>
          </a:xfrm>
          <a:prstGeom prst="rect">
            <a:avLst/>
          </a:prstGeom>
        </p:spPr>
      </p:pic>
      <p:grpSp>
        <p:nvGrpSpPr>
          <p:cNvPr id="247" name="Group 246">
            <a:extLst>
              <a:ext uri="{FF2B5EF4-FFF2-40B4-BE49-F238E27FC236}">
                <a16:creationId xmlns:a16="http://schemas.microsoft.com/office/drawing/2014/main" id="{37DA350E-679E-9F93-DFC7-1524E07401CE}"/>
              </a:ext>
            </a:extLst>
          </p:cNvPr>
          <p:cNvGrpSpPr/>
          <p:nvPr/>
        </p:nvGrpSpPr>
        <p:grpSpPr>
          <a:xfrm rot="5400000">
            <a:off x="5865173" y="5000146"/>
            <a:ext cx="331870" cy="559438"/>
            <a:chOff x="8774665" y="3134796"/>
            <a:chExt cx="331870" cy="559438"/>
          </a:xfrm>
          <a:solidFill>
            <a:schemeClr val="tx1"/>
          </a:solidFill>
        </p:grpSpPr>
        <p:sp>
          <p:nvSpPr>
            <p:cNvPr id="248" name="Freeform: Shape 440">
              <a:extLst>
                <a:ext uri="{FF2B5EF4-FFF2-40B4-BE49-F238E27FC236}">
                  <a16:creationId xmlns:a16="http://schemas.microsoft.com/office/drawing/2014/main" id="{3FB07BB7-EA71-43EF-120B-67D50E9DD5ED}"/>
                </a:ext>
              </a:extLst>
            </p:cNvPr>
            <p:cNvSpPr/>
            <p:nvPr/>
          </p:nvSpPr>
          <p:spPr>
            <a:xfrm>
              <a:off x="8888449" y="3239098"/>
              <a:ext cx="104302" cy="104302"/>
            </a:xfrm>
            <a:custGeom>
              <a:avLst/>
              <a:gdLst>
                <a:gd name="connsiteX0" fmla="*/ 61633 w 104302"/>
                <a:gd name="connsiteY0" fmla="*/ 104302 h 104302"/>
                <a:gd name="connsiteX1" fmla="*/ 42669 w 104302"/>
                <a:gd name="connsiteY1" fmla="*/ 104302 h 104302"/>
                <a:gd name="connsiteX2" fmla="*/ 28446 w 104302"/>
                <a:gd name="connsiteY2" fmla="*/ 90079 h 104302"/>
                <a:gd name="connsiteX3" fmla="*/ 28446 w 104302"/>
                <a:gd name="connsiteY3" fmla="*/ 75856 h 104302"/>
                <a:gd name="connsiteX4" fmla="*/ 14223 w 104302"/>
                <a:gd name="connsiteY4" fmla="*/ 75856 h 104302"/>
                <a:gd name="connsiteX5" fmla="*/ 0 w 104302"/>
                <a:gd name="connsiteY5" fmla="*/ 61633 h 104302"/>
                <a:gd name="connsiteX6" fmla="*/ 0 w 104302"/>
                <a:gd name="connsiteY6" fmla="*/ 42669 h 104302"/>
                <a:gd name="connsiteX7" fmla="*/ 14223 w 104302"/>
                <a:gd name="connsiteY7" fmla="*/ 28446 h 104302"/>
                <a:gd name="connsiteX8" fmla="*/ 28446 w 104302"/>
                <a:gd name="connsiteY8" fmla="*/ 28446 h 104302"/>
                <a:gd name="connsiteX9" fmla="*/ 28446 w 104302"/>
                <a:gd name="connsiteY9" fmla="*/ 14223 h 104302"/>
                <a:gd name="connsiteX10" fmla="*/ 42669 w 104302"/>
                <a:gd name="connsiteY10" fmla="*/ 0 h 104302"/>
                <a:gd name="connsiteX11" fmla="*/ 61633 w 104302"/>
                <a:gd name="connsiteY11" fmla="*/ 0 h 104302"/>
                <a:gd name="connsiteX12" fmla="*/ 75856 w 104302"/>
                <a:gd name="connsiteY12" fmla="*/ 14223 h 104302"/>
                <a:gd name="connsiteX13" fmla="*/ 75856 w 104302"/>
                <a:gd name="connsiteY13" fmla="*/ 28446 h 104302"/>
                <a:gd name="connsiteX14" fmla="*/ 90079 w 104302"/>
                <a:gd name="connsiteY14" fmla="*/ 28446 h 104302"/>
                <a:gd name="connsiteX15" fmla="*/ 104302 w 104302"/>
                <a:gd name="connsiteY15" fmla="*/ 42669 h 104302"/>
                <a:gd name="connsiteX16" fmla="*/ 104302 w 104302"/>
                <a:gd name="connsiteY16" fmla="*/ 61633 h 104302"/>
                <a:gd name="connsiteX17" fmla="*/ 90079 w 104302"/>
                <a:gd name="connsiteY17" fmla="*/ 75856 h 104302"/>
                <a:gd name="connsiteX18" fmla="*/ 75856 w 104302"/>
                <a:gd name="connsiteY18" fmla="*/ 75856 h 104302"/>
                <a:gd name="connsiteX19" fmla="*/ 75856 w 104302"/>
                <a:gd name="connsiteY19" fmla="*/ 90079 h 104302"/>
                <a:gd name="connsiteX20" fmla="*/ 61633 w 104302"/>
                <a:gd name="connsiteY20" fmla="*/ 104302 h 104302"/>
                <a:gd name="connsiteX21" fmla="*/ 14223 w 104302"/>
                <a:gd name="connsiteY21" fmla="*/ 37928 h 104302"/>
                <a:gd name="connsiteX22" fmla="*/ 9482 w 104302"/>
                <a:gd name="connsiteY22" fmla="*/ 42669 h 104302"/>
                <a:gd name="connsiteX23" fmla="*/ 9482 w 104302"/>
                <a:gd name="connsiteY23" fmla="*/ 61633 h 104302"/>
                <a:gd name="connsiteX24" fmla="*/ 14223 w 104302"/>
                <a:gd name="connsiteY24" fmla="*/ 66374 h 104302"/>
                <a:gd name="connsiteX25" fmla="*/ 33187 w 104302"/>
                <a:gd name="connsiteY25" fmla="*/ 66374 h 104302"/>
                <a:gd name="connsiteX26" fmla="*/ 37928 w 104302"/>
                <a:gd name="connsiteY26" fmla="*/ 71115 h 104302"/>
                <a:gd name="connsiteX27" fmla="*/ 37928 w 104302"/>
                <a:gd name="connsiteY27" fmla="*/ 90079 h 104302"/>
                <a:gd name="connsiteX28" fmla="*/ 42669 w 104302"/>
                <a:gd name="connsiteY28" fmla="*/ 94820 h 104302"/>
                <a:gd name="connsiteX29" fmla="*/ 61633 w 104302"/>
                <a:gd name="connsiteY29" fmla="*/ 94820 h 104302"/>
                <a:gd name="connsiteX30" fmla="*/ 66374 w 104302"/>
                <a:gd name="connsiteY30" fmla="*/ 90079 h 104302"/>
                <a:gd name="connsiteX31" fmla="*/ 66374 w 104302"/>
                <a:gd name="connsiteY31" fmla="*/ 71115 h 104302"/>
                <a:gd name="connsiteX32" fmla="*/ 71115 w 104302"/>
                <a:gd name="connsiteY32" fmla="*/ 66374 h 104302"/>
                <a:gd name="connsiteX33" fmla="*/ 90079 w 104302"/>
                <a:gd name="connsiteY33" fmla="*/ 66374 h 104302"/>
                <a:gd name="connsiteX34" fmla="*/ 94820 w 104302"/>
                <a:gd name="connsiteY34" fmla="*/ 61633 h 104302"/>
                <a:gd name="connsiteX35" fmla="*/ 94820 w 104302"/>
                <a:gd name="connsiteY35" fmla="*/ 42669 h 104302"/>
                <a:gd name="connsiteX36" fmla="*/ 90079 w 104302"/>
                <a:gd name="connsiteY36" fmla="*/ 37928 h 104302"/>
                <a:gd name="connsiteX37" fmla="*/ 71115 w 104302"/>
                <a:gd name="connsiteY37" fmla="*/ 37928 h 104302"/>
                <a:gd name="connsiteX38" fmla="*/ 66374 w 104302"/>
                <a:gd name="connsiteY38" fmla="*/ 33187 h 104302"/>
                <a:gd name="connsiteX39" fmla="*/ 66374 w 104302"/>
                <a:gd name="connsiteY39" fmla="*/ 14223 h 104302"/>
                <a:gd name="connsiteX40" fmla="*/ 61633 w 104302"/>
                <a:gd name="connsiteY40" fmla="*/ 9482 h 104302"/>
                <a:gd name="connsiteX41" fmla="*/ 42669 w 104302"/>
                <a:gd name="connsiteY41" fmla="*/ 9482 h 104302"/>
                <a:gd name="connsiteX42" fmla="*/ 37928 w 104302"/>
                <a:gd name="connsiteY42" fmla="*/ 14223 h 104302"/>
                <a:gd name="connsiteX43" fmla="*/ 37928 w 104302"/>
                <a:gd name="connsiteY43" fmla="*/ 33187 h 104302"/>
                <a:gd name="connsiteX44" fmla="*/ 33187 w 104302"/>
                <a:gd name="connsiteY44" fmla="*/ 37928 h 104302"/>
                <a:gd name="connsiteX45" fmla="*/ 14223 w 104302"/>
                <a:gd name="connsiteY45" fmla="*/ 37928 h 1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02" h="104302">
                  <a:moveTo>
                    <a:pt x="61633" y="104302"/>
                  </a:moveTo>
                  <a:lnTo>
                    <a:pt x="42669" y="104302"/>
                  </a:lnTo>
                  <a:cubicBezTo>
                    <a:pt x="34799" y="104302"/>
                    <a:pt x="28446" y="97949"/>
                    <a:pt x="28446" y="90079"/>
                  </a:cubicBezTo>
                  <a:lnTo>
                    <a:pt x="28446" y="75856"/>
                  </a:lnTo>
                  <a:lnTo>
                    <a:pt x="14223" y="75856"/>
                  </a:lnTo>
                  <a:cubicBezTo>
                    <a:pt x="6353" y="75856"/>
                    <a:pt x="0" y="69503"/>
                    <a:pt x="0" y="61633"/>
                  </a:cubicBezTo>
                  <a:lnTo>
                    <a:pt x="0" y="42669"/>
                  </a:lnTo>
                  <a:cubicBezTo>
                    <a:pt x="0" y="34799"/>
                    <a:pt x="6353" y="28446"/>
                    <a:pt x="14223" y="28446"/>
                  </a:cubicBezTo>
                  <a:lnTo>
                    <a:pt x="28446" y="28446"/>
                  </a:lnTo>
                  <a:lnTo>
                    <a:pt x="28446" y="14223"/>
                  </a:lnTo>
                  <a:cubicBezTo>
                    <a:pt x="28446" y="6353"/>
                    <a:pt x="34799" y="0"/>
                    <a:pt x="42669" y="0"/>
                  </a:cubicBezTo>
                  <a:lnTo>
                    <a:pt x="61633" y="0"/>
                  </a:lnTo>
                  <a:cubicBezTo>
                    <a:pt x="69503" y="0"/>
                    <a:pt x="75856" y="6353"/>
                    <a:pt x="75856" y="14223"/>
                  </a:cubicBezTo>
                  <a:lnTo>
                    <a:pt x="75856" y="28446"/>
                  </a:lnTo>
                  <a:lnTo>
                    <a:pt x="90079" y="28446"/>
                  </a:lnTo>
                  <a:cubicBezTo>
                    <a:pt x="97949" y="28446"/>
                    <a:pt x="104302" y="34799"/>
                    <a:pt x="104302" y="42669"/>
                  </a:cubicBezTo>
                  <a:lnTo>
                    <a:pt x="104302" y="61633"/>
                  </a:lnTo>
                  <a:cubicBezTo>
                    <a:pt x="104302" y="69503"/>
                    <a:pt x="97949" y="75856"/>
                    <a:pt x="90079" y="75856"/>
                  </a:cubicBezTo>
                  <a:lnTo>
                    <a:pt x="75856" y="75856"/>
                  </a:lnTo>
                  <a:lnTo>
                    <a:pt x="75856" y="90079"/>
                  </a:lnTo>
                  <a:cubicBezTo>
                    <a:pt x="75856" y="97949"/>
                    <a:pt x="69503" y="104302"/>
                    <a:pt x="61633" y="104302"/>
                  </a:cubicBezTo>
                  <a:close/>
                  <a:moveTo>
                    <a:pt x="14223" y="37928"/>
                  </a:moveTo>
                  <a:cubicBezTo>
                    <a:pt x="11568" y="37928"/>
                    <a:pt x="9482" y="40014"/>
                    <a:pt x="9482" y="42669"/>
                  </a:cubicBezTo>
                  <a:lnTo>
                    <a:pt x="9482" y="61633"/>
                  </a:lnTo>
                  <a:cubicBezTo>
                    <a:pt x="9482" y="64288"/>
                    <a:pt x="11568" y="66374"/>
                    <a:pt x="14223" y="66374"/>
                  </a:cubicBezTo>
                  <a:lnTo>
                    <a:pt x="33187" y="66374"/>
                  </a:lnTo>
                  <a:cubicBezTo>
                    <a:pt x="35842" y="66374"/>
                    <a:pt x="37928" y="68460"/>
                    <a:pt x="37928" y="71115"/>
                  </a:cubicBezTo>
                  <a:lnTo>
                    <a:pt x="37928" y="90079"/>
                  </a:lnTo>
                  <a:cubicBezTo>
                    <a:pt x="37928" y="92734"/>
                    <a:pt x="40014" y="94820"/>
                    <a:pt x="42669" y="94820"/>
                  </a:cubicBezTo>
                  <a:lnTo>
                    <a:pt x="61633" y="94820"/>
                  </a:lnTo>
                  <a:cubicBezTo>
                    <a:pt x="64288" y="94820"/>
                    <a:pt x="66374" y="92734"/>
                    <a:pt x="66374" y="90079"/>
                  </a:cubicBezTo>
                  <a:lnTo>
                    <a:pt x="66374" y="71115"/>
                  </a:lnTo>
                  <a:cubicBezTo>
                    <a:pt x="66374" y="68460"/>
                    <a:pt x="68460" y="66374"/>
                    <a:pt x="71115" y="66374"/>
                  </a:cubicBezTo>
                  <a:lnTo>
                    <a:pt x="90079" y="66374"/>
                  </a:lnTo>
                  <a:cubicBezTo>
                    <a:pt x="92734" y="66374"/>
                    <a:pt x="94820" y="64288"/>
                    <a:pt x="94820" y="61633"/>
                  </a:cubicBezTo>
                  <a:lnTo>
                    <a:pt x="94820" y="42669"/>
                  </a:lnTo>
                  <a:cubicBezTo>
                    <a:pt x="94820" y="40014"/>
                    <a:pt x="92734" y="37928"/>
                    <a:pt x="90079" y="37928"/>
                  </a:cubicBezTo>
                  <a:lnTo>
                    <a:pt x="71115" y="37928"/>
                  </a:lnTo>
                  <a:cubicBezTo>
                    <a:pt x="68460" y="37928"/>
                    <a:pt x="66374" y="35842"/>
                    <a:pt x="66374" y="33187"/>
                  </a:cubicBezTo>
                  <a:lnTo>
                    <a:pt x="66374" y="14223"/>
                  </a:lnTo>
                  <a:cubicBezTo>
                    <a:pt x="66374" y="11568"/>
                    <a:pt x="64288" y="9482"/>
                    <a:pt x="61633" y="9482"/>
                  </a:cubicBezTo>
                  <a:lnTo>
                    <a:pt x="42669" y="9482"/>
                  </a:lnTo>
                  <a:cubicBezTo>
                    <a:pt x="40014" y="9482"/>
                    <a:pt x="37928" y="11568"/>
                    <a:pt x="37928" y="14223"/>
                  </a:cubicBezTo>
                  <a:lnTo>
                    <a:pt x="37928" y="33187"/>
                  </a:lnTo>
                  <a:cubicBezTo>
                    <a:pt x="37928" y="35842"/>
                    <a:pt x="35842" y="37928"/>
                    <a:pt x="33187" y="37928"/>
                  </a:cubicBezTo>
                  <a:lnTo>
                    <a:pt x="14223" y="37928"/>
                  </a:lnTo>
                  <a:close/>
                </a:path>
              </a:pathLst>
            </a:custGeom>
            <a:grpFill/>
            <a:ln w="9475" cap="flat">
              <a:noFill/>
              <a:prstDash val="solid"/>
              <a:miter/>
            </a:ln>
          </p:spPr>
          <p:txBody>
            <a:bodyPr rtlCol="0" anchor="ctr"/>
            <a:lstStyle/>
            <a:p>
              <a:endParaRPr lang="en-GB"/>
            </a:p>
          </p:txBody>
        </p:sp>
        <p:sp>
          <p:nvSpPr>
            <p:cNvPr id="249" name="Freeform: Shape 442">
              <a:extLst>
                <a:ext uri="{FF2B5EF4-FFF2-40B4-BE49-F238E27FC236}">
                  <a16:creationId xmlns:a16="http://schemas.microsoft.com/office/drawing/2014/main" id="{0E29DC3E-C23C-DE91-30DA-E97EB98D895A}"/>
                </a:ext>
              </a:extLst>
            </p:cNvPr>
            <p:cNvSpPr/>
            <p:nvPr/>
          </p:nvSpPr>
          <p:spPr>
            <a:xfrm>
              <a:off x="8888449" y="3570968"/>
              <a:ext cx="104302" cy="47410"/>
            </a:xfrm>
            <a:custGeom>
              <a:avLst/>
              <a:gdLst>
                <a:gd name="connsiteX0" fmla="*/ 90079 w 104302"/>
                <a:gd name="connsiteY0" fmla="*/ 47410 h 47410"/>
                <a:gd name="connsiteX1" fmla="*/ 14223 w 104302"/>
                <a:gd name="connsiteY1" fmla="*/ 47410 h 47410"/>
                <a:gd name="connsiteX2" fmla="*/ 0 w 104302"/>
                <a:gd name="connsiteY2" fmla="*/ 33187 h 47410"/>
                <a:gd name="connsiteX3" fmla="*/ 0 w 104302"/>
                <a:gd name="connsiteY3" fmla="*/ 14223 h 47410"/>
                <a:gd name="connsiteX4" fmla="*/ 14223 w 104302"/>
                <a:gd name="connsiteY4" fmla="*/ 0 h 47410"/>
                <a:gd name="connsiteX5" fmla="*/ 90079 w 104302"/>
                <a:gd name="connsiteY5" fmla="*/ 0 h 47410"/>
                <a:gd name="connsiteX6" fmla="*/ 104302 w 104302"/>
                <a:gd name="connsiteY6" fmla="*/ 14223 h 47410"/>
                <a:gd name="connsiteX7" fmla="*/ 104302 w 104302"/>
                <a:gd name="connsiteY7" fmla="*/ 33187 h 47410"/>
                <a:gd name="connsiteX8" fmla="*/ 90079 w 104302"/>
                <a:gd name="connsiteY8" fmla="*/ 47410 h 47410"/>
                <a:gd name="connsiteX9" fmla="*/ 14223 w 104302"/>
                <a:gd name="connsiteY9" fmla="*/ 9482 h 47410"/>
                <a:gd name="connsiteX10" fmla="*/ 9482 w 104302"/>
                <a:gd name="connsiteY10" fmla="*/ 14223 h 47410"/>
                <a:gd name="connsiteX11" fmla="*/ 9482 w 104302"/>
                <a:gd name="connsiteY11" fmla="*/ 33187 h 47410"/>
                <a:gd name="connsiteX12" fmla="*/ 14223 w 104302"/>
                <a:gd name="connsiteY12" fmla="*/ 37928 h 47410"/>
                <a:gd name="connsiteX13" fmla="*/ 90079 w 104302"/>
                <a:gd name="connsiteY13" fmla="*/ 37928 h 47410"/>
                <a:gd name="connsiteX14" fmla="*/ 94820 w 104302"/>
                <a:gd name="connsiteY14" fmla="*/ 33187 h 47410"/>
                <a:gd name="connsiteX15" fmla="*/ 94820 w 104302"/>
                <a:gd name="connsiteY15" fmla="*/ 14223 h 47410"/>
                <a:gd name="connsiteX16" fmla="*/ 90079 w 104302"/>
                <a:gd name="connsiteY16" fmla="*/ 9482 h 47410"/>
                <a:gd name="connsiteX17" fmla="*/ 14223 w 104302"/>
                <a:gd name="connsiteY17"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302" h="47410">
                  <a:moveTo>
                    <a:pt x="90079" y="47410"/>
                  </a:moveTo>
                  <a:lnTo>
                    <a:pt x="14223" y="47410"/>
                  </a:lnTo>
                  <a:cubicBezTo>
                    <a:pt x="6353" y="47410"/>
                    <a:pt x="0" y="41057"/>
                    <a:pt x="0" y="33187"/>
                  </a:cubicBezTo>
                  <a:lnTo>
                    <a:pt x="0" y="14223"/>
                  </a:lnTo>
                  <a:cubicBezTo>
                    <a:pt x="0" y="6353"/>
                    <a:pt x="6353" y="0"/>
                    <a:pt x="14223" y="0"/>
                  </a:cubicBezTo>
                  <a:lnTo>
                    <a:pt x="90079" y="0"/>
                  </a:lnTo>
                  <a:cubicBezTo>
                    <a:pt x="97949" y="0"/>
                    <a:pt x="104302" y="6353"/>
                    <a:pt x="104302" y="14223"/>
                  </a:cubicBezTo>
                  <a:lnTo>
                    <a:pt x="104302" y="33187"/>
                  </a:lnTo>
                  <a:cubicBezTo>
                    <a:pt x="104302" y="41057"/>
                    <a:pt x="97949" y="47410"/>
                    <a:pt x="90079" y="47410"/>
                  </a:cubicBezTo>
                  <a:close/>
                  <a:moveTo>
                    <a:pt x="14223" y="9482"/>
                  </a:moveTo>
                  <a:cubicBezTo>
                    <a:pt x="11568" y="9482"/>
                    <a:pt x="9482" y="11568"/>
                    <a:pt x="9482" y="14223"/>
                  </a:cubicBezTo>
                  <a:lnTo>
                    <a:pt x="9482" y="33187"/>
                  </a:lnTo>
                  <a:cubicBezTo>
                    <a:pt x="9482" y="35842"/>
                    <a:pt x="11568" y="37928"/>
                    <a:pt x="14223" y="37928"/>
                  </a:cubicBezTo>
                  <a:lnTo>
                    <a:pt x="90079" y="37928"/>
                  </a:lnTo>
                  <a:cubicBezTo>
                    <a:pt x="92734" y="37928"/>
                    <a:pt x="94820" y="35842"/>
                    <a:pt x="94820" y="33187"/>
                  </a:cubicBezTo>
                  <a:lnTo>
                    <a:pt x="94820" y="14223"/>
                  </a:lnTo>
                  <a:cubicBezTo>
                    <a:pt x="94820" y="11568"/>
                    <a:pt x="92734" y="9482"/>
                    <a:pt x="90079" y="9482"/>
                  </a:cubicBezTo>
                  <a:lnTo>
                    <a:pt x="14223" y="9482"/>
                  </a:lnTo>
                  <a:close/>
                </a:path>
              </a:pathLst>
            </a:custGeom>
            <a:grpFill/>
            <a:ln w="9475" cap="flat">
              <a:noFill/>
              <a:prstDash val="solid"/>
              <a:miter/>
            </a:ln>
          </p:spPr>
          <p:txBody>
            <a:bodyPr rtlCol="0" anchor="ctr"/>
            <a:lstStyle/>
            <a:p>
              <a:endParaRPr lang="en-GB"/>
            </a:p>
          </p:txBody>
        </p:sp>
        <p:sp>
          <p:nvSpPr>
            <p:cNvPr id="250" name="Freeform: Shape 443">
              <a:extLst>
                <a:ext uri="{FF2B5EF4-FFF2-40B4-BE49-F238E27FC236}">
                  <a16:creationId xmlns:a16="http://schemas.microsoft.com/office/drawing/2014/main" id="{1EEA2341-182B-2735-9AD8-26F3B9B14D03}"/>
                </a:ext>
              </a:extLst>
            </p:cNvPr>
            <p:cNvSpPr/>
            <p:nvPr/>
          </p:nvSpPr>
          <p:spPr>
            <a:xfrm>
              <a:off x="8850521" y="3134796"/>
              <a:ext cx="180158" cy="61633"/>
            </a:xfrm>
            <a:custGeom>
              <a:avLst/>
              <a:gdLst>
                <a:gd name="connsiteX0" fmla="*/ 180158 w 180158"/>
                <a:gd name="connsiteY0" fmla="*/ 61633 h 61633"/>
                <a:gd name="connsiteX1" fmla="*/ 170676 w 180158"/>
                <a:gd name="connsiteY1" fmla="*/ 61633 h 61633"/>
                <a:gd name="connsiteX2" fmla="*/ 170676 w 180158"/>
                <a:gd name="connsiteY2" fmla="*/ 33187 h 61633"/>
                <a:gd name="connsiteX3" fmla="*/ 146971 w 180158"/>
                <a:gd name="connsiteY3" fmla="*/ 9482 h 61633"/>
                <a:gd name="connsiteX4" fmla="*/ 33187 w 180158"/>
                <a:gd name="connsiteY4" fmla="*/ 9482 h 61633"/>
                <a:gd name="connsiteX5" fmla="*/ 9482 w 180158"/>
                <a:gd name="connsiteY5" fmla="*/ 33187 h 61633"/>
                <a:gd name="connsiteX6" fmla="*/ 9482 w 180158"/>
                <a:gd name="connsiteY6" fmla="*/ 61633 h 61633"/>
                <a:gd name="connsiteX7" fmla="*/ 0 w 180158"/>
                <a:gd name="connsiteY7" fmla="*/ 61633 h 61633"/>
                <a:gd name="connsiteX8" fmla="*/ 0 w 180158"/>
                <a:gd name="connsiteY8" fmla="*/ 33187 h 61633"/>
                <a:gd name="connsiteX9" fmla="*/ 33187 w 180158"/>
                <a:gd name="connsiteY9" fmla="*/ 0 h 61633"/>
                <a:gd name="connsiteX10" fmla="*/ 146971 w 180158"/>
                <a:gd name="connsiteY10" fmla="*/ 0 h 61633"/>
                <a:gd name="connsiteX11" fmla="*/ 180158 w 180158"/>
                <a:gd name="connsiteY11" fmla="*/ 33187 h 61633"/>
                <a:gd name="connsiteX12" fmla="*/ 180158 w 180158"/>
                <a:gd name="connsiteY12" fmla="*/ 61633 h 6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58" h="61633">
                  <a:moveTo>
                    <a:pt x="180158" y="61633"/>
                  </a:moveTo>
                  <a:lnTo>
                    <a:pt x="170676" y="61633"/>
                  </a:lnTo>
                  <a:lnTo>
                    <a:pt x="170676" y="33187"/>
                  </a:lnTo>
                  <a:cubicBezTo>
                    <a:pt x="170676" y="20102"/>
                    <a:pt x="160056" y="9482"/>
                    <a:pt x="146971" y="9482"/>
                  </a:cubicBezTo>
                  <a:lnTo>
                    <a:pt x="33187" y="9482"/>
                  </a:lnTo>
                  <a:cubicBezTo>
                    <a:pt x="20102" y="9482"/>
                    <a:pt x="9482" y="20102"/>
                    <a:pt x="9482" y="33187"/>
                  </a:cubicBezTo>
                  <a:lnTo>
                    <a:pt x="9482" y="61633"/>
                  </a:lnTo>
                  <a:lnTo>
                    <a:pt x="0" y="61633"/>
                  </a:lnTo>
                  <a:lnTo>
                    <a:pt x="0" y="33187"/>
                  </a:lnTo>
                  <a:cubicBezTo>
                    <a:pt x="0" y="14887"/>
                    <a:pt x="14887" y="0"/>
                    <a:pt x="33187" y="0"/>
                  </a:cubicBezTo>
                  <a:lnTo>
                    <a:pt x="146971" y="0"/>
                  </a:lnTo>
                  <a:cubicBezTo>
                    <a:pt x="165271" y="0"/>
                    <a:pt x="180158" y="14887"/>
                    <a:pt x="180158" y="33187"/>
                  </a:cubicBezTo>
                  <a:lnTo>
                    <a:pt x="180158" y="61633"/>
                  </a:lnTo>
                  <a:close/>
                </a:path>
              </a:pathLst>
            </a:custGeom>
            <a:grpFill/>
            <a:ln w="9475" cap="flat">
              <a:noFill/>
              <a:prstDash val="solid"/>
              <a:miter/>
            </a:ln>
          </p:spPr>
          <p:txBody>
            <a:bodyPr rtlCol="0" anchor="ctr"/>
            <a:lstStyle/>
            <a:p>
              <a:endParaRPr lang="en-GB"/>
            </a:p>
          </p:txBody>
        </p:sp>
        <p:sp>
          <p:nvSpPr>
            <p:cNvPr id="251" name="Freeform: Shape 444">
              <a:extLst>
                <a:ext uri="{FF2B5EF4-FFF2-40B4-BE49-F238E27FC236}">
                  <a16:creationId xmlns:a16="http://schemas.microsoft.com/office/drawing/2014/main" id="{5E1B8BD1-EAAA-020E-8CCD-E29298B4BCA7}"/>
                </a:ext>
              </a:extLst>
            </p:cNvPr>
            <p:cNvSpPr/>
            <p:nvPr/>
          </p:nvSpPr>
          <p:spPr>
            <a:xfrm>
              <a:off x="8774665" y="3191688"/>
              <a:ext cx="331870" cy="502546"/>
            </a:xfrm>
            <a:custGeom>
              <a:avLst/>
              <a:gdLst>
                <a:gd name="connsiteX0" fmla="*/ 279719 w 331870"/>
                <a:gd name="connsiteY0" fmla="*/ 502546 h 502546"/>
                <a:gd name="connsiteX1" fmla="*/ 52151 w 331870"/>
                <a:gd name="connsiteY1" fmla="*/ 502546 h 502546"/>
                <a:gd name="connsiteX2" fmla="*/ 0 w 331870"/>
                <a:gd name="connsiteY2" fmla="*/ 450395 h 502546"/>
                <a:gd name="connsiteX3" fmla="*/ 0 w 331870"/>
                <a:gd name="connsiteY3" fmla="*/ 52151 h 502546"/>
                <a:gd name="connsiteX4" fmla="*/ 52151 w 331870"/>
                <a:gd name="connsiteY4" fmla="*/ 0 h 502546"/>
                <a:gd name="connsiteX5" fmla="*/ 279719 w 331870"/>
                <a:gd name="connsiteY5" fmla="*/ 0 h 502546"/>
                <a:gd name="connsiteX6" fmla="*/ 331870 w 331870"/>
                <a:gd name="connsiteY6" fmla="*/ 52151 h 502546"/>
                <a:gd name="connsiteX7" fmla="*/ 331870 w 331870"/>
                <a:gd name="connsiteY7" fmla="*/ 450395 h 502546"/>
                <a:gd name="connsiteX8" fmla="*/ 279719 w 331870"/>
                <a:gd name="connsiteY8" fmla="*/ 502546 h 502546"/>
                <a:gd name="connsiteX9" fmla="*/ 52151 w 331870"/>
                <a:gd name="connsiteY9" fmla="*/ 9482 h 502546"/>
                <a:gd name="connsiteX10" fmla="*/ 9482 w 331870"/>
                <a:gd name="connsiteY10" fmla="*/ 52151 h 502546"/>
                <a:gd name="connsiteX11" fmla="*/ 9482 w 331870"/>
                <a:gd name="connsiteY11" fmla="*/ 450395 h 502546"/>
                <a:gd name="connsiteX12" fmla="*/ 52151 w 331870"/>
                <a:gd name="connsiteY12" fmla="*/ 493064 h 502546"/>
                <a:gd name="connsiteX13" fmla="*/ 279719 w 331870"/>
                <a:gd name="connsiteY13" fmla="*/ 493064 h 502546"/>
                <a:gd name="connsiteX14" fmla="*/ 322388 w 331870"/>
                <a:gd name="connsiteY14" fmla="*/ 450395 h 502546"/>
                <a:gd name="connsiteX15" fmla="*/ 322388 w 331870"/>
                <a:gd name="connsiteY15" fmla="*/ 52151 h 502546"/>
                <a:gd name="connsiteX16" fmla="*/ 279719 w 331870"/>
                <a:gd name="connsiteY16" fmla="*/ 9482 h 502546"/>
                <a:gd name="connsiteX17" fmla="*/ 52151 w 331870"/>
                <a:gd name="connsiteY17" fmla="*/ 9482 h 50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1870" h="502546">
                  <a:moveTo>
                    <a:pt x="279719" y="502546"/>
                  </a:moveTo>
                  <a:lnTo>
                    <a:pt x="52151" y="502546"/>
                  </a:lnTo>
                  <a:cubicBezTo>
                    <a:pt x="23420" y="502546"/>
                    <a:pt x="0" y="479126"/>
                    <a:pt x="0" y="450395"/>
                  </a:cubicBezTo>
                  <a:lnTo>
                    <a:pt x="0" y="52151"/>
                  </a:lnTo>
                  <a:cubicBezTo>
                    <a:pt x="0" y="23421"/>
                    <a:pt x="23420" y="0"/>
                    <a:pt x="52151" y="0"/>
                  </a:cubicBezTo>
                  <a:lnTo>
                    <a:pt x="279719" y="0"/>
                  </a:lnTo>
                  <a:cubicBezTo>
                    <a:pt x="308450" y="0"/>
                    <a:pt x="331870" y="23421"/>
                    <a:pt x="331870" y="52151"/>
                  </a:cubicBezTo>
                  <a:lnTo>
                    <a:pt x="331870" y="450395"/>
                  </a:lnTo>
                  <a:cubicBezTo>
                    <a:pt x="331870" y="479126"/>
                    <a:pt x="308450" y="502546"/>
                    <a:pt x="279719" y="502546"/>
                  </a:cubicBezTo>
                  <a:close/>
                  <a:moveTo>
                    <a:pt x="52151" y="9482"/>
                  </a:moveTo>
                  <a:cubicBezTo>
                    <a:pt x="28636" y="9482"/>
                    <a:pt x="9482" y="28636"/>
                    <a:pt x="9482" y="52151"/>
                  </a:cubicBezTo>
                  <a:lnTo>
                    <a:pt x="9482" y="450395"/>
                  </a:lnTo>
                  <a:cubicBezTo>
                    <a:pt x="9482" y="473910"/>
                    <a:pt x="28636" y="493064"/>
                    <a:pt x="52151" y="493064"/>
                  </a:cubicBezTo>
                  <a:lnTo>
                    <a:pt x="279719" y="493064"/>
                  </a:lnTo>
                  <a:cubicBezTo>
                    <a:pt x="303234" y="493064"/>
                    <a:pt x="322388" y="473910"/>
                    <a:pt x="322388" y="450395"/>
                  </a:cubicBezTo>
                  <a:lnTo>
                    <a:pt x="322388" y="52151"/>
                  </a:lnTo>
                  <a:cubicBezTo>
                    <a:pt x="322388" y="28636"/>
                    <a:pt x="303234" y="9482"/>
                    <a:pt x="279719" y="9482"/>
                  </a:cubicBezTo>
                  <a:lnTo>
                    <a:pt x="52151" y="9482"/>
                  </a:lnTo>
                  <a:close/>
                </a:path>
              </a:pathLst>
            </a:custGeom>
            <a:grpFill/>
            <a:ln w="9475" cap="flat">
              <a:noFill/>
              <a:prstDash val="solid"/>
              <a:miter/>
            </a:ln>
          </p:spPr>
          <p:txBody>
            <a:bodyPr rtlCol="0" anchor="ctr"/>
            <a:lstStyle/>
            <a:p>
              <a:endParaRPr lang="en-GB"/>
            </a:p>
          </p:txBody>
        </p:sp>
        <p:sp>
          <p:nvSpPr>
            <p:cNvPr id="252" name="Freeform: Shape 445">
              <a:extLst>
                <a:ext uri="{FF2B5EF4-FFF2-40B4-BE49-F238E27FC236}">
                  <a16:creationId xmlns:a16="http://schemas.microsoft.com/office/drawing/2014/main" id="{01814E3B-CCA3-3E49-BBBC-6E162E171085}"/>
                </a:ext>
              </a:extLst>
            </p:cNvPr>
            <p:cNvSpPr/>
            <p:nvPr/>
          </p:nvSpPr>
          <p:spPr>
            <a:xfrm>
              <a:off x="8779406" y="3438220"/>
              <a:ext cx="322388" cy="9482"/>
            </a:xfrm>
            <a:custGeom>
              <a:avLst/>
              <a:gdLst>
                <a:gd name="connsiteX0" fmla="*/ 0 w 322388"/>
                <a:gd name="connsiteY0" fmla="*/ 0 h 9482"/>
                <a:gd name="connsiteX1" fmla="*/ 322388 w 322388"/>
                <a:gd name="connsiteY1" fmla="*/ 0 h 9482"/>
                <a:gd name="connsiteX2" fmla="*/ 322388 w 322388"/>
                <a:gd name="connsiteY2" fmla="*/ 9482 h 9482"/>
                <a:gd name="connsiteX3" fmla="*/ 0 w 322388"/>
                <a:gd name="connsiteY3" fmla="*/ 9482 h 9482"/>
              </a:gdLst>
              <a:ahLst/>
              <a:cxnLst>
                <a:cxn ang="0">
                  <a:pos x="connsiteX0" y="connsiteY0"/>
                </a:cxn>
                <a:cxn ang="0">
                  <a:pos x="connsiteX1" y="connsiteY1"/>
                </a:cxn>
                <a:cxn ang="0">
                  <a:pos x="connsiteX2" y="connsiteY2"/>
                </a:cxn>
                <a:cxn ang="0">
                  <a:pos x="connsiteX3" y="connsiteY3"/>
                </a:cxn>
              </a:cxnLst>
              <a:rect l="l" t="t" r="r" b="b"/>
              <a:pathLst>
                <a:path w="322388" h="9482">
                  <a:moveTo>
                    <a:pt x="0" y="0"/>
                  </a:moveTo>
                  <a:lnTo>
                    <a:pt x="322388" y="0"/>
                  </a:lnTo>
                  <a:lnTo>
                    <a:pt x="322388" y="9482"/>
                  </a:lnTo>
                  <a:lnTo>
                    <a:pt x="0" y="9482"/>
                  </a:lnTo>
                  <a:close/>
                </a:path>
              </a:pathLst>
            </a:custGeom>
            <a:grpFill/>
            <a:ln w="9475" cap="flat">
              <a:no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67686BDE-F810-4D86-4809-9778D966000C}"/>
              </a:ext>
            </a:extLst>
          </p:cNvPr>
          <p:cNvGrpSpPr/>
          <p:nvPr/>
        </p:nvGrpSpPr>
        <p:grpSpPr>
          <a:xfrm>
            <a:off x="5758647" y="3911455"/>
            <a:ext cx="464529" cy="559083"/>
            <a:chOff x="7570495" y="1997311"/>
            <a:chExt cx="464529" cy="559083"/>
          </a:xfrm>
          <a:solidFill>
            <a:schemeClr val="tx1"/>
          </a:solidFill>
        </p:grpSpPr>
        <p:sp>
          <p:nvSpPr>
            <p:cNvPr id="254" name="Freeform: Shape 2808">
              <a:extLst>
                <a:ext uri="{FF2B5EF4-FFF2-40B4-BE49-F238E27FC236}">
                  <a16:creationId xmlns:a16="http://schemas.microsoft.com/office/drawing/2014/main" id="{545323DB-A797-A40A-D092-BE0A8BBEAB9F}"/>
                </a:ext>
              </a:extLst>
            </p:cNvPr>
            <p:cNvSpPr/>
            <p:nvPr/>
          </p:nvSpPr>
          <p:spPr>
            <a:xfrm>
              <a:off x="7570495" y="2148668"/>
              <a:ext cx="464529" cy="312906"/>
            </a:xfrm>
            <a:custGeom>
              <a:avLst/>
              <a:gdLst>
                <a:gd name="connsiteX0" fmla="*/ 431387 w 464529"/>
                <a:gd name="connsiteY0" fmla="*/ 312906 h 312906"/>
                <a:gd name="connsiteX1" fmla="*/ 33143 w 464529"/>
                <a:gd name="connsiteY1" fmla="*/ 312906 h 312906"/>
                <a:gd name="connsiteX2" fmla="*/ 8300 w 464529"/>
                <a:gd name="connsiteY2" fmla="*/ 301717 h 312906"/>
                <a:gd name="connsiteX3" fmla="*/ 240 w 464529"/>
                <a:gd name="connsiteY3" fmla="*/ 275642 h 312906"/>
                <a:gd name="connsiteX4" fmla="*/ 31057 w 464529"/>
                <a:gd name="connsiteY4" fmla="*/ 29110 h 312906"/>
                <a:gd name="connsiteX5" fmla="*/ 63959 w 464529"/>
                <a:gd name="connsiteY5" fmla="*/ 0 h 312906"/>
                <a:gd name="connsiteX6" fmla="*/ 400570 w 464529"/>
                <a:gd name="connsiteY6" fmla="*/ 0 h 312906"/>
                <a:gd name="connsiteX7" fmla="*/ 433473 w 464529"/>
                <a:gd name="connsiteY7" fmla="*/ 29110 h 312906"/>
                <a:gd name="connsiteX8" fmla="*/ 464289 w 464529"/>
                <a:gd name="connsiteY8" fmla="*/ 275642 h 312906"/>
                <a:gd name="connsiteX9" fmla="*/ 456230 w 464529"/>
                <a:gd name="connsiteY9" fmla="*/ 301717 h 312906"/>
                <a:gd name="connsiteX10" fmla="*/ 431387 w 464529"/>
                <a:gd name="connsiteY10" fmla="*/ 312906 h 312906"/>
                <a:gd name="connsiteX11" fmla="*/ 63959 w 464529"/>
                <a:gd name="connsiteY11" fmla="*/ 9482 h 312906"/>
                <a:gd name="connsiteX12" fmla="*/ 40444 w 464529"/>
                <a:gd name="connsiteY12" fmla="*/ 30248 h 312906"/>
                <a:gd name="connsiteX13" fmla="*/ 9628 w 464529"/>
                <a:gd name="connsiteY13" fmla="*/ 276780 h 312906"/>
                <a:gd name="connsiteX14" fmla="*/ 15411 w 464529"/>
                <a:gd name="connsiteY14" fmla="*/ 295364 h 312906"/>
                <a:gd name="connsiteX15" fmla="*/ 33143 w 464529"/>
                <a:gd name="connsiteY15" fmla="*/ 303424 h 312906"/>
                <a:gd name="connsiteX16" fmla="*/ 431387 w 464529"/>
                <a:gd name="connsiteY16" fmla="*/ 303424 h 312906"/>
                <a:gd name="connsiteX17" fmla="*/ 449118 w 464529"/>
                <a:gd name="connsiteY17" fmla="*/ 295364 h 312906"/>
                <a:gd name="connsiteX18" fmla="*/ 454902 w 464529"/>
                <a:gd name="connsiteY18" fmla="*/ 276780 h 312906"/>
                <a:gd name="connsiteX19" fmla="*/ 424085 w 464529"/>
                <a:gd name="connsiteY19" fmla="*/ 30248 h 312906"/>
                <a:gd name="connsiteX20" fmla="*/ 400570 w 464529"/>
                <a:gd name="connsiteY20" fmla="*/ 9482 h 312906"/>
                <a:gd name="connsiteX21" fmla="*/ 63959 w 464529"/>
                <a:gd name="connsiteY21" fmla="*/ 9482 h 31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4529" h="312906">
                  <a:moveTo>
                    <a:pt x="431387" y="312906"/>
                  </a:moveTo>
                  <a:lnTo>
                    <a:pt x="33143" y="312906"/>
                  </a:lnTo>
                  <a:cubicBezTo>
                    <a:pt x="23661" y="312906"/>
                    <a:pt x="14558" y="308829"/>
                    <a:pt x="8300" y="301717"/>
                  </a:cubicBezTo>
                  <a:cubicBezTo>
                    <a:pt x="2041" y="294606"/>
                    <a:pt x="-898" y="285124"/>
                    <a:pt x="240" y="275642"/>
                  </a:cubicBezTo>
                  <a:lnTo>
                    <a:pt x="31057" y="29110"/>
                  </a:lnTo>
                  <a:cubicBezTo>
                    <a:pt x="33143" y="12516"/>
                    <a:pt x="47271" y="0"/>
                    <a:pt x="63959" y="0"/>
                  </a:cubicBezTo>
                  <a:lnTo>
                    <a:pt x="400570" y="0"/>
                  </a:lnTo>
                  <a:cubicBezTo>
                    <a:pt x="417259" y="0"/>
                    <a:pt x="431387" y="12516"/>
                    <a:pt x="433473" y="29110"/>
                  </a:cubicBezTo>
                  <a:lnTo>
                    <a:pt x="464289" y="275642"/>
                  </a:lnTo>
                  <a:cubicBezTo>
                    <a:pt x="465427" y="285124"/>
                    <a:pt x="462488" y="294606"/>
                    <a:pt x="456230" y="301717"/>
                  </a:cubicBezTo>
                  <a:cubicBezTo>
                    <a:pt x="449972" y="308829"/>
                    <a:pt x="440869" y="312906"/>
                    <a:pt x="431387" y="312906"/>
                  </a:cubicBezTo>
                  <a:close/>
                  <a:moveTo>
                    <a:pt x="63959" y="9482"/>
                  </a:moveTo>
                  <a:cubicBezTo>
                    <a:pt x="52012" y="9482"/>
                    <a:pt x="41961" y="18395"/>
                    <a:pt x="40444" y="30248"/>
                  </a:cubicBezTo>
                  <a:lnTo>
                    <a:pt x="9628" y="276780"/>
                  </a:lnTo>
                  <a:cubicBezTo>
                    <a:pt x="8774" y="283512"/>
                    <a:pt x="10860" y="290339"/>
                    <a:pt x="15411" y="295364"/>
                  </a:cubicBezTo>
                  <a:cubicBezTo>
                    <a:pt x="19868" y="300485"/>
                    <a:pt x="26410" y="303424"/>
                    <a:pt x="33143" y="303424"/>
                  </a:cubicBezTo>
                  <a:lnTo>
                    <a:pt x="431387" y="303424"/>
                  </a:lnTo>
                  <a:cubicBezTo>
                    <a:pt x="438214" y="303424"/>
                    <a:pt x="444662" y="300485"/>
                    <a:pt x="449118" y="295364"/>
                  </a:cubicBezTo>
                  <a:cubicBezTo>
                    <a:pt x="453575" y="290244"/>
                    <a:pt x="455756" y="283512"/>
                    <a:pt x="454902" y="276780"/>
                  </a:cubicBezTo>
                  <a:lnTo>
                    <a:pt x="424085" y="30248"/>
                  </a:lnTo>
                  <a:cubicBezTo>
                    <a:pt x="422569" y="18395"/>
                    <a:pt x="412518" y="9482"/>
                    <a:pt x="400570" y="9482"/>
                  </a:cubicBezTo>
                  <a:lnTo>
                    <a:pt x="63959" y="9482"/>
                  </a:lnTo>
                  <a:close/>
                </a:path>
              </a:pathLst>
            </a:custGeom>
            <a:grpFill/>
            <a:ln w="9475" cap="flat">
              <a:noFill/>
              <a:prstDash val="solid"/>
              <a:miter/>
            </a:ln>
          </p:spPr>
          <p:txBody>
            <a:bodyPr rtlCol="0" anchor="ctr"/>
            <a:lstStyle/>
            <a:p>
              <a:endParaRPr lang="en-GB"/>
            </a:p>
          </p:txBody>
        </p:sp>
        <p:sp>
          <p:nvSpPr>
            <p:cNvPr id="255" name="Freeform: Shape 2809">
              <a:extLst>
                <a:ext uri="{FF2B5EF4-FFF2-40B4-BE49-F238E27FC236}">
                  <a16:creationId xmlns:a16="http://schemas.microsoft.com/office/drawing/2014/main" id="{4DD4DF6F-8F5D-02E9-FD25-BACF97296598}"/>
                </a:ext>
              </a:extLst>
            </p:cNvPr>
            <p:cNvSpPr/>
            <p:nvPr/>
          </p:nvSpPr>
          <p:spPr>
            <a:xfrm>
              <a:off x="7760091" y="2456833"/>
              <a:ext cx="9482" cy="47410"/>
            </a:xfrm>
            <a:custGeom>
              <a:avLst/>
              <a:gdLst>
                <a:gd name="connsiteX0" fmla="*/ 0 w 9482"/>
                <a:gd name="connsiteY0" fmla="*/ 0 h 47410"/>
                <a:gd name="connsiteX1" fmla="*/ 9482 w 9482"/>
                <a:gd name="connsiteY1" fmla="*/ 0 h 47410"/>
                <a:gd name="connsiteX2" fmla="*/ 9482 w 9482"/>
                <a:gd name="connsiteY2" fmla="*/ 47410 h 47410"/>
                <a:gd name="connsiteX3" fmla="*/ 0 w 9482"/>
                <a:gd name="connsiteY3" fmla="*/ 47410 h 47410"/>
              </a:gdLst>
              <a:ahLst/>
              <a:cxnLst>
                <a:cxn ang="0">
                  <a:pos x="connsiteX0" y="connsiteY0"/>
                </a:cxn>
                <a:cxn ang="0">
                  <a:pos x="connsiteX1" y="connsiteY1"/>
                </a:cxn>
                <a:cxn ang="0">
                  <a:pos x="connsiteX2" y="connsiteY2"/>
                </a:cxn>
                <a:cxn ang="0">
                  <a:pos x="connsiteX3" y="connsiteY3"/>
                </a:cxn>
              </a:cxnLst>
              <a:rect l="l" t="t" r="r" b="b"/>
              <a:pathLst>
                <a:path w="9482" h="47410">
                  <a:moveTo>
                    <a:pt x="0" y="0"/>
                  </a:moveTo>
                  <a:lnTo>
                    <a:pt x="9482" y="0"/>
                  </a:lnTo>
                  <a:lnTo>
                    <a:pt x="9482" y="47410"/>
                  </a:lnTo>
                  <a:lnTo>
                    <a:pt x="0" y="47410"/>
                  </a:lnTo>
                  <a:close/>
                </a:path>
              </a:pathLst>
            </a:custGeom>
            <a:grpFill/>
            <a:ln w="9475" cap="flat">
              <a:noFill/>
              <a:prstDash val="solid"/>
              <a:miter/>
            </a:ln>
          </p:spPr>
          <p:txBody>
            <a:bodyPr rtlCol="0" anchor="ctr"/>
            <a:lstStyle/>
            <a:p>
              <a:endParaRPr lang="en-GB"/>
            </a:p>
          </p:txBody>
        </p:sp>
        <p:sp>
          <p:nvSpPr>
            <p:cNvPr id="256" name="Freeform: Shape 2810">
              <a:extLst>
                <a:ext uri="{FF2B5EF4-FFF2-40B4-BE49-F238E27FC236}">
                  <a16:creationId xmlns:a16="http://schemas.microsoft.com/office/drawing/2014/main" id="{2110BD36-90C1-30DA-D1D8-DB97740FBE68}"/>
                </a:ext>
              </a:extLst>
            </p:cNvPr>
            <p:cNvSpPr/>
            <p:nvPr/>
          </p:nvSpPr>
          <p:spPr>
            <a:xfrm>
              <a:off x="7835947" y="2456833"/>
              <a:ext cx="9482" cy="47410"/>
            </a:xfrm>
            <a:custGeom>
              <a:avLst/>
              <a:gdLst>
                <a:gd name="connsiteX0" fmla="*/ 0 w 9482"/>
                <a:gd name="connsiteY0" fmla="*/ 0 h 47410"/>
                <a:gd name="connsiteX1" fmla="*/ 9482 w 9482"/>
                <a:gd name="connsiteY1" fmla="*/ 0 h 47410"/>
                <a:gd name="connsiteX2" fmla="*/ 9482 w 9482"/>
                <a:gd name="connsiteY2" fmla="*/ 47410 h 47410"/>
                <a:gd name="connsiteX3" fmla="*/ 0 w 9482"/>
                <a:gd name="connsiteY3" fmla="*/ 47410 h 47410"/>
              </a:gdLst>
              <a:ahLst/>
              <a:cxnLst>
                <a:cxn ang="0">
                  <a:pos x="connsiteX0" y="connsiteY0"/>
                </a:cxn>
                <a:cxn ang="0">
                  <a:pos x="connsiteX1" y="connsiteY1"/>
                </a:cxn>
                <a:cxn ang="0">
                  <a:pos x="connsiteX2" y="connsiteY2"/>
                </a:cxn>
                <a:cxn ang="0">
                  <a:pos x="connsiteX3" y="connsiteY3"/>
                </a:cxn>
              </a:cxnLst>
              <a:rect l="l" t="t" r="r" b="b"/>
              <a:pathLst>
                <a:path w="9482" h="47410">
                  <a:moveTo>
                    <a:pt x="0" y="0"/>
                  </a:moveTo>
                  <a:lnTo>
                    <a:pt x="9482" y="0"/>
                  </a:lnTo>
                  <a:lnTo>
                    <a:pt x="9482" y="47410"/>
                  </a:lnTo>
                  <a:lnTo>
                    <a:pt x="0" y="47410"/>
                  </a:lnTo>
                  <a:close/>
                </a:path>
              </a:pathLst>
            </a:custGeom>
            <a:grpFill/>
            <a:ln w="9475" cap="flat">
              <a:noFill/>
              <a:prstDash val="solid"/>
              <a:miter/>
            </a:ln>
          </p:spPr>
          <p:txBody>
            <a:bodyPr rtlCol="0" anchor="ctr"/>
            <a:lstStyle/>
            <a:p>
              <a:endParaRPr lang="en-GB"/>
            </a:p>
          </p:txBody>
        </p:sp>
        <p:sp>
          <p:nvSpPr>
            <p:cNvPr id="257" name="Freeform: Shape 2811">
              <a:extLst>
                <a:ext uri="{FF2B5EF4-FFF2-40B4-BE49-F238E27FC236}">
                  <a16:creationId xmlns:a16="http://schemas.microsoft.com/office/drawing/2014/main" id="{861DCA6B-8C81-6AE2-B020-AE6BBA1C0267}"/>
                </a:ext>
              </a:extLst>
            </p:cNvPr>
            <p:cNvSpPr/>
            <p:nvPr/>
          </p:nvSpPr>
          <p:spPr>
            <a:xfrm>
              <a:off x="7703199" y="2499502"/>
              <a:ext cx="199122" cy="56892"/>
            </a:xfrm>
            <a:custGeom>
              <a:avLst/>
              <a:gdLst>
                <a:gd name="connsiteX0" fmla="*/ 184899 w 199122"/>
                <a:gd name="connsiteY0" fmla="*/ 56892 h 56892"/>
                <a:gd name="connsiteX1" fmla="*/ 14223 w 199122"/>
                <a:gd name="connsiteY1" fmla="*/ 56892 h 56892"/>
                <a:gd name="connsiteX2" fmla="*/ 0 w 199122"/>
                <a:gd name="connsiteY2" fmla="*/ 42669 h 56892"/>
                <a:gd name="connsiteX3" fmla="*/ 0 w 199122"/>
                <a:gd name="connsiteY3" fmla="*/ 33187 h 56892"/>
                <a:gd name="connsiteX4" fmla="*/ 33187 w 199122"/>
                <a:gd name="connsiteY4" fmla="*/ 0 h 56892"/>
                <a:gd name="connsiteX5" fmla="*/ 165935 w 199122"/>
                <a:gd name="connsiteY5" fmla="*/ 0 h 56892"/>
                <a:gd name="connsiteX6" fmla="*/ 199122 w 199122"/>
                <a:gd name="connsiteY6" fmla="*/ 33187 h 56892"/>
                <a:gd name="connsiteX7" fmla="*/ 199122 w 199122"/>
                <a:gd name="connsiteY7" fmla="*/ 42669 h 56892"/>
                <a:gd name="connsiteX8" fmla="*/ 184899 w 199122"/>
                <a:gd name="connsiteY8" fmla="*/ 56892 h 56892"/>
                <a:gd name="connsiteX9" fmla="*/ 33187 w 199122"/>
                <a:gd name="connsiteY9" fmla="*/ 9482 h 56892"/>
                <a:gd name="connsiteX10" fmla="*/ 9482 w 199122"/>
                <a:gd name="connsiteY10" fmla="*/ 33187 h 56892"/>
                <a:gd name="connsiteX11" fmla="*/ 9482 w 199122"/>
                <a:gd name="connsiteY11" fmla="*/ 42669 h 56892"/>
                <a:gd name="connsiteX12" fmla="*/ 14223 w 199122"/>
                <a:gd name="connsiteY12" fmla="*/ 47410 h 56892"/>
                <a:gd name="connsiteX13" fmla="*/ 184899 w 199122"/>
                <a:gd name="connsiteY13" fmla="*/ 47410 h 56892"/>
                <a:gd name="connsiteX14" fmla="*/ 189640 w 199122"/>
                <a:gd name="connsiteY14" fmla="*/ 42669 h 56892"/>
                <a:gd name="connsiteX15" fmla="*/ 189640 w 199122"/>
                <a:gd name="connsiteY15" fmla="*/ 33187 h 56892"/>
                <a:gd name="connsiteX16" fmla="*/ 165935 w 199122"/>
                <a:gd name="connsiteY16" fmla="*/ 9482 h 56892"/>
                <a:gd name="connsiteX17" fmla="*/ 33187 w 199122"/>
                <a:gd name="connsiteY17" fmla="*/ 9482 h 5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122" h="56892">
                  <a:moveTo>
                    <a:pt x="184899" y="56892"/>
                  </a:moveTo>
                  <a:lnTo>
                    <a:pt x="14223" y="56892"/>
                  </a:lnTo>
                  <a:cubicBezTo>
                    <a:pt x="6353" y="56892"/>
                    <a:pt x="0" y="50539"/>
                    <a:pt x="0" y="42669"/>
                  </a:cubicBezTo>
                  <a:lnTo>
                    <a:pt x="0" y="33187"/>
                  </a:lnTo>
                  <a:cubicBezTo>
                    <a:pt x="0" y="14887"/>
                    <a:pt x="14887" y="0"/>
                    <a:pt x="33187" y="0"/>
                  </a:cubicBezTo>
                  <a:lnTo>
                    <a:pt x="165935" y="0"/>
                  </a:lnTo>
                  <a:cubicBezTo>
                    <a:pt x="184235" y="0"/>
                    <a:pt x="199122" y="14887"/>
                    <a:pt x="199122" y="33187"/>
                  </a:cubicBezTo>
                  <a:lnTo>
                    <a:pt x="199122" y="42669"/>
                  </a:lnTo>
                  <a:cubicBezTo>
                    <a:pt x="199122" y="50539"/>
                    <a:pt x="192769" y="56892"/>
                    <a:pt x="184899" y="56892"/>
                  </a:cubicBezTo>
                  <a:close/>
                  <a:moveTo>
                    <a:pt x="33187" y="9482"/>
                  </a:moveTo>
                  <a:cubicBezTo>
                    <a:pt x="20102" y="9482"/>
                    <a:pt x="9482" y="20102"/>
                    <a:pt x="9482" y="33187"/>
                  </a:cubicBezTo>
                  <a:lnTo>
                    <a:pt x="9482" y="42669"/>
                  </a:lnTo>
                  <a:cubicBezTo>
                    <a:pt x="9482" y="45324"/>
                    <a:pt x="11568" y="47410"/>
                    <a:pt x="14223" y="47410"/>
                  </a:cubicBezTo>
                  <a:lnTo>
                    <a:pt x="184899" y="47410"/>
                  </a:lnTo>
                  <a:cubicBezTo>
                    <a:pt x="187554" y="47410"/>
                    <a:pt x="189640" y="45324"/>
                    <a:pt x="189640" y="42669"/>
                  </a:cubicBezTo>
                  <a:lnTo>
                    <a:pt x="189640" y="33187"/>
                  </a:lnTo>
                  <a:cubicBezTo>
                    <a:pt x="189640" y="20102"/>
                    <a:pt x="179020" y="9482"/>
                    <a:pt x="165935" y="9482"/>
                  </a:cubicBezTo>
                  <a:lnTo>
                    <a:pt x="33187" y="9482"/>
                  </a:lnTo>
                  <a:close/>
                </a:path>
              </a:pathLst>
            </a:custGeom>
            <a:grpFill/>
            <a:ln w="9475" cap="flat">
              <a:noFill/>
              <a:prstDash val="solid"/>
              <a:miter/>
            </a:ln>
          </p:spPr>
          <p:txBody>
            <a:bodyPr rtlCol="0" anchor="ctr"/>
            <a:lstStyle/>
            <a:p>
              <a:endParaRPr lang="en-GB"/>
            </a:p>
          </p:txBody>
        </p:sp>
        <p:sp>
          <p:nvSpPr>
            <p:cNvPr id="258" name="Freeform: Shape 2812">
              <a:extLst>
                <a:ext uri="{FF2B5EF4-FFF2-40B4-BE49-F238E27FC236}">
                  <a16:creationId xmlns:a16="http://schemas.microsoft.com/office/drawing/2014/main" id="{054FAF70-A1A1-96F1-6AD1-D8E4D76F059E}"/>
                </a:ext>
              </a:extLst>
            </p:cNvPr>
            <p:cNvSpPr/>
            <p:nvPr/>
          </p:nvSpPr>
          <p:spPr>
            <a:xfrm>
              <a:off x="7651143" y="2034884"/>
              <a:ext cx="303044" cy="119757"/>
            </a:xfrm>
            <a:custGeom>
              <a:avLst/>
              <a:gdLst>
                <a:gd name="connsiteX0" fmla="*/ 294037 w 303044"/>
                <a:gd name="connsiteY0" fmla="*/ 119758 h 119757"/>
                <a:gd name="connsiteX1" fmla="*/ 151617 w 303044"/>
                <a:gd name="connsiteY1" fmla="*/ 9577 h 119757"/>
                <a:gd name="connsiteX2" fmla="*/ 9197 w 303044"/>
                <a:gd name="connsiteY2" fmla="*/ 119758 h 119757"/>
                <a:gd name="connsiteX3" fmla="*/ 0 w 303044"/>
                <a:gd name="connsiteY3" fmla="*/ 117387 h 119757"/>
                <a:gd name="connsiteX4" fmla="*/ 151522 w 303044"/>
                <a:gd name="connsiteY4" fmla="*/ 0 h 119757"/>
                <a:gd name="connsiteX5" fmla="*/ 303044 w 303044"/>
                <a:gd name="connsiteY5" fmla="*/ 117387 h 119757"/>
                <a:gd name="connsiteX6" fmla="*/ 293847 w 303044"/>
                <a:gd name="connsiteY6" fmla="*/ 119758 h 11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44" h="119757">
                  <a:moveTo>
                    <a:pt x="294037" y="119758"/>
                  </a:moveTo>
                  <a:cubicBezTo>
                    <a:pt x="277254" y="54901"/>
                    <a:pt x="218750" y="9577"/>
                    <a:pt x="151617" y="9577"/>
                  </a:cubicBezTo>
                  <a:cubicBezTo>
                    <a:pt x="84484" y="9577"/>
                    <a:pt x="25981" y="54901"/>
                    <a:pt x="9197" y="119758"/>
                  </a:cubicBezTo>
                  <a:lnTo>
                    <a:pt x="0" y="117387"/>
                  </a:lnTo>
                  <a:cubicBezTo>
                    <a:pt x="17826" y="48263"/>
                    <a:pt x="80123" y="0"/>
                    <a:pt x="151522" y="0"/>
                  </a:cubicBezTo>
                  <a:cubicBezTo>
                    <a:pt x="222922" y="0"/>
                    <a:pt x="285219" y="48263"/>
                    <a:pt x="303044" y="117387"/>
                  </a:cubicBezTo>
                  <a:lnTo>
                    <a:pt x="293847" y="119758"/>
                  </a:lnTo>
                  <a:close/>
                </a:path>
              </a:pathLst>
            </a:custGeom>
            <a:grpFill/>
            <a:ln w="9475" cap="flat">
              <a:noFill/>
              <a:prstDash val="solid"/>
              <a:miter/>
            </a:ln>
          </p:spPr>
          <p:txBody>
            <a:bodyPr rtlCol="0" anchor="ctr"/>
            <a:lstStyle/>
            <a:p>
              <a:endParaRPr lang="en-GB"/>
            </a:p>
          </p:txBody>
        </p:sp>
        <p:sp>
          <p:nvSpPr>
            <p:cNvPr id="259" name="Freeform: Shape 2813">
              <a:extLst>
                <a:ext uri="{FF2B5EF4-FFF2-40B4-BE49-F238E27FC236}">
                  <a16:creationId xmlns:a16="http://schemas.microsoft.com/office/drawing/2014/main" id="{C3F9BA37-8DEF-4649-4F3C-1101B423FD57}"/>
                </a:ext>
              </a:extLst>
            </p:cNvPr>
            <p:cNvSpPr/>
            <p:nvPr/>
          </p:nvSpPr>
          <p:spPr>
            <a:xfrm>
              <a:off x="7692484" y="2020628"/>
              <a:ext cx="70641" cy="62234"/>
            </a:xfrm>
            <a:custGeom>
              <a:avLst/>
              <a:gdLst>
                <a:gd name="connsiteX0" fmla="*/ 9387 w 70641"/>
                <a:gd name="connsiteY0" fmla="*/ 62235 h 62234"/>
                <a:gd name="connsiteX1" fmla="*/ 0 w 70641"/>
                <a:gd name="connsiteY1" fmla="*/ 61192 h 62234"/>
                <a:gd name="connsiteX2" fmla="*/ 4931 w 70641"/>
                <a:gd name="connsiteY2" fmla="*/ 14920 h 62234"/>
                <a:gd name="connsiteX3" fmla="*/ 13275 w 70641"/>
                <a:gd name="connsiteY3" fmla="*/ 2214 h 62234"/>
                <a:gd name="connsiteX4" fmla="*/ 28256 w 70641"/>
                <a:gd name="connsiteY4" fmla="*/ 1455 h 62234"/>
                <a:gd name="connsiteX5" fmla="*/ 70641 w 70641"/>
                <a:gd name="connsiteY5" fmla="*/ 20419 h 62234"/>
                <a:gd name="connsiteX6" fmla="*/ 68745 w 70641"/>
                <a:gd name="connsiteY6" fmla="*/ 24591 h 62234"/>
                <a:gd name="connsiteX7" fmla="*/ 68745 w 70641"/>
                <a:gd name="connsiteY7" fmla="*/ 29427 h 62234"/>
                <a:gd name="connsiteX8" fmla="*/ 66753 w 70641"/>
                <a:gd name="connsiteY8" fmla="*/ 29048 h 62234"/>
                <a:gd name="connsiteX9" fmla="*/ 24369 w 70641"/>
                <a:gd name="connsiteY9" fmla="*/ 10084 h 62234"/>
                <a:gd name="connsiteX10" fmla="*/ 18016 w 70641"/>
                <a:gd name="connsiteY10" fmla="*/ 10368 h 62234"/>
                <a:gd name="connsiteX11" fmla="*/ 14413 w 70641"/>
                <a:gd name="connsiteY11" fmla="*/ 15773 h 62234"/>
                <a:gd name="connsiteX12" fmla="*/ 9482 w 70641"/>
                <a:gd name="connsiteY12" fmla="*/ 62045 h 6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41" h="62234">
                  <a:moveTo>
                    <a:pt x="9387" y="62235"/>
                  </a:moveTo>
                  <a:lnTo>
                    <a:pt x="0" y="61192"/>
                  </a:lnTo>
                  <a:lnTo>
                    <a:pt x="4931" y="14920"/>
                  </a:lnTo>
                  <a:cubicBezTo>
                    <a:pt x="5500" y="9610"/>
                    <a:pt x="8629" y="4869"/>
                    <a:pt x="13275" y="2214"/>
                  </a:cubicBezTo>
                  <a:cubicBezTo>
                    <a:pt x="17921" y="-441"/>
                    <a:pt x="23421" y="-726"/>
                    <a:pt x="28256" y="1455"/>
                  </a:cubicBezTo>
                  <a:lnTo>
                    <a:pt x="70641" y="20419"/>
                  </a:lnTo>
                  <a:lnTo>
                    <a:pt x="68745" y="24591"/>
                  </a:lnTo>
                  <a:lnTo>
                    <a:pt x="68745" y="29427"/>
                  </a:lnTo>
                  <a:cubicBezTo>
                    <a:pt x="68176" y="29427"/>
                    <a:pt x="67417" y="29332"/>
                    <a:pt x="66753" y="29048"/>
                  </a:cubicBezTo>
                  <a:lnTo>
                    <a:pt x="24369" y="10084"/>
                  </a:lnTo>
                  <a:cubicBezTo>
                    <a:pt x="22282" y="9136"/>
                    <a:pt x="20007" y="9230"/>
                    <a:pt x="18016" y="10368"/>
                  </a:cubicBezTo>
                  <a:cubicBezTo>
                    <a:pt x="16025" y="11506"/>
                    <a:pt x="14697" y="13497"/>
                    <a:pt x="14413" y="15773"/>
                  </a:cubicBezTo>
                  <a:lnTo>
                    <a:pt x="9482" y="62045"/>
                  </a:lnTo>
                  <a:close/>
                </a:path>
              </a:pathLst>
            </a:custGeom>
            <a:grpFill/>
            <a:ln w="9475" cap="flat">
              <a:noFill/>
              <a:prstDash val="solid"/>
              <a:miter/>
            </a:ln>
          </p:spPr>
          <p:txBody>
            <a:bodyPr rtlCol="0" anchor="ctr"/>
            <a:lstStyle/>
            <a:p>
              <a:endParaRPr lang="en-GB"/>
            </a:p>
          </p:txBody>
        </p:sp>
        <p:sp>
          <p:nvSpPr>
            <p:cNvPr id="260" name="Freeform: Shape 2814">
              <a:extLst>
                <a:ext uri="{FF2B5EF4-FFF2-40B4-BE49-F238E27FC236}">
                  <a16:creationId xmlns:a16="http://schemas.microsoft.com/office/drawing/2014/main" id="{8E54E02F-848A-648A-6EE6-77F6887D6D68}"/>
                </a:ext>
              </a:extLst>
            </p:cNvPr>
            <p:cNvSpPr/>
            <p:nvPr/>
          </p:nvSpPr>
          <p:spPr>
            <a:xfrm>
              <a:off x="7842584" y="2020817"/>
              <a:ext cx="70546" cy="62234"/>
            </a:xfrm>
            <a:custGeom>
              <a:avLst/>
              <a:gdLst>
                <a:gd name="connsiteX0" fmla="*/ 61064 w 70546"/>
                <a:gd name="connsiteY0" fmla="*/ 62045 h 62234"/>
                <a:gd name="connsiteX1" fmla="*/ 56133 w 70546"/>
                <a:gd name="connsiteY1" fmla="*/ 15773 h 62234"/>
                <a:gd name="connsiteX2" fmla="*/ 52530 w 70546"/>
                <a:gd name="connsiteY2" fmla="*/ 10368 h 62234"/>
                <a:gd name="connsiteX3" fmla="*/ 46177 w 70546"/>
                <a:gd name="connsiteY3" fmla="*/ 10084 h 62234"/>
                <a:gd name="connsiteX4" fmla="*/ 3792 w 70546"/>
                <a:gd name="connsiteY4" fmla="*/ 29048 h 62234"/>
                <a:gd name="connsiteX5" fmla="*/ 1897 w 70546"/>
                <a:gd name="connsiteY5" fmla="*/ 29427 h 62234"/>
                <a:gd name="connsiteX6" fmla="*/ 1897 w 70546"/>
                <a:gd name="connsiteY6" fmla="*/ 24591 h 62234"/>
                <a:gd name="connsiteX7" fmla="*/ 0 w 70546"/>
                <a:gd name="connsiteY7" fmla="*/ 20419 h 62234"/>
                <a:gd name="connsiteX8" fmla="*/ 42384 w 70546"/>
                <a:gd name="connsiteY8" fmla="*/ 1455 h 62234"/>
                <a:gd name="connsiteX9" fmla="*/ 57271 w 70546"/>
                <a:gd name="connsiteY9" fmla="*/ 2214 h 62234"/>
                <a:gd name="connsiteX10" fmla="*/ 65615 w 70546"/>
                <a:gd name="connsiteY10" fmla="*/ 14920 h 62234"/>
                <a:gd name="connsiteX11" fmla="*/ 70546 w 70546"/>
                <a:gd name="connsiteY11" fmla="*/ 61192 h 62234"/>
                <a:gd name="connsiteX12" fmla="*/ 61159 w 70546"/>
                <a:gd name="connsiteY12" fmla="*/ 62235 h 6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46" h="62234">
                  <a:moveTo>
                    <a:pt x="61064" y="62045"/>
                  </a:moveTo>
                  <a:lnTo>
                    <a:pt x="56133" y="15773"/>
                  </a:lnTo>
                  <a:cubicBezTo>
                    <a:pt x="55849" y="13497"/>
                    <a:pt x="54616" y="11506"/>
                    <a:pt x="52530" y="10368"/>
                  </a:cubicBezTo>
                  <a:cubicBezTo>
                    <a:pt x="50539" y="9230"/>
                    <a:pt x="48263" y="9136"/>
                    <a:pt x="46177" y="10084"/>
                  </a:cubicBezTo>
                  <a:lnTo>
                    <a:pt x="3792" y="29048"/>
                  </a:lnTo>
                  <a:cubicBezTo>
                    <a:pt x="3224" y="29332"/>
                    <a:pt x="2560" y="29427"/>
                    <a:pt x="1897" y="29427"/>
                  </a:cubicBezTo>
                  <a:lnTo>
                    <a:pt x="1897" y="24591"/>
                  </a:lnTo>
                  <a:lnTo>
                    <a:pt x="0" y="20419"/>
                  </a:lnTo>
                  <a:lnTo>
                    <a:pt x="42384" y="1455"/>
                  </a:lnTo>
                  <a:cubicBezTo>
                    <a:pt x="47220" y="-726"/>
                    <a:pt x="52625" y="-441"/>
                    <a:pt x="57271" y="2214"/>
                  </a:cubicBezTo>
                  <a:cubicBezTo>
                    <a:pt x="61917" y="4869"/>
                    <a:pt x="65046" y="9610"/>
                    <a:pt x="65615" y="14920"/>
                  </a:cubicBezTo>
                  <a:lnTo>
                    <a:pt x="70546" y="61192"/>
                  </a:lnTo>
                  <a:lnTo>
                    <a:pt x="61159" y="62235"/>
                  </a:lnTo>
                  <a:close/>
                </a:path>
              </a:pathLst>
            </a:custGeom>
            <a:grpFill/>
            <a:ln w="9475" cap="flat">
              <a:noFill/>
              <a:prstDash val="solid"/>
              <a:miter/>
            </a:ln>
          </p:spPr>
          <p:txBody>
            <a:bodyPr rtlCol="0" anchor="ctr"/>
            <a:lstStyle/>
            <a:p>
              <a:endParaRPr lang="en-GB"/>
            </a:p>
          </p:txBody>
        </p:sp>
        <p:sp>
          <p:nvSpPr>
            <p:cNvPr id="261" name="Freeform: Shape 359">
              <a:extLst>
                <a:ext uri="{FF2B5EF4-FFF2-40B4-BE49-F238E27FC236}">
                  <a16:creationId xmlns:a16="http://schemas.microsoft.com/office/drawing/2014/main" id="{18132D59-6707-2126-6FCC-2095DB81EF00}"/>
                </a:ext>
              </a:extLst>
            </p:cNvPr>
            <p:cNvSpPr/>
            <p:nvPr/>
          </p:nvSpPr>
          <p:spPr>
            <a:xfrm>
              <a:off x="7911234" y="2080966"/>
              <a:ext cx="62124" cy="70640"/>
            </a:xfrm>
            <a:custGeom>
              <a:avLst/>
              <a:gdLst>
                <a:gd name="connsiteX0" fmla="*/ 41815 w 62124"/>
                <a:gd name="connsiteY0" fmla="*/ 70641 h 70640"/>
                <a:gd name="connsiteX1" fmla="*/ 33187 w 62124"/>
                <a:gd name="connsiteY1" fmla="*/ 66753 h 70640"/>
                <a:gd name="connsiteX2" fmla="*/ 52056 w 62124"/>
                <a:gd name="connsiteY2" fmla="*/ 24369 h 70640"/>
                <a:gd name="connsiteX3" fmla="*/ 51772 w 62124"/>
                <a:gd name="connsiteY3" fmla="*/ 18016 h 70640"/>
                <a:gd name="connsiteX4" fmla="*/ 46272 w 62124"/>
                <a:gd name="connsiteY4" fmla="*/ 14413 h 70640"/>
                <a:gd name="connsiteX5" fmla="*/ 0 w 62124"/>
                <a:gd name="connsiteY5" fmla="*/ 9482 h 70640"/>
                <a:gd name="connsiteX6" fmla="*/ 379 w 62124"/>
                <a:gd name="connsiteY6" fmla="*/ 0 h 70640"/>
                <a:gd name="connsiteX7" fmla="*/ 47220 w 62124"/>
                <a:gd name="connsiteY7" fmla="*/ 4931 h 70640"/>
                <a:gd name="connsiteX8" fmla="*/ 59926 w 62124"/>
                <a:gd name="connsiteY8" fmla="*/ 13275 h 70640"/>
                <a:gd name="connsiteX9" fmla="*/ 60590 w 62124"/>
                <a:gd name="connsiteY9" fmla="*/ 28256 h 70640"/>
                <a:gd name="connsiteX10" fmla="*/ 41721 w 62124"/>
                <a:gd name="connsiteY10" fmla="*/ 70641 h 7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24" h="70640">
                  <a:moveTo>
                    <a:pt x="41815" y="70641"/>
                  </a:moveTo>
                  <a:lnTo>
                    <a:pt x="33187" y="66753"/>
                  </a:lnTo>
                  <a:lnTo>
                    <a:pt x="52056" y="24369"/>
                  </a:lnTo>
                  <a:cubicBezTo>
                    <a:pt x="53005" y="22283"/>
                    <a:pt x="52910" y="20007"/>
                    <a:pt x="51772" y="18016"/>
                  </a:cubicBezTo>
                  <a:cubicBezTo>
                    <a:pt x="50634" y="16025"/>
                    <a:pt x="48643" y="14697"/>
                    <a:pt x="46272" y="14413"/>
                  </a:cubicBezTo>
                  <a:lnTo>
                    <a:pt x="0" y="9482"/>
                  </a:lnTo>
                  <a:lnTo>
                    <a:pt x="379" y="0"/>
                  </a:lnTo>
                  <a:lnTo>
                    <a:pt x="47220" y="4931"/>
                  </a:lnTo>
                  <a:cubicBezTo>
                    <a:pt x="52530" y="5500"/>
                    <a:pt x="57271" y="8629"/>
                    <a:pt x="59926" y="13275"/>
                  </a:cubicBezTo>
                  <a:cubicBezTo>
                    <a:pt x="62581" y="17921"/>
                    <a:pt x="62866" y="23421"/>
                    <a:pt x="60590" y="28256"/>
                  </a:cubicBezTo>
                  <a:lnTo>
                    <a:pt x="41721" y="70641"/>
                  </a:lnTo>
                  <a:close/>
                </a:path>
              </a:pathLst>
            </a:custGeom>
            <a:grpFill/>
            <a:ln w="9475" cap="flat">
              <a:noFill/>
              <a:prstDash val="solid"/>
              <a:miter/>
            </a:ln>
          </p:spPr>
          <p:txBody>
            <a:bodyPr rtlCol="0" anchor="ctr"/>
            <a:lstStyle/>
            <a:p>
              <a:endParaRPr lang="en-GB"/>
            </a:p>
          </p:txBody>
        </p:sp>
        <p:sp>
          <p:nvSpPr>
            <p:cNvPr id="262" name="Freeform: Shape 384">
              <a:extLst>
                <a:ext uri="{FF2B5EF4-FFF2-40B4-BE49-F238E27FC236}">
                  <a16:creationId xmlns:a16="http://schemas.microsoft.com/office/drawing/2014/main" id="{A64E2DC3-B25D-1423-2192-D86AA89AB73A}"/>
                </a:ext>
              </a:extLst>
            </p:cNvPr>
            <p:cNvSpPr/>
            <p:nvPr/>
          </p:nvSpPr>
          <p:spPr>
            <a:xfrm>
              <a:off x="7761987" y="1997311"/>
              <a:ext cx="81639" cy="49709"/>
            </a:xfrm>
            <a:custGeom>
              <a:avLst/>
              <a:gdLst>
                <a:gd name="connsiteX0" fmla="*/ 73960 w 81639"/>
                <a:gd name="connsiteY0" fmla="*/ 49709 h 49709"/>
                <a:gd name="connsiteX1" fmla="*/ 46556 w 81639"/>
                <a:gd name="connsiteY1" fmla="*/ 12066 h 49709"/>
                <a:gd name="connsiteX2" fmla="*/ 35084 w 81639"/>
                <a:gd name="connsiteY2" fmla="*/ 12066 h 49709"/>
                <a:gd name="connsiteX3" fmla="*/ 7680 w 81639"/>
                <a:gd name="connsiteY3" fmla="*/ 49709 h 49709"/>
                <a:gd name="connsiteX4" fmla="*/ 0 w 81639"/>
                <a:gd name="connsiteY4" fmla="*/ 44115 h 49709"/>
                <a:gd name="connsiteX5" fmla="*/ 27403 w 81639"/>
                <a:gd name="connsiteY5" fmla="*/ 6471 h 49709"/>
                <a:gd name="connsiteX6" fmla="*/ 54237 w 81639"/>
                <a:gd name="connsiteY6" fmla="*/ 6471 h 49709"/>
                <a:gd name="connsiteX7" fmla="*/ 81640 w 81639"/>
                <a:gd name="connsiteY7" fmla="*/ 44115 h 49709"/>
                <a:gd name="connsiteX8" fmla="*/ 73960 w 81639"/>
                <a:gd name="connsiteY8" fmla="*/ 49709 h 4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39" h="49709">
                  <a:moveTo>
                    <a:pt x="73960" y="49709"/>
                  </a:moveTo>
                  <a:lnTo>
                    <a:pt x="46556" y="12066"/>
                  </a:lnTo>
                  <a:cubicBezTo>
                    <a:pt x="43902" y="8368"/>
                    <a:pt x="37738" y="8368"/>
                    <a:pt x="35084" y="12066"/>
                  </a:cubicBezTo>
                  <a:lnTo>
                    <a:pt x="7680" y="49709"/>
                  </a:lnTo>
                  <a:lnTo>
                    <a:pt x="0" y="44115"/>
                  </a:lnTo>
                  <a:lnTo>
                    <a:pt x="27403" y="6471"/>
                  </a:lnTo>
                  <a:cubicBezTo>
                    <a:pt x="33756" y="-2157"/>
                    <a:pt x="47884" y="-2157"/>
                    <a:pt x="54237" y="6471"/>
                  </a:cubicBezTo>
                  <a:lnTo>
                    <a:pt x="81640" y="44115"/>
                  </a:lnTo>
                  <a:lnTo>
                    <a:pt x="73960" y="49709"/>
                  </a:lnTo>
                  <a:close/>
                </a:path>
              </a:pathLst>
            </a:custGeom>
            <a:grpFill/>
            <a:ln w="9475" cap="flat">
              <a:noFill/>
              <a:prstDash val="solid"/>
              <a:miter/>
            </a:ln>
          </p:spPr>
          <p:txBody>
            <a:bodyPr rtlCol="0" anchor="ctr"/>
            <a:lstStyle/>
            <a:p>
              <a:endParaRPr lang="en-GB"/>
            </a:p>
          </p:txBody>
        </p:sp>
        <p:sp>
          <p:nvSpPr>
            <p:cNvPr id="263" name="Freeform: Shape 385">
              <a:extLst>
                <a:ext uri="{FF2B5EF4-FFF2-40B4-BE49-F238E27FC236}">
                  <a16:creationId xmlns:a16="http://schemas.microsoft.com/office/drawing/2014/main" id="{1F1B6643-8EC8-B161-AF97-86A2A1B12A2F}"/>
                </a:ext>
              </a:extLst>
            </p:cNvPr>
            <p:cNvSpPr/>
            <p:nvPr/>
          </p:nvSpPr>
          <p:spPr>
            <a:xfrm>
              <a:off x="7632146" y="2081061"/>
              <a:ext cx="62234" cy="70546"/>
            </a:xfrm>
            <a:custGeom>
              <a:avLst/>
              <a:gdLst>
                <a:gd name="connsiteX0" fmla="*/ 20325 w 62234"/>
                <a:gd name="connsiteY0" fmla="*/ 70546 h 70546"/>
                <a:gd name="connsiteX1" fmla="*/ 1455 w 62234"/>
                <a:gd name="connsiteY1" fmla="*/ 28162 h 70546"/>
                <a:gd name="connsiteX2" fmla="*/ 2214 w 62234"/>
                <a:gd name="connsiteY2" fmla="*/ 13275 h 70546"/>
                <a:gd name="connsiteX3" fmla="*/ 14920 w 62234"/>
                <a:gd name="connsiteY3" fmla="*/ 4931 h 70546"/>
                <a:gd name="connsiteX4" fmla="*/ 61192 w 62234"/>
                <a:gd name="connsiteY4" fmla="*/ 0 h 70546"/>
                <a:gd name="connsiteX5" fmla="*/ 62235 w 62234"/>
                <a:gd name="connsiteY5" fmla="*/ 9387 h 70546"/>
                <a:gd name="connsiteX6" fmla="*/ 15963 w 62234"/>
                <a:gd name="connsiteY6" fmla="*/ 14318 h 70546"/>
                <a:gd name="connsiteX7" fmla="*/ 10558 w 62234"/>
                <a:gd name="connsiteY7" fmla="*/ 17921 h 70546"/>
                <a:gd name="connsiteX8" fmla="*/ 10274 w 62234"/>
                <a:gd name="connsiteY8" fmla="*/ 24274 h 70546"/>
                <a:gd name="connsiteX9" fmla="*/ 29143 w 62234"/>
                <a:gd name="connsiteY9" fmla="*/ 66658 h 70546"/>
                <a:gd name="connsiteX10" fmla="*/ 20514 w 62234"/>
                <a:gd name="connsiteY10" fmla="*/ 70546 h 7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34" h="70546">
                  <a:moveTo>
                    <a:pt x="20325" y="70546"/>
                  </a:moveTo>
                  <a:lnTo>
                    <a:pt x="1455" y="28162"/>
                  </a:lnTo>
                  <a:cubicBezTo>
                    <a:pt x="-726" y="23326"/>
                    <a:pt x="-441" y="17921"/>
                    <a:pt x="2214" y="13275"/>
                  </a:cubicBezTo>
                  <a:cubicBezTo>
                    <a:pt x="4869" y="8629"/>
                    <a:pt x="9610" y="5500"/>
                    <a:pt x="14920" y="4931"/>
                  </a:cubicBezTo>
                  <a:lnTo>
                    <a:pt x="61192" y="0"/>
                  </a:lnTo>
                  <a:lnTo>
                    <a:pt x="62235" y="9387"/>
                  </a:lnTo>
                  <a:lnTo>
                    <a:pt x="15963" y="14318"/>
                  </a:lnTo>
                  <a:cubicBezTo>
                    <a:pt x="13687" y="14602"/>
                    <a:pt x="11696" y="15835"/>
                    <a:pt x="10558" y="17921"/>
                  </a:cubicBezTo>
                  <a:cubicBezTo>
                    <a:pt x="9420" y="19912"/>
                    <a:pt x="9325" y="22188"/>
                    <a:pt x="10274" y="24274"/>
                  </a:cubicBezTo>
                  <a:lnTo>
                    <a:pt x="29143" y="66658"/>
                  </a:lnTo>
                  <a:lnTo>
                    <a:pt x="20514" y="70546"/>
                  </a:lnTo>
                  <a:close/>
                </a:path>
              </a:pathLst>
            </a:custGeom>
            <a:grpFill/>
            <a:ln w="9475" cap="flat">
              <a:noFill/>
              <a:prstDash val="solid"/>
              <a:miter/>
            </a:ln>
          </p:spPr>
          <p:txBody>
            <a:bodyPr rtlCol="0" anchor="ctr"/>
            <a:lstStyle/>
            <a:p>
              <a:endParaRPr lang="en-GB"/>
            </a:p>
          </p:txBody>
        </p:sp>
        <p:sp>
          <p:nvSpPr>
            <p:cNvPr id="264" name="Freeform: Shape 6430">
              <a:extLst>
                <a:ext uri="{FF2B5EF4-FFF2-40B4-BE49-F238E27FC236}">
                  <a16:creationId xmlns:a16="http://schemas.microsoft.com/office/drawing/2014/main" id="{09CFB926-3055-9BA2-3F19-42AF9C7B7EB4}"/>
                </a:ext>
              </a:extLst>
            </p:cNvPr>
            <p:cNvSpPr/>
            <p:nvPr/>
          </p:nvSpPr>
          <p:spPr>
            <a:xfrm>
              <a:off x="7599845" y="2224524"/>
              <a:ext cx="405829" cy="9482"/>
            </a:xfrm>
            <a:custGeom>
              <a:avLst/>
              <a:gdLst>
                <a:gd name="connsiteX0" fmla="*/ 0 w 405829"/>
                <a:gd name="connsiteY0" fmla="*/ 0 h 9482"/>
                <a:gd name="connsiteX1" fmla="*/ 405829 w 405829"/>
                <a:gd name="connsiteY1" fmla="*/ 0 h 9482"/>
                <a:gd name="connsiteX2" fmla="*/ 405829 w 405829"/>
                <a:gd name="connsiteY2" fmla="*/ 9482 h 9482"/>
                <a:gd name="connsiteX3" fmla="*/ 0 w 405829"/>
                <a:gd name="connsiteY3" fmla="*/ 9482 h 9482"/>
              </a:gdLst>
              <a:ahLst/>
              <a:cxnLst>
                <a:cxn ang="0">
                  <a:pos x="connsiteX0" y="connsiteY0"/>
                </a:cxn>
                <a:cxn ang="0">
                  <a:pos x="connsiteX1" y="connsiteY1"/>
                </a:cxn>
                <a:cxn ang="0">
                  <a:pos x="connsiteX2" y="connsiteY2"/>
                </a:cxn>
                <a:cxn ang="0">
                  <a:pos x="connsiteX3" y="connsiteY3"/>
                </a:cxn>
              </a:cxnLst>
              <a:rect l="l" t="t" r="r" b="b"/>
              <a:pathLst>
                <a:path w="405829" h="9482">
                  <a:moveTo>
                    <a:pt x="0" y="0"/>
                  </a:moveTo>
                  <a:lnTo>
                    <a:pt x="405829" y="0"/>
                  </a:lnTo>
                  <a:lnTo>
                    <a:pt x="405829" y="9482"/>
                  </a:lnTo>
                  <a:lnTo>
                    <a:pt x="0" y="9482"/>
                  </a:lnTo>
                  <a:close/>
                </a:path>
              </a:pathLst>
            </a:custGeom>
            <a:grpFill/>
            <a:ln w="9475" cap="flat">
              <a:noFill/>
              <a:prstDash val="solid"/>
              <a:miter/>
            </a:ln>
          </p:spPr>
          <p:txBody>
            <a:bodyPr rtlCol="0" anchor="ctr"/>
            <a:lstStyle/>
            <a:p>
              <a:endParaRPr lang="en-GB"/>
            </a:p>
          </p:txBody>
        </p:sp>
        <p:sp>
          <p:nvSpPr>
            <p:cNvPr id="265" name="Freeform: Shape 6431">
              <a:extLst>
                <a:ext uri="{FF2B5EF4-FFF2-40B4-BE49-F238E27FC236}">
                  <a16:creationId xmlns:a16="http://schemas.microsoft.com/office/drawing/2014/main" id="{F920040C-7CEA-227F-0880-852967ED4359}"/>
                </a:ext>
              </a:extLst>
            </p:cNvPr>
            <p:cNvSpPr/>
            <p:nvPr/>
          </p:nvSpPr>
          <p:spPr>
            <a:xfrm>
              <a:off x="7590363" y="2300380"/>
              <a:ext cx="424793" cy="9482"/>
            </a:xfrm>
            <a:custGeom>
              <a:avLst/>
              <a:gdLst>
                <a:gd name="connsiteX0" fmla="*/ 0 w 424793"/>
                <a:gd name="connsiteY0" fmla="*/ 0 h 9482"/>
                <a:gd name="connsiteX1" fmla="*/ 424793 w 424793"/>
                <a:gd name="connsiteY1" fmla="*/ 0 h 9482"/>
                <a:gd name="connsiteX2" fmla="*/ 424793 w 424793"/>
                <a:gd name="connsiteY2" fmla="*/ 9482 h 9482"/>
                <a:gd name="connsiteX3" fmla="*/ 0 w 424793"/>
                <a:gd name="connsiteY3" fmla="*/ 9482 h 9482"/>
              </a:gdLst>
              <a:ahLst/>
              <a:cxnLst>
                <a:cxn ang="0">
                  <a:pos x="connsiteX0" y="connsiteY0"/>
                </a:cxn>
                <a:cxn ang="0">
                  <a:pos x="connsiteX1" y="connsiteY1"/>
                </a:cxn>
                <a:cxn ang="0">
                  <a:pos x="connsiteX2" y="connsiteY2"/>
                </a:cxn>
                <a:cxn ang="0">
                  <a:pos x="connsiteX3" y="connsiteY3"/>
                </a:cxn>
              </a:cxnLst>
              <a:rect l="l" t="t" r="r" b="b"/>
              <a:pathLst>
                <a:path w="424793" h="9482">
                  <a:moveTo>
                    <a:pt x="0" y="0"/>
                  </a:moveTo>
                  <a:lnTo>
                    <a:pt x="424793" y="0"/>
                  </a:lnTo>
                  <a:lnTo>
                    <a:pt x="424793" y="9482"/>
                  </a:lnTo>
                  <a:lnTo>
                    <a:pt x="0" y="9482"/>
                  </a:lnTo>
                  <a:close/>
                </a:path>
              </a:pathLst>
            </a:custGeom>
            <a:grpFill/>
            <a:ln w="9475" cap="flat">
              <a:noFill/>
              <a:prstDash val="solid"/>
              <a:miter/>
            </a:ln>
          </p:spPr>
          <p:txBody>
            <a:bodyPr rtlCol="0" anchor="ctr"/>
            <a:lstStyle/>
            <a:p>
              <a:endParaRPr lang="en-GB"/>
            </a:p>
          </p:txBody>
        </p:sp>
        <p:sp>
          <p:nvSpPr>
            <p:cNvPr id="266" name="Freeform: Shape 6432">
              <a:extLst>
                <a:ext uri="{FF2B5EF4-FFF2-40B4-BE49-F238E27FC236}">
                  <a16:creationId xmlns:a16="http://schemas.microsoft.com/office/drawing/2014/main" id="{BA6017A3-49A6-48CC-AFCC-53129A7BED41}"/>
                </a:ext>
              </a:extLst>
            </p:cNvPr>
            <p:cNvSpPr/>
            <p:nvPr/>
          </p:nvSpPr>
          <p:spPr>
            <a:xfrm>
              <a:off x="7580881" y="2376236"/>
              <a:ext cx="443757" cy="9482"/>
            </a:xfrm>
            <a:custGeom>
              <a:avLst/>
              <a:gdLst>
                <a:gd name="connsiteX0" fmla="*/ 0 w 443757"/>
                <a:gd name="connsiteY0" fmla="*/ 0 h 9482"/>
                <a:gd name="connsiteX1" fmla="*/ 443757 w 443757"/>
                <a:gd name="connsiteY1" fmla="*/ 0 h 9482"/>
                <a:gd name="connsiteX2" fmla="*/ 443757 w 443757"/>
                <a:gd name="connsiteY2" fmla="*/ 9482 h 9482"/>
                <a:gd name="connsiteX3" fmla="*/ 0 w 443757"/>
                <a:gd name="connsiteY3" fmla="*/ 9482 h 9482"/>
              </a:gdLst>
              <a:ahLst/>
              <a:cxnLst>
                <a:cxn ang="0">
                  <a:pos x="connsiteX0" y="connsiteY0"/>
                </a:cxn>
                <a:cxn ang="0">
                  <a:pos x="connsiteX1" y="connsiteY1"/>
                </a:cxn>
                <a:cxn ang="0">
                  <a:pos x="connsiteX2" y="connsiteY2"/>
                </a:cxn>
                <a:cxn ang="0">
                  <a:pos x="connsiteX3" y="connsiteY3"/>
                </a:cxn>
              </a:cxnLst>
              <a:rect l="l" t="t" r="r" b="b"/>
              <a:pathLst>
                <a:path w="443757" h="9482">
                  <a:moveTo>
                    <a:pt x="0" y="0"/>
                  </a:moveTo>
                  <a:lnTo>
                    <a:pt x="443757" y="0"/>
                  </a:lnTo>
                  <a:lnTo>
                    <a:pt x="443757" y="9482"/>
                  </a:lnTo>
                  <a:lnTo>
                    <a:pt x="0" y="9482"/>
                  </a:lnTo>
                  <a:close/>
                </a:path>
              </a:pathLst>
            </a:custGeom>
            <a:grpFill/>
            <a:ln w="9475" cap="flat">
              <a:noFill/>
              <a:prstDash val="solid"/>
              <a:miter/>
            </a:ln>
          </p:spPr>
          <p:txBody>
            <a:bodyPr rtlCol="0" anchor="ctr"/>
            <a:lstStyle/>
            <a:p>
              <a:endParaRPr lang="en-GB"/>
            </a:p>
          </p:txBody>
        </p:sp>
        <p:sp>
          <p:nvSpPr>
            <p:cNvPr id="267" name="Freeform: Shape 6433">
              <a:extLst>
                <a:ext uri="{FF2B5EF4-FFF2-40B4-BE49-F238E27FC236}">
                  <a16:creationId xmlns:a16="http://schemas.microsoft.com/office/drawing/2014/main" id="{0206A8D1-6B34-1AE6-541C-114F311EC003}"/>
                </a:ext>
              </a:extLst>
            </p:cNvPr>
            <p:cNvSpPr/>
            <p:nvPr/>
          </p:nvSpPr>
          <p:spPr>
            <a:xfrm>
              <a:off x="7798019" y="2153409"/>
              <a:ext cx="9482" cy="303424"/>
            </a:xfrm>
            <a:custGeom>
              <a:avLst/>
              <a:gdLst>
                <a:gd name="connsiteX0" fmla="*/ 0 w 9482"/>
                <a:gd name="connsiteY0" fmla="*/ 0 h 303424"/>
                <a:gd name="connsiteX1" fmla="*/ 9482 w 9482"/>
                <a:gd name="connsiteY1" fmla="*/ 0 h 303424"/>
                <a:gd name="connsiteX2" fmla="*/ 9482 w 9482"/>
                <a:gd name="connsiteY2" fmla="*/ 303424 h 303424"/>
                <a:gd name="connsiteX3" fmla="*/ 0 w 9482"/>
                <a:gd name="connsiteY3" fmla="*/ 303424 h 303424"/>
              </a:gdLst>
              <a:ahLst/>
              <a:cxnLst>
                <a:cxn ang="0">
                  <a:pos x="connsiteX0" y="connsiteY0"/>
                </a:cxn>
                <a:cxn ang="0">
                  <a:pos x="connsiteX1" y="connsiteY1"/>
                </a:cxn>
                <a:cxn ang="0">
                  <a:pos x="connsiteX2" y="connsiteY2"/>
                </a:cxn>
                <a:cxn ang="0">
                  <a:pos x="connsiteX3" y="connsiteY3"/>
                </a:cxn>
              </a:cxnLst>
              <a:rect l="l" t="t" r="r" b="b"/>
              <a:pathLst>
                <a:path w="9482" h="303424">
                  <a:moveTo>
                    <a:pt x="0" y="0"/>
                  </a:moveTo>
                  <a:lnTo>
                    <a:pt x="9482" y="0"/>
                  </a:lnTo>
                  <a:lnTo>
                    <a:pt x="9482" y="303424"/>
                  </a:lnTo>
                  <a:lnTo>
                    <a:pt x="0" y="303424"/>
                  </a:lnTo>
                  <a:close/>
                </a:path>
              </a:pathLst>
            </a:custGeom>
            <a:grpFill/>
            <a:ln w="9475" cap="flat">
              <a:noFill/>
              <a:prstDash val="solid"/>
              <a:miter/>
            </a:ln>
          </p:spPr>
          <p:txBody>
            <a:bodyPr rtlCol="0" anchor="ctr"/>
            <a:lstStyle/>
            <a:p>
              <a:endParaRPr lang="en-GB"/>
            </a:p>
          </p:txBody>
        </p:sp>
        <p:sp>
          <p:nvSpPr>
            <p:cNvPr id="268" name="Freeform: Shape 6434">
              <a:extLst>
                <a:ext uri="{FF2B5EF4-FFF2-40B4-BE49-F238E27FC236}">
                  <a16:creationId xmlns:a16="http://schemas.microsoft.com/office/drawing/2014/main" id="{45F17AD3-60F9-C3B3-1A4A-C8351FA2120A}"/>
                </a:ext>
              </a:extLst>
            </p:cNvPr>
            <p:cNvSpPr/>
            <p:nvPr/>
          </p:nvSpPr>
          <p:spPr>
            <a:xfrm rot="16307400">
              <a:off x="7579852" y="2300354"/>
              <a:ext cx="303613" cy="9482"/>
            </a:xfrm>
            <a:custGeom>
              <a:avLst/>
              <a:gdLst>
                <a:gd name="connsiteX0" fmla="*/ 0 w 303613"/>
                <a:gd name="connsiteY0" fmla="*/ 0 h 9482"/>
                <a:gd name="connsiteX1" fmla="*/ 303614 w 303613"/>
                <a:gd name="connsiteY1" fmla="*/ 0 h 9482"/>
                <a:gd name="connsiteX2" fmla="*/ 303614 w 303613"/>
                <a:gd name="connsiteY2" fmla="*/ 9482 h 9482"/>
                <a:gd name="connsiteX3" fmla="*/ 0 w 303613"/>
                <a:gd name="connsiteY3" fmla="*/ 9482 h 9482"/>
              </a:gdLst>
              <a:ahLst/>
              <a:cxnLst>
                <a:cxn ang="0">
                  <a:pos x="connsiteX0" y="connsiteY0"/>
                </a:cxn>
                <a:cxn ang="0">
                  <a:pos x="connsiteX1" y="connsiteY1"/>
                </a:cxn>
                <a:cxn ang="0">
                  <a:pos x="connsiteX2" y="connsiteY2"/>
                </a:cxn>
                <a:cxn ang="0">
                  <a:pos x="connsiteX3" y="connsiteY3"/>
                </a:cxn>
              </a:cxnLst>
              <a:rect l="l" t="t" r="r" b="b"/>
              <a:pathLst>
                <a:path w="303613" h="9482">
                  <a:moveTo>
                    <a:pt x="0" y="0"/>
                  </a:moveTo>
                  <a:lnTo>
                    <a:pt x="303614" y="0"/>
                  </a:lnTo>
                  <a:lnTo>
                    <a:pt x="303614" y="9482"/>
                  </a:lnTo>
                  <a:lnTo>
                    <a:pt x="0" y="9482"/>
                  </a:lnTo>
                  <a:close/>
                </a:path>
              </a:pathLst>
            </a:custGeom>
            <a:grpFill/>
            <a:ln w="9475" cap="flat">
              <a:noFill/>
              <a:prstDash val="solid"/>
              <a:miter/>
            </a:ln>
          </p:spPr>
          <p:txBody>
            <a:bodyPr rtlCol="0" anchor="ctr"/>
            <a:lstStyle/>
            <a:p>
              <a:endParaRPr lang="en-GB"/>
            </a:p>
          </p:txBody>
        </p:sp>
        <p:sp>
          <p:nvSpPr>
            <p:cNvPr id="269" name="Freeform: Shape 6435">
              <a:extLst>
                <a:ext uri="{FF2B5EF4-FFF2-40B4-BE49-F238E27FC236}">
                  <a16:creationId xmlns:a16="http://schemas.microsoft.com/office/drawing/2014/main" id="{02187F36-A40A-4A12-B3D1-D5C80493A1A1}"/>
                </a:ext>
              </a:extLst>
            </p:cNvPr>
            <p:cNvSpPr/>
            <p:nvPr/>
          </p:nvSpPr>
          <p:spPr>
            <a:xfrm rot="16482600">
              <a:off x="7511491" y="2300428"/>
              <a:ext cx="304467" cy="9482"/>
            </a:xfrm>
            <a:custGeom>
              <a:avLst/>
              <a:gdLst>
                <a:gd name="connsiteX0" fmla="*/ 0 w 304467"/>
                <a:gd name="connsiteY0" fmla="*/ 0 h 9482"/>
                <a:gd name="connsiteX1" fmla="*/ 304467 w 304467"/>
                <a:gd name="connsiteY1" fmla="*/ 0 h 9482"/>
                <a:gd name="connsiteX2" fmla="*/ 304467 w 304467"/>
                <a:gd name="connsiteY2" fmla="*/ 9482 h 9482"/>
                <a:gd name="connsiteX3" fmla="*/ 0 w 304467"/>
                <a:gd name="connsiteY3" fmla="*/ 9482 h 9482"/>
              </a:gdLst>
              <a:ahLst/>
              <a:cxnLst>
                <a:cxn ang="0">
                  <a:pos x="connsiteX0" y="connsiteY0"/>
                </a:cxn>
                <a:cxn ang="0">
                  <a:pos x="connsiteX1" y="connsiteY1"/>
                </a:cxn>
                <a:cxn ang="0">
                  <a:pos x="connsiteX2" y="connsiteY2"/>
                </a:cxn>
                <a:cxn ang="0">
                  <a:pos x="connsiteX3" y="connsiteY3"/>
                </a:cxn>
              </a:cxnLst>
              <a:rect l="l" t="t" r="r" b="b"/>
              <a:pathLst>
                <a:path w="304467" h="9482">
                  <a:moveTo>
                    <a:pt x="0" y="0"/>
                  </a:moveTo>
                  <a:lnTo>
                    <a:pt x="304467" y="0"/>
                  </a:lnTo>
                  <a:lnTo>
                    <a:pt x="304467" y="9482"/>
                  </a:lnTo>
                  <a:lnTo>
                    <a:pt x="0" y="9482"/>
                  </a:lnTo>
                  <a:close/>
                </a:path>
              </a:pathLst>
            </a:custGeom>
            <a:grpFill/>
            <a:ln w="9475" cap="flat">
              <a:noFill/>
              <a:prstDash val="solid"/>
              <a:miter/>
            </a:ln>
          </p:spPr>
          <p:txBody>
            <a:bodyPr rtlCol="0" anchor="ctr"/>
            <a:lstStyle/>
            <a:p>
              <a:endParaRPr lang="en-GB"/>
            </a:p>
          </p:txBody>
        </p:sp>
        <p:sp>
          <p:nvSpPr>
            <p:cNvPr id="270" name="Freeform: Shape 6436">
              <a:extLst>
                <a:ext uri="{FF2B5EF4-FFF2-40B4-BE49-F238E27FC236}">
                  <a16:creationId xmlns:a16="http://schemas.microsoft.com/office/drawing/2014/main" id="{C3E0B885-9499-39F5-B24E-C2C722CD2DE2}"/>
                </a:ext>
              </a:extLst>
            </p:cNvPr>
            <p:cNvSpPr/>
            <p:nvPr/>
          </p:nvSpPr>
          <p:spPr>
            <a:xfrm rot="21492600">
              <a:off x="7869094" y="2153297"/>
              <a:ext cx="9482" cy="303613"/>
            </a:xfrm>
            <a:custGeom>
              <a:avLst/>
              <a:gdLst>
                <a:gd name="connsiteX0" fmla="*/ 0 w 9482"/>
                <a:gd name="connsiteY0" fmla="*/ 0 h 303613"/>
                <a:gd name="connsiteX1" fmla="*/ 9482 w 9482"/>
                <a:gd name="connsiteY1" fmla="*/ 0 h 303613"/>
                <a:gd name="connsiteX2" fmla="*/ 9482 w 9482"/>
                <a:gd name="connsiteY2" fmla="*/ 303614 h 303613"/>
                <a:gd name="connsiteX3" fmla="*/ 0 w 9482"/>
                <a:gd name="connsiteY3" fmla="*/ 303614 h 303613"/>
              </a:gdLst>
              <a:ahLst/>
              <a:cxnLst>
                <a:cxn ang="0">
                  <a:pos x="connsiteX0" y="connsiteY0"/>
                </a:cxn>
                <a:cxn ang="0">
                  <a:pos x="connsiteX1" y="connsiteY1"/>
                </a:cxn>
                <a:cxn ang="0">
                  <a:pos x="connsiteX2" y="connsiteY2"/>
                </a:cxn>
                <a:cxn ang="0">
                  <a:pos x="connsiteX3" y="connsiteY3"/>
                </a:cxn>
              </a:cxnLst>
              <a:rect l="l" t="t" r="r" b="b"/>
              <a:pathLst>
                <a:path w="9482" h="303613">
                  <a:moveTo>
                    <a:pt x="0" y="0"/>
                  </a:moveTo>
                  <a:lnTo>
                    <a:pt x="9482" y="0"/>
                  </a:lnTo>
                  <a:lnTo>
                    <a:pt x="9482" y="303614"/>
                  </a:lnTo>
                  <a:lnTo>
                    <a:pt x="0" y="303614"/>
                  </a:lnTo>
                  <a:close/>
                </a:path>
              </a:pathLst>
            </a:custGeom>
            <a:grpFill/>
            <a:ln w="9475" cap="flat">
              <a:noFill/>
              <a:prstDash val="solid"/>
              <a:miter/>
            </a:ln>
          </p:spPr>
          <p:txBody>
            <a:bodyPr rtlCol="0" anchor="ctr"/>
            <a:lstStyle/>
            <a:p>
              <a:endParaRPr lang="en-GB"/>
            </a:p>
          </p:txBody>
        </p:sp>
        <p:sp>
          <p:nvSpPr>
            <p:cNvPr id="271" name="Freeform: Shape 6437">
              <a:extLst>
                <a:ext uri="{FF2B5EF4-FFF2-40B4-BE49-F238E27FC236}">
                  <a16:creationId xmlns:a16="http://schemas.microsoft.com/office/drawing/2014/main" id="{6BB48D4B-5410-0440-04DC-8A591F9638C8}"/>
                </a:ext>
              </a:extLst>
            </p:cNvPr>
            <p:cNvSpPr/>
            <p:nvPr/>
          </p:nvSpPr>
          <p:spPr>
            <a:xfrm rot="21319800">
              <a:off x="7937303" y="2153449"/>
              <a:ext cx="9482" cy="304467"/>
            </a:xfrm>
            <a:custGeom>
              <a:avLst/>
              <a:gdLst>
                <a:gd name="connsiteX0" fmla="*/ 0 w 9482"/>
                <a:gd name="connsiteY0" fmla="*/ 0 h 304467"/>
                <a:gd name="connsiteX1" fmla="*/ 9482 w 9482"/>
                <a:gd name="connsiteY1" fmla="*/ 0 h 304467"/>
                <a:gd name="connsiteX2" fmla="*/ 9482 w 9482"/>
                <a:gd name="connsiteY2" fmla="*/ 304467 h 304467"/>
                <a:gd name="connsiteX3" fmla="*/ 0 w 9482"/>
                <a:gd name="connsiteY3" fmla="*/ 304467 h 304467"/>
              </a:gdLst>
              <a:ahLst/>
              <a:cxnLst>
                <a:cxn ang="0">
                  <a:pos x="connsiteX0" y="connsiteY0"/>
                </a:cxn>
                <a:cxn ang="0">
                  <a:pos x="connsiteX1" y="connsiteY1"/>
                </a:cxn>
                <a:cxn ang="0">
                  <a:pos x="connsiteX2" y="connsiteY2"/>
                </a:cxn>
                <a:cxn ang="0">
                  <a:pos x="connsiteX3" y="connsiteY3"/>
                </a:cxn>
              </a:cxnLst>
              <a:rect l="l" t="t" r="r" b="b"/>
              <a:pathLst>
                <a:path w="9482" h="304467">
                  <a:moveTo>
                    <a:pt x="0" y="0"/>
                  </a:moveTo>
                  <a:lnTo>
                    <a:pt x="9482" y="0"/>
                  </a:lnTo>
                  <a:lnTo>
                    <a:pt x="9482" y="304467"/>
                  </a:lnTo>
                  <a:lnTo>
                    <a:pt x="0" y="304467"/>
                  </a:lnTo>
                  <a:close/>
                </a:path>
              </a:pathLst>
            </a:custGeom>
            <a:grpFill/>
            <a:ln w="9475" cap="flat">
              <a:noFill/>
              <a:prstDash val="solid"/>
              <a:miter/>
            </a:ln>
          </p:spPr>
          <p:txBody>
            <a:bodyPr rtlCol="0" anchor="ctr"/>
            <a:lstStyle/>
            <a:p>
              <a:endParaRPr lang="en-GB"/>
            </a:p>
          </p:txBody>
        </p:sp>
      </p:grpSp>
      <p:grpSp>
        <p:nvGrpSpPr>
          <p:cNvPr id="272" name="Group 271">
            <a:extLst>
              <a:ext uri="{FF2B5EF4-FFF2-40B4-BE49-F238E27FC236}">
                <a16:creationId xmlns:a16="http://schemas.microsoft.com/office/drawing/2014/main" id="{5CFCE1F9-B9A8-BCF3-6685-61324D838150}"/>
              </a:ext>
            </a:extLst>
          </p:cNvPr>
          <p:cNvGrpSpPr/>
          <p:nvPr/>
        </p:nvGrpSpPr>
        <p:grpSpPr>
          <a:xfrm>
            <a:off x="5755927" y="2929019"/>
            <a:ext cx="464529" cy="559083"/>
            <a:chOff x="7570495" y="1997311"/>
            <a:chExt cx="464529" cy="559083"/>
          </a:xfrm>
          <a:solidFill>
            <a:schemeClr val="tx1"/>
          </a:solidFill>
        </p:grpSpPr>
        <p:sp>
          <p:nvSpPr>
            <p:cNvPr id="273" name="Freeform: Shape 2808">
              <a:extLst>
                <a:ext uri="{FF2B5EF4-FFF2-40B4-BE49-F238E27FC236}">
                  <a16:creationId xmlns:a16="http://schemas.microsoft.com/office/drawing/2014/main" id="{B7033719-A77C-C11A-277D-376B177B9F46}"/>
                </a:ext>
              </a:extLst>
            </p:cNvPr>
            <p:cNvSpPr/>
            <p:nvPr/>
          </p:nvSpPr>
          <p:spPr>
            <a:xfrm>
              <a:off x="7570495" y="2148668"/>
              <a:ext cx="464529" cy="312906"/>
            </a:xfrm>
            <a:custGeom>
              <a:avLst/>
              <a:gdLst>
                <a:gd name="connsiteX0" fmla="*/ 431387 w 464529"/>
                <a:gd name="connsiteY0" fmla="*/ 312906 h 312906"/>
                <a:gd name="connsiteX1" fmla="*/ 33143 w 464529"/>
                <a:gd name="connsiteY1" fmla="*/ 312906 h 312906"/>
                <a:gd name="connsiteX2" fmla="*/ 8300 w 464529"/>
                <a:gd name="connsiteY2" fmla="*/ 301717 h 312906"/>
                <a:gd name="connsiteX3" fmla="*/ 240 w 464529"/>
                <a:gd name="connsiteY3" fmla="*/ 275642 h 312906"/>
                <a:gd name="connsiteX4" fmla="*/ 31057 w 464529"/>
                <a:gd name="connsiteY4" fmla="*/ 29110 h 312906"/>
                <a:gd name="connsiteX5" fmla="*/ 63959 w 464529"/>
                <a:gd name="connsiteY5" fmla="*/ 0 h 312906"/>
                <a:gd name="connsiteX6" fmla="*/ 400570 w 464529"/>
                <a:gd name="connsiteY6" fmla="*/ 0 h 312906"/>
                <a:gd name="connsiteX7" fmla="*/ 433473 w 464529"/>
                <a:gd name="connsiteY7" fmla="*/ 29110 h 312906"/>
                <a:gd name="connsiteX8" fmla="*/ 464289 w 464529"/>
                <a:gd name="connsiteY8" fmla="*/ 275642 h 312906"/>
                <a:gd name="connsiteX9" fmla="*/ 456230 w 464529"/>
                <a:gd name="connsiteY9" fmla="*/ 301717 h 312906"/>
                <a:gd name="connsiteX10" fmla="*/ 431387 w 464529"/>
                <a:gd name="connsiteY10" fmla="*/ 312906 h 312906"/>
                <a:gd name="connsiteX11" fmla="*/ 63959 w 464529"/>
                <a:gd name="connsiteY11" fmla="*/ 9482 h 312906"/>
                <a:gd name="connsiteX12" fmla="*/ 40444 w 464529"/>
                <a:gd name="connsiteY12" fmla="*/ 30248 h 312906"/>
                <a:gd name="connsiteX13" fmla="*/ 9628 w 464529"/>
                <a:gd name="connsiteY13" fmla="*/ 276780 h 312906"/>
                <a:gd name="connsiteX14" fmla="*/ 15411 w 464529"/>
                <a:gd name="connsiteY14" fmla="*/ 295364 h 312906"/>
                <a:gd name="connsiteX15" fmla="*/ 33143 w 464529"/>
                <a:gd name="connsiteY15" fmla="*/ 303424 h 312906"/>
                <a:gd name="connsiteX16" fmla="*/ 431387 w 464529"/>
                <a:gd name="connsiteY16" fmla="*/ 303424 h 312906"/>
                <a:gd name="connsiteX17" fmla="*/ 449118 w 464529"/>
                <a:gd name="connsiteY17" fmla="*/ 295364 h 312906"/>
                <a:gd name="connsiteX18" fmla="*/ 454902 w 464529"/>
                <a:gd name="connsiteY18" fmla="*/ 276780 h 312906"/>
                <a:gd name="connsiteX19" fmla="*/ 424085 w 464529"/>
                <a:gd name="connsiteY19" fmla="*/ 30248 h 312906"/>
                <a:gd name="connsiteX20" fmla="*/ 400570 w 464529"/>
                <a:gd name="connsiteY20" fmla="*/ 9482 h 312906"/>
                <a:gd name="connsiteX21" fmla="*/ 63959 w 464529"/>
                <a:gd name="connsiteY21" fmla="*/ 9482 h 31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4529" h="312906">
                  <a:moveTo>
                    <a:pt x="431387" y="312906"/>
                  </a:moveTo>
                  <a:lnTo>
                    <a:pt x="33143" y="312906"/>
                  </a:lnTo>
                  <a:cubicBezTo>
                    <a:pt x="23661" y="312906"/>
                    <a:pt x="14558" y="308829"/>
                    <a:pt x="8300" y="301717"/>
                  </a:cubicBezTo>
                  <a:cubicBezTo>
                    <a:pt x="2041" y="294606"/>
                    <a:pt x="-898" y="285124"/>
                    <a:pt x="240" y="275642"/>
                  </a:cubicBezTo>
                  <a:lnTo>
                    <a:pt x="31057" y="29110"/>
                  </a:lnTo>
                  <a:cubicBezTo>
                    <a:pt x="33143" y="12516"/>
                    <a:pt x="47271" y="0"/>
                    <a:pt x="63959" y="0"/>
                  </a:cubicBezTo>
                  <a:lnTo>
                    <a:pt x="400570" y="0"/>
                  </a:lnTo>
                  <a:cubicBezTo>
                    <a:pt x="417259" y="0"/>
                    <a:pt x="431387" y="12516"/>
                    <a:pt x="433473" y="29110"/>
                  </a:cubicBezTo>
                  <a:lnTo>
                    <a:pt x="464289" y="275642"/>
                  </a:lnTo>
                  <a:cubicBezTo>
                    <a:pt x="465427" y="285124"/>
                    <a:pt x="462488" y="294606"/>
                    <a:pt x="456230" y="301717"/>
                  </a:cubicBezTo>
                  <a:cubicBezTo>
                    <a:pt x="449972" y="308829"/>
                    <a:pt x="440869" y="312906"/>
                    <a:pt x="431387" y="312906"/>
                  </a:cubicBezTo>
                  <a:close/>
                  <a:moveTo>
                    <a:pt x="63959" y="9482"/>
                  </a:moveTo>
                  <a:cubicBezTo>
                    <a:pt x="52012" y="9482"/>
                    <a:pt x="41961" y="18395"/>
                    <a:pt x="40444" y="30248"/>
                  </a:cubicBezTo>
                  <a:lnTo>
                    <a:pt x="9628" y="276780"/>
                  </a:lnTo>
                  <a:cubicBezTo>
                    <a:pt x="8774" y="283512"/>
                    <a:pt x="10860" y="290339"/>
                    <a:pt x="15411" y="295364"/>
                  </a:cubicBezTo>
                  <a:cubicBezTo>
                    <a:pt x="19868" y="300485"/>
                    <a:pt x="26410" y="303424"/>
                    <a:pt x="33143" y="303424"/>
                  </a:cubicBezTo>
                  <a:lnTo>
                    <a:pt x="431387" y="303424"/>
                  </a:lnTo>
                  <a:cubicBezTo>
                    <a:pt x="438214" y="303424"/>
                    <a:pt x="444662" y="300485"/>
                    <a:pt x="449118" y="295364"/>
                  </a:cubicBezTo>
                  <a:cubicBezTo>
                    <a:pt x="453575" y="290244"/>
                    <a:pt x="455756" y="283512"/>
                    <a:pt x="454902" y="276780"/>
                  </a:cubicBezTo>
                  <a:lnTo>
                    <a:pt x="424085" y="30248"/>
                  </a:lnTo>
                  <a:cubicBezTo>
                    <a:pt x="422569" y="18395"/>
                    <a:pt x="412518" y="9482"/>
                    <a:pt x="400570" y="9482"/>
                  </a:cubicBezTo>
                  <a:lnTo>
                    <a:pt x="63959" y="9482"/>
                  </a:lnTo>
                  <a:close/>
                </a:path>
              </a:pathLst>
            </a:custGeom>
            <a:grpFill/>
            <a:ln w="9475" cap="flat">
              <a:noFill/>
              <a:prstDash val="solid"/>
              <a:miter/>
            </a:ln>
          </p:spPr>
          <p:txBody>
            <a:bodyPr rtlCol="0" anchor="ctr"/>
            <a:lstStyle/>
            <a:p>
              <a:endParaRPr lang="en-GB"/>
            </a:p>
          </p:txBody>
        </p:sp>
        <p:sp>
          <p:nvSpPr>
            <p:cNvPr id="274" name="Freeform: Shape 2809">
              <a:extLst>
                <a:ext uri="{FF2B5EF4-FFF2-40B4-BE49-F238E27FC236}">
                  <a16:creationId xmlns:a16="http://schemas.microsoft.com/office/drawing/2014/main" id="{A625A019-F59C-4686-E115-31B00004C0F2}"/>
                </a:ext>
              </a:extLst>
            </p:cNvPr>
            <p:cNvSpPr/>
            <p:nvPr/>
          </p:nvSpPr>
          <p:spPr>
            <a:xfrm>
              <a:off x="7760091" y="2456833"/>
              <a:ext cx="9482" cy="47410"/>
            </a:xfrm>
            <a:custGeom>
              <a:avLst/>
              <a:gdLst>
                <a:gd name="connsiteX0" fmla="*/ 0 w 9482"/>
                <a:gd name="connsiteY0" fmla="*/ 0 h 47410"/>
                <a:gd name="connsiteX1" fmla="*/ 9482 w 9482"/>
                <a:gd name="connsiteY1" fmla="*/ 0 h 47410"/>
                <a:gd name="connsiteX2" fmla="*/ 9482 w 9482"/>
                <a:gd name="connsiteY2" fmla="*/ 47410 h 47410"/>
                <a:gd name="connsiteX3" fmla="*/ 0 w 9482"/>
                <a:gd name="connsiteY3" fmla="*/ 47410 h 47410"/>
              </a:gdLst>
              <a:ahLst/>
              <a:cxnLst>
                <a:cxn ang="0">
                  <a:pos x="connsiteX0" y="connsiteY0"/>
                </a:cxn>
                <a:cxn ang="0">
                  <a:pos x="connsiteX1" y="connsiteY1"/>
                </a:cxn>
                <a:cxn ang="0">
                  <a:pos x="connsiteX2" y="connsiteY2"/>
                </a:cxn>
                <a:cxn ang="0">
                  <a:pos x="connsiteX3" y="connsiteY3"/>
                </a:cxn>
              </a:cxnLst>
              <a:rect l="l" t="t" r="r" b="b"/>
              <a:pathLst>
                <a:path w="9482" h="47410">
                  <a:moveTo>
                    <a:pt x="0" y="0"/>
                  </a:moveTo>
                  <a:lnTo>
                    <a:pt x="9482" y="0"/>
                  </a:lnTo>
                  <a:lnTo>
                    <a:pt x="9482" y="47410"/>
                  </a:lnTo>
                  <a:lnTo>
                    <a:pt x="0" y="47410"/>
                  </a:lnTo>
                  <a:close/>
                </a:path>
              </a:pathLst>
            </a:custGeom>
            <a:grpFill/>
            <a:ln w="9475" cap="flat">
              <a:noFill/>
              <a:prstDash val="solid"/>
              <a:miter/>
            </a:ln>
          </p:spPr>
          <p:txBody>
            <a:bodyPr rtlCol="0" anchor="ctr"/>
            <a:lstStyle/>
            <a:p>
              <a:endParaRPr lang="en-GB"/>
            </a:p>
          </p:txBody>
        </p:sp>
        <p:sp>
          <p:nvSpPr>
            <p:cNvPr id="275" name="Freeform: Shape 2810">
              <a:extLst>
                <a:ext uri="{FF2B5EF4-FFF2-40B4-BE49-F238E27FC236}">
                  <a16:creationId xmlns:a16="http://schemas.microsoft.com/office/drawing/2014/main" id="{42B3403D-CB3B-6082-9B7C-2FF62CC63603}"/>
                </a:ext>
              </a:extLst>
            </p:cNvPr>
            <p:cNvSpPr/>
            <p:nvPr/>
          </p:nvSpPr>
          <p:spPr>
            <a:xfrm>
              <a:off x="7835947" y="2456833"/>
              <a:ext cx="9482" cy="47410"/>
            </a:xfrm>
            <a:custGeom>
              <a:avLst/>
              <a:gdLst>
                <a:gd name="connsiteX0" fmla="*/ 0 w 9482"/>
                <a:gd name="connsiteY0" fmla="*/ 0 h 47410"/>
                <a:gd name="connsiteX1" fmla="*/ 9482 w 9482"/>
                <a:gd name="connsiteY1" fmla="*/ 0 h 47410"/>
                <a:gd name="connsiteX2" fmla="*/ 9482 w 9482"/>
                <a:gd name="connsiteY2" fmla="*/ 47410 h 47410"/>
                <a:gd name="connsiteX3" fmla="*/ 0 w 9482"/>
                <a:gd name="connsiteY3" fmla="*/ 47410 h 47410"/>
              </a:gdLst>
              <a:ahLst/>
              <a:cxnLst>
                <a:cxn ang="0">
                  <a:pos x="connsiteX0" y="connsiteY0"/>
                </a:cxn>
                <a:cxn ang="0">
                  <a:pos x="connsiteX1" y="connsiteY1"/>
                </a:cxn>
                <a:cxn ang="0">
                  <a:pos x="connsiteX2" y="connsiteY2"/>
                </a:cxn>
                <a:cxn ang="0">
                  <a:pos x="connsiteX3" y="connsiteY3"/>
                </a:cxn>
              </a:cxnLst>
              <a:rect l="l" t="t" r="r" b="b"/>
              <a:pathLst>
                <a:path w="9482" h="47410">
                  <a:moveTo>
                    <a:pt x="0" y="0"/>
                  </a:moveTo>
                  <a:lnTo>
                    <a:pt x="9482" y="0"/>
                  </a:lnTo>
                  <a:lnTo>
                    <a:pt x="9482" y="47410"/>
                  </a:lnTo>
                  <a:lnTo>
                    <a:pt x="0" y="47410"/>
                  </a:lnTo>
                  <a:close/>
                </a:path>
              </a:pathLst>
            </a:custGeom>
            <a:grpFill/>
            <a:ln w="9475" cap="flat">
              <a:noFill/>
              <a:prstDash val="solid"/>
              <a:miter/>
            </a:ln>
          </p:spPr>
          <p:txBody>
            <a:bodyPr rtlCol="0" anchor="ctr"/>
            <a:lstStyle/>
            <a:p>
              <a:endParaRPr lang="en-GB"/>
            </a:p>
          </p:txBody>
        </p:sp>
        <p:sp>
          <p:nvSpPr>
            <p:cNvPr id="276" name="Freeform: Shape 2811">
              <a:extLst>
                <a:ext uri="{FF2B5EF4-FFF2-40B4-BE49-F238E27FC236}">
                  <a16:creationId xmlns:a16="http://schemas.microsoft.com/office/drawing/2014/main" id="{69016239-FE56-7425-3F7F-279DC1BAD879}"/>
                </a:ext>
              </a:extLst>
            </p:cNvPr>
            <p:cNvSpPr/>
            <p:nvPr/>
          </p:nvSpPr>
          <p:spPr>
            <a:xfrm>
              <a:off x="7703199" y="2499502"/>
              <a:ext cx="199122" cy="56892"/>
            </a:xfrm>
            <a:custGeom>
              <a:avLst/>
              <a:gdLst>
                <a:gd name="connsiteX0" fmla="*/ 184899 w 199122"/>
                <a:gd name="connsiteY0" fmla="*/ 56892 h 56892"/>
                <a:gd name="connsiteX1" fmla="*/ 14223 w 199122"/>
                <a:gd name="connsiteY1" fmla="*/ 56892 h 56892"/>
                <a:gd name="connsiteX2" fmla="*/ 0 w 199122"/>
                <a:gd name="connsiteY2" fmla="*/ 42669 h 56892"/>
                <a:gd name="connsiteX3" fmla="*/ 0 w 199122"/>
                <a:gd name="connsiteY3" fmla="*/ 33187 h 56892"/>
                <a:gd name="connsiteX4" fmla="*/ 33187 w 199122"/>
                <a:gd name="connsiteY4" fmla="*/ 0 h 56892"/>
                <a:gd name="connsiteX5" fmla="*/ 165935 w 199122"/>
                <a:gd name="connsiteY5" fmla="*/ 0 h 56892"/>
                <a:gd name="connsiteX6" fmla="*/ 199122 w 199122"/>
                <a:gd name="connsiteY6" fmla="*/ 33187 h 56892"/>
                <a:gd name="connsiteX7" fmla="*/ 199122 w 199122"/>
                <a:gd name="connsiteY7" fmla="*/ 42669 h 56892"/>
                <a:gd name="connsiteX8" fmla="*/ 184899 w 199122"/>
                <a:gd name="connsiteY8" fmla="*/ 56892 h 56892"/>
                <a:gd name="connsiteX9" fmla="*/ 33187 w 199122"/>
                <a:gd name="connsiteY9" fmla="*/ 9482 h 56892"/>
                <a:gd name="connsiteX10" fmla="*/ 9482 w 199122"/>
                <a:gd name="connsiteY10" fmla="*/ 33187 h 56892"/>
                <a:gd name="connsiteX11" fmla="*/ 9482 w 199122"/>
                <a:gd name="connsiteY11" fmla="*/ 42669 h 56892"/>
                <a:gd name="connsiteX12" fmla="*/ 14223 w 199122"/>
                <a:gd name="connsiteY12" fmla="*/ 47410 h 56892"/>
                <a:gd name="connsiteX13" fmla="*/ 184899 w 199122"/>
                <a:gd name="connsiteY13" fmla="*/ 47410 h 56892"/>
                <a:gd name="connsiteX14" fmla="*/ 189640 w 199122"/>
                <a:gd name="connsiteY14" fmla="*/ 42669 h 56892"/>
                <a:gd name="connsiteX15" fmla="*/ 189640 w 199122"/>
                <a:gd name="connsiteY15" fmla="*/ 33187 h 56892"/>
                <a:gd name="connsiteX16" fmla="*/ 165935 w 199122"/>
                <a:gd name="connsiteY16" fmla="*/ 9482 h 56892"/>
                <a:gd name="connsiteX17" fmla="*/ 33187 w 199122"/>
                <a:gd name="connsiteY17" fmla="*/ 9482 h 5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122" h="56892">
                  <a:moveTo>
                    <a:pt x="184899" y="56892"/>
                  </a:moveTo>
                  <a:lnTo>
                    <a:pt x="14223" y="56892"/>
                  </a:lnTo>
                  <a:cubicBezTo>
                    <a:pt x="6353" y="56892"/>
                    <a:pt x="0" y="50539"/>
                    <a:pt x="0" y="42669"/>
                  </a:cubicBezTo>
                  <a:lnTo>
                    <a:pt x="0" y="33187"/>
                  </a:lnTo>
                  <a:cubicBezTo>
                    <a:pt x="0" y="14887"/>
                    <a:pt x="14887" y="0"/>
                    <a:pt x="33187" y="0"/>
                  </a:cubicBezTo>
                  <a:lnTo>
                    <a:pt x="165935" y="0"/>
                  </a:lnTo>
                  <a:cubicBezTo>
                    <a:pt x="184235" y="0"/>
                    <a:pt x="199122" y="14887"/>
                    <a:pt x="199122" y="33187"/>
                  </a:cubicBezTo>
                  <a:lnTo>
                    <a:pt x="199122" y="42669"/>
                  </a:lnTo>
                  <a:cubicBezTo>
                    <a:pt x="199122" y="50539"/>
                    <a:pt x="192769" y="56892"/>
                    <a:pt x="184899" y="56892"/>
                  </a:cubicBezTo>
                  <a:close/>
                  <a:moveTo>
                    <a:pt x="33187" y="9482"/>
                  </a:moveTo>
                  <a:cubicBezTo>
                    <a:pt x="20102" y="9482"/>
                    <a:pt x="9482" y="20102"/>
                    <a:pt x="9482" y="33187"/>
                  </a:cubicBezTo>
                  <a:lnTo>
                    <a:pt x="9482" y="42669"/>
                  </a:lnTo>
                  <a:cubicBezTo>
                    <a:pt x="9482" y="45324"/>
                    <a:pt x="11568" y="47410"/>
                    <a:pt x="14223" y="47410"/>
                  </a:cubicBezTo>
                  <a:lnTo>
                    <a:pt x="184899" y="47410"/>
                  </a:lnTo>
                  <a:cubicBezTo>
                    <a:pt x="187554" y="47410"/>
                    <a:pt x="189640" y="45324"/>
                    <a:pt x="189640" y="42669"/>
                  </a:cubicBezTo>
                  <a:lnTo>
                    <a:pt x="189640" y="33187"/>
                  </a:lnTo>
                  <a:cubicBezTo>
                    <a:pt x="189640" y="20102"/>
                    <a:pt x="179020" y="9482"/>
                    <a:pt x="165935" y="9482"/>
                  </a:cubicBezTo>
                  <a:lnTo>
                    <a:pt x="33187" y="9482"/>
                  </a:lnTo>
                  <a:close/>
                </a:path>
              </a:pathLst>
            </a:custGeom>
            <a:grpFill/>
            <a:ln w="9475" cap="flat">
              <a:noFill/>
              <a:prstDash val="solid"/>
              <a:miter/>
            </a:ln>
          </p:spPr>
          <p:txBody>
            <a:bodyPr rtlCol="0" anchor="ctr"/>
            <a:lstStyle/>
            <a:p>
              <a:endParaRPr lang="en-GB"/>
            </a:p>
          </p:txBody>
        </p:sp>
        <p:sp>
          <p:nvSpPr>
            <p:cNvPr id="277" name="Freeform: Shape 2812">
              <a:extLst>
                <a:ext uri="{FF2B5EF4-FFF2-40B4-BE49-F238E27FC236}">
                  <a16:creationId xmlns:a16="http://schemas.microsoft.com/office/drawing/2014/main" id="{A35C79F2-CE12-0911-B18C-BEACF4496F71}"/>
                </a:ext>
              </a:extLst>
            </p:cNvPr>
            <p:cNvSpPr/>
            <p:nvPr/>
          </p:nvSpPr>
          <p:spPr>
            <a:xfrm>
              <a:off x="7651143" y="2034884"/>
              <a:ext cx="303044" cy="119757"/>
            </a:xfrm>
            <a:custGeom>
              <a:avLst/>
              <a:gdLst>
                <a:gd name="connsiteX0" fmla="*/ 294037 w 303044"/>
                <a:gd name="connsiteY0" fmla="*/ 119758 h 119757"/>
                <a:gd name="connsiteX1" fmla="*/ 151617 w 303044"/>
                <a:gd name="connsiteY1" fmla="*/ 9577 h 119757"/>
                <a:gd name="connsiteX2" fmla="*/ 9197 w 303044"/>
                <a:gd name="connsiteY2" fmla="*/ 119758 h 119757"/>
                <a:gd name="connsiteX3" fmla="*/ 0 w 303044"/>
                <a:gd name="connsiteY3" fmla="*/ 117387 h 119757"/>
                <a:gd name="connsiteX4" fmla="*/ 151522 w 303044"/>
                <a:gd name="connsiteY4" fmla="*/ 0 h 119757"/>
                <a:gd name="connsiteX5" fmla="*/ 303044 w 303044"/>
                <a:gd name="connsiteY5" fmla="*/ 117387 h 119757"/>
                <a:gd name="connsiteX6" fmla="*/ 293847 w 303044"/>
                <a:gd name="connsiteY6" fmla="*/ 119758 h 11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44" h="119757">
                  <a:moveTo>
                    <a:pt x="294037" y="119758"/>
                  </a:moveTo>
                  <a:cubicBezTo>
                    <a:pt x="277254" y="54901"/>
                    <a:pt x="218750" y="9577"/>
                    <a:pt x="151617" y="9577"/>
                  </a:cubicBezTo>
                  <a:cubicBezTo>
                    <a:pt x="84484" y="9577"/>
                    <a:pt x="25981" y="54901"/>
                    <a:pt x="9197" y="119758"/>
                  </a:cubicBezTo>
                  <a:lnTo>
                    <a:pt x="0" y="117387"/>
                  </a:lnTo>
                  <a:cubicBezTo>
                    <a:pt x="17826" y="48263"/>
                    <a:pt x="80123" y="0"/>
                    <a:pt x="151522" y="0"/>
                  </a:cubicBezTo>
                  <a:cubicBezTo>
                    <a:pt x="222922" y="0"/>
                    <a:pt x="285219" y="48263"/>
                    <a:pt x="303044" y="117387"/>
                  </a:cubicBezTo>
                  <a:lnTo>
                    <a:pt x="293847" y="119758"/>
                  </a:lnTo>
                  <a:close/>
                </a:path>
              </a:pathLst>
            </a:custGeom>
            <a:grpFill/>
            <a:ln w="9475" cap="flat">
              <a:noFill/>
              <a:prstDash val="solid"/>
              <a:miter/>
            </a:ln>
          </p:spPr>
          <p:txBody>
            <a:bodyPr rtlCol="0" anchor="ctr"/>
            <a:lstStyle/>
            <a:p>
              <a:endParaRPr lang="en-GB"/>
            </a:p>
          </p:txBody>
        </p:sp>
        <p:sp>
          <p:nvSpPr>
            <p:cNvPr id="278" name="Freeform: Shape 2813">
              <a:extLst>
                <a:ext uri="{FF2B5EF4-FFF2-40B4-BE49-F238E27FC236}">
                  <a16:creationId xmlns:a16="http://schemas.microsoft.com/office/drawing/2014/main" id="{68E65E9E-2E58-6EE6-1E3E-A7AA229E12C6}"/>
                </a:ext>
              </a:extLst>
            </p:cNvPr>
            <p:cNvSpPr/>
            <p:nvPr/>
          </p:nvSpPr>
          <p:spPr>
            <a:xfrm>
              <a:off x="7692484" y="2020628"/>
              <a:ext cx="70641" cy="62234"/>
            </a:xfrm>
            <a:custGeom>
              <a:avLst/>
              <a:gdLst>
                <a:gd name="connsiteX0" fmla="*/ 9387 w 70641"/>
                <a:gd name="connsiteY0" fmla="*/ 62235 h 62234"/>
                <a:gd name="connsiteX1" fmla="*/ 0 w 70641"/>
                <a:gd name="connsiteY1" fmla="*/ 61192 h 62234"/>
                <a:gd name="connsiteX2" fmla="*/ 4931 w 70641"/>
                <a:gd name="connsiteY2" fmla="*/ 14920 h 62234"/>
                <a:gd name="connsiteX3" fmla="*/ 13275 w 70641"/>
                <a:gd name="connsiteY3" fmla="*/ 2214 h 62234"/>
                <a:gd name="connsiteX4" fmla="*/ 28256 w 70641"/>
                <a:gd name="connsiteY4" fmla="*/ 1455 h 62234"/>
                <a:gd name="connsiteX5" fmla="*/ 70641 w 70641"/>
                <a:gd name="connsiteY5" fmla="*/ 20419 h 62234"/>
                <a:gd name="connsiteX6" fmla="*/ 68745 w 70641"/>
                <a:gd name="connsiteY6" fmla="*/ 24591 h 62234"/>
                <a:gd name="connsiteX7" fmla="*/ 68745 w 70641"/>
                <a:gd name="connsiteY7" fmla="*/ 29427 h 62234"/>
                <a:gd name="connsiteX8" fmla="*/ 66753 w 70641"/>
                <a:gd name="connsiteY8" fmla="*/ 29048 h 62234"/>
                <a:gd name="connsiteX9" fmla="*/ 24369 w 70641"/>
                <a:gd name="connsiteY9" fmla="*/ 10084 h 62234"/>
                <a:gd name="connsiteX10" fmla="*/ 18016 w 70641"/>
                <a:gd name="connsiteY10" fmla="*/ 10368 h 62234"/>
                <a:gd name="connsiteX11" fmla="*/ 14413 w 70641"/>
                <a:gd name="connsiteY11" fmla="*/ 15773 h 62234"/>
                <a:gd name="connsiteX12" fmla="*/ 9482 w 70641"/>
                <a:gd name="connsiteY12" fmla="*/ 62045 h 6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41" h="62234">
                  <a:moveTo>
                    <a:pt x="9387" y="62235"/>
                  </a:moveTo>
                  <a:lnTo>
                    <a:pt x="0" y="61192"/>
                  </a:lnTo>
                  <a:lnTo>
                    <a:pt x="4931" y="14920"/>
                  </a:lnTo>
                  <a:cubicBezTo>
                    <a:pt x="5500" y="9610"/>
                    <a:pt x="8629" y="4869"/>
                    <a:pt x="13275" y="2214"/>
                  </a:cubicBezTo>
                  <a:cubicBezTo>
                    <a:pt x="17921" y="-441"/>
                    <a:pt x="23421" y="-726"/>
                    <a:pt x="28256" y="1455"/>
                  </a:cubicBezTo>
                  <a:lnTo>
                    <a:pt x="70641" y="20419"/>
                  </a:lnTo>
                  <a:lnTo>
                    <a:pt x="68745" y="24591"/>
                  </a:lnTo>
                  <a:lnTo>
                    <a:pt x="68745" y="29427"/>
                  </a:lnTo>
                  <a:cubicBezTo>
                    <a:pt x="68176" y="29427"/>
                    <a:pt x="67417" y="29332"/>
                    <a:pt x="66753" y="29048"/>
                  </a:cubicBezTo>
                  <a:lnTo>
                    <a:pt x="24369" y="10084"/>
                  </a:lnTo>
                  <a:cubicBezTo>
                    <a:pt x="22282" y="9136"/>
                    <a:pt x="20007" y="9230"/>
                    <a:pt x="18016" y="10368"/>
                  </a:cubicBezTo>
                  <a:cubicBezTo>
                    <a:pt x="16025" y="11506"/>
                    <a:pt x="14697" y="13497"/>
                    <a:pt x="14413" y="15773"/>
                  </a:cubicBezTo>
                  <a:lnTo>
                    <a:pt x="9482" y="62045"/>
                  </a:lnTo>
                  <a:close/>
                </a:path>
              </a:pathLst>
            </a:custGeom>
            <a:grpFill/>
            <a:ln w="9475" cap="flat">
              <a:noFill/>
              <a:prstDash val="solid"/>
              <a:miter/>
            </a:ln>
          </p:spPr>
          <p:txBody>
            <a:bodyPr rtlCol="0" anchor="ctr"/>
            <a:lstStyle/>
            <a:p>
              <a:endParaRPr lang="en-GB"/>
            </a:p>
          </p:txBody>
        </p:sp>
        <p:sp>
          <p:nvSpPr>
            <p:cNvPr id="279" name="Freeform: Shape 2814">
              <a:extLst>
                <a:ext uri="{FF2B5EF4-FFF2-40B4-BE49-F238E27FC236}">
                  <a16:creationId xmlns:a16="http://schemas.microsoft.com/office/drawing/2014/main" id="{6143A340-C21F-39C1-8CD0-D30B97AD86D8}"/>
                </a:ext>
              </a:extLst>
            </p:cNvPr>
            <p:cNvSpPr/>
            <p:nvPr/>
          </p:nvSpPr>
          <p:spPr>
            <a:xfrm>
              <a:off x="7842584" y="2020817"/>
              <a:ext cx="70546" cy="62234"/>
            </a:xfrm>
            <a:custGeom>
              <a:avLst/>
              <a:gdLst>
                <a:gd name="connsiteX0" fmla="*/ 61064 w 70546"/>
                <a:gd name="connsiteY0" fmla="*/ 62045 h 62234"/>
                <a:gd name="connsiteX1" fmla="*/ 56133 w 70546"/>
                <a:gd name="connsiteY1" fmla="*/ 15773 h 62234"/>
                <a:gd name="connsiteX2" fmla="*/ 52530 w 70546"/>
                <a:gd name="connsiteY2" fmla="*/ 10368 h 62234"/>
                <a:gd name="connsiteX3" fmla="*/ 46177 w 70546"/>
                <a:gd name="connsiteY3" fmla="*/ 10084 h 62234"/>
                <a:gd name="connsiteX4" fmla="*/ 3792 w 70546"/>
                <a:gd name="connsiteY4" fmla="*/ 29048 h 62234"/>
                <a:gd name="connsiteX5" fmla="*/ 1897 w 70546"/>
                <a:gd name="connsiteY5" fmla="*/ 29427 h 62234"/>
                <a:gd name="connsiteX6" fmla="*/ 1897 w 70546"/>
                <a:gd name="connsiteY6" fmla="*/ 24591 h 62234"/>
                <a:gd name="connsiteX7" fmla="*/ 0 w 70546"/>
                <a:gd name="connsiteY7" fmla="*/ 20419 h 62234"/>
                <a:gd name="connsiteX8" fmla="*/ 42384 w 70546"/>
                <a:gd name="connsiteY8" fmla="*/ 1455 h 62234"/>
                <a:gd name="connsiteX9" fmla="*/ 57271 w 70546"/>
                <a:gd name="connsiteY9" fmla="*/ 2214 h 62234"/>
                <a:gd name="connsiteX10" fmla="*/ 65615 w 70546"/>
                <a:gd name="connsiteY10" fmla="*/ 14920 h 62234"/>
                <a:gd name="connsiteX11" fmla="*/ 70546 w 70546"/>
                <a:gd name="connsiteY11" fmla="*/ 61192 h 62234"/>
                <a:gd name="connsiteX12" fmla="*/ 61159 w 70546"/>
                <a:gd name="connsiteY12" fmla="*/ 62235 h 6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46" h="62234">
                  <a:moveTo>
                    <a:pt x="61064" y="62045"/>
                  </a:moveTo>
                  <a:lnTo>
                    <a:pt x="56133" y="15773"/>
                  </a:lnTo>
                  <a:cubicBezTo>
                    <a:pt x="55849" y="13497"/>
                    <a:pt x="54616" y="11506"/>
                    <a:pt x="52530" y="10368"/>
                  </a:cubicBezTo>
                  <a:cubicBezTo>
                    <a:pt x="50539" y="9230"/>
                    <a:pt x="48263" y="9136"/>
                    <a:pt x="46177" y="10084"/>
                  </a:cubicBezTo>
                  <a:lnTo>
                    <a:pt x="3792" y="29048"/>
                  </a:lnTo>
                  <a:cubicBezTo>
                    <a:pt x="3224" y="29332"/>
                    <a:pt x="2560" y="29427"/>
                    <a:pt x="1897" y="29427"/>
                  </a:cubicBezTo>
                  <a:lnTo>
                    <a:pt x="1897" y="24591"/>
                  </a:lnTo>
                  <a:lnTo>
                    <a:pt x="0" y="20419"/>
                  </a:lnTo>
                  <a:lnTo>
                    <a:pt x="42384" y="1455"/>
                  </a:lnTo>
                  <a:cubicBezTo>
                    <a:pt x="47220" y="-726"/>
                    <a:pt x="52625" y="-441"/>
                    <a:pt x="57271" y="2214"/>
                  </a:cubicBezTo>
                  <a:cubicBezTo>
                    <a:pt x="61917" y="4869"/>
                    <a:pt x="65046" y="9610"/>
                    <a:pt x="65615" y="14920"/>
                  </a:cubicBezTo>
                  <a:lnTo>
                    <a:pt x="70546" y="61192"/>
                  </a:lnTo>
                  <a:lnTo>
                    <a:pt x="61159" y="62235"/>
                  </a:lnTo>
                  <a:close/>
                </a:path>
              </a:pathLst>
            </a:custGeom>
            <a:grpFill/>
            <a:ln w="9475" cap="flat">
              <a:noFill/>
              <a:prstDash val="solid"/>
              <a:miter/>
            </a:ln>
          </p:spPr>
          <p:txBody>
            <a:bodyPr rtlCol="0" anchor="ctr"/>
            <a:lstStyle/>
            <a:p>
              <a:endParaRPr lang="en-GB"/>
            </a:p>
          </p:txBody>
        </p:sp>
        <p:sp>
          <p:nvSpPr>
            <p:cNvPr id="280" name="Freeform: Shape 359">
              <a:extLst>
                <a:ext uri="{FF2B5EF4-FFF2-40B4-BE49-F238E27FC236}">
                  <a16:creationId xmlns:a16="http://schemas.microsoft.com/office/drawing/2014/main" id="{0811BFEF-C285-0B65-3377-B7382D77B947}"/>
                </a:ext>
              </a:extLst>
            </p:cNvPr>
            <p:cNvSpPr/>
            <p:nvPr/>
          </p:nvSpPr>
          <p:spPr>
            <a:xfrm>
              <a:off x="7911234" y="2080966"/>
              <a:ext cx="62124" cy="70640"/>
            </a:xfrm>
            <a:custGeom>
              <a:avLst/>
              <a:gdLst>
                <a:gd name="connsiteX0" fmla="*/ 41815 w 62124"/>
                <a:gd name="connsiteY0" fmla="*/ 70641 h 70640"/>
                <a:gd name="connsiteX1" fmla="*/ 33187 w 62124"/>
                <a:gd name="connsiteY1" fmla="*/ 66753 h 70640"/>
                <a:gd name="connsiteX2" fmla="*/ 52056 w 62124"/>
                <a:gd name="connsiteY2" fmla="*/ 24369 h 70640"/>
                <a:gd name="connsiteX3" fmla="*/ 51772 w 62124"/>
                <a:gd name="connsiteY3" fmla="*/ 18016 h 70640"/>
                <a:gd name="connsiteX4" fmla="*/ 46272 w 62124"/>
                <a:gd name="connsiteY4" fmla="*/ 14413 h 70640"/>
                <a:gd name="connsiteX5" fmla="*/ 0 w 62124"/>
                <a:gd name="connsiteY5" fmla="*/ 9482 h 70640"/>
                <a:gd name="connsiteX6" fmla="*/ 379 w 62124"/>
                <a:gd name="connsiteY6" fmla="*/ 0 h 70640"/>
                <a:gd name="connsiteX7" fmla="*/ 47220 w 62124"/>
                <a:gd name="connsiteY7" fmla="*/ 4931 h 70640"/>
                <a:gd name="connsiteX8" fmla="*/ 59926 w 62124"/>
                <a:gd name="connsiteY8" fmla="*/ 13275 h 70640"/>
                <a:gd name="connsiteX9" fmla="*/ 60590 w 62124"/>
                <a:gd name="connsiteY9" fmla="*/ 28256 h 70640"/>
                <a:gd name="connsiteX10" fmla="*/ 41721 w 62124"/>
                <a:gd name="connsiteY10" fmla="*/ 70641 h 7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24" h="70640">
                  <a:moveTo>
                    <a:pt x="41815" y="70641"/>
                  </a:moveTo>
                  <a:lnTo>
                    <a:pt x="33187" y="66753"/>
                  </a:lnTo>
                  <a:lnTo>
                    <a:pt x="52056" y="24369"/>
                  </a:lnTo>
                  <a:cubicBezTo>
                    <a:pt x="53005" y="22283"/>
                    <a:pt x="52910" y="20007"/>
                    <a:pt x="51772" y="18016"/>
                  </a:cubicBezTo>
                  <a:cubicBezTo>
                    <a:pt x="50634" y="16025"/>
                    <a:pt x="48643" y="14697"/>
                    <a:pt x="46272" y="14413"/>
                  </a:cubicBezTo>
                  <a:lnTo>
                    <a:pt x="0" y="9482"/>
                  </a:lnTo>
                  <a:lnTo>
                    <a:pt x="379" y="0"/>
                  </a:lnTo>
                  <a:lnTo>
                    <a:pt x="47220" y="4931"/>
                  </a:lnTo>
                  <a:cubicBezTo>
                    <a:pt x="52530" y="5500"/>
                    <a:pt x="57271" y="8629"/>
                    <a:pt x="59926" y="13275"/>
                  </a:cubicBezTo>
                  <a:cubicBezTo>
                    <a:pt x="62581" y="17921"/>
                    <a:pt x="62866" y="23421"/>
                    <a:pt x="60590" y="28256"/>
                  </a:cubicBezTo>
                  <a:lnTo>
                    <a:pt x="41721" y="70641"/>
                  </a:lnTo>
                  <a:close/>
                </a:path>
              </a:pathLst>
            </a:custGeom>
            <a:grpFill/>
            <a:ln w="9475" cap="flat">
              <a:noFill/>
              <a:prstDash val="solid"/>
              <a:miter/>
            </a:ln>
          </p:spPr>
          <p:txBody>
            <a:bodyPr rtlCol="0" anchor="ctr"/>
            <a:lstStyle/>
            <a:p>
              <a:endParaRPr lang="en-GB"/>
            </a:p>
          </p:txBody>
        </p:sp>
        <p:sp>
          <p:nvSpPr>
            <p:cNvPr id="281" name="Freeform: Shape 384">
              <a:extLst>
                <a:ext uri="{FF2B5EF4-FFF2-40B4-BE49-F238E27FC236}">
                  <a16:creationId xmlns:a16="http://schemas.microsoft.com/office/drawing/2014/main" id="{06BECD03-1477-A966-4E62-68E4B5B78E4D}"/>
                </a:ext>
              </a:extLst>
            </p:cNvPr>
            <p:cNvSpPr/>
            <p:nvPr/>
          </p:nvSpPr>
          <p:spPr>
            <a:xfrm>
              <a:off x="7761987" y="1997311"/>
              <a:ext cx="81639" cy="49709"/>
            </a:xfrm>
            <a:custGeom>
              <a:avLst/>
              <a:gdLst>
                <a:gd name="connsiteX0" fmla="*/ 73960 w 81639"/>
                <a:gd name="connsiteY0" fmla="*/ 49709 h 49709"/>
                <a:gd name="connsiteX1" fmla="*/ 46556 w 81639"/>
                <a:gd name="connsiteY1" fmla="*/ 12066 h 49709"/>
                <a:gd name="connsiteX2" fmla="*/ 35084 w 81639"/>
                <a:gd name="connsiteY2" fmla="*/ 12066 h 49709"/>
                <a:gd name="connsiteX3" fmla="*/ 7680 w 81639"/>
                <a:gd name="connsiteY3" fmla="*/ 49709 h 49709"/>
                <a:gd name="connsiteX4" fmla="*/ 0 w 81639"/>
                <a:gd name="connsiteY4" fmla="*/ 44115 h 49709"/>
                <a:gd name="connsiteX5" fmla="*/ 27403 w 81639"/>
                <a:gd name="connsiteY5" fmla="*/ 6471 h 49709"/>
                <a:gd name="connsiteX6" fmla="*/ 54237 w 81639"/>
                <a:gd name="connsiteY6" fmla="*/ 6471 h 49709"/>
                <a:gd name="connsiteX7" fmla="*/ 81640 w 81639"/>
                <a:gd name="connsiteY7" fmla="*/ 44115 h 49709"/>
                <a:gd name="connsiteX8" fmla="*/ 73960 w 81639"/>
                <a:gd name="connsiteY8" fmla="*/ 49709 h 4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39" h="49709">
                  <a:moveTo>
                    <a:pt x="73960" y="49709"/>
                  </a:moveTo>
                  <a:lnTo>
                    <a:pt x="46556" y="12066"/>
                  </a:lnTo>
                  <a:cubicBezTo>
                    <a:pt x="43902" y="8368"/>
                    <a:pt x="37738" y="8368"/>
                    <a:pt x="35084" y="12066"/>
                  </a:cubicBezTo>
                  <a:lnTo>
                    <a:pt x="7680" y="49709"/>
                  </a:lnTo>
                  <a:lnTo>
                    <a:pt x="0" y="44115"/>
                  </a:lnTo>
                  <a:lnTo>
                    <a:pt x="27403" y="6471"/>
                  </a:lnTo>
                  <a:cubicBezTo>
                    <a:pt x="33756" y="-2157"/>
                    <a:pt x="47884" y="-2157"/>
                    <a:pt x="54237" y="6471"/>
                  </a:cubicBezTo>
                  <a:lnTo>
                    <a:pt x="81640" y="44115"/>
                  </a:lnTo>
                  <a:lnTo>
                    <a:pt x="73960" y="49709"/>
                  </a:lnTo>
                  <a:close/>
                </a:path>
              </a:pathLst>
            </a:custGeom>
            <a:grpFill/>
            <a:ln w="9475" cap="flat">
              <a:noFill/>
              <a:prstDash val="solid"/>
              <a:miter/>
            </a:ln>
          </p:spPr>
          <p:txBody>
            <a:bodyPr rtlCol="0" anchor="ctr"/>
            <a:lstStyle/>
            <a:p>
              <a:endParaRPr lang="en-GB"/>
            </a:p>
          </p:txBody>
        </p:sp>
        <p:sp>
          <p:nvSpPr>
            <p:cNvPr id="282" name="Freeform: Shape 385">
              <a:extLst>
                <a:ext uri="{FF2B5EF4-FFF2-40B4-BE49-F238E27FC236}">
                  <a16:creationId xmlns:a16="http://schemas.microsoft.com/office/drawing/2014/main" id="{D18BC40C-556D-0F73-984A-45D0FA5B6CDC}"/>
                </a:ext>
              </a:extLst>
            </p:cNvPr>
            <p:cNvSpPr/>
            <p:nvPr/>
          </p:nvSpPr>
          <p:spPr>
            <a:xfrm>
              <a:off x="7632146" y="2081061"/>
              <a:ext cx="62234" cy="70546"/>
            </a:xfrm>
            <a:custGeom>
              <a:avLst/>
              <a:gdLst>
                <a:gd name="connsiteX0" fmla="*/ 20325 w 62234"/>
                <a:gd name="connsiteY0" fmla="*/ 70546 h 70546"/>
                <a:gd name="connsiteX1" fmla="*/ 1455 w 62234"/>
                <a:gd name="connsiteY1" fmla="*/ 28162 h 70546"/>
                <a:gd name="connsiteX2" fmla="*/ 2214 w 62234"/>
                <a:gd name="connsiteY2" fmla="*/ 13275 h 70546"/>
                <a:gd name="connsiteX3" fmla="*/ 14920 w 62234"/>
                <a:gd name="connsiteY3" fmla="*/ 4931 h 70546"/>
                <a:gd name="connsiteX4" fmla="*/ 61192 w 62234"/>
                <a:gd name="connsiteY4" fmla="*/ 0 h 70546"/>
                <a:gd name="connsiteX5" fmla="*/ 62235 w 62234"/>
                <a:gd name="connsiteY5" fmla="*/ 9387 h 70546"/>
                <a:gd name="connsiteX6" fmla="*/ 15963 w 62234"/>
                <a:gd name="connsiteY6" fmla="*/ 14318 h 70546"/>
                <a:gd name="connsiteX7" fmla="*/ 10558 w 62234"/>
                <a:gd name="connsiteY7" fmla="*/ 17921 h 70546"/>
                <a:gd name="connsiteX8" fmla="*/ 10274 w 62234"/>
                <a:gd name="connsiteY8" fmla="*/ 24274 h 70546"/>
                <a:gd name="connsiteX9" fmla="*/ 29143 w 62234"/>
                <a:gd name="connsiteY9" fmla="*/ 66658 h 70546"/>
                <a:gd name="connsiteX10" fmla="*/ 20514 w 62234"/>
                <a:gd name="connsiteY10" fmla="*/ 70546 h 7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34" h="70546">
                  <a:moveTo>
                    <a:pt x="20325" y="70546"/>
                  </a:moveTo>
                  <a:lnTo>
                    <a:pt x="1455" y="28162"/>
                  </a:lnTo>
                  <a:cubicBezTo>
                    <a:pt x="-726" y="23326"/>
                    <a:pt x="-441" y="17921"/>
                    <a:pt x="2214" y="13275"/>
                  </a:cubicBezTo>
                  <a:cubicBezTo>
                    <a:pt x="4869" y="8629"/>
                    <a:pt x="9610" y="5500"/>
                    <a:pt x="14920" y="4931"/>
                  </a:cubicBezTo>
                  <a:lnTo>
                    <a:pt x="61192" y="0"/>
                  </a:lnTo>
                  <a:lnTo>
                    <a:pt x="62235" y="9387"/>
                  </a:lnTo>
                  <a:lnTo>
                    <a:pt x="15963" y="14318"/>
                  </a:lnTo>
                  <a:cubicBezTo>
                    <a:pt x="13687" y="14602"/>
                    <a:pt x="11696" y="15835"/>
                    <a:pt x="10558" y="17921"/>
                  </a:cubicBezTo>
                  <a:cubicBezTo>
                    <a:pt x="9420" y="19912"/>
                    <a:pt x="9325" y="22188"/>
                    <a:pt x="10274" y="24274"/>
                  </a:cubicBezTo>
                  <a:lnTo>
                    <a:pt x="29143" y="66658"/>
                  </a:lnTo>
                  <a:lnTo>
                    <a:pt x="20514" y="70546"/>
                  </a:lnTo>
                  <a:close/>
                </a:path>
              </a:pathLst>
            </a:custGeom>
            <a:grpFill/>
            <a:ln w="9475" cap="flat">
              <a:noFill/>
              <a:prstDash val="solid"/>
              <a:miter/>
            </a:ln>
          </p:spPr>
          <p:txBody>
            <a:bodyPr rtlCol="0" anchor="ctr"/>
            <a:lstStyle/>
            <a:p>
              <a:endParaRPr lang="en-GB"/>
            </a:p>
          </p:txBody>
        </p:sp>
        <p:sp>
          <p:nvSpPr>
            <p:cNvPr id="283" name="Freeform: Shape 6430">
              <a:extLst>
                <a:ext uri="{FF2B5EF4-FFF2-40B4-BE49-F238E27FC236}">
                  <a16:creationId xmlns:a16="http://schemas.microsoft.com/office/drawing/2014/main" id="{D7600342-5964-F0D0-4999-67D6FC977B9A}"/>
                </a:ext>
              </a:extLst>
            </p:cNvPr>
            <p:cNvSpPr/>
            <p:nvPr/>
          </p:nvSpPr>
          <p:spPr>
            <a:xfrm>
              <a:off x="7599845" y="2224524"/>
              <a:ext cx="405829" cy="9482"/>
            </a:xfrm>
            <a:custGeom>
              <a:avLst/>
              <a:gdLst>
                <a:gd name="connsiteX0" fmla="*/ 0 w 405829"/>
                <a:gd name="connsiteY0" fmla="*/ 0 h 9482"/>
                <a:gd name="connsiteX1" fmla="*/ 405829 w 405829"/>
                <a:gd name="connsiteY1" fmla="*/ 0 h 9482"/>
                <a:gd name="connsiteX2" fmla="*/ 405829 w 405829"/>
                <a:gd name="connsiteY2" fmla="*/ 9482 h 9482"/>
                <a:gd name="connsiteX3" fmla="*/ 0 w 405829"/>
                <a:gd name="connsiteY3" fmla="*/ 9482 h 9482"/>
              </a:gdLst>
              <a:ahLst/>
              <a:cxnLst>
                <a:cxn ang="0">
                  <a:pos x="connsiteX0" y="connsiteY0"/>
                </a:cxn>
                <a:cxn ang="0">
                  <a:pos x="connsiteX1" y="connsiteY1"/>
                </a:cxn>
                <a:cxn ang="0">
                  <a:pos x="connsiteX2" y="connsiteY2"/>
                </a:cxn>
                <a:cxn ang="0">
                  <a:pos x="connsiteX3" y="connsiteY3"/>
                </a:cxn>
              </a:cxnLst>
              <a:rect l="l" t="t" r="r" b="b"/>
              <a:pathLst>
                <a:path w="405829" h="9482">
                  <a:moveTo>
                    <a:pt x="0" y="0"/>
                  </a:moveTo>
                  <a:lnTo>
                    <a:pt x="405829" y="0"/>
                  </a:lnTo>
                  <a:lnTo>
                    <a:pt x="405829" y="9482"/>
                  </a:lnTo>
                  <a:lnTo>
                    <a:pt x="0" y="9482"/>
                  </a:lnTo>
                  <a:close/>
                </a:path>
              </a:pathLst>
            </a:custGeom>
            <a:grpFill/>
            <a:ln w="9475" cap="flat">
              <a:noFill/>
              <a:prstDash val="solid"/>
              <a:miter/>
            </a:ln>
          </p:spPr>
          <p:txBody>
            <a:bodyPr rtlCol="0" anchor="ctr"/>
            <a:lstStyle/>
            <a:p>
              <a:endParaRPr lang="en-GB"/>
            </a:p>
          </p:txBody>
        </p:sp>
        <p:sp>
          <p:nvSpPr>
            <p:cNvPr id="284" name="Freeform: Shape 6431">
              <a:extLst>
                <a:ext uri="{FF2B5EF4-FFF2-40B4-BE49-F238E27FC236}">
                  <a16:creationId xmlns:a16="http://schemas.microsoft.com/office/drawing/2014/main" id="{B851EFA4-31B0-0314-420F-31CABE8F6815}"/>
                </a:ext>
              </a:extLst>
            </p:cNvPr>
            <p:cNvSpPr/>
            <p:nvPr/>
          </p:nvSpPr>
          <p:spPr>
            <a:xfrm>
              <a:off x="7590363" y="2300380"/>
              <a:ext cx="424793" cy="9482"/>
            </a:xfrm>
            <a:custGeom>
              <a:avLst/>
              <a:gdLst>
                <a:gd name="connsiteX0" fmla="*/ 0 w 424793"/>
                <a:gd name="connsiteY0" fmla="*/ 0 h 9482"/>
                <a:gd name="connsiteX1" fmla="*/ 424793 w 424793"/>
                <a:gd name="connsiteY1" fmla="*/ 0 h 9482"/>
                <a:gd name="connsiteX2" fmla="*/ 424793 w 424793"/>
                <a:gd name="connsiteY2" fmla="*/ 9482 h 9482"/>
                <a:gd name="connsiteX3" fmla="*/ 0 w 424793"/>
                <a:gd name="connsiteY3" fmla="*/ 9482 h 9482"/>
              </a:gdLst>
              <a:ahLst/>
              <a:cxnLst>
                <a:cxn ang="0">
                  <a:pos x="connsiteX0" y="connsiteY0"/>
                </a:cxn>
                <a:cxn ang="0">
                  <a:pos x="connsiteX1" y="connsiteY1"/>
                </a:cxn>
                <a:cxn ang="0">
                  <a:pos x="connsiteX2" y="connsiteY2"/>
                </a:cxn>
                <a:cxn ang="0">
                  <a:pos x="connsiteX3" y="connsiteY3"/>
                </a:cxn>
              </a:cxnLst>
              <a:rect l="l" t="t" r="r" b="b"/>
              <a:pathLst>
                <a:path w="424793" h="9482">
                  <a:moveTo>
                    <a:pt x="0" y="0"/>
                  </a:moveTo>
                  <a:lnTo>
                    <a:pt x="424793" y="0"/>
                  </a:lnTo>
                  <a:lnTo>
                    <a:pt x="424793" y="9482"/>
                  </a:lnTo>
                  <a:lnTo>
                    <a:pt x="0" y="9482"/>
                  </a:lnTo>
                  <a:close/>
                </a:path>
              </a:pathLst>
            </a:custGeom>
            <a:grpFill/>
            <a:ln w="9475" cap="flat">
              <a:noFill/>
              <a:prstDash val="solid"/>
              <a:miter/>
            </a:ln>
          </p:spPr>
          <p:txBody>
            <a:bodyPr rtlCol="0" anchor="ctr"/>
            <a:lstStyle/>
            <a:p>
              <a:endParaRPr lang="en-GB"/>
            </a:p>
          </p:txBody>
        </p:sp>
        <p:sp>
          <p:nvSpPr>
            <p:cNvPr id="285" name="Freeform: Shape 6432">
              <a:extLst>
                <a:ext uri="{FF2B5EF4-FFF2-40B4-BE49-F238E27FC236}">
                  <a16:creationId xmlns:a16="http://schemas.microsoft.com/office/drawing/2014/main" id="{1430E847-0A19-4AFE-66A8-2EDEF4CBCE0C}"/>
                </a:ext>
              </a:extLst>
            </p:cNvPr>
            <p:cNvSpPr/>
            <p:nvPr/>
          </p:nvSpPr>
          <p:spPr>
            <a:xfrm>
              <a:off x="7580881" y="2376236"/>
              <a:ext cx="443757" cy="9482"/>
            </a:xfrm>
            <a:custGeom>
              <a:avLst/>
              <a:gdLst>
                <a:gd name="connsiteX0" fmla="*/ 0 w 443757"/>
                <a:gd name="connsiteY0" fmla="*/ 0 h 9482"/>
                <a:gd name="connsiteX1" fmla="*/ 443757 w 443757"/>
                <a:gd name="connsiteY1" fmla="*/ 0 h 9482"/>
                <a:gd name="connsiteX2" fmla="*/ 443757 w 443757"/>
                <a:gd name="connsiteY2" fmla="*/ 9482 h 9482"/>
                <a:gd name="connsiteX3" fmla="*/ 0 w 443757"/>
                <a:gd name="connsiteY3" fmla="*/ 9482 h 9482"/>
              </a:gdLst>
              <a:ahLst/>
              <a:cxnLst>
                <a:cxn ang="0">
                  <a:pos x="connsiteX0" y="connsiteY0"/>
                </a:cxn>
                <a:cxn ang="0">
                  <a:pos x="connsiteX1" y="connsiteY1"/>
                </a:cxn>
                <a:cxn ang="0">
                  <a:pos x="connsiteX2" y="connsiteY2"/>
                </a:cxn>
                <a:cxn ang="0">
                  <a:pos x="connsiteX3" y="connsiteY3"/>
                </a:cxn>
              </a:cxnLst>
              <a:rect l="l" t="t" r="r" b="b"/>
              <a:pathLst>
                <a:path w="443757" h="9482">
                  <a:moveTo>
                    <a:pt x="0" y="0"/>
                  </a:moveTo>
                  <a:lnTo>
                    <a:pt x="443757" y="0"/>
                  </a:lnTo>
                  <a:lnTo>
                    <a:pt x="443757" y="9482"/>
                  </a:lnTo>
                  <a:lnTo>
                    <a:pt x="0" y="9482"/>
                  </a:lnTo>
                  <a:close/>
                </a:path>
              </a:pathLst>
            </a:custGeom>
            <a:grpFill/>
            <a:ln w="9475" cap="flat">
              <a:noFill/>
              <a:prstDash val="solid"/>
              <a:miter/>
            </a:ln>
          </p:spPr>
          <p:txBody>
            <a:bodyPr rtlCol="0" anchor="ctr"/>
            <a:lstStyle/>
            <a:p>
              <a:endParaRPr lang="en-GB"/>
            </a:p>
          </p:txBody>
        </p:sp>
        <p:sp>
          <p:nvSpPr>
            <p:cNvPr id="286" name="Freeform: Shape 6433">
              <a:extLst>
                <a:ext uri="{FF2B5EF4-FFF2-40B4-BE49-F238E27FC236}">
                  <a16:creationId xmlns:a16="http://schemas.microsoft.com/office/drawing/2014/main" id="{2B3605C6-D595-90CA-34F1-472A4B873C2F}"/>
                </a:ext>
              </a:extLst>
            </p:cNvPr>
            <p:cNvSpPr/>
            <p:nvPr/>
          </p:nvSpPr>
          <p:spPr>
            <a:xfrm>
              <a:off x="7798019" y="2153409"/>
              <a:ext cx="9482" cy="303424"/>
            </a:xfrm>
            <a:custGeom>
              <a:avLst/>
              <a:gdLst>
                <a:gd name="connsiteX0" fmla="*/ 0 w 9482"/>
                <a:gd name="connsiteY0" fmla="*/ 0 h 303424"/>
                <a:gd name="connsiteX1" fmla="*/ 9482 w 9482"/>
                <a:gd name="connsiteY1" fmla="*/ 0 h 303424"/>
                <a:gd name="connsiteX2" fmla="*/ 9482 w 9482"/>
                <a:gd name="connsiteY2" fmla="*/ 303424 h 303424"/>
                <a:gd name="connsiteX3" fmla="*/ 0 w 9482"/>
                <a:gd name="connsiteY3" fmla="*/ 303424 h 303424"/>
              </a:gdLst>
              <a:ahLst/>
              <a:cxnLst>
                <a:cxn ang="0">
                  <a:pos x="connsiteX0" y="connsiteY0"/>
                </a:cxn>
                <a:cxn ang="0">
                  <a:pos x="connsiteX1" y="connsiteY1"/>
                </a:cxn>
                <a:cxn ang="0">
                  <a:pos x="connsiteX2" y="connsiteY2"/>
                </a:cxn>
                <a:cxn ang="0">
                  <a:pos x="connsiteX3" y="connsiteY3"/>
                </a:cxn>
              </a:cxnLst>
              <a:rect l="l" t="t" r="r" b="b"/>
              <a:pathLst>
                <a:path w="9482" h="303424">
                  <a:moveTo>
                    <a:pt x="0" y="0"/>
                  </a:moveTo>
                  <a:lnTo>
                    <a:pt x="9482" y="0"/>
                  </a:lnTo>
                  <a:lnTo>
                    <a:pt x="9482" y="303424"/>
                  </a:lnTo>
                  <a:lnTo>
                    <a:pt x="0" y="303424"/>
                  </a:lnTo>
                  <a:close/>
                </a:path>
              </a:pathLst>
            </a:custGeom>
            <a:grpFill/>
            <a:ln w="9475" cap="flat">
              <a:noFill/>
              <a:prstDash val="solid"/>
              <a:miter/>
            </a:ln>
          </p:spPr>
          <p:txBody>
            <a:bodyPr rtlCol="0" anchor="ctr"/>
            <a:lstStyle/>
            <a:p>
              <a:endParaRPr lang="en-GB"/>
            </a:p>
          </p:txBody>
        </p:sp>
        <p:sp>
          <p:nvSpPr>
            <p:cNvPr id="287" name="Freeform: Shape 6434">
              <a:extLst>
                <a:ext uri="{FF2B5EF4-FFF2-40B4-BE49-F238E27FC236}">
                  <a16:creationId xmlns:a16="http://schemas.microsoft.com/office/drawing/2014/main" id="{BE532F8B-8716-BB18-58CB-5B230E6F3A3D}"/>
                </a:ext>
              </a:extLst>
            </p:cNvPr>
            <p:cNvSpPr/>
            <p:nvPr/>
          </p:nvSpPr>
          <p:spPr>
            <a:xfrm rot="16307400">
              <a:off x="7579852" y="2300354"/>
              <a:ext cx="303613" cy="9482"/>
            </a:xfrm>
            <a:custGeom>
              <a:avLst/>
              <a:gdLst>
                <a:gd name="connsiteX0" fmla="*/ 0 w 303613"/>
                <a:gd name="connsiteY0" fmla="*/ 0 h 9482"/>
                <a:gd name="connsiteX1" fmla="*/ 303614 w 303613"/>
                <a:gd name="connsiteY1" fmla="*/ 0 h 9482"/>
                <a:gd name="connsiteX2" fmla="*/ 303614 w 303613"/>
                <a:gd name="connsiteY2" fmla="*/ 9482 h 9482"/>
                <a:gd name="connsiteX3" fmla="*/ 0 w 303613"/>
                <a:gd name="connsiteY3" fmla="*/ 9482 h 9482"/>
              </a:gdLst>
              <a:ahLst/>
              <a:cxnLst>
                <a:cxn ang="0">
                  <a:pos x="connsiteX0" y="connsiteY0"/>
                </a:cxn>
                <a:cxn ang="0">
                  <a:pos x="connsiteX1" y="connsiteY1"/>
                </a:cxn>
                <a:cxn ang="0">
                  <a:pos x="connsiteX2" y="connsiteY2"/>
                </a:cxn>
                <a:cxn ang="0">
                  <a:pos x="connsiteX3" y="connsiteY3"/>
                </a:cxn>
              </a:cxnLst>
              <a:rect l="l" t="t" r="r" b="b"/>
              <a:pathLst>
                <a:path w="303613" h="9482">
                  <a:moveTo>
                    <a:pt x="0" y="0"/>
                  </a:moveTo>
                  <a:lnTo>
                    <a:pt x="303614" y="0"/>
                  </a:lnTo>
                  <a:lnTo>
                    <a:pt x="303614" y="9482"/>
                  </a:lnTo>
                  <a:lnTo>
                    <a:pt x="0" y="9482"/>
                  </a:lnTo>
                  <a:close/>
                </a:path>
              </a:pathLst>
            </a:custGeom>
            <a:grpFill/>
            <a:ln w="9475" cap="flat">
              <a:noFill/>
              <a:prstDash val="solid"/>
              <a:miter/>
            </a:ln>
          </p:spPr>
          <p:txBody>
            <a:bodyPr rtlCol="0" anchor="ctr"/>
            <a:lstStyle/>
            <a:p>
              <a:endParaRPr lang="en-GB"/>
            </a:p>
          </p:txBody>
        </p:sp>
        <p:sp>
          <p:nvSpPr>
            <p:cNvPr id="288" name="Freeform: Shape 6435">
              <a:extLst>
                <a:ext uri="{FF2B5EF4-FFF2-40B4-BE49-F238E27FC236}">
                  <a16:creationId xmlns:a16="http://schemas.microsoft.com/office/drawing/2014/main" id="{8FDB8C14-6AED-385B-8383-4D533F6FF859}"/>
                </a:ext>
              </a:extLst>
            </p:cNvPr>
            <p:cNvSpPr/>
            <p:nvPr/>
          </p:nvSpPr>
          <p:spPr>
            <a:xfrm rot="16482600">
              <a:off x="7511491" y="2300428"/>
              <a:ext cx="304467" cy="9482"/>
            </a:xfrm>
            <a:custGeom>
              <a:avLst/>
              <a:gdLst>
                <a:gd name="connsiteX0" fmla="*/ 0 w 304467"/>
                <a:gd name="connsiteY0" fmla="*/ 0 h 9482"/>
                <a:gd name="connsiteX1" fmla="*/ 304467 w 304467"/>
                <a:gd name="connsiteY1" fmla="*/ 0 h 9482"/>
                <a:gd name="connsiteX2" fmla="*/ 304467 w 304467"/>
                <a:gd name="connsiteY2" fmla="*/ 9482 h 9482"/>
                <a:gd name="connsiteX3" fmla="*/ 0 w 304467"/>
                <a:gd name="connsiteY3" fmla="*/ 9482 h 9482"/>
              </a:gdLst>
              <a:ahLst/>
              <a:cxnLst>
                <a:cxn ang="0">
                  <a:pos x="connsiteX0" y="connsiteY0"/>
                </a:cxn>
                <a:cxn ang="0">
                  <a:pos x="connsiteX1" y="connsiteY1"/>
                </a:cxn>
                <a:cxn ang="0">
                  <a:pos x="connsiteX2" y="connsiteY2"/>
                </a:cxn>
                <a:cxn ang="0">
                  <a:pos x="connsiteX3" y="connsiteY3"/>
                </a:cxn>
              </a:cxnLst>
              <a:rect l="l" t="t" r="r" b="b"/>
              <a:pathLst>
                <a:path w="304467" h="9482">
                  <a:moveTo>
                    <a:pt x="0" y="0"/>
                  </a:moveTo>
                  <a:lnTo>
                    <a:pt x="304467" y="0"/>
                  </a:lnTo>
                  <a:lnTo>
                    <a:pt x="304467" y="9482"/>
                  </a:lnTo>
                  <a:lnTo>
                    <a:pt x="0" y="9482"/>
                  </a:lnTo>
                  <a:close/>
                </a:path>
              </a:pathLst>
            </a:custGeom>
            <a:grpFill/>
            <a:ln w="9475" cap="flat">
              <a:noFill/>
              <a:prstDash val="solid"/>
              <a:miter/>
            </a:ln>
          </p:spPr>
          <p:txBody>
            <a:bodyPr rtlCol="0" anchor="ctr"/>
            <a:lstStyle/>
            <a:p>
              <a:endParaRPr lang="en-GB"/>
            </a:p>
          </p:txBody>
        </p:sp>
        <p:sp>
          <p:nvSpPr>
            <p:cNvPr id="289" name="Freeform: Shape 6436">
              <a:extLst>
                <a:ext uri="{FF2B5EF4-FFF2-40B4-BE49-F238E27FC236}">
                  <a16:creationId xmlns:a16="http://schemas.microsoft.com/office/drawing/2014/main" id="{F8FADF6D-EB25-D913-F6D0-42C294291281}"/>
                </a:ext>
              </a:extLst>
            </p:cNvPr>
            <p:cNvSpPr/>
            <p:nvPr/>
          </p:nvSpPr>
          <p:spPr>
            <a:xfrm rot="21492600">
              <a:off x="7869094" y="2153297"/>
              <a:ext cx="9482" cy="303613"/>
            </a:xfrm>
            <a:custGeom>
              <a:avLst/>
              <a:gdLst>
                <a:gd name="connsiteX0" fmla="*/ 0 w 9482"/>
                <a:gd name="connsiteY0" fmla="*/ 0 h 303613"/>
                <a:gd name="connsiteX1" fmla="*/ 9482 w 9482"/>
                <a:gd name="connsiteY1" fmla="*/ 0 h 303613"/>
                <a:gd name="connsiteX2" fmla="*/ 9482 w 9482"/>
                <a:gd name="connsiteY2" fmla="*/ 303614 h 303613"/>
                <a:gd name="connsiteX3" fmla="*/ 0 w 9482"/>
                <a:gd name="connsiteY3" fmla="*/ 303614 h 303613"/>
              </a:gdLst>
              <a:ahLst/>
              <a:cxnLst>
                <a:cxn ang="0">
                  <a:pos x="connsiteX0" y="connsiteY0"/>
                </a:cxn>
                <a:cxn ang="0">
                  <a:pos x="connsiteX1" y="connsiteY1"/>
                </a:cxn>
                <a:cxn ang="0">
                  <a:pos x="connsiteX2" y="connsiteY2"/>
                </a:cxn>
                <a:cxn ang="0">
                  <a:pos x="connsiteX3" y="connsiteY3"/>
                </a:cxn>
              </a:cxnLst>
              <a:rect l="l" t="t" r="r" b="b"/>
              <a:pathLst>
                <a:path w="9482" h="303613">
                  <a:moveTo>
                    <a:pt x="0" y="0"/>
                  </a:moveTo>
                  <a:lnTo>
                    <a:pt x="9482" y="0"/>
                  </a:lnTo>
                  <a:lnTo>
                    <a:pt x="9482" y="303614"/>
                  </a:lnTo>
                  <a:lnTo>
                    <a:pt x="0" y="303614"/>
                  </a:lnTo>
                  <a:close/>
                </a:path>
              </a:pathLst>
            </a:custGeom>
            <a:grpFill/>
            <a:ln w="9475" cap="flat">
              <a:noFill/>
              <a:prstDash val="solid"/>
              <a:miter/>
            </a:ln>
          </p:spPr>
          <p:txBody>
            <a:bodyPr rtlCol="0" anchor="ctr"/>
            <a:lstStyle/>
            <a:p>
              <a:endParaRPr lang="en-GB"/>
            </a:p>
          </p:txBody>
        </p:sp>
        <p:sp>
          <p:nvSpPr>
            <p:cNvPr id="290" name="Freeform: Shape 6437">
              <a:extLst>
                <a:ext uri="{FF2B5EF4-FFF2-40B4-BE49-F238E27FC236}">
                  <a16:creationId xmlns:a16="http://schemas.microsoft.com/office/drawing/2014/main" id="{59D9BF79-1A3D-A901-5131-362BA726CBB5}"/>
                </a:ext>
              </a:extLst>
            </p:cNvPr>
            <p:cNvSpPr/>
            <p:nvPr/>
          </p:nvSpPr>
          <p:spPr>
            <a:xfrm rot="21319800">
              <a:off x="7937303" y="2153449"/>
              <a:ext cx="9482" cy="304467"/>
            </a:xfrm>
            <a:custGeom>
              <a:avLst/>
              <a:gdLst>
                <a:gd name="connsiteX0" fmla="*/ 0 w 9482"/>
                <a:gd name="connsiteY0" fmla="*/ 0 h 304467"/>
                <a:gd name="connsiteX1" fmla="*/ 9482 w 9482"/>
                <a:gd name="connsiteY1" fmla="*/ 0 h 304467"/>
                <a:gd name="connsiteX2" fmla="*/ 9482 w 9482"/>
                <a:gd name="connsiteY2" fmla="*/ 304467 h 304467"/>
                <a:gd name="connsiteX3" fmla="*/ 0 w 9482"/>
                <a:gd name="connsiteY3" fmla="*/ 304467 h 304467"/>
              </a:gdLst>
              <a:ahLst/>
              <a:cxnLst>
                <a:cxn ang="0">
                  <a:pos x="connsiteX0" y="connsiteY0"/>
                </a:cxn>
                <a:cxn ang="0">
                  <a:pos x="connsiteX1" y="connsiteY1"/>
                </a:cxn>
                <a:cxn ang="0">
                  <a:pos x="connsiteX2" y="connsiteY2"/>
                </a:cxn>
                <a:cxn ang="0">
                  <a:pos x="connsiteX3" y="connsiteY3"/>
                </a:cxn>
              </a:cxnLst>
              <a:rect l="l" t="t" r="r" b="b"/>
              <a:pathLst>
                <a:path w="9482" h="304467">
                  <a:moveTo>
                    <a:pt x="0" y="0"/>
                  </a:moveTo>
                  <a:lnTo>
                    <a:pt x="9482" y="0"/>
                  </a:lnTo>
                  <a:lnTo>
                    <a:pt x="9482" y="304467"/>
                  </a:lnTo>
                  <a:lnTo>
                    <a:pt x="0" y="304467"/>
                  </a:lnTo>
                  <a:close/>
                </a:path>
              </a:pathLst>
            </a:custGeom>
            <a:grpFill/>
            <a:ln w="9475" cap="flat">
              <a:noFill/>
              <a:prstDash val="solid"/>
              <a:miter/>
            </a:ln>
          </p:spPr>
          <p:txBody>
            <a:bodyPr rtlCol="0" anchor="ctr"/>
            <a:lstStyle/>
            <a:p>
              <a:endParaRPr lang="en-GB"/>
            </a:p>
          </p:txBody>
        </p:sp>
      </p:grpSp>
      <p:grpSp>
        <p:nvGrpSpPr>
          <p:cNvPr id="291" name="Group 290">
            <a:extLst>
              <a:ext uri="{FF2B5EF4-FFF2-40B4-BE49-F238E27FC236}">
                <a16:creationId xmlns:a16="http://schemas.microsoft.com/office/drawing/2014/main" id="{418BD9AF-08E4-E4DE-71BF-2DD0544152C1}"/>
              </a:ext>
            </a:extLst>
          </p:cNvPr>
          <p:cNvGrpSpPr/>
          <p:nvPr/>
        </p:nvGrpSpPr>
        <p:grpSpPr>
          <a:xfrm>
            <a:off x="7191500" y="1677549"/>
            <a:ext cx="457200" cy="457200"/>
            <a:chOff x="3022251" y="1430142"/>
            <a:chExt cx="457200" cy="457200"/>
          </a:xfrm>
        </p:grpSpPr>
        <p:sp>
          <p:nvSpPr>
            <p:cNvPr id="292" name="Oval 291">
              <a:extLst>
                <a:ext uri="{FF2B5EF4-FFF2-40B4-BE49-F238E27FC236}">
                  <a16:creationId xmlns:a16="http://schemas.microsoft.com/office/drawing/2014/main" id="{BE32370B-917F-97A4-DEF6-E55B4C0A5AF8}"/>
                </a:ext>
              </a:extLst>
            </p:cNvPr>
            <p:cNvSpPr/>
            <p:nvPr/>
          </p:nvSpPr>
          <p:spPr>
            <a:xfrm>
              <a:off x="3039084" y="1430142"/>
              <a:ext cx="396000" cy="39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3" name="Graphic 292" descr="Tick with solid fill">
              <a:extLst>
                <a:ext uri="{FF2B5EF4-FFF2-40B4-BE49-F238E27FC236}">
                  <a16:creationId xmlns:a16="http://schemas.microsoft.com/office/drawing/2014/main" id="{C610FE95-FDC1-8033-5BA6-9CF51DE999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22251" y="1430142"/>
              <a:ext cx="457200" cy="457200"/>
            </a:xfrm>
            <a:prstGeom prst="rect">
              <a:avLst/>
            </a:prstGeom>
          </p:spPr>
        </p:pic>
      </p:grpSp>
      <p:sp>
        <p:nvSpPr>
          <p:cNvPr id="294" name="Oval 293">
            <a:extLst>
              <a:ext uri="{FF2B5EF4-FFF2-40B4-BE49-F238E27FC236}">
                <a16:creationId xmlns:a16="http://schemas.microsoft.com/office/drawing/2014/main" id="{73642965-BF96-95E2-D27C-03556B72C0D5}"/>
              </a:ext>
            </a:extLst>
          </p:cNvPr>
          <p:cNvSpPr/>
          <p:nvPr/>
        </p:nvSpPr>
        <p:spPr>
          <a:xfrm>
            <a:off x="5627785" y="1707848"/>
            <a:ext cx="1433145" cy="881857"/>
          </a:xfrm>
          <a:prstGeom prst="ellipse">
            <a:avLst/>
          </a:prstGeom>
          <a:solidFill>
            <a:srgbClr val="FEEA70">
              <a:alpha val="50196"/>
            </a:srgbClr>
          </a:solidFill>
          <a:ln w="2857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E498EB16-B2F1-40E4-96DA-06AAD63AA077}"/>
              </a:ext>
            </a:extLst>
          </p:cNvPr>
          <p:cNvSpPr/>
          <p:nvPr/>
        </p:nvSpPr>
        <p:spPr>
          <a:xfrm>
            <a:off x="5456601" y="4860200"/>
            <a:ext cx="1152334" cy="881857"/>
          </a:xfrm>
          <a:prstGeom prst="ellipse">
            <a:avLst/>
          </a:prstGeom>
          <a:solidFill>
            <a:srgbClr val="FEEA70">
              <a:alpha val="50196"/>
            </a:srgbClr>
          </a:solidFill>
          <a:ln w="2857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D6445B37-7BFC-031E-701F-AB7C05F532F0}"/>
              </a:ext>
            </a:extLst>
          </p:cNvPr>
          <p:cNvSpPr/>
          <p:nvPr/>
        </p:nvSpPr>
        <p:spPr>
          <a:xfrm>
            <a:off x="5371011" y="2725111"/>
            <a:ext cx="1210209" cy="1984307"/>
          </a:xfrm>
          <a:prstGeom prst="ellipse">
            <a:avLst/>
          </a:prstGeom>
          <a:solidFill>
            <a:srgbClr val="FEEA70">
              <a:alpha val="50196"/>
            </a:srgbClr>
          </a:solidFill>
          <a:ln w="2857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297" name="Group 296">
            <a:extLst>
              <a:ext uri="{FF2B5EF4-FFF2-40B4-BE49-F238E27FC236}">
                <a16:creationId xmlns:a16="http://schemas.microsoft.com/office/drawing/2014/main" id="{18F55B55-69C6-A1C1-6358-A34F7D0F86C1}"/>
              </a:ext>
            </a:extLst>
          </p:cNvPr>
          <p:cNvGrpSpPr/>
          <p:nvPr/>
        </p:nvGrpSpPr>
        <p:grpSpPr>
          <a:xfrm rot="5400000">
            <a:off x="9694824" y="3906956"/>
            <a:ext cx="331870" cy="559438"/>
            <a:chOff x="8774665" y="3134796"/>
            <a:chExt cx="331870" cy="559438"/>
          </a:xfrm>
          <a:solidFill>
            <a:schemeClr val="tx1"/>
          </a:solidFill>
        </p:grpSpPr>
        <p:sp>
          <p:nvSpPr>
            <p:cNvPr id="298" name="Freeform: Shape 440">
              <a:extLst>
                <a:ext uri="{FF2B5EF4-FFF2-40B4-BE49-F238E27FC236}">
                  <a16:creationId xmlns:a16="http://schemas.microsoft.com/office/drawing/2014/main" id="{95068834-CC0E-B381-7BC3-A9EEAFB0D2BA}"/>
                </a:ext>
              </a:extLst>
            </p:cNvPr>
            <p:cNvSpPr/>
            <p:nvPr/>
          </p:nvSpPr>
          <p:spPr>
            <a:xfrm>
              <a:off x="8888449" y="3239098"/>
              <a:ext cx="104302" cy="104302"/>
            </a:xfrm>
            <a:custGeom>
              <a:avLst/>
              <a:gdLst>
                <a:gd name="connsiteX0" fmla="*/ 61633 w 104302"/>
                <a:gd name="connsiteY0" fmla="*/ 104302 h 104302"/>
                <a:gd name="connsiteX1" fmla="*/ 42669 w 104302"/>
                <a:gd name="connsiteY1" fmla="*/ 104302 h 104302"/>
                <a:gd name="connsiteX2" fmla="*/ 28446 w 104302"/>
                <a:gd name="connsiteY2" fmla="*/ 90079 h 104302"/>
                <a:gd name="connsiteX3" fmla="*/ 28446 w 104302"/>
                <a:gd name="connsiteY3" fmla="*/ 75856 h 104302"/>
                <a:gd name="connsiteX4" fmla="*/ 14223 w 104302"/>
                <a:gd name="connsiteY4" fmla="*/ 75856 h 104302"/>
                <a:gd name="connsiteX5" fmla="*/ 0 w 104302"/>
                <a:gd name="connsiteY5" fmla="*/ 61633 h 104302"/>
                <a:gd name="connsiteX6" fmla="*/ 0 w 104302"/>
                <a:gd name="connsiteY6" fmla="*/ 42669 h 104302"/>
                <a:gd name="connsiteX7" fmla="*/ 14223 w 104302"/>
                <a:gd name="connsiteY7" fmla="*/ 28446 h 104302"/>
                <a:gd name="connsiteX8" fmla="*/ 28446 w 104302"/>
                <a:gd name="connsiteY8" fmla="*/ 28446 h 104302"/>
                <a:gd name="connsiteX9" fmla="*/ 28446 w 104302"/>
                <a:gd name="connsiteY9" fmla="*/ 14223 h 104302"/>
                <a:gd name="connsiteX10" fmla="*/ 42669 w 104302"/>
                <a:gd name="connsiteY10" fmla="*/ 0 h 104302"/>
                <a:gd name="connsiteX11" fmla="*/ 61633 w 104302"/>
                <a:gd name="connsiteY11" fmla="*/ 0 h 104302"/>
                <a:gd name="connsiteX12" fmla="*/ 75856 w 104302"/>
                <a:gd name="connsiteY12" fmla="*/ 14223 h 104302"/>
                <a:gd name="connsiteX13" fmla="*/ 75856 w 104302"/>
                <a:gd name="connsiteY13" fmla="*/ 28446 h 104302"/>
                <a:gd name="connsiteX14" fmla="*/ 90079 w 104302"/>
                <a:gd name="connsiteY14" fmla="*/ 28446 h 104302"/>
                <a:gd name="connsiteX15" fmla="*/ 104302 w 104302"/>
                <a:gd name="connsiteY15" fmla="*/ 42669 h 104302"/>
                <a:gd name="connsiteX16" fmla="*/ 104302 w 104302"/>
                <a:gd name="connsiteY16" fmla="*/ 61633 h 104302"/>
                <a:gd name="connsiteX17" fmla="*/ 90079 w 104302"/>
                <a:gd name="connsiteY17" fmla="*/ 75856 h 104302"/>
                <a:gd name="connsiteX18" fmla="*/ 75856 w 104302"/>
                <a:gd name="connsiteY18" fmla="*/ 75856 h 104302"/>
                <a:gd name="connsiteX19" fmla="*/ 75856 w 104302"/>
                <a:gd name="connsiteY19" fmla="*/ 90079 h 104302"/>
                <a:gd name="connsiteX20" fmla="*/ 61633 w 104302"/>
                <a:gd name="connsiteY20" fmla="*/ 104302 h 104302"/>
                <a:gd name="connsiteX21" fmla="*/ 14223 w 104302"/>
                <a:gd name="connsiteY21" fmla="*/ 37928 h 104302"/>
                <a:gd name="connsiteX22" fmla="*/ 9482 w 104302"/>
                <a:gd name="connsiteY22" fmla="*/ 42669 h 104302"/>
                <a:gd name="connsiteX23" fmla="*/ 9482 w 104302"/>
                <a:gd name="connsiteY23" fmla="*/ 61633 h 104302"/>
                <a:gd name="connsiteX24" fmla="*/ 14223 w 104302"/>
                <a:gd name="connsiteY24" fmla="*/ 66374 h 104302"/>
                <a:gd name="connsiteX25" fmla="*/ 33187 w 104302"/>
                <a:gd name="connsiteY25" fmla="*/ 66374 h 104302"/>
                <a:gd name="connsiteX26" fmla="*/ 37928 w 104302"/>
                <a:gd name="connsiteY26" fmla="*/ 71115 h 104302"/>
                <a:gd name="connsiteX27" fmla="*/ 37928 w 104302"/>
                <a:gd name="connsiteY27" fmla="*/ 90079 h 104302"/>
                <a:gd name="connsiteX28" fmla="*/ 42669 w 104302"/>
                <a:gd name="connsiteY28" fmla="*/ 94820 h 104302"/>
                <a:gd name="connsiteX29" fmla="*/ 61633 w 104302"/>
                <a:gd name="connsiteY29" fmla="*/ 94820 h 104302"/>
                <a:gd name="connsiteX30" fmla="*/ 66374 w 104302"/>
                <a:gd name="connsiteY30" fmla="*/ 90079 h 104302"/>
                <a:gd name="connsiteX31" fmla="*/ 66374 w 104302"/>
                <a:gd name="connsiteY31" fmla="*/ 71115 h 104302"/>
                <a:gd name="connsiteX32" fmla="*/ 71115 w 104302"/>
                <a:gd name="connsiteY32" fmla="*/ 66374 h 104302"/>
                <a:gd name="connsiteX33" fmla="*/ 90079 w 104302"/>
                <a:gd name="connsiteY33" fmla="*/ 66374 h 104302"/>
                <a:gd name="connsiteX34" fmla="*/ 94820 w 104302"/>
                <a:gd name="connsiteY34" fmla="*/ 61633 h 104302"/>
                <a:gd name="connsiteX35" fmla="*/ 94820 w 104302"/>
                <a:gd name="connsiteY35" fmla="*/ 42669 h 104302"/>
                <a:gd name="connsiteX36" fmla="*/ 90079 w 104302"/>
                <a:gd name="connsiteY36" fmla="*/ 37928 h 104302"/>
                <a:gd name="connsiteX37" fmla="*/ 71115 w 104302"/>
                <a:gd name="connsiteY37" fmla="*/ 37928 h 104302"/>
                <a:gd name="connsiteX38" fmla="*/ 66374 w 104302"/>
                <a:gd name="connsiteY38" fmla="*/ 33187 h 104302"/>
                <a:gd name="connsiteX39" fmla="*/ 66374 w 104302"/>
                <a:gd name="connsiteY39" fmla="*/ 14223 h 104302"/>
                <a:gd name="connsiteX40" fmla="*/ 61633 w 104302"/>
                <a:gd name="connsiteY40" fmla="*/ 9482 h 104302"/>
                <a:gd name="connsiteX41" fmla="*/ 42669 w 104302"/>
                <a:gd name="connsiteY41" fmla="*/ 9482 h 104302"/>
                <a:gd name="connsiteX42" fmla="*/ 37928 w 104302"/>
                <a:gd name="connsiteY42" fmla="*/ 14223 h 104302"/>
                <a:gd name="connsiteX43" fmla="*/ 37928 w 104302"/>
                <a:gd name="connsiteY43" fmla="*/ 33187 h 104302"/>
                <a:gd name="connsiteX44" fmla="*/ 33187 w 104302"/>
                <a:gd name="connsiteY44" fmla="*/ 37928 h 104302"/>
                <a:gd name="connsiteX45" fmla="*/ 14223 w 104302"/>
                <a:gd name="connsiteY45" fmla="*/ 37928 h 1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02" h="104302">
                  <a:moveTo>
                    <a:pt x="61633" y="104302"/>
                  </a:moveTo>
                  <a:lnTo>
                    <a:pt x="42669" y="104302"/>
                  </a:lnTo>
                  <a:cubicBezTo>
                    <a:pt x="34799" y="104302"/>
                    <a:pt x="28446" y="97949"/>
                    <a:pt x="28446" y="90079"/>
                  </a:cubicBezTo>
                  <a:lnTo>
                    <a:pt x="28446" y="75856"/>
                  </a:lnTo>
                  <a:lnTo>
                    <a:pt x="14223" y="75856"/>
                  </a:lnTo>
                  <a:cubicBezTo>
                    <a:pt x="6353" y="75856"/>
                    <a:pt x="0" y="69503"/>
                    <a:pt x="0" y="61633"/>
                  </a:cubicBezTo>
                  <a:lnTo>
                    <a:pt x="0" y="42669"/>
                  </a:lnTo>
                  <a:cubicBezTo>
                    <a:pt x="0" y="34799"/>
                    <a:pt x="6353" y="28446"/>
                    <a:pt x="14223" y="28446"/>
                  </a:cubicBezTo>
                  <a:lnTo>
                    <a:pt x="28446" y="28446"/>
                  </a:lnTo>
                  <a:lnTo>
                    <a:pt x="28446" y="14223"/>
                  </a:lnTo>
                  <a:cubicBezTo>
                    <a:pt x="28446" y="6353"/>
                    <a:pt x="34799" y="0"/>
                    <a:pt x="42669" y="0"/>
                  </a:cubicBezTo>
                  <a:lnTo>
                    <a:pt x="61633" y="0"/>
                  </a:lnTo>
                  <a:cubicBezTo>
                    <a:pt x="69503" y="0"/>
                    <a:pt x="75856" y="6353"/>
                    <a:pt x="75856" y="14223"/>
                  </a:cubicBezTo>
                  <a:lnTo>
                    <a:pt x="75856" y="28446"/>
                  </a:lnTo>
                  <a:lnTo>
                    <a:pt x="90079" y="28446"/>
                  </a:lnTo>
                  <a:cubicBezTo>
                    <a:pt x="97949" y="28446"/>
                    <a:pt x="104302" y="34799"/>
                    <a:pt x="104302" y="42669"/>
                  </a:cubicBezTo>
                  <a:lnTo>
                    <a:pt x="104302" y="61633"/>
                  </a:lnTo>
                  <a:cubicBezTo>
                    <a:pt x="104302" y="69503"/>
                    <a:pt x="97949" y="75856"/>
                    <a:pt x="90079" y="75856"/>
                  </a:cubicBezTo>
                  <a:lnTo>
                    <a:pt x="75856" y="75856"/>
                  </a:lnTo>
                  <a:lnTo>
                    <a:pt x="75856" y="90079"/>
                  </a:lnTo>
                  <a:cubicBezTo>
                    <a:pt x="75856" y="97949"/>
                    <a:pt x="69503" y="104302"/>
                    <a:pt x="61633" y="104302"/>
                  </a:cubicBezTo>
                  <a:close/>
                  <a:moveTo>
                    <a:pt x="14223" y="37928"/>
                  </a:moveTo>
                  <a:cubicBezTo>
                    <a:pt x="11568" y="37928"/>
                    <a:pt x="9482" y="40014"/>
                    <a:pt x="9482" y="42669"/>
                  </a:cubicBezTo>
                  <a:lnTo>
                    <a:pt x="9482" y="61633"/>
                  </a:lnTo>
                  <a:cubicBezTo>
                    <a:pt x="9482" y="64288"/>
                    <a:pt x="11568" y="66374"/>
                    <a:pt x="14223" y="66374"/>
                  </a:cubicBezTo>
                  <a:lnTo>
                    <a:pt x="33187" y="66374"/>
                  </a:lnTo>
                  <a:cubicBezTo>
                    <a:pt x="35842" y="66374"/>
                    <a:pt x="37928" y="68460"/>
                    <a:pt x="37928" y="71115"/>
                  </a:cubicBezTo>
                  <a:lnTo>
                    <a:pt x="37928" y="90079"/>
                  </a:lnTo>
                  <a:cubicBezTo>
                    <a:pt x="37928" y="92734"/>
                    <a:pt x="40014" y="94820"/>
                    <a:pt x="42669" y="94820"/>
                  </a:cubicBezTo>
                  <a:lnTo>
                    <a:pt x="61633" y="94820"/>
                  </a:lnTo>
                  <a:cubicBezTo>
                    <a:pt x="64288" y="94820"/>
                    <a:pt x="66374" y="92734"/>
                    <a:pt x="66374" y="90079"/>
                  </a:cubicBezTo>
                  <a:lnTo>
                    <a:pt x="66374" y="71115"/>
                  </a:lnTo>
                  <a:cubicBezTo>
                    <a:pt x="66374" y="68460"/>
                    <a:pt x="68460" y="66374"/>
                    <a:pt x="71115" y="66374"/>
                  </a:cubicBezTo>
                  <a:lnTo>
                    <a:pt x="90079" y="66374"/>
                  </a:lnTo>
                  <a:cubicBezTo>
                    <a:pt x="92734" y="66374"/>
                    <a:pt x="94820" y="64288"/>
                    <a:pt x="94820" y="61633"/>
                  </a:cubicBezTo>
                  <a:lnTo>
                    <a:pt x="94820" y="42669"/>
                  </a:lnTo>
                  <a:cubicBezTo>
                    <a:pt x="94820" y="40014"/>
                    <a:pt x="92734" y="37928"/>
                    <a:pt x="90079" y="37928"/>
                  </a:cubicBezTo>
                  <a:lnTo>
                    <a:pt x="71115" y="37928"/>
                  </a:lnTo>
                  <a:cubicBezTo>
                    <a:pt x="68460" y="37928"/>
                    <a:pt x="66374" y="35842"/>
                    <a:pt x="66374" y="33187"/>
                  </a:cubicBezTo>
                  <a:lnTo>
                    <a:pt x="66374" y="14223"/>
                  </a:lnTo>
                  <a:cubicBezTo>
                    <a:pt x="66374" y="11568"/>
                    <a:pt x="64288" y="9482"/>
                    <a:pt x="61633" y="9482"/>
                  </a:cubicBezTo>
                  <a:lnTo>
                    <a:pt x="42669" y="9482"/>
                  </a:lnTo>
                  <a:cubicBezTo>
                    <a:pt x="40014" y="9482"/>
                    <a:pt x="37928" y="11568"/>
                    <a:pt x="37928" y="14223"/>
                  </a:cubicBezTo>
                  <a:lnTo>
                    <a:pt x="37928" y="33187"/>
                  </a:lnTo>
                  <a:cubicBezTo>
                    <a:pt x="37928" y="35842"/>
                    <a:pt x="35842" y="37928"/>
                    <a:pt x="33187" y="37928"/>
                  </a:cubicBezTo>
                  <a:lnTo>
                    <a:pt x="14223" y="37928"/>
                  </a:lnTo>
                  <a:close/>
                </a:path>
              </a:pathLst>
            </a:custGeom>
            <a:grpFill/>
            <a:ln w="9475" cap="flat">
              <a:noFill/>
              <a:prstDash val="solid"/>
              <a:miter/>
            </a:ln>
          </p:spPr>
          <p:txBody>
            <a:bodyPr rtlCol="0" anchor="ctr"/>
            <a:lstStyle/>
            <a:p>
              <a:endParaRPr lang="en-GB"/>
            </a:p>
          </p:txBody>
        </p:sp>
        <p:sp>
          <p:nvSpPr>
            <p:cNvPr id="299" name="Freeform: Shape 442">
              <a:extLst>
                <a:ext uri="{FF2B5EF4-FFF2-40B4-BE49-F238E27FC236}">
                  <a16:creationId xmlns:a16="http://schemas.microsoft.com/office/drawing/2014/main" id="{E0A5E4CA-DE84-C8B8-C2D2-9879C411D499}"/>
                </a:ext>
              </a:extLst>
            </p:cNvPr>
            <p:cNvSpPr/>
            <p:nvPr/>
          </p:nvSpPr>
          <p:spPr>
            <a:xfrm>
              <a:off x="8888449" y="3570968"/>
              <a:ext cx="104302" cy="47410"/>
            </a:xfrm>
            <a:custGeom>
              <a:avLst/>
              <a:gdLst>
                <a:gd name="connsiteX0" fmla="*/ 90079 w 104302"/>
                <a:gd name="connsiteY0" fmla="*/ 47410 h 47410"/>
                <a:gd name="connsiteX1" fmla="*/ 14223 w 104302"/>
                <a:gd name="connsiteY1" fmla="*/ 47410 h 47410"/>
                <a:gd name="connsiteX2" fmla="*/ 0 w 104302"/>
                <a:gd name="connsiteY2" fmla="*/ 33187 h 47410"/>
                <a:gd name="connsiteX3" fmla="*/ 0 w 104302"/>
                <a:gd name="connsiteY3" fmla="*/ 14223 h 47410"/>
                <a:gd name="connsiteX4" fmla="*/ 14223 w 104302"/>
                <a:gd name="connsiteY4" fmla="*/ 0 h 47410"/>
                <a:gd name="connsiteX5" fmla="*/ 90079 w 104302"/>
                <a:gd name="connsiteY5" fmla="*/ 0 h 47410"/>
                <a:gd name="connsiteX6" fmla="*/ 104302 w 104302"/>
                <a:gd name="connsiteY6" fmla="*/ 14223 h 47410"/>
                <a:gd name="connsiteX7" fmla="*/ 104302 w 104302"/>
                <a:gd name="connsiteY7" fmla="*/ 33187 h 47410"/>
                <a:gd name="connsiteX8" fmla="*/ 90079 w 104302"/>
                <a:gd name="connsiteY8" fmla="*/ 47410 h 47410"/>
                <a:gd name="connsiteX9" fmla="*/ 14223 w 104302"/>
                <a:gd name="connsiteY9" fmla="*/ 9482 h 47410"/>
                <a:gd name="connsiteX10" fmla="*/ 9482 w 104302"/>
                <a:gd name="connsiteY10" fmla="*/ 14223 h 47410"/>
                <a:gd name="connsiteX11" fmla="*/ 9482 w 104302"/>
                <a:gd name="connsiteY11" fmla="*/ 33187 h 47410"/>
                <a:gd name="connsiteX12" fmla="*/ 14223 w 104302"/>
                <a:gd name="connsiteY12" fmla="*/ 37928 h 47410"/>
                <a:gd name="connsiteX13" fmla="*/ 90079 w 104302"/>
                <a:gd name="connsiteY13" fmla="*/ 37928 h 47410"/>
                <a:gd name="connsiteX14" fmla="*/ 94820 w 104302"/>
                <a:gd name="connsiteY14" fmla="*/ 33187 h 47410"/>
                <a:gd name="connsiteX15" fmla="*/ 94820 w 104302"/>
                <a:gd name="connsiteY15" fmla="*/ 14223 h 47410"/>
                <a:gd name="connsiteX16" fmla="*/ 90079 w 104302"/>
                <a:gd name="connsiteY16" fmla="*/ 9482 h 47410"/>
                <a:gd name="connsiteX17" fmla="*/ 14223 w 104302"/>
                <a:gd name="connsiteY17"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302" h="47410">
                  <a:moveTo>
                    <a:pt x="90079" y="47410"/>
                  </a:moveTo>
                  <a:lnTo>
                    <a:pt x="14223" y="47410"/>
                  </a:lnTo>
                  <a:cubicBezTo>
                    <a:pt x="6353" y="47410"/>
                    <a:pt x="0" y="41057"/>
                    <a:pt x="0" y="33187"/>
                  </a:cubicBezTo>
                  <a:lnTo>
                    <a:pt x="0" y="14223"/>
                  </a:lnTo>
                  <a:cubicBezTo>
                    <a:pt x="0" y="6353"/>
                    <a:pt x="6353" y="0"/>
                    <a:pt x="14223" y="0"/>
                  </a:cubicBezTo>
                  <a:lnTo>
                    <a:pt x="90079" y="0"/>
                  </a:lnTo>
                  <a:cubicBezTo>
                    <a:pt x="97949" y="0"/>
                    <a:pt x="104302" y="6353"/>
                    <a:pt x="104302" y="14223"/>
                  </a:cubicBezTo>
                  <a:lnTo>
                    <a:pt x="104302" y="33187"/>
                  </a:lnTo>
                  <a:cubicBezTo>
                    <a:pt x="104302" y="41057"/>
                    <a:pt x="97949" y="47410"/>
                    <a:pt x="90079" y="47410"/>
                  </a:cubicBezTo>
                  <a:close/>
                  <a:moveTo>
                    <a:pt x="14223" y="9482"/>
                  </a:moveTo>
                  <a:cubicBezTo>
                    <a:pt x="11568" y="9482"/>
                    <a:pt x="9482" y="11568"/>
                    <a:pt x="9482" y="14223"/>
                  </a:cubicBezTo>
                  <a:lnTo>
                    <a:pt x="9482" y="33187"/>
                  </a:lnTo>
                  <a:cubicBezTo>
                    <a:pt x="9482" y="35842"/>
                    <a:pt x="11568" y="37928"/>
                    <a:pt x="14223" y="37928"/>
                  </a:cubicBezTo>
                  <a:lnTo>
                    <a:pt x="90079" y="37928"/>
                  </a:lnTo>
                  <a:cubicBezTo>
                    <a:pt x="92734" y="37928"/>
                    <a:pt x="94820" y="35842"/>
                    <a:pt x="94820" y="33187"/>
                  </a:cubicBezTo>
                  <a:lnTo>
                    <a:pt x="94820" y="14223"/>
                  </a:lnTo>
                  <a:cubicBezTo>
                    <a:pt x="94820" y="11568"/>
                    <a:pt x="92734" y="9482"/>
                    <a:pt x="90079" y="9482"/>
                  </a:cubicBezTo>
                  <a:lnTo>
                    <a:pt x="14223" y="9482"/>
                  </a:lnTo>
                  <a:close/>
                </a:path>
              </a:pathLst>
            </a:custGeom>
            <a:grpFill/>
            <a:ln w="9475" cap="flat">
              <a:noFill/>
              <a:prstDash val="solid"/>
              <a:miter/>
            </a:ln>
          </p:spPr>
          <p:txBody>
            <a:bodyPr rtlCol="0" anchor="ctr"/>
            <a:lstStyle/>
            <a:p>
              <a:endParaRPr lang="en-GB"/>
            </a:p>
          </p:txBody>
        </p:sp>
        <p:sp>
          <p:nvSpPr>
            <p:cNvPr id="300" name="Freeform: Shape 443">
              <a:extLst>
                <a:ext uri="{FF2B5EF4-FFF2-40B4-BE49-F238E27FC236}">
                  <a16:creationId xmlns:a16="http://schemas.microsoft.com/office/drawing/2014/main" id="{EF581D2E-4A54-21BB-1582-D2CDF2ABDFDE}"/>
                </a:ext>
              </a:extLst>
            </p:cNvPr>
            <p:cNvSpPr/>
            <p:nvPr/>
          </p:nvSpPr>
          <p:spPr>
            <a:xfrm>
              <a:off x="8850521" y="3134796"/>
              <a:ext cx="180158" cy="61633"/>
            </a:xfrm>
            <a:custGeom>
              <a:avLst/>
              <a:gdLst>
                <a:gd name="connsiteX0" fmla="*/ 180158 w 180158"/>
                <a:gd name="connsiteY0" fmla="*/ 61633 h 61633"/>
                <a:gd name="connsiteX1" fmla="*/ 170676 w 180158"/>
                <a:gd name="connsiteY1" fmla="*/ 61633 h 61633"/>
                <a:gd name="connsiteX2" fmla="*/ 170676 w 180158"/>
                <a:gd name="connsiteY2" fmla="*/ 33187 h 61633"/>
                <a:gd name="connsiteX3" fmla="*/ 146971 w 180158"/>
                <a:gd name="connsiteY3" fmla="*/ 9482 h 61633"/>
                <a:gd name="connsiteX4" fmla="*/ 33187 w 180158"/>
                <a:gd name="connsiteY4" fmla="*/ 9482 h 61633"/>
                <a:gd name="connsiteX5" fmla="*/ 9482 w 180158"/>
                <a:gd name="connsiteY5" fmla="*/ 33187 h 61633"/>
                <a:gd name="connsiteX6" fmla="*/ 9482 w 180158"/>
                <a:gd name="connsiteY6" fmla="*/ 61633 h 61633"/>
                <a:gd name="connsiteX7" fmla="*/ 0 w 180158"/>
                <a:gd name="connsiteY7" fmla="*/ 61633 h 61633"/>
                <a:gd name="connsiteX8" fmla="*/ 0 w 180158"/>
                <a:gd name="connsiteY8" fmla="*/ 33187 h 61633"/>
                <a:gd name="connsiteX9" fmla="*/ 33187 w 180158"/>
                <a:gd name="connsiteY9" fmla="*/ 0 h 61633"/>
                <a:gd name="connsiteX10" fmla="*/ 146971 w 180158"/>
                <a:gd name="connsiteY10" fmla="*/ 0 h 61633"/>
                <a:gd name="connsiteX11" fmla="*/ 180158 w 180158"/>
                <a:gd name="connsiteY11" fmla="*/ 33187 h 61633"/>
                <a:gd name="connsiteX12" fmla="*/ 180158 w 180158"/>
                <a:gd name="connsiteY12" fmla="*/ 61633 h 6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58" h="61633">
                  <a:moveTo>
                    <a:pt x="180158" y="61633"/>
                  </a:moveTo>
                  <a:lnTo>
                    <a:pt x="170676" y="61633"/>
                  </a:lnTo>
                  <a:lnTo>
                    <a:pt x="170676" y="33187"/>
                  </a:lnTo>
                  <a:cubicBezTo>
                    <a:pt x="170676" y="20102"/>
                    <a:pt x="160056" y="9482"/>
                    <a:pt x="146971" y="9482"/>
                  </a:cubicBezTo>
                  <a:lnTo>
                    <a:pt x="33187" y="9482"/>
                  </a:lnTo>
                  <a:cubicBezTo>
                    <a:pt x="20102" y="9482"/>
                    <a:pt x="9482" y="20102"/>
                    <a:pt x="9482" y="33187"/>
                  </a:cubicBezTo>
                  <a:lnTo>
                    <a:pt x="9482" y="61633"/>
                  </a:lnTo>
                  <a:lnTo>
                    <a:pt x="0" y="61633"/>
                  </a:lnTo>
                  <a:lnTo>
                    <a:pt x="0" y="33187"/>
                  </a:lnTo>
                  <a:cubicBezTo>
                    <a:pt x="0" y="14887"/>
                    <a:pt x="14887" y="0"/>
                    <a:pt x="33187" y="0"/>
                  </a:cubicBezTo>
                  <a:lnTo>
                    <a:pt x="146971" y="0"/>
                  </a:lnTo>
                  <a:cubicBezTo>
                    <a:pt x="165271" y="0"/>
                    <a:pt x="180158" y="14887"/>
                    <a:pt x="180158" y="33187"/>
                  </a:cubicBezTo>
                  <a:lnTo>
                    <a:pt x="180158" y="61633"/>
                  </a:lnTo>
                  <a:close/>
                </a:path>
              </a:pathLst>
            </a:custGeom>
            <a:grpFill/>
            <a:ln w="9475" cap="flat">
              <a:noFill/>
              <a:prstDash val="solid"/>
              <a:miter/>
            </a:ln>
          </p:spPr>
          <p:txBody>
            <a:bodyPr rtlCol="0" anchor="ctr"/>
            <a:lstStyle/>
            <a:p>
              <a:endParaRPr lang="en-GB"/>
            </a:p>
          </p:txBody>
        </p:sp>
        <p:sp>
          <p:nvSpPr>
            <p:cNvPr id="301" name="Freeform: Shape 444">
              <a:extLst>
                <a:ext uri="{FF2B5EF4-FFF2-40B4-BE49-F238E27FC236}">
                  <a16:creationId xmlns:a16="http://schemas.microsoft.com/office/drawing/2014/main" id="{A6CA4070-6F10-A764-0DDA-EB60CDD66711}"/>
                </a:ext>
              </a:extLst>
            </p:cNvPr>
            <p:cNvSpPr/>
            <p:nvPr/>
          </p:nvSpPr>
          <p:spPr>
            <a:xfrm>
              <a:off x="8774665" y="3191688"/>
              <a:ext cx="331870" cy="502546"/>
            </a:xfrm>
            <a:custGeom>
              <a:avLst/>
              <a:gdLst>
                <a:gd name="connsiteX0" fmla="*/ 279719 w 331870"/>
                <a:gd name="connsiteY0" fmla="*/ 502546 h 502546"/>
                <a:gd name="connsiteX1" fmla="*/ 52151 w 331870"/>
                <a:gd name="connsiteY1" fmla="*/ 502546 h 502546"/>
                <a:gd name="connsiteX2" fmla="*/ 0 w 331870"/>
                <a:gd name="connsiteY2" fmla="*/ 450395 h 502546"/>
                <a:gd name="connsiteX3" fmla="*/ 0 w 331870"/>
                <a:gd name="connsiteY3" fmla="*/ 52151 h 502546"/>
                <a:gd name="connsiteX4" fmla="*/ 52151 w 331870"/>
                <a:gd name="connsiteY4" fmla="*/ 0 h 502546"/>
                <a:gd name="connsiteX5" fmla="*/ 279719 w 331870"/>
                <a:gd name="connsiteY5" fmla="*/ 0 h 502546"/>
                <a:gd name="connsiteX6" fmla="*/ 331870 w 331870"/>
                <a:gd name="connsiteY6" fmla="*/ 52151 h 502546"/>
                <a:gd name="connsiteX7" fmla="*/ 331870 w 331870"/>
                <a:gd name="connsiteY7" fmla="*/ 450395 h 502546"/>
                <a:gd name="connsiteX8" fmla="*/ 279719 w 331870"/>
                <a:gd name="connsiteY8" fmla="*/ 502546 h 502546"/>
                <a:gd name="connsiteX9" fmla="*/ 52151 w 331870"/>
                <a:gd name="connsiteY9" fmla="*/ 9482 h 502546"/>
                <a:gd name="connsiteX10" fmla="*/ 9482 w 331870"/>
                <a:gd name="connsiteY10" fmla="*/ 52151 h 502546"/>
                <a:gd name="connsiteX11" fmla="*/ 9482 w 331870"/>
                <a:gd name="connsiteY11" fmla="*/ 450395 h 502546"/>
                <a:gd name="connsiteX12" fmla="*/ 52151 w 331870"/>
                <a:gd name="connsiteY12" fmla="*/ 493064 h 502546"/>
                <a:gd name="connsiteX13" fmla="*/ 279719 w 331870"/>
                <a:gd name="connsiteY13" fmla="*/ 493064 h 502546"/>
                <a:gd name="connsiteX14" fmla="*/ 322388 w 331870"/>
                <a:gd name="connsiteY14" fmla="*/ 450395 h 502546"/>
                <a:gd name="connsiteX15" fmla="*/ 322388 w 331870"/>
                <a:gd name="connsiteY15" fmla="*/ 52151 h 502546"/>
                <a:gd name="connsiteX16" fmla="*/ 279719 w 331870"/>
                <a:gd name="connsiteY16" fmla="*/ 9482 h 502546"/>
                <a:gd name="connsiteX17" fmla="*/ 52151 w 331870"/>
                <a:gd name="connsiteY17" fmla="*/ 9482 h 50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1870" h="502546">
                  <a:moveTo>
                    <a:pt x="279719" y="502546"/>
                  </a:moveTo>
                  <a:lnTo>
                    <a:pt x="52151" y="502546"/>
                  </a:lnTo>
                  <a:cubicBezTo>
                    <a:pt x="23420" y="502546"/>
                    <a:pt x="0" y="479126"/>
                    <a:pt x="0" y="450395"/>
                  </a:cubicBezTo>
                  <a:lnTo>
                    <a:pt x="0" y="52151"/>
                  </a:lnTo>
                  <a:cubicBezTo>
                    <a:pt x="0" y="23421"/>
                    <a:pt x="23420" y="0"/>
                    <a:pt x="52151" y="0"/>
                  </a:cubicBezTo>
                  <a:lnTo>
                    <a:pt x="279719" y="0"/>
                  </a:lnTo>
                  <a:cubicBezTo>
                    <a:pt x="308450" y="0"/>
                    <a:pt x="331870" y="23421"/>
                    <a:pt x="331870" y="52151"/>
                  </a:cubicBezTo>
                  <a:lnTo>
                    <a:pt x="331870" y="450395"/>
                  </a:lnTo>
                  <a:cubicBezTo>
                    <a:pt x="331870" y="479126"/>
                    <a:pt x="308450" y="502546"/>
                    <a:pt x="279719" y="502546"/>
                  </a:cubicBezTo>
                  <a:close/>
                  <a:moveTo>
                    <a:pt x="52151" y="9482"/>
                  </a:moveTo>
                  <a:cubicBezTo>
                    <a:pt x="28636" y="9482"/>
                    <a:pt x="9482" y="28636"/>
                    <a:pt x="9482" y="52151"/>
                  </a:cubicBezTo>
                  <a:lnTo>
                    <a:pt x="9482" y="450395"/>
                  </a:lnTo>
                  <a:cubicBezTo>
                    <a:pt x="9482" y="473910"/>
                    <a:pt x="28636" y="493064"/>
                    <a:pt x="52151" y="493064"/>
                  </a:cubicBezTo>
                  <a:lnTo>
                    <a:pt x="279719" y="493064"/>
                  </a:lnTo>
                  <a:cubicBezTo>
                    <a:pt x="303234" y="493064"/>
                    <a:pt x="322388" y="473910"/>
                    <a:pt x="322388" y="450395"/>
                  </a:cubicBezTo>
                  <a:lnTo>
                    <a:pt x="322388" y="52151"/>
                  </a:lnTo>
                  <a:cubicBezTo>
                    <a:pt x="322388" y="28636"/>
                    <a:pt x="303234" y="9482"/>
                    <a:pt x="279719" y="9482"/>
                  </a:cubicBezTo>
                  <a:lnTo>
                    <a:pt x="52151" y="9482"/>
                  </a:lnTo>
                  <a:close/>
                </a:path>
              </a:pathLst>
            </a:custGeom>
            <a:grpFill/>
            <a:ln w="9475" cap="flat">
              <a:noFill/>
              <a:prstDash val="solid"/>
              <a:miter/>
            </a:ln>
          </p:spPr>
          <p:txBody>
            <a:bodyPr rtlCol="0" anchor="ctr"/>
            <a:lstStyle/>
            <a:p>
              <a:endParaRPr lang="en-GB"/>
            </a:p>
          </p:txBody>
        </p:sp>
        <p:sp>
          <p:nvSpPr>
            <p:cNvPr id="302" name="Freeform: Shape 445">
              <a:extLst>
                <a:ext uri="{FF2B5EF4-FFF2-40B4-BE49-F238E27FC236}">
                  <a16:creationId xmlns:a16="http://schemas.microsoft.com/office/drawing/2014/main" id="{5524533C-1182-73D6-34B2-A177D1550165}"/>
                </a:ext>
              </a:extLst>
            </p:cNvPr>
            <p:cNvSpPr/>
            <p:nvPr/>
          </p:nvSpPr>
          <p:spPr>
            <a:xfrm>
              <a:off x="8779406" y="3438220"/>
              <a:ext cx="322388" cy="9482"/>
            </a:xfrm>
            <a:custGeom>
              <a:avLst/>
              <a:gdLst>
                <a:gd name="connsiteX0" fmla="*/ 0 w 322388"/>
                <a:gd name="connsiteY0" fmla="*/ 0 h 9482"/>
                <a:gd name="connsiteX1" fmla="*/ 322388 w 322388"/>
                <a:gd name="connsiteY1" fmla="*/ 0 h 9482"/>
                <a:gd name="connsiteX2" fmla="*/ 322388 w 322388"/>
                <a:gd name="connsiteY2" fmla="*/ 9482 h 9482"/>
                <a:gd name="connsiteX3" fmla="*/ 0 w 322388"/>
                <a:gd name="connsiteY3" fmla="*/ 9482 h 9482"/>
              </a:gdLst>
              <a:ahLst/>
              <a:cxnLst>
                <a:cxn ang="0">
                  <a:pos x="connsiteX0" y="connsiteY0"/>
                </a:cxn>
                <a:cxn ang="0">
                  <a:pos x="connsiteX1" y="connsiteY1"/>
                </a:cxn>
                <a:cxn ang="0">
                  <a:pos x="connsiteX2" y="connsiteY2"/>
                </a:cxn>
                <a:cxn ang="0">
                  <a:pos x="connsiteX3" y="connsiteY3"/>
                </a:cxn>
              </a:cxnLst>
              <a:rect l="l" t="t" r="r" b="b"/>
              <a:pathLst>
                <a:path w="322388" h="9482">
                  <a:moveTo>
                    <a:pt x="0" y="0"/>
                  </a:moveTo>
                  <a:lnTo>
                    <a:pt x="322388" y="0"/>
                  </a:lnTo>
                  <a:lnTo>
                    <a:pt x="322388" y="9482"/>
                  </a:lnTo>
                  <a:lnTo>
                    <a:pt x="0" y="9482"/>
                  </a:lnTo>
                  <a:close/>
                </a:path>
              </a:pathLst>
            </a:custGeom>
            <a:grpFill/>
            <a:ln w="9475" cap="flat">
              <a:noFill/>
              <a:prstDash val="solid"/>
              <a:miter/>
            </a:ln>
          </p:spPr>
          <p:txBody>
            <a:bodyPr rtlCol="0" anchor="ctr"/>
            <a:lstStyle/>
            <a:p>
              <a:endParaRPr lang="en-GB"/>
            </a:p>
          </p:txBody>
        </p:sp>
      </p:grpSp>
      <p:grpSp>
        <p:nvGrpSpPr>
          <p:cNvPr id="309" name="Group 308">
            <a:extLst>
              <a:ext uri="{FF2B5EF4-FFF2-40B4-BE49-F238E27FC236}">
                <a16:creationId xmlns:a16="http://schemas.microsoft.com/office/drawing/2014/main" id="{8EAFC908-F527-322D-2808-2B2A7EEC5DA6}"/>
              </a:ext>
            </a:extLst>
          </p:cNvPr>
          <p:cNvGrpSpPr/>
          <p:nvPr/>
        </p:nvGrpSpPr>
        <p:grpSpPr>
          <a:xfrm rot="5400000">
            <a:off x="9672688" y="2907375"/>
            <a:ext cx="331870" cy="559438"/>
            <a:chOff x="8774665" y="3134796"/>
            <a:chExt cx="331870" cy="559438"/>
          </a:xfrm>
          <a:solidFill>
            <a:schemeClr val="tx1"/>
          </a:solidFill>
        </p:grpSpPr>
        <p:sp>
          <p:nvSpPr>
            <p:cNvPr id="310" name="Freeform: Shape 440">
              <a:extLst>
                <a:ext uri="{FF2B5EF4-FFF2-40B4-BE49-F238E27FC236}">
                  <a16:creationId xmlns:a16="http://schemas.microsoft.com/office/drawing/2014/main" id="{89B50B55-FDFF-3AF2-BC50-A8E070E7FE4F}"/>
                </a:ext>
              </a:extLst>
            </p:cNvPr>
            <p:cNvSpPr/>
            <p:nvPr/>
          </p:nvSpPr>
          <p:spPr>
            <a:xfrm>
              <a:off x="8888449" y="3239098"/>
              <a:ext cx="104302" cy="104302"/>
            </a:xfrm>
            <a:custGeom>
              <a:avLst/>
              <a:gdLst>
                <a:gd name="connsiteX0" fmla="*/ 61633 w 104302"/>
                <a:gd name="connsiteY0" fmla="*/ 104302 h 104302"/>
                <a:gd name="connsiteX1" fmla="*/ 42669 w 104302"/>
                <a:gd name="connsiteY1" fmla="*/ 104302 h 104302"/>
                <a:gd name="connsiteX2" fmla="*/ 28446 w 104302"/>
                <a:gd name="connsiteY2" fmla="*/ 90079 h 104302"/>
                <a:gd name="connsiteX3" fmla="*/ 28446 w 104302"/>
                <a:gd name="connsiteY3" fmla="*/ 75856 h 104302"/>
                <a:gd name="connsiteX4" fmla="*/ 14223 w 104302"/>
                <a:gd name="connsiteY4" fmla="*/ 75856 h 104302"/>
                <a:gd name="connsiteX5" fmla="*/ 0 w 104302"/>
                <a:gd name="connsiteY5" fmla="*/ 61633 h 104302"/>
                <a:gd name="connsiteX6" fmla="*/ 0 w 104302"/>
                <a:gd name="connsiteY6" fmla="*/ 42669 h 104302"/>
                <a:gd name="connsiteX7" fmla="*/ 14223 w 104302"/>
                <a:gd name="connsiteY7" fmla="*/ 28446 h 104302"/>
                <a:gd name="connsiteX8" fmla="*/ 28446 w 104302"/>
                <a:gd name="connsiteY8" fmla="*/ 28446 h 104302"/>
                <a:gd name="connsiteX9" fmla="*/ 28446 w 104302"/>
                <a:gd name="connsiteY9" fmla="*/ 14223 h 104302"/>
                <a:gd name="connsiteX10" fmla="*/ 42669 w 104302"/>
                <a:gd name="connsiteY10" fmla="*/ 0 h 104302"/>
                <a:gd name="connsiteX11" fmla="*/ 61633 w 104302"/>
                <a:gd name="connsiteY11" fmla="*/ 0 h 104302"/>
                <a:gd name="connsiteX12" fmla="*/ 75856 w 104302"/>
                <a:gd name="connsiteY12" fmla="*/ 14223 h 104302"/>
                <a:gd name="connsiteX13" fmla="*/ 75856 w 104302"/>
                <a:gd name="connsiteY13" fmla="*/ 28446 h 104302"/>
                <a:gd name="connsiteX14" fmla="*/ 90079 w 104302"/>
                <a:gd name="connsiteY14" fmla="*/ 28446 h 104302"/>
                <a:gd name="connsiteX15" fmla="*/ 104302 w 104302"/>
                <a:gd name="connsiteY15" fmla="*/ 42669 h 104302"/>
                <a:gd name="connsiteX16" fmla="*/ 104302 w 104302"/>
                <a:gd name="connsiteY16" fmla="*/ 61633 h 104302"/>
                <a:gd name="connsiteX17" fmla="*/ 90079 w 104302"/>
                <a:gd name="connsiteY17" fmla="*/ 75856 h 104302"/>
                <a:gd name="connsiteX18" fmla="*/ 75856 w 104302"/>
                <a:gd name="connsiteY18" fmla="*/ 75856 h 104302"/>
                <a:gd name="connsiteX19" fmla="*/ 75856 w 104302"/>
                <a:gd name="connsiteY19" fmla="*/ 90079 h 104302"/>
                <a:gd name="connsiteX20" fmla="*/ 61633 w 104302"/>
                <a:gd name="connsiteY20" fmla="*/ 104302 h 104302"/>
                <a:gd name="connsiteX21" fmla="*/ 14223 w 104302"/>
                <a:gd name="connsiteY21" fmla="*/ 37928 h 104302"/>
                <a:gd name="connsiteX22" fmla="*/ 9482 w 104302"/>
                <a:gd name="connsiteY22" fmla="*/ 42669 h 104302"/>
                <a:gd name="connsiteX23" fmla="*/ 9482 w 104302"/>
                <a:gd name="connsiteY23" fmla="*/ 61633 h 104302"/>
                <a:gd name="connsiteX24" fmla="*/ 14223 w 104302"/>
                <a:gd name="connsiteY24" fmla="*/ 66374 h 104302"/>
                <a:gd name="connsiteX25" fmla="*/ 33187 w 104302"/>
                <a:gd name="connsiteY25" fmla="*/ 66374 h 104302"/>
                <a:gd name="connsiteX26" fmla="*/ 37928 w 104302"/>
                <a:gd name="connsiteY26" fmla="*/ 71115 h 104302"/>
                <a:gd name="connsiteX27" fmla="*/ 37928 w 104302"/>
                <a:gd name="connsiteY27" fmla="*/ 90079 h 104302"/>
                <a:gd name="connsiteX28" fmla="*/ 42669 w 104302"/>
                <a:gd name="connsiteY28" fmla="*/ 94820 h 104302"/>
                <a:gd name="connsiteX29" fmla="*/ 61633 w 104302"/>
                <a:gd name="connsiteY29" fmla="*/ 94820 h 104302"/>
                <a:gd name="connsiteX30" fmla="*/ 66374 w 104302"/>
                <a:gd name="connsiteY30" fmla="*/ 90079 h 104302"/>
                <a:gd name="connsiteX31" fmla="*/ 66374 w 104302"/>
                <a:gd name="connsiteY31" fmla="*/ 71115 h 104302"/>
                <a:gd name="connsiteX32" fmla="*/ 71115 w 104302"/>
                <a:gd name="connsiteY32" fmla="*/ 66374 h 104302"/>
                <a:gd name="connsiteX33" fmla="*/ 90079 w 104302"/>
                <a:gd name="connsiteY33" fmla="*/ 66374 h 104302"/>
                <a:gd name="connsiteX34" fmla="*/ 94820 w 104302"/>
                <a:gd name="connsiteY34" fmla="*/ 61633 h 104302"/>
                <a:gd name="connsiteX35" fmla="*/ 94820 w 104302"/>
                <a:gd name="connsiteY35" fmla="*/ 42669 h 104302"/>
                <a:gd name="connsiteX36" fmla="*/ 90079 w 104302"/>
                <a:gd name="connsiteY36" fmla="*/ 37928 h 104302"/>
                <a:gd name="connsiteX37" fmla="*/ 71115 w 104302"/>
                <a:gd name="connsiteY37" fmla="*/ 37928 h 104302"/>
                <a:gd name="connsiteX38" fmla="*/ 66374 w 104302"/>
                <a:gd name="connsiteY38" fmla="*/ 33187 h 104302"/>
                <a:gd name="connsiteX39" fmla="*/ 66374 w 104302"/>
                <a:gd name="connsiteY39" fmla="*/ 14223 h 104302"/>
                <a:gd name="connsiteX40" fmla="*/ 61633 w 104302"/>
                <a:gd name="connsiteY40" fmla="*/ 9482 h 104302"/>
                <a:gd name="connsiteX41" fmla="*/ 42669 w 104302"/>
                <a:gd name="connsiteY41" fmla="*/ 9482 h 104302"/>
                <a:gd name="connsiteX42" fmla="*/ 37928 w 104302"/>
                <a:gd name="connsiteY42" fmla="*/ 14223 h 104302"/>
                <a:gd name="connsiteX43" fmla="*/ 37928 w 104302"/>
                <a:gd name="connsiteY43" fmla="*/ 33187 h 104302"/>
                <a:gd name="connsiteX44" fmla="*/ 33187 w 104302"/>
                <a:gd name="connsiteY44" fmla="*/ 37928 h 104302"/>
                <a:gd name="connsiteX45" fmla="*/ 14223 w 104302"/>
                <a:gd name="connsiteY45" fmla="*/ 37928 h 1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02" h="104302">
                  <a:moveTo>
                    <a:pt x="61633" y="104302"/>
                  </a:moveTo>
                  <a:lnTo>
                    <a:pt x="42669" y="104302"/>
                  </a:lnTo>
                  <a:cubicBezTo>
                    <a:pt x="34799" y="104302"/>
                    <a:pt x="28446" y="97949"/>
                    <a:pt x="28446" y="90079"/>
                  </a:cubicBezTo>
                  <a:lnTo>
                    <a:pt x="28446" y="75856"/>
                  </a:lnTo>
                  <a:lnTo>
                    <a:pt x="14223" y="75856"/>
                  </a:lnTo>
                  <a:cubicBezTo>
                    <a:pt x="6353" y="75856"/>
                    <a:pt x="0" y="69503"/>
                    <a:pt x="0" y="61633"/>
                  </a:cubicBezTo>
                  <a:lnTo>
                    <a:pt x="0" y="42669"/>
                  </a:lnTo>
                  <a:cubicBezTo>
                    <a:pt x="0" y="34799"/>
                    <a:pt x="6353" y="28446"/>
                    <a:pt x="14223" y="28446"/>
                  </a:cubicBezTo>
                  <a:lnTo>
                    <a:pt x="28446" y="28446"/>
                  </a:lnTo>
                  <a:lnTo>
                    <a:pt x="28446" y="14223"/>
                  </a:lnTo>
                  <a:cubicBezTo>
                    <a:pt x="28446" y="6353"/>
                    <a:pt x="34799" y="0"/>
                    <a:pt x="42669" y="0"/>
                  </a:cubicBezTo>
                  <a:lnTo>
                    <a:pt x="61633" y="0"/>
                  </a:lnTo>
                  <a:cubicBezTo>
                    <a:pt x="69503" y="0"/>
                    <a:pt x="75856" y="6353"/>
                    <a:pt x="75856" y="14223"/>
                  </a:cubicBezTo>
                  <a:lnTo>
                    <a:pt x="75856" y="28446"/>
                  </a:lnTo>
                  <a:lnTo>
                    <a:pt x="90079" y="28446"/>
                  </a:lnTo>
                  <a:cubicBezTo>
                    <a:pt x="97949" y="28446"/>
                    <a:pt x="104302" y="34799"/>
                    <a:pt x="104302" y="42669"/>
                  </a:cubicBezTo>
                  <a:lnTo>
                    <a:pt x="104302" y="61633"/>
                  </a:lnTo>
                  <a:cubicBezTo>
                    <a:pt x="104302" y="69503"/>
                    <a:pt x="97949" y="75856"/>
                    <a:pt x="90079" y="75856"/>
                  </a:cubicBezTo>
                  <a:lnTo>
                    <a:pt x="75856" y="75856"/>
                  </a:lnTo>
                  <a:lnTo>
                    <a:pt x="75856" y="90079"/>
                  </a:lnTo>
                  <a:cubicBezTo>
                    <a:pt x="75856" y="97949"/>
                    <a:pt x="69503" y="104302"/>
                    <a:pt x="61633" y="104302"/>
                  </a:cubicBezTo>
                  <a:close/>
                  <a:moveTo>
                    <a:pt x="14223" y="37928"/>
                  </a:moveTo>
                  <a:cubicBezTo>
                    <a:pt x="11568" y="37928"/>
                    <a:pt x="9482" y="40014"/>
                    <a:pt x="9482" y="42669"/>
                  </a:cubicBezTo>
                  <a:lnTo>
                    <a:pt x="9482" y="61633"/>
                  </a:lnTo>
                  <a:cubicBezTo>
                    <a:pt x="9482" y="64288"/>
                    <a:pt x="11568" y="66374"/>
                    <a:pt x="14223" y="66374"/>
                  </a:cubicBezTo>
                  <a:lnTo>
                    <a:pt x="33187" y="66374"/>
                  </a:lnTo>
                  <a:cubicBezTo>
                    <a:pt x="35842" y="66374"/>
                    <a:pt x="37928" y="68460"/>
                    <a:pt x="37928" y="71115"/>
                  </a:cubicBezTo>
                  <a:lnTo>
                    <a:pt x="37928" y="90079"/>
                  </a:lnTo>
                  <a:cubicBezTo>
                    <a:pt x="37928" y="92734"/>
                    <a:pt x="40014" y="94820"/>
                    <a:pt x="42669" y="94820"/>
                  </a:cubicBezTo>
                  <a:lnTo>
                    <a:pt x="61633" y="94820"/>
                  </a:lnTo>
                  <a:cubicBezTo>
                    <a:pt x="64288" y="94820"/>
                    <a:pt x="66374" y="92734"/>
                    <a:pt x="66374" y="90079"/>
                  </a:cubicBezTo>
                  <a:lnTo>
                    <a:pt x="66374" y="71115"/>
                  </a:lnTo>
                  <a:cubicBezTo>
                    <a:pt x="66374" y="68460"/>
                    <a:pt x="68460" y="66374"/>
                    <a:pt x="71115" y="66374"/>
                  </a:cubicBezTo>
                  <a:lnTo>
                    <a:pt x="90079" y="66374"/>
                  </a:lnTo>
                  <a:cubicBezTo>
                    <a:pt x="92734" y="66374"/>
                    <a:pt x="94820" y="64288"/>
                    <a:pt x="94820" y="61633"/>
                  </a:cubicBezTo>
                  <a:lnTo>
                    <a:pt x="94820" y="42669"/>
                  </a:lnTo>
                  <a:cubicBezTo>
                    <a:pt x="94820" y="40014"/>
                    <a:pt x="92734" y="37928"/>
                    <a:pt x="90079" y="37928"/>
                  </a:cubicBezTo>
                  <a:lnTo>
                    <a:pt x="71115" y="37928"/>
                  </a:lnTo>
                  <a:cubicBezTo>
                    <a:pt x="68460" y="37928"/>
                    <a:pt x="66374" y="35842"/>
                    <a:pt x="66374" y="33187"/>
                  </a:cubicBezTo>
                  <a:lnTo>
                    <a:pt x="66374" y="14223"/>
                  </a:lnTo>
                  <a:cubicBezTo>
                    <a:pt x="66374" y="11568"/>
                    <a:pt x="64288" y="9482"/>
                    <a:pt x="61633" y="9482"/>
                  </a:cubicBezTo>
                  <a:lnTo>
                    <a:pt x="42669" y="9482"/>
                  </a:lnTo>
                  <a:cubicBezTo>
                    <a:pt x="40014" y="9482"/>
                    <a:pt x="37928" y="11568"/>
                    <a:pt x="37928" y="14223"/>
                  </a:cubicBezTo>
                  <a:lnTo>
                    <a:pt x="37928" y="33187"/>
                  </a:lnTo>
                  <a:cubicBezTo>
                    <a:pt x="37928" y="35842"/>
                    <a:pt x="35842" y="37928"/>
                    <a:pt x="33187" y="37928"/>
                  </a:cubicBezTo>
                  <a:lnTo>
                    <a:pt x="14223" y="37928"/>
                  </a:lnTo>
                  <a:close/>
                </a:path>
              </a:pathLst>
            </a:custGeom>
            <a:grpFill/>
            <a:ln w="9475" cap="flat">
              <a:noFill/>
              <a:prstDash val="solid"/>
              <a:miter/>
            </a:ln>
          </p:spPr>
          <p:txBody>
            <a:bodyPr rtlCol="0" anchor="ctr"/>
            <a:lstStyle/>
            <a:p>
              <a:endParaRPr lang="en-GB"/>
            </a:p>
          </p:txBody>
        </p:sp>
        <p:sp>
          <p:nvSpPr>
            <p:cNvPr id="311" name="Freeform: Shape 442">
              <a:extLst>
                <a:ext uri="{FF2B5EF4-FFF2-40B4-BE49-F238E27FC236}">
                  <a16:creationId xmlns:a16="http://schemas.microsoft.com/office/drawing/2014/main" id="{DC70F6F6-9EA5-1184-F5A4-5A10A7D4D659}"/>
                </a:ext>
              </a:extLst>
            </p:cNvPr>
            <p:cNvSpPr/>
            <p:nvPr/>
          </p:nvSpPr>
          <p:spPr>
            <a:xfrm>
              <a:off x="8888449" y="3570968"/>
              <a:ext cx="104302" cy="47410"/>
            </a:xfrm>
            <a:custGeom>
              <a:avLst/>
              <a:gdLst>
                <a:gd name="connsiteX0" fmla="*/ 90079 w 104302"/>
                <a:gd name="connsiteY0" fmla="*/ 47410 h 47410"/>
                <a:gd name="connsiteX1" fmla="*/ 14223 w 104302"/>
                <a:gd name="connsiteY1" fmla="*/ 47410 h 47410"/>
                <a:gd name="connsiteX2" fmla="*/ 0 w 104302"/>
                <a:gd name="connsiteY2" fmla="*/ 33187 h 47410"/>
                <a:gd name="connsiteX3" fmla="*/ 0 w 104302"/>
                <a:gd name="connsiteY3" fmla="*/ 14223 h 47410"/>
                <a:gd name="connsiteX4" fmla="*/ 14223 w 104302"/>
                <a:gd name="connsiteY4" fmla="*/ 0 h 47410"/>
                <a:gd name="connsiteX5" fmla="*/ 90079 w 104302"/>
                <a:gd name="connsiteY5" fmla="*/ 0 h 47410"/>
                <a:gd name="connsiteX6" fmla="*/ 104302 w 104302"/>
                <a:gd name="connsiteY6" fmla="*/ 14223 h 47410"/>
                <a:gd name="connsiteX7" fmla="*/ 104302 w 104302"/>
                <a:gd name="connsiteY7" fmla="*/ 33187 h 47410"/>
                <a:gd name="connsiteX8" fmla="*/ 90079 w 104302"/>
                <a:gd name="connsiteY8" fmla="*/ 47410 h 47410"/>
                <a:gd name="connsiteX9" fmla="*/ 14223 w 104302"/>
                <a:gd name="connsiteY9" fmla="*/ 9482 h 47410"/>
                <a:gd name="connsiteX10" fmla="*/ 9482 w 104302"/>
                <a:gd name="connsiteY10" fmla="*/ 14223 h 47410"/>
                <a:gd name="connsiteX11" fmla="*/ 9482 w 104302"/>
                <a:gd name="connsiteY11" fmla="*/ 33187 h 47410"/>
                <a:gd name="connsiteX12" fmla="*/ 14223 w 104302"/>
                <a:gd name="connsiteY12" fmla="*/ 37928 h 47410"/>
                <a:gd name="connsiteX13" fmla="*/ 90079 w 104302"/>
                <a:gd name="connsiteY13" fmla="*/ 37928 h 47410"/>
                <a:gd name="connsiteX14" fmla="*/ 94820 w 104302"/>
                <a:gd name="connsiteY14" fmla="*/ 33187 h 47410"/>
                <a:gd name="connsiteX15" fmla="*/ 94820 w 104302"/>
                <a:gd name="connsiteY15" fmla="*/ 14223 h 47410"/>
                <a:gd name="connsiteX16" fmla="*/ 90079 w 104302"/>
                <a:gd name="connsiteY16" fmla="*/ 9482 h 47410"/>
                <a:gd name="connsiteX17" fmla="*/ 14223 w 104302"/>
                <a:gd name="connsiteY17"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302" h="47410">
                  <a:moveTo>
                    <a:pt x="90079" y="47410"/>
                  </a:moveTo>
                  <a:lnTo>
                    <a:pt x="14223" y="47410"/>
                  </a:lnTo>
                  <a:cubicBezTo>
                    <a:pt x="6353" y="47410"/>
                    <a:pt x="0" y="41057"/>
                    <a:pt x="0" y="33187"/>
                  </a:cubicBezTo>
                  <a:lnTo>
                    <a:pt x="0" y="14223"/>
                  </a:lnTo>
                  <a:cubicBezTo>
                    <a:pt x="0" y="6353"/>
                    <a:pt x="6353" y="0"/>
                    <a:pt x="14223" y="0"/>
                  </a:cubicBezTo>
                  <a:lnTo>
                    <a:pt x="90079" y="0"/>
                  </a:lnTo>
                  <a:cubicBezTo>
                    <a:pt x="97949" y="0"/>
                    <a:pt x="104302" y="6353"/>
                    <a:pt x="104302" y="14223"/>
                  </a:cubicBezTo>
                  <a:lnTo>
                    <a:pt x="104302" y="33187"/>
                  </a:lnTo>
                  <a:cubicBezTo>
                    <a:pt x="104302" y="41057"/>
                    <a:pt x="97949" y="47410"/>
                    <a:pt x="90079" y="47410"/>
                  </a:cubicBezTo>
                  <a:close/>
                  <a:moveTo>
                    <a:pt x="14223" y="9482"/>
                  </a:moveTo>
                  <a:cubicBezTo>
                    <a:pt x="11568" y="9482"/>
                    <a:pt x="9482" y="11568"/>
                    <a:pt x="9482" y="14223"/>
                  </a:cubicBezTo>
                  <a:lnTo>
                    <a:pt x="9482" y="33187"/>
                  </a:lnTo>
                  <a:cubicBezTo>
                    <a:pt x="9482" y="35842"/>
                    <a:pt x="11568" y="37928"/>
                    <a:pt x="14223" y="37928"/>
                  </a:cubicBezTo>
                  <a:lnTo>
                    <a:pt x="90079" y="37928"/>
                  </a:lnTo>
                  <a:cubicBezTo>
                    <a:pt x="92734" y="37928"/>
                    <a:pt x="94820" y="35842"/>
                    <a:pt x="94820" y="33187"/>
                  </a:cubicBezTo>
                  <a:lnTo>
                    <a:pt x="94820" y="14223"/>
                  </a:lnTo>
                  <a:cubicBezTo>
                    <a:pt x="94820" y="11568"/>
                    <a:pt x="92734" y="9482"/>
                    <a:pt x="90079" y="9482"/>
                  </a:cubicBezTo>
                  <a:lnTo>
                    <a:pt x="14223" y="9482"/>
                  </a:lnTo>
                  <a:close/>
                </a:path>
              </a:pathLst>
            </a:custGeom>
            <a:grpFill/>
            <a:ln w="9475" cap="flat">
              <a:noFill/>
              <a:prstDash val="solid"/>
              <a:miter/>
            </a:ln>
          </p:spPr>
          <p:txBody>
            <a:bodyPr rtlCol="0" anchor="ctr"/>
            <a:lstStyle/>
            <a:p>
              <a:endParaRPr lang="en-GB"/>
            </a:p>
          </p:txBody>
        </p:sp>
        <p:sp>
          <p:nvSpPr>
            <p:cNvPr id="312" name="Freeform: Shape 443">
              <a:extLst>
                <a:ext uri="{FF2B5EF4-FFF2-40B4-BE49-F238E27FC236}">
                  <a16:creationId xmlns:a16="http://schemas.microsoft.com/office/drawing/2014/main" id="{E0C2DCEE-2CA6-7C2A-F120-E38B2A137ED0}"/>
                </a:ext>
              </a:extLst>
            </p:cNvPr>
            <p:cNvSpPr/>
            <p:nvPr/>
          </p:nvSpPr>
          <p:spPr>
            <a:xfrm>
              <a:off x="8850521" y="3134796"/>
              <a:ext cx="180158" cy="61633"/>
            </a:xfrm>
            <a:custGeom>
              <a:avLst/>
              <a:gdLst>
                <a:gd name="connsiteX0" fmla="*/ 180158 w 180158"/>
                <a:gd name="connsiteY0" fmla="*/ 61633 h 61633"/>
                <a:gd name="connsiteX1" fmla="*/ 170676 w 180158"/>
                <a:gd name="connsiteY1" fmla="*/ 61633 h 61633"/>
                <a:gd name="connsiteX2" fmla="*/ 170676 w 180158"/>
                <a:gd name="connsiteY2" fmla="*/ 33187 h 61633"/>
                <a:gd name="connsiteX3" fmla="*/ 146971 w 180158"/>
                <a:gd name="connsiteY3" fmla="*/ 9482 h 61633"/>
                <a:gd name="connsiteX4" fmla="*/ 33187 w 180158"/>
                <a:gd name="connsiteY4" fmla="*/ 9482 h 61633"/>
                <a:gd name="connsiteX5" fmla="*/ 9482 w 180158"/>
                <a:gd name="connsiteY5" fmla="*/ 33187 h 61633"/>
                <a:gd name="connsiteX6" fmla="*/ 9482 w 180158"/>
                <a:gd name="connsiteY6" fmla="*/ 61633 h 61633"/>
                <a:gd name="connsiteX7" fmla="*/ 0 w 180158"/>
                <a:gd name="connsiteY7" fmla="*/ 61633 h 61633"/>
                <a:gd name="connsiteX8" fmla="*/ 0 w 180158"/>
                <a:gd name="connsiteY8" fmla="*/ 33187 h 61633"/>
                <a:gd name="connsiteX9" fmla="*/ 33187 w 180158"/>
                <a:gd name="connsiteY9" fmla="*/ 0 h 61633"/>
                <a:gd name="connsiteX10" fmla="*/ 146971 w 180158"/>
                <a:gd name="connsiteY10" fmla="*/ 0 h 61633"/>
                <a:gd name="connsiteX11" fmla="*/ 180158 w 180158"/>
                <a:gd name="connsiteY11" fmla="*/ 33187 h 61633"/>
                <a:gd name="connsiteX12" fmla="*/ 180158 w 180158"/>
                <a:gd name="connsiteY12" fmla="*/ 61633 h 6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58" h="61633">
                  <a:moveTo>
                    <a:pt x="180158" y="61633"/>
                  </a:moveTo>
                  <a:lnTo>
                    <a:pt x="170676" y="61633"/>
                  </a:lnTo>
                  <a:lnTo>
                    <a:pt x="170676" y="33187"/>
                  </a:lnTo>
                  <a:cubicBezTo>
                    <a:pt x="170676" y="20102"/>
                    <a:pt x="160056" y="9482"/>
                    <a:pt x="146971" y="9482"/>
                  </a:cubicBezTo>
                  <a:lnTo>
                    <a:pt x="33187" y="9482"/>
                  </a:lnTo>
                  <a:cubicBezTo>
                    <a:pt x="20102" y="9482"/>
                    <a:pt x="9482" y="20102"/>
                    <a:pt x="9482" y="33187"/>
                  </a:cubicBezTo>
                  <a:lnTo>
                    <a:pt x="9482" y="61633"/>
                  </a:lnTo>
                  <a:lnTo>
                    <a:pt x="0" y="61633"/>
                  </a:lnTo>
                  <a:lnTo>
                    <a:pt x="0" y="33187"/>
                  </a:lnTo>
                  <a:cubicBezTo>
                    <a:pt x="0" y="14887"/>
                    <a:pt x="14887" y="0"/>
                    <a:pt x="33187" y="0"/>
                  </a:cubicBezTo>
                  <a:lnTo>
                    <a:pt x="146971" y="0"/>
                  </a:lnTo>
                  <a:cubicBezTo>
                    <a:pt x="165271" y="0"/>
                    <a:pt x="180158" y="14887"/>
                    <a:pt x="180158" y="33187"/>
                  </a:cubicBezTo>
                  <a:lnTo>
                    <a:pt x="180158" y="61633"/>
                  </a:lnTo>
                  <a:close/>
                </a:path>
              </a:pathLst>
            </a:custGeom>
            <a:grpFill/>
            <a:ln w="9475" cap="flat">
              <a:noFill/>
              <a:prstDash val="solid"/>
              <a:miter/>
            </a:ln>
          </p:spPr>
          <p:txBody>
            <a:bodyPr rtlCol="0" anchor="ctr"/>
            <a:lstStyle/>
            <a:p>
              <a:endParaRPr lang="en-GB"/>
            </a:p>
          </p:txBody>
        </p:sp>
        <p:sp>
          <p:nvSpPr>
            <p:cNvPr id="313" name="Freeform: Shape 444">
              <a:extLst>
                <a:ext uri="{FF2B5EF4-FFF2-40B4-BE49-F238E27FC236}">
                  <a16:creationId xmlns:a16="http://schemas.microsoft.com/office/drawing/2014/main" id="{A33C8CE9-E5D8-87AF-C9E5-2A2605FE6A2C}"/>
                </a:ext>
              </a:extLst>
            </p:cNvPr>
            <p:cNvSpPr/>
            <p:nvPr/>
          </p:nvSpPr>
          <p:spPr>
            <a:xfrm>
              <a:off x="8774665" y="3191688"/>
              <a:ext cx="331870" cy="502546"/>
            </a:xfrm>
            <a:custGeom>
              <a:avLst/>
              <a:gdLst>
                <a:gd name="connsiteX0" fmla="*/ 279719 w 331870"/>
                <a:gd name="connsiteY0" fmla="*/ 502546 h 502546"/>
                <a:gd name="connsiteX1" fmla="*/ 52151 w 331870"/>
                <a:gd name="connsiteY1" fmla="*/ 502546 h 502546"/>
                <a:gd name="connsiteX2" fmla="*/ 0 w 331870"/>
                <a:gd name="connsiteY2" fmla="*/ 450395 h 502546"/>
                <a:gd name="connsiteX3" fmla="*/ 0 w 331870"/>
                <a:gd name="connsiteY3" fmla="*/ 52151 h 502546"/>
                <a:gd name="connsiteX4" fmla="*/ 52151 w 331870"/>
                <a:gd name="connsiteY4" fmla="*/ 0 h 502546"/>
                <a:gd name="connsiteX5" fmla="*/ 279719 w 331870"/>
                <a:gd name="connsiteY5" fmla="*/ 0 h 502546"/>
                <a:gd name="connsiteX6" fmla="*/ 331870 w 331870"/>
                <a:gd name="connsiteY6" fmla="*/ 52151 h 502546"/>
                <a:gd name="connsiteX7" fmla="*/ 331870 w 331870"/>
                <a:gd name="connsiteY7" fmla="*/ 450395 h 502546"/>
                <a:gd name="connsiteX8" fmla="*/ 279719 w 331870"/>
                <a:gd name="connsiteY8" fmla="*/ 502546 h 502546"/>
                <a:gd name="connsiteX9" fmla="*/ 52151 w 331870"/>
                <a:gd name="connsiteY9" fmla="*/ 9482 h 502546"/>
                <a:gd name="connsiteX10" fmla="*/ 9482 w 331870"/>
                <a:gd name="connsiteY10" fmla="*/ 52151 h 502546"/>
                <a:gd name="connsiteX11" fmla="*/ 9482 w 331870"/>
                <a:gd name="connsiteY11" fmla="*/ 450395 h 502546"/>
                <a:gd name="connsiteX12" fmla="*/ 52151 w 331870"/>
                <a:gd name="connsiteY12" fmla="*/ 493064 h 502546"/>
                <a:gd name="connsiteX13" fmla="*/ 279719 w 331870"/>
                <a:gd name="connsiteY13" fmla="*/ 493064 h 502546"/>
                <a:gd name="connsiteX14" fmla="*/ 322388 w 331870"/>
                <a:gd name="connsiteY14" fmla="*/ 450395 h 502546"/>
                <a:gd name="connsiteX15" fmla="*/ 322388 w 331870"/>
                <a:gd name="connsiteY15" fmla="*/ 52151 h 502546"/>
                <a:gd name="connsiteX16" fmla="*/ 279719 w 331870"/>
                <a:gd name="connsiteY16" fmla="*/ 9482 h 502546"/>
                <a:gd name="connsiteX17" fmla="*/ 52151 w 331870"/>
                <a:gd name="connsiteY17" fmla="*/ 9482 h 50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1870" h="502546">
                  <a:moveTo>
                    <a:pt x="279719" y="502546"/>
                  </a:moveTo>
                  <a:lnTo>
                    <a:pt x="52151" y="502546"/>
                  </a:lnTo>
                  <a:cubicBezTo>
                    <a:pt x="23420" y="502546"/>
                    <a:pt x="0" y="479126"/>
                    <a:pt x="0" y="450395"/>
                  </a:cubicBezTo>
                  <a:lnTo>
                    <a:pt x="0" y="52151"/>
                  </a:lnTo>
                  <a:cubicBezTo>
                    <a:pt x="0" y="23421"/>
                    <a:pt x="23420" y="0"/>
                    <a:pt x="52151" y="0"/>
                  </a:cubicBezTo>
                  <a:lnTo>
                    <a:pt x="279719" y="0"/>
                  </a:lnTo>
                  <a:cubicBezTo>
                    <a:pt x="308450" y="0"/>
                    <a:pt x="331870" y="23421"/>
                    <a:pt x="331870" y="52151"/>
                  </a:cubicBezTo>
                  <a:lnTo>
                    <a:pt x="331870" y="450395"/>
                  </a:lnTo>
                  <a:cubicBezTo>
                    <a:pt x="331870" y="479126"/>
                    <a:pt x="308450" y="502546"/>
                    <a:pt x="279719" y="502546"/>
                  </a:cubicBezTo>
                  <a:close/>
                  <a:moveTo>
                    <a:pt x="52151" y="9482"/>
                  </a:moveTo>
                  <a:cubicBezTo>
                    <a:pt x="28636" y="9482"/>
                    <a:pt x="9482" y="28636"/>
                    <a:pt x="9482" y="52151"/>
                  </a:cubicBezTo>
                  <a:lnTo>
                    <a:pt x="9482" y="450395"/>
                  </a:lnTo>
                  <a:cubicBezTo>
                    <a:pt x="9482" y="473910"/>
                    <a:pt x="28636" y="493064"/>
                    <a:pt x="52151" y="493064"/>
                  </a:cubicBezTo>
                  <a:lnTo>
                    <a:pt x="279719" y="493064"/>
                  </a:lnTo>
                  <a:cubicBezTo>
                    <a:pt x="303234" y="493064"/>
                    <a:pt x="322388" y="473910"/>
                    <a:pt x="322388" y="450395"/>
                  </a:cubicBezTo>
                  <a:lnTo>
                    <a:pt x="322388" y="52151"/>
                  </a:lnTo>
                  <a:cubicBezTo>
                    <a:pt x="322388" y="28636"/>
                    <a:pt x="303234" y="9482"/>
                    <a:pt x="279719" y="9482"/>
                  </a:cubicBezTo>
                  <a:lnTo>
                    <a:pt x="52151" y="9482"/>
                  </a:lnTo>
                  <a:close/>
                </a:path>
              </a:pathLst>
            </a:custGeom>
            <a:grpFill/>
            <a:ln w="9475" cap="flat">
              <a:noFill/>
              <a:prstDash val="solid"/>
              <a:miter/>
            </a:ln>
          </p:spPr>
          <p:txBody>
            <a:bodyPr rtlCol="0" anchor="ctr"/>
            <a:lstStyle/>
            <a:p>
              <a:endParaRPr lang="en-GB"/>
            </a:p>
          </p:txBody>
        </p:sp>
        <p:sp>
          <p:nvSpPr>
            <p:cNvPr id="314" name="Freeform: Shape 445">
              <a:extLst>
                <a:ext uri="{FF2B5EF4-FFF2-40B4-BE49-F238E27FC236}">
                  <a16:creationId xmlns:a16="http://schemas.microsoft.com/office/drawing/2014/main" id="{19B793BA-7D0A-4D17-7887-031BE99045B4}"/>
                </a:ext>
              </a:extLst>
            </p:cNvPr>
            <p:cNvSpPr/>
            <p:nvPr/>
          </p:nvSpPr>
          <p:spPr>
            <a:xfrm>
              <a:off x="8779406" y="3438220"/>
              <a:ext cx="322388" cy="9482"/>
            </a:xfrm>
            <a:custGeom>
              <a:avLst/>
              <a:gdLst>
                <a:gd name="connsiteX0" fmla="*/ 0 w 322388"/>
                <a:gd name="connsiteY0" fmla="*/ 0 h 9482"/>
                <a:gd name="connsiteX1" fmla="*/ 322388 w 322388"/>
                <a:gd name="connsiteY1" fmla="*/ 0 h 9482"/>
                <a:gd name="connsiteX2" fmla="*/ 322388 w 322388"/>
                <a:gd name="connsiteY2" fmla="*/ 9482 h 9482"/>
                <a:gd name="connsiteX3" fmla="*/ 0 w 322388"/>
                <a:gd name="connsiteY3" fmla="*/ 9482 h 9482"/>
              </a:gdLst>
              <a:ahLst/>
              <a:cxnLst>
                <a:cxn ang="0">
                  <a:pos x="connsiteX0" y="connsiteY0"/>
                </a:cxn>
                <a:cxn ang="0">
                  <a:pos x="connsiteX1" y="connsiteY1"/>
                </a:cxn>
                <a:cxn ang="0">
                  <a:pos x="connsiteX2" y="connsiteY2"/>
                </a:cxn>
                <a:cxn ang="0">
                  <a:pos x="connsiteX3" y="connsiteY3"/>
                </a:cxn>
              </a:cxnLst>
              <a:rect l="l" t="t" r="r" b="b"/>
              <a:pathLst>
                <a:path w="322388" h="9482">
                  <a:moveTo>
                    <a:pt x="0" y="0"/>
                  </a:moveTo>
                  <a:lnTo>
                    <a:pt x="322388" y="0"/>
                  </a:lnTo>
                  <a:lnTo>
                    <a:pt x="322388" y="9482"/>
                  </a:lnTo>
                  <a:lnTo>
                    <a:pt x="0" y="9482"/>
                  </a:lnTo>
                  <a:close/>
                </a:path>
              </a:pathLst>
            </a:custGeom>
            <a:grpFill/>
            <a:ln w="9475" cap="flat">
              <a:noFill/>
              <a:prstDash val="solid"/>
              <a:miter/>
            </a:ln>
          </p:spPr>
          <p:txBody>
            <a:bodyPr rtlCol="0" anchor="ctr"/>
            <a:lstStyle/>
            <a:p>
              <a:endParaRPr lang="en-GB"/>
            </a:p>
          </p:txBody>
        </p:sp>
      </p:grpSp>
      <p:grpSp>
        <p:nvGrpSpPr>
          <p:cNvPr id="315" name="Group 314">
            <a:extLst>
              <a:ext uri="{FF2B5EF4-FFF2-40B4-BE49-F238E27FC236}">
                <a16:creationId xmlns:a16="http://schemas.microsoft.com/office/drawing/2014/main" id="{BAE79F39-EDF0-CBD2-08BD-83006C0A8CDF}"/>
              </a:ext>
            </a:extLst>
          </p:cNvPr>
          <p:cNvGrpSpPr/>
          <p:nvPr/>
        </p:nvGrpSpPr>
        <p:grpSpPr>
          <a:xfrm rot="5400000">
            <a:off x="9648983" y="1827053"/>
            <a:ext cx="331870" cy="559438"/>
            <a:chOff x="8774665" y="3134796"/>
            <a:chExt cx="331870" cy="559438"/>
          </a:xfrm>
          <a:solidFill>
            <a:schemeClr val="tx1"/>
          </a:solidFill>
        </p:grpSpPr>
        <p:sp>
          <p:nvSpPr>
            <p:cNvPr id="316" name="Freeform: Shape 440">
              <a:extLst>
                <a:ext uri="{FF2B5EF4-FFF2-40B4-BE49-F238E27FC236}">
                  <a16:creationId xmlns:a16="http://schemas.microsoft.com/office/drawing/2014/main" id="{C48999A5-1D31-FB58-E86D-A4163C4280AF}"/>
                </a:ext>
              </a:extLst>
            </p:cNvPr>
            <p:cNvSpPr/>
            <p:nvPr/>
          </p:nvSpPr>
          <p:spPr>
            <a:xfrm>
              <a:off x="8888449" y="3239098"/>
              <a:ext cx="104302" cy="104302"/>
            </a:xfrm>
            <a:custGeom>
              <a:avLst/>
              <a:gdLst>
                <a:gd name="connsiteX0" fmla="*/ 61633 w 104302"/>
                <a:gd name="connsiteY0" fmla="*/ 104302 h 104302"/>
                <a:gd name="connsiteX1" fmla="*/ 42669 w 104302"/>
                <a:gd name="connsiteY1" fmla="*/ 104302 h 104302"/>
                <a:gd name="connsiteX2" fmla="*/ 28446 w 104302"/>
                <a:gd name="connsiteY2" fmla="*/ 90079 h 104302"/>
                <a:gd name="connsiteX3" fmla="*/ 28446 w 104302"/>
                <a:gd name="connsiteY3" fmla="*/ 75856 h 104302"/>
                <a:gd name="connsiteX4" fmla="*/ 14223 w 104302"/>
                <a:gd name="connsiteY4" fmla="*/ 75856 h 104302"/>
                <a:gd name="connsiteX5" fmla="*/ 0 w 104302"/>
                <a:gd name="connsiteY5" fmla="*/ 61633 h 104302"/>
                <a:gd name="connsiteX6" fmla="*/ 0 w 104302"/>
                <a:gd name="connsiteY6" fmla="*/ 42669 h 104302"/>
                <a:gd name="connsiteX7" fmla="*/ 14223 w 104302"/>
                <a:gd name="connsiteY7" fmla="*/ 28446 h 104302"/>
                <a:gd name="connsiteX8" fmla="*/ 28446 w 104302"/>
                <a:gd name="connsiteY8" fmla="*/ 28446 h 104302"/>
                <a:gd name="connsiteX9" fmla="*/ 28446 w 104302"/>
                <a:gd name="connsiteY9" fmla="*/ 14223 h 104302"/>
                <a:gd name="connsiteX10" fmla="*/ 42669 w 104302"/>
                <a:gd name="connsiteY10" fmla="*/ 0 h 104302"/>
                <a:gd name="connsiteX11" fmla="*/ 61633 w 104302"/>
                <a:gd name="connsiteY11" fmla="*/ 0 h 104302"/>
                <a:gd name="connsiteX12" fmla="*/ 75856 w 104302"/>
                <a:gd name="connsiteY12" fmla="*/ 14223 h 104302"/>
                <a:gd name="connsiteX13" fmla="*/ 75856 w 104302"/>
                <a:gd name="connsiteY13" fmla="*/ 28446 h 104302"/>
                <a:gd name="connsiteX14" fmla="*/ 90079 w 104302"/>
                <a:gd name="connsiteY14" fmla="*/ 28446 h 104302"/>
                <a:gd name="connsiteX15" fmla="*/ 104302 w 104302"/>
                <a:gd name="connsiteY15" fmla="*/ 42669 h 104302"/>
                <a:gd name="connsiteX16" fmla="*/ 104302 w 104302"/>
                <a:gd name="connsiteY16" fmla="*/ 61633 h 104302"/>
                <a:gd name="connsiteX17" fmla="*/ 90079 w 104302"/>
                <a:gd name="connsiteY17" fmla="*/ 75856 h 104302"/>
                <a:gd name="connsiteX18" fmla="*/ 75856 w 104302"/>
                <a:gd name="connsiteY18" fmla="*/ 75856 h 104302"/>
                <a:gd name="connsiteX19" fmla="*/ 75856 w 104302"/>
                <a:gd name="connsiteY19" fmla="*/ 90079 h 104302"/>
                <a:gd name="connsiteX20" fmla="*/ 61633 w 104302"/>
                <a:gd name="connsiteY20" fmla="*/ 104302 h 104302"/>
                <a:gd name="connsiteX21" fmla="*/ 14223 w 104302"/>
                <a:gd name="connsiteY21" fmla="*/ 37928 h 104302"/>
                <a:gd name="connsiteX22" fmla="*/ 9482 w 104302"/>
                <a:gd name="connsiteY22" fmla="*/ 42669 h 104302"/>
                <a:gd name="connsiteX23" fmla="*/ 9482 w 104302"/>
                <a:gd name="connsiteY23" fmla="*/ 61633 h 104302"/>
                <a:gd name="connsiteX24" fmla="*/ 14223 w 104302"/>
                <a:gd name="connsiteY24" fmla="*/ 66374 h 104302"/>
                <a:gd name="connsiteX25" fmla="*/ 33187 w 104302"/>
                <a:gd name="connsiteY25" fmla="*/ 66374 h 104302"/>
                <a:gd name="connsiteX26" fmla="*/ 37928 w 104302"/>
                <a:gd name="connsiteY26" fmla="*/ 71115 h 104302"/>
                <a:gd name="connsiteX27" fmla="*/ 37928 w 104302"/>
                <a:gd name="connsiteY27" fmla="*/ 90079 h 104302"/>
                <a:gd name="connsiteX28" fmla="*/ 42669 w 104302"/>
                <a:gd name="connsiteY28" fmla="*/ 94820 h 104302"/>
                <a:gd name="connsiteX29" fmla="*/ 61633 w 104302"/>
                <a:gd name="connsiteY29" fmla="*/ 94820 h 104302"/>
                <a:gd name="connsiteX30" fmla="*/ 66374 w 104302"/>
                <a:gd name="connsiteY30" fmla="*/ 90079 h 104302"/>
                <a:gd name="connsiteX31" fmla="*/ 66374 w 104302"/>
                <a:gd name="connsiteY31" fmla="*/ 71115 h 104302"/>
                <a:gd name="connsiteX32" fmla="*/ 71115 w 104302"/>
                <a:gd name="connsiteY32" fmla="*/ 66374 h 104302"/>
                <a:gd name="connsiteX33" fmla="*/ 90079 w 104302"/>
                <a:gd name="connsiteY33" fmla="*/ 66374 h 104302"/>
                <a:gd name="connsiteX34" fmla="*/ 94820 w 104302"/>
                <a:gd name="connsiteY34" fmla="*/ 61633 h 104302"/>
                <a:gd name="connsiteX35" fmla="*/ 94820 w 104302"/>
                <a:gd name="connsiteY35" fmla="*/ 42669 h 104302"/>
                <a:gd name="connsiteX36" fmla="*/ 90079 w 104302"/>
                <a:gd name="connsiteY36" fmla="*/ 37928 h 104302"/>
                <a:gd name="connsiteX37" fmla="*/ 71115 w 104302"/>
                <a:gd name="connsiteY37" fmla="*/ 37928 h 104302"/>
                <a:gd name="connsiteX38" fmla="*/ 66374 w 104302"/>
                <a:gd name="connsiteY38" fmla="*/ 33187 h 104302"/>
                <a:gd name="connsiteX39" fmla="*/ 66374 w 104302"/>
                <a:gd name="connsiteY39" fmla="*/ 14223 h 104302"/>
                <a:gd name="connsiteX40" fmla="*/ 61633 w 104302"/>
                <a:gd name="connsiteY40" fmla="*/ 9482 h 104302"/>
                <a:gd name="connsiteX41" fmla="*/ 42669 w 104302"/>
                <a:gd name="connsiteY41" fmla="*/ 9482 h 104302"/>
                <a:gd name="connsiteX42" fmla="*/ 37928 w 104302"/>
                <a:gd name="connsiteY42" fmla="*/ 14223 h 104302"/>
                <a:gd name="connsiteX43" fmla="*/ 37928 w 104302"/>
                <a:gd name="connsiteY43" fmla="*/ 33187 h 104302"/>
                <a:gd name="connsiteX44" fmla="*/ 33187 w 104302"/>
                <a:gd name="connsiteY44" fmla="*/ 37928 h 104302"/>
                <a:gd name="connsiteX45" fmla="*/ 14223 w 104302"/>
                <a:gd name="connsiteY45" fmla="*/ 37928 h 1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02" h="104302">
                  <a:moveTo>
                    <a:pt x="61633" y="104302"/>
                  </a:moveTo>
                  <a:lnTo>
                    <a:pt x="42669" y="104302"/>
                  </a:lnTo>
                  <a:cubicBezTo>
                    <a:pt x="34799" y="104302"/>
                    <a:pt x="28446" y="97949"/>
                    <a:pt x="28446" y="90079"/>
                  </a:cubicBezTo>
                  <a:lnTo>
                    <a:pt x="28446" y="75856"/>
                  </a:lnTo>
                  <a:lnTo>
                    <a:pt x="14223" y="75856"/>
                  </a:lnTo>
                  <a:cubicBezTo>
                    <a:pt x="6353" y="75856"/>
                    <a:pt x="0" y="69503"/>
                    <a:pt x="0" y="61633"/>
                  </a:cubicBezTo>
                  <a:lnTo>
                    <a:pt x="0" y="42669"/>
                  </a:lnTo>
                  <a:cubicBezTo>
                    <a:pt x="0" y="34799"/>
                    <a:pt x="6353" y="28446"/>
                    <a:pt x="14223" y="28446"/>
                  </a:cubicBezTo>
                  <a:lnTo>
                    <a:pt x="28446" y="28446"/>
                  </a:lnTo>
                  <a:lnTo>
                    <a:pt x="28446" y="14223"/>
                  </a:lnTo>
                  <a:cubicBezTo>
                    <a:pt x="28446" y="6353"/>
                    <a:pt x="34799" y="0"/>
                    <a:pt x="42669" y="0"/>
                  </a:cubicBezTo>
                  <a:lnTo>
                    <a:pt x="61633" y="0"/>
                  </a:lnTo>
                  <a:cubicBezTo>
                    <a:pt x="69503" y="0"/>
                    <a:pt x="75856" y="6353"/>
                    <a:pt x="75856" y="14223"/>
                  </a:cubicBezTo>
                  <a:lnTo>
                    <a:pt x="75856" y="28446"/>
                  </a:lnTo>
                  <a:lnTo>
                    <a:pt x="90079" y="28446"/>
                  </a:lnTo>
                  <a:cubicBezTo>
                    <a:pt x="97949" y="28446"/>
                    <a:pt x="104302" y="34799"/>
                    <a:pt x="104302" y="42669"/>
                  </a:cubicBezTo>
                  <a:lnTo>
                    <a:pt x="104302" y="61633"/>
                  </a:lnTo>
                  <a:cubicBezTo>
                    <a:pt x="104302" y="69503"/>
                    <a:pt x="97949" y="75856"/>
                    <a:pt x="90079" y="75856"/>
                  </a:cubicBezTo>
                  <a:lnTo>
                    <a:pt x="75856" y="75856"/>
                  </a:lnTo>
                  <a:lnTo>
                    <a:pt x="75856" y="90079"/>
                  </a:lnTo>
                  <a:cubicBezTo>
                    <a:pt x="75856" y="97949"/>
                    <a:pt x="69503" y="104302"/>
                    <a:pt x="61633" y="104302"/>
                  </a:cubicBezTo>
                  <a:close/>
                  <a:moveTo>
                    <a:pt x="14223" y="37928"/>
                  </a:moveTo>
                  <a:cubicBezTo>
                    <a:pt x="11568" y="37928"/>
                    <a:pt x="9482" y="40014"/>
                    <a:pt x="9482" y="42669"/>
                  </a:cubicBezTo>
                  <a:lnTo>
                    <a:pt x="9482" y="61633"/>
                  </a:lnTo>
                  <a:cubicBezTo>
                    <a:pt x="9482" y="64288"/>
                    <a:pt x="11568" y="66374"/>
                    <a:pt x="14223" y="66374"/>
                  </a:cubicBezTo>
                  <a:lnTo>
                    <a:pt x="33187" y="66374"/>
                  </a:lnTo>
                  <a:cubicBezTo>
                    <a:pt x="35842" y="66374"/>
                    <a:pt x="37928" y="68460"/>
                    <a:pt x="37928" y="71115"/>
                  </a:cubicBezTo>
                  <a:lnTo>
                    <a:pt x="37928" y="90079"/>
                  </a:lnTo>
                  <a:cubicBezTo>
                    <a:pt x="37928" y="92734"/>
                    <a:pt x="40014" y="94820"/>
                    <a:pt x="42669" y="94820"/>
                  </a:cubicBezTo>
                  <a:lnTo>
                    <a:pt x="61633" y="94820"/>
                  </a:lnTo>
                  <a:cubicBezTo>
                    <a:pt x="64288" y="94820"/>
                    <a:pt x="66374" y="92734"/>
                    <a:pt x="66374" y="90079"/>
                  </a:cubicBezTo>
                  <a:lnTo>
                    <a:pt x="66374" y="71115"/>
                  </a:lnTo>
                  <a:cubicBezTo>
                    <a:pt x="66374" y="68460"/>
                    <a:pt x="68460" y="66374"/>
                    <a:pt x="71115" y="66374"/>
                  </a:cubicBezTo>
                  <a:lnTo>
                    <a:pt x="90079" y="66374"/>
                  </a:lnTo>
                  <a:cubicBezTo>
                    <a:pt x="92734" y="66374"/>
                    <a:pt x="94820" y="64288"/>
                    <a:pt x="94820" y="61633"/>
                  </a:cubicBezTo>
                  <a:lnTo>
                    <a:pt x="94820" y="42669"/>
                  </a:lnTo>
                  <a:cubicBezTo>
                    <a:pt x="94820" y="40014"/>
                    <a:pt x="92734" y="37928"/>
                    <a:pt x="90079" y="37928"/>
                  </a:cubicBezTo>
                  <a:lnTo>
                    <a:pt x="71115" y="37928"/>
                  </a:lnTo>
                  <a:cubicBezTo>
                    <a:pt x="68460" y="37928"/>
                    <a:pt x="66374" y="35842"/>
                    <a:pt x="66374" y="33187"/>
                  </a:cubicBezTo>
                  <a:lnTo>
                    <a:pt x="66374" y="14223"/>
                  </a:lnTo>
                  <a:cubicBezTo>
                    <a:pt x="66374" y="11568"/>
                    <a:pt x="64288" y="9482"/>
                    <a:pt x="61633" y="9482"/>
                  </a:cubicBezTo>
                  <a:lnTo>
                    <a:pt x="42669" y="9482"/>
                  </a:lnTo>
                  <a:cubicBezTo>
                    <a:pt x="40014" y="9482"/>
                    <a:pt x="37928" y="11568"/>
                    <a:pt x="37928" y="14223"/>
                  </a:cubicBezTo>
                  <a:lnTo>
                    <a:pt x="37928" y="33187"/>
                  </a:lnTo>
                  <a:cubicBezTo>
                    <a:pt x="37928" y="35842"/>
                    <a:pt x="35842" y="37928"/>
                    <a:pt x="33187" y="37928"/>
                  </a:cubicBezTo>
                  <a:lnTo>
                    <a:pt x="14223" y="37928"/>
                  </a:lnTo>
                  <a:close/>
                </a:path>
              </a:pathLst>
            </a:custGeom>
            <a:grpFill/>
            <a:ln w="9475" cap="flat">
              <a:noFill/>
              <a:prstDash val="solid"/>
              <a:miter/>
            </a:ln>
          </p:spPr>
          <p:txBody>
            <a:bodyPr rtlCol="0" anchor="ctr"/>
            <a:lstStyle/>
            <a:p>
              <a:endParaRPr lang="en-GB"/>
            </a:p>
          </p:txBody>
        </p:sp>
        <p:sp>
          <p:nvSpPr>
            <p:cNvPr id="317" name="Freeform: Shape 442">
              <a:extLst>
                <a:ext uri="{FF2B5EF4-FFF2-40B4-BE49-F238E27FC236}">
                  <a16:creationId xmlns:a16="http://schemas.microsoft.com/office/drawing/2014/main" id="{907D95F7-00D1-5299-FD54-AC4BDEEC1532}"/>
                </a:ext>
              </a:extLst>
            </p:cNvPr>
            <p:cNvSpPr/>
            <p:nvPr/>
          </p:nvSpPr>
          <p:spPr>
            <a:xfrm>
              <a:off x="8888449" y="3570968"/>
              <a:ext cx="104302" cy="47410"/>
            </a:xfrm>
            <a:custGeom>
              <a:avLst/>
              <a:gdLst>
                <a:gd name="connsiteX0" fmla="*/ 90079 w 104302"/>
                <a:gd name="connsiteY0" fmla="*/ 47410 h 47410"/>
                <a:gd name="connsiteX1" fmla="*/ 14223 w 104302"/>
                <a:gd name="connsiteY1" fmla="*/ 47410 h 47410"/>
                <a:gd name="connsiteX2" fmla="*/ 0 w 104302"/>
                <a:gd name="connsiteY2" fmla="*/ 33187 h 47410"/>
                <a:gd name="connsiteX3" fmla="*/ 0 w 104302"/>
                <a:gd name="connsiteY3" fmla="*/ 14223 h 47410"/>
                <a:gd name="connsiteX4" fmla="*/ 14223 w 104302"/>
                <a:gd name="connsiteY4" fmla="*/ 0 h 47410"/>
                <a:gd name="connsiteX5" fmla="*/ 90079 w 104302"/>
                <a:gd name="connsiteY5" fmla="*/ 0 h 47410"/>
                <a:gd name="connsiteX6" fmla="*/ 104302 w 104302"/>
                <a:gd name="connsiteY6" fmla="*/ 14223 h 47410"/>
                <a:gd name="connsiteX7" fmla="*/ 104302 w 104302"/>
                <a:gd name="connsiteY7" fmla="*/ 33187 h 47410"/>
                <a:gd name="connsiteX8" fmla="*/ 90079 w 104302"/>
                <a:gd name="connsiteY8" fmla="*/ 47410 h 47410"/>
                <a:gd name="connsiteX9" fmla="*/ 14223 w 104302"/>
                <a:gd name="connsiteY9" fmla="*/ 9482 h 47410"/>
                <a:gd name="connsiteX10" fmla="*/ 9482 w 104302"/>
                <a:gd name="connsiteY10" fmla="*/ 14223 h 47410"/>
                <a:gd name="connsiteX11" fmla="*/ 9482 w 104302"/>
                <a:gd name="connsiteY11" fmla="*/ 33187 h 47410"/>
                <a:gd name="connsiteX12" fmla="*/ 14223 w 104302"/>
                <a:gd name="connsiteY12" fmla="*/ 37928 h 47410"/>
                <a:gd name="connsiteX13" fmla="*/ 90079 w 104302"/>
                <a:gd name="connsiteY13" fmla="*/ 37928 h 47410"/>
                <a:gd name="connsiteX14" fmla="*/ 94820 w 104302"/>
                <a:gd name="connsiteY14" fmla="*/ 33187 h 47410"/>
                <a:gd name="connsiteX15" fmla="*/ 94820 w 104302"/>
                <a:gd name="connsiteY15" fmla="*/ 14223 h 47410"/>
                <a:gd name="connsiteX16" fmla="*/ 90079 w 104302"/>
                <a:gd name="connsiteY16" fmla="*/ 9482 h 47410"/>
                <a:gd name="connsiteX17" fmla="*/ 14223 w 104302"/>
                <a:gd name="connsiteY17"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302" h="47410">
                  <a:moveTo>
                    <a:pt x="90079" y="47410"/>
                  </a:moveTo>
                  <a:lnTo>
                    <a:pt x="14223" y="47410"/>
                  </a:lnTo>
                  <a:cubicBezTo>
                    <a:pt x="6353" y="47410"/>
                    <a:pt x="0" y="41057"/>
                    <a:pt x="0" y="33187"/>
                  </a:cubicBezTo>
                  <a:lnTo>
                    <a:pt x="0" y="14223"/>
                  </a:lnTo>
                  <a:cubicBezTo>
                    <a:pt x="0" y="6353"/>
                    <a:pt x="6353" y="0"/>
                    <a:pt x="14223" y="0"/>
                  </a:cubicBezTo>
                  <a:lnTo>
                    <a:pt x="90079" y="0"/>
                  </a:lnTo>
                  <a:cubicBezTo>
                    <a:pt x="97949" y="0"/>
                    <a:pt x="104302" y="6353"/>
                    <a:pt x="104302" y="14223"/>
                  </a:cubicBezTo>
                  <a:lnTo>
                    <a:pt x="104302" y="33187"/>
                  </a:lnTo>
                  <a:cubicBezTo>
                    <a:pt x="104302" y="41057"/>
                    <a:pt x="97949" y="47410"/>
                    <a:pt x="90079" y="47410"/>
                  </a:cubicBezTo>
                  <a:close/>
                  <a:moveTo>
                    <a:pt x="14223" y="9482"/>
                  </a:moveTo>
                  <a:cubicBezTo>
                    <a:pt x="11568" y="9482"/>
                    <a:pt x="9482" y="11568"/>
                    <a:pt x="9482" y="14223"/>
                  </a:cubicBezTo>
                  <a:lnTo>
                    <a:pt x="9482" y="33187"/>
                  </a:lnTo>
                  <a:cubicBezTo>
                    <a:pt x="9482" y="35842"/>
                    <a:pt x="11568" y="37928"/>
                    <a:pt x="14223" y="37928"/>
                  </a:cubicBezTo>
                  <a:lnTo>
                    <a:pt x="90079" y="37928"/>
                  </a:lnTo>
                  <a:cubicBezTo>
                    <a:pt x="92734" y="37928"/>
                    <a:pt x="94820" y="35842"/>
                    <a:pt x="94820" y="33187"/>
                  </a:cubicBezTo>
                  <a:lnTo>
                    <a:pt x="94820" y="14223"/>
                  </a:lnTo>
                  <a:cubicBezTo>
                    <a:pt x="94820" y="11568"/>
                    <a:pt x="92734" y="9482"/>
                    <a:pt x="90079" y="9482"/>
                  </a:cubicBezTo>
                  <a:lnTo>
                    <a:pt x="14223" y="9482"/>
                  </a:lnTo>
                  <a:close/>
                </a:path>
              </a:pathLst>
            </a:custGeom>
            <a:grpFill/>
            <a:ln w="9475" cap="flat">
              <a:noFill/>
              <a:prstDash val="solid"/>
              <a:miter/>
            </a:ln>
          </p:spPr>
          <p:txBody>
            <a:bodyPr rtlCol="0" anchor="ctr"/>
            <a:lstStyle/>
            <a:p>
              <a:endParaRPr lang="en-GB"/>
            </a:p>
          </p:txBody>
        </p:sp>
        <p:sp>
          <p:nvSpPr>
            <p:cNvPr id="318" name="Freeform: Shape 443">
              <a:extLst>
                <a:ext uri="{FF2B5EF4-FFF2-40B4-BE49-F238E27FC236}">
                  <a16:creationId xmlns:a16="http://schemas.microsoft.com/office/drawing/2014/main" id="{2B9610BD-C7E9-0D8E-1CBC-01208461C864}"/>
                </a:ext>
              </a:extLst>
            </p:cNvPr>
            <p:cNvSpPr/>
            <p:nvPr/>
          </p:nvSpPr>
          <p:spPr>
            <a:xfrm>
              <a:off x="8850521" y="3134796"/>
              <a:ext cx="180158" cy="61633"/>
            </a:xfrm>
            <a:custGeom>
              <a:avLst/>
              <a:gdLst>
                <a:gd name="connsiteX0" fmla="*/ 180158 w 180158"/>
                <a:gd name="connsiteY0" fmla="*/ 61633 h 61633"/>
                <a:gd name="connsiteX1" fmla="*/ 170676 w 180158"/>
                <a:gd name="connsiteY1" fmla="*/ 61633 h 61633"/>
                <a:gd name="connsiteX2" fmla="*/ 170676 w 180158"/>
                <a:gd name="connsiteY2" fmla="*/ 33187 h 61633"/>
                <a:gd name="connsiteX3" fmla="*/ 146971 w 180158"/>
                <a:gd name="connsiteY3" fmla="*/ 9482 h 61633"/>
                <a:gd name="connsiteX4" fmla="*/ 33187 w 180158"/>
                <a:gd name="connsiteY4" fmla="*/ 9482 h 61633"/>
                <a:gd name="connsiteX5" fmla="*/ 9482 w 180158"/>
                <a:gd name="connsiteY5" fmla="*/ 33187 h 61633"/>
                <a:gd name="connsiteX6" fmla="*/ 9482 w 180158"/>
                <a:gd name="connsiteY6" fmla="*/ 61633 h 61633"/>
                <a:gd name="connsiteX7" fmla="*/ 0 w 180158"/>
                <a:gd name="connsiteY7" fmla="*/ 61633 h 61633"/>
                <a:gd name="connsiteX8" fmla="*/ 0 w 180158"/>
                <a:gd name="connsiteY8" fmla="*/ 33187 h 61633"/>
                <a:gd name="connsiteX9" fmla="*/ 33187 w 180158"/>
                <a:gd name="connsiteY9" fmla="*/ 0 h 61633"/>
                <a:gd name="connsiteX10" fmla="*/ 146971 w 180158"/>
                <a:gd name="connsiteY10" fmla="*/ 0 h 61633"/>
                <a:gd name="connsiteX11" fmla="*/ 180158 w 180158"/>
                <a:gd name="connsiteY11" fmla="*/ 33187 h 61633"/>
                <a:gd name="connsiteX12" fmla="*/ 180158 w 180158"/>
                <a:gd name="connsiteY12" fmla="*/ 61633 h 6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58" h="61633">
                  <a:moveTo>
                    <a:pt x="180158" y="61633"/>
                  </a:moveTo>
                  <a:lnTo>
                    <a:pt x="170676" y="61633"/>
                  </a:lnTo>
                  <a:lnTo>
                    <a:pt x="170676" y="33187"/>
                  </a:lnTo>
                  <a:cubicBezTo>
                    <a:pt x="170676" y="20102"/>
                    <a:pt x="160056" y="9482"/>
                    <a:pt x="146971" y="9482"/>
                  </a:cubicBezTo>
                  <a:lnTo>
                    <a:pt x="33187" y="9482"/>
                  </a:lnTo>
                  <a:cubicBezTo>
                    <a:pt x="20102" y="9482"/>
                    <a:pt x="9482" y="20102"/>
                    <a:pt x="9482" y="33187"/>
                  </a:cubicBezTo>
                  <a:lnTo>
                    <a:pt x="9482" y="61633"/>
                  </a:lnTo>
                  <a:lnTo>
                    <a:pt x="0" y="61633"/>
                  </a:lnTo>
                  <a:lnTo>
                    <a:pt x="0" y="33187"/>
                  </a:lnTo>
                  <a:cubicBezTo>
                    <a:pt x="0" y="14887"/>
                    <a:pt x="14887" y="0"/>
                    <a:pt x="33187" y="0"/>
                  </a:cubicBezTo>
                  <a:lnTo>
                    <a:pt x="146971" y="0"/>
                  </a:lnTo>
                  <a:cubicBezTo>
                    <a:pt x="165271" y="0"/>
                    <a:pt x="180158" y="14887"/>
                    <a:pt x="180158" y="33187"/>
                  </a:cubicBezTo>
                  <a:lnTo>
                    <a:pt x="180158" y="61633"/>
                  </a:lnTo>
                  <a:close/>
                </a:path>
              </a:pathLst>
            </a:custGeom>
            <a:grpFill/>
            <a:ln w="9475" cap="flat">
              <a:noFill/>
              <a:prstDash val="solid"/>
              <a:miter/>
            </a:ln>
          </p:spPr>
          <p:txBody>
            <a:bodyPr rtlCol="0" anchor="ctr"/>
            <a:lstStyle/>
            <a:p>
              <a:endParaRPr lang="en-GB"/>
            </a:p>
          </p:txBody>
        </p:sp>
        <p:sp>
          <p:nvSpPr>
            <p:cNvPr id="319" name="Freeform: Shape 444">
              <a:extLst>
                <a:ext uri="{FF2B5EF4-FFF2-40B4-BE49-F238E27FC236}">
                  <a16:creationId xmlns:a16="http://schemas.microsoft.com/office/drawing/2014/main" id="{09E3AB57-3DA7-5C9F-1776-94DE370872E0}"/>
                </a:ext>
              </a:extLst>
            </p:cNvPr>
            <p:cNvSpPr/>
            <p:nvPr/>
          </p:nvSpPr>
          <p:spPr>
            <a:xfrm>
              <a:off x="8774665" y="3191688"/>
              <a:ext cx="331870" cy="502546"/>
            </a:xfrm>
            <a:custGeom>
              <a:avLst/>
              <a:gdLst>
                <a:gd name="connsiteX0" fmla="*/ 279719 w 331870"/>
                <a:gd name="connsiteY0" fmla="*/ 502546 h 502546"/>
                <a:gd name="connsiteX1" fmla="*/ 52151 w 331870"/>
                <a:gd name="connsiteY1" fmla="*/ 502546 h 502546"/>
                <a:gd name="connsiteX2" fmla="*/ 0 w 331870"/>
                <a:gd name="connsiteY2" fmla="*/ 450395 h 502546"/>
                <a:gd name="connsiteX3" fmla="*/ 0 w 331870"/>
                <a:gd name="connsiteY3" fmla="*/ 52151 h 502546"/>
                <a:gd name="connsiteX4" fmla="*/ 52151 w 331870"/>
                <a:gd name="connsiteY4" fmla="*/ 0 h 502546"/>
                <a:gd name="connsiteX5" fmla="*/ 279719 w 331870"/>
                <a:gd name="connsiteY5" fmla="*/ 0 h 502546"/>
                <a:gd name="connsiteX6" fmla="*/ 331870 w 331870"/>
                <a:gd name="connsiteY6" fmla="*/ 52151 h 502546"/>
                <a:gd name="connsiteX7" fmla="*/ 331870 w 331870"/>
                <a:gd name="connsiteY7" fmla="*/ 450395 h 502546"/>
                <a:gd name="connsiteX8" fmla="*/ 279719 w 331870"/>
                <a:gd name="connsiteY8" fmla="*/ 502546 h 502546"/>
                <a:gd name="connsiteX9" fmla="*/ 52151 w 331870"/>
                <a:gd name="connsiteY9" fmla="*/ 9482 h 502546"/>
                <a:gd name="connsiteX10" fmla="*/ 9482 w 331870"/>
                <a:gd name="connsiteY10" fmla="*/ 52151 h 502546"/>
                <a:gd name="connsiteX11" fmla="*/ 9482 w 331870"/>
                <a:gd name="connsiteY11" fmla="*/ 450395 h 502546"/>
                <a:gd name="connsiteX12" fmla="*/ 52151 w 331870"/>
                <a:gd name="connsiteY12" fmla="*/ 493064 h 502546"/>
                <a:gd name="connsiteX13" fmla="*/ 279719 w 331870"/>
                <a:gd name="connsiteY13" fmla="*/ 493064 h 502546"/>
                <a:gd name="connsiteX14" fmla="*/ 322388 w 331870"/>
                <a:gd name="connsiteY14" fmla="*/ 450395 h 502546"/>
                <a:gd name="connsiteX15" fmla="*/ 322388 w 331870"/>
                <a:gd name="connsiteY15" fmla="*/ 52151 h 502546"/>
                <a:gd name="connsiteX16" fmla="*/ 279719 w 331870"/>
                <a:gd name="connsiteY16" fmla="*/ 9482 h 502546"/>
                <a:gd name="connsiteX17" fmla="*/ 52151 w 331870"/>
                <a:gd name="connsiteY17" fmla="*/ 9482 h 50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1870" h="502546">
                  <a:moveTo>
                    <a:pt x="279719" y="502546"/>
                  </a:moveTo>
                  <a:lnTo>
                    <a:pt x="52151" y="502546"/>
                  </a:lnTo>
                  <a:cubicBezTo>
                    <a:pt x="23420" y="502546"/>
                    <a:pt x="0" y="479126"/>
                    <a:pt x="0" y="450395"/>
                  </a:cubicBezTo>
                  <a:lnTo>
                    <a:pt x="0" y="52151"/>
                  </a:lnTo>
                  <a:cubicBezTo>
                    <a:pt x="0" y="23421"/>
                    <a:pt x="23420" y="0"/>
                    <a:pt x="52151" y="0"/>
                  </a:cubicBezTo>
                  <a:lnTo>
                    <a:pt x="279719" y="0"/>
                  </a:lnTo>
                  <a:cubicBezTo>
                    <a:pt x="308450" y="0"/>
                    <a:pt x="331870" y="23421"/>
                    <a:pt x="331870" y="52151"/>
                  </a:cubicBezTo>
                  <a:lnTo>
                    <a:pt x="331870" y="450395"/>
                  </a:lnTo>
                  <a:cubicBezTo>
                    <a:pt x="331870" y="479126"/>
                    <a:pt x="308450" y="502546"/>
                    <a:pt x="279719" y="502546"/>
                  </a:cubicBezTo>
                  <a:close/>
                  <a:moveTo>
                    <a:pt x="52151" y="9482"/>
                  </a:moveTo>
                  <a:cubicBezTo>
                    <a:pt x="28636" y="9482"/>
                    <a:pt x="9482" y="28636"/>
                    <a:pt x="9482" y="52151"/>
                  </a:cubicBezTo>
                  <a:lnTo>
                    <a:pt x="9482" y="450395"/>
                  </a:lnTo>
                  <a:cubicBezTo>
                    <a:pt x="9482" y="473910"/>
                    <a:pt x="28636" y="493064"/>
                    <a:pt x="52151" y="493064"/>
                  </a:cubicBezTo>
                  <a:lnTo>
                    <a:pt x="279719" y="493064"/>
                  </a:lnTo>
                  <a:cubicBezTo>
                    <a:pt x="303234" y="493064"/>
                    <a:pt x="322388" y="473910"/>
                    <a:pt x="322388" y="450395"/>
                  </a:cubicBezTo>
                  <a:lnTo>
                    <a:pt x="322388" y="52151"/>
                  </a:lnTo>
                  <a:cubicBezTo>
                    <a:pt x="322388" y="28636"/>
                    <a:pt x="303234" y="9482"/>
                    <a:pt x="279719" y="9482"/>
                  </a:cubicBezTo>
                  <a:lnTo>
                    <a:pt x="52151" y="9482"/>
                  </a:lnTo>
                  <a:close/>
                </a:path>
              </a:pathLst>
            </a:custGeom>
            <a:grpFill/>
            <a:ln w="9475" cap="flat">
              <a:noFill/>
              <a:prstDash val="solid"/>
              <a:miter/>
            </a:ln>
          </p:spPr>
          <p:txBody>
            <a:bodyPr rtlCol="0" anchor="ctr"/>
            <a:lstStyle/>
            <a:p>
              <a:endParaRPr lang="en-GB"/>
            </a:p>
          </p:txBody>
        </p:sp>
        <p:sp>
          <p:nvSpPr>
            <p:cNvPr id="320" name="Freeform: Shape 445">
              <a:extLst>
                <a:ext uri="{FF2B5EF4-FFF2-40B4-BE49-F238E27FC236}">
                  <a16:creationId xmlns:a16="http://schemas.microsoft.com/office/drawing/2014/main" id="{1FAEFBA3-8B56-0134-808A-F25DCA4D871C}"/>
                </a:ext>
              </a:extLst>
            </p:cNvPr>
            <p:cNvSpPr/>
            <p:nvPr/>
          </p:nvSpPr>
          <p:spPr>
            <a:xfrm>
              <a:off x="8779406" y="3438220"/>
              <a:ext cx="322388" cy="9482"/>
            </a:xfrm>
            <a:custGeom>
              <a:avLst/>
              <a:gdLst>
                <a:gd name="connsiteX0" fmla="*/ 0 w 322388"/>
                <a:gd name="connsiteY0" fmla="*/ 0 h 9482"/>
                <a:gd name="connsiteX1" fmla="*/ 322388 w 322388"/>
                <a:gd name="connsiteY1" fmla="*/ 0 h 9482"/>
                <a:gd name="connsiteX2" fmla="*/ 322388 w 322388"/>
                <a:gd name="connsiteY2" fmla="*/ 9482 h 9482"/>
                <a:gd name="connsiteX3" fmla="*/ 0 w 322388"/>
                <a:gd name="connsiteY3" fmla="*/ 9482 h 9482"/>
              </a:gdLst>
              <a:ahLst/>
              <a:cxnLst>
                <a:cxn ang="0">
                  <a:pos x="connsiteX0" y="connsiteY0"/>
                </a:cxn>
                <a:cxn ang="0">
                  <a:pos x="connsiteX1" y="connsiteY1"/>
                </a:cxn>
                <a:cxn ang="0">
                  <a:pos x="connsiteX2" y="connsiteY2"/>
                </a:cxn>
                <a:cxn ang="0">
                  <a:pos x="connsiteX3" y="connsiteY3"/>
                </a:cxn>
              </a:cxnLst>
              <a:rect l="l" t="t" r="r" b="b"/>
              <a:pathLst>
                <a:path w="322388" h="9482">
                  <a:moveTo>
                    <a:pt x="0" y="0"/>
                  </a:moveTo>
                  <a:lnTo>
                    <a:pt x="322388" y="0"/>
                  </a:lnTo>
                  <a:lnTo>
                    <a:pt x="322388" y="9482"/>
                  </a:lnTo>
                  <a:lnTo>
                    <a:pt x="0" y="9482"/>
                  </a:lnTo>
                  <a:close/>
                </a:path>
              </a:pathLst>
            </a:custGeom>
            <a:grpFill/>
            <a:ln w="9475" cap="flat">
              <a:noFill/>
              <a:prstDash val="solid"/>
              <a:miter/>
            </a:ln>
          </p:spPr>
          <p:txBody>
            <a:bodyPr rtlCol="0" anchor="ctr"/>
            <a:lstStyle/>
            <a:p>
              <a:endParaRPr lang="en-GB"/>
            </a:p>
          </p:txBody>
        </p:sp>
      </p:grpSp>
      <p:sp>
        <p:nvSpPr>
          <p:cNvPr id="321" name="Oval 320">
            <a:extLst>
              <a:ext uri="{FF2B5EF4-FFF2-40B4-BE49-F238E27FC236}">
                <a16:creationId xmlns:a16="http://schemas.microsoft.com/office/drawing/2014/main" id="{50ED1104-FF60-9AFA-1BD1-5A7D0FA4BBB2}"/>
              </a:ext>
            </a:extLst>
          </p:cNvPr>
          <p:cNvSpPr/>
          <p:nvPr/>
        </p:nvSpPr>
        <p:spPr>
          <a:xfrm>
            <a:off x="9112448" y="1705501"/>
            <a:ext cx="1477217" cy="3923320"/>
          </a:xfrm>
          <a:prstGeom prst="ellipse">
            <a:avLst/>
          </a:prstGeom>
          <a:solidFill>
            <a:srgbClr val="FEEA70">
              <a:alpha val="50196"/>
            </a:srgbClr>
          </a:solidFill>
          <a:ln w="2857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22" name="TextBox 321">
            <a:extLst>
              <a:ext uri="{FF2B5EF4-FFF2-40B4-BE49-F238E27FC236}">
                <a16:creationId xmlns:a16="http://schemas.microsoft.com/office/drawing/2014/main" id="{6F19BD3C-050C-147A-2A32-986326B537EC}"/>
              </a:ext>
            </a:extLst>
          </p:cNvPr>
          <p:cNvSpPr txBox="1"/>
          <p:nvPr/>
        </p:nvSpPr>
        <p:spPr>
          <a:xfrm>
            <a:off x="5132437" y="5875090"/>
            <a:ext cx="2575639" cy="381433"/>
          </a:xfrm>
          <a:prstGeom prst="rect">
            <a:avLst/>
          </a:prstGeom>
        </p:spPr>
        <p:txBody>
          <a:bodyPr vert="horz" wrap="square" lIns="91440" tIns="45720" rIns="91440" bIns="45720" rtlCol="0" anchor="t">
            <a:normAutofit/>
          </a:bodyPr>
          <a:lstStyle/>
          <a:p>
            <a:pPr algn="l"/>
            <a:r>
              <a:rPr lang="en-GB" b="1" dirty="0">
                <a:solidFill>
                  <a:srgbClr val="CB6D0F"/>
                </a:solidFill>
              </a:rPr>
              <a:t>Three separate PPMs</a:t>
            </a:r>
          </a:p>
        </p:txBody>
      </p:sp>
      <p:sp>
        <p:nvSpPr>
          <p:cNvPr id="323" name="TextBox 322">
            <a:extLst>
              <a:ext uri="{FF2B5EF4-FFF2-40B4-BE49-F238E27FC236}">
                <a16:creationId xmlns:a16="http://schemas.microsoft.com/office/drawing/2014/main" id="{5D0DE8F0-0CCA-41A4-FA29-CE05EE4D812A}"/>
              </a:ext>
            </a:extLst>
          </p:cNvPr>
          <p:cNvSpPr txBox="1"/>
          <p:nvPr/>
        </p:nvSpPr>
        <p:spPr>
          <a:xfrm>
            <a:off x="9228216" y="5887497"/>
            <a:ext cx="2575639" cy="381433"/>
          </a:xfrm>
          <a:prstGeom prst="rect">
            <a:avLst/>
          </a:prstGeom>
        </p:spPr>
        <p:txBody>
          <a:bodyPr vert="horz" wrap="square" lIns="91440" tIns="45720" rIns="91440" bIns="45720" rtlCol="0" anchor="t">
            <a:normAutofit/>
          </a:bodyPr>
          <a:lstStyle/>
          <a:p>
            <a:pPr algn="l"/>
            <a:r>
              <a:rPr lang="en-GB" b="1" dirty="0">
                <a:solidFill>
                  <a:srgbClr val="CB6D0F"/>
                </a:solidFill>
              </a:rPr>
              <a:t>One PPM (ESM)</a:t>
            </a:r>
          </a:p>
        </p:txBody>
      </p:sp>
      <p:sp>
        <p:nvSpPr>
          <p:cNvPr id="325" name="TextBox 324">
            <a:extLst>
              <a:ext uri="{FF2B5EF4-FFF2-40B4-BE49-F238E27FC236}">
                <a16:creationId xmlns:a16="http://schemas.microsoft.com/office/drawing/2014/main" id="{796F3DA2-724D-7469-DD42-3EE6AC841343}"/>
              </a:ext>
            </a:extLst>
          </p:cNvPr>
          <p:cNvSpPr txBox="1"/>
          <p:nvPr/>
        </p:nvSpPr>
        <p:spPr>
          <a:xfrm>
            <a:off x="148228" y="6324928"/>
            <a:ext cx="7648665" cy="523220"/>
          </a:xfrm>
          <a:prstGeom prst="rect">
            <a:avLst/>
          </a:prstGeom>
          <a:noFill/>
        </p:spPr>
        <p:txBody>
          <a:bodyPr wrap="square">
            <a:spAutoFit/>
          </a:bodyPr>
          <a:lstStyle/>
          <a:p>
            <a:r>
              <a:rPr lang="en-GB" sz="1400" b="1" dirty="0">
                <a:effectLst/>
                <a:latin typeface="inherit"/>
                <a:ea typeface="Times New Roman" panose="02020603050405020304" pitchFamily="18" charset="0"/>
                <a:cs typeface="Times New Roman" panose="02020603050405020304" pitchFamily="18" charset="0"/>
              </a:rPr>
              <a:t>NB! </a:t>
            </a:r>
            <a:r>
              <a:rPr lang="en-GB" sz="1400" dirty="0">
                <a:effectLst/>
                <a:latin typeface="inherit"/>
                <a:ea typeface="Times New Roman" panose="02020603050405020304" pitchFamily="18" charset="0"/>
                <a:cs typeface="Times New Roman" panose="02020603050405020304" pitchFamily="18" charset="0"/>
              </a:rPr>
              <a:t>Storage integrated to a PPM, used solely for the purpose of meeting the requirements should be considered as part of such module while its capacity should not count towards the PPM capacity.</a:t>
            </a:r>
            <a:endParaRPr lang="en-GB" sz="1400" dirty="0"/>
          </a:p>
        </p:txBody>
      </p:sp>
      <p:sp>
        <p:nvSpPr>
          <p:cNvPr id="5" name="TextBox 4">
            <a:extLst>
              <a:ext uri="{FF2B5EF4-FFF2-40B4-BE49-F238E27FC236}">
                <a16:creationId xmlns:a16="http://schemas.microsoft.com/office/drawing/2014/main" id="{D9F2A3E0-FB59-EC63-9C20-EEBE9A36F15A}"/>
              </a:ext>
            </a:extLst>
          </p:cNvPr>
          <p:cNvSpPr txBox="1"/>
          <p:nvPr/>
        </p:nvSpPr>
        <p:spPr>
          <a:xfrm>
            <a:off x="672426" y="1166069"/>
            <a:ext cx="8880877" cy="346006"/>
          </a:xfrm>
          <a:prstGeom prst="rect">
            <a:avLst/>
          </a:prstGeom>
        </p:spPr>
        <p:txBody>
          <a:bodyPr vert="horz" wrap="none" lIns="91440" tIns="45720" rIns="91440" bIns="45720" rtlCol="0" anchor="t">
            <a:normAutofit lnSpcReduction="10000"/>
          </a:bodyPr>
          <a:lstStyle/>
          <a:p>
            <a:pPr algn="l"/>
            <a:r>
              <a:rPr lang="en-GB" b="1" dirty="0">
                <a:solidFill>
                  <a:srgbClr val="CB6D0F"/>
                </a:solidFill>
              </a:rPr>
              <a:t>New recital to tackle units of different classes behind a single connection point</a:t>
            </a:r>
          </a:p>
        </p:txBody>
      </p:sp>
      <p:sp>
        <p:nvSpPr>
          <p:cNvPr id="6" name="TextBox 5">
            <a:extLst>
              <a:ext uri="{FF2B5EF4-FFF2-40B4-BE49-F238E27FC236}">
                <a16:creationId xmlns:a16="http://schemas.microsoft.com/office/drawing/2014/main" id="{BEAD52B7-72D4-9C60-E8D1-009F459C9B2A}"/>
              </a:ext>
            </a:extLst>
          </p:cNvPr>
          <p:cNvSpPr txBox="1"/>
          <p:nvPr/>
        </p:nvSpPr>
        <p:spPr>
          <a:xfrm>
            <a:off x="8556171" y="6248025"/>
            <a:ext cx="3126922" cy="646331"/>
          </a:xfrm>
          <a:prstGeom prst="rect">
            <a:avLst/>
          </a:prstGeom>
          <a:noFill/>
        </p:spPr>
        <p:txBody>
          <a:bodyPr wrap="square">
            <a:spAutoFit/>
          </a:bodyPr>
          <a:lstStyle/>
          <a:p>
            <a:r>
              <a:rPr lang="en-GB" sz="1200" b="1" dirty="0">
                <a:effectLst/>
                <a:latin typeface="inherit"/>
                <a:ea typeface="Times New Roman" panose="02020603050405020304" pitchFamily="18" charset="0"/>
                <a:cs typeface="Times New Roman" panose="02020603050405020304" pitchFamily="18" charset="0"/>
              </a:rPr>
              <a:t>ESM </a:t>
            </a:r>
            <a:r>
              <a:rPr lang="en-GB" sz="1200" dirty="0">
                <a:effectLst/>
                <a:latin typeface="inherit"/>
                <a:ea typeface="Times New Roman" panose="02020603050405020304" pitchFamily="18" charset="0"/>
                <a:cs typeface="Times New Roman" panose="02020603050405020304" pitchFamily="18" charset="0"/>
              </a:rPr>
              <a:t>– </a:t>
            </a:r>
            <a:r>
              <a:rPr lang="en-GB" sz="1200" dirty="0">
                <a:latin typeface="inherit"/>
                <a:ea typeface="Times New Roman" panose="02020603050405020304" pitchFamily="18" charset="0"/>
                <a:cs typeface="Times New Roman" panose="02020603050405020304" pitchFamily="18" charset="0"/>
              </a:rPr>
              <a:t>electricity storage</a:t>
            </a:r>
            <a:r>
              <a:rPr lang="en-GB" sz="1200" dirty="0">
                <a:effectLst/>
                <a:latin typeface="inherit"/>
                <a:ea typeface="Times New Roman" panose="02020603050405020304" pitchFamily="18" charset="0"/>
                <a:cs typeface="Times New Roman" panose="02020603050405020304" pitchFamily="18" charset="0"/>
              </a:rPr>
              <a:t> module</a:t>
            </a:r>
            <a:endParaRPr lang="en-GB" sz="1200" b="1" dirty="0">
              <a:effectLst/>
              <a:latin typeface="inherit"/>
              <a:ea typeface="Times New Roman" panose="02020603050405020304" pitchFamily="18" charset="0"/>
              <a:cs typeface="Times New Roman" panose="02020603050405020304" pitchFamily="18" charset="0"/>
            </a:endParaRPr>
          </a:p>
          <a:p>
            <a:r>
              <a:rPr lang="en-GB" sz="1200" b="1" dirty="0">
                <a:latin typeface="inherit"/>
                <a:cs typeface="Times New Roman" panose="02020603050405020304" pitchFamily="18" charset="0"/>
              </a:rPr>
              <a:t>PPM </a:t>
            </a:r>
            <a:r>
              <a:rPr lang="en-GB" sz="1200" dirty="0">
                <a:effectLst/>
                <a:latin typeface="inherit"/>
                <a:ea typeface="Times New Roman" panose="02020603050405020304" pitchFamily="18" charset="0"/>
                <a:cs typeface="Times New Roman" panose="02020603050405020304" pitchFamily="18" charset="0"/>
              </a:rPr>
              <a:t>–</a:t>
            </a:r>
            <a:r>
              <a:rPr lang="en-GB" sz="1200" dirty="0">
                <a:latin typeface="inherit"/>
                <a:cs typeface="Times New Roman" panose="02020603050405020304" pitchFamily="18" charset="0"/>
              </a:rPr>
              <a:t> power park module</a:t>
            </a:r>
          </a:p>
          <a:p>
            <a:r>
              <a:rPr lang="en-GB" sz="1200" b="1" dirty="0">
                <a:latin typeface="inherit"/>
                <a:cs typeface="Times New Roman" panose="02020603050405020304" pitchFamily="18" charset="0"/>
              </a:rPr>
              <a:t>CP</a:t>
            </a:r>
            <a:r>
              <a:rPr lang="en-GB" sz="1200" dirty="0">
                <a:latin typeface="inherit"/>
                <a:cs typeface="Times New Roman" panose="02020603050405020304" pitchFamily="18" charset="0"/>
              </a:rPr>
              <a:t> – connection point</a:t>
            </a:r>
            <a:endParaRPr lang="en-GB" sz="1200" dirty="0"/>
          </a:p>
        </p:txBody>
      </p:sp>
    </p:spTree>
    <p:extLst>
      <p:ext uri="{BB962C8B-B14F-4D97-AF65-F5344CB8AC3E}">
        <p14:creationId xmlns:p14="http://schemas.microsoft.com/office/powerpoint/2010/main" val="129408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5801-BCBF-9F6C-4679-55C5771FF14B}"/>
              </a:ext>
            </a:extLst>
          </p:cNvPr>
          <p:cNvSpPr>
            <a:spLocks noGrp="1"/>
          </p:cNvSpPr>
          <p:nvPr>
            <p:ph type="title"/>
          </p:nvPr>
        </p:nvSpPr>
        <p:spPr/>
        <p:txBody>
          <a:bodyPr/>
          <a:lstStyle/>
          <a:p>
            <a:r>
              <a:rPr lang="en-GB" dirty="0"/>
              <a:t>RoCoF withstand capability</a:t>
            </a:r>
          </a:p>
        </p:txBody>
      </p:sp>
      <p:sp>
        <p:nvSpPr>
          <p:cNvPr id="4" name="Slide Number Placeholder 3">
            <a:extLst>
              <a:ext uri="{FF2B5EF4-FFF2-40B4-BE49-F238E27FC236}">
                <a16:creationId xmlns:a16="http://schemas.microsoft.com/office/drawing/2014/main" id="{FF65483D-4B33-8539-8216-BBBAE95E17E5}"/>
              </a:ext>
            </a:extLst>
          </p:cNvPr>
          <p:cNvSpPr>
            <a:spLocks noGrp="1"/>
          </p:cNvSpPr>
          <p:nvPr>
            <p:ph type="sldNum" sz="quarter" idx="12"/>
          </p:nvPr>
        </p:nvSpPr>
        <p:spPr/>
        <p:txBody>
          <a:bodyPr/>
          <a:lstStyle/>
          <a:p>
            <a:fld id="{68E16D21-2873-7F4D-BC1C-4DCC7B7156B8}" type="slidenum">
              <a:rPr lang="en-SI" smtClean="0"/>
              <a:t>25</a:t>
            </a:fld>
            <a:endParaRPr lang="en-SI"/>
          </a:p>
        </p:txBody>
      </p:sp>
      <p:sp>
        <p:nvSpPr>
          <p:cNvPr id="8" name="Rectangle: Rounded Corners 7">
            <a:extLst>
              <a:ext uri="{FF2B5EF4-FFF2-40B4-BE49-F238E27FC236}">
                <a16:creationId xmlns:a16="http://schemas.microsoft.com/office/drawing/2014/main" id="{C43108C8-141C-390B-5A02-A33FA9A96D20}"/>
              </a:ext>
            </a:extLst>
          </p:cNvPr>
          <p:cNvSpPr/>
          <p:nvPr/>
        </p:nvSpPr>
        <p:spPr>
          <a:xfrm>
            <a:off x="385759" y="1507958"/>
            <a:ext cx="4406677" cy="1724526"/>
          </a:xfrm>
          <a:prstGeom prst="roundRect">
            <a:avLst/>
          </a:prstGeom>
          <a:solidFill>
            <a:srgbClr val="91D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Type A, B, C and D </a:t>
            </a:r>
            <a:r>
              <a:rPr lang="en-GB" sz="2800" b="1" dirty="0"/>
              <a:t>PPMs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sp>
        <p:nvSpPr>
          <p:cNvPr id="9" name="Rectangle: Rounded Corners 8">
            <a:extLst>
              <a:ext uri="{FF2B5EF4-FFF2-40B4-BE49-F238E27FC236}">
                <a16:creationId xmlns:a16="http://schemas.microsoft.com/office/drawing/2014/main" id="{8D4C08B6-7E2F-45E0-0D44-52E64DF58B9E}"/>
              </a:ext>
            </a:extLst>
          </p:cNvPr>
          <p:cNvSpPr/>
          <p:nvPr/>
        </p:nvSpPr>
        <p:spPr>
          <a:xfrm>
            <a:off x="8768443" y="1507958"/>
            <a:ext cx="2727556" cy="1724526"/>
          </a:xfrm>
          <a:prstGeom prst="roundRect">
            <a:avLst/>
          </a:prstGeom>
          <a:solidFill>
            <a:srgbClr val="238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Type D</a:t>
            </a:r>
            <a:r>
              <a:rPr lang="en-GB" sz="2800" b="1" dirty="0"/>
              <a:t> </a:t>
            </a:r>
            <a:br>
              <a:rPr lang="en-GB" sz="2800" b="1" dirty="0"/>
            </a:br>
            <a:r>
              <a:rPr lang="en-GB" sz="2800" b="1" dirty="0"/>
              <a:t>SPGMs</a:t>
            </a:r>
          </a:p>
          <a:p>
            <a:pPr algn="ctr"/>
            <a:r>
              <a:rPr lang="en-GB" dirty="0"/>
              <a:t>with Pmax </a:t>
            </a:r>
            <a:r>
              <a:rPr lang="en-GB" dirty="0">
                <a:latin typeface="Calibri" panose="020F0502020204030204" pitchFamily="34" charset="0"/>
                <a:cs typeface="Calibri" panose="020F0502020204030204" pitchFamily="34" charset="0"/>
              </a:rPr>
              <a:t>≥</a:t>
            </a:r>
            <a:r>
              <a:rPr lang="en-GB" dirty="0"/>
              <a:t> 400 MW</a:t>
            </a:r>
          </a:p>
        </p:txBody>
      </p:sp>
      <p:sp>
        <p:nvSpPr>
          <p:cNvPr id="10" name="Rectangle: Rounded Corners 9">
            <a:extLst>
              <a:ext uri="{FF2B5EF4-FFF2-40B4-BE49-F238E27FC236}">
                <a16:creationId xmlns:a16="http://schemas.microsoft.com/office/drawing/2014/main" id="{008A0053-4C64-678A-AA20-F0249BDA5180}"/>
              </a:ext>
            </a:extLst>
          </p:cNvPr>
          <p:cNvSpPr/>
          <p:nvPr/>
        </p:nvSpPr>
        <p:spPr>
          <a:xfrm>
            <a:off x="385759" y="3408946"/>
            <a:ext cx="4406677" cy="2755090"/>
          </a:xfrm>
          <a:prstGeom prst="roundRect">
            <a:avLst/>
          </a:prstGeom>
          <a:solidFill>
            <a:srgbClr val="91D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FEE908E1-85B8-CA83-CFD0-805F9871E9F2}"/>
              </a:ext>
            </a:extLst>
          </p:cNvPr>
          <p:cNvSpPr/>
          <p:nvPr/>
        </p:nvSpPr>
        <p:spPr>
          <a:xfrm>
            <a:off x="5086463" y="1490638"/>
            <a:ext cx="3388065" cy="1724526"/>
          </a:xfrm>
          <a:prstGeom prst="roundRect">
            <a:avLst/>
          </a:prstGeom>
          <a:solidFill>
            <a:srgbClr val="3FB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Type A, B, C and D</a:t>
            </a:r>
            <a:r>
              <a:rPr lang="en-GB" sz="2800" b="1" dirty="0"/>
              <a:t> SPGMs</a:t>
            </a:r>
          </a:p>
          <a:p>
            <a:pPr algn="ctr"/>
            <a:r>
              <a:rPr lang="en-GB" dirty="0"/>
              <a:t>with Pmax &lt; 400 MW</a:t>
            </a:r>
          </a:p>
        </p:txBody>
      </p:sp>
      <p:sp>
        <p:nvSpPr>
          <p:cNvPr id="12" name="Rectangle: Rounded Corners 11">
            <a:extLst>
              <a:ext uri="{FF2B5EF4-FFF2-40B4-BE49-F238E27FC236}">
                <a16:creationId xmlns:a16="http://schemas.microsoft.com/office/drawing/2014/main" id="{8555E3D8-12BA-39AD-91E8-559E2F31F1E3}"/>
              </a:ext>
            </a:extLst>
          </p:cNvPr>
          <p:cNvSpPr/>
          <p:nvPr/>
        </p:nvSpPr>
        <p:spPr>
          <a:xfrm>
            <a:off x="8768443" y="3445041"/>
            <a:ext cx="2727557" cy="2718995"/>
          </a:xfrm>
          <a:prstGeom prst="roundRect">
            <a:avLst/>
          </a:prstGeom>
          <a:solidFill>
            <a:srgbClr val="238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F51E2E5A-62A6-BF38-73AB-F6D0779BB05F}"/>
              </a:ext>
            </a:extLst>
          </p:cNvPr>
          <p:cNvSpPr txBox="1"/>
          <p:nvPr/>
        </p:nvSpPr>
        <p:spPr>
          <a:xfrm>
            <a:off x="506186" y="3545307"/>
            <a:ext cx="4286250" cy="2512593"/>
          </a:xfrm>
          <a:prstGeom prst="rect">
            <a:avLst/>
          </a:prstGeom>
        </p:spPr>
        <p:txBody>
          <a:bodyPr vert="horz" wrap="square" lIns="91440" tIns="45720" rIns="91440" bIns="45720" rtlCol="0" anchor="t">
            <a:normAutofit lnSpcReduction="10000"/>
          </a:bodyPr>
          <a:lstStyle/>
          <a:p>
            <a:pPr>
              <a:lnSpc>
                <a:spcPct val="110000"/>
              </a:lnSpc>
            </a:pPr>
            <a:r>
              <a:rPr lang="en-GB" sz="1600" dirty="0">
                <a:solidFill>
                  <a:schemeClr val="bg1"/>
                </a:solidFill>
              </a:rPr>
              <a:t>1) Staying connected to the network and operating at:</a:t>
            </a:r>
          </a:p>
          <a:p>
            <a:pPr>
              <a:lnSpc>
                <a:spcPct val="110000"/>
              </a:lnSpc>
            </a:pPr>
            <a:endParaRPr lang="en-GB" sz="1000" dirty="0">
              <a:solidFill>
                <a:schemeClr val="bg1"/>
              </a:solidFill>
            </a:endParaRPr>
          </a:p>
          <a:p>
            <a:pPr>
              <a:lnSpc>
                <a:spcPct val="110000"/>
              </a:lnSpc>
            </a:pPr>
            <a:r>
              <a:rPr lang="en-GB" sz="1400" dirty="0">
                <a:solidFill>
                  <a:schemeClr val="bg1"/>
                </a:solidFill>
              </a:rPr>
              <a:t>•	±4,0 Hz/s over a period of 0,25 s,</a:t>
            </a:r>
          </a:p>
          <a:p>
            <a:pPr>
              <a:lnSpc>
                <a:spcPct val="110000"/>
              </a:lnSpc>
            </a:pPr>
            <a:r>
              <a:rPr lang="en-GB" sz="1400" dirty="0">
                <a:solidFill>
                  <a:schemeClr val="bg1"/>
                </a:solidFill>
              </a:rPr>
              <a:t>•	±2,0 Hz/s over a period of 0,5 s,</a:t>
            </a:r>
          </a:p>
          <a:p>
            <a:pPr>
              <a:lnSpc>
                <a:spcPct val="110000"/>
              </a:lnSpc>
            </a:pPr>
            <a:r>
              <a:rPr lang="en-GB" sz="1400" dirty="0">
                <a:solidFill>
                  <a:schemeClr val="bg1"/>
                </a:solidFill>
              </a:rPr>
              <a:t>•	±1,5 Hz/s over a period of 1 s, and</a:t>
            </a:r>
          </a:p>
          <a:p>
            <a:pPr>
              <a:lnSpc>
                <a:spcPct val="110000"/>
              </a:lnSpc>
            </a:pPr>
            <a:r>
              <a:rPr lang="en-GB" sz="1400" dirty="0">
                <a:solidFill>
                  <a:schemeClr val="bg1"/>
                </a:solidFill>
              </a:rPr>
              <a:t>•	±1,25 Hz/s over a period of 2 s;</a:t>
            </a:r>
          </a:p>
          <a:p>
            <a:pPr>
              <a:lnSpc>
                <a:spcPct val="110000"/>
              </a:lnSpc>
            </a:pPr>
            <a:endParaRPr lang="en-GB" sz="1000" dirty="0">
              <a:solidFill>
                <a:schemeClr val="bg1"/>
              </a:solidFill>
            </a:endParaRPr>
          </a:p>
          <a:p>
            <a:pPr>
              <a:lnSpc>
                <a:spcPct val="110000"/>
              </a:lnSpc>
            </a:pPr>
            <a:r>
              <a:rPr lang="en-GB" sz="1600" dirty="0">
                <a:solidFill>
                  <a:schemeClr val="bg1"/>
                </a:solidFill>
              </a:rPr>
              <a:t>2) Staying connected to the network and operating at the sequence defined by the frequency against time profiles</a:t>
            </a:r>
            <a:endParaRPr lang="en-GB" sz="1600" b="1" dirty="0">
              <a:solidFill>
                <a:schemeClr val="bg1"/>
              </a:solidFill>
            </a:endParaRPr>
          </a:p>
        </p:txBody>
      </p:sp>
      <p:sp>
        <p:nvSpPr>
          <p:cNvPr id="14" name="TextBox 13">
            <a:extLst>
              <a:ext uri="{FF2B5EF4-FFF2-40B4-BE49-F238E27FC236}">
                <a16:creationId xmlns:a16="http://schemas.microsoft.com/office/drawing/2014/main" id="{9D5E5506-C370-E3D7-270D-359E76261AE0}"/>
              </a:ext>
            </a:extLst>
          </p:cNvPr>
          <p:cNvSpPr txBox="1"/>
          <p:nvPr/>
        </p:nvSpPr>
        <p:spPr>
          <a:xfrm>
            <a:off x="8825593" y="3928381"/>
            <a:ext cx="2646407" cy="1580863"/>
          </a:xfrm>
          <a:prstGeom prst="rect">
            <a:avLst/>
          </a:prstGeom>
        </p:spPr>
        <p:txBody>
          <a:bodyPr vert="horz" wrap="square" lIns="91440" tIns="45720" rIns="91440" bIns="45720" rtlCol="0" anchor="t">
            <a:normAutofit/>
          </a:bodyPr>
          <a:lstStyle/>
          <a:p>
            <a:pPr>
              <a:lnSpc>
                <a:spcPct val="110000"/>
              </a:lnSpc>
            </a:pPr>
            <a:r>
              <a:rPr lang="en-GB" sz="1600" dirty="0">
                <a:solidFill>
                  <a:schemeClr val="bg1"/>
                </a:solidFill>
              </a:rPr>
              <a:t>Staying connected to the network and operating at:</a:t>
            </a:r>
          </a:p>
          <a:p>
            <a:pPr>
              <a:lnSpc>
                <a:spcPct val="110000"/>
              </a:lnSpc>
            </a:pPr>
            <a:endParaRPr lang="en-GB" sz="1200" dirty="0">
              <a:solidFill>
                <a:schemeClr val="bg1"/>
              </a:solidFill>
            </a:endParaRPr>
          </a:p>
          <a:p>
            <a:pPr>
              <a:lnSpc>
                <a:spcPct val="110000"/>
              </a:lnSpc>
            </a:pPr>
            <a:r>
              <a:rPr lang="en-GB" sz="1400" dirty="0">
                <a:solidFill>
                  <a:schemeClr val="bg1"/>
                </a:solidFill>
              </a:rPr>
              <a:t>±1,0 Hz/s over a period of 0,5 s</a:t>
            </a:r>
            <a:endParaRPr lang="en-GB" sz="1050" dirty="0">
              <a:solidFill>
                <a:schemeClr val="bg1"/>
              </a:solidFill>
            </a:endParaRPr>
          </a:p>
        </p:txBody>
      </p:sp>
      <p:grpSp>
        <p:nvGrpSpPr>
          <p:cNvPr id="6" name="Group 5">
            <a:extLst>
              <a:ext uri="{FF2B5EF4-FFF2-40B4-BE49-F238E27FC236}">
                <a16:creationId xmlns:a16="http://schemas.microsoft.com/office/drawing/2014/main" id="{EAC2F7B6-2595-D6BE-F489-D69FD13AD12E}"/>
              </a:ext>
            </a:extLst>
          </p:cNvPr>
          <p:cNvGrpSpPr/>
          <p:nvPr/>
        </p:nvGrpSpPr>
        <p:grpSpPr>
          <a:xfrm>
            <a:off x="5423831" y="109241"/>
            <a:ext cx="863388" cy="883701"/>
            <a:chOff x="7632405" y="2201592"/>
            <a:chExt cx="1205944" cy="1206016"/>
          </a:xfrm>
        </p:grpSpPr>
        <p:sp>
          <p:nvSpPr>
            <p:cNvPr id="7" name="Oval 6">
              <a:extLst>
                <a:ext uri="{FF2B5EF4-FFF2-40B4-BE49-F238E27FC236}">
                  <a16:creationId xmlns:a16="http://schemas.microsoft.com/office/drawing/2014/main" id="{DC0BE4A9-60C8-FC7D-DFF9-6DC92FAF5BC7}"/>
                </a:ext>
              </a:extLst>
            </p:cNvPr>
            <p:cNvSpPr/>
            <p:nvPr/>
          </p:nvSpPr>
          <p:spPr>
            <a:xfrm>
              <a:off x="7632405" y="2201592"/>
              <a:ext cx="1204517" cy="1206016"/>
            </a:xfrm>
            <a:prstGeom prst="ellipse">
              <a:avLst/>
            </a:prstGeom>
            <a:solidFill>
              <a:srgbClr val="91D5E7"/>
            </a:solidFill>
            <a:ln w="161925">
              <a:noFill/>
            </a:ln>
          </p:spPr>
          <p:style>
            <a:lnRef idx="2">
              <a:scrgbClr r="0" g="0" b="0"/>
            </a:lnRef>
            <a:fillRef idx="1">
              <a:schemeClr val="accent2">
                <a:shade val="50000"/>
                <a:hueOff val="-34738"/>
                <a:satOff val="20402"/>
                <a:lumOff val="23567"/>
                <a:alphaOff val="0"/>
              </a:schemeClr>
            </a:fillRef>
            <a:effectRef idx="0">
              <a:schemeClr val="accent2">
                <a:shade val="50000"/>
                <a:hueOff val="-34738"/>
                <a:satOff val="20402"/>
                <a:lumOff val="23567"/>
                <a:alphaOff val="0"/>
              </a:schemeClr>
            </a:effectRef>
            <a:fontRef idx="minor">
              <a:schemeClr val="lt1"/>
            </a:fontRef>
          </p:style>
        </p:sp>
        <p:sp>
          <p:nvSpPr>
            <p:cNvPr id="15" name="TextBox 14">
              <a:extLst>
                <a:ext uri="{FF2B5EF4-FFF2-40B4-BE49-F238E27FC236}">
                  <a16:creationId xmlns:a16="http://schemas.microsoft.com/office/drawing/2014/main" id="{E39FBFAB-11B2-2C2C-BE50-94BBE4486BDF}"/>
                </a:ext>
              </a:extLst>
            </p:cNvPr>
            <p:cNvSpPr txBox="1"/>
            <p:nvPr/>
          </p:nvSpPr>
          <p:spPr>
            <a:xfrm>
              <a:off x="7633832" y="2595066"/>
              <a:ext cx="1204517" cy="611915"/>
            </a:xfrm>
            <a:prstGeom prst="rect">
              <a:avLst/>
            </a:prstGeom>
            <a:ln>
              <a:noFill/>
            </a:ln>
          </p:spPr>
          <p:txBody>
            <a:bodyPr vert="horz" wrap="square" lIns="91440" tIns="45720" rIns="91440" bIns="45720" rtlCol="0" anchor="t">
              <a:normAutofit fontScale="92500"/>
            </a:bodyPr>
            <a:lstStyle/>
            <a:p>
              <a:pPr algn="ctr"/>
              <a:r>
                <a:rPr lang="en-GB" sz="1600" b="1" dirty="0">
                  <a:solidFill>
                    <a:schemeClr val="bg1"/>
                  </a:solidFill>
                  <a:latin typeface="Arial Black" panose="020B0A04020102020204" pitchFamily="34" charset="0"/>
                </a:rPr>
                <a:t>RoCoF</a:t>
              </a:r>
            </a:p>
          </p:txBody>
        </p:sp>
      </p:grpSp>
      <p:sp>
        <p:nvSpPr>
          <p:cNvPr id="16" name="Rectangle: Rounded Corners 15">
            <a:extLst>
              <a:ext uri="{FF2B5EF4-FFF2-40B4-BE49-F238E27FC236}">
                <a16:creationId xmlns:a16="http://schemas.microsoft.com/office/drawing/2014/main" id="{33A874A5-A512-9B06-2143-F81128FF9EB3}"/>
              </a:ext>
            </a:extLst>
          </p:cNvPr>
          <p:cNvSpPr/>
          <p:nvPr/>
        </p:nvSpPr>
        <p:spPr>
          <a:xfrm>
            <a:off x="5086463" y="3408946"/>
            <a:ext cx="3393508" cy="2755090"/>
          </a:xfrm>
          <a:prstGeom prst="roundRect">
            <a:avLst/>
          </a:prstGeom>
          <a:solidFill>
            <a:srgbClr val="3FB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041DEC11-6C6B-7CFE-C263-38A902B4ABB1}"/>
              </a:ext>
            </a:extLst>
          </p:cNvPr>
          <p:cNvSpPr txBox="1"/>
          <p:nvPr/>
        </p:nvSpPr>
        <p:spPr>
          <a:xfrm>
            <a:off x="5179201" y="3928381"/>
            <a:ext cx="3300769" cy="2129519"/>
          </a:xfrm>
          <a:prstGeom prst="rect">
            <a:avLst/>
          </a:prstGeom>
        </p:spPr>
        <p:txBody>
          <a:bodyPr vert="horz" wrap="square" lIns="91440" tIns="45720" rIns="91440" bIns="45720" rtlCol="0" anchor="t">
            <a:normAutofit/>
          </a:bodyPr>
          <a:lstStyle/>
          <a:p>
            <a:pPr>
              <a:lnSpc>
                <a:spcPct val="110000"/>
              </a:lnSpc>
            </a:pPr>
            <a:r>
              <a:rPr lang="en-GB" sz="1600" dirty="0">
                <a:solidFill>
                  <a:schemeClr val="bg1"/>
                </a:solidFill>
              </a:rPr>
              <a:t>Staying connected to the network and operating at:</a:t>
            </a:r>
          </a:p>
          <a:p>
            <a:pPr>
              <a:lnSpc>
                <a:spcPct val="110000"/>
              </a:lnSpc>
            </a:pPr>
            <a:endParaRPr lang="en-GB" sz="1000" dirty="0">
              <a:solidFill>
                <a:schemeClr val="bg1"/>
              </a:solidFill>
            </a:endParaRPr>
          </a:p>
          <a:p>
            <a:pPr>
              <a:lnSpc>
                <a:spcPct val="110000"/>
              </a:lnSpc>
            </a:pPr>
            <a:r>
              <a:rPr lang="en-GB" sz="1400" dirty="0">
                <a:solidFill>
                  <a:schemeClr val="bg1"/>
                </a:solidFill>
              </a:rPr>
              <a:t>•	±2,0 Hz/s over a period of 0,5 s,</a:t>
            </a:r>
          </a:p>
          <a:p>
            <a:pPr>
              <a:lnSpc>
                <a:spcPct val="110000"/>
              </a:lnSpc>
            </a:pPr>
            <a:r>
              <a:rPr lang="en-GB" sz="1400" dirty="0">
                <a:solidFill>
                  <a:schemeClr val="bg1"/>
                </a:solidFill>
              </a:rPr>
              <a:t>•	±1,5 Hz/s over a period of 1 s, </a:t>
            </a:r>
          </a:p>
          <a:p>
            <a:pPr>
              <a:lnSpc>
                <a:spcPct val="110000"/>
              </a:lnSpc>
            </a:pPr>
            <a:r>
              <a:rPr lang="en-GB" sz="1400" dirty="0">
                <a:solidFill>
                  <a:schemeClr val="bg1"/>
                </a:solidFill>
              </a:rPr>
              <a:t>•	±1,25 Hz/s over a period of 2 s;</a:t>
            </a:r>
          </a:p>
          <a:p>
            <a:pPr>
              <a:lnSpc>
                <a:spcPct val="110000"/>
              </a:lnSpc>
            </a:pPr>
            <a:endParaRPr lang="en-GB" sz="1000" dirty="0">
              <a:solidFill>
                <a:schemeClr val="bg1"/>
              </a:solidFill>
            </a:endParaRPr>
          </a:p>
        </p:txBody>
      </p:sp>
      <p:sp>
        <p:nvSpPr>
          <p:cNvPr id="3" name="TextBox 2">
            <a:extLst>
              <a:ext uri="{FF2B5EF4-FFF2-40B4-BE49-F238E27FC236}">
                <a16:creationId xmlns:a16="http://schemas.microsoft.com/office/drawing/2014/main" id="{38DA252C-2B02-20E5-A1F3-973E8AB7D3CD}"/>
              </a:ext>
            </a:extLst>
          </p:cNvPr>
          <p:cNvSpPr txBox="1"/>
          <p:nvPr/>
        </p:nvSpPr>
        <p:spPr>
          <a:xfrm>
            <a:off x="5689056" y="6337829"/>
            <a:ext cx="4554401" cy="523220"/>
          </a:xfrm>
          <a:prstGeom prst="rect">
            <a:avLst/>
          </a:prstGeom>
          <a:noFill/>
        </p:spPr>
        <p:txBody>
          <a:bodyPr wrap="square">
            <a:spAutoFit/>
          </a:bodyPr>
          <a:lstStyle/>
          <a:p>
            <a:r>
              <a:rPr lang="en-GB" sz="1400" b="1" dirty="0">
                <a:effectLst/>
                <a:latin typeface="inherit"/>
                <a:ea typeface="Times New Roman" panose="02020603050405020304" pitchFamily="18" charset="0"/>
                <a:cs typeface="Times New Roman" panose="02020603050405020304" pitchFamily="18" charset="0"/>
              </a:rPr>
              <a:t>SPGMs </a:t>
            </a:r>
            <a:r>
              <a:rPr lang="en-GB" sz="1400" dirty="0">
                <a:effectLst/>
                <a:latin typeface="inherit"/>
                <a:ea typeface="Times New Roman" panose="02020603050405020304" pitchFamily="18" charset="0"/>
                <a:cs typeface="Times New Roman" panose="02020603050405020304" pitchFamily="18" charset="0"/>
              </a:rPr>
              <a:t>– </a:t>
            </a:r>
            <a:r>
              <a:rPr lang="en-GB" sz="1400" dirty="0">
                <a:latin typeface="inherit"/>
                <a:ea typeface="Times New Roman" panose="02020603050405020304" pitchFamily="18" charset="0"/>
                <a:cs typeface="Times New Roman" panose="02020603050405020304" pitchFamily="18" charset="0"/>
              </a:rPr>
              <a:t>s</a:t>
            </a:r>
            <a:r>
              <a:rPr lang="en-GB" sz="1400" dirty="0">
                <a:effectLst/>
                <a:latin typeface="inherit"/>
                <a:ea typeface="Times New Roman" panose="02020603050405020304" pitchFamily="18" charset="0"/>
                <a:cs typeface="Times New Roman" panose="02020603050405020304" pitchFamily="18" charset="0"/>
              </a:rPr>
              <a:t>ynchronous power-generating modules</a:t>
            </a:r>
            <a:endParaRPr lang="en-GB" sz="1400" b="1" dirty="0">
              <a:effectLst/>
              <a:latin typeface="inherit"/>
              <a:ea typeface="Times New Roman" panose="02020603050405020304" pitchFamily="18" charset="0"/>
              <a:cs typeface="Times New Roman" panose="02020603050405020304" pitchFamily="18" charset="0"/>
            </a:endParaRPr>
          </a:p>
          <a:p>
            <a:r>
              <a:rPr lang="en-GB" sz="1400" b="1" dirty="0">
                <a:latin typeface="inherit"/>
                <a:cs typeface="Times New Roman" panose="02020603050405020304" pitchFamily="18" charset="0"/>
              </a:rPr>
              <a:t>PPMs </a:t>
            </a:r>
            <a:r>
              <a:rPr lang="en-GB" sz="1400" dirty="0">
                <a:effectLst/>
                <a:latin typeface="inherit"/>
                <a:ea typeface="Times New Roman" panose="02020603050405020304" pitchFamily="18" charset="0"/>
                <a:cs typeface="Times New Roman" panose="02020603050405020304" pitchFamily="18" charset="0"/>
              </a:rPr>
              <a:t>–</a:t>
            </a:r>
            <a:r>
              <a:rPr lang="en-GB" sz="1400" dirty="0">
                <a:latin typeface="inherit"/>
                <a:cs typeface="Times New Roman" panose="02020603050405020304" pitchFamily="18" charset="0"/>
              </a:rPr>
              <a:t> power park modules</a:t>
            </a:r>
            <a:endParaRPr lang="en-GB" sz="1400" dirty="0"/>
          </a:p>
        </p:txBody>
      </p:sp>
      <p:sp>
        <p:nvSpPr>
          <p:cNvPr id="5" name="TextBox 4">
            <a:extLst>
              <a:ext uri="{FF2B5EF4-FFF2-40B4-BE49-F238E27FC236}">
                <a16:creationId xmlns:a16="http://schemas.microsoft.com/office/drawing/2014/main" id="{7E1E29FD-3832-CC56-3692-6938E53FEAB4}"/>
              </a:ext>
            </a:extLst>
          </p:cNvPr>
          <p:cNvSpPr txBox="1"/>
          <p:nvPr/>
        </p:nvSpPr>
        <p:spPr>
          <a:xfrm>
            <a:off x="148228" y="6324928"/>
            <a:ext cx="4554401" cy="523220"/>
          </a:xfrm>
          <a:prstGeom prst="rect">
            <a:avLst/>
          </a:prstGeom>
          <a:noFill/>
        </p:spPr>
        <p:txBody>
          <a:bodyPr wrap="square">
            <a:spAutoFit/>
          </a:bodyPr>
          <a:lstStyle/>
          <a:p>
            <a:r>
              <a:rPr lang="en-GB" sz="1400" b="1" dirty="0">
                <a:effectLst/>
                <a:latin typeface="inherit"/>
                <a:ea typeface="Times New Roman" panose="02020603050405020304" pitchFamily="18" charset="0"/>
                <a:cs typeface="Times New Roman" panose="02020603050405020304" pitchFamily="18" charset="0"/>
              </a:rPr>
              <a:t>RoCoF </a:t>
            </a:r>
            <a:r>
              <a:rPr lang="en-GB" sz="1400" dirty="0">
                <a:effectLst/>
                <a:latin typeface="inherit"/>
                <a:ea typeface="Times New Roman" panose="02020603050405020304" pitchFamily="18" charset="0"/>
                <a:cs typeface="Times New Roman" panose="02020603050405020304" pitchFamily="18" charset="0"/>
              </a:rPr>
              <a:t>– rate of change of frequency</a:t>
            </a:r>
            <a:endParaRPr lang="en-GB" sz="1400" b="1" dirty="0">
              <a:effectLst/>
              <a:latin typeface="inherit"/>
              <a:ea typeface="Times New Roman" panose="02020603050405020304" pitchFamily="18" charset="0"/>
              <a:cs typeface="Times New Roman" panose="02020603050405020304" pitchFamily="18" charset="0"/>
            </a:endParaRPr>
          </a:p>
          <a:p>
            <a:r>
              <a:rPr lang="en-GB" sz="1400" b="1" dirty="0">
                <a:latin typeface="inherit"/>
                <a:cs typeface="Times New Roman" panose="02020603050405020304" pitchFamily="18" charset="0"/>
              </a:rPr>
              <a:t>Pmax </a:t>
            </a:r>
            <a:r>
              <a:rPr lang="en-GB" sz="1400" dirty="0">
                <a:effectLst/>
                <a:latin typeface="inherit"/>
                <a:ea typeface="Times New Roman" panose="02020603050405020304" pitchFamily="18" charset="0"/>
                <a:cs typeface="Times New Roman" panose="02020603050405020304" pitchFamily="18" charset="0"/>
              </a:rPr>
              <a:t>–</a:t>
            </a:r>
            <a:r>
              <a:rPr lang="en-GB" sz="1400" dirty="0">
                <a:latin typeface="inherit"/>
                <a:cs typeface="Times New Roman" panose="02020603050405020304" pitchFamily="18" charset="0"/>
              </a:rPr>
              <a:t> maximum capacity</a:t>
            </a:r>
            <a:endParaRPr lang="en-GB" sz="1400" dirty="0"/>
          </a:p>
        </p:txBody>
      </p:sp>
    </p:spTree>
    <p:extLst>
      <p:ext uri="{BB962C8B-B14F-4D97-AF65-F5344CB8AC3E}">
        <p14:creationId xmlns:p14="http://schemas.microsoft.com/office/powerpoint/2010/main" val="1514002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5801-BCBF-9F6C-4679-55C5771FF14B}"/>
              </a:ext>
            </a:extLst>
          </p:cNvPr>
          <p:cNvSpPr>
            <a:spLocks noGrp="1"/>
          </p:cNvSpPr>
          <p:nvPr>
            <p:ph type="title"/>
          </p:nvPr>
        </p:nvSpPr>
        <p:spPr/>
        <p:txBody>
          <a:bodyPr/>
          <a:lstStyle/>
          <a:p>
            <a:r>
              <a:rPr lang="en-GB" dirty="0"/>
              <a:t>Grid forming capabilities</a:t>
            </a:r>
          </a:p>
        </p:txBody>
      </p:sp>
      <p:sp>
        <p:nvSpPr>
          <p:cNvPr id="4" name="Slide Number Placeholder 3">
            <a:extLst>
              <a:ext uri="{FF2B5EF4-FFF2-40B4-BE49-F238E27FC236}">
                <a16:creationId xmlns:a16="http://schemas.microsoft.com/office/drawing/2014/main" id="{FF65483D-4B33-8539-8216-BBBAE95E17E5}"/>
              </a:ext>
            </a:extLst>
          </p:cNvPr>
          <p:cNvSpPr>
            <a:spLocks noGrp="1"/>
          </p:cNvSpPr>
          <p:nvPr>
            <p:ph type="sldNum" sz="quarter" idx="12"/>
          </p:nvPr>
        </p:nvSpPr>
        <p:spPr/>
        <p:txBody>
          <a:bodyPr/>
          <a:lstStyle/>
          <a:p>
            <a:fld id="{68E16D21-2873-7F4D-BC1C-4DCC7B7156B8}" type="slidenum">
              <a:rPr lang="en-SI" smtClean="0"/>
              <a:t>26</a:t>
            </a:fld>
            <a:endParaRPr lang="en-SI"/>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859885156"/>
              </p:ext>
            </p:extLst>
          </p:nvPr>
        </p:nvGraphicFramePr>
        <p:xfrm>
          <a:off x="873073" y="1201568"/>
          <a:ext cx="10799763" cy="458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7111" y="5728003"/>
            <a:ext cx="11948719" cy="612718"/>
          </a:xfrm>
          <a:prstGeom prst="rect">
            <a:avLst/>
          </a:prstGeom>
        </p:spPr>
        <p:txBody>
          <a:bodyPr vert="horz" wrap="none" lIns="91440" tIns="45720" rIns="91440" bIns="45720" rtlCol="0" anchor="t">
            <a:normAutofit/>
          </a:bodyPr>
          <a:lstStyle/>
          <a:p>
            <a:r>
              <a:rPr lang="en-GB" sz="1400" i="1" dirty="0"/>
              <a:t>(*) the instantaneous AC voltage characteristics of the internal </a:t>
            </a:r>
            <a:r>
              <a:rPr lang="en-GB" sz="1400" i="1" dirty="0" err="1"/>
              <a:t>Thevenin</a:t>
            </a:r>
            <a:r>
              <a:rPr lang="en-GB" sz="1400" i="1" dirty="0"/>
              <a:t> source shall be capable of not changing its amplitude and voltage phase</a:t>
            </a:r>
          </a:p>
          <a:p>
            <a:r>
              <a:rPr lang="en-GB" sz="1400" i="1" dirty="0"/>
              <a:t>angle while voltage phase angle steps or voltage magnitude steps are occurring at the connection point.</a:t>
            </a:r>
          </a:p>
        </p:txBody>
      </p:sp>
      <p:grpSp>
        <p:nvGrpSpPr>
          <p:cNvPr id="36" name="Group 35">
            <a:extLst>
              <a:ext uri="{FF2B5EF4-FFF2-40B4-BE49-F238E27FC236}">
                <a16:creationId xmlns:a16="http://schemas.microsoft.com/office/drawing/2014/main" id="{6C80A3A4-7238-E658-3CF5-45149E3917C1}"/>
              </a:ext>
            </a:extLst>
          </p:cNvPr>
          <p:cNvGrpSpPr/>
          <p:nvPr/>
        </p:nvGrpSpPr>
        <p:grpSpPr>
          <a:xfrm>
            <a:off x="5930016" y="98149"/>
            <a:ext cx="862366" cy="883701"/>
            <a:chOff x="7913938" y="109241"/>
            <a:chExt cx="862366" cy="883701"/>
          </a:xfrm>
        </p:grpSpPr>
        <p:sp>
          <p:nvSpPr>
            <p:cNvPr id="6" name="Oval 5">
              <a:extLst>
                <a:ext uri="{FF2B5EF4-FFF2-40B4-BE49-F238E27FC236}">
                  <a16:creationId xmlns:a16="http://schemas.microsoft.com/office/drawing/2014/main" id="{39C5DE21-F49F-81E1-C118-91E4E20B1B0E}"/>
                </a:ext>
              </a:extLst>
            </p:cNvPr>
            <p:cNvSpPr/>
            <p:nvPr/>
          </p:nvSpPr>
          <p:spPr>
            <a:xfrm>
              <a:off x="7913938" y="109241"/>
              <a:ext cx="862366" cy="883701"/>
            </a:xfrm>
            <a:prstGeom prst="ellipse">
              <a:avLst/>
            </a:prstGeom>
            <a:solidFill>
              <a:schemeClr val="tx2"/>
            </a:solidFill>
            <a:ln w="161925">
              <a:noFill/>
            </a:ln>
          </p:spPr>
          <p:style>
            <a:lnRef idx="2">
              <a:scrgbClr r="0" g="0" b="0"/>
            </a:lnRef>
            <a:fillRef idx="1">
              <a:schemeClr val="accent2">
                <a:shade val="50000"/>
                <a:hueOff val="-34738"/>
                <a:satOff val="20402"/>
                <a:lumOff val="23567"/>
                <a:alphaOff val="0"/>
              </a:schemeClr>
            </a:fillRef>
            <a:effectRef idx="0">
              <a:schemeClr val="accent2">
                <a:shade val="50000"/>
                <a:hueOff val="-34738"/>
                <a:satOff val="20402"/>
                <a:lumOff val="23567"/>
                <a:alphaOff val="0"/>
              </a:schemeClr>
            </a:effectRef>
            <a:fontRef idx="minor">
              <a:schemeClr val="lt1"/>
            </a:fontRef>
          </p:style>
        </p:sp>
        <p:grpSp>
          <p:nvGrpSpPr>
            <p:cNvPr id="24" name="Group 23">
              <a:extLst>
                <a:ext uri="{FF2B5EF4-FFF2-40B4-BE49-F238E27FC236}">
                  <a16:creationId xmlns:a16="http://schemas.microsoft.com/office/drawing/2014/main" id="{C69F1268-8F0D-872B-F854-F178B5F923F1}"/>
                </a:ext>
              </a:extLst>
            </p:cNvPr>
            <p:cNvGrpSpPr/>
            <p:nvPr/>
          </p:nvGrpSpPr>
          <p:grpSpPr>
            <a:xfrm>
              <a:off x="8148772" y="257355"/>
              <a:ext cx="407645" cy="559533"/>
              <a:chOff x="8736600" y="8824092"/>
              <a:chExt cx="407645" cy="559533"/>
            </a:xfrm>
            <a:solidFill>
              <a:schemeClr val="bg1"/>
            </a:solidFill>
          </p:grpSpPr>
          <p:sp>
            <p:nvSpPr>
              <p:cNvPr id="25" name="Freeform: Shape 4202">
                <a:extLst>
                  <a:ext uri="{FF2B5EF4-FFF2-40B4-BE49-F238E27FC236}">
                    <a16:creationId xmlns:a16="http://schemas.microsoft.com/office/drawing/2014/main" id="{0CA10AB4-7163-D0CF-BDF4-33CACD5FAE95}"/>
                  </a:ext>
                </a:extLst>
              </p:cNvPr>
              <p:cNvSpPr/>
              <p:nvPr/>
            </p:nvSpPr>
            <p:spPr>
              <a:xfrm>
                <a:off x="8736600" y="8824092"/>
                <a:ext cx="407645" cy="559533"/>
              </a:xfrm>
              <a:custGeom>
                <a:avLst/>
                <a:gdLst>
                  <a:gd name="connsiteX0" fmla="*/ 351256 w 407645"/>
                  <a:gd name="connsiteY0" fmla="*/ 559343 h 559533"/>
                  <a:gd name="connsiteX1" fmla="*/ 333145 w 407645"/>
                  <a:gd name="connsiteY1" fmla="*/ 559343 h 559533"/>
                  <a:gd name="connsiteX2" fmla="*/ 320344 w 407645"/>
                  <a:gd name="connsiteY2" fmla="*/ 551473 h 559533"/>
                  <a:gd name="connsiteX3" fmla="*/ 317974 w 407645"/>
                  <a:gd name="connsiteY3" fmla="*/ 544551 h 559533"/>
                  <a:gd name="connsiteX4" fmla="*/ 203905 w 407645"/>
                  <a:gd name="connsiteY4" fmla="*/ 471256 h 559533"/>
                  <a:gd name="connsiteX5" fmla="*/ 90216 w 407645"/>
                  <a:gd name="connsiteY5" fmla="*/ 544646 h 559533"/>
                  <a:gd name="connsiteX6" fmla="*/ 87751 w 407645"/>
                  <a:gd name="connsiteY6" fmla="*/ 551094 h 559533"/>
                  <a:gd name="connsiteX7" fmla="*/ 74760 w 407645"/>
                  <a:gd name="connsiteY7" fmla="*/ 559343 h 559533"/>
                  <a:gd name="connsiteX8" fmla="*/ 56650 w 407645"/>
                  <a:gd name="connsiteY8" fmla="*/ 559343 h 559533"/>
                  <a:gd name="connsiteX9" fmla="*/ 44892 w 407645"/>
                  <a:gd name="connsiteY9" fmla="*/ 553085 h 559533"/>
                  <a:gd name="connsiteX10" fmla="*/ 43375 w 407645"/>
                  <a:gd name="connsiteY10" fmla="*/ 539810 h 559533"/>
                  <a:gd name="connsiteX11" fmla="*/ 107189 w 407645"/>
                  <a:gd name="connsiteY11" fmla="*/ 379090 h 559533"/>
                  <a:gd name="connsiteX12" fmla="*/ 24980 w 407645"/>
                  <a:gd name="connsiteY12" fmla="*/ 379090 h 559533"/>
                  <a:gd name="connsiteX13" fmla="*/ 3645 w 407645"/>
                  <a:gd name="connsiteY13" fmla="*/ 367996 h 559533"/>
                  <a:gd name="connsiteX14" fmla="*/ 10473 w 407645"/>
                  <a:gd name="connsiteY14" fmla="*/ 335757 h 559533"/>
                  <a:gd name="connsiteX15" fmla="*/ 104249 w 407645"/>
                  <a:gd name="connsiteY15" fmla="*/ 273271 h 559533"/>
                  <a:gd name="connsiteX16" fmla="*/ 104249 w 407645"/>
                  <a:gd name="connsiteY16" fmla="*/ 227473 h 559533"/>
                  <a:gd name="connsiteX17" fmla="*/ 24980 w 407645"/>
                  <a:gd name="connsiteY17" fmla="*/ 227473 h 559533"/>
                  <a:gd name="connsiteX18" fmla="*/ 3645 w 407645"/>
                  <a:gd name="connsiteY18" fmla="*/ 216379 h 559533"/>
                  <a:gd name="connsiteX19" fmla="*/ 10473 w 407645"/>
                  <a:gd name="connsiteY19" fmla="*/ 184140 h 559533"/>
                  <a:gd name="connsiteX20" fmla="*/ 120085 w 407645"/>
                  <a:gd name="connsiteY20" fmla="*/ 111129 h 559533"/>
                  <a:gd name="connsiteX21" fmla="*/ 183803 w 407645"/>
                  <a:gd name="connsiteY21" fmla="*/ 10999 h 559533"/>
                  <a:gd name="connsiteX22" fmla="*/ 203810 w 407645"/>
                  <a:gd name="connsiteY22" fmla="*/ 0 h 559533"/>
                  <a:gd name="connsiteX23" fmla="*/ 223818 w 407645"/>
                  <a:gd name="connsiteY23" fmla="*/ 10999 h 559533"/>
                  <a:gd name="connsiteX24" fmla="*/ 287536 w 407645"/>
                  <a:gd name="connsiteY24" fmla="*/ 111129 h 559533"/>
                  <a:gd name="connsiteX25" fmla="*/ 397053 w 407645"/>
                  <a:gd name="connsiteY25" fmla="*/ 184140 h 559533"/>
                  <a:gd name="connsiteX26" fmla="*/ 403976 w 407645"/>
                  <a:gd name="connsiteY26" fmla="*/ 216379 h 559533"/>
                  <a:gd name="connsiteX27" fmla="*/ 382641 w 407645"/>
                  <a:gd name="connsiteY27" fmla="*/ 227568 h 559533"/>
                  <a:gd name="connsiteX28" fmla="*/ 303371 w 407645"/>
                  <a:gd name="connsiteY28" fmla="*/ 227568 h 559533"/>
                  <a:gd name="connsiteX29" fmla="*/ 303371 w 407645"/>
                  <a:gd name="connsiteY29" fmla="*/ 273366 h 559533"/>
                  <a:gd name="connsiteX30" fmla="*/ 397148 w 407645"/>
                  <a:gd name="connsiteY30" fmla="*/ 335852 h 559533"/>
                  <a:gd name="connsiteX31" fmla="*/ 404070 w 407645"/>
                  <a:gd name="connsiteY31" fmla="*/ 368091 h 559533"/>
                  <a:gd name="connsiteX32" fmla="*/ 404070 w 407645"/>
                  <a:gd name="connsiteY32" fmla="*/ 368091 h 559533"/>
                  <a:gd name="connsiteX33" fmla="*/ 382736 w 407645"/>
                  <a:gd name="connsiteY33" fmla="*/ 379280 h 559533"/>
                  <a:gd name="connsiteX34" fmla="*/ 300527 w 407645"/>
                  <a:gd name="connsiteY34" fmla="*/ 379280 h 559533"/>
                  <a:gd name="connsiteX35" fmla="*/ 364340 w 407645"/>
                  <a:gd name="connsiteY35" fmla="*/ 540000 h 559533"/>
                  <a:gd name="connsiteX36" fmla="*/ 362824 w 407645"/>
                  <a:gd name="connsiteY36" fmla="*/ 553275 h 559533"/>
                  <a:gd name="connsiteX37" fmla="*/ 351066 w 407645"/>
                  <a:gd name="connsiteY37" fmla="*/ 559533 h 559533"/>
                  <a:gd name="connsiteX38" fmla="*/ 204000 w 407645"/>
                  <a:gd name="connsiteY38" fmla="*/ 460920 h 559533"/>
                  <a:gd name="connsiteX39" fmla="*/ 206560 w 407645"/>
                  <a:gd name="connsiteY39" fmla="*/ 461679 h 559533"/>
                  <a:gd name="connsiteX40" fmla="*/ 324611 w 407645"/>
                  <a:gd name="connsiteY40" fmla="*/ 537535 h 559533"/>
                  <a:gd name="connsiteX41" fmla="*/ 326507 w 407645"/>
                  <a:gd name="connsiteY41" fmla="*/ 540000 h 559533"/>
                  <a:gd name="connsiteX42" fmla="*/ 329163 w 407645"/>
                  <a:gd name="connsiteY42" fmla="*/ 547870 h 559533"/>
                  <a:gd name="connsiteX43" fmla="*/ 333145 w 407645"/>
                  <a:gd name="connsiteY43" fmla="*/ 549861 h 559533"/>
                  <a:gd name="connsiteX44" fmla="*/ 351256 w 407645"/>
                  <a:gd name="connsiteY44" fmla="*/ 549861 h 559533"/>
                  <a:gd name="connsiteX45" fmla="*/ 355143 w 407645"/>
                  <a:gd name="connsiteY45" fmla="*/ 547775 h 559533"/>
                  <a:gd name="connsiteX46" fmla="*/ 355617 w 407645"/>
                  <a:gd name="connsiteY46" fmla="*/ 543319 h 559533"/>
                  <a:gd name="connsiteX47" fmla="*/ 289243 w 407645"/>
                  <a:gd name="connsiteY47" fmla="*/ 376151 h 559533"/>
                  <a:gd name="connsiteX48" fmla="*/ 289717 w 407645"/>
                  <a:gd name="connsiteY48" fmla="*/ 371695 h 559533"/>
                  <a:gd name="connsiteX49" fmla="*/ 293605 w 407645"/>
                  <a:gd name="connsiteY49" fmla="*/ 369608 h 559533"/>
                  <a:gd name="connsiteX50" fmla="*/ 382736 w 407645"/>
                  <a:gd name="connsiteY50" fmla="*/ 369608 h 559533"/>
                  <a:gd name="connsiteX51" fmla="*/ 396105 w 407645"/>
                  <a:gd name="connsiteY51" fmla="*/ 362876 h 559533"/>
                  <a:gd name="connsiteX52" fmla="*/ 391933 w 407645"/>
                  <a:gd name="connsiteY52" fmla="*/ 343533 h 559533"/>
                  <a:gd name="connsiteX53" fmla="*/ 296070 w 407645"/>
                  <a:gd name="connsiteY53" fmla="*/ 279624 h 559533"/>
                  <a:gd name="connsiteX54" fmla="*/ 293984 w 407645"/>
                  <a:gd name="connsiteY54" fmla="*/ 275642 h 559533"/>
                  <a:gd name="connsiteX55" fmla="*/ 293984 w 407645"/>
                  <a:gd name="connsiteY55" fmla="*/ 222542 h 559533"/>
                  <a:gd name="connsiteX56" fmla="*/ 298725 w 407645"/>
                  <a:gd name="connsiteY56" fmla="*/ 217801 h 559533"/>
                  <a:gd name="connsiteX57" fmla="*/ 382736 w 407645"/>
                  <a:gd name="connsiteY57" fmla="*/ 217801 h 559533"/>
                  <a:gd name="connsiteX58" fmla="*/ 396105 w 407645"/>
                  <a:gd name="connsiteY58" fmla="*/ 211069 h 559533"/>
                  <a:gd name="connsiteX59" fmla="*/ 391933 w 407645"/>
                  <a:gd name="connsiteY59" fmla="*/ 191726 h 559533"/>
                  <a:gd name="connsiteX60" fmla="*/ 281563 w 407645"/>
                  <a:gd name="connsiteY60" fmla="*/ 118145 h 559533"/>
                  <a:gd name="connsiteX61" fmla="*/ 280235 w 407645"/>
                  <a:gd name="connsiteY61" fmla="*/ 116723 h 559533"/>
                  <a:gd name="connsiteX62" fmla="*/ 215947 w 407645"/>
                  <a:gd name="connsiteY62" fmla="*/ 15740 h 559533"/>
                  <a:gd name="connsiteX63" fmla="*/ 203905 w 407645"/>
                  <a:gd name="connsiteY63" fmla="*/ 9102 h 559533"/>
                  <a:gd name="connsiteX64" fmla="*/ 191863 w 407645"/>
                  <a:gd name="connsiteY64" fmla="*/ 15740 h 559533"/>
                  <a:gd name="connsiteX65" fmla="*/ 127575 w 407645"/>
                  <a:gd name="connsiteY65" fmla="*/ 116723 h 559533"/>
                  <a:gd name="connsiteX66" fmla="*/ 126247 w 407645"/>
                  <a:gd name="connsiteY66" fmla="*/ 118145 h 559533"/>
                  <a:gd name="connsiteX67" fmla="*/ 15877 w 407645"/>
                  <a:gd name="connsiteY67" fmla="*/ 191726 h 559533"/>
                  <a:gd name="connsiteX68" fmla="*/ 11800 w 407645"/>
                  <a:gd name="connsiteY68" fmla="*/ 211069 h 559533"/>
                  <a:gd name="connsiteX69" fmla="*/ 25170 w 407645"/>
                  <a:gd name="connsiteY69" fmla="*/ 217801 h 559533"/>
                  <a:gd name="connsiteX70" fmla="*/ 109180 w 407645"/>
                  <a:gd name="connsiteY70" fmla="*/ 217801 h 559533"/>
                  <a:gd name="connsiteX71" fmla="*/ 113921 w 407645"/>
                  <a:gd name="connsiteY71" fmla="*/ 222542 h 559533"/>
                  <a:gd name="connsiteX72" fmla="*/ 113921 w 407645"/>
                  <a:gd name="connsiteY72" fmla="*/ 275642 h 559533"/>
                  <a:gd name="connsiteX73" fmla="*/ 111835 w 407645"/>
                  <a:gd name="connsiteY73" fmla="*/ 279624 h 559533"/>
                  <a:gd name="connsiteX74" fmla="*/ 15972 w 407645"/>
                  <a:gd name="connsiteY74" fmla="*/ 343533 h 559533"/>
                  <a:gd name="connsiteX75" fmla="*/ 11895 w 407645"/>
                  <a:gd name="connsiteY75" fmla="*/ 362876 h 559533"/>
                  <a:gd name="connsiteX76" fmla="*/ 25265 w 407645"/>
                  <a:gd name="connsiteY76" fmla="*/ 369608 h 559533"/>
                  <a:gd name="connsiteX77" fmla="*/ 114395 w 407645"/>
                  <a:gd name="connsiteY77" fmla="*/ 369608 h 559533"/>
                  <a:gd name="connsiteX78" fmla="*/ 118283 w 407645"/>
                  <a:gd name="connsiteY78" fmla="*/ 371695 h 559533"/>
                  <a:gd name="connsiteX79" fmla="*/ 118757 w 407645"/>
                  <a:gd name="connsiteY79" fmla="*/ 376151 h 559533"/>
                  <a:gd name="connsiteX80" fmla="*/ 52383 w 407645"/>
                  <a:gd name="connsiteY80" fmla="*/ 543319 h 559533"/>
                  <a:gd name="connsiteX81" fmla="*/ 52857 w 407645"/>
                  <a:gd name="connsiteY81" fmla="*/ 547775 h 559533"/>
                  <a:gd name="connsiteX82" fmla="*/ 56744 w 407645"/>
                  <a:gd name="connsiteY82" fmla="*/ 549861 h 559533"/>
                  <a:gd name="connsiteX83" fmla="*/ 74855 w 407645"/>
                  <a:gd name="connsiteY83" fmla="*/ 549861 h 559533"/>
                  <a:gd name="connsiteX84" fmla="*/ 79122 w 407645"/>
                  <a:gd name="connsiteY84" fmla="*/ 547301 h 559533"/>
                  <a:gd name="connsiteX85" fmla="*/ 81967 w 407645"/>
                  <a:gd name="connsiteY85" fmla="*/ 539810 h 559533"/>
                  <a:gd name="connsiteX86" fmla="*/ 83768 w 407645"/>
                  <a:gd name="connsiteY86" fmla="*/ 537535 h 559533"/>
                  <a:gd name="connsiteX87" fmla="*/ 201345 w 407645"/>
                  <a:gd name="connsiteY87" fmla="*/ 461679 h 559533"/>
                  <a:gd name="connsiteX88" fmla="*/ 203905 w 407645"/>
                  <a:gd name="connsiteY88" fmla="*/ 460920 h 55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7645" h="559533">
                    <a:moveTo>
                      <a:pt x="351256" y="559343"/>
                    </a:moveTo>
                    <a:lnTo>
                      <a:pt x="333145" y="559343"/>
                    </a:lnTo>
                    <a:cubicBezTo>
                      <a:pt x="327645" y="559343"/>
                      <a:pt x="322810" y="556309"/>
                      <a:pt x="320344" y="551473"/>
                    </a:cubicBezTo>
                    <a:lnTo>
                      <a:pt x="317974" y="544551"/>
                    </a:lnTo>
                    <a:lnTo>
                      <a:pt x="203905" y="471256"/>
                    </a:lnTo>
                    <a:lnTo>
                      <a:pt x="90216" y="544646"/>
                    </a:lnTo>
                    <a:lnTo>
                      <a:pt x="87751" y="551094"/>
                    </a:lnTo>
                    <a:cubicBezTo>
                      <a:pt x="85190" y="556309"/>
                      <a:pt x="80260" y="559343"/>
                      <a:pt x="74760" y="559343"/>
                    </a:cubicBezTo>
                    <a:lnTo>
                      <a:pt x="56650" y="559343"/>
                    </a:lnTo>
                    <a:cubicBezTo>
                      <a:pt x="51909" y="559343"/>
                      <a:pt x="47547" y="556973"/>
                      <a:pt x="44892" y="553085"/>
                    </a:cubicBezTo>
                    <a:cubicBezTo>
                      <a:pt x="42237" y="549197"/>
                      <a:pt x="41668" y="544267"/>
                      <a:pt x="43375" y="539810"/>
                    </a:cubicBezTo>
                    <a:lnTo>
                      <a:pt x="107189" y="379090"/>
                    </a:lnTo>
                    <a:lnTo>
                      <a:pt x="24980" y="379090"/>
                    </a:lnTo>
                    <a:cubicBezTo>
                      <a:pt x="16162" y="379090"/>
                      <a:pt x="8007" y="374823"/>
                      <a:pt x="3645" y="367996"/>
                    </a:cubicBezTo>
                    <a:cubicBezTo>
                      <a:pt x="-3181" y="357092"/>
                      <a:pt x="-148" y="342964"/>
                      <a:pt x="10473" y="335757"/>
                    </a:cubicBezTo>
                    <a:lnTo>
                      <a:pt x="104249" y="273271"/>
                    </a:lnTo>
                    <a:lnTo>
                      <a:pt x="104249" y="227473"/>
                    </a:lnTo>
                    <a:lnTo>
                      <a:pt x="24980" y="227473"/>
                    </a:lnTo>
                    <a:cubicBezTo>
                      <a:pt x="16162" y="227473"/>
                      <a:pt x="8007" y="223206"/>
                      <a:pt x="3645" y="216379"/>
                    </a:cubicBezTo>
                    <a:cubicBezTo>
                      <a:pt x="-3181" y="205475"/>
                      <a:pt x="-148" y="191347"/>
                      <a:pt x="10473" y="184140"/>
                    </a:cubicBezTo>
                    <a:lnTo>
                      <a:pt x="120085" y="111129"/>
                    </a:lnTo>
                    <a:lnTo>
                      <a:pt x="183803" y="10999"/>
                    </a:lnTo>
                    <a:cubicBezTo>
                      <a:pt x="188165" y="4077"/>
                      <a:pt x="195656" y="0"/>
                      <a:pt x="203810" y="0"/>
                    </a:cubicBezTo>
                    <a:cubicBezTo>
                      <a:pt x="211965" y="0"/>
                      <a:pt x="219456" y="4077"/>
                      <a:pt x="223818" y="10999"/>
                    </a:cubicBezTo>
                    <a:lnTo>
                      <a:pt x="287536" y="111129"/>
                    </a:lnTo>
                    <a:lnTo>
                      <a:pt x="397053" y="184140"/>
                    </a:lnTo>
                    <a:cubicBezTo>
                      <a:pt x="407673" y="191347"/>
                      <a:pt x="410708" y="205475"/>
                      <a:pt x="403976" y="216379"/>
                    </a:cubicBezTo>
                    <a:cubicBezTo>
                      <a:pt x="399614" y="223301"/>
                      <a:pt x="391364" y="227568"/>
                      <a:pt x="382641" y="227568"/>
                    </a:cubicBezTo>
                    <a:lnTo>
                      <a:pt x="303371" y="227568"/>
                    </a:lnTo>
                    <a:lnTo>
                      <a:pt x="303371" y="273366"/>
                    </a:lnTo>
                    <a:lnTo>
                      <a:pt x="397148" y="335852"/>
                    </a:lnTo>
                    <a:cubicBezTo>
                      <a:pt x="407768" y="343059"/>
                      <a:pt x="410802" y="357187"/>
                      <a:pt x="404070" y="368091"/>
                    </a:cubicBezTo>
                    <a:lnTo>
                      <a:pt x="404070" y="368091"/>
                    </a:lnTo>
                    <a:cubicBezTo>
                      <a:pt x="399709" y="375013"/>
                      <a:pt x="391554" y="379280"/>
                      <a:pt x="382736" y="379280"/>
                    </a:cubicBezTo>
                    <a:lnTo>
                      <a:pt x="300527" y="379280"/>
                    </a:lnTo>
                    <a:lnTo>
                      <a:pt x="364340" y="540000"/>
                    </a:lnTo>
                    <a:cubicBezTo>
                      <a:pt x="366048" y="544361"/>
                      <a:pt x="365479" y="549387"/>
                      <a:pt x="362824" y="553275"/>
                    </a:cubicBezTo>
                    <a:cubicBezTo>
                      <a:pt x="360168" y="557163"/>
                      <a:pt x="355807" y="559533"/>
                      <a:pt x="351066" y="559533"/>
                    </a:cubicBezTo>
                    <a:close/>
                    <a:moveTo>
                      <a:pt x="204000" y="460920"/>
                    </a:moveTo>
                    <a:cubicBezTo>
                      <a:pt x="204854" y="460920"/>
                      <a:pt x="205802" y="461205"/>
                      <a:pt x="206560" y="461679"/>
                    </a:cubicBezTo>
                    <a:lnTo>
                      <a:pt x="324611" y="537535"/>
                    </a:lnTo>
                    <a:cubicBezTo>
                      <a:pt x="325559" y="538104"/>
                      <a:pt x="326223" y="539052"/>
                      <a:pt x="326507" y="540000"/>
                    </a:cubicBezTo>
                    <a:lnTo>
                      <a:pt x="329163" y="547870"/>
                    </a:lnTo>
                    <a:cubicBezTo>
                      <a:pt x="329731" y="548818"/>
                      <a:pt x="331343" y="549861"/>
                      <a:pt x="333145" y="549861"/>
                    </a:cubicBezTo>
                    <a:lnTo>
                      <a:pt x="351256" y="549861"/>
                    </a:lnTo>
                    <a:cubicBezTo>
                      <a:pt x="352868" y="549861"/>
                      <a:pt x="354290" y="549102"/>
                      <a:pt x="355143" y="547775"/>
                    </a:cubicBezTo>
                    <a:cubicBezTo>
                      <a:pt x="355997" y="546448"/>
                      <a:pt x="356186" y="544835"/>
                      <a:pt x="355617" y="543319"/>
                    </a:cubicBezTo>
                    <a:lnTo>
                      <a:pt x="289243" y="376151"/>
                    </a:lnTo>
                    <a:cubicBezTo>
                      <a:pt x="288674" y="374729"/>
                      <a:pt x="288864" y="373022"/>
                      <a:pt x="289717" y="371695"/>
                    </a:cubicBezTo>
                    <a:cubicBezTo>
                      <a:pt x="290571" y="370367"/>
                      <a:pt x="292088" y="369608"/>
                      <a:pt x="293605" y="369608"/>
                    </a:cubicBezTo>
                    <a:lnTo>
                      <a:pt x="382736" y="369608"/>
                    </a:lnTo>
                    <a:cubicBezTo>
                      <a:pt x="388330" y="369608"/>
                      <a:pt x="393450" y="367048"/>
                      <a:pt x="396105" y="362876"/>
                    </a:cubicBezTo>
                    <a:cubicBezTo>
                      <a:pt x="400183" y="356334"/>
                      <a:pt x="398286" y="347895"/>
                      <a:pt x="391933" y="343533"/>
                    </a:cubicBezTo>
                    <a:lnTo>
                      <a:pt x="296070" y="279624"/>
                    </a:lnTo>
                    <a:cubicBezTo>
                      <a:pt x="294743" y="278771"/>
                      <a:pt x="293984" y="277254"/>
                      <a:pt x="293984" y="275642"/>
                    </a:cubicBezTo>
                    <a:lnTo>
                      <a:pt x="293984" y="222542"/>
                    </a:lnTo>
                    <a:cubicBezTo>
                      <a:pt x="293984" y="219888"/>
                      <a:pt x="296070" y="217801"/>
                      <a:pt x="298725" y="217801"/>
                    </a:cubicBezTo>
                    <a:lnTo>
                      <a:pt x="382736" y="217801"/>
                    </a:lnTo>
                    <a:cubicBezTo>
                      <a:pt x="388330" y="217801"/>
                      <a:pt x="393450" y="215242"/>
                      <a:pt x="396105" y="211069"/>
                    </a:cubicBezTo>
                    <a:cubicBezTo>
                      <a:pt x="400183" y="204622"/>
                      <a:pt x="398286" y="196088"/>
                      <a:pt x="391933" y="191726"/>
                    </a:cubicBezTo>
                    <a:lnTo>
                      <a:pt x="281563" y="118145"/>
                    </a:lnTo>
                    <a:cubicBezTo>
                      <a:pt x="280994" y="117766"/>
                      <a:pt x="280520" y="117292"/>
                      <a:pt x="280235" y="116723"/>
                    </a:cubicBezTo>
                    <a:lnTo>
                      <a:pt x="215947" y="15740"/>
                    </a:lnTo>
                    <a:cubicBezTo>
                      <a:pt x="213387" y="11663"/>
                      <a:pt x="208741" y="9102"/>
                      <a:pt x="203905" y="9102"/>
                    </a:cubicBezTo>
                    <a:cubicBezTo>
                      <a:pt x="199069" y="9102"/>
                      <a:pt x="194518" y="11663"/>
                      <a:pt x="191863" y="15740"/>
                    </a:cubicBezTo>
                    <a:lnTo>
                      <a:pt x="127575" y="116723"/>
                    </a:lnTo>
                    <a:cubicBezTo>
                      <a:pt x="127196" y="117292"/>
                      <a:pt x="126721" y="117766"/>
                      <a:pt x="126247" y="118145"/>
                    </a:cubicBezTo>
                    <a:lnTo>
                      <a:pt x="15877" y="191726"/>
                    </a:lnTo>
                    <a:cubicBezTo>
                      <a:pt x="9524" y="195993"/>
                      <a:pt x="7722" y="204527"/>
                      <a:pt x="11800" y="211069"/>
                    </a:cubicBezTo>
                    <a:cubicBezTo>
                      <a:pt x="14455" y="215147"/>
                      <a:pt x="19575" y="217801"/>
                      <a:pt x="25170" y="217801"/>
                    </a:cubicBezTo>
                    <a:lnTo>
                      <a:pt x="109180" y="217801"/>
                    </a:lnTo>
                    <a:cubicBezTo>
                      <a:pt x="111835" y="217801"/>
                      <a:pt x="113921" y="219888"/>
                      <a:pt x="113921" y="222542"/>
                    </a:cubicBezTo>
                    <a:lnTo>
                      <a:pt x="113921" y="275642"/>
                    </a:lnTo>
                    <a:cubicBezTo>
                      <a:pt x="113921" y="277254"/>
                      <a:pt x="113162" y="278676"/>
                      <a:pt x="111835" y="279624"/>
                    </a:cubicBezTo>
                    <a:lnTo>
                      <a:pt x="15972" y="343533"/>
                    </a:lnTo>
                    <a:cubicBezTo>
                      <a:pt x="9619" y="347800"/>
                      <a:pt x="7817" y="356334"/>
                      <a:pt x="11895" y="362876"/>
                    </a:cubicBezTo>
                    <a:cubicBezTo>
                      <a:pt x="14550" y="366954"/>
                      <a:pt x="19670" y="369608"/>
                      <a:pt x="25265" y="369608"/>
                    </a:cubicBezTo>
                    <a:lnTo>
                      <a:pt x="114395" y="369608"/>
                    </a:lnTo>
                    <a:cubicBezTo>
                      <a:pt x="116007" y="369608"/>
                      <a:pt x="117429" y="370367"/>
                      <a:pt x="118283" y="371695"/>
                    </a:cubicBezTo>
                    <a:cubicBezTo>
                      <a:pt x="119136" y="373022"/>
                      <a:pt x="119326" y="374634"/>
                      <a:pt x="118757" y="376151"/>
                    </a:cubicBezTo>
                    <a:lnTo>
                      <a:pt x="52383" y="543319"/>
                    </a:lnTo>
                    <a:cubicBezTo>
                      <a:pt x="51814" y="544835"/>
                      <a:pt x="52003" y="546448"/>
                      <a:pt x="52857" y="547775"/>
                    </a:cubicBezTo>
                    <a:cubicBezTo>
                      <a:pt x="53711" y="549102"/>
                      <a:pt x="55227" y="549861"/>
                      <a:pt x="56744" y="549861"/>
                    </a:cubicBezTo>
                    <a:lnTo>
                      <a:pt x="74855" y="549861"/>
                    </a:lnTo>
                    <a:cubicBezTo>
                      <a:pt x="76657" y="549861"/>
                      <a:pt x="78363" y="548913"/>
                      <a:pt x="79122" y="547301"/>
                    </a:cubicBezTo>
                    <a:lnTo>
                      <a:pt x="81967" y="539810"/>
                    </a:lnTo>
                    <a:cubicBezTo>
                      <a:pt x="82346" y="538862"/>
                      <a:pt x="83010" y="538104"/>
                      <a:pt x="83768" y="537535"/>
                    </a:cubicBezTo>
                    <a:lnTo>
                      <a:pt x="201345" y="461679"/>
                    </a:lnTo>
                    <a:cubicBezTo>
                      <a:pt x="202104" y="461205"/>
                      <a:pt x="203052" y="460920"/>
                      <a:pt x="203905" y="460920"/>
                    </a:cubicBezTo>
                    <a:close/>
                  </a:path>
                </a:pathLst>
              </a:custGeom>
              <a:grpFill/>
              <a:ln w="9475" cap="flat">
                <a:solidFill>
                  <a:schemeClr val="bg1"/>
                </a:solidFill>
                <a:prstDash val="solid"/>
                <a:miter/>
              </a:ln>
            </p:spPr>
            <p:txBody>
              <a:bodyPr rtlCol="0" anchor="ctr"/>
              <a:lstStyle/>
              <a:p>
                <a:endParaRPr lang="en-GB"/>
              </a:p>
            </p:txBody>
          </p:sp>
          <p:sp>
            <p:nvSpPr>
              <p:cNvPr id="26" name="Freeform: Shape 4203">
                <a:extLst>
                  <a:ext uri="{FF2B5EF4-FFF2-40B4-BE49-F238E27FC236}">
                    <a16:creationId xmlns:a16="http://schemas.microsoft.com/office/drawing/2014/main" id="{6CA7F18C-48A5-3441-02CA-89D999827812}"/>
                  </a:ext>
                </a:extLst>
              </p:cNvPr>
              <p:cNvSpPr/>
              <p:nvPr/>
            </p:nvSpPr>
            <p:spPr>
              <a:xfrm>
                <a:off x="8846409" y="9231660"/>
                <a:ext cx="70486" cy="75918"/>
              </a:xfrm>
              <a:custGeom>
                <a:avLst/>
                <a:gdLst>
                  <a:gd name="connsiteX0" fmla="*/ 11698 w 70486"/>
                  <a:gd name="connsiteY0" fmla="*/ 75918 h 75918"/>
                  <a:gd name="connsiteX1" fmla="*/ 4491 w 70486"/>
                  <a:gd name="connsiteY1" fmla="*/ 73358 h 75918"/>
                  <a:gd name="connsiteX2" fmla="*/ 888 w 70486"/>
                  <a:gd name="connsiteY2" fmla="*/ 59799 h 75918"/>
                  <a:gd name="connsiteX3" fmla="*/ 22318 w 70486"/>
                  <a:gd name="connsiteY3" fmla="*/ 7269 h 75918"/>
                  <a:gd name="connsiteX4" fmla="*/ 29903 w 70486"/>
                  <a:gd name="connsiteY4" fmla="*/ 441 h 75918"/>
                  <a:gd name="connsiteX5" fmla="*/ 39955 w 70486"/>
                  <a:gd name="connsiteY5" fmla="*/ 2243 h 75918"/>
                  <a:gd name="connsiteX6" fmla="*/ 65650 w 70486"/>
                  <a:gd name="connsiteY6" fmla="*/ 20828 h 75918"/>
                  <a:gd name="connsiteX7" fmla="*/ 70486 w 70486"/>
                  <a:gd name="connsiteY7" fmla="*/ 30310 h 75918"/>
                  <a:gd name="connsiteX8" fmla="*/ 65650 w 70486"/>
                  <a:gd name="connsiteY8" fmla="*/ 39792 h 75918"/>
                  <a:gd name="connsiteX9" fmla="*/ 18525 w 70486"/>
                  <a:gd name="connsiteY9" fmla="*/ 73738 h 75918"/>
                  <a:gd name="connsiteX10" fmla="*/ 11698 w 70486"/>
                  <a:gd name="connsiteY10" fmla="*/ 75918 h 75918"/>
                  <a:gd name="connsiteX11" fmla="*/ 33127 w 70486"/>
                  <a:gd name="connsiteY11" fmla="*/ 9544 h 75918"/>
                  <a:gd name="connsiteX12" fmla="*/ 32558 w 70486"/>
                  <a:gd name="connsiteY12" fmla="*/ 9544 h 75918"/>
                  <a:gd name="connsiteX13" fmla="*/ 31136 w 70486"/>
                  <a:gd name="connsiteY13" fmla="*/ 10872 h 75918"/>
                  <a:gd name="connsiteX14" fmla="*/ 9707 w 70486"/>
                  <a:gd name="connsiteY14" fmla="*/ 63307 h 75918"/>
                  <a:gd name="connsiteX15" fmla="*/ 9707 w 70486"/>
                  <a:gd name="connsiteY15" fmla="*/ 63307 h 75918"/>
                  <a:gd name="connsiteX16" fmla="*/ 10370 w 70486"/>
                  <a:gd name="connsiteY16" fmla="*/ 65868 h 75918"/>
                  <a:gd name="connsiteX17" fmla="*/ 13025 w 70486"/>
                  <a:gd name="connsiteY17" fmla="*/ 65868 h 75918"/>
                  <a:gd name="connsiteX18" fmla="*/ 60151 w 70486"/>
                  <a:gd name="connsiteY18" fmla="*/ 31922 h 75918"/>
                  <a:gd name="connsiteX19" fmla="*/ 61099 w 70486"/>
                  <a:gd name="connsiteY19" fmla="*/ 30120 h 75918"/>
                  <a:gd name="connsiteX20" fmla="*/ 60151 w 70486"/>
                  <a:gd name="connsiteY20" fmla="*/ 28319 h 75918"/>
                  <a:gd name="connsiteX21" fmla="*/ 34455 w 70486"/>
                  <a:gd name="connsiteY21" fmla="*/ 9734 h 75918"/>
                  <a:gd name="connsiteX22" fmla="*/ 33222 w 70486"/>
                  <a:gd name="connsiteY22" fmla="*/ 9355 h 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486" h="75918">
                    <a:moveTo>
                      <a:pt x="11698" y="75918"/>
                    </a:moveTo>
                    <a:cubicBezTo>
                      <a:pt x="9138" y="75918"/>
                      <a:pt x="6578" y="75065"/>
                      <a:pt x="4491" y="73358"/>
                    </a:cubicBezTo>
                    <a:cubicBezTo>
                      <a:pt x="319" y="70135"/>
                      <a:pt x="-1103" y="64635"/>
                      <a:pt x="888" y="59799"/>
                    </a:cubicBezTo>
                    <a:lnTo>
                      <a:pt x="22318" y="7269"/>
                    </a:lnTo>
                    <a:cubicBezTo>
                      <a:pt x="23645" y="3950"/>
                      <a:pt x="26490" y="1485"/>
                      <a:pt x="29903" y="441"/>
                    </a:cubicBezTo>
                    <a:cubicBezTo>
                      <a:pt x="33412" y="-506"/>
                      <a:pt x="37015" y="62"/>
                      <a:pt x="39955" y="2243"/>
                    </a:cubicBezTo>
                    <a:lnTo>
                      <a:pt x="65650" y="20828"/>
                    </a:lnTo>
                    <a:cubicBezTo>
                      <a:pt x="68685" y="23009"/>
                      <a:pt x="70486" y="26517"/>
                      <a:pt x="70486" y="30310"/>
                    </a:cubicBezTo>
                    <a:cubicBezTo>
                      <a:pt x="70486" y="34103"/>
                      <a:pt x="68685" y="37611"/>
                      <a:pt x="65650" y="39792"/>
                    </a:cubicBezTo>
                    <a:lnTo>
                      <a:pt x="18525" y="73738"/>
                    </a:lnTo>
                    <a:cubicBezTo>
                      <a:pt x="16439" y="75255"/>
                      <a:pt x="14068" y="75918"/>
                      <a:pt x="11698" y="75918"/>
                    </a:cubicBezTo>
                    <a:close/>
                    <a:moveTo>
                      <a:pt x="33127" y="9544"/>
                    </a:moveTo>
                    <a:cubicBezTo>
                      <a:pt x="33127" y="9544"/>
                      <a:pt x="32653" y="9544"/>
                      <a:pt x="32558" y="9544"/>
                    </a:cubicBezTo>
                    <a:cubicBezTo>
                      <a:pt x="32179" y="9639"/>
                      <a:pt x="31515" y="9923"/>
                      <a:pt x="31136" y="10872"/>
                    </a:cubicBezTo>
                    <a:lnTo>
                      <a:pt x="9707" y="63307"/>
                    </a:lnTo>
                    <a:lnTo>
                      <a:pt x="9707" y="63307"/>
                    </a:lnTo>
                    <a:cubicBezTo>
                      <a:pt x="9138" y="64635"/>
                      <a:pt x="9896" y="65488"/>
                      <a:pt x="10370" y="65868"/>
                    </a:cubicBezTo>
                    <a:cubicBezTo>
                      <a:pt x="10845" y="66247"/>
                      <a:pt x="11888" y="66721"/>
                      <a:pt x="13025" y="65868"/>
                    </a:cubicBezTo>
                    <a:lnTo>
                      <a:pt x="60151" y="31922"/>
                    </a:lnTo>
                    <a:cubicBezTo>
                      <a:pt x="60909" y="31353"/>
                      <a:pt x="61099" y="30594"/>
                      <a:pt x="61099" y="30120"/>
                    </a:cubicBezTo>
                    <a:cubicBezTo>
                      <a:pt x="61099" y="29646"/>
                      <a:pt x="61004" y="28887"/>
                      <a:pt x="60151" y="28319"/>
                    </a:cubicBezTo>
                    <a:lnTo>
                      <a:pt x="34455" y="9734"/>
                    </a:lnTo>
                    <a:cubicBezTo>
                      <a:pt x="34455" y="9734"/>
                      <a:pt x="33601" y="9355"/>
                      <a:pt x="33222" y="9355"/>
                    </a:cubicBezTo>
                    <a:close/>
                  </a:path>
                </a:pathLst>
              </a:custGeom>
              <a:grpFill/>
              <a:ln w="9475" cap="flat">
                <a:solidFill>
                  <a:schemeClr val="bg1"/>
                </a:solidFill>
                <a:prstDash val="solid"/>
                <a:miter/>
              </a:ln>
            </p:spPr>
            <p:txBody>
              <a:bodyPr rtlCol="0" anchor="ctr"/>
              <a:lstStyle/>
              <a:p>
                <a:endParaRPr lang="en-GB"/>
              </a:p>
            </p:txBody>
          </p:sp>
          <p:sp>
            <p:nvSpPr>
              <p:cNvPr id="27" name="Freeform: Shape 4204">
                <a:extLst>
                  <a:ext uri="{FF2B5EF4-FFF2-40B4-BE49-F238E27FC236}">
                    <a16:creationId xmlns:a16="http://schemas.microsoft.com/office/drawing/2014/main" id="{18FCC01B-B595-2645-2D3D-F750ADF0F0E3}"/>
                  </a:ext>
                </a:extLst>
              </p:cNvPr>
              <p:cNvSpPr/>
              <p:nvPr/>
            </p:nvSpPr>
            <p:spPr>
              <a:xfrm>
                <a:off x="8964305" y="9231679"/>
                <a:ext cx="70486" cy="75900"/>
              </a:xfrm>
              <a:custGeom>
                <a:avLst/>
                <a:gdLst>
                  <a:gd name="connsiteX0" fmla="*/ 58789 w 70486"/>
                  <a:gd name="connsiteY0" fmla="*/ 75900 h 75900"/>
                  <a:gd name="connsiteX1" fmla="*/ 51961 w 70486"/>
                  <a:gd name="connsiteY1" fmla="*/ 73719 h 75900"/>
                  <a:gd name="connsiteX2" fmla="*/ 4836 w 70486"/>
                  <a:gd name="connsiteY2" fmla="*/ 39774 h 75900"/>
                  <a:gd name="connsiteX3" fmla="*/ 0 w 70486"/>
                  <a:gd name="connsiteY3" fmla="*/ 30292 h 75900"/>
                  <a:gd name="connsiteX4" fmla="*/ 4836 w 70486"/>
                  <a:gd name="connsiteY4" fmla="*/ 20810 h 75900"/>
                  <a:gd name="connsiteX5" fmla="*/ 30532 w 70486"/>
                  <a:gd name="connsiteY5" fmla="*/ 2225 h 75900"/>
                  <a:gd name="connsiteX6" fmla="*/ 40583 w 70486"/>
                  <a:gd name="connsiteY6" fmla="*/ 423 h 75900"/>
                  <a:gd name="connsiteX7" fmla="*/ 48169 w 70486"/>
                  <a:gd name="connsiteY7" fmla="*/ 7250 h 75900"/>
                  <a:gd name="connsiteX8" fmla="*/ 69598 w 70486"/>
                  <a:gd name="connsiteY8" fmla="*/ 59781 h 75900"/>
                  <a:gd name="connsiteX9" fmla="*/ 65995 w 70486"/>
                  <a:gd name="connsiteY9" fmla="*/ 73340 h 75900"/>
                  <a:gd name="connsiteX10" fmla="*/ 58789 w 70486"/>
                  <a:gd name="connsiteY10" fmla="*/ 75900 h 75900"/>
                  <a:gd name="connsiteX11" fmla="*/ 37359 w 70486"/>
                  <a:gd name="connsiteY11" fmla="*/ 9526 h 75900"/>
                  <a:gd name="connsiteX12" fmla="*/ 36126 w 70486"/>
                  <a:gd name="connsiteY12" fmla="*/ 9905 h 75900"/>
                  <a:gd name="connsiteX13" fmla="*/ 10430 w 70486"/>
                  <a:gd name="connsiteY13" fmla="*/ 28490 h 75900"/>
                  <a:gd name="connsiteX14" fmla="*/ 9482 w 70486"/>
                  <a:gd name="connsiteY14" fmla="*/ 30292 h 75900"/>
                  <a:gd name="connsiteX15" fmla="*/ 10430 w 70486"/>
                  <a:gd name="connsiteY15" fmla="*/ 32093 h 75900"/>
                  <a:gd name="connsiteX16" fmla="*/ 57556 w 70486"/>
                  <a:gd name="connsiteY16" fmla="*/ 66039 h 75900"/>
                  <a:gd name="connsiteX17" fmla="*/ 57556 w 70486"/>
                  <a:gd name="connsiteY17" fmla="*/ 66039 h 75900"/>
                  <a:gd name="connsiteX18" fmla="*/ 60210 w 70486"/>
                  <a:gd name="connsiteY18" fmla="*/ 66039 h 75900"/>
                  <a:gd name="connsiteX19" fmla="*/ 60874 w 70486"/>
                  <a:gd name="connsiteY19" fmla="*/ 63479 h 75900"/>
                  <a:gd name="connsiteX20" fmla="*/ 39445 w 70486"/>
                  <a:gd name="connsiteY20" fmla="*/ 10949 h 75900"/>
                  <a:gd name="connsiteX21" fmla="*/ 38023 w 70486"/>
                  <a:gd name="connsiteY21" fmla="*/ 9716 h 75900"/>
                  <a:gd name="connsiteX22" fmla="*/ 37454 w 70486"/>
                  <a:gd name="connsiteY22" fmla="*/ 9716 h 7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486" h="75900">
                    <a:moveTo>
                      <a:pt x="58789" y="75900"/>
                    </a:moveTo>
                    <a:cubicBezTo>
                      <a:pt x="56418" y="75900"/>
                      <a:pt x="54048" y="75141"/>
                      <a:pt x="51961" y="73719"/>
                    </a:cubicBezTo>
                    <a:lnTo>
                      <a:pt x="4836" y="39774"/>
                    </a:lnTo>
                    <a:cubicBezTo>
                      <a:pt x="1802" y="37593"/>
                      <a:pt x="0" y="34085"/>
                      <a:pt x="0" y="30292"/>
                    </a:cubicBezTo>
                    <a:cubicBezTo>
                      <a:pt x="0" y="26499"/>
                      <a:pt x="1802" y="22990"/>
                      <a:pt x="4836" y="20810"/>
                    </a:cubicBezTo>
                    <a:lnTo>
                      <a:pt x="30532" y="2225"/>
                    </a:lnTo>
                    <a:cubicBezTo>
                      <a:pt x="33472" y="139"/>
                      <a:pt x="37074" y="-525"/>
                      <a:pt x="40583" y="423"/>
                    </a:cubicBezTo>
                    <a:cubicBezTo>
                      <a:pt x="44092" y="1372"/>
                      <a:pt x="46841" y="3931"/>
                      <a:pt x="48169" y="7250"/>
                    </a:cubicBezTo>
                    <a:lnTo>
                      <a:pt x="69598" y="59781"/>
                    </a:lnTo>
                    <a:cubicBezTo>
                      <a:pt x="71589" y="64616"/>
                      <a:pt x="70167" y="70116"/>
                      <a:pt x="65995" y="73340"/>
                    </a:cubicBezTo>
                    <a:cubicBezTo>
                      <a:pt x="63909" y="75046"/>
                      <a:pt x="61348" y="75900"/>
                      <a:pt x="58789" y="75900"/>
                    </a:cubicBezTo>
                    <a:close/>
                    <a:moveTo>
                      <a:pt x="37359" y="9526"/>
                    </a:moveTo>
                    <a:cubicBezTo>
                      <a:pt x="37359" y="9526"/>
                      <a:pt x="36505" y="9526"/>
                      <a:pt x="36126" y="9905"/>
                    </a:cubicBezTo>
                    <a:lnTo>
                      <a:pt x="10430" y="28490"/>
                    </a:lnTo>
                    <a:cubicBezTo>
                      <a:pt x="9672" y="29059"/>
                      <a:pt x="9482" y="29818"/>
                      <a:pt x="9482" y="30292"/>
                    </a:cubicBezTo>
                    <a:cubicBezTo>
                      <a:pt x="9482" y="30766"/>
                      <a:pt x="9577" y="31524"/>
                      <a:pt x="10430" y="32093"/>
                    </a:cubicBezTo>
                    <a:lnTo>
                      <a:pt x="57556" y="66039"/>
                    </a:lnTo>
                    <a:lnTo>
                      <a:pt x="57556" y="66039"/>
                    </a:lnTo>
                    <a:cubicBezTo>
                      <a:pt x="58694" y="66892"/>
                      <a:pt x="59736" y="66323"/>
                      <a:pt x="60210" y="66039"/>
                    </a:cubicBezTo>
                    <a:cubicBezTo>
                      <a:pt x="60685" y="65754"/>
                      <a:pt x="61443" y="64806"/>
                      <a:pt x="60874" y="63479"/>
                    </a:cubicBezTo>
                    <a:lnTo>
                      <a:pt x="39445" y="10949"/>
                    </a:lnTo>
                    <a:cubicBezTo>
                      <a:pt x="39066" y="10095"/>
                      <a:pt x="38402" y="9811"/>
                      <a:pt x="38023" y="9716"/>
                    </a:cubicBezTo>
                    <a:cubicBezTo>
                      <a:pt x="37833" y="9716"/>
                      <a:pt x="37643" y="9716"/>
                      <a:pt x="37454" y="9716"/>
                    </a:cubicBezTo>
                    <a:close/>
                  </a:path>
                </a:pathLst>
              </a:custGeom>
              <a:grpFill/>
              <a:ln w="9475" cap="flat">
                <a:solidFill>
                  <a:schemeClr val="bg1"/>
                </a:solidFill>
                <a:prstDash val="solid"/>
                <a:miter/>
              </a:ln>
            </p:spPr>
            <p:txBody>
              <a:bodyPr rtlCol="0" anchor="ctr"/>
              <a:lstStyle/>
              <a:p>
                <a:endParaRPr lang="en-GB"/>
              </a:p>
            </p:txBody>
          </p:sp>
          <p:sp>
            <p:nvSpPr>
              <p:cNvPr id="28" name="Freeform: Shape 4205">
                <a:extLst>
                  <a:ext uri="{FF2B5EF4-FFF2-40B4-BE49-F238E27FC236}">
                    <a16:creationId xmlns:a16="http://schemas.microsoft.com/office/drawing/2014/main" id="{DEFB6DE8-FD04-8474-D7F3-5FE152A9E576}"/>
                  </a:ext>
                </a:extLst>
              </p:cNvPr>
              <p:cNvSpPr/>
              <p:nvPr/>
            </p:nvSpPr>
            <p:spPr>
              <a:xfrm>
                <a:off x="8894139" y="9193795"/>
                <a:ext cx="92921" cy="45798"/>
              </a:xfrm>
              <a:custGeom>
                <a:avLst/>
                <a:gdLst>
                  <a:gd name="connsiteX0" fmla="*/ 46366 w 92921"/>
                  <a:gd name="connsiteY0" fmla="*/ 45798 h 45798"/>
                  <a:gd name="connsiteX1" fmla="*/ 41151 w 92921"/>
                  <a:gd name="connsiteY1" fmla="*/ 44092 h 45798"/>
                  <a:gd name="connsiteX2" fmla="*/ 41151 w 92921"/>
                  <a:gd name="connsiteY2" fmla="*/ 44092 h 45798"/>
                  <a:gd name="connsiteX3" fmla="*/ 3507 w 92921"/>
                  <a:gd name="connsiteY3" fmla="*/ 15740 h 45798"/>
                  <a:gd name="connsiteX4" fmla="*/ 473 w 92921"/>
                  <a:gd name="connsiteY4" fmla="*/ 5974 h 45798"/>
                  <a:gd name="connsiteX5" fmla="*/ 8723 w 92921"/>
                  <a:gd name="connsiteY5" fmla="*/ 0 h 45798"/>
                  <a:gd name="connsiteX6" fmla="*/ 84199 w 92921"/>
                  <a:gd name="connsiteY6" fmla="*/ 0 h 45798"/>
                  <a:gd name="connsiteX7" fmla="*/ 92448 w 92921"/>
                  <a:gd name="connsiteY7" fmla="*/ 5974 h 45798"/>
                  <a:gd name="connsiteX8" fmla="*/ 89414 w 92921"/>
                  <a:gd name="connsiteY8" fmla="*/ 15646 h 45798"/>
                  <a:gd name="connsiteX9" fmla="*/ 51581 w 92921"/>
                  <a:gd name="connsiteY9" fmla="*/ 43997 h 45798"/>
                  <a:gd name="connsiteX10" fmla="*/ 46366 w 92921"/>
                  <a:gd name="connsiteY10" fmla="*/ 45703 h 45798"/>
                  <a:gd name="connsiteX11" fmla="*/ 46840 w 92921"/>
                  <a:gd name="connsiteY11" fmla="*/ 36505 h 45798"/>
                  <a:gd name="connsiteX12" fmla="*/ 46840 w 92921"/>
                  <a:gd name="connsiteY12" fmla="*/ 36505 h 45798"/>
                  <a:gd name="connsiteX13" fmla="*/ 10998 w 92921"/>
                  <a:gd name="connsiteY13" fmla="*/ 9577 h 45798"/>
                  <a:gd name="connsiteX14" fmla="*/ 46366 w 92921"/>
                  <a:gd name="connsiteY14" fmla="*/ 36126 h 45798"/>
                  <a:gd name="connsiteX15" fmla="*/ 81828 w 92921"/>
                  <a:gd name="connsiteY15" fmla="*/ 9577 h 45798"/>
                  <a:gd name="connsiteX16" fmla="*/ 10998 w 92921"/>
                  <a:gd name="connsiteY16" fmla="*/ 9577 h 4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21" h="45798">
                    <a:moveTo>
                      <a:pt x="46366" y="45798"/>
                    </a:moveTo>
                    <a:cubicBezTo>
                      <a:pt x="44564" y="45798"/>
                      <a:pt x="42668" y="45229"/>
                      <a:pt x="41151" y="44092"/>
                    </a:cubicBezTo>
                    <a:lnTo>
                      <a:pt x="41151" y="44092"/>
                    </a:lnTo>
                    <a:lnTo>
                      <a:pt x="3507" y="15740"/>
                    </a:lnTo>
                    <a:cubicBezTo>
                      <a:pt x="473" y="13464"/>
                      <a:pt x="-759" y="9577"/>
                      <a:pt x="473" y="5974"/>
                    </a:cubicBezTo>
                    <a:cubicBezTo>
                      <a:pt x="1706" y="2371"/>
                      <a:pt x="4929" y="0"/>
                      <a:pt x="8723" y="0"/>
                    </a:cubicBezTo>
                    <a:lnTo>
                      <a:pt x="84199" y="0"/>
                    </a:lnTo>
                    <a:cubicBezTo>
                      <a:pt x="87992" y="0"/>
                      <a:pt x="91215" y="2371"/>
                      <a:pt x="92448" y="5974"/>
                    </a:cubicBezTo>
                    <a:cubicBezTo>
                      <a:pt x="93681" y="9577"/>
                      <a:pt x="92448" y="13369"/>
                      <a:pt x="89414" y="15646"/>
                    </a:cubicBezTo>
                    <a:lnTo>
                      <a:pt x="51581" y="43997"/>
                    </a:lnTo>
                    <a:cubicBezTo>
                      <a:pt x="50064" y="45134"/>
                      <a:pt x="48167" y="45703"/>
                      <a:pt x="46366" y="45703"/>
                    </a:cubicBezTo>
                    <a:close/>
                    <a:moveTo>
                      <a:pt x="46840" y="36505"/>
                    </a:moveTo>
                    <a:lnTo>
                      <a:pt x="46840" y="36505"/>
                    </a:lnTo>
                    <a:close/>
                    <a:moveTo>
                      <a:pt x="10998" y="9577"/>
                    </a:moveTo>
                    <a:lnTo>
                      <a:pt x="46366" y="36126"/>
                    </a:lnTo>
                    <a:lnTo>
                      <a:pt x="81828" y="9577"/>
                    </a:lnTo>
                    <a:lnTo>
                      <a:pt x="10998" y="9577"/>
                    </a:lnTo>
                    <a:close/>
                  </a:path>
                </a:pathLst>
              </a:custGeom>
              <a:grpFill/>
              <a:ln w="9475" cap="flat">
                <a:solidFill>
                  <a:schemeClr val="bg1"/>
                </a:solidFill>
                <a:prstDash val="solid"/>
                <a:miter/>
              </a:ln>
            </p:spPr>
            <p:txBody>
              <a:bodyPr rtlCol="0" anchor="ctr"/>
              <a:lstStyle/>
              <a:p>
                <a:endParaRPr lang="en-GB"/>
              </a:p>
            </p:txBody>
          </p:sp>
          <p:sp>
            <p:nvSpPr>
              <p:cNvPr id="29" name="Freeform: Shape 4206">
                <a:extLst>
                  <a:ext uri="{FF2B5EF4-FFF2-40B4-BE49-F238E27FC236}">
                    <a16:creationId xmlns:a16="http://schemas.microsoft.com/office/drawing/2014/main" id="{B92C4455-3214-08B9-B9FB-C689338C0FEA}"/>
                  </a:ext>
                </a:extLst>
              </p:cNvPr>
              <p:cNvSpPr/>
              <p:nvPr/>
            </p:nvSpPr>
            <p:spPr>
              <a:xfrm>
                <a:off x="8954918" y="8966227"/>
                <a:ext cx="93880" cy="47410"/>
              </a:xfrm>
              <a:custGeom>
                <a:avLst/>
                <a:gdLst>
                  <a:gd name="connsiteX0" fmla="*/ 83062 w 93880"/>
                  <a:gd name="connsiteY0" fmla="*/ 47410 h 47410"/>
                  <a:gd name="connsiteX1" fmla="*/ 14223 w 93880"/>
                  <a:gd name="connsiteY1" fmla="*/ 47410 h 47410"/>
                  <a:gd name="connsiteX2" fmla="*/ 0 w 93880"/>
                  <a:gd name="connsiteY2" fmla="*/ 33187 h 47410"/>
                  <a:gd name="connsiteX3" fmla="*/ 0 w 93880"/>
                  <a:gd name="connsiteY3" fmla="*/ 14223 h 47410"/>
                  <a:gd name="connsiteX4" fmla="*/ 14223 w 93880"/>
                  <a:gd name="connsiteY4" fmla="*/ 0 h 47410"/>
                  <a:gd name="connsiteX5" fmla="*/ 40583 w 93880"/>
                  <a:gd name="connsiteY5" fmla="*/ 0 h 47410"/>
                  <a:gd name="connsiteX6" fmla="*/ 53573 w 93880"/>
                  <a:gd name="connsiteY6" fmla="*/ 3887 h 47410"/>
                  <a:gd name="connsiteX7" fmla="*/ 89036 w 93880"/>
                  <a:gd name="connsiteY7" fmla="*/ 27498 h 47410"/>
                  <a:gd name="connsiteX8" fmla="*/ 93397 w 93880"/>
                  <a:gd name="connsiteY8" fmla="*/ 39635 h 47410"/>
                  <a:gd name="connsiteX9" fmla="*/ 83062 w 93880"/>
                  <a:gd name="connsiteY9" fmla="*/ 47315 h 47410"/>
                  <a:gd name="connsiteX10" fmla="*/ 14223 w 93880"/>
                  <a:gd name="connsiteY10" fmla="*/ 9482 h 47410"/>
                  <a:gd name="connsiteX11" fmla="*/ 9482 w 93880"/>
                  <a:gd name="connsiteY11" fmla="*/ 14223 h 47410"/>
                  <a:gd name="connsiteX12" fmla="*/ 9482 w 93880"/>
                  <a:gd name="connsiteY12" fmla="*/ 33187 h 47410"/>
                  <a:gd name="connsiteX13" fmla="*/ 14223 w 93880"/>
                  <a:gd name="connsiteY13" fmla="*/ 37928 h 47410"/>
                  <a:gd name="connsiteX14" fmla="*/ 83062 w 93880"/>
                  <a:gd name="connsiteY14" fmla="*/ 37928 h 47410"/>
                  <a:gd name="connsiteX15" fmla="*/ 84389 w 93880"/>
                  <a:gd name="connsiteY15" fmla="*/ 36980 h 47410"/>
                  <a:gd name="connsiteX16" fmla="*/ 83821 w 93880"/>
                  <a:gd name="connsiteY16" fmla="*/ 35463 h 47410"/>
                  <a:gd name="connsiteX17" fmla="*/ 48358 w 93880"/>
                  <a:gd name="connsiteY17" fmla="*/ 11853 h 47410"/>
                  <a:gd name="connsiteX18" fmla="*/ 40583 w 93880"/>
                  <a:gd name="connsiteY18" fmla="*/ 9482 h 47410"/>
                  <a:gd name="connsiteX19" fmla="*/ 14223 w 93880"/>
                  <a:gd name="connsiteY19"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880" h="47410">
                    <a:moveTo>
                      <a:pt x="83062" y="47410"/>
                    </a:moveTo>
                    <a:lnTo>
                      <a:pt x="14223" y="47410"/>
                    </a:lnTo>
                    <a:cubicBezTo>
                      <a:pt x="6353" y="47410"/>
                      <a:pt x="0" y="41057"/>
                      <a:pt x="0" y="33187"/>
                    </a:cubicBezTo>
                    <a:lnTo>
                      <a:pt x="0" y="14223"/>
                    </a:lnTo>
                    <a:cubicBezTo>
                      <a:pt x="0" y="6353"/>
                      <a:pt x="6353" y="0"/>
                      <a:pt x="14223" y="0"/>
                    </a:cubicBezTo>
                    <a:lnTo>
                      <a:pt x="40583" y="0"/>
                    </a:lnTo>
                    <a:cubicBezTo>
                      <a:pt x="45229" y="0"/>
                      <a:pt x="49781" y="1328"/>
                      <a:pt x="53573" y="3887"/>
                    </a:cubicBezTo>
                    <a:lnTo>
                      <a:pt x="89036" y="27498"/>
                    </a:lnTo>
                    <a:cubicBezTo>
                      <a:pt x="93018" y="30153"/>
                      <a:pt x="94820" y="35084"/>
                      <a:pt x="93397" y="39635"/>
                    </a:cubicBezTo>
                    <a:cubicBezTo>
                      <a:pt x="91976" y="44186"/>
                      <a:pt x="87803" y="47315"/>
                      <a:pt x="83062" y="47315"/>
                    </a:cubicBezTo>
                    <a:close/>
                    <a:moveTo>
                      <a:pt x="14223" y="9482"/>
                    </a:moveTo>
                    <a:cubicBezTo>
                      <a:pt x="11568" y="9482"/>
                      <a:pt x="9482" y="11568"/>
                      <a:pt x="9482" y="14223"/>
                    </a:cubicBezTo>
                    <a:lnTo>
                      <a:pt x="9482" y="33187"/>
                    </a:lnTo>
                    <a:cubicBezTo>
                      <a:pt x="9482" y="35842"/>
                      <a:pt x="11568" y="37928"/>
                      <a:pt x="14223" y="37928"/>
                    </a:cubicBezTo>
                    <a:lnTo>
                      <a:pt x="83062" y="37928"/>
                    </a:lnTo>
                    <a:cubicBezTo>
                      <a:pt x="83726" y="37928"/>
                      <a:pt x="84200" y="37643"/>
                      <a:pt x="84389" y="36980"/>
                    </a:cubicBezTo>
                    <a:cubicBezTo>
                      <a:pt x="84579" y="36316"/>
                      <a:pt x="84389" y="35842"/>
                      <a:pt x="83821" y="35463"/>
                    </a:cubicBezTo>
                    <a:lnTo>
                      <a:pt x="48358" y="11853"/>
                    </a:lnTo>
                    <a:cubicBezTo>
                      <a:pt x="46082" y="10336"/>
                      <a:pt x="43333" y="9482"/>
                      <a:pt x="40583" y="9482"/>
                    </a:cubicBezTo>
                    <a:lnTo>
                      <a:pt x="14223" y="9482"/>
                    </a:lnTo>
                    <a:close/>
                  </a:path>
                </a:pathLst>
              </a:custGeom>
              <a:grpFill/>
              <a:ln w="9475" cap="flat">
                <a:solidFill>
                  <a:schemeClr val="bg1"/>
                </a:solidFill>
                <a:prstDash val="solid"/>
                <a:miter/>
              </a:ln>
            </p:spPr>
            <p:txBody>
              <a:bodyPr rtlCol="0" anchor="ctr"/>
              <a:lstStyle/>
              <a:p>
                <a:endParaRPr lang="en-GB"/>
              </a:p>
            </p:txBody>
          </p:sp>
          <p:sp>
            <p:nvSpPr>
              <p:cNvPr id="30" name="Freeform: Shape 4207">
                <a:extLst>
                  <a:ext uri="{FF2B5EF4-FFF2-40B4-BE49-F238E27FC236}">
                    <a16:creationId xmlns:a16="http://schemas.microsoft.com/office/drawing/2014/main" id="{BD51D105-F072-2998-C95E-A4B7EAB64C6A}"/>
                  </a:ext>
                </a:extLst>
              </p:cNvPr>
              <p:cNvSpPr/>
              <p:nvPr/>
            </p:nvSpPr>
            <p:spPr>
              <a:xfrm>
                <a:off x="8907182" y="8881244"/>
                <a:ext cx="66802" cy="56536"/>
              </a:xfrm>
              <a:custGeom>
                <a:avLst/>
                <a:gdLst>
                  <a:gd name="connsiteX0" fmla="*/ 56459 w 66802"/>
                  <a:gd name="connsiteY0" fmla="*/ 56536 h 56536"/>
                  <a:gd name="connsiteX1" fmla="*/ 10377 w 66802"/>
                  <a:gd name="connsiteY1" fmla="*/ 56536 h 56536"/>
                  <a:gd name="connsiteX2" fmla="*/ 1274 w 66802"/>
                  <a:gd name="connsiteY2" fmla="*/ 51132 h 56536"/>
                  <a:gd name="connsiteX3" fmla="*/ 1653 w 66802"/>
                  <a:gd name="connsiteY3" fmla="*/ 40607 h 56536"/>
                  <a:gd name="connsiteX4" fmla="*/ 24694 w 66802"/>
                  <a:gd name="connsiteY4" fmla="*/ 4480 h 56536"/>
                  <a:gd name="connsiteX5" fmla="*/ 42141 w 66802"/>
                  <a:gd name="connsiteY5" fmla="*/ 4480 h 56536"/>
                  <a:gd name="connsiteX6" fmla="*/ 65182 w 66802"/>
                  <a:gd name="connsiteY6" fmla="*/ 40607 h 56536"/>
                  <a:gd name="connsiteX7" fmla="*/ 65562 w 66802"/>
                  <a:gd name="connsiteY7" fmla="*/ 51132 h 56536"/>
                  <a:gd name="connsiteX8" fmla="*/ 56459 w 66802"/>
                  <a:gd name="connsiteY8" fmla="*/ 56536 h 56536"/>
                  <a:gd name="connsiteX9" fmla="*/ 33418 w 66802"/>
                  <a:gd name="connsiteY9" fmla="*/ 9126 h 56536"/>
                  <a:gd name="connsiteX10" fmla="*/ 9618 w 66802"/>
                  <a:gd name="connsiteY10" fmla="*/ 45727 h 56536"/>
                  <a:gd name="connsiteX11" fmla="*/ 10377 w 66802"/>
                  <a:gd name="connsiteY11" fmla="*/ 47054 h 56536"/>
                  <a:gd name="connsiteX12" fmla="*/ 56459 w 66802"/>
                  <a:gd name="connsiteY12" fmla="*/ 47054 h 56536"/>
                  <a:gd name="connsiteX13" fmla="*/ 61200 w 66802"/>
                  <a:gd name="connsiteY13" fmla="*/ 43167 h 56536"/>
                  <a:gd name="connsiteX14" fmla="*/ 57218 w 66802"/>
                  <a:gd name="connsiteY14" fmla="*/ 45727 h 56536"/>
                  <a:gd name="connsiteX15" fmla="*/ 34176 w 66802"/>
                  <a:gd name="connsiteY15" fmla="*/ 9600 h 56536"/>
                  <a:gd name="connsiteX16" fmla="*/ 34176 w 66802"/>
                  <a:gd name="connsiteY16" fmla="*/ 9600 h 56536"/>
                  <a:gd name="connsiteX17" fmla="*/ 33418 w 66802"/>
                  <a:gd name="connsiteY17" fmla="*/ 9221 h 5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802" h="56536">
                    <a:moveTo>
                      <a:pt x="56459" y="56536"/>
                    </a:moveTo>
                    <a:lnTo>
                      <a:pt x="10377" y="56536"/>
                    </a:lnTo>
                    <a:cubicBezTo>
                      <a:pt x="6583" y="56536"/>
                      <a:pt x="3075" y="54451"/>
                      <a:pt x="1274" y="51132"/>
                    </a:cubicBezTo>
                    <a:cubicBezTo>
                      <a:pt x="-528" y="47813"/>
                      <a:pt x="-433" y="43736"/>
                      <a:pt x="1653" y="40607"/>
                    </a:cubicBezTo>
                    <a:lnTo>
                      <a:pt x="24694" y="4480"/>
                    </a:lnTo>
                    <a:cubicBezTo>
                      <a:pt x="28487" y="-1493"/>
                      <a:pt x="38349" y="-1493"/>
                      <a:pt x="42141" y="4480"/>
                    </a:cubicBezTo>
                    <a:lnTo>
                      <a:pt x="65182" y="40607"/>
                    </a:lnTo>
                    <a:cubicBezTo>
                      <a:pt x="67174" y="43830"/>
                      <a:pt x="67363" y="47813"/>
                      <a:pt x="65562" y="51132"/>
                    </a:cubicBezTo>
                    <a:cubicBezTo>
                      <a:pt x="63760" y="54451"/>
                      <a:pt x="60252" y="56536"/>
                      <a:pt x="56459" y="56536"/>
                    </a:cubicBezTo>
                    <a:close/>
                    <a:moveTo>
                      <a:pt x="33418" y="9126"/>
                    </a:moveTo>
                    <a:lnTo>
                      <a:pt x="9618" y="45727"/>
                    </a:lnTo>
                    <a:lnTo>
                      <a:pt x="10377" y="47054"/>
                    </a:lnTo>
                    <a:lnTo>
                      <a:pt x="56459" y="47054"/>
                    </a:lnTo>
                    <a:lnTo>
                      <a:pt x="61200" y="43167"/>
                    </a:lnTo>
                    <a:lnTo>
                      <a:pt x="57218" y="45727"/>
                    </a:lnTo>
                    <a:lnTo>
                      <a:pt x="34176" y="9600"/>
                    </a:lnTo>
                    <a:lnTo>
                      <a:pt x="34176" y="9600"/>
                    </a:lnTo>
                    <a:cubicBezTo>
                      <a:pt x="34176" y="9600"/>
                      <a:pt x="33797" y="9221"/>
                      <a:pt x="33418" y="9221"/>
                    </a:cubicBezTo>
                    <a:close/>
                  </a:path>
                </a:pathLst>
              </a:custGeom>
              <a:grpFill/>
              <a:ln w="9475" cap="flat">
                <a:solidFill>
                  <a:schemeClr val="bg1"/>
                </a:solidFill>
                <a:prstDash val="solid"/>
                <a:miter/>
              </a:ln>
            </p:spPr>
            <p:txBody>
              <a:bodyPr rtlCol="0" anchor="ctr"/>
              <a:lstStyle/>
              <a:p>
                <a:endParaRPr lang="en-GB"/>
              </a:p>
            </p:txBody>
          </p:sp>
          <p:sp>
            <p:nvSpPr>
              <p:cNvPr id="31" name="Freeform: Shape 4208">
                <a:extLst>
                  <a:ext uri="{FF2B5EF4-FFF2-40B4-BE49-F238E27FC236}">
                    <a16:creationId xmlns:a16="http://schemas.microsoft.com/office/drawing/2014/main" id="{5ECAB90F-0D76-4D7F-D528-359344A4E9E7}"/>
                  </a:ext>
                </a:extLst>
              </p:cNvPr>
              <p:cNvSpPr/>
              <p:nvPr/>
            </p:nvSpPr>
            <p:spPr>
              <a:xfrm>
                <a:off x="8832402" y="8966322"/>
                <a:ext cx="93880" cy="47410"/>
              </a:xfrm>
              <a:custGeom>
                <a:avLst/>
                <a:gdLst>
                  <a:gd name="connsiteX0" fmla="*/ 79752 w 93880"/>
                  <a:gd name="connsiteY0" fmla="*/ 47315 h 47410"/>
                  <a:gd name="connsiteX1" fmla="*/ 10913 w 93880"/>
                  <a:gd name="connsiteY1" fmla="*/ 47315 h 47410"/>
                  <a:gd name="connsiteX2" fmla="*/ 483 w 93880"/>
                  <a:gd name="connsiteY2" fmla="*/ 39635 h 47410"/>
                  <a:gd name="connsiteX3" fmla="*/ 4844 w 93880"/>
                  <a:gd name="connsiteY3" fmla="*/ 27497 h 47410"/>
                  <a:gd name="connsiteX4" fmla="*/ 40212 w 93880"/>
                  <a:gd name="connsiteY4" fmla="*/ 3982 h 47410"/>
                  <a:gd name="connsiteX5" fmla="*/ 53487 w 93880"/>
                  <a:gd name="connsiteY5" fmla="*/ 0 h 47410"/>
                  <a:gd name="connsiteX6" fmla="*/ 79657 w 93880"/>
                  <a:gd name="connsiteY6" fmla="*/ 0 h 47410"/>
                  <a:gd name="connsiteX7" fmla="*/ 93880 w 93880"/>
                  <a:gd name="connsiteY7" fmla="*/ 14223 h 47410"/>
                  <a:gd name="connsiteX8" fmla="*/ 93880 w 93880"/>
                  <a:gd name="connsiteY8" fmla="*/ 33187 h 47410"/>
                  <a:gd name="connsiteX9" fmla="*/ 79657 w 93880"/>
                  <a:gd name="connsiteY9" fmla="*/ 47410 h 47410"/>
                  <a:gd name="connsiteX10" fmla="*/ 53582 w 93880"/>
                  <a:gd name="connsiteY10" fmla="*/ 9387 h 47410"/>
                  <a:gd name="connsiteX11" fmla="*/ 45522 w 93880"/>
                  <a:gd name="connsiteY11" fmla="*/ 11853 h 47410"/>
                  <a:gd name="connsiteX12" fmla="*/ 10154 w 93880"/>
                  <a:gd name="connsiteY12" fmla="*/ 35368 h 47410"/>
                  <a:gd name="connsiteX13" fmla="*/ 9585 w 93880"/>
                  <a:gd name="connsiteY13" fmla="*/ 36885 h 47410"/>
                  <a:gd name="connsiteX14" fmla="*/ 10913 w 93880"/>
                  <a:gd name="connsiteY14" fmla="*/ 37833 h 47410"/>
                  <a:gd name="connsiteX15" fmla="*/ 79752 w 93880"/>
                  <a:gd name="connsiteY15" fmla="*/ 37833 h 47410"/>
                  <a:gd name="connsiteX16" fmla="*/ 84493 w 93880"/>
                  <a:gd name="connsiteY16" fmla="*/ 33092 h 47410"/>
                  <a:gd name="connsiteX17" fmla="*/ 84493 w 93880"/>
                  <a:gd name="connsiteY17" fmla="*/ 14128 h 47410"/>
                  <a:gd name="connsiteX18" fmla="*/ 79752 w 93880"/>
                  <a:gd name="connsiteY18" fmla="*/ 9387 h 47410"/>
                  <a:gd name="connsiteX19" fmla="*/ 53582 w 93880"/>
                  <a:gd name="connsiteY19" fmla="*/ 9387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880" h="47410">
                    <a:moveTo>
                      <a:pt x="79752" y="47315"/>
                    </a:moveTo>
                    <a:lnTo>
                      <a:pt x="10913" y="47315"/>
                    </a:lnTo>
                    <a:cubicBezTo>
                      <a:pt x="6077" y="47315"/>
                      <a:pt x="1905" y="44186"/>
                      <a:pt x="483" y="39635"/>
                    </a:cubicBezTo>
                    <a:cubicBezTo>
                      <a:pt x="-940" y="34989"/>
                      <a:pt x="862" y="30153"/>
                      <a:pt x="4844" y="27497"/>
                    </a:cubicBezTo>
                    <a:lnTo>
                      <a:pt x="40212" y="3982"/>
                    </a:lnTo>
                    <a:cubicBezTo>
                      <a:pt x="44194" y="1328"/>
                      <a:pt x="48746" y="0"/>
                      <a:pt x="53487" y="0"/>
                    </a:cubicBezTo>
                    <a:lnTo>
                      <a:pt x="79657" y="0"/>
                    </a:lnTo>
                    <a:cubicBezTo>
                      <a:pt x="87527" y="0"/>
                      <a:pt x="93880" y="6353"/>
                      <a:pt x="93880" y="14223"/>
                    </a:cubicBezTo>
                    <a:lnTo>
                      <a:pt x="93880" y="33187"/>
                    </a:lnTo>
                    <a:cubicBezTo>
                      <a:pt x="93880" y="41057"/>
                      <a:pt x="87527" y="47410"/>
                      <a:pt x="79657" y="47410"/>
                    </a:cubicBezTo>
                    <a:close/>
                    <a:moveTo>
                      <a:pt x="53582" y="9387"/>
                    </a:moveTo>
                    <a:cubicBezTo>
                      <a:pt x="50737" y="9387"/>
                      <a:pt x="47893" y="10241"/>
                      <a:pt x="45522" y="11853"/>
                    </a:cubicBezTo>
                    <a:lnTo>
                      <a:pt x="10154" y="35368"/>
                    </a:lnTo>
                    <a:cubicBezTo>
                      <a:pt x="9585" y="35747"/>
                      <a:pt x="9396" y="36221"/>
                      <a:pt x="9585" y="36885"/>
                    </a:cubicBezTo>
                    <a:cubicBezTo>
                      <a:pt x="9775" y="37548"/>
                      <a:pt x="10249" y="37833"/>
                      <a:pt x="10913" y="37833"/>
                    </a:cubicBezTo>
                    <a:lnTo>
                      <a:pt x="79752" y="37833"/>
                    </a:lnTo>
                    <a:cubicBezTo>
                      <a:pt x="82407" y="37833"/>
                      <a:pt x="84493" y="35747"/>
                      <a:pt x="84493" y="33092"/>
                    </a:cubicBezTo>
                    <a:lnTo>
                      <a:pt x="84493" y="14128"/>
                    </a:lnTo>
                    <a:cubicBezTo>
                      <a:pt x="84493" y="11473"/>
                      <a:pt x="82407" y="9387"/>
                      <a:pt x="79752" y="9387"/>
                    </a:cubicBezTo>
                    <a:lnTo>
                      <a:pt x="53582" y="9387"/>
                    </a:lnTo>
                    <a:close/>
                  </a:path>
                </a:pathLst>
              </a:custGeom>
              <a:grpFill/>
              <a:ln w="9475" cap="flat">
                <a:solidFill>
                  <a:schemeClr val="bg1"/>
                </a:solidFill>
                <a:prstDash val="solid"/>
                <a:miter/>
              </a:ln>
            </p:spPr>
            <p:txBody>
              <a:bodyPr rtlCol="0" anchor="ctr"/>
              <a:lstStyle/>
              <a:p>
                <a:endParaRPr lang="en-GB"/>
              </a:p>
            </p:txBody>
          </p:sp>
          <p:sp>
            <p:nvSpPr>
              <p:cNvPr id="32" name="Freeform: Shape 4209">
                <a:extLst>
                  <a:ext uri="{FF2B5EF4-FFF2-40B4-BE49-F238E27FC236}">
                    <a16:creationId xmlns:a16="http://schemas.microsoft.com/office/drawing/2014/main" id="{41B3791C-F29F-3E51-99DB-FCF477C42BEE}"/>
                  </a:ext>
                </a:extLst>
              </p:cNvPr>
              <p:cNvSpPr/>
              <p:nvPr/>
            </p:nvSpPr>
            <p:spPr>
              <a:xfrm>
                <a:off x="8954918" y="9117939"/>
                <a:ext cx="93880" cy="47410"/>
              </a:xfrm>
              <a:custGeom>
                <a:avLst/>
                <a:gdLst>
                  <a:gd name="connsiteX0" fmla="*/ 83062 w 93880"/>
                  <a:gd name="connsiteY0" fmla="*/ 47410 h 47410"/>
                  <a:gd name="connsiteX1" fmla="*/ 14223 w 93880"/>
                  <a:gd name="connsiteY1" fmla="*/ 47410 h 47410"/>
                  <a:gd name="connsiteX2" fmla="*/ 0 w 93880"/>
                  <a:gd name="connsiteY2" fmla="*/ 33187 h 47410"/>
                  <a:gd name="connsiteX3" fmla="*/ 0 w 93880"/>
                  <a:gd name="connsiteY3" fmla="*/ 14223 h 47410"/>
                  <a:gd name="connsiteX4" fmla="*/ 14223 w 93880"/>
                  <a:gd name="connsiteY4" fmla="*/ 0 h 47410"/>
                  <a:gd name="connsiteX5" fmla="*/ 40583 w 93880"/>
                  <a:gd name="connsiteY5" fmla="*/ 0 h 47410"/>
                  <a:gd name="connsiteX6" fmla="*/ 53573 w 93880"/>
                  <a:gd name="connsiteY6" fmla="*/ 3887 h 47410"/>
                  <a:gd name="connsiteX7" fmla="*/ 89036 w 93880"/>
                  <a:gd name="connsiteY7" fmla="*/ 27498 h 47410"/>
                  <a:gd name="connsiteX8" fmla="*/ 93397 w 93880"/>
                  <a:gd name="connsiteY8" fmla="*/ 39635 h 47410"/>
                  <a:gd name="connsiteX9" fmla="*/ 83062 w 93880"/>
                  <a:gd name="connsiteY9" fmla="*/ 47315 h 47410"/>
                  <a:gd name="connsiteX10" fmla="*/ 14223 w 93880"/>
                  <a:gd name="connsiteY10" fmla="*/ 9482 h 47410"/>
                  <a:gd name="connsiteX11" fmla="*/ 9482 w 93880"/>
                  <a:gd name="connsiteY11" fmla="*/ 14223 h 47410"/>
                  <a:gd name="connsiteX12" fmla="*/ 9482 w 93880"/>
                  <a:gd name="connsiteY12" fmla="*/ 33187 h 47410"/>
                  <a:gd name="connsiteX13" fmla="*/ 14223 w 93880"/>
                  <a:gd name="connsiteY13" fmla="*/ 37928 h 47410"/>
                  <a:gd name="connsiteX14" fmla="*/ 83062 w 93880"/>
                  <a:gd name="connsiteY14" fmla="*/ 37928 h 47410"/>
                  <a:gd name="connsiteX15" fmla="*/ 84389 w 93880"/>
                  <a:gd name="connsiteY15" fmla="*/ 36980 h 47410"/>
                  <a:gd name="connsiteX16" fmla="*/ 83821 w 93880"/>
                  <a:gd name="connsiteY16" fmla="*/ 35463 h 47410"/>
                  <a:gd name="connsiteX17" fmla="*/ 48358 w 93880"/>
                  <a:gd name="connsiteY17" fmla="*/ 11853 h 47410"/>
                  <a:gd name="connsiteX18" fmla="*/ 40583 w 93880"/>
                  <a:gd name="connsiteY18" fmla="*/ 9482 h 47410"/>
                  <a:gd name="connsiteX19" fmla="*/ 14223 w 93880"/>
                  <a:gd name="connsiteY19"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880" h="47410">
                    <a:moveTo>
                      <a:pt x="83062" y="47410"/>
                    </a:moveTo>
                    <a:lnTo>
                      <a:pt x="14223" y="47410"/>
                    </a:lnTo>
                    <a:cubicBezTo>
                      <a:pt x="6353" y="47410"/>
                      <a:pt x="0" y="41057"/>
                      <a:pt x="0" y="33187"/>
                    </a:cubicBezTo>
                    <a:lnTo>
                      <a:pt x="0" y="14223"/>
                    </a:lnTo>
                    <a:cubicBezTo>
                      <a:pt x="0" y="6353"/>
                      <a:pt x="6353" y="0"/>
                      <a:pt x="14223" y="0"/>
                    </a:cubicBezTo>
                    <a:lnTo>
                      <a:pt x="40583" y="0"/>
                    </a:lnTo>
                    <a:cubicBezTo>
                      <a:pt x="45229" y="0"/>
                      <a:pt x="49781" y="1328"/>
                      <a:pt x="53573" y="3887"/>
                    </a:cubicBezTo>
                    <a:lnTo>
                      <a:pt x="89036" y="27498"/>
                    </a:lnTo>
                    <a:cubicBezTo>
                      <a:pt x="93018" y="30153"/>
                      <a:pt x="94820" y="35084"/>
                      <a:pt x="93397" y="39635"/>
                    </a:cubicBezTo>
                    <a:cubicBezTo>
                      <a:pt x="91976" y="44186"/>
                      <a:pt x="87803" y="47315"/>
                      <a:pt x="83062" y="47315"/>
                    </a:cubicBezTo>
                    <a:close/>
                    <a:moveTo>
                      <a:pt x="14223" y="9482"/>
                    </a:moveTo>
                    <a:cubicBezTo>
                      <a:pt x="11568" y="9482"/>
                      <a:pt x="9482" y="11568"/>
                      <a:pt x="9482" y="14223"/>
                    </a:cubicBezTo>
                    <a:lnTo>
                      <a:pt x="9482" y="33187"/>
                    </a:lnTo>
                    <a:cubicBezTo>
                      <a:pt x="9482" y="35842"/>
                      <a:pt x="11568" y="37928"/>
                      <a:pt x="14223" y="37928"/>
                    </a:cubicBezTo>
                    <a:lnTo>
                      <a:pt x="83062" y="37928"/>
                    </a:lnTo>
                    <a:cubicBezTo>
                      <a:pt x="83726" y="37928"/>
                      <a:pt x="84200" y="37643"/>
                      <a:pt x="84389" y="36980"/>
                    </a:cubicBezTo>
                    <a:cubicBezTo>
                      <a:pt x="84579" y="36316"/>
                      <a:pt x="84389" y="35842"/>
                      <a:pt x="83821" y="35463"/>
                    </a:cubicBezTo>
                    <a:lnTo>
                      <a:pt x="48358" y="11853"/>
                    </a:lnTo>
                    <a:cubicBezTo>
                      <a:pt x="46082" y="10336"/>
                      <a:pt x="43333" y="9482"/>
                      <a:pt x="40583" y="9482"/>
                    </a:cubicBezTo>
                    <a:lnTo>
                      <a:pt x="14223" y="9482"/>
                    </a:lnTo>
                    <a:close/>
                  </a:path>
                </a:pathLst>
              </a:custGeom>
              <a:grpFill/>
              <a:ln w="9475" cap="flat">
                <a:solidFill>
                  <a:schemeClr val="bg1"/>
                </a:solidFill>
                <a:prstDash val="solid"/>
                <a:miter/>
              </a:ln>
            </p:spPr>
            <p:txBody>
              <a:bodyPr rtlCol="0" anchor="ctr"/>
              <a:lstStyle/>
              <a:p>
                <a:endParaRPr lang="en-GB"/>
              </a:p>
            </p:txBody>
          </p:sp>
          <p:sp>
            <p:nvSpPr>
              <p:cNvPr id="33" name="Freeform: Shape 4210">
                <a:extLst>
                  <a:ext uri="{FF2B5EF4-FFF2-40B4-BE49-F238E27FC236}">
                    <a16:creationId xmlns:a16="http://schemas.microsoft.com/office/drawing/2014/main" id="{B86C4F32-71AE-7DA9-CFF2-12F05F83AE5C}"/>
                  </a:ext>
                </a:extLst>
              </p:cNvPr>
              <p:cNvSpPr/>
              <p:nvPr/>
            </p:nvSpPr>
            <p:spPr>
              <a:xfrm>
                <a:off x="8832402" y="9118034"/>
                <a:ext cx="93880" cy="47410"/>
              </a:xfrm>
              <a:custGeom>
                <a:avLst/>
                <a:gdLst>
                  <a:gd name="connsiteX0" fmla="*/ 79752 w 93880"/>
                  <a:gd name="connsiteY0" fmla="*/ 47315 h 47410"/>
                  <a:gd name="connsiteX1" fmla="*/ 10913 w 93880"/>
                  <a:gd name="connsiteY1" fmla="*/ 47315 h 47410"/>
                  <a:gd name="connsiteX2" fmla="*/ 483 w 93880"/>
                  <a:gd name="connsiteY2" fmla="*/ 39635 h 47410"/>
                  <a:gd name="connsiteX3" fmla="*/ 4844 w 93880"/>
                  <a:gd name="connsiteY3" fmla="*/ 27497 h 47410"/>
                  <a:gd name="connsiteX4" fmla="*/ 40212 w 93880"/>
                  <a:gd name="connsiteY4" fmla="*/ 3982 h 47410"/>
                  <a:gd name="connsiteX5" fmla="*/ 53487 w 93880"/>
                  <a:gd name="connsiteY5" fmla="*/ 0 h 47410"/>
                  <a:gd name="connsiteX6" fmla="*/ 79657 w 93880"/>
                  <a:gd name="connsiteY6" fmla="*/ 0 h 47410"/>
                  <a:gd name="connsiteX7" fmla="*/ 93880 w 93880"/>
                  <a:gd name="connsiteY7" fmla="*/ 14223 h 47410"/>
                  <a:gd name="connsiteX8" fmla="*/ 93880 w 93880"/>
                  <a:gd name="connsiteY8" fmla="*/ 33187 h 47410"/>
                  <a:gd name="connsiteX9" fmla="*/ 79657 w 93880"/>
                  <a:gd name="connsiteY9" fmla="*/ 47410 h 47410"/>
                  <a:gd name="connsiteX10" fmla="*/ 53582 w 93880"/>
                  <a:gd name="connsiteY10" fmla="*/ 9387 h 47410"/>
                  <a:gd name="connsiteX11" fmla="*/ 45522 w 93880"/>
                  <a:gd name="connsiteY11" fmla="*/ 11853 h 47410"/>
                  <a:gd name="connsiteX12" fmla="*/ 10154 w 93880"/>
                  <a:gd name="connsiteY12" fmla="*/ 35368 h 47410"/>
                  <a:gd name="connsiteX13" fmla="*/ 9585 w 93880"/>
                  <a:gd name="connsiteY13" fmla="*/ 36885 h 47410"/>
                  <a:gd name="connsiteX14" fmla="*/ 10913 w 93880"/>
                  <a:gd name="connsiteY14" fmla="*/ 37833 h 47410"/>
                  <a:gd name="connsiteX15" fmla="*/ 79752 w 93880"/>
                  <a:gd name="connsiteY15" fmla="*/ 37833 h 47410"/>
                  <a:gd name="connsiteX16" fmla="*/ 84493 w 93880"/>
                  <a:gd name="connsiteY16" fmla="*/ 33092 h 47410"/>
                  <a:gd name="connsiteX17" fmla="*/ 84493 w 93880"/>
                  <a:gd name="connsiteY17" fmla="*/ 14128 h 47410"/>
                  <a:gd name="connsiteX18" fmla="*/ 79752 w 93880"/>
                  <a:gd name="connsiteY18" fmla="*/ 9387 h 47410"/>
                  <a:gd name="connsiteX19" fmla="*/ 53582 w 93880"/>
                  <a:gd name="connsiteY19" fmla="*/ 9387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880" h="47410">
                    <a:moveTo>
                      <a:pt x="79752" y="47315"/>
                    </a:moveTo>
                    <a:lnTo>
                      <a:pt x="10913" y="47315"/>
                    </a:lnTo>
                    <a:cubicBezTo>
                      <a:pt x="6077" y="47315"/>
                      <a:pt x="1905" y="44186"/>
                      <a:pt x="483" y="39635"/>
                    </a:cubicBezTo>
                    <a:cubicBezTo>
                      <a:pt x="-940" y="34989"/>
                      <a:pt x="862" y="30153"/>
                      <a:pt x="4844" y="27497"/>
                    </a:cubicBezTo>
                    <a:lnTo>
                      <a:pt x="40212" y="3982"/>
                    </a:lnTo>
                    <a:cubicBezTo>
                      <a:pt x="44194" y="1328"/>
                      <a:pt x="48746" y="0"/>
                      <a:pt x="53487" y="0"/>
                    </a:cubicBezTo>
                    <a:lnTo>
                      <a:pt x="79657" y="0"/>
                    </a:lnTo>
                    <a:cubicBezTo>
                      <a:pt x="87527" y="0"/>
                      <a:pt x="93880" y="6353"/>
                      <a:pt x="93880" y="14223"/>
                    </a:cubicBezTo>
                    <a:lnTo>
                      <a:pt x="93880" y="33187"/>
                    </a:lnTo>
                    <a:cubicBezTo>
                      <a:pt x="93880" y="41057"/>
                      <a:pt x="87527" y="47410"/>
                      <a:pt x="79657" y="47410"/>
                    </a:cubicBezTo>
                    <a:close/>
                    <a:moveTo>
                      <a:pt x="53582" y="9387"/>
                    </a:moveTo>
                    <a:cubicBezTo>
                      <a:pt x="50737" y="9387"/>
                      <a:pt x="47893" y="10241"/>
                      <a:pt x="45522" y="11853"/>
                    </a:cubicBezTo>
                    <a:lnTo>
                      <a:pt x="10154" y="35368"/>
                    </a:lnTo>
                    <a:cubicBezTo>
                      <a:pt x="9585" y="35747"/>
                      <a:pt x="9396" y="36221"/>
                      <a:pt x="9585" y="36885"/>
                    </a:cubicBezTo>
                    <a:cubicBezTo>
                      <a:pt x="9775" y="37548"/>
                      <a:pt x="10249" y="37833"/>
                      <a:pt x="10913" y="37833"/>
                    </a:cubicBezTo>
                    <a:lnTo>
                      <a:pt x="79752" y="37833"/>
                    </a:lnTo>
                    <a:cubicBezTo>
                      <a:pt x="82407" y="37833"/>
                      <a:pt x="84493" y="35747"/>
                      <a:pt x="84493" y="33092"/>
                    </a:cubicBezTo>
                    <a:lnTo>
                      <a:pt x="84493" y="14128"/>
                    </a:lnTo>
                    <a:cubicBezTo>
                      <a:pt x="84493" y="11473"/>
                      <a:pt x="82407" y="9387"/>
                      <a:pt x="79752" y="9387"/>
                    </a:cubicBezTo>
                    <a:lnTo>
                      <a:pt x="53582" y="9387"/>
                    </a:lnTo>
                    <a:close/>
                  </a:path>
                </a:pathLst>
              </a:custGeom>
              <a:grpFill/>
              <a:ln w="9475" cap="flat">
                <a:solidFill>
                  <a:schemeClr val="bg1"/>
                </a:solidFill>
                <a:prstDash val="solid"/>
                <a:miter/>
              </a:ln>
            </p:spPr>
            <p:txBody>
              <a:bodyPr rtlCol="0" anchor="ctr"/>
              <a:lstStyle/>
              <a:p>
                <a:endParaRPr lang="en-GB"/>
              </a:p>
            </p:txBody>
          </p:sp>
          <p:sp>
            <p:nvSpPr>
              <p:cNvPr id="34" name="Freeform: Shape 4211">
                <a:extLst>
                  <a:ext uri="{FF2B5EF4-FFF2-40B4-BE49-F238E27FC236}">
                    <a16:creationId xmlns:a16="http://schemas.microsoft.com/office/drawing/2014/main" id="{736186CD-A76F-7235-76EC-988E1C9B6855}"/>
                  </a:ext>
                </a:extLst>
              </p:cNvPr>
              <p:cNvSpPr/>
              <p:nvPr/>
            </p:nvSpPr>
            <p:spPr>
              <a:xfrm>
                <a:off x="8878967" y="9042083"/>
                <a:ext cx="47410" cy="47410"/>
              </a:xfrm>
              <a:custGeom>
                <a:avLst/>
                <a:gdLst>
                  <a:gd name="connsiteX0" fmla="*/ 33187 w 47410"/>
                  <a:gd name="connsiteY0" fmla="*/ 47410 h 47410"/>
                  <a:gd name="connsiteX1" fmla="*/ 14223 w 47410"/>
                  <a:gd name="connsiteY1" fmla="*/ 47410 h 47410"/>
                  <a:gd name="connsiteX2" fmla="*/ 0 w 47410"/>
                  <a:gd name="connsiteY2" fmla="*/ 33187 h 47410"/>
                  <a:gd name="connsiteX3" fmla="*/ 0 w 47410"/>
                  <a:gd name="connsiteY3" fmla="*/ 14223 h 47410"/>
                  <a:gd name="connsiteX4" fmla="*/ 14223 w 47410"/>
                  <a:gd name="connsiteY4" fmla="*/ 0 h 47410"/>
                  <a:gd name="connsiteX5" fmla="*/ 33187 w 47410"/>
                  <a:gd name="connsiteY5" fmla="*/ 0 h 47410"/>
                  <a:gd name="connsiteX6" fmla="*/ 47410 w 47410"/>
                  <a:gd name="connsiteY6" fmla="*/ 14223 h 47410"/>
                  <a:gd name="connsiteX7" fmla="*/ 47410 w 47410"/>
                  <a:gd name="connsiteY7" fmla="*/ 33187 h 47410"/>
                  <a:gd name="connsiteX8" fmla="*/ 33187 w 47410"/>
                  <a:gd name="connsiteY8" fmla="*/ 47410 h 47410"/>
                  <a:gd name="connsiteX9" fmla="*/ 14223 w 47410"/>
                  <a:gd name="connsiteY9" fmla="*/ 9482 h 47410"/>
                  <a:gd name="connsiteX10" fmla="*/ 9482 w 47410"/>
                  <a:gd name="connsiteY10" fmla="*/ 14223 h 47410"/>
                  <a:gd name="connsiteX11" fmla="*/ 9482 w 47410"/>
                  <a:gd name="connsiteY11" fmla="*/ 33187 h 47410"/>
                  <a:gd name="connsiteX12" fmla="*/ 14223 w 47410"/>
                  <a:gd name="connsiteY12" fmla="*/ 37928 h 47410"/>
                  <a:gd name="connsiteX13" fmla="*/ 33187 w 47410"/>
                  <a:gd name="connsiteY13" fmla="*/ 37928 h 47410"/>
                  <a:gd name="connsiteX14" fmla="*/ 37928 w 47410"/>
                  <a:gd name="connsiteY14" fmla="*/ 33187 h 47410"/>
                  <a:gd name="connsiteX15" fmla="*/ 37928 w 47410"/>
                  <a:gd name="connsiteY15" fmla="*/ 14223 h 47410"/>
                  <a:gd name="connsiteX16" fmla="*/ 33187 w 47410"/>
                  <a:gd name="connsiteY16" fmla="*/ 9482 h 47410"/>
                  <a:gd name="connsiteX17" fmla="*/ 14223 w 47410"/>
                  <a:gd name="connsiteY17"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10" h="47410">
                    <a:moveTo>
                      <a:pt x="33187" y="47410"/>
                    </a:moveTo>
                    <a:lnTo>
                      <a:pt x="14223" y="47410"/>
                    </a:lnTo>
                    <a:cubicBezTo>
                      <a:pt x="6353" y="47410"/>
                      <a:pt x="0" y="41057"/>
                      <a:pt x="0" y="33187"/>
                    </a:cubicBezTo>
                    <a:lnTo>
                      <a:pt x="0" y="14223"/>
                    </a:lnTo>
                    <a:cubicBezTo>
                      <a:pt x="0" y="6353"/>
                      <a:pt x="6353" y="0"/>
                      <a:pt x="14223" y="0"/>
                    </a:cubicBezTo>
                    <a:lnTo>
                      <a:pt x="33187" y="0"/>
                    </a:lnTo>
                    <a:cubicBezTo>
                      <a:pt x="41057" y="0"/>
                      <a:pt x="47410" y="6353"/>
                      <a:pt x="47410" y="14223"/>
                    </a:cubicBezTo>
                    <a:lnTo>
                      <a:pt x="47410" y="33187"/>
                    </a:lnTo>
                    <a:cubicBezTo>
                      <a:pt x="47410" y="41057"/>
                      <a:pt x="41057" y="47410"/>
                      <a:pt x="33187" y="47410"/>
                    </a:cubicBezTo>
                    <a:close/>
                    <a:moveTo>
                      <a:pt x="14223" y="9482"/>
                    </a:moveTo>
                    <a:cubicBezTo>
                      <a:pt x="11568" y="9482"/>
                      <a:pt x="9482" y="11568"/>
                      <a:pt x="9482" y="14223"/>
                    </a:cubicBezTo>
                    <a:lnTo>
                      <a:pt x="9482" y="33187"/>
                    </a:lnTo>
                    <a:cubicBezTo>
                      <a:pt x="9482" y="35842"/>
                      <a:pt x="11568" y="37928"/>
                      <a:pt x="14223" y="37928"/>
                    </a:cubicBezTo>
                    <a:lnTo>
                      <a:pt x="33187" y="37928"/>
                    </a:lnTo>
                    <a:cubicBezTo>
                      <a:pt x="35842" y="37928"/>
                      <a:pt x="37928" y="35842"/>
                      <a:pt x="37928" y="33187"/>
                    </a:cubicBezTo>
                    <a:lnTo>
                      <a:pt x="37928" y="14223"/>
                    </a:lnTo>
                    <a:cubicBezTo>
                      <a:pt x="37928" y="11568"/>
                      <a:pt x="35842" y="9482"/>
                      <a:pt x="33187" y="9482"/>
                    </a:cubicBezTo>
                    <a:lnTo>
                      <a:pt x="14223" y="9482"/>
                    </a:lnTo>
                    <a:close/>
                  </a:path>
                </a:pathLst>
              </a:custGeom>
              <a:grpFill/>
              <a:ln w="9475" cap="flat">
                <a:solidFill>
                  <a:schemeClr val="bg1"/>
                </a:solidFill>
                <a:prstDash val="solid"/>
                <a:miter/>
              </a:ln>
            </p:spPr>
            <p:txBody>
              <a:bodyPr rtlCol="0" anchor="ctr"/>
              <a:lstStyle/>
              <a:p>
                <a:endParaRPr lang="en-GB"/>
              </a:p>
            </p:txBody>
          </p:sp>
          <p:sp>
            <p:nvSpPr>
              <p:cNvPr id="35" name="Freeform: Shape 4212">
                <a:extLst>
                  <a:ext uri="{FF2B5EF4-FFF2-40B4-BE49-F238E27FC236}">
                    <a16:creationId xmlns:a16="http://schemas.microsoft.com/office/drawing/2014/main" id="{8DC4FBBE-40B7-9EAF-BA81-94ECE6F9E5E3}"/>
                  </a:ext>
                </a:extLst>
              </p:cNvPr>
              <p:cNvSpPr/>
              <p:nvPr/>
            </p:nvSpPr>
            <p:spPr>
              <a:xfrm>
                <a:off x="8954823" y="9042083"/>
                <a:ext cx="47410" cy="47410"/>
              </a:xfrm>
              <a:custGeom>
                <a:avLst/>
                <a:gdLst>
                  <a:gd name="connsiteX0" fmla="*/ 33187 w 47410"/>
                  <a:gd name="connsiteY0" fmla="*/ 47410 h 47410"/>
                  <a:gd name="connsiteX1" fmla="*/ 14223 w 47410"/>
                  <a:gd name="connsiteY1" fmla="*/ 47410 h 47410"/>
                  <a:gd name="connsiteX2" fmla="*/ 0 w 47410"/>
                  <a:gd name="connsiteY2" fmla="*/ 33187 h 47410"/>
                  <a:gd name="connsiteX3" fmla="*/ 0 w 47410"/>
                  <a:gd name="connsiteY3" fmla="*/ 14223 h 47410"/>
                  <a:gd name="connsiteX4" fmla="*/ 14223 w 47410"/>
                  <a:gd name="connsiteY4" fmla="*/ 0 h 47410"/>
                  <a:gd name="connsiteX5" fmla="*/ 33187 w 47410"/>
                  <a:gd name="connsiteY5" fmla="*/ 0 h 47410"/>
                  <a:gd name="connsiteX6" fmla="*/ 47410 w 47410"/>
                  <a:gd name="connsiteY6" fmla="*/ 14223 h 47410"/>
                  <a:gd name="connsiteX7" fmla="*/ 47410 w 47410"/>
                  <a:gd name="connsiteY7" fmla="*/ 33187 h 47410"/>
                  <a:gd name="connsiteX8" fmla="*/ 33187 w 47410"/>
                  <a:gd name="connsiteY8" fmla="*/ 47410 h 47410"/>
                  <a:gd name="connsiteX9" fmla="*/ 14223 w 47410"/>
                  <a:gd name="connsiteY9" fmla="*/ 9482 h 47410"/>
                  <a:gd name="connsiteX10" fmla="*/ 9482 w 47410"/>
                  <a:gd name="connsiteY10" fmla="*/ 14223 h 47410"/>
                  <a:gd name="connsiteX11" fmla="*/ 9482 w 47410"/>
                  <a:gd name="connsiteY11" fmla="*/ 33187 h 47410"/>
                  <a:gd name="connsiteX12" fmla="*/ 14223 w 47410"/>
                  <a:gd name="connsiteY12" fmla="*/ 37928 h 47410"/>
                  <a:gd name="connsiteX13" fmla="*/ 33187 w 47410"/>
                  <a:gd name="connsiteY13" fmla="*/ 37928 h 47410"/>
                  <a:gd name="connsiteX14" fmla="*/ 37928 w 47410"/>
                  <a:gd name="connsiteY14" fmla="*/ 33187 h 47410"/>
                  <a:gd name="connsiteX15" fmla="*/ 37928 w 47410"/>
                  <a:gd name="connsiteY15" fmla="*/ 14223 h 47410"/>
                  <a:gd name="connsiteX16" fmla="*/ 33187 w 47410"/>
                  <a:gd name="connsiteY16" fmla="*/ 9482 h 47410"/>
                  <a:gd name="connsiteX17" fmla="*/ 14223 w 47410"/>
                  <a:gd name="connsiteY17"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10" h="47410">
                    <a:moveTo>
                      <a:pt x="33187" y="47410"/>
                    </a:moveTo>
                    <a:lnTo>
                      <a:pt x="14223" y="47410"/>
                    </a:lnTo>
                    <a:cubicBezTo>
                      <a:pt x="6353" y="47410"/>
                      <a:pt x="0" y="41057"/>
                      <a:pt x="0" y="33187"/>
                    </a:cubicBezTo>
                    <a:lnTo>
                      <a:pt x="0" y="14223"/>
                    </a:lnTo>
                    <a:cubicBezTo>
                      <a:pt x="0" y="6353"/>
                      <a:pt x="6353" y="0"/>
                      <a:pt x="14223" y="0"/>
                    </a:cubicBezTo>
                    <a:lnTo>
                      <a:pt x="33187" y="0"/>
                    </a:lnTo>
                    <a:cubicBezTo>
                      <a:pt x="41057" y="0"/>
                      <a:pt x="47410" y="6353"/>
                      <a:pt x="47410" y="14223"/>
                    </a:cubicBezTo>
                    <a:lnTo>
                      <a:pt x="47410" y="33187"/>
                    </a:lnTo>
                    <a:cubicBezTo>
                      <a:pt x="47410" y="41057"/>
                      <a:pt x="41057" y="47410"/>
                      <a:pt x="33187" y="47410"/>
                    </a:cubicBezTo>
                    <a:close/>
                    <a:moveTo>
                      <a:pt x="14223" y="9482"/>
                    </a:moveTo>
                    <a:cubicBezTo>
                      <a:pt x="11568" y="9482"/>
                      <a:pt x="9482" y="11568"/>
                      <a:pt x="9482" y="14223"/>
                    </a:cubicBezTo>
                    <a:lnTo>
                      <a:pt x="9482" y="33187"/>
                    </a:lnTo>
                    <a:cubicBezTo>
                      <a:pt x="9482" y="35842"/>
                      <a:pt x="11568" y="37928"/>
                      <a:pt x="14223" y="37928"/>
                    </a:cubicBezTo>
                    <a:lnTo>
                      <a:pt x="33187" y="37928"/>
                    </a:lnTo>
                    <a:cubicBezTo>
                      <a:pt x="35842" y="37928"/>
                      <a:pt x="37928" y="35842"/>
                      <a:pt x="37928" y="33187"/>
                    </a:cubicBezTo>
                    <a:lnTo>
                      <a:pt x="37928" y="14223"/>
                    </a:lnTo>
                    <a:cubicBezTo>
                      <a:pt x="37928" y="11568"/>
                      <a:pt x="35842" y="9482"/>
                      <a:pt x="33187" y="9482"/>
                    </a:cubicBezTo>
                    <a:lnTo>
                      <a:pt x="14223" y="9482"/>
                    </a:lnTo>
                    <a:close/>
                  </a:path>
                </a:pathLst>
              </a:custGeom>
              <a:grpFill/>
              <a:ln w="9475" cap="flat">
                <a:solidFill>
                  <a:schemeClr val="bg1"/>
                </a:solidFill>
                <a:prstDash val="solid"/>
                <a:miter/>
              </a:ln>
            </p:spPr>
            <p:txBody>
              <a:bodyPr rtlCol="0" anchor="ctr"/>
              <a:lstStyle/>
              <a:p>
                <a:endParaRPr lang="en-GB"/>
              </a:p>
            </p:txBody>
          </p:sp>
        </p:grpSp>
      </p:grpSp>
      <p:sp>
        <p:nvSpPr>
          <p:cNvPr id="37" name="Oval 36">
            <a:extLst>
              <a:ext uri="{FF2B5EF4-FFF2-40B4-BE49-F238E27FC236}">
                <a16:creationId xmlns:a16="http://schemas.microsoft.com/office/drawing/2014/main" id="{AB89EF91-98D3-7512-9E77-1FAEEFB03826}"/>
              </a:ext>
            </a:extLst>
          </p:cNvPr>
          <p:cNvSpPr/>
          <p:nvPr/>
        </p:nvSpPr>
        <p:spPr>
          <a:xfrm>
            <a:off x="269421" y="6340721"/>
            <a:ext cx="979715" cy="443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5963B641-018C-6E3D-92C9-0CE940180DFC}"/>
              </a:ext>
            </a:extLst>
          </p:cNvPr>
          <p:cNvSpPr/>
          <p:nvPr/>
        </p:nvSpPr>
        <p:spPr>
          <a:xfrm>
            <a:off x="6158420" y="6348098"/>
            <a:ext cx="979715" cy="443800"/>
          </a:xfrm>
          <a:prstGeom prst="ellipse">
            <a:avLst/>
          </a:prstGeom>
          <a:solidFill>
            <a:srgbClr val="92B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CDB975CF-D7AB-E897-0737-518890DFDD0F}"/>
              </a:ext>
            </a:extLst>
          </p:cNvPr>
          <p:cNvSpPr txBox="1"/>
          <p:nvPr/>
        </p:nvSpPr>
        <p:spPr>
          <a:xfrm>
            <a:off x="1396093" y="6433457"/>
            <a:ext cx="2743200" cy="285750"/>
          </a:xfrm>
          <a:prstGeom prst="rect">
            <a:avLst/>
          </a:prstGeom>
        </p:spPr>
        <p:txBody>
          <a:bodyPr vert="horz" wrap="square" lIns="91440" tIns="45720" rIns="91440" bIns="45720" rtlCol="0" anchor="t">
            <a:normAutofit fontScale="85000" lnSpcReduction="20000"/>
          </a:bodyPr>
          <a:lstStyle/>
          <a:p>
            <a:pPr algn="l"/>
            <a:endParaRPr lang="en-GB" b="1" dirty="0">
              <a:solidFill>
                <a:schemeClr val="accent1"/>
              </a:solidFill>
            </a:endParaRPr>
          </a:p>
        </p:txBody>
      </p:sp>
      <p:sp>
        <p:nvSpPr>
          <p:cNvPr id="40" name="TextBox 39">
            <a:extLst>
              <a:ext uri="{FF2B5EF4-FFF2-40B4-BE49-F238E27FC236}">
                <a16:creationId xmlns:a16="http://schemas.microsoft.com/office/drawing/2014/main" id="{2D5DC199-67D1-1DE3-DA61-E128F87DBB02}"/>
              </a:ext>
            </a:extLst>
          </p:cNvPr>
          <p:cNvSpPr txBox="1"/>
          <p:nvPr/>
        </p:nvSpPr>
        <p:spPr>
          <a:xfrm>
            <a:off x="1396095" y="6433457"/>
            <a:ext cx="3282043" cy="285750"/>
          </a:xfrm>
          <a:prstGeom prst="rect">
            <a:avLst/>
          </a:prstGeom>
        </p:spPr>
        <p:txBody>
          <a:bodyPr vert="horz" wrap="square" lIns="91440" tIns="45720" rIns="91440" bIns="45720" rtlCol="0" anchor="t">
            <a:normAutofit fontScale="85000" lnSpcReduction="20000"/>
          </a:bodyPr>
          <a:lstStyle/>
          <a:p>
            <a:pPr algn="l"/>
            <a:r>
              <a:rPr lang="en-GB" b="1" dirty="0">
                <a:solidFill>
                  <a:schemeClr val="accent1"/>
                </a:solidFill>
              </a:rPr>
              <a:t>Mandatory requirements</a:t>
            </a:r>
          </a:p>
        </p:txBody>
      </p:sp>
      <p:sp>
        <p:nvSpPr>
          <p:cNvPr id="41" name="TextBox 40">
            <a:extLst>
              <a:ext uri="{FF2B5EF4-FFF2-40B4-BE49-F238E27FC236}">
                <a16:creationId xmlns:a16="http://schemas.microsoft.com/office/drawing/2014/main" id="{7BB81D13-C8C5-8E03-7698-48672910B33D}"/>
              </a:ext>
            </a:extLst>
          </p:cNvPr>
          <p:cNvSpPr txBox="1"/>
          <p:nvPr/>
        </p:nvSpPr>
        <p:spPr>
          <a:xfrm>
            <a:off x="7214509" y="6433457"/>
            <a:ext cx="3282043" cy="285750"/>
          </a:xfrm>
          <a:prstGeom prst="rect">
            <a:avLst/>
          </a:prstGeom>
        </p:spPr>
        <p:txBody>
          <a:bodyPr vert="horz" wrap="square" lIns="91440" tIns="45720" rIns="91440" bIns="45720" rtlCol="0" anchor="t">
            <a:normAutofit fontScale="85000" lnSpcReduction="20000"/>
          </a:bodyPr>
          <a:lstStyle/>
          <a:p>
            <a:pPr algn="l"/>
            <a:r>
              <a:rPr lang="en-GB" b="1" dirty="0">
                <a:solidFill>
                  <a:schemeClr val="accent1">
                    <a:lumMod val="40000"/>
                    <a:lumOff val="60000"/>
                  </a:schemeClr>
                </a:solidFill>
              </a:rPr>
              <a:t>Non-mandatory requirements</a:t>
            </a:r>
          </a:p>
        </p:txBody>
      </p:sp>
    </p:spTree>
    <p:extLst>
      <p:ext uri="{BB962C8B-B14F-4D97-AF65-F5344CB8AC3E}">
        <p14:creationId xmlns:p14="http://schemas.microsoft.com/office/powerpoint/2010/main" val="264814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DC3EDF-1AC0-2464-D9CF-BB773F43833C}"/>
              </a:ext>
            </a:extLst>
          </p:cNvPr>
          <p:cNvSpPr>
            <a:spLocks noGrp="1"/>
          </p:cNvSpPr>
          <p:nvPr>
            <p:ph type="sldNum" sz="quarter" idx="12"/>
          </p:nvPr>
        </p:nvSpPr>
        <p:spPr/>
        <p:txBody>
          <a:bodyPr/>
          <a:lstStyle/>
          <a:p>
            <a:fld id="{68E16D21-2873-7F4D-BC1C-4DCC7B7156B8}" type="slidenum">
              <a:rPr lang="en-SI" smtClean="0"/>
              <a:t>27</a:t>
            </a:fld>
            <a:endParaRPr lang="en-SI"/>
          </a:p>
        </p:txBody>
      </p:sp>
      <p:sp>
        <p:nvSpPr>
          <p:cNvPr id="5" name="Title 1">
            <a:extLst>
              <a:ext uri="{FF2B5EF4-FFF2-40B4-BE49-F238E27FC236}">
                <a16:creationId xmlns:a16="http://schemas.microsoft.com/office/drawing/2014/main" id="{5B82A1C0-527E-6CA2-A440-88C0F4EFEF3D}"/>
              </a:ext>
            </a:extLst>
          </p:cNvPr>
          <p:cNvSpPr>
            <a:spLocks noGrp="1"/>
          </p:cNvSpPr>
          <p:nvPr>
            <p:ph type="title"/>
          </p:nvPr>
        </p:nvSpPr>
        <p:spPr>
          <a:xfrm>
            <a:off x="2780270" y="0"/>
            <a:ext cx="8715730" cy="1080000"/>
          </a:xfrm>
        </p:spPr>
        <p:txBody>
          <a:bodyPr/>
          <a:lstStyle/>
          <a:p>
            <a:r>
              <a:rPr lang="en-GB" dirty="0"/>
              <a:t>Grid forming capabilities</a:t>
            </a:r>
          </a:p>
        </p:txBody>
      </p:sp>
      <p:grpSp>
        <p:nvGrpSpPr>
          <p:cNvPr id="6" name="Group 5">
            <a:extLst>
              <a:ext uri="{FF2B5EF4-FFF2-40B4-BE49-F238E27FC236}">
                <a16:creationId xmlns:a16="http://schemas.microsoft.com/office/drawing/2014/main" id="{11EE2D25-41B6-03C9-C968-AF377C75533D}"/>
              </a:ext>
            </a:extLst>
          </p:cNvPr>
          <p:cNvGrpSpPr/>
          <p:nvPr/>
        </p:nvGrpSpPr>
        <p:grpSpPr>
          <a:xfrm>
            <a:off x="5930016" y="98149"/>
            <a:ext cx="862366" cy="883701"/>
            <a:chOff x="7913938" y="109241"/>
            <a:chExt cx="862366" cy="883701"/>
          </a:xfrm>
        </p:grpSpPr>
        <p:sp>
          <p:nvSpPr>
            <p:cNvPr id="7" name="Oval 6">
              <a:extLst>
                <a:ext uri="{FF2B5EF4-FFF2-40B4-BE49-F238E27FC236}">
                  <a16:creationId xmlns:a16="http://schemas.microsoft.com/office/drawing/2014/main" id="{C913CFD1-FB43-450B-D0B5-ABF8C6E0E922}"/>
                </a:ext>
              </a:extLst>
            </p:cNvPr>
            <p:cNvSpPr/>
            <p:nvPr/>
          </p:nvSpPr>
          <p:spPr>
            <a:xfrm>
              <a:off x="7913938" y="109241"/>
              <a:ext cx="862366" cy="883701"/>
            </a:xfrm>
            <a:prstGeom prst="ellipse">
              <a:avLst/>
            </a:prstGeom>
            <a:solidFill>
              <a:schemeClr val="tx2"/>
            </a:solidFill>
            <a:ln w="161925">
              <a:noFill/>
            </a:ln>
          </p:spPr>
          <p:style>
            <a:lnRef idx="2">
              <a:scrgbClr r="0" g="0" b="0"/>
            </a:lnRef>
            <a:fillRef idx="1">
              <a:schemeClr val="accent2">
                <a:shade val="50000"/>
                <a:hueOff val="-34738"/>
                <a:satOff val="20402"/>
                <a:lumOff val="23567"/>
                <a:alphaOff val="0"/>
              </a:schemeClr>
            </a:fillRef>
            <a:effectRef idx="0">
              <a:schemeClr val="accent2">
                <a:shade val="50000"/>
                <a:hueOff val="-34738"/>
                <a:satOff val="20402"/>
                <a:lumOff val="23567"/>
                <a:alphaOff val="0"/>
              </a:schemeClr>
            </a:effectRef>
            <a:fontRef idx="minor">
              <a:schemeClr val="lt1"/>
            </a:fontRef>
          </p:style>
        </p:sp>
        <p:grpSp>
          <p:nvGrpSpPr>
            <p:cNvPr id="8" name="Group 7">
              <a:extLst>
                <a:ext uri="{FF2B5EF4-FFF2-40B4-BE49-F238E27FC236}">
                  <a16:creationId xmlns:a16="http://schemas.microsoft.com/office/drawing/2014/main" id="{DBEE5EC1-6B91-58E1-A5F7-AB909A9065AF}"/>
                </a:ext>
              </a:extLst>
            </p:cNvPr>
            <p:cNvGrpSpPr/>
            <p:nvPr/>
          </p:nvGrpSpPr>
          <p:grpSpPr>
            <a:xfrm>
              <a:off x="8148772" y="257355"/>
              <a:ext cx="407645" cy="559533"/>
              <a:chOff x="8736600" y="8824092"/>
              <a:chExt cx="407645" cy="559533"/>
            </a:xfrm>
            <a:solidFill>
              <a:schemeClr val="bg1"/>
            </a:solidFill>
          </p:grpSpPr>
          <p:sp>
            <p:nvSpPr>
              <p:cNvPr id="9" name="Freeform: Shape 4202">
                <a:extLst>
                  <a:ext uri="{FF2B5EF4-FFF2-40B4-BE49-F238E27FC236}">
                    <a16:creationId xmlns:a16="http://schemas.microsoft.com/office/drawing/2014/main" id="{745F9C0B-84E0-EA3E-07A4-4E9577F64E95}"/>
                  </a:ext>
                </a:extLst>
              </p:cNvPr>
              <p:cNvSpPr/>
              <p:nvPr/>
            </p:nvSpPr>
            <p:spPr>
              <a:xfrm>
                <a:off x="8736600" y="8824092"/>
                <a:ext cx="407645" cy="559533"/>
              </a:xfrm>
              <a:custGeom>
                <a:avLst/>
                <a:gdLst>
                  <a:gd name="connsiteX0" fmla="*/ 351256 w 407645"/>
                  <a:gd name="connsiteY0" fmla="*/ 559343 h 559533"/>
                  <a:gd name="connsiteX1" fmla="*/ 333145 w 407645"/>
                  <a:gd name="connsiteY1" fmla="*/ 559343 h 559533"/>
                  <a:gd name="connsiteX2" fmla="*/ 320344 w 407645"/>
                  <a:gd name="connsiteY2" fmla="*/ 551473 h 559533"/>
                  <a:gd name="connsiteX3" fmla="*/ 317974 w 407645"/>
                  <a:gd name="connsiteY3" fmla="*/ 544551 h 559533"/>
                  <a:gd name="connsiteX4" fmla="*/ 203905 w 407645"/>
                  <a:gd name="connsiteY4" fmla="*/ 471256 h 559533"/>
                  <a:gd name="connsiteX5" fmla="*/ 90216 w 407645"/>
                  <a:gd name="connsiteY5" fmla="*/ 544646 h 559533"/>
                  <a:gd name="connsiteX6" fmla="*/ 87751 w 407645"/>
                  <a:gd name="connsiteY6" fmla="*/ 551094 h 559533"/>
                  <a:gd name="connsiteX7" fmla="*/ 74760 w 407645"/>
                  <a:gd name="connsiteY7" fmla="*/ 559343 h 559533"/>
                  <a:gd name="connsiteX8" fmla="*/ 56650 w 407645"/>
                  <a:gd name="connsiteY8" fmla="*/ 559343 h 559533"/>
                  <a:gd name="connsiteX9" fmla="*/ 44892 w 407645"/>
                  <a:gd name="connsiteY9" fmla="*/ 553085 h 559533"/>
                  <a:gd name="connsiteX10" fmla="*/ 43375 w 407645"/>
                  <a:gd name="connsiteY10" fmla="*/ 539810 h 559533"/>
                  <a:gd name="connsiteX11" fmla="*/ 107189 w 407645"/>
                  <a:gd name="connsiteY11" fmla="*/ 379090 h 559533"/>
                  <a:gd name="connsiteX12" fmla="*/ 24980 w 407645"/>
                  <a:gd name="connsiteY12" fmla="*/ 379090 h 559533"/>
                  <a:gd name="connsiteX13" fmla="*/ 3645 w 407645"/>
                  <a:gd name="connsiteY13" fmla="*/ 367996 h 559533"/>
                  <a:gd name="connsiteX14" fmla="*/ 10473 w 407645"/>
                  <a:gd name="connsiteY14" fmla="*/ 335757 h 559533"/>
                  <a:gd name="connsiteX15" fmla="*/ 104249 w 407645"/>
                  <a:gd name="connsiteY15" fmla="*/ 273271 h 559533"/>
                  <a:gd name="connsiteX16" fmla="*/ 104249 w 407645"/>
                  <a:gd name="connsiteY16" fmla="*/ 227473 h 559533"/>
                  <a:gd name="connsiteX17" fmla="*/ 24980 w 407645"/>
                  <a:gd name="connsiteY17" fmla="*/ 227473 h 559533"/>
                  <a:gd name="connsiteX18" fmla="*/ 3645 w 407645"/>
                  <a:gd name="connsiteY18" fmla="*/ 216379 h 559533"/>
                  <a:gd name="connsiteX19" fmla="*/ 10473 w 407645"/>
                  <a:gd name="connsiteY19" fmla="*/ 184140 h 559533"/>
                  <a:gd name="connsiteX20" fmla="*/ 120085 w 407645"/>
                  <a:gd name="connsiteY20" fmla="*/ 111129 h 559533"/>
                  <a:gd name="connsiteX21" fmla="*/ 183803 w 407645"/>
                  <a:gd name="connsiteY21" fmla="*/ 10999 h 559533"/>
                  <a:gd name="connsiteX22" fmla="*/ 203810 w 407645"/>
                  <a:gd name="connsiteY22" fmla="*/ 0 h 559533"/>
                  <a:gd name="connsiteX23" fmla="*/ 223818 w 407645"/>
                  <a:gd name="connsiteY23" fmla="*/ 10999 h 559533"/>
                  <a:gd name="connsiteX24" fmla="*/ 287536 w 407645"/>
                  <a:gd name="connsiteY24" fmla="*/ 111129 h 559533"/>
                  <a:gd name="connsiteX25" fmla="*/ 397053 w 407645"/>
                  <a:gd name="connsiteY25" fmla="*/ 184140 h 559533"/>
                  <a:gd name="connsiteX26" fmla="*/ 403976 w 407645"/>
                  <a:gd name="connsiteY26" fmla="*/ 216379 h 559533"/>
                  <a:gd name="connsiteX27" fmla="*/ 382641 w 407645"/>
                  <a:gd name="connsiteY27" fmla="*/ 227568 h 559533"/>
                  <a:gd name="connsiteX28" fmla="*/ 303371 w 407645"/>
                  <a:gd name="connsiteY28" fmla="*/ 227568 h 559533"/>
                  <a:gd name="connsiteX29" fmla="*/ 303371 w 407645"/>
                  <a:gd name="connsiteY29" fmla="*/ 273366 h 559533"/>
                  <a:gd name="connsiteX30" fmla="*/ 397148 w 407645"/>
                  <a:gd name="connsiteY30" fmla="*/ 335852 h 559533"/>
                  <a:gd name="connsiteX31" fmla="*/ 404070 w 407645"/>
                  <a:gd name="connsiteY31" fmla="*/ 368091 h 559533"/>
                  <a:gd name="connsiteX32" fmla="*/ 404070 w 407645"/>
                  <a:gd name="connsiteY32" fmla="*/ 368091 h 559533"/>
                  <a:gd name="connsiteX33" fmla="*/ 382736 w 407645"/>
                  <a:gd name="connsiteY33" fmla="*/ 379280 h 559533"/>
                  <a:gd name="connsiteX34" fmla="*/ 300527 w 407645"/>
                  <a:gd name="connsiteY34" fmla="*/ 379280 h 559533"/>
                  <a:gd name="connsiteX35" fmla="*/ 364340 w 407645"/>
                  <a:gd name="connsiteY35" fmla="*/ 540000 h 559533"/>
                  <a:gd name="connsiteX36" fmla="*/ 362824 w 407645"/>
                  <a:gd name="connsiteY36" fmla="*/ 553275 h 559533"/>
                  <a:gd name="connsiteX37" fmla="*/ 351066 w 407645"/>
                  <a:gd name="connsiteY37" fmla="*/ 559533 h 559533"/>
                  <a:gd name="connsiteX38" fmla="*/ 204000 w 407645"/>
                  <a:gd name="connsiteY38" fmla="*/ 460920 h 559533"/>
                  <a:gd name="connsiteX39" fmla="*/ 206560 w 407645"/>
                  <a:gd name="connsiteY39" fmla="*/ 461679 h 559533"/>
                  <a:gd name="connsiteX40" fmla="*/ 324611 w 407645"/>
                  <a:gd name="connsiteY40" fmla="*/ 537535 h 559533"/>
                  <a:gd name="connsiteX41" fmla="*/ 326507 w 407645"/>
                  <a:gd name="connsiteY41" fmla="*/ 540000 h 559533"/>
                  <a:gd name="connsiteX42" fmla="*/ 329163 w 407645"/>
                  <a:gd name="connsiteY42" fmla="*/ 547870 h 559533"/>
                  <a:gd name="connsiteX43" fmla="*/ 333145 w 407645"/>
                  <a:gd name="connsiteY43" fmla="*/ 549861 h 559533"/>
                  <a:gd name="connsiteX44" fmla="*/ 351256 w 407645"/>
                  <a:gd name="connsiteY44" fmla="*/ 549861 h 559533"/>
                  <a:gd name="connsiteX45" fmla="*/ 355143 w 407645"/>
                  <a:gd name="connsiteY45" fmla="*/ 547775 h 559533"/>
                  <a:gd name="connsiteX46" fmla="*/ 355617 w 407645"/>
                  <a:gd name="connsiteY46" fmla="*/ 543319 h 559533"/>
                  <a:gd name="connsiteX47" fmla="*/ 289243 w 407645"/>
                  <a:gd name="connsiteY47" fmla="*/ 376151 h 559533"/>
                  <a:gd name="connsiteX48" fmla="*/ 289717 w 407645"/>
                  <a:gd name="connsiteY48" fmla="*/ 371695 h 559533"/>
                  <a:gd name="connsiteX49" fmla="*/ 293605 w 407645"/>
                  <a:gd name="connsiteY49" fmla="*/ 369608 h 559533"/>
                  <a:gd name="connsiteX50" fmla="*/ 382736 w 407645"/>
                  <a:gd name="connsiteY50" fmla="*/ 369608 h 559533"/>
                  <a:gd name="connsiteX51" fmla="*/ 396105 w 407645"/>
                  <a:gd name="connsiteY51" fmla="*/ 362876 h 559533"/>
                  <a:gd name="connsiteX52" fmla="*/ 391933 w 407645"/>
                  <a:gd name="connsiteY52" fmla="*/ 343533 h 559533"/>
                  <a:gd name="connsiteX53" fmla="*/ 296070 w 407645"/>
                  <a:gd name="connsiteY53" fmla="*/ 279624 h 559533"/>
                  <a:gd name="connsiteX54" fmla="*/ 293984 w 407645"/>
                  <a:gd name="connsiteY54" fmla="*/ 275642 h 559533"/>
                  <a:gd name="connsiteX55" fmla="*/ 293984 w 407645"/>
                  <a:gd name="connsiteY55" fmla="*/ 222542 h 559533"/>
                  <a:gd name="connsiteX56" fmla="*/ 298725 w 407645"/>
                  <a:gd name="connsiteY56" fmla="*/ 217801 h 559533"/>
                  <a:gd name="connsiteX57" fmla="*/ 382736 w 407645"/>
                  <a:gd name="connsiteY57" fmla="*/ 217801 h 559533"/>
                  <a:gd name="connsiteX58" fmla="*/ 396105 w 407645"/>
                  <a:gd name="connsiteY58" fmla="*/ 211069 h 559533"/>
                  <a:gd name="connsiteX59" fmla="*/ 391933 w 407645"/>
                  <a:gd name="connsiteY59" fmla="*/ 191726 h 559533"/>
                  <a:gd name="connsiteX60" fmla="*/ 281563 w 407645"/>
                  <a:gd name="connsiteY60" fmla="*/ 118145 h 559533"/>
                  <a:gd name="connsiteX61" fmla="*/ 280235 w 407645"/>
                  <a:gd name="connsiteY61" fmla="*/ 116723 h 559533"/>
                  <a:gd name="connsiteX62" fmla="*/ 215947 w 407645"/>
                  <a:gd name="connsiteY62" fmla="*/ 15740 h 559533"/>
                  <a:gd name="connsiteX63" fmla="*/ 203905 w 407645"/>
                  <a:gd name="connsiteY63" fmla="*/ 9102 h 559533"/>
                  <a:gd name="connsiteX64" fmla="*/ 191863 w 407645"/>
                  <a:gd name="connsiteY64" fmla="*/ 15740 h 559533"/>
                  <a:gd name="connsiteX65" fmla="*/ 127575 w 407645"/>
                  <a:gd name="connsiteY65" fmla="*/ 116723 h 559533"/>
                  <a:gd name="connsiteX66" fmla="*/ 126247 w 407645"/>
                  <a:gd name="connsiteY66" fmla="*/ 118145 h 559533"/>
                  <a:gd name="connsiteX67" fmla="*/ 15877 w 407645"/>
                  <a:gd name="connsiteY67" fmla="*/ 191726 h 559533"/>
                  <a:gd name="connsiteX68" fmla="*/ 11800 w 407645"/>
                  <a:gd name="connsiteY68" fmla="*/ 211069 h 559533"/>
                  <a:gd name="connsiteX69" fmla="*/ 25170 w 407645"/>
                  <a:gd name="connsiteY69" fmla="*/ 217801 h 559533"/>
                  <a:gd name="connsiteX70" fmla="*/ 109180 w 407645"/>
                  <a:gd name="connsiteY70" fmla="*/ 217801 h 559533"/>
                  <a:gd name="connsiteX71" fmla="*/ 113921 w 407645"/>
                  <a:gd name="connsiteY71" fmla="*/ 222542 h 559533"/>
                  <a:gd name="connsiteX72" fmla="*/ 113921 w 407645"/>
                  <a:gd name="connsiteY72" fmla="*/ 275642 h 559533"/>
                  <a:gd name="connsiteX73" fmla="*/ 111835 w 407645"/>
                  <a:gd name="connsiteY73" fmla="*/ 279624 h 559533"/>
                  <a:gd name="connsiteX74" fmla="*/ 15972 w 407645"/>
                  <a:gd name="connsiteY74" fmla="*/ 343533 h 559533"/>
                  <a:gd name="connsiteX75" fmla="*/ 11895 w 407645"/>
                  <a:gd name="connsiteY75" fmla="*/ 362876 h 559533"/>
                  <a:gd name="connsiteX76" fmla="*/ 25265 w 407645"/>
                  <a:gd name="connsiteY76" fmla="*/ 369608 h 559533"/>
                  <a:gd name="connsiteX77" fmla="*/ 114395 w 407645"/>
                  <a:gd name="connsiteY77" fmla="*/ 369608 h 559533"/>
                  <a:gd name="connsiteX78" fmla="*/ 118283 w 407645"/>
                  <a:gd name="connsiteY78" fmla="*/ 371695 h 559533"/>
                  <a:gd name="connsiteX79" fmla="*/ 118757 w 407645"/>
                  <a:gd name="connsiteY79" fmla="*/ 376151 h 559533"/>
                  <a:gd name="connsiteX80" fmla="*/ 52383 w 407645"/>
                  <a:gd name="connsiteY80" fmla="*/ 543319 h 559533"/>
                  <a:gd name="connsiteX81" fmla="*/ 52857 w 407645"/>
                  <a:gd name="connsiteY81" fmla="*/ 547775 h 559533"/>
                  <a:gd name="connsiteX82" fmla="*/ 56744 w 407645"/>
                  <a:gd name="connsiteY82" fmla="*/ 549861 h 559533"/>
                  <a:gd name="connsiteX83" fmla="*/ 74855 w 407645"/>
                  <a:gd name="connsiteY83" fmla="*/ 549861 h 559533"/>
                  <a:gd name="connsiteX84" fmla="*/ 79122 w 407645"/>
                  <a:gd name="connsiteY84" fmla="*/ 547301 h 559533"/>
                  <a:gd name="connsiteX85" fmla="*/ 81967 w 407645"/>
                  <a:gd name="connsiteY85" fmla="*/ 539810 h 559533"/>
                  <a:gd name="connsiteX86" fmla="*/ 83768 w 407645"/>
                  <a:gd name="connsiteY86" fmla="*/ 537535 h 559533"/>
                  <a:gd name="connsiteX87" fmla="*/ 201345 w 407645"/>
                  <a:gd name="connsiteY87" fmla="*/ 461679 h 559533"/>
                  <a:gd name="connsiteX88" fmla="*/ 203905 w 407645"/>
                  <a:gd name="connsiteY88" fmla="*/ 460920 h 55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7645" h="559533">
                    <a:moveTo>
                      <a:pt x="351256" y="559343"/>
                    </a:moveTo>
                    <a:lnTo>
                      <a:pt x="333145" y="559343"/>
                    </a:lnTo>
                    <a:cubicBezTo>
                      <a:pt x="327645" y="559343"/>
                      <a:pt x="322810" y="556309"/>
                      <a:pt x="320344" y="551473"/>
                    </a:cubicBezTo>
                    <a:lnTo>
                      <a:pt x="317974" y="544551"/>
                    </a:lnTo>
                    <a:lnTo>
                      <a:pt x="203905" y="471256"/>
                    </a:lnTo>
                    <a:lnTo>
                      <a:pt x="90216" y="544646"/>
                    </a:lnTo>
                    <a:lnTo>
                      <a:pt x="87751" y="551094"/>
                    </a:lnTo>
                    <a:cubicBezTo>
                      <a:pt x="85190" y="556309"/>
                      <a:pt x="80260" y="559343"/>
                      <a:pt x="74760" y="559343"/>
                    </a:cubicBezTo>
                    <a:lnTo>
                      <a:pt x="56650" y="559343"/>
                    </a:lnTo>
                    <a:cubicBezTo>
                      <a:pt x="51909" y="559343"/>
                      <a:pt x="47547" y="556973"/>
                      <a:pt x="44892" y="553085"/>
                    </a:cubicBezTo>
                    <a:cubicBezTo>
                      <a:pt x="42237" y="549197"/>
                      <a:pt x="41668" y="544267"/>
                      <a:pt x="43375" y="539810"/>
                    </a:cubicBezTo>
                    <a:lnTo>
                      <a:pt x="107189" y="379090"/>
                    </a:lnTo>
                    <a:lnTo>
                      <a:pt x="24980" y="379090"/>
                    </a:lnTo>
                    <a:cubicBezTo>
                      <a:pt x="16162" y="379090"/>
                      <a:pt x="8007" y="374823"/>
                      <a:pt x="3645" y="367996"/>
                    </a:cubicBezTo>
                    <a:cubicBezTo>
                      <a:pt x="-3181" y="357092"/>
                      <a:pt x="-148" y="342964"/>
                      <a:pt x="10473" y="335757"/>
                    </a:cubicBezTo>
                    <a:lnTo>
                      <a:pt x="104249" y="273271"/>
                    </a:lnTo>
                    <a:lnTo>
                      <a:pt x="104249" y="227473"/>
                    </a:lnTo>
                    <a:lnTo>
                      <a:pt x="24980" y="227473"/>
                    </a:lnTo>
                    <a:cubicBezTo>
                      <a:pt x="16162" y="227473"/>
                      <a:pt x="8007" y="223206"/>
                      <a:pt x="3645" y="216379"/>
                    </a:cubicBezTo>
                    <a:cubicBezTo>
                      <a:pt x="-3181" y="205475"/>
                      <a:pt x="-148" y="191347"/>
                      <a:pt x="10473" y="184140"/>
                    </a:cubicBezTo>
                    <a:lnTo>
                      <a:pt x="120085" y="111129"/>
                    </a:lnTo>
                    <a:lnTo>
                      <a:pt x="183803" y="10999"/>
                    </a:lnTo>
                    <a:cubicBezTo>
                      <a:pt x="188165" y="4077"/>
                      <a:pt x="195656" y="0"/>
                      <a:pt x="203810" y="0"/>
                    </a:cubicBezTo>
                    <a:cubicBezTo>
                      <a:pt x="211965" y="0"/>
                      <a:pt x="219456" y="4077"/>
                      <a:pt x="223818" y="10999"/>
                    </a:cubicBezTo>
                    <a:lnTo>
                      <a:pt x="287536" y="111129"/>
                    </a:lnTo>
                    <a:lnTo>
                      <a:pt x="397053" y="184140"/>
                    </a:lnTo>
                    <a:cubicBezTo>
                      <a:pt x="407673" y="191347"/>
                      <a:pt x="410708" y="205475"/>
                      <a:pt x="403976" y="216379"/>
                    </a:cubicBezTo>
                    <a:cubicBezTo>
                      <a:pt x="399614" y="223301"/>
                      <a:pt x="391364" y="227568"/>
                      <a:pt x="382641" y="227568"/>
                    </a:cubicBezTo>
                    <a:lnTo>
                      <a:pt x="303371" y="227568"/>
                    </a:lnTo>
                    <a:lnTo>
                      <a:pt x="303371" y="273366"/>
                    </a:lnTo>
                    <a:lnTo>
                      <a:pt x="397148" y="335852"/>
                    </a:lnTo>
                    <a:cubicBezTo>
                      <a:pt x="407768" y="343059"/>
                      <a:pt x="410802" y="357187"/>
                      <a:pt x="404070" y="368091"/>
                    </a:cubicBezTo>
                    <a:lnTo>
                      <a:pt x="404070" y="368091"/>
                    </a:lnTo>
                    <a:cubicBezTo>
                      <a:pt x="399709" y="375013"/>
                      <a:pt x="391554" y="379280"/>
                      <a:pt x="382736" y="379280"/>
                    </a:cubicBezTo>
                    <a:lnTo>
                      <a:pt x="300527" y="379280"/>
                    </a:lnTo>
                    <a:lnTo>
                      <a:pt x="364340" y="540000"/>
                    </a:lnTo>
                    <a:cubicBezTo>
                      <a:pt x="366048" y="544361"/>
                      <a:pt x="365479" y="549387"/>
                      <a:pt x="362824" y="553275"/>
                    </a:cubicBezTo>
                    <a:cubicBezTo>
                      <a:pt x="360168" y="557163"/>
                      <a:pt x="355807" y="559533"/>
                      <a:pt x="351066" y="559533"/>
                    </a:cubicBezTo>
                    <a:close/>
                    <a:moveTo>
                      <a:pt x="204000" y="460920"/>
                    </a:moveTo>
                    <a:cubicBezTo>
                      <a:pt x="204854" y="460920"/>
                      <a:pt x="205802" y="461205"/>
                      <a:pt x="206560" y="461679"/>
                    </a:cubicBezTo>
                    <a:lnTo>
                      <a:pt x="324611" y="537535"/>
                    </a:lnTo>
                    <a:cubicBezTo>
                      <a:pt x="325559" y="538104"/>
                      <a:pt x="326223" y="539052"/>
                      <a:pt x="326507" y="540000"/>
                    </a:cubicBezTo>
                    <a:lnTo>
                      <a:pt x="329163" y="547870"/>
                    </a:lnTo>
                    <a:cubicBezTo>
                      <a:pt x="329731" y="548818"/>
                      <a:pt x="331343" y="549861"/>
                      <a:pt x="333145" y="549861"/>
                    </a:cubicBezTo>
                    <a:lnTo>
                      <a:pt x="351256" y="549861"/>
                    </a:lnTo>
                    <a:cubicBezTo>
                      <a:pt x="352868" y="549861"/>
                      <a:pt x="354290" y="549102"/>
                      <a:pt x="355143" y="547775"/>
                    </a:cubicBezTo>
                    <a:cubicBezTo>
                      <a:pt x="355997" y="546448"/>
                      <a:pt x="356186" y="544835"/>
                      <a:pt x="355617" y="543319"/>
                    </a:cubicBezTo>
                    <a:lnTo>
                      <a:pt x="289243" y="376151"/>
                    </a:lnTo>
                    <a:cubicBezTo>
                      <a:pt x="288674" y="374729"/>
                      <a:pt x="288864" y="373022"/>
                      <a:pt x="289717" y="371695"/>
                    </a:cubicBezTo>
                    <a:cubicBezTo>
                      <a:pt x="290571" y="370367"/>
                      <a:pt x="292088" y="369608"/>
                      <a:pt x="293605" y="369608"/>
                    </a:cubicBezTo>
                    <a:lnTo>
                      <a:pt x="382736" y="369608"/>
                    </a:lnTo>
                    <a:cubicBezTo>
                      <a:pt x="388330" y="369608"/>
                      <a:pt x="393450" y="367048"/>
                      <a:pt x="396105" y="362876"/>
                    </a:cubicBezTo>
                    <a:cubicBezTo>
                      <a:pt x="400183" y="356334"/>
                      <a:pt x="398286" y="347895"/>
                      <a:pt x="391933" y="343533"/>
                    </a:cubicBezTo>
                    <a:lnTo>
                      <a:pt x="296070" y="279624"/>
                    </a:lnTo>
                    <a:cubicBezTo>
                      <a:pt x="294743" y="278771"/>
                      <a:pt x="293984" y="277254"/>
                      <a:pt x="293984" y="275642"/>
                    </a:cubicBezTo>
                    <a:lnTo>
                      <a:pt x="293984" y="222542"/>
                    </a:lnTo>
                    <a:cubicBezTo>
                      <a:pt x="293984" y="219888"/>
                      <a:pt x="296070" y="217801"/>
                      <a:pt x="298725" y="217801"/>
                    </a:cubicBezTo>
                    <a:lnTo>
                      <a:pt x="382736" y="217801"/>
                    </a:lnTo>
                    <a:cubicBezTo>
                      <a:pt x="388330" y="217801"/>
                      <a:pt x="393450" y="215242"/>
                      <a:pt x="396105" y="211069"/>
                    </a:cubicBezTo>
                    <a:cubicBezTo>
                      <a:pt x="400183" y="204622"/>
                      <a:pt x="398286" y="196088"/>
                      <a:pt x="391933" y="191726"/>
                    </a:cubicBezTo>
                    <a:lnTo>
                      <a:pt x="281563" y="118145"/>
                    </a:lnTo>
                    <a:cubicBezTo>
                      <a:pt x="280994" y="117766"/>
                      <a:pt x="280520" y="117292"/>
                      <a:pt x="280235" y="116723"/>
                    </a:cubicBezTo>
                    <a:lnTo>
                      <a:pt x="215947" y="15740"/>
                    </a:lnTo>
                    <a:cubicBezTo>
                      <a:pt x="213387" y="11663"/>
                      <a:pt x="208741" y="9102"/>
                      <a:pt x="203905" y="9102"/>
                    </a:cubicBezTo>
                    <a:cubicBezTo>
                      <a:pt x="199069" y="9102"/>
                      <a:pt x="194518" y="11663"/>
                      <a:pt x="191863" y="15740"/>
                    </a:cubicBezTo>
                    <a:lnTo>
                      <a:pt x="127575" y="116723"/>
                    </a:lnTo>
                    <a:cubicBezTo>
                      <a:pt x="127196" y="117292"/>
                      <a:pt x="126721" y="117766"/>
                      <a:pt x="126247" y="118145"/>
                    </a:cubicBezTo>
                    <a:lnTo>
                      <a:pt x="15877" y="191726"/>
                    </a:lnTo>
                    <a:cubicBezTo>
                      <a:pt x="9524" y="195993"/>
                      <a:pt x="7722" y="204527"/>
                      <a:pt x="11800" y="211069"/>
                    </a:cubicBezTo>
                    <a:cubicBezTo>
                      <a:pt x="14455" y="215147"/>
                      <a:pt x="19575" y="217801"/>
                      <a:pt x="25170" y="217801"/>
                    </a:cubicBezTo>
                    <a:lnTo>
                      <a:pt x="109180" y="217801"/>
                    </a:lnTo>
                    <a:cubicBezTo>
                      <a:pt x="111835" y="217801"/>
                      <a:pt x="113921" y="219888"/>
                      <a:pt x="113921" y="222542"/>
                    </a:cubicBezTo>
                    <a:lnTo>
                      <a:pt x="113921" y="275642"/>
                    </a:lnTo>
                    <a:cubicBezTo>
                      <a:pt x="113921" y="277254"/>
                      <a:pt x="113162" y="278676"/>
                      <a:pt x="111835" y="279624"/>
                    </a:cubicBezTo>
                    <a:lnTo>
                      <a:pt x="15972" y="343533"/>
                    </a:lnTo>
                    <a:cubicBezTo>
                      <a:pt x="9619" y="347800"/>
                      <a:pt x="7817" y="356334"/>
                      <a:pt x="11895" y="362876"/>
                    </a:cubicBezTo>
                    <a:cubicBezTo>
                      <a:pt x="14550" y="366954"/>
                      <a:pt x="19670" y="369608"/>
                      <a:pt x="25265" y="369608"/>
                    </a:cubicBezTo>
                    <a:lnTo>
                      <a:pt x="114395" y="369608"/>
                    </a:lnTo>
                    <a:cubicBezTo>
                      <a:pt x="116007" y="369608"/>
                      <a:pt x="117429" y="370367"/>
                      <a:pt x="118283" y="371695"/>
                    </a:cubicBezTo>
                    <a:cubicBezTo>
                      <a:pt x="119136" y="373022"/>
                      <a:pt x="119326" y="374634"/>
                      <a:pt x="118757" y="376151"/>
                    </a:cubicBezTo>
                    <a:lnTo>
                      <a:pt x="52383" y="543319"/>
                    </a:lnTo>
                    <a:cubicBezTo>
                      <a:pt x="51814" y="544835"/>
                      <a:pt x="52003" y="546448"/>
                      <a:pt x="52857" y="547775"/>
                    </a:cubicBezTo>
                    <a:cubicBezTo>
                      <a:pt x="53711" y="549102"/>
                      <a:pt x="55227" y="549861"/>
                      <a:pt x="56744" y="549861"/>
                    </a:cubicBezTo>
                    <a:lnTo>
                      <a:pt x="74855" y="549861"/>
                    </a:lnTo>
                    <a:cubicBezTo>
                      <a:pt x="76657" y="549861"/>
                      <a:pt x="78363" y="548913"/>
                      <a:pt x="79122" y="547301"/>
                    </a:cubicBezTo>
                    <a:lnTo>
                      <a:pt x="81967" y="539810"/>
                    </a:lnTo>
                    <a:cubicBezTo>
                      <a:pt x="82346" y="538862"/>
                      <a:pt x="83010" y="538104"/>
                      <a:pt x="83768" y="537535"/>
                    </a:cubicBezTo>
                    <a:lnTo>
                      <a:pt x="201345" y="461679"/>
                    </a:lnTo>
                    <a:cubicBezTo>
                      <a:pt x="202104" y="461205"/>
                      <a:pt x="203052" y="460920"/>
                      <a:pt x="203905" y="460920"/>
                    </a:cubicBezTo>
                    <a:close/>
                  </a:path>
                </a:pathLst>
              </a:custGeom>
              <a:grpFill/>
              <a:ln w="9475" cap="flat">
                <a:solidFill>
                  <a:schemeClr val="bg1"/>
                </a:solidFill>
                <a:prstDash val="solid"/>
                <a:miter/>
              </a:ln>
            </p:spPr>
            <p:txBody>
              <a:bodyPr rtlCol="0" anchor="ctr"/>
              <a:lstStyle/>
              <a:p>
                <a:endParaRPr lang="en-GB"/>
              </a:p>
            </p:txBody>
          </p:sp>
          <p:sp>
            <p:nvSpPr>
              <p:cNvPr id="10" name="Freeform: Shape 4203">
                <a:extLst>
                  <a:ext uri="{FF2B5EF4-FFF2-40B4-BE49-F238E27FC236}">
                    <a16:creationId xmlns:a16="http://schemas.microsoft.com/office/drawing/2014/main" id="{31E93CA3-CA67-A666-2048-7EFDB396D3F5}"/>
                  </a:ext>
                </a:extLst>
              </p:cNvPr>
              <p:cNvSpPr/>
              <p:nvPr/>
            </p:nvSpPr>
            <p:spPr>
              <a:xfrm>
                <a:off x="8846409" y="9231660"/>
                <a:ext cx="70486" cy="75918"/>
              </a:xfrm>
              <a:custGeom>
                <a:avLst/>
                <a:gdLst>
                  <a:gd name="connsiteX0" fmla="*/ 11698 w 70486"/>
                  <a:gd name="connsiteY0" fmla="*/ 75918 h 75918"/>
                  <a:gd name="connsiteX1" fmla="*/ 4491 w 70486"/>
                  <a:gd name="connsiteY1" fmla="*/ 73358 h 75918"/>
                  <a:gd name="connsiteX2" fmla="*/ 888 w 70486"/>
                  <a:gd name="connsiteY2" fmla="*/ 59799 h 75918"/>
                  <a:gd name="connsiteX3" fmla="*/ 22318 w 70486"/>
                  <a:gd name="connsiteY3" fmla="*/ 7269 h 75918"/>
                  <a:gd name="connsiteX4" fmla="*/ 29903 w 70486"/>
                  <a:gd name="connsiteY4" fmla="*/ 441 h 75918"/>
                  <a:gd name="connsiteX5" fmla="*/ 39955 w 70486"/>
                  <a:gd name="connsiteY5" fmla="*/ 2243 h 75918"/>
                  <a:gd name="connsiteX6" fmla="*/ 65650 w 70486"/>
                  <a:gd name="connsiteY6" fmla="*/ 20828 h 75918"/>
                  <a:gd name="connsiteX7" fmla="*/ 70486 w 70486"/>
                  <a:gd name="connsiteY7" fmla="*/ 30310 h 75918"/>
                  <a:gd name="connsiteX8" fmla="*/ 65650 w 70486"/>
                  <a:gd name="connsiteY8" fmla="*/ 39792 h 75918"/>
                  <a:gd name="connsiteX9" fmla="*/ 18525 w 70486"/>
                  <a:gd name="connsiteY9" fmla="*/ 73738 h 75918"/>
                  <a:gd name="connsiteX10" fmla="*/ 11698 w 70486"/>
                  <a:gd name="connsiteY10" fmla="*/ 75918 h 75918"/>
                  <a:gd name="connsiteX11" fmla="*/ 33127 w 70486"/>
                  <a:gd name="connsiteY11" fmla="*/ 9544 h 75918"/>
                  <a:gd name="connsiteX12" fmla="*/ 32558 w 70486"/>
                  <a:gd name="connsiteY12" fmla="*/ 9544 h 75918"/>
                  <a:gd name="connsiteX13" fmla="*/ 31136 w 70486"/>
                  <a:gd name="connsiteY13" fmla="*/ 10872 h 75918"/>
                  <a:gd name="connsiteX14" fmla="*/ 9707 w 70486"/>
                  <a:gd name="connsiteY14" fmla="*/ 63307 h 75918"/>
                  <a:gd name="connsiteX15" fmla="*/ 9707 w 70486"/>
                  <a:gd name="connsiteY15" fmla="*/ 63307 h 75918"/>
                  <a:gd name="connsiteX16" fmla="*/ 10370 w 70486"/>
                  <a:gd name="connsiteY16" fmla="*/ 65868 h 75918"/>
                  <a:gd name="connsiteX17" fmla="*/ 13025 w 70486"/>
                  <a:gd name="connsiteY17" fmla="*/ 65868 h 75918"/>
                  <a:gd name="connsiteX18" fmla="*/ 60151 w 70486"/>
                  <a:gd name="connsiteY18" fmla="*/ 31922 h 75918"/>
                  <a:gd name="connsiteX19" fmla="*/ 61099 w 70486"/>
                  <a:gd name="connsiteY19" fmla="*/ 30120 h 75918"/>
                  <a:gd name="connsiteX20" fmla="*/ 60151 w 70486"/>
                  <a:gd name="connsiteY20" fmla="*/ 28319 h 75918"/>
                  <a:gd name="connsiteX21" fmla="*/ 34455 w 70486"/>
                  <a:gd name="connsiteY21" fmla="*/ 9734 h 75918"/>
                  <a:gd name="connsiteX22" fmla="*/ 33222 w 70486"/>
                  <a:gd name="connsiteY22" fmla="*/ 9355 h 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486" h="75918">
                    <a:moveTo>
                      <a:pt x="11698" y="75918"/>
                    </a:moveTo>
                    <a:cubicBezTo>
                      <a:pt x="9138" y="75918"/>
                      <a:pt x="6578" y="75065"/>
                      <a:pt x="4491" y="73358"/>
                    </a:cubicBezTo>
                    <a:cubicBezTo>
                      <a:pt x="319" y="70135"/>
                      <a:pt x="-1103" y="64635"/>
                      <a:pt x="888" y="59799"/>
                    </a:cubicBezTo>
                    <a:lnTo>
                      <a:pt x="22318" y="7269"/>
                    </a:lnTo>
                    <a:cubicBezTo>
                      <a:pt x="23645" y="3950"/>
                      <a:pt x="26490" y="1485"/>
                      <a:pt x="29903" y="441"/>
                    </a:cubicBezTo>
                    <a:cubicBezTo>
                      <a:pt x="33412" y="-506"/>
                      <a:pt x="37015" y="62"/>
                      <a:pt x="39955" y="2243"/>
                    </a:cubicBezTo>
                    <a:lnTo>
                      <a:pt x="65650" y="20828"/>
                    </a:lnTo>
                    <a:cubicBezTo>
                      <a:pt x="68685" y="23009"/>
                      <a:pt x="70486" y="26517"/>
                      <a:pt x="70486" y="30310"/>
                    </a:cubicBezTo>
                    <a:cubicBezTo>
                      <a:pt x="70486" y="34103"/>
                      <a:pt x="68685" y="37611"/>
                      <a:pt x="65650" y="39792"/>
                    </a:cubicBezTo>
                    <a:lnTo>
                      <a:pt x="18525" y="73738"/>
                    </a:lnTo>
                    <a:cubicBezTo>
                      <a:pt x="16439" y="75255"/>
                      <a:pt x="14068" y="75918"/>
                      <a:pt x="11698" y="75918"/>
                    </a:cubicBezTo>
                    <a:close/>
                    <a:moveTo>
                      <a:pt x="33127" y="9544"/>
                    </a:moveTo>
                    <a:cubicBezTo>
                      <a:pt x="33127" y="9544"/>
                      <a:pt x="32653" y="9544"/>
                      <a:pt x="32558" y="9544"/>
                    </a:cubicBezTo>
                    <a:cubicBezTo>
                      <a:pt x="32179" y="9639"/>
                      <a:pt x="31515" y="9923"/>
                      <a:pt x="31136" y="10872"/>
                    </a:cubicBezTo>
                    <a:lnTo>
                      <a:pt x="9707" y="63307"/>
                    </a:lnTo>
                    <a:lnTo>
                      <a:pt x="9707" y="63307"/>
                    </a:lnTo>
                    <a:cubicBezTo>
                      <a:pt x="9138" y="64635"/>
                      <a:pt x="9896" y="65488"/>
                      <a:pt x="10370" y="65868"/>
                    </a:cubicBezTo>
                    <a:cubicBezTo>
                      <a:pt x="10845" y="66247"/>
                      <a:pt x="11888" y="66721"/>
                      <a:pt x="13025" y="65868"/>
                    </a:cubicBezTo>
                    <a:lnTo>
                      <a:pt x="60151" y="31922"/>
                    </a:lnTo>
                    <a:cubicBezTo>
                      <a:pt x="60909" y="31353"/>
                      <a:pt x="61099" y="30594"/>
                      <a:pt x="61099" y="30120"/>
                    </a:cubicBezTo>
                    <a:cubicBezTo>
                      <a:pt x="61099" y="29646"/>
                      <a:pt x="61004" y="28887"/>
                      <a:pt x="60151" y="28319"/>
                    </a:cubicBezTo>
                    <a:lnTo>
                      <a:pt x="34455" y="9734"/>
                    </a:lnTo>
                    <a:cubicBezTo>
                      <a:pt x="34455" y="9734"/>
                      <a:pt x="33601" y="9355"/>
                      <a:pt x="33222" y="9355"/>
                    </a:cubicBezTo>
                    <a:close/>
                  </a:path>
                </a:pathLst>
              </a:custGeom>
              <a:grpFill/>
              <a:ln w="9475" cap="flat">
                <a:solidFill>
                  <a:schemeClr val="bg1"/>
                </a:solidFill>
                <a:prstDash val="solid"/>
                <a:miter/>
              </a:ln>
            </p:spPr>
            <p:txBody>
              <a:bodyPr rtlCol="0" anchor="ctr"/>
              <a:lstStyle/>
              <a:p>
                <a:endParaRPr lang="en-GB"/>
              </a:p>
            </p:txBody>
          </p:sp>
          <p:sp>
            <p:nvSpPr>
              <p:cNvPr id="11" name="Freeform: Shape 4204">
                <a:extLst>
                  <a:ext uri="{FF2B5EF4-FFF2-40B4-BE49-F238E27FC236}">
                    <a16:creationId xmlns:a16="http://schemas.microsoft.com/office/drawing/2014/main" id="{1D368635-EA69-D585-4C5B-236B59E1DDD8}"/>
                  </a:ext>
                </a:extLst>
              </p:cNvPr>
              <p:cNvSpPr/>
              <p:nvPr/>
            </p:nvSpPr>
            <p:spPr>
              <a:xfrm>
                <a:off x="8964305" y="9231679"/>
                <a:ext cx="70486" cy="75900"/>
              </a:xfrm>
              <a:custGeom>
                <a:avLst/>
                <a:gdLst>
                  <a:gd name="connsiteX0" fmla="*/ 58789 w 70486"/>
                  <a:gd name="connsiteY0" fmla="*/ 75900 h 75900"/>
                  <a:gd name="connsiteX1" fmla="*/ 51961 w 70486"/>
                  <a:gd name="connsiteY1" fmla="*/ 73719 h 75900"/>
                  <a:gd name="connsiteX2" fmla="*/ 4836 w 70486"/>
                  <a:gd name="connsiteY2" fmla="*/ 39774 h 75900"/>
                  <a:gd name="connsiteX3" fmla="*/ 0 w 70486"/>
                  <a:gd name="connsiteY3" fmla="*/ 30292 h 75900"/>
                  <a:gd name="connsiteX4" fmla="*/ 4836 w 70486"/>
                  <a:gd name="connsiteY4" fmla="*/ 20810 h 75900"/>
                  <a:gd name="connsiteX5" fmla="*/ 30532 w 70486"/>
                  <a:gd name="connsiteY5" fmla="*/ 2225 h 75900"/>
                  <a:gd name="connsiteX6" fmla="*/ 40583 w 70486"/>
                  <a:gd name="connsiteY6" fmla="*/ 423 h 75900"/>
                  <a:gd name="connsiteX7" fmla="*/ 48169 w 70486"/>
                  <a:gd name="connsiteY7" fmla="*/ 7250 h 75900"/>
                  <a:gd name="connsiteX8" fmla="*/ 69598 w 70486"/>
                  <a:gd name="connsiteY8" fmla="*/ 59781 h 75900"/>
                  <a:gd name="connsiteX9" fmla="*/ 65995 w 70486"/>
                  <a:gd name="connsiteY9" fmla="*/ 73340 h 75900"/>
                  <a:gd name="connsiteX10" fmla="*/ 58789 w 70486"/>
                  <a:gd name="connsiteY10" fmla="*/ 75900 h 75900"/>
                  <a:gd name="connsiteX11" fmla="*/ 37359 w 70486"/>
                  <a:gd name="connsiteY11" fmla="*/ 9526 h 75900"/>
                  <a:gd name="connsiteX12" fmla="*/ 36126 w 70486"/>
                  <a:gd name="connsiteY12" fmla="*/ 9905 h 75900"/>
                  <a:gd name="connsiteX13" fmla="*/ 10430 w 70486"/>
                  <a:gd name="connsiteY13" fmla="*/ 28490 h 75900"/>
                  <a:gd name="connsiteX14" fmla="*/ 9482 w 70486"/>
                  <a:gd name="connsiteY14" fmla="*/ 30292 h 75900"/>
                  <a:gd name="connsiteX15" fmla="*/ 10430 w 70486"/>
                  <a:gd name="connsiteY15" fmla="*/ 32093 h 75900"/>
                  <a:gd name="connsiteX16" fmla="*/ 57556 w 70486"/>
                  <a:gd name="connsiteY16" fmla="*/ 66039 h 75900"/>
                  <a:gd name="connsiteX17" fmla="*/ 57556 w 70486"/>
                  <a:gd name="connsiteY17" fmla="*/ 66039 h 75900"/>
                  <a:gd name="connsiteX18" fmla="*/ 60210 w 70486"/>
                  <a:gd name="connsiteY18" fmla="*/ 66039 h 75900"/>
                  <a:gd name="connsiteX19" fmla="*/ 60874 w 70486"/>
                  <a:gd name="connsiteY19" fmla="*/ 63479 h 75900"/>
                  <a:gd name="connsiteX20" fmla="*/ 39445 w 70486"/>
                  <a:gd name="connsiteY20" fmla="*/ 10949 h 75900"/>
                  <a:gd name="connsiteX21" fmla="*/ 38023 w 70486"/>
                  <a:gd name="connsiteY21" fmla="*/ 9716 h 75900"/>
                  <a:gd name="connsiteX22" fmla="*/ 37454 w 70486"/>
                  <a:gd name="connsiteY22" fmla="*/ 9716 h 7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486" h="75900">
                    <a:moveTo>
                      <a:pt x="58789" y="75900"/>
                    </a:moveTo>
                    <a:cubicBezTo>
                      <a:pt x="56418" y="75900"/>
                      <a:pt x="54048" y="75141"/>
                      <a:pt x="51961" y="73719"/>
                    </a:cubicBezTo>
                    <a:lnTo>
                      <a:pt x="4836" y="39774"/>
                    </a:lnTo>
                    <a:cubicBezTo>
                      <a:pt x="1802" y="37593"/>
                      <a:pt x="0" y="34085"/>
                      <a:pt x="0" y="30292"/>
                    </a:cubicBezTo>
                    <a:cubicBezTo>
                      <a:pt x="0" y="26499"/>
                      <a:pt x="1802" y="22990"/>
                      <a:pt x="4836" y="20810"/>
                    </a:cubicBezTo>
                    <a:lnTo>
                      <a:pt x="30532" y="2225"/>
                    </a:lnTo>
                    <a:cubicBezTo>
                      <a:pt x="33472" y="139"/>
                      <a:pt x="37074" y="-525"/>
                      <a:pt x="40583" y="423"/>
                    </a:cubicBezTo>
                    <a:cubicBezTo>
                      <a:pt x="44092" y="1372"/>
                      <a:pt x="46841" y="3931"/>
                      <a:pt x="48169" y="7250"/>
                    </a:cubicBezTo>
                    <a:lnTo>
                      <a:pt x="69598" y="59781"/>
                    </a:lnTo>
                    <a:cubicBezTo>
                      <a:pt x="71589" y="64616"/>
                      <a:pt x="70167" y="70116"/>
                      <a:pt x="65995" y="73340"/>
                    </a:cubicBezTo>
                    <a:cubicBezTo>
                      <a:pt x="63909" y="75046"/>
                      <a:pt x="61348" y="75900"/>
                      <a:pt x="58789" y="75900"/>
                    </a:cubicBezTo>
                    <a:close/>
                    <a:moveTo>
                      <a:pt x="37359" y="9526"/>
                    </a:moveTo>
                    <a:cubicBezTo>
                      <a:pt x="37359" y="9526"/>
                      <a:pt x="36505" y="9526"/>
                      <a:pt x="36126" y="9905"/>
                    </a:cubicBezTo>
                    <a:lnTo>
                      <a:pt x="10430" y="28490"/>
                    </a:lnTo>
                    <a:cubicBezTo>
                      <a:pt x="9672" y="29059"/>
                      <a:pt x="9482" y="29818"/>
                      <a:pt x="9482" y="30292"/>
                    </a:cubicBezTo>
                    <a:cubicBezTo>
                      <a:pt x="9482" y="30766"/>
                      <a:pt x="9577" y="31524"/>
                      <a:pt x="10430" y="32093"/>
                    </a:cubicBezTo>
                    <a:lnTo>
                      <a:pt x="57556" y="66039"/>
                    </a:lnTo>
                    <a:lnTo>
                      <a:pt x="57556" y="66039"/>
                    </a:lnTo>
                    <a:cubicBezTo>
                      <a:pt x="58694" y="66892"/>
                      <a:pt x="59736" y="66323"/>
                      <a:pt x="60210" y="66039"/>
                    </a:cubicBezTo>
                    <a:cubicBezTo>
                      <a:pt x="60685" y="65754"/>
                      <a:pt x="61443" y="64806"/>
                      <a:pt x="60874" y="63479"/>
                    </a:cubicBezTo>
                    <a:lnTo>
                      <a:pt x="39445" y="10949"/>
                    </a:lnTo>
                    <a:cubicBezTo>
                      <a:pt x="39066" y="10095"/>
                      <a:pt x="38402" y="9811"/>
                      <a:pt x="38023" y="9716"/>
                    </a:cubicBezTo>
                    <a:cubicBezTo>
                      <a:pt x="37833" y="9716"/>
                      <a:pt x="37643" y="9716"/>
                      <a:pt x="37454" y="9716"/>
                    </a:cubicBezTo>
                    <a:close/>
                  </a:path>
                </a:pathLst>
              </a:custGeom>
              <a:grpFill/>
              <a:ln w="9475" cap="flat">
                <a:solidFill>
                  <a:schemeClr val="bg1"/>
                </a:solidFill>
                <a:prstDash val="solid"/>
                <a:miter/>
              </a:ln>
            </p:spPr>
            <p:txBody>
              <a:bodyPr rtlCol="0" anchor="ctr"/>
              <a:lstStyle/>
              <a:p>
                <a:endParaRPr lang="en-GB"/>
              </a:p>
            </p:txBody>
          </p:sp>
          <p:sp>
            <p:nvSpPr>
              <p:cNvPr id="12" name="Freeform: Shape 4205">
                <a:extLst>
                  <a:ext uri="{FF2B5EF4-FFF2-40B4-BE49-F238E27FC236}">
                    <a16:creationId xmlns:a16="http://schemas.microsoft.com/office/drawing/2014/main" id="{694C138D-678D-2E7F-2C81-8444FF5765BA}"/>
                  </a:ext>
                </a:extLst>
              </p:cNvPr>
              <p:cNvSpPr/>
              <p:nvPr/>
            </p:nvSpPr>
            <p:spPr>
              <a:xfrm>
                <a:off x="8894139" y="9193795"/>
                <a:ext cx="92921" cy="45798"/>
              </a:xfrm>
              <a:custGeom>
                <a:avLst/>
                <a:gdLst>
                  <a:gd name="connsiteX0" fmla="*/ 46366 w 92921"/>
                  <a:gd name="connsiteY0" fmla="*/ 45798 h 45798"/>
                  <a:gd name="connsiteX1" fmla="*/ 41151 w 92921"/>
                  <a:gd name="connsiteY1" fmla="*/ 44092 h 45798"/>
                  <a:gd name="connsiteX2" fmla="*/ 41151 w 92921"/>
                  <a:gd name="connsiteY2" fmla="*/ 44092 h 45798"/>
                  <a:gd name="connsiteX3" fmla="*/ 3507 w 92921"/>
                  <a:gd name="connsiteY3" fmla="*/ 15740 h 45798"/>
                  <a:gd name="connsiteX4" fmla="*/ 473 w 92921"/>
                  <a:gd name="connsiteY4" fmla="*/ 5974 h 45798"/>
                  <a:gd name="connsiteX5" fmla="*/ 8723 w 92921"/>
                  <a:gd name="connsiteY5" fmla="*/ 0 h 45798"/>
                  <a:gd name="connsiteX6" fmla="*/ 84199 w 92921"/>
                  <a:gd name="connsiteY6" fmla="*/ 0 h 45798"/>
                  <a:gd name="connsiteX7" fmla="*/ 92448 w 92921"/>
                  <a:gd name="connsiteY7" fmla="*/ 5974 h 45798"/>
                  <a:gd name="connsiteX8" fmla="*/ 89414 w 92921"/>
                  <a:gd name="connsiteY8" fmla="*/ 15646 h 45798"/>
                  <a:gd name="connsiteX9" fmla="*/ 51581 w 92921"/>
                  <a:gd name="connsiteY9" fmla="*/ 43997 h 45798"/>
                  <a:gd name="connsiteX10" fmla="*/ 46366 w 92921"/>
                  <a:gd name="connsiteY10" fmla="*/ 45703 h 45798"/>
                  <a:gd name="connsiteX11" fmla="*/ 46840 w 92921"/>
                  <a:gd name="connsiteY11" fmla="*/ 36505 h 45798"/>
                  <a:gd name="connsiteX12" fmla="*/ 46840 w 92921"/>
                  <a:gd name="connsiteY12" fmla="*/ 36505 h 45798"/>
                  <a:gd name="connsiteX13" fmla="*/ 10998 w 92921"/>
                  <a:gd name="connsiteY13" fmla="*/ 9577 h 45798"/>
                  <a:gd name="connsiteX14" fmla="*/ 46366 w 92921"/>
                  <a:gd name="connsiteY14" fmla="*/ 36126 h 45798"/>
                  <a:gd name="connsiteX15" fmla="*/ 81828 w 92921"/>
                  <a:gd name="connsiteY15" fmla="*/ 9577 h 45798"/>
                  <a:gd name="connsiteX16" fmla="*/ 10998 w 92921"/>
                  <a:gd name="connsiteY16" fmla="*/ 9577 h 4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21" h="45798">
                    <a:moveTo>
                      <a:pt x="46366" y="45798"/>
                    </a:moveTo>
                    <a:cubicBezTo>
                      <a:pt x="44564" y="45798"/>
                      <a:pt x="42668" y="45229"/>
                      <a:pt x="41151" y="44092"/>
                    </a:cubicBezTo>
                    <a:lnTo>
                      <a:pt x="41151" y="44092"/>
                    </a:lnTo>
                    <a:lnTo>
                      <a:pt x="3507" y="15740"/>
                    </a:lnTo>
                    <a:cubicBezTo>
                      <a:pt x="473" y="13464"/>
                      <a:pt x="-759" y="9577"/>
                      <a:pt x="473" y="5974"/>
                    </a:cubicBezTo>
                    <a:cubicBezTo>
                      <a:pt x="1706" y="2371"/>
                      <a:pt x="4929" y="0"/>
                      <a:pt x="8723" y="0"/>
                    </a:cubicBezTo>
                    <a:lnTo>
                      <a:pt x="84199" y="0"/>
                    </a:lnTo>
                    <a:cubicBezTo>
                      <a:pt x="87992" y="0"/>
                      <a:pt x="91215" y="2371"/>
                      <a:pt x="92448" y="5974"/>
                    </a:cubicBezTo>
                    <a:cubicBezTo>
                      <a:pt x="93681" y="9577"/>
                      <a:pt x="92448" y="13369"/>
                      <a:pt x="89414" y="15646"/>
                    </a:cubicBezTo>
                    <a:lnTo>
                      <a:pt x="51581" y="43997"/>
                    </a:lnTo>
                    <a:cubicBezTo>
                      <a:pt x="50064" y="45134"/>
                      <a:pt x="48167" y="45703"/>
                      <a:pt x="46366" y="45703"/>
                    </a:cubicBezTo>
                    <a:close/>
                    <a:moveTo>
                      <a:pt x="46840" y="36505"/>
                    </a:moveTo>
                    <a:lnTo>
                      <a:pt x="46840" y="36505"/>
                    </a:lnTo>
                    <a:close/>
                    <a:moveTo>
                      <a:pt x="10998" y="9577"/>
                    </a:moveTo>
                    <a:lnTo>
                      <a:pt x="46366" y="36126"/>
                    </a:lnTo>
                    <a:lnTo>
                      <a:pt x="81828" y="9577"/>
                    </a:lnTo>
                    <a:lnTo>
                      <a:pt x="10998" y="9577"/>
                    </a:lnTo>
                    <a:close/>
                  </a:path>
                </a:pathLst>
              </a:custGeom>
              <a:grpFill/>
              <a:ln w="9475" cap="flat">
                <a:solidFill>
                  <a:schemeClr val="bg1"/>
                </a:solidFill>
                <a:prstDash val="solid"/>
                <a:miter/>
              </a:ln>
            </p:spPr>
            <p:txBody>
              <a:bodyPr rtlCol="0" anchor="ctr"/>
              <a:lstStyle/>
              <a:p>
                <a:endParaRPr lang="en-GB"/>
              </a:p>
            </p:txBody>
          </p:sp>
          <p:sp>
            <p:nvSpPr>
              <p:cNvPr id="13" name="Freeform: Shape 4206">
                <a:extLst>
                  <a:ext uri="{FF2B5EF4-FFF2-40B4-BE49-F238E27FC236}">
                    <a16:creationId xmlns:a16="http://schemas.microsoft.com/office/drawing/2014/main" id="{54B85DA8-36E3-BEBB-4D64-206C39F7B2E3}"/>
                  </a:ext>
                </a:extLst>
              </p:cNvPr>
              <p:cNvSpPr/>
              <p:nvPr/>
            </p:nvSpPr>
            <p:spPr>
              <a:xfrm>
                <a:off x="8954918" y="8966227"/>
                <a:ext cx="93880" cy="47410"/>
              </a:xfrm>
              <a:custGeom>
                <a:avLst/>
                <a:gdLst>
                  <a:gd name="connsiteX0" fmla="*/ 83062 w 93880"/>
                  <a:gd name="connsiteY0" fmla="*/ 47410 h 47410"/>
                  <a:gd name="connsiteX1" fmla="*/ 14223 w 93880"/>
                  <a:gd name="connsiteY1" fmla="*/ 47410 h 47410"/>
                  <a:gd name="connsiteX2" fmla="*/ 0 w 93880"/>
                  <a:gd name="connsiteY2" fmla="*/ 33187 h 47410"/>
                  <a:gd name="connsiteX3" fmla="*/ 0 w 93880"/>
                  <a:gd name="connsiteY3" fmla="*/ 14223 h 47410"/>
                  <a:gd name="connsiteX4" fmla="*/ 14223 w 93880"/>
                  <a:gd name="connsiteY4" fmla="*/ 0 h 47410"/>
                  <a:gd name="connsiteX5" fmla="*/ 40583 w 93880"/>
                  <a:gd name="connsiteY5" fmla="*/ 0 h 47410"/>
                  <a:gd name="connsiteX6" fmla="*/ 53573 w 93880"/>
                  <a:gd name="connsiteY6" fmla="*/ 3887 h 47410"/>
                  <a:gd name="connsiteX7" fmla="*/ 89036 w 93880"/>
                  <a:gd name="connsiteY7" fmla="*/ 27498 h 47410"/>
                  <a:gd name="connsiteX8" fmla="*/ 93397 w 93880"/>
                  <a:gd name="connsiteY8" fmla="*/ 39635 h 47410"/>
                  <a:gd name="connsiteX9" fmla="*/ 83062 w 93880"/>
                  <a:gd name="connsiteY9" fmla="*/ 47315 h 47410"/>
                  <a:gd name="connsiteX10" fmla="*/ 14223 w 93880"/>
                  <a:gd name="connsiteY10" fmla="*/ 9482 h 47410"/>
                  <a:gd name="connsiteX11" fmla="*/ 9482 w 93880"/>
                  <a:gd name="connsiteY11" fmla="*/ 14223 h 47410"/>
                  <a:gd name="connsiteX12" fmla="*/ 9482 w 93880"/>
                  <a:gd name="connsiteY12" fmla="*/ 33187 h 47410"/>
                  <a:gd name="connsiteX13" fmla="*/ 14223 w 93880"/>
                  <a:gd name="connsiteY13" fmla="*/ 37928 h 47410"/>
                  <a:gd name="connsiteX14" fmla="*/ 83062 w 93880"/>
                  <a:gd name="connsiteY14" fmla="*/ 37928 h 47410"/>
                  <a:gd name="connsiteX15" fmla="*/ 84389 w 93880"/>
                  <a:gd name="connsiteY15" fmla="*/ 36980 h 47410"/>
                  <a:gd name="connsiteX16" fmla="*/ 83821 w 93880"/>
                  <a:gd name="connsiteY16" fmla="*/ 35463 h 47410"/>
                  <a:gd name="connsiteX17" fmla="*/ 48358 w 93880"/>
                  <a:gd name="connsiteY17" fmla="*/ 11853 h 47410"/>
                  <a:gd name="connsiteX18" fmla="*/ 40583 w 93880"/>
                  <a:gd name="connsiteY18" fmla="*/ 9482 h 47410"/>
                  <a:gd name="connsiteX19" fmla="*/ 14223 w 93880"/>
                  <a:gd name="connsiteY19"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880" h="47410">
                    <a:moveTo>
                      <a:pt x="83062" y="47410"/>
                    </a:moveTo>
                    <a:lnTo>
                      <a:pt x="14223" y="47410"/>
                    </a:lnTo>
                    <a:cubicBezTo>
                      <a:pt x="6353" y="47410"/>
                      <a:pt x="0" y="41057"/>
                      <a:pt x="0" y="33187"/>
                    </a:cubicBezTo>
                    <a:lnTo>
                      <a:pt x="0" y="14223"/>
                    </a:lnTo>
                    <a:cubicBezTo>
                      <a:pt x="0" y="6353"/>
                      <a:pt x="6353" y="0"/>
                      <a:pt x="14223" y="0"/>
                    </a:cubicBezTo>
                    <a:lnTo>
                      <a:pt x="40583" y="0"/>
                    </a:lnTo>
                    <a:cubicBezTo>
                      <a:pt x="45229" y="0"/>
                      <a:pt x="49781" y="1328"/>
                      <a:pt x="53573" y="3887"/>
                    </a:cubicBezTo>
                    <a:lnTo>
                      <a:pt x="89036" y="27498"/>
                    </a:lnTo>
                    <a:cubicBezTo>
                      <a:pt x="93018" y="30153"/>
                      <a:pt x="94820" y="35084"/>
                      <a:pt x="93397" y="39635"/>
                    </a:cubicBezTo>
                    <a:cubicBezTo>
                      <a:pt x="91976" y="44186"/>
                      <a:pt x="87803" y="47315"/>
                      <a:pt x="83062" y="47315"/>
                    </a:cubicBezTo>
                    <a:close/>
                    <a:moveTo>
                      <a:pt x="14223" y="9482"/>
                    </a:moveTo>
                    <a:cubicBezTo>
                      <a:pt x="11568" y="9482"/>
                      <a:pt x="9482" y="11568"/>
                      <a:pt x="9482" y="14223"/>
                    </a:cubicBezTo>
                    <a:lnTo>
                      <a:pt x="9482" y="33187"/>
                    </a:lnTo>
                    <a:cubicBezTo>
                      <a:pt x="9482" y="35842"/>
                      <a:pt x="11568" y="37928"/>
                      <a:pt x="14223" y="37928"/>
                    </a:cubicBezTo>
                    <a:lnTo>
                      <a:pt x="83062" y="37928"/>
                    </a:lnTo>
                    <a:cubicBezTo>
                      <a:pt x="83726" y="37928"/>
                      <a:pt x="84200" y="37643"/>
                      <a:pt x="84389" y="36980"/>
                    </a:cubicBezTo>
                    <a:cubicBezTo>
                      <a:pt x="84579" y="36316"/>
                      <a:pt x="84389" y="35842"/>
                      <a:pt x="83821" y="35463"/>
                    </a:cubicBezTo>
                    <a:lnTo>
                      <a:pt x="48358" y="11853"/>
                    </a:lnTo>
                    <a:cubicBezTo>
                      <a:pt x="46082" y="10336"/>
                      <a:pt x="43333" y="9482"/>
                      <a:pt x="40583" y="9482"/>
                    </a:cubicBezTo>
                    <a:lnTo>
                      <a:pt x="14223" y="9482"/>
                    </a:lnTo>
                    <a:close/>
                  </a:path>
                </a:pathLst>
              </a:custGeom>
              <a:grpFill/>
              <a:ln w="9475" cap="flat">
                <a:solidFill>
                  <a:schemeClr val="bg1"/>
                </a:solidFill>
                <a:prstDash val="solid"/>
                <a:miter/>
              </a:ln>
            </p:spPr>
            <p:txBody>
              <a:bodyPr rtlCol="0" anchor="ctr"/>
              <a:lstStyle/>
              <a:p>
                <a:endParaRPr lang="en-GB"/>
              </a:p>
            </p:txBody>
          </p:sp>
          <p:sp>
            <p:nvSpPr>
              <p:cNvPr id="14" name="Freeform: Shape 4207">
                <a:extLst>
                  <a:ext uri="{FF2B5EF4-FFF2-40B4-BE49-F238E27FC236}">
                    <a16:creationId xmlns:a16="http://schemas.microsoft.com/office/drawing/2014/main" id="{EE2630DA-80B6-8F78-9315-8E959DC9FF1D}"/>
                  </a:ext>
                </a:extLst>
              </p:cNvPr>
              <p:cNvSpPr/>
              <p:nvPr/>
            </p:nvSpPr>
            <p:spPr>
              <a:xfrm>
                <a:off x="8907182" y="8881244"/>
                <a:ext cx="66802" cy="56536"/>
              </a:xfrm>
              <a:custGeom>
                <a:avLst/>
                <a:gdLst>
                  <a:gd name="connsiteX0" fmla="*/ 56459 w 66802"/>
                  <a:gd name="connsiteY0" fmla="*/ 56536 h 56536"/>
                  <a:gd name="connsiteX1" fmla="*/ 10377 w 66802"/>
                  <a:gd name="connsiteY1" fmla="*/ 56536 h 56536"/>
                  <a:gd name="connsiteX2" fmla="*/ 1274 w 66802"/>
                  <a:gd name="connsiteY2" fmla="*/ 51132 h 56536"/>
                  <a:gd name="connsiteX3" fmla="*/ 1653 w 66802"/>
                  <a:gd name="connsiteY3" fmla="*/ 40607 h 56536"/>
                  <a:gd name="connsiteX4" fmla="*/ 24694 w 66802"/>
                  <a:gd name="connsiteY4" fmla="*/ 4480 h 56536"/>
                  <a:gd name="connsiteX5" fmla="*/ 42141 w 66802"/>
                  <a:gd name="connsiteY5" fmla="*/ 4480 h 56536"/>
                  <a:gd name="connsiteX6" fmla="*/ 65182 w 66802"/>
                  <a:gd name="connsiteY6" fmla="*/ 40607 h 56536"/>
                  <a:gd name="connsiteX7" fmla="*/ 65562 w 66802"/>
                  <a:gd name="connsiteY7" fmla="*/ 51132 h 56536"/>
                  <a:gd name="connsiteX8" fmla="*/ 56459 w 66802"/>
                  <a:gd name="connsiteY8" fmla="*/ 56536 h 56536"/>
                  <a:gd name="connsiteX9" fmla="*/ 33418 w 66802"/>
                  <a:gd name="connsiteY9" fmla="*/ 9126 h 56536"/>
                  <a:gd name="connsiteX10" fmla="*/ 9618 w 66802"/>
                  <a:gd name="connsiteY10" fmla="*/ 45727 h 56536"/>
                  <a:gd name="connsiteX11" fmla="*/ 10377 w 66802"/>
                  <a:gd name="connsiteY11" fmla="*/ 47054 h 56536"/>
                  <a:gd name="connsiteX12" fmla="*/ 56459 w 66802"/>
                  <a:gd name="connsiteY12" fmla="*/ 47054 h 56536"/>
                  <a:gd name="connsiteX13" fmla="*/ 61200 w 66802"/>
                  <a:gd name="connsiteY13" fmla="*/ 43167 h 56536"/>
                  <a:gd name="connsiteX14" fmla="*/ 57218 w 66802"/>
                  <a:gd name="connsiteY14" fmla="*/ 45727 h 56536"/>
                  <a:gd name="connsiteX15" fmla="*/ 34176 w 66802"/>
                  <a:gd name="connsiteY15" fmla="*/ 9600 h 56536"/>
                  <a:gd name="connsiteX16" fmla="*/ 34176 w 66802"/>
                  <a:gd name="connsiteY16" fmla="*/ 9600 h 56536"/>
                  <a:gd name="connsiteX17" fmla="*/ 33418 w 66802"/>
                  <a:gd name="connsiteY17" fmla="*/ 9221 h 5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802" h="56536">
                    <a:moveTo>
                      <a:pt x="56459" y="56536"/>
                    </a:moveTo>
                    <a:lnTo>
                      <a:pt x="10377" y="56536"/>
                    </a:lnTo>
                    <a:cubicBezTo>
                      <a:pt x="6583" y="56536"/>
                      <a:pt x="3075" y="54451"/>
                      <a:pt x="1274" y="51132"/>
                    </a:cubicBezTo>
                    <a:cubicBezTo>
                      <a:pt x="-528" y="47813"/>
                      <a:pt x="-433" y="43736"/>
                      <a:pt x="1653" y="40607"/>
                    </a:cubicBezTo>
                    <a:lnTo>
                      <a:pt x="24694" y="4480"/>
                    </a:lnTo>
                    <a:cubicBezTo>
                      <a:pt x="28487" y="-1493"/>
                      <a:pt x="38349" y="-1493"/>
                      <a:pt x="42141" y="4480"/>
                    </a:cubicBezTo>
                    <a:lnTo>
                      <a:pt x="65182" y="40607"/>
                    </a:lnTo>
                    <a:cubicBezTo>
                      <a:pt x="67174" y="43830"/>
                      <a:pt x="67363" y="47813"/>
                      <a:pt x="65562" y="51132"/>
                    </a:cubicBezTo>
                    <a:cubicBezTo>
                      <a:pt x="63760" y="54451"/>
                      <a:pt x="60252" y="56536"/>
                      <a:pt x="56459" y="56536"/>
                    </a:cubicBezTo>
                    <a:close/>
                    <a:moveTo>
                      <a:pt x="33418" y="9126"/>
                    </a:moveTo>
                    <a:lnTo>
                      <a:pt x="9618" y="45727"/>
                    </a:lnTo>
                    <a:lnTo>
                      <a:pt x="10377" y="47054"/>
                    </a:lnTo>
                    <a:lnTo>
                      <a:pt x="56459" y="47054"/>
                    </a:lnTo>
                    <a:lnTo>
                      <a:pt x="61200" y="43167"/>
                    </a:lnTo>
                    <a:lnTo>
                      <a:pt x="57218" y="45727"/>
                    </a:lnTo>
                    <a:lnTo>
                      <a:pt x="34176" y="9600"/>
                    </a:lnTo>
                    <a:lnTo>
                      <a:pt x="34176" y="9600"/>
                    </a:lnTo>
                    <a:cubicBezTo>
                      <a:pt x="34176" y="9600"/>
                      <a:pt x="33797" y="9221"/>
                      <a:pt x="33418" y="9221"/>
                    </a:cubicBezTo>
                    <a:close/>
                  </a:path>
                </a:pathLst>
              </a:custGeom>
              <a:grpFill/>
              <a:ln w="9475" cap="flat">
                <a:solidFill>
                  <a:schemeClr val="bg1"/>
                </a:solidFill>
                <a:prstDash val="solid"/>
                <a:miter/>
              </a:ln>
            </p:spPr>
            <p:txBody>
              <a:bodyPr rtlCol="0" anchor="ctr"/>
              <a:lstStyle/>
              <a:p>
                <a:endParaRPr lang="en-GB"/>
              </a:p>
            </p:txBody>
          </p:sp>
          <p:sp>
            <p:nvSpPr>
              <p:cNvPr id="15" name="Freeform: Shape 4208">
                <a:extLst>
                  <a:ext uri="{FF2B5EF4-FFF2-40B4-BE49-F238E27FC236}">
                    <a16:creationId xmlns:a16="http://schemas.microsoft.com/office/drawing/2014/main" id="{0A4EC93E-295D-4ECE-42FB-927AD28EF9E0}"/>
                  </a:ext>
                </a:extLst>
              </p:cNvPr>
              <p:cNvSpPr/>
              <p:nvPr/>
            </p:nvSpPr>
            <p:spPr>
              <a:xfrm>
                <a:off x="8832402" y="8966322"/>
                <a:ext cx="93880" cy="47410"/>
              </a:xfrm>
              <a:custGeom>
                <a:avLst/>
                <a:gdLst>
                  <a:gd name="connsiteX0" fmla="*/ 79752 w 93880"/>
                  <a:gd name="connsiteY0" fmla="*/ 47315 h 47410"/>
                  <a:gd name="connsiteX1" fmla="*/ 10913 w 93880"/>
                  <a:gd name="connsiteY1" fmla="*/ 47315 h 47410"/>
                  <a:gd name="connsiteX2" fmla="*/ 483 w 93880"/>
                  <a:gd name="connsiteY2" fmla="*/ 39635 h 47410"/>
                  <a:gd name="connsiteX3" fmla="*/ 4844 w 93880"/>
                  <a:gd name="connsiteY3" fmla="*/ 27497 h 47410"/>
                  <a:gd name="connsiteX4" fmla="*/ 40212 w 93880"/>
                  <a:gd name="connsiteY4" fmla="*/ 3982 h 47410"/>
                  <a:gd name="connsiteX5" fmla="*/ 53487 w 93880"/>
                  <a:gd name="connsiteY5" fmla="*/ 0 h 47410"/>
                  <a:gd name="connsiteX6" fmla="*/ 79657 w 93880"/>
                  <a:gd name="connsiteY6" fmla="*/ 0 h 47410"/>
                  <a:gd name="connsiteX7" fmla="*/ 93880 w 93880"/>
                  <a:gd name="connsiteY7" fmla="*/ 14223 h 47410"/>
                  <a:gd name="connsiteX8" fmla="*/ 93880 w 93880"/>
                  <a:gd name="connsiteY8" fmla="*/ 33187 h 47410"/>
                  <a:gd name="connsiteX9" fmla="*/ 79657 w 93880"/>
                  <a:gd name="connsiteY9" fmla="*/ 47410 h 47410"/>
                  <a:gd name="connsiteX10" fmla="*/ 53582 w 93880"/>
                  <a:gd name="connsiteY10" fmla="*/ 9387 h 47410"/>
                  <a:gd name="connsiteX11" fmla="*/ 45522 w 93880"/>
                  <a:gd name="connsiteY11" fmla="*/ 11853 h 47410"/>
                  <a:gd name="connsiteX12" fmla="*/ 10154 w 93880"/>
                  <a:gd name="connsiteY12" fmla="*/ 35368 h 47410"/>
                  <a:gd name="connsiteX13" fmla="*/ 9585 w 93880"/>
                  <a:gd name="connsiteY13" fmla="*/ 36885 h 47410"/>
                  <a:gd name="connsiteX14" fmla="*/ 10913 w 93880"/>
                  <a:gd name="connsiteY14" fmla="*/ 37833 h 47410"/>
                  <a:gd name="connsiteX15" fmla="*/ 79752 w 93880"/>
                  <a:gd name="connsiteY15" fmla="*/ 37833 h 47410"/>
                  <a:gd name="connsiteX16" fmla="*/ 84493 w 93880"/>
                  <a:gd name="connsiteY16" fmla="*/ 33092 h 47410"/>
                  <a:gd name="connsiteX17" fmla="*/ 84493 w 93880"/>
                  <a:gd name="connsiteY17" fmla="*/ 14128 h 47410"/>
                  <a:gd name="connsiteX18" fmla="*/ 79752 w 93880"/>
                  <a:gd name="connsiteY18" fmla="*/ 9387 h 47410"/>
                  <a:gd name="connsiteX19" fmla="*/ 53582 w 93880"/>
                  <a:gd name="connsiteY19" fmla="*/ 9387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880" h="47410">
                    <a:moveTo>
                      <a:pt x="79752" y="47315"/>
                    </a:moveTo>
                    <a:lnTo>
                      <a:pt x="10913" y="47315"/>
                    </a:lnTo>
                    <a:cubicBezTo>
                      <a:pt x="6077" y="47315"/>
                      <a:pt x="1905" y="44186"/>
                      <a:pt x="483" y="39635"/>
                    </a:cubicBezTo>
                    <a:cubicBezTo>
                      <a:pt x="-940" y="34989"/>
                      <a:pt x="862" y="30153"/>
                      <a:pt x="4844" y="27497"/>
                    </a:cubicBezTo>
                    <a:lnTo>
                      <a:pt x="40212" y="3982"/>
                    </a:lnTo>
                    <a:cubicBezTo>
                      <a:pt x="44194" y="1328"/>
                      <a:pt x="48746" y="0"/>
                      <a:pt x="53487" y="0"/>
                    </a:cubicBezTo>
                    <a:lnTo>
                      <a:pt x="79657" y="0"/>
                    </a:lnTo>
                    <a:cubicBezTo>
                      <a:pt x="87527" y="0"/>
                      <a:pt x="93880" y="6353"/>
                      <a:pt x="93880" y="14223"/>
                    </a:cubicBezTo>
                    <a:lnTo>
                      <a:pt x="93880" y="33187"/>
                    </a:lnTo>
                    <a:cubicBezTo>
                      <a:pt x="93880" y="41057"/>
                      <a:pt x="87527" y="47410"/>
                      <a:pt x="79657" y="47410"/>
                    </a:cubicBezTo>
                    <a:close/>
                    <a:moveTo>
                      <a:pt x="53582" y="9387"/>
                    </a:moveTo>
                    <a:cubicBezTo>
                      <a:pt x="50737" y="9387"/>
                      <a:pt x="47893" y="10241"/>
                      <a:pt x="45522" y="11853"/>
                    </a:cubicBezTo>
                    <a:lnTo>
                      <a:pt x="10154" y="35368"/>
                    </a:lnTo>
                    <a:cubicBezTo>
                      <a:pt x="9585" y="35747"/>
                      <a:pt x="9396" y="36221"/>
                      <a:pt x="9585" y="36885"/>
                    </a:cubicBezTo>
                    <a:cubicBezTo>
                      <a:pt x="9775" y="37548"/>
                      <a:pt x="10249" y="37833"/>
                      <a:pt x="10913" y="37833"/>
                    </a:cubicBezTo>
                    <a:lnTo>
                      <a:pt x="79752" y="37833"/>
                    </a:lnTo>
                    <a:cubicBezTo>
                      <a:pt x="82407" y="37833"/>
                      <a:pt x="84493" y="35747"/>
                      <a:pt x="84493" y="33092"/>
                    </a:cubicBezTo>
                    <a:lnTo>
                      <a:pt x="84493" y="14128"/>
                    </a:lnTo>
                    <a:cubicBezTo>
                      <a:pt x="84493" y="11473"/>
                      <a:pt x="82407" y="9387"/>
                      <a:pt x="79752" y="9387"/>
                    </a:cubicBezTo>
                    <a:lnTo>
                      <a:pt x="53582" y="9387"/>
                    </a:lnTo>
                    <a:close/>
                  </a:path>
                </a:pathLst>
              </a:custGeom>
              <a:grpFill/>
              <a:ln w="9475" cap="flat">
                <a:solidFill>
                  <a:schemeClr val="bg1"/>
                </a:solidFill>
                <a:prstDash val="solid"/>
                <a:miter/>
              </a:ln>
            </p:spPr>
            <p:txBody>
              <a:bodyPr rtlCol="0" anchor="ctr"/>
              <a:lstStyle/>
              <a:p>
                <a:endParaRPr lang="en-GB"/>
              </a:p>
            </p:txBody>
          </p:sp>
          <p:sp>
            <p:nvSpPr>
              <p:cNvPr id="16" name="Freeform: Shape 4209">
                <a:extLst>
                  <a:ext uri="{FF2B5EF4-FFF2-40B4-BE49-F238E27FC236}">
                    <a16:creationId xmlns:a16="http://schemas.microsoft.com/office/drawing/2014/main" id="{E29E819D-BA74-E455-C70D-F94DAAC41A84}"/>
                  </a:ext>
                </a:extLst>
              </p:cNvPr>
              <p:cNvSpPr/>
              <p:nvPr/>
            </p:nvSpPr>
            <p:spPr>
              <a:xfrm>
                <a:off x="8954918" y="9117939"/>
                <a:ext cx="93880" cy="47410"/>
              </a:xfrm>
              <a:custGeom>
                <a:avLst/>
                <a:gdLst>
                  <a:gd name="connsiteX0" fmla="*/ 83062 w 93880"/>
                  <a:gd name="connsiteY0" fmla="*/ 47410 h 47410"/>
                  <a:gd name="connsiteX1" fmla="*/ 14223 w 93880"/>
                  <a:gd name="connsiteY1" fmla="*/ 47410 h 47410"/>
                  <a:gd name="connsiteX2" fmla="*/ 0 w 93880"/>
                  <a:gd name="connsiteY2" fmla="*/ 33187 h 47410"/>
                  <a:gd name="connsiteX3" fmla="*/ 0 w 93880"/>
                  <a:gd name="connsiteY3" fmla="*/ 14223 h 47410"/>
                  <a:gd name="connsiteX4" fmla="*/ 14223 w 93880"/>
                  <a:gd name="connsiteY4" fmla="*/ 0 h 47410"/>
                  <a:gd name="connsiteX5" fmla="*/ 40583 w 93880"/>
                  <a:gd name="connsiteY5" fmla="*/ 0 h 47410"/>
                  <a:gd name="connsiteX6" fmla="*/ 53573 w 93880"/>
                  <a:gd name="connsiteY6" fmla="*/ 3887 h 47410"/>
                  <a:gd name="connsiteX7" fmla="*/ 89036 w 93880"/>
                  <a:gd name="connsiteY7" fmla="*/ 27498 h 47410"/>
                  <a:gd name="connsiteX8" fmla="*/ 93397 w 93880"/>
                  <a:gd name="connsiteY8" fmla="*/ 39635 h 47410"/>
                  <a:gd name="connsiteX9" fmla="*/ 83062 w 93880"/>
                  <a:gd name="connsiteY9" fmla="*/ 47315 h 47410"/>
                  <a:gd name="connsiteX10" fmla="*/ 14223 w 93880"/>
                  <a:gd name="connsiteY10" fmla="*/ 9482 h 47410"/>
                  <a:gd name="connsiteX11" fmla="*/ 9482 w 93880"/>
                  <a:gd name="connsiteY11" fmla="*/ 14223 h 47410"/>
                  <a:gd name="connsiteX12" fmla="*/ 9482 w 93880"/>
                  <a:gd name="connsiteY12" fmla="*/ 33187 h 47410"/>
                  <a:gd name="connsiteX13" fmla="*/ 14223 w 93880"/>
                  <a:gd name="connsiteY13" fmla="*/ 37928 h 47410"/>
                  <a:gd name="connsiteX14" fmla="*/ 83062 w 93880"/>
                  <a:gd name="connsiteY14" fmla="*/ 37928 h 47410"/>
                  <a:gd name="connsiteX15" fmla="*/ 84389 w 93880"/>
                  <a:gd name="connsiteY15" fmla="*/ 36980 h 47410"/>
                  <a:gd name="connsiteX16" fmla="*/ 83821 w 93880"/>
                  <a:gd name="connsiteY16" fmla="*/ 35463 h 47410"/>
                  <a:gd name="connsiteX17" fmla="*/ 48358 w 93880"/>
                  <a:gd name="connsiteY17" fmla="*/ 11853 h 47410"/>
                  <a:gd name="connsiteX18" fmla="*/ 40583 w 93880"/>
                  <a:gd name="connsiteY18" fmla="*/ 9482 h 47410"/>
                  <a:gd name="connsiteX19" fmla="*/ 14223 w 93880"/>
                  <a:gd name="connsiteY19"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880" h="47410">
                    <a:moveTo>
                      <a:pt x="83062" y="47410"/>
                    </a:moveTo>
                    <a:lnTo>
                      <a:pt x="14223" y="47410"/>
                    </a:lnTo>
                    <a:cubicBezTo>
                      <a:pt x="6353" y="47410"/>
                      <a:pt x="0" y="41057"/>
                      <a:pt x="0" y="33187"/>
                    </a:cubicBezTo>
                    <a:lnTo>
                      <a:pt x="0" y="14223"/>
                    </a:lnTo>
                    <a:cubicBezTo>
                      <a:pt x="0" y="6353"/>
                      <a:pt x="6353" y="0"/>
                      <a:pt x="14223" y="0"/>
                    </a:cubicBezTo>
                    <a:lnTo>
                      <a:pt x="40583" y="0"/>
                    </a:lnTo>
                    <a:cubicBezTo>
                      <a:pt x="45229" y="0"/>
                      <a:pt x="49781" y="1328"/>
                      <a:pt x="53573" y="3887"/>
                    </a:cubicBezTo>
                    <a:lnTo>
                      <a:pt x="89036" y="27498"/>
                    </a:lnTo>
                    <a:cubicBezTo>
                      <a:pt x="93018" y="30153"/>
                      <a:pt x="94820" y="35084"/>
                      <a:pt x="93397" y="39635"/>
                    </a:cubicBezTo>
                    <a:cubicBezTo>
                      <a:pt x="91976" y="44186"/>
                      <a:pt x="87803" y="47315"/>
                      <a:pt x="83062" y="47315"/>
                    </a:cubicBezTo>
                    <a:close/>
                    <a:moveTo>
                      <a:pt x="14223" y="9482"/>
                    </a:moveTo>
                    <a:cubicBezTo>
                      <a:pt x="11568" y="9482"/>
                      <a:pt x="9482" y="11568"/>
                      <a:pt x="9482" y="14223"/>
                    </a:cubicBezTo>
                    <a:lnTo>
                      <a:pt x="9482" y="33187"/>
                    </a:lnTo>
                    <a:cubicBezTo>
                      <a:pt x="9482" y="35842"/>
                      <a:pt x="11568" y="37928"/>
                      <a:pt x="14223" y="37928"/>
                    </a:cubicBezTo>
                    <a:lnTo>
                      <a:pt x="83062" y="37928"/>
                    </a:lnTo>
                    <a:cubicBezTo>
                      <a:pt x="83726" y="37928"/>
                      <a:pt x="84200" y="37643"/>
                      <a:pt x="84389" y="36980"/>
                    </a:cubicBezTo>
                    <a:cubicBezTo>
                      <a:pt x="84579" y="36316"/>
                      <a:pt x="84389" y="35842"/>
                      <a:pt x="83821" y="35463"/>
                    </a:cubicBezTo>
                    <a:lnTo>
                      <a:pt x="48358" y="11853"/>
                    </a:lnTo>
                    <a:cubicBezTo>
                      <a:pt x="46082" y="10336"/>
                      <a:pt x="43333" y="9482"/>
                      <a:pt x="40583" y="9482"/>
                    </a:cubicBezTo>
                    <a:lnTo>
                      <a:pt x="14223" y="9482"/>
                    </a:lnTo>
                    <a:close/>
                  </a:path>
                </a:pathLst>
              </a:custGeom>
              <a:grpFill/>
              <a:ln w="9475" cap="flat">
                <a:solidFill>
                  <a:schemeClr val="bg1"/>
                </a:solidFill>
                <a:prstDash val="solid"/>
                <a:miter/>
              </a:ln>
            </p:spPr>
            <p:txBody>
              <a:bodyPr rtlCol="0" anchor="ctr"/>
              <a:lstStyle/>
              <a:p>
                <a:endParaRPr lang="en-GB"/>
              </a:p>
            </p:txBody>
          </p:sp>
          <p:sp>
            <p:nvSpPr>
              <p:cNvPr id="17" name="Freeform: Shape 4210">
                <a:extLst>
                  <a:ext uri="{FF2B5EF4-FFF2-40B4-BE49-F238E27FC236}">
                    <a16:creationId xmlns:a16="http://schemas.microsoft.com/office/drawing/2014/main" id="{E3B62B4D-D01B-B818-579A-BA197329AB0C}"/>
                  </a:ext>
                </a:extLst>
              </p:cNvPr>
              <p:cNvSpPr/>
              <p:nvPr/>
            </p:nvSpPr>
            <p:spPr>
              <a:xfrm>
                <a:off x="8832402" y="9118034"/>
                <a:ext cx="93880" cy="47410"/>
              </a:xfrm>
              <a:custGeom>
                <a:avLst/>
                <a:gdLst>
                  <a:gd name="connsiteX0" fmla="*/ 79752 w 93880"/>
                  <a:gd name="connsiteY0" fmla="*/ 47315 h 47410"/>
                  <a:gd name="connsiteX1" fmla="*/ 10913 w 93880"/>
                  <a:gd name="connsiteY1" fmla="*/ 47315 h 47410"/>
                  <a:gd name="connsiteX2" fmla="*/ 483 w 93880"/>
                  <a:gd name="connsiteY2" fmla="*/ 39635 h 47410"/>
                  <a:gd name="connsiteX3" fmla="*/ 4844 w 93880"/>
                  <a:gd name="connsiteY3" fmla="*/ 27497 h 47410"/>
                  <a:gd name="connsiteX4" fmla="*/ 40212 w 93880"/>
                  <a:gd name="connsiteY4" fmla="*/ 3982 h 47410"/>
                  <a:gd name="connsiteX5" fmla="*/ 53487 w 93880"/>
                  <a:gd name="connsiteY5" fmla="*/ 0 h 47410"/>
                  <a:gd name="connsiteX6" fmla="*/ 79657 w 93880"/>
                  <a:gd name="connsiteY6" fmla="*/ 0 h 47410"/>
                  <a:gd name="connsiteX7" fmla="*/ 93880 w 93880"/>
                  <a:gd name="connsiteY7" fmla="*/ 14223 h 47410"/>
                  <a:gd name="connsiteX8" fmla="*/ 93880 w 93880"/>
                  <a:gd name="connsiteY8" fmla="*/ 33187 h 47410"/>
                  <a:gd name="connsiteX9" fmla="*/ 79657 w 93880"/>
                  <a:gd name="connsiteY9" fmla="*/ 47410 h 47410"/>
                  <a:gd name="connsiteX10" fmla="*/ 53582 w 93880"/>
                  <a:gd name="connsiteY10" fmla="*/ 9387 h 47410"/>
                  <a:gd name="connsiteX11" fmla="*/ 45522 w 93880"/>
                  <a:gd name="connsiteY11" fmla="*/ 11853 h 47410"/>
                  <a:gd name="connsiteX12" fmla="*/ 10154 w 93880"/>
                  <a:gd name="connsiteY12" fmla="*/ 35368 h 47410"/>
                  <a:gd name="connsiteX13" fmla="*/ 9585 w 93880"/>
                  <a:gd name="connsiteY13" fmla="*/ 36885 h 47410"/>
                  <a:gd name="connsiteX14" fmla="*/ 10913 w 93880"/>
                  <a:gd name="connsiteY14" fmla="*/ 37833 h 47410"/>
                  <a:gd name="connsiteX15" fmla="*/ 79752 w 93880"/>
                  <a:gd name="connsiteY15" fmla="*/ 37833 h 47410"/>
                  <a:gd name="connsiteX16" fmla="*/ 84493 w 93880"/>
                  <a:gd name="connsiteY16" fmla="*/ 33092 h 47410"/>
                  <a:gd name="connsiteX17" fmla="*/ 84493 w 93880"/>
                  <a:gd name="connsiteY17" fmla="*/ 14128 h 47410"/>
                  <a:gd name="connsiteX18" fmla="*/ 79752 w 93880"/>
                  <a:gd name="connsiteY18" fmla="*/ 9387 h 47410"/>
                  <a:gd name="connsiteX19" fmla="*/ 53582 w 93880"/>
                  <a:gd name="connsiteY19" fmla="*/ 9387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880" h="47410">
                    <a:moveTo>
                      <a:pt x="79752" y="47315"/>
                    </a:moveTo>
                    <a:lnTo>
                      <a:pt x="10913" y="47315"/>
                    </a:lnTo>
                    <a:cubicBezTo>
                      <a:pt x="6077" y="47315"/>
                      <a:pt x="1905" y="44186"/>
                      <a:pt x="483" y="39635"/>
                    </a:cubicBezTo>
                    <a:cubicBezTo>
                      <a:pt x="-940" y="34989"/>
                      <a:pt x="862" y="30153"/>
                      <a:pt x="4844" y="27497"/>
                    </a:cubicBezTo>
                    <a:lnTo>
                      <a:pt x="40212" y="3982"/>
                    </a:lnTo>
                    <a:cubicBezTo>
                      <a:pt x="44194" y="1328"/>
                      <a:pt x="48746" y="0"/>
                      <a:pt x="53487" y="0"/>
                    </a:cubicBezTo>
                    <a:lnTo>
                      <a:pt x="79657" y="0"/>
                    </a:lnTo>
                    <a:cubicBezTo>
                      <a:pt x="87527" y="0"/>
                      <a:pt x="93880" y="6353"/>
                      <a:pt x="93880" y="14223"/>
                    </a:cubicBezTo>
                    <a:lnTo>
                      <a:pt x="93880" y="33187"/>
                    </a:lnTo>
                    <a:cubicBezTo>
                      <a:pt x="93880" y="41057"/>
                      <a:pt x="87527" y="47410"/>
                      <a:pt x="79657" y="47410"/>
                    </a:cubicBezTo>
                    <a:close/>
                    <a:moveTo>
                      <a:pt x="53582" y="9387"/>
                    </a:moveTo>
                    <a:cubicBezTo>
                      <a:pt x="50737" y="9387"/>
                      <a:pt x="47893" y="10241"/>
                      <a:pt x="45522" y="11853"/>
                    </a:cubicBezTo>
                    <a:lnTo>
                      <a:pt x="10154" y="35368"/>
                    </a:lnTo>
                    <a:cubicBezTo>
                      <a:pt x="9585" y="35747"/>
                      <a:pt x="9396" y="36221"/>
                      <a:pt x="9585" y="36885"/>
                    </a:cubicBezTo>
                    <a:cubicBezTo>
                      <a:pt x="9775" y="37548"/>
                      <a:pt x="10249" y="37833"/>
                      <a:pt x="10913" y="37833"/>
                    </a:cubicBezTo>
                    <a:lnTo>
                      <a:pt x="79752" y="37833"/>
                    </a:lnTo>
                    <a:cubicBezTo>
                      <a:pt x="82407" y="37833"/>
                      <a:pt x="84493" y="35747"/>
                      <a:pt x="84493" y="33092"/>
                    </a:cubicBezTo>
                    <a:lnTo>
                      <a:pt x="84493" y="14128"/>
                    </a:lnTo>
                    <a:cubicBezTo>
                      <a:pt x="84493" y="11473"/>
                      <a:pt x="82407" y="9387"/>
                      <a:pt x="79752" y="9387"/>
                    </a:cubicBezTo>
                    <a:lnTo>
                      <a:pt x="53582" y="9387"/>
                    </a:lnTo>
                    <a:close/>
                  </a:path>
                </a:pathLst>
              </a:custGeom>
              <a:grpFill/>
              <a:ln w="9475" cap="flat">
                <a:solidFill>
                  <a:schemeClr val="bg1"/>
                </a:solidFill>
                <a:prstDash val="solid"/>
                <a:miter/>
              </a:ln>
            </p:spPr>
            <p:txBody>
              <a:bodyPr rtlCol="0" anchor="ctr"/>
              <a:lstStyle/>
              <a:p>
                <a:endParaRPr lang="en-GB"/>
              </a:p>
            </p:txBody>
          </p:sp>
          <p:sp>
            <p:nvSpPr>
              <p:cNvPr id="18" name="Freeform: Shape 4211">
                <a:extLst>
                  <a:ext uri="{FF2B5EF4-FFF2-40B4-BE49-F238E27FC236}">
                    <a16:creationId xmlns:a16="http://schemas.microsoft.com/office/drawing/2014/main" id="{E92B21A6-7215-52BF-4381-249B44CC47A4}"/>
                  </a:ext>
                </a:extLst>
              </p:cNvPr>
              <p:cNvSpPr/>
              <p:nvPr/>
            </p:nvSpPr>
            <p:spPr>
              <a:xfrm>
                <a:off x="8878967" y="9042083"/>
                <a:ext cx="47410" cy="47410"/>
              </a:xfrm>
              <a:custGeom>
                <a:avLst/>
                <a:gdLst>
                  <a:gd name="connsiteX0" fmla="*/ 33187 w 47410"/>
                  <a:gd name="connsiteY0" fmla="*/ 47410 h 47410"/>
                  <a:gd name="connsiteX1" fmla="*/ 14223 w 47410"/>
                  <a:gd name="connsiteY1" fmla="*/ 47410 h 47410"/>
                  <a:gd name="connsiteX2" fmla="*/ 0 w 47410"/>
                  <a:gd name="connsiteY2" fmla="*/ 33187 h 47410"/>
                  <a:gd name="connsiteX3" fmla="*/ 0 w 47410"/>
                  <a:gd name="connsiteY3" fmla="*/ 14223 h 47410"/>
                  <a:gd name="connsiteX4" fmla="*/ 14223 w 47410"/>
                  <a:gd name="connsiteY4" fmla="*/ 0 h 47410"/>
                  <a:gd name="connsiteX5" fmla="*/ 33187 w 47410"/>
                  <a:gd name="connsiteY5" fmla="*/ 0 h 47410"/>
                  <a:gd name="connsiteX6" fmla="*/ 47410 w 47410"/>
                  <a:gd name="connsiteY6" fmla="*/ 14223 h 47410"/>
                  <a:gd name="connsiteX7" fmla="*/ 47410 w 47410"/>
                  <a:gd name="connsiteY7" fmla="*/ 33187 h 47410"/>
                  <a:gd name="connsiteX8" fmla="*/ 33187 w 47410"/>
                  <a:gd name="connsiteY8" fmla="*/ 47410 h 47410"/>
                  <a:gd name="connsiteX9" fmla="*/ 14223 w 47410"/>
                  <a:gd name="connsiteY9" fmla="*/ 9482 h 47410"/>
                  <a:gd name="connsiteX10" fmla="*/ 9482 w 47410"/>
                  <a:gd name="connsiteY10" fmla="*/ 14223 h 47410"/>
                  <a:gd name="connsiteX11" fmla="*/ 9482 w 47410"/>
                  <a:gd name="connsiteY11" fmla="*/ 33187 h 47410"/>
                  <a:gd name="connsiteX12" fmla="*/ 14223 w 47410"/>
                  <a:gd name="connsiteY12" fmla="*/ 37928 h 47410"/>
                  <a:gd name="connsiteX13" fmla="*/ 33187 w 47410"/>
                  <a:gd name="connsiteY13" fmla="*/ 37928 h 47410"/>
                  <a:gd name="connsiteX14" fmla="*/ 37928 w 47410"/>
                  <a:gd name="connsiteY14" fmla="*/ 33187 h 47410"/>
                  <a:gd name="connsiteX15" fmla="*/ 37928 w 47410"/>
                  <a:gd name="connsiteY15" fmla="*/ 14223 h 47410"/>
                  <a:gd name="connsiteX16" fmla="*/ 33187 w 47410"/>
                  <a:gd name="connsiteY16" fmla="*/ 9482 h 47410"/>
                  <a:gd name="connsiteX17" fmla="*/ 14223 w 47410"/>
                  <a:gd name="connsiteY17"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10" h="47410">
                    <a:moveTo>
                      <a:pt x="33187" y="47410"/>
                    </a:moveTo>
                    <a:lnTo>
                      <a:pt x="14223" y="47410"/>
                    </a:lnTo>
                    <a:cubicBezTo>
                      <a:pt x="6353" y="47410"/>
                      <a:pt x="0" y="41057"/>
                      <a:pt x="0" y="33187"/>
                    </a:cubicBezTo>
                    <a:lnTo>
                      <a:pt x="0" y="14223"/>
                    </a:lnTo>
                    <a:cubicBezTo>
                      <a:pt x="0" y="6353"/>
                      <a:pt x="6353" y="0"/>
                      <a:pt x="14223" y="0"/>
                    </a:cubicBezTo>
                    <a:lnTo>
                      <a:pt x="33187" y="0"/>
                    </a:lnTo>
                    <a:cubicBezTo>
                      <a:pt x="41057" y="0"/>
                      <a:pt x="47410" y="6353"/>
                      <a:pt x="47410" y="14223"/>
                    </a:cubicBezTo>
                    <a:lnTo>
                      <a:pt x="47410" y="33187"/>
                    </a:lnTo>
                    <a:cubicBezTo>
                      <a:pt x="47410" y="41057"/>
                      <a:pt x="41057" y="47410"/>
                      <a:pt x="33187" y="47410"/>
                    </a:cubicBezTo>
                    <a:close/>
                    <a:moveTo>
                      <a:pt x="14223" y="9482"/>
                    </a:moveTo>
                    <a:cubicBezTo>
                      <a:pt x="11568" y="9482"/>
                      <a:pt x="9482" y="11568"/>
                      <a:pt x="9482" y="14223"/>
                    </a:cubicBezTo>
                    <a:lnTo>
                      <a:pt x="9482" y="33187"/>
                    </a:lnTo>
                    <a:cubicBezTo>
                      <a:pt x="9482" y="35842"/>
                      <a:pt x="11568" y="37928"/>
                      <a:pt x="14223" y="37928"/>
                    </a:cubicBezTo>
                    <a:lnTo>
                      <a:pt x="33187" y="37928"/>
                    </a:lnTo>
                    <a:cubicBezTo>
                      <a:pt x="35842" y="37928"/>
                      <a:pt x="37928" y="35842"/>
                      <a:pt x="37928" y="33187"/>
                    </a:cubicBezTo>
                    <a:lnTo>
                      <a:pt x="37928" y="14223"/>
                    </a:lnTo>
                    <a:cubicBezTo>
                      <a:pt x="37928" y="11568"/>
                      <a:pt x="35842" y="9482"/>
                      <a:pt x="33187" y="9482"/>
                    </a:cubicBezTo>
                    <a:lnTo>
                      <a:pt x="14223" y="9482"/>
                    </a:lnTo>
                    <a:close/>
                  </a:path>
                </a:pathLst>
              </a:custGeom>
              <a:grpFill/>
              <a:ln w="9475" cap="flat">
                <a:solidFill>
                  <a:schemeClr val="bg1"/>
                </a:solidFill>
                <a:prstDash val="solid"/>
                <a:miter/>
              </a:ln>
            </p:spPr>
            <p:txBody>
              <a:bodyPr rtlCol="0" anchor="ctr"/>
              <a:lstStyle/>
              <a:p>
                <a:endParaRPr lang="en-GB"/>
              </a:p>
            </p:txBody>
          </p:sp>
          <p:sp>
            <p:nvSpPr>
              <p:cNvPr id="19" name="Freeform: Shape 4212">
                <a:extLst>
                  <a:ext uri="{FF2B5EF4-FFF2-40B4-BE49-F238E27FC236}">
                    <a16:creationId xmlns:a16="http://schemas.microsoft.com/office/drawing/2014/main" id="{EA403321-02B9-F565-CEFD-B9EF6807325B}"/>
                  </a:ext>
                </a:extLst>
              </p:cNvPr>
              <p:cNvSpPr/>
              <p:nvPr/>
            </p:nvSpPr>
            <p:spPr>
              <a:xfrm>
                <a:off x="8954823" y="9042083"/>
                <a:ext cx="47410" cy="47410"/>
              </a:xfrm>
              <a:custGeom>
                <a:avLst/>
                <a:gdLst>
                  <a:gd name="connsiteX0" fmla="*/ 33187 w 47410"/>
                  <a:gd name="connsiteY0" fmla="*/ 47410 h 47410"/>
                  <a:gd name="connsiteX1" fmla="*/ 14223 w 47410"/>
                  <a:gd name="connsiteY1" fmla="*/ 47410 h 47410"/>
                  <a:gd name="connsiteX2" fmla="*/ 0 w 47410"/>
                  <a:gd name="connsiteY2" fmla="*/ 33187 h 47410"/>
                  <a:gd name="connsiteX3" fmla="*/ 0 w 47410"/>
                  <a:gd name="connsiteY3" fmla="*/ 14223 h 47410"/>
                  <a:gd name="connsiteX4" fmla="*/ 14223 w 47410"/>
                  <a:gd name="connsiteY4" fmla="*/ 0 h 47410"/>
                  <a:gd name="connsiteX5" fmla="*/ 33187 w 47410"/>
                  <a:gd name="connsiteY5" fmla="*/ 0 h 47410"/>
                  <a:gd name="connsiteX6" fmla="*/ 47410 w 47410"/>
                  <a:gd name="connsiteY6" fmla="*/ 14223 h 47410"/>
                  <a:gd name="connsiteX7" fmla="*/ 47410 w 47410"/>
                  <a:gd name="connsiteY7" fmla="*/ 33187 h 47410"/>
                  <a:gd name="connsiteX8" fmla="*/ 33187 w 47410"/>
                  <a:gd name="connsiteY8" fmla="*/ 47410 h 47410"/>
                  <a:gd name="connsiteX9" fmla="*/ 14223 w 47410"/>
                  <a:gd name="connsiteY9" fmla="*/ 9482 h 47410"/>
                  <a:gd name="connsiteX10" fmla="*/ 9482 w 47410"/>
                  <a:gd name="connsiteY10" fmla="*/ 14223 h 47410"/>
                  <a:gd name="connsiteX11" fmla="*/ 9482 w 47410"/>
                  <a:gd name="connsiteY11" fmla="*/ 33187 h 47410"/>
                  <a:gd name="connsiteX12" fmla="*/ 14223 w 47410"/>
                  <a:gd name="connsiteY12" fmla="*/ 37928 h 47410"/>
                  <a:gd name="connsiteX13" fmla="*/ 33187 w 47410"/>
                  <a:gd name="connsiteY13" fmla="*/ 37928 h 47410"/>
                  <a:gd name="connsiteX14" fmla="*/ 37928 w 47410"/>
                  <a:gd name="connsiteY14" fmla="*/ 33187 h 47410"/>
                  <a:gd name="connsiteX15" fmla="*/ 37928 w 47410"/>
                  <a:gd name="connsiteY15" fmla="*/ 14223 h 47410"/>
                  <a:gd name="connsiteX16" fmla="*/ 33187 w 47410"/>
                  <a:gd name="connsiteY16" fmla="*/ 9482 h 47410"/>
                  <a:gd name="connsiteX17" fmla="*/ 14223 w 47410"/>
                  <a:gd name="connsiteY17" fmla="*/ 9482 h 4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10" h="47410">
                    <a:moveTo>
                      <a:pt x="33187" y="47410"/>
                    </a:moveTo>
                    <a:lnTo>
                      <a:pt x="14223" y="47410"/>
                    </a:lnTo>
                    <a:cubicBezTo>
                      <a:pt x="6353" y="47410"/>
                      <a:pt x="0" y="41057"/>
                      <a:pt x="0" y="33187"/>
                    </a:cubicBezTo>
                    <a:lnTo>
                      <a:pt x="0" y="14223"/>
                    </a:lnTo>
                    <a:cubicBezTo>
                      <a:pt x="0" y="6353"/>
                      <a:pt x="6353" y="0"/>
                      <a:pt x="14223" y="0"/>
                    </a:cubicBezTo>
                    <a:lnTo>
                      <a:pt x="33187" y="0"/>
                    </a:lnTo>
                    <a:cubicBezTo>
                      <a:pt x="41057" y="0"/>
                      <a:pt x="47410" y="6353"/>
                      <a:pt x="47410" y="14223"/>
                    </a:cubicBezTo>
                    <a:lnTo>
                      <a:pt x="47410" y="33187"/>
                    </a:lnTo>
                    <a:cubicBezTo>
                      <a:pt x="47410" y="41057"/>
                      <a:pt x="41057" y="47410"/>
                      <a:pt x="33187" y="47410"/>
                    </a:cubicBezTo>
                    <a:close/>
                    <a:moveTo>
                      <a:pt x="14223" y="9482"/>
                    </a:moveTo>
                    <a:cubicBezTo>
                      <a:pt x="11568" y="9482"/>
                      <a:pt x="9482" y="11568"/>
                      <a:pt x="9482" y="14223"/>
                    </a:cubicBezTo>
                    <a:lnTo>
                      <a:pt x="9482" y="33187"/>
                    </a:lnTo>
                    <a:cubicBezTo>
                      <a:pt x="9482" y="35842"/>
                      <a:pt x="11568" y="37928"/>
                      <a:pt x="14223" y="37928"/>
                    </a:cubicBezTo>
                    <a:lnTo>
                      <a:pt x="33187" y="37928"/>
                    </a:lnTo>
                    <a:cubicBezTo>
                      <a:pt x="35842" y="37928"/>
                      <a:pt x="37928" y="35842"/>
                      <a:pt x="37928" y="33187"/>
                    </a:cubicBezTo>
                    <a:lnTo>
                      <a:pt x="37928" y="14223"/>
                    </a:lnTo>
                    <a:cubicBezTo>
                      <a:pt x="37928" y="11568"/>
                      <a:pt x="35842" y="9482"/>
                      <a:pt x="33187" y="9482"/>
                    </a:cubicBezTo>
                    <a:lnTo>
                      <a:pt x="14223" y="9482"/>
                    </a:lnTo>
                    <a:close/>
                  </a:path>
                </a:pathLst>
              </a:custGeom>
              <a:grpFill/>
              <a:ln w="9475" cap="flat">
                <a:solidFill>
                  <a:schemeClr val="bg1"/>
                </a:solidFill>
                <a:prstDash val="solid"/>
                <a:miter/>
              </a:ln>
            </p:spPr>
            <p:txBody>
              <a:bodyPr rtlCol="0" anchor="ctr"/>
              <a:lstStyle/>
              <a:p>
                <a:endParaRPr lang="en-GB"/>
              </a:p>
            </p:txBody>
          </p:sp>
        </p:grpSp>
      </p:grpSp>
      <p:sp>
        <p:nvSpPr>
          <p:cNvPr id="20" name="Rectangle: Rounded Corners 19">
            <a:extLst>
              <a:ext uri="{FF2B5EF4-FFF2-40B4-BE49-F238E27FC236}">
                <a16:creationId xmlns:a16="http://schemas.microsoft.com/office/drawing/2014/main" id="{67E5F6E2-1416-ACCB-4367-16C39A3F7D62}"/>
              </a:ext>
            </a:extLst>
          </p:cNvPr>
          <p:cNvSpPr/>
          <p:nvPr/>
        </p:nvSpPr>
        <p:spPr>
          <a:xfrm>
            <a:off x="4369705" y="4743450"/>
            <a:ext cx="7171232" cy="13390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600" dirty="0">
                <a:latin typeface="+mj-lt"/>
              </a:rPr>
              <a:t>The relevant system operator in coordination with the TSO shall specify the temporal parameters of the dynamic performance regarding voltage control</a:t>
            </a:r>
            <a:endParaRPr lang="en-GB" sz="1600" dirty="0"/>
          </a:p>
        </p:txBody>
      </p:sp>
      <p:sp>
        <p:nvSpPr>
          <p:cNvPr id="21" name="Arrow: Down 20">
            <a:extLst>
              <a:ext uri="{FF2B5EF4-FFF2-40B4-BE49-F238E27FC236}">
                <a16:creationId xmlns:a16="http://schemas.microsoft.com/office/drawing/2014/main" id="{E2B5B773-2829-ED03-83E2-2E6C013C90DF}"/>
              </a:ext>
            </a:extLst>
          </p:cNvPr>
          <p:cNvSpPr/>
          <p:nvPr/>
        </p:nvSpPr>
        <p:spPr>
          <a:xfrm rot="16200000">
            <a:off x="3852907" y="5168652"/>
            <a:ext cx="270695" cy="511611"/>
          </a:xfrm>
          <a:prstGeom prst="downArrow">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F143AE76-A705-D65D-B28D-8ACC950111AD}"/>
              </a:ext>
            </a:extLst>
          </p:cNvPr>
          <p:cNvSpPr/>
          <p:nvPr/>
        </p:nvSpPr>
        <p:spPr>
          <a:xfrm>
            <a:off x="677368" y="4757424"/>
            <a:ext cx="2955739" cy="13390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mj-lt"/>
              </a:rPr>
              <a:t>All PPMs</a:t>
            </a:r>
            <a:endParaRPr lang="en-GB" sz="2000" dirty="0"/>
          </a:p>
        </p:txBody>
      </p:sp>
      <p:sp>
        <p:nvSpPr>
          <p:cNvPr id="27" name="Rectangle: Rounded Corners 26">
            <a:extLst>
              <a:ext uri="{FF2B5EF4-FFF2-40B4-BE49-F238E27FC236}">
                <a16:creationId xmlns:a16="http://schemas.microsoft.com/office/drawing/2014/main" id="{4E42146A-BF06-A261-109B-18B2C1AE61AB}"/>
              </a:ext>
            </a:extLst>
          </p:cNvPr>
          <p:cNvSpPr/>
          <p:nvPr/>
        </p:nvSpPr>
        <p:spPr>
          <a:xfrm>
            <a:off x="4343400" y="3208524"/>
            <a:ext cx="7171232" cy="133902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600" dirty="0">
                <a:latin typeface="+mj-lt"/>
              </a:rPr>
              <a:t>The power park module shall have the capability to activate or deactivate grid-forming mode</a:t>
            </a:r>
            <a:endParaRPr lang="en-GB" sz="1600" dirty="0"/>
          </a:p>
        </p:txBody>
      </p:sp>
      <p:sp>
        <p:nvSpPr>
          <p:cNvPr id="28" name="Arrow: Down 27">
            <a:extLst>
              <a:ext uri="{FF2B5EF4-FFF2-40B4-BE49-F238E27FC236}">
                <a16:creationId xmlns:a16="http://schemas.microsoft.com/office/drawing/2014/main" id="{AA70E016-708E-4F00-F0BA-79097FCD2883}"/>
              </a:ext>
            </a:extLst>
          </p:cNvPr>
          <p:cNvSpPr/>
          <p:nvPr/>
        </p:nvSpPr>
        <p:spPr>
          <a:xfrm rot="16200000">
            <a:off x="3826602" y="3543919"/>
            <a:ext cx="270695" cy="511611"/>
          </a:xfrm>
          <a:prstGeom prst="downArrow">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83DA7E52-AFA4-2C6A-D853-0A861363ECED}"/>
              </a:ext>
            </a:extLst>
          </p:cNvPr>
          <p:cNvSpPr/>
          <p:nvPr/>
        </p:nvSpPr>
        <p:spPr>
          <a:xfrm>
            <a:off x="651063" y="3208523"/>
            <a:ext cx="2955739" cy="133902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mj-lt"/>
              </a:rPr>
              <a:t>PPMs </a:t>
            </a:r>
          </a:p>
          <a:p>
            <a:pPr algn="ctr"/>
            <a:r>
              <a:rPr lang="en-GB" sz="2000" dirty="0">
                <a:latin typeface="+mj-lt"/>
              </a:rPr>
              <a:t>with Pmax &lt;10 MW</a:t>
            </a:r>
            <a:endParaRPr lang="en-GB" sz="2000" dirty="0"/>
          </a:p>
        </p:txBody>
      </p:sp>
      <p:sp>
        <p:nvSpPr>
          <p:cNvPr id="30" name="Rectangle: Rounded Corners 29">
            <a:extLst>
              <a:ext uri="{FF2B5EF4-FFF2-40B4-BE49-F238E27FC236}">
                <a16:creationId xmlns:a16="http://schemas.microsoft.com/office/drawing/2014/main" id="{C2C603EB-1008-3992-A508-DF21E4697D48}"/>
              </a:ext>
            </a:extLst>
          </p:cNvPr>
          <p:cNvSpPr/>
          <p:nvPr/>
        </p:nvSpPr>
        <p:spPr>
          <a:xfrm>
            <a:off x="4327072" y="1657959"/>
            <a:ext cx="7171232" cy="133902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effectLst/>
                <a:latin typeface="+mj-lt"/>
                <a:ea typeface="Calibri" panose="020F0502020204030204" pitchFamily="34" charset="0"/>
                <a:cs typeface="Times New Roman" panose="02020603050405020304" pitchFamily="18" charset="0"/>
              </a:rPr>
              <a:t>The relevant system operator may specify that the activation of grid forming mode is subject to necessary adaptations to the system operator’s network and operating and maintenance procedures</a:t>
            </a:r>
          </a:p>
        </p:txBody>
      </p:sp>
      <p:sp>
        <p:nvSpPr>
          <p:cNvPr id="31" name="Arrow: Down 30">
            <a:extLst>
              <a:ext uri="{FF2B5EF4-FFF2-40B4-BE49-F238E27FC236}">
                <a16:creationId xmlns:a16="http://schemas.microsoft.com/office/drawing/2014/main" id="{046D8F29-F976-E106-AB60-00F7F7ADFC01}"/>
              </a:ext>
            </a:extLst>
          </p:cNvPr>
          <p:cNvSpPr/>
          <p:nvPr/>
        </p:nvSpPr>
        <p:spPr>
          <a:xfrm rot="16200000">
            <a:off x="3810274" y="2017848"/>
            <a:ext cx="270695" cy="511611"/>
          </a:xfrm>
          <a:prstGeom prst="downArrow">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9D078FCA-6E95-E8C5-8125-23FA90452C7D}"/>
              </a:ext>
            </a:extLst>
          </p:cNvPr>
          <p:cNvSpPr/>
          <p:nvPr/>
        </p:nvSpPr>
        <p:spPr>
          <a:xfrm>
            <a:off x="634735" y="1667783"/>
            <a:ext cx="2955739" cy="133902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mj-lt"/>
                <a:ea typeface="Calibri" panose="020F0502020204030204" pitchFamily="34" charset="0"/>
                <a:cs typeface="Times New Roman" panose="02020603050405020304" pitchFamily="18" charset="0"/>
              </a:rPr>
              <a:t>Type A and B PPMs</a:t>
            </a:r>
            <a:endParaRPr lang="en-GB" sz="2000" dirty="0"/>
          </a:p>
        </p:txBody>
      </p:sp>
      <p:sp>
        <p:nvSpPr>
          <p:cNvPr id="33" name="TextBox 32">
            <a:extLst>
              <a:ext uri="{FF2B5EF4-FFF2-40B4-BE49-F238E27FC236}">
                <a16:creationId xmlns:a16="http://schemas.microsoft.com/office/drawing/2014/main" id="{05106759-BBA0-A200-1397-2C5C0A61A2F2}"/>
              </a:ext>
            </a:extLst>
          </p:cNvPr>
          <p:cNvSpPr txBox="1"/>
          <p:nvPr/>
        </p:nvSpPr>
        <p:spPr>
          <a:xfrm>
            <a:off x="547007" y="1216478"/>
            <a:ext cx="8450035" cy="334735"/>
          </a:xfrm>
          <a:prstGeom prst="rect">
            <a:avLst/>
          </a:prstGeom>
        </p:spPr>
        <p:txBody>
          <a:bodyPr vert="horz" wrap="square" lIns="91440" tIns="45720" rIns="91440" bIns="45720" rtlCol="0" anchor="t">
            <a:normAutofit fontScale="92500" lnSpcReduction="10000"/>
          </a:bodyPr>
          <a:lstStyle/>
          <a:p>
            <a:pPr algn="l"/>
            <a:r>
              <a:rPr lang="en-GB" b="1" dirty="0">
                <a:solidFill>
                  <a:schemeClr val="accent1"/>
                </a:solidFill>
              </a:rPr>
              <a:t>Selected provisions based on input following the 10 May Public Workshop:</a:t>
            </a:r>
          </a:p>
        </p:txBody>
      </p:sp>
      <p:sp>
        <p:nvSpPr>
          <p:cNvPr id="2" name="TextBox 1">
            <a:extLst>
              <a:ext uri="{FF2B5EF4-FFF2-40B4-BE49-F238E27FC236}">
                <a16:creationId xmlns:a16="http://schemas.microsoft.com/office/drawing/2014/main" id="{DBA71D2A-8D24-BFE7-2C99-E54717F905B0}"/>
              </a:ext>
            </a:extLst>
          </p:cNvPr>
          <p:cNvSpPr txBox="1"/>
          <p:nvPr/>
        </p:nvSpPr>
        <p:spPr>
          <a:xfrm>
            <a:off x="148228" y="6324928"/>
            <a:ext cx="4554401" cy="523220"/>
          </a:xfrm>
          <a:prstGeom prst="rect">
            <a:avLst/>
          </a:prstGeom>
          <a:noFill/>
        </p:spPr>
        <p:txBody>
          <a:bodyPr wrap="square">
            <a:spAutoFit/>
          </a:bodyPr>
          <a:lstStyle/>
          <a:p>
            <a:r>
              <a:rPr lang="en-GB" sz="1400" b="1" dirty="0">
                <a:latin typeface="inherit"/>
                <a:cs typeface="Times New Roman" panose="02020603050405020304" pitchFamily="18" charset="0"/>
              </a:rPr>
              <a:t>PPMs </a:t>
            </a:r>
            <a:r>
              <a:rPr lang="en-GB" sz="1400" dirty="0">
                <a:effectLst/>
                <a:latin typeface="inherit"/>
                <a:ea typeface="Times New Roman" panose="02020603050405020304" pitchFamily="18" charset="0"/>
                <a:cs typeface="Times New Roman" panose="02020603050405020304" pitchFamily="18" charset="0"/>
              </a:rPr>
              <a:t>–</a:t>
            </a:r>
            <a:r>
              <a:rPr lang="en-GB" sz="1400" dirty="0">
                <a:latin typeface="inherit"/>
                <a:cs typeface="Times New Roman" panose="02020603050405020304" pitchFamily="18" charset="0"/>
              </a:rPr>
              <a:t> power park modules</a:t>
            </a:r>
            <a:endParaRPr lang="en-GB" sz="1400" dirty="0"/>
          </a:p>
          <a:p>
            <a:r>
              <a:rPr lang="en-GB" sz="1400" b="1" dirty="0">
                <a:latin typeface="inherit"/>
                <a:cs typeface="Times New Roman" panose="02020603050405020304" pitchFamily="18" charset="0"/>
              </a:rPr>
              <a:t>Pmax </a:t>
            </a:r>
            <a:r>
              <a:rPr lang="en-GB" sz="1400" dirty="0">
                <a:effectLst/>
                <a:latin typeface="inherit"/>
                <a:ea typeface="Times New Roman" panose="02020603050405020304" pitchFamily="18" charset="0"/>
                <a:cs typeface="Times New Roman" panose="02020603050405020304" pitchFamily="18" charset="0"/>
              </a:rPr>
              <a:t>–</a:t>
            </a:r>
            <a:r>
              <a:rPr lang="en-GB" sz="1400" dirty="0">
                <a:latin typeface="inherit"/>
                <a:cs typeface="Times New Roman" panose="02020603050405020304" pitchFamily="18" charset="0"/>
              </a:rPr>
              <a:t> maximum capacity</a:t>
            </a:r>
            <a:endParaRPr lang="en-GB" sz="1400" dirty="0"/>
          </a:p>
        </p:txBody>
      </p:sp>
    </p:spTree>
    <p:extLst>
      <p:ext uri="{BB962C8B-B14F-4D97-AF65-F5344CB8AC3E}">
        <p14:creationId xmlns:p14="http://schemas.microsoft.com/office/powerpoint/2010/main" val="1136792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34C3C-BBC5-0AA9-E3C6-B6D6E9DD74CD}"/>
              </a:ext>
            </a:extLst>
          </p:cNvPr>
          <p:cNvSpPr>
            <a:spLocks noGrp="1"/>
          </p:cNvSpPr>
          <p:nvPr>
            <p:ph type="title"/>
          </p:nvPr>
        </p:nvSpPr>
        <p:spPr/>
        <p:txBody>
          <a:bodyPr/>
          <a:lstStyle/>
          <a:p>
            <a:r>
              <a:rPr lang="en-GB" dirty="0"/>
              <a:t>ACER draft proposals</a:t>
            </a:r>
            <a:br>
              <a:rPr lang="en-GB" dirty="0"/>
            </a:br>
            <a:r>
              <a:rPr lang="en-GB" sz="4000" dirty="0"/>
              <a:t>for NC DC amendment</a:t>
            </a:r>
            <a:endParaRPr lang="en-GB" dirty="0"/>
          </a:p>
        </p:txBody>
      </p:sp>
      <p:sp>
        <p:nvSpPr>
          <p:cNvPr id="3" name="Text Placeholder 2">
            <a:extLst>
              <a:ext uri="{FF2B5EF4-FFF2-40B4-BE49-F238E27FC236}">
                <a16:creationId xmlns:a16="http://schemas.microsoft.com/office/drawing/2014/main" id="{1E449530-7E12-6A56-6520-FCDF8163273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83859DE-78E1-470B-76B1-64C1DBF8AE1B}"/>
              </a:ext>
            </a:extLst>
          </p:cNvPr>
          <p:cNvSpPr>
            <a:spLocks noGrp="1"/>
          </p:cNvSpPr>
          <p:nvPr>
            <p:ph type="sldNum" sz="quarter" idx="12"/>
          </p:nvPr>
        </p:nvSpPr>
        <p:spPr/>
        <p:txBody>
          <a:bodyPr/>
          <a:lstStyle/>
          <a:p>
            <a:fld id="{68E16D21-2873-7F4D-BC1C-4DCC7B7156B8}" type="slidenum">
              <a:rPr lang="en-SI" smtClean="0"/>
              <a:t>28</a:t>
            </a:fld>
            <a:endParaRPr lang="en-SI"/>
          </a:p>
        </p:txBody>
      </p:sp>
    </p:spTree>
    <p:extLst>
      <p:ext uri="{BB962C8B-B14F-4D97-AF65-F5344CB8AC3E}">
        <p14:creationId xmlns:p14="http://schemas.microsoft.com/office/powerpoint/2010/main" val="646650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2524-4769-E81A-8846-DDD6FDD895A9}"/>
              </a:ext>
            </a:extLst>
          </p:cNvPr>
          <p:cNvSpPr>
            <a:spLocks noGrp="1"/>
          </p:cNvSpPr>
          <p:nvPr>
            <p:ph type="title"/>
          </p:nvPr>
        </p:nvSpPr>
        <p:spPr>
          <a:xfrm>
            <a:off x="2651752" y="0"/>
            <a:ext cx="8969432" cy="1080000"/>
          </a:xfrm>
        </p:spPr>
        <p:txBody>
          <a:bodyPr>
            <a:normAutofit fontScale="90000"/>
          </a:bodyPr>
          <a:lstStyle/>
          <a:p>
            <a:r>
              <a:rPr lang="en-GB" dirty="0"/>
              <a:t>Electromobility/demand units </a:t>
            </a:r>
            <a:br>
              <a:rPr lang="en-GB" dirty="0"/>
            </a:br>
            <a:r>
              <a:rPr lang="en-GB" dirty="0"/>
              <a:t>– applicability of NC DC</a:t>
            </a:r>
          </a:p>
        </p:txBody>
      </p:sp>
      <p:sp>
        <p:nvSpPr>
          <p:cNvPr id="4" name="Slide Number Placeholder 3">
            <a:extLst>
              <a:ext uri="{FF2B5EF4-FFF2-40B4-BE49-F238E27FC236}">
                <a16:creationId xmlns:a16="http://schemas.microsoft.com/office/drawing/2014/main" id="{84470E44-B651-7B9D-B61E-41079780EC24}"/>
              </a:ext>
            </a:extLst>
          </p:cNvPr>
          <p:cNvSpPr>
            <a:spLocks noGrp="1"/>
          </p:cNvSpPr>
          <p:nvPr>
            <p:ph type="sldNum" sz="quarter" idx="12"/>
          </p:nvPr>
        </p:nvSpPr>
        <p:spPr/>
        <p:txBody>
          <a:bodyPr/>
          <a:lstStyle/>
          <a:p>
            <a:fld id="{68E16D21-2873-7F4D-BC1C-4DCC7B7156B8}" type="slidenum">
              <a:rPr lang="en-SI" smtClean="0"/>
              <a:t>29</a:t>
            </a:fld>
            <a:endParaRPr lang="en-SI"/>
          </a:p>
        </p:txBody>
      </p:sp>
      <p:sp>
        <p:nvSpPr>
          <p:cNvPr id="6" name="Rectangle: Rounded Corners 5">
            <a:extLst>
              <a:ext uri="{FF2B5EF4-FFF2-40B4-BE49-F238E27FC236}">
                <a16:creationId xmlns:a16="http://schemas.microsoft.com/office/drawing/2014/main" id="{6B80076E-269E-C21C-8A30-73F97387BBCA}"/>
              </a:ext>
            </a:extLst>
          </p:cNvPr>
          <p:cNvSpPr/>
          <p:nvPr/>
        </p:nvSpPr>
        <p:spPr>
          <a:xfrm>
            <a:off x="2010456" y="3845023"/>
            <a:ext cx="7077826" cy="198920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New Article in NC DC – exhaustive requirements:</a:t>
            </a:r>
          </a:p>
          <a:p>
            <a:pPr algn="ctr"/>
            <a:endParaRPr lang="en-GB" sz="2400" dirty="0"/>
          </a:p>
          <a:p>
            <a:pPr algn="ctr"/>
            <a:endParaRPr lang="en-GB" sz="2400" dirty="0"/>
          </a:p>
          <a:p>
            <a:pPr marL="342900" indent="-342900" algn="ctr">
              <a:buFont typeface="Arial" panose="020B0604020202020204" pitchFamily="34" charset="0"/>
              <a:buChar char="•"/>
            </a:pPr>
            <a:endParaRPr lang="en-GB" dirty="0">
              <a:solidFill>
                <a:schemeClr val="accent4">
                  <a:lumMod val="40000"/>
                  <a:lumOff val="60000"/>
                </a:schemeClr>
              </a:solidFill>
            </a:endParaRPr>
          </a:p>
        </p:txBody>
      </p:sp>
      <p:sp>
        <p:nvSpPr>
          <p:cNvPr id="7" name="TextBox 6">
            <a:extLst>
              <a:ext uri="{FF2B5EF4-FFF2-40B4-BE49-F238E27FC236}">
                <a16:creationId xmlns:a16="http://schemas.microsoft.com/office/drawing/2014/main" id="{4C99D476-5ADF-B6D2-0311-B4AF5A685713}"/>
              </a:ext>
            </a:extLst>
          </p:cNvPr>
          <p:cNvSpPr txBox="1"/>
          <p:nvPr/>
        </p:nvSpPr>
        <p:spPr>
          <a:xfrm>
            <a:off x="4168193" y="4604657"/>
            <a:ext cx="3048001" cy="1286003"/>
          </a:xfrm>
          <a:prstGeom prst="rect">
            <a:avLst/>
          </a:prstGeom>
          <a:ln>
            <a:noFill/>
          </a:ln>
        </p:spPr>
        <p:txBody>
          <a:bodyPr vert="horz" wrap="square" lIns="91440" tIns="45720" rIns="91440" bIns="45720" rtlCol="0" anchor="t">
            <a:normAutofit fontScale="85000" lnSpcReduction="10000"/>
          </a:bodyPr>
          <a:lstStyle/>
          <a:p>
            <a:pPr marL="342900" indent="-342900">
              <a:spcAft>
                <a:spcPts val="200"/>
              </a:spcAft>
              <a:buFont typeface="Arial" panose="020B0604020202020204" pitchFamily="34" charset="0"/>
              <a:buChar char="•"/>
            </a:pPr>
            <a:r>
              <a:rPr lang="en-GB" sz="1400" dirty="0">
                <a:solidFill>
                  <a:schemeClr val="accent4">
                    <a:lumMod val="40000"/>
                    <a:lumOff val="60000"/>
                  </a:schemeClr>
                </a:solidFill>
              </a:rPr>
              <a:t>Frequency and voltage ranges</a:t>
            </a:r>
          </a:p>
          <a:p>
            <a:pPr marL="342900" indent="-342900">
              <a:spcAft>
                <a:spcPts val="200"/>
              </a:spcAft>
              <a:buFont typeface="Arial" panose="020B0604020202020204" pitchFamily="34" charset="0"/>
              <a:buChar char="•"/>
            </a:pPr>
            <a:r>
              <a:rPr lang="en-GB" sz="1400" dirty="0" err="1">
                <a:solidFill>
                  <a:schemeClr val="accent4">
                    <a:lumMod val="40000"/>
                    <a:lumOff val="60000"/>
                  </a:schemeClr>
                </a:solidFill>
              </a:rPr>
              <a:t>RoCoF</a:t>
            </a:r>
            <a:r>
              <a:rPr lang="en-GB" sz="1400" dirty="0">
                <a:solidFill>
                  <a:schemeClr val="accent4">
                    <a:lumMod val="40000"/>
                    <a:lumOff val="60000"/>
                  </a:schemeClr>
                </a:solidFill>
              </a:rPr>
              <a:t> withstand capability</a:t>
            </a:r>
          </a:p>
          <a:p>
            <a:pPr marL="342900" indent="-342900">
              <a:spcAft>
                <a:spcPts val="200"/>
              </a:spcAft>
              <a:buFont typeface="Arial" panose="020B0604020202020204" pitchFamily="34" charset="0"/>
              <a:buChar char="•"/>
            </a:pPr>
            <a:r>
              <a:rPr lang="en-GB" sz="1400" dirty="0">
                <a:solidFill>
                  <a:schemeClr val="accent4">
                    <a:lumMod val="40000"/>
                    <a:lumOff val="60000"/>
                  </a:schemeClr>
                </a:solidFill>
              </a:rPr>
              <a:t>LFSM-UC</a:t>
            </a:r>
          </a:p>
          <a:p>
            <a:pPr marL="342900" indent="-342900">
              <a:spcAft>
                <a:spcPts val="200"/>
              </a:spcAft>
              <a:buFont typeface="Arial" panose="020B0604020202020204" pitchFamily="34" charset="0"/>
              <a:buChar char="•"/>
            </a:pPr>
            <a:r>
              <a:rPr lang="en-GB" sz="1400" dirty="0">
                <a:solidFill>
                  <a:schemeClr val="accent4">
                    <a:lumMod val="40000"/>
                    <a:lumOff val="60000"/>
                  </a:schemeClr>
                </a:solidFill>
              </a:rPr>
              <a:t>FRT (for V1G EVs and associated unidirectional EV supply equipment and power-to-gas demand units)</a:t>
            </a:r>
          </a:p>
          <a:p>
            <a:pPr marL="342900" indent="-342900">
              <a:spcAft>
                <a:spcPts val="200"/>
              </a:spcAft>
              <a:buFont typeface="Arial" panose="020B0604020202020204" pitchFamily="34" charset="0"/>
              <a:buChar char="•"/>
            </a:pPr>
            <a:endParaRPr lang="en-GB" sz="1400" dirty="0">
              <a:solidFill>
                <a:schemeClr val="accent4">
                  <a:lumMod val="40000"/>
                  <a:lumOff val="60000"/>
                </a:schemeClr>
              </a:solidFill>
            </a:endParaRPr>
          </a:p>
        </p:txBody>
      </p:sp>
      <p:grpSp>
        <p:nvGrpSpPr>
          <p:cNvPr id="12" name="Group 11"/>
          <p:cNvGrpSpPr/>
          <p:nvPr/>
        </p:nvGrpSpPr>
        <p:grpSpPr>
          <a:xfrm>
            <a:off x="2010456" y="1471256"/>
            <a:ext cx="3320715" cy="2199705"/>
            <a:chOff x="0" y="129777"/>
            <a:chExt cx="3666175" cy="2199705"/>
          </a:xfrm>
        </p:grpSpPr>
        <p:sp>
          <p:nvSpPr>
            <p:cNvPr id="13" name="Rectangle 12"/>
            <p:cNvSpPr/>
            <p:nvPr/>
          </p:nvSpPr>
          <p:spPr>
            <a:xfrm>
              <a:off x="0" y="129777"/>
              <a:ext cx="3666175" cy="2199705"/>
            </a:xfrm>
            <a:prstGeom prst="roundRect">
              <a:avLst/>
            </a:pr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sp>
        <p:sp>
          <p:nvSpPr>
            <p:cNvPr id="14" name="TextBox 13"/>
            <p:cNvSpPr txBox="1"/>
            <p:nvPr/>
          </p:nvSpPr>
          <p:spPr>
            <a:xfrm>
              <a:off x="0" y="129777"/>
              <a:ext cx="3666175" cy="2199705"/>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V1G EVs and associated unidirectional EV supply equipment</a:t>
              </a:r>
            </a:p>
            <a:p>
              <a:pPr lvl="0" algn="ctr" defTabSz="889000">
                <a:lnSpc>
                  <a:spcPct val="90000"/>
                </a:lnSpc>
                <a:spcBef>
                  <a:spcPct val="0"/>
                </a:spcBef>
                <a:spcAft>
                  <a:spcPct val="35000"/>
                </a:spcAft>
              </a:pPr>
              <a:r>
                <a:rPr lang="en-GB" sz="1600" kern="1200" dirty="0"/>
                <a:t>&gt; 0,8 kW capacity </a:t>
              </a:r>
              <a:br>
                <a:rPr lang="en-GB" sz="1600" kern="1200" dirty="0"/>
              </a:br>
              <a:r>
                <a:rPr lang="en-GB" sz="1600" kern="1200" dirty="0"/>
                <a:t>at all voltage levels</a:t>
              </a:r>
            </a:p>
          </p:txBody>
        </p:sp>
      </p:grpSp>
      <p:sp>
        <p:nvSpPr>
          <p:cNvPr id="10" name="Arrow: Down 11">
            <a:extLst>
              <a:ext uri="{FF2B5EF4-FFF2-40B4-BE49-F238E27FC236}">
                <a16:creationId xmlns:a16="http://schemas.microsoft.com/office/drawing/2014/main" id="{D8B2E92E-1B66-3FE0-02AC-6F84F7588FD8}"/>
              </a:ext>
            </a:extLst>
          </p:cNvPr>
          <p:cNvSpPr/>
          <p:nvPr/>
        </p:nvSpPr>
        <p:spPr>
          <a:xfrm>
            <a:off x="3506457" y="3402190"/>
            <a:ext cx="441158" cy="770021"/>
          </a:xfrm>
          <a:prstGeom prst="downArrow">
            <a:avLst/>
          </a:prstGeom>
          <a:solidFill>
            <a:schemeClr val="bg1"/>
          </a:solidFill>
          <a:ln w="28575">
            <a:solidFill>
              <a:srgbClr val="96C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6B1B7754-B67A-61BC-ADFB-18F9BF85583F}"/>
              </a:ext>
            </a:extLst>
          </p:cNvPr>
          <p:cNvGrpSpPr/>
          <p:nvPr/>
        </p:nvGrpSpPr>
        <p:grpSpPr>
          <a:xfrm>
            <a:off x="5767567" y="1471256"/>
            <a:ext cx="3320715" cy="2199705"/>
            <a:chOff x="0" y="129777"/>
            <a:chExt cx="3666175" cy="2199705"/>
          </a:xfrm>
        </p:grpSpPr>
        <p:sp>
          <p:nvSpPr>
            <p:cNvPr id="9" name="Rectangle 8">
              <a:extLst>
                <a:ext uri="{FF2B5EF4-FFF2-40B4-BE49-F238E27FC236}">
                  <a16:creationId xmlns:a16="http://schemas.microsoft.com/office/drawing/2014/main" id="{E581582A-2F72-BD89-6662-3547DD66B68A}"/>
                </a:ext>
              </a:extLst>
            </p:cNvPr>
            <p:cNvSpPr/>
            <p:nvPr/>
          </p:nvSpPr>
          <p:spPr>
            <a:xfrm>
              <a:off x="0" y="129777"/>
              <a:ext cx="3666175" cy="2199705"/>
            </a:xfrm>
            <a:prstGeom prst="roundRect">
              <a:avLst/>
            </a:pr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9673E0CA-CD67-DD52-991F-B018B7DF04C3}"/>
                </a:ext>
              </a:extLst>
            </p:cNvPr>
            <p:cNvSpPr txBox="1"/>
            <p:nvPr/>
          </p:nvSpPr>
          <p:spPr>
            <a:xfrm>
              <a:off x="0" y="129777"/>
              <a:ext cx="3666175" cy="2199705"/>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dirty="0"/>
                <a:t>h</a:t>
              </a:r>
              <a:r>
                <a:rPr lang="en-GB" sz="2000" kern="1200" dirty="0"/>
                <a:t>eat pumps,</a:t>
              </a:r>
            </a:p>
            <a:p>
              <a:pPr lvl="0" algn="ctr" defTabSz="889000">
                <a:lnSpc>
                  <a:spcPct val="90000"/>
                </a:lnSpc>
                <a:spcBef>
                  <a:spcPct val="0"/>
                </a:spcBef>
                <a:spcAft>
                  <a:spcPct val="35000"/>
                </a:spcAft>
              </a:pPr>
              <a:r>
                <a:rPr lang="en-GB" sz="2000" dirty="0"/>
                <a:t>power-to-gas demand units</a:t>
              </a:r>
              <a:endParaRPr lang="en-GB" sz="2000" kern="1200" dirty="0"/>
            </a:p>
            <a:p>
              <a:pPr lvl="0" algn="ctr" defTabSz="889000">
                <a:lnSpc>
                  <a:spcPct val="90000"/>
                </a:lnSpc>
                <a:spcBef>
                  <a:spcPct val="0"/>
                </a:spcBef>
                <a:spcAft>
                  <a:spcPct val="35000"/>
                </a:spcAft>
              </a:pPr>
              <a:r>
                <a:rPr lang="en-GB" sz="1600" kern="1200" dirty="0"/>
                <a:t>&gt; 0,8 kW capacity </a:t>
              </a:r>
              <a:br>
                <a:rPr lang="en-GB" sz="1600" kern="1200" dirty="0"/>
              </a:br>
              <a:r>
                <a:rPr lang="en-GB" sz="1600" kern="1200" dirty="0"/>
                <a:t>at all voltage levels</a:t>
              </a:r>
            </a:p>
          </p:txBody>
        </p:sp>
      </p:grpSp>
      <p:sp>
        <p:nvSpPr>
          <p:cNvPr id="15" name="Arrow: Down 11">
            <a:extLst>
              <a:ext uri="{FF2B5EF4-FFF2-40B4-BE49-F238E27FC236}">
                <a16:creationId xmlns:a16="http://schemas.microsoft.com/office/drawing/2014/main" id="{3EE431FD-7ACC-E7B3-75D7-5171F8138A1E}"/>
              </a:ext>
            </a:extLst>
          </p:cNvPr>
          <p:cNvSpPr/>
          <p:nvPr/>
        </p:nvSpPr>
        <p:spPr>
          <a:xfrm>
            <a:off x="7239767" y="3402189"/>
            <a:ext cx="441158" cy="770021"/>
          </a:xfrm>
          <a:prstGeom prst="downArrow">
            <a:avLst/>
          </a:prstGeom>
          <a:solidFill>
            <a:schemeClr val="bg1"/>
          </a:solidFill>
          <a:ln w="28575">
            <a:solidFill>
              <a:srgbClr val="96C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9CA7EA28-FC84-B959-3EC9-FC757722C056}"/>
              </a:ext>
            </a:extLst>
          </p:cNvPr>
          <p:cNvSpPr txBox="1"/>
          <p:nvPr/>
        </p:nvSpPr>
        <p:spPr>
          <a:xfrm>
            <a:off x="9572540" y="2696927"/>
            <a:ext cx="2412639" cy="1765891"/>
          </a:xfrm>
          <a:prstGeom prst="rect">
            <a:avLst/>
          </a:prstGeom>
        </p:spPr>
        <p:txBody>
          <a:bodyPr vert="horz" wrap="square" lIns="91440" tIns="45720" rIns="91440" bIns="45720" rtlCol="0" anchor="t">
            <a:normAutofit/>
          </a:bodyPr>
          <a:lstStyle/>
          <a:p>
            <a:pPr algn="l"/>
            <a:r>
              <a:rPr lang="en-GB" b="1" dirty="0">
                <a:solidFill>
                  <a:schemeClr val="accent4">
                    <a:lumMod val="50000"/>
                  </a:schemeClr>
                </a:solidFill>
              </a:rPr>
              <a:t>0,8 kW </a:t>
            </a:r>
            <a:r>
              <a:rPr lang="en-GB" dirty="0"/>
              <a:t>– </a:t>
            </a:r>
            <a:r>
              <a:rPr lang="en-GB" sz="1600" dirty="0"/>
              <a:t>capacity threshold follows the current NC RfG determination of significance rules </a:t>
            </a:r>
          </a:p>
        </p:txBody>
      </p:sp>
      <p:sp>
        <p:nvSpPr>
          <p:cNvPr id="35" name="TextBox 34">
            <a:extLst>
              <a:ext uri="{FF2B5EF4-FFF2-40B4-BE49-F238E27FC236}">
                <a16:creationId xmlns:a16="http://schemas.microsoft.com/office/drawing/2014/main" id="{BA040F06-3715-03D6-0EFA-FFAFD1C20703}"/>
              </a:ext>
            </a:extLst>
          </p:cNvPr>
          <p:cNvSpPr txBox="1"/>
          <p:nvPr/>
        </p:nvSpPr>
        <p:spPr>
          <a:xfrm>
            <a:off x="91898" y="2387565"/>
            <a:ext cx="1918900" cy="307777"/>
          </a:xfrm>
          <a:prstGeom prst="rect">
            <a:avLst/>
          </a:prstGeom>
          <a:noFill/>
        </p:spPr>
        <p:txBody>
          <a:bodyPr wrap="square">
            <a:spAutoFit/>
          </a:bodyPr>
          <a:lstStyle/>
          <a:p>
            <a:pPr algn="ctr"/>
            <a:r>
              <a:rPr lang="en-GB" sz="1400" b="1" dirty="0">
                <a:solidFill>
                  <a:srgbClr val="53CFCB"/>
                </a:solidFill>
              </a:rPr>
              <a:t>Electromobility</a:t>
            </a:r>
          </a:p>
        </p:txBody>
      </p:sp>
      <p:sp>
        <p:nvSpPr>
          <p:cNvPr id="36" name="Oval 35">
            <a:extLst>
              <a:ext uri="{FF2B5EF4-FFF2-40B4-BE49-F238E27FC236}">
                <a16:creationId xmlns:a16="http://schemas.microsoft.com/office/drawing/2014/main" id="{832123D7-FE80-A366-9BB3-B3FD6E88A1D4}"/>
              </a:ext>
            </a:extLst>
          </p:cNvPr>
          <p:cNvSpPr/>
          <p:nvPr/>
        </p:nvSpPr>
        <p:spPr>
          <a:xfrm>
            <a:off x="633675" y="3059649"/>
            <a:ext cx="823618" cy="773418"/>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66BA86B2-2CB1-0187-4520-77BE258BE4D2}"/>
              </a:ext>
            </a:extLst>
          </p:cNvPr>
          <p:cNvSpPr txBox="1"/>
          <p:nvPr/>
        </p:nvSpPr>
        <p:spPr>
          <a:xfrm>
            <a:off x="697821" y="3034139"/>
            <a:ext cx="697330" cy="654828"/>
          </a:xfrm>
          <a:prstGeom prst="rect">
            <a:avLst/>
          </a:prstGeom>
        </p:spPr>
        <p:txBody>
          <a:bodyPr vert="horz" wrap="square" lIns="91440" tIns="45720" rIns="91440" bIns="45720" rtlCol="0" anchor="t">
            <a:normAutofit/>
          </a:bodyPr>
          <a:lstStyle/>
          <a:p>
            <a:pPr algn="l"/>
            <a:endParaRPr lang="en-GB" b="1" dirty="0">
              <a:solidFill>
                <a:schemeClr val="accent1"/>
              </a:solidFill>
            </a:endParaRPr>
          </a:p>
        </p:txBody>
      </p:sp>
      <p:grpSp>
        <p:nvGrpSpPr>
          <p:cNvPr id="38" name="Group 37">
            <a:extLst>
              <a:ext uri="{FF2B5EF4-FFF2-40B4-BE49-F238E27FC236}">
                <a16:creationId xmlns:a16="http://schemas.microsoft.com/office/drawing/2014/main" id="{174F84BC-9D0C-2049-D61A-69DD2D3DF3F2}"/>
              </a:ext>
            </a:extLst>
          </p:cNvPr>
          <p:cNvGrpSpPr/>
          <p:nvPr/>
        </p:nvGrpSpPr>
        <p:grpSpPr>
          <a:xfrm>
            <a:off x="844443" y="3229096"/>
            <a:ext cx="426690" cy="400680"/>
            <a:chOff x="8660838" y="9961766"/>
            <a:chExt cx="559511" cy="559509"/>
          </a:xfrm>
          <a:solidFill>
            <a:schemeClr val="bg1"/>
          </a:solidFill>
        </p:grpSpPr>
        <p:sp>
          <p:nvSpPr>
            <p:cNvPr id="39" name="Freeform: Shape 393">
              <a:extLst>
                <a:ext uri="{FF2B5EF4-FFF2-40B4-BE49-F238E27FC236}">
                  <a16:creationId xmlns:a16="http://schemas.microsoft.com/office/drawing/2014/main" id="{1BAA48EE-E737-7F2A-D546-DED0067DDEA4}"/>
                </a:ext>
              </a:extLst>
            </p:cNvPr>
            <p:cNvSpPr/>
            <p:nvPr/>
          </p:nvSpPr>
          <p:spPr>
            <a:xfrm>
              <a:off x="8708291" y="10171674"/>
              <a:ext cx="464618" cy="349601"/>
            </a:xfrm>
            <a:custGeom>
              <a:avLst/>
              <a:gdLst>
                <a:gd name="connsiteX0" fmla="*/ 421949 w 464618"/>
                <a:gd name="connsiteY0" fmla="*/ 349601 h 349601"/>
                <a:gd name="connsiteX1" fmla="*/ 42669 w 464618"/>
                <a:gd name="connsiteY1" fmla="*/ 349601 h 349601"/>
                <a:gd name="connsiteX2" fmla="*/ 0 w 464618"/>
                <a:gd name="connsiteY2" fmla="*/ 306932 h 349601"/>
                <a:gd name="connsiteX3" fmla="*/ 0 w 464618"/>
                <a:gd name="connsiteY3" fmla="*/ 0 h 349601"/>
                <a:gd name="connsiteX4" fmla="*/ 9482 w 464618"/>
                <a:gd name="connsiteY4" fmla="*/ 0 h 349601"/>
                <a:gd name="connsiteX5" fmla="*/ 9482 w 464618"/>
                <a:gd name="connsiteY5" fmla="*/ 306932 h 349601"/>
                <a:gd name="connsiteX6" fmla="*/ 42669 w 464618"/>
                <a:gd name="connsiteY6" fmla="*/ 340119 h 349601"/>
                <a:gd name="connsiteX7" fmla="*/ 421949 w 464618"/>
                <a:gd name="connsiteY7" fmla="*/ 340119 h 349601"/>
                <a:gd name="connsiteX8" fmla="*/ 455136 w 464618"/>
                <a:gd name="connsiteY8" fmla="*/ 306932 h 349601"/>
                <a:gd name="connsiteX9" fmla="*/ 455136 w 464618"/>
                <a:gd name="connsiteY9" fmla="*/ 0 h 349601"/>
                <a:gd name="connsiteX10" fmla="*/ 464618 w 464618"/>
                <a:gd name="connsiteY10" fmla="*/ 0 h 349601"/>
                <a:gd name="connsiteX11" fmla="*/ 464618 w 464618"/>
                <a:gd name="connsiteY11" fmla="*/ 306932 h 349601"/>
                <a:gd name="connsiteX12" fmla="*/ 421949 w 464618"/>
                <a:gd name="connsiteY12" fmla="*/ 349601 h 34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618" h="349601">
                  <a:moveTo>
                    <a:pt x="421949" y="349601"/>
                  </a:moveTo>
                  <a:lnTo>
                    <a:pt x="42669" y="349601"/>
                  </a:lnTo>
                  <a:cubicBezTo>
                    <a:pt x="19154" y="349601"/>
                    <a:pt x="0" y="330448"/>
                    <a:pt x="0" y="306932"/>
                  </a:cubicBezTo>
                  <a:lnTo>
                    <a:pt x="0" y="0"/>
                  </a:lnTo>
                  <a:lnTo>
                    <a:pt x="9482" y="0"/>
                  </a:lnTo>
                  <a:lnTo>
                    <a:pt x="9482" y="306932"/>
                  </a:lnTo>
                  <a:cubicBezTo>
                    <a:pt x="9482" y="325233"/>
                    <a:pt x="24369" y="340119"/>
                    <a:pt x="42669" y="340119"/>
                  </a:cubicBezTo>
                  <a:lnTo>
                    <a:pt x="421949" y="340119"/>
                  </a:lnTo>
                  <a:cubicBezTo>
                    <a:pt x="440249" y="340119"/>
                    <a:pt x="455136" y="325233"/>
                    <a:pt x="455136" y="306932"/>
                  </a:cubicBezTo>
                  <a:lnTo>
                    <a:pt x="455136" y="0"/>
                  </a:lnTo>
                  <a:lnTo>
                    <a:pt x="464618" y="0"/>
                  </a:lnTo>
                  <a:lnTo>
                    <a:pt x="464618" y="306932"/>
                  </a:lnTo>
                  <a:cubicBezTo>
                    <a:pt x="464618" y="330448"/>
                    <a:pt x="445464" y="349601"/>
                    <a:pt x="421949" y="349601"/>
                  </a:cubicBezTo>
                  <a:close/>
                </a:path>
              </a:pathLst>
            </a:custGeom>
            <a:grpFill/>
            <a:ln w="12700" cap="flat">
              <a:solidFill>
                <a:schemeClr val="bg1"/>
              </a:solidFill>
              <a:prstDash val="solid"/>
              <a:miter/>
            </a:ln>
          </p:spPr>
          <p:txBody>
            <a:bodyPr rtlCol="0" anchor="ctr"/>
            <a:lstStyle/>
            <a:p>
              <a:endParaRPr lang="en-GB"/>
            </a:p>
          </p:txBody>
        </p:sp>
        <p:sp>
          <p:nvSpPr>
            <p:cNvPr id="40" name="Freeform: Shape 394">
              <a:extLst>
                <a:ext uri="{FF2B5EF4-FFF2-40B4-BE49-F238E27FC236}">
                  <a16:creationId xmlns:a16="http://schemas.microsoft.com/office/drawing/2014/main" id="{04D40C07-A822-8BD2-8F28-DA55BA4318AF}"/>
                </a:ext>
              </a:extLst>
            </p:cNvPr>
            <p:cNvSpPr/>
            <p:nvPr/>
          </p:nvSpPr>
          <p:spPr>
            <a:xfrm>
              <a:off x="8765183" y="9990283"/>
              <a:ext cx="75856" cy="92354"/>
            </a:xfrm>
            <a:custGeom>
              <a:avLst/>
              <a:gdLst>
                <a:gd name="connsiteX0" fmla="*/ 9482 w 75856"/>
                <a:gd name="connsiteY0" fmla="*/ 92355 h 92354"/>
                <a:gd name="connsiteX1" fmla="*/ 0 w 75856"/>
                <a:gd name="connsiteY1" fmla="*/ 92355 h 92354"/>
                <a:gd name="connsiteX2" fmla="*/ 0 w 75856"/>
                <a:gd name="connsiteY2" fmla="*/ 23705 h 92354"/>
                <a:gd name="connsiteX3" fmla="*/ 23705 w 75856"/>
                <a:gd name="connsiteY3" fmla="*/ 0 h 92354"/>
                <a:gd name="connsiteX4" fmla="*/ 52151 w 75856"/>
                <a:gd name="connsiteY4" fmla="*/ 0 h 92354"/>
                <a:gd name="connsiteX5" fmla="*/ 75856 w 75856"/>
                <a:gd name="connsiteY5" fmla="*/ 23705 h 92354"/>
                <a:gd name="connsiteX6" fmla="*/ 75856 w 75856"/>
                <a:gd name="connsiteY6" fmla="*/ 46367 h 92354"/>
                <a:gd name="connsiteX7" fmla="*/ 66374 w 75856"/>
                <a:gd name="connsiteY7" fmla="*/ 46367 h 92354"/>
                <a:gd name="connsiteX8" fmla="*/ 66374 w 75856"/>
                <a:gd name="connsiteY8" fmla="*/ 23705 h 92354"/>
                <a:gd name="connsiteX9" fmla="*/ 52151 w 75856"/>
                <a:gd name="connsiteY9" fmla="*/ 9482 h 92354"/>
                <a:gd name="connsiteX10" fmla="*/ 23705 w 75856"/>
                <a:gd name="connsiteY10" fmla="*/ 9482 h 92354"/>
                <a:gd name="connsiteX11" fmla="*/ 9482 w 75856"/>
                <a:gd name="connsiteY11" fmla="*/ 23705 h 92354"/>
                <a:gd name="connsiteX12" fmla="*/ 9482 w 75856"/>
                <a:gd name="connsiteY12" fmla="*/ 92355 h 9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856" h="92354">
                  <a:moveTo>
                    <a:pt x="9482" y="92355"/>
                  </a:moveTo>
                  <a:lnTo>
                    <a:pt x="0" y="92355"/>
                  </a:lnTo>
                  <a:lnTo>
                    <a:pt x="0" y="23705"/>
                  </a:lnTo>
                  <a:cubicBezTo>
                    <a:pt x="0" y="10620"/>
                    <a:pt x="10620" y="0"/>
                    <a:pt x="23705" y="0"/>
                  </a:cubicBezTo>
                  <a:lnTo>
                    <a:pt x="52151" y="0"/>
                  </a:lnTo>
                  <a:cubicBezTo>
                    <a:pt x="65236" y="0"/>
                    <a:pt x="75856" y="10620"/>
                    <a:pt x="75856" y="23705"/>
                  </a:cubicBezTo>
                  <a:lnTo>
                    <a:pt x="75856" y="46367"/>
                  </a:lnTo>
                  <a:lnTo>
                    <a:pt x="66374" y="46367"/>
                  </a:lnTo>
                  <a:lnTo>
                    <a:pt x="66374" y="23705"/>
                  </a:lnTo>
                  <a:cubicBezTo>
                    <a:pt x="66374" y="15835"/>
                    <a:pt x="60021" y="9482"/>
                    <a:pt x="52151" y="9482"/>
                  </a:cubicBezTo>
                  <a:lnTo>
                    <a:pt x="23705" y="9482"/>
                  </a:lnTo>
                  <a:cubicBezTo>
                    <a:pt x="15835" y="9482"/>
                    <a:pt x="9482" y="15835"/>
                    <a:pt x="9482" y="23705"/>
                  </a:cubicBezTo>
                  <a:lnTo>
                    <a:pt x="9482" y="92355"/>
                  </a:lnTo>
                  <a:close/>
                </a:path>
              </a:pathLst>
            </a:custGeom>
            <a:grpFill/>
            <a:ln w="12700" cap="flat">
              <a:solidFill>
                <a:schemeClr val="bg1"/>
              </a:solidFill>
              <a:prstDash val="solid"/>
              <a:miter/>
            </a:ln>
          </p:spPr>
          <p:txBody>
            <a:bodyPr rtlCol="0" anchor="ctr"/>
            <a:lstStyle/>
            <a:p>
              <a:endParaRPr lang="en-GB"/>
            </a:p>
          </p:txBody>
        </p:sp>
        <p:sp>
          <p:nvSpPr>
            <p:cNvPr id="41" name="Freeform: Shape 395">
              <a:extLst>
                <a:ext uri="{FF2B5EF4-FFF2-40B4-BE49-F238E27FC236}">
                  <a16:creationId xmlns:a16="http://schemas.microsoft.com/office/drawing/2014/main" id="{C0CE06C0-230E-C9A3-9839-4C8E4BBE65DF}"/>
                </a:ext>
              </a:extLst>
            </p:cNvPr>
            <p:cNvSpPr/>
            <p:nvPr/>
          </p:nvSpPr>
          <p:spPr>
            <a:xfrm>
              <a:off x="8660838" y="9961766"/>
              <a:ext cx="559511" cy="229819"/>
            </a:xfrm>
            <a:custGeom>
              <a:avLst/>
              <a:gdLst>
                <a:gd name="connsiteX0" fmla="*/ 26877 w 559511"/>
                <a:gd name="connsiteY0" fmla="*/ 229820 h 229819"/>
                <a:gd name="connsiteX1" fmla="*/ 14645 w 559511"/>
                <a:gd name="connsiteY1" fmla="*/ 223467 h 229819"/>
                <a:gd name="connsiteX2" fmla="*/ 14645 w 559511"/>
                <a:gd name="connsiteY2" fmla="*/ 223467 h 229819"/>
                <a:gd name="connsiteX3" fmla="*/ 2508 w 559511"/>
                <a:gd name="connsiteY3" fmla="*/ 206115 h 229819"/>
                <a:gd name="connsiteX4" fmla="*/ 232 w 559511"/>
                <a:gd name="connsiteY4" fmla="*/ 195495 h 229819"/>
                <a:gd name="connsiteX5" fmla="*/ 6111 w 559511"/>
                <a:gd name="connsiteY5" fmla="*/ 186392 h 229819"/>
                <a:gd name="connsiteX6" fmla="*/ 271417 w 559511"/>
                <a:gd name="connsiteY6" fmla="*/ 2631 h 229819"/>
                <a:gd name="connsiteX7" fmla="*/ 288106 w 559511"/>
                <a:gd name="connsiteY7" fmla="*/ 2631 h 229819"/>
                <a:gd name="connsiteX8" fmla="*/ 553412 w 559511"/>
                <a:gd name="connsiteY8" fmla="*/ 186392 h 229819"/>
                <a:gd name="connsiteX9" fmla="*/ 559291 w 559511"/>
                <a:gd name="connsiteY9" fmla="*/ 195495 h 229819"/>
                <a:gd name="connsiteX10" fmla="*/ 557015 w 559511"/>
                <a:gd name="connsiteY10" fmla="*/ 206115 h 229819"/>
                <a:gd name="connsiteX11" fmla="*/ 544879 w 559511"/>
                <a:gd name="connsiteY11" fmla="*/ 223467 h 229819"/>
                <a:gd name="connsiteX12" fmla="*/ 524208 w 559511"/>
                <a:gd name="connsiteY12" fmla="*/ 227165 h 229819"/>
                <a:gd name="connsiteX13" fmla="*/ 282701 w 559511"/>
                <a:gd name="connsiteY13" fmla="*/ 59997 h 229819"/>
                <a:gd name="connsiteX14" fmla="*/ 276822 w 559511"/>
                <a:gd name="connsiteY14" fmla="*/ 59997 h 229819"/>
                <a:gd name="connsiteX15" fmla="*/ 35315 w 559511"/>
                <a:gd name="connsiteY15" fmla="*/ 227165 h 229819"/>
                <a:gd name="connsiteX16" fmla="*/ 26877 w 559511"/>
                <a:gd name="connsiteY16" fmla="*/ 229820 h 229819"/>
                <a:gd name="connsiteX17" fmla="*/ 22420 w 559511"/>
                <a:gd name="connsiteY17" fmla="*/ 218062 h 229819"/>
                <a:gd name="connsiteX18" fmla="*/ 29911 w 559511"/>
                <a:gd name="connsiteY18" fmla="*/ 219390 h 229819"/>
                <a:gd name="connsiteX19" fmla="*/ 271417 w 559511"/>
                <a:gd name="connsiteY19" fmla="*/ 52222 h 229819"/>
                <a:gd name="connsiteX20" fmla="*/ 288106 w 559511"/>
                <a:gd name="connsiteY20" fmla="*/ 52222 h 229819"/>
                <a:gd name="connsiteX21" fmla="*/ 529612 w 559511"/>
                <a:gd name="connsiteY21" fmla="*/ 219390 h 229819"/>
                <a:gd name="connsiteX22" fmla="*/ 537103 w 559511"/>
                <a:gd name="connsiteY22" fmla="*/ 218062 h 229819"/>
                <a:gd name="connsiteX23" fmla="*/ 549240 w 559511"/>
                <a:gd name="connsiteY23" fmla="*/ 200710 h 229819"/>
                <a:gd name="connsiteX24" fmla="*/ 549999 w 559511"/>
                <a:gd name="connsiteY24" fmla="*/ 197202 h 229819"/>
                <a:gd name="connsiteX25" fmla="*/ 548102 w 559511"/>
                <a:gd name="connsiteY25" fmla="*/ 194167 h 229819"/>
                <a:gd name="connsiteX26" fmla="*/ 282796 w 559511"/>
                <a:gd name="connsiteY26" fmla="*/ 10407 h 229819"/>
                <a:gd name="connsiteX27" fmla="*/ 276917 w 559511"/>
                <a:gd name="connsiteY27" fmla="*/ 10407 h 229819"/>
                <a:gd name="connsiteX28" fmla="*/ 11610 w 559511"/>
                <a:gd name="connsiteY28" fmla="*/ 194167 h 229819"/>
                <a:gd name="connsiteX29" fmla="*/ 9714 w 559511"/>
                <a:gd name="connsiteY29" fmla="*/ 197202 h 229819"/>
                <a:gd name="connsiteX30" fmla="*/ 10472 w 559511"/>
                <a:gd name="connsiteY30" fmla="*/ 200710 h 229819"/>
                <a:gd name="connsiteX31" fmla="*/ 22610 w 559511"/>
                <a:gd name="connsiteY31" fmla="*/ 218062 h 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9511" h="229819">
                  <a:moveTo>
                    <a:pt x="26877" y="229820"/>
                  </a:moveTo>
                  <a:cubicBezTo>
                    <a:pt x="22136" y="229820"/>
                    <a:pt x="17584" y="227639"/>
                    <a:pt x="14645" y="223467"/>
                  </a:cubicBezTo>
                  <a:lnTo>
                    <a:pt x="14645" y="223467"/>
                  </a:lnTo>
                  <a:lnTo>
                    <a:pt x="2508" y="206115"/>
                  </a:lnTo>
                  <a:cubicBezTo>
                    <a:pt x="327" y="202986"/>
                    <a:pt x="-431" y="199288"/>
                    <a:pt x="232" y="195495"/>
                  </a:cubicBezTo>
                  <a:cubicBezTo>
                    <a:pt x="896" y="191797"/>
                    <a:pt x="2982" y="188573"/>
                    <a:pt x="6111" y="186392"/>
                  </a:cubicBezTo>
                  <a:lnTo>
                    <a:pt x="271417" y="2631"/>
                  </a:lnTo>
                  <a:cubicBezTo>
                    <a:pt x="276443" y="-877"/>
                    <a:pt x="283080" y="-877"/>
                    <a:pt x="288106" y="2631"/>
                  </a:cubicBezTo>
                  <a:lnTo>
                    <a:pt x="553412" y="186392"/>
                  </a:lnTo>
                  <a:cubicBezTo>
                    <a:pt x="556541" y="188573"/>
                    <a:pt x="558627" y="191797"/>
                    <a:pt x="559291" y="195495"/>
                  </a:cubicBezTo>
                  <a:cubicBezTo>
                    <a:pt x="559955" y="199193"/>
                    <a:pt x="559102" y="202986"/>
                    <a:pt x="557015" y="206115"/>
                  </a:cubicBezTo>
                  <a:lnTo>
                    <a:pt x="544879" y="223467"/>
                  </a:lnTo>
                  <a:cubicBezTo>
                    <a:pt x="540232" y="230199"/>
                    <a:pt x="530940" y="231811"/>
                    <a:pt x="524208" y="227165"/>
                  </a:cubicBezTo>
                  <a:lnTo>
                    <a:pt x="282701" y="59997"/>
                  </a:lnTo>
                  <a:cubicBezTo>
                    <a:pt x="280899" y="58765"/>
                    <a:pt x="278624" y="58765"/>
                    <a:pt x="276822" y="59997"/>
                  </a:cubicBezTo>
                  <a:lnTo>
                    <a:pt x="35315" y="227165"/>
                  </a:lnTo>
                  <a:cubicBezTo>
                    <a:pt x="32756" y="228967"/>
                    <a:pt x="29816" y="229820"/>
                    <a:pt x="26877" y="229820"/>
                  </a:cubicBezTo>
                  <a:close/>
                  <a:moveTo>
                    <a:pt x="22420" y="218062"/>
                  </a:moveTo>
                  <a:cubicBezTo>
                    <a:pt x="24127" y="220433"/>
                    <a:pt x="27446" y="221096"/>
                    <a:pt x="29911" y="219390"/>
                  </a:cubicBezTo>
                  <a:lnTo>
                    <a:pt x="271417" y="52222"/>
                  </a:lnTo>
                  <a:cubicBezTo>
                    <a:pt x="276348" y="48714"/>
                    <a:pt x="283080" y="48714"/>
                    <a:pt x="288106" y="52222"/>
                  </a:cubicBezTo>
                  <a:lnTo>
                    <a:pt x="529612" y="219390"/>
                  </a:lnTo>
                  <a:cubicBezTo>
                    <a:pt x="532078" y="221096"/>
                    <a:pt x="535397" y="220433"/>
                    <a:pt x="537103" y="218062"/>
                  </a:cubicBezTo>
                  <a:lnTo>
                    <a:pt x="549240" y="200710"/>
                  </a:lnTo>
                  <a:cubicBezTo>
                    <a:pt x="549999" y="199667"/>
                    <a:pt x="550188" y="198434"/>
                    <a:pt x="549999" y="197202"/>
                  </a:cubicBezTo>
                  <a:cubicBezTo>
                    <a:pt x="549809" y="195969"/>
                    <a:pt x="549051" y="194926"/>
                    <a:pt x="548102" y="194167"/>
                  </a:cubicBezTo>
                  <a:lnTo>
                    <a:pt x="282796" y="10407"/>
                  </a:lnTo>
                  <a:cubicBezTo>
                    <a:pt x="280994" y="9174"/>
                    <a:pt x="278719" y="9174"/>
                    <a:pt x="276917" y="10407"/>
                  </a:cubicBezTo>
                  <a:lnTo>
                    <a:pt x="11610" y="194167"/>
                  </a:lnTo>
                  <a:cubicBezTo>
                    <a:pt x="10567" y="194926"/>
                    <a:pt x="9904" y="195969"/>
                    <a:pt x="9714" y="197202"/>
                  </a:cubicBezTo>
                  <a:cubicBezTo>
                    <a:pt x="9525" y="198434"/>
                    <a:pt x="9714" y="199667"/>
                    <a:pt x="10472" y="200710"/>
                  </a:cubicBezTo>
                  <a:lnTo>
                    <a:pt x="22610" y="218062"/>
                  </a:lnTo>
                  <a:close/>
                </a:path>
              </a:pathLst>
            </a:custGeom>
            <a:grpFill/>
            <a:ln w="12700" cap="flat">
              <a:solidFill>
                <a:schemeClr val="bg1"/>
              </a:solidFill>
              <a:prstDash val="solid"/>
              <a:miter/>
            </a:ln>
          </p:spPr>
          <p:txBody>
            <a:bodyPr rtlCol="0" anchor="ctr"/>
            <a:lstStyle/>
            <a:p>
              <a:endParaRPr lang="en-GB"/>
            </a:p>
          </p:txBody>
        </p:sp>
        <p:sp>
          <p:nvSpPr>
            <p:cNvPr id="42" name="Freeform: Shape 481">
              <a:extLst>
                <a:ext uri="{FF2B5EF4-FFF2-40B4-BE49-F238E27FC236}">
                  <a16:creationId xmlns:a16="http://schemas.microsoft.com/office/drawing/2014/main" id="{869A2F0E-2357-99CB-4937-CF0D88E3D2EF}"/>
                </a:ext>
              </a:extLst>
            </p:cNvPr>
            <p:cNvSpPr/>
            <p:nvPr/>
          </p:nvSpPr>
          <p:spPr>
            <a:xfrm>
              <a:off x="8888449" y="10246297"/>
              <a:ext cx="104302" cy="104302"/>
            </a:xfrm>
            <a:custGeom>
              <a:avLst/>
              <a:gdLst>
                <a:gd name="connsiteX0" fmla="*/ 52151 w 104302"/>
                <a:gd name="connsiteY0" fmla="*/ 104302 h 104302"/>
                <a:gd name="connsiteX1" fmla="*/ 0 w 104302"/>
                <a:gd name="connsiteY1" fmla="*/ 52151 h 104302"/>
                <a:gd name="connsiteX2" fmla="*/ 52151 w 104302"/>
                <a:gd name="connsiteY2" fmla="*/ 0 h 104302"/>
                <a:gd name="connsiteX3" fmla="*/ 104302 w 104302"/>
                <a:gd name="connsiteY3" fmla="*/ 52151 h 104302"/>
                <a:gd name="connsiteX4" fmla="*/ 52151 w 104302"/>
                <a:gd name="connsiteY4" fmla="*/ 104302 h 104302"/>
                <a:gd name="connsiteX5" fmla="*/ 52151 w 104302"/>
                <a:gd name="connsiteY5" fmla="*/ 9482 h 104302"/>
                <a:gd name="connsiteX6" fmla="*/ 9482 w 104302"/>
                <a:gd name="connsiteY6" fmla="*/ 52151 h 104302"/>
                <a:gd name="connsiteX7" fmla="*/ 52151 w 104302"/>
                <a:gd name="connsiteY7" fmla="*/ 94820 h 104302"/>
                <a:gd name="connsiteX8" fmla="*/ 94820 w 104302"/>
                <a:gd name="connsiteY8" fmla="*/ 52151 h 104302"/>
                <a:gd name="connsiteX9" fmla="*/ 52151 w 104302"/>
                <a:gd name="connsiteY9" fmla="*/ 9482 h 1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02" h="104302">
                  <a:moveTo>
                    <a:pt x="52151" y="104302"/>
                  </a:moveTo>
                  <a:cubicBezTo>
                    <a:pt x="23420" y="104302"/>
                    <a:pt x="0" y="80882"/>
                    <a:pt x="0" y="52151"/>
                  </a:cubicBezTo>
                  <a:cubicBezTo>
                    <a:pt x="0" y="23420"/>
                    <a:pt x="23420" y="0"/>
                    <a:pt x="52151" y="0"/>
                  </a:cubicBezTo>
                  <a:cubicBezTo>
                    <a:pt x="80882" y="0"/>
                    <a:pt x="104302" y="23420"/>
                    <a:pt x="104302" y="52151"/>
                  </a:cubicBezTo>
                  <a:cubicBezTo>
                    <a:pt x="104302" y="80882"/>
                    <a:pt x="80882" y="104302"/>
                    <a:pt x="52151" y="104302"/>
                  </a:cubicBezTo>
                  <a:close/>
                  <a:moveTo>
                    <a:pt x="52151" y="9482"/>
                  </a:moveTo>
                  <a:cubicBezTo>
                    <a:pt x="28636" y="9482"/>
                    <a:pt x="9482" y="28636"/>
                    <a:pt x="9482" y="52151"/>
                  </a:cubicBezTo>
                  <a:cubicBezTo>
                    <a:pt x="9482" y="75666"/>
                    <a:pt x="28636" y="94820"/>
                    <a:pt x="52151" y="94820"/>
                  </a:cubicBezTo>
                  <a:cubicBezTo>
                    <a:pt x="75666" y="94820"/>
                    <a:pt x="94820" y="75666"/>
                    <a:pt x="94820" y="52151"/>
                  </a:cubicBezTo>
                  <a:cubicBezTo>
                    <a:pt x="94820" y="28636"/>
                    <a:pt x="75666" y="9482"/>
                    <a:pt x="52151" y="9482"/>
                  </a:cubicBezTo>
                  <a:close/>
                </a:path>
              </a:pathLst>
            </a:custGeom>
            <a:grpFill/>
            <a:ln w="12700" cap="flat">
              <a:solidFill>
                <a:schemeClr val="bg1"/>
              </a:solidFill>
              <a:prstDash val="solid"/>
              <a:miter/>
            </a:ln>
          </p:spPr>
          <p:txBody>
            <a:bodyPr rtlCol="0" anchor="ctr"/>
            <a:lstStyle/>
            <a:p>
              <a:endParaRPr lang="en-GB"/>
            </a:p>
          </p:txBody>
        </p:sp>
        <p:sp>
          <p:nvSpPr>
            <p:cNvPr id="43" name="Freeform: Shape 482">
              <a:extLst>
                <a:ext uri="{FF2B5EF4-FFF2-40B4-BE49-F238E27FC236}">
                  <a16:creationId xmlns:a16="http://schemas.microsoft.com/office/drawing/2014/main" id="{6E7E9475-18BF-FC50-0D43-9A0A48540DC8}"/>
                </a:ext>
              </a:extLst>
            </p:cNvPr>
            <p:cNvSpPr/>
            <p:nvPr/>
          </p:nvSpPr>
          <p:spPr>
            <a:xfrm>
              <a:off x="8860011" y="10113549"/>
              <a:ext cx="160901" cy="152565"/>
            </a:xfrm>
            <a:custGeom>
              <a:avLst/>
              <a:gdLst>
                <a:gd name="connsiteX0" fmla="*/ 43325 w 160901"/>
                <a:gd name="connsiteY0" fmla="*/ 152566 h 152565"/>
                <a:gd name="connsiteX1" fmla="*/ 3880 w 160901"/>
                <a:gd name="connsiteY1" fmla="*/ 63056 h 152565"/>
                <a:gd name="connsiteX2" fmla="*/ 7199 w 160901"/>
                <a:gd name="connsiteY2" fmla="*/ 20576 h 152565"/>
                <a:gd name="connsiteX3" fmla="*/ 45317 w 160901"/>
                <a:gd name="connsiteY3" fmla="*/ 0 h 152565"/>
                <a:gd name="connsiteX4" fmla="*/ 121267 w 160901"/>
                <a:gd name="connsiteY4" fmla="*/ 0 h 152565"/>
                <a:gd name="connsiteX5" fmla="*/ 160902 w 160901"/>
                <a:gd name="connsiteY5" fmla="*/ 39351 h 152565"/>
                <a:gd name="connsiteX6" fmla="*/ 145826 w 160901"/>
                <a:gd name="connsiteY6" fmla="*/ 70167 h 152565"/>
                <a:gd name="connsiteX7" fmla="*/ 109889 w 160901"/>
                <a:gd name="connsiteY7" fmla="*/ 144980 h 152565"/>
                <a:gd name="connsiteX8" fmla="*/ 100501 w 160901"/>
                <a:gd name="connsiteY8" fmla="*/ 143842 h 152565"/>
                <a:gd name="connsiteX9" fmla="*/ 140231 w 160901"/>
                <a:gd name="connsiteY9" fmla="*/ 62487 h 152565"/>
                <a:gd name="connsiteX10" fmla="*/ 151514 w 160901"/>
                <a:gd name="connsiteY10" fmla="*/ 39256 h 152565"/>
                <a:gd name="connsiteX11" fmla="*/ 121362 w 160901"/>
                <a:gd name="connsiteY11" fmla="*/ 9387 h 152565"/>
                <a:gd name="connsiteX12" fmla="*/ 45411 w 160901"/>
                <a:gd name="connsiteY12" fmla="*/ 9387 h 152565"/>
                <a:gd name="connsiteX13" fmla="*/ 15163 w 160901"/>
                <a:gd name="connsiteY13" fmla="*/ 25696 h 152565"/>
                <a:gd name="connsiteX14" fmla="*/ 12509 w 160901"/>
                <a:gd name="connsiteY14" fmla="*/ 59168 h 152565"/>
                <a:gd name="connsiteX15" fmla="*/ 51953 w 160901"/>
                <a:gd name="connsiteY15" fmla="*/ 148678 h 152565"/>
                <a:gd name="connsiteX16" fmla="*/ 43230 w 160901"/>
                <a:gd name="connsiteY16" fmla="*/ 152471 h 15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901" h="152565">
                  <a:moveTo>
                    <a:pt x="43325" y="152566"/>
                  </a:moveTo>
                  <a:lnTo>
                    <a:pt x="3880" y="63056"/>
                  </a:lnTo>
                  <a:cubicBezTo>
                    <a:pt x="-2283" y="49212"/>
                    <a:pt x="-1051" y="33377"/>
                    <a:pt x="7199" y="20576"/>
                  </a:cubicBezTo>
                  <a:cubicBezTo>
                    <a:pt x="15543" y="7680"/>
                    <a:pt x="29861" y="0"/>
                    <a:pt x="45317" y="0"/>
                  </a:cubicBezTo>
                  <a:lnTo>
                    <a:pt x="121267" y="0"/>
                  </a:lnTo>
                  <a:cubicBezTo>
                    <a:pt x="143170" y="0"/>
                    <a:pt x="160902" y="17636"/>
                    <a:pt x="160902" y="39351"/>
                  </a:cubicBezTo>
                  <a:cubicBezTo>
                    <a:pt x="160902" y="51582"/>
                    <a:pt x="155308" y="63150"/>
                    <a:pt x="145826" y="70167"/>
                  </a:cubicBezTo>
                  <a:cubicBezTo>
                    <a:pt x="119371" y="89510"/>
                    <a:pt x="112733" y="120327"/>
                    <a:pt x="109889" y="144980"/>
                  </a:cubicBezTo>
                  <a:lnTo>
                    <a:pt x="100501" y="143842"/>
                  </a:lnTo>
                  <a:cubicBezTo>
                    <a:pt x="103631" y="117292"/>
                    <a:pt x="110932" y="84010"/>
                    <a:pt x="140231" y="62487"/>
                  </a:cubicBezTo>
                  <a:cubicBezTo>
                    <a:pt x="147248" y="57271"/>
                    <a:pt x="151514" y="48548"/>
                    <a:pt x="151514" y="39256"/>
                  </a:cubicBezTo>
                  <a:cubicBezTo>
                    <a:pt x="151514" y="22757"/>
                    <a:pt x="137955" y="9387"/>
                    <a:pt x="121362" y="9387"/>
                  </a:cubicBezTo>
                  <a:lnTo>
                    <a:pt x="45411" y="9387"/>
                  </a:lnTo>
                  <a:cubicBezTo>
                    <a:pt x="33179" y="9387"/>
                    <a:pt x="21801" y="15456"/>
                    <a:pt x="15163" y="25696"/>
                  </a:cubicBezTo>
                  <a:cubicBezTo>
                    <a:pt x="8526" y="35842"/>
                    <a:pt x="7578" y="48074"/>
                    <a:pt x="12509" y="59168"/>
                  </a:cubicBezTo>
                  <a:lnTo>
                    <a:pt x="51953" y="148678"/>
                  </a:lnTo>
                  <a:lnTo>
                    <a:pt x="43230" y="152471"/>
                  </a:lnTo>
                  <a:close/>
                </a:path>
              </a:pathLst>
            </a:custGeom>
            <a:grpFill/>
            <a:ln w="12700" cap="flat">
              <a:solidFill>
                <a:schemeClr val="bg1"/>
              </a:solidFill>
              <a:prstDash val="solid"/>
              <a:miter/>
            </a:ln>
          </p:spPr>
          <p:txBody>
            <a:bodyPr rtlCol="0" anchor="ctr"/>
            <a:lstStyle/>
            <a:p>
              <a:endParaRPr lang="en-GB"/>
            </a:p>
          </p:txBody>
        </p:sp>
        <p:sp>
          <p:nvSpPr>
            <p:cNvPr id="44" name="Freeform: Shape 483">
              <a:extLst>
                <a:ext uri="{FF2B5EF4-FFF2-40B4-BE49-F238E27FC236}">
                  <a16:creationId xmlns:a16="http://schemas.microsoft.com/office/drawing/2014/main" id="{CA18A4BE-D1A4-A06B-DF8E-FC6C380F6728}"/>
                </a:ext>
              </a:extLst>
            </p:cNvPr>
            <p:cNvSpPr/>
            <p:nvPr/>
          </p:nvSpPr>
          <p:spPr>
            <a:xfrm>
              <a:off x="8755796" y="10218136"/>
              <a:ext cx="152470" cy="161004"/>
            </a:xfrm>
            <a:custGeom>
              <a:avLst/>
              <a:gdLst>
                <a:gd name="connsiteX0" fmla="*/ 44850 w 152470"/>
                <a:gd name="connsiteY0" fmla="*/ 160909 h 161004"/>
                <a:gd name="connsiteX1" fmla="*/ 20576 w 152470"/>
                <a:gd name="connsiteY1" fmla="*/ 153703 h 161004"/>
                <a:gd name="connsiteX2" fmla="*/ 0 w 152470"/>
                <a:gd name="connsiteY2" fmla="*/ 115585 h 161004"/>
                <a:gd name="connsiteX3" fmla="*/ 0 w 152470"/>
                <a:gd name="connsiteY3" fmla="*/ 39635 h 161004"/>
                <a:gd name="connsiteX4" fmla="*/ 39350 w 152470"/>
                <a:gd name="connsiteY4" fmla="*/ 0 h 161004"/>
                <a:gd name="connsiteX5" fmla="*/ 70166 w 152470"/>
                <a:gd name="connsiteY5" fmla="*/ 15076 h 161004"/>
                <a:gd name="connsiteX6" fmla="*/ 144980 w 152470"/>
                <a:gd name="connsiteY6" fmla="*/ 51013 h 161004"/>
                <a:gd name="connsiteX7" fmla="*/ 143842 w 152470"/>
                <a:gd name="connsiteY7" fmla="*/ 60400 h 161004"/>
                <a:gd name="connsiteX8" fmla="*/ 62486 w 152470"/>
                <a:gd name="connsiteY8" fmla="*/ 20671 h 161004"/>
                <a:gd name="connsiteX9" fmla="*/ 39256 w 152470"/>
                <a:gd name="connsiteY9" fmla="*/ 9387 h 161004"/>
                <a:gd name="connsiteX10" fmla="*/ 9387 w 152470"/>
                <a:gd name="connsiteY10" fmla="*/ 39540 h 161004"/>
                <a:gd name="connsiteX11" fmla="*/ 9387 w 152470"/>
                <a:gd name="connsiteY11" fmla="*/ 115491 h 161004"/>
                <a:gd name="connsiteX12" fmla="*/ 25696 w 152470"/>
                <a:gd name="connsiteY12" fmla="*/ 145738 h 161004"/>
                <a:gd name="connsiteX13" fmla="*/ 59168 w 152470"/>
                <a:gd name="connsiteY13" fmla="*/ 148393 h 161004"/>
                <a:gd name="connsiteX14" fmla="*/ 148678 w 152470"/>
                <a:gd name="connsiteY14" fmla="*/ 108948 h 161004"/>
                <a:gd name="connsiteX15" fmla="*/ 152471 w 152470"/>
                <a:gd name="connsiteY15" fmla="*/ 117671 h 161004"/>
                <a:gd name="connsiteX16" fmla="*/ 62961 w 152470"/>
                <a:gd name="connsiteY16" fmla="*/ 157116 h 161004"/>
                <a:gd name="connsiteX17" fmla="*/ 44755 w 152470"/>
                <a:gd name="connsiteY17" fmla="*/ 161004 h 16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70" h="161004">
                  <a:moveTo>
                    <a:pt x="44850" y="160909"/>
                  </a:moveTo>
                  <a:cubicBezTo>
                    <a:pt x="36411" y="160909"/>
                    <a:pt x="27972" y="158444"/>
                    <a:pt x="20576" y="153703"/>
                  </a:cubicBezTo>
                  <a:cubicBezTo>
                    <a:pt x="7680" y="145359"/>
                    <a:pt x="0" y="131041"/>
                    <a:pt x="0" y="115585"/>
                  </a:cubicBezTo>
                  <a:lnTo>
                    <a:pt x="0" y="39635"/>
                  </a:lnTo>
                  <a:cubicBezTo>
                    <a:pt x="0" y="17731"/>
                    <a:pt x="17636" y="0"/>
                    <a:pt x="39350" y="0"/>
                  </a:cubicBezTo>
                  <a:cubicBezTo>
                    <a:pt x="51582" y="0"/>
                    <a:pt x="63150" y="5594"/>
                    <a:pt x="70166" y="15076"/>
                  </a:cubicBezTo>
                  <a:cubicBezTo>
                    <a:pt x="89510" y="41531"/>
                    <a:pt x="120327" y="48168"/>
                    <a:pt x="144980" y="51013"/>
                  </a:cubicBezTo>
                  <a:lnTo>
                    <a:pt x="143842" y="60400"/>
                  </a:lnTo>
                  <a:cubicBezTo>
                    <a:pt x="117292" y="57271"/>
                    <a:pt x="84010" y="49970"/>
                    <a:pt x="62486" y="20671"/>
                  </a:cubicBezTo>
                  <a:cubicBezTo>
                    <a:pt x="57271" y="13654"/>
                    <a:pt x="48548" y="9387"/>
                    <a:pt x="39256" y="9387"/>
                  </a:cubicBezTo>
                  <a:cubicBezTo>
                    <a:pt x="22756" y="9387"/>
                    <a:pt x="9387" y="22946"/>
                    <a:pt x="9387" y="39540"/>
                  </a:cubicBezTo>
                  <a:lnTo>
                    <a:pt x="9387" y="115491"/>
                  </a:lnTo>
                  <a:cubicBezTo>
                    <a:pt x="9387" y="127722"/>
                    <a:pt x="15456" y="139101"/>
                    <a:pt x="25696" y="145738"/>
                  </a:cubicBezTo>
                  <a:cubicBezTo>
                    <a:pt x="35842" y="152375"/>
                    <a:pt x="48074" y="153324"/>
                    <a:pt x="59168" y="148393"/>
                  </a:cubicBezTo>
                  <a:lnTo>
                    <a:pt x="148678" y="108948"/>
                  </a:lnTo>
                  <a:lnTo>
                    <a:pt x="152471" y="117671"/>
                  </a:lnTo>
                  <a:lnTo>
                    <a:pt x="62961" y="157116"/>
                  </a:lnTo>
                  <a:cubicBezTo>
                    <a:pt x="57176" y="159677"/>
                    <a:pt x="50918" y="161004"/>
                    <a:pt x="44755" y="161004"/>
                  </a:cubicBezTo>
                  <a:close/>
                </a:path>
              </a:pathLst>
            </a:custGeom>
            <a:grpFill/>
            <a:ln w="12700" cap="flat">
              <a:solidFill>
                <a:schemeClr val="bg1"/>
              </a:solidFill>
              <a:prstDash val="solid"/>
              <a:miter/>
            </a:ln>
          </p:spPr>
          <p:txBody>
            <a:bodyPr rtlCol="0" anchor="ctr"/>
            <a:lstStyle/>
            <a:p>
              <a:endParaRPr lang="en-GB"/>
            </a:p>
          </p:txBody>
        </p:sp>
        <p:sp>
          <p:nvSpPr>
            <p:cNvPr id="45" name="Freeform: Shape 484">
              <a:extLst>
                <a:ext uri="{FF2B5EF4-FFF2-40B4-BE49-F238E27FC236}">
                  <a16:creationId xmlns:a16="http://schemas.microsoft.com/office/drawing/2014/main" id="{8F008842-67FC-4DA3-8015-70A03C456231}"/>
                </a:ext>
              </a:extLst>
            </p:cNvPr>
            <p:cNvSpPr/>
            <p:nvPr/>
          </p:nvSpPr>
          <p:spPr>
            <a:xfrm>
              <a:off x="8860193" y="10330876"/>
              <a:ext cx="160996" cy="152565"/>
            </a:xfrm>
            <a:custGeom>
              <a:avLst/>
              <a:gdLst>
                <a:gd name="connsiteX0" fmla="*/ 115586 w 160996"/>
                <a:gd name="connsiteY0" fmla="*/ 152471 h 152565"/>
                <a:gd name="connsiteX1" fmla="*/ 39635 w 160996"/>
                <a:gd name="connsiteY1" fmla="*/ 152471 h 152565"/>
                <a:gd name="connsiteX2" fmla="*/ 0 w 160996"/>
                <a:gd name="connsiteY2" fmla="*/ 113120 h 152565"/>
                <a:gd name="connsiteX3" fmla="*/ 15076 w 160996"/>
                <a:gd name="connsiteY3" fmla="*/ 82304 h 152565"/>
                <a:gd name="connsiteX4" fmla="*/ 51013 w 160996"/>
                <a:gd name="connsiteY4" fmla="*/ 7491 h 152565"/>
                <a:gd name="connsiteX5" fmla="*/ 60400 w 160996"/>
                <a:gd name="connsiteY5" fmla="*/ 8629 h 152565"/>
                <a:gd name="connsiteX6" fmla="*/ 20671 w 160996"/>
                <a:gd name="connsiteY6" fmla="*/ 89984 h 152565"/>
                <a:gd name="connsiteX7" fmla="*/ 9387 w 160996"/>
                <a:gd name="connsiteY7" fmla="*/ 113215 h 152565"/>
                <a:gd name="connsiteX8" fmla="*/ 39540 w 160996"/>
                <a:gd name="connsiteY8" fmla="*/ 143084 h 152565"/>
                <a:gd name="connsiteX9" fmla="*/ 115491 w 160996"/>
                <a:gd name="connsiteY9" fmla="*/ 143084 h 152565"/>
                <a:gd name="connsiteX10" fmla="*/ 145738 w 160996"/>
                <a:gd name="connsiteY10" fmla="*/ 126774 h 152565"/>
                <a:gd name="connsiteX11" fmla="*/ 148393 w 160996"/>
                <a:gd name="connsiteY11" fmla="*/ 93303 h 152565"/>
                <a:gd name="connsiteX12" fmla="*/ 108948 w 160996"/>
                <a:gd name="connsiteY12" fmla="*/ 3793 h 152565"/>
                <a:gd name="connsiteX13" fmla="*/ 117671 w 160996"/>
                <a:gd name="connsiteY13" fmla="*/ 0 h 152565"/>
                <a:gd name="connsiteX14" fmla="*/ 157117 w 160996"/>
                <a:gd name="connsiteY14" fmla="*/ 89510 h 152565"/>
                <a:gd name="connsiteX15" fmla="*/ 153798 w 160996"/>
                <a:gd name="connsiteY15" fmla="*/ 131990 h 152565"/>
                <a:gd name="connsiteX16" fmla="*/ 115680 w 160996"/>
                <a:gd name="connsiteY16" fmla="*/ 152566 h 15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996" h="152565">
                  <a:moveTo>
                    <a:pt x="115586" y="152471"/>
                  </a:moveTo>
                  <a:lnTo>
                    <a:pt x="39635" y="152471"/>
                  </a:lnTo>
                  <a:cubicBezTo>
                    <a:pt x="17731" y="152471"/>
                    <a:pt x="0" y="134834"/>
                    <a:pt x="0" y="113120"/>
                  </a:cubicBezTo>
                  <a:cubicBezTo>
                    <a:pt x="0" y="100889"/>
                    <a:pt x="5594" y="89321"/>
                    <a:pt x="15076" y="82304"/>
                  </a:cubicBezTo>
                  <a:cubicBezTo>
                    <a:pt x="41531" y="62961"/>
                    <a:pt x="48168" y="32144"/>
                    <a:pt x="51013" y="7491"/>
                  </a:cubicBezTo>
                  <a:lnTo>
                    <a:pt x="60400" y="8629"/>
                  </a:lnTo>
                  <a:cubicBezTo>
                    <a:pt x="57271" y="35178"/>
                    <a:pt x="49970" y="68460"/>
                    <a:pt x="20671" y="89984"/>
                  </a:cubicBezTo>
                  <a:cubicBezTo>
                    <a:pt x="13654" y="95200"/>
                    <a:pt x="9387" y="103923"/>
                    <a:pt x="9387" y="113215"/>
                  </a:cubicBezTo>
                  <a:cubicBezTo>
                    <a:pt x="9387" y="129714"/>
                    <a:pt x="22946" y="143084"/>
                    <a:pt x="39540" y="143084"/>
                  </a:cubicBezTo>
                  <a:lnTo>
                    <a:pt x="115491" y="143084"/>
                  </a:lnTo>
                  <a:cubicBezTo>
                    <a:pt x="127722" y="143084"/>
                    <a:pt x="139101" y="137015"/>
                    <a:pt x="145738" y="126774"/>
                  </a:cubicBezTo>
                  <a:cubicBezTo>
                    <a:pt x="152376" y="116629"/>
                    <a:pt x="153324" y="104397"/>
                    <a:pt x="148393" y="93303"/>
                  </a:cubicBezTo>
                  <a:lnTo>
                    <a:pt x="108948" y="3793"/>
                  </a:lnTo>
                  <a:lnTo>
                    <a:pt x="117671" y="0"/>
                  </a:lnTo>
                  <a:lnTo>
                    <a:pt x="157117" y="89510"/>
                  </a:lnTo>
                  <a:cubicBezTo>
                    <a:pt x="163280" y="103354"/>
                    <a:pt x="162047" y="119189"/>
                    <a:pt x="153798" y="131990"/>
                  </a:cubicBezTo>
                  <a:cubicBezTo>
                    <a:pt x="145454" y="144885"/>
                    <a:pt x="131136" y="152566"/>
                    <a:pt x="115680" y="152566"/>
                  </a:cubicBezTo>
                  <a:close/>
                </a:path>
              </a:pathLst>
            </a:custGeom>
            <a:grpFill/>
            <a:ln w="12700" cap="flat">
              <a:solidFill>
                <a:schemeClr val="bg1"/>
              </a:solidFill>
              <a:prstDash val="solid"/>
              <a:miter/>
            </a:ln>
          </p:spPr>
          <p:txBody>
            <a:bodyPr rtlCol="0" anchor="ctr"/>
            <a:lstStyle/>
            <a:p>
              <a:endParaRPr lang="en-GB"/>
            </a:p>
          </p:txBody>
        </p:sp>
        <p:sp>
          <p:nvSpPr>
            <p:cNvPr id="46" name="Freeform: Shape 485">
              <a:extLst>
                <a:ext uri="{FF2B5EF4-FFF2-40B4-BE49-F238E27FC236}">
                  <a16:creationId xmlns:a16="http://schemas.microsoft.com/office/drawing/2014/main" id="{E4C029FC-591C-9591-2D05-D398C6DCDF1E}"/>
                </a:ext>
              </a:extLst>
            </p:cNvPr>
            <p:cNvSpPr/>
            <p:nvPr/>
          </p:nvSpPr>
          <p:spPr>
            <a:xfrm>
              <a:off x="8973028" y="10217859"/>
              <a:ext cx="152565" cy="160996"/>
            </a:xfrm>
            <a:custGeom>
              <a:avLst/>
              <a:gdLst>
                <a:gd name="connsiteX0" fmla="*/ 113120 w 152565"/>
                <a:gd name="connsiteY0" fmla="*/ 160997 h 160996"/>
                <a:gd name="connsiteX1" fmla="*/ 82304 w 152565"/>
                <a:gd name="connsiteY1" fmla="*/ 145920 h 160996"/>
                <a:gd name="connsiteX2" fmla="*/ 7491 w 152565"/>
                <a:gd name="connsiteY2" fmla="*/ 109983 h 160996"/>
                <a:gd name="connsiteX3" fmla="*/ 8629 w 152565"/>
                <a:gd name="connsiteY3" fmla="*/ 100596 h 160996"/>
                <a:gd name="connsiteX4" fmla="*/ 89984 w 152565"/>
                <a:gd name="connsiteY4" fmla="*/ 140326 h 160996"/>
                <a:gd name="connsiteX5" fmla="*/ 113215 w 152565"/>
                <a:gd name="connsiteY5" fmla="*/ 151609 h 160996"/>
                <a:gd name="connsiteX6" fmla="*/ 143084 w 152565"/>
                <a:gd name="connsiteY6" fmla="*/ 121457 h 160996"/>
                <a:gd name="connsiteX7" fmla="*/ 143084 w 152565"/>
                <a:gd name="connsiteY7" fmla="*/ 45506 h 160996"/>
                <a:gd name="connsiteX8" fmla="*/ 126774 w 152565"/>
                <a:gd name="connsiteY8" fmla="*/ 15258 h 160996"/>
                <a:gd name="connsiteX9" fmla="*/ 93303 w 152565"/>
                <a:gd name="connsiteY9" fmla="*/ 12604 h 160996"/>
                <a:gd name="connsiteX10" fmla="*/ 3793 w 152565"/>
                <a:gd name="connsiteY10" fmla="*/ 52048 h 160996"/>
                <a:gd name="connsiteX11" fmla="*/ 0 w 152565"/>
                <a:gd name="connsiteY11" fmla="*/ 43325 h 160996"/>
                <a:gd name="connsiteX12" fmla="*/ 89510 w 152565"/>
                <a:gd name="connsiteY12" fmla="*/ 3880 h 160996"/>
                <a:gd name="connsiteX13" fmla="*/ 131990 w 152565"/>
                <a:gd name="connsiteY13" fmla="*/ 7199 h 160996"/>
                <a:gd name="connsiteX14" fmla="*/ 152566 w 152565"/>
                <a:gd name="connsiteY14" fmla="*/ 45317 h 160996"/>
                <a:gd name="connsiteX15" fmla="*/ 152566 w 152565"/>
                <a:gd name="connsiteY15" fmla="*/ 121267 h 160996"/>
                <a:gd name="connsiteX16" fmla="*/ 113215 w 152565"/>
                <a:gd name="connsiteY16" fmla="*/ 160902 h 16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565" h="160996">
                  <a:moveTo>
                    <a:pt x="113120" y="160997"/>
                  </a:moveTo>
                  <a:cubicBezTo>
                    <a:pt x="100889" y="160997"/>
                    <a:pt x="89321" y="155402"/>
                    <a:pt x="82304" y="145920"/>
                  </a:cubicBezTo>
                  <a:cubicBezTo>
                    <a:pt x="62961" y="119465"/>
                    <a:pt x="32144" y="112828"/>
                    <a:pt x="7491" y="109983"/>
                  </a:cubicBezTo>
                  <a:lnTo>
                    <a:pt x="8629" y="100596"/>
                  </a:lnTo>
                  <a:cubicBezTo>
                    <a:pt x="35178" y="103725"/>
                    <a:pt x="68460" y="111027"/>
                    <a:pt x="89984" y="140326"/>
                  </a:cubicBezTo>
                  <a:cubicBezTo>
                    <a:pt x="95200" y="147342"/>
                    <a:pt x="103923" y="151609"/>
                    <a:pt x="113215" y="151609"/>
                  </a:cubicBezTo>
                  <a:cubicBezTo>
                    <a:pt x="129714" y="151609"/>
                    <a:pt x="143084" y="138050"/>
                    <a:pt x="143084" y="121457"/>
                  </a:cubicBezTo>
                  <a:lnTo>
                    <a:pt x="143084" y="45506"/>
                  </a:lnTo>
                  <a:cubicBezTo>
                    <a:pt x="143084" y="33274"/>
                    <a:pt x="137015" y="21896"/>
                    <a:pt x="126774" y="15258"/>
                  </a:cubicBezTo>
                  <a:cubicBezTo>
                    <a:pt x="116629" y="8621"/>
                    <a:pt x="104397" y="7673"/>
                    <a:pt x="93303" y="12604"/>
                  </a:cubicBezTo>
                  <a:lnTo>
                    <a:pt x="3793" y="52048"/>
                  </a:lnTo>
                  <a:lnTo>
                    <a:pt x="0" y="43325"/>
                  </a:lnTo>
                  <a:lnTo>
                    <a:pt x="89510" y="3880"/>
                  </a:lnTo>
                  <a:cubicBezTo>
                    <a:pt x="103354" y="-2283"/>
                    <a:pt x="119189" y="-1051"/>
                    <a:pt x="131990" y="7199"/>
                  </a:cubicBezTo>
                  <a:cubicBezTo>
                    <a:pt x="144885" y="15543"/>
                    <a:pt x="152566" y="29861"/>
                    <a:pt x="152566" y="45317"/>
                  </a:cubicBezTo>
                  <a:lnTo>
                    <a:pt x="152566" y="121267"/>
                  </a:lnTo>
                  <a:cubicBezTo>
                    <a:pt x="152566" y="143170"/>
                    <a:pt x="134929" y="160902"/>
                    <a:pt x="113215" y="160902"/>
                  </a:cubicBezTo>
                  <a:close/>
                </a:path>
              </a:pathLst>
            </a:custGeom>
            <a:grpFill/>
            <a:ln w="12700" cap="flat">
              <a:solidFill>
                <a:schemeClr val="bg1"/>
              </a:solidFill>
              <a:prstDash val="solid"/>
              <a:miter/>
            </a:ln>
          </p:spPr>
          <p:txBody>
            <a:bodyPr rtlCol="0" anchor="ctr"/>
            <a:lstStyle/>
            <a:p>
              <a:endParaRPr lang="en-GB"/>
            </a:p>
          </p:txBody>
        </p:sp>
      </p:grpSp>
      <p:sp>
        <p:nvSpPr>
          <p:cNvPr id="47" name="TextBox 46">
            <a:extLst>
              <a:ext uri="{FF2B5EF4-FFF2-40B4-BE49-F238E27FC236}">
                <a16:creationId xmlns:a16="http://schemas.microsoft.com/office/drawing/2014/main" id="{8C8ED4EF-0DEF-6924-A34E-D97FA75F9BA0}"/>
              </a:ext>
            </a:extLst>
          </p:cNvPr>
          <p:cNvSpPr txBox="1"/>
          <p:nvPr/>
        </p:nvSpPr>
        <p:spPr>
          <a:xfrm>
            <a:off x="440113" y="3999658"/>
            <a:ext cx="1210152" cy="307777"/>
          </a:xfrm>
          <a:prstGeom prst="rect">
            <a:avLst/>
          </a:prstGeom>
          <a:noFill/>
        </p:spPr>
        <p:txBody>
          <a:bodyPr wrap="square">
            <a:spAutoFit/>
          </a:bodyPr>
          <a:lstStyle/>
          <a:p>
            <a:pPr algn="ctr"/>
            <a:r>
              <a:rPr lang="en-GB" sz="1400" b="1" dirty="0">
                <a:solidFill>
                  <a:srgbClr val="B69C01"/>
                </a:solidFill>
              </a:rPr>
              <a:t>Heat pumps</a:t>
            </a:r>
          </a:p>
        </p:txBody>
      </p:sp>
      <p:sp>
        <p:nvSpPr>
          <p:cNvPr id="48" name="Oval 47">
            <a:extLst>
              <a:ext uri="{FF2B5EF4-FFF2-40B4-BE49-F238E27FC236}">
                <a16:creationId xmlns:a16="http://schemas.microsoft.com/office/drawing/2014/main" id="{499DBD1A-BC37-80B9-C2F8-7B6475314758}"/>
              </a:ext>
            </a:extLst>
          </p:cNvPr>
          <p:cNvSpPr/>
          <p:nvPr/>
        </p:nvSpPr>
        <p:spPr>
          <a:xfrm>
            <a:off x="593834" y="4662648"/>
            <a:ext cx="823618" cy="773418"/>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017ED0C1-3C3E-5E21-A73E-8601C580566E}"/>
              </a:ext>
            </a:extLst>
          </p:cNvPr>
          <p:cNvSpPr txBox="1"/>
          <p:nvPr/>
        </p:nvSpPr>
        <p:spPr>
          <a:xfrm>
            <a:off x="745473" y="4900011"/>
            <a:ext cx="559698" cy="465064"/>
          </a:xfrm>
          <a:prstGeom prst="rect">
            <a:avLst/>
          </a:prstGeom>
        </p:spPr>
        <p:txBody>
          <a:bodyPr vert="horz" wrap="square" lIns="91440" tIns="45720" rIns="91440" bIns="45720" rtlCol="0" anchor="t">
            <a:normAutofit/>
          </a:bodyPr>
          <a:lstStyle/>
          <a:p>
            <a:pPr algn="l"/>
            <a:r>
              <a:rPr lang="en-GB" sz="1400" b="1" dirty="0">
                <a:solidFill>
                  <a:schemeClr val="bg1"/>
                </a:solidFill>
              </a:rPr>
              <a:t>P2G</a:t>
            </a:r>
          </a:p>
        </p:txBody>
      </p:sp>
      <p:sp>
        <p:nvSpPr>
          <p:cNvPr id="50" name="TextBox 49">
            <a:extLst>
              <a:ext uri="{FF2B5EF4-FFF2-40B4-BE49-F238E27FC236}">
                <a16:creationId xmlns:a16="http://schemas.microsoft.com/office/drawing/2014/main" id="{B05C65E5-2224-87AA-FDD6-3D8E26D7BB3C}"/>
              </a:ext>
            </a:extLst>
          </p:cNvPr>
          <p:cNvSpPr txBox="1"/>
          <p:nvPr/>
        </p:nvSpPr>
        <p:spPr>
          <a:xfrm>
            <a:off x="46193" y="5558972"/>
            <a:ext cx="1918900" cy="523220"/>
          </a:xfrm>
          <a:prstGeom prst="rect">
            <a:avLst/>
          </a:prstGeom>
          <a:noFill/>
        </p:spPr>
        <p:txBody>
          <a:bodyPr wrap="square">
            <a:spAutoFit/>
          </a:bodyPr>
          <a:lstStyle/>
          <a:p>
            <a:pPr algn="ctr"/>
            <a:r>
              <a:rPr lang="en-GB" sz="1400" b="1" dirty="0">
                <a:solidFill>
                  <a:srgbClr val="10AA35"/>
                </a:solidFill>
              </a:rPr>
              <a:t>Power-to-Gas demand units</a:t>
            </a:r>
          </a:p>
        </p:txBody>
      </p:sp>
      <p:grpSp>
        <p:nvGrpSpPr>
          <p:cNvPr id="51" name="Group 50">
            <a:extLst>
              <a:ext uri="{FF2B5EF4-FFF2-40B4-BE49-F238E27FC236}">
                <a16:creationId xmlns:a16="http://schemas.microsoft.com/office/drawing/2014/main" id="{9349D27C-C061-0756-6B0A-B34FDBEE05D6}"/>
              </a:ext>
            </a:extLst>
          </p:cNvPr>
          <p:cNvGrpSpPr/>
          <p:nvPr/>
        </p:nvGrpSpPr>
        <p:grpSpPr>
          <a:xfrm>
            <a:off x="672309" y="1511248"/>
            <a:ext cx="826930" cy="826552"/>
            <a:chOff x="245733" y="3501536"/>
            <a:chExt cx="852171" cy="851781"/>
          </a:xfrm>
        </p:grpSpPr>
        <p:sp>
          <p:nvSpPr>
            <p:cNvPr id="52" name="Oval 51">
              <a:extLst>
                <a:ext uri="{FF2B5EF4-FFF2-40B4-BE49-F238E27FC236}">
                  <a16:creationId xmlns:a16="http://schemas.microsoft.com/office/drawing/2014/main" id="{98569D8A-C062-6D3E-CBE4-2AC8DCA985F5}"/>
                </a:ext>
              </a:extLst>
            </p:cNvPr>
            <p:cNvSpPr/>
            <p:nvPr/>
          </p:nvSpPr>
          <p:spPr>
            <a:xfrm>
              <a:off x="245733" y="3501536"/>
              <a:ext cx="852171" cy="851781"/>
            </a:xfrm>
            <a:prstGeom prst="ellipse">
              <a:avLst/>
            </a:prstGeom>
            <a:solidFill>
              <a:srgbClr val="53CFCB"/>
            </a:solidFill>
            <a:ln w="161925">
              <a:noFill/>
            </a:ln>
          </p:spPr>
          <p:style>
            <a:lnRef idx="2">
              <a:scrgbClr r="0" g="0" b="0"/>
            </a:lnRef>
            <a:fillRef idx="1">
              <a:schemeClr val="accent2">
                <a:shade val="50000"/>
                <a:hueOff val="-34738"/>
                <a:satOff val="20402"/>
                <a:lumOff val="23567"/>
                <a:alphaOff val="0"/>
              </a:schemeClr>
            </a:fillRef>
            <a:effectRef idx="0">
              <a:schemeClr val="accent2">
                <a:shade val="50000"/>
                <a:hueOff val="-34738"/>
                <a:satOff val="20402"/>
                <a:lumOff val="23567"/>
                <a:alphaOff val="0"/>
              </a:schemeClr>
            </a:effectRef>
            <a:fontRef idx="minor">
              <a:schemeClr val="lt1"/>
            </a:fontRef>
          </p:style>
        </p:sp>
        <p:pic>
          <p:nvPicPr>
            <p:cNvPr id="53" name="Graphic 52" descr="Electric car">
              <a:extLst>
                <a:ext uri="{FF2B5EF4-FFF2-40B4-BE49-F238E27FC236}">
                  <a16:creationId xmlns:a16="http://schemas.microsoft.com/office/drawing/2014/main" id="{A66C3140-C7BB-A8A6-41C7-D86316D0A8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9970" y="3566214"/>
              <a:ext cx="692660" cy="692660"/>
            </a:xfrm>
            <a:prstGeom prst="rect">
              <a:avLst/>
            </a:prstGeom>
          </p:spPr>
        </p:pic>
      </p:grpSp>
      <p:sp>
        <p:nvSpPr>
          <p:cNvPr id="54" name="TextBox 53">
            <a:extLst>
              <a:ext uri="{FF2B5EF4-FFF2-40B4-BE49-F238E27FC236}">
                <a16:creationId xmlns:a16="http://schemas.microsoft.com/office/drawing/2014/main" id="{2C877AAA-A657-6E6C-3328-81042C49F337}"/>
              </a:ext>
            </a:extLst>
          </p:cNvPr>
          <p:cNvSpPr txBox="1"/>
          <p:nvPr/>
        </p:nvSpPr>
        <p:spPr>
          <a:xfrm>
            <a:off x="148228" y="6324928"/>
            <a:ext cx="4554401" cy="523220"/>
          </a:xfrm>
          <a:prstGeom prst="rect">
            <a:avLst/>
          </a:prstGeom>
          <a:noFill/>
        </p:spPr>
        <p:txBody>
          <a:bodyPr wrap="square">
            <a:spAutoFit/>
          </a:bodyPr>
          <a:lstStyle/>
          <a:p>
            <a:r>
              <a:rPr lang="en-GB" sz="1400" b="1" dirty="0">
                <a:latin typeface="inherit"/>
                <a:cs typeface="Times New Roman" panose="02020603050405020304" pitchFamily="18" charset="0"/>
              </a:rPr>
              <a:t>EVs </a:t>
            </a:r>
            <a:r>
              <a:rPr lang="en-GB" sz="1400" dirty="0">
                <a:effectLst/>
                <a:latin typeface="inherit"/>
                <a:ea typeface="Times New Roman" panose="02020603050405020304" pitchFamily="18" charset="0"/>
                <a:cs typeface="Times New Roman" panose="02020603050405020304" pitchFamily="18" charset="0"/>
              </a:rPr>
              <a:t>–</a:t>
            </a:r>
            <a:r>
              <a:rPr lang="en-GB" sz="1400" dirty="0">
                <a:latin typeface="inherit"/>
                <a:cs typeface="Times New Roman" panose="02020603050405020304" pitchFamily="18" charset="0"/>
              </a:rPr>
              <a:t> electric vehicles</a:t>
            </a:r>
            <a:endParaRPr lang="en-GB" sz="1400" dirty="0"/>
          </a:p>
          <a:p>
            <a:r>
              <a:rPr lang="en-GB" sz="1400" b="1" dirty="0">
                <a:latin typeface="inherit"/>
                <a:cs typeface="Times New Roman" panose="02020603050405020304" pitchFamily="18" charset="0"/>
              </a:rPr>
              <a:t>FRT </a:t>
            </a:r>
            <a:r>
              <a:rPr lang="en-GB" sz="1400" dirty="0">
                <a:effectLst/>
                <a:latin typeface="inherit"/>
                <a:ea typeface="Times New Roman" panose="02020603050405020304" pitchFamily="18" charset="0"/>
                <a:cs typeface="Times New Roman" panose="02020603050405020304" pitchFamily="18" charset="0"/>
              </a:rPr>
              <a:t>–</a:t>
            </a:r>
            <a:r>
              <a:rPr lang="en-GB" sz="1400" dirty="0">
                <a:latin typeface="inherit"/>
                <a:cs typeface="Times New Roman" panose="02020603050405020304" pitchFamily="18" charset="0"/>
              </a:rPr>
              <a:t> fault-ride through capability</a:t>
            </a:r>
            <a:endParaRPr lang="en-GB" sz="1400" dirty="0"/>
          </a:p>
        </p:txBody>
      </p:sp>
      <p:sp>
        <p:nvSpPr>
          <p:cNvPr id="55" name="TextBox 54">
            <a:extLst>
              <a:ext uri="{FF2B5EF4-FFF2-40B4-BE49-F238E27FC236}">
                <a16:creationId xmlns:a16="http://schemas.microsoft.com/office/drawing/2014/main" id="{ABA6FAC9-EC6C-7B68-422A-8BA1C911053D}"/>
              </a:ext>
            </a:extLst>
          </p:cNvPr>
          <p:cNvSpPr txBox="1"/>
          <p:nvPr/>
        </p:nvSpPr>
        <p:spPr>
          <a:xfrm>
            <a:off x="4168193" y="6329665"/>
            <a:ext cx="6273928" cy="523220"/>
          </a:xfrm>
          <a:prstGeom prst="rect">
            <a:avLst/>
          </a:prstGeom>
          <a:noFill/>
        </p:spPr>
        <p:txBody>
          <a:bodyPr wrap="square">
            <a:spAutoFit/>
          </a:bodyPr>
          <a:lstStyle/>
          <a:p>
            <a:r>
              <a:rPr lang="en-GB" sz="1400" b="1" dirty="0">
                <a:effectLst/>
                <a:latin typeface="inherit"/>
                <a:ea typeface="Times New Roman" panose="02020603050405020304" pitchFamily="18" charset="0"/>
                <a:cs typeface="Times New Roman" panose="02020603050405020304" pitchFamily="18" charset="0"/>
              </a:rPr>
              <a:t>RoCoF </a:t>
            </a:r>
            <a:r>
              <a:rPr lang="en-GB" sz="1400" dirty="0">
                <a:effectLst/>
                <a:latin typeface="inherit"/>
                <a:ea typeface="Times New Roman" panose="02020603050405020304" pitchFamily="18" charset="0"/>
                <a:cs typeface="Times New Roman" panose="02020603050405020304" pitchFamily="18" charset="0"/>
              </a:rPr>
              <a:t>– rate of change of frequency</a:t>
            </a:r>
            <a:endParaRPr lang="en-GB" sz="1400" b="1" dirty="0">
              <a:effectLst/>
              <a:latin typeface="inherit"/>
              <a:ea typeface="Times New Roman" panose="02020603050405020304" pitchFamily="18" charset="0"/>
              <a:cs typeface="Times New Roman" panose="02020603050405020304" pitchFamily="18" charset="0"/>
            </a:endParaRPr>
          </a:p>
          <a:p>
            <a:r>
              <a:rPr lang="en-GB" sz="1400" b="1" dirty="0">
                <a:latin typeface="inherit"/>
                <a:cs typeface="Times New Roman" panose="02020603050405020304" pitchFamily="18" charset="0"/>
              </a:rPr>
              <a:t>LFSM-UC </a:t>
            </a:r>
            <a:r>
              <a:rPr lang="en-GB" sz="1400" dirty="0">
                <a:latin typeface="inherit"/>
                <a:cs typeface="Times New Roman" panose="02020603050405020304" pitchFamily="18" charset="0"/>
              </a:rPr>
              <a:t>– limited frequency sensitive mode – underfrequency (consumption)</a:t>
            </a:r>
            <a:endParaRPr lang="en-GB" sz="1400" dirty="0"/>
          </a:p>
        </p:txBody>
      </p:sp>
    </p:spTree>
    <p:extLst>
      <p:ext uri="{BB962C8B-B14F-4D97-AF65-F5344CB8AC3E}">
        <p14:creationId xmlns:p14="http://schemas.microsoft.com/office/powerpoint/2010/main" val="74520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42DBE-3AB5-346F-15A3-DFAEE71B283E}"/>
              </a:ext>
            </a:extLst>
          </p:cNvPr>
          <p:cNvSpPr>
            <a:spLocks noGrp="1"/>
          </p:cNvSpPr>
          <p:nvPr>
            <p:ph type="title"/>
          </p:nvPr>
        </p:nvSpPr>
        <p:spPr/>
        <p:txBody>
          <a:bodyPr/>
          <a:lstStyle/>
          <a:p>
            <a:r>
              <a:rPr lang="en-GB" dirty="0"/>
              <a:t>Housekeeping</a:t>
            </a:r>
          </a:p>
        </p:txBody>
      </p:sp>
      <p:sp>
        <p:nvSpPr>
          <p:cNvPr id="3" name="Slide Number Placeholder 2">
            <a:extLst>
              <a:ext uri="{FF2B5EF4-FFF2-40B4-BE49-F238E27FC236}">
                <a16:creationId xmlns:a16="http://schemas.microsoft.com/office/drawing/2014/main" id="{40302FF5-7CD4-EF13-B917-8E3A61BD16C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E16D21-2873-7F4D-BC1C-4DCC7B7156B8}" type="slidenum">
              <a:rPr kumimoji="0" lang="en-GB" sz="15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GB" sz="1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033066C0-4A5E-0BF7-D84D-1039D63DAC7E}"/>
              </a:ext>
            </a:extLst>
          </p:cNvPr>
          <p:cNvSpPr/>
          <p:nvPr/>
        </p:nvSpPr>
        <p:spPr>
          <a:xfrm>
            <a:off x="0" y="1089441"/>
            <a:ext cx="4819650" cy="2672934"/>
          </a:xfrm>
          <a:prstGeom prst="rect">
            <a:avLst/>
          </a:prstGeom>
          <a:solidFill>
            <a:srgbClr val="3678B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BA0E7C4-DE31-CECF-407D-A2B6E9428DC3}"/>
              </a:ext>
            </a:extLst>
          </p:cNvPr>
          <p:cNvSpPr/>
          <p:nvPr/>
        </p:nvSpPr>
        <p:spPr>
          <a:xfrm>
            <a:off x="-2" y="3686175"/>
            <a:ext cx="4819650" cy="2595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F3796B5A-745C-4701-DC80-1BE4A3E45F86}"/>
              </a:ext>
            </a:extLst>
          </p:cNvPr>
          <p:cNvSpPr/>
          <p:nvPr/>
        </p:nvSpPr>
        <p:spPr>
          <a:xfrm>
            <a:off x="7372349" y="1089441"/>
            <a:ext cx="4819651" cy="2596734"/>
          </a:xfrm>
          <a:prstGeom prst="rect">
            <a:avLst/>
          </a:prstGeom>
          <a:solidFill>
            <a:srgbClr val="4F8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77CAA05D-2E5A-60FC-F85F-34AD62B8F669}"/>
              </a:ext>
            </a:extLst>
          </p:cNvPr>
          <p:cNvSpPr/>
          <p:nvPr/>
        </p:nvSpPr>
        <p:spPr>
          <a:xfrm>
            <a:off x="7372348" y="3686175"/>
            <a:ext cx="4819651" cy="2595823"/>
          </a:xfrm>
          <a:prstGeom prst="rect">
            <a:avLst/>
          </a:prstGeom>
          <a:solidFill>
            <a:srgbClr val="3678B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196D7082-9C70-F673-654C-42791CB5961C}"/>
              </a:ext>
            </a:extLst>
          </p:cNvPr>
          <p:cNvSpPr/>
          <p:nvPr/>
        </p:nvSpPr>
        <p:spPr>
          <a:xfrm>
            <a:off x="4819649" y="1089440"/>
            <a:ext cx="2552697" cy="5192557"/>
          </a:xfrm>
          <a:prstGeom prst="rect">
            <a:avLst/>
          </a:prstGeom>
          <a:solidFill>
            <a:srgbClr val="3678B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Content Placeholder 3">
            <a:extLst>
              <a:ext uri="{FF2B5EF4-FFF2-40B4-BE49-F238E27FC236}">
                <a16:creationId xmlns:a16="http://schemas.microsoft.com/office/drawing/2014/main" id="{2930626E-16B3-A2B6-E869-722EC26559F8}"/>
              </a:ext>
            </a:extLst>
          </p:cNvPr>
          <p:cNvSpPr>
            <a:spLocks noGrp="1"/>
          </p:cNvSpPr>
          <p:nvPr>
            <p:ph idx="1"/>
          </p:nvPr>
        </p:nvSpPr>
        <p:spPr>
          <a:xfrm>
            <a:off x="4879947" y="3557375"/>
            <a:ext cx="2432100" cy="1146650"/>
          </a:xfrm>
        </p:spPr>
        <p:txBody>
          <a:bodyPr>
            <a:normAutofit/>
          </a:bodyPr>
          <a:lstStyle/>
          <a:p>
            <a:pPr marL="0" indent="0" algn="ctr">
              <a:buNone/>
            </a:pPr>
            <a:r>
              <a:rPr lang="en-GB" sz="1800" b="0" dirty="0">
                <a:solidFill>
                  <a:srgbClr val="224D78"/>
                </a:solidFill>
                <a:latin typeface="+mj-lt"/>
              </a:rPr>
              <a:t>Keep your microphone muted unless the chair gives you the floor</a:t>
            </a:r>
          </a:p>
          <a:p>
            <a:endParaRPr lang="en-GB" sz="1800" b="0" dirty="0">
              <a:solidFill>
                <a:srgbClr val="224D78"/>
              </a:solidFill>
              <a:latin typeface="+mj-lt"/>
            </a:endParaRPr>
          </a:p>
        </p:txBody>
      </p:sp>
      <p:pic>
        <p:nvPicPr>
          <p:cNvPr id="18" name="Graphic 17" descr="Radio microphone with solid fill">
            <a:extLst>
              <a:ext uri="{FF2B5EF4-FFF2-40B4-BE49-F238E27FC236}">
                <a16:creationId xmlns:a16="http://schemas.microsoft.com/office/drawing/2014/main" id="{21AADB48-8BC9-2F7F-4E9C-BEF7E07107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49345" y="2168884"/>
            <a:ext cx="914400" cy="914400"/>
          </a:xfrm>
          <a:prstGeom prst="rect">
            <a:avLst/>
          </a:prstGeom>
        </p:spPr>
      </p:pic>
      <p:cxnSp>
        <p:nvCxnSpPr>
          <p:cNvPr id="20" name="Straight Connector 19">
            <a:extLst>
              <a:ext uri="{FF2B5EF4-FFF2-40B4-BE49-F238E27FC236}">
                <a16:creationId xmlns:a16="http://schemas.microsoft.com/office/drawing/2014/main" id="{0E385801-45DD-60F5-D26B-5AADEFB22EC8}"/>
              </a:ext>
            </a:extLst>
          </p:cNvPr>
          <p:cNvCxnSpPr>
            <a:cxnSpLocks/>
          </p:cNvCxnSpPr>
          <p:nvPr/>
        </p:nvCxnSpPr>
        <p:spPr>
          <a:xfrm flipV="1">
            <a:off x="5628957" y="2224874"/>
            <a:ext cx="862764" cy="815641"/>
          </a:xfrm>
          <a:prstGeom prst="line">
            <a:avLst/>
          </a:prstGeom>
          <a:ln w="101600">
            <a:solidFill>
              <a:srgbClr val="3678BD"/>
            </a:solidFill>
          </a:ln>
        </p:spPr>
        <p:style>
          <a:lnRef idx="1">
            <a:schemeClr val="accent1"/>
          </a:lnRef>
          <a:fillRef idx="0">
            <a:schemeClr val="accent1"/>
          </a:fillRef>
          <a:effectRef idx="0">
            <a:schemeClr val="accent1"/>
          </a:effectRef>
          <a:fontRef idx="minor">
            <a:schemeClr val="tx1"/>
          </a:fontRef>
        </p:style>
      </p:cxnSp>
      <p:pic>
        <p:nvPicPr>
          <p:cNvPr id="27" name="Graphic 26" descr="Chat bubble with solid fill">
            <a:extLst>
              <a:ext uri="{FF2B5EF4-FFF2-40B4-BE49-F238E27FC236}">
                <a16:creationId xmlns:a16="http://schemas.microsoft.com/office/drawing/2014/main" id="{86C86366-6CC0-3CB6-179E-B9E8DE68C4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0000" y="1689166"/>
            <a:ext cx="1228725" cy="1228725"/>
          </a:xfrm>
          <a:prstGeom prst="rect">
            <a:avLst/>
          </a:prstGeom>
        </p:spPr>
      </p:pic>
      <p:sp>
        <p:nvSpPr>
          <p:cNvPr id="28" name="TextBox 27">
            <a:extLst>
              <a:ext uri="{FF2B5EF4-FFF2-40B4-BE49-F238E27FC236}">
                <a16:creationId xmlns:a16="http://schemas.microsoft.com/office/drawing/2014/main" id="{F195A34E-F42C-2FF7-DC8B-83D4845EBA66}"/>
              </a:ext>
            </a:extLst>
          </p:cNvPr>
          <p:cNvSpPr txBox="1"/>
          <p:nvPr/>
        </p:nvSpPr>
        <p:spPr>
          <a:xfrm>
            <a:off x="1861537" y="1649144"/>
            <a:ext cx="2667001"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8F0F8"/>
                </a:solidFill>
                <a:effectLst/>
                <a:uLnTx/>
                <a:uFillTx/>
                <a:latin typeface="Arial" panose="020B0604020202020204"/>
                <a:ea typeface="+mn-ea"/>
                <a:cs typeface="+mn-cs"/>
              </a:rPr>
              <a:t>Post your questions and comments in the chat box, optionally indicating your affiliation</a:t>
            </a:r>
          </a:p>
        </p:txBody>
      </p:sp>
      <p:pic>
        <p:nvPicPr>
          <p:cNvPr id="29" name="Graphic 28" descr="Customer review with solid fill">
            <a:extLst>
              <a:ext uri="{FF2B5EF4-FFF2-40B4-BE49-F238E27FC236}">
                <a16:creationId xmlns:a16="http://schemas.microsoft.com/office/drawing/2014/main" id="{EDC20DD2-36DD-3B5B-A8E2-E11B0D0F95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56705" y="4568799"/>
            <a:ext cx="1075295" cy="1075295"/>
          </a:xfrm>
          <a:prstGeom prst="rect">
            <a:avLst/>
          </a:prstGeom>
        </p:spPr>
      </p:pic>
      <p:sp>
        <p:nvSpPr>
          <p:cNvPr id="30" name="TextBox 29">
            <a:extLst>
              <a:ext uri="{FF2B5EF4-FFF2-40B4-BE49-F238E27FC236}">
                <a16:creationId xmlns:a16="http://schemas.microsoft.com/office/drawing/2014/main" id="{61CF9A53-B14F-F3FD-4B54-4E903F9543BA}"/>
              </a:ext>
            </a:extLst>
          </p:cNvPr>
          <p:cNvSpPr txBox="1"/>
          <p:nvPr/>
        </p:nvSpPr>
        <p:spPr>
          <a:xfrm>
            <a:off x="7432643" y="4522420"/>
            <a:ext cx="2909124" cy="1200329"/>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678BD"/>
                </a:solidFill>
                <a:effectLst/>
                <a:uLnTx/>
                <a:uFillTx/>
                <a:latin typeface="Arial" panose="020B0604020202020204"/>
                <a:ea typeface="+mn-ea"/>
                <a:cs typeface="+mn-cs"/>
              </a:rPr>
              <a:t>Questions and comments will be addressed in the Q&amp;A session</a:t>
            </a:r>
            <a:r>
              <a:rPr kumimoji="0" lang="pl-PL" sz="1800" b="0" i="0" u="none" strike="noStrike" kern="1200" cap="none" spc="0" normalizeH="0" baseline="0" noProof="0" dirty="0">
                <a:ln>
                  <a:noFill/>
                </a:ln>
                <a:solidFill>
                  <a:srgbClr val="3678BD"/>
                </a:solidFill>
                <a:effectLst/>
                <a:uLnTx/>
                <a:uFillTx/>
                <a:latin typeface="Arial" panose="020B0604020202020204"/>
                <a:ea typeface="+mn-ea"/>
                <a:cs typeface="+mn-cs"/>
              </a:rPr>
              <a:t> at the end of the </a:t>
            </a:r>
            <a:r>
              <a:rPr kumimoji="0" lang="en-GB" sz="1800" b="0" i="0" u="none" strike="noStrike" kern="1200" cap="none" spc="0" normalizeH="0" baseline="0" noProof="0" dirty="0">
                <a:ln>
                  <a:noFill/>
                </a:ln>
                <a:solidFill>
                  <a:srgbClr val="3678BD"/>
                </a:solidFill>
                <a:effectLst/>
                <a:uLnTx/>
                <a:uFillTx/>
                <a:latin typeface="Arial" panose="020B0604020202020204"/>
                <a:ea typeface="+mn-ea"/>
                <a:cs typeface="+mn-cs"/>
              </a:rPr>
              <a:t>webinar </a:t>
            </a:r>
          </a:p>
        </p:txBody>
      </p:sp>
      <p:pic>
        <p:nvPicPr>
          <p:cNvPr id="31" name="Graphic 30" descr="Download from cloud with solid fill">
            <a:extLst>
              <a:ext uri="{FF2B5EF4-FFF2-40B4-BE49-F238E27FC236}">
                <a16:creationId xmlns:a16="http://schemas.microsoft.com/office/drawing/2014/main" id="{62FE3E9A-BB5D-E166-37E8-3FC2C693CA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0000" y="4369723"/>
            <a:ext cx="1228725" cy="1228725"/>
          </a:xfrm>
          <a:prstGeom prst="rect">
            <a:avLst/>
          </a:prstGeom>
        </p:spPr>
      </p:pic>
      <p:sp>
        <p:nvSpPr>
          <p:cNvPr id="32" name="TextBox 31">
            <a:extLst>
              <a:ext uri="{FF2B5EF4-FFF2-40B4-BE49-F238E27FC236}">
                <a16:creationId xmlns:a16="http://schemas.microsoft.com/office/drawing/2014/main" id="{D8A67591-153A-0098-6F82-96CEDB05DF45}"/>
              </a:ext>
            </a:extLst>
          </p:cNvPr>
          <p:cNvSpPr txBox="1"/>
          <p:nvPr/>
        </p:nvSpPr>
        <p:spPr>
          <a:xfrm>
            <a:off x="1861537" y="4522420"/>
            <a:ext cx="2824763"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678BD"/>
                </a:solidFill>
                <a:effectLst/>
                <a:uLnTx/>
                <a:uFillTx/>
                <a:latin typeface="Arial" panose="020B0604020202020204"/>
                <a:ea typeface="+mn-ea"/>
                <a:cs typeface="+mn-cs"/>
              </a:rPr>
              <a:t>Slides from this webinar will be uploaded </a:t>
            </a:r>
            <a:r>
              <a:rPr kumimoji="0" lang="pl-PL" sz="1800" b="0" i="0" u="none" strike="noStrike" kern="1200" cap="none" spc="0" normalizeH="0" baseline="0" noProof="0" dirty="0">
                <a:ln>
                  <a:noFill/>
                </a:ln>
                <a:solidFill>
                  <a:srgbClr val="3678BD"/>
                </a:solidFill>
                <a:effectLst/>
                <a:uLnTx/>
                <a:uFillTx/>
                <a:latin typeface="Arial" panose="020B0604020202020204"/>
                <a:ea typeface="+mn-ea"/>
                <a:cs typeface="+mn-cs"/>
              </a:rPr>
              <a:t>to</a:t>
            </a:r>
            <a:r>
              <a:rPr kumimoji="0" lang="en-GB" sz="1800" b="0" i="0" u="none" strike="noStrike" kern="1200" cap="none" spc="0" normalizeH="0" baseline="0" noProof="0" dirty="0">
                <a:ln>
                  <a:noFill/>
                </a:ln>
                <a:solidFill>
                  <a:srgbClr val="3678BD"/>
                </a:solidFill>
                <a:effectLst/>
                <a:uLnTx/>
                <a:uFillTx/>
                <a:latin typeface="Arial" panose="020B0604020202020204"/>
                <a:ea typeface="+mn-ea"/>
                <a:cs typeface="+mn-cs"/>
              </a:rPr>
              <a:t> ACER website </a:t>
            </a:r>
          </a:p>
        </p:txBody>
      </p:sp>
      <p:pic>
        <p:nvPicPr>
          <p:cNvPr id="33" name="Graphic 32" descr="Badge Question Mark with solid fill">
            <a:extLst>
              <a:ext uri="{FF2B5EF4-FFF2-40B4-BE49-F238E27FC236}">
                <a16:creationId xmlns:a16="http://schemas.microsoft.com/office/drawing/2014/main" id="{A383CB83-7EC1-4B8D-FA05-3606023CF1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56706" y="1765881"/>
            <a:ext cx="1075294" cy="1075294"/>
          </a:xfrm>
          <a:prstGeom prst="rect">
            <a:avLst/>
          </a:prstGeom>
        </p:spPr>
      </p:pic>
      <p:sp>
        <p:nvSpPr>
          <p:cNvPr id="34" name="TextBox 33">
            <a:extLst>
              <a:ext uri="{FF2B5EF4-FFF2-40B4-BE49-F238E27FC236}">
                <a16:creationId xmlns:a16="http://schemas.microsoft.com/office/drawing/2014/main" id="{283B43E9-3A05-18EC-6BBF-ED748F83118D}"/>
              </a:ext>
            </a:extLst>
          </p:cNvPr>
          <p:cNvSpPr txBox="1"/>
          <p:nvPr/>
        </p:nvSpPr>
        <p:spPr>
          <a:xfrm>
            <a:off x="7663462" y="1675541"/>
            <a:ext cx="2667001" cy="147732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8F0F8"/>
                </a:solidFill>
                <a:effectLst/>
                <a:uLnTx/>
                <a:uFillTx/>
                <a:latin typeface="Arial" panose="020B0604020202020204"/>
                <a:ea typeface="+mn-ea"/>
                <a:cs typeface="+mn-cs"/>
              </a:rPr>
              <a:t>Substance-related questions will be moved to the Q&amp;A session; minor queries will be tackled in the chat</a:t>
            </a:r>
          </a:p>
        </p:txBody>
      </p:sp>
    </p:spTree>
    <p:extLst>
      <p:ext uri="{BB962C8B-B14F-4D97-AF65-F5344CB8AC3E}">
        <p14:creationId xmlns:p14="http://schemas.microsoft.com/office/powerpoint/2010/main" val="1014439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03AF94-F664-B045-A60E-2D467B2F1C88}"/>
              </a:ext>
            </a:extLst>
          </p:cNvPr>
          <p:cNvSpPr>
            <a:spLocks noGrp="1"/>
          </p:cNvSpPr>
          <p:nvPr>
            <p:ph type="title"/>
          </p:nvPr>
        </p:nvSpPr>
        <p:spPr/>
        <p:txBody>
          <a:bodyPr>
            <a:normAutofit fontScale="90000"/>
          </a:bodyPr>
          <a:lstStyle/>
          <a:p>
            <a:r>
              <a:rPr lang="en-GB" dirty="0"/>
              <a:t>Electromobility/demand units </a:t>
            </a:r>
            <a:br>
              <a:rPr lang="en-GB" dirty="0"/>
            </a:br>
            <a:r>
              <a:rPr lang="en-GB" dirty="0"/>
              <a:t>– NC DC compliance</a:t>
            </a:r>
            <a:endParaRPr lang="en-SI" dirty="0"/>
          </a:p>
        </p:txBody>
      </p:sp>
      <p:sp>
        <p:nvSpPr>
          <p:cNvPr id="4" name="Slide Number Placeholder 3">
            <a:extLst>
              <a:ext uri="{FF2B5EF4-FFF2-40B4-BE49-F238E27FC236}">
                <a16:creationId xmlns:a16="http://schemas.microsoft.com/office/drawing/2014/main" id="{BD5E1F22-BEA7-324F-AD0E-6F7B016E0580}"/>
              </a:ext>
            </a:extLst>
          </p:cNvPr>
          <p:cNvSpPr>
            <a:spLocks noGrp="1"/>
          </p:cNvSpPr>
          <p:nvPr>
            <p:ph type="sldNum" sz="quarter" idx="12"/>
          </p:nvPr>
        </p:nvSpPr>
        <p:spPr/>
        <p:txBody>
          <a:bodyPr/>
          <a:lstStyle/>
          <a:p>
            <a:fld id="{68E16D21-2873-7F4D-BC1C-4DCC7B7156B8}" type="slidenum">
              <a:rPr lang="en-SI" smtClean="0"/>
              <a:t>30</a:t>
            </a:fld>
            <a:endParaRPr lang="en-SI"/>
          </a:p>
        </p:txBody>
      </p:sp>
      <p:graphicFrame>
        <p:nvGraphicFramePr>
          <p:cNvPr id="9" name="Content Placeholder 8">
            <a:extLst>
              <a:ext uri="{FF2B5EF4-FFF2-40B4-BE49-F238E27FC236}">
                <a16:creationId xmlns:a16="http://schemas.microsoft.com/office/drawing/2014/main" id="{480DDC62-3890-E0CA-C9A8-CE317E8C9186}"/>
              </a:ext>
            </a:extLst>
          </p:cNvPr>
          <p:cNvGraphicFramePr>
            <a:graphicFrameLocks noGrp="1"/>
          </p:cNvGraphicFramePr>
          <p:nvPr>
            <p:ph idx="1"/>
            <p:extLst>
              <p:ext uri="{D42A27DB-BD31-4B8C-83A1-F6EECF244321}">
                <p14:modId xmlns:p14="http://schemas.microsoft.com/office/powerpoint/2010/main" val="2963134226"/>
              </p:ext>
            </p:extLst>
          </p:nvPr>
        </p:nvGraphicFramePr>
        <p:xfrm>
          <a:off x="167031" y="379451"/>
          <a:ext cx="985042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Rounded Corners 10">
            <a:extLst>
              <a:ext uri="{FF2B5EF4-FFF2-40B4-BE49-F238E27FC236}">
                <a16:creationId xmlns:a16="http://schemas.microsoft.com/office/drawing/2014/main" id="{B5C10F99-EA1F-1277-7A09-F02BF76852F3}"/>
              </a:ext>
            </a:extLst>
          </p:cNvPr>
          <p:cNvSpPr/>
          <p:nvPr/>
        </p:nvSpPr>
        <p:spPr>
          <a:xfrm>
            <a:off x="6839902" y="3875166"/>
            <a:ext cx="2463708" cy="1839915"/>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600" dirty="0"/>
              <a:t>Operational notification procedure using demand unit document specified by the relevant system operator  </a:t>
            </a:r>
          </a:p>
        </p:txBody>
      </p:sp>
      <p:sp>
        <p:nvSpPr>
          <p:cNvPr id="14" name="Arrow: Down 13">
            <a:extLst>
              <a:ext uri="{FF2B5EF4-FFF2-40B4-BE49-F238E27FC236}">
                <a16:creationId xmlns:a16="http://schemas.microsoft.com/office/drawing/2014/main" id="{F7EB329F-0920-EDD6-D42C-88E69D72BE71}"/>
              </a:ext>
            </a:extLst>
          </p:cNvPr>
          <p:cNvSpPr/>
          <p:nvPr/>
        </p:nvSpPr>
        <p:spPr>
          <a:xfrm>
            <a:off x="7854971" y="3343729"/>
            <a:ext cx="441158" cy="655833"/>
          </a:xfrm>
          <a:prstGeom prst="downArrow">
            <a:avLst/>
          </a:prstGeom>
          <a:solidFill>
            <a:schemeClr val="bg1"/>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4BDD015B-52B7-40FF-AB66-39209B060803}"/>
              </a:ext>
            </a:extLst>
          </p:cNvPr>
          <p:cNvSpPr/>
          <p:nvPr/>
        </p:nvSpPr>
        <p:spPr>
          <a:xfrm>
            <a:off x="691968" y="3875167"/>
            <a:ext cx="2571349" cy="1839915"/>
          </a:xfrm>
          <a:prstGeom prst="roundRect">
            <a:avLst/>
          </a:prstGeom>
          <a:solidFill>
            <a:srgbClr val="74D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Equipment certificates only</a:t>
            </a:r>
          </a:p>
        </p:txBody>
      </p:sp>
      <p:sp>
        <p:nvSpPr>
          <p:cNvPr id="12" name="Arrow: Down 11">
            <a:extLst>
              <a:ext uri="{FF2B5EF4-FFF2-40B4-BE49-F238E27FC236}">
                <a16:creationId xmlns:a16="http://schemas.microsoft.com/office/drawing/2014/main" id="{D8B2E92E-1B66-3FE0-02AC-6F84F7588FD8}"/>
              </a:ext>
            </a:extLst>
          </p:cNvPr>
          <p:cNvSpPr/>
          <p:nvPr/>
        </p:nvSpPr>
        <p:spPr>
          <a:xfrm>
            <a:off x="1756690" y="3343728"/>
            <a:ext cx="441158" cy="655833"/>
          </a:xfrm>
          <a:prstGeom prst="downArrow">
            <a:avLst/>
          </a:prstGeom>
          <a:solidFill>
            <a:schemeClr val="bg1"/>
          </a:solidFill>
          <a:ln w="28575">
            <a:solidFill>
              <a:srgbClr val="74D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4CCEE58-1B0C-2F1A-F1FE-6F6929901AEA}"/>
              </a:ext>
            </a:extLst>
          </p:cNvPr>
          <p:cNvSpPr txBox="1"/>
          <p:nvPr/>
        </p:nvSpPr>
        <p:spPr>
          <a:xfrm>
            <a:off x="9637073" y="2787132"/>
            <a:ext cx="2412639" cy="1737101"/>
          </a:xfrm>
          <a:prstGeom prst="rect">
            <a:avLst/>
          </a:prstGeom>
        </p:spPr>
        <p:txBody>
          <a:bodyPr vert="horz" wrap="square" lIns="91440" tIns="45720" rIns="91440" bIns="45720" rtlCol="0" anchor="t">
            <a:normAutofit/>
          </a:bodyPr>
          <a:lstStyle/>
          <a:p>
            <a:pPr algn="l"/>
            <a:r>
              <a:rPr lang="en-GB" b="1" dirty="0">
                <a:solidFill>
                  <a:schemeClr val="accent4">
                    <a:lumMod val="50000"/>
                  </a:schemeClr>
                </a:solidFill>
              </a:rPr>
              <a:t>1000 V </a:t>
            </a:r>
            <a:r>
              <a:rPr lang="en-GB" dirty="0"/>
              <a:t>– </a:t>
            </a:r>
            <a:r>
              <a:rPr lang="en-GB" sz="1600" dirty="0"/>
              <a:t>voltage criterion follows the current NC DC approach to the compliance rules </a:t>
            </a:r>
          </a:p>
          <a:p>
            <a:pPr algn="l">
              <a:lnSpc>
                <a:spcPct val="150000"/>
              </a:lnSpc>
            </a:pPr>
            <a:r>
              <a:rPr lang="en-GB" sz="1600" dirty="0">
                <a:solidFill>
                  <a:schemeClr val="bg1">
                    <a:lumMod val="65000"/>
                  </a:schemeClr>
                </a:solidFill>
              </a:rPr>
              <a:t>(see Articles 32 and 33) </a:t>
            </a:r>
            <a:r>
              <a:rPr lang="en-GB" sz="1600" b="1" dirty="0">
                <a:solidFill>
                  <a:schemeClr val="bg1">
                    <a:lumMod val="65000"/>
                  </a:schemeClr>
                </a:solidFill>
              </a:rPr>
              <a:t> </a:t>
            </a:r>
            <a:endParaRPr lang="en-GB" b="1" dirty="0">
              <a:solidFill>
                <a:schemeClr val="bg1">
                  <a:lumMod val="65000"/>
                </a:schemeClr>
              </a:solidFill>
            </a:endParaRPr>
          </a:p>
        </p:txBody>
      </p:sp>
      <p:sp>
        <p:nvSpPr>
          <p:cNvPr id="2" name="Rectangle: Rounded Corners 1">
            <a:extLst>
              <a:ext uri="{FF2B5EF4-FFF2-40B4-BE49-F238E27FC236}">
                <a16:creationId xmlns:a16="http://schemas.microsoft.com/office/drawing/2014/main" id="{8A527CE3-6FEE-16C6-E3C0-2FAAEC294DE8}"/>
              </a:ext>
            </a:extLst>
          </p:cNvPr>
          <p:cNvSpPr/>
          <p:nvPr/>
        </p:nvSpPr>
        <p:spPr>
          <a:xfrm>
            <a:off x="3748056" y="3875167"/>
            <a:ext cx="2571349" cy="1839915"/>
          </a:xfrm>
          <a:prstGeom prst="roundRect">
            <a:avLst/>
          </a:prstGeom>
          <a:solidFill>
            <a:srgbClr val="74D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Equipment certificates only</a:t>
            </a:r>
          </a:p>
        </p:txBody>
      </p:sp>
      <p:sp>
        <p:nvSpPr>
          <p:cNvPr id="66" name="Oval 65">
            <a:extLst>
              <a:ext uri="{FF2B5EF4-FFF2-40B4-BE49-F238E27FC236}">
                <a16:creationId xmlns:a16="http://schemas.microsoft.com/office/drawing/2014/main" id="{D95CE34D-9560-BECD-D115-1DF3FE270F5F}"/>
              </a:ext>
            </a:extLst>
          </p:cNvPr>
          <p:cNvSpPr/>
          <p:nvPr/>
        </p:nvSpPr>
        <p:spPr>
          <a:xfrm>
            <a:off x="5337876" y="1904300"/>
            <a:ext cx="634040" cy="595395"/>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59557717-8096-C776-68EC-B20FF2CD5CBD}"/>
              </a:ext>
            </a:extLst>
          </p:cNvPr>
          <p:cNvSpPr txBox="1"/>
          <p:nvPr/>
        </p:nvSpPr>
        <p:spPr>
          <a:xfrm>
            <a:off x="5410411" y="1853623"/>
            <a:ext cx="536821" cy="504102"/>
          </a:xfrm>
          <a:prstGeom prst="rect">
            <a:avLst/>
          </a:prstGeom>
        </p:spPr>
        <p:txBody>
          <a:bodyPr vert="horz" wrap="square" lIns="91440" tIns="45720" rIns="91440" bIns="45720" rtlCol="0" anchor="t">
            <a:normAutofit/>
          </a:bodyPr>
          <a:lstStyle/>
          <a:p>
            <a:pPr algn="l"/>
            <a:endParaRPr lang="en-GB" b="1" dirty="0">
              <a:solidFill>
                <a:schemeClr val="accent1"/>
              </a:solidFill>
            </a:endParaRPr>
          </a:p>
        </p:txBody>
      </p:sp>
      <p:grpSp>
        <p:nvGrpSpPr>
          <p:cNvPr id="68" name="Group 67">
            <a:extLst>
              <a:ext uri="{FF2B5EF4-FFF2-40B4-BE49-F238E27FC236}">
                <a16:creationId xmlns:a16="http://schemas.microsoft.com/office/drawing/2014/main" id="{CE6A7FEC-BD7E-DB92-37AC-1DBC88EFCFE3}"/>
              </a:ext>
            </a:extLst>
          </p:cNvPr>
          <p:cNvGrpSpPr/>
          <p:nvPr/>
        </p:nvGrpSpPr>
        <p:grpSpPr>
          <a:xfrm>
            <a:off x="5498310" y="2031802"/>
            <a:ext cx="328476" cy="308453"/>
            <a:chOff x="8660838" y="9961766"/>
            <a:chExt cx="559511" cy="559509"/>
          </a:xfrm>
          <a:solidFill>
            <a:schemeClr val="bg1"/>
          </a:solidFill>
        </p:grpSpPr>
        <p:sp>
          <p:nvSpPr>
            <p:cNvPr id="69" name="Freeform: Shape 393">
              <a:extLst>
                <a:ext uri="{FF2B5EF4-FFF2-40B4-BE49-F238E27FC236}">
                  <a16:creationId xmlns:a16="http://schemas.microsoft.com/office/drawing/2014/main" id="{FF6F9403-B62F-B261-BB60-1FA476875ABA}"/>
                </a:ext>
              </a:extLst>
            </p:cNvPr>
            <p:cNvSpPr/>
            <p:nvPr/>
          </p:nvSpPr>
          <p:spPr>
            <a:xfrm>
              <a:off x="8708291" y="10171674"/>
              <a:ext cx="464618" cy="349601"/>
            </a:xfrm>
            <a:custGeom>
              <a:avLst/>
              <a:gdLst>
                <a:gd name="connsiteX0" fmla="*/ 421949 w 464618"/>
                <a:gd name="connsiteY0" fmla="*/ 349601 h 349601"/>
                <a:gd name="connsiteX1" fmla="*/ 42669 w 464618"/>
                <a:gd name="connsiteY1" fmla="*/ 349601 h 349601"/>
                <a:gd name="connsiteX2" fmla="*/ 0 w 464618"/>
                <a:gd name="connsiteY2" fmla="*/ 306932 h 349601"/>
                <a:gd name="connsiteX3" fmla="*/ 0 w 464618"/>
                <a:gd name="connsiteY3" fmla="*/ 0 h 349601"/>
                <a:gd name="connsiteX4" fmla="*/ 9482 w 464618"/>
                <a:gd name="connsiteY4" fmla="*/ 0 h 349601"/>
                <a:gd name="connsiteX5" fmla="*/ 9482 w 464618"/>
                <a:gd name="connsiteY5" fmla="*/ 306932 h 349601"/>
                <a:gd name="connsiteX6" fmla="*/ 42669 w 464618"/>
                <a:gd name="connsiteY6" fmla="*/ 340119 h 349601"/>
                <a:gd name="connsiteX7" fmla="*/ 421949 w 464618"/>
                <a:gd name="connsiteY7" fmla="*/ 340119 h 349601"/>
                <a:gd name="connsiteX8" fmla="*/ 455136 w 464618"/>
                <a:gd name="connsiteY8" fmla="*/ 306932 h 349601"/>
                <a:gd name="connsiteX9" fmla="*/ 455136 w 464618"/>
                <a:gd name="connsiteY9" fmla="*/ 0 h 349601"/>
                <a:gd name="connsiteX10" fmla="*/ 464618 w 464618"/>
                <a:gd name="connsiteY10" fmla="*/ 0 h 349601"/>
                <a:gd name="connsiteX11" fmla="*/ 464618 w 464618"/>
                <a:gd name="connsiteY11" fmla="*/ 306932 h 349601"/>
                <a:gd name="connsiteX12" fmla="*/ 421949 w 464618"/>
                <a:gd name="connsiteY12" fmla="*/ 349601 h 34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618" h="349601">
                  <a:moveTo>
                    <a:pt x="421949" y="349601"/>
                  </a:moveTo>
                  <a:lnTo>
                    <a:pt x="42669" y="349601"/>
                  </a:lnTo>
                  <a:cubicBezTo>
                    <a:pt x="19154" y="349601"/>
                    <a:pt x="0" y="330448"/>
                    <a:pt x="0" y="306932"/>
                  </a:cubicBezTo>
                  <a:lnTo>
                    <a:pt x="0" y="0"/>
                  </a:lnTo>
                  <a:lnTo>
                    <a:pt x="9482" y="0"/>
                  </a:lnTo>
                  <a:lnTo>
                    <a:pt x="9482" y="306932"/>
                  </a:lnTo>
                  <a:cubicBezTo>
                    <a:pt x="9482" y="325233"/>
                    <a:pt x="24369" y="340119"/>
                    <a:pt x="42669" y="340119"/>
                  </a:cubicBezTo>
                  <a:lnTo>
                    <a:pt x="421949" y="340119"/>
                  </a:lnTo>
                  <a:cubicBezTo>
                    <a:pt x="440249" y="340119"/>
                    <a:pt x="455136" y="325233"/>
                    <a:pt x="455136" y="306932"/>
                  </a:cubicBezTo>
                  <a:lnTo>
                    <a:pt x="455136" y="0"/>
                  </a:lnTo>
                  <a:lnTo>
                    <a:pt x="464618" y="0"/>
                  </a:lnTo>
                  <a:lnTo>
                    <a:pt x="464618" y="306932"/>
                  </a:lnTo>
                  <a:cubicBezTo>
                    <a:pt x="464618" y="330448"/>
                    <a:pt x="445464" y="349601"/>
                    <a:pt x="421949" y="349601"/>
                  </a:cubicBezTo>
                  <a:close/>
                </a:path>
              </a:pathLst>
            </a:custGeom>
            <a:grpFill/>
            <a:ln w="12700" cap="flat">
              <a:solidFill>
                <a:schemeClr val="bg1"/>
              </a:solidFill>
              <a:prstDash val="solid"/>
              <a:miter/>
            </a:ln>
          </p:spPr>
          <p:txBody>
            <a:bodyPr rtlCol="0" anchor="ctr"/>
            <a:lstStyle/>
            <a:p>
              <a:endParaRPr lang="en-GB"/>
            </a:p>
          </p:txBody>
        </p:sp>
        <p:sp>
          <p:nvSpPr>
            <p:cNvPr id="70" name="Freeform: Shape 394">
              <a:extLst>
                <a:ext uri="{FF2B5EF4-FFF2-40B4-BE49-F238E27FC236}">
                  <a16:creationId xmlns:a16="http://schemas.microsoft.com/office/drawing/2014/main" id="{26B9CD99-6DA7-4378-3896-B1538FE54241}"/>
                </a:ext>
              </a:extLst>
            </p:cNvPr>
            <p:cNvSpPr/>
            <p:nvPr/>
          </p:nvSpPr>
          <p:spPr>
            <a:xfrm>
              <a:off x="8765183" y="9990283"/>
              <a:ext cx="75856" cy="92354"/>
            </a:xfrm>
            <a:custGeom>
              <a:avLst/>
              <a:gdLst>
                <a:gd name="connsiteX0" fmla="*/ 9482 w 75856"/>
                <a:gd name="connsiteY0" fmla="*/ 92355 h 92354"/>
                <a:gd name="connsiteX1" fmla="*/ 0 w 75856"/>
                <a:gd name="connsiteY1" fmla="*/ 92355 h 92354"/>
                <a:gd name="connsiteX2" fmla="*/ 0 w 75856"/>
                <a:gd name="connsiteY2" fmla="*/ 23705 h 92354"/>
                <a:gd name="connsiteX3" fmla="*/ 23705 w 75856"/>
                <a:gd name="connsiteY3" fmla="*/ 0 h 92354"/>
                <a:gd name="connsiteX4" fmla="*/ 52151 w 75856"/>
                <a:gd name="connsiteY4" fmla="*/ 0 h 92354"/>
                <a:gd name="connsiteX5" fmla="*/ 75856 w 75856"/>
                <a:gd name="connsiteY5" fmla="*/ 23705 h 92354"/>
                <a:gd name="connsiteX6" fmla="*/ 75856 w 75856"/>
                <a:gd name="connsiteY6" fmla="*/ 46367 h 92354"/>
                <a:gd name="connsiteX7" fmla="*/ 66374 w 75856"/>
                <a:gd name="connsiteY7" fmla="*/ 46367 h 92354"/>
                <a:gd name="connsiteX8" fmla="*/ 66374 w 75856"/>
                <a:gd name="connsiteY8" fmla="*/ 23705 h 92354"/>
                <a:gd name="connsiteX9" fmla="*/ 52151 w 75856"/>
                <a:gd name="connsiteY9" fmla="*/ 9482 h 92354"/>
                <a:gd name="connsiteX10" fmla="*/ 23705 w 75856"/>
                <a:gd name="connsiteY10" fmla="*/ 9482 h 92354"/>
                <a:gd name="connsiteX11" fmla="*/ 9482 w 75856"/>
                <a:gd name="connsiteY11" fmla="*/ 23705 h 92354"/>
                <a:gd name="connsiteX12" fmla="*/ 9482 w 75856"/>
                <a:gd name="connsiteY12" fmla="*/ 92355 h 9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856" h="92354">
                  <a:moveTo>
                    <a:pt x="9482" y="92355"/>
                  </a:moveTo>
                  <a:lnTo>
                    <a:pt x="0" y="92355"/>
                  </a:lnTo>
                  <a:lnTo>
                    <a:pt x="0" y="23705"/>
                  </a:lnTo>
                  <a:cubicBezTo>
                    <a:pt x="0" y="10620"/>
                    <a:pt x="10620" y="0"/>
                    <a:pt x="23705" y="0"/>
                  </a:cubicBezTo>
                  <a:lnTo>
                    <a:pt x="52151" y="0"/>
                  </a:lnTo>
                  <a:cubicBezTo>
                    <a:pt x="65236" y="0"/>
                    <a:pt x="75856" y="10620"/>
                    <a:pt x="75856" y="23705"/>
                  </a:cubicBezTo>
                  <a:lnTo>
                    <a:pt x="75856" y="46367"/>
                  </a:lnTo>
                  <a:lnTo>
                    <a:pt x="66374" y="46367"/>
                  </a:lnTo>
                  <a:lnTo>
                    <a:pt x="66374" y="23705"/>
                  </a:lnTo>
                  <a:cubicBezTo>
                    <a:pt x="66374" y="15835"/>
                    <a:pt x="60021" y="9482"/>
                    <a:pt x="52151" y="9482"/>
                  </a:cubicBezTo>
                  <a:lnTo>
                    <a:pt x="23705" y="9482"/>
                  </a:lnTo>
                  <a:cubicBezTo>
                    <a:pt x="15835" y="9482"/>
                    <a:pt x="9482" y="15835"/>
                    <a:pt x="9482" y="23705"/>
                  </a:cubicBezTo>
                  <a:lnTo>
                    <a:pt x="9482" y="92355"/>
                  </a:lnTo>
                  <a:close/>
                </a:path>
              </a:pathLst>
            </a:custGeom>
            <a:grpFill/>
            <a:ln w="12700" cap="flat">
              <a:solidFill>
                <a:schemeClr val="bg1"/>
              </a:solidFill>
              <a:prstDash val="solid"/>
              <a:miter/>
            </a:ln>
          </p:spPr>
          <p:txBody>
            <a:bodyPr rtlCol="0" anchor="ctr"/>
            <a:lstStyle/>
            <a:p>
              <a:endParaRPr lang="en-GB"/>
            </a:p>
          </p:txBody>
        </p:sp>
        <p:sp>
          <p:nvSpPr>
            <p:cNvPr id="71" name="Freeform: Shape 395">
              <a:extLst>
                <a:ext uri="{FF2B5EF4-FFF2-40B4-BE49-F238E27FC236}">
                  <a16:creationId xmlns:a16="http://schemas.microsoft.com/office/drawing/2014/main" id="{0EEF275A-6C70-D688-ADCF-6A3857E3061F}"/>
                </a:ext>
              </a:extLst>
            </p:cNvPr>
            <p:cNvSpPr/>
            <p:nvPr/>
          </p:nvSpPr>
          <p:spPr>
            <a:xfrm>
              <a:off x="8660838" y="9961766"/>
              <a:ext cx="559511" cy="229819"/>
            </a:xfrm>
            <a:custGeom>
              <a:avLst/>
              <a:gdLst>
                <a:gd name="connsiteX0" fmla="*/ 26877 w 559511"/>
                <a:gd name="connsiteY0" fmla="*/ 229820 h 229819"/>
                <a:gd name="connsiteX1" fmla="*/ 14645 w 559511"/>
                <a:gd name="connsiteY1" fmla="*/ 223467 h 229819"/>
                <a:gd name="connsiteX2" fmla="*/ 14645 w 559511"/>
                <a:gd name="connsiteY2" fmla="*/ 223467 h 229819"/>
                <a:gd name="connsiteX3" fmla="*/ 2508 w 559511"/>
                <a:gd name="connsiteY3" fmla="*/ 206115 h 229819"/>
                <a:gd name="connsiteX4" fmla="*/ 232 w 559511"/>
                <a:gd name="connsiteY4" fmla="*/ 195495 h 229819"/>
                <a:gd name="connsiteX5" fmla="*/ 6111 w 559511"/>
                <a:gd name="connsiteY5" fmla="*/ 186392 h 229819"/>
                <a:gd name="connsiteX6" fmla="*/ 271417 w 559511"/>
                <a:gd name="connsiteY6" fmla="*/ 2631 h 229819"/>
                <a:gd name="connsiteX7" fmla="*/ 288106 w 559511"/>
                <a:gd name="connsiteY7" fmla="*/ 2631 h 229819"/>
                <a:gd name="connsiteX8" fmla="*/ 553412 w 559511"/>
                <a:gd name="connsiteY8" fmla="*/ 186392 h 229819"/>
                <a:gd name="connsiteX9" fmla="*/ 559291 w 559511"/>
                <a:gd name="connsiteY9" fmla="*/ 195495 h 229819"/>
                <a:gd name="connsiteX10" fmla="*/ 557015 w 559511"/>
                <a:gd name="connsiteY10" fmla="*/ 206115 h 229819"/>
                <a:gd name="connsiteX11" fmla="*/ 544879 w 559511"/>
                <a:gd name="connsiteY11" fmla="*/ 223467 h 229819"/>
                <a:gd name="connsiteX12" fmla="*/ 524208 w 559511"/>
                <a:gd name="connsiteY12" fmla="*/ 227165 h 229819"/>
                <a:gd name="connsiteX13" fmla="*/ 282701 w 559511"/>
                <a:gd name="connsiteY13" fmla="*/ 59997 h 229819"/>
                <a:gd name="connsiteX14" fmla="*/ 276822 w 559511"/>
                <a:gd name="connsiteY14" fmla="*/ 59997 h 229819"/>
                <a:gd name="connsiteX15" fmla="*/ 35315 w 559511"/>
                <a:gd name="connsiteY15" fmla="*/ 227165 h 229819"/>
                <a:gd name="connsiteX16" fmla="*/ 26877 w 559511"/>
                <a:gd name="connsiteY16" fmla="*/ 229820 h 229819"/>
                <a:gd name="connsiteX17" fmla="*/ 22420 w 559511"/>
                <a:gd name="connsiteY17" fmla="*/ 218062 h 229819"/>
                <a:gd name="connsiteX18" fmla="*/ 29911 w 559511"/>
                <a:gd name="connsiteY18" fmla="*/ 219390 h 229819"/>
                <a:gd name="connsiteX19" fmla="*/ 271417 w 559511"/>
                <a:gd name="connsiteY19" fmla="*/ 52222 h 229819"/>
                <a:gd name="connsiteX20" fmla="*/ 288106 w 559511"/>
                <a:gd name="connsiteY20" fmla="*/ 52222 h 229819"/>
                <a:gd name="connsiteX21" fmla="*/ 529612 w 559511"/>
                <a:gd name="connsiteY21" fmla="*/ 219390 h 229819"/>
                <a:gd name="connsiteX22" fmla="*/ 537103 w 559511"/>
                <a:gd name="connsiteY22" fmla="*/ 218062 h 229819"/>
                <a:gd name="connsiteX23" fmla="*/ 549240 w 559511"/>
                <a:gd name="connsiteY23" fmla="*/ 200710 h 229819"/>
                <a:gd name="connsiteX24" fmla="*/ 549999 w 559511"/>
                <a:gd name="connsiteY24" fmla="*/ 197202 h 229819"/>
                <a:gd name="connsiteX25" fmla="*/ 548102 w 559511"/>
                <a:gd name="connsiteY25" fmla="*/ 194167 h 229819"/>
                <a:gd name="connsiteX26" fmla="*/ 282796 w 559511"/>
                <a:gd name="connsiteY26" fmla="*/ 10407 h 229819"/>
                <a:gd name="connsiteX27" fmla="*/ 276917 w 559511"/>
                <a:gd name="connsiteY27" fmla="*/ 10407 h 229819"/>
                <a:gd name="connsiteX28" fmla="*/ 11610 w 559511"/>
                <a:gd name="connsiteY28" fmla="*/ 194167 h 229819"/>
                <a:gd name="connsiteX29" fmla="*/ 9714 w 559511"/>
                <a:gd name="connsiteY29" fmla="*/ 197202 h 229819"/>
                <a:gd name="connsiteX30" fmla="*/ 10472 w 559511"/>
                <a:gd name="connsiteY30" fmla="*/ 200710 h 229819"/>
                <a:gd name="connsiteX31" fmla="*/ 22610 w 559511"/>
                <a:gd name="connsiteY31" fmla="*/ 218062 h 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9511" h="229819">
                  <a:moveTo>
                    <a:pt x="26877" y="229820"/>
                  </a:moveTo>
                  <a:cubicBezTo>
                    <a:pt x="22136" y="229820"/>
                    <a:pt x="17584" y="227639"/>
                    <a:pt x="14645" y="223467"/>
                  </a:cubicBezTo>
                  <a:lnTo>
                    <a:pt x="14645" y="223467"/>
                  </a:lnTo>
                  <a:lnTo>
                    <a:pt x="2508" y="206115"/>
                  </a:lnTo>
                  <a:cubicBezTo>
                    <a:pt x="327" y="202986"/>
                    <a:pt x="-431" y="199288"/>
                    <a:pt x="232" y="195495"/>
                  </a:cubicBezTo>
                  <a:cubicBezTo>
                    <a:pt x="896" y="191797"/>
                    <a:pt x="2982" y="188573"/>
                    <a:pt x="6111" y="186392"/>
                  </a:cubicBezTo>
                  <a:lnTo>
                    <a:pt x="271417" y="2631"/>
                  </a:lnTo>
                  <a:cubicBezTo>
                    <a:pt x="276443" y="-877"/>
                    <a:pt x="283080" y="-877"/>
                    <a:pt x="288106" y="2631"/>
                  </a:cubicBezTo>
                  <a:lnTo>
                    <a:pt x="553412" y="186392"/>
                  </a:lnTo>
                  <a:cubicBezTo>
                    <a:pt x="556541" y="188573"/>
                    <a:pt x="558627" y="191797"/>
                    <a:pt x="559291" y="195495"/>
                  </a:cubicBezTo>
                  <a:cubicBezTo>
                    <a:pt x="559955" y="199193"/>
                    <a:pt x="559102" y="202986"/>
                    <a:pt x="557015" y="206115"/>
                  </a:cubicBezTo>
                  <a:lnTo>
                    <a:pt x="544879" y="223467"/>
                  </a:lnTo>
                  <a:cubicBezTo>
                    <a:pt x="540232" y="230199"/>
                    <a:pt x="530940" y="231811"/>
                    <a:pt x="524208" y="227165"/>
                  </a:cubicBezTo>
                  <a:lnTo>
                    <a:pt x="282701" y="59997"/>
                  </a:lnTo>
                  <a:cubicBezTo>
                    <a:pt x="280899" y="58765"/>
                    <a:pt x="278624" y="58765"/>
                    <a:pt x="276822" y="59997"/>
                  </a:cubicBezTo>
                  <a:lnTo>
                    <a:pt x="35315" y="227165"/>
                  </a:lnTo>
                  <a:cubicBezTo>
                    <a:pt x="32756" y="228967"/>
                    <a:pt x="29816" y="229820"/>
                    <a:pt x="26877" y="229820"/>
                  </a:cubicBezTo>
                  <a:close/>
                  <a:moveTo>
                    <a:pt x="22420" y="218062"/>
                  </a:moveTo>
                  <a:cubicBezTo>
                    <a:pt x="24127" y="220433"/>
                    <a:pt x="27446" y="221096"/>
                    <a:pt x="29911" y="219390"/>
                  </a:cubicBezTo>
                  <a:lnTo>
                    <a:pt x="271417" y="52222"/>
                  </a:lnTo>
                  <a:cubicBezTo>
                    <a:pt x="276348" y="48714"/>
                    <a:pt x="283080" y="48714"/>
                    <a:pt x="288106" y="52222"/>
                  </a:cubicBezTo>
                  <a:lnTo>
                    <a:pt x="529612" y="219390"/>
                  </a:lnTo>
                  <a:cubicBezTo>
                    <a:pt x="532078" y="221096"/>
                    <a:pt x="535397" y="220433"/>
                    <a:pt x="537103" y="218062"/>
                  </a:cubicBezTo>
                  <a:lnTo>
                    <a:pt x="549240" y="200710"/>
                  </a:lnTo>
                  <a:cubicBezTo>
                    <a:pt x="549999" y="199667"/>
                    <a:pt x="550188" y="198434"/>
                    <a:pt x="549999" y="197202"/>
                  </a:cubicBezTo>
                  <a:cubicBezTo>
                    <a:pt x="549809" y="195969"/>
                    <a:pt x="549051" y="194926"/>
                    <a:pt x="548102" y="194167"/>
                  </a:cubicBezTo>
                  <a:lnTo>
                    <a:pt x="282796" y="10407"/>
                  </a:lnTo>
                  <a:cubicBezTo>
                    <a:pt x="280994" y="9174"/>
                    <a:pt x="278719" y="9174"/>
                    <a:pt x="276917" y="10407"/>
                  </a:cubicBezTo>
                  <a:lnTo>
                    <a:pt x="11610" y="194167"/>
                  </a:lnTo>
                  <a:cubicBezTo>
                    <a:pt x="10567" y="194926"/>
                    <a:pt x="9904" y="195969"/>
                    <a:pt x="9714" y="197202"/>
                  </a:cubicBezTo>
                  <a:cubicBezTo>
                    <a:pt x="9525" y="198434"/>
                    <a:pt x="9714" y="199667"/>
                    <a:pt x="10472" y="200710"/>
                  </a:cubicBezTo>
                  <a:lnTo>
                    <a:pt x="22610" y="218062"/>
                  </a:lnTo>
                  <a:close/>
                </a:path>
              </a:pathLst>
            </a:custGeom>
            <a:grpFill/>
            <a:ln w="12700" cap="flat">
              <a:solidFill>
                <a:schemeClr val="bg1"/>
              </a:solidFill>
              <a:prstDash val="solid"/>
              <a:miter/>
            </a:ln>
          </p:spPr>
          <p:txBody>
            <a:bodyPr rtlCol="0" anchor="ctr"/>
            <a:lstStyle/>
            <a:p>
              <a:endParaRPr lang="en-GB"/>
            </a:p>
          </p:txBody>
        </p:sp>
        <p:sp>
          <p:nvSpPr>
            <p:cNvPr id="72" name="Freeform: Shape 481">
              <a:extLst>
                <a:ext uri="{FF2B5EF4-FFF2-40B4-BE49-F238E27FC236}">
                  <a16:creationId xmlns:a16="http://schemas.microsoft.com/office/drawing/2014/main" id="{2B7C9479-3F07-567E-C654-471E330125F9}"/>
                </a:ext>
              </a:extLst>
            </p:cNvPr>
            <p:cNvSpPr/>
            <p:nvPr/>
          </p:nvSpPr>
          <p:spPr>
            <a:xfrm>
              <a:off x="8888449" y="10246297"/>
              <a:ext cx="104302" cy="104302"/>
            </a:xfrm>
            <a:custGeom>
              <a:avLst/>
              <a:gdLst>
                <a:gd name="connsiteX0" fmla="*/ 52151 w 104302"/>
                <a:gd name="connsiteY0" fmla="*/ 104302 h 104302"/>
                <a:gd name="connsiteX1" fmla="*/ 0 w 104302"/>
                <a:gd name="connsiteY1" fmla="*/ 52151 h 104302"/>
                <a:gd name="connsiteX2" fmla="*/ 52151 w 104302"/>
                <a:gd name="connsiteY2" fmla="*/ 0 h 104302"/>
                <a:gd name="connsiteX3" fmla="*/ 104302 w 104302"/>
                <a:gd name="connsiteY3" fmla="*/ 52151 h 104302"/>
                <a:gd name="connsiteX4" fmla="*/ 52151 w 104302"/>
                <a:gd name="connsiteY4" fmla="*/ 104302 h 104302"/>
                <a:gd name="connsiteX5" fmla="*/ 52151 w 104302"/>
                <a:gd name="connsiteY5" fmla="*/ 9482 h 104302"/>
                <a:gd name="connsiteX6" fmla="*/ 9482 w 104302"/>
                <a:gd name="connsiteY6" fmla="*/ 52151 h 104302"/>
                <a:gd name="connsiteX7" fmla="*/ 52151 w 104302"/>
                <a:gd name="connsiteY7" fmla="*/ 94820 h 104302"/>
                <a:gd name="connsiteX8" fmla="*/ 94820 w 104302"/>
                <a:gd name="connsiteY8" fmla="*/ 52151 h 104302"/>
                <a:gd name="connsiteX9" fmla="*/ 52151 w 104302"/>
                <a:gd name="connsiteY9" fmla="*/ 9482 h 1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02" h="104302">
                  <a:moveTo>
                    <a:pt x="52151" y="104302"/>
                  </a:moveTo>
                  <a:cubicBezTo>
                    <a:pt x="23420" y="104302"/>
                    <a:pt x="0" y="80882"/>
                    <a:pt x="0" y="52151"/>
                  </a:cubicBezTo>
                  <a:cubicBezTo>
                    <a:pt x="0" y="23420"/>
                    <a:pt x="23420" y="0"/>
                    <a:pt x="52151" y="0"/>
                  </a:cubicBezTo>
                  <a:cubicBezTo>
                    <a:pt x="80882" y="0"/>
                    <a:pt x="104302" y="23420"/>
                    <a:pt x="104302" y="52151"/>
                  </a:cubicBezTo>
                  <a:cubicBezTo>
                    <a:pt x="104302" y="80882"/>
                    <a:pt x="80882" y="104302"/>
                    <a:pt x="52151" y="104302"/>
                  </a:cubicBezTo>
                  <a:close/>
                  <a:moveTo>
                    <a:pt x="52151" y="9482"/>
                  </a:moveTo>
                  <a:cubicBezTo>
                    <a:pt x="28636" y="9482"/>
                    <a:pt x="9482" y="28636"/>
                    <a:pt x="9482" y="52151"/>
                  </a:cubicBezTo>
                  <a:cubicBezTo>
                    <a:pt x="9482" y="75666"/>
                    <a:pt x="28636" y="94820"/>
                    <a:pt x="52151" y="94820"/>
                  </a:cubicBezTo>
                  <a:cubicBezTo>
                    <a:pt x="75666" y="94820"/>
                    <a:pt x="94820" y="75666"/>
                    <a:pt x="94820" y="52151"/>
                  </a:cubicBezTo>
                  <a:cubicBezTo>
                    <a:pt x="94820" y="28636"/>
                    <a:pt x="75666" y="9482"/>
                    <a:pt x="52151" y="9482"/>
                  </a:cubicBezTo>
                  <a:close/>
                </a:path>
              </a:pathLst>
            </a:custGeom>
            <a:grpFill/>
            <a:ln w="12700" cap="flat">
              <a:solidFill>
                <a:schemeClr val="bg1"/>
              </a:solidFill>
              <a:prstDash val="solid"/>
              <a:miter/>
            </a:ln>
          </p:spPr>
          <p:txBody>
            <a:bodyPr rtlCol="0" anchor="ctr"/>
            <a:lstStyle/>
            <a:p>
              <a:endParaRPr lang="en-GB"/>
            </a:p>
          </p:txBody>
        </p:sp>
        <p:sp>
          <p:nvSpPr>
            <p:cNvPr id="73" name="Freeform: Shape 482">
              <a:extLst>
                <a:ext uri="{FF2B5EF4-FFF2-40B4-BE49-F238E27FC236}">
                  <a16:creationId xmlns:a16="http://schemas.microsoft.com/office/drawing/2014/main" id="{0B2CC591-E085-6C76-0EE3-E440D3FEE10A}"/>
                </a:ext>
              </a:extLst>
            </p:cNvPr>
            <p:cNvSpPr/>
            <p:nvPr/>
          </p:nvSpPr>
          <p:spPr>
            <a:xfrm>
              <a:off x="8860011" y="10113549"/>
              <a:ext cx="160901" cy="152565"/>
            </a:xfrm>
            <a:custGeom>
              <a:avLst/>
              <a:gdLst>
                <a:gd name="connsiteX0" fmla="*/ 43325 w 160901"/>
                <a:gd name="connsiteY0" fmla="*/ 152566 h 152565"/>
                <a:gd name="connsiteX1" fmla="*/ 3880 w 160901"/>
                <a:gd name="connsiteY1" fmla="*/ 63056 h 152565"/>
                <a:gd name="connsiteX2" fmla="*/ 7199 w 160901"/>
                <a:gd name="connsiteY2" fmla="*/ 20576 h 152565"/>
                <a:gd name="connsiteX3" fmla="*/ 45317 w 160901"/>
                <a:gd name="connsiteY3" fmla="*/ 0 h 152565"/>
                <a:gd name="connsiteX4" fmla="*/ 121267 w 160901"/>
                <a:gd name="connsiteY4" fmla="*/ 0 h 152565"/>
                <a:gd name="connsiteX5" fmla="*/ 160902 w 160901"/>
                <a:gd name="connsiteY5" fmla="*/ 39351 h 152565"/>
                <a:gd name="connsiteX6" fmla="*/ 145826 w 160901"/>
                <a:gd name="connsiteY6" fmla="*/ 70167 h 152565"/>
                <a:gd name="connsiteX7" fmla="*/ 109889 w 160901"/>
                <a:gd name="connsiteY7" fmla="*/ 144980 h 152565"/>
                <a:gd name="connsiteX8" fmla="*/ 100501 w 160901"/>
                <a:gd name="connsiteY8" fmla="*/ 143842 h 152565"/>
                <a:gd name="connsiteX9" fmla="*/ 140231 w 160901"/>
                <a:gd name="connsiteY9" fmla="*/ 62487 h 152565"/>
                <a:gd name="connsiteX10" fmla="*/ 151514 w 160901"/>
                <a:gd name="connsiteY10" fmla="*/ 39256 h 152565"/>
                <a:gd name="connsiteX11" fmla="*/ 121362 w 160901"/>
                <a:gd name="connsiteY11" fmla="*/ 9387 h 152565"/>
                <a:gd name="connsiteX12" fmla="*/ 45411 w 160901"/>
                <a:gd name="connsiteY12" fmla="*/ 9387 h 152565"/>
                <a:gd name="connsiteX13" fmla="*/ 15163 w 160901"/>
                <a:gd name="connsiteY13" fmla="*/ 25696 h 152565"/>
                <a:gd name="connsiteX14" fmla="*/ 12509 w 160901"/>
                <a:gd name="connsiteY14" fmla="*/ 59168 h 152565"/>
                <a:gd name="connsiteX15" fmla="*/ 51953 w 160901"/>
                <a:gd name="connsiteY15" fmla="*/ 148678 h 152565"/>
                <a:gd name="connsiteX16" fmla="*/ 43230 w 160901"/>
                <a:gd name="connsiteY16" fmla="*/ 152471 h 15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901" h="152565">
                  <a:moveTo>
                    <a:pt x="43325" y="152566"/>
                  </a:moveTo>
                  <a:lnTo>
                    <a:pt x="3880" y="63056"/>
                  </a:lnTo>
                  <a:cubicBezTo>
                    <a:pt x="-2283" y="49212"/>
                    <a:pt x="-1051" y="33377"/>
                    <a:pt x="7199" y="20576"/>
                  </a:cubicBezTo>
                  <a:cubicBezTo>
                    <a:pt x="15543" y="7680"/>
                    <a:pt x="29861" y="0"/>
                    <a:pt x="45317" y="0"/>
                  </a:cubicBezTo>
                  <a:lnTo>
                    <a:pt x="121267" y="0"/>
                  </a:lnTo>
                  <a:cubicBezTo>
                    <a:pt x="143170" y="0"/>
                    <a:pt x="160902" y="17636"/>
                    <a:pt x="160902" y="39351"/>
                  </a:cubicBezTo>
                  <a:cubicBezTo>
                    <a:pt x="160902" y="51582"/>
                    <a:pt x="155308" y="63150"/>
                    <a:pt x="145826" y="70167"/>
                  </a:cubicBezTo>
                  <a:cubicBezTo>
                    <a:pt x="119371" y="89510"/>
                    <a:pt x="112733" y="120327"/>
                    <a:pt x="109889" y="144980"/>
                  </a:cubicBezTo>
                  <a:lnTo>
                    <a:pt x="100501" y="143842"/>
                  </a:lnTo>
                  <a:cubicBezTo>
                    <a:pt x="103631" y="117292"/>
                    <a:pt x="110932" y="84010"/>
                    <a:pt x="140231" y="62487"/>
                  </a:cubicBezTo>
                  <a:cubicBezTo>
                    <a:pt x="147248" y="57271"/>
                    <a:pt x="151514" y="48548"/>
                    <a:pt x="151514" y="39256"/>
                  </a:cubicBezTo>
                  <a:cubicBezTo>
                    <a:pt x="151514" y="22757"/>
                    <a:pt x="137955" y="9387"/>
                    <a:pt x="121362" y="9387"/>
                  </a:cubicBezTo>
                  <a:lnTo>
                    <a:pt x="45411" y="9387"/>
                  </a:lnTo>
                  <a:cubicBezTo>
                    <a:pt x="33179" y="9387"/>
                    <a:pt x="21801" y="15456"/>
                    <a:pt x="15163" y="25696"/>
                  </a:cubicBezTo>
                  <a:cubicBezTo>
                    <a:pt x="8526" y="35842"/>
                    <a:pt x="7578" y="48074"/>
                    <a:pt x="12509" y="59168"/>
                  </a:cubicBezTo>
                  <a:lnTo>
                    <a:pt x="51953" y="148678"/>
                  </a:lnTo>
                  <a:lnTo>
                    <a:pt x="43230" y="152471"/>
                  </a:lnTo>
                  <a:close/>
                </a:path>
              </a:pathLst>
            </a:custGeom>
            <a:grpFill/>
            <a:ln w="12700" cap="flat">
              <a:solidFill>
                <a:schemeClr val="bg1"/>
              </a:solidFill>
              <a:prstDash val="solid"/>
              <a:miter/>
            </a:ln>
          </p:spPr>
          <p:txBody>
            <a:bodyPr rtlCol="0" anchor="ctr"/>
            <a:lstStyle/>
            <a:p>
              <a:endParaRPr lang="en-GB"/>
            </a:p>
          </p:txBody>
        </p:sp>
        <p:sp>
          <p:nvSpPr>
            <p:cNvPr id="74" name="Freeform: Shape 483">
              <a:extLst>
                <a:ext uri="{FF2B5EF4-FFF2-40B4-BE49-F238E27FC236}">
                  <a16:creationId xmlns:a16="http://schemas.microsoft.com/office/drawing/2014/main" id="{E077C205-C868-32BF-C7C5-3EF969A2BC61}"/>
                </a:ext>
              </a:extLst>
            </p:cNvPr>
            <p:cNvSpPr/>
            <p:nvPr/>
          </p:nvSpPr>
          <p:spPr>
            <a:xfrm>
              <a:off x="8755796" y="10218136"/>
              <a:ext cx="152470" cy="161004"/>
            </a:xfrm>
            <a:custGeom>
              <a:avLst/>
              <a:gdLst>
                <a:gd name="connsiteX0" fmla="*/ 44850 w 152470"/>
                <a:gd name="connsiteY0" fmla="*/ 160909 h 161004"/>
                <a:gd name="connsiteX1" fmla="*/ 20576 w 152470"/>
                <a:gd name="connsiteY1" fmla="*/ 153703 h 161004"/>
                <a:gd name="connsiteX2" fmla="*/ 0 w 152470"/>
                <a:gd name="connsiteY2" fmla="*/ 115585 h 161004"/>
                <a:gd name="connsiteX3" fmla="*/ 0 w 152470"/>
                <a:gd name="connsiteY3" fmla="*/ 39635 h 161004"/>
                <a:gd name="connsiteX4" fmla="*/ 39350 w 152470"/>
                <a:gd name="connsiteY4" fmla="*/ 0 h 161004"/>
                <a:gd name="connsiteX5" fmla="*/ 70166 w 152470"/>
                <a:gd name="connsiteY5" fmla="*/ 15076 h 161004"/>
                <a:gd name="connsiteX6" fmla="*/ 144980 w 152470"/>
                <a:gd name="connsiteY6" fmla="*/ 51013 h 161004"/>
                <a:gd name="connsiteX7" fmla="*/ 143842 w 152470"/>
                <a:gd name="connsiteY7" fmla="*/ 60400 h 161004"/>
                <a:gd name="connsiteX8" fmla="*/ 62486 w 152470"/>
                <a:gd name="connsiteY8" fmla="*/ 20671 h 161004"/>
                <a:gd name="connsiteX9" fmla="*/ 39256 w 152470"/>
                <a:gd name="connsiteY9" fmla="*/ 9387 h 161004"/>
                <a:gd name="connsiteX10" fmla="*/ 9387 w 152470"/>
                <a:gd name="connsiteY10" fmla="*/ 39540 h 161004"/>
                <a:gd name="connsiteX11" fmla="*/ 9387 w 152470"/>
                <a:gd name="connsiteY11" fmla="*/ 115491 h 161004"/>
                <a:gd name="connsiteX12" fmla="*/ 25696 w 152470"/>
                <a:gd name="connsiteY12" fmla="*/ 145738 h 161004"/>
                <a:gd name="connsiteX13" fmla="*/ 59168 w 152470"/>
                <a:gd name="connsiteY13" fmla="*/ 148393 h 161004"/>
                <a:gd name="connsiteX14" fmla="*/ 148678 w 152470"/>
                <a:gd name="connsiteY14" fmla="*/ 108948 h 161004"/>
                <a:gd name="connsiteX15" fmla="*/ 152471 w 152470"/>
                <a:gd name="connsiteY15" fmla="*/ 117671 h 161004"/>
                <a:gd name="connsiteX16" fmla="*/ 62961 w 152470"/>
                <a:gd name="connsiteY16" fmla="*/ 157116 h 161004"/>
                <a:gd name="connsiteX17" fmla="*/ 44755 w 152470"/>
                <a:gd name="connsiteY17" fmla="*/ 161004 h 16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70" h="161004">
                  <a:moveTo>
                    <a:pt x="44850" y="160909"/>
                  </a:moveTo>
                  <a:cubicBezTo>
                    <a:pt x="36411" y="160909"/>
                    <a:pt x="27972" y="158444"/>
                    <a:pt x="20576" y="153703"/>
                  </a:cubicBezTo>
                  <a:cubicBezTo>
                    <a:pt x="7680" y="145359"/>
                    <a:pt x="0" y="131041"/>
                    <a:pt x="0" y="115585"/>
                  </a:cubicBezTo>
                  <a:lnTo>
                    <a:pt x="0" y="39635"/>
                  </a:lnTo>
                  <a:cubicBezTo>
                    <a:pt x="0" y="17731"/>
                    <a:pt x="17636" y="0"/>
                    <a:pt x="39350" y="0"/>
                  </a:cubicBezTo>
                  <a:cubicBezTo>
                    <a:pt x="51582" y="0"/>
                    <a:pt x="63150" y="5594"/>
                    <a:pt x="70166" y="15076"/>
                  </a:cubicBezTo>
                  <a:cubicBezTo>
                    <a:pt x="89510" y="41531"/>
                    <a:pt x="120327" y="48168"/>
                    <a:pt x="144980" y="51013"/>
                  </a:cubicBezTo>
                  <a:lnTo>
                    <a:pt x="143842" y="60400"/>
                  </a:lnTo>
                  <a:cubicBezTo>
                    <a:pt x="117292" y="57271"/>
                    <a:pt x="84010" y="49970"/>
                    <a:pt x="62486" y="20671"/>
                  </a:cubicBezTo>
                  <a:cubicBezTo>
                    <a:pt x="57271" y="13654"/>
                    <a:pt x="48548" y="9387"/>
                    <a:pt x="39256" y="9387"/>
                  </a:cubicBezTo>
                  <a:cubicBezTo>
                    <a:pt x="22756" y="9387"/>
                    <a:pt x="9387" y="22946"/>
                    <a:pt x="9387" y="39540"/>
                  </a:cubicBezTo>
                  <a:lnTo>
                    <a:pt x="9387" y="115491"/>
                  </a:lnTo>
                  <a:cubicBezTo>
                    <a:pt x="9387" y="127722"/>
                    <a:pt x="15456" y="139101"/>
                    <a:pt x="25696" y="145738"/>
                  </a:cubicBezTo>
                  <a:cubicBezTo>
                    <a:pt x="35842" y="152375"/>
                    <a:pt x="48074" y="153324"/>
                    <a:pt x="59168" y="148393"/>
                  </a:cubicBezTo>
                  <a:lnTo>
                    <a:pt x="148678" y="108948"/>
                  </a:lnTo>
                  <a:lnTo>
                    <a:pt x="152471" y="117671"/>
                  </a:lnTo>
                  <a:lnTo>
                    <a:pt x="62961" y="157116"/>
                  </a:lnTo>
                  <a:cubicBezTo>
                    <a:pt x="57176" y="159677"/>
                    <a:pt x="50918" y="161004"/>
                    <a:pt x="44755" y="161004"/>
                  </a:cubicBezTo>
                  <a:close/>
                </a:path>
              </a:pathLst>
            </a:custGeom>
            <a:grpFill/>
            <a:ln w="12700" cap="flat">
              <a:solidFill>
                <a:schemeClr val="bg1"/>
              </a:solidFill>
              <a:prstDash val="solid"/>
              <a:miter/>
            </a:ln>
          </p:spPr>
          <p:txBody>
            <a:bodyPr rtlCol="0" anchor="ctr"/>
            <a:lstStyle/>
            <a:p>
              <a:endParaRPr lang="en-GB"/>
            </a:p>
          </p:txBody>
        </p:sp>
        <p:sp>
          <p:nvSpPr>
            <p:cNvPr id="75" name="Freeform: Shape 484">
              <a:extLst>
                <a:ext uri="{FF2B5EF4-FFF2-40B4-BE49-F238E27FC236}">
                  <a16:creationId xmlns:a16="http://schemas.microsoft.com/office/drawing/2014/main" id="{65AAD926-F75A-D7A1-9CA9-9BF27ADC7F89}"/>
                </a:ext>
              </a:extLst>
            </p:cNvPr>
            <p:cNvSpPr/>
            <p:nvPr/>
          </p:nvSpPr>
          <p:spPr>
            <a:xfrm>
              <a:off x="8860193" y="10330876"/>
              <a:ext cx="160996" cy="152565"/>
            </a:xfrm>
            <a:custGeom>
              <a:avLst/>
              <a:gdLst>
                <a:gd name="connsiteX0" fmla="*/ 115586 w 160996"/>
                <a:gd name="connsiteY0" fmla="*/ 152471 h 152565"/>
                <a:gd name="connsiteX1" fmla="*/ 39635 w 160996"/>
                <a:gd name="connsiteY1" fmla="*/ 152471 h 152565"/>
                <a:gd name="connsiteX2" fmla="*/ 0 w 160996"/>
                <a:gd name="connsiteY2" fmla="*/ 113120 h 152565"/>
                <a:gd name="connsiteX3" fmla="*/ 15076 w 160996"/>
                <a:gd name="connsiteY3" fmla="*/ 82304 h 152565"/>
                <a:gd name="connsiteX4" fmla="*/ 51013 w 160996"/>
                <a:gd name="connsiteY4" fmla="*/ 7491 h 152565"/>
                <a:gd name="connsiteX5" fmla="*/ 60400 w 160996"/>
                <a:gd name="connsiteY5" fmla="*/ 8629 h 152565"/>
                <a:gd name="connsiteX6" fmla="*/ 20671 w 160996"/>
                <a:gd name="connsiteY6" fmla="*/ 89984 h 152565"/>
                <a:gd name="connsiteX7" fmla="*/ 9387 w 160996"/>
                <a:gd name="connsiteY7" fmla="*/ 113215 h 152565"/>
                <a:gd name="connsiteX8" fmla="*/ 39540 w 160996"/>
                <a:gd name="connsiteY8" fmla="*/ 143084 h 152565"/>
                <a:gd name="connsiteX9" fmla="*/ 115491 w 160996"/>
                <a:gd name="connsiteY9" fmla="*/ 143084 h 152565"/>
                <a:gd name="connsiteX10" fmla="*/ 145738 w 160996"/>
                <a:gd name="connsiteY10" fmla="*/ 126774 h 152565"/>
                <a:gd name="connsiteX11" fmla="*/ 148393 w 160996"/>
                <a:gd name="connsiteY11" fmla="*/ 93303 h 152565"/>
                <a:gd name="connsiteX12" fmla="*/ 108948 w 160996"/>
                <a:gd name="connsiteY12" fmla="*/ 3793 h 152565"/>
                <a:gd name="connsiteX13" fmla="*/ 117671 w 160996"/>
                <a:gd name="connsiteY13" fmla="*/ 0 h 152565"/>
                <a:gd name="connsiteX14" fmla="*/ 157117 w 160996"/>
                <a:gd name="connsiteY14" fmla="*/ 89510 h 152565"/>
                <a:gd name="connsiteX15" fmla="*/ 153798 w 160996"/>
                <a:gd name="connsiteY15" fmla="*/ 131990 h 152565"/>
                <a:gd name="connsiteX16" fmla="*/ 115680 w 160996"/>
                <a:gd name="connsiteY16" fmla="*/ 152566 h 15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996" h="152565">
                  <a:moveTo>
                    <a:pt x="115586" y="152471"/>
                  </a:moveTo>
                  <a:lnTo>
                    <a:pt x="39635" y="152471"/>
                  </a:lnTo>
                  <a:cubicBezTo>
                    <a:pt x="17731" y="152471"/>
                    <a:pt x="0" y="134834"/>
                    <a:pt x="0" y="113120"/>
                  </a:cubicBezTo>
                  <a:cubicBezTo>
                    <a:pt x="0" y="100889"/>
                    <a:pt x="5594" y="89321"/>
                    <a:pt x="15076" y="82304"/>
                  </a:cubicBezTo>
                  <a:cubicBezTo>
                    <a:pt x="41531" y="62961"/>
                    <a:pt x="48168" y="32144"/>
                    <a:pt x="51013" y="7491"/>
                  </a:cubicBezTo>
                  <a:lnTo>
                    <a:pt x="60400" y="8629"/>
                  </a:lnTo>
                  <a:cubicBezTo>
                    <a:pt x="57271" y="35178"/>
                    <a:pt x="49970" y="68460"/>
                    <a:pt x="20671" y="89984"/>
                  </a:cubicBezTo>
                  <a:cubicBezTo>
                    <a:pt x="13654" y="95200"/>
                    <a:pt x="9387" y="103923"/>
                    <a:pt x="9387" y="113215"/>
                  </a:cubicBezTo>
                  <a:cubicBezTo>
                    <a:pt x="9387" y="129714"/>
                    <a:pt x="22946" y="143084"/>
                    <a:pt x="39540" y="143084"/>
                  </a:cubicBezTo>
                  <a:lnTo>
                    <a:pt x="115491" y="143084"/>
                  </a:lnTo>
                  <a:cubicBezTo>
                    <a:pt x="127722" y="143084"/>
                    <a:pt x="139101" y="137015"/>
                    <a:pt x="145738" y="126774"/>
                  </a:cubicBezTo>
                  <a:cubicBezTo>
                    <a:pt x="152376" y="116629"/>
                    <a:pt x="153324" y="104397"/>
                    <a:pt x="148393" y="93303"/>
                  </a:cubicBezTo>
                  <a:lnTo>
                    <a:pt x="108948" y="3793"/>
                  </a:lnTo>
                  <a:lnTo>
                    <a:pt x="117671" y="0"/>
                  </a:lnTo>
                  <a:lnTo>
                    <a:pt x="157117" y="89510"/>
                  </a:lnTo>
                  <a:cubicBezTo>
                    <a:pt x="163280" y="103354"/>
                    <a:pt x="162047" y="119189"/>
                    <a:pt x="153798" y="131990"/>
                  </a:cubicBezTo>
                  <a:cubicBezTo>
                    <a:pt x="145454" y="144885"/>
                    <a:pt x="131136" y="152566"/>
                    <a:pt x="115680" y="152566"/>
                  </a:cubicBezTo>
                  <a:close/>
                </a:path>
              </a:pathLst>
            </a:custGeom>
            <a:grpFill/>
            <a:ln w="12700" cap="flat">
              <a:solidFill>
                <a:schemeClr val="bg1"/>
              </a:solidFill>
              <a:prstDash val="solid"/>
              <a:miter/>
            </a:ln>
          </p:spPr>
          <p:txBody>
            <a:bodyPr rtlCol="0" anchor="ctr"/>
            <a:lstStyle/>
            <a:p>
              <a:endParaRPr lang="en-GB"/>
            </a:p>
          </p:txBody>
        </p:sp>
        <p:sp>
          <p:nvSpPr>
            <p:cNvPr id="76" name="Freeform: Shape 485">
              <a:extLst>
                <a:ext uri="{FF2B5EF4-FFF2-40B4-BE49-F238E27FC236}">
                  <a16:creationId xmlns:a16="http://schemas.microsoft.com/office/drawing/2014/main" id="{5E52D342-0C31-E388-5068-B913415FCC4C}"/>
                </a:ext>
              </a:extLst>
            </p:cNvPr>
            <p:cNvSpPr/>
            <p:nvPr/>
          </p:nvSpPr>
          <p:spPr>
            <a:xfrm>
              <a:off x="8973028" y="10217859"/>
              <a:ext cx="152565" cy="160996"/>
            </a:xfrm>
            <a:custGeom>
              <a:avLst/>
              <a:gdLst>
                <a:gd name="connsiteX0" fmla="*/ 113120 w 152565"/>
                <a:gd name="connsiteY0" fmla="*/ 160997 h 160996"/>
                <a:gd name="connsiteX1" fmla="*/ 82304 w 152565"/>
                <a:gd name="connsiteY1" fmla="*/ 145920 h 160996"/>
                <a:gd name="connsiteX2" fmla="*/ 7491 w 152565"/>
                <a:gd name="connsiteY2" fmla="*/ 109983 h 160996"/>
                <a:gd name="connsiteX3" fmla="*/ 8629 w 152565"/>
                <a:gd name="connsiteY3" fmla="*/ 100596 h 160996"/>
                <a:gd name="connsiteX4" fmla="*/ 89984 w 152565"/>
                <a:gd name="connsiteY4" fmla="*/ 140326 h 160996"/>
                <a:gd name="connsiteX5" fmla="*/ 113215 w 152565"/>
                <a:gd name="connsiteY5" fmla="*/ 151609 h 160996"/>
                <a:gd name="connsiteX6" fmla="*/ 143084 w 152565"/>
                <a:gd name="connsiteY6" fmla="*/ 121457 h 160996"/>
                <a:gd name="connsiteX7" fmla="*/ 143084 w 152565"/>
                <a:gd name="connsiteY7" fmla="*/ 45506 h 160996"/>
                <a:gd name="connsiteX8" fmla="*/ 126774 w 152565"/>
                <a:gd name="connsiteY8" fmla="*/ 15258 h 160996"/>
                <a:gd name="connsiteX9" fmla="*/ 93303 w 152565"/>
                <a:gd name="connsiteY9" fmla="*/ 12604 h 160996"/>
                <a:gd name="connsiteX10" fmla="*/ 3793 w 152565"/>
                <a:gd name="connsiteY10" fmla="*/ 52048 h 160996"/>
                <a:gd name="connsiteX11" fmla="*/ 0 w 152565"/>
                <a:gd name="connsiteY11" fmla="*/ 43325 h 160996"/>
                <a:gd name="connsiteX12" fmla="*/ 89510 w 152565"/>
                <a:gd name="connsiteY12" fmla="*/ 3880 h 160996"/>
                <a:gd name="connsiteX13" fmla="*/ 131990 w 152565"/>
                <a:gd name="connsiteY13" fmla="*/ 7199 h 160996"/>
                <a:gd name="connsiteX14" fmla="*/ 152566 w 152565"/>
                <a:gd name="connsiteY14" fmla="*/ 45317 h 160996"/>
                <a:gd name="connsiteX15" fmla="*/ 152566 w 152565"/>
                <a:gd name="connsiteY15" fmla="*/ 121267 h 160996"/>
                <a:gd name="connsiteX16" fmla="*/ 113215 w 152565"/>
                <a:gd name="connsiteY16" fmla="*/ 160902 h 16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565" h="160996">
                  <a:moveTo>
                    <a:pt x="113120" y="160997"/>
                  </a:moveTo>
                  <a:cubicBezTo>
                    <a:pt x="100889" y="160997"/>
                    <a:pt x="89321" y="155402"/>
                    <a:pt x="82304" y="145920"/>
                  </a:cubicBezTo>
                  <a:cubicBezTo>
                    <a:pt x="62961" y="119465"/>
                    <a:pt x="32144" y="112828"/>
                    <a:pt x="7491" y="109983"/>
                  </a:cubicBezTo>
                  <a:lnTo>
                    <a:pt x="8629" y="100596"/>
                  </a:lnTo>
                  <a:cubicBezTo>
                    <a:pt x="35178" y="103725"/>
                    <a:pt x="68460" y="111027"/>
                    <a:pt x="89984" y="140326"/>
                  </a:cubicBezTo>
                  <a:cubicBezTo>
                    <a:pt x="95200" y="147342"/>
                    <a:pt x="103923" y="151609"/>
                    <a:pt x="113215" y="151609"/>
                  </a:cubicBezTo>
                  <a:cubicBezTo>
                    <a:pt x="129714" y="151609"/>
                    <a:pt x="143084" y="138050"/>
                    <a:pt x="143084" y="121457"/>
                  </a:cubicBezTo>
                  <a:lnTo>
                    <a:pt x="143084" y="45506"/>
                  </a:lnTo>
                  <a:cubicBezTo>
                    <a:pt x="143084" y="33274"/>
                    <a:pt x="137015" y="21896"/>
                    <a:pt x="126774" y="15258"/>
                  </a:cubicBezTo>
                  <a:cubicBezTo>
                    <a:pt x="116629" y="8621"/>
                    <a:pt x="104397" y="7673"/>
                    <a:pt x="93303" y="12604"/>
                  </a:cubicBezTo>
                  <a:lnTo>
                    <a:pt x="3793" y="52048"/>
                  </a:lnTo>
                  <a:lnTo>
                    <a:pt x="0" y="43325"/>
                  </a:lnTo>
                  <a:lnTo>
                    <a:pt x="89510" y="3880"/>
                  </a:lnTo>
                  <a:cubicBezTo>
                    <a:pt x="103354" y="-2283"/>
                    <a:pt x="119189" y="-1051"/>
                    <a:pt x="131990" y="7199"/>
                  </a:cubicBezTo>
                  <a:cubicBezTo>
                    <a:pt x="144885" y="15543"/>
                    <a:pt x="152566" y="29861"/>
                    <a:pt x="152566" y="45317"/>
                  </a:cubicBezTo>
                  <a:lnTo>
                    <a:pt x="152566" y="121267"/>
                  </a:lnTo>
                  <a:cubicBezTo>
                    <a:pt x="152566" y="143170"/>
                    <a:pt x="134929" y="160902"/>
                    <a:pt x="113215" y="160902"/>
                  </a:cubicBezTo>
                  <a:close/>
                </a:path>
              </a:pathLst>
            </a:custGeom>
            <a:grpFill/>
            <a:ln w="12700" cap="flat">
              <a:solidFill>
                <a:schemeClr val="bg1"/>
              </a:solidFill>
              <a:prstDash val="solid"/>
              <a:miter/>
            </a:ln>
          </p:spPr>
          <p:txBody>
            <a:bodyPr rtlCol="0" anchor="ctr"/>
            <a:lstStyle/>
            <a:p>
              <a:endParaRPr lang="en-GB"/>
            </a:p>
          </p:txBody>
        </p:sp>
      </p:grpSp>
      <p:sp>
        <p:nvSpPr>
          <p:cNvPr id="78" name="Oval 77">
            <a:extLst>
              <a:ext uri="{FF2B5EF4-FFF2-40B4-BE49-F238E27FC236}">
                <a16:creationId xmlns:a16="http://schemas.microsoft.com/office/drawing/2014/main" id="{B3758A2E-9ACA-229A-969D-93A41AE7B73F}"/>
              </a:ext>
            </a:extLst>
          </p:cNvPr>
          <p:cNvSpPr/>
          <p:nvPr/>
        </p:nvSpPr>
        <p:spPr>
          <a:xfrm>
            <a:off x="7732865" y="1910640"/>
            <a:ext cx="634040" cy="595395"/>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Arrow: Down 80">
            <a:extLst>
              <a:ext uri="{FF2B5EF4-FFF2-40B4-BE49-F238E27FC236}">
                <a16:creationId xmlns:a16="http://schemas.microsoft.com/office/drawing/2014/main" id="{917CE6C7-4C18-A2A3-5755-C9DD02DE4C6D}"/>
              </a:ext>
            </a:extLst>
          </p:cNvPr>
          <p:cNvSpPr/>
          <p:nvPr/>
        </p:nvSpPr>
        <p:spPr>
          <a:xfrm>
            <a:off x="4807645" y="3335339"/>
            <a:ext cx="441158" cy="655833"/>
          </a:xfrm>
          <a:prstGeom prst="downArrow">
            <a:avLst/>
          </a:prstGeom>
          <a:solidFill>
            <a:schemeClr val="bg1"/>
          </a:solidFill>
          <a:ln w="28575">
            <a:solidFill>
              <a:srgbClr val="74D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8F5E409B-0A33-4BE8-7354-53B3B41BD0DE}"/>
              </a:ext>
            </a:extLst>
          </p:cNvPr>
          <p:cNvSpPr/>
          <p:nvPr/>
        </p:nvSpPr>
        <p:spPr>
          <a:xfrm>
            <a:off x="1621977" y="1906326"/>
            <a:ext cx="634040" cy="595395"/>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a:extLst>
              <a:ext uri="{FF2B5EF4-FFF2-40B4-BE49-F238E27FC236}">
                <a16:creationId xmlns:a16="http://schemas.microsoft.com/office/drawing/2014/main" id="{061CEA0E-CF74-E9A0-7340-EBB97D2F234E}"/>
              </a:ext>
            </a:extLst>
          </p:cNvPr>
          <p:cNvSpPr txBox="1"/>
          <p:nvPr/>
        </p:nvSpPr>
        <p:spPr>
          <a:xfrm>
            <a:off x="2139129" y="1838871"/>
            <a:ext cx="536821" cy="504102"/>
          </a:xfrm>
          <a:prstGeom prst="rect">
            <a:avLst/>
          </a:prstGeom>
        </p:spPr>
        <p:txBody>
          <a:bodyPr vert="horz" wrap="square" lIns="91440" tIns="45720" rIns="91440" bIns="45720" rtlCol="0" anchor="t">
            <a:normAutofit/>
          </a:bodyPr>
          <a:lstStyle/>
          <a:p>
            <a:pPr algn="l"/>
            <a:endParaRPr lang="en-GB" b="1" dirty="0">
              <a:solidFill>
                <a:schemeClr val="accent1"/>
              </a:solidFill>
            </a:endParaRPr>
          </a:p>
        </p:txBody>
      </p:sp>
      <p:grpSp>
        <p:nvGrpSpPr>
          <p:cNvPr id="104" name="Group 103">
            <a:extLst>
              <a:ext uri="{FF2B5EF4-FFF2-40B4-BE49-F238E27FC236}">
                <a16:creationId xmlns:a16="http://schemas.microsoft.com/office/drawing/2014/main" id="{111E23E4-CD0C-D22B-6E4F-35B128550C03}"/>
              </a:ext>
            </a:extLst>
          </p:cNvPr>
          <p:cNvGrpSpPr/>
          <p:nvPr/>
        </p:nvGrpSpPr>
        <p:grpSpPr>
          <a:xfrm>
            <a:off x="1782411" y="2033828"/>
            <a:ext cx="328476" cy="308453"/>
            <a:chOff x="8660838" y="9961766"/>
            <a:chExt cx="559511" cy="559509"/>
          </a:xfrm>
          <a:solidFill>
            <a:schemeClr val="bg1"/>
          </a:solidFill>
        </p:grpSpPr>
        <p:sp>
          <p:nvSpPr>
            <p:cNvPr id="105" name="Freeform: Shape 393">
              <a:extLst>
                <a:ext uri="{FF2B5EF4-FFF2-40B4-BE49-F238E27FC236}">
                  <a16:creationId xmlns:a16="http://schemas.microsoft.com/office/drawing/2014/main" id="{B61D2CAF-5C26-8419-0203-45A8CFBBC2C2}"/>
                </a:ext>
              </a:extLst>
            </p:cNvPr>
            <p:cNvSpPr/>
            <p:nvPr/>
          </p:nvSpPr>
          <p:spPr>
            <a:xfrm>
              <a:off x="8708291" y="10171674"/>
              <a:ext cx="464618" cy="349601"/>
            </a:xfrm>
            <a:custGeom>
              <a:avLst/>
              <a:gdLst>
                <a:gd name="connsiteX0" fmla="*/ 421949 w 464618"/>
                <a:gd name="connsiteY0" fmla="*/ 349601 h 349601"/>
                <a:gd name="connsiteX1" fmla="*/ 42669 w 464618"/>
                <a:gd name="connsiteY1" fmla="*/ 349601 h 349601"/>
                <a:gd name="connsiteX2" fmla="*/ 0 w 464618"/>
                <a:gd name="connsiteY2" fmla="*/ 306932 h 349601"/>
                <a:gd name="connsiteX3" fmla="*/ 0 w 464618"/>
                <a:gd name="connsiteY3" fmla="*/ 0 h 349601"/>
                <a:gd name="connsiteX4" fmla="*/ 9482 w 464618"/>
                <a:gd name="connsiteY4" fmla="*/ 0 h 349601"/>
                <a:gd name="connsiteX5" fmla="*/ 9482 w 464618"/>
                <a:gd name="connsiteY5" fmla="*/ 306932 h 349601"/>
                <a:gd name="connsiteX6" fmla="*/ 42669 w 464618"/>
                <a:gd name="connsiteY6" fmla="*/ 340119 h 349601"/>
                <a:gd name="connsiteX7" fmla="*/ 421949 w 464618"/>
                <a:gd name="connsiteY7" fmla="*/ 340119 h 349601"/>
                <a:gd name="connsiteX8" fmla="*/ 455136 w 464618"/>
                <a:gd name="connsiteY8" fmla="*/ 306932 h 349601"/>
                <a:gd name="connsiteX9" fmla="*/ 455136 w 464618"/>
                <a:gd name="connsiteY9" fmla="*/ 0 h 349601"/>
                <a:gd name="connsiteX10" fmla="*/ 464618 w 464618"/>
                <a:gd name="connsiteY10" fmla="*/ 0 h 349601"/>
                <a:gd name="connsiteX11" fmla="*/ 464618 w 464618"/>
                <a:gd name="connsiteY11" fmla="*/ 306932 h 349601"/>
                <a:gd name="connsiteX12" fmla="*/ 421949 w 464618"/>
                <a:gd name="connsiteY12" fmla="*/ 349601 h 34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618" h="349601">
                  <a:moveTo>
                    <a:pt x="421949" y="349601"/>
                  </a:moveTo>
                  <a:lnTo>
                    <a:pt x="42669" y="349601"/>
                  </a:lnTo>
                  <a:cubicBezTo>
                    <a:pt x="19154" y="349601"/>
                    <a:pt x="0" y="330448"/>
                    <a:pt x="0" y="306932"/>
                  </a:cubicBezTo>
                  <a:lnTo>
                    <a:pt x="0" y="0"/>
                  </a:lnTo>
                  <a:lnTo>
                    <a:pt x="9482" y="0"/>
                  </a:lnTo>
                  <a:lnTo>
                    <a:pt x="9482" y="306932"/>
                  </a:lnTo>
                  <a:cubicBezTo>
                    <a:pt x="9482" y="325233"/>
                    <a:pt x="24369" y="340119"/>
                    <a:pt x="42669" y="340119"/>
                  </a:cubicBezTo>
                  <a:lnTo>
                    <a:pt x="421949" y="340119"/>
                  </a:lnTo>
                  <a:cubicBezTo>
                    <a:pt x="440249" y="340119"/>
                    <a:pt x="455136" y="325233"/>
                    <a:pt x="455136" y="306932"/>
                  </a:cubicBezTo>
                  <a:lnTo>
                    <a:pt x="455136" y="0"/>
                  </a:lnTo>
                  <a:lnTo>
                    <a:pt x="464618" y="0"/>
                  </a:lnTo>
                  <a:lnTo>
                    <a:pt x="464618" y="306932"/>
                  </a:lnTo>
                  <a:cubicBezTo>
                    <a:pt x="464618" y="330448"/>
                    <a:pt x="445464" y="349601"/>
                    <a:pt x="421949" y="349601"/>
                  </a:cubicBezTo>
                  <a:close/>
                </a:path>
              </a:pathLst>
            </a:custGeom>
            <a:grpFill/>
            <a:ln w="12700" cap="flat">
              <a:solidFill>
                <a:schemeClr val="bg1"/>
              </a:solidFill>
              <a:prstDash val="solid"/>
              <a:miter/>
            </a:ln>
          </p:spPr>
          <p:txBody>
            <a:bodyPr rtlCol="0" anchor="ctr"/>
            <a:lstStyle/>
            <a:p>
              <a:endParaRPr lang="en-GB"/>
            </a:p>
          </p:txBody>
        </p:sp>
        <p:sp>
          <p:nvSpPr>
            <p:cNvPr id="106" name="Freeform: Shape 394">
              <a:extLst>
                <a:ext uri="{FF2B5EF4-FFF2-40B4-BE49-F238E27FC236}">
                  <a16:creationId xmlns:a16="http://schemas.microsoft.com/office/drawing/2014/main" id="{CD436469-D81A-5FE4-FD08-442512DEE27E}"/>
                </a:ext>
              </a:extLst>
            </p:cNvPr>
            <p:cNvSpPr/>
            <p:nvPr/>
          </p:nvSpPr>
          <p:spPr>
            <a:xfrm>
              <a:off x="8765183" y="9990283"/>
              <a:ext cx="75856" cy="92354"/>
            </a:xfrm>
            <a:custGeom>
              <a:avLst/>
              <a:gdLst>
                <a:gd name="connsiteX0" fmla="*/ 9482 w 75856"/>
                <a:gd name="connsiteY0" fmla="*/ 92355 h 92354"/>
                <a:gd name="connsiteX1" fmla="*/ 0 w 75856"/>
                <a:gd name="connsiteY1" fmla="*/ 92355 h 92354"/>
                <a:gd name="connsiteX2" fmla="*/ 0 w 75856"/>
                <a:gd name="connsiteY2" fmla="*/ 23705 h 92354"/>
                <a:gd name="connsiteX3" fmla="*/ 23705 w 75856"/>
                <a:gd name="connsiteY3" fmla="*/ 0 h 92354"/>
                <a:gd name="connsiteX4" fmla="*/ 52151 w 75856"/>
                <a:gd name="connsiteY4" fmla="*/ 0 h 92354"/>
                <a:gd name="connsiteX5" fmla="*/ 75856 w 75856"/>
                <a:gd name="connsiteY5" fmla="*/ 23705 h 92354"/>
                <a:gd name="connsiteX6" fmla="*/ 75856 w 75856"/>
                <a:gd name="connsiteY6" fmla="*/ 46367 h 92354"/>
                <a:gd name="connsiteX7" fmla="*/ 66374 w 75856"/>
                <a:gd name="connsiteY7" fmla="*/ 46367 h 92354"/>
                <a:gd name="connsiteX8" fmla="*/ 66374 w 75856"/>
                <a:gd name="connsiteY8" fmla="*/ 23705 h 92354"/>
                <a:gd name="connsiteX9" fmla="*/ 52151 w 75856"/>
                <a:gd name="connsiteY9" fmla="*/ 9482 h 92354"/>
                <a:gd name="connsiteX10" fmla="*/ 23705 w 75856"/>
                <a:gd name="connsiteY10" fmla="*/ 9482 h 92354"/>
                <a:gd name="connsiteX11" fmla="*/ 9482 w 75856"/>
                <a:gd name="connsiteY11" fmla="*/ 23705 h 92354"/>
                <a:gd name="connsiteX12" fmla="*/ 9482 w 75856"/>
                <a:gd name="connsiteY12" fmla="*/ 92355 h 9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856" h="92354">
                  <a:moveTo>
                    <a:pt x="9482" y="92355"/>
                  </a:moveTo>
                  <a:lnTo>
                    <a:pt x="0" y="92355"/>
                  </a:lnTo>
                  <a:lnTo>
                    <a:pt x="0" y="23705"/>
                  </a:lnTo>
                  <a:cubicBezTo>
                    <a:pt x="0" y="10620"/>
                    <a:pt x="10620" y="0"/>
                    <a:pt x="23705" y="0"/>
                  </a:cubicBezTo>
                  <a:lnTo>
                    <a:pt x="52151" y="0"/>
                  </a:lnTo>
                  <a:cubicBezTo>
                    <a:pt x="65236" y="0"/>
                    <a:pt x="75856" y="10620"/>
                    <a:pt x="75856" y="23705"/>
                  </a:cubicBezTo>
                  <a:lnTo>
                    <a:pt x="75856" y="46367"/>
                  </a:lnTo>
                  <a:lnTo>
                    <a:pt x="66374" y="46367"/>
                  </a:lnTo>
                  <a:lnTo>
                    <a:pt x="66374" y="23705"/>
                  </a:lnTo>
                  <a:cubicBezTo>
                    <a:pt x="66374" y="15835"/>
                    <a:pt x="60021" y="9482"/>
                    <a:pt x="52151" y="9482"/>
                  </a:cubicBezTo>
                  <a:lnTo>
                    <a:pt x="23705" y="9482"/>
                  </a:lnTo>
                  <a:cubicBezTo>
                    <a:pt x="15835" y="9482"/>
                    <a:pt x="9482" y="15835"/>
                    <a:pt x="9482" y="23705"/>
                  </a:cubicBezTo>
                  <a:lnTo>
                    <a:pt x="9482" y="92355"/>
                  </a:lnTo>
                  <a:close/>
                </a:path>
              </a:pathLst>
            </a:custGeom>
            <a:grpFill/>
            <a:ln w="12700" cap="flat">
              <a:solidFill>
                <a:schemeClr val="bg1"/>
              </a:solidFill>
              <a:prstDash val="solid"/>
              <a:miter/>
            </a:ln>
          </p:spPr>
          <p:txBody>
            <a:bodyPr rtlCol="0" anchor="ctr"/>
            <a:lstStyle/>
            <a:p>
              <a:endParaRPr lang="en-GB"/>
            </a:p>
          </p:txBody>
        </p:sp>
        <p:sp>
          <p:nvSpPr>
            <p:cNvPr id="107" name="Freeform: Shape 395">
              <a:extLst>
                <a:ext uri="{FF2B5EF4-FFF2-40B4-BE49-F238E27FC236}">
                  <a16:creationId xmlns:a16="http://schemas.microsoft.com/office/drawing/2014/main" id="{932CF714-7462-DCFF-DAF7-F5EB169532C3}"/>
                </a:ext>
              </a:extLst>
            </p:cNvPr>
            <p:cNvSpPr/>
            <p:nvPr/>
          </p:nvSpPr>
          <p:spPr>
            <a:xfrm>
              <a:off x="8660838" y="9961766"/>
              <a:ext cx="559511" cy="229819"/>
            </a:xfrm>
            <a:custGeom>
              <a:avLst/>
              <a:gdLst>
                <a:gd name="connsiteX0" fmla="*/ 26877 w 559511"/>
                <a:gd name="connsiteY0" fmla="*/ 229820 h 229819"/>
                <a:gd name="connsiteX1" fmla="*/ 14645 w 559511"/>
                <a:gd name="connsiteY1" fmla="*/ 223467 h 229819"/>
                <a:gd name="connsiteX2" fmla="*/ 14645 w 559511"/>
                <a:gd name="connsiteY2" fmla="*/ 223467 h 229819"/>
                <a:gd name="connsiteX3" fmla="*/ 2508 w 559511"/>
                <a:gd name="connsiteY3" fmla="*/ 206115 h 229819"/>
                <a:gd name="connsiteX4" fmla="*/ 232 w 559511"/>
                <a:gd name="connsiteY4" fmla="*/ 195495 h 229819"/>
                <a:gd name="connsiteX5" fmla="*/ 6111 w 559511"/>
                <a:gd name="connsiteY5" fmla="*/ 186392 h 229819"/>
                <a:gd name="connsiteX6" fmla="*/ 271417 w 559511"/>
                <a:gd name="connsiteY6" fmla="*/ 2631 h 229819"/>
                <a:gd name="connsiteX7" fmla="*/ 288106 w 559511"/>
                <a:gd name="connsiteY7" fmla="*/ 2631 h 229819"/>
                <a:gd name="connsiteX8" fmla="*/ 553412 w 559511"/>
                <a:gd name="connsiteY8" fmla="*/ 186392 h 229819"/>
                <a:gd name="connsiteX9" fmla="*/ 559291 w 559511"/>
                <a:gd name="connsiteY9" fmla="*/ 195495 h 229819"/>
                <a:gd name="connsiteX10" fmla="*/ 557015 w 559511"/>
                <a:gd name="connsiteY10" fmla="*/ 206115 h 229819"/>
                <a:gd name="connsiteX11" fmla="*/ 544879 w 559511"/>
                <a:gd name="connsiteY11" fmla="*/ 223467 h 229819"/>
                <a:gd name="connsiteX12" fmla="*/ 524208 w 559511"/>
                <a:gd name="connsiteY12" fmla="*/ 227165 h 229819"/>
                <a:gd name="connsiteX13" fmla="*/ 282701 w 559511"/>
                <a:gd name="connsiteY13" fmla="*/ 59997 h 229819"/>
                <a:gd name="connsiteX14" fmla="*/ 276822 w 559511"/>
                <a:gd name="connsiteY14" fmla="*/ 59997 h 229819"/>
                <a:gd name="connsiteX15" fmla="*/ 35315 w 559511"/>
                <a:gd name="connsiteY15" fmla="*/ 227165 h 229819"/>
                <a:gd name="connsiteX16" fmla="*/ 26877 w 559511"/>
                <a:gd name="connsiteY16" fmla="*/ 229820 h 229819"/>
                <a:gd name="connsiteX17" fmla="*/ 22420 w 559511"/>
                <a:gd name="connsiteY17" fmla="*/ 218062 h 229819"/>
                <a:gd name="connsiteX18" fmla="*/ 29911 w 559511"/>
                <a:gd name="connsiteY18" fmla="*/ 219390 h 229819"/>
                <a:gd name="connsiteX19" fmla="*/ 271417 w 559511"/>
                <a:gd name="connsiteY19" fmla="*/ 52222 h 229819"/>
                <a:gd name="connsiteX20" fmla="*/ 288106 w 559511"/>
                <a:gd name="connsiteY20" fmla="*/ 52222 h 229819"/>
                <a:gd name="connsiteX21" fmla="*/ 529612 w 559511"/>
                <a:gd name="connsiteY21" fmla="*/ 219390 h 229819"/>
                <a:gd name="connsiteX22" fmla="*/ 537103 w 559511"/>
                <a:gd name="connsiteY22" fmla="*/ 218062 h 229819"/>
                <a:gd name="connsiteX23" fmla="*/ 549240 w 559511"/>
                <a:gd name="connsiteY23" fmla="*/ 200710 h 229819"/>
                <a:gd name="connsiteX24" fmla="*/ 549999 w 559511"/>
                <a:gd name="connsiteY24" fmla="*/ 197202 h 229819"/>
                <a:gd name="connsiteX25" fmla="*/ 548102 w 559511"/>
                <a:gd name="connsiteY25" fmla="*/ 194167 h 229819"/>
                <a:gd name="connsiteX26" fmla="*/ 282796 w 559511"/>
                <a:gd name="connsiteY26" fmla="*/ 10407 h 229819"/>
                <a:gd name="connsiteX27" fmla="*/ 276917 w 559511"/>
                <a:gd name="connsiteY27" fmla="*/ 10407 h 229819"/>
                <a:gd name="connsiteX28" fmla="*/ 11610 w 559511"/>
                <a:gd name="connsiteY28" fmla="*/ 194167 h 229819"/>
                <a:gd name="connsiteX29" fmla="*/ 9714 w 559511"/>
                <a:gd name="connsiteY29" fmla="*/ 197202 h 229819"/>
                <a:gd name="connsiteX30" fmla="*/ 10472 w 559511"/>
                <a:gd name="connsiteY30" fmla="*/ 200710 h 229819"/>
                <a:gd name="connsiteX31" fmla="*/ 22610 w 559511"/>
                <a:gd name="connsiteY31" fmla="*/ 218062 h 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9511" h="229819">
                  <a:moveTo>
                    <a:pt x="26877" y="229820"/>
                  </a:moveTo>
                  <a:cubicBezTo>
                    <a:pt x="22136" y="229820"/>
                    <a:pt x="17584" y="227639"/>
                    <a:pt x="14645" y="223467"/>
                  </a:cubicBezTo>
                  <a:lnTo>
                    <a:pt x="14645" y="223467"/>
                  </a:lnTo>
                  <a:lnTo>
                    <a:pt x="2508" y="206115"/>
                  </a:lnTo>
                  <a:cubicBezTo>
                    <a:pt x="327" y="202986"/>
                    <a:pt x="-431" y="199288"/>
                    <a:pt x="232" y="195495"/>
                  </a:cubicBezTo>
                  <a:cubicBezTo>
                    <a:pt x="896" y="191797"/>
                    <a:pt x="2982" y="188573"/>
                    <a:pt x="6111" y="186392"/>
                  </a:cubicBezTo>
                  <a:lnTo>
                    <a:pt x="271417" y="2631"/>
                  </a:lnTo>
                  <a:cubicBezTo>
                    <a:pt x="276443" y="-877"/>
                    <a:pt x="283080" y="-877"/>
                    <a:pt x="288106" y="2631"/>
                  </a:cubicBezTo>
                  <a:lnTo>
                    <a:pt x="553412" y="186392"/>
                  </a:lnTo>
                  <a:cubicBezTo>
                    <a:pt x="556541" y="188573"/>
                    <a:pt x="558627" y="191797"/>
                    <a:pt x="559291" y="195495"/>
                  </a:cubicBezTo>
                  <a:cubicBezTo>
                    <a:pt x="559955" y="199193"/>
                    <a:pt x="559102" y="202986"/>
                    <a:pt x="557015" y="206115"/>
                  </a:cubicBezTo>
                  <a:lnTo>
                    <a:pt x="544879" y="223467"/>
                  </a:lnTo>
                  <a:cubicBezTo>
                    <a:pt x="540232" y="230199"/>
                    <a:pt x="530940" y="231811"/>
                    <a:pt x="524208" y="227165"/>
                  </a:cubicBezTo>
                  <a:lnTo>
                    <a:pt x="282701" y="59997"/>
                  </a:lnTo>
                  <a:cubicBezTo>
                    <a:pt x="280899" y="58765"/>
                    <a:pt x="278624" y="58765"/>
                    <a:pt x="276822" y="59997"/>
                  </a:cubicBezTo>
                  <a:lnTo>
                    <a:pt x="35315" y="227165"/>
                  </a:lnTo>
                  <a:cubicBezTo>
                    <a:pt x="32756" y="228967"/>
                    <a:pt x="29816" y="229820"/>
                    <a:pt x="26877" y="229820"/>
                  </a:cubicBezTo>
                  <a:close/>
                  <a:moveTo>
                    <a:pt x="22420" y="218062"/>
                  </a:moveTo>
                  <a:cubicBezTo>
                    <a:pt x="24127" y="220433"/>
                    <a:pt x="27446" y="221096"/>
                    <a:pt x="29911" y="219390"/>
                  </a:cubicBezTo>
                  <a:lnTo>
                    <a:pt x="271417" y="52222"/>
                  </a:lnTo>
                  <a:cubicBezTo>
                    <a:pt x="276348" y="48714"/>
                    <a:pt x="283080" y="48714"/>
                    <a:pt x="288106" y="52222"/>
                  </a:cubicBezTo>
                  <a:lnTo>
                    <a:pt x="529612" y="219390"/>
                  </a:lnTo>
                  <a:cubicBezTo>
                    <a:pt x="532078" y="221096"/>
                    <a:pt x="535397" y="220433"/>
                    <a:pt x="537103" y="218062"/>
                  </a:cubicBezTo>
                  <a:lnTo>
                    <a:pt x="549240" y="200710"/>
                  </a:lnTo>
                  <a:cubicBezTo>
                    <a:pt x="549999" y="199667"/>
                    <a:pt x="550188" y="198434"/>
                    <a:pt x="549999" y="197202"/>
                  </a:cubicBezTo>
                  <a:cubicBezTo>
                    <a:pt x="549809" y="195969"/>
                    <a:pt x="549051" y="194926"/>
                    <a:pt x="548102" y="194167"/>
                  </a:cubicBezTo>
                  <a:lnTo>
                    <a:pt x="282796" y="10407"/>
                  </a:lnTo>
                  <a:cubicBezTo>
                    <a:pt x="280994" y="9174"/>
                    <a:pt x="278719" y="9174"/>
                    <a:pt x="276917" y="10407"/>
                  </a:cubicBezTo>
                  <a:lnTo>
                    <a:pt x="11610" y="194167"/>
                  </a:lnTo>
                  <a:cubicBezTo>
                    <a:pt x="10567" y="194926"/>
                    <a:pt x="9904" y="195969"/>
                    <a:pt x="9714" y="197202"/>
                  </a:cubicBezTo>
                  <a:cubicBezTo>
                    <a:pt x="9525" y="198434"/>
                    <a:pt x="9714" y="199667"/>
                    <a:pt x="10472" y="200710"/>
                  </a:cubicBezTo>
                  <a:lnTo>
                    <a:pt x="22610" y="218062"/>
                  </a:lnTo>
                  <a:close/>
                </a:path>
              </a:pathLst>
            </a:custGeom>
            <a:grpFill/>
            <a:ln w="12700" cap="flat">
              <a:solidFill>
                <a:schemeClr val="bg1"/>
              </a:solidFill>
              <a:prstDash val="solid"/>
              <a:miter/>
            </a:ln>
          </p:spPr>
          <p:txBody>
            <a:bodyPr rtlCol="0" anchor="ctr"/>
            <a:lstStyle/>
            <a:p>
              <a:endParaRPr lang="en-GB"/>
            </a:p>
          </p:txBody>
        </p:sp>
        <p:sp>
          <p:nvSpPr>
            <p:cNvPr id="108" name="Freeform: Shape 481">
              <a:extLst>
                <a:ext uri="{FF2B5EF4-FFF2-40B4-BE49-F238E27FC236}">
                  <a16:creationId xmlns:a16="http://schemas.microsoft.com/office/drawing/2014/main" id="{1BB7B59F-6BB7-6DC6-0577-311740827EED}"/>
                </a:ext>
              </a:extLst>
            </p:cNvPr>
            <p:cNvSpPr/>
            <p:nvPr/>
          </p:nvSpPr>
          <p:spPr>
            <a:xfrm>
              <a:off x="8888449" y="10246297"/>
              <a:ext cx="104302" cy="104302"/>
            </a:xfrm>
            <a:custGeom>
              <a:avLst/>
              <a:gdLst>
                <a:gd name="connsiteX0" fmla="*/ 52151 w 104302"/>
                <a:gd name="connsiteY0" fmla="*/ 104302 h 104302"/>
                <a:gd name="connsiteX1" fmla="*/ 0 w 104302"/>
                <a:gd name="connsiteY1" fmla="*/ 52151 h 104302"/>
                <a:gd name="connsiteX2" fmla="*/ 52151 w 104302"/>
                <a:gd name="connsiteY2" fmla="*/ 0 h 104302"/>
                <a:gd name="connsiteX3" fmla="*/ 104302 w 104302"/>
                <a:gd name="connsiteY3" fmla="*/ 52151 h 104302"/>
                <a:gd name="connsiteX4" fmla="*/ 52151 w 104302"/>
                <a:gd name="connsiteY4" fmla="*/ 104302 h 104302"/>
                <a:gd name="connsiteX5" fmla="*/ 52151 w 104302"/>
                <a:gd name="connsiteY5" fmla="*/ 9482 h 104302"/>
                <a:gd name="connsiteX6" fmla="*/ 9482 w 104302"/>
                <a:gd name="connsiteY6" fmla="*/ 52151 h 104302"/>
                <a:gd name="connsiteX7" fmla="*/ 52151 w 104302"/>
                <a:gd name="connsiteY7" fmla="*/ 94820 h 104302"/>
                <a:gd name="connsiteX8" fmla="*/ 94820 w 104302"/>
                <a:gd name="connsiteY8" fmla="*/ 52151 h 104302"/>
                <a:gd name="connsiteX9" fmla="*/ 52151 w 104302"/>
                <a:gd name="connsiteY9" fmla="*/ 9482 h 1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02" h="104302">
                  <a:moveTo>
                    <a:pt x="52151" y="104302"/>
                  </a:moveTo>
                  <a:cubicBezTo>
                    <a:pt x="23420" y="104302"/>
                    <a:pt x="0" y="80882"/>
                    <a:pt x="0" y="52151"/>
                  </a:cubicBezTo>
                  <a:cubicBezTo>
                    <a:pt x="0" y="23420"/>
                    <a:pt x="23420" y="0"/>
                    <a:pt x="52151" y="0"/>
                  </a:cubicBezTo>
                  <a:cubicBezTo>
                    <a:pt x="80882" y="0"/>
                    <a:pt x="104302" y="23420"/>
                    <a:pt x="104302" y="52151"/>
                  </a:cubicBezTo>
                  <a:cubicBezTo>
                    <a:pt x="104302" y="80882"/>
                    <a:pt x="80882" y="104302"/>
                    <a:pt x="52151" y="104302"/>
                  </a:cubicBezTo>
                  <a:close/>
                  <a:moveTo>
                    <a:pt x="52151" y="9482"/>
                  </a:moveTo>
                  <a:cubicBezTo>
                    <a:pt x="28636" y="9482"/>
                    <a:pt x="9482" y="28636"/>
                    <a:pt x="9482" y="52151"/>
                  </a:cubicBezTo>
                  <a:cubicBezTo>
                    <a:pt x="9482" y="75666"/>
                    <a:pt x="28636" y="94820"/>
                    <a:pt x="52151" y="94820"/>
                  </a:cubicBezTo>
                  <a:cubicBezTo>
                    <a:pt x="75666" y="94820"/>
                    <a:pt x="94820" y="75666"/>
                    <a:pt x="94820" y="52151"/>
                  </a:cubicBezTo>
                  <a:cubicBezTo>
                    <a:pt x="94820" y="28636"/>
                    <a:pt x="75666" y="9482"/>
                    <a:pt x="52151" y="9482"/>
                  </a:cubicBezTo>
                  <a:close/>
                </a:path>
              </a:pathLst>
            </a:custGeom>
            <a:grpFill/>
            <a:ln w="12700" cap="flat">
              <a:solidFill>
                <a:schemeClr val="bg1"/>
              </a:solidFill>
              <a:prstDash val="solid"/>
              <a:miter/>
            </a:ln>
          </p:spPr>
          <p:txBody>
            <a:bodyPr rtlCol="0" anchor="ctr"/>
            <a:lstStyle/>
            <a:p>
              <a:endParaRPr lang="en-GB"/>
            </a:p>
          </p:txBody>
        </p:sp>
        <p:sp>
          <p:nvSpPr>
            <p:cNvPr id="109" name="Freeform: Shape 482">
              <a:extLst>
                <a:ext uri="{FF2B5EF4-FFF2-40B4-BE49-F238E27FC236}">
                  <a16:creationId xmlns:a16="http://schemas.microsoft.com/office/drawing/2014/main" id="{4ACEFC44-E7DC-69C4-15E2-C48E28792461}"/>
                </a:ext>
              </a:extLst>
            </p:cNvPr>
            <p:cNvSpPr/>
            <p:nvPr/>
          </p:nvSpPr>
          <p:spPr>
            <a:xfrm>
              <a:off x="8860011" y="10113549"/>
              <a:ext cx="160901" cy="152565"/>
            </a:xfrm>
            <a:custGeom>
              <a:avLst/>
              <a:gdLst>
                <a:gd name="connsiteX0" fmla="*/ 43325 w 160901"/>
                <a:gd name="connsiteY0" fmla="*/ 152566 h 152565"/>
                <a:gd name="connsiteX1" fmla="*/ 3880 w 160901"/>
                <a:gd name="connsiteY1" fmla="*/ 63056 h 152565"/>
                <a:gd name="connsiteX2" fmla="*/ 7199 w 160901"/>
                <a:gd name="connsiteY2" fmla="*/ 20576 h 152565"/>
                <a:gd name="connsiteX3" fmla="*/ 45317 w 160901"/>
                <a:gd name="connsiteY3" fmla="*/ 0 h 152565"/>
                <a:gd name="connsiteX4" fmla="*/ 121267 w 160901"/>
                <a:gd name="connsiteY4" fmla="*/ 0 h 152565"/>
                <a:gd name="connsiteX5" fmla="*/ 160902 w 160901"/>
                <a:gd name="connsiteY5" fmla="*/ 39351 h 152565"/>
                <a:gd name="connsiteX6" fmla="*/ 145826 w 160901"/>
                <a:gd name="connsiteY6" fmla="*/ 70167 h 152565"/>
                <a:gd name="connsiteX7" fmla="*/ 109889 w 160901"/>
                <a:gd name="connsiteY7" fmla="*/ 144980 h 152565"/>
                <a:gd name="connsiteX8" fmla="*/ 100501 w 160901"/>
                <a:gd name="connsiteY8" fmla="*/ 143842 h 152565"/>
                <a:gd name="connsiteX9" fmla="*/ 140231 w 160901"/>
                <a:gd name="connsiteY9" fmla="*/ 62487 h 152565"/>
                <a:gd name="connsiteX10" fmla="*/ 151514 w 160901"/>
                <a:gd name="connsiteY10" fmla="*/ 39256 h 152565"/>
                <a:gd name="connsiteX11" fmla="*/ 121362 w 160901"/>
                <a:gd name="connsiteY11" fmla="*/ 9387 h 152565"/>
                <a:gd name="connsiteX12" fmla="*/ 45411 w 160901"/>
                <a:gd name="connsiteY12" fmla="*/ 9387 h 152565"/>
                <a:gd name="connsiteX13" fmla="*/ 15163 w 160901"/>
                <a:gd name="connsiteY13" fmla="*/ 25696 h 152565"/>
                <a:gd name="connsiteX14" fmla="*/ 12509 w 160901"/>
                <a:gd name="connsiteY14" fmla="*/ 59168 h 152565"/>
                <a:gd name="connsiteX15" fmla="*/ 51953 w 160901"/>
                <a:gd name="connsiteY15" fmla="*/ 148678 h 152565"/>
                <a:gd name="connsiteX16" fmla="*/ 43230 w 160901"/>
                <a:gd name="connsiteY16" fmla="*/ 152471 h 15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901" h="152565">
                  <a:moveTo>
                    <a:pt x="43325" y="152566"/>
                  </a:moveTo>
                  <a:lnTo>
                    <a:pt x="3880" y="63056"/>
                  </a:lnTo>
                  <a:cubicBezTo>
                    <a:pt x="-2283" y="49212"/>
                    <a:pt x="-1051" y="33377"/>
                    <a:pt x="7199" y="20576"/>
                  </a:cubicBezTo>
                  <a:cubicBezTo>
                    <a:pt x="15543" y="7680"/>
                    <a:pt x="29861" y="0"/>
                    <a:pt x="45317" y="0"/>
                  </a:cubicBezTo>
                  <a:lnTo>
                    <a:pt x="121267" y="0"/>
                  </a:lnTo>
                  <a:cubicBezTo>
                    <a:pt x="143170" y="0"/>
                    <a:pt x="160902" y="17636"/>
                    <a:pt x="160902" y="39351"/>
                  </a:cubicBezTo>
                  <a:cubicBezTo>
                    <a:pt x="160902" y="51582"/>
                    <a:pt x="155308" y="63150"/>
                    <a:pt x="145826" y="70167"/>
                  </a:cubicBezTo>
                  <a:cubicBezTo>
                    <a:pt x="119371" y="89510"/>
                    <a:pt x="112733" y="120327"/>
                    <a:pt x="109889" y="144980"/>
                  </a:cubicBezTo>
                  <a:lnTo>
                    <a:pt x="100501" y="143842"/>
                  </a:lnTo>
                  <a:cubicBezTo>
                    <a:pt x="103631" y="117292"/>
                    <a:pt x="110932" y="84010"/>
                    <a:pt x="140231" y="62487"/>
                  </a:cubicBezTo>
                  <a:cubicBezTo>
                    <a:pt x="147248" y="57271"/>
                    <a:pt x="151514" y="48548"/>
                    <a:pt x="151514" y="39256"/>
                  </a:cubicBezTo>
                  <a:cubicBezTo>
                    <a:pt x="151514" y="22757"/>
                    <a:pt x="137955" y="9387"/>
                    <a:pt x="121362" y="9387"/>
                  </a:cubicBezTo>
                  <a:lnTo>
                    <a:pt x="45411" y="9387"/>
                  </a:lnTo>
                  <a:cubicBezTo>
                    <a:pt x="33179" y="9387"/>
                    <a:pt x="21801" y="15456"/>
                    <a:pt x="15163" y="25696"/>
                  </a:cubicBezTo>
                  <a:cubicBezTo>
                    <a:pt x="8526" y="35842"/>
                    <a:pt x="7578" y="48074"/>
                    <a:pt x="12509" y="59168"/>
                  </a:cubicBezTo>
                  <a:lnTo>
                    <a:pt x="51953" y="148678"/>
                  </a:lnTo>
                  <a:lnTo>
                    <a:pt x="43230" y="152471"/>
                  </a:lnTo>
                  <a:close/>
                </a:path>
              </a:pathLst>
            </a:custGeom>
            <a:grpFill/>
            <a:ln w="12700" cap="flat">
              <a:solidFill>
                <a:schemeClr val="bg1"/>
              </a:solidFill>
              <a:prstDash val="solid"/>
              <a:miter/>
            </a:ln>
          </p:spPr>
          <p:txBody>
            <a:bodyPr rtlCol="0" anchor="ctr"/>
            <a:lstStyle/>
            <a:p>
              <a:endParaRPr lang="en-GB"/>
            </a:p>
          </p:txBody>
        </p:sp>
        <p:sp>
          <p:nvSpPr>
            <p:cNvPr id="110" name="Freeform: Shape 483">
              <a:extLst>
                <a:ext uri="{FF2B5EF4-FFF2-40B4-BE49-F238E27FC236}">
                  <a16:creationId xmlns:a16="http://schemas.microsoft.com/office/drawing/2014/main" id="{38C19509-593D-673B-27E0-EBC21D9F7B43}"/>
                </a:ext>
              </a:extLst>
            </p:cNvPr>
            <p:cNvSpPr/>
            <p:nvPr/>
          </p:nvSpPr>
          <p:spPr>
            <a:xfrm>
              <a:off x="8755796" y="10218136"/>
              <a:ext cx="152470" cy="161004"/>
            </a:xfrm>
            <a:custGeom>
              <a:avLst/>
              <a:gdLst>
                <a:gd name="connsiteX0" fmla="*/ 44850 w 152470"/>
                <a:gd name="connsiteY0" fmla="*/ 160909 h 161004"/>
                <a:gd name="connsiteX1" fmla="*/ 20576 w 152470"/>
                <a:gd name="connsiteY1" fmla="*/ 153703 h 161004"/>
                <a:gd name="connsiteX2" fmla="*/ 0 w 152470"/>
                <a:gd name="connsiteY2" fmla="*/ 115585 h 161004"/>
                <a:gd name="connsiteX3" fmla="*/ 0 w 152470"/>
                <a:gd name="connsiteY3" fmla="*/ 39635 h 161004"/>
                <a:gd name="connsiteX4" fmla="*/ 39350 w 152470"/>
                <a:gd name="connsiteY4" fmla="*/ 0 h 161004"/>
                <a:gd name="connsiteX5" fmla="*/ 70166 w 152470"/>
                <a:gd name="connsiteY5" fmla="*/ 15076 h 161004"/>
                <a:gd name="connsiteX6" fmla="*/ 144980 w 152470"/>
                <a:gd name="connsiteY6" fmla="*/ 51013 h 161004"/>
                <a:gd name="connsiteX7" fmla="*/ 143842 w 152470"/>
                <a:gd name="connsiteY7" fmla="*/ 60400 h 161004"/>
                <a:gd name="connsiteX8" fmla="*/ 62486 w 152470"/>
                <a:gd name="connsiteY8" fmla="*/ 20671 h 161004"/>
                <a:gd name="connsiteX9" fmla="*/ 39256 w 152470"/>
                <a:gd name="connsiteY9" fmla="*/ 9387 h 161004"/>
                <a:gd name="connsiteX10" fmla="*/ 9387 w 152470"/>
                <a:gd name="connsiteY10" fmla="*/ 39540 h 161004"/>
                <a:gd name="connsiteX11" fmla="*/ 9387 w 152470"/>
                <a:gd name="connsiteY11" fmla="*/ 115491 h 161004"/>
                <a:gd name="connsiteX12" fmla="*/ 25696 w 152470"/>
                <a:gd name="connsiteY12" fmla="*/ 145738 h 161004"/>
                <a:gd name="connsiteX13" fmla="*/ 59168 w 152470"/>
                <a:gd name="connsiteY13" fmla="*/ 148393 h 161004"/>
                <a:gd name="connsiteX14" fmla="*/ 148678 w 152470"/>
                <a:gd name="connsiteY14" fmla="*/ 108948 h 161004"/>
                <a:gd name="connsiteX15" fmla="*/ 152471 w 152470"/>
                <a:gd name="connsiteY15" fmla="*/ 117671 h 161004"/>
                <a:gd name="connsiteX16" fmla="*/ 62961 w 152470"/>
                <a:gd name="connsiteY16" fmla="*/ 157116 h 161004"/>
                <a:gd name="connsiteX17" fmla="*/ 44755 w 152470"/>
                <a:gd name="connsiteY17" fmla="*/ 161004 h 16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70" h="161004">
                  <a:moveTo>
                    <a:pt x="44850" y="160909"/>
                  </a:moveTo>
                  <a:cubicBezTo>
                    <a:pt x="36411" y="160909"/>
                    <a:pt x="27972" y="158444"/>
                    <a:pt x="20576" y="153703"/>
                  </a:cubicBezTo>
                  <a:cubicBezTo>
                    <a:pt x="7680" y="145359"/>
                    <a:pt x="0" y="131041"/>
                    <a:pt x="0" y="115585"/>
                  </a:cubicBezTo>
                  <a:lnTo>
                    <a:pt x="0" y="39635"/>
                  </a:lnTo>
                  <a:cubicBezTo>
                    <a:pt x="0" y="17731"/>
                    <a:pt x="17636" y="0"/>
                    <a:pt x="39350" y="0"/>
                  </a:cubicBezTo>
                  <a:cubicBezTo>
                    <a:pt x="51582" y="0"/>
                    <a:pt x="63150" y="5594"/>
                    <a:pt x="70166" y="15076"/>
                  </a:cubicBezTo>
                  <a:cubicBezTo>
                    <a:pt x="89510" y="41531"/>
                    <a:pt x="120327" y="48168"/>
                    <a:pt x="144980" y="51013"/>
                  </a:cubicBezTo>
                  <a:lnTo>
                    <a:pt x="143842" y="60400"/>
                  </a:lnTo>
                  <a:cubicBezTo>
                    <a:pt x="117292" y="57271"/>
                    <a:pt x="84010" y="49970"/>
                    <a:pt x="62486" y="20671"/>
                  </a:cubicBezTo>
                  <a:cubicBezTo>
                    <a:pt x="57271" y="13654"/>
                    <a:pt x="48548" y="9387"/>
                    <a:pt x="39256" y="9387"/>
                  </a:cubicBezTo>
                  <a:cubicBezTo>
                    <a:pt x="22756" y="9387"/>
                    <a:pt x="9387" y="22946"/>
                    <a:pt x="9387" y="39540"/>
                  </a:cubicBezTo>
                  <a:lnTo>
                    <a:pt x="9387" y="115491"/>
                  </a:lnTo>
                  <a:cubicBezTo>
                    <a:pt x="9387" y="127722"/>
                    <a:pt x="15456" y="139101"/>
                    <a:pt x="25696" y="145738"/>
                  </a:cubicBezTo>
                  <a:cubicBezTo>
                    <a:pt x="35842" y="152375"/>
                    <a:pt x="48074" y="153324"/>
                    <a:pt x="59168" y="148393"/>
                  </a:cubicBezTo>
                  <a:lnTo>
                    <a:pt x="148678" y="108948"/>
                  </a:lnTo>
                  <a:lnTo>
                    <a:pt x="152471" y="117671"/>
                  </a:lnTo>
                  <a:lnTo>
                    <a:pt x="62961" y="157116"/>
                  </a:lnTo>
                  <a:cubicBezTo>
                    <a:pt x="57176" y="159677"/>
                    <a:pt x="50918" y="161004"/>
                    <a:pt x="44755" y="161004"/>
                  </a:cubicBezTo>
                  <a:close/>
                </a:path>
              </a:pathLst>
            </a:custGeom>
            <a:grpFill/>
            <a:ln w="12700" cap="flat">
              <a:solidFill>
                <a:schemeClr val="bg1"/>
              </a:solidFill>
              <a:prstDash val="solid"/>
              <a:miter/>
            </a:ln>
          </p:spPr>
          <p:txBody>
            <a:bodyPr rtlCol="0" anchor="ctr"/>
            <a:lstStyle/>
            <a:p>
              <a:endParaRPr lang="en-GB"/>
            </a:p>
          </p:txBody>
        </p:sp>
        <p:sp>
          <p:nvSpPr>
            <p:cNvPr id="111" name="Freeform: Shape 484">
              <a:extLst>
                <a:ext uri="{FF2B5EF4-FFF2-40B4-BE49-F238E27FC236}">
                  <a16:creationId xmlns:a16="http://schemas.microsoft.com/office/drawing/2014/main" id="{58514311-1401-D3CB-E130-FA63D2F5731C}"/>
                </a:ext>
              </a:extLst>
            </p:cNvPr>
            <p:cNvSpPr/>
            <p:nvPr/>
          </p:nvSpPr>
          <p:spPr>
            <a:xfrm>
              <a:off x="8860193" y="10330876"/>
              <a:ext cx="160996" cy="152565"/>
            </a:xfrm>
            <a:custGeom>
              <a:avLst/>
              <a:gdLst>
                <a:gd name="connsiteX0" fmla="*/ 115586 w 160996"/>
                <a:gd name="connsiteY0" fmla="*/ 152471 h 152565"/>
                <a:gd name="connsiteX1" fmla="*/ 39635 w 160996"/>
                <a:gd name="connsiteY1" fmla="*/ 152471 h 152565"/>
                <a:gd name="connsiteX2" fmla="*/ 0 w 160996"/>
                <a:gd name="connsiteY2" fmla="*/ 113120 h 152565"/>
                <a:gd name="connsiteX3" fmla="*/ 15076 w 160996"/>
                <a:gd name="connsiteY3" fmla="*/ 82304 h 152565"/>
                <a:gd name="connsiteX4" fmla="*/ 51013 w 160996"/>
                <a:gd name="connsiteY4" fmla="*/ 7491 h 152565"/>
                <a:gd name="connsiteX5" fmla="*/ 60400 w 160996"/>
                <a:gd name="connsiteY5" fmla="*/ 8629 h 152565"/>
                <a:gd name="connsiteX6" fmla="*/ 20671 w 160996"/>
                <a:gd name="connsiteY6" fmla="*/ 89984 h 152565"/>
                <a:gd name="connsiteX7" fmla="*/ 9387 w 160996"/>
                <a:gd name="connsiteY7" fmla="*/ 113215 h 152565"/>
                <a:gd name="connsiteX8" fmla="*/ 39540 w 160996"/>
                <a:gd name="connsiteY8" fmla="*/ 143084 h 152565"/>
                <a:gd name="connsiteX9" fmla="*/ 115491 w 160996"/>
                <a:gd name="connsiteY9" fmla="*/ 143084 h 152565"/>
                <a:gd name="connsiteX10" fmla="*/ 145738 w 160996"/>
                <a:gd name="connsiteY10" fmla="*/ 126774 h 152565"/>
                <a:gd name="connsiteX11" fmla="*/ 148393 w 160996"/>
                <a:gd name="connsiteY11" fmla="*/ 93303 h 152565"/>
                <a:gd name="connsiteX12" fmla="*/ 108948 w 160996"/>
                <a:gd name="connsiteY12" fmla="*/ 3793 h 152565"/>
                <a:gd name="connsiteX13" fmla="*/ 117671 w 160996"/>
                <a:gd name="connsiteY13" fmla="*/ 0 h 152565"/>
                <a:gd name="connsiteX14" fmla="*/ 157117 w 160996"/>
                <a:gd name="connsiteY14" fmla="*/ 89510 h 152565"/>
                <a:gd name="connsiteX15" fmla="*/ 153798 w 160996"/>
                <a:gd name="connsiteY15" fmla="*/ 131990 h 152565"/>
                <a:gd name="connsiteX16" fmla="*/ 115680 w 160996"/>
                <a:gd name="connsiteY16" fmla="*/ 152566 h 15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996" h="152565">
                  <a:moveTo>
                    <a:pt x="115586" y="152471"/>
                  </a:moveTo>
                  <a:lnTo>
                    <a:pt x="39635" y="152471"/>
                  </a:lnTo>
                  <a:cubicBezTo>
                    <a:pt x="17731" y="152471"/>
                    <a:pt x="0" y="134834"/>
                    <a:pt x="0" y="113120"/>
                  </a:cubicBezTo>
                  <a:cubicBezTo>
                    <a:pt x="0" y="100889"/>
                    <a:pt x="5594" y="89321"/>
                    <a:pt x="15076" y="82304"/>
                  </a:cubicBezTo>
                  <a:cubicBezTo>
                    <a:pt x="41531" y="62961"/>
                    <a:pt x="48168" y="32144"/>
                    <a:pt x="51013" y="7491"/>
                  </a:cubicBezTo>
                  <a:lnTo>
                    <a:pt x="60400" y="8629"/>
                  </a:lnTo>
                  <a:cubicBezTo>
                    <a:pt x="57271" y="35178"/>
                    <a:pt x="49970" y="68460"/>
                    <a:pt x="20671" y="89984"/>
                  </a:cubicBezTo>
                  <a:cubicBezTo>
                    <a:pt x="13654" y="95200"/>
                    <a:pt x="9387" y="103923"/>
                    <a:pt x="9387" y="113215"/>
                  </a:cubicBezTo>
                  <a:cubicBezTo>
                    <a:pt x="9387" y="129714"/>
                    <a:pt x="22946" y="143084"/>
                    <a:pt x="39540" y="143084"/>
                  </a:cubicBezTo>
                  <a:lnTo>
                    <a:pt x="115491" y="143084"/>
                  </a:lnTo>
                  <a:cubicBezTo>
                    <a:pt x="127722" y="143084"/>
                    <a:pt x="139101" y="137015"/>
                    <a:pt x="145738" y="126774"/>
                  </a:cubicBezTo>
                  <a:cubicBezTo>
                    <a:pt x="152376" y="116629"/>
                    <a:pt x="153324" y="104397"/>
                    <a:pt x="148393" y="93303"/>
                  </a:cubicBezTo>
                  <a:lnTo>
                    <a:pt x="108948" y="3793"/>
                  </a:lnTo>
                  <a:lnTo>
                    <a:pt x="117671" y="0"/>
                  </a:lnTo>
                  <a:lnTo>
                    <a:pt x="157117" y="89510"/>
                  </a:lnTo>
                  <a:cubicBezTo>
                    <a:pt x="163280" y="103354"/>
                    <a:pt x="162047" y="119189"/>
                    <a:pt x="153798" y="131990"/>
                  </a:cubicBezTo>
                  <a:cubicBezTo>
                    <a:pt x="145454" y="144885"/>
                    <a:pt x="131136" y="152566"/>
                    <a:pt x="115680" y="152566"/>
                  </a:cubicBezTo>
                  <a:close/>
                </a:path>
              </a:pathLst>
            </a:custGeom>
            <a:grpFill/>
            <a:ln w="12700" cap="flat">
              <a:solidFill>
                <a:schemeClr val="bg1"/>
              </a:solidFill>
              <a:prstDash val="solid"/>
              <a:miter/>
            </a:ln>
          </p:spPr>
          <p:txBody>
            <a:bodyPr rtlCol="0" anchor="ctr"/>
            <a:lstStyle/>
            <a:p>
              <a:endParaRPr lang="en-GB"/>
            </a:p>
          </p:txBody>
        </p:sp>
        <p:sp>
          <p:nvSpPr>
            <p:cNvPr id="112" name="Freeform: Shape 485">
              <a:extLst>
                <a:ext uri="{FF2B5EF4-FFF2-40B4-BE49-F238E27FC236}">
                  <a16:creationId xmlns:a16="http://schemas.microsoft.com/office/drawing/2014/main" id="{953164B6-DA40-1932-CC4F-848A35E7ACD8}"/>
                </a:ext>
              </a:extLst>
            </p:cNvPr>
            <p:cNvSpPr/>
            <p:nvPr/>
          </p:nvSpPr>
          <p:spPr>
            <a:xfrm>
              <a:off x="8973028" y="10217859"/>
              <a:ext cx="152565" cy="160996"/>
            </a:xfrm>
            <a:custGeom>
              <a:avLst/>
              <a:gdLst>
                <a:gd name="connsiteX0" fmla="*/ 113120 w 152565"/>
                <a:gd name="connsiteY0" fmla="*/ 160997 h 160996"/>
                <a:gd name="connsiteX1" fmla="*/ 82304 w 152565"/>
                <a:gd name="connsiteY1" fmla="*/ 145920 h 160996"/>
                <a:gd name="connsiteX2" fmla="*/ 7491 w 152565"/>
                <a:gd name="connsiteY2" fmla="*/ 109983 h 160996"/>
                <a:gd name="connsiteX3" fmla="*/ 8629 w 152565"/>
                <a:gd name="connsiteY3" fmla="*/ 100596 h 160996"/>
                <a:gd name="connsiteX4" fmla="*/ 89984 w 152565"/>
                <a:gd name="connsiteY4" fmla="*/ 140326 h 160996"/>
                <a:gd name="connsiteX5" fmla="*/ 113215 w 152565"/>
                <a:gd name="connsiteY5" fmla="*/ 151609 h 160996"/>
                <a:gd name="connsiteX6" fmla="*/ 143084 w 152565"/>
                <a:gd name="connsiteY6" fmla="*/ 121457 h 160996"/>
                <a:gd name="connsiteX7" fmla="*/ 143084 w 152565"/>
                <a:gd name="connsiteY7" fmla="*/ 45506 h 160996"/>
                <a:gd name="connsiteX8" fmla="*/ 126774 w 152565"/>
                <a:gd name="connsiteY8" fmla="*/ 15258 h 160996"/>
                <a:gd name="connsiteX9" fmla="*/ 93303 w 152565"/>
                <a:gd name="connsiteY9" fmla="*/ 12604 h 160996"/>
                <a:gd name="connsiteX10" fmla="*/ 3793 w 152565"/>
                <a:gd name="connsiteY10" fmla="*/ 52048 h 160996"/>
                <a:gd name="connsiteX11" fmla="*/ 0 w 152565"/>
                <a:gd name="connsiteY11" fmla="*/ 43325 h 160996"/>
                <a:gd name="connsiteX12" fmla="*/ 89510 w 152565"/>
                <a:gd name="connsiteY12" fmla="*/ 3880 h 160996"/>
                <a:gd name="connsiteX13" fmla="*/ 131990 w 152565"/>
                <a:gd name="connsiteY13" fmla="*/ 7199 h 160996"/>
                <a:gd name="connsiteX14" fmla="*/ 152566 w 152565"/>
                <a:gd name="connsiteY14" fmla="*/ 45317 h 160996"/>
                <a:gd name="connsiteX15" fmla="*/ 152566 w 152565"/>
                <a:gd name="connsiteY15" fmla="*/ 121267 h 160996"/>
                <a:gd name="connsiteX16" fmla="*/ 113215 w 152565"/>
                <a:gd name="connsiteY16" fmla="*/ 160902 h 16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565" h="160996">
                  <a:moveTo>
                    <a:pt x="113120" y="160997"/>
                  </a:moveTo>
                  <a:cubicBezTo>
                    <a:pt x="100889" y="160997"/>
                    <a:pt x="89321" y="155402"/>
                    <a:pt x="82304" y="145920"/>
                  </a:cubicBezTo>
                  <a:cubicBezTo>
                    <a:pt x="62961" y="119465"/>
                    <a:pt x="32144" y="112828"/>
                    <a:pt x="7491" y="109983"/>
                  </a:cubicBezTo>
                  <a:lnTo>
                    <a:pt x="8629" y="100596"/>
                  </a:lnTo>
                  <a:cubicBezTo>
                    <a:pt x="35178" y="103725"/>
                    <a:pt x="68460" y="111027"/>
                    <a:pt x="89984" y="140326"/>
                  </a:cubicBezTo>
                  <a:cubicBezTo>
                    <a:pt x="95200" y="147342"/>
                    <a:pt x="103923" y="151609"/>
                    <a:pt x="113215" y="151609"/>
                  </a:cubicBezTo>
                  <a:cubicBezTo>
                    <a:pt x="129714" y="151609"/>
                    <a:pt x="143084" y="138050"/>
                    <a:pt x="143084" y="121457"/>
                  </a:cubicBezTo>
                  <a:lnTo>
                    <a:pt x="143084" y="45506"/>
                  </a:lnTo>
                  <a:cubicBezTo>
                    <a:pt x="143084" y="33274"/>
                    <a:pt x="137015" y="21896"/>
                    <a:pt x="126774" y="15258"/>
                  </a:cubicBezTo>
                  <a:cubicBezTo>
                    <a:pt x="116629" y="8621"/>
                    <a:pt x="104397" y="7673"/>
                    <a:pt x="93303" y="12604"/>
                  </a:cubicBezTo>
                  <a:lnTo>
                    <a:pt x="3793" y="52048"/>
                  </a:lnTo>
                  <a:lnTo>
                    <a:pt x="0" y="43325"/>
                  </a:lnTo>
                  <a:lnTo>
                    <a:pt x="89510" y="3880"/>
                  </a:lnTo>
                  <a:cubicBezTo>
                    <a:pt x="103354" y="-2283"/>
                    <a:pt x="119189" y="-1051"/>
                    <a:pt x="131990" y="7199"/>
                  </a:cubicBezTo>
                  <a:cubicBezTo>
                    <a:pt x="144885" y="15543"/>
                    <a:pt x="152566" y="29861"/>
                    <a:pt x="152566" y="45317"/>
                  </a:cubicBezTo>
                  <a:lnTo>
                    <a:pt x="152566" y="121267"/>
                  </a:lnTo>
                  <a:cubicBezTo>
                    <a:pt x="152566" y="143170"/>
                    <a:pt x="134929" y="160902"/>
                    <a:pt x="113215" y="160902"/>
                  </a:cubicBezTo>
                  <a:close/>
                </a:path>
              </a:pathLst>
            </a:custGeom>
            <a:grpFill/>
            <a:ln w="12700" cap="flat">
              <a:solidFill>
                <a:schemeClr val="bg1"/>
              </a:solidFill>
              <a:prstDash val="solid"/>
              <a:miter/>
            </a:ln>
          </p:spPr>
          <p:txBody>
            <a:bodyPr rtlCol="0" anchor="ctr"/>
            <a:lstStyle/>
            <a:p>
              <a:endParaRPr lang="en-GB"/>
            </a:p>
          </p:txBody>
        </p:sp>
      </p:grpSp>
      <p:sp>
        <p:nvSpPr>
          <p:cNvPr id="113" name="Oval 112">
            <a:extLst>
              <a:ext uri="{FF2B5EF4-FFF2-40B4-BE49-F238E27FC236}">
                <a16:creationId xmlns:a16="http://schemas.microsoft.com/office/drawing/2014/main" id="{9851E9BB-77B6-82B1-00FD-DF6CD6359725}"/>
              </a:ext>
            </a:extLst>
          </p:cNvPr>
          <p:cNvSpPr/>
          <p:nvPr/>
        </p:nvSpPr>
        <p:spPr>
          <a:xfrm>
            <a:off x="2473390" y="1895888"/>
            <a:ext cx="634040" cy="595395"/>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14" name="TextBox 113">
            <a:extLst>
              <a:ext uri="{FF2B5EF4-FFF2-40B4-BE49-F238E27FC236}">
                <a16:creationId xmlns:a16="http://schemas.microsoft.com/office/drawing/2014/main" id="{64F42B55-9F6C-727B-0EF7-30591801AD9D}"/>
              </a:ext>
            </a:extLst>
          </p:cNvPr>
          <p:cNvSpPr txBox="1"/>
          <p:nvPr/>
        </p:nvSpPr>
        <p:spPr>
          <a:xfrm>
            <a:off x="2526147" y="2046951"/>
            <a:ext cx="559836" cy="411213"/>
          </a:xfrm>
          <a:prstGeom prst="rect">
            <a:avLst/>
          </a:prstGeom>
        </p:spPr>
        <p:txBody>
          <a:bodyPr vert="horz" wrap="square" lIns="91440" tIns="45720" rIns="91440" bIns="45720" rtlCol="0" anchor="t">
            <a:normAutofit/>
          </a:bodyPr>
          <a:lstStyle/>
          <a:p>
            <a:r>
              <a:rPr lang="en-GB" sz="1400" b="1" dirty="0">
                <a:solidFill>
                  <a:schemeClr val="bg1"/>
                </a:solidFill>
              </a:rPr>
              <a:t>P2G</a:t>
            </a:r>
          </a:p>
        </p:txBody>
      </p:sp>
      <p:grpSp>
        <p:nvGrpSpPr>
          <p:cNvPr id="115" name="Group 114">
            <a:extLst>
              <a:ext uri="{FF2B5EF4-FFF2-40B4-BE49-F238E27FC236}">
                <a16:creationId xmlns:a16="http://schemas.microsoft.com/office/drawing/2014/main" id="{9767ECF2-5EE7-E7D9-BF99-837159AE5A7D}"/>
              </a:ext>
            </a:extLst>
          </p:cNvPr>
          <p:cNvGrpSpPr/>
          <p:nvPr/>
        </p:nvGrpSpPr>
        <p:grpSpPr>
          <a:xfrm>
            <a:off x="821515" y="1905770"/>
            <a:ext cx="585164" cy="584896"/>
            <a:chOff x="245733" y="3501536"/>
            <a:chExt cx="852171" cy="851781"/>
          </a:xfrm>
        </p:grpSpPr>
        <p:sp>
          <p:nvSpPr>
            <p:cNvPr id="116" name="Oval 115">
              <a:extLst>
                <a:ext uri="{FF2B5EF4-FFF2-40B4-BE49-F238E27FC236}">
                  <a16:creationId xmlns:a16="http://schemas.microsoft.com/office/drawing/2014/main" id="{22BE0EDC-561C-389B-A1F2-D9068404CFE1}"/>
                </a:ext>
              </a:extLst>
            </p:cNvPr>
            <p:cNvSpPr/>
            <p:nvPr/>
          </p:nvSpPr>
          <p:spPr>
            <a:xfrm>
              <a:off x="245733" y="3501536"/>
              <a:ext cx="852171" cy="851781"/>
            </a:xfrm>
            <a:prstGeom prst="ellipse">
              <a:avLst/>
            </a:prstGeom>
            <a:solidFill>
              <a:srgbClr val="53CFCB"/>
            </a:solidFill>
            <a:ln w="161925">
              <a:noFill/>
            </a:ln>
          </p:spPr>
          <p:style>
            <a:lnRef idx="2">
              <a:scrgbClr r="0" g="0" b="0"/>
            </a:lnRef>
            <a:fillRef idx="1">
              <a:schemeClr val="accent2">
                <a:shade val="50000"/>
                <a:hueOff val="-34738"/>
                <a:satOff val="20402"/>
                <a:lumOff val="23567"/>
                <a:alphaOff val="0"/>
              </a:schemeClr>
            </a:fillRef>
            <a:effectRef idx="0">
              <a:schemeClr val="accent2">
                <a:shade val="50000"/>
                <a:hueOff val="-34738"/>
                <a:satOff val="20402"/>
                <a:lumOff val="23567"/>
                <a:alphaOff val="0"/>
              </a:schemeClr>
            </a:effectRef>
            <a:fontRef idx="minor">
              <a:schemeClr val="lt1"/>
            </a:fontRef>
          </p:style>
        </p:sp>
        <p:pic>
          <p:nvPicPr>
            <p:cNvPr id="117" name="Graphic 116" descr="Electric car">
              <a:extLst>
                <a:ext uri="{FF2B5EF4-FFF2-40B4-BE49-F238E27FC236}">
                  <a16:creationId xmlns:a16="http://schemas.microsoft.com/office/drawing/2014/main" id="{FA28CBC1-5003-B759-B30B-520A01D29B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9970" y="3566214"/>
              <a:ext cx="692660" cy="692660"/>
            </a:xfrm>
            <a:prstGeom prst="rect">
              <a:avLst/>
            </a:prstGeom>
          </p:spPr>
        </p:pic>
      </p:grpSp>
      <p:grpSp>
        <p:nvGrpSpPr>
          <p:cNvPr id="118" name="Group 117">
            <a:extLst>
              <a:ext uri="{FF2B5EF4-FFF2-40B4-BE49-F238E27FC236}">
                <a16:creationId xmlns:a16="http://schemas.microsoft.com/office/drawing/2014/main" id="{6E5D5712-E71A-DF29-590C-94BCC7480055}"/>
              </a:ext>
            </a:extLst>
          </p:cNvPr>
          <p:cNvGrpSpPr/>
          <p:nvPr/>
        </p:nvGrpSpPr>
        <p:grpSpPr>
          <a:xfrm>
            <a:off x="4051767" y="1916229"/>
            <a:ext cx="585164" cy="584896"/>
            <a:chOff x="245733" y="3501536"/>
            <a:chExt cx="852171" cy="851781"/>
          </a:xfrm>
        </p:grpSpPr>
        <p:sp>
          <p:nvSpPr>
            <p:cNvPr id="119" name="Oval 118">
              <a:extLst>
                <a:ext uri="{FF2B5EF4-FFF2-40B4-BE49-F238E27FC236}">
                  <a16:creationId xmlns:a16="http://schemas.microsoft.com/office/drawing/2014/main" id="{36B382A5-7274-7978-551D-24D56EF53903}"/>
                </a:ext>
              </a:extLst>
            </p:cNvPr>
            <p:cNvSpPr/>
            <p:nvPr/>
          </p:nvSpPr>
          <p:spPr>
            <a:xfrm>
              <a:off x="245733" y="3501536"/>
              <a:ext cx="852171" cy="851781"/>
            </a:xfrm>
            <a:prstGeom prst="ellipse">
              <a:avLst/>
            </a:prstGeom>
            <a:solidFill>
              <a:srgbClr val="53CFCB"/>
            </a:solidFill>
            <a:ln w="161925">
              <a:noFill/>
            </a:ln>
          </p:spPr>
          <p:style>
            <a:lnRef idx="2">
              <a:scrgbClr r="0" g="0" b="0"/>
            </a:lnRef>
            <a:fillRef idx="1">
              <a:schemeClr val="accent2">
                <a:shade val="50000"/>
                <a:hueOff val="-34738"/>
                <a:satOff val="20402"/>
                <a:lumOff val="23567"/>
                <a:alphaOff val="0"/>
              </a:schemeClr>
            </a:fillRef>
            <a:effectRef idx="0">
              <a:schemeClr val="accent2">
                <a:shade val="50000"/>
                <a:hueOff val="-34738"/>
                <a:satOff val="20402"/>
                <a:lumOff val="23567"/>
                <a:alphaOff val="0"/>
              </a:schemeClr>
            </a:effectRef>
            <a:fontRef idx="minor">
              <a:schemeClr val="lt1"/>
            </a:fontRef>
          </p:style>
        </p:sp>
        <p:pic>
          <p:nvPicPr>
            <p:cNvPr id="120" name="Graphic 119" descr="Electric car">
              <a:extLst>
                <a:ext uri="{FF2B5EF4-FFF2-40B4-BE49-F238E27FC236}">
                  <a16:creationId xmlns:a16="http://schemas.microsoft.com/office/drawing/2014/main" id="{6230A74B-CAB0-3C80-4793-FD5C46F1B0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9970" y="3566214"/>
              <a:ext cx="692660" cy="692660"/>
            </a:xfrm>
            <a:prstGeom prst="rect">
              <a:avLst/>
            </a:prstGeom>
          </p:spPr>
        </p:pic>
      </p:grpSp>
      <p:sp>
        <p:nvSpPr>
          <p:cNvPr id="7" name="TextBox 6">
            <a:extLst>
              <a:ext uri="{FF2B5EF4-FFF2-40B4-BE49-F238E27FC236}">
                <a16:creationId xmlns:a16="http://schemas.microsoft.com/office/drawing/2014/main" id="{6ED9F1CB-83E9-307A-9CDB-4D0C795B54C0}"/>
              </a:ext>
            </a:extLst>
          </p:cNvPr>
          <p:cNvSpPr txBox="1"/>
          <p:nvPr/>
        </p:nvSpPr>
        <p:spPr>
          <a:xfrm>
            <a:off x="7788670" y="2057366"/>
            <a:ext cx="553068" cy="393671"/>
          </a:xfrm>
          <a:prstGeom prst="rect">
            <a:avLst/>
          </a:prstGeom>
        </p:spPr>
        <p:txBody>
          <a:bodyPr vert="horz" wrap="square" lIns="91440" tIns="45720" rIns="91440" bIns="45720" rtlCol="0" anchor="t">
            <a:noAutofit/>
          </a:bodyPr>
          <a:lstStyle/>
          <a:p>
            <a:r>
              <a:rPr lang="en-GB" sz="1400" b="1" dirty="0">
                <a:solidFill>
                  <a:schemeClr val="bg1"/>
                </a:solidFill>
              </a:rPr>
              <a:t>P2G</a:t>
            </a:r>
          </a:p>
        </p:txBody>
      </p:sp>
      <p:sp>
        <p:nvSpPr>
          <p:cNvPr id="13" name="TextBox 12">
            <a:extLst>
              <a:ext uri="{FF2B5EF4-FFF2-40B4-BE49-F238E27FC236}">
                <a16:creationId xmlns:a16="http://schemas.microsoft.com/office/drawing/2014/main" id="{9827B01A-7429-8A63-52FB-EE8E024B49DD}"/>
              </a:ext>
            </a:extLst>
          </p:cNvPr>
          <p:cNvSpPr txBox="1"/>
          <p:nvPr/>
        </p:nvSpPr>
        <p:spPr>
          <a:xfrm>
            <a:off x="148228" y="6324928"/>
            <a:ext cx="4554401" cy="307777"/>
          </a:xfrm>
          <a:prstGeom prst="rect">
            <a:avLst/>
          </a:prstGeom>
          <a:noFill/>
        </p:spPr>
        <p:txBody>
          <a:bodyPr wrap="square">
            <a:spAutoFit/>
          </a:bodyPr>
          <a:lstStyle/>
          <a:p>
            <a:r>
              <a:rPr lang="en-GB" sz="1400" b="1" dirty="0">
                <a:latin typeface="inherit"/>
                <a:cs typeface="Times New Roman" panose="02020603050405020304" pitchFamily="18" charset="0"/>
              </a:rPr>
              <a:t>P2G </a:t>
            </a:r>
            <a:r>
              <a:rPr lang="en-GB" sz="1400" dirty="0">
                <a:effectLst/>
                <a:latin typeface="inherit"/>
                <a:ea typeface="Times New Roman" panose="02020603050405020304" pitchFamily="18" charset="0"/>
                <a:cs typeface="Times New Roman" panose="02020603050405020304" pitchFamily="18" charset="0"/>
              </a:rPr>
              <a:t>–</a:t>
            </a:r>
            <a:r>
              <a:rPr lang="en-GB" sz="1400" dirty="0">
                <a:latin typeface="inherit"/>
                <a:cs typeface="Times New Roman" panose="02020603050405020304" pitchFamily="18" charset="0"/>
              </a:rPr>
              <a:t> power-to-gas</a:t>
            </a:r>
            <a:endParaRPr lang="en-GB" sz="1400" dirty="0"/>
          </a:p>
        </p:txBody>
      </p:sp>
    </p:spTree>
    <p:extLst>
      <p:ext uri="{BB962C8B-B14F-4D97-AF65-F5344CB8AC3E}">
        <p14:creationId xmlns:p14="http://schemas.microsoft.com/office/powerpoint/2010/main" val="3268287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71C-B3A1-433C-6EED-3C69EB036520}"/>
              </a:ext>
            </a:extLst>
          </p:cNvPr>
          <p:cNvSpPr>
            <a:spLocks noGrp="1"/>
          </p:cNvSpPr>
          <p:nvPr>
            <p:ph type="title"/>
          </p:nvPr>
        </p:nvSpPr>
        <p:spPr/>
        <p:txBody>
          <a:bodyPr/>
          <a:lstStyle/>
          <a:p>
            <a:r>
              <a:rPr lang="en-GB" dirty="0"/>
              <a:t>Q&amp;A session</a:t>
            </a:r>
          </a:p>
        </p:txBody>
      </p:sp>
      <p:sp>
        <p:nvSpPr>
          <p:cNvPr id="3" name="Text Placeholder 2">
            <a:extLst>
              <a:ext uri="{FF2B5EF4-FFF2-40B4-BE49-F238E27FC236}">
                <a16:creationId xmlns:a16="http://schemas.microsoft.com/office/drawing/2014/main" id="{5A7A4796-B323-54D2-3A3D-08DB18D08C92}"/>
              </a:ext>
            </a:extLst>
          </p:cNvPr>
          <p:cNvSpPr>
            <a:spLocks noGrp="1"/>
          </p:cNvSpPr>
          <p:nvPr>
            <p:ph type="body" idx="1"/>
          </p:nvPr>
        </p:nvSpPr>
        <p:spPr/>
        <p:txBody>
          <a:bodyPr/>
          <a:lstStyle/>
          <a:p>
            <a:r>
              <a:rPr lang="en-GB" dirty="0"/>
              <a:t>Chaired by ACER | 10:25 – 10:55</a:t>
            </a:r>
          </a:p>
        </p:txBody>
      </p:sp>
      <p:sp>
        <p:nvSpPr>
          <p:cNvPr id="4" name="Slide Number Placeholder 3">
            <a:extLst>
              <a:ext uri="{FF2B5EF4-FFF2-40B4-BE49-F238E27FC236}">
                <a16:creationId xmlns:a16="http://schemas.microsoft.com/office/drawing/2014/main" id="{F325BE99-AE48-9783-61A7-0950E349175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10464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71C-B3A1-433C-6EED-3C69EB036520}"/>
              </a:ext>
            </a:extLst>
          </p:cNvPr>
          <p:cNvSpPr>
            <a:spLocks noGrp="1"/>
          </p:cNvSpPr>
          <p:nvPr>
            <p:ph type="title"/>
          </p:nvPr>
        </p:nvSpPr>
        <p:spPr/>
        <p:txBody>
          <a:bodyPr/>
          <a:lstStyle/>
          <a:p>
            <a:r>
              <a:rPr lang="pl-PL" dirty="0"/>
              <a:t>Closing remarks</a:t>
            </a:r>
            <a:endParaRPr lang="en-GB" dirty="0"/>
          </a:p>
        </p:txBody>
      </p:sp>
      <p:sp>
        <p:nvSpPr>
          <p:cNvPr id="3" name="Text Placeholder 2">
            <a:extLst>
              <a:ext uri="{FF2B5EF4-FFF2-40B4-BE49-F238E27FC236}">
                <a16:creationId xmlns:a16="http://schemas.microsoft.com/office/drawing/2014/main" id="{5A7A4796-B323-54D2-3A3D-08DB18D08C92}"/>
              </a:ext>
            </a:extLst>
          </p:cNvPr>
          <p:cNvSpPr>
            <a:spLocks noGrp="1"/>
          </p:cNvSpPr>
          <p:nvPr>
            <p:ph type="body" idx="1"/>
          </p:nvPr>
        </p:nvSpPr>
        <p:spPr/>
        <p:txBody>
          <a:bodyPr/>
          <a:lstStyle/>
          <a:p>
            <a:r>
              <a:rPr lang="pl-PL" dirty="0"/>
              <a:t>ACER</a:t>
            </a:r>
            <a:endParaRPr lang="en-GB" dirty="0"/>
          </a:p>
        </p:txBody>
      </p:sp>
      <p:sp>
        <p:nvSpPr>
          <p:cNvPr id="4" name="Slide Number Placeholder 3">
            <a:extLst>
              <a:ext uri="{FF2B5EF4-FFF2-40B4-BE49-F238E27FC236}">
                <a16:creationId xmlns:a16="http://schemas.microsoft.com/office/drawing/2014/main" id="{F325BE99-AE48-9783-61A7-0950E349175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74453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07C45C-114B-8E40-8028-E1EDB24CAAF3}"/>
              </a:ext>
            </a:extLst>
          </p:cNvPr>
          <p:cNvSpPr txBox="1">
            <a:spLocks/>
          </p:cNvSpPr>
          <p:nvPr/>
        </p:nvSpPr>
        <p:spPr>
          <a:xfrm>
            <a:off x="696000" y="666576"/>
            <a:ext cx="10800000" cy="3094314"/>
          </a:xfrm>
          <a:prstGeom prst="rect">
            <a:avLst/>
          </a:prstGeom>
        </p:spPr>
        <p:txBody>
          <a:bodyPr anchor="ctr">
            <a:normAutofit/>
          </a:bodyPr>
          <a:lstStyle>
            <a:lvl1pPr algn="l" defTabSz="914400" rtl="0" eaLnBrk="1" latinLnBrk="0" hangingPunct="1">
              <a:lnSpc>
                <a:spcPct val="90000"/>
              </a:lnSpc>
              <a:spcBef>
                <a:spcPct val="0"/>
              </a:spcBef>
              <a:buNone/>
              <a:defRPr sz="6000" b="1" i="0" kern="1200">
                <a:solidFill>
                  <a:schemeClr val="bg1"/>
                </a:solidFill>
                <a:latin typeface="Arial" panose="020B0604020202020204" pitchFamily="34" charset="0"/>
                <a:ea typeface="+mj-ea"/>
                <a:cs typeface="Arial" panose="020B0604020202020204" pitchFamily="34" charset="0"/>
              </a:defRPr>
            </a:lvl1pPr>
          </a:lstStyle>
          <a:p>
            <a:r>
              <a:rPr lang="en-GB" dirty="0"/>
              <a:t>Thank you.</a:t>
            </a:r>
            <a:br>
              <a:rPr lang="en-GB" dirty="0"/>
            </a:br>
            <a:r>
              <a:rPr lang="en-GB" dirty="0"/>
              <a:t>Any questions?</a:t>
            </a:r>
            <a:endParaRPr lang="en-US" dirty="0"/>
          </a:p>
        </p:txBody>
      </p:sp>
      <p:sp>
        <p:nvSpPr>
          <p:cNvPr id="4" name="Title 1">
            <a:extLst>
              <a:ext uri="{FF2B5EF4-FFF2-40B4-BE49-F238E27FC236}">
                <a16:creationId xmlns:a16="http://schemas.microsoft.com/office/drawing/2014/main" id="{8C07C45C-114B-8E40-8028-E1EDB24CAAF3}"/>
              </a:ext>
            </a:extLst>
          </p:cNvPr>
          <p:cNvSpPr txBox="1">
            <a:spLocks/>
          </p:cNvSpPr>
          <p:nvPr/>
        </p:nvSpPr>
        <p:spPr>
          <a:xfrm>
            <a:off x="696000" y="3158835"/>
            <a:ext cx="10800000" cy="970585"/>
          </a:xfrm>
          <a:prstGeom prst="rect">
            <a:avLst/>
          </a:prstGeom>
        </p:spPr>
        <p:txBody>
          <a:bodyPr anchor="ctr">
            <a:normAutofit/>
          </a:bodyPr>
          <a:lstStyle>
            <a:lvl1pPr algn="l" defTabSz="914400" rtl="0" eaLnBrk="1" latinLnBrk="0" hangingPunct="1">
              <a:lnSpc>
                <a:spcPct val="90000"/>
              </a:lnSpc>
              <a:spcBef>
                <a:spcPct val="0"/>
              </a:spcBef>
              <a:buNone/>
              <a:defRPr sz="6000" b="1" i="0" kern="1200">
                <a:solidFill>
                  <a:schemeClr val="bg1"/>
                </a:solidFill>
                <a:latin typeface="Arial" panose="020B0604020202020204" pitchFamily="34" charset="0"/>
                <a:ea typeface="+mj-ea"/>
                <a:cs typeface="Arial" panose="020B0604020202020204" pitchFamily="34" charset="0"/>
              </a:defRPr>
            </a:lvl1pPr>
          </a:lstStyle>
          <a:p>
            <a:endParaRPr lang="en-US" sz="2000" dirty="0"/>
          </a:p>
        </p:txBody>
      </p:sp>
      <p:sp>
        <p:nvSpPr>
          <p:cNvPr id="2" name="Rectangle 1"/>
          <p:cNvSpPr/>
          <p:nvPr/>
        </p:nvSpPr>
        <p:spPr>
          <a:xfrm>
            <a:off x="696000" y="4244679"/>
            <a:ext cx="10800000" cy="276999"/>
          </a:xfrm>
          <a:prstGeom prst="rect">
            <a:avLst/>
          </a:prstGeom>
        </p:spPr>
        <p:txBody>
          <a:bodyPr wrap="square">
            <a:spAutoFit/>
          </a:bodyPr>
          <a:lstStyle/>
          <a:p>
            <a:r>
              <a:rPr lang="en-GB" sz="1200" dirty="0">
                <a:solidFill>
                  <a:schemeClr val="bg1"/>
                </a:solidFill>
              </a:rPr>
              <a:t>The contents of this </a:t>
            </a:r>
            <a:r>
              <a:rPr lang="sl-SI" sz="1200" dirty="0">
                <a:solidFill>
                  <a:schemeClr val="bg1"/>
                </a:solidFill>
              </a:rPr>
              <a:t>document</a:t>
            </a:r>
            <a:r>
              <a:rPr lang="en-GB" sz="1200" dirty="0">
                <a:solidFill>
                  <a:schemeClr val="bg1"/>
                </a:solidFill>
              </a:rPr>
              <a:t> do not necessarily reflect the position or opinion of the Agency.</a:t>
            </a:r>
          </a:p>
        </p:txBody>
      </p:sp>
    </p:spTree>
    <p:extLst>
      <p:ext uri="{BB962C8B-B14F-4D97-AF65-F5344CB8AC3E}">
        <p14:creationId xmlns:p14="http://schemas.microsoft.com/office/powerpoint/2010/main" val="1388073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0D8871-E574-4648-9F33-768833109A24}"/>
              </a:ext>
            </a:extLst>
          </p:cNvPr>
          <p:cNvSpPr>
            <a:spLocks noGrp="1"/>
          </p:cNvSpPr>
          <p:nvPr>
            <p:ph type="title"/>
          </p:nvPr>
        </p:nvSpPr>
        <p:spPr>
          <a:xfrm>
            <a:off x="393290" y="1776282"/>
            <a:ext cx="11102710" cy="2090176"/>
          </a:xfrm>
        </p:spPr>
        <p:txBody>
          <a:bodyPr>
            <a:normAutofit fontScale="90000"/>
          </a:bodyPr>
          <a:lstStyle/>
          <a:p>
            <a:r>
              <a:rPr lang="en-GB" dirty="0"/>
              <a:t>Process for submitting responses to the public consultation and timeline for amendments</a:t>
            </a:r>
            <a:endParaRPr lang="en-SI" dirty="0"/>
          </a:p>
        </p:txBody>
      </p:sp>
      <p:sp>
        <p:nvSpPr>
          <p:cNvPr id="6" name="Text Placeholder 5">
            <a:extLst>
              <a:ext uri="{FF2B5EF4-FFF2-40B4-BE49-F238E27FC236}">
                <a16:creationId xmlns:a16="http://schemas.microsoft.com/office/drawing/2014/main" id="{A44C342A-CD63-1340-A96C-D72363381638}"/>
              </a:ext>
            </a:extLst>
          </p:cNvPr>
          <p:cNvSpPr>
            <a:spLocks noGrp="1"/>
          </p:cNvSpPr>
          <p:nvPr>
            <p:ph type="body" idx="1"/>
          </p:nvPr>
        </p:nvSpPr>
        <p:spPr/>
        <p:txBody>
          <a:bodyPr/>
          <a:lstStyle/>
          <a:p>
            <a:r>
              <a:rPr lang="pl-PL" dirty="0"/>
              <a:t>ACER</a:t>
            </a:r>
            <a:endParaRPr lang="en-SI" dirty="0"/>
          </a:p>
        </p:txBody>
      </p:sp>
      <p:sp>
        <p:nvSpPr>
          <p:cNvPr id="4" name="Slide Number Placeholder 3">
            <a:extLst>
              <a:ext uri="{FF2B5EF4-FFF2-40B4-BE49-F238E27FC236}">
                <a16:creationId xmlns:a16="http://schemas.microsoft.com/office/drawing/2014/main" id="{52B4BBFC-01FE-DC45-800B-784CE06C91B7}"/>
              </a:ext>
            </a:extLst>
          </p:cNvPr>
          <p:cNvSpPr>
            <a:spLocks noGrp="1"/>
          </p:cNvSpPr>
          <p:nvPr>
            <p:ph type="sldNum" sz="quarter" idx="12"/>
          </p:nvPr>
        </p:nvSpPr>
        <p:spPr/>
        <p:txBody>
          <a:bodyPr/>
          <a:lstStyle/>
          <a:p>
            <a:fld id="{68E16D21-2873-7F4D-BC1C-4DCC7B7156B8}" type="slidenum">
              <a:rPr lang="en-SI" smtClean="0"/>
              <a:t>4</a:t>
            </a:fld>
            <a:endParaRPr lang="en-SI"/>
          </a:p>
        </p:txBody>
      </p:sp>
    </p:spTree>
    <p:extLst>
      <p:ext uri="{BB962C8B-B14F-4D97-AF65-F5344CB8AC3E}">
        <p14:creationId xmlns:p14="http://schemas.microsoft.com/office/powerpoint/2010/main" val="126647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3F63-B919-168E-9C4E-1CEFFAC3AA8B}"/>
              </a:ext>
            </a:extLst>
          </p:cNvPr>
          <p:cNvSpPr>
            <a:spLocks noGrp="1"/>
          </p:cNvSpPr>
          <p:nvPr>
            <p:ph type="title"/>
          </p:nvPr>
        </p:nvSpPr>
        <p:spPr/>
        <p:txBody>
          <a:bodyPr/>
          <a:lstStyle/>
          <a:p>
            <a:r>
              <a:rPr lang="en-GB" dirty="0"/>
              <a:t>Process for submitting responses to the PC</a:t>
            </a:r>
          </a:p>
        </p:txBody>
      </p:sp>
      <p:sp>
        <p:nvSpPr>
          <p:cNvPr id="3" name="Content Placeholder 2">
            <a:extLst>
              <a:ext uri="{FF2B5EF4-FFF2-40B4-BE49-F238E27FC236}">
                <a16:creationId xmlns:a16="http://schemas.microsoft.com/office/drawing/2014/main" id="{5FCA339A-20F7-4187-B645-45A042F21DFB}"/>
              </a:ext>
            </a:extLst>
          </p:cNvPr>
          <p:cNvSpPr>
            <a:spLocks noGrp="1"/>
          </p:cNvSpPr>
          <p:nvPr>
            <p:ph idx="1"/>
          </p:nvPr>
        </p:nvSpPr>
        <p:spPr>
          <a:xfrm>
            <a:off x="679508" y="1707046"/>
            <a:ext cx="10835124" cy="3896800"/>
          </a:xfrm>
        </p:spPr>
        <p:txBody>
          <a:bodyPr>
            <a:normAutofit/>
          </a:bodyPr>
          <a:lstStyle/>
          <a:p>
            <a:pPr marL="0" indent="0">
              <a:buNone/>
            </a:pPr>
            <a:r>
              <a:rPr lang="en-GB" dirty="0"/>
              <a:t>Stakeholders are invited to submit their comments to the NC </a:t>
            </a:r>
            <a:r>
              <a:rPr lang="en-GB" dirty="0" err="1"/>
              <a:t>RfG</a:t>
            </a:r>
            <a:r>
              <a:rPr lang="en-GB" dirty="0"/>
              <a:t> and NC DC articles amended by ACER in three mandatory steps:</a:t>
            </a:r>
          </a:p>
          <a:p>
            <a:pPr marL="0" indent="0">
              <a:buNone/>
            </a:pPr>
            <a:endParaRPr lang="en-GB" dirty="0"/>
          </a:p>
          <a:p>
            <a:pPr marL="0" indent="0">
              <a:buClr>
                <a:schemeClr val="tx1"/>
              </a:buClr>
              <a:buNone/>
            </a:pPr>
            <a:r>
              <a:rPr lang="en-GB" sz="2000" dirty="0">
                <a:solidFill>
                  <a:schemeClr val="accent6">
                    <a:lumMod val="50000"/>
                  </a:schemeClr>
                </a:solidFill>
              </a:rPr>
              <a:t>STEP 1:</a:t>
            </a:r>
            <a:r>
              <a:rPr lang="en-GB" sz="2000" dirty="0"/>
              <a:t> by downloading the ACER draft amendments in the </a:t>
            </a:r>
            <a:r>
              <a:rPr lang="en-GB" sz="2000" b="1" dirty="0"/>
              <a:t>Word file </a:t>
            </a:r>
            <a:r>
              <a:rPr lang="en-GB" sz="2000" dirty="0"/>
              <a:t>provided in the consultation form; </a:t>
            </a:r>
          </a:p>
          <a:p>
            <a:pPr marL="0" indent="0">
              <a:buClr>
                <a:schemeClr val="tx1"/>
              </a:buClr>
              <a:buNone/>
            </a:pPr>
            <a:r>
              <a:rPr lang="en-GB" sz="2000" dirty="0">
                <a:solidFill>
                  <a:schemeClr val="accent6">
                    <a:lumMod val="50000"/>
                  </a:schemeClr>
                </a:solidFill>
              </a:rPr>
              <a:t>STEP 2:</a:t>
            </a:r>
            <a:r>
              <a:rPr lang="en-GB" sz="2000" dirty="0"/>
              <a:t> by commenting on the ACER's draft amendments through the consultation form and adding alternative text proposals to the table, if any; and</a:t>
            </a:r>
          </a:p>
          <a:p>
            <a:pPr marL="0" indent="0">
              <a:buClr>
                <a:schemeClr val="tx1"/>
              </a:buClr>
              <a:buNone/>
            </a:pPr>
            <a:r>
              <a:rPr lang="en-GB" sz="2000" dirty="0">
                <a:solidFill>
                  <a:schemeClr val="accent6">
                    <a:lumMod val="50000"/>
                  </a:schemeClr>
                </a:solidFill>
              </a:rPr>
              <a:t>STEP 3:</a:t>
            </a:r>
            <a:r>
              <a:rPr lang="en-GB" sz="2000" dirty="0"/>
              <a:t> by uploading the alterative amendment proposals to the </a:t>
            </a:r>
            <a:r>
              <a:rPr lang="en-GB" sz="2000" b="1" dirty="0"/>
              <a:t>entire NC </a:t>
            </a:r>
            <a:r>
              <a:rPr lang="en-GB" sz="2000" b="1" dirty="0" err="1"/>
              <a:t>RfG</a:t>
            </a:r>
            <a:r>
              <a:rPr lang="en-GB" sz="2000" b="1" dirty="0"/>
              <a:t> and NC DC </a:t>
            </a:r>
            <a:r>
              <a:rPr lang="en-GB" sz="2000" dirty="0"/>
              <a:t>using the </a:t>
            </a:r>
            <a:r>
              <a:rPr lang="en-GB" sz="2000" u="sng" dirty="0"/>
              <a:t>Track Changes mode </a:t>
            </a:r>
            <a:r>
              <a:rPr lang="en-GB" sz="2000" dirty="0"/>
              <a:t>in the ACER draft amendments file downloaded from Step 1. </a:t>
            </a:r>
          </a:p>
        </p:txBody>
      </p:sp>
      <p:sp>
        <p:nvSpPr>
          <p:cNvPr id="4" name="Slide Number Placeholder 3">
            <a:extLst>
              <a:ext uri="{FF2B5EF4-FFF2-40B4-BE49-F238E27FC236}">
                <a16:creationId xmlns:a16="http://schemas.microsoft.com/office/drawing/2014/main" id="{5A542153-E952-071B-80F2-2CF97D0168AB}"/>
              </a:ext>
            </a:extLst>
          </p:cNvPr>
          <p:cNvSpPr>
            <a:spLocks noGrp="1"/>
          </p:cNvSpPr>
          <p:nvPr>
            <p:ph type="sldNum" sz="quarter" idx="12"/>
          </p:nvPr>
        </p:nvSpPr>
        <p:spPr/>
        <p:txBody>
          <a:bodyPr/>
          <a:lstStyle/>
          <a:p>
            <a:fld id="{68E16D21-2873-7F4D-BC1C-4DCC7B7156B8}" type="slidenum">
              <a:rPr lang="en-SI" smtClean="0"/>
              <a:t>5</a:t>
            </a:fld>
            <a:endParaRPr lang="en-SI"/>
          </a:p>
        </p:txBody>
      </p:sp>
    </p:spTree>
    <p:extLst>
      <p:ext uri="{BB962C8B-B14F-4D97-AF65-F5344CB8AC3E}">
        <p14:creationId xmlns:p14="http://schemas.microsoft.com/office/powerpoint/2010/main" val="3766404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3F63-B919-168E-9C4E-1CEFFAC3AA8B}"/>
              </a:ext>
            </a:extLst>
          </p:cNvPr>
          <p:cNvSpPr>
            <a:spLocks noGrp="1"/>
          </p:cNvSpPr>
          <p:nvPr>
            <p:ph type="title"/>
          </p:nvPr>
        </p:nvSpPr>
        <p:spPr/>
        <p:txBody>
          <a:bodyPr/>
          <a:lstStyle/>
          <a:p>
            <a:r>
              <a:rPr lang="en-GB" dirty="0"/>
              <a:t>Process for submitting responses to the PC</a:t>
            </a:r>
          </a:p>
        </p:txBody>
      </p:sp>
      <p:sp>
        <p:nvSpPr>
          <p:cNvPr id="4" name="Slide Number Placeholder 3">
            <a:extLst>
              <a:ext uri="{FF2B5EF4-FFF2-40B4-BE49-F238E27FC236}">
                <a16:creationId xmlns:a16="http://schemas.microsoft.com/office/drawing/2014/main" id="{5A542153-E952-071B-80F2-2CF97D0168AB}"/>
              </a:ext>
            </a:extLst>
          </p:cNvPr>
          <p:cNvSpPr>
            <a:spLocks noGrp="1"/>
          </p:cNvSpPr>
          <p:nvPr>
            <p:ph type="sldNum" sz="quarter" idx="12"/>
          </p:nvPr>
        </p:nvSpPr>
        <p:spPr/>
        <p:txBody>
          <a:bodyPr/>
          <a:lstStyle/>
          <a:p>
            <a:fld id="{68E16D21-2873-7F4D-BC1C-4DCC7B7156B8}" type="slidenum">
              <a:rPr lang="en-SI" smtClean="0"/>
              <a:t>6</a:t>
            </a:fld>
            <a:endParaRPr lang="en-SI"/>
          </a:p>
        </p:txBody>
      </p:sp>
      <p:pic>
        <p:nvPicPr>
          <p:cNvPr id="7" name="Content Placeholder 6">
            <a:extLst>
              <a:ext uri="{FF2B5EF4-FFF2-40B4-BE49-F238E27FC236}">
                <a16:creationId xmlns:a16="http://schemas.microsoft.com/office/drawing/2014/main" id="{14D9FEDC-E7BD-006B-E7F8-9D4003EB4D7E}"/>
              </a:ext>
            </a:extLst>
          </p:cNvPr>
          <p:cNvPicPr>
            <a:picLocks noGrp="1" noChangeAspect="1"/>
          </p:cNvPicPr>
          <p:nvPr>
            <p:ph idx="1"/>
          </p:nvPr>
        </p:nvPicPr>
        <p:blipFill>
          <a:blip r:embed="rId2"/>
          <a:stretch>
            <a:fillRect/>
          </a:stretch>
        </p:blipFill>
        <p:spPr>
          <a:xfrm>
            <a:off x="727260" y="1140903"/>
            <a:ext cx="5118579" cy="5141095"/>
          </a:xfrm>
          <a:prstGeom prst="rect">
            <a:avLst/>
          </a:prstGeom>
        </p:spPr>
      </p:pic>
      <p:sp>
        <p:nvSpPr>
          <p:cNvPr id="9" name="TextBox 8">
            <a:extLst>
              <a:ext uri="{FF2B5EF4-FFF2-40B4-BE49-F238E27FC236}">
                <a16:creationId xmlns:a16="http://schemas.microsoft.com/office/drawing/2014/main" id="{A08937D2-78D9-022F-C4C7-56D6BA5B3418}"/>
              </a:ext>
            </a:extLst>
          </p:cNvPr>
          <p:cNvSpPr txBox="1"/>
          <p:nvPr/>
        </p:nvSpPr>
        <p:spPr>
          <a:xfrm>
            <a:off x="5845839" y="1603180"/>
            <a:ext cx="5903751" cy="4216539"/>
          </a:xfrm>
          <a:prstGeom prst="rect">
            <a:avLst/>
          </a:prstGeom>
          <a:noFill/>
        </p:spPr>
        <p:txBody>
          <a:bodyPr wrap="square">
            <a:spAutoFit/>
          </a:bodyPr>
          <a:lstStyle/>
          <a:p>
            <a:pPr marL="0" indent="0">
              <a:buNone/>
            </a:pPr>
            <a:r>
              <a:rPr lang="en-GB" sz="1400" b="1" i="0" dirty="0">
                <a:effectLst/>
                <a:latin typeface="Helvetica Neue"/>
              </a:rPr>
              <a:t>Kindly note that consultation forms follow the structure of the NC RfG and NC DC amended legal texts provided by ACER.</a:t>
            </a:r>
            <a:br>
              <a:rPr lang="en-GB" sz="1400" dirty="0"/>
            </a:br>
            <a:br>
              <a:rPr lang="en-GB" sz="1400" dirty="0"/>
            </a:br>
            <a:r>
              <a:rPr lang="en-GB" sz="1400" b="0" i="0" dirty="0">
                <a:solidFill>
                  <a:srgbClr val="333333"/>
                </a:solidFill>
                <a:effectLst/>
                <a:latin typeface="Helvetica Neue"/>
              </a:rPr>
              <a:t>The paragraph numbering in the form reflects paragraph numbers in the amended legal text. </a:t>
            </a:r>
            <a:r>
              <a:rPr lang="en-GB" sz="1400" dirty="0">
                <a:solidFill>
                  <a:srgbClr val="333333"/>
                </a:solidFill>
                <a:latin typeface="Helvetica Neue"/>
              </a:rPr>
              <a:t>S</a:t>
            </a:r>
            <a:r>
              <a:rPr lang="en-GB" sz="1400" b="0" i="0" dirty="0">
                <a:solidFill>
                  <a:srgbClr val="333333"/>
                </a:solidFill>
                <a:effectLst/>
                <a:latin typeface="Helvetica Neue"/>
              </a:rPr>
              <a:t>takeholders can comment on the deleted paragraphs/articles/titles, which are marked as [deleted]. New articles and titles are marked as [new].</a:t>
            </a:r>
          </a:p>
          <a:p>
            <a:pPr marL="0" indent="0">
              <a:buNone/>
            </a:pPr>
            <a:endParaRPr lang="en-GB" sz="1400" b="0" i="0" dirty="0">
              <a:solidFill>
                <a:srgbClr val="333333"/>
              </a:solidFill>
              <a:effectLst/>
              <a:latin typeface="Helvetica Neue"/>
            </a:endParaRPr>
          </a:p>
          <a:p>
            <a:pPr marL="0" indent="0">
              <a:buNone/>
            </a:pPr>
            <a:r>
              <a:rPr lang="en-GB" sz="1400" b="0" i="0" dirty="0">
                <a:solidFill>
                  <a:srgbClr val="333333"/>
                </a:solidFill>
                <a:effectLst/>
                <a:latin typeface="Helvetica Neue"/>
              </a:rPr>
              <a:t>Please use the consultation form to comment on ACER draft amendments and/or to provide an alternative text proposal as follows: </a:t>
            </a:r>
          </a:p>
          <a:p>
            <a:pPr marL="0" indent="0">
              <a:buNone/>
            </a:pPr>
            <a:endParaRPr lang="en-GB" sz="1600" b="0" i="0" dirty="0">
              <a:solidFill>
                <a:srgbClr val="333333"/>
              </a:solidFill>
              <a:effectLst/>
              <a:latin typeface="Helvetica Neue"/>
            </a:endParaRPr>
          </a:p>
          <a:p>
            <a:pPr marL="0" indent="0">
              <a:buNone/>
            </a:pPr>
            <a:r>
              <a:rPr lang="en-GB" sz="1400" b="1" i="0" dirty="0">
                <a:solidFill>
                  <a:srgbClr val="333333"/>
                </a:solidFill>
                <a:effectLst/>
                <a:latin typeface="Helvetica Neue"/>
              </a:rPr>
              <a:t>1.</a:t>
            </a:r>
            <a:r>
              <a:rPr lang="en-GB" sz="1400" b="0" i="0" dirty="0">
                <a:solidFill>
                  <a:srgbClr val="333333"/>
                </a:solidFill>
                <a:effectLst/>
                <a:latin typeface="Helvetica Neue"/>
              </a:rPr>
              <a:t> Leave comments on the ACER draft amendment proposals.</a:t>
            </a:r>
            <a:br>
              <a:rPr lang="en-GB" sz="1400" dirty="0"/>
            </a:br>
            <a:r>
              <a:rPr lang="en-GB" sz="1400" b="1" i="0" dirty="0">
                <a:solidFill>
                  <a:srgbClr val="333333"/>
                </a:solidFill>
                <a:effectLst/>
                <a:latin typeface="Helvetica Neue"/>
              </a:rPr>
              <a:t>2.</a:t>
            </a:r>
            <a:r>
              <a:rPr lang="en-GB" sz="1400" b="0" i="0" dirty="0">
                <a:solidFill>
                  <a:srgbClr val="333333"/>
                </a:solidFill>
                <a:effectLst/>
                <a:latin typeface="Helvetica Neue"/>
              </a:rPr>
              <a:t> Propose (if any) alternative wording of the relevant provision, </a:t>
            </a:r>
            <a:r>
              <a:rPr lang="en-GB" sz="1400" b="1" i="0" dirty="0">
                <a:solidFill>
                  <a:srgbClr val="333333"/>
                </a:solidFill>
                <a:effectLst/>
                <a:latin typeface="Helvetica Neue"/>
              </a:rPr>
              <a:t>as you provided in the Word file</a:t>
            </a:r>
            <a:r>
              <a:rPr lang="en-GB" sz="1400" b="0" i="0" dirty="0">
                <a:solidFill>
                  <a:srgbClr val="333333"/>
                </a:solidFill>
                <a:effectLst/>
                <a:latin typeface="Helvetica Neue"/>
              </a:rPr>
              <a:t>.</a:t>
            </a:r>
            <a:br>
              <a:rPr lang="en-GB" sz="1400" dirty="0"/>
            </a:br>
            <a:r>
              <a:rPr lang="en-GB" sz="1400" b="1" i="0" dirty="0">
                <a:solidFill>
                  <a:srgbClr val="333333"/>
                </a:solidFill>
                <a:effectLst/>
                <a:latin typeface="Helvetica Neue"/>
              </a:rPr>
              <a:t>3.</a:t>
            </a:r>
            <a:r>
              <a:rPr lang="en-GB" sz="1400" b="0" i="0" dirty="0">
                <a:solidFill>
                  <a:srgbClr val="333333"/>
                </a:solidFill>
                <a:effectLst/>
                <a:latin typeface="Helvetica Neue"/>
              </a:rPr>
              <a:t> Provide (if any) your proposals for adding new provisions to the relevant section of the NC </a:t>
            </a:r>
            <a:r>
              <a:rPr lang="en-GB" sz="1400" b="0" i="0" dirty="0" err="1">
                <a:solidFill>
                  <a:srgbClr val="333333"/>
                </a:solidFill>
                <a:effectLst/>
                <a:latin typeface="Helvetica Neue"/>
              </a:rPr>
              <a:t>RfG</a:t>
            </a:r>
            <a:r>
              <a:rPr lang="en-GB" sz="1400" b="0" i="0" dirty="0">
                <a:solidFill>
                  <a:srgbClr val="333333"/>
                </a:solidFill>
                <a:effectLst/>
                <a:latin typeface="Helvetica Neue"/>
              </a:rPr>
              <a:t> and NC DC, </a:t>
            </a:r>
            <a:r>
              <a:rPr lang="en-GB" sz="1400" b="1" i="0" dirty="0">
                <a:solidFill>
                  <a:srgbClr val="333333"/>
                </a:solidFill>
                <a:effectLst/>
                <a:latin typeface="Helvetica Neue"/>
              </a:rPr>
              <a:t>as you provided in the Word file</a:t>
            </a:r>
            <a:r>
              <a:rPr lang="en-GB" sz="1400" b="0" i="0" dirty="0">
                <a:solidFill>
                  <a:srgbClr val="333333"/>
                </a:solidFill>
                <a:effectLst/>
                <a:latin typeface="Helvetica Neue"/>
              </a:rPr>
              <a:t>.</a:t>
            </a:r>
            <a:br>
              <a:rPr lang="en-GB" sz="1400" dirty="0"/>
            </a:br>
            <a:r>
              <a:rPr lang="en-GB" sz="1400" b="1" i="0" dirty="0">
                <a:solidFill>
                  <a:srgbClr val="333333"/>
                </a:solidFill>
                <a:effectLst/>
                <a:latin typeface="Helvetica Neue"/>
              </a:rPr>
              <a:t>4.</a:t>
            </a:r>
            <a:r>
              <a:rPr lang="en-GB" sz="1400" b="0" i="0" dirty="0">
                <a:solidFill>
                  <a:srgbClr val="333333"/>
                </a:solidFill>
                <a:effectLst/>
                <a:latin typeface="Helvetica Neue"/>
              </a:rPr>
              <a:t> Upload figures or tables if necessary; text inputs should be provided directly in the consultation form.</a:t>
            </a:r>
            <a:endParaRPr lang="en-GB" sz="1400" dirty="0"/>
          </a:p>
        </p:txBody>
      </p:sp>
      <p:sp>
        <p:nvSpPr>
          <p:cNvPr id="5" name="TextBox 4">
            <a:extLst>
              <a:ext uri="{FF2B5EF4-FFF2-40B4-BE49-F238E27FC236}">
                <a16:creationId xmlns:a16="http://schemas.microsoft.com/office/drawing/2014/main" id="{006220C6-8DCC-6443-9AB7-BADA0DDFB2CD}"/>
              </a:ext>
            </a:extLst>
          </p:cNvPr>
          <p:cNvSpPr txBox="1"/>
          <p:nvPr/>
        </p:nvSpPr>
        <p:spPr>
          <a:xfrm>
            <a:off x="271292" y="6416109"/>
            <a:ext cx="11283431" cy="307777"/>
          </a:xfrm>
          <a:prstGeom prst="rect">
            <a:avLst/>
          </a:prstGeom>
          <a:noFill/>
        </p:spPr>
        <p:txBody>
          <a:bodyPr wrap="square">
            <a:spAutoFit/>
          </a:bodyPr>
          <a:lstStyle/>
          <a:p>
            <a:pPr marL="0" indent="0">
              <a:buNone/>
            </a:pPr>
            <a:r>
              <a:rPr lang="en-GB" sz="1400" dirty="0"/>
              <a:t>Where the stakeholder does not have any comments regarding the amendments, the relevant cells in the consultation form can be left blank.</a:t>
            </a:r>
          </a:p>
        </p:txBody>
      </p:sp>
    </p:spTree>
    <p:extLst>
      <p:ext uri="{BB962C8B-B14F-4D97-AF65-F5344CB8AC3E}">
        <p14:creationId xmlns:p14="http://schemas.microsoft.com/office/powerpoint/2010/main" val="247919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3F63-B919-168E-9C4E-1CEFFAC3AA8B}"/>
              </a:ext>
            </a:extLst>
          </p:cNvPr>
          <p:cNvSpPr>
            <a:spLocks noGrp="1"/>
          </p:cNvSpPr>
          <p:nvPr>
            <p:ph type="title"/>
          </p:nvPr>
        </p:nvSpPr>
        <p:spPr/>
        <p:txBody>
          <a:bodyPr/>
          <a:lstStyle/>
          <a:p>
            <a:r>
              <a:rPr lang="en-GB" dirty="0"/>
              <a:t>Process for submitting responses to the PC</a:t>
            </a:r>
          </a:p>
        </p:txBody>
      </p:sp>
      <p:sp>
        <p:nvSpPr>
          <p:cNvPr id="4" name="Slide Number Placeholder 3">
            <a:extLst>
              <a:ext uri="{FF2B5EF4-FFF2-40B4-BE49-F238E27FC236}">
                <a16:creationId xmlns:a16="http://schemas.microsoft.com/office/drawing/2014/main" id="{5A542153-E952-071B-80F2-2CF97D0168AB}"/>
              </a:ext>
            </a:extLst>
          </p:cNvPr>
          <p:cNvSpPr>
            <a:spLocks noGrp="1"/>
          </p:cNvSpPr>
          <p:nvPr>
            <p:ph type="sldNum" sz="quarter" idx="12"/>
          </p:nvPr>
        </p:nvSpPr>
        <p:spPr/>
        <p:txBody>
          <a:bodyPr/>
          <a:lstStyle/>
          <a:p>
            <a:fld id="{68E16D21-2873-7F4D-BC1C-4DCC7B7156B8}" type="slidenum">
              <a:rPr lang="en-SI" smtClean="0"/>
              <a:t>7</a:t>
            </a:fld>
            <a:endParaRPr lang="en-SI"/>
          </a:p>
        </p:txBody>
      </p:sp>
      <p:sp>
        <p:nvSpPr>
          <p:cNvPr id="5" name="Content Placeholder 4">
            <a:extLst>
              <a:ext uri="{FF2B5EF4-FFF2-40B4-BE49-F238E27FC236}">
                <a16:creationId xmlns:a16="http://schemas.microsoft.com/office/drawing/2014/main" id="{5CC58D63-7C9F-1517-985E-E92D7A95D73A}"/>
              </a:ext>
            </a:extLst>
          </p:cNvPr>
          <p:cNvSpPr>
            <a:spLocks noGrp="1"/>
          </p:cNvSpPr>
          <p:nvPr>
            <p:ph idx="1"/>
          </p:nvPr>
        </p:nvSpPr>
        <p:spPr>
          <a:xfrm>
            <a:off x="7138135" y="1574769"/>
            <a:ext cx="4357865" cy="3855131"/>
          </a:xfrm>
        </p:spPr>
        <p:txBody>
          <a:bodyPr>
            <a:normAutofit fontScale="92500" lnSpcReduction="10000"/>
          </a:bodyPr>
          <a:lstStyle/>
          <a:p>
            <a:pPr marL="0" indent="0">
              <a:buNone/>
            </a:pPr>
            <a:r>
              <a:rPr lang="en-GB" dirty="0"/>
              <a:t>Where the stakeholder would like to propose an alternative amendment to the </a:t>
            </a:r>
            <a:r>
              <a:rPr lang="en-GB" b="1" dirty="0"/>
              <a:t>entire NC </a:t>
            </a:r>
            <a:r>
              <a:rPr lang="en-GB" b="1" dirty="0" err="1"/>
              <a:t>RfG</a:t>
            </a:r>
            <a:r>
              <a:rPr lang="en-GB" b="1" dirty="0"/>
              <a:t> or NC DC</a:t>
            </a:r>
            <a:r>
              <a:rPr lang="en-GB" dirty="0"/>
              <a:t>, please upload the Word file (downloaded from Step 1) containing all your alternative amendment proposals in the </a:t>
            </a:r>
            <a:r>
              <a:rPr lang="en-GB" u="sng" dirty="0"/>
              <a:t>Track Changes mode</a:t>
            </a:r>
            <a:r>
              <a:rPr lang="en-GB" dirty="0"/>
              <a:t> to the </a:t>
            </a:r>
            <a:r>
              <a:rPr lang="en-GB" b="1" dirty="0"/>
              <a:t>FILE UPLOAD section </a:t>
            </a:r>
            <a:r>
              <a:rPr lang="en-GB" i="1" dirty="0"/>
              <a:t>and rename it with your stakeholder's name </a:t>
            </a:r>
            <a:r>
              <a:rPr lang="en-GB" dirty="0"/>
              <a:t>("</a:t>
            </a:r>
            <a:r>
              <a:rPr lang="en-GB" dirty="0" err="1"/>
              <a:t>ACER_draft_RfG_stakeholder_name</a:t>
            </a:r>
            <a:r>
              <a:rPr lang="en-GB" dirty="0"/>
              <a:t>“ or "</a:t>
            </a:r>
            <a:r>
              <a:rPr lang="en-GB" dirty="0" err="1"/>
              <a:t>ACER_draft_DC_stakeholder_name</a:t>
            </a:r>
            <a:r>
              <a:rPr lang="en-GB" dirty="0"/>
              <a:t>"). </a:t>
            </a:r>
          </a:p>
          <a:p>
            <a:pPr marL="0" indent="0">
              <a:buNone/>
            </a:pPr>
            <a:r>
              <a:rPr lang="en-GB" dirty="0"/>
              <a:t>Additional justification documents could also be uploaded, where applicable.</a:t>
            </a:r>
          </a:p>
        </p:txBody>
      </p:sp>
      <p:pic>
        <p:nvPicPr>
          <p:cNvPr id="13" name="Picture 12">
            <a:extLst>
              <a:ext uri="{FF2B5EF4-FFF2-40B4-BE49-F238E27FC236}">
                <a16:creationId xmlns:a16="http://schemas.microsoft.com/office/drawing/2014/main" id="{32585D14-6771-BECA-1289-C612E1E34445}"/>
              </a:ext>
            </a:extLst>
          </p:cNvPr>
          <p:cNvPicPr>
            <a:picLocks noChangeAspect="1"/>
          </p:cNvPicPr>
          <p:nvPr/>
        </p:nvPicPr>
        <p:blipFill rotWithShape="1">
          <a:blip r:embed="rId2"/>
          <a:srcRect l="2048" t="6166" r="1267" b="38616"/>
          <a:stretch/>
        </p:blipFill>
        <p:spPr>
          <a:xfrm>
            <a:off x="720000" y="1218374"/>
            <a:ext cx="6121737" cy="1308656"/>
          </a:xfrm>
          <a:prstGeom prst="rect">
            <a:avLst/>
          </a:prstGeom>
        </p:spPr>
      </p:pic>
      <p:pic>
        <p:nvPicPr>
          <p:cNvPr id="19" name="Picture 18">
            <a:extLst>
              <a:ext uri="{FF2B5EF4-FFF2-40B4-BE49-F238E27FC236}">
                <a16:creationId xmlns:a16="http://schemas.microsoft.com/office/drawing/2014/main" id="{FDD973E3-631D-FF7C-44BA-1CDBFCD49D5D}"/>
              </a:ext>
            </a:extLst>
          </p:cNvPr>
          <p:cNvPicPr>
            <a:picLocks noChangeAspect="1"/>
          </p:cNvPicPr>
          <p:nvPr/>
        </p:nvPicPr>
        <p:blipFill>
          <a:blip r:embed="rId3"/>
          <a:stretch>
            <a:fillRect/>
          </a:stretch>
        </p:blipFill>
        <p:spPr>
          <a:xfrm>
            <a:off x="787112" y="2527030"/>
            <a:ext cx="3217012" cy="3112596"/>
          </a:xfrm>
          <a:prstGeom prst="rect">
            <a:avLst/>
          </a:prstGeom>
        </p:spPr>
      </p:pic>
      <p:sp>
        <p:nvSpPr>
          <p:cNvPr id="15" name="TextBox 14">
            <a:extLst>
              <a:ext uri="{FF2B5EF4-FFF2-40B4-BE49-F238E27FC236}">
                <a16:creationId xmlns:a16="http://schemas.microsoft.com/office/drawing/2014/main" id="{A5650F40-C047-D651-E73A-8BB3CA6F1FA0}"/>
              </a:ext>
            </a:extLst>
          </p:cNvPr>
          <p:cNvSpPr txBox="1"/>
          <p:nvPr/>
        </p:nvSpPr>
        <p:spPr>
          <a:xfrm>
            <a:off x="278235" y="5730206"/>
            <a:ext cx="11635529" cy="523220"/>
          </a:xfrm>
          <a:prstGeom prst="rect">
            <a:avLst/>
          </a:prstGeom>
          <a:noFill/>
        </p:spPr>
        <p:txBody>
          <a:bodyPr wrap="square">
            <a:spAutoFit/>
          </a:bodyPr>
          <a:lstStyle/>
          <a:p>
            <a:r>
              <a:rPr lang="en-GB" sz="1400" dirty="0"/>
              <a:t>To facilitate the process, please, </a:t>
            </a:r>
            <a:r>
              <a:rPr lang="en-GB" sz="1400" b="1" dirty="0"/>
              <a:t>make sure that the alternative text proposals provided in this consultation form are consistent</a:t>
            </a:r>
            <a:r>
              <a:rPr lang="en-GB" sz="1400" dirty="0"/>
              <a:t>, to the extent possible, </a:t>
            </a:r>
            <a:r>
              <a:rPr lang="en-GB" sz="1400" b="1" dirty="0"/>
              <a:t>with those in the Word file you are uploading</a:t>
            </a:r>
            <a:r>
              <a:rPr lang="en-GB" sz="1400" dirty="0"/>
              <a:t>, taking into account the character limitations of each cell (max 5000 characters).</a:t>
            </a:r>
          </a:p>
        </p:txBody>
      </p:sp>
    </p:spTree>
    <p:extLst>
      <p:ext uri="{BB962C8B-B14F-4D97-AF65-F5344CB8AC3E}">
        <p14:creationId xmlns:p14="http://schemas.microsoft.com/office/powerpoint/2010/main" val="376789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BAFD-FF13-BDE5-07A3-A33B0910AC89}"/>
              </a:ext>
            </a:extLst>
          </p:cNvPr>
          <p:cNvSpPr>
            <a:spLocks noGrp="1"/>
          </p:cNvSpPr>
          <p:nvPr>
            <p:ph type="title"/>
          </p:nvPr>
        </p:nvSpPr>
        <p:spPr/>
        <p:txBody>
          <a:bodyPr>
            <a:normAutofit/>
          </a:bodyPr>
          <a:lstStyle/>
          <a:p>
            <a:r>
              <a:rPr lang="en-GB" sz="2800" dirty="0"/>
              <a:t>CNC - </a:t>
            </a:r>
            <a:r>
              <a:rPr lang="pl-PL" sz="2800" dirty="0"/>
              <a:t>a</a:t>
            </a:r>
            <a:r>
              <a:rPr lang="en-GB" sz="2800" dirty="0"/>
              <a:t>m</a:t>
            </a:r>
            <a:r>
              <a:rPr lang="pl-PL" sz="2800" dirty="0"/>
              <a:t>endment process</a:t>
            </a:r>
            <a:endParaRPr lang="en-GB" sz="2400" dirty="0"/>
          </a:p>
        </p:txBody>
      </p:sp>
      <p:sp>
        <p:nvSpPr>
          <p:cNvPr id="4" name="Slide Number Placeholder 3">
            <a:extLst>
              <a:ext uri="{FF2B5EF4-FFF2-40B4-BE49-F238E27FC236}">
                <a16:creationId xmlns:a16="http://schemas.microsoft.com/office/drawing/2014/main" id="{E0FD1B4E-D720-7DE8-6597-BB113DCFB2BE}"/>
              </a:ext>
            </a:extLst>
          </p:cNvPr>
          <p:cNvSpPr>
            <a:spLocks noGrp="1"/>
          </p:cNvSpPr>
          <p:nvPr>
            <p:ph type="sldNum" sz="quarter" idx="12"/>
          </p:nvPr>
        </p:nvSpPr>
        <p:spPr/>
        <p:txBody>
          <a:bodyPr/>
          <a:lstStyle/>
          <a:p>
            <a:fld id="{68E16D21-2873-7F4D-BC1C-4DCC7B7156B8}" type="slidenum">
              <a:rPr lang="en-SI" smtClean="0"/>
              <a:t>8</a:t>
            </a:fld>
            <a:endParaRPr lang="en-SI"/>
          </a:p>
        </p:txBody>
      </p:sp>
      <p:graphicFrame>
        <p:nvGraphicFramePr>
          <p:cNvPr id="12" name="Diagram 11">
            <a:extLst>
              <a:ext uri="{FF2B5EF4-FFF2-40B4-BE49-F238E27FC236}">
                <a16:creationId xmlns:a16="http://schemas.microsoft.com/office/drawing/2014/main" id="{38A41FCB-8E6D-89C0-3B02-B5231BBE62FA}"/>
              </a:ext>
            </a:extLst>
          </p:cNvPr>
          <p:cNvGraphicFramePr/>
          <p:nvPr>
            <p:extLst>
              <p:ext uri="{D42A27DB-BD31-4B8C-83A1-F6EECF244321}">
                <p14:modId xmlns:p14="http://schemas.microsoft.com/office/powerpoint/2010/main" val="2419015004"/>
              </p:ext>
            </p:extLst>
          </p:nvPr>
        </p:nvGraphicFramePr>
        <p:xfrm>
          <a:off x="1255547" y="1310989"/>
          <a:ext cx="9939195" cy="4862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Arrow: Chevron 13">
            <a:extLst>
              <a:ext uri="{FF2B5EF4-FFF2-40B4-BE49-F238E27FC236}">
                <a16:creationId xmlns:a16="http://schemas.microsoft.com/office/drawing/2014/main" id="{06ECF622-E258-D4FE-4EEA-EBD0A97CBC2B}"/>
              </a:ext>
            </a:extLst>
          </p:cNvPr>
          <p:cNvSpPr/>
          <p:nvPr/>
        </p:nvSpPr>
        <p:spPr>
          <a:xfrm rot="16200000">
            <a:off x="6034563" y="5884623"/>
            <a:ext cx="398183" cy="794749"/>
          </a:xfrm>
          <a:prstGeom prst="chevron">
            <a:avLst/>
          </a:prstGeom>
          <a:solidFill>
            <a:srgbClr val="004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6474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7453E2-1554-149B-7B32-033F8E0F5312}"/>
              </a:ext>
            </a:extLst>
          </p:cNvPr>
          <p:cNvSpPr>
            <a:spLocks noGrp="1"/>
          </p:cNvSpPr>
          <p:nvPr>
            <p:ph type="sldNum" sz="quarter" idx="12"/>
          </p:nvPr>
        </p:nvSpPr>
        <p:spPr/>
        <p:txBody>
          <a:bodyPr/>
          <a:lstStyle/>
          <a:p>
            <a:fld id="{68E16D21-2873-7F4D-BC1C-4DCC7B7156B8}" type="slidenum">
              <a:rPr lang="en-SI" smtClean="0"/>
              <a:t>9</a:t>
            </a:fld>
            <a:endParaRPr lang="en-SI"/>
          </a:p>
        </p:txBody>
      </p:sp>
      <p:sp>
        <p:nvSpPr>
          <p:cNvPr id="5" name="Title 1">
            <a:extLst>
              <a:ext uri="{FF2B5EF4-FFF2-40B4-BE49-F238E27FC236}">
                <a16:creationId xmlns:a16="http://schemas.microsoft.com/office/drawing/2014/main" id="{DBE9389C-75C0-E19F-2AC2-53C105D0BD60}"/>
              </a:ext>
            </a:extLst>
          </p:cNvPr>
          <p:cNvSpPr>
            <a:spLocks noGrp="1"/>
          </p:cNvSpPr>
          <p:nvPr>
            <p:ph type="title"/>
          </p:nvPr>
        </p:nvSpPr>
        <p:spPr>
          <a:xfrm>
            <a:off x="2780270" y="0"/>
            <a:ext cx="8715730" cy="1080000"/>
          </a:xfrm>
        </p:spPr>
        <p:txBody>
          <a:bodyPr>
            <a:normAutofit/>
          </a:bodyPr>
          <a:lstStyle/>
          <a:p>
            <a:r>
              <a:rPr lang="en-GB" sz="2800" dirty="0"/>
              <a:t>Concluded ACER Public Workshops</a:t>
            </a:r>
          </a:p>
        </p:txBody>
      </p:sp>
      <p:sp>
        <p:nvSpPr>
          <p:cNvPr id="21" name="Content Placeholder 2">
            <a:extLst>
              <a:ext uri="{FF2B5EF4-FFF2-40B4-BE49-F238E27FC236}">
                <a16:creationId xmlns:a16="http://schemas.microsoft.com/office/drawing/2014/main" id="{BD8971BA-720A-396D-C604-67F549F65C4C}"/>
              </a:ext>
            </a:extLst>
          </p:cNvPr>
          <p:cNvSpPr txBox="1">
            <a:spLocks/>
          </p:cNvSpPr>
          <p:nvPr/>
        </p:nvSpPr>
        <p:spPr>
          <a:xfrm>
            <a:off x="5935579" y="1690007"/>
            <a:ext cx="5536421" cy="2965197"/>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Clr>
                <a:srgbClr val="3678B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3678B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3678BD"/>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3678BD"/>
              </a:buClr>
              <a:buFont typeface="System Font Regular"/>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3678BD"/>
              </a:buClr>
              <a:buFont typeface="System Font Regular"/>
              <a:buNone/>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b="1" dirty="0"/>
              <a:t>17 April 2023 </a:t>
            </a:r>
            <a:r>
              <a:rPr lang="en-GB" dirty="0"/>
              <a:t>– </a:t>
            </a:r>
            <a:r>
              <a:rPr lang="en-GB" b="0" i="0" dirty="0">
                <a:effectLst/>
                <a:latin typeface="Inter" panose="020B0502030000000004" pitchFamily="34" charset="0"/>
              </a:rPr>
              <a:t>electromobility, power-to-gas demand units and heat-pumps</a:t>
            </a:r>
          </a:p>
          <a:p>
            <a:r>
              <a:rPr lang="en-GB" b="1" dirty="0"/>
              <a:t>10 May 2023 </a:t>
            </a:r>
            <a:r>
              <a:rPr lang="en-GB" dirty="0"/>
              <a:t>– rate of change of frequency (RoCoF) and grid forming capabilities</a:t>
            </a:r>
          </a:p>
          <a:p>
            <a:r>
              <a:rPr lang="en-GB" b="1" dirty="0"/>
              <a:t>11 May 2023 </a:t>
            </a:r>
            <a:r>
              <a:rPr lang="en-GB" dirty="0"/>
              <a:t>– technical requirements for electricity storage</a:t>
            </a:r>
          </a:p>
          <a:p>
            <a:pPr marL="0" indent="0">
              <a:buNone/>
            </a:pPr>
            <a:endParaRPr lang="en-GB" dirty="0"/>
          </a:p>
        </p:txBody>
      </p:sp>
      <p:sp>
        <p:nvSpPr>
          <p:cNvPr id="26" name="TextBox 25">
            <a:extLst>
              <a:ext uri="{FF2B5EF4-FFF2-40B4-BE49-F238E27FC236}">
                <a16:creationId xmlns:a16="http://schemas.microsoft.com/office/drawing/2014/main" id="{9FED7EBA-F0DF-8DCF-55FF-378ED629827A}"/>
              </a:ext>
            </a:extLst>
          </p:cNvPr>
          <p:cNvSpPr txBox="1"/>
          <p:nvPr/>
        </p:nvSpPr>
        <p:spPr>
          <a:xfrm>
            <a:off x="6304547" y="4655204"/>
            <a:ext cx="5030265"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rPr>
              <a:t>Materials from ACER Public </a:t>
            </a:r>
            <a:r>
              <a:rPr lang="en-GB" sz="1600" dirty="0">
                <a:solidFill>
                  <a:srgbClr val="000000"/>
                </a:solidFill>
                <a:latin typeface="Arial" panose="020B0604020202020204"/>
              </a:rPr>
              <a:t>Workshops</a:t>
            </a:r>
            <a:r>
              <a:rPr kumimoji="0" lang="pl-PL" sz="1600" b="0" i="0" u="none" strike="noStrike" kern="1200" cap="none" spc="0" normalizeH="0" baseline="0" noProof="0" dirty="0">
                <a:ln>
                  <a:noFill/>
                </a:ln>
                <a:solidFill>
                  <a:srgbClr val="000000"/>
                </a:solidFill>
                <a:effectLst/>
                <a:uLnTx/>
                <a:uFillTx/>
                <a:latin typeface="Arial" panose="020B0604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rPr>
              <a:t>https://acer.europa.eu/news-and-events/news/registration-open-acers-3-workshops-related-electricity-grid-connection-network-codes</a:t>
            </a:r>
            <a:endParaRPr kumimoji="0" lang="pl-PL" sz="12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endParaRPr>
          </a:p>
        </p:txBody>
      </p:sp>
      <p:pic>
        <p:nvPicPr>
          <p:cNvPr id="3" name="Picture 2" descr="banner">
            <a:extLst>
              <a:ext uri="{FF2B5EF4-FFF2-40B4-BE49-F238E27FC236}">
                <a16:creationId xmlns:a16="http://schemas.microsoft.com/office/drawing/2014/main" id="{49D7D5F7-1019-FF6E-CC60-5EDD457AF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25" y="1604081"/>
            <a:ext cx="4569889" cy="26823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Banner_10052023">
            <a:extLst>
              <a:ext uri="{FF2B5EF4-FFF2-40B4-BE49-F238E27FC236}">
                <a16:creationId xmlns:a16="http://schemas.microsoft.com/office/drawing/2014/main" id="{E81AAA64-DD2E-466B-E285-7C26CD0F1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94" y="2269673"/>
            <a:ext cx="4569889" cy="26823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DE65F78-2097-E3B8-ACFE-6FF1107AAEFE}"/>
              </a:ext>
            </a:extLst>
          </p:cNvPr>
          <p:cNvPicPr>
            <a:picLocks noChangeAspect="1"/>
          </p:cNvPicPr>
          <p:nvPr/>
        </p:nvPicPr>
        <p:blipFill>
          <a:blip r:embed="rId4"/>
          <a:stretch>
            <a:fillRect/>
          </a:stretch>
        </p:blipFill>
        <p:spPr>
          <a:xfrm>
            <a:off x="1417072" y="2963113"/>
            <a:ext cx="4453194" cy="2613932"/>
          </a:xfrm>
          <a:prstGeom prst="rect">
            <a:avLst/>
          </a:prstGeom>
        </p:spPr>
      </p:pic>
    </p:spTree>
    <p:extLst>
      <p:ext uri="{BB962C8B-B14F-4D97-AF65-F5344CB8AC3E}">
        <p14:creationId xmlns:p14="http://schemas.microsoft.com/office/powerpoint/2010/main" val="394303876"/>
      </p:ext>
    </p:extLst>
  </p:cSld>
  <p:clrMapOvr>
    <a:masterClrMapping/>
  </p:clrMapOvr>
</p:sld>
</file>

<file path=ppt/theme/theme1.xml><?xml version="1.0" encoding="utf-8"?>
<a:theme xmlns:a="http://schemas.openxmlformats.org/drawingml/2006/main" name="ACER THEME">
  <a:themeElements>
    <a:clrScheme name="ACER VIVID">
      <a:dk1>
        <a:srgbClr val="000000"/>
      </a:dk1>
      <a:lt1>
        <a:srgbClr val="FFFFFF"/>
      </a:lt1>
      <a:dk2>
        <a:srgbClr val="004FEE"/>
      </a:dk2>
      <a:lt2>
        <a:srgbClr val="E6E6E6"/>
      </a:lt2>
      <a:accent1>
        <a:srgbClr val="004FEE"/>
      </a:accent1>
      <a:accent2>
        <a:srgbClr val="9BE6DF"/>
      </a:accent2>
      <a:accent3>
        <a:srgbClr val="FEEA70"/>
      </a:accent3>
      <a:accent4>
        <a:srgbClr val="81F39C"/>
      </a:accent4>
      <a:accent5>
        <a:srgbClr val="BC9BFD"/>
      </a:accent5>
      <a:accent6>
        <a:srgbClr val="FC8585"/>
      </a:accent6>
      <a:hlink>
        <a:srgbClr val="004FEE"/>
      </a:hlink>
      <a:folHlink>
        <a:srgbClr val="004FE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lgn="l">
          <a:defRPr b="1" dirty="0" smtClean="0">
            <a:solidFill>
              <a:schemeClr val="accent1"/>
            </a:solidFill>
          </a:defRPr>
        </a:defPPr>
      </a:lstStyle>
    </a:txDef>
  </a:objectDefaults>
  <a:extraClrSchemeLst/>
  <a:extLst>
    <a:ext uri="{05A4C25C-085E-4340-85A3-A5531E510DB2}">
      <thm15:themeFamily xmlns:thm15="http://schemas.microsoft.com/office/thememl/2012/main" name="ACER Template for Presentations.pptx" id="{8A91DEFB-E877-4CC1-BA6E-1139CBDEF666}" vid="{DAD129F7-AACE-4232-ACAE-3B5F09B271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hapter xmlns="c6167156-52a6-4216-bb5a-96aa66b57db3">Executive Summary</Chapter>
    <Document_x0020_Type xmlns="c6167156-52a6-4216-bb5a-96aa66b57db3" xsi:nil="true"/>
    <Abstract xmlns="c6167156-52a6-4216-bb5a-96aa66b57db3" xsi:nil="true"/>
    <MMR_x0020_version xmlns="c6167156-52a6-4216-bb5a-96aa66b57d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CER Opinion" ma:contentTypeID="0x010100494F05962517C24A9F7E4BB47E0FD70500C768894D029B7747BCF684EC908F1281" ma:contentTypeVersion="6" ma:contentTypeDescription="ACER Opinion Template" ma:contentTypeScope="" ma:versionID="8b78963e57d0fd341a99e435dd54c0c2">
  <xsd:schema xmlns:xsd="http://www.w3.org/2001/XMLSchema" xmlns:xs="http://www.w3.org/2001/XMLSchema" xmlns:p="http://schemas.microsoft.com/office/2006/metadata/properties" xmlns:ns2="c6167156-52a6-4216-bb5a-96aa66b57db3" targetNamespace="http://schemas.microsoft.com/office/2006/metadata/properties" ma:root="true" ma:fieldsID="81e3799b7e2ab4e696cca83e8ca61765" ns2:_="">
    <xsd:import namespace="c6167156-52a6-4216-bb5a-96aa66b57db3"/>
    <xsd:element name="properties">
      <xsd:complexType>
        <xsd:sequence>
          <xsd:element name="documentManagement">
            <xsd:complexType>
              <xsd:all>
                <xsd:element ref="ns2:Abstract" minOccurs="0"/>
                <xsd:element ref="ns2:Chapter" minOccurs="0"/>
                <xsd:element ref="ns2:Document_x0020_Type" minOccurs="0"/>
                <xsd:element ref="ns2:MMR_x0020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67156-52a6-4216-bb5a-96aa66b57db3" elementFormDefault="qualified">
    <xsd:import namespace="http://schemas.microsoft.com/office/2006/documentManagement/types"/>
    <xsd:import namespace="http://schemas.microsoft.com/office/infopath/2007/PartnerControls"/>
    <xsd:element name="Abstract" ma:index="8" nillable="true" ma:displayName="Abstract" ma:internalName="Abstract" ma:readOnly="false">
      <xsd:simpleType>
        <xsd:restriction base="dms:Note"/>
      </xsd:simpleType>
    </xsd:element>
    <xsd:element name="Chapter" ma:index="9" nillable="true" ma:displayName="Chapter" ma:default="Executive Summary" ma:format="Dropdown" ma:internalName="Chapter" ma:readOnly="false">
      <xsd:simpleType>
        <xsd:restriction base="dms:Choice">
          <xsd:enumeration value="Executive Summary"/>
          <xsd:enumeration value="Developments"/>
          <xsd:enumeration value="NTC"/>
          <xsd:enumeration value="70%"/>
          <xsd:enumeration value="Liquidity"/>
          <xsd:enumeration value="Balancing"/>
          <xsd:enumeration value="Flows"/>
        </xsd:restriction>
      </xsd:simpleType>
    </xsd:element>
    <xsd:element name="Document_x0020_Type" ma:index="10" nillable="true" ma:displayName="Document Type" ma:format="Dropdown" ma:internalName="Document_x0020_Type" ma:readOnly="false">
      <xsd:simpleType>
        <xsd:restriction base="dms:Choice">
          <xsd:enumeration value="Draft"/>
          <xsd:enumeration value="Data analysis"/>
          <xsd:enumeration value="Internal Team document"/>
        </xsd:restriction>
      </xsd:simpleType>
    </xsd:element>
    <xsd:element name="MMR_x0020_version" ma:index="11" nillable="true" ma:displayName="MMR version" ma:internalName="MMR_x0020_vers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8269AC-CDB5-4213-BA6E-3B4642EED461}"/>
</file>

<file path=customXml/itemProps2.xml><?xml version="1.0" encoding="utf-8"?>
<ds:datastoreItem xmlns:ds="http://schemas.openxmlformats.org/officeDocument/2006/customXml" ds:itemID="{97BBDD96-2A9E-420F-8E6F-188F26B2095E}"/>
</file>

<file path=customXml/itemProps3.xml><?xml version="1.0" encoding="utf-8"?>
<ds:datastoreItem xmlns:ds="http://schemas.openxmlformats.org/officeDocument/2006/customXml" ds:itemID="{D7D033DB-63EB-4848-BF70-1E18D481B628}"/>
</file>

<file path=docProps/app.xml><?xml version="1.0" encoding="utf-8"?>
<Properties xmlns="http://schemas.openxmlformats.org/officeDocument/2006/extended-properties" xmlns:vt="http://schemas.openxmlformats.org/officeDocument/2006/docPropsVTypes">
  <Template>ACER Template for Presentations</Template>
  <TotalTime>3341</TotalTime>
  <Words>2936</Words>
  <Application>Microsoft Office PowerPoint</Application>
  <PresentationFormat>Widescreen</PresentationFormat>
  <Paragraphs>402</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Black</vt:lpstr>
      <vt:lpstr>Calibri</vt:lpstr>
      <vt:lpstr>Helvetica Neue</vt:lpstr>
      <vt:lpstr>inherit</vt:lpstr>
      <vt:lpstr>Inter</vt:lpstr>
      <vt:lpstr>Lato</vt:lpstr>
      <vt:lpstr>System Font Regular</vt:lpstr>
      <vt:lpstr>Wingdings</vt:lpstr>
      <vt:lpstr>ACER THEME</vt:lpstr>
      <vt:lpstr>PowerPoint Presentation</vt:lpstr>
      <vt:lpstr>Agenda</vt:lpstr>
      <vt:lpstr>Housekeeping</vt:lpstr>
      <vt:lpstr>Process for submitting responses to the public consultation and timeline for amendments</vt:lpstr>
      <vt:lpstr>Process for submitting responses to the PC</vt:lpstr>
      <vt:lpstr>Process for submitting responses to the PC</vt:lpstr>
      <vt:lpstr>Process for submitting responses to the PC</vt:lpstr>
      <vt:lpstr>CNC - amendment process</vt:lpstr>
      <vt:lpstr>Concluded ACER Public Workshops</vt:lpstr>
      <vt:lpstr>Public consultation on ACER draft proposal</vt:lpstr>
      <vt:lpstr>Proposed amendments to the grid connection network codes </vt:lpstr>
      <vt:lpstr>ACER draft proposals for NC RfG amendment</vt:lpstr>
      <vt:lpstr>Selected new recitals</vt:lpstr>
      <vt:lpstr>Electromobility – applicability of GC NCs</vt:lpstr>
      <vt:lpstr>Electromobility – applicability of NC RfG</vt:lpstr>
      <vt:lpstr>Electromobility – applicability of NC RfG</vt:lpstr>
      <vt:lpstr>Application of technical requirements</vt:lpstr>
      <vt:lpstr>Electromobility – NC RfG compliance</vt:lpstr>
      <vt:lpstr>Electromobility – NC RfG compliance</vt:lpstr>
      <vt:lpstr>Requirements for storage</vt:lpstr>
      <vt:lpstr>Requirements for storage</vt:lpstr>
      <vt:lpstr>ACER draft proposals  (Requirements for Generators)</vt:lpstr>
      <vt:lpstr>ACER draft proposals  (Requirements for Generators)</vt:lpstr>
      <vt:lpstr>Mixed-Customer Sites</vt:lpstr>
      <vt:lpstr>RoCoF withstand capability</vt:lpstr>
      <vt:lpstr>Grid forming capabilities</vt:lpstr>
      <vt:lpstr>Grid forming capabilities</vt:lpstr>
      <vt:lpstr>ACER draft proposals for NC DC amendment</vt:lpstr>
      <vt:lpstr>Electromobility/demand units  – applicability of NC DC</vt:lpstr>
      <vt:lpstr>Electromobility/demand units  – NC DC compliance</vt:lpstr>
      <vt:lpstr>Q&amp;A session</vt:lpstr>
      <vt:lpstr>Closing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 Connection  NCs Amendments  and the way forward</dc:title>
  <dc:creator>Aleksander GLAPIAK (ACER)</dc:creator>
  <cp:lastModifiedBy>Georgios ANTONOPOULOS (ACER)</cp:lastModifiedBy>
  <cp:revision>8</cp:revision>
  <dcterms:created xsi:type="dcterms:W3CDTF">2023-06-06T10:28:23Z</dcterms:created>
  <dcterms:modified xsi:type="dcterms:W3CDTF">2023-07-12T08:54:41Z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dafb8798-5e0a-4b8c-993e-225375d44723</vt:lpwstr>
  </property>
  <property fmtid="{D5CDD505-2E9C-101B-9397-08002B2CF9AE}" pid="3" name="ContentTypeId">
    <vt:lpwstr>0x010100494F05962517C24A9F7E4BB47E0FD70500C768894D029B7747BCF684EC908F1281</vt:lpwstr>
  </property>
</Properties>
</file>