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63" r:id="rId5"/>
    <p:sldId id="409" r:id="rId6"/>
    <p:sldId id="6151" r:id="rId7"/>
    <p:sldId id="411" r:id="rId8"/>
    <p:sldId id="410" r:id="rId9"/>
    <p:sldId id="408" r:id="rId10"/>
    <p:sldId id="396" r:id="rId11"/>
    <p:sldId id="404" r:id="rId12"/>
    <p:sldId id="415" r:id="rId13"/>
    <p:sldId id="406" r:id="rId14"/>
    <p:sldId id="407" r:id="rId15"/>
    <p:sldId id="401" r:id="rId16"/>
    <p:sldId id="6163" r:id="rId17"/>
    <p:sldId id="414" r:id="rId18"/>
    <p:sldId id="40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A881040-19FE-6678-ABBB-90F831A16BDB}" name="VP (ACER)" initials="ACER" userId="VP (ACER)" providerId="None"/>
  <p188:author id="{8467A299-AEEB-4E65-505E-275447848D9D}" name="ACER" initials="ACER" userId="ACER" providerId="None"/>
  <p188:author id="{5F2AE8B6-447A-1701-8786-12ADDCFC242C}" name="Christos KOLOKATHIS (ACER)" initials="CK" userId="S::Christos.KOLOKATHIS@acer.europa.eu::6e6d73cf-1020-4a34-9638-3653087bcdb8" providerId="AD"/>
  <p188:author id="{383506DF-AF9B-DDC9-9983-3EB64373534D}" name="Rafael MURUAIS GARCIA (ACER)" initials="RMG(" userId="S::Rafael.MURUAIS-GARCIA@acer.europa.eu::092daf4c-407f-4c83-89da-3e7b921a1e7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P (ACER)" initials="ACER" lastIdx="11" clrIdx="0">
    <p:extLst>
      <p:ext uri="{19B8F6BF-5375-455C-9EA6-DF929625EA0E}">
        <p15:presenceInfo xmlns:p15="http://schemas.microsoft.com/office/powerpoint/2012/main" userId="VP (ACER)" providerId="None"/>
      </p:ext>
    </p:extLst>
  </p:cmAuthor>
  <p:cmAuthor id="2" name="Francois BEAUDE (ACER)" initials="FB(" lastIdx="22" clrIdx="1">
    <p:extLst>
      <p:ext uri="{19B8F6BF-5375-455C-9EA6-DF929625EA0E}">
        <p15:presenceInfo xmlns:p15="http://schemas.microsoft.com/office/powerpoint/2012/main" userId="S-1-5-21-2095169090-3124838536-772759387-7111" providerId="AD"/>
      </p:ext>
    </p:extLst>
  </p:cmAuthor>
  <p:cmAuthor id="3" name="Christos KOLOKATHIS (ACER)" initials="CK(" lastIdx="8" clrIdx="2">
    <p:extLst>
      <p:ext uri="{19B8F6BF-5375-455C-9EA6-DF929625EA0E}">
        <p15:presenceInfo xmlns:p15="http://schemas.microsoft.com/office/powerpoint/2012/main" userId="S-1-5-21-2095169090-3124838536-772759387-9258" providerId="AD"/>
      </p:ext>
    </p:extLst>
  </p:cmAuthor>
  <p:cmAuthor id="4" name="Gregor OZBOLT (ACER)" initials="GO(" lastIdx="6" clrIdx="3">
    <p:extLst>
      <p:ext uri="{19B8F6BF-5375-455C-9EA6-DF929625EA0E}">
        <p15:presenceInfo xmlns:p15="http://schemas.microsoft.com/office/powerpoint/2012/main" userId="S-1-5-21-2095169090-3124838536-772759387-90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CF4"/>
    <a:srgbClr val="B7BABF"/>
    <a:srgbClr val="CED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5" autoAdjust="0"/>
    <p:restoredTop sz="85582" autoAdjust="0"/>
  </p:normalViewPr>
  <p:slideViewPr>
    <p:cSldViewPr snapToGrid="0" snapToObjects="1" showGuides="1">
      <p:cViewPr varScale="1">
        <p:scale>
          <a:sx n="97" d="100"/>
          <a:sy n="97" d="100"/>
        </p:scale>
        <p:origin x="105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8336F-B9FF-4C90-A5F6-5FD6AA3A6266}" type="doc">
      <dgm:prSet loTypeId="urn:microsoft.com/office/officeart/2008/layout/RadialCluster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357019E2-4325-4ED3-91FD-E5CF4298D0C9}">
      <dgm:prSet phldrT="[Text]" custT="1"/>
      <dgm:spPr/>
      <dgm:t>
        <a:bodyPr/>
        <a:lstStyle/>
        <a:p>
          <a:r>
            <a:rPr lang="en-GB" sz="3200">
              <a:solidFill>
                <a:schemeClr val="accent1">
                  <a:lumMod val="50000"/>
                </a:schemeClr>
              </a:solidFill>
            </a:rPr>
            <a:t>SOS monitoring task</a:t>
          </a:r>
          <a:endParaRPr lang="en-GB" sz="3200" dirty="0">
            <a:solidFill>
              <a:schemeClr val="accent1">
                <a:lumMod val="50000"/>
              </a:schemeClr>
            </a:solidFill>
          </a:endParaRPr>
        </a:p>
      </dgm:t>
    </dgm:pt>
    <dgm:pt modelId="{1BB157B9-62CD-4F7E-BD88-4516A864A2AF}" type="parTrans" cxnId="{1A8F4D9C-4674-44A7-97C1-E7ED9628B399}">
      <dgm:prSet/>
      <dgm:spPr/>
      <dgm:t>
        <a:bodyPr/>
        <a:lstStyle/>
        <a:p>
          <a:endParaRPr lang="en-GB">
            <a:solidFill>
              <a:schemeClr val="accent1">
                <a:lumMod val="50000"/>
              </a:schemeClr>
            </a:solidFill>
          </a:endParaRPr>
        </a:p>
      </dgm:t>
    </dgm:pt>
    <dgm:pt modelId="{6F0D8BC6-0B57-4141-BAC4-48CCE3D0753F}" type="sibTrans" cxnId="{1A8F4D9C-4674-44A7-97C1-E7ED9628B399}">
      <dgm:prSet/>
      <dgm:spPr/>
      <dgm:t>
        <a:bodyPr/>
        <a:lstStyle/>
        <a:p>
          <a:endParaRPr lang="en-GB">
            <a:solidFill>
              <a:schemeClr val="accent1">
                <a:lumMod val="50000"/>
              </a:schemeClr>
            </a:solidFill>
          </a:endParaRPr>
        </a:p>
      </dgm:t>
    </dgm:pt>
    <dgm:pt modelId="{760FD4F7-3B7A-4803-91E0-0A1B9BD0ED99}">
      <dgm:prSet phldrT="[Text]" custT="1"/>
      <dgm:spPr>
        <a:ln w="19050"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n-GB" sz="2800">
              <a:solidFill>
                <a:schemeClr val="accent1">
                  <a:lumMod val="50000"/>
                </a:schemeClr>
              </a:solidFill>
            </a:rPr>
            <a:t>Inform on developments on SoS</a:t>
          </a:r>
          <a:endParaRPr lang="en-GB" sz="2800" dirty="0">
            <a:solidFill>
              <a:schemeClr val="accent1">
                <a:lumMod val="50000"/>
              </a:schemeClr>
            </a:solidFill>
          </a:endParaRPr>
        </a:p>
      </dgm:t>
    </dgm:pt>
    <dgm:pt modelId="{2652F264-B33F-4372-8C2F-9DCAC28055A5}" type="parTrans" cxnId="{9DFF0A8B-D5BE-4073-A4DF-B2F83E12BD89}">
      <dgm:prSet/>
      <dgm:spPr/>
      <dgm:t>
        <a:bodyPr/>
        <a:lstStyle/>
        <a:p>
          <a:endParaRPr lang="en-GB">
            <a:solidFill>
              <a:schemeClr val="accent1">
                <a:lumMod val="50000"/>
              </a:schemeClr>
            </a:solidFill>
          </a:endParaRPr>
        </a:p>
      </dgm:t>
    </dgm:pt>
    <dgm:pt modelId="{D05151C7-8C75-4B59-A8C6-F91BFA508DA1}" type="sibTrans" cxnId="{9DFF0A8B-D5BE-4073-A4DF-B2F83E12BD89}">
      <dgm:prSet/>
      <dgm:spPr/>
      <dgm:t>
        <a:bodyPr/>
        <a:lstStyle/>
        <a:p>
          <a:endParaRPr lang="en-GB">
            <a:solidFill>
              <a:schemeClr val="accent1">
                <a:lumMod val="50000"/>
              </a:schemeClr>
            </a:solidFill>
          </a:endParaRPr>
        </a:p>
      </dgm:t>
    </dgm:pt>
    <dgm:pt modelId="{1AAF25E3-8998-453A-AD7D-BF482D7F901F}">
      <dgm:prSet phldrT="[Text]" custT="1"/>
      <dgm:spPr>
        <a:ln w="19050"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GB" sz="2800">
              <a:solidFill>
                <a:schemeClr val="accent1">
                  <a:lumMod val="50000"/>
                </a:schemeClr>
              </a:solidFill>
            </a:rPr>
            <a:t>Assist policy making</a:t>
          </a:r>
          <a:endParaRPr lang="en-GB" sz="2800" dirty="0">
            <a:solidFill>
              <a:schemeClr val="accent1">
                <a:lumMod val="50000"/>
              </a:schemeClr>
            </a:solidFill>
          </a:endParaRPr>
        </a:p>
      </dgm:t>
    </dgm:pt>
    <dgm:pt modelId="{411A1370-8E8E-40A8-A9C5-477AD5004FE3}" type="parTrans" cxnId="{2D846E44-3FF5-428B-93CE-EDB7DD0C3C84}">
      <dgm:prSet/>
      <dgm:spPr/>
      <dgm:t>
        <a:bodyPr/>
        <a:lstStyle/>
        <a:p>
          <a:endParaRPr lang="en-GB">
            <a:solidFill>
              <a:schemeClr val="accent1">
                <a:lumMod val="50000"/>
              </a:schemeClr>
            </a:solidFill>
          </a:endParaRPr>
        </a:p>
      </dgm:t>
    </dgm:pt>
    <dgm:pt modelId="{8D883D56-6388-43D5-932F-F92ED260E90A}" type="sibTrans" cxnId="{2D846E44-3FF5-428B-93CE-EDB7DD0C3C84}">
      <dgm:prSet/>
      <dgm:spPr/>
      <dgm:t>
        <a:bodyPr/>
        <a:lstStyle/>
        <a:p>
          <a:endParaRPr lang="en-GB">
            <a:solidFill>
              <a:schemeClr val="accent1">
                <a:lumMod val="50000"/>
              </a:schemeClr>
            </a:solidFill>
          </a:endParaRPr>
        </a:p>
      </dgm:t>
    </dgm:pt>
    <dgm:pt modelId="{BAD1A770-5887-42F0-891B-D30036509983}">
      <dgm:prSet phldrT="[Text]" custT="1"/>
      <dgm:spPr>
        <a:ln w="19050"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en-GB" sz="2600">
              <a:solidFill>
                <a:schemeClr val="accent1">
                  <a:lumMod val="50000"/>
                </a:schemeClr>
              </a:solidFill>
            </a:rPr>
            <a:t>Monitor implementation</a:t>
          </a:r>
          <a:endParaRPr lang="en-GB" sz="2600" dirty="0">
            <a:solidFill>
              <a:schemeClr val="accent1">
                <a:lumMod val="50000"/>
              </a:schemeClr>
            </a:solidFill>
          </a:endParaRPr>
        </a:p>
      </dgm:t>
    </dgm:pt>
    <dgm:pt modelId="{4E5189A4-2874-42C7-AD65-7318C68002FF}" type="parTrans" cxnId="{EAFACC48-EF7F-43E7-9D0A-4E8FEB5C3257}">
      <dgm:prSet/>
      <dgm:spPr/>
      <dgm:t>
        <a:bodyPr/>
        <a:lstStyle/>
        <a:p>
          <a:endParaRPr lang="en-GB">
            <a:solidFill>
              <a:schemeClr val="accent1">
                <a:lumMod val="50000"/>
              </a:schemeClr>
            </a:solidFill>
          </a:endParaRPr>
        </a:p>
      </dgm:t>
    </dgm:pt>
    <dgm:pt modelId="{13A7AD2D-6788-4EB8-BBF6-80600211054B}" type="sibTrans" cxnId="{EAFACC48-EF7F-43E7-9D0A-4E8FEB5C3257}">
      <dgm:prSet/>
      <dgm:spPr/>
      <dgm:t>
        <a:bodyPr/>
        <a:lstStyle/>
        <a:p>
          <a:endParaRPr lang="en-GB">
            <a:solidFill>
              <a:schemeClr val="accent1">
                <a:lumMod val="50000"/>
              </a:schemeClr>
            </a:solidFill>
          </a:endParaRPr>
        </a:p>
      </dgm:t>
    </dgm:pt>
    <dgm:pt modelId="{06E9C074-A364-45FB-B8A4-ABF879EAFF2D}" type="pres">
      <dgm:prSet presAssocID="{A748336F-B9FF-4C90-A5F6-5FD6AA3A626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20EA895-B49C-4BB8-8721-6A8BB65A1492}" type="pres">
      <dgm:prSet presAssocID="{357019E2-4325-4ED3-91FD-E5CF4298D0C9}" presName="singleCycle" presStyleCnt="0"/>
      <dgm:spPr/>
    </dgm:pt>
    <dgm:pt modelId="{54675D0A-62E5-4D25-A1B9-F7290A050930}" type="pres">
      <dgm:prSet presAssocID="{357019E2-4325-4ED3-91FD-E5CF4298D0C9}" presName="singleCenter" presStyleLbl="node1" presStyleIdx="0" presStyleCnt="4" custScaleX="186442" custLinFactNeighborX="-103" custLinFactNeighborY="-134">
        <dgm:presLayoutVars>
          <dgm:chMax val="7"/>
          <dgm:chPref val="7"/>
        </dgm:presLayoutVars>
      </dgm:prSet>
      <dgm:spPr/>
    </dgm:pt>
    <dgm:pt modelId="{928712CF-4E7E-4D73-8304-16170B9B2A01}" type="pres">
      <dgm:prSet presAssocID="{2652F264-B33F-4372-8C2F-9DCAC28055A5}" presName="Name56" presStyleLbl="parChTrans1D2" presStyleIdx="0" presStyleCnt="3"/>
      <dgm:spPr/>
    </dgm:pt>
    <dgm:pt modelId="{D28D3F6D-3A82-48D2-BFF9-D42E084B1474}" type="pres">
      <dgm:prSet presAssocID="{760FD4F7-3B7A-4803-91E0-0A1B9BD0ED99}" presName="text0" presStyleLbl="node1" presStyleIdx="1" presStyleCnt="4" custScaleX="362974" custScaleY="80478" custRadScaleRad="82214" custRadScaleInc="585">
        <dgm:presLayoutVars>
          <dgm:bulletEnabled val="1"/>
        </dgm:presLayoutVars>
      </dgm:prSet>
      <dgm:spPr/>
    </dgm:pt>
    <dgm:pt modelId="{02B6BE75-C215-44A0-A351-2DCB555E14C8}" type="pres">
      <dgm:prSet presAssocID="{411A1370-8E8E-40A8-A9C5-477AD5004FE3}" presName="Name56" presStyleLbl="parChTrans1D2" presStyleIdx="1" presStyleCnt="3"/>
      <dgm:spPr/>
    </dgm:pt>
    <dgm:pt modelId="{BC478EA0-88C0-449F-A5C8-E78B7CE8C94D}" type="pres">
      <dgm:prSet presAssocID="{1AAF25E3-8998-453A-AD7D-BF482D7F901F}" presName="text0" presStyleLbl="node1" presStyleIdx="2" presStyleCnt="4" custScaleX="269715" custScaleY="114279" custRadScaleRad="174811" custRadScaleInc="-9326">
        <dgm:presLayoutVars>
          <dgm:bulletEnabled val="1"/>
        </dgm:presLayoutVars>
      </dgm:prSet>
      <dgm:spPr/>
    </dgm:pt>
    <dgm:pt modelId="{2F0E3CC2-7F2F-4C9C-844B-DC0A24B4473E}" type="pres">
      <dgm:prSet presAssocID="{4E5189A4-2874-42C7-AD65-7318C68002FF}" presName="Name56" presStyleLbl="parChTrans1D2" presStyleIdx="2" presStyleCnt="3"/>
      <dgm:spPr/>
    </dgm:pt>
    <dgm:pt modelId="{CC166563-6CBE-4041-840D-6E1404CB8040}" type="pres">
      <dgm:prSet presAssocID="{BAD1A770-5887-42F0-891B-D30036509983}" presName="text0" presStyleLbl="node1" presStyleIdx="3" presStyleCnt="4" custScaleX="250587" custScaleY="115565" custRadScaleRad="170969" custRadScaleInc="16442">
        <dgm:presLayoutVars>
          <dgm:bulletEnabled val="1"/>
        </dgm:presLayoutVars>
      </dgm:prSet>
      <dgm:spPr/>
    </dgm:pt>
  </dgm:ptLst>
  <dgm:cxnLst>
    <dgm:cxn modelId="{1568C200-28A3-4E96-A999-046EFE5A25FA}" type="presOf" srcId="{760FD4F7-3B7A-4803-91E0-0A1B9BD0ED99}" destId="{D28D3F6D-3A82-48D2-BFF9-D42E084B1474}" srcOrd="0" destOrd="0" presId="urn:microsoft.com/office/officeart/2008/layout/RadialCluster"/>
    <dgm:cxn modelId="{2EF35F17-44B2-4ECB-8871-F8ACC6924E83}" type="presOf" srcId="{411A1370-8E8E-40A8-A9C5-477AD5004FE3}" destId="{02B6BE75-C215-44A0-A351-2DCB555E14C8}" srcOrd="0" destOrd="0" presId="urn:microsoft.com/office/officeart/2008/layout/RadialCluster"/>
    <dgm:cxn modelId="{5DDC031C-C599-41EE-8E6D-3DA7546B1636}" type="presOf" srcId="{BAD1A770-5887-42F0-891B-D30036509983}" destId="{CC166563-6CBE-4041-840D-6E1404CB8040}" srcOrd="0" destOrd="0" presId="urn:microsoft.com/office/officeart/2008/layout/RadialCluster"/>
    <dgm:cxn modelId="{FD938537-F86B-4A2B-A1F2-ED9590A3DDA3}" type="presOf" srcId="{A748336F-B9FF-4C90-A5F6-5FD6AA3A6266}" destId="{06E9C074-A364-45FB-B8A4-ABF879EAFF2D}" srcOrd="0" destOrd="0" presId="urn:microsoft.com/office/officeart/2008/layout/RadialCluster"/>
    <dgm:cxn modelId="{2D846E44-3FF5-428B-93CE-EDB7DD0C3C84}" srcId="{357019E2-4325-4ED3-91FD-E5CF4298D0C9}" destId="{1AAF25E3-8998-453A-AD7D-BF482D7F901F}" srcOrd="1" destOrd="0" parTransId="{411A1370-8E8E-40A8-A9C5-477AD5004FE3}" sibTransId="{8D883D56-6388-43D5-932F-F92ED260E90A}"/>
    <dgm:cxn modelId="{EAFACC48-EF7F-43E7-9D0A-4E8FEB5C3257}" srcId="{357019E2-4325-4ED3-91FD-E5CF4298D0C9}" destId="{BAD1A770-5887-42F0-891B-D30036509983}" srcOrd="2" destOrd="0" parTransId="{4E5189A4-2874-42C7-AD65-7318C68002FF}" sibTransId="{13A7AD2D-6788-4EB8-BBF6-80600211054B}"/>
    <dgm:cxn modelId="{DB155275-3174-48B6-BD85-D0FAD1372F57}" type="presOf" srcId="{357019E2-4325-4ED3-91FD-E5CF4298D0C9}" destId="{54675D0A-62E5-4D25-A1B9-F7290A050930}" srcOrd="0" destOrd="0" presId="urn:microsoft.com/office/officeart/2008/layout/RadialCluster"/>
    <dgm:cxn modelId="{9DFF0A8B-D5BE-4073-A4DF-B2F83E12BD89}" srcId="{357019E2-4325-4ED3-91FD-E5CF4298D0C9}" destId="{760FD4F7-3B7A-4803-91E0-0A1B9BD0ED99}" srcOrd="0" destOrd="0" parTransId="{2652F264-B33F-4372-8C2F-9DCAC28055A5}" sibTransId="{D05151C7-8C75-4B59-A8C6-F91BFA508DA1}"/>
    <dgm:cxn modelId="{1A8F4D9C-4674-44A7-97C1-E7ED9628B399}" srcId="{A748336F-B9FF-4C90-A5F6-5FD6AA3A6266}" destId="{357019E2-4325-4ED3-91FD-E5CF4298D0C9}" srcOrd="0" destOrd="0" parTransId="{1BB157B9-62CD-4F7E-BD88-4516A864A2AF}" sibTransId="{6F0D8BC6-0B57-4141-BAC4-48CCE3D0753F}"/>
    <dgm:cxn modelId="{0BF752B7-D9E4-49D1-A096-298930B672AC}" type="presOf" srcId="{1AAF25E3-8998-453A-AD7D-BF482D7F901F}" destId="{BC478EA0-88C0-449F-A5C8-E78B7CE8C94D}" srcOrd="0" destOrd="0" presId="urn:microsoft.com/office/officeart/2008/layout/RadialCluster"/>
    <dgm:cxn modelId="{532377EF-E3C5-4899-9A40-A73C44F19AAE}" type="presOf" srcId="{4E5189A4-2874-42C7-AD65-7318C68002FF}" destId="{2F0E3CC2-7F2F-4C9C-844B-DC0A24B4473E}" srcOrd="0" destOrd="0" presId="urn:microsoft.com/office/officeart/2008/layout/RadialCluster"/>
    <dgm:cxn modelId="{A7E68CF5-DA07-405E-AF89-16CC92310980}" type="presOf" srcId="{2652F264-B33F-4372-8C2F-9DCAC28055A5}" destId="{928712CF-4E7E-4D73-8304-16170B9B2A01}" srcOrd="0" destOrd="0" presId="urn:microsoft.com/office/officeart/2008/layout/RadialCluster"/>
    <dgm:cxn modelId="{B6EA996D-A4D0-44D9-A39A-689E034C3102}" type="presParOf" srcId="{06E9C074-A364-45FB-B8A4-ABF879EAFF2D}" destId="{120EA895-B49C-4BB8-8721-6A8BB65A1492}" srcOrd="0" destOrd="0" presId="urn:microsoft.com/office/officeart/2008/layout/RadialCluster"/>
    <dgm:cxn modelId="{2C9B6057-76C1-47CD-8B0B-07DC51189AE9}" type="presParOf" srcId="{120EA895-B49C-4BB8-8721-6A8BB65A1492}" destId="{54675D0A-62E5-4D25-A1B9-F7290A050930}" srcOrd="0" destOrd="0" presId="urn:microsoft.com/office/officeart/2008/layout/RadialCluster"/>
    <dgm:cxn modelId="{6CCB63EC-D84F-4774-934E-B958D3075768}" type="presParOf" srcId="{120EA895-B49C-4BB8-8721-6A8BB65A1492}" destId="{928712CF-4E7E-4D73-8304-16170B9B2A01}" srcOrd="1" destOrd="0" presId="urn:microsoft.com/office/officeart/2008/layout/RadialCluster"/>
    <dgm:cxn modelId="{2015AE4A-F266-4FE3-A753-8665F911DC4F}" type="presParOf" srcId="{120EA895-B49C-4BB8-8721-6A8BB65A1492}" destId="{D28D3F6D-3A82-48D2-BFF9-D42E084B1474}" srcOrd="2" destOrd="0" presId="urn:microsoft.com/office/officeart/2008/layout/RadialCluster"/>
    <dgm:cxn modelId="{FDB7EB93-8C58-4D75-9D96-648C630D4F25}" type="presParOf" srcId="{120EA895-B49C-4BB8-8721-6A8BB65A1492}" destId="{02B6BE75-C215-44A0-A351-2DCB555E14C8}" srcOrd="3" destOrd="0" presId="urn:microsoft.com/office/officeart/2008/layout/RadialCluster"/>
    <dgm:cxn modelId="{CE37586B-31B1-4C5E-86EB-69FFF2F6027D}" type="presParOf" srcId="{120EA895-B49C-4BB8-8721-6A8BB65A1492}" destId="{BC478EA0-88C0-449F-A5C8-E78B7CE8C94D}" srcOrd="4" destOrd="0" presId="urn:microsoft.com/office/officeart/2008/layout/RadialCluster"/>
    <dgm:cxn modelId="{5264CEB6-44B1-4CB0-9BC8-CBCD1BC3146C}" type="presParOf" srcId="{120EA895-B49C-4BB8-8721-6A8BB65A1492}" destId="{2F0E3CC2-7F2F-4C9C-844B-DC0A24B4473E}" srcOrd="5" destOrd="0" presId="urn:microsoft.com/office/officeart/2008/layout/RadialCluster"/>
    <dgm:cxn modelId="{31F14411-0467-4166-B8ED-F0A2976BD151}" type="presParOf" srcId="{120EA895-B49C-4BB8-8721-6A8BB65A1492}" destId="{CC166563-6CBE-4041-840D-6E1404CB8040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75D0A-62E5-4D25-A1B9-F7290A050930}">
      <dsp:nvSpPr>
        <dsp:cNvPr id="0" name=""/>
        <dsp:cNvSpPr/>
      </dsp:nvSpPr>
      <dsp:spPr>
        <a:xfrm>
          <a:off x="3890135" y="2322004"/>
          <a:ext cx="2909612" cy="15605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>
              <a:solidFill>
                <a:schemeClr val="accent1">
                  <a:lumMod val="50000"/>
                </a:schemeClr>
              </a:solidFill>
            </a:rPr>
            <a:t>SOS monitoring task</a:t>
          </a:r>
          <a:endParaRPr lang="en-GB" sz="3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966317" y="2398186"/>
        <a:ext cx="2757248" cy="1408235"/>
      </dsp:txXfrm>
    </dsp:sp>
    <dsp:sp modelId="{928712CF-4E7E-4D73-8304-16170B9B2A01}">
      <dsp:nvSpPr>
        <dsp:cNvPr id="0" name=""/>
        <dsp:cNvSpPr/>
      </dsp:nvSpPr>
      <dsp:spPr>
        <a:xfrm rot="16229771">
          <a:off x="4973081" y="1940093"/>
          <a:ext cx="7638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3850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D3F6D-3A82-48D2-BFF9-D42E084B1474}">
      <dsp:nvSpPr>
        <dsp:cNvPr id="0" name=""/>
        <dsp:cNvSpPr/>
      </dsp:nvSpPr>
      <dsp:spPr>
        <a:xfrm>
          <a:off x="3464326" y="716703"/>
          <a:ext cx="3795261" cy="84147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accent1">
                  <a:lumMod val="50000"/>
                </a:schemeClr>
              </a:solidFill>
            </a:rPr>
            <a:t>Inform on developments on SoS</a:t>
          </a:r>
          <a:endParaRPr lang="en-GB" sz="2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505404" y="757781"/>
        <a:ext cx="3713105" cy="759323"/>
      </dsp:txXfrm>
    </dsp:sp>
    <dsp:sp modelId="{02B6BE75-C215-44A0-A351-2DCB555E14C8}">
      <dsp:nvSpPr>
        <dsp:cNvPr id="0" name=""/>
        <dsp:cNvSpPr/>
      </dsp:nvSpPr>
      <dsp:spPr>
        <a:xfrm rot="1287431">
          <a:off x="6764107" y="3862216"/>
          <a:ext cx="10284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8439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78EA0-88C0-449F-A5C8-E78B7CE8C94D}">
      <dsp:nvSpPr>
        <dsp:cNvPr id="0" name=""/>
        <dsp:cNvSpPr/>
      </dsp:nvSpPr>
      <dsp:spPr>
        <a:xfrm>
          <a:off x="7756907" y="4007094"/>
          <a:ext cx="2820144" cy="119490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>
              <a:solidFill>
                <a:schemeClr val="accent1">
                  <a:lumMod val="50000"/>
                </a:schemeClr>
              </a:solidFill>
            </a:rPr>
            <a:t>Assist policy making</a:t>
          </a:r>
          <a:endParaRPr lang="en-GB" sz="2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7815237" y="4065424"/>
        <a:ext cx="2703484" cy="1078243"/>
      </dsp:txXfrm>
    </dsp:sp>
    <dsp:sp modelId="{2F0E3CC2-7F2F-4C9C-844B-DC0A24B4473E}">
      <dsp:nvSpPr>
        <dsp:cNvPr id="0" name=""/>
        <dsp:cNvSpPr/>
      </dsp:nvSpPr>
      <dsp:spPr>
        <a:xfrm rot="9585423">
          <a:off x="2775481" y="3837788"/>
          <a:ext cx="11501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50174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66563-6CBE-4041-840D-6E1404CB8040}">
      <dsp:nvSpPr>
        <dsp:cNvPr id="0" name=""/>
        <dsp:cNvSpPr/>
      </dsp:nvSpPr>
      <dsp:spPr>
        <a:xfrm>
          <a:off x="190860" y="3915722"/>
          <a:ext cx="2620141" cy="12083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solidFill>
                <a:schemeClr val="accent1">
                  <a:lumMod val="50000"/>
                </a:schemeClr>
              </a:solidFill>
            </a:rPr>
            <a:t>Monitor implementation</a:t>
          </a:r>
          <a:endParaRPr lang="en-GB" sz="2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49847" y="3974709"/>
        <a:ext cx="2502167" cy="10903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2B42A-F003-7844-8052-5E3E1572E6B1}" type="datetimeFigureOut">
              <a:rPr lang="en-SI" smtClean="0"/>
              <a:t>10/11/2023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490D-1782-EA44-A3A5-3F8539CC858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91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70293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65810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23297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7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56243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8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943665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9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30589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11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017105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13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21533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0490D-1782-EA44-A3A5-3F8539CC8581}" type="slidenum">
              <a:rPr lang="en-SI" smtClean="0"/>
              <a:t>15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093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4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934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lnSpc>
                <a:spcPct val="120000"/>
              </a:lnSpc>
              <a:buClr>
                <a:schemeClr val="tx2"/>
              </a:buClr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44406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10163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931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 userDrawn="1"/>
        </p:nvSpPr>
        <p:spPr>
          <a:xfrm>
            <a:off x="-9524" y="0"/>
            <a:ext cx="12201524" cy="5362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1CC2A2B-06F1-9C48-A629-7933E41A0098}"/>
              </a:ext>
            </a:extLst>
          </p:cNvPr>
          <p:cNvSpPr txBox="1">
            <a:spLocks/>
          </p:cNvSpPr>
          <p:nvPr userDrawn="1"/>
        </p:nvSpPr>
        <p:spPr>
          <a:xfrm>
            <a:off x="9443720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linkedin.com/company/EU-ACER/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 userDrawn="1"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F3945A4-27D8-8A4B-86E7-74C2FFBDED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88412" y="5930287"/>
            <a:ext cx="180000" cy="180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8885DA4-0882-6640-9254-F39276BB7056}"/>
              </a:ext>
            </a:extLst>
          </p:cNvPr>
          <p:cNvGrpSpPr/>
          <p:nvPr userDrawn="1"/>
        </p:nvGrpSpPr>
        <p:grpSpPr>
          <a:xfrm>
            <a:off x="6795009" y="5800726"/>
            <a:ext cx="2568149" cy="522056"/>
            <a:chOff x="6801717" y="5800726"/>
            <a:chExt cx="2568149" cy="522056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01696BD-2EC4-194B-A7B8-62A129E01F6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AEEF0F-3AEB-C345-8CAB-7C7FCCF31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8398" y="5930287"/>
              <a:ext cx="180000" cy="18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A2645C-0119-3745-BB46-C257A4A0C8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01717" y="6137846"/>
              <a:ext cx="180000" cy="180000"/>
            </a:xfrm>
            <a:prstGeom prst="rect">
              <a:avLst/>
            </a:prstGeom>
          </p:spPr>
        </p:pic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A7DAC23-150B-AE4C-B495-CDC29B0541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3267" y="6137846"/>
            <a:ext cx="208072" cy="1758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6FE60A-529B-F8EE-7A1F-76D05F872A78}"/>
              </a:ext>
            </a:extLst>
          </p:cNvPr>
          <p:cNvSpPr txBox="1"/>
          <p:nvPr userDrawn="1"/>
        </p:nvSpPr>
        <p:spPr>
          <a:xfrm>
            <a:off x="690676" y="1628274"/>
            <a:ext cx="10800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Thank you!</a:t>
            </a:r>
          </a:p>
          <a:p>
            <a:r>
              <a:rPr lang="en-GB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 case of follow-up questions on the report, please reach out to us on adequacy@acer.europa.eu </a:t>
            </a:r>
            <a:r>
              <a:rPr lang="en-GB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FFB471-E414-3EDF-A88C-DB3B759AADB8}"/>
              </a:ext>
            </a:extLst>
          </p:cNvPr>
          <p:cNvSpPr txBox="1"/>
          <p:nvPr userDrawn="1"/>
        </p:nvSpPr>
        <p:spPr>
          <a:xfrm>
            <a:off x="690676" y="4294259"/>
            <a:ext cx="1080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The contents of this document do not necessarily reflect the position or opinion of the Agency</a:t>
            </a:r>
          </a:p>
        </p:txBody>
      </p:sp>
    </p:spTree>
    <p:extLst>
      <p:ext uri="{BB962C8B-B14F-4D97-AF65-F5344CB8AC3E}">
        <p14:creationId xmlns:p14="http://schemas.microsoft.com/office/powerpoint/2010/main" val="135286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51137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347337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673F9-EB56-8F46-985A-0C5AC15045AE}"/>
              </a:ext>
            </a:extLst>
          </p:cNvPr>
          <p:cNvSpPr txBox="1"/>
          <p:nvPr userDrawn="1"/>
        </p:nvSpPr>
        <p:spPr>
          <a:xfrm>
            <a:off x="5114930" y="5812735"/>
            <a:ext cx="36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800" b="1" dirty="0">
                <a:solidFill>
                  <a:schemeClr val="bg2"/>
                </a:solidFill>
              </a:rPr>
              <a:t>Insert Sensitivity Marking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1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393B315-F767-994E-B7A2-6727C97F5E4E}"/>
              </a:ext>
            </a:extLst>
          </p:cNvPr>
          <p:cNvSpPr txBox="1"/>
          <p:nvPr userDrawn="1"/>
        </p:nvSpPr>
        <p:spPr>
          <a:xfrm>
            <a:off x="5039068" y="5759668"/>
            <a:ext cx="36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Confidential</a:t>
            </a:r>
            <a:r>
              <a:rPr lang="en-GB" b="1" baseline="0" dirty="0">
                <a:solidFill>
                  <a:schemeClr val="tx2"/>
                </a:solidFill>
              </a:rPr>
              <a:t> - sensitive</a:t>
            </a:r>
            <a:endParaRPr lang="en-SI" b="1" dirty="0">
              <a:solidFill>
                <a:schemeClr val="tx2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3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842C22-177D-404C-B96E-1EC31B151111}"/>
              </a:ext>
            </a:extLst>
          </p:cNvPr>
          <p:cNvSpPr txBox="1"/>
          <p:nvPr userDrawn="1"/>
        </p:nvSpPr>
        <p:spPr>
          <a:xfrm>
            <a:off x="5114930" y="5812735"/>
            <a:ext cx="36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800" b="1" dirty="0">
                <a:solidFill>
                  <a:schemeClr val="tx2"/>
                </a:solidFill>
              </a:rPr>
              <a:t>Insert Sensitivity Marking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9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on renewable energy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91891-FCCD-FD43-93DA-06437410A742}"/>
              </a:ext>
            </a:extLst>
          </p:cNvPr>
          <p:cNvSpPr txBox="1"/>
          <p:nvPr userDrawn="1"/>
        </p:nvSpPr>
        <p:spPr>
          <a:xfrm>
            <a:off x="5114930" y="5812735"/>
            <a:ext cx="36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800" b="1" dirty="0">
                <a:solidFill>
                  <a:schemeClr val="tx2"/>
                </a:solidFill>
              </a:rPr>
              <a:t>Insert Sensitivity Marking</a:t>
            </a:r>
          </a:p>
        </p:txBody>
      </p:sp>
    </p:spTree>
    <p:extLst>
      <p:ext uri="{BB962C8B-B14F-4D97-AF65-F5344CB8AC3E}">
        <p14:creationId xmlns:p14="http://schemas.microsoft.com/office/powerpoint/2010/main" val="2585238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91891-FCCD-FD43-93DA-06437410A742}"/>
              </a:ext>
            </a:extLst>
          </p:cNvPr>
          <p:cNvSpPr txBox="1"/>
          <p:nvPr userDrawn="1"/>
        </p:nvSpPr>
        <p:spPr>
          <a:xfrm>
            <a:off x="5114930" y="5812735"/>
            <a:ext cx="3604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800" b="1" dirty="0">
                <a:solidFill>
                  <a:schemeClr val="tx2"/>
                </a:solidFill>
              </a:rPr>
              <a:t>Insert Sensitivity Marking</a:t>
            </a:r>
          </a:p>
        </p:txBody>
      </p:sp>
    </p:spTree>
    <p:extLst>
      <p:ext uri="{BB962C8B-B14F-4D97-AF65-F5344CB8AC3E}">
        <p14:creationId xmlns:p14="http://schemas.microsoft.com/office/powerpoint/2010/main" val="276137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780270" y="1430209"/>
            <a:ext cx="8734362" cy="4351338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428903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53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79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23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5" r:id="rId3"/>
    <p:sldLayoutId id="2147483673" r:id="rId4"/>
    <p:sldLayoutId id="2147483677" r:id="rId5"/>
    <p:sldLayoutId id="2147483679" r:id="rId6"/>
    <p:sldLayoutId id="2147483676" r:id="rId7"/>
    <p:sldLayoutId id="2147483670" r:id="rId8"/>
    <p:sldLayoutId id="2147483663" r:id="rId9"/>
    <p:sldLayoutId id="2147483671" r:id="rId10"/>
    <p:sldLayoutId id="2147483662" r:id="rId11"/>
    <p:sldLayoutId id="2147483664" r:id="rId12"/>
    <p:sldLayoutId id="2147483672" r:id="rId13"/>
    <p:sldLayoutId id="2147483674" r:id="rId14"/>
    <p:sldLayoutId id="2147483680" r:id="rId15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o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hyperlink" Target="https://app.sli.do/event/9fdnGgbj23rdYLe1rtzHDt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2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hyperlink" Target="https://app.sli.do/event/9fdnGgbj23rdYLe1rtzHDt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3.sv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DBCA3-5969-DF4E-AF39-3729697A93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Security of EU electricity supply 2023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C908D-F87D-6E45-97E2-03C0CD728E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Online webinar, 11 October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81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067A1-3DE1-F1DB-63B7-D19655A1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of capacity mechanisms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525D7-3B6F-71F2-BAEF-B1BE37DA2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468034"/>
            <a:ext cx="4977436" cy="485178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Cross border </a:t>
            </a:r>
            <a:r>
              <a:rPr lang="en-GB" dirty="0"/>
              <a:t>resources still largely unable to participate in national capacity mechanisms; where implemented, scope to improve rules to enable competition on equal footing.</a:t>
            </a:r>
            <a:endParaRPr lang="en-GB" strike="sngStrik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Existing </a:t>
            </a:r>
            <a:r>
              <a:rPr lang="en-GB" b="1" dirty="0"/>
              <a:t>penalty regimes </a:t>
            </a:r>
            <a:r>
              <a:rPr lang="en-GB" dirty="0"/>
              <a:t>in capacity mechanisms often do not provide adequate incentives to guarantee delivery of the contracted service.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BC32B-2391-0695-EBA4-E79A6A7B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10</a:t>
            </a:fld>
            <a:endParaRPr lang="en-S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B415DB-ABC4-40A0-F7CF-0C9DEDD8E637}"/>
              </a:ext>
            </a:extLst>
          </p:cNvPr>
          <p:cNvSpPr txBox="1">
            <a:spLocks/>
          </p:cNvSpPr>
          <p:nvPr/>
        </p:nvSpPr>
        <p:spPr>
          <a:xfrm>
            <a:off x="6341673" y="1468034"/>
            <a:ext cx="5154327" cy="42337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lvl="1" indent="-84138"/>
            <a:r>
              <a:rPr lang="en-GB" b="1" dirty="0"/>
              <a:t>	Recommendations</a:t>
            </a:r>
            <a:r>
              <a:rPr lang="en-GB" dirty="0"/>
              <a:t>: </a:t>
            </a:r>
          </a:p>
          <a:p>
            <a:pPr marL="88900" lvl="1"/>
            <a:r>
              <a:rPr lang="en-GB" dirty="0"/>
              <a:t>National authorities should </a:t>
            </a:r>
            <a:endParaRPr lang="en-GB" sz="20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/>
              <a:t>implement direct cross border participation as soon as possible, ensuring domestic and other EU providers compete on an equal footing.</a:t>
            </a:r>
          </a:p>
          <a:p>
            <a:pPr marL="285750" lvl="2" indent="-2857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1252538" algn="l"/>
              </a:tabLst>
            </a:pPr>
            <a:r>
              <a:rPr lang="en-GB" sz="1800" dirty="0"/>
              <a:t>monitor closely cross border participation and identify any necessary adjustments.</a:t>
            </a:r>
          </a:p>
          <a:p>
            <a:pPr marL="285750" lvl="2" indent="-285750">
              <a:lnSpc>
                <a:spcPct val="120000"/>
              </a:lnSpc>
              <a:buFont typeface="Arial" panose="020B0604020202020204" pitchFamily="34" charset="0"/>
              <a:buChar char="•"/>
              <a:tabLst>
                <a:tab pos="1252538" algn="l"/>
              </a:tabLst>
            </a:pPr>
            <a:r>
              <a:rPr lang="en-GB" sz="1800" dirty="0"/>
              <a:t>ensure that the penalties applied incentivise providers to commission the contracted capacity in a timely manner and be available when needed. </a:t>
            </a:r>
          </a:p>
        </p:txBody>
      </p:sp>
    </p:spTree>
    <p:extLst>
      <p:ext uri="{BB962C8B-B14F-4D97-AF65-F5344CB8AC3E}">
        <p14:creationId xmlns:p14="http://schemas.microsoft.com/office/powerpoint/2010/main" val="151572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D3AF8-0573-1883-779C-5328E46E9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Streamlining the framework for introducing security of supply measures is necessary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90B15-95BD-0066-FB93-2B0A77E0B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11</a:t>
            </a:fld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AE2FD-F031-4AA8-3E98-A3EF437AF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90" y="1265944"/>
            <a:ext cx="6164150" cy="254131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tackle security of supply risks, Member States are increasingly implementing a variety of measures often outside the adequacy framework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Uncoordinated measures, risks fragmenting the internal electricity market.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DF9AF42-7399-F99E-2430-D70ABCDD075C}"/>
              </a:ext>
            </a:extLst>
          </p:cNvPr>
          <p:cNvSpPr txBox="1">
            <a:spLocks/>
          </p:cNvSpPr>
          <p:nvPr/>
        </p:nvSpPr>
        <p:spPr>
          <a:xfrm>
            <a:off x="426910" y="3252355"/>
            <a:ext cx="6265910" cy="31958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System Font Regular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/>
            <a:r>
              <a:rPr lang="en-GB" b="1" dirty="0"/>
              <a:t>Recommendations: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Streamline the process for approving capacity mechanisms and assess adequacy.</a:t>
            </a: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Need to examine the adequacy and risk preparedness frameworks holistically and explore synergies between them.</a:t>
            </a:r>
            <a:endParaRPr lang="en-GB" strike="sngStrike" dirty="0"/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Measures targeting adequacy should not be set outside the adequacy framework; any other available measure, should be considered when assessing adequacy risks.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92DB79-CEEF-297E-1E5E-354C453EF325}"/>
              </a:ext>
            </a:extLst>
          </p:cNvPr>
          <p:cNvGrpSpPr/>
          <p:nvPr/>
        </p:nvGrpSpPr>
        <p:grpSpPr>
          <a:xfrm>
            <a:off x="7017143" y="1222377"/>
            <a:ext cx="5165544" cy="4865630"/>
            <a:chOff x="7026455" y="1222377"/>
            <a:chExt cx="5165544" cy="486563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1DBF7BC-E926-44E9-3C0C-7AF5E2054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1111" y="1850647"/>
              <a:ext cx="5160888" cy="423736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5115391-3E37-742E-6214-1C565E547496}"/>
                </a:ext>
              </a:extLst>
            </p:cNvPr>
            <p:cNvSpPr txBox="1"/>
            <p:nvPr/>
          </p:nvSpPr>
          <p:spPr>
            <a:xfrm>
              <a:off x="7026455" y="1222377"/>
              <a:ext cx="51562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accent1"/>
                  </a:solidFill>
                </a:rPr>
                <a:t>Examples of measures in place to cope with various security of supply risks (non-exhaustive)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888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F1D72D-ADD1-E355-D85C-ECC6ED6DE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Panel discussion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64A471-4449-4A7D-BCCB-A5CAC64BC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000" y="4410074"/>
            <a:ext cx="10800000" cy="1777661"/>
          </a:xfrm>
        </p:spPr>
        <p:txBody>
          <a:bodyPr>
            <a:normAutofit/>
          </a:bodyPr>
          <a:lstStyle/>
          <a:p>
            <a:r>
              <a:rPr lang="en-GB" dirty="0"/>
              <a:t>Moderator:	Christophe GENCE-CREUX, ACER</a:t>
            </a:r>
          </a:p>
          <a:p>
            <a:r>
              <a:rPr lang="en-GB" dirty="0"/>
              <a:t>Panellists:	Catharina SIKOW-MAGNY, DG-ENER, European Commission</a:t>
            </a:r>
          </a:p>
          <a:p>
            <a:r>
              <a:rPr lang="en-GB" dirty="0"/>
              <a:t>		Christian ZINGLERSEN, ACER</a:t>
            </a:r>
          </a:p>
          <a:p>
            <a:r>
              <a:rPr lang="en-GB" dirty="0"/>
              <a:t>		Tim SCHITTEKATTE, Florence School or Regulation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49FD6-66BE-8193-855A-032D66CD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12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4460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D71C-B3A1-433C-6EED-3C69EB036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Q&amp;A 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5BE99-AE48-9783-61A7-0950E349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SI" sz="15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SI" sz="15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8C58F-4BD4-2B6D-C285-6B1E2AE91414}"/>
              </a:ext>
            </a:extLst>
          </p:cNvPr>
          <p:cNvSpPr txBox="1"/>
          <p:nvPr/>
        </p:nvSpPr>
        <p:spPr>
          <a:xfrm>
            <a:off x="6096000" y="1229032"/>
            <a:ext cx="5771535" cy="2726441"/>
          </a:xfrm>
          <a:prstGeom prst="roundRect">
            <a:avLst/>
          </a:prstGeom>
          <a:solidFill>
            <a:srgbClr val="FFFFFF">
              <a:alpha val="25098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GB" sz="15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Connect to </a:t>
            </a:r>
            <a:r>
              <a:rPr lang="en-GB" sz="1500" b="1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Slido</a:t>
            </a:r>
            <a:endParaRPr lang="en-GB" sz="15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sl-SI" sz="12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cs typeface="Arial" panose="020B0604020202020204" pitchFamily="34" charset="0"/>
              </a:rPr>
              <a:t>Directly in MS Teams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cs typeface="Arial" panose="020B0604020202020204" pitchFamily="34" charset="0"/>
              </a:rPr>
              <a:t>Through </a:t>
            </a:r>
            <a:r>
              <a:rPr lang="en-GB" sz="1400" dirty="0">
                <a:solidFill>
                  <a:schemeClr val="bg1"/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www.slido.com</a:t>
            </a:r>
            <a:r>
              <a:rPr lang="sl-SI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chemeClr val="bg1"/>
                </a:solidFill>
                <a:cs typeface="Arial" panose="020B0604020202020204" pitchFamily="34" charset="0"/>
              </a:rPr>
              <a:t>#</a:t>
            </a:r>
            <a:r>
              <a:rPr lang="sl-SI" sz="1400" dirty="0">
                <a:solidFill>
                  <a:schemeClr val="bg1"/>
                </a:solidFill>
                <a:cs typeface="Arial" panose="020B0604020202020204" pitchFamily="34" charset="0"/>
              </a:rPr>
              <a:t>ACERwebinar</a:t>
            </a:r>
            <a:endParaRPr lang="en-GB" sz="1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cs typeface="Arial" panose="020B0604020202020204" pitchFamily="34" charset="0"/>
              </a:rPr>
              <a:t>Scan QR code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cs typeface="Arial" panose="020B0604020202020204" pitchFamily="34" charset="0"/>
              </a:rPr>
              <a:t>Use direct link:</a:t>
            </a:r>
            <a:r>
              <a:rPr lang="sl-SI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sl-SI" sz="1400" dirty="0">
                <a:solidFill>
                  <a:schemeClr val="bg1"/>
                </a:solidFill>
                <a:cs typeface="Arial" panose="020B0604020202020204" pitchFamily="34" charset="0"/>
                <a:hlinkClick r:id="rId4"/>
              </a:rPr>
              <a:t>https://app.sli.do/event/9fdnGgbj23rdYLe1rtzHDt</a:t>
            </a:r>
            <a:endParaRPr lang="sl-SI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F226AB-B7D1-22C3-17D9-1866693F3C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22"/>
          <a:stretch/>
        </p:blipFill>
        <p:spPr>
          <a:xfrm>
            <a:off x="9884276" y="1527255"/>
            <a:ext cx="1516227" cy="158032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E4E3709-EC2F-2A7F-0EF5-88D79937E0C6}"/>
              </a:ext>
            </a:extLst>
          </p:cNvPr>
          <p:cNvCxnSpPr>
            <a:cxnSpLocks/>
          </p:cNvCxnSpPr>
          <p:nvPr/>
        </p:nvCxnSpPr>
        <p:spPr>
          <a:xfrm flipV="1">
            <a:off x="8615609" y="1726997"/>
            <a:ext cx="1098662" cy="484909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2FEA625-0E69-C20F-2084-C5D465FC37FB}"/>
              </a:ext>
            </a:extLst>
          </p:cNvPr>
          <p:cNvSpPr/>
          <p:nvPr/>
        </p:nvSpPr>
        <p:spPr>
          <a:xfrm>
            <a:off x="9884276" y="1521700"/>
            <a:ext cx="288000" cy="252000"/>
          </a:xfrm>
          <a:prstGeom prst="ellipse">
            <a:avLst/>
          </a:prstGeom>
          <a:solidFill>
            <a:srgbClr val="FFFFFF">
              <a:alpha val="10980"/>
            </a:srgb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0C323D0-47B9-3729-DDDB-FB59A94DD6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4276" y="4323346"/>
            <a:ext cx="1606955" cy="160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54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458E3-A197-6AE3-F3AC-933210B25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Closing remarks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6D224-BFE7-6E3A-EB9D-9C1190C32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Christophe GENCE-CREUX, ACER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C2329-41B5-6CFD-987C-487A7334C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14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24015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D6F43-249D-7594-C414-DA24B88AEB0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71275" y="6281738"/>
            <a:ext cx="720725" cy="576262"/>
          </a:xfrm>
        </p:spPr>
        <p:txBody>
          <a:bodyPr/>
          <a:lstStyle/>
          <a:p>
            <a:fld id="{68E16D21-2873-7F4D-BC1C-4DCC7B7156B8}" type="slidenum">
              <a:rPr lang="en-SI" smtClean="0"/>
              <a:t>15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93303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F9A769-B77B-7FA0-7B28-D99271FC7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FEE4F3-FD79-93AE-B375-53AD9CFA6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73" y="1174954"/>
            <a:ext cx="6705654" cy="47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1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42DBE-3AB5-346F-15A3-DFAEE71B2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Housekeeping rules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302FF5-7CD4-EF13-B917-8E3A61BD1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E16D21-2873-7F4D-BC1C-4DCC7B7156B8}" type="slidenum">
              <a:rPr kumimoji="0" lang="en-GB" sz="15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3066C0-4A5E-0BF7-D84D-1039D63DAC7E}"/>
              </a:ext>
            </a:extLst>
          </p:cNvPr>
          <p:cNvSpPr/>
          <p:nvPr/>
        </p:nvSpPr>
        <p:spPr>
          <a:xfrm>
            <a:off x="0" y="1070391"/>
            <a:ext cx="4819650" cy="2615781"/>
          </a:xfrm>
          <a:prstGeom prst="rect">
            <a:avLst/>
          </a:prstGeom>
          <a:solidFill>
            <a:srgbClr val="4F8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A0E7C4-DE31-CECF-407D-A2B6E9428DC3}"/>
              </a:ext>
            </a:extLst>
          </p:cNvPr>
          <p:cNvSpPr/>
          <p:nvPr/>
        </p:nvSpPr>
        <p:spPr>
          <a:xfrm>
            <a:off x="0" y="3686175"/>
            <a:ext cx="4819650" cy="2595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796B5A-745C-4701-DC80-1BE4A3E45F86}"/>
              </a:ext>
            </a:extLst>
          </p:cNvPr>
          <p:cNvSpPr/>
          <p:nvPr/>
        </p:nvSpPr>
        <p:spPr>
          <a:xfrm>
            <a:off x="7372349" y="1070391"/>
            <a:ext cx="4819651" cy="2615784"/>
          </a:xfrm>
          <a:prstGeom prst="rect">
            <a:avLst/>
          </a:prstGeom>
          <a:solidFill>
            <a:srgbClr val="4F8E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CAA05D-2E5A-60FC-F85F-34AD62B8F669}"/>
              </a:ext>
            </a:extLst>
          </p:cNvPr>
          <p:cNvSpPr/>
          <p:nvPr/>
        </p:nvSpPr>
        <p:spPr>
          <a:xfrm>
            <a:off x="7372348" y="3686175"/>
            <a:ext cx="4819651" cy="2595823"/>
          </a:xfrm>
          <a:prstGeom prst="rect">
            <a:avLst/>
          </a:prstGeom>
          <a:solidFill>
            <a:srgbClr val="3678BD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6D7082-9C70-F673-654C-42791CB5961C}"/>
              </a:ext>
            </a:extLst>
          </p:cNvPr>
          <p:cNvSpPr/>
          <p:nvPr/>
        </p:nvSpPr>
        <p:spPr>
          <a:xfrm>
            <a:off x="4819649" y="1070390"/>
            <a:ext cx="2552697" cy="52116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2930626E-16B3-A2B6-E869-722EC2655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9947" y="3557375"/>
            <a:ext cx="2432100" cy="1146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b="0" dirty="0">
                <a:solidFill>
                  <a:srgbClr val="224D78"/>
                </a:solidFill>
                <a:latin typeface="+mj-lt"/>
              </a:rPr>
              <a:t>Keep your microphone muted unless the chair gives you the floor</a:t>
            </a:r>
          </a:p>
          <a:p>
            <a:endParaRPr lang="en-GB" sz="1800" b="0" dirty="0">
              <a:solidFill>
                <a:srgbClr val="224D78"/>
              </a:solidFill>
              <a:latin typeface="+mj-lt"/>
            </a:endParaRPr>
          </a:p>
        </p:txBody>
      </p:sp>
      <p:pic>
        <p:nvPicPr>
          <p:cNvPr id="18" name="Graphic 17" descr="Radio microphone with solid fill">
            <a:extLst>
              <a:ext uri="{FF2B5EF4-FFF2-40B4-BE49-F238E27FC236}">
                <a16:creationId xmlns:a16="http://schemas.microsoft.com/office/drawing/2014/main" id="{21AADB48-8BC9-2F7F-4E9C-BEF7E0710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49345" y="2168884"/>
            <a:ext cx="914400" cy="9144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385801-45DD-60F5-D26B-5AADEFB22EC8}"/>
              </a:ext>
            </a:extLst>
          </p:cNvPr>
          <p:cNvCxnSpPr>
            <a:cxnSpLocks/>
          </p:cNvCxnSpPr>
          <p:nvPr/>
        </p:nvCxnSpPr>
        <p:spPr>
          <a:xfrm flipV="1">
            <a:off x="5628957" y="2224874"/>
            <a:ext cx="862764" cy="815641"/>
          </a:xfrm>
          <a:prstGeom prst="line">
            <a:avLst/>
          </a:prstGeom>
          <a:ln w="101600">
            <a:solidFill>
              <a:srgbClr val="3678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195A34E-F42C-2FF7-DC8B-83D4845EBA66}"/>
              </a:ext>
            </a:extLst>
          </p:cNvPr>
          <p:cNvSpPr txBox="1"/>
          <p:nvPr/>
        </p:nvSpPr>
        <p:spPr>
          <a:xfrm>
            <a:off x="1649022" y="1471922"/>
            <a:ext cx="28978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8F0F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Questions shall be posed using the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E8F0F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Slido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8F0F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tool within Microsoft Teams</a:t>
            </a:r>
            <a:endParaRPr kumimoji="0" lang="sl-SI" sz="1800" b="0" i="0" u="none" strike="noStrike" kern="1200" cap="none" spc="0" normalizeH="0" baseline="0" noProof="0" dirty="0">
              <a:ln>
                <a:noFill/>
              </a:ln>
              <a:solidFill>
                <a:srgbClr val="E8F0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dirty="0">
              <a:solidFill>
                <a:srgbClr val="E8F0F8"/>
              </a:solidFill>
              <a:latin typeface="Arial" panose="020B0604020202020204"/>
            </a:endParaRPr>
          </a:p>
          <a:p>
            <a:pPr>
              <a:defRPr/>
            </a:pPr>
            <a:r>
              <a:rPr lang="en-GB" dirty="0">
                <a:solidFill>
                  <a:srgbClr val="E8F0F8"/>
                </a:solidFill>
                <a:latin typeface="Arial" panose="020B0604020202020204"/>
              </a:rPr>
              <a:t>Use direct link</a:t>
            </a:r>
            <a:r>
              <a:rPr lang="en-GB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r>
              <a:rPr lang="sl-SI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GB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hlinkClick r:id="rId5"/>
              </a:rPr>
              <a:t>https://app.sli.do/event/9fdnGgbj23rdYLe1rtzHDt</a:t>
            </a:r>
            <a:r>
              <a:rPr lang="sl-SI" sz="18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sl-SI" dirty="0">
              <a:solidFill>
                <a:srgbClr val="FF0000"/>
              </a:solidFill>
              <a:latin typeface="Arial" panose="020B0604020202020204"/>
            </a:endParaRPr>
          </a:p>
          <a:p>
            <a:pPr>
              <a:defRPr/>
            </a:pPr>
            <a:endParaRPr lang="en-GB" dirty="0">
              <a:solidFill>
                <a:srgbClr val="E8F0F8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E8F0F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9" name="Graphic 28" descr="Customer review with solid fill">
            <a:extLst>
              <a:ext uri="{FF2B5EF4-FFF2-40B4-BE49-F238E27FC236}">
                <a16:creationId xmlns:a16="http://schemas.microsoft.com/office/drawing/2014/main" id="{EDC20DD2-36DD-3B5B-A8E2-E11B0D0F9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56705" y="4446439"/>
            <a:ext cx="1075295" cy="10752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1CF9A53-B14F-F3FD-4B54-4E903F9543BA}"/>
              </a:ext>
            </a:extLst>
          </p:cNvPr>
          <p:cNvSpPr txBox="1"/>
          <p:nvPr/>
        </p:nvSpPr>
        <p:spPr>
          <a:xfrm>
            <a:off x="7487582" y="4106922"/>
            <a:ext cx="29091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678B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Substance-related questions will be addressed during the relevant Q&amp;A session; </a:t>
            </a:r>
            <a:r>
              <a:rPr lang="en-GB" dirty="0">
                <a:solidFill>
                  <a:srgbClr val="3678BD"/>
                </a:solidFill>
                <a:latin typeface="Arial" panose="020B0604020202020204"/>
              </a:rPr>
              <a:t>although they can be posed at any point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678B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1" name="Graphic 30" descr="Download from cloud with solid fill">
            <a:extLst>
              <a:ext uri="{FF2B5EF4-FFF2-40B4-BE49-F238E27FC236}">
                <a16:creationId xmlns:a16="http://schemas.microsoft.com/office/drawing/2014/main" id="{62FE3E9A-BB5D-E166-37E8-3FC2C693CA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0000" y="4369723"/>
            <a:ext cx="1228725" cy="122872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8A67591-153A-0098-6F82-96CEDB05DF45}"/>
              </a:ext>
            </a:extLst>
          </p:cNvPr>
          <p:cNvSpPr txBox="1"/>
          <p:nvPr/>
        </p:nvSpPr>
        <p:spPr>
          <a:xfrm>
            <a:off x="1861537" y="4522420"/>
            <a:ext cx="28247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678B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Slides from this webinar will be uploaded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3678B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678B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ACER website </a:t>
            </a:r>
          </a:p>
        </p:txBody>
      </p:sp>
      <p:pic>
        <p:nvPicPr>
          <p:cNvPr id="33" name="Graphic 32" descr="Badge Question Mark with solid fill">
            <a:extLst>
              <a:ext uri="{FF2B5EF4-FFF2-40B4-BE49-F238E27FC236}">
                <a16:creationId xmlns:a16="http://schemas.microsoft.com/office/drawing/2014/main" id="{A383CB83-7EC1-4B8D-FA05-3606023CF1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56706" y="1765881"/>
            <a:ext cx="1075294" cy="107529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83B43E9-3A05-18EC-6BBF-ED748F83118D}"/>
              </a:ext>
            </a:extLst>
          </p:cNvPr>
          <p:cNvSpPr txBox="1"/>
          <p:nvPr/>
        </p:nvSpPr>
        <p:spPr>
          <a:xfrm>
            <a:off x="7663462" y="1782325"/>
            <a:ext cx="26670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8F0F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Questions from other participants can be ‘liked’ to increase their visibility </a:t>
            </a:r>
          </a:p>
        </p:txBody>
      </p:sp>
      <p:pic>
        <p:nvPicPr>
          <p:cNvPr id="6" name="Graphic 5" descr="Marketing with solid fill">
            <a:extLst>
              <a:ext uri="{FF2B5EF4-FFF2-40B4-BE49-F238E27FC236}">
                <a16:creationId xmlns:a16="http://schemas.microsoft.com/office/drawing/2014/main" id="{0C532008-0C10-BF5A-C80F-43500CD3C8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6113" y="1652895"/>
            <a:ext cx="1301265" cy="130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76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F1D72D-ADD1-E355-D85C-ECC6ED6DE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Introductory remarks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64A471-4449-4A7D-BCCB-A5CAC64BC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Rafael MURUAIS GARCIA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49FD6-66BE-8193-855A-032D66CD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4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31918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B735E-57A1-2D49-BB41-DAC88ED4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three-fold role for the SOS monitoring task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890DC-FF9C-C68C-E3AE-AB9D7FCF8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5</a:t>
            </a:fld>
            <a:endParaRPr lang="en-SI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25CEE11-B2EF-517E-6B37-5A637C7375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409496"/>
              </p:ext>
            </p:extLst>
          </p:nvPr>
        </p:nvGraphicFramePr>
        <p:xfrm>
          <a:off x="714375" y="637081"/>
          <a:ext cx="10799763" cy="5201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EE2856C-0AD8-F76C-5390-9C8D677B43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131" t="63227" r="38608" b="25490"/>
          <a:stretch/>
        </p:blipFill>
        <p:spPr>
          <a:xfrm>
            <a:off x="4607552" y="2962777"/>
            <a:ext cx="2976896" cy="1844559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671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F1D72D-ADD1-E355-D85C-ECC6ED6DE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SOS Monitoring report 2023 Key messages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64A471-4449-4A7D-BCCB-A5CAC64BC0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Vasilis PAPANDREOU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49FD6-66BE-8193-855A-032D66CDF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6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65882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D46E9-3734-AE28-ADF1-B887DC44C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/>
              <a:t>Key findings from the energy crisis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D18B1-E91A-B81D-3596-2747D57EF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11" y="1277425"/>
            <a:ext cx="5711689" cy="5201999"/>
          </a:xfrm>
        </p:spPr>
        <p:txBody>
          <a:bodyPr>
            <a:normAutofit fontScale="92500"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b="1" dirty="0"/>
              <a:t>The common European framework and integrated market were essential to shelter Member States against the risks of the energy crisis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sector interconnectivity </a:t>
            </a:r>
            <a:r>
              <a:rPr lang="en-GB" dirty="0"/>
              <a:t>key in overcoming uncertain gas supplies and increased outages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multi-level coordination </a:t>
            </a:r>
            <a:r>
              <a:rPr lang="en-GB" dirty="0"/>
              <a:t>essential for secure supply of electricity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Any emergency necessarily calls for trade-offs and compromises; yet some approaches outperform others.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Some measures come with </a:t>
            </a:r>
            <a:r>
              <a:rPr lang="en-GB" b="1" dirty="0"/>
              <a:t>adverse effects </a:t>
            </a:r>
            <a:r>
              <a:rPr lang="en-GB" dirty="0"/>
              <a:t>(e.g. affordability measures hinder demand reduction)</a:t>
            </a:r>
          </a:p>
          <a:p>
            <a:pPr marL="742950" lvl="1" indent="-2857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1" dirty="0"/>
              <a:t>no-regret measures</a:t>
            </a:r>
            <a:r>
              <a:rPr lang="en-GB" dirty="0"/>
              <a:t>, (e.g. energy efficiency, RES) should be prioritised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E8489-2BBF-5DAE-7691-C10E171B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7</a:t>
            </a:fld>
            <a:endParaRPr lang="en-S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768338-225A-6DF7-1FBB-6E89F40E8C51}"/>
              </a:ext>
            </a:extLst>
          </p:cNvPr>
          <p:cNvSpPr txBox="1"/>
          <p:nvPr/>
        </p:nvSpPr>
        <p:spPr>
          <a:xfrm>
            <a:off x="6411626" y="1513462"/>
            <a:ext cx="5112481" cy="40045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GB" sz="1700" b="1" dirty="0"/>
              <a:t>Recommendations</a:t>
            </a:r>
            <a:r>
              <a:rPr lang="en-GB" sz="1700" dirty="0"/>
              <a:t>: </a:t>
            </a:r>
          </a:p>
          <a:p>
            <a:pPr marL="808038" lvl="2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Accelerate and strengthen the integration of the European electricity market. </a:t>
            </a:r>
          </a:p>
          <a:p>
            <a:pPr marL="808038" lvl="2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Further reinforce inter-institutional and cross-border cooperation in security of supply</a:t>
            </a:r>
            <a:r>
              <a:rPr lang="el-GR" sz="1700" dirty="0"/>
              <a:t>.</a:t>
            </a:r>
            <a:endParaRPr lang="en-GB" sz="1700" dirty="0"/>
          </a:p>
          <a:p>
            <a:pPr marL="808038" lvl="2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Prepare well-balanced and coordinated emergency measures sufficiently in advance, prioritising measures that contribute to the decarbonisation objectives.</a:t>
            </a:r>
          </a:p>
        </p:txBody>
      </p:sp>
    </p:spTree>
    <p:extLst>
      <p:ext uri="{BB962C8B-B14F-4D97-AF65-F5344CB8AC3E}">
        <p14:creationId xmlns:p14="http://schemas.microsoft.com/office/powerpoint/2010/main" val="148835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0F46-2C49-62C9-F281-D2F785F0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Implementation of the adequacy framework varies; some Member States are lagging behind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C1B24-A175-ED96-B9F7-8E987332F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32" y="1269507"/>
            <a:ext cx="5517492" cy="2418643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Ten Member States have calculated the reliability standard according to the framework – yet in a non-uniform manner.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Ireland and Poland (already with capacity mechanisms) have not set a reliability standard yet.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Level of implementation of the common European methodology (ERAA) in national assessments varies across Member States.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365F4-05D8-8B35-A5AD-C4CCE35AD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8</a:t>
            </a:fld>
            <a:endParaRPr lang="en-S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7ABF1-50AC-4595-DC6B-E973A3FB09A8}"/>
              </a:ext>
            </a:extLst>
          </p:cNvPr>
          <p:cNvSpPr txBox="1"/>
          <p:nvPr/>
        </p:nvSpPr>
        <p:spPr>
          <a:xfrm>
            <a:off x="648037" y="3833849"/>
            <a:ext cx="5298881" cy="2465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88900"/>
            <a:r>
              <a:rPr lang="en-GB" sz="1700" b="1" dirty="0"/>
              <a:t>Recommendations</a:t>
            </a:r>
            <a:r>
              <a:rPr lang="en-GB" sz="1700" dirty="0"/>
              <a:t>:</a:t>
            </a:r>
          </a:p>
          <a:p>
            <a:pPr marL="355600" lvl="2" indent="-28575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Ireland and Poland should appropriately set the reliability standard as soon as possible</a:t>
            </a:r>
            <a:r>
              <a:rPr lang="el-GR" sz="1700" dirty="0"/>
              <a:t>.</a:t>
            </a:r>
            <a:endParaRPr lang="en-GB" sz="1700" dirty="0"/>
          </a:p>
          <a:p>
            <a:pPr marL="355600" lvl="2" indent="-285750">
              <a:lnSpc>
                <a:spcPct val="12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700" dirty="0"/>
              <a:t>Member States relying on national adequacy assessments for their capacity mechanisms should ensure that such assessments are based on the ERAA methodology</a:t>
            </a:r>
            <a:r>
              <a:rPr lang="el-GR" sz="1700" dirty="0"/>
              <a:t>.</a:t>
            </a:r>
            <a:endParaRPr lang="en-GB" sz="17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45FF9C-5E4A-2646-EA2A-6D9E15393A04}"/>
              </a:ext>
            </a:extLst>
          </p:cNvPr>
          <p:cNvGrpSpPr/>
          <p:nvPr/>
        </p:nvGrpSpPr>
        <p:grpSpPr>
          <a:xfrm>
            <a:off x="6317942" y="1096588"/>
            <a:ext cx="5905306" cy="5700116"/>
            <a:chOff x="6317942" y="1096588"/>
            <a:chExt cx="5905306" cy="570011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6E3521B-3C64-587F-6CAC-DA0D31DA50C6}"/>
                </a:ext>
              </a:extLst>
            </p:cNvPr>
            <p:cNvGrpSpPr/>
            <p:nvPr/>
          </p:nvGrpSpPr>
          <p:grpSpPr>
            <a:xfrm>
              <a:off x="6317942" y="1096588"/>
              <a:ext cx="5905306" cy="5700116"/>
              <a:chOff x="6317942" y="1096588"/>
              <a:chExt cx="5905306" cy="570011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5908295-85C5-4A19-58E3-1FDAE7D3C3C7}"/>
                  </a:ext>
                </a:extLst>
              </p:cNvPr>
              <p:cNvGrpSpPr/>
              <p:nvPr/>
            </p:nvGrpSpPr>
            <p:grpSpPr>
              <a:xfrm>
                <a:off x="6317942" y="1096588"/>
                <a:ext cx="5905306" cy="5700116"/>
                <a:chOff x="683579" y="1157883"/>
                <a:chExt cx="5905306" cy="5700116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642FD007-0273-AAEC-5BBE-DFD6CD9BB4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3579" y="1157883"/>
                  <a:ext cx="5324527" cy="5700116"/>
                </a:xfrm>
                <a:prstGeom prst="rect">
                  <a:avLst/>
                </a:prstGeom>
              </p:spPr>
            </p:pic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81C8A1A0-35E6-0E7B-3AEB-094A9A7BD465}"/>
                    </a:ext>
                  </a:extLst>
                </p:cNvPr>
                <p:cNvSpPr/>
                <p:nvPr/>
              </p:nvSpPr>
              <p:spPr>
                <a:xfrm>
                  <a:off x="5169390" y="4003829"/>
                  <a:ext cx="427607" cy="339368"/>
                </a:xfrm>
                <a:prstGeom prst="ellipse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4C85AE3-0B3B-1080-F9E1-44C12BD37D1D}"/>
                    </a:ext>
                  </a:extLst>
                </p:cNvPr>
                <p:cNvSpPr/>
                <p:nvPr/>
              </p:nvSpPr>
              <p:spPr>
                <a:xfrm>
                  <a:off x="5008927" y="5565588"/>
                  <a:ext cx="774653" cy="339368"/>
                </a:xfrm>
                <a:prstGeom prst="ellipse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AA0F326-0054-83BB-76E3-7B06B575E06F}"/>
                    </a:ext>
                  </a:extLst>
                </p:cNvPr>
                <p:cNvSpPr txBox="1"/>
                <p:nvPr/>
              </p:nvSpPr>
              <p:spPr>
                <a:xfrm>
                  <a:off x="5427327" y="3577716"/>
                  <a:ext cx="116155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200" dirty="0">
                      <a:solidFill>
                        <a:srgbClr val="C00000"/>
                      </a:solidFill>
                    </a:rPr>
                    <a:t>Not as per methodology</a:t>
                  </a:r>
                </a:p>
              </p:txBody>
            </p:sp>
          </p:grp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4461CD5-523A-0665-4A5C-C544BE84EDD9}"/>
                  </a:ext>
                </a:extLst>
              </p:cNvPr>
              <p:cNvSpPr/>
              <p:nvPr/>
            </p:nvSpPr>
            <p:spPr>
              <a:xfrm>
                <a:off x="6603148" y="1786740"/>
                <a:ext cx="490110" cy="339368"/>
              </a:xfrm>
              <a:prstGeom prst="ellipse">
                <a:avLst/>
              </a:prstGeom>
              <a:no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8A03B60-30EB-76DD-1A9C-515621424586}"/>
                  </a:ext>
                </a:extLst>
              </p:cNvPr>
              <p:cNvSpPr/>
              <p:nvPr/>
            </p:nvSpPr>
            <p:spPr>
              <a:xfrm>
                <a:off x="6617944" y="2804329"/>
                <a:ext cx="490110" cy="339368"/>
              </a:xfrm>
              <a:prstGeom prst="ellipse">
                <a:avLst/>
              </a:prstGeom>
              <a:no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7B838669-2699-F892-D492-DE467E7C5E5D}"/>
                  </a:ext>
                </a:extLst>
              </p:cNvPr>
              <p:cNvSpPr/>
              <p:nvPr/>
            </p:nvSpPr>
            <p:spPr>
              <a:xfrm>
                <a:off x="6617944" y="3075930"/>
                <a:ext cx="490110" cy="339368"/>
              </a:xfrm>
              <a:prstGeom prst="ellipse">
                <a:avLst/>
              </a:prstGeom>
              <a:no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797A095-A3B4-4A76-F6A6-9951299D58A8}"/>
                  </a:ext>
                </a:extLst>
              </p:cNvPr>
              <p:cNvSpPr/>
              <p:nvPr/>
            </p:nvSpPr>
            <p:spPr>
              <a:xfrm>
                <a:off x="6639265" y="3380031"/>
                <a:ext cx="490110" cy="339368"/>
              </a:xfrm>
              <a:prstGeom prst="ellipse">
                <a:avLst/>
              </a:prstGeom>
              <a:no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6B68257-8DDE-4A90-375A-083B21F89ABA}"/>
                  </a:ext>
                </a:extLst>
              </p:cNvPr>
              <p:cNvSpPr/>
              <p:nvPr/>
            </p:nvSpPr>
            <p:spPr>
              <a:xfrm>
                <a:off x="6648025" y="3664165"/>
                <a:ext cx="490110" cy="339368"/>
              </a:xfrm>
              <a:prstGeom prst="ellipse">
                <a:avLst/>
              </a:prstGeom>
              <a:no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5105A23-1006-035D-B2C6-0F851B567DAC}"/>
                  </a:ext>
                </a:extLst>
              </p:cNvPr>
              <p:cNvSpPr/>
              <p:nvPr/>
            </p:nvSpPr>
            <p:spPr>
              <a:xfrm>
                <a:off x="6623863" y="4200914"/>
                <a:ext cx="490110" cy="339368"/>
              </a:xfrm>
              <a:prstGeom prst="ellipse">
                <a:avLst/>
              </a:prstGeom>
              <a:no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66E4CE5-1728-E668-9D87-1BA3B6F2E6F4}"/>
                  </a:ext>
                </a:extLst>
              </p:cNvPr>
              <p:cNvSpPr/>
              <p:nvPr/>
            </p:nvSpPr>
            <p:spPr>
              <a:xfrm>
                <a:off x="6614985" y="4982317"/>
                <a:ext cx="490110" cy="339368"/>
              </a:xfrm>
              <a:prstGeom prst="ellipse">
                <a:avLst/>
              </a:prstGeom>
              <a:no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620FA27-D236-EC7D-900D-80DCFB61128E}"/>
                  </a:ext>
                </a:extLst>
              </p:cNvPr>
              <p:cNvSpPr/>
              <p:nvPr/>
            </p:nvSpPr>
            <p:spPr>
              <a:xfrm>
                <a:off x="6603148" y="6271507"/>
                <a:ext cx="490110" cy="339368"/>
              </a:xfrm>
              <a:prstGeom prst="ellipse">
                <a:avLst/>
              </a:prstGeom>
              <a:noFill/>
              <a:ln w="28575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B64E5D1-4842-D959-C64C-4A569F0D271B}"/>
                </a:ext>
              </a:extLst>
            </p:cNvPr>
            <p:cNvSpPr/>
            <p:nvPr/>
          </p:nvSpPr>
          <p:spPr>
            <a:xfrm>
              <a:off x="6600749" y="2269749"/>
              <a:ext cx="490110" cy="339368"/>
            </a:xfrm>
            <a:prstGeom prst="ellipse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36E6F51-718B-4B40-CD5C-30FF5548E238}"/>
                </a:ext>
              </a:extLst>
            </p:cNvPr>
            <p:cNvSpPr/>
            <p:nvPr/>
          </p:nvSpPr>
          <p:spPr>
            <a:xfrm>
              <a:off x="6600749" y="2532348"/>
              <a:ext cx="490110" cy="339368"/>
            </a:xfrm>
            <a:prstGeom prst="ellipse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584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49634CC-FC76-3C3D-C033-A559F9A50232}"/>
              </a:ext>
            </a:extLst>
          </p:cNvPr>
          <p:cNvSpPr txBox="1"/>
          <p:nvPr/>
        </p:nvSpPr>
        <p:spPr>
          <a:xfrm>
            <a:off x="4662435" y="5140157"/>
            <a:ext cx="6864489" cy="11351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88900" lvl="1">
              <a:lnSpc>
                <a:spcPct val="130000"/>
              </a:lnSpc>
              <a:spcAft>
                <a:spcPts val="800"/>
              </a:spcAft>
            </a:pPr>
            <a:r>
              <a:rPr lang="en-GB" b="1" kern="0" dirty="0">
                <a:effectLst>
                  <a:outerShdw sx="0" sy="0">
                    <a:srgbClr val="000000"/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Recommendation</a:t>
            </a:r>
            <a:r>
              <a:rPr lang="en-GB" kern="0" dirty="0">
                <a:effectLst>
                  <a:outerShdw sx="0" sy="0">
                    <a:srgbClr val="000000"/>
                  </a:outerShdw>
                </a:effectLst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Member States should analyse the risk</a:t>
            </a:r>
            <a:r>
              <a:rPr lang="el-GR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of locking-in dependence on high-carbon technologies, potentially hindering the transition to a low-carbon economy.</a:t>
            </a:r>
            <a:endParaRPr lang="en-GB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48C871-2C9B-1EC1-CF7F-E8B9EEEA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costs of capacity mechanisms keep rising largely supporting fossil fuel power plants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5AD12-B7AF-97E0-9285-FCC3DCB65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9</a:t>
            </a:fld>
            <a:endParaRPr lang="en-SI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141B945-8BE9-B41B-0EA2-5379C51ECFF2}"/>
              </a:ext>
            </a:extLst>
          </p:cNvPr>
          <p:cNvGrpSpPr/>
          <p:nvPr/>
        </p:nvGrpSpPr>
        <p:grpSpPr>
          <a:xfrm>
            <a:off x="5547511" y="1270161"/>
            <a:ext cx="5623675" cy="3701845"/>
            <a:chOff x="5547511" y="1218447"/>
            <a:chExt cx="5623675" cy="370184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A88BC2-B4EF-3A9B-D15C-649E6E289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7356" y="1631555"/>
              <a:ext cx="5335194" cy="296796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22DD73-1CAB-D46B-67F8-0FA055AB3420}"/>
                </a:ext>
              </a:extLst>
            </p:cNvPr>
            <p:cNvSpPr txBox="1"/>
            <p:nvPr/>
          </p:nvSpPr>
          <p:spPr>
            <a:xfrm>
              <a:off x="5547511" y="1218447"/>
              <a:ext cx="5623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Long term commitments of capacity mechanisms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B1D29C5-245C-3C22-CCEA-89B744081E12}"/>
                </a:ext>
              </a:extLst>
            </p:cNvPr>
            <p:cNvSpPr txBox="1"/>
            <p:nvPr/>
          </p:nvSpPr>
          <p:spPr>
            <a:xfrm>
              <a:off x="5657356" y="4643293"/>
              <a:ext cx="387470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1200"/>
                </a:spcAft>
              </a:pPr>
              <a:r>
                <a:rPr lang="en-GB" sz="12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Source: ACER based on information from NRAs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290142-8236-3063-EE94-DB058AF9C86C}"/>
              </a:ext>
            </a:extLst>
          </p:cNvPr>
          <p:cNvGrpSpPr/>
          <p:nvPr/>
        </p:nvGrpSpPr>
        <p:grpSpPr>
          <a:xfrm>
            <a:off x="881515" y="1270161"/>
            <a:ext cx="4434061" cy="4875093"/>
            <a:chOff x="881515" y="1270161"/>
            <a:chExt cx="4434061" cy="487509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B951BEE-5950-0B22-F1EF-79CB4218810B}"/>
                </a:ext>
              </a:extLst>
            </p:cNvPr>
            <p:cNvGrpSpPr/>
            <p:nvPr/>
          </p:nvGrpSpPr>
          <p:grpSpPr>
            <a:xfrm>
              <a:off x="881515" y="1270161"/>
              <a:ext cx="3874707" cy="4875093"/>
              <a:chOff x="7555864" y="1219172"/>
              <a:chExt cx="3874707" cy="487509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645671D7-0DBF-11E9-78DB-D5541E601C1B}"/>
                  </a:ext>
                </a:extLst>
              </p:cNvPr>
              <p:cNvGrpSpPr/>
              <p:nvPr/>
            </p:nvGrpSpPr>
            <p:grpSpPr>
              <a:xfrm>
                <a:off x="7625918" y="1219172"/>
                <a:ext cx="3710866" cy="4617637"/>
                <a:chOff x="7625918" y="1219172"/>
                <a:chExt cx="3710866" cy="4617637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772945E0-F246-517D-E715-EA749BA278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25918" y="1559487"/>
                  <a:ext cx="3496163" cy="4277322"/>
                </a:xfrm>
                <a:prstGeom prst="rect">
                  <a:avLst/>
                </a:prstGeom>
              </p:spPr>
            </p:pic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3536306-AB0E-7926-EC5D-84177B6D18B7}"/>
                    </a:ext>
                  </a:extLst>
                </p:cNvPr>
                <p:cNvSpPr txBox="1"/>
                <p:nvPr/>
              </p:nvSpPr>
              <p:spPr>
                <a:xfrm>
                  <a:off x="7625918" y="1219172"/>
                  <a:ext cx="371086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accent1"/>
                      </a:solidFill>
                    </a:rPr>
                    <a:t>Total cost of capacity mechanisms in the EU</a:t>
                  </a:r>
                </a:p>
              </p:txBody>
            </p: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A3DE2AA9-5A1C-70AE-5B92-0A48E2353B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78175" y="2888210"/>
                  <a:ext cx="1091953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2A4153D2-DB9F-56ED-2316-EE316D21510C}"/>
                    </a:ext>
                  </a:extLst>
                </p:cNvPr>
                <p:cNvSpPr txBox="1"/>
                <p:nvPr/>
              </p:nvSpPr>
              <p:spPr>
                <a:xfrm>
                  <a:off x="8793332" y="2630754"/>
                  <a:ext cx="50602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b="1" dirty="0">
                      <a:solidFill>
                        <a:schemeClr val="accent1"/>
                      </a:solidFill>
                    </a:rPr>
                    <a:t>2Χ</a:t>
                  </a:r>
                  <a:endParaRPr lang="en-GB" sz="1400" b="1" dirty="0">
                    <a:solidFill>
                      <a:schemeClr val="accent1"/>
                    </a:solidFill>
                  </a:endParaRPr>
                </a:p>
              </p:txBody>
            </p: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22FD7EA9-8BE4-A4DE-AB67-1ACFE8EB35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650027" y="2086252"/>
                  <a:ext cx="168676" cy="754602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9E5A13F4-3AF2-4EB4-1F13-681E28A051EE}"/>
                    </a:ext>
                  </a:extLst>
                </p:cNvPr>
                <p:cNvSpPr txBox="1"/>
                <p:nvPr/>
              </p:nvSpPr>
              <p:spPr>
                <a:xfrm>
                  <a:off x="9111289" y="2290439"/>
                  <a:ext cx="64807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b="1" dirty="0">
                      <a:solidFill>
                        <a:schemeClr val="accent1"/>
                      </a:solidFill>
                    </a:rPr>
                    <a:t>+40%</a:t>
                  </a:r>
                  <a:endParaRPr lang="en-GB" sz="1400" b="1" dirty="0">
                    <a:solidFill>
                      <a:schemeClr val="accent1"/>
                    </a:solidFill>
                  </a:endParaRPr>
                </a:p>
              </p:txBody>
            </p: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57BB2A4-3495-DE5D-BA76-D81A2FBC63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478175" y="2888210"/>
                  <a:ext cx="0" cy="126654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4E2627-DC47-614F-91CA-6CCBD2611E08}"/>
                  </a:ext>
                </a:extLst>
              </p:cNvPr>
              <p:cNvSpPr txBox="1"/>
              <p:nvPr/>
            </p:nvSpPr>
            <p:spPr>
              <a:xfrm>
                <a:off x="7555864" y="5817266"/>
                <a:ext cx="3874707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GB" sz="12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Source: ACER based on information from NRAs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7EDADD-965F-B06F-1993-14435D06F30D}"/>
                </a:ext>
              </a:extLst>
            </p:cNvPr>
            <p:cNvSpPr txBox="1"/>
            <p:nvPr/>
          </p:nvSpPr>
          <p:spPr>
            <a:xfrm>
              <a:off x="4497191" y="1732997"/>
              <a:ext cx="8183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without T-1 auctions</a:t>
              </a:r>
              <a:endParaRPr lang="en-GB" dirty="0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F11AD86-1C31-DB95-B035-FEF9D73DF827}"/>
                </a:ext>
              </a:extLst>
            </p:cNvPr>
            <p:cNvCxnSpPr/>
            <p:nvPr/>
          </p:nvCxnSpPr>
          <p:spPr>
            <a:xfrm flipH="1">
              <a:off x="4250256" y="2237832"/>
              <a:ext cx="337351" cy="141496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30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ACER">
  <a:themeElements>
    <a:clrScheme name="ACER 2021 1">
      <a:dk1>
        <a:srgbClr val="000000"/>
      </a:dk1>
      <a:lt1>
        <a:srgbClr val="FFFFFF"/>
      </a:lt1>
      <a:dk2>
        <a:srgbClr val="3678BD"/>
      </a:dk2>
      <a:lt2>
        <a:srgbClr val="E6E6E6"/>
      </a:lt2>
      <a:accent1>
        <a:srgbClr val="3678BD"/>
      </a:accent1>
      <a:accent2>
        <a:srgbClr val="73CDE1"/>
      </a:accent2>
      <a:accent3>
        <a:srgbClr val="FFE150"/>
      </a:accent3>
      <a:accent4>
        <a:srgbClr val="96CD78"/>
      </a:accent4>
      <a:accent5>
        <a:srgbClr val="E6E6E6"/>
      </a:accent5>
      <a:accent6>
        <a:srgbClr val="C8C8C8"/>
      </a:accent6>
      <a:hlink>
        <a:srgbClr val="3678BD"/>
      </a:hlink>
      <a:folHlink>
        <a:srgbClr val="3678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A056651-EC5A-4577-AFB6-1B6054A0FC87}" vid="{FD387A7B-989A-40EB-AACE-A619B1E8C5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1DEA3B2713A5434EB36B24E8F785C624005A9336FC893F234D96BD046DA968EF48" ma:contentTypeVersion="6" ma:contentTypeDescription="Blank PowerPoint" ma:contentTypeScope="" ma:versionID="14a46d8a43ec5e2d6ab7c46de522d651">
  <xsd:schema xmlns:xsd="http://www.w3.org/2001/XMLSchema" xmlns:xs="http://www.w3.org/2001/XMLSchema" xmlns:p="http://schemas.microsoft.com/office/2006/metadata/properties" xmlns:ns2="a5ff7179-4526-4e31-84f3-1e5086ece008" targetNamespace="http://schemas.microsoft.com/office/2006/metadata/properties" ma:root="true" ma:fieldsID="a38fb715ff0e5bf2ebddedd436d2bb2f" ns2:_="">
    <xsd:import namespace="a5ff7179-4526-4e31-84f3-1e5086ece008"/>
    <xsd:element name="properties">
      <xsd:complexType>
        <xsd:sequence>
          <xsd:element name="documentManagement">
            <xsd:complexType>
              <xsd:all>
                <xsd:element ref="ns2:Abstract" minOccurs="0"/>
                <xsd:element ref="ns2:Chapter" minOccurs="0"/>
                <xsd:element ref="ns2:Document_x0020_Type" minOccurs="0"/>
                <xsd:element ref="ns2:MMR_x0020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f7179-4526-4e31-84f3-1e5086ece008" elementFormDefault="qualified">
    <xsd:import namespace="http://schemas.microsoft.com/office/2006/documentManagement/types"/>
    <xsd:import namespace="http://schemas.microsoft.com/office/infopath/2007/PartnerControls"/>
    <xsd:element name="Abstract" ma:index="8" nillable="true" ma:displayName="Abstract" ma:internalName="Abstract" ma:readOnly="false">
      <xsd:simpleType>
        <xsd:restriction base="dms:Note"/>
      </xsd:simpleType>
    </xsd:element>
    <xsd:element name="Chapter" ma:index="9" nillable="true" ma:displayName="Chapter" ma:default="Executive Summary" ma:format="Dropdown" ma:internalName="Chapter" ma:readOnly="false">
      <xsd:simpleType>
        <xsd:restriction base="dms:Choice">
          <xsd:enumeration value="Executive Summary"/>
          <xsd:enumeration value="Developments"/>
          <xsd:enumeration value="NTC"/>
          <xsd:enumeration value="70%"/>
          <xsd:enumeration value="Liquidity"/>
          <xsd:enumeration value="Balancing"/>
          <xsd:enumeration value="Flows"/>
        </xsd:restriction>
      </xsd:simpleType>
    </xsd:element>
    <xsd:element name="Document_x0020_Type" ma:index="10" nillable="true" ma:displayName="Document Type" ma:format="Dropdown" ma:internalName="Document_x0020_Type" ma:readOnly="false">
      <xsd:simpleType>
        <xsd:union memberTypes="dms:Text">
          <xsd:simpleType>
            <xsd:restriction base="dms:Choice">
              <xsd:enumeration value="Draft"/>
              <xsd:enumeration value="Data analysis"/>
              <xsd:enumeration value="Internal Team document"/>
            </xsd:restriction>
          </xsd:simpleType>
        </xsd:union>
      </xsd:simpleType>
    </xsd:element>
    <xsd:element name="MMR_x0020_version" ma:index="11" nillable="true" ma:displayName="MMR version" ma:internalName="MMR_x0020_vers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apter xmlns="a5ff7179-4526-4e31-84f3-1e5086ece008">Executive Summary</Chapter>
    <Document_x0020_Type xmlns="a5ff7179-4526-4e31-84f3-1e5086ece008" xsi:nil="true"/>
    <MMR_x0020_version xmlns="a5ff7179-4526-4e31-84f3-1e5086ece008" xsi:nil="true"/>
    <Abstract xmlns="a5ff7179-4526-4e31-84f3-1e5086ece008" xsi:nil="true"/>
  </documentManagement>
</p:properties>
</file>

<file path=customXml/itemProps1.xml><?xml version="1.0" encoding="utf-8"?>
<ds:datastoreItem xmlns:ds="http://schemas.openxmlformats.org/officeDocument/2006/customXml" ds:itemID="{8E97AE9E-5CDB-4430-8902-2890A46B69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ff7179-4526-4e31-84f3-1e5086ece0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BBDD96-2A9E-420F-8E6F-188F26B209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8269AC-CDB5-4213-BA6E-3B4642EED461}">
  <ds:schemaRefs>
    <ds:schemaRef ds:uri="http://schemas.microsoft.com/office/2006/metadata/properties"/>
    <ds:schemaRef ds:uri="a5ff7179-4526-4e31-84f3-1e5086ece008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ACER Template for Presentations</Template>
  <TotalTime>7111</TotalTime>
  <Words>775</Words>
  <Application>Microsoft Office PowerPoint</Application>
  <PresentationFormat>Widescreen</PresentationFormat>
  <Paragraphs>101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System Font Regular</vt:lpstr>
      <vt:lpstr>Wingdings</vt:lpstr>
      <vt:lpstr>ACER</vt:lpstr>
      <vt:lpstr>Security of EU electricity supply 2023</vt:lpstr>
      <vt:lpstr>Agenda</vt:lpstr>
      <vt:lpstr>Housekeeping rules</vt:lpstr>
      <vt:lpstr>Introductory remarks</vt:lpstr>
      <vt:lpstr>A three-fold role for the SOS monitoring task</vt:lpstr>
      <vt:lpstr>SOS Monitoring report 2023 Key messages</vt:lpstr>
      <vt:lpstr>Key findings from the energy crisis</vt:lpstr>
      <vt:lpstr>Implementation of the adequacy framework varies; some Member States are lagging behind</vt:lpstr>
      <vt:lpstr>The costs of capacity mechanisms keep rising largely supporting fossil fuel power plants</vt:lpstr>
      <vt:lpstr>Design of capacity mechanisms matters</vt:lpstr>
      <vt:lpstr>Streamlining the framework for introducing security of supply measures is necessary</vt:lpstr>
      <vt:lpstr>Panel discussion</vt:lpstr>
      <vt:lpstr>Q&amp;A session</vt:lpstr>
      <vt:lpstr>Closing remarks</vt:lpstr>
      <vt:lpstr>PowerPoint Presentation</vt:lpstr>
    </vt:vector>
  </TitlesOfParts>
  <Company>ACER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Francois BEAUDE (ACER);Gregor.OZBOLT@acer.europa.eu</dc:creator>
  <cp:lastModifiedBy>Tjasa STRLE (ACER)</cp:lastModifiedBy>
  <cp:revision>599</cp:revision>
  <dcterms:created xsi:type="dcterms:W3CDTF">2021-03-11T14:32:23Z</dcterms:created>
  <dcterms:modified xsi:type="dcterms:W3CDTF">2023-10-11T08:44:29Z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11196caa-ef90-4ede-8cf6-7b7f4fbcfcd4</vt:lpwstr>
  </property>
  <property fmtid="{D5CDD505-2E9C-101B-9397-08002B2CF9AE}" pid="3" name="ContentTypeId">
    <vt:lpwstr>0x0101001DEA3B2713A5434EB36B24E8F785C624005A9336FC893F234D96BD046DA968EF48</vt:lpwstr>
  </property>
</Properties>
</file>